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6" r:id="rId1"/>
  </p:sldMasterIdLst>
  <p:notesMasterIdLst>
    <p:notesMasterId r:id="rId16"/>
  </p:notesMasterIdLst>
  <p:sldIdLst>
    <p:sldId id="256" r:id="rId2"/>
    <p:sldId id="257" r:id="rId3"/>
    <p:sldId id="280" r:id="rId4"/>
    <p:sldId id="281" r:id="rId5"/>
    <p:sldId id="262" r:id="rId6"/>
    <p:sldId id="282" r:id="rId7"/>
    <p:sldId id="285" r:id="rId8"/>
    <p:sldId id="283" r:id="rId9"/>
    <p:sldId id="287" r:id="rId10"/>
    <p:sldId id="289" r:id="rId11"/>
    <p:sldId id="290" r:id="rId12"/>
    <p:sldId id="284" r:id="rId13"/>
    <p:sldId id="263" r:id="rId14"/>
    <p:sldId id="29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6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776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62E2E-4B4A-43AB-BD15-E19523DB3685}" type="datetimeFigureOut">
              <a:rPr lang="en-AU" smtClean="0"/>
              <a:t>24/8/18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4E438-0693-4415-8A20-A173E68C15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017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AFB2-7652-46C4-B90C-F42459DCBBF4}" type="datetime1">
              <a:rPr lang="en-AU" smtClean="0"/>
              <a:t>24/8/18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80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538B-CA99-4630-984B-D932E42506A1}" type="datetime1">
              <a:rPr lang="en-AU" smtClean="0"/>
              <a:t>24/8/18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434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8B48-389B-438E-81BB-73C48B6A0742}" type="datetime1">
              <a:rPr lang="en-AU" smtClean="0"/>
              <a:t>24/8/18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1938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1E71-C294-4FA9-BC16-EEEA6D4FD5B5}" type="datetime1">
              <a:rPr lang="en-AU" smtClean="0"/>
              <a:t>24/8/18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6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91440" indent="-91440">
              <a:buFont typeface="Arial" panose="020B0604020202020204" pitchFamily="34" charset="0"/>
              <a:buChar char="•"/>
              <a:defRPr sz="4000"/>
            </a:lvl1pPr>
            <a:lvl2pPr marL="384048" indent="-182880">
              <a:buFont typeface="Arial" panose="020B0604020202020204" pitchFamily="34" charset="0"/>
              <a:buChar char="•"/>
              <a:defRPr sz="3600"/>
            </a:lvl2pPr>
            <a:lvl3pPr marL="566928" indent="-182880">
              <a:buFont typeface="Arial" panose="020B0604020202020204" pitchFamily="34" charset="0"/>
              <a:buChar char="•"/>
              <a:defRPr sz="2800"/>
            </a:lvl3pPr>
            <a:lvl4pPr marL="749808" indent="-182880">
              <a:buFont typeface="Arial" panose="020B0604020202020204" pitchFamily="34" charset="0"/>
              <a:buChar char="•"/>
              <a:defRPr sz="2800"/>
            </a:lvl4pPr>
            <a:lvl5pPr marL="932688" indent="-182880">
              <a:buFont typeface="Arial" panose="020B0604020202020204" pitchFamily="34" charset="0"/>
              <a:buChar char="•"/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E78F-8B44-41FE-A8F9-25E981BDED63}" type="datetime1">
              <a:rPr lang="en-AU" smtClean="0"/>
              <a:t>24/8/18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21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6B1C-62A9-4E6A-9A22-8BF5AB1C4F13}" type="datetime1">
              <a:rPr lang="en-AU" smtClean="0"/>
              <a:t>24/8/18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3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CE02-F32C-4B2F-B22C-EBC0C3612F16}" type="datetime1">
              <a:rPr lang="en-AU" smtClean="0"/>
              <a:t>24/8/18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22312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B13-6CDC-4BBB-8FDD-2AC789622AAF}" type="datetime1">
              <a:rPr lang="en-AU" smtClean="0"/>
              <a:t>24/8/18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88067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53E9-DEE7-4D01-98E1-1CB3580A8779}" type="datetime1">
              <a:rPr lang="en-AU" smtClean="0"/>
              <a:t>24/8/18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249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119B-C6A0-4E25-8B0A-2A7C3B98AAC1}" type="datetime1">
              <a:rPr lang="en-AU" smtClean="0"/>
              <a:t>24/8/18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696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EA84C8-DFAC-484D-9F8B-831B0CE1CDB9}" type="datetime1">
              <a:rPr lang="en-AU" smtClean="0"/>
              <a:t>24/8/18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05748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0DCF-F96E-467D-BC84-B5C91224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AF0BD-95F5-4BCD-9847-BA1549CC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F7B5-220D-4612-B15F-CAA1333CB46D}" type="datetime1">
              <a:rPr lang="en-AU" smtClean="0"/>
              <a:t>24/8/18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97DCC-D9C0-4995-8891-91F201E3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6F7E1-84C9-41FB-B672-79788909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01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EF9D16-329C-4718-816A-83A32CC7C75B}" type="datetime1">
              <a:rPr lang="en-AU" smtClean="0"/>
              <a:t>24/8/18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37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8" r:id="rId9"/>
    <p:sldLayoutId id="2147484145" r:id="rId10"/>
    <p:sldLayoutId id="2147484146" r:id="rId11"/>
    <p:sldLayoutId id="2147484147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DB42-3E4B-4EF4-ABE1-5742CEC7C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145" y="758952"/>
            <a:ext cx="10988984" cy="3566160"/>
          </a:xfrm>
        </p:spPr>
        <p:txBody>
          <a:bodyPr>
            <a:normAutofit/>
          </a:bodyPr>
          <a:lstStyle/>
          <a:p>
            <a:r>
              <a:rPr lang="en-AU" sz="7200" dirty="0"/>
              <a:t>Individual</a:t>
            </a:r>
            <a:br>
              <a:rPr lang="en-AU" sz="7200" dirty="0"/>
            </a:br>
            <a:r>
              <a:rPr lang="en-AU" sz="7200" dirty="0"/>
              <a:t>Research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2EFC3-8B3B-4694-9E57-147117C21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6413"/>
            <a:ext cx="9144000" cy="1655762"/>
          </a:xfrm>
        </p:spPr>
        <p:txBody>
          <a:bodyPr/>
          <a:lstStyle/>
          <a:p>
            <a:r>
              <a:rPr lang="en-AU" dirty="0"/>
              <a:t>Dr. Junbum Kwon</a:t>
            </a:r>
          </a:p>
          <a:p>
            <a:r>
              <a:rPr lang="en-AU" dirty="0"/>
              <a:t>Aug 24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A5DBF-43E4-47F1-8583-E7FE9D5E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79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02BF-7690-4116-98E3-64A65F22F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286603"/>
            <a:ext cx="10795000" cy="1450757"/>
          </a:xfrm>
        </p:spPr>
        <p:txBody>
          <a:bodyPr>
            <a:normAutofit/>
          </a:bodyPr>
          <a:lstStyle/>
          <a:p>
            <a:r>
              <a:rPr lang="en-AU" dirty="0"/>
              <a:t>Type of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8C9D9-CD86-47BD-9E21-D14626009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290" y="1737360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AU" dirty="0"/>
              <a:t>Causal effect</a:t>
            </a:r>
          </a:p>
          <a:p>
            <a:pPr lvl="2"/>
            <a:r>
              <a:rPr lang="en-AU" dirty="0"/>
              <a:t>Does a particular X affect Y?</a:t>
            </a:r>
          </a:p>
          <a:p>
            <a:pPr lvl="2"/>
            <a:r>
              <a:rPr lang="en-AU" dirty="0"/>
              <a:t>Deep investigation to show whether X indeed affects Y</a:t>
            </a:r>
          </a:p>
          <a:p>
            <a:pPr lvl="2"/>
            <a:r>
              <a:rPr lang="en-AU" dirty="0"/>
              <a:t>(</a:t>
            </a:r>
            <a:r>
              <a:rPr lang="en-AU" dirty="0" err="1"/>
              <a:t>e.g</a:t>
            </a:r>
            <a:r>
              <a:rPr lang="en-AU" dirty="0"/>
              <a:t>) Is it good for minority founder (e.g. African American) to come to their own Video ad in Kickstarter?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75B8D-1337-4049-A23B-C9A0DEFB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6223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02BF-7690-4116-98E3-64A65F22F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286603"/>
            <a:ext cx="10795000" cy="1450757"/>
          </a:xfrm>
        </p:spPr>
        <p:txBody>
          <a:bodyPr>
            <a:normAutofit/>
          </a:bodyPr>
          <a:lstStyle/>
          <a:p>
            <a:r>
              <a:rPr lang="en-AU" dirty="0"/>
              <a:t>Type of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8C9D9-CD86-47BD-9E21-D14626009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290" y="1737360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AU" dirty="0"/>
              <a:t>New algorithm (i.e. data product)</a:t>
            </a:r>
          </a:p>
          <a:p>
            <a:pPr lvl="2"/>
            <a:r>
              <a:rPr lang="en-AU" dirty="0"/>
              <a:t>New recommendation algorithm </a:t>
            </a:r>
          </a:p>
          <a:p>
            <a:pPr lvl="2"/>
            <a:r>
              <a:rPr lang="en-AU" dirty="0"/>
              <a:t>It needs to show higher performance that existing ones.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75B8D-1337-4049-A23B-C9A0DEFB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216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02BF-7690-4116-98E3-64A65F22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8C9D9-CD86-47BD-9E21-D14626009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dirty="0"/>
              <a:t>Much data source in Microsoft Teams</a:t>
            </a:r>
          </a:p>
          <a:p>
            <a:pPr lvl="2"/>
            <a:r>
              <a:rPr lang="en-AU" dirty="0"/>
              <a:t>UNSW Grand Challenges, D-Prize, Microsoft AI for Earth, UN Global Issue, BBC Grand Challenges, Data.gov, Intel, Climate …</a:t>
            </a:r>
          </a:p>
          <a:p>
            <a:pPr lvl="1"/>
            <a:r>
              <a:rPr lang="en-AU" dirty="0"/>
              <a:t>Different data from your group project</a:t>
            </a:r>
          </a:p>
          <a:p>
            <a:pPr lvl="2"/>
            <a:r>
              <a:rPr lang="en-AU" dirty="0"/>
              <a:t>We hope that you have another chance to analyse new data</a:t>
            </a:r>
          </a:p>
          <a:p>
            <a:pPr lvl="1"/>
            <a:r>
              <a:rPr lang="en-AU" dirty="0"/>
              <a:t>Sample of my own data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75B8D-1337-4049-A23B-C9A0DEFB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5679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4131-A9A0-4281-AD29-801D4511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Sample from my own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505A6-6730-4B9D-9C7C-2CFADFC50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32733" cy="4023360"/>
          </a:xfrm>
        </p:spPr>
        <p:txBody>
          <a:bodyPr>
            <a:normAutofit/>
          </a:bodyPr>
          <a:lstStyle/>
          <a:p>
            <a:r>
              <a:rPr lang="en-AU" dirty="0"/>
              <a:t>Kickstarter video ad </a:t>
            </a:r>
          </a:p>
          <a:p>
            <a:pPr lvl="1"/>
            <a:r>
              <a:rPr lang="en-AU" dirty="0"/>
              <a:t>Effective content or storyline for fundraising</a:t>
            </a:r>
          </a:p>
          <a:p>
            <a:r>
              <a:rPr lang="en-AU" dirty="0"/>
              <a:t>UNICEF </a:t>
            </a:r>
            <a:r>
              <a:rPr lang="en-AU" dirty="0" err="1"/>
              <a:t>Youtube</a:t>
            </a:r>
            <a:r>
              <a:rPr lang="en-AU" dirty="0"/>
              <a:t> video ad </a:t>
            </a:r>
          </a:p>
          <a:p>
            <a:pPr lvl="1"/>
            <a:r>
              <a:rPr lang="en-AU" dirty="0"/>
              <a:t>Effective content for donation? </a:t>
            </a:r>
          </a:p>
          <a:p>
            <a:r>
              <a:rPr lang="en-AU" dirty="0"/>
              <a:t>Art pictures</a:t>
            </a:r>
          </a:p>
          <a:p>
            <a:pPr lvl="1"/>
            <a:r>
              <a:rPr lang="en-AU" dirty="0"/>
              <a:t>Factors to affect Art price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1AD2A-AA0C-43EA-A456-388B923A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344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4131-A9A0-4281-AD29-801D4511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Sample from my own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505A6-6730-4B9D-9C7C-2CFADFC50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32733" cy="4023360"/>
          </a:xfrm>
        </p:spPr>
        <p:txBody>
          <a:bodyPr>
            <a:normAutofit/>
          </a:bodyPr>
          <a:lstStyle/>
          <a:p>
            <a:r>
              <a:rPr lang="en-AU" dirty="0"/>
              <a:t>Online labour platform</a:t>
            </a:r>
          </a:p>
          <a:p>
            <a:pPr lvl="1"/>
            <a:r>
              <a:rPr lang="en-AU" dirty="0"/>
              <a:t>Task or work recommendation algorithm?</a:t>
            </a:r>
          </a:p>
          <a:p>
            <a:pPr lvl="1"/>
            <a:endParaRPr lang="en-AU" dirty="0"/>
          </a:p>
          <a:p>
            <a:r>
              <a:rPr lang="en-AU" dirty="0"/>
              <a:t>Google search volume</a:t>
            </a:r>
          </a:p>
          <a:p>
            <a:pPr lvl="1"/>
            <a:r>
              <a:rPr lang="en-AU" dirty="0"/>
              <a:t>Can comparative ad help market follower to catch up market leader?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1AD2A-AA0C-43EA-A456-388B923A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14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FEC8-8461-484E-BF26-914A21FB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BDCC0-859F-4776-B02A-F344E90B7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971349" cy="4023360"/>
          </a:xfrm>
        </p:spPr>
        <p:txBody>
          <a:bodyPr>
            <a:normAutofit/>
          </a:bodyPr>
          <a:lstStyle/>
          <a:p>
            <a:r>
              <a:rPr lang="en-AU" dirty="0"/>
              <a:t>Schedule / Assessment</a:t>
            </a:r>
          </a:p>
          <a:p>
            <a:r>
              <a:rPr lang="en-AU" dirty="0"/>
              <a:t>Topics</a:t>
            </a:r>
          </a:p>
          <a:p>
            <a:r>
              <a:rPr lang="en-AU" dirty="0"/>
              <a:t>How to get research questions? </a:t>
            </a:r>
          </a:p>
          <a:p>
            <a:r>
              <a:rPr lang="en-AU" dirty="0"/>
              <a:t>Data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B9981-35B4-4504-AF33-FB5B0787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200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49613-9CE1-4965-849F-5DC101F1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Schedule – Interim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00E6B-DD03-44B1-A236-718FD795A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Your initial research questions</a:t>
            </a:r>
          </a:p>
          <a:p>
            <a:r>
              <a:rPr lang="en-US" dirty="0"/>
              <a:t>Plan your research activities</a:t>
            </a:r>
          </a:p>
          <a:p>
            <a:pPr lvl="1"/>
            <a:r>
              <a:rPr lang="en-US" dirty="0"/>
              <a:t>The importance of your research </a:t>
            </a:r>
            <a:r>
              <a:rPr lang="en-US" dirty="0" err="1"/>
              <a:t>qeustion</a:t>
            </a:r>
            <a:endParaRPr lang="en-US" dirty="0"/>
          </a:p>
          <a:p>
            <a:pPr lvl="1"/>
            <a:r>
              <a:rPr lang="en-US" dirty="0"/>
              <a:t>Data </a:t>
            </a:r>
          </a:p>
          <a:p>
            <a:pPr lvl="1"/>
            <a:r>
              <a:rPr lang="en-US" dirty="0"/>
              <a:t>Data analytics methods</a:t>
            </a:r>
          </a:p>
          <a:p>
            <a:r>
              <a:rPr lang="en-US" dirty="0"/>
              <a:t>Due: 10 PM on 5 Sep. (Week 7 Wed)</a:t>
            </a:r>
          </a:p>
          <a:p>
            <a:r>
              <a:rPr lang="en-US" dirty="0"/>
              <a:t>Feedback: Week 7 Friday class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8DBA6-0319-4BF1-B3D2-33D7668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35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49613-9CE1-4965-849F-5DC101F1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13695" cy="1450757"/>
          </a:xfrm>
        </p:spPr>
        <p:txBody>
          <a:bodyPr>
            <a:normAutofit/>
          </a:bodyPr>
          <a:lstStyle/>
          <a:p>
            <a:r>
              <a:rPr lang="en-AU" sz="4800" dirty="0"/>
              <a:t>Schedule – Final Presentation /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00E6B-DD03-44B1-A236-718FD795A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Research Question</a:t>
            </a:r>
          </a:p>
          <a:p>
            <a:r>
              <a:rPr lang="en-AU" dirty="0"/>
              <a:t>Relevant data</a:t>
            </a:r>
          </a:p>
          <a:p>
            <a:r>
              <a:rPr lang="en-AU" dirty="0"/>
              <a:t>Testing of your research question</a:t>
            </a:r>
          </a:p>
          <a:p>
            <a:r>
              <a:rPr lang="en-US" dirty="0"/>
              <a:t>Lessons you learned from this project</a:t>
            </a:r>
          </a:p>
          <a:p>
            <a:r>
              <a:rPr lang="en-US" dirty="0"/>
              <a:t>Presentation (2 minutes + 1 min Q&amp;A) on Friday Week 12 (19 Oct.)  </a:t>
            </a:r>
          </a:p>
          <a:p>
            <a:r>
              <a:rPr lang="en-US" dirty="0"/>
              <a:t>Report 10 PM on 20 Oct.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8DBA6-0319-4BF1-B3D2-33D7668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649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02BF-7690-4116-98E3-64A65F22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Topics for Research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8C9D9-CD86-47BD-9E21-D14626009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74091"/>
          </a:xfrm>
        </p:spPr>
        <p:txBody>
          <a:bodyPr>
            <a:normAutofit lnSpcReduction="10000"/>
          </a:bodyPr>
          <a:lstStyle/>
          <a:p>
            <a:r>
              <a:rPr lang="en-AU" dirty="0"/>
              <a:t>Either (1) academic, </a:t>
            </a:r>
          </a:p>
          <a:p>
            <a:pPr lvl="1"/>
            <a:r>
              <a:rPr lang="en-AU" dirty="0"/>
              <a:t>(2) Industry (i.e. practical or managerial), or</a:t>
            </a:r>
          </a:p>
          <a:p>
            <a:pPr lvl="1"/>
            <a:r>
              <a:rPr lang="en-AU" dirty="0"/>
              <a:t>(3) Society (i.e. community) research question</a:t>
            </a:r>
          </a:p>
          <a:p>
            <a:r>
              <a:rPr lang="en-AU" dirty="0"/>
              <a:t>Why your research question is important?</a:t>
            </a:r>
          </a:p>
          <a:p>
            <a:pPr lvl="1"/>
            <a:r>
              <a:rPr lang="en-AU" dirty="0"/>
              <a:t>Check academic papers, </a:t>
            </a:r>
          </a:p>
          <a:p>
            <a:pPr lvl="1"/>
            <a:r>
              <a:rPr lang="en-AU" dirty="0"/>
              <a:t>Industry report, </a:t>
            </a:r>
          </a:p>
          <a:p>
            <a:pPr lvl="1"/>
            <a:r>
              <a:rPr lang="en-AU" dirty="0"/>
              <a:t>World statistics </a:t>
            </a:r>
          </a:p>
          <a:p>
            <a:pPr lvl="1"/>
            <a:r>
              <a:rPr lang="en-AU" dirty="0"/>
              <a:t>From exploratory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75B8D-1337-4049-A23B-C9A0DEFB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021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02BF-7690-4116-98E3-64A65F22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Topics for Research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8C9D9-CD86-47BD-9E21-D14626009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dirty="0"/>
              <a:t>Any topic which MARK5826 talk about</a:t>
            </a:r>
          </a:p>
          <a:p>
            <a:pPr lvl="1"/>
            <a:r>
              <a:rPr lang="en-AU" dirty="0"/>
              <a:t>Global challenging problems</a:t>
            </a:r>
          </a:p>
          <a:p>
            <a:pPr lvl="1"/>
            <a:r>
              <a:rPr lang="en-AU" dirty="0"/>
              <a:t>New Product (or Start-up)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75B8D-1337-4049-A23B-C9A0DEFB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700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02BF-7690-4116-98E3-64A65F22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8C9D9-CD86-47BD-9E21-D14626009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36783" cy="4023360"/>
          </a:xfrm>
        </p:spPr>
        <p:txBody>
          <a:bodyPr>
            <a:normAutofit/>
          </a:bodyPr>
          <a:lstStyle/>
          <a:p>
            <a:pPr lvl="1"/>
            <a:r>
              <a:rPr lang="en-AU" dirty="0"/>
              <a:t>Class topics</a:t>
            </a:r>
          </a:p>
          <a:p>
            <a:pPr lvl="2"/>
            <a:r>
              <a:rPr lang="en-AU" dirty="0"/>
              <a:t>Effective ad for fundraising?</a:t>
            </a:r>
          </a:p>
          <a:p>
            <a:pPr lvl="2"/>
            <a:r>
              <a:rPr lang="en-AU" dirty="0"/>
              <a:t>Effective content strategy for higher sales or positive comments in social media? </a:t>
            </a:r>
          </a:p>
          <a:p>
            <a:pPr lvl="2"/>
            <a:r>
              <a:rPr lang="en-AU" dirty="0"/>
              <a:t>New recommendation system for higher sales?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75B8D-1337-4049-A23B-C9A0DEFB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7</a:t>
            </a:fld>
            <a:endParaRPr lang="en-AU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97E04A-62EE-4376-9BDA-0227A8480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333517"/>
              </p:ext>
            </p:extLst>
          </p:nvPr>
        </p:nvGraphicFramePr>
        <p:xfrm>
          <a:off x="5883276" y="473934"/>
          <a:ext cx="6161021" cy="56905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3294">
                  <a:extLst>
                    <a:ext uri="{9D8B030D-6E8A-4147-A177-3AD203B41FA5}">
                      <a16:colId xmlns:a16="http://schemas.microsoft.com/office/drawing/2014/main" val="423364420"/>
                    </a:ext>
                  </a:extLst>
                </a:gridCol>
                <a:gridCol w="1473154">
                  <a:extLst>
                    <a:ext uri="{9D8B030D-6E8A-4147-A177-3AD203B41FA5}">
                      <a16:colId xmlns:a16="http://schemas.microsoft.com/office/drawing/2014/main" val="3118703434"/>
                    </a:ext>
                  </a:extLst>
                </a:gridCol>
                <a:gridCol w="1870923">
                  <a:extLst>
                    <a:ext uri="{9D8B030D-6E8A-4147-A177-3AD203B41FA5}">
                      <a16:colId xmlns:a16="http://schemas.microsoft.com/office/drawing/2014/main" val="2709285767"/>
                    </a:ext>
                  </a:extLst>
                </a:gridCol>
                <a:gridCol w="2173650">
                  <a:extLst>
                    <a:ext uri="{9D8B030D-6E8A-4147-A177-3AD203B41FA5}">
                      <a16:colId xmlns:a16="http://schemas.microsoft.com/office/drawing/2014/main" val="2912386500"/>
                    </a:ext>
                  </a:extLst>
                </a:gridCol>
              </a:tblGrid>
              <a:tr h="486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Week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5" marR="67905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Lecture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5" marR="67905" marT="0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Tutorial / Lab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5" marR="67905" marT="0" marB="0" anchor="ctr"/>
                </a:tc>
                <a:extLst>
                  <a:ext uri="{0D108BD9-81ED-4DB2-BD59-A6C34878D82A}">
                    <a16:rowId xmlns:a16="http://schemas.microsoft.com/office/drawing/2014/main" val="1573735692"/>
                  </a:ext>
                </a:extLst>
              </a:tr>
              <a:tr h="4982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1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5" marR="67905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Data Product using Artificial Intelligence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5" marR="67905" marT="0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Python Function / Library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5" marR="67905" marT="0" marB="0" anchor="ctr"/>
                </a:tc>
                <a:extLst>
                  <a:ext uri="{0D108BD9-81ED-4DB2-BD59-A6C34878D82A}">
                    <a16:rowId xmlns:a16="http://schemas.microsoft.com/office/drawing/2014/main" val="3697338456"/>
                  </a:ext>
                </a:extLst>
              </a:tr>
              <a:tr h="6555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2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5" marR="67905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Marketing New Product Ideas</a:t>
                      </a:r>
                      <a:br>
                        <a:rPr lang="en-AU" sz="1600">
                          <a:effectLst/>
                        </a:rPr>
                      </a:br>
                      <a:r>
                        <a:rPr lang="en-AU" sz="1600">
                          <a:effectLst/>
                        </a:rPr>
                        <a:t> in Crowdfunding Platforms 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5" marR="67905" marT="0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Start-up Trend Analysis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5" marR="67905" marT="0" marB="0" anchor="ctr"/>
                </a:tc>
                <a:extLst>
                  <a:ext uri="{0D108BD9-81ED-4DB2-BD59-A6C34878D82A}">
                    <a16:rowId xmlns:a16="http://schemas.microsoft.com/office/drawing/2014/main" val="2455751809"/>
                  </a:ext>
                </a:extLst>
              </a:tr>
              <a:tr h="4982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3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5" marR="67905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Data Product Development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5" marR="67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(1) Recommendation 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5" marR="67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Collaborative Filtering</a:t>
                      </a:r>
                      <a:br>
                        <a:rPr lang="en-AU" sz="1600">
                          <a:effectLst/>
                        </a:rPr>
                      </a:br>
                      <a:r>
                        <a:rPr lang="en-AU" sz="1600">
                          <a:effectLst/>
                        </a:rPr>
                        <a:t>&amp; Preference Matching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5" marR="67905" marT="0" marB="0" anchor="ctr"/>
                </a:tc>
                <a:extLst>
                  <a:ext uri="{0D108BD9-81ED-4DB2-BD59-A6C34878D82A}">
                    <a16:rowId xmlns:a16="http://schemas.microsoft.com/office/drawing/2014/main" val="2533134870"/>
                  </a:ext>
                </a:extLst>
              </a:tr>
              <a:tr h="4982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4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5" marR="67905" marT="0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(2) Content Products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5" marR="67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Content Optimization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5" marR="67905" marT="0" marB="0" anchor="ctr"/>
                </a:tc>
                <a:extLst>
                  <a:ext uri="{0D108BD9-81ED-4DB2-BD59-A6C34878D82A}">
                    <a16:rowId xmlns:a16="http://schemas.microsoft.com/office/drawing/2014/main" val="880008218"/>
                  </a:ext>
                </a:extLst>
              </a:tr>
              <a:tr h="4982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5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5" marR="67905" marT="0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(3) Internet of Things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5" marR="67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IoT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5" marR="67905" marT="0" marB="0" anchor="ctr"/>
                </a:tc>
                <a:extLst>
                  <a:ext uri="{0D108BD9-81ED-4DB2-BD59-A6C34878D82A}">
                    <a16:rowId xmlns:a16="http://schemas.microsoft.com/office/drawing/2014/main" val="3119367422"/>
                  </a:ext>
                </a:extLst>
              </a:tr>
              <a:tr h="4982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6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5" marR="67905" marT="0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(4) Virtual Personal Assistants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5" marR="67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Presentation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5" marR="67905" marT="0" marB="0" anchor="ctr"/>
                </a:tc>
                <a:extLst>
                  <a:ext uri="{0D108BD9-81ED-4DB2-BD59-A6C34878D82A}">
                    <a16:rowId xmlns:a16="http://schemas.microsoft.com/office/drawing/2014/main" val="3254339547"/>
                  </a:ext>
                </a:extLst>
              </a:tr>
              <a:tr h="4982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7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5" marR="67905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Product Idea Generation From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5" marR="67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(1) Social Media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5" marR="67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Topic Model</a:t>
                      </a:r>
                      <a:br>
                        <a:rPr lang="en-AU" sz="1600">
                          <a:effectLst/>
                        </a:rPr>
                      </a:br>
                      <a:r>
                        <a:rPr lang="en-AU" sz="1600">
                          <a:effectLst/>
                        </a:rPr>
                        <a:t>Feedback on Projects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5" marR="67905" marT="0" marB="0" anchor="ctr"/>
                </a:tc>
                <a:extLst>
                  <a:ext uri="{0D108BD9-81ED-4DB2-BD59-A6C34878D82A}">
                    <a16:rowId xmlns:a16="http://schemas.microsoft.com/office/drawing/2014/main" val="3588877393"/>
                  </a:ext>
                </a:extLst>
              </a:tr>
              <a:tr h="4982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8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5" marR="67905" marT="0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(2) Product Reviews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5" marR="6790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Presentation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5" marR="67905" marT="0" marB="0" anchor="ctr"/>
                </a:tc>
                <a:extLst>
                  <a:ext uri="{0D108BD9-81ED-4DB2-BD59-A6C34878D82A}">
                    <a16:rowId xmlns:a16="http://schemas.microsoft.com/office/drawing/2014/main" val="3927432184"/>
                  </a:ext>
                </a:extLst>
              </a:tr>
              <a:tr h="4982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9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5" marR="67905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Product Attribute Optimization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5" marR="67905" marT="0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Conjoint Analysis &amp; Variable Selection 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5" marR="67905" marT="0" marB="0" anchor="ctr"/>
                </a:tc>
                <a:extLst>
                  <a:ext uri="{0D108BD9-81ED-4DB2-BD59-A6C34878D82A}">
                    <a16:rowId xmlns:a16="http://schemas.microsoft.com/office/drawing/2014/main" val="750446503"/>
                  </a:ext>
                </a:extLst>
              </a:tr>
              <a:tr h="4982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10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5" marR="67905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New Product Demand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5" marR="67905" marT="0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Presentation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5" marR="67905" marT="0" marB="0" anchor="ctr"/>
                </a:tc>
                <a:extLst>
                  <a:ext uri="{0D108BD9-81ED-4DB2-BD59-A6C34878D82A}">
                    <a16:rowId xmlns:a16="http://schemas.microsoft.com/office/drawing/2014/main" val="1467316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099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02BF-7690-4116-98E3-64A65F22F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72420" cy="1450757"/>
          </a:xfrm>
        </p:spPr>
        <p:txBody>
          <a:bodyPr>
            <a:normAutofit fontScale="90000"/>
          </a:bodyPr>
          <a:lstStyle/>
          <a:p>
            <a:r>
              <a:rPr lang="en-AU" dirty="0"/>
              <a:t>Topic Examples – Global Challenging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8C9D9-CD86-47BD-9E21-D14626009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290" y="1737360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AU" dirty="0"/>
              <a:t>The factors </a:t>
            </a:r>
          </a:p>
          <a:p>
            <a:pPr lvl="2"/>
            <a:r>
              <a:rPr lang="en-AU" dirty="0"/>
              <a:t>To decrease global temperature? </a:t>
            </a:r>
          </a:p>
          <a:p>
            <a:pPr lvl="2"/>
            <a:r>
              <a:rPr lang="en-AU" dirty="0"/>
              <a:t>To decrease poverty?</a:t>
            </a:r>
          </a:p>
          <a:p>
            <a:pPr lvl="2"/>
            <a:r>
              <a:rPr lang="en-AU" dirty="0"/>
              <a:t>To increase food production?</a:t>
            </a:r>
          </a:p>
          <a:p>
            <a:pPr lvl="2"/>
            <a:r>
              <a:rPr lang="en-AU" dirty="0"/>
              <a:t>To decrease the number of refugee?</a:t>
            </a:r>
          </a:p>
          <a:p>
            <a:pPr lvl="2"/>
            <a:r>
              <a:rPr lang="en-AU" dirty="0"/>
              <a:t>To increase learning speed in poor country?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75B8D-1337-4049-A23B-C9A0DEFB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8421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02BF-7690-4116-98E3-64A65F22F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286603"/>
            <a:ext cx="10795000" cy="1450757"/>
          </a:xfrm>
        </p:spPr>
        <p:txBody>
          <a:bodyPr>
            <a:normAutofit/>
          </a:bodyPr>
          <a:lstStyle/>
          <a:p>
            <a:r>
              <a:rPr lang="en-AU" dirty="0"/>
              <a:t>Type of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8C9D9-CD86-47BD-9E21-D14626009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290" y="1737360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AU" dirty="0"/>
              <a:t>Discovering several X factors</a:t>
            </a:r>
          </a:p>
          <a:p>
            <a:pPr lvl="2"/>
            <a:r>
              <a:rPr lang="en-AU" dirty="0"/>
              <a:t>Exploring large set of </a:t>
            </a:r>
            <a:r>
              <a:rPr lang="en-AU" dirty="0" err="1"/>
              <a:t>Xs</a:t>
            </a:r>
            <a:endParaRPr lang="en-AU" dirty="0"/>
          </a:p>
          <a:p>
            <a:pPr lvl="2"/>
            <a:r>
              <a:rPr lang="en-AU" dirty="0"/>
              <a:t>What’s the importance order? </a:t>
            </a:r>
          </a:p>
          <a:p>
            <a:pPr lvl="2"/>
            <a:r>
              <a:rPr lang="en-AU" dirty="0"/>
              <a:t>(e.g.) video content (actor, </a:t>
            </a:r>
            <a:r>
              <a:rPr lang="en-AU" dirty="0" err="1"/>
              <a:t>color</a:t>
            </a:r>
            <a:r>
              <a:rPr lang="en-AU" dirty="0"/>
              <a:t>, words) to increase fundraising?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75B8D-1337-4049-A23B-C9A0DEFB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1793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32801585A7D449BB11FC5485EA165C" ma:contentTypeVersion="4" ma:contentTypeDescription="Create a new document." ma:contentTypeScope="" ma:versionID="c0f6298610741643630056409352cfb6">
  <xsd:schema xmlns:xsd="http://www.w3.org/2001/XMLSchema" xmlns:xs="http://www.w3.org/2001/XMLSchema" xmlns:p="http://schemas.microsoft.com/office/2006/metadata/properties" xmlns:ns2="4e075ef0-a523-46d9-9d2b-a8aadee0a938" targetNamespace="http://schemas.microsoft.com/office/2006/metadata/properties" ma:root="true" ma:fieldsID="74866526bdd38e2f63b247c0b5263731" ns2:_="">
    <xsd:import namespace="4e075ef0-a523-46d9-9d2b-a8aadee0a9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075ef0-a523-46d9-9d2b-a8aadee0a9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84BFC0-C44E-4C57-A9C8-96F8BEA33FC7}"/>
</file>

<file path=customXml/itemProps2.xml><?xml version="1.0" encoding="utf-8"?>
<ds:datastoreItem xmlns:ds="http://schemas.openxmlformats.org/officeDocument/2006/customXml" ds:itemID="{F4BBE6F0-8EFA-48EF-AD9F-D3D40D68AC10}"/>
</file>

<file path=customXml/itemProps3.xml><?xml version="1.0" encoding="utf-8"?>
<ds:datastoreItem xmlns:ds="http://schemas.openxmlformats.org/officeDocument/2006/customXml" ds:itemID="{F9EA28D8-72EB-4CBA-BD27-A523C879DE22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1566</TotalTime>
  <Words>582</Words>
  <Application>Microsoft Macintosh PowerPoint</Application>
  <PresentationFormat>Widescreen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Retrospect</vt:lpstr>
      <vt:lpstr>Individual Research Project</vt:lpstr>
      <vt:lpstr>Content</vt:lpstr>
      <vt:lpstr>Schedule – Interim Report</vt:lpstr>
      <vt:lpstr>Schedule – Final Presentation / Report</vt:lpstr>
      <vt:lpstr>Topics for Research Projects</vt:lpstr>
      <vt:lpstr>Topics for Research Projects</vt:lpstr>
      <vt:lpstr>Topic Examples </vt:lpstr>
      <vt:lpstr>Topic Examples – Global Challenging</vt:lpstr>
      <vt:lpstr>Type of Research Questions</vt:lpstr>
      <vt:lpstr>Type of Research Questions</vt:lpstr>
      <vt:lpstr>Type of Research Questions</vt:lpstr>
      <vt:lpstr>Data</vt:lpstr>
      <vt:lpstr>Sample from my own data</vt:lpstr>
      <vt:lpstr>Sample from my own data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W1 – Data Product using AI</dc:title>
  <dc:creator>Junbum Kwon</dc:creator>
  <cp:lastModifiedBy>Junbum Kwon</cp:lastModifiedBy>
  <cp:revision>82</cp:revision>
  <dcterms:created xsi:type="dcterms:W3CDTF">2018-07-25T06:11:26Z</dcterms:created>
  <dcterms:modified xsi:type="dcterms:W3CDTF">2018-08-24T07:53:10Z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0x0101002032801585A7D449BB11FC5485EA165C</vt:lpwstr>
  </property>
</Properties>
</file>