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5" r:id="rId5"/>
    <p:sldId id="270" r:id="rId6"/>
    <p:sldId id="273" r:id="rId7"/>
    <p:sldId id="303" r:id="rId8"/>
    <p:sldId id="299" r:id="rId9"/>
    <p:sldId id="300" r:id="rId10"/>
    <p:sldId id="301" r:id="rId11"/>
    <p:sldId id="302" r:id="rId12"/>
    <p:sldId id="30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4613" autoAdjust="0"/>
  </p:normalViewPr>
  <p:slideViewPr>
    <p:cSldViewPr>
      <p:cViewPr varScale="1">
        <p:scale>
          <a:sx n="143" d="100"/>
          <a:sy n="143" d="100"/>
        </p:scale>
        <p:origin x="856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1E74-0560-F746-A283-216E5C3B7C77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FA594-259D-8A40-B261-C554B364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1794902"/>
            <a:ext cx="6084168" cy="1080121"/>
          </a:xfrm>
        </p:spPr>
        <p:txBody>
          <a:bodyPr/>
          <a:lstStyle/>
          <a:p>
            <a:r>
              <a:rPr lang="en-US" altLang="zh-CN" sz="3600" dirty="0" smtClean="0">
                <a:ea typeface="맑은 고딕" pitchFamily="50" charset="-127"/>
              </a:rPr>
              <a:t>Mental</a:t>
            </a:r>
            <a:r>
              <a:rPr lang="zh-CN" altLang="en-US" sz="3600" dirty="0" smtClean="0">
                <a:ea typeface="맑은 고딕" pitchFamily="50" charset="-127"/>
              </a:rPr>
              <a:t> </a:t>
            </a:r>
            <a:r>
              <a:rPr lang="en-US" altLang="zh-CN" sz="3600" dirty="0" smtClean="0">
                <a:ea typeface="맑은 고딕" pitchFamily="50" charset="-127"/>
              </a:rPr>
              <a:t>Health</a:t>
            </a:r>
            <a:r>
              <a:rPr lang="zh-CN" altLang="en-US" sz="3600" dirty="0" smtClean="0">
                <a:ea typeface="맑은 고딕" pitchFamily="50" charset="-127"/>
              </a:rPr>
              <a:t> </a:t>
            </a:r>
            <a:r>
              <a:rPr lang="en-US" altLang="zh-CN" sz="3600" dirty="0" smtClean="0">
                <a:ea typeface="맑은 고딕" pitchFamily="50" charset="-127"/>
              </a:rPr>
              <a:t>In</a:t>
            </a:r>
            <a:r>
              <a:rPr lang="zh-CN" altLang="en-US" sz="3600" dirty="0" smtClean="0">
                <a:ea typeface="맑은 고딕" pitchFamily="50" charset="-127"/>
              </a:rPr>
              <a:t> </a:t>
            </a:r>
            <a:r>
              <a:rPr lang="en-US" altLang="zh-CN" sz="3600" dirty="0" smtClean="0">
                <a:ea typeface="맑은 고딕" pitchFamily="50" charset="-127"/>
              </a:rPr>
              <a:t>Workplace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48264" y="4227934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b="1" dirty="0" err="1" smtClean="0"/>
              <a:t>Zid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z5143964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 smtClean="0"/>
              <a:t>Name: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Peiguo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Guan</a:t>
            </a:r>
            <a:endParaRPr lang="en-US" altLang="ko-KR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275856" y="2794304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GB" dirty="0" smtClean="0"/>
              <a:t>My </a:t>
            </a:r>
            <a:r>
              <a:rPr lang="en-GB" dirty="0"/>
              <a:t>Mission Statement: Assist employees and companies </a:t>
            </a:r>
            <a:r>
              <a:rPr lang="en-GB" dirty="0" smtClean="0"/>
              <a:t>to</a:t>
            </a:r>
            <a:r>
              <a:rPr lang="zh-CN" altLang="en-US" dirty="0" smtClean="0"/>
              <a:t>        </a:t>
            </a:r>
            <a:r>
              <a:rPr lang="en-GB" dirty="0" smtClean="0"/>
              <a:t>decrease </a:t>
            </a:r>
            <a:r>
              <a:rPr lang="en-GB" dirty="0"/>
              <a:t>mental health </a:t>
            </a:r>
            <a:r>
              <a:rPr lang="en-GB" dirty="0" smtClean="0"/>
              <a:t>in </a:t>
            </a:r>
            <a:r>
              <a:rPr lang="en-GB" dirty="0"/>
              <a:t>workplace.</a:t>
            </a:r>
          </a:p>
          <a:p>
            <a:pPr>
              <a:spcBef>
                <a:spcPts val="0"/>
              </a:spcBef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528" y="1995686"/>
            <a:ext cx="9144000" cy="576064"/>
          </a:xfrm>
        </p:spPr>
        <p:txBody>
          <a:bodyPr/>
          <a:lstStyle/>
          <a:p>
            <a:r>
              <a:rPr lang="en-US" altLang="zh-CN" smtClean="0"/>
              <a:t>Thank</a:t>
            </a:r>
            <a:r>
              <a:rPr lang="zh-CN" altLang="en-US" smtClean="0"/>
              <a:t> </a:t>
            </a:r>
            <a:r>
              <a:rPr lang="en-US" altLang="zh-CN" smtClean="0"/>
              <a:t>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056" y="272238"/>
            <a:ext cx="9144000" cy="576064"/>
          </a:xfrm>
        </p:spPr>
        <p:txBody>
          <a:bodyPr/>
          <a:lstStyle/>
          <a:p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000" y="1244489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761" y="2010494"/>
            <a:ext cx="343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Problem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bg1"/>
                </a:solidFill>
              </a:rPr>
              <a:t>L</a:t>
            </a:r>
            <a:r>
              <a:rPr lang="en-GB" sz="1600" dirty="0">
                <a:solidFill>
                  <a:schemeClr val="bg1"/>
                </a:solidFill>
              </a:rPr>
              <a:t>ow productivity</a:t>
            </a:r>
          </a:p>
          <a:p>
            <a:pPr marL="342900" indent="-342900">
              <a:buAutoNum type="arabicPeriod"/>
            </a:pPr>
            <a:endParaRPr lang="en-GB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altLang="zh-CN" sz="1600" dirty="0" smtClean="0">
                <a:solidFill>
                  <a:schemeClr val="bg1"/>
                </a:solidFill>
              </a:rPr>
              <a:t>M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entally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and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physically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disease</a:t>
            </a:r>
          </a:p>
          <a:p>
            <a:pPr marL="342900" indent="-342900">
              <a:buAutoNum type="arabicPeriod"/>
            </a:pPr>
            <a:endParaRPr lang="en-US" altLang="zh-CN" sz="1600" dirty="0" smtClean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76056" y="1527830"/>
            <a:ext cx="3888432" cy="3293209"/>
            <a:chOff x="3249063" y="289516"/>
            <a:chExt cx="4995344" cy="3293209"/>
          </a:xfrm>
        </p:grpSpPr>
        <p:sp>
          <p:nvSpPr>
            <p:cNvPr id="41" name="TextBox 40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9063" y="289516"/>
              <a:ext cx="439256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The Solution: </a:t>
              </a:r>
              <a:endParaRPr lang="en-GB" b="1" dirty="0" smtClean="0">
                <a:solidFill>
                  <a:schemeClr val="bg1"/>
                </a:solidFill>
              </a:endParaRPr>
            </a:p>
            <a:p>
              <a:endParaRPr lang="en-GB" sz="1600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1600" dirty="0" smtClean="0">
                  <a:solidFill>
                    <a:schemeClr val="bg1"/>
                  </a:solidFill>
                </a:rPr>
                <a:t>Based </a:t>
              </a:r>
              <a:r>
                <a:rPr lang="en-GB" sz="1600" dirty="0">
                  <a:solidFill>
                    <a:schemeClr val="bg1"/>
                  </a:solidFill>
                </a:rPr>
                <a:t>on the dataset which from </a:t>
              </a:r>
              <a:r>
                <a:rPr lang="en-GB" sz="1600" dirty="0" smtClean="0">
                  <a:solidFill>
                    <a:schemeClr val="bg1"/>
                  </a:solidFill>
                </a:rPr>
                <a:t>2014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to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GB" sz="1600" dirty="0" smtClean="0">
                  <a:solidFill>
                    <a:schemeClr val="bg1"/>
                  </a:solidFill>
                </a:rPr>
                <a:t>2016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 sz="1600" dirty="0" smtClean="0">
                  <a:solidFill>
                    <a:schemeClr val="bg1"/>
                  </a:solidFill>
                </a:rPr>
                <a:t>Features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GB" sz="1600" dirty="0" smtClean="0">
                  <a:solidFill>
                    <a:schemeClr val="bg1"/>
                  </a:solidFill>
                </a:rPr>
                <a:t>like </a:t>
              </a:r>
              <a:r>
                <a:rPr lang="en-GB" sz="1600" dirty="0">
                  <a:solidFill>
                    <a:schemeClr val="bg1"/>
                  </a:solidFill>
                </a:rPr>
                <a:t>age, gender, mental health history country as well as different kinds of attitudes toward workplace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</a:rPr>
                <a:t>3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.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Train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model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set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and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Test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model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set.</a:t>
              </a:r>
              <a:r>
                <a:rPr lang="en-GB" sz="1600" dirty="0" smtClean="0">
                  <a:solidFill>
                    <a:schemeClr val="bg1"/>
                  </a:solidFill>
                </a:rPr>
                <a:t> </a:t>
              </a:r>
            </a:p>
            <a:p>
              <a:endParaRPr lang="en-GB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Trend</a:t>
            </a:r>
            <a:endParaRPr lang="ko-KR" altLang="en-US" dirty="0"/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715543"/>
            <a:ext cx="5727700" cy="1109345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06210"/>
            <a:ext cx="5080635" cy="2900045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35646"/>
            <a:ext cx="1537335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pic>
        <p:nvPicPr>
          <p:cNvPr id="34" name="Picture 33" descr="../../../../../Library/Containers/com.tencent.qq/Data/Library/Application%20Support/QQ/Users/466799665/QQ/Temp.db/4B091F64-F7DD-4525-8D28-247C9F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31590"/>
            <a:ext cx="3698875" cy="1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 Placeholder 18"/>
          <p:cNvSpPr txBox="1">
            <a:spLocks/>
          </p:cNvSpPr>
          <p:nvPr/>
        </p:nvSpPr>
        <p:spPr>
          <a:xfrm>
            <a:off x="323528" y="1275606"/>
            <a:ext cx="2520280" cy="172819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1.Data</a:t>
            </a:r>
            <a:r>
              <a:rPr lang="zh-CN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cleaning:</a:t>
            </a:r>
            <a:r>
              <a:rPr lang="zh-CN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cs typeface="Arial" pitchFamily="34" charset="0"/>
              </a:rPr>
              <a:t>(1)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Get </a:t>
            </a:r>
            <a:r>
              <a:rPr lang="en-US" altLang="zh-CN" sz="1200" dirty="0">
                <a:cs typeface="Arial" pitchFamily="34" charset="0"/>
              </a:rPr>
              <a:t>rid of variables, “timestamp”, “unnamed:_0”,  “comments”, “state” to make 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 </a:t>
            </a:r>
            <a:r>
              <a:rPr lang="en-US" altLang="zh-CN" sz="1200" dirty="0" err="1">
                <a:cs typeface="Arial" pitchFamily="34" charset="0"/>
              </a:rPr>
              <a:t>dataframe</a:t>
            </a:r>
            <a:r>
              <a:rPr lang="en-US" altLang="zh-CN" sz="1200" dirty="0">
                <a:cs typeface="Arial" pitchFamily="34" charset="0"/>
              </a:rPr>
              <a:t> more easier. </a:t>
            </a:r>
            <a:endParaRPr lang="en-US" altLang="zh-CN" sz="12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200" dirty="0" smtClean="0"/>
              <a:t>(2)</a:t>
            </a:r>
            <a:r>
              <a:rPr lang="zh-CN" altLang="en-US" sz="1200" dirty="0" smtClean="0"/>
              <a:t> </a:t>
            </a:r>
            <a:r>
              <a:rPr lang="en-GB" sz="1200" dirty="0" smtClean="0"/>
              <a:t>Cleaning </a:t>
            </a:r>
            <a:r>
              <a:rPr lang="en-GB" sz="1200" dirty="0"/>
              <a:t>all </a:t>
            </a:r>
            <a:r>
              <a:rPr lang="en-GB" sz="1200" dirty="0" err="1" smtClean="0"/>
              <a:t>NaN</a:t>
            </a:r>
            <a:endParaRPr lang="en-GB" sz="1200" dirty="0" smtClean="0"/>
          </a:p>
          <a:p>
            <a:pPr marL="0" indent="0">
              <a:buNone/>
            </a:pPr>
            <a:r>
              <a:rPr lang="en-US" altLang="zh-CN" sz="1200" dirty="0" smtClean="0">
                <a:cs typeface="Arial" pitchFamily="34" charset="0"/>
              </a:rPr>
              <a:t>(</a:t>
            </a:r>
            <a:r>
              <a:rPr lang="en-US" altLang="zh-CN" sz="1200" dirty="0">
                <a:cs typeface="Arial" pitchFamily="34" charset="0"/>
              </a:rPr>
              <a:t>3) Formalize the “Male” and “Female” in gender.</a:t>
            </a:r>
          </a:p>
          <a:p>
            <a:pPr marL="0" indent="0">
              <a:buNone/>
            </a:pPr>
            <a:endParaRPr lang="en-US" sz="1200" dirty="0">
              <a:cs typeface="Arial" pitchFamily="34" charset="0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2527560" y="2859782"/>
            <a:ext cx="586086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71550"/>
            <a:ext cx="5710727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sp>
        <p:nvSpPr>
          <p:cNvPr id="40" name="Text Placeholder 18"/>
          <p:cNvSpPr txBox="1">
            <a:spLocks/>
          </p:cNvSpPr>
          <p:nvPr/>
        </p:nvSpPr>
        <p:spPr>
          <a:xfrm>
            <a:off x="323528" y="1275606"/>
            <a:ext cx="2520280" cy="172819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.Encoding</a:t>
            </a:r>
            <a:r>
              <a:rPr lang="zh-CN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Data</a:t>
            </a: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cs typeface="Arial" pitchFamily="34" charset="0"/>
              </a:rPr>
              <a:t>Using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preprocessing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in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err="1" smtClean="0">
                <a:cs typeface="Arial" pitchFamily="34" charset="0"/>
              </a:rPr>
              <a:t>sklearn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model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to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encode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all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feature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value</a:t>
            </a:r>
            <a:endParaRPr lang="en-US" sz="1200" dirty="0"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2283718"/>
            <a:ext cx="5727700" cy="22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sp>
        <p:nvSpPr>
          <p:cNvPr id="40" name="Text Placeholder 18"/>
          <p:cNvSpPr txBox="1">
            <a:spLocks/>
          </p:cNvSpPr>
          <p:nvPr/>
        </p:nvSpPr>
        <p:spPr>
          <a:xfrm>
            <a:off x="323528" y="1275606"/>
            <a:ext cx="2232248" cy="266429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.Data</a:t>
            </a:r>
            <a:r>
              <a:rPr lang="zh-CN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Modeling</a:t>
            </a:r>
          </a:p>
          <a:p>
            <a:pPr marL="228600" indent="-228600">
              <a:buAutoNum type="arabicParenBoth"/>
            </a:pPr>
            <a:r>
              <a:rPr lang="en-US" altLang="zh-CN" sz="1200" dirty="0" smtClean="0">
                <a:cs typeface="Arial" pitchFamily="34" charset="0"/>
              </a:rPr>
              <a:t>Get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train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and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test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set</a:t>
            </a:r>
          </a:p>
          <a:p>
            <a:pPr marL="228600" indent="-228600">
              <a:buAutoNum type="arabicParenBoth"/>
            </a:pPr>
            <a:r>
              <a:rPr lang="en-US" altLang="zh-CN" sz="1200" dirty="0" smtClean="0">
                <a:cs typeface="Arial" pitchFamily="34" charset="0"/>
              </a:rPr>
              <a:t>Create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logistic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regression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model</a:t>
            </a:r>
          </a:p>
          <a:p>
            <a:pPr marL="228600" indent="-228600">
              <a:buAutoNum type="arabicParenBoth"/>
            </a:pPr>
            <a:r>
              <a:rPr lang="en-US" altLang="zh-CN" sz="1200" dirty="0" smtClean="0">
                <a:cs typeface="Arial" pitchFamily="34" charset="0"/>
              </a:rPr>
              <a:t>Train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model</a:t>
            </a:r>
            <a:endParaRPr lang="en-US" altLang="zh-CN" sz="1200" dirty="0">
              <a:cs typeface="Arial" pitchFamily="34" charset="0"/>
            </a:endParaRPr>
          </a:p>
          <a:p>
            <a:pPr marL="228600" indent="-228600">
              <a:buAutoNum type="arabicParenBoth"/>
            </a:pPr>
            <a:r>
              <a:rPr lang="en-US" altLang="zh-CN" sz="1200" dirty="0" smtClean="0">
                <a:cs typeface="Arial" pitchFamily="34" charset="0"/>
              </a:rPr>
              <a:t>Using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test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set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to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evaluate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err="1" smtClean="0">
                <a:cs typeface="Arial" pitchFamily="34" charset="0"/>
              </a:rPr>
              <a:t>securaty</a:t>
            </a:r>
            <a:endParaRPr lang="en-US" altLang="zh-CN" sz="1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1347614"/>
            <a:ext cx="61206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sp>
        <p:nvSpPr>
          <p:cNvPr id="40" name="Text Placeholder 18"/>
          <p:cNvSpPr txBox="1">
            <a:spLocks/>
          </p:cNvSpPr>
          <p:nvPr/>
        </p:nvSpPr>
        <p:spPr>
          <a:xfrm>
            <a:off x="323528" y="1275606"/>
            <a:ext cx="2232248" cy="266429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.Data</a:t>
            </a:r>
            <a:r>
              <a:rPr lang="zh-CN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Modeling</a:t>
            </a:r>
          </a:p>
          <a:p>
            <a:pPr marL="0" indent="0">
              <a:buNone/>
            </a:pPr>
            <a:r>
              <a:rPr lang="en-US" altLang="zh-CN" sz="1200" dirty="0">
                <a:cs typeface="Arial" pitchFamily="34" charset="0"/>
              </a:rPr>
              <a:t>(3</a:t>
            </a:r>
            <a:r>
              <a:rPr lang="en-US" altLang="zh-CN" sz="1200" dirty="0" smtClean="0">
                <a:cs typeface="Arial" pitchFamily="34" charset="0"/>
              </a:rPr>
              <a:t>)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Train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model</a:t>
            </a:r>
          </a:p>
          <a:p>
            <a:pPr marL="0" indent="0">
              <a:buNone/>
            </a:pPr>
            <a:r>
              <a:rPr lang="en-US" altLang="zh-CN" sz="1200" dirty="0" smtClean="0">
                <a:cs typeface="Arial" pitchFamily="34" charset="0"/>
              </a:rPr>
              <a:t>(4)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Using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test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set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to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evaluate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smtClean="0">
                <a:cs typeface="Arial" pitchFamily="34" charset="0"/>
              </a:rPr>
              <a:t>the</a:t>
            </a:r>
            <a:r>
              <a:rPr lang="zh-CN" altLang="en-US" sz="1200" dirty="0" smtClean="0">
                <a:cs typeface="Arial" pitchFamily="34" charset="0"/>
              </a:rPr>
              <a:t> </a:t>
            </a:r>
            <a:r>
              <a:rPr lang="en-US" altLang="zh-CN" sz="1200" dirty="0" err="1" smtClean="0">
                <a:cs typeface="Arial" pitchFamily="34" charset="0"/>
              </a:rPr>
              <a:t>accuraty</a:t>
            </a:r>
            <a:endParaRPr lang="en-US" altLang="zh-CN" sz="1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Picture 5" descr="../../../../../Library/Containers/com.tencent.qq/Data/Library/Application%20Support/QQ/Users/466799665/QQ/Temp.db/F59354D7-A05D-4D8C-BEE2-0AC5A73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5"/>
          <a:stretch/>
        </p:blipFill>
        <p:spPr bwMode="auto">
          <a:xfrm>
            <a:off x="3059832" y="1240369"/>
            <a:ext cx="5616624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1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ko-KR" altLang="en-US" dirty="0"/>
          </a:p>
        </p:txBody>
      </p:sp>
      <p:sp>
        <p:nvSpPr>
          <p:cNvPr id="40" name="Text Placeholder 18"/>
          <p:cNvSpPr txBox="1">
            <a:spLocks/>
          </p:cNvSpPr>
          <p:nvPr/>
        </p:nvSpPr>
        <p:spPr>
          <a:xfrm>
            <a:off x="1475656" y="120035"/>
            <a:ext cx="2232248" cy="266429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 smtClean="0">
                <a:solidFill>
                  <a:schemeClr val="accent1"/>
                </a:solidFill>
                <a:cs typeface="Arial" pitchFamily="34" charset="0"/>
              </a:rPr>
              <a:t>4.Output</a:t>
            </a: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1275606"/>
            <a:ext cx="3628390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29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205</Words>
  <Application>Microsoft Macintosh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138</cp:revision>
  <dcterms:created xsi:type="dcterms:W3CDTF">2016-12-05T23:26:54Z</dcterms:created>
  <dcterms:modified xsi:type="dcterms:W3CDTF">2018-10-19T06:13:16Z</dcterms:modified>
</cp:coreProperties>
</file>