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82" r:id="rId4"/>
    <p:sldId id="283" r:id="rId5"/>
    <p:sldId id="284" r:id="rId6"/>
    <p:sldId id="285" r:id="rId7"/>
    <p:sldId id="281" r:id="rId8"/>
    <p:sldId id="279" r:id="rId9"/>
    <p:sldId id="280" r:id="rId10"/>
    <p:sldId id="276" r:id="rId11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26AA"/>
    <a:srgbClr val="781B7C"/>
    <a:srgbClr val="F835FF"/>
    <a:srgbClr val="E030E7"/>
    <a:srgbClr val="BE2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C2E70-2A52-4604-8DCD-6EA1E447049E}" v="1310" dt="2022-05-17T15:24:23.712"/>
    <p1510:client id="{2D073D4E-409B-8D40-8D4F-7D76784DAA39}" v="1544" dt="2022-05-17T15:25:20.812"/>
    <p1510:client id="{4E10AC24-8B87-4875-A273-11C5546E7893}" v="101" dt="2022-05-17T14:34:56.251"/>
    <p1510:client id="{7BE42826-03E9-CA33-04BC-2A4040A750ED}" v="37" dt="2022-05-17T13:42:48.185"/>
    <p1510:client id="{EE7C81A9-4981-4BE1-AF9B-183429F522D8}" v="1" dt="2022-05-17T15:54:58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5FDE5-4016-674D-AF2B-F4EB083614C6}" type="datetimeFigureOut">
              <a:rPr lang="en-SA" smtClean="0"/>
              <a:t>05/17/2022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14578-358E-C643-B8CF-40BCEB76699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4167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14578-358E-C643-B8CF-40BCEB766990}" type="slidenum">
              <a:rPr lang="en-SA" smtClean="0"/>
              <a:t>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0771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14578-358E-C643-B8CF-40BCEB766990}" type="slidenum">
              <a:rPr lang="en-SA" smtClean="0"/>
              <a:t>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4234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14578-358E-C643-B8CF-40BCEB766990}" type="slidenum">
              <a:rPr lang="en-SA" smtClean="0"/>
              <a:t>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3331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14578-358E-C643-B8CF-40BCEB766990}" type="slidenum">
              <a:rPr lang="en-SA" smtClean="0"/>
              <a:t>8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1573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14578-358E-C643-B8CF-40BCEB766990}" type="slidenum">
              <a:rPr lang="en-SA" smtClean="0"/>
              <a:t>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33840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14578-358E-C643-B8CF-40BCEB766990}" type="slidenum">
              <a:rPr lang="en-SA" smtClean="0"/>
              <a:t>10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8926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2C0D-BD1C-5560-80AE-8DFBE75F1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51540-79A5-06A3-68DE-36296C93F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C0EA-4EE7-6E10-761C-D79C043E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2521-6DB5-8B48-A58F-4E9B58685B03}" type="datetimeFigureOut">
              <a:rPr lang="en-SA" smtClean="0"/>
              <a:t>05/17/2022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0143-7B5E-F37B-0A13-33197215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7650-30EA-84D5-4CD3-A8CE3A0B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F00-7249-AC45-8F53-836B7942854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51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31D1-45C3-4679-3469-BA27E112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6583F-5888-4E5F-E425-B4F653685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16B99-8FBB-EC03-2B43-FA5D7247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2521-6DB5-8B48-A58F-4E9B58685B03}" type="datetimeFigureOut">
              <a:rPr lang="en-SA" smtClean="0"/>
              <a:t>05/17/2022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3813F-5F15-C0B3-5624-4DA27C65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1AEC-804C-A884-FE07-464CEF8A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F00-7249-AC45-8F53-836B7942854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982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A8612-943C-5DAC-F6E2-AAF40EA3B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FE28D-107E-0ED4-0D35-C41F482F1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47D1-E3DE-EC0B-E001-FA4BAC3A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2521-6DB5-8B48-A58F-4E9B58685B03}" type="datetimeFigureOut">
              <a:rPr lang="en-SA" smtClean="0"/>
              <a:t>05/17/2022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8EF1-3B86-B459-9A5F-A13742EE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6874-F09A-E10A-3B67-9415C093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F00-7249-AC45-8F53-836B7942854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0078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CCAC-521B-EDEB-4025-2DE1D797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C490-9FFF-49FB-C631-C93204BB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6D99-4A94-4443-7761-60B50956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2521-6DB5-8B48-A58F-4E9B58685B03}" type="datetimeFigureOut">
              <a:rPr lang="en-SA" smtClean="0"/>
              <a:t>05/17/2022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63BD4-C92D-A4BE-2C2C-06FC273E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8BD61-F5BC-70D1-5CA7-B03798FE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F00-7249-AC45-8F53-836B7942854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851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DB85-A041-890F-E70D-6AE873A1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62F46-7F6A-F850-DDCD-B4C73863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AB134-D09F-FCC2-D802-02FE7070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2521-6DB5-8B48-A58F-4E9B58685B03}" type="datetimeFigureOut">
              <a:rPr lang="en-SA" smtClean="0"/>
              <a:t>05/17/2022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D8DB1-99E3-F4C1-84EA-762FD37E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562E0-3B0A-03A8-D0C2-670F68A1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F00-7249-AC45-8F53-836B7942854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5406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3748-62DC-5422-0A1A-889ED314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B52A-716F-01D9-3D96-ECDEBC015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490E4-30A1-294E-636A-B18A0BBFF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CC2D2-ECB8-8421-C1D2-0116A4D3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2521-6DB5-8B48-A58F-4E9B58685B03}" type="datetimeFigureOut">
              <a:rPr lang="en-SA" smtClean="0"/>
              <a:t>05/17/2022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2F833-D0E2-F391-FC3E-B9F04BE0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0F1E4-C799-244C-0F3C-1384239A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F00-7249-AC45-8F53-836B7942854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9311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1D66-C48F-D2B5-9602-7291EF11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72EA8-B38F-DFAE-6496-CCEB87FFA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FA92-E643-9D35-ED44-8D36FC005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C1391-FB8D-0E0C-8CEA-A5D63FA32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41A0F-5AF2-194D-BD24-21138BC23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57674-C976-2C02-F80D-3CE34250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2521-6DB5-8B48-A58F-4E9B58685B03}" type="datetimeFigureOut">
              <a:rPr lang="en-SA" smtClean="0"/>
              <a:t>05/17/2022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93BC4-286B-FB4E-FC4A-629D5718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0FB38-F867-20E4-253A-B10DDA9F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F00-7249-AC45-8F53-836B7942854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8862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2C98-F79C-FCCF-48A2-4CAD395B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1F944-3485-9CDE-74E3-A0D28220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2521-6DB5-8B48-A58F-4E9B58685B03}" type="datetimeFigureOut">
              <a:rPr lang="en-SA" smtClean="0"/>
              <a:t>05/17/2022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18402-D7B4-C95A-C559-FB7B52B3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6D258-55A4-20A5-3D26-4B90AC05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F00-7249-AC45-8F53-836B7942854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1159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18AD6-D745-7CE9-4618-D2955F7A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2521-6DB5-8B48-A58F-4E9B58685B03}" type="datetimeFigureOut">
              <a:rPr lang="en-SA" smtClean="0"/>
              <a:t>05/17/2022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7E235-BC88-F5F2-C68F-65FD5D15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A601C-6490-F2CE-A867-F2EB351A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F00-7249-AC45-8F53-836B7942854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1105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3857-4C35-FAAF-0472-301AF481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060F-4BBF-034C-1AB8-F2035C1E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65F2-A004-222B-4CCB-E5D8C9F4D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482C-30EE-04AA-2CC0-862A1D42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2521-6DB5-8B48-A58F-4E9B58685B03}" type="datetimeFigureOut">
              <a:rPr lang="en-SA" smtClean="0"/>
              <a:t>05/17/2022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A193B-873E-4BA8-8A80-93875782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8D36F-D8C8-A8E1-EB82-38A6954D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F00-7249-AC45-8F53-836B7942854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37529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0780-4ACA-E7F0-5623-5B6354F3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8310A-317C-4BCC-E382-A02CC2BF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EE9C9-CF00-47F6-3CDE-BF16F74EC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1C95-F762-402C-CC8F-02BAB1DC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2521-6DB5-8B48-A58F-4E9B58685B03}" type="datetimeFigureOut">
              <a:rPr lang="en-SA" smtClean="0"/>
              <a:t>05/17/2022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EC076-FE10-EB85-C955-013A3759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03FDA-DE5C-8F65-B79B-7A967B6E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F00-7249-AC45-8F53-836B7942854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6044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46C30-0A4D-3DCA-07CB-92764B60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B236E-023A-6F82-7F19-C4C06FB78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A894-DCDF-BF2A-6AAB-90B6FCCD4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2521-6DB5-8B48-A58F-4E9B58685B03}" type="datetimeFigureOut">
              <a:rPr lang="en-SA" smtClean="0"/>
              <a:t>05/17/2022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EBB5F-46C4-1373-B2AC-D708EE2E4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BD3B7-589B-D33A-1FE8-242560E34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1F00-7249-AC45-8F53-836B7942854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072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C0798-7EF1-48D4-418A-A82B16BF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41" r="894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36D124-1D39-7688-B039-4DC4762CFC54}"/>
              </a:ext>
            </a:extLst>
          </p:cNvPr>
          <p:cNvSpPr/>
          <p:nvPr/>
        </p:nvSpPr>
        <p:spPr>
          <a:xfrm>
            <a:off x="8863584" y="499872"/>
            <a:ext cx="2396883" cy="20238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1026" name="Picture 2" descr="Aston University | The Apprenticeship Guide">
            <a:extLst>
              <a:ext uri="{FF2B5EF4-FFF2-40B4-BE49-F238E27FC236}">
                <a16:creationId xmlns:a16="http://schemas.microsoft.com/office/drawing/2014/main" id="{BB5A141C-AE92-72FA-7AAB-80B470984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6750"/>
          <a:stretch/>
        </p:blipFill>
        <p:spPr bwMode="auto">
          <a:xfrm>
            <a:off x="9199910" y="260000"/>
            <a:ext cx="2869435" cy="1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F1BDE9-707C-0FBC-8180-936A69F1BB80}"/>
              </a:ext>
            </a:extLst>
          </p:cNvPr>
          <p:cNvSpPr txBox="1"/>
          <p:nvPr/>
        </p:nvSpPr>
        <p:spPr>
          <a:xfrm>
            <a:off x="9337264" y="4367706"/>
            <a:ext cx="256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b="1">
                <a:latin typeface="Arial" panose="020B0604020202020204" pitchFamily="34" charset="0"/>
                <a:cs typeface="Arial" panose="020B0604020202020204" pitchFamily="34" charset="0"/>
              </a:rPr>
              <a:t>DATA SCIENCE FOR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MINING PROTEIN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89B822-AA3C-89AC-A997-B37D13799B64}"/>
              </a:ext>
            </a:extLst>
          </p:cNvPr>
          <p:cNvSpPr txBox="1"/>
          <p:nvPr/>
        </p:nvSpPr>
        <p:spPr>
          <a:xfrm>
            <a:off x="9351791" y="5164794"/>
            <a:ext cx="256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i="1">
                <a:latin typeface="Arial" panose="020B0604020202020204" pitchFamily="34" charset="0"/>
                <a:cs typeface="Arial" panose="020B0604020202020204" pitchFamily="34" charset="0"/>
              </a:rPr>
              <a:t>Prepared</a:t>
            </a:r>
            <a:r>
              <a:rPr lang="en-SA" sz="1400" i="1">
                <a:latin typeface="Arial" panose="020B0604020202020204" pitchFamily="34" charset="0"/>
                <a:cs typeface="Arial" panose="020B0604020202020204" pitchFamily="34" charset="0"/>
              </a:rPr>
              <a:t> by A1 Team</a:t>
            </a:r>
          </a:p>
        </p:txBody>
      </p:sp>
    </p:spTree>
    <p:extLst>
      <p:ext uri="{BB962C8B-B14F-4D97-AF65-F5344CB8AC3E}">
        <p14:creationId xmlns:p14="http://schemas.microsoft.com/office/powerpoint/2010/main" val="365380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9"/>
    </mc:Choice>
    <mc:Fallback xmlns="">
      <p:transition spd="slow" advTm="97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F447A4-AA54-8A54-2CBA-1B78FCB874F4}"/>
              </a:ext>
            </a:extLst>
          </p:cNvPr>
          <p:cNvSpPr txBox="1"/>
          <p:nvPr/>
        </p:nvSpPr>
        <p:spPr>
          <a:xfrm>
            <a:off x="761830" y="6069058"/>
            <a:ext cx="318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rgbClr val="A526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CS4710: AI Vision &amp; Reality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AB4DCA-16CE-DA5A-F89F-31F7E3619DBD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A526AA"/>
          </a:solidFill>
          <a:ln>
            <a:solidFill>
              <a:srgbClr val="A52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ston University - Home | Facebook">
            <a:extLst>
              <a:ext uri="{FF2B5EF4-FFF2-40B4-BE49-F238E27FC236}">
                <a16:creationId xmlns:a16="http://schemas.microsoft.com/office/drawing/2014/main" id="{909535E8-C38F-8E96-09BF-E2110A591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38" y="2185919"/>
            <a:ext cx="2486161" cy="248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4BA2D2-A588-22EC-E06B-97A70B02D5E7}"/>
              </a:ext>
            </a:extLst>
          </p:cNvPr>
          <p:cNvSpPr txBox="1"/>
          <p:nvPr/>
        </p:nvSpPr>
        <p:spPr>
          <a:xfrm>
            <a:off x="7017307" y="3198166"/>
            <a:ext cx="256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3240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1"/>
    </mc:Choice>
    <mc:Fallback xmlns="">
      <p:transition spd="slow" advTm="816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4C9342-7981-D790-50E2-C4B309614132}"/>
              </a:ext>
            </a:extLst>
          </p:cNvPr>
          <p:cNvSpPr txBox="1">
            <a:spLocks/>
          </p:cNvSpPr>
          <p:nvPr/>
        </p:nvSpPr>
        <p:spPr>
          <a:xfrm>
            <a:off x="814022" y="647596"/>
            <a:ext cx="8895358" cy="112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526AA"/>
                </a:solidFill>
                <a:latin typeface="Arial"/>
                <a:cs typeface="Arial"/>
              </a:rPr>
              <a:t>The 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AB4DCA-16CE-DA5A-F89F-31F7E3619DBD}"/>
              </a:ext>
            </a:extLst>
          </p:cNvPr>
          <p:cNvSpPr/>
          <p:nvPr/>
        </p:nvSpPr>
        <p:spPr>
          <a:xfrm>
            <a:off x="0" y="-1"/>
            <a:ext cx="1438656" cy="365761"/>
          </a:xfrm>
          <a:prstGeom prst="rect">
            <a:avLst/>
          </a:prstGeom>
          <a:solidFill>
            <a:srgbClr val="A526AA"/>
          </a:solidFill>
          <a:ln>
            <a:solidFill>
              <a:srgbClr val="A52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9AD9-0144-070A-DDD0-FAC56E026A9E}"/>
              </a:ext>
            </a:extLst>
          </p:cNvPr>
          <p:cNvSpPr txBox="1"/>
          <p:nvPr/>
        </p:nvSpPr>
        <p:spPr>
          <a:xfrm>
            <a:off x="814022" y="2367407"/>
            <a:ext cx="4757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The prediction of linear B-cell epitope to identify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potential candidates for the development of diagnostic. 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Linear epitopes are commonly short protein fragments that are recognized by certain components of the immune system.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9169B446-63E5-73E5-5FA6-B5B57A9C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423" y="1875737"/>
            <a:ext cx="4757848" cy="353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2CEAC5-FC71-41F4-8DF2-845A6A31890D}"/>
              </a:ext>
            </a:extLst>
          </p:cNvPr>
          <p:cNvSpPr txBox="1"/>
          <p:nvPr/>
        </p:nvSpPr>
        <p:spPr>
          <a:xfrm>
            <a:off x="5619135" y="6115224"/>
            <a:ext cx="126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2</a:t>
            </a:r>
          </a:p>
        </p:txBody>
      </p:sp>
      <p:pic>
        <p:nvPicPr>
          <p:cNvPr id="27" name="Picture 2" descr="Aston University | The Apprenticeship Guide">
            <a:extLst>
              <a:ext uri="{FF2B5EF4-FFF2-40B4-BE49-F238E27FC236}">
                <a16:creationId xmlns:a16="http://schemas.microsoft.com/office/drawing/2014/main" id="{DA9BB333-9CAE-4C67-95AE-9EE877EF7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6750"/>
          <a:stretch/>
        </p:blipFill>
        <p:spPr bwMode="auto">
          <a:xfrm>
            <a:off x="9939570" y="5909742"/>
            <a:ext cx="1490600" cy="68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751E9B6-8E3A-BAE7-8DA6-0717DED1620A}"/>
              </a:ext>
            </a:extLst>
          </p:cNvPr>
          <p:cNvSpPr txBox="1"/>
          <p:nvPr/>
        </p:nvSpPr>
        <p:spPr>
          <a:xfrm>
            <a:off x="761830" y="6069058"/>
            <a:ext cx="318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rgbClr val="A526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</a:p>
        </p:txBody>
      </p:sp>
    </p:spTree>
    <p:extLst>
      <p:ext uri="{BB962C8B-B14F-4D97-AF65-F5344CB8AC3E}">
        <p14:creationId xmlns:p14="http://schemas.microsoft.com/office/powerpoint/2010/main" val="229025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70"/>
    </mc:Choice>
    <mc:Fallback xmlns="">
      <p:transition spd="slow" advTm="3487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4C9342-7981-D790-50E2-C4B309614132}"/>
              </a:ext>
            </a:extLst>
          </p:cNvPr>
          <p:cNvSpPr txBox="1">
            <a:spLocks/>
          </p:cNvSpPr>
          <p:nvPr/>
        </p:nvSpPr>
        <p:spPr>
          <a:xfrm>
            <a:off x="814022" y="647596"/>
            <a:ext cx="8895358" cy="112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526AA"/>
                </a:solidFill>
                <a:latin typeface="Arial"/>
                <a:cs typeface="Arial"/>
              </a:rPr>
              <a:t>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AB4DCA-16CE-DA5A-F89F-31F7E3619DBD}"/>
              </a:ext>
            </a:extLst>
          </p:cNvPr>
          <p:cNvSpPr/>
          <p:nvPr/>
        </p:nvSpPr>
        <p:spPr>
          <a:xfrm>
            <a:off x="0" y="-1"/>
            <a:ext cx="1438656" cy="365761"/>
          </a:xfrm>
          <a:prstGeom prst="rect">
            <a:avLst/>
          </a:prstGeom>
          <a:solidFill>
            <a:srgbClr val="A526AA"/>
          </a:solidFill>
          <a:ln>
            <a:solidFill>
              <a:srgbClr val="A52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CA6DA0-CDFA-4C19-1F11-A2099D42372C}"/>
              </a:ext>
            </a:extLst>
          </p:cNvPr>
          <p:cNvSpPr/>
          <p:nvPr/>
        </p:nvSpPr>
        <p:spPr>
          <a:xfrm>
            <a:off x="902797" y="3492803"/>
            <a:ext cx="1071717" cy="415770"/>
          </a:xfrm>
          <a:prstGeom prst="rect">
            <a:avLst/>
          </a:prstGeom>
          <a:solidFill>
            <a:srgbClr val="A526A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GB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2E4A8-794B-5C25-7E8F-FFE5B7F2E253}"/>
              </a:ext>
            </a:extLst>
          </p:cNvPr>
          <p:cNvSpPr txBox="1"/>
          <p:nvPr/>
        </p:nvSpPr>
        <p:spPr>
          <a:xfrm>
            <a:off x="5619135" y="6115224"/>
            <a:ext cx="126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3</a:t>
            </a:r>
          </a:p>
        </p:txBody>
      </p:sp>
      <p:pic>
        <p:nvPicPr>
          <p:cNvPr id="27" name="Picture 2" descr="Aston University | The Apprenticeship Guide">
            <a:extLst>
              <a:ext uri="{FF2B5EF4-FFF2-40B4-BE49-F238E27FC236}">
                <a16:creationId xmlns:a16="http://schemas.microsoft.com/office/drawing/2014/main" id="{F0DCC421-E737-E030-C2A8-41990B48F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6750"/>
          <a:stretch/>
        </p:blipFill>
        <p:spPr bwMode="auto">
          <a:xfrm>
            <a:off x="9939570" y="5909742"/>
            <a:ext cx="1490600" cy="68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481FBC7-5D7A-C449-6A7E-21FD5B53724D}"/>
              </a:ext>
            </a:extLst>
          </p:cNvPr>
          <p:cNvSpPr txBox="1"/>
          <p:nvPr/>
        </p:nvSpPr>
        <p:spPr>
          <a:xfrm>
            <a:off x="761830" y="6069058"/>
            <a:ext cx="318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rgbClr val="A526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9D0734-22C4-4204-8ABD-32FBC04E011E}"/>
              </a:ext>
            </a:extLst>
          </p:cNvPr>
          <p:cNvSpPr/>
          <p:nvPr/>
        </p:nvSpPr>
        <p:spPr>
          <a:xfrm>
            <a:off x="2219523" y="1828257"/>
            <a:ext cx="1071717" cy="415770"/>
          </a:xfrm>
          <a:prstGeom prst="rect">
            <a:avLst/>
          </a:prstGeom>
          <a:solidFill>
            <a:srgbClr val="A526A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endParaRPr lang="en-GB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38C404-5349-67F6-22DB-8366941033CC}"/>
              </a:ext>
            </a:extLst>
          </p:cNvPr>
          <p:cNvSpPr/>
          <p:nvPr/>
        </p:nvSpPr>
        <p:spPr>
          <a:xfrm>
            <a:off x="2219522" y="2526245"/>
            <a:ext cx="1071717" cy="415770"/>
          </a:xfrm>
          <a:prstGeom prst="rect">
            <a:avLst/>
          </a:prstGeom>
          <a:solidFill>
            <a:srgbClr val="A526A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endParaRPr lang="en-GB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1AF9FC-FB34-007A-A229-3486767905E0}"/>
              </a:ext>
            </a:extLst>
          </p:cNvPr>
          <p:cNvSpPr/>
          <p:nvPr/>
        </p:nvSpPr>
        <p:spPr>
          <a:xfrm>
            <a:off x="2207763" y="4651447"/>
            <a:ext cx="1071717" cy="4157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endParaRPr lang="en-GB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0C2E04-B78F-6327-0D91-91A8717BE95E}"/>
              </a:ext>
            </a:extLst>
          </p:cNvPr>
          <p:cNvSpPr/>
          <p:nvPr/>
        </p:nvSpPr>
        <p:spPr>
          <a:xfrm>
            <a:off x="2204181" y="5323366"/>
            <a:ext cx="1071717" cy="4157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endParaRPr lang="en-GB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74DDD8-CE65-1648-7532-738E5F9FFFA4}"/>
              </a:ext>
            </a:extLst>
          </p:cNvPr>
          <p:cNvSpPr/>
          <p:nvPr/>
        </p:nvSpPr>
        <p:spPr>
          <a:xfrm>
            <a:off x="3963143" y="1838945"/>
            <a:ext cx="1310663" cy="415770"/>
          </a:xfrm>
          <a:prstGeom prst="rect">
            <a:avLst/>
          </a:prstGeom>
          <a:solidFill>
            <a:srgbClr val="BE29C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Info_PepID</a:t>
            </a:r>
            <a:endParaRPr lang="en-GB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2BDAB2-E8EE-0217-79A9-90F50B1C6B02}"/>
              </a:ext>
            </a:extLst>
          </p:cNvPr>
          <p:cNvSpPr/>
          <p:nvPr/>
        </p:nvSpPr>
        <p:spPr>
          <a:xfrm>
            <a:off x="3963906" y="2541393"/>
            <a:ext cx="1310663" cy="415770"/>
          </a:xfrm>
          <a:prstGeom prst="rect">
            <a:avLst/>
          </a:prstGeom>
          <a:solidFill>
            <a:srgbClr val="BE29C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Info_PepID</a:t>
            </a:r>
            <a:endParaRPr lang="en-GB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341A43-AFD0-68AB-933D-9BBC8255F8CC}"/>
              </a:ext>
            </a:extLst>
          </p:cNvPr>
          <p:cNvSpPr/>
          <p:nvPr/>
        </p:nvSpPr>
        <p:spPr>
          <a:xfrm>
            <a:off x="5513512" y="1846323"/>
            <a:ext cx="1310663" cy="415770"/>
          </a:xfrm>
          <a:prstGeom prst="rect">
            <a:avLst/>
          </a:prstGeom>
          <a:solidFill>
            <a:srgbClr val="E030E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  <a:p>
            <a:pPr algn="ctr"/>
            <a:r>
              <a:rPr lang="en-US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MinMaxScaler</a:t>
            </a:r>
            <a:endParaRPr lang="en-GB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BD36713-6814-CD5A-C171-B1150B50E0DD}"/>
              </a:ext>
            </a:extLst>
          </p:cNvPr>
          <p:cNvSpPr/>
          <p:nvPr/>
        </p:nvSpPr>
        <p:spPr>
          <a:xfrm>
            <a:off x="7094902" y="1838945"/>
            <a:ext cx="1884630" cy="415770"/>
          </a:xfrm>
          <a:prstGeom prst="rect">
            <a:avLst/>
          </a:prstGeom>
          <a:solidFill>
            <a:srgbClr val="F835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Transformation</a:t>
            </a:r>
          </a:p>
          <a:p>
            <a:pPr algn="ctr"/>
            <a:r>
              <a:rPr lang="en-US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Skeweness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1E9A42-7BB3-9ADF-31F3-7261E0077CF8}"/>
              </a:ext>
            </a:extLst>
          </p:cNvPr>
          <p:cNvSpPr/>
          <p:nvPr/>
        </p:nvSpPr>
        <p:spPr>
          <a:xfrm>
            <a:off x="9212197" y="1829551"/>
            <a:ext cx="1884630" cy="415770"/>
          </a:xfrm>
          <a:prstGeom prst="rect">
            <a:avLst/>
          </a:prstGeom>
          <a:solidFill>
            <a:srgbClr val="781B7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Dimensionality Reduction PCA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2980E1-7FAF-6272-EF6A-E7EB41D82BCF}"/>
              </a:ext>
            </a:extLst>
          </p:cNvPr>
          <p:cNvSpPr/>
          <p:nvPr/>
        </p:nvSpPr>
        <p:spPr>
          <a:xfrm>
            <a:off x="7235410" y="2915346"/>
            <a:ext cx="1884630" cy="1157967"/>
          </a:xfrm>
          <a:prstGeom prst="rect">
            <a:avLst/>
          </a:prstGeom>
          <a:solidFill>
            <a:srgbClr val="BE29C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Models </a:t>
            </a:r>
            <a:r>
              <a:rPr lang="en-US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LogisticRegression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DecisionTree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72116B1-8399-DBEC-9713-C820D2C1CD9D}"/>
              </a:ext>
            </a:extLst>
          </p:cNvPr>
          <p:cNvSpPr/>
          <p:nvPr/>
        </p:nvSpPr>
        <p:spPr>
          <a:xfrm>
            <a:off x="3515605" y="4651447"/>
            <a:ext cx="171673" cy="1087689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2E1429AC-8222-D9A9-17D2-D413B074E08E}"/>
              </a:ext>
            </a:extLst>
          </p:cNvPr>
          <p:cNvSpPr/>
          <p:nvPr/>
        </p:nvSpPr>
        <p:spPr>
          <a:xfrm>
            <a:off x="3523904" y="1853079"/>
            <a:ext cx="171673" cy="1087689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9" name="Left-Right-Up Arrow 18">
            <a:extLst>
              <a:ext uri="{FF2B5EF4-FFF2-40B4-BE49-F238E27FC236}">
                <a16:creationId xmlns:a16="http://schemas.microsoft.com/office/drawing/2014/main" id="{F787B866-9518-6EA5-3819-3E486E2041C7}"/>
              </a:ext>
            </a:extLst>
          </p:cNvPr>
          <p:cNvSpPr/>
          <p:nvPr/>
        </p:nvSpPr>
        <p:spPr>
          <a:xfrm rot="10800000">
            <a:off x="5947235" y="2603228"/>
            <a:ext cx="4460983" cy="276998"/>
          </a:xfrm>
          <a:prstGeom prst="leftRightUpArrow">
            <a:avLst/>
          </a:prstGeom>
          <a:solidFill>
            <a:srgbClr val="A526AA"/>
          </a:solidFill>
          <a:ln>
            <a:solidFill>
              <a:srgbClr val="781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A1F92-218D-960A-C5D2-DC5127946710}"/>
              </a:ext>
            </a:extLst>
          </p:cNvPr>
          <p:cNvSpPr txBox="1"/>
          <p:nvPr/>
        </p:nvSpPr>
        <p:spPr>
          <a:xfrm>
            <a:off x="5619135" y="2989728"/>
            <a:ext cx="1395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1400" b="1">
                <a:latin typeface="Arial" panose="020B0604020202020204" pitchFamily="34" charset="0"/>
                <a:cs typeface="Arial" panose="020B0604020202020204" pitchFamily="34" charset="0"/>
              </a:rPr>
              <a:t>Model Fit</a:t>
            </a:r>
          </a:p>
          <a:p>
            <a:pPr algn="ctr"/>
            <a:endParaRPr lang="en-SA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SA" sz="1400">
                <a:latin typeface="Arial" panose="020B0604020202020204" pitchFamily="34" charset="0"/>
                <a:cs typeface="Arial" panose="020B0604020202020204" pitchFamily="34" charset="0"/>
              </a:rPr>
              <a:t>X_train_pca</a:t>
            </a:r>
          </a:p>
          <a:p>
            <a:pPr algn="ctr"/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endParaRPr lang="en-SA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0DC1E0-AB8B-D1A7-F993-917B4A56C0A4}"/>
              </a:ext>
            </a:extLst>
          </p:cNvPr>
          <p:cNvSpPr/>
          <p:nvPr/>
        </p:nvSpPr>
        <p:spPr>
          <a:xfrm>
            <a:off x="3870986" y="4628468"/>
            <a:ext cx="1310663" cy="415770"/>
          </a:xfrm>
          <a:prstGeom prst="rect">
            <a:avLst/>
          </a:prstGeom>
          <a:solidFill>
            <a:srgbClr val="BE29C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Info_PepID</a:t>
            </a:r>
            <a:endParaRPr lang="en-GB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1915EB-5027-8563-1298-A61AE3A016CF}"/>
              </a:ext>
            </a:extLst>
          </p:cNvPr>
          <p:cNvSpPr/>
          <p:nvPr/>
        </p:nvSpPr>
        <p:spPr>
          <a:xfrm>
            <a:off x="5421355" y="4635846"/>
            <a:ext cx="1310663" cy="415770"/>
          </a:xfrm>
          <a:prstGeom prst="rect">
            <a:avLst/>
          </a:prstGeom>
          <a:solidFill>
            <a:srgbClr val="E030E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  <a:p>
            <a:pPr algn="ctr"/>
            <a:r>
              <a:rPr lang="en-US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MinMaxScaler</a:t>
            </a:r>
            <a:endParaRPr lang="en-GB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4319D7-6C1D-E796-FDB2-2DD1323E97EF}"/>
              </a:ext>
            </a:extLst>
          </p:cNvPr>
          <p:cNvSpPr/>
          <p:nvPr/>
        </p:nvSpPr>
        <p:spPr>
          <a:xfrm>
            <a:off x="7002745" y="4628468"/>
            <a:ext cx="1884630" cy="415770"/>
          </a:xfrm>
          <a:prstGeom prst="rect">
            <a:avLst/>
          </a:prstGeom>
          <a:solidFill>
            <a:srgbClr val="F835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Transformation</a:t>
            </a:r>
          </a:p>
          <a:p>
            <a:pPr algn="ctr"/>
            <a:r>
              <a:rPr lang="en-US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Skeweness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542BEE7-13BA-E212-0206-AEB8C4EBD3B7}"/>
              </a:ext>
            </a:extLst>
          </p:cNvPr>
          <p:cNvSpPr/>
          <p:nvPr/>
        </p:nvSpPr>
        <p:spPr>
          <a:xfrm>
            <a:off x="9120040" y="4619074"/>
            <a:ext cx="1884630" cy="415770"/>
          </a:xfrm>
          <a:prstGeom prst="rect">
            <a:avLst/>
          </a:prstGeom>
          <a:solidFill>
            <a:srgbClr val="781B7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Dimensionality Reduction PCA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FA5034-7F7E-3EAB-DB0A-428A1A0FCE96}"/>
              </a:ext>
            </a:extLst>
          </p:cNvPr>
          <p:cNvSpPr/>
          <p:nvPr/>
        </p:nvSpPr>
        <p:spPr>
          <a:xfrm>
            <a:off x="3870986" y="5367861"/>
            <a:ext cx="1310663" cy="415770"/>
          </a:xfrm>
          <a:prstGeom prst="rect">
            <a:avLst/>
          </a:prstGeom>
          <a:solidFill>
            <a:srgbClr val="BE29C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Info_PepID</a:t>
            </a:r>
            <a:endParaRPr lang="en-GB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Left-Right-Up Arrow 51">
            <a:extLst>
              <a:ext uri="{FF2B5EF4-FFF2-40B4-BE49-F238E27FC236}">
                <a16:creationId xmlns:a16="http://schemas.microsoft.com/office/drawing/2014/main" id="{77143F1E-4DD4-5A2F-39DC-0CA700472AEB}"/>
              </a:ext>
            </a:extLst>
          </p:cNvPr>
          <p:cNvSpPr/>
          <p:nvPr/>
        </p:nvSpPr>
        <p:spPr>
          <a:xfrm>
            <a:off x="5947234" y="4102815"/>
            <a:ext cx="4460983" cy="276998"/>
          </a:xfrm>
          <a:prstGeom prst="leftRightUpArrow">
            <a:avLst/>
          </a:prstGeom>
          <a:solidFill>
            <a:srgbClr val="A526AA"/>
          </a:solidFill>
          <a:ln>
            <a:solidFill>
              <a:srgbClr val="781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F7FC65-07B7-8514-FB34-529BFBDE529E}"/>
              </a:ext>
            </a:extLst>
          </p:cNvPr>
          <p:cNvSpPr txBox="1"/>
          <p:nvPr/>
        </p:nvSpPr>
        <p:spPr>
          <a:xfrm>
            <a:off x="9321501" y="3014467"/>
            <a:ext cx="1715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1400" b="1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pPr algn="ctr"/>
            <a:endParaRPr lang="en-SA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SA" sz="1400">
                <a:latin typeface="Arial" panose="020B0604020202020204" pitchFamily="34" charset="0"/>
                <a:cs typeface="Arial" panose="020B0604020202020204" pitchFamily="34" charset="0"/>
              </a:rPr>
              <a:t>X_test_pca</a:t>
            </a:r>
          </a:p>
          <a:p>
            <a:pPr algn="ctr"/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endParaRPr lang="en-SA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4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70"/>
    </mc:Choice>
    <mc:Fallback xmlns="">
      <p:transition spd="slow" advTm="3487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4C9342-7981-D790-50E2-C4B309614132}"/>
              </a:ext>
            </a:extLst>
          </p:cNvPr>
          <p:cNvSpPr txBox="1">
            <a:spLocks/>
          </p:cNvSpPr>
          <p:nvPr/>
        </p:nvSpPr>
        <p:spPr>
          <a:xfrm>
            <a:off x="814022" y="647596"/>
            <a:ext cx="8895358" cy="112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526AA"/>
                </a:solidFill>
                <a:latin typeface="Arial"/>
                <a:cs typeface="Arial"/>
              </a:rPr>
              <a:t>Model building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AB4DCA-16CE-DA5A-F89F-31F7E3619DBD}"/>
              </a:ext>
            </a:extLst>
          </p:cNvPr>
          <p:cNvSpPr/>
          <p:nvPr/>
        </p:nvSpPr>
        <p:spPr>
          <a:xfrm>
            <a:off x="0" y="-1"/>
            <a:ext cx="1438656" cy="365761"/>
          </a:xfrm>
          <a:prstGeom prst="rect">
            <a:avLst/>
          </a:prstGeom>
          <a:solidFill>
            <a:srgbClr val="A526AA"/>
          </a:solidFill>
          <a:ln>
            <a:solidFill>
              <a:srgbClr val="A52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CA6DA0-CDFA-4C19-1F11-A2099D42372C}"/>
              </a:ext>
            </a:extLst>
          </p:cNvPr>
          <p:cNvSpPr/>
          <p:nvPr/>
        </p:nvSpPr>
        <p:spPr>
          <a:xfrm>
            <a:off x="147483" y="2455399"/>
            <a:ext cx="1425678" cy="678425"/>
          </a:xfrm>
          <a:prstGeom prst="rect">
            <a:avLst/>
          </a:prstGeom>
          <a:solidFill>
            <a:srgbClr val="A526AA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DATASET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A1DB8-0B4D-348E-0A72-19DF9DA2D9EB}"/>
              </a:ext>
            </a:extLst>
          </p:cNvPr>
          <p:cNvSpPr/>
          <p:nvPr/>
        </p:nvSpPr>
        <p:spPr>
          <a:xfrm>
            <a:off x="2310003" y="1776974"/>
            <a:ext cx="1425678" cy="678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X_train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D78C54-D538-762B-123F-ECC20222DBEE}"/>
              </a:ext>
            </a:extLst>
          </p:cNvPr>
          <p:cNvSpPr/>
          <p:nvPr/>
        </p:nvSpPr>
        <p:spPr>
          <a:xfrm>
            <a:off x="2310003" y="3087293"/>
            <a:ext cx="1425678" cy="678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X_test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A3DFA8-D723-B985-9E70-6ECAD8213D61}"/>
              </a:ext>
            </a:extLst>
          </p:cNvPr>
          <p:cNvSpPr/>
          <p:nvPr/>
        </p:nvSpPr>
        <p:spPr>
          <a:xfrm>
            <a:off x="2310003" y="2558638"/>
            <a:ext cx="1425678" cy="282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Y_train</a:t>
            </a:r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53BB02-800D-33F1-4028-366BDF8FA01E}"/>
              </a:ext>
            </a:extLst>
          </p:cNvPr>
          <p:cNvSpPr/>
          <p:nvPr/>
        </p:nvSpPr>
        <p:spPr>
          <a:xfrm>
            <a:off x="2310003" y="3870045"/>
            <a:ext cx="1425678" cy="282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Y_test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4DF231-B7B7-C69E-76EF-E4E1CB182AE8}"/>
              </a:ext>
            </a:extLst>
          </p:cNvPr>
          <p:cNvSpPr/>
          <p:nvPr/>
        </p:nvSpPr>
        <p:spPr>
          <a:xfrm>
            <a:off x="2241178" y="1710813"/>
            <a:ext cx="1514745" cy="1195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DD11E8-DFD9-B2D0-E828-83EDA4F583BC}"/>
              </a:ext>
            </a:extLst>
          </p:cNvPr>
          <p:cNvSpPr/>
          <p:nvPr/>
        </p:nvSpPr>
        <p:spPr>
          <a:xfrm>
            <a:off x="2241178" y="3054296"/>
            <a:ext cx="1514745" cy="1195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F8AE64-097A-1D37-4563-B1B56704E299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1573161" y="2308583"/>
            <a:ext cx="668017" cy="48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240479-7755-E643-4619-3FB810B71285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1573161" y="2794612"/>
            <a:ext cx="668017" cy="85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9EA503B-2111-1AE5-7591-74BB9308243A}"/>
              </a:ext>
            </a:extLst>
          </p:cNvPr>
          <p:cNvSpPr/>
          <p:nvPr/>
        </p:nvSpPr>
        <p:spPr>
          <a:xfrm>
            <a:off x="4585983" y="1753410"/>
            <a:ext cx="2508667" cy="1054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Pipeline</a:t>
            </a:r>
            <a:r>
              <a:rPr lang="en-US"/>
              <a:t> to shortlist 3 model based on f1 score</a:t>
            </a:r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9C1EA1-B837-7FB1-A1EF-3CBCED849AD9}"/>
              </a:ext>
            </a:extLst>
          </p:cNvPr>
          <p:cNvSpPr/>
          <p:nvPr/>
        </p:nvSpPr>
        <p:spPr>
          <a:xfrm>
            <a:off x="8997759" y="1720148"/>
            <a:ext cx="2153453" cy="1035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Using </a:t>
            </a:r>
            <a:r>
              <a:rPr lang="en-US" b="1"/>
              <a:t>grid search </a:t>
            </a:r>
            <a:r>
              <a:rPr lang="en-US"/>
              <a:t>to do hyperparameter tuning</a:t>
            </a:r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CD2BFE-224B-BDF1-6B7B-0FAD59D8418C}"/>
              </a:ext>
            </a:extLst>
          </p:cNvPr>
          <p:cNvSpPr/>
          <p:nvPr/>
        </p:nvSpPr>
        <p:spPr>
          <a:xfrm>
            <a:off x="9047141" y="4332752"/>
            <a:ext cx="1993802" cy="1255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Saving</a:t>
            </a:r>
            <a:r>
              <a:rPr lang="en-US"/>
              <a:t> the best model found using grid search in local folder</a:t>
            </a:r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F790A4-53C6-A3E2-C5F8-062C7765F30D}"/>
              </a:ext>
            </a:extLst>
          </p:cNvPr>
          <p:cNvSpPr/>
          <p:nvPr/>
        </p:nvSpPr>
        <p:spPr>
          <a:xfrm>
            <a:off x="6755455" y="4332751"/>
            <a:ext cx="1700895" cy="1255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Running the model on blind testset without target variable</a:t>
            </a:r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9289AC-B4CA-5DD0-1649-022B697C638E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V="1">
            <a:off x="3755923" y="2280656"/>
            <a:ext cx="830060" cy="2792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EDF70A-56C5-5CBF-8A6B-8284609C06D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7094650" y="2238071"/>
            <a:ext cx="1903109" cy="4258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EE0DA6-F8A6-0E81-08F0-1A4AC4021A73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10044042" y="2755993"/>
            <a:ext cx="30444" cy="157675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F5CFB3-1579-B15C-979E-04C7AE54BD0C}"/>
              </a:ext>
            </a:extLst>
          </p:cNvPr>
          <p:cNvCxnSpPr>
            <a:cxnSpLocks/>
            <a:stCxn id="24" idx="1"/>
            <a:endCxn id="28" idx="3"/>
          </p:cNvCxnSpPr>
          <p:nvPr/>
        </p:nvCxnSpPr>
        <p:spPr>
          <a:xfrm flipH="1" flipV="1">
            <a:off x="8456350" y="4960365"/>
            <a:ext cx="590791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22E4A8-794B-5C25-7E8F-FFE5B7F2E253}"/>
              </a:ext>
            </a:extLst>
          </p:cNvPr>
          <p:cNvSpPr txBox="1"/>
          <p:nvPr/>
        </p:nvSpPr>
        <p:spPr>
          <a:xfrm>
            <a:off x="5619135" y="6115224"/>
            <a:ext cx="126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3</a:t>
            </a:r>
          </a:p>
        </p:txBody>
      </p:sp>
      <p:pic>
        <p:nvPicPr>
          <p:cNvPr id="27" name="Picture 2" descr="Aston University | The Apprenticeship Guide">
            <a:extLst>
              <a:ext uri="{FF2B5EF4-FFF2-40B4-BE49-F238E27FC236}">
                <a16:creationId xmlns:a16="http://schemas.microsoft.com/office/drawing/2014/main" id="{F0DCC421-E737-E030-C2A8-41990B48F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6750"/>
          <a:stretch/>
        </p:blipFill>
        <p:spPr bwMode="auto">
          <a:xfrm>
            <a:off x="9939570" y="5909742"/>
            <a:ext cx="1490600" cy="68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481FBC7-5D7A-C449-6A7E-21FD5B53724D}"/>
              </a:ext>
            </a:extLst>
          </p:cNvPr>
          <p:cNvSpPr txBox="1"/>
          <p:nvPr/>
        </p:nvSpPr>
        <p:spPr>
          <a:xfrm>
            <a:off x="761830" y="6069058"/>
            <a:ext cx="318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rgbClr val="A526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4D43D9-BA00-684C-330A-846EAEB91CC0}"/>
              </a:ext>
            </a:extLst>
          </p:cNvPr>
          <p:cNvSpPr/>
          <p:nvPr/>
        </p:nvSpPr>
        <p:spPr>
          <a:xfrm>
            <a:off x="3950208" y="4433117"/>
            <a:ext cx="2060968" cy="1054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Comparing the results of the model on testset against actual </a:t>
            </a:r>
            <a:r>
              <a:rPr lang="en-US" err="1"/>
              <a:t>ytest</a:t>
            </a:r>
            <a:r>
              <a:rPr lang="en-US"/>
              <a:t> </a:t>
            </a:r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52011F-65F5-4017-B761-C1F992390463}"/>
              </a:ext>
            </a:extLst>
          </p:cNvPr>
          <p:cNvCxnSpPr>
            <a:cxnSpLocks/>
            <a:stCxn id="28" idx="1"/>
            <a:endCxn id="67" idx="3"/>
          </p:cNvCxnSpPr>
          <p:nvPr/>
        </p:nvCxnSpPr>
        <p:spPr>
          <a:xfrm flipH="1" flipV="1">
            <a:off x="6011176" y="4960364"/>
            <a:ext cx="744279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C1FE8873-3882-7D91-70F0-8D1DD1669452}"/>
              </a:ext>
            </a:extLst>
          </p:cNvPr>
          <p:cNvSpPr/>
          <p:nvPr/>
        </p:nvSpPr>
        <p:spPr>
          <a:xfrm>
            <a:off x="4535073" y="3087293"/>
            <a:ext cx="2060968" cy="1054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Model </a:t>
            </a:r>
            <a:r>
              <a:rPr lang="en-US" b="1"/>
              <a:t>Evaluation</a:t>
            </a:r>
            <a:endParaRPr lang="en-GB" b="1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4FE3D97-DC37-2CCE-76ED-1172DEAF670B}"/>
              </a:ext>
            </a:extLst>
          </p:cNvPr>
          <p:cNvCxnSpPr>
            <a:cxnSpLocks/>
          </p:cNvCxnSpPr>
          <p:nvPr/>
        </p:nvCxnSpPr>
        <p:spPr>
          <a:xfrm flipV="1">
            <a:off x="3724501" y="3591281"/>
            <a:ext cx="830060" cy="2792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92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70"/>
    </mc:Choice>
    <mc:Fallback xmlns="">
      <p:transition spd="slow" advTm="3487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0665-4143-B21B-A708-2C9633C1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A526AA"/>
                </a:solidFill>
                <a:latin typeface="Arial"/>
                <a:cs typeface="Arial"/>
              </a:rPr>
              <a:t>Solution comparison</a:t>
            </a:r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401471-0E7B-69A9-A9B6-A021E0913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023"/>
            <a:ext cx="9753828" cy="44420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5C14F0-B55B-B401-331A-92A8A98DA2C6}"/>
              </a:ext>
            </a:extLst>
          </p:cNvPr>
          <p:cNvSpPr/>
          <p:nvPr/>
        </p:nvSpPr>
        <p:spPr>
          <a:xfrm>
            <a:off x="1006997" y="5197033"/>
            <a:ext cx="1655180" cy="6944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2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AC6C-509C-8B8B-6B5A-4D7BBEFE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/>
              <a:t>Future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30D2-16C8-5AB0-FE8F-6A67AA9EA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3599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1223-C017-E346-4608-BE85C3D0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A526AA"/>
                </a:solidFill>
                <a:latin typeface="Arial"/>
                <a:cs typeface="Arial"/>
              </a:rPr>
              <a:t>Preprocessing Building</a:t>
            </a:r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B5214-3E5A-A362-FF83-E67421C3D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53328"/>
              </p:ext>
            </p:extLst>
          </p:nvPr>
        </p:nvGraphicFramePr>
        <p:xfrm>
          <a:off x="838201" y="2127268"/>
          <a:ext cx="10214811" cy="30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937">
                  <a:extLst>
                    <a:ext uri="{9D8B030D-6E8A-4147-A177-3AD203B41FA5}">
                      <a16:colId xmlns:a16="http://schemas.microsoft.com/office/drawing/2014/main" val="3872427865"/>
                    </a:ext>
                  </a:extLst>
                </a:gridCol>
                <a:gridCol w="3404937">
                  <a:extLst>
                    <a:ext uri="{9D8B030D-6E8A-4147-A177-3AD203B41FA5}">
                      <a16:colId xmlns:a16="http://schemas.microsoft.com/office/drawing/2014/main" val="2297554105"/>
                    </a:ext>
                  </a:extLst>
                </a:gridCol>
                <a:gridCol w="3404937">
                  <a:extLst>
                    <a:ext uri="{9D8B030D-6E8A-4147-A177-3AD203B41FA5}">
                      <a16:colId xmlns:a16="http://schemas.microsoft.com/office/drawing/2014/main" val="4262091950"/>
                    </a:ext>
                  </a:extLst>
                </a:gridCol>
              </a:tblGrid>
              <a:tr h="83546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526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OverSampling Technique</a:t>
                      </a:r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526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Sensitive balance</a:t>
                      </a:r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526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146455"/>
                  </a:ext>
                </a:extLst>
              </a:tr>
              <a:tr h="73962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35031"/>
                  </a:ext>
                </a:extLst>
              </a:tr>
              <a:tr h="73962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74076"/>
                  </a:ext>
                </a:extLst>
              </a:tr>
              <a:tr h="73962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5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8703D3-AF2D-BB27-3FD9-9BB2352B564F}"/>
              </a:ext>
            </a:extLst>
          </p:cNvPr>
          <p:cNvSpPr txBox="1"/>
          <p:nvPr/>
        </p:nvSpPr>
        <p:spPr>
          <a:xfrm>
            <a:off x="5619135" y="6115224"/>
            <a:ext cx="126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4</a:t>
            </a:r>
          </a:p>
        </p:txBody>
      </p:sp>
      <p:pic>
        <p:nvPicPr>
          <p:cNvPr id="6" name="Picture 2" descr="Aston University | The Apprenticeship Guide">
            <a:extLst>
              <a:ext uri="{FF2B5EF4-FFF2-40B4-BE49-F238E27FC236}">
                <a16:creationId xmlns:a16="http://schemas.microsoft.com/office/drawing/2014/main" id="{01BCD74D-DFD8-ECCD-84AF-4E14313204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6750"/>
          <a:stretch/>
        </p:blipFill>
        <p:spPr bwMode="auto">
          <a:xfrm>
            <a:off x="9939570" y="5909742"/>
            <a:ext cx="1490600" cy="68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2C8438-8B8A-E40A-CFEF-EC9C96F3BCCC}"/>
              </a:ext>
            </a:extLst>
          </p:cNvPr>
          <p:cNvSpPr txBox="1"/>
          <p:nvPr/>
        </p:nvSpPr>
        <p:spPr>
          <a:xfrm>
            <a:off x="761830" y="6069058"/>
            <a:ext cx="318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rgbClr val="A526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</a:p>
        </p:txBody>
      </p:sp>
    </p:spTree>
    <p:extLst>
      <p:ext uri="{BB962C8B-B14F-4D97-AF65-F5344CB8AC3E}">
        <p14:creationId xmlns:p14="http://schemas.microsoft.com/office/powerpoint/2010/main" val="353795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4C9342-7981-D790-50E2-C4B309614132}"/>
              </a:ext>
            </a:extLst>
          </p:cNvPr>
          <p:cNvSpPr txBox="1">
            <a:spLocks/>
          </p:cNvSpPr>
          <p:nvPr/>
        </p:nvSpPr>
        <p:spPr>
          <a:xfrm>
            <a:off x="761829" y="365760"/>
            <a:ext cx="5779648" cy="112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526AA"/>
                </a:solidFill>
                <a:latin typeface="Arial"/>
                <a:cs typeface="Arial"/>
              </a:rPr>
              <a:t>Data Transformation</a:t>
            </a:r>
            <a:endParaRPr lang="en-US" b="1">
              <a:solidFill>
                <a:srgbClr val="A526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AA870-0D7E-EEB1-99EE-56F8A79CA8C3}"/>
              </a:ext>
            </a:extLst>
          </p:cNvPr>
          <p:cNvSpPr txBox="1"/>
          <p:nvPr/>
        </p:nvSpPr>
        <p:spPr>
          <a:xfrm>
            <a:off x="5619135" y="6115224"/>
            <a:ext cx="126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AB4DCA-16CE-DA5A-F89F-31F7E3619DBD}"/>
              </a:ext>
            </a:extLst>
          </p:cNvPr>
          <p:cNvSpPr/>
          <p:nvPr/>
        </p:nvSpPr>
        <p:spPr>
          <a:xfrm>
            <a:off x="0" y="-1"/>
            <a:ext cx="1438656" cy="365761"/>
          </a:xfrm>
          <a:prstGeom prst="rect">
            <a:avLst/>
          </a:prstGeom>
          <a:solidFill>
            <a:srgbClr val="A526AA"/>
          </a:solidFill>
          <a:ln>
            <a:solidFill>
              <a:srgbClr val="A52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Aston University | The Apprenticeship Guide">
            <a:extLst>
              <a:ext uri="{FF2B5EF4-FFF2-40B4-BE49-F238E27FC236}">
                <a16:creationId xmlns:a16="http://schemas.microsoft.com/office/drawing/2014/main" id="{ADEAB2F6-A785-1097-7AD4-AFF07248A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6750"/>
          <a:stretch/>
        </p:blipFill>
        <p:spPr bwMode="auto">
          <a:xfrm>
            <a:off x="9939570" y="5909742"/>
            <a:ext cx="1490600" cy="68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3B57E0-439B-2E37-5DCA-9029D64F38E7}"/>
              </a:ext>
            </a:extLst>
          </p:cNvPr>
          <p:cNvSpPr txBox="1"/>
          <p:nvPr/>
        </p:nvSpPr>
        <p:spPr>
          <a:xfrm>
            <a:off x="761830" y="6069058"/>
            <a:ext cx="318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rgbClr val="A526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5DDBE43-AE1A-0190-2642-B684244980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77" r="73015" b="21682"/>
          <a:stretch/>
        </p:blipFill>
        <p:spPr>
          <a:xfrm>
            <a:off x="900899" y="2014028"/>
            <a:ext cx="2193993" cy="2220769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5F1BA91-6E0C-B08D-0025-029580B94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015" y="2014027"/>
            <a:ext cx="3847578" cy="2342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A47B95-DE03-6D3B-58EC-53F26E64C385}"/>
              </a:ext>
            </a:extLst>
          </p:cNvPr>
          <p:cNvSpPr txBox="1"/>
          <p:nvPr/>
        </p:nvSpPr>
        <p:spPr>
          <a:xfrm>
            <a:off x="900899" y="4432414"/>
            <a:ext cx="4684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MinMaxScaler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scales all data features in the range [0, 1] or else in the range [-1, 1] if there are negative values in the dataset. This scaling compresses all the inliers in the narrow range [0, 0.005]. </a:t>
            </a:r>
            <a:r>
              <a:rPr lang="en-SA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FB4E8E8-2F95-B107-71F9-089DDD5490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391" r="2038" b="21682"/>
          <a:stretch/>
        </p:blipFill>
        <p:spPr>
          <a:xfrm>
            <a:off x="3094892" y="2014027"/>
            <a:ext cx="2490367" cy="22207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599EF2-008F-805E-F7C4-7E2EC9AE2486}"/>
              </a:ext>
            </a:extLst>
          </p:cNvPr>
          <p:cNvSpPr txBox="1"/>
          <p:nvPr/>
        </p:nvSpPr>
        <p:spPr>
          <a:xfrm>
            <a:off x="1748589" y="1490222"/>
            <a:ext cx="2950282" cy="36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b="1">
                <a:solidFill>
                  <a:srgbClr val="A526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Normalisation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65F9C-92F8-9AE7-A9E0-CFDA55A1A0FB}"/>
              </a:ext>
            </a:extLst>
          </p:cNvPr>
          <p:cNvSpPr txBox="1"/>
          <p:nvPr/>
        </p:nvSpPr>
        <p:spPr>
          <a:xfrm>
            <a:off x="7003775" y="1486651"/>
            <a:ext cx="328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b="1">
                <a:solidFill>
                  <a:srgbClr val="A526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Imbalancend Classification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7BD499-42CC-67FE-F6D9-9419D01491F6}"/>
              </a:ext>
            </a:extLst>
          </p:cNvPr>
          <p:cNvSpPr txBox="1"/>
          <p:nvPr/>
        </p:nvSpPr>
        <p:spPr>
          <a:xfrm>
            <a:off x="6000509" y="4437555"/>
            <a:ext cx="5779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Cost-sensitive learning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for imbalanced Classification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showed better results than under-sampling and over-sampling techniques. The scikit-learn Python machine learning library provides algorithm extension via the 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class_weight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= Balance</a:t>
            </a:r>
            <a:endParaRPr lang="en-S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17"/>
    </mc:Choice>
    <mc:Fallback xmlns="">
      <p:transition spd="slow" advTm="3531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4C9342-7981-D790-50E2-C4B309614132}"/>
              </a:ext>
            </a:extLst>
          </p:cNvPr>
          <p:cNvSpPr txBox="1">
            <a:spLocks/>
          </p:cNvSpPr>
          <p:nvPr/>
        </p:nvSpPr>
        <p:spPr>
          <a:xfrm>
            <a:off x="761830" y="365760"/>
            <a:ext cx="7114844" cy="112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526AA"/>
                </a:solidFill>
                <a:latin typeface="Arial"/>
                <a:cs typeface="Arial"/>
              </a:rPr>
              <a:t>Dimensionality Reduction</a:t>
            </a:r>
            <a:endParaRPr lang="en-US" b="1">
              <a:solidFill>
                <a:srgbClr val="A526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AA870-0D7E-EEB1-99EE-56F8A79CA8C3}"/>
              </a:ext>
            </a:extLst>
          </p:cNvPr>
          <p:cNvSpPr txBox="1"/>
          <p:nvPr/>
        </p:nvSpPr>
        <p:spPr>
          <a:xfrm>
            <a:off x="5619135" y="6115224"/>
            <a:ext cx="126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AB4DCA-16CE-DA5A-F89F-31F7E3619DBD}"/>
              </a:ext>
            </a:extLst>
          </p:cNvPr>
          <p:cNvSpPr/>
          <p:nvPr/>
        </p:nvSpPr>
        <p:spPr>
          <a:xfrm>
            <a:off x="0" y="-1"/>
            <a:ext cx="1438656" cy="365761"/>
          </a:xfrm>
          <a:prstGeom prst="rect">
            <a:avLst/>
          </a:prstGeom>
          <a:solidFill>
            <a:srgbClr val="A526AA"/>
          </a:solidFill>
          <a:ln>
            <a:solidFill>
              <a:srgbClr val="A52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Aston University | The Apprenticeship Guide">
            <a:extLst>
              <a:ext uri="{FF2B5EF4-FFF2-40B4-BE49-F238E27FC236}">
                <a16:creationId xmlns:a16="http://schemas.microsoft.com/office/drawing/2014/main" id="{ADEAB2F6-A785-1097-7AD4-AFF07248A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6750"/>
          <a:stretch/>
        </p:blipFill>
        <p:spPr bwMode="auto">
          <a:xfrm>
            <a:off x="9939570" y="5909742"/>
            <a:ext cx="1490600" cy="68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3B57E0-439B-2E37-5DCA-9029D64F38E7}"/>
              </a:ext>
            </a:extLst>
          </p:cNvPr>
          <p:cNvSpPr txBox="1"/>
          <p:nvPr/>
        </p:nvSpPr>
        <p:spPr>
          <a:xfrm>
            <a:off x="761830" y="6069058"/>
            <a:ext cx="318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rgbClr val="A526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F4020-5F7D-C006-6BB0-AA86477EC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617" y="2034419"/>
            <a:ext cx="5543413" cy="3668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FC2330-0D5E-3531-54FD-78042A098DBD}"/>
              </a:ext>
            </a:extLst>
          </p:cNvPr>
          <p:cNvSpPr txBox="1"/>
          <p:nvPr/>
        </p:nvSpPr>
        <p:spPr>
          <a:xfrm>
            <a:off x="1748589" y="1490222"/>
            <a:ext cx="2950282" cy="36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b="1">
                <a:solidFill>
                  <a:srgbClr val="A526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Normalisation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C982F-0574-E422-8692-95425A16CDF6}"/>
              </a:ext>
            </a:extLst>
          </p:cNvPr>
          <p:cNvSpPr txBox="1"/>
          <p:nvPr/>
        </p:nvSpPr>
        <p:spPr>
          <a:xfrm>
            <a:off x="6887496" y="2145942"/>
            <a:ext cx="4775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PCA()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has been fitted to training data, and the number of components has been selected as 75 based on the cumulative explained variance chart.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X_train_pca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has 75 features.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PCA transformed the test features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X_test_pca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has 75 features now.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A">
                <a:latin typeface="Arial" panose="020B0604020202020204" pitchFamily="34" charset="0"/>
                <a:cs typeface="Arial" panose="020B0604020202020204" pitchFamily="34" charset="0"/>
              </a:rPr>
              <a:t>80% reduction in data features.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17"/>
    </mc:Choice>
    <mc:Fallback xmlns="">
      <p:transition spd="slow" advTm="3531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Widescreen</PresentationFormat>
  <Paragraphs>94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Solution comparison</vt:lpstr>
      <vt:lpstr>Future recommendation</vt:lpstr>
      <vt:lpstr>Preprocessing Building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Bassam El Koussa (Student)</dc:creator>
  <cp:lastModifiedBy>Gagan Sacheth Shetty (Student)</cp:lastModifiedBy>
  <cp:revision>2</cp:revision>
  <dcterms:created xsi:type="dcterms:W3CDTF">2022-04-20T11:06:49Z</dcterms:created>
  <dcterms:modified xsi:type="dcterms:W3CDTF">2022-05-17T15:54:58Z</dcterms:modified>
</cp:coreProperties>
</file>