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8"/>
  </p:notesMasterIdLst>
  <p:sldIdLst>
    <p:sldId id="256" r:id="rId2"/>
    <p:sldId id="285" r:id="rId3"/>
    <p:sldId id="306" r:id="rId4"/>
    <p:sldId id="307" r:id="rId5"/>
    <p:sldId id="308" r:id="rId6"/>
    <p:sldId id="310" r:id="rId7"/>
    <p:sldId id="309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7" r:id="rId17"/>
    <p:sldId id="320" r:id="rId18"/>
    <p:sldId id="319" r:id="rId19"/>
    <p:sldId id="321" r:id="rId20"/>
    <p:sldId id="322" r:id="rId21"/>
    <p:sldId id="323" r:id="rId22"/>
    <p:sldId id="325" r:id="rId23"/>
    <p:sldId id="326" r:id="rId24"/>
    <p:sldId id="324" r:id="rId25"/>
    <p:sldId id="328" r:id="rId26"/>
    <p:sldId id="329" r:id="rId27"/>
    <p:sldId id="330" r:id="rId28"/>
    <p:sldId id="331" r:id="rId29"/>
    <p:sldId id="332" r:id="rId30"/>
    <p:sldId id="333" r:id="rId31"/>
    <p:sldId id="338" r:id="rId32"/>
    <p:sldId id="334" r:id="rId33"/>
    <p:sldId id="335" r:id="rId34"/>
    <p:sldId id="336" r:id="rId35"/>
    <p:sldId id="337" r:id="rId36"/>
    <p:sldId id="33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407"/>
    <a:srgbClr val="FFFCC9"/>
    <a:srgbClr val="FFFFFF"/>
    <a:srgbClr val="96A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86233" autoAdjust="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7F60-FB64-49CC-9DA8-70A0D1FACA7E}" type="datetimeFigureOut">
              <a:rPr lang="pt-BR" smtClean="0"/>
              <a:t>09/03/2015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9BDB8-9D28-4BFB-8AA4-E71567F6F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99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8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32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476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598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274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480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07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326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539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99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06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460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68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070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66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699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943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53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293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84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04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007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13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740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61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43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17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3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599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42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99754" y="2327563"/>
            <a:ext cx="12427527" cy="236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4" descr="marca_ad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016923"/>
            <a:ext cx="3028950" cy="10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12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Charsets  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1410111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Estrutura básica HTML5 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40489" y="2061613"/>
            <a:ext cx="8574783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&lt;</a:t>
            </a:r>
            <a:r>
              <a:rPr lang="pt-BR" altLang="pt-BR" sz="2400" dirty="0">
                <a:solidFill>
                  <a:srgbClr val="00B050"/>
                </a:solidFill>
                <a:latin typeface="Arial"/>
                <a:cs typeface="Arial"/>
              </a:rPr>
              <a:t>!DOCTYPE </a:t>
            </a:r>
            <a:r>
              <a:rPr lang="pt-BR" altLang="pt-BR" sz="2400" dirty="0" smtClean="0">
                <a:solidFill>
                  <a:srgbClr val="00B050"/>
                </a:solidFill>
                <a:latin typeface="Arial"/>
                <a:cs typeface="Arial"/>
              </a:rPr>
              <a:t>HTML</a:t>
            </a:r>
            <a:r>
              <a:rPr lang="pt-BR" altLang="pt-BR" sz="2400" dirty="0" smtClean="0">
                <a:latin typeface="Arial"/>
                <a:cs typeface="Arial"/>
              </a:rPr>
              <a:t>&gt; </a:t>
            </a:r>
            <a:endParaRPr lang="pt-BR" altLang="pt-BR" sz="2400" dirty="0">
              <a:latin typeface="Arial"/>
              <a:cs typeface="Arial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&lt;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 smtClean="0">
                <a:latin typeface="Arial"/>
                <a:cs typeface="Arial"/>
              </a:rPr>
              <a:t>lang</a:t>
            </a:r>
            <a:r>
              <a:rPr lang="pt-BR" altLang="pt-BR" sz="2400" dirty="0" smtClean="0">
                <a:latin typeface="Arial"/>
                <a:cs typeface="Arial"/>
              </a:rPr>
              <a:t>=“</a:t>
            </a:r>
            <a:r>
              <a:rPr lang="pt-BR" altLang="pt-BR" sz="2400" dirty="0" err="1" smtClean="0">
                <a:solidFill>
                  <a:srgbClr val="F97407"/>
                </a:solidFill>
                <a:latin typeface="Arial"/>
                <a:cs typeface="Arial"/>
              </a:rPr>
              <a:t>pt-br</a:t>
            </a:r>
            <a:r>
              <a:rPr lang="pt-BR" altLang="pt-BR" sz="2400" dirty="0" smtClean="0">
                <a:latin typeface="Arial"/>
                <a:cs typeface="Arial"/>
              </a:rPr>
              <a:t>”&gt;</a:t>
            </a:r>
            <a:endParaRPr lang="pt-BR" altLang="pt-BR" sz="2400" dirty="0">
              <a:latin typeface="Arial"/>
              <a:cs typeface="Arial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</a:t>
            </a:r>
            <a:r>
              <a:rPr lang="pt-BR" altLang="pt-BR" sz="2400" dirty="0" smtClean="0">
                <a:latin typeface="Arial"/>
                <a:cs typeface="Arial"/>
              </a:rPr>
              <a:t>&lt;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head</a:t>
            </a:r>
            <a:r>
              <a:rPr lang="pt-BR" altLang="pt-BR" sz="2400" dirty="0" smtClean="0">
                <a:latin typeface="Arial"/>
                <a:cs typeface="Arial"/>
              </a:rPr>
              <a:t>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	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meta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 smtClean="0">
                <a:latin typeface="Arial"/>
                <a:cs typeface="Arial"/>
              </a:rPr>
              <a:t>charset</a:t>
            </a:r>
            <a:r>
              <a:rPr lang="pt-BR" altLang="pt-BR" sz="2400" dirty="0" smtClean="0">
                <a:latin typeface="Arial"/>
                <a:cs typeface="Arial"/>
              </a:rPr>
              <a:t>=“</a:t>
            </a:r>
            <a:r>
              <a:rPr lang="pt-BR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UTF-8</a:t>
            </a:r>
            <a:r>
              <a:rPr lang="pt-BR" altLang="pt-BR" sz="2400" dirty="0">
                <a:latin typeface="Arial"/>
                <a:cs typeface="Arial"/>
              </a:rPr>
              <a:t>”&gt;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 		&lt;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title</a:t>
            </a:r>
            <a:r>
              <a:rPr lang="pt-BR" altLang="pt-BR" sz="2400" dirty="0">
                <a:latin typeface="Arial"/>
                <a:cs typeface="Arial"/>
              </a:rPr>
              <a:t>&gt;Título do Documento&lt;/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title</a:t>
            </a:r>
            <a:r>
              <a:rPr lang="pt-BR" altLang="pt-BR" sz="2400" dirty="0" smtClean="0">
                <a:latin typeface="Arial"/>
                <a:cs typeface="Arial"/>
              </a:rPr>
              <a:t>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	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 smtClean="0">
                <a:latin typeface="Arial"/>
                <a:cs typeface="Arial"/>
              </a:rPr>
              <a:t>rel</a:t>
            </a:r>
            <a:r>
              <a:rPr lang="pt-BR" altLang="pt-BR" sz="2400" dirty="0" smtClean="0">
                <a:latin typeface="Arial"/>
                <a:cs typeface="Arial"/>
              </a:rPr>
              <a:t>=“</a:t>
            </a:r>
            <a:r>
              <a:rPr lang="pt-BR" altLang="pt-BR" sz="2400" dirty="0" err="1" smtClean="0">
                <a:solidFill>
                  <a:srgbClr val="F97407"/>
                </a:solidFill>
                <a:latin typeface="Arial"/>
                <a:cs typeface="Arial"/>
              </a:rPr>
              <a:t>stylesheet</a:t>
            </a:r>
            <a:r>
              <a:rPr lang="pt-BR" altLang="pt-BR" sz="2400" dirty="0">
                <a:latin typeface="Arial"/>
                <a:cs typeface="Arial"/>
              </a:rPr>
              <a:t>” </a:t>
            </a:r>
            <a:r>
              <a:rPr lang="pt-BR" altLang="pt-BR" sz="2400" dirty="0" err="1" smtClean="0">
                <a:latin typeface="Arial"/>
                <a:cs typeface="Arial"/>
              </a:rPr>
              <a:t>type</a:t>
            </a:r>
            <a:r>
              <a:rPr lang="pt-BR" altLang="pt-BR" sz="2400" dirty="0" smtClean="0">
                <a:latin typeface="Arial"/>
                <a:cs typeface="Arial"/>
              </a:rPr>
              <a:t>=“</a:t>
            </a:r>
            <a:r>
              <a:rPr lang="pt-BR" altLang="pt-BR" sz="2400" dirty="0" err="1" smtClean="0">
                <a:solidFill>
                  <a:srgbClr val="F97407"/>
                </a:solidFill>
                <a:latin typeface="Arial"/>
                <a:cs typeface="Arial"/>
              </a:rPr>
              <a:t>text</a:t>
            </a:r>
            <a:r>
              <a:rPr lang="pt-BR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/</a:t>
            </a:r>
            <a:r>
              <a:rPr lang="pt-BR" altLang="pt-BR" sz="2400" dirty="0" err="1" smtClean="0">
                <a:solidFill>
                  <a:srgbClr val="F97407"/>
                </a:solidFill>
                <a:latin typeface="Arial"/>
                <a:cs typeface="Arial"/>
              </a:rPr>
              <a:t>css</a:t>
            </a:r>
            <a:r>
              <a:rPr lang="pt-BR" altLang="pt-BR" sz="2400" dirty="0">
                <a:latin typeface="Arial"/>
                <a:cs typeface="Arial"/>
              </a:rPr>
              <a:t>” </a:t>
            </a:r>
            <a:r>
              <a:rPr lang="pt-BR" altLang="pt-BR" sz="2400" dirty="0" err="1" smtClean="0">
                <a:latin typeface="Arial"/>
                <a:cs typeface="Arial"/>
              </a:rPr>
              <a:t>href</a:t>
            </a:r>
            <a:r>
              <a:rPr lang="pt-BR" altLang="pt-BR" sz="2400" dirty="0" smtClean="0">
                <a:latin typeface="Arial"/>
                <a:cs typeface="Arial"/>
              </a:rPr>
              <a:t>=“</a:t>
            </a:r>
            <a:r>
              <a:rPr lang="pt-BR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estilo.css</a:t>
            </a:r>
            <a:r>
              <a:rPr lang="pt-BR" altLang="pt-BR" sz="2400" dirty="0">
                <a:latin typeface="Arial"/>
                <a:cs typeface="Arial"/>
              </a:rPr>
              <a:t>”&gt;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	&lt;/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head</a:t>
            </a:r>
            <a:r>
              <a:rPr lang="pt-BR" altLang="pt-BR" sz="2400" dirty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	&lt;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body</a:t>
            </a:r>
            <a:r>
              <a:rPr lang="pt-BR" altLang="pt-BR" sz="2400" dirty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		</a:t>
            </a:r>
            <a:r>
              <a:rPr lang="pt-BR" altLang="pt-BR" sz="2400" i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texto</a:t>
            </a:r>
            <a:r>
              <a:rPr lang="pt-BR" altLang="pt-BR" sz="24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, imagem, links, ...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smtClean="0">
                <a:latin typeface="Arial"/>
                <a:cs typeface="Arial"/>
              </a:rPr>
              <a:t>	&lt;/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body</a:t>
            </a:r>
            <a:r>
              <a:rPr lang="pt-BR" altLang="pt-BR" sz="2400" dirty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&lt;/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lang="pt-BR" altLang="pt-BR" sz="2400" dirty="0">
                <a:latin typeface="Arial"/>
                <a:cs typeface="Arial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349277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923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1139340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O </a:t>
            </a:r>
            <a:r>
              <a:rPr lang="pt-BR" sz="2400" dirty="0" err="1">
                <a:latin typeface="Arial"/>
                <a:cs typeface="Arial"/>
              </a:rPr>
              <a:t>Doctype</a:t>
            </a:r>
            <a:r>
              <a:rPr lang="pt-BR" sz="2400" dirty="0">
                <a:latin typeface="Arial"/>
                <a:cs typeface="Arial"/>
              </a:rPr>
              <a:t> deve ser a primeira linha de código do documento antes da </a:t>
            </a:r>
            <a:r>
              <a:rPr lang="pt-BR" sz="2400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HTML.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8130" y="2324279"/>
            <a:ext cx="295305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&lt;</a:t>
            </a:r>
            <a:r>
              <a:rPr lang="pt-BR" altLang="pt-BR" sz="2400" dirty="0">
                <a:solidFill>
                  <a:srgbClr val="00B050"/>
                </a:solidFill>
                <a:latin typeface="Arial"/>
                <a:cs typeface="Arial"/>
              </a:rPr>
              <a:t>!DOCTYPE </a:t>
            </a:r>
            <a:r>
              <a:rPr lang="pt-BR" altLang="pt-BR" sz="2400" dirty="0" err="1" smtClean="0">
                <a:solidFill>
                  <a:srgbClr val="00B050"/>
                </a:solidFill>
                <a:latin typeface="Arial"/>
                <a:cs typeface="Arial"/>
              </a:rPr>
              <a:t>html</a:t>
            </a:r>
            <a:r>
              <a:rPr lang="pt-BR" altLang="pt-BR" sz="2400" dirty="0" smtClean="0">
                <a:solidFill>
                  <a:srgbClr val="00B050"/>
                </a:solidFill>
                <a:latin typeface="Arial"/>
                <a:cs typeface="Arial"/>
              </a:rPr>
              <a:t>!</a:t>
            </a:r>
            <a:r>
              <a:rPr lang="pt-BR" altLang="pt-BR" sz="2400" dirty="0" smtClean="0">
                <a:latin typeface="Arial"/>
                <a:cs typeface="Arial"/>
              </a:rPr>
              <a:t>&gt; </a:t>
            </a:r>
            <a:endParaRPr lang="pt-BR" altLang="pt-BR" sz="2400" dirty="0">
              <a:latin typeface="Arial"/>
              <a:cs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4508" y="3139886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Indica </a:t>
            </a:r>
            <a:r>
              <a:rPr lang="pt-BR" sz="2400" dirty="0">
                <a:latin typeface="Arial"/>
                <a:cs typeface="Arial"/>
              </a:rPr>
              <a:t>para o navegador e para outros meios qual a especificação de código utilizar.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74507" y="4093992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/>
                <a:cs typeface="Arial"/>
              </a:rPr>
              <a:t>Doctype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 err="1" smtClean="0">
                <a:latin typeface="Arial"/>
                <a:cs typeface="Arial"/>
              </a:rPr>
              <a:t>Html</a:t>
            </a:r>
            <a:r>
              <a:rPr lang="pt-BR" sz="2400" dirty="0" smtClean="0">
                <a:latin typeface="Arial"/>
                <a:cs typeface="Arial"/>
              </a:rPr>
              <a:t> 4.01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4507" y="4586433"/>
            <a:ext cx="11043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dirty="0">
                <a:latin typeface="Arial"/>
                <a:cs typeface="Arial"/>
              </a:rPr>
              <a:t>&lt;!DOCTYPE HTML PUBLIC "-//W3C//DTD HTML 4.01//EN" "http://www.w3.org/TR/html4/strict.dtd"&gt;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74507" y="4986541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/>
                <a:cs typeface="Arial"/>
              </a:rPr>
              <a:t>Doctype</a:t>
            </a:r>
            <a:r>
              <a:rPr lang="pt-BR" sz="2400" dirty="0" smtClean="0">
                <a:latin typeface="Arial"/>
                <a:cs typeface="Arial"/>
              </a:rPr>
              <a:t> XHTML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4507" y="5500065"/>
            <a:ext cx="12353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/>
                <a:cs typeface="Arial"/>
              </a:rPr>
              <a:t>&lt;!DOCTYPE </a:t>
            </a:r>
            <a:r>
              <a:rPr lang="pt-BR" sz="1600" dirty="0" err="1">
                <a:latin typeface="Arial"/>
                <a:cs typeface="Arial"/>
              </a:rPr>
              <a:t>html</a:t>
            </a:r>
            <a:r>
              <a:rPr lang="pt-BR" sz="1600" dirty="0">
                <a:latin typeface="Arial"/>
                <a:cs typeface="Arial"/>
              </a:rPr>
              <a:t> PUBLIC "-//W3C//DTD XHTML 1.0 </a:t>
            </a:r>
            <a:r>
              <a:rPr lang="pt-BR" sz="1600" dirty="0" err="1">
                <a:latin typeface="Arial"/>
                <a:cs typeface="Arial"/>
              </a:rPr>
              <a:t>Strict</a:t>
            </a:r>
            <a:r>
              <a:rPr lang="pt-BR" sz="1600" dirty="0">
                <a:latin typeface="Arial"/>
                <a:cs typeface="Arial"/>
              </a:rPr>
              <a:t>//EN" "http://www.w3.org/TR/xhtml1/DTD/xhtml1-strict.dtd"&gt;</a:t>
            </a:r>
          </a:p>
        </p:txBody>
      </p:sp>
    </p:spTree>
    <p:extLst>
      <p:ext uri="{BB962C8B-B14F-4D97-AF65-F5344CB8AC3E}">
        <p14:creationId xmlns:p14="http://schemas.microsoft.com/office/powerpoint/2010/main" val="27342500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337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1139340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Elemento principal de toda a arvore HTML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3756" y="1878003"/>
            <a:ext cx="2811988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latin typeface="Arial"/>
                <a:cs typeface="Arial"/>
              </a:rPr>
              <a:t>&lt;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>
                <a:latin typeface="Arial"/>
                <a:cs typeface="Arial"/>
              </a:rPr>
              <a:t>lang</a:t>
            </a:r>
            <a:r>
              <a:rPr lang="pt-BR" altLang="pt-BR" sz="2400" dirty="0">
                <a:latin typeface="Arial"/>
                <a:cs typeface="Arial"/>
              </a:rPr>
              <a:t>=“</a:t>
            </a:r>
            <a:r>
              <a:rPr lang="pt-BR" altLang="pt-BR" sz="2400" dirty="0" err="1">
                <a:solidFill>
                  <a:srgbClr val="F97407"/>
                </a:solidFill>
                <a:latin typeface="Arial"/>
                <a:cs typeface="Arial"/>
              </a:rPr>
              <a:t>pt-br</a:t>
            </a:r>
            <a:r>
              <a:rPr lang="pt-BR" altLang="pt-BR" sz="2400" dirty="0">
                <a:latin typeface="Arial"/>
                <a:cs typeface="Arial"/>
              </a:rPr>
              <a:t>”&gt;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&lt;/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lang="pt-BR" altLang="pt-BR" sz="2400" dirty="0" smtClean="0">
                <a:latin typeface="Arial"/>
                <a:cs typeface="Arial"/>
              </a:rPr>
              <a:t>&gt;</a:t>
            </a:r>
            <a:endParaRPr lang="pt-BR" altLang="pt-BR" sz="2400" dirty="0">
              <a:latin typeface="Arial"/>
              <a:cs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4508" y="3139886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Lang </a:t>
            </a:r>
            <a:r>
              <a:rPr lang="pt-BR" sz="2400" dirty="0">
                <a:latin typeface="Arial"/>
                <a:cs typeface="Arial"/>
              </a:rPr>
              <a:t>– necessário para que os </a:t>
            </a:r>
            <a:r>
              <a:rPr lang="pt-BR" sz="2400" dirty="0" err="1">
                <a:latin typeface="Arial"/>
                <a:cs typeface="Arial"/>
              </a:rPr>
              <a:t>user-agents</a:t>
            </a:r>
            <a:r>
              <a:rPr lang="pt-BR" sz="2400" dirty="0">
                <a:latin typeface="Arial"/>
                <a:cs typeface="Arial"/>
              </a:rPr>
              <a:t> saibam qual a linguagem principal do documento.</a:t>
            </a:r>
          </a:p>
        </p:txBody>
      </p:sp>
    </p:spTree>
    <p:extLst>
      <p:ext uri="{BB962C8B-B14F-4D97-AF65-F5344CB8AC3E}">
        <p14:creationId xmlns:p14="http://schemas.microsoft.com/office/powerpoint/2010/main" val="29317469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1139340"/>
            <a:ext cx="10756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Aonde fica toda a parte “inteligente” da página. Nesta </a:t>
            </a:r>
            <a:r>
              <a:rPr lang="pt-BR" sz="2400" dirty="0" err="1" smtClean="0">
                <a:latin typeface="Arial"/>
                <a:cs typeface="Arial"/>
              </a:rPr>
              <a:t>tag</a:t>
            </a:r>
            <a:r>
              <a:rPr lang="pt-BR" sz="2400" dirty="0" smtClean="0">
                <a:latin typeface="Arial"/>
                <a:cs typeface="Arial"/>
              </a:rPr>
              <a:t> ficam os </a:t>
            </a:r>
            <a:r>
              <a:rPr lang="pt-BR" sz="2400" dirty="0" err="1" smtClean="0">
                <a:latin typeface="Arial"/>
                <a:cs typeface="Arial"/>
              </a:rPr>
              <a:t>metadados</a:t>
            </a:r>
            <a:r>
              <a:rPr lang="pt-BR" sz="2400" dirty="0" smtClean="0">
                <a:latin typeface="Arial"/>
                <a:cs typeface="Arial"/>
              </a:rPr>
              <a:t>, links que serão carregados titulo da página e scripts que serão carregados antes do carregamento das </a:t>
            </a:r>
            <a:r>
              <a:rPr lang="pt-BR" sz="2400" dirty="0" err="1" smtClean="0">
                <a:latin typeface="Arial"/>
                <a:cs typeface="Arial"/>
              </a:rPr>
              <a:t>tags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 err="1" smtClean="0">
                <a:latin typeface="Arial"/>
                <a:cs typeface="Arial"/>
              </a:rPr>
              <a:t>html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08" y="2564173"/>
            <a:ext cx="8574783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	&lt;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head</a:t>
            </a:r>
            <a:r>
              <a:rPr lang="pt-BR" altLang="pt-BR" sz="2400" dirty="0">
                <a:latin typeface="Arial"/>
                <a:cs typeface="Arial"/>
              </a:rPr>
              <a:t>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	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meta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>
                <a:latin typeface="Arial"/>
                <a:cs typeface="Arial"/>
              </a:rPr>
              <a:t>charset</a:t>
            </a:r>
            <a:r>
              <a:rPr lang="pt-BR" altLang="pt-BR" sz="2400" dirty="0">
                <a:latin typeface="Arial"/>
                <a:cs typeface="Arial"/>
              </a:rPr>
              <a:t>=“</a:t>
            </a:r>
            <a:r>
              <a:rPr lang="pt-BR" altLang="pt-BR" sz="2400" dirty="0">
                <a:solidFill>
                  <a:srgbClr val="F97407"/>
                </a:solidFill>
                <a:latin typeface="Arial"/>
                <a:cs typeface="Arial"/>
              </a:rPr>
              <a:t>UTF-8</a:t>
            </a:r>
            <a:r>
              <a:rPr lang="pt-BR" altLang="pt-BR" sz="2400" dirty="0">
                <a:latin typeface="Arial"/>
                <a:cs typeface="Arial"/>
              </a:rPr>
              <a:t>”&gt;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 		&lt;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title</a:t>
            </a:r>
            <a:r>
              <a:rPr lang="pt-BR" altLang="pt-BR" sz="2400" dirty="0">
                <a:latin typeface="Arial"/>
                <a:cs typeface="Arial"/>
              </a:rPr>
              <a:t>&gt;Título do Documento&lt;/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title</a:t>
            </a:r>
            <a:r>
              <a:rPr lang="pt-BR" altLang="pt-BR" sz="2400" dirty="0">
                <a:latin typeface="Arial"/>
                <a:cs typeface="Arial"/>
              </a:rPr>
              <a:t>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	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>
                <a:latin typeface="Arial"/>
                <a:cs typeface="Arial"/>
              </a:rPr>
              <a:t>rel</a:t>
            </a:r>
            <a:r>
              <a:rPr lang="pt-BR" altLang="pt-BR" sz="2400" dirty="0">
                <a:latin typeface="Arial"/>
                <a:cs typeface="Arial"/>
              </a:rPr>
              <a:t>=“</a:t>
            </a:r>
            <a:r>
              <a:rPr lang="pt-BR" altLang="pt-BR" sz="2400" dirty="0" err="1">
                <a:solidFill>
                  <a:srgbClr val="F97407"/>
                </a:solidFill>
                <a:latin typeface="Arial"/>
                <a:cs typeface="Arial"/>
              </a:rPr>
              <a:t>stylesheet</a:t>
            </a:r>
            <a:r>
              <a:rPr lang="pt-BR" altLang="pt-BR" sz="2400" dirty="0">
                <a:latin typeface="Arial"/>
                <a:cs typeface="Arial"/>
              </a:rPr>
              <a:t>” </a:t>
            </a:r>
            <a:r>
              <a:rPr lang="pt-BR" altLang="pt-BR" sz="2400" dirty="0" err="1">
                <a:latin typeface="Arial"/>
                <a:cs typeface="Arial"/>
              </a:rPr>
              <a:t>type</a:t>
            </a:r>
            <a:r>
              <a:rPr lang="pt-BR" altLang="pt-BR" sz="2400" dirty="0">
                <a:latin typeface="Arial"/>
                <a:cs typeface="Arial"/>
              </a:rPr>
              <a:t>=“</a:t>
            </a:r>
            <a:r>
              <a:rPr lang="pt-BR" altLang="pt-BR" sz="2400" dirty="0" err="1">
                <a:solidFill>
                  <a:srgbClr val="F97407"/>
                </a:solidFill>
                <a:latin typeface="Arial"/>
                <a:cs typeface="Arial"/>
              </a:rPr>
              <a:t>text</a:t>
            </a:r>
            <a:r>
              <a:rPr lang="pt-BR" altLang="pt-BR" sz="2400" dirty="0">
                <a:solidFill>
                  <a:srgbClr val="F97407"/>
                </a:solidFill>
                <a:latin typeface="Arial"/>
                <a:cs typeface="Arial"/>
              </a:rPr>
              <a:t>/</a:t>
            </a:r>
            <a:r>
              <a:rPr lang="pt-BR" altLang="pt-BR" sz="2400" dirty="0" err="1">
                <a:solidFill>
                  <a:srgbClr val="F97407"/>
                </a:solidFill>
                <a:latin typeface="Arial"/>
                <a:cs typeface="Arial"/>
              </a:rPr>
              <a:t>css</a:t>
            </a:r>
            <a:r>
              <a:rPr lang="pt-BR" altLang="pt-BR" sz="2400" dirty="0">
                <a:latin typeface="Arial"/>
                <a:cs typeface="Arial"/>
              </a:rPr>
              <a:t>” </a:t>
            </a:r>
            <a:r>
              <a:rPr lang="pt-BR" altLang="pt-BR" sz="2400" dirty="0" err="1">
                <a:latin typeface="Arial"/>
                <a:cs typeface="Arial"/>
              </a:rPr>
              <a:t>href</a:t>
            </a:r>
            <a:r>
              <a:rPr lang="pt-BR" altLang="pt-BR" sz="2400" dirty="0">
                <a:latin typeface="Arial"/>
                <a:cs typeface="Arial"/>
              </a:rPr>
              <a:t>=“</a:t>
            </a:r>
            <a:r>
              <a:rPr lang="pt-BR" altLang="pt-BR" sz="2400" dirty="0">
                <a:solidFill>
                  <a:srgbClr val="F97407"/>
                </a:solidFill>
                <a:latin typeface="Arial"/>
                <a:cs typeface="Arial"/>
              </a:rPr>
              <a:t>estilo.css</a:t>
            </a:r>
            <a:r>
              <a:rPr lang="pt-BR" altLang="pt-BR" sz="2400" dirty="0">
                <a:latin typeface="Arial"/>
                <a:cs typeface="Arial"/>
              </a:rPr>
              <a:t>”&gt;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&lt;/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head</a:t>
            </a:r>
            <a:r>
              <a:rPr lang="pt-BR" altLang="pt-BR" sz="2400" dirty="0">
                <a:latin typeface="Arial"/>
                <a:cs typeface="Arial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5701633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-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metadados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1139340"/>
            <a:ext cx="10756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São informações sobre a pagina e o conteúdo ali aplicado. Bastante usado para técnicas de SEO (Motor de otimização de busca), para ganhar mais visibilidade nos sites de busca.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08" y="2544038"/>
            <a:ext cx="1093440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	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meta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>
                <a:latin typeface="Arial"/>
                <a:cs typeface="Arial"/>
              </a:rPr>
              <a:t>charset</a:t>
            </a:r>
            <a:r>
              <a:rPr lang="pt-BR" altLang="pt-BR" sz="2400" dirty="0">
                <a:latin typeface="Arial"/>
                <a:cs typeface="Arial"/>
              </a:rPr>
              <a:t>=“</a:t>
            </a:r>
            <a:r>
              <a:rPr lang="pt-BR" altLang="pt-BR" sz="2400" dirty="0">
                <a:solidFill>
                  <a:srgbClr val="F97407"/>
                </a:solidFill>
                <a:latin typeface="Arial"/>
                <a:cs typeface="Arial"/>
              </a:rPr>
              <a:t>UTF-8</a:t>
            </a:r>
            <a:r>
              <a:rPr lang="pt-BR" altLang="pt-BR" sz="2400" dirty="0" smtClean="0">
                <a:latin typeface="Arial"/>
                <a:cs typeface="Arial"/>
              </a:rPr>
              <a:t>”&gt; (Baseado no tabela UNICODE)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</a:t>
            </a:r>
            <a:r>
              <a:rPr lang="pt-BR" altLang="pt-BR" sz="2400" dirty="0" smtClean="0">
                <a:latin typeface="Arial"/>
                <a:cs typeface="Arial"/>
              </a:rPr>
              <a:t>- tabela de caracteres da pagina. Na versão anterior do HTML5 se digitava: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latin typeface="Arial"/>
                <a:cs typeface="Arial"/>
              </a:rPr>
              <a:t>	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meta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>
                <a:latin typeface="Arial"/>
                <a:cs typeface="Arial"/>
              </a:rPr>
              <a:t>http-equiv</a:t>
            </a:r>
            <a:r>
              <a:rPr lang="pt-BR" altLang="pt-BR" sz="2400" dirty="0">
                <a:latin typeface="Arial"/>
                <a:cs typeface="Arial"/>
              </a:rPr>
              <a:t>=”</a:t>
            </a:r>
            <a:r>
              <a:rPr lang="pt-BR" altLang="pt-BR" sz="2400" dirty="0" err="1">
                <a:solidFill>
                  <a:srgbClr val="F97407"/>
                </a:solidFill>
                <a:latin typeface="Arial"/>
                <a:cs typeface="Arial"/>
              </a:rPr>
              <a:t>Content-Type</a:t>
            </a:r>
            <a:r>
              <a:rPr lang="pt-BR" altLang="pt-BR" sz="2400" dirty="0">
                <a:latin typeface="Arial"/>
                <a:cs typeface="Arial"/>
              </a:rPr>
              <a:t>” </a:t>
            </a:r>
            <a:r>
              <a:rPr lang="pt-BR" altLang="pt-BR" sz="2400" dirty="0" err="1">
                <a:latin typeface="Arial"/>
                <a:cs typeface="Arial"/>
              </a:rPr>
              <a:t>content</a:t>
            </a:r>
            <a:r>
              <a:rPr lang="pt-BR" altLang="pt-BR" sz="2400" dirty="0">
                <a:latin typeface="Arial"/>
                <a:cs typeface="Arial"/>
              </a:rPr>
              <a:t>=”</a:t>
            </a:r>
            <a:r>
              <a:rPr lang="pt-BR" altLang="pt-BR" sz="2400" dirty="0" err="1">
                <a:solidFill>
                  <a:srgbClr val="F97407"/>
                </a:solidFill>
                <a:latin typeface="Arial"/>
                <a:cs typeface="Arial"/>
              </a:rPr>
              <a:t>text</a:t>
            </a:r>
            <a:r>
              <a:rPr lang="pt-BR" altLang="pt-BR" sz="2400" dirty="0">
                <a:solidFill>
                  <a:srgbClr val="F97407"/>
                </a:solidFill>
                <a:latin typeface="Arial"/>
                <a:cs typeface="Arial"/>
              </a:rPr>
              <a:t>/</a:t>
            </a:r>
            <a:r>
              <a:rPr lang="pt-BR" altLang="pt-BR" sz="2400" dirty="0" err="1">
                <a:solidFill>
                  <a:srgbClr val="F97407"/>
                </a:solidFill>
                <a:latin typeface="Arial"/>
                <a:cs typeface="Arial"/>
              </a:rPr>
              <a:t>html</a:t>
            </a:r>
            <a:r>
              <a:rPr lang="pt-BR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; </a:t>
            </a:r>
            <a:r>
              <a:rPr lang="pt-BR" altLang="pt-BR" sz="2400" dirty="0" err="1" smtClean="0">
                <a:solidFill>
                  <a:srgbClr val="F97407"/>
                </a:solidFill>
                <a:latin typeface="Arial"/>
                <a:cs typeface="Arial"/>
              </a:rPr>
              <a:t>charset</a:t>
            </a:r>
            <a:r>
              <a:rPr lang="pt-BR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=UTF-8</a:t>
            </a:r>
            <a:r>
              <a:rPr lang="pt-BR" altLang="pt-BR" sz="2400" dirty="0">
                <a:latin typeface="Arial"/>
                <a:cs typeface="Arial"/>
              </a:rPr>
              <a:t>”&gt;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4508" y="4150627"/>
            <a:ext cx="771717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	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meta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en-US" altLang="pt-BR" sz="2400" dirty="0">
                <a:latin typeface="Arial"/>
                <a:cs typeface="Arial"/>
              </a:rPr>
              <a:t>name="</a:t>
            </a:r>
            <a:r>
              <a:rPr lang="en-US" altLang="pt-BR" sz="2400" dirty="0">
                <a:solidFill>
                  <a:srgbClr val="F97407"/>
                </a:solidFill>
                <a:latin typeface="Arial"/>
                <a:cs typeface="Arial"/>
              </a:rPr>
              <a:t>description</a:t>
            </a:r>
            <a:r>
              <a:rPr lang="en-US" altLang="pt-BR" sz="2400" dirty="0">
                <a:latin typeface="Arial"/>
                <a:cs typeface="Arial"/>
              </a:rPr>
              <a:t>" content</a:t>
            </a:r>
            <a:r>
              <a:rPr lang="en-US" altLang="pt-BR" sz="2400" dirty="0" smtClean="0">
                <a:latin typeface="Arial"/>
                <a:cs typeface="Arial"/>
              </a:rPr>
              <a:t>=“</a:t>
            </a:r>
            <a:r>
              <a:rPr lang="en-US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Aula HTML5</a:t>
            </a:r>
            <a:r>
              <a:rPr lang="en-US" altLang="pt-BR" sz="2400" dirty="0" smtClean="0">
                <a:latin typeface="Arial"/>
                <a:cs typeface="Arial"/>
              </a:rPr>
              <a:t>"</a:t>
            </a:r>
            <a:r>
              <a:rPr lang="pt-BR" altLang="pt-BR" sz="2400" dirty="0" smtClean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</a:t>
            </a:r>
            <a:r>
              <a:rPr lang="pt-BR" altLang="pt-BR" sz="2400" dirty="0" smtClean="0">
                <a:latin typeface="Arial"/>
                <a:cs typeface="Arial"/>
              </a:rPr>
              <a:t>- Descrição do conteúdo da pagina</a:t>
            </a:r>
            <a:endParaRPr lang="pt-BR" altLang="pt-BR" sz="2400" dirty="0">
              <a:latin typeface="Arial"/>
              <a:cs typeface="Arial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4508" y="5097530"/>
            <a:ext cx="892263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	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meta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en-US" altLang="pt-BR" sz="2400" dirty="0">
                <a:latin typeface="Arial"/>
                <a:cs typeface="Arial"/>
              </a:rPr>
              <a:t>name</a:t>
            </a:r>
            <a:r>
              <a:rPr lang="en-US" altLang="pt-BR" sz="2400" dirty="0" smtClean="0">
                <a:latin typeface="Arial"/>
                <a:cs typeface="Arial"/>
              </a:rPr>
              <a:t>=“</a:t>
            </a:r>
            <a:r>
              <a:rPr lang="en-US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keywords</a:t>
            </a:r>
            <a:r>
              <a:rPr lang="en-US" altLang="pt-BR" sz="2400" dirty="0" smtClean="0">
                <a:latin typeface="Arial"/>
                <a:cs typeface="Arial"/>
              </a:rPr>
              <a:t>" </a:t>
            </a:r>
            <a:r>
              <a:rPr lang="en-US" altLang="pt-BR" sz="2400" dirty="0">
                <a:latin typeface="Arial"/>
                <a:cs typeface="Arial"/>
              </a:rPr>
              <a:t>content</a:t>
            </a:r>
            <a:r>
              <a:rPr lang="en-US" altLang="pt-BR" sz="2400" dirty="0" smtClean="0">
                <a:latin typeface="Arial"/>
                <a:cs typeface="Arial"/>
              </a:rPr>
              <a:t>=“</a:t>
            </a:r>
            <a:r>
              <a:rPr lang="en-US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HTML, CSS, </a:t>
            </a:r>
            <a:r>
              <a:rPr lang="en-US" altLang="pt-BR" sz="2400" dirty="0" err="1" smtClean="0">
                <a:solidFill>
                  <a:srgbClr val="F97407"/>
                </a:solidFill>
                <a:latin typeface="Arial"/>
                <a:cs typeface="Arial"/>
              </a:rPr>
              <a:t>Javascript</a:t>
            </a:r>
            <a:r>
              <a:rPr lang="en-US" altLang="pt-BR" sz="2400" dirty="0" smtClean="0">
                <a:latin typeface="Arial"/>
                <a:cs typeface="Arial"/>
              </a:rPr>
              <a:t>"</a:t>
            </a:r>
            <a:r>
              <a:rPr lang="pt-BR" altLang="pt-BR" sz="2400" dirty="0" smtClean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</a:t>
            </a:r>
            <a:r>
              <a:rPr lang="pt-BR" altLang="pt-BR" sz="2400" dirty="0" smtClean="0">
                <a:latin typeface="Arial"/>
                <a:cs typeface="Arial"/>
              </a:rPr>
              <a:t>- Palavras chave do conteúdo da pagina</a:t>
            </a:r>
            <a:endParaRPr lang="pt-BR" altLang="pt-BR" sz="2400" dirty="0">
              <a:latin typeface="Arial"/>
              <a:cs typeface="Arial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74507" y="6044433"/>
            <a:ext cx="697498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	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meta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en-US" altLang="pt-BR" sz="2400" dirty="0">
                <a:latin typeface="Arial"/>
                <a:cs typeface="Arial"/>
              </a:rPr>
              <a:t>name</a:t>
            </a:r>
            <a:r>
              <a:rPr lang="en-US" altLang="pt-BR" sz="2400" dirty="0" smtClean="0">
                <a:latin typeface="Arial"/>
                <a:cs typeface="Arial"/>
              </a:rPr>
              <a:t>=“</a:t>
            </a:r>
            <a:r>
              <a:rPr lang="en-US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author</a:t>
            </a:r>
            <a:r>
              <a:rPr lang="en-US" altLang="pt-BR" sz="2400" dirty="0" smtClean="0">
                <a:latin typeface="Arial"/>
                <a:cs typeface="Arial"/>
              </a:rPr>
              <a:t>" </a:t>
            </a:r>
            <a:r>
              <a:rPr lang="en-US" altLang="pt-BR" sz="2400" dirty="0">
                <a:latin typeface="Arial"/>
                <a:cs typeface="Arial"/>
              </a:rPr>
              <a:t>content</a:t>
            </a:r>
            <a:r>
              <a:rPr lang="en-US" altLang="pt-BR" sz="2400" dirty="0" smtClean="0">
                <a:latin typeface="Arial"/>
                <a:cs typeface="Arial"/>
              </a:rPr>
              <a:t>=“</a:t>
            </a:r>
            <a:r>
              <a:rPr lang="en-US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Fabio Elisio</a:t>
            </a:r>
            <a:r>
              <a:rPr lang="en-US" altLang="pt-BR" sz="2400" dirty="0" smtClean="0">
                <a:latin typeface="Arial"/>
                <a:cs typeface="Arial"/>
              </a:rPr>
              <a:t>"</a:t>
            </a:r>
            <a:r>
              <a:rPr lang="pt-BR" altLang="pt-BR" sz="2400" dirty="0" smtClean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</a:t>
            </a:r>
            <a:r>
              <a:rPr lang="pt-BR" altLang="pt-BR" sz="2400" dirty="0" smtClean="0">
                <a:latin typeface="Arial"/>
                <a:cs typeface="Arial"/>
              </a:rPr>
              <a:t>- Autor do conteúdo da pagina</a:t>
            </a:r>
            <a:endParaRPr lang="pt-BR" altLang="pt-B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616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1139340"/>
            <a:ext cx="10756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Assim como a </a:t>
            </a:r>
            <a:r>
              <a:rPr lang="pt-BR" sz="2400" dirty="0" err="1" smtClean="0">
                <a:latin typeface="Arial"/>
                <a:cs typeface="Arial"/>
              </a:rPr>
              <a:t>tag</a:t>
            </a:r>
            <a:r>
              <a:rPr lang="pt-BR" sz="2400" dirty="0" smtClean="0">
                <a:latin typeface="Arial"/>
                <a:cs typeface="Arial"/>
              </a:rPr>
              <a:t> A, esta </a:t>
            </a:r>
            <a:r>
              <a:rPr lang="pt-BR" sz="2400" dirty="0" err="1" smtClean="0">
                <a:latin typeface="Arial"/>
                <a:cs typeface="Arial"/>
              </a:rPr>
              <a:t>tag</a:t>
            </a:r>
            <a:r>
              <a:rPr lang="pt-BR" sz="2400" dirty="0" smtClean="0">
                <a:latin typeface="Arial"/>
                <a:cs typeface="Arial"/>
              </a:rPr>
              <a:t> leva os usuários para outro documentos, porem link é usado para indicar fontes externas que serão usadas neste documento.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1396" y="2462779"/>
            <a:ext cx="765145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>
                <a:latin typeface="Arial"/>
                <a:cs typeface="Arial"/>
              </a:rPr>
              <a:t>rel</a:t>
            </a:r>
            <a:r>
              <a:rPr lang="pt-BR" altLang="pt-BR" sz="2400" dirty="0">
                <a:latin typeface="Arial"/>
                <a:cs typeface="Arial"/>
              </a:rPr>
              <a:t>=“</a:t>
            </a:r>
            <a:r>
              <a:rPr lang="pt-BR" altLang="pt-BR" sz="2400" dirty="0" err="1">
                <a:solidFill>
                  <a:srgbClr val="F97407"/>
                </a:solidFill>
                <a:latin typeface="Arial"/>
                <a:cs typeface="Arial"/>
              </a:rPr>
              <a:t>stylesheet</a:t>
            </a:r>
            <a:r>
              <a:rPr lang="pt-BR" altLang="pt-BR" sz="2400" dirty="0">
                <a:latin typeface="Arial"/>
                <a:cs typeface="Arial"/>
              </a:rPr>
              <a:t>” </a:t>
            </a:r>
            <a:r>
              <a:rPr lang="pt-BR" altLang="pt-BR" sz="2400" dirty="0" err="1">
                <a:latin typeface="Arial"/>
                <a:cs typeface="Arial"/>
              </a:rPr>
              <a:t>type</a:t>
            </a:r>
            <a:r>
              <a:rPr lang="pt-BR" altLang="pt-BR" sz="2400" dirty="0">
                <a:latin typeface="Arial"/>
                <a:cs typeface="Arial"/>
              </a:rPr>
              <a:t>=“</a:t>
            </a:r>
            <a:r>
              <a:rPr lang="pt-BR" altLang="pt-BR" sz="2400" dirty="0" err="1">
                <a:solidFill>
                  <a:srgbClr val="F97407"/>
                </a:solidFill>
                <a:latin typeface="Arial"/>
                <a:cs typeface="Arial"/>
              </a:rPr>
              <a:t>text</a:t>
            </a:r>
            <a:r>
              <a:rPr lang="pt-BR" altLang="pt-BR" sz="2400" dirty="0">
                <a:solidFill>
                  <a:srgbClr val="F97407"/>
                </a:solidFill>
                <a:latin typeface="Arial"/>
                <a:cs typeface="Arial"/>
              </a:rPr>
              <a:t>/</a:t>
            </a:r>
            <a:r>
              <a:rPr lang="pt-BR" altLang="pt-BR" sz="2400" dirty="0" err="1">
                <a:solidFill>
                  <a:srgbClr val="F97407"/>
                </a:solidFill>
                <a:latin typeface="Arial"/>
                <a:cs typeface="Arial"/>
              </a:rPr>
              <a:t>css</a:t>
            </a:r>
            <a:r>
              <a:rPr lang="pt-BR" altLang="pt-BR" sz="2400" dirty="0">
                <a:latin typeface="Arial"/>
                <a:cs typeface="Arial"/>
              </a:rPr>
              <a:t>” </a:t>
            </a:r>
            <a:r>
              <a:rPr lang="pt-BR" altLang="pt-BR" sz="2400" dirty="0" err="1">
                <a:latin typeface="Arial"/>
                <a:cs typeface="Arial"/>
              </a:rPr>
              <a:t>href</a:t>
            </a:r>
            <a:r>
              <a:rPr lang="pt-BR" altLang="pt-BR" sz="2400" dirty="0">
                <a:latin typeface="Arial"/>
                <a:cs typeface="Arial"/>
              </a:rPr>
              <a:t>=“</a:t>
            </a:r>
            <a:r>
              <a:rPr lang="pt-BR" altLang="pt-BR" sz="2400" dirty="0">
                <a:solidFill>
                  <a:srgbClr val="F97407"/>
                </a:solidFill>
                <a:latin typeface="Arial"/>
                <a:cs typeface="Arial"/>
              </a:rPr>
              <a:t>estilo.css</a:t>
            </a:r>
            <a:r>
              <a:rPr lang="pt-BR" altLang="pt-BR" sz="2400" dirty="0">
                <a:latin typeface="Arial"/>
                <a:cs typeface="Arial"/>
              </a:rPr>
              <a:t>”&gt;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90001" y="3047554"/>
            <a:ext cx="10756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/>
                <a:cs typeface="Arial"/>
              </a:rPr>
              <a:t>Rel</a:t>
            </a:r>
            <a:r>
              <a:rPr lang="pt-BR" sz="2400" dirty="0" smtClean="0">
                <a:latin typeface="Arial"/>
                <a:cs typeface="Arial"/>
              </a:rPr>
              <a:t> – indica qual relação o documento terá com o documento que esta sendo carregado pelo link. Neste caso ele indica que é um folha de estilos. Outro exemplo: </a:t>
            </a:r>
            <a:r>
              <a:rPr lang="pt-BR" sz="2400" i="1" dirty="0" err="1" smtClean="0">
                <a:latin typeface="Arial"/>
                <a:cs typeface="Arial"/>
              </a:rPr>
              <a:t>alternate</a:t>
            </a:r>
            <a:r>
              <a:rPr lang="pt-BR" sz="2400" i="1" dirty="0" smtClean="0">
                <a:latin typeface="Arial"/>
                <a:cs typeface="Arial"/>
              </a:rPr>
              <a:t> </a:t>
            </a:r>
            <a:r>
              <a:rPr lang="pt-BR" sz="2400" dirty="0" smtClean="0">
                <a:latin typeface="Arial"/>
                <a:cs typeface="Arial"/>
              </a:rPr>
              <a:t>links que alternam versão para o documento, usado para </a:t>
            </a:r>
            <a:r>
              <a:rPr lang="pt-BR" sz="2400" dirty="0" err="1" smtClean="0">
                <a:latin typeface="Arial"/>
                <a:cs typeface="Arial"/>
              </a:rPr>
              <a:t>feeds</a:t>
            </a:r>
            <a:endParaRPr lang="pt-BR" sz="2400" i="1" dirty="0">
              <a:latin typeface="Arial"/>
              <a:cs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90000" y="4740324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/>
                <a:cs typeface="Arial"/>
              </a:rPr>
              <a:t>Type</a:t>
            </a:r>
            <a:r>
              <a:rPr lang="pt-BR" sz="2400" dirty="0" smtClean="0">
                <a:latin typeface="Arial"/>
                <a:cs typeface="Arial"/>
              </a:rPr>
              <a:t> – indica qual o media </a:t>
            </a:r>
            <a:r>
              <a:rPr lang="pt-BR" sz="2400" dirty="0" err="1" smtClean="0">
                <a:latin typeface="Arial"/>
                <a:cs typeface="Arial"/>
              </a:rPr>
              <a:t>type</a:t>
            </a:r>
            <a:r>
              <a:rPr lang="pt-BR" sz="2400" dirty="0" smtClean="0">
                <a:latin typeface="Arial"/>
                <a:cs typeface="Arial"/>
              </a:rPr>
              <a:t>(MIME) que será “</a:t>
            </a:r>
            <a:r>
              <a:rPr lang="pt-BR" sz="2400" dirty="0" err="1" smtClean="0">
                <a:latin typeface="Arial"/>
                <a:cs typeface="Arial"/>
              </a:rPr>
              <a:t>lincado</a:t>
            </a:r>
            <a:r>
              <a:rPr lang="pt-BR" sz="2400" dirty="0" smtClean="0">
                <a:latin typeface="Arial"/>
                <a:cs typeface="Arial"/>
              </a:rPr>
              <a:t>” neste documento.</a:t>
            </a:r>
            <a:endParaRPr lang="pt-BR" sz="24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4726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e script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1139340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Para inserir um estilo direto na pagina use a </a:t>
            </a:r>
            <a:r>
              <a:rPr lang="pt-BR" sz="2400" dirty="0" err="1" smtClean="0">
                <a:latin typeface="Arial"/>
                <a:cs typeface="Arial"/>
              </a:rPr>
              <a:t>tag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 err="1" smtClean="0">
                <a:latin typeface="Arial"/>
                <a:cs typeface="Arial"/>
              </a:rPr>
              <a:t>style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3578" y="1585615"/>
            <a:ext cx="302845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&lt;</a:t>
            </a:r>
            <a:r>
              <a:rPr lang="pt-BR" altLang="pt-BR" sz="2400" dirty="0" err="1" smtClean="0">
                <a:solidFill>
                  <a:srgbClr val="FF0000"/>
                </a:solidFill>
                <a:latin typeface="Arial"/>
                <a:cs typeface="Arial"/>
              </a:rPr>
              <a:t>style</a:t>
            </a:r>
            <a:r>
              <a:rPr lang="pt-BR" altLang="pt-BR" sz="2400" dirty="0" smtClean="0">
                <a:latin typeface="Arial"/>
                <a:cs typeface="Arial"/>
              </a:rPr>
              <a:t>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</a:t>
            </a:r>
            <a:r>
              <a:rPr lang="pt-BR" altLang="pt-BR" sz="2400" dirty="0" err="1" smtClean="0">
                <a:latin typeface="Arial"/>
                <a:cs typeface="Arial"/>
              </a:rPr>
              <a:t>body</a:t>
            </a:r>
            <a:r>
              <a:rPr lang="pt-BR" altLang="pt-BR" sz="2400" dirty="0" smtClean="0">
                <a:latin typeface="Arial"/>
                <a:cs typeface="Arial"/>
              </a:rPr>
              <a:t>{ color: #</a:t>
            </a:r>
            <a:r>
              <a:rPr lang="pt-BR" altLang="pt-BR" sz="2400" dirty="0" err="1" smtClean="0">
                <a:latin typeface="Arial"/>
                <a:cs typeface="Arial"/>
              </a:rPr>
              <a:t>fff</a:t>
            </a:r>
            <a:r>
              <a:rPr lang="pt-BR" altLang="pt-BR" sz="2400" dirty="0" smtClean="0">
                <a:latin typeface="Arial"/>
                <a:cs typeface="Arial"/>
              </a:rPr>
              <a:t>; }</a:t>
            </a:r>
            <a:endParaRPr lang="pt-BR" altLang="pt-BR" sz="2400" dirty="0" smtClean="0">
              <a:latin typeface="Arial"/>
              <a:cs typeface="Arial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&lt;/</a:t>
            </a:r>
            <a:r>
              <a:rPr lang="pt-BR" altLang="pt-BR" sz="2400" dirty="0" err="1" smtClean="0">
                <a:solidFill>
                  <a:srgbClr val="FF0000"/>
                </a:solidFill>
                <a:latin typeface="Arial"/>
                <a:cs typeface="Arial"/>
              </a:rPr>
              <a:t>style</a:t>
            </a:r>
            <a:r>
              <a:rPr lang="pt-BR" altLang="pt-BR" sz="2400" dirty="0">
                <a:latin typeface="Arial"/>
                <a:cs typeface="Arial"/>
              </a:rPr>
              <a:t>&gt; </a:t>
            </a:r>
            <a:endParaRPr lang="pt-BR" altLang="pt-BR" sz="2400" dirty="0">
              <a:latin typeface="Arial"/>
              <a:cs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90001" y="3047554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Para inserir um script(</a:t>
            </a:r>
            <a:r>
              <a:rPr lang="pt-BR" sz="2400" dirty="0" err="1" smtClean="0">
                <a:latin typeface="Arial"/>
                <a:cs typeface="Arial"/>
              </a:rPr>
              <a:t>Javascript</a:t>
            </a:r>
            <a:r>
              <a:rPr lang="pt-BR" sz="2400" dirty="0" smtClean="0">
                <a:latin typeface="Arial"/>
                <a:cs typeface="Arial"/>
              </a:rPr>
              <a:t>) na pagina use a </a:t>
            </a:r>
            <a:r>
              <a:rPr lang="pt-BR" sz="2400" dirty="0" err="1" smtClean="0">
                <a:latin typeface="Arial"/>
                <a:cs typeface="Arial"/>
              </a:rPr>
              <a:t>tag</a:t>
            </a:r>
            <a:r>
              <a:rPr lang="pt-BR" sz="2400" dirty="0" smtClean="0">
                <a:latin typeface="Arial"/>
                <a:cs typeface="Arial"/>
              </a:rPr>
              <a:t> script</a:t>
            </a:r>
            <a:endParaRPr lang="pt-BR" sz="2400" i="1" dirty="0">
              <a:latin typeface="Arial"/>
              <a:cs typeface="Arial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91575" y="3569286"/>
            <a:ext cx="1001408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&lt;</a:t>
            </a:r>
            <a:r>
              <a:rPr lang="pt-BR" altLang="pt-BR" sz="2400" dirty="0" smtClean="0">
                <a:solidFill>
                  <a:srgbClr val="FF0000"/>
                </a:solidFill>
                <a:latin typeface="Arial"/>
                <a:cs typeface="Arial"/>
              </a:rPr>
              <a:t>script  </a:t>
            </a:r>
            <a:r>
              <a:rPr lang="pt-BR" altLang="pt-BR" sz="2400" dirty="0" err="1" smtClean="0">
                <a:latin typeface="Arial"/>
                <a:cs typeface="Arial"/>
              </a:rPr>
              <a:t>type</a:t>
            </a:r>
            <a:r>
              <a:rPr lang="pt-BR" altLang="pt-BR" sz="2400" dirty="0" smtClean="0">
                <a:latin typeface="Arial"/>
                <a:cs typeface="Arial"/>
              </a:rPr>
              <a:t>=</a:t>
            </a:r>
            <a:r>
              <a:rPr lang="pt-BR" altLang="pt-BR" sz="2400" dirty="0" smtClean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lang="pt-BR" altLang="pt-BR" sz="2400" dirty="0" err="1" smtClean="0">
                <a:solidFill>
                  <a:srgbClr val="00B050"/>
                </a:solidFill>
                <a:latin typeface="Arial"/>
                <a:cs typeface="Arial"/>
              </a:rPr>
              <a:t>text</a:t>
            </a:r>
            <a:r>
              <a:rPr lang="pt-BR" altLang="pt-BR" sz="2400" dirty="0" smtClean="0">
                <a:solidFill>
                  <a:srgbClr val="00B050"/>
                </a:solidFill>
                <a:latin typeface="Arial"/>
                <a:cs typeface="Arial"/>
              </a:rPr>
              <a:t>/</a:t>
            </a:r>
            <a:r>
              <a:rPr lang="pt-BR" altLang="pt-BR" sz="2400" dirty="0" err="1" smtClean="0">
                <a:solidFill>
                  <a:srgbClr val="00B050"/>
                </a:solidFill>
                <a:latin typeface="Arial"/>
                <a:cs typeface="Arial"/>
              </a:rPr>
              <a:t>javascript</a:t>
            </a:r>
            <a:r>
              <a:rPr lang="pt-BR" altLang="pt-BR" sz="2400" dirty="0" smtClean="0">
                <a:solidFill>
                  <a:srgbClr val="00B050"/>
                </a:solidFill>
                <a:latin typeface="Arial"/>
                <a:cs typeface="Arial"/>
              </a:rPr>
              <a:t>”</a:t>
            </a:r>
            <a:r>
              <a:rPr lang="pt-BR" altLang="pt-BR" sz="2400" dirty="0" smtClean="0">
                <a:latin typeface="Arial"/>
                <a:cs typeface="Arial"/>
              </a:rPr>
              <a:t>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</a:t>
            </a:r>
            <a:r>
              <a:rPr lang="pt-BR" altLang="pt-BR" sz="2400" dirty="0" err="1">
                <a:latin typeface="Arial"/>
                <a:cs typeface="Arial"/>
              </a:rPr>
              <a:t>document.getElementById</a:t>
            </a:r>
            <a:r>
              <a:rPr lang="pt-BR" altLang="pt-BR" sz="2400" dirty="0">
                <a:latin typeface="Arial"/>
                <a:cs typeface="Arial"/>
              </a:rPr>
              <a:t>(</a:t>
            </a:r>
            <a:r>
              <a:rPr lang="pt-BR" altLang="pt-BR" sz="2400" dirty="0">
                <a:solidFill>
                  <a:srgbClr val="00B050"/>
                </a:solidFill>
                <a:latin typeface="Arial"/>
                <a:cs typeface="Arial"/>
              </a:rPr>
              <a:t>"demo"</a:t>
            </a:r>
            <a:r>
              <a:rPr lang="pt-BR" altLang="pt-BR" sz="2400" dirty="0">
                <a:latin typeface="Arial"/>
                <a:cs typeface="Arial"/>
              </a:rPr>
              <a:t>).</a:t>
            </a:r>
            <a:r>
              <a:rPr lang="pt-BR" altLang="pt-BR" sz="2400" dirty="0" err="1">
                <a:latin typeface="Arial"/>
                <a:cs typeface="Arial"/>
              </a:rPr>
              <a:t>innerHTML</a:t>
            </a:r>
            <a:r>
              <a:rPr lang="pt-BR" altLang="pt-BR" sz="2400" dirty="0">
                <a:latin typeface="Arial"/>
                <a:cs typeface="Arial"/>
              </a:rPr>
              <a:t> = </a:t>
            </a:r>
            <a:r>
              <a:rPr lang="pt-BR" altLang="pt-BR" sz="2400" dirty="0">
                <a:solidFill>
                  <a:srgbClr val="00B050"/>
                </a:solidFill>
                <a:latin typeface="Arial"/>
                <a:cs typeface="Arial"/>
              </a:rPr>
              <a:t>"</a:t>
            </a:r>
            <a:r>
              <a:rPr lang="pt-BR" altLang="pt-BR" sz="2400" dirty="0" err="1">
                <a:solidFill>
                  <a:srgbClr val="00B050"/>
                </a:solidFill>
                <a:latin typeface="Arial"/>
                <a:cs typeface="Arial"/>
              </a:rPr>
              <a:t>Hello</a:t>
            </a:r>
            <a:r>
              <a:rPr lang="pt-BR" altLang="pt-BR" sz="24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pt-BR" altLang="pt-BR" sz="2400" dirty="0" err="1">
                <a:solidFill>
                  <a:srgbClr val="00B050"/>
                </a:solidFill>
                <a:latin typeface="Arial"/>
                <a:cs typeface="Arial"/>
              </a:rPr>
              <a:t>JavaScript</a:t>
            </a:r>
            <a:r>
              <a:rPr lang="pt-BR" altLang="pt-BR" sz="2400" dirty="0" smtClean="0">
                <a:solidFill>
                  <a:srgbClr val="00B050"/>
                </a:solidFill>
                <a:latin typeface="Arial"/>
                <a:cs typeface="Arial"/>
              </a:rPr>
              <a:t>!"</a:t>
            </a:r>
            <a:r>
              <a:rPr lang="pt-BR" altLang="pt-BR" sz="2400" dirty="0" smtClean="0">
                <a:latin typeface="Arial"/>
                <a:cs typeface="Arial"/>
              </a:rPr>
              <a:t>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&lt;/</a:t>
            </a:r>
            <a:r>
              <a:rPr lang="pt-BR" altLang="pt-BR" sz="2400" dirty="0" smtClean="0">
                <a:solidFill>
                  <a:srgbClr val="FF0000"/>
                </a:solidFill>
                <a:latin typeface="Arial"/>
                <a:cs typeface="Arial"/>
              </a:rPr>
              <a:t>script </a:t>
            </a:r>
            <a:r>
              <a:rPr lang="pt-BR" altLang="pt-BR" sz="2400" dirty="0" smtClean="0">
                <a:latin typeface="Arial"/>
                <a:cs typeface="Arial"/>
              </a:rPr>
              <a:t>&gt; </a:t>
            </a:r>
            <a:endParaRPr lang="pt-BR" altLang="pt-BR" sz="2400" dirty="0">
              <a:latin typeface="Arial"/>
              <a:cs typeface="Arial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28212" y="5413653"/>
            <a:ext cx="757130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&lt;</a:t>
            </a:r>
            <a:r>
              <a:rPr lang="pt-BR" altLang="pt-BR" sz="2400" dirty="0" smtClean="0">
                <a:solidFill>
                  <a:srgbClr val="FF0000"/>
                </a:solidFill>
                <a:latin typeface="Arial"/>
                <a:cs typeface="Arial"/>
              </a:rPr>
              <a:t>script  </a:t>
            </a:r>
            <a:r>
              <a:rPr lang="pt-BR" altLang="pt-BR" sz="2400" dirty="0" err="1" smtClean="0">
                <a:latin typeface="Arial"/>
                <a:cs typeface="Arial"/>
              </a:rPr>
              <a:t>src</a:t>
            </a:r>
            <a:r>
              <a:rPr lang="pt-BR" altLang="pt-BR" sz="2400" dirty="0" smtClean="0">
                <a:latin typeface="Arial"/>
                <a:cs typeface="Arial"/>
              </a:rPr>
              <a:t>=</a:t>
            </a:r>
            <a:r>
              <a:rPr lang="pt-BR" altLang="pt-BR" sz="2400" dirty="0" smtClean="0">
                <a:solidFill>
                  <a:srgbClr val="00B050"/>
                </a:solidFill>
                <a:latin typeface="Arial"/>
                <a:cs typeface="Arial"/>
              </a:rPr>
              <a:t>“script.js”</a:t>
            </a:r>
            <a:r>
              <a:rPr lang="pt-BR" altLang="pt-BR" sz="2400" dirty="0" smtClean="0">
                <a:latin typeface="Arial"/>
                <a:cs typeface="Arial"/>
              </a:rPr>
              <a:t> </a:t>
            </a:r>
            <a:r>
              <a:rPr lang="pt-BR" altLang="pt-BR" sz="2400" dirty="0" err="1" smtClean="0">
                <a:latin typeface="Arial"/>
                <a:cs typeface="Arial"/>
              </a:rPr>
              <a:t>type</a:t>
            </a:r>
            <a:r>
              <a:rPr lang="pt-BR" altLang="pt-BR" sz="2400" dirty="0" smtClean="0">
                <a:latin typeface="Arial"/>
                <a:cs typeface="Arial"/>
              </a:rPr>
              <a:t>=</a:t>
            </a:r>
            <a:r>
              <a:rPr lang="pt-BR" altLang="pt-BR" sz="2400" dirty="0" smtClean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lang="pt-BR" altLang="pt-BR" sz="2400" dirty="0" err="1" smtClean="0">
                <a:solidFill>
                  <a:srgbClr val="00B050"/>
                </a:solidFill>
                <a:latin typeface="Arial"/>
                <a:cs typeface="Arial"/>
              </a:rPr>
              <a:t>text</a:t>
            </a:r>
            <a:r>
              <a:rPr lang="pt-BR" altLang="pt-BR" sz="2400" dirty="0" smtClean="0">
                <a:solidFill>
                  <a:srgbClr val="00B050"/>
                </a:solidFill>
                <a:latin typeface="Arial"/>
                <a:cs typeface="Arial"/>
              </a:rPr>
              <a:t>/</a:t>
            </a:r>
            <a:r>
              <a:rPr lang="pt-BR" altLang="pt-BR" sz="2400" dirty="0" err="1" smtClean="0">
                <a:solidFill>
                  <a:srgbClr val="00B050"/>
                </a:solidFill>
                <a:latin typeface="Arial"/>
                <a:cs typeface="Arial"/>
              </a:rPr>
              <a:t>javascript</a:t>
            </a:r>
            <a:r>
              <a:rPr lang="pt-BR" altLang="pt-BR" sz="2400" dirty="0" smtClean="0">
                <a:solidFill>
                  <a:srgbClr val="00B050"/>
                </a:solidFill>
                <a:latin typeface="Arial"/>
                <a:cs typeface="Arial"/>
              </a:rPr>
              <a:t>”</a:t>
            </a:r>
            <a:r>
              <a:rPr lang="pt-BR" altLang="pt-BR" sz="2400" dirty="0" smtClean="0">
                <a:latin typeface="Arial"/>
                <a:cs typeface="Arial"/>
              </a:rPr>
              <a:t>&gt;&lt;</a:t>
            </a:r>
            <a:r>
              <a:rPr lang="pt-BR" altLang="pt-BR" sz="2400" dirty="0" smtClean="0">
                <a:latin typeface="Arial"/>
                <a:cs typeface="Arial"/>
              </a:rPr>
              <a:t>/</a:t>
            </a:r>
            <a:r>
              <a:rPr lang="pt-BR" altLang="pt-BR" sz="2400" dirty="0" smtClean="0">
                <a:solidFill>
                  <a:srgbClr val="FF0000"/>
                </a:solidFill>
                <a:latin typeface="Arial"/>
                <a:cs typeface="Arial"/>
              </a:rPr>
              <a:t>script </a:t>
            </a:r>
            <a:r>
              <a:rPr lang="pt-BR" altLang="pt-BR" sz="2400" dirty="0" smtClean="0">
                <a:latin typeface="Arial"/>
                <a:cs typeface="Arial"/>
              </a:rPr>
              <a:t>&gt; </a:t>
            </a:r>
            <a:endParaRPr lang="pt-BR" altLang="pt-BR" sz="2400" dirty="0">
              <a:latin typeface="Arial"/>
              <a:cs typeface="Arial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8640" y="4817268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latin typeface="Arial"/>
                <a:cs typeface="Arial"/>
              </a:rPr>
              <a:t>ou</a:t>
            </a:r>
            <a:endParaRPr lang="pt-BR" sz="24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2392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HTML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1139340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O HTML basicamente é dividido em dois tipos de elementos que englobam tudo: elementos de linha e de bloco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4508" y="2145029"/>
            <a:ext cx="10756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Linha</a:t>
            </a:r>
            <a:r>
              <a:rPr lang="pt-BR" sz="2400" dirty="0" smtClean="0">
                <a:latin typeface="Arial"/>
                <a:cs typeface="Arial"/>
              </a:rPr>
              <a:t> – Na maior parte usados para marcar texto </a:t>
            </a:r>
            <a:r>
              <a:rPr lang="pt-BR" sz="2400" dirty="0" err="1" smtClean="0">
                <a:latin typeface="Arial"/>
                <a:cs typeface="Arial"/>
              </a:rPr>
              <a:t>ex</a:t>
            </a:r>
            <a:r>
              <a:rPr lang="pt-BR" sz="2400" dirty="0" smtClean="0">
                <a:latin typeface="Arial"/>
                <a:cs typeface="Arial"/>
              </a:rPr>
              <a:t>: </a:t>
            </a:r>
            <a:r>
              <a:rPr lang="pt-BR" sz="2400" dirty="0" err="1" smtClean="0">
                <a:latin typeface="Arial"/>
                <a:cs typeface="Arial"/>
              </a:rPr>
              <a:t>a,strong</a:t>
            </a:r>
            <a:r>
              <a:rPr lang="pt-BR" sz="2400" dirty="0" smtClean="0">
                <a:latin typeface="Arial"/>
                <a:cs typeface="Arial"/>
              </a:rPr>
              <a:t>, em, </a:t>
            </a:r>
            <a:r>
              <a:rPr lang="pt-BR" sz="2400" dirty="0" err="1" smtClean="0">
                <a:latin typeface="Arial"/>
                <a:cs typeface="Arial"/>
              </a:rPr>
              <a:t>img</a:t>
            </a:r>
            <a:r>
              <a:rPr lang="pt-BR" sz="2400" dirty="0" smtClean="0">
                <a:latin typeface="Arial"/>
                <a:cs typeface="Arial"/>
              </a:rPr>
              <a:t>, input, </a:t>
            </a:r>
            <a:r>
              <a:rPr lang="pt-BR" sz="2400" dirty="0" err="1" smtClean="0">
                <a:latin typeface="Arial"/>
                <a:cs typeface="Arial"/>
              </a:rPr>
              <a:t>span</a:t>
            </a:r>
            <a:r>
              <a:rPr lang="pt-BR" sz="2400" dirty="0" smtClean="0">
                <a:latin typeface="Arial"/>
                <a:cs typeface="Arial"/>
              </a:rPr>
              <a:t>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Blocos</a:t>
            </a:r>
            <a:r>
              <a:rPr lang="pt-BR" sz="2400" dirty="0" smtClean="0">
                <a:latin typeface="Arial"/>
                <a:cs typeface="Arial"/>
              </a:rPr>
              <a:t> – são como caixas, que dividem o conteúdo nas seções do layout </a:t>
            </a:r>
            <a:r>
              <a:rPr lang="pt-BR" sz="2400" dirty="0" err="1" smtClean="0">
                <a:latin typeface="Arial"/>
                <a:cs typeface="Arial"/>
              </a:rPr>
              <a:t>ex</a:t>
            </a:r>
            <a:r>
              <a:rPr lang="pt-BR" sz="2400" dirty="0" smtClean="0">
                <a:latin typeface="Arial"/>
                <a:cs typeface="Arial"/>
              </a:rPr>
              <a:t>: </a:t>
            </a:r>
            <a:r>
              <a:rPr lang="pt-BR" sz="2400" dirty="0" err="1" smtClean="0">
                <a:latin typeface="Arial"/>
                <a:cs typeface="Arial"/>
              </a:rPr>
              <a:t>section</a:t>
            </a:r>
            <a:r>
              <a:rPr lang="pt-BR" sz="2400" dirty="0" smtClean="0">
                <a:latin typeface="Arial"/>
                <a:cs typeface="Arial"/>
              </a:rPr>
              <a:t>, </a:t>
            </a:r>
            <a:r>
              <a:rPr lang="pt-BR" sz="2400" dirty="0" err="1" smtClean="0">
                <a:latin typeface="Arial"/>
                <a:cs typeface="Arial"/>
              </a:rPr>
              <a:t>div</a:t>
            </a:r>
            <a:r>
              <a:rPr lang="pt-BR" sz="2400" dirty="0" smtClean="0">
                <a:latin typeface="Arial"/>
                <a:cs typeface="Arial"/>
              </a:rPr>
              <a:t>, header</a:t>
            </a:r>
            <a:endParaRPr lang="pt-B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5222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HTML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4508" y="1826509"/>
            <a:ext cx="107566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000" dirty="0" smtClean="0">
                <a:latin typeface="Arial"/>
                <a:cs typeface="Arial"/>
              </a:rPr>
              <a:t>Os </a:t>
            </a:r>
            <a:r>
              <a:rPr lang="pt-BR" sz="2000" dirty="0">
                <a:latin typeface="Arial"/>
                <a:cs typeface="Arial"/>
              </a:rPr>
              <a:t>elementos de linha </a:t>
            </a:r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podem</a:t>
            </a:r>
            <a:r>
              <a:rPr lang="pt-BR" sz="2000" dirty="0">
                <a:latin typeface="Arial"/>
                <a:cs typeface="Arial"/>
              </a:rPr>
              <a:t> </a:t>
            </a:r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conter</a:t>
            </a:r>
            <a:r>
              <a:rPr lang="pt-BR" sz="2000" dirty="0">
                <a:latin typeface="Arial"/>
                <a:cs typeface="Arial"/>
              </a:rPr>
              <a:t> outros elementos de linha, dependendo da categoria que ele se encontra. Por exemplo: o elemento </a:t>
            </a:r>
            <a:r>
              <a:rPr lang="pt-BR" sz="2000" b="1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>
                <a:latin typeface="Arial"/>
                <a:cs typeface="Arial"/>
              </a:rPr>
              <a:t>não pode conter o elemento </a:t>
            </a:r>
            <a:r>
              <a:rPr lang="pt-BR" sz="2000" dirty="0" err="1">
                <a:solidFill>
                  <a:srgbClr val="FF0000"/>
                </a:solidFill>
                <a:latin typeface="Arial"/>
                <a:cs typeface="Arial"/>
              </a:rPr>
              <a:t>label</a:t>
            </a:r>
            <a:r>
              <a:rPr lang="pt-BR" sz="2000" dirty="0" smtClean="0">
                <a:latin typeface="Arial"/>
                <a:cs typeface="Arial"/>
              </a:rPr>
              <a:t>.</a:t>
            </a:r>
            <a:endParaRPr lang="pt-BR" sz="2000" dirty="0">
              <a:latin typeface="Arial"/>
              <a:cs typeface="Arial"/>
            </a:endParaRPr>
          </a:p>
          <a:p>
            <a:pPr lvl="1"/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&lt;</a:t>
            </a:r>
            <a:r>
              <a:rPr lang="pt-BR"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&gt;</a:t>
            </a:r>
          </a:p>
          <a:p>
            <a:pPr lvl="1"/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  &lt;</a:t>
            </a:r>
            <a:r>
              <a:rPr lang="pt-BR" sz="2000" dirty="0" err="1">
                <a:solidFill>
                  <a:srgbClr val="FF0000"/>
                </a:solidFill>
                <a:latin typeface="Arial"/>
                <a:cs typeface="Arial"/>
              </a:rPr>
              <a:t>label</a:t>
            </a:r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&gt;conteúdo&lt;/</a:t>
            </a:r>
            <a:r>
              <a:rPr lang="pt-BR" sz="2000" dirty="0" err="1">
                <a:solidFill>
                  <a:srgbClr val="FF0000"/>
                </a:solidFill>
                <a:latin typeface="Arial"/>
                <a:cs typeface="Arial"/>
              </a:rPr>
              <a:t>label</a:t>
            </a:r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&gt;</a:t>
            </a:r>
          </a:p>
          <a:p>
            <a:pPr lvl="1"/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&lt;/</a:t>
            </a:r>
            <a:r>
              <a:rPr lang="pt-BR"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pt-BR" sz="2000" dirty="0" smtClean="0">
                <a:latin typeface="Arial"/>
                <a:cs typeface="Arial"/>
              </a:rPr>
              <a:t>Os </a:t>
            </a:r>
            <a:r>
              <a:rPr lang="pt-BR" sz="2000" dirty="0">
                <a:latin typeface="Arial"/>
                <a:cs typeface="Arial"/>
              </a:rPr>
              <a:t>elementos de linha </a:t>
            </a:r>
            <a:r>
              <a:rPr lang="pt-BR" sz="2000" dirty="0">
                <a:solidFill>
                  <a:srgbClr val="FF0000"/>
                </a:solidFill>
                <a:latin typeface="Arial"/>
                <a:cs typeface="Arial"/>
              </a:rPr>
              <a:t>nunca</a:t>
            </a:r>
            <a:r>
              <a:rPr lang="pt-BR" sz="2000" dirty="0">
                <a:latin typeface="Arial"/>
                <a:cs typeface="Arial"/>
              </a:rPr>
              <a:t> podem conter elementos de bloco</a:t>
            </a:r>
            <a:r>
              <a:rPr lang="pt-BR" sz="2000" dirty="0" smtClean="0">
                <a:latin typeface="Arial"/>
                <a:cs typeface="Arial"/>
              </a:rPr>
              <a:t>.</a:t>
            </a:r>
          </a:p>
          <a:p>
            <a:pPr lvl="1"/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&lt;</a:t>
            </a:r>
            <a:r>
              <a:rPr lang="pt-BR"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&gt;</a:t>
            </a:r>
          </a:p>
          <a:p>
            <a:pPr lvl="1"/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  </a:t>
            </a:r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&lt;</a:t>
            </a:r>
            <a:r>
              <a:rPr lang="pt-BR" sz="2000" dirty="0" err="1" smtClean="0">
                <a:solidFill>
                  <a:srgbClr val="FF0000"/>
                </a:solidFill>
                <a:latin typeface="Arial"/>
                <a:cs typeface="Arial"/>
              </a:rPr>
              <a:t>div</a:t>
            </a:r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&gt;conteúdo&lt;/</a:t>
            </a:r>
            <a:r>
              <a:rPr lang="pt-BR" sz="2000" dirty="0" err="1" smtClean="0">
                <a:solidFill>
                  <a:srgbClr val="FF0000"/>
                </a:solidFill>
                <a:latin typeface="Arial"/>
                <a:cs typeface="Arial"/>
              </a:rPr>
              <a:t>div</a:t>
            </a:r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&gt;</a:t>
            </a:r>
            <a:endParaRPr lang="pt-BR" sz="2000" dirty="0">
              <a:solidFill>
                <a:srgbClr val="0070C0"/>
              </a:solidFill>
              <a:latin typeface="Arial"/>
              <a:cs typeface="Arial"/>
            </a:endParaRPr>
          </a:p>
          <a:p>
            <a:pPr lvl="1"/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&lt;/</a:t>
            </a:r>
            <a:r>
              <a:rPr lang="pt-BR"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pt-BR" sz="2000" dirty="0" smtClean="0">
                <a:latin typeface="Arial"/>
                <a:cs typeface="Arial"/>
              </a:rPr>
              <a:t>Elementos </a:t>
            </a:r>
            <a:r>
              <a:rPr lang="pt-BR" sz="2000" dirty="0">
                <a:latin typeface="Arial"/>
                <a:cs typeface="Arial"/>
              </a:rPr>
              <a:t>de bloco </a:t>
            </a:r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sempre</a:t>
            </a:r>
            <a:r>
              <a:rPr lang="pt-BR" sz="2000" dirty="0">
                <a:latin typeface="Arial"/>
                <a:cs typeface="Arial"/>
              </a:rPr>
              <a:t> podem conter elementos de linha</a:t>
            </a:r>
            <a:r>
              <a:rPr lang="pt-BR" sz="2000" dirty="0" smtClean="0">
                <a:latin typeface="Arial"/>
                <a:cs typeface="Arial"/>
              </a:rPr>
              <a:t>.</a:t>
            </a:r>
          </a:p>
          <a:p>
            <a:pPr lvl="1"/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&lt;</a:t>
            </a:r>
            <a:r>
              <a:rPr lang="pt-BR" sz="2000" dirty="0" err="1" smtClean="0">
                <a:solidFill>
                  <a:srgbClr val="FF0000"/>
                </a:solidFill>
                <a:latin typeface="Arial"/>
                <a:cs typeface="Arial"/>
              </a:rPr>
              <a:t>div</a:t>
            </a:r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&gt; &lt;</a:t>
            </a:r>
            <a:r>
              <a:rPr lang="pt-BR" sz="200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&gt;conteúdo&lt;/</a:t>
            </a:r>
            <a:r>
              <a:rPr lang="pt-BR" sz="200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&gt; &lt;/</a:t>
            </a:r>
            <a:r>
              <a:rPr lang="pt-BR" sz="2000" dirty="0" err="1" smtClean="0">
                <a:solidFill>
                  <a:srgbClr val="FF0000"/>
                </a:solidFill>
                <a:latin typeface="Arial"/>
                <a:cs typeface="Arial"/>
              </a:rPr>
              <a:t>div</a:t>
            </a:r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&gt;</a:t>
            </a:r>
            <a:endParaRPr lang="pt-BR" sz="20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pt-BR" sz="2000" dirty="0" smtClean="0">
                <a:latin typeface="Arial"/>
                <a:cs typeface="Arial"/>
              </a:rPr>
              <a:t>Elementos </a:t>
            </a:r>
            <a:r>
              <a:rPr lang="pt-BR" sz="2000" dirty="0">
                <a:latin typeface="Arial"/>
                <a:cs typeface="Arial"/>
              </a:rPr>
              <a:t>de bloco </a:t>
            </a:r>
            <a:r>
              <a:rPr lang="pt-BR" sz="2000" dirty="0">
                <a:solidFill>
                  <a:srgbClr val="0070C0"/>
                </a:solidFill>
                <a:latin typeface="Arial"/>
                <a:cs typeface="Arial"/>
              </a:rPr>
              <a:t>podem conter </a:t>
            </a:r>
            <a:r>
              <a:rPr lang="pt-BR" sz="2000" dirty="0">
                <a:latin typeface="Arial"/>
                <a:cs typeface="Arial"/>
              </a:rPr>
              <a:t>elementos de bloco, dependendo da categoria que ele se encontra. Por exemplo, um parágrafo não pode conter um DIV. Mas o contrário é possível</a:t>
            </a:r>
            <a:r>
              <a:rPr lang="pt-BR" sz="2000" dirty="0" smtClean="0">
                <a:latin typeface="Arial"/>
                <a:cs typeface="Arial"/>
              </a:rPr>
              <a:t>.</a:t>
            </a:r>
          </a:p>
          <a:p>
            <a:pPr lvl="1"/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&lt;</a:t>
            </a:r>
            <a:r>
              <a:rPr lang="pt-BR" sz="2000" dirty="0" err="1" smtClean="0">
                <a:solidFill>
                  <a:srgbClr val="FF0000"/>
                </a:solidFill>
                <a:latin typeface="Arial"/>
                <a:cs typeface="Arial"/>
              </a:rPr>
              <a:t>div</a:t>
            </a:r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&gt; &lt;</a:t>
            </a:r>
            <a:r>
              <a:rPr lang="pt-BR" sz="200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&gt;conteúdo&lt;/</a:t>
            </a:r>
            <a:r>
              <a:rPr lang="pt-BR" sz="200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&gt; &lt;/</a:t>
            </a:r>
            <a:r>
              <a:rPr lang="pt-BR" sz="2000" dirty="0" err="1" smtClean="0">
                <a:solidFill>
                  <a:srgbClr val="FF0000"/>
                </a:solidFill>
                <a:latin typeface="Arial"/>
                <a:cs typeface="Arial"/>
              </a:rPr>
              <a:t>div</a:t>
            </a:r>
            <a:r>
              <a:rPr lang="pt-BR" sz="2000" dirty="0" smtClean="0">
                <a:solidFill>
                  <a:srgbClr val="0070C0"/>
                </a:solidFill>
                <a:latin typeface="Arial"/>
                <a:cs typeface="Arial"/>
              </a:rPr>
              <a:t>&gt;</a:t>
            </a:r>
            <a:endParaRPr lang="pt-BR" sz="20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endParaRPr lang="pt-BR" sz="2000" dirty="0">
              <a:latin typeface="Arial"/>
              <a:cs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4508" y="1114193"/>
            <a:ext cx="6330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Regras para uma boa escrita dos elementos: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18" y="4750130"/>
            <a:ext cx="619198" cy="6191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18" y="5923807"/>
            <a:ext cx="619198" cy="61919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19" y="2529443"/>
            <a:ext cx="895597" cy="89559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71" y="3729207"/>
            <a:ext cx="895597" cy="8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640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4508" y="1316074"/>
            <a:ext cx="966707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Os elementos podem ou não fazer parte de um grupo com </a:t>
            </a:r>
          </a:p>
          <a:p>
            <a:r>
              <a:rPr lang="pt-BR" sz="2400" dirty="0" smtClean="0">
                <a:latin typeface="Arial"/>
                <a:cs typeface="Arial"/>
              </a:rPr>
              <a:t>características similares. Atualmente estão divididos em 7 categorias:</a:t>
            </a:r>
          </a:p>
          <a:p>
            <a:endParaRPr lang="pt-BR" sz="24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Metadata </a:t>
            </a:r>
            <a:r>
              <a:rPr lang="en-US" sz="2400" dirty="0" smtClean="0">
                <a:latin typeface="Arial"/>
                <a:cs typeface="Arial"/>
              </a:rPr>
              <a:t>content(link, script, title, style…)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Flow content(a, aside, button, </a:t>
            </a:r>
            <a:r>
              <a:rPr lang="en-US" sz="2400" dirty="0" err="1" smtClean="0">
                <a:latin typeface="Arial"/>
                <a:cs typeface="Arial"/>
              </a:rPr>
              <a:t>em</a:t>
            </a:r>
            <a:r>
              <a:rPr lang="en-US" sz="2400" dirty="0" smtClean="0">
                <a:latin typeface="Arial"/>
                <a:cs typeface="Arial"/>
              </a:rPr>
              <a:t> …)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Sectioning content (section, </a:t>
            </a:r>
            <a:r>
              <a:rPr lang="en-US" sz="2400" dirty="0" err="1" smtClean="0">
                <a:latin typeface="Arial"/>
                <a:cs typeface="Arial"/>
              </a:rPr>
              <a:t>nav</a:t>
            </a:r>
            <a:r>
              <a:rPr lang="en-US" sz="2400" dirty="0" smtClean="0">
                <a:latin typeface="Arial"/>
                <a:cs typeface="Arial"/>
              </a:rPr>
              <a:t>, article…)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Heading content (</a:t>
            </a:r>
            <a:r>
              <a:rPr lang="en-US" sz="2400" dirty="0" err="1" smtClean="0">
                <a:latin typeface="Arial"/>
                <a:cs typeface="Arial"/>
              </a:rPr>
              <a:t>hgroup</a:t>
            </a:r>
            <a:r>
              <a:rPr lang="en-US" sz="2400" dirty="0" smtClean="0">
                <a:latin typeface="Arial"/>
                <a:cs typeface="Arial"/>
              </a:rPr>
              <a:t>, h1, h2 …)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Phrasing content (a, label, input …)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Embedded content (audio, canvas, </a:t>
            </a:r>
            <a:r>
              <a:rPr lang="en-US" sz="2400" dirty="0" err="1" smtClean="0">
                <a:latin typeface="Arial"/>
                <a:cs typeface="Arial"/>
              </a:rPr>
              <a:t>svg</a:t>
            </a:r>
            <a:r>
              <a:rPr lang="en-US" sz="2400" dirty="0" smtClean="0">
                <a:latin typeface="Arial"/>
                <a:cs typeface="Arial"/>
              </a:rPr>
              <a:t>…)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Interactive content (a, button, details…)</a:t>
            </a:r>
            <a:endParaRPr lang="pt-BR" sz="2400" dirty="0">
              <a:latin typeface="Arial"/>
              <a:cs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61" y="2695698"/>
            <a:ext cx="4784904" cy="25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99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213756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11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1410111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/>
                <a:cs typeface="Arial"/>
              </a:rPr>
              <a:t>Hello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 err="1" smtClean="0">
                <a:latin typeface="Arial"/>
                <a:cs typeface="Arial"/>
              </a:rPr>
              <a:t>word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40489" y="2061613"/>
            <a:ext cx="8574783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&lt;</a:t>
            </a:r>
            <a:r>
              <a:rPr lang="pt-BR" altLang="pt-BR" sz="2400" dirty="0">
                <a:solidFill>
                  <a:srgbClr val="00B050"/>
                </a:solidFill>
                <a:latin typeface="Arial"/>
                <a:cs typeface="Arial"/>
              </a:rPr>
              <a:t>!DOCTYPE </a:t>
            </a:r>
            <a:r>
              <a:rPr lang="pt-BR" altLang="pt-BR" sz="2400" dirty="0" smtClean="0">
                <a:solidFill>
                  <a:srgbClr val="00B050"/>
                </a:solidFill>
                <a:latin typeface="Arial"/>
                <a:cs typeface="Arial"/>
              </a:rPr>
              <a:t>HTML</a:t>
            </a:r>
            <a:r>
              <a:rPr lang="pt-BR" altLang="pt-BR" sz="2400" dirty="0" smtClean="0">
                <a:latin typeface="Arial"/>
                <a:cs typeface="Arial"/>
              </a:rPr>
              <a:t>&gt; </a:t>
            </a:r>
            <a:endParaRPr lang="pt-BR" altLang="pt-BR" sz="2400" dirty="0">
              <a:latin typeface="Arial"/>
              <a:cs typeface="Arial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&lt;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 smtClean="0">
                <a:latin typeface="Arial"/>
                <a:cs typeface="Arial"/>
              </a:rPr>
              <a:t>lang</a:t>
            </a:r>
            <a:r>
              <a:rPr lang="pt-BR" altLang="pt-BR" sz="2400" dirty="0" smtClean="0">
                <a:latin typeface="Arial"/>
                <a:cs typeface="Arial"/>
              </a:rPr>
              <a:t>=“</a:t>
            </a:r>
            <a:r>
              <a:rPr lang="pt-BR" altLang="pt-BR" sz="2400" dirty="0" err="1" smtClean="0">
                <a:solidFill>
                  <a:srgbClr val="F97407"/>
                </a:solidFill>
                <a:latin typeface="Arial"/>
                <a:cs typeface="Arial"/>
              </a:rPr>
              <a:t>pt-br</a:t>
            </a:r>
            <a:r>
              <a:rPr lang="pt-BR" altLang="pt-BR" sz="2400" dirty="0" smtClean="0">
                <a:latin typeface="Arial"/>
                <a:cs typeface="Arial"/>
              </a:rPr>
              <a:t>”&gt;</a:t>
            </a:r>
            <a:endParaRPr lang="pt-BR" altLang="pt-BR" sz="2400" dirty="0">
              <a:latin typeface="Arial"/>
              <a:cs typeface="Arial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</a:t>
            </a:r>
            <a:r>
              <a:rPr lang="pt-BR" altLang="pt-BR" sz="2400" dirty="0" smtClean="0">
                <a:latin typeface="Arial"/>
                <a:cs typeface="Arial"/>
              </a:rPr>
              <a:t>&lt;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head</a:t>
            </a:r>
            <a:r>
              <a:rPr lang="pt-BR" altLang="pt-BR" sz="2400" dirty="0" smtClean="0">
                <a:latin typeface="Arial"/>
                <a:cs typeface="Arial"/>
              </a:rPr>
              <a:t>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	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meta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 smtClean="0">
                <a:latin typeface="Arial"/>
                <a:cs typeface="Arial"/>
              </a:rPr>
              <a:t>charset</a:t>
            </a:r>
            <a:r>
              <a:rPr lang="pt-BR" altLang="pt-BR" sz="2400" dirty="0" smtClean="0">
                <a:latin typeface="Arial"/>
                <a:cs typeface="Arial"/>
              </a:rPr>
              <a:t>=“</a:t>
            </a:r>
            <a:r>
              <a:rPr lang="pt-BR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UTF-8</a:t>
            </a:r>
            <a:r>
              <a:rPr lang="pt-BR" altLang="pt-BR" sz="2400" dirty="0">
                <a:latin typeface="Arial"/>
                <a:cs typeface="Arial"/>
              </a:rPr>
              <a:t>”&gt;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 		&lt;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title</a:t>
            </a:r>
            <a:r>
              <a:rPr lang="pt-BR" altLang="pt-BR" sz="2400" dirty="0">
                <a:latin typeface="Arial"/>
                <a:cs typeface="Arial"/>
              </a:rPr>
              <a:t>&gt;Título do Documento&lt;/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title</a:t>
            </a:r>
            <a:r>
              <a:rPr lang="pt-BR" altLang="pt-BR" sz="2400" dirty="0" smtClean="0">
                <a:latin typeface="Arial"/>
                <a:cs typeface="Arial"/>
              </a:rPr>
              <a:t>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/>
                <a:cs typeface="Arial"/>
              </a:rPr>
              <a:t>		&lt;</a:t>
            </a:r>
            <a:r>
              <a:rPr lang="pt-BR" altLang="pt-BR" sz="2400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 smtClean="0">
                <a:latin typeface="Arial"/>
                <a:cs typeface="Arial"/>
              </a:rPr>
              <a:t>rel</a:t>
            </a:r>
            <a:r>
              <a:rPr lang="pt-BR" altLang="pt-BR" sz="2400" dirty="0" smtClean="0">
                <a:latin typeface="Arial"/>
                <a:cs typeface="Arial"/>
              </a:rPr>
              <a:t>=“</a:t>
            </a:r>
            <a:r>
              <a:rPr lang="pt-BR" altLang="pt-BR" sz="2400" dirty="0" err="1" smtClean="0">
                <a:solidFill>
                  <a:srgbClr val="F97407"/>
                </a:solidFill>
                <a:latin typeface="Arial"/>
                <a:cs typeface="Arial"/>
              </a:rPr>
              <a:t>stylesheet</a:t>
            </a:r>
            <a:r>
              <a:rPr lang="pt-BR" altLang="pt-BR" sz="2400" dirty="0">
                <a:latin typeface="Arial"/>
                <a:cs typeface="Arial"/>
              </a:rPr>
              <a:t>” </a:t>
            </a:r>
            <a:r>
              <a:rPr lang="pt-BR" altLang="pt-BR" sz="2400" dirty="0" err="1" smtClean="0">
                <a:latin typeface="Arial"/>
                <a:cs typeface="Arial"/>
              </a:rPr>
              <a:t>type</a:t>
            </a:r>
            <a:r>
              <a:rPr lang="pt-BR" altLang="pt-BR" sz="2400" dirty="0" smtClean="0">
                <a:latin typeface="Arial"/>
                <a:cs typeface="Arial"/>
              </a:rPr>
              <a:t>=“</a:t>
            </a:r>
            <a:r>
              <a:rPr lang="pt-BR" altLang="pt-BR" sz="2400" dirty="0" err="1" smtClean="0">
                <a:solidFill>
                  <a:srgbClr val="F97407"/>
                </a:solidFill>
                <a:latin typeface="Arial"/>
                <a:cs typeface="Arial"/>
              </a:rPr>
              <a:t>text</a:t>
            </a:r>
            <a:r>
              <a:rPr lang="pt-BR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/</a:t>
            </a:r>
            <a:r>
              <a:rPr lang="pt-BR" altLang="pt-BR" sz="2400" dirty="0" err="1" smtClean="0">
                <a:solidFill>
                  <a:srgbClr val="F97407"/>
                </a:solidFill>
                <a:latin typeface="Arial"/>
                <a:cs typeface="Arial"/>
              </a:rPr>
              <a:t>css</a:t>
            </a:r>
            <a:r>
              <a:rPr lang="pt-BR" altLang="pt-BR" sz="2400" dirty="0">
                <a:latin typeface="Arial"/>
                <a:cs typeface="Arial"/>
              </a:rPr>
              <a:t>” </a:t>
            </a:r>
            <a:r>
              <a:rPr lang="pt-BR" altLang="pt-BR" sz="2400" dirty="0" err="1" smtClean="0">
                <a:latin typeface="Arial"/>
                <a:cs typeface="Arial"/>
              </a:rPr>
              <a:t>href</a:t>
            </a:r>
            <a:r>
              <a:rPr lang="pt-BR" altLang="pt-BR" sz="2400" dirty="0" smtClean="0">
                <a:latin typeface="Arial"/>
                <a:cs typeface="Arial"/>
              </a:rPr>
              <a:t>=“</a:t>
            </a:r>
            <a:r>
              <a:rPr lang="pt-BR" altLang="pt-BR" sz="2400" dirty="0" smtClean="0">
                <a:solidFill>
                  <a:srgbClr val="F97407"/>
                </a:solidFill>
                <a:latin typeface="Arial"/>
                <a:cs typeface="Arial"/>
              </a:rPr>
              <a:t>estilo.css</a:t>
            </a:r>
            <a:r>
              <a:rPr lang="pt-BR" altLang="pt-BR" sz="2400" dirty="0">
                <a:latin typeface="Arial"/>
                <a:cs typeface="Arial"/>
              </a:rPr>
              <a:t>”&gt;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	&lt;/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head</a:t>
            </a:r>
            <a:r>
              <a:rPr lang="pt-BR" altLang="pt-BR" sz="2400" dirty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	&lt;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body</a:t>
            </a:r>
            <a:r>
              <a:rPr lang="pt-BR" altLang="pt-BR" sz="2400" dirty="0">
                <a:latin typeface="Arial"/>
                <a:cs typeface="Arial"/>
              </a:rPr>
              <a:t>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/>
                <a:cs typeface="Arial"/>
              </a:rPr>
              <a:t>		&lt;</a:t>
            </a:r>
            <a:r>
              <a:rPr lang="pt-BR" altLang="pt-BR" sz="2400" dirty="0" smtClean="0">
                <a:solidFill>
                  <a:srgbClr val="FF0000"/>
                </a:solidFill>
                <a:latin typeface="Arial"/>
                <a:cs typeface="Arial"/>
              </a:rPr>
              <a:t>h1</a:t>
            </a:r>
            <a:r>
              <a:rPr lang="pt-BR" altLang="pt-BR" sz="2400" dirty="0" smtClean="0">
                <a:latin typeface="Arial"/>
                <a:cs typeface="Arial"/>
              </a:rPr>
              <a:t>&gt;</a:t>
            </a:r>
            <a:r>
              <a:rPr lang="pt-BR" altLang="pt-BR" sz="2400" dirty="0">
                <a:latin typeface="Arial"/>
                <a:cs typeface="Arial"/>
              </a:rPr>
              <a:t> </a:t>
            </a:r>
            <a:r>
              <a:rPr lang="pt-BR" altLang="pt-BR" sz="2400" dirty="0" err="1" smtClean="0">
                <a:latin typeface="Arial"/>
                <a:cs typeface="Arial"/>
              </a:rPr>
              <a:t>Hello</a:t>
            </a:r>
            <a:r>
              <a:rPr lang="pt-BR" altLang="pt-BR" sz="2400" dirty="0" smtClean="0">
                <a:latin typeface="Arial"/>
                <a:cs typeface="Arial"/>
              </a:rPr>
              <a:t> Word!! &lt;/</a:t>
            </a:r>
            <a:r>
              <a:rPr lang="pt-BR" altLang="pt-BR" sz="2400" dirty="0" smtClean="0">
                <a:solidFill>
                  <a:srgbClr val="FF0000"/>
                </a:solidFill>
                <a:latin typeface="Arial"/>
                <a:cs typeface="Arial"/>
              </a:rPr>
              <a:t>h1</a:t>
            </a:r>
            <a:r>
              <a:rPr lang="pt-BR" altLang="pt-BR" sz="2400" dirty="0">
                <a:latin typeface="Arial"/>
                <a:cs typeface="Arial"/>
              </a:rPr>
              <a:t>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 	&lt;/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body</a:t>
            </a:r>
            <a:r>
              <a:rPr lang="pt-BR" altLang="pt-BR" sz="2400" dirty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 smtClean="0">
                <a:latin typeface="Arial"/>
                <a:cs typeface="Arial"/>
              </a:rPr>
              <a:t>&lt;/</a:t>
            </a:r>
            <a:r>
              <a:rPr lang="pt-BR" altLang="pt-BR" sz="2400" dirty="0" err="1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lang="pt-BR" altLang="pt-BR" sz="2400" dirty="0">
                <a:latin typeface="Arial"/>
                <a:cs typeface="Arial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5541111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5740" y="5257800"/>
            <a:ext cx="10690860" cy="9144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endParaRPr lang="pt-B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15" y="0"/>
            <a:ext cx="8128000" cy="3810000"/>
          </a:xfrm>
          <a:prstGeom prst="rect">
            <a:avLst/>
          </a:prstGeom>
        </p:spPr>
      </p:pic>
      <p:pic>
        <p:nvPicPr>
          <p:cNvPr id="6" name="Espaço Reservado para Imagem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3" b="192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08680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5235" y="554565"/>
            <a:ext cx="6354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#Estrutura de uma pagina HTML5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512618" y="1330037"/>
            <a:ext cx="5791200" cy="5403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512618" y="2005635"/>
            <a:ext cx="5791200" cy="4604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512618" y="2590794"/>
            <a:ext cx="4073237" cy="3006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724399" y="2590794"/>
            <a:ext cx="1579419" cy="30064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12618" y="5721921"/>
            <a:ext cx="5791200" cy="46046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06583" y="3228109"/>
            <a:ext cx="3712148" cy="21613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858093" y="3533238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866775" y="382869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35418" y="250347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64452" y="562898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730305" y="1139340"/>
            <a:ext cx="43045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Header</a:t>
            </a:r>
            <a:r>
              <a:rPr lang="pt-BR" sz="2400" dirty="0" smtClean="0">
                <a:latin typeface="Arial"/>
                <a:cs typeface="Arial"/>
              </a:rPr>
              <a:t> – grupo de introdução ou elementos de navegação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Nav</a:t>
            </a:r>
            <a:r>
              <a:rPr lang="pt-BR" sz="2400" dirty="0" smtClean="0">
                <a:latin typeface="Arial"/>
                <a:cs typeface="Arial"/>
              </a:rPr>
              <a:t> – seção que contem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Section</a:t>
            </a:r>
            <a:r>
              <a:rPr lang="pt-BR" sz="2400" dirty="0" smtClean="0">
                <a:latin typeface="Arial"/>
                <a:cs typeface="Arial"/>
              </a:rPr>
              <a:t> – seção genérica no documento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Article</a:t>
            </a:r>
            <a:r>
              <a:rPr lang="pt-BR" sz="2400" dirty="0" smtClean="0">
                <a:latin typeface="Arial"/>
                <a:cs typeface="Arial"/>
              </a:rPr>
              <a:t> – parte que poderá ser distribuída(post, </a:t>
            </a:r>
            <a:r>
              <a:rPr lang="pt-BR" sz="2400" dirty="0" err="1" smtClean="0">
                <a:latin typeface="Arial"/>
                <a:cs typeface="Arial"/>
              </a:rPr>
              <a:t>feed</a:t>
            </a:r>
            <a:r>
              <a:rPr lang="pt-BR" sz="2400" dirty="0" smtClean="0">
                <a:latin typeface="Arial"/>
                <a:cs typeface="Arial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Aside</a:t>
            </a:r>
            <a:r>
              <a:rPr lang="pt-BR" sz="2400" dirty="0" smtClean="0">
                <a:latin typeface="Arial"/>
                <a:cs typeface="Arial"/>
              </a:rPr>
              <a:t> – conteúdo de </a:t>
            </a:r>
            <a:r>
              <a:rPr lang="pt-BR" sz="2400" dirty="0" err="1" smtClean="0">
                <a:latin typeface="Arial"/>
                <a:cs typeface="Arial"/>
              </a:rPr>
              <a:t>sidebar</a:t>
            </a:r>
            <a:r>
              <a:rPr lang="pt-BR" sz="2400" dirty="0" smtClean="0">
                <a:latin typeface="Arial"/>
                <a:cs typeface="Arial"/>
              </a:rPr>
              <a:t>, ou grupo de elementos </a:t>
            </a:r>
            <a:r>
              <a:rPr lang="pt-BR" sz="2400" dirty="0" err="1" smtClean="0">
                <a:latin typeface="Arial"/>
                <a:cs typeface="Arial"/>
              </a:rPr>
              <a:t>nav</a:t>
            </a:r>
            <a:endParaRPr lang="pt-BR" sz="2400" dirty="0" smtClean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Footer</a:t>
            </a:r>
            <a:r>
              <a:rPr lang="pt-BR" sz="2400" dirty="0" smtClean="0">
                <a:latin typeface="Arial"/>
                <a:cs typeface="Arial"/>
              </a:rPr>
              <a:t> – rodapé da pagina</a:t>
            </a:r>
          </a:p>
        </p:txBody>
      </p:sp>
    </p:spTree>
    <p:extLst>
      <p:ext uri="{BB962C8B-B14F-4D97-AF65-F5344CB8AC3E}">
        <p14:creationId xmlns:p14="http://schemas.microsoft.com/office/powerpoint/2010/main" val="7458284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94" y="142169"/>
            <a:ext cx="7154273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001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620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#Principais atributos das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1139340"/>
            <a:ext cx="107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Arial"/>
                <a:cs typeface="Arial"/>
              </a:rPr>
              <a:t>a</a:t>
            </a:r>
            <a:r>
              <a:rPr lang="pt-BR" sz="2400" dirty="0" err="1" smtClean="0">
                <a:latin typeface="Arial"/>
                <a:cs typeface="Arial"/>
              </a:rPr>
              <a:t>lt</a:t>
            </a:r>
            <a:r>
              <a:rPr lang="pt-BR" sz="2400" dirty="0" smtClean="0">
                <a:latin typeface="Arial"/>
                <a:cs typeface="Arial"/>
              </a:rPr>
              <a:t> – Texto alternativo para imagem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070C0"/>
                </a:solidFill>
                <a:latin typeface="Arial"/>
                <a:cs typeface="Arial"/>
              </a:rPr>
              <a:t>class</a:t>
            </a:r>
            <a:r>
              <a:rPr lang="pt-BR" sz="24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– Classe de estilo a um elemento    </a:t>
            </a:r>
            <a:r>
              <a:rPr lang="pt-BR" sz="2400" dirty="0" smtClean="0">
                <a:latin typeface="Arial"/>
                <a:cs typeface="Arial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/>
                <a:cs typeface="Arial"/>
              </a:rPr>
              <a:t>disabled</a:t>
            </a:r>
            <a:r>
              <a:rPr lang="pt-BR" sz="2400" dirty="0" smtClean="0">
                <a:latin typeface="Arial"/>
                <a:cs typeface="Arial"/>
              </a:rPr>
              <a:t> – desabilitar elemento(input, </a:t>
            </a:r>
            <a:r>
              <a:rPr lang="pt-BR" sz="2400" dirty="0" err="1" smtClean="0">
                <a:latin typeface="Arial"/>
                <a:cs typeface="Arial"/>
              </a:rPr>
              <a:t>button</a:t>
            </a:r>
            <a:r>
              <a:rPr lang="pt-BR" sz="2400" dirty="0" smtClean="0">
                <a:latin typeface="Arial"/>
                <a:cs typeface="Arial"/>
              </a:rPr>
              <a:t>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ref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 – Link para um endereço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i</a:t>
            </a:r>
            <a:r>
              <a:rPr lang="pt-BR" sz="2400" dirty="0" smtClean="0">
                <a:latin typeface="Arial"/>
                <a:cs typeface="Arial"/>
              </a:rPr>
              <a:t>d – identificador único de um elemento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rc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 – especifica endereço de uma imagem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/>
                <a:cs typeface="Arial"/>
              </a:rPr>
              <a:t>style</a:t>
            </a:r>
            <a:r>
              <a:rPr lang="pt-BR" sz="2400" dirty="0" smtClean="0">
                <a:latin typeface="Arial"/>
                <a:cs typeface="Arial"/>
              </a:rPr>
              <a:t> – inserir </a:t>
            </a:r>
            <a:r>
              <a:rPr lang="pt-BR" sz="2400" dirty="0" err="1" smtClean="0">
                <a:latin typeface="Arial"/>
                <a:cs typeface="Arial"/>
              </a:rPr>
              <a:t>css</a:t>
            </a:r>
            <a:r>
              <a:rPr lang="pt-BR" sz="2400" dirty="0" smtClean="0">
                <a:latin typeface="Arial"/>
                <a:cs typeface="Arial"/>
              </a:rPr>
              <a:t> em um elemento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title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 – informação sobre um elemento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Arial"/>
                <a:cs typeface="Arial"/>
              </a:rPr>
              <a:t>v</a:t>
            </a:r>
            <a:r>
              <a:rPr lang="pt-BR" sz="2400" dirty="0" err="1" smtClean="0">
                <a:latin typeface="Arial"/>
                <a:cs typeface="Arial"/>
              </a:rPr>
              <a:t>alue</a:t>
            </a:r>
            <a:r>
              <a:rPr lang="pt-BR" sz="2400" dirty="0" smtClean="0">
                <a:latin typeface="Arial"/>
                <a:cs typeface="Arial"/>
              </a:rPr>
              <a:t> – valor a um elemento input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84" y="3074522"/>
            <a:ext cx="4224694" cy="33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056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462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#Principais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ags -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29" y="1491198"/>
            <a:ext cx="639216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893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4527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Principais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-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6"/>
          <a:stretch/>
        </p:blipFill>
        <p:spPr>
          <a:xfrm>
            <a:off x="1351930" y="1139340"/>
            <a:ext cx="8878539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47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Principais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Agrupamento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15" y="1399828"/>
            <a:ext cx="840222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707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608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Principais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Agrupamento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56" y="1150312"/>
            <a:ext cx="5968926" cy="57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402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514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Principais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Conteudo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0" y="1347158"/>
            <a:ext cx="10058400" cy="4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81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5740" y="5257800"/>
            <a:ext cx="10690860" cy="9144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pt-B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15" y="0"/>
            <a:ext cx="8128000" cy="3810000"/>
          </a:xfrm>
          <a:prstGeom prst="rect">
            <a:avLst/>
          </a:prstGeom>
        </p:spPr>
      </p:pic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9" b="96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04150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537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Principais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Conteudo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1537372"/>
            <a:ext cx="10058400" cy="45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37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Principais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Interativo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8" y="1139340"/>
            <a:ext cx="10397904" cy="54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16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" y="0"/>
            <a:ext cx="9363629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371967" y="6151801"/>
            <a:ext cx="4846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Principais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780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60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Principais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0" y="1573224"/>
            <a:ext cx="11098045" cy="38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76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60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Principais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1424222"/>
            <a:ext cx="10058400" cy="45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99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60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Principais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" y="1348808"/>
            <a:ext cx="11118989" cy="48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59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HTML5 - Tags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pt-BR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Dinamica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427018" y="2036618"/>
            <a:ext cx="7956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Criar formulário que contenha os campos: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Nome(só pode haver letras – Preencher com seu nome);</a:t>
            </a:r>
          </a:p>
          <a:p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(preencher com seu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Idade(só pode haver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Senha;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Todos os campos devem ser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obrigatorio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enviar via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post para: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pt-B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10.1.0.124:3009/contatos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05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4508" y="1276500"/>
            <a:ext cx="10756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“HTML </a:t>
            </a:r>
            <a:r>
              <a:rPr lang="pt-BR" sz="2400" dirty="0">
                <a:latin typeface="Arial"/>
                <a:cs typeface="Arial"/>
              </a:rPr>
              <a:t>é uma abreviação de Hypertext </a:t>
            </a:r>
            <a:r>
              <a:rPr lang="pt-BR" sz="2400" dirty="0" err="1">
                <a:latin typeface="Arial"/>
                <a:cs typeface="Arial"/>
              </a:rPr>
              <a:t>Markup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dirty="0" err="1">
                <a:latin typeface="Arial"/>
                <a:cs typeface="Arial"/>
              </a:rPr>
              <a:t>Language</a:t>
            </a:r>
            <a:r>
              <a:rPr lang="pt-BR" sz="2400" dirty="0">
                <a:latin typeface="Arial"/>
                <a:cs typeface="Arial"/>
              </a:rPr>
              <a:t> - Linguagem de Marcação de </a:t>
            </a:r>
            <a:r>
              <a:rPr lang="pt-BR" sz="2400" dirty="0" err="1">
                <a:latin typeface="Arial"/>
                <a:cs typeface="Arial"/>
              </a:rPr>
              <a:t>Hypertexto</a:t>
            </a:r>
            <a:r>
              <a:rPr lang="pt-BR" sz="2400" dirty="0">
                <a:latin typeface="Arial"/>
                <a:cs typeface="Arial"/>
              </a:rPr>
              <a:t>. Resumindo em uma frase: o HTML é uma linguagem para publicação de conteúdo (texto, imagem, vídeo, áudio e </a:t>
            </a:r>
            <a:r>
              <a:rPr lang="pt-BR" sz="2400" dirty="0" err="1">
                <a:latin typeface="Arial"/>
                <a:cs typeface="Arial"/>
              </a:rPr>
              <a:t>etc</a:t>
            </a:r>
            <a:r>
              <a:rPr lang="pt-BR" sz="2400" dirty="0">
                <a:latin typeface="Arial"/>
                <a:cs typeface="Arial"/>
              </a:rPr>
              <a:t>) na </a:t>
            </a:r>
            <a:r>
              <a:rPr lang="pt-BR" sz="2400" dirty="0" smtClean="0">
                <a:latin typeface="Arial"/>
                <a:cs typeface="Arial"/>
              </a:rPr>
              <a:t>Web”.(W3C)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74507" y="2910228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Interoperabilidade – O HTML é uma linguagem independente de plataforma, browsers ou outros meios de acesso. </a:t>
            </a:r>
          </a:p>
        </p:txBody>
      </p:sp>
    </p:spTree>
    <p:extLst>
      <p:ext uri="{BB962C8B-B14F-4D97-AF65-F5344CB8AC3E}">
        <p14:creationId xmlns:p14="http://schemas.microsoft.com/office/powerpoint/2010/main" val="242698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6673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Diferenças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HTML4 e HTML5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4508" y="1282536"/>
            <a:ext cx="10756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Criado para substituir o HTML4 e o XHTML (tentativa frustrada de reformular o html4 como uma aplicação </a:t>
            </a:r>
            <a:r>
              <a:rPr lang="pt-BR" sz="2400" dirty="0" err="1" smtClean="0">
                <a:latin typeface="Arial"/>
                <a:cs typeface="Arial"/>
              </a:rPr>
              <a:t>xml</a:t>
            </a:r>
            <a:r>
              <a:rPr lang="pt-BR" sz="2400" dirty="0" smtClean="0">
                <a:latin typeface="Arial"/>
                <a:cs typeface="Arial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HTML4 ainda não trazia diferencial real para a semântica do </a:t>
            </a:r>
            <a:r>
              <a:rPr lang="pt-BR" sz="2400" dirty="0" smtClean="0">
                <a:latin typeface="Arial"/>
                <a:cs typeface="Arial"/>
              </a:rPr>
              <a:t>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Não </a:t>
            </a:r>
            <a:r>
              <a:rPr lang="pt-BR" sz="2400" dirty="0">
                <a:latin typeface="Arial"/>
                <a:cs typeface="Arial"/>
              </a:rPr>
              <a:t>facilitava a manipulação dos elementos via </a:t>
            </a:r>
            <a:r>
              <a:rPr lang="pt-BR" sz="2400" dirty="0" err="1">
                <a:latin typeface="Arial"/>
                <a:cs typeface="Arial"/>
              </a:rPr>
              <a:t>Javascript</a:t>
            </a:r>
            <a:r>
              <a:rPr lang="pt-BR" sz="2400" dirty="0">
                <a:latin typeface="Arial"/>
                <a:cs typeface="Arial"/>
              </a:rPr>
              <a:t> ou </a:t>
            </a:r>
            <a:r>
              <a:rPr lang="pt-BR" sz="2400" dirty="0" smtClean="0">
                <a:latin typeface="Arial"/>
                <a:cs typeface="Arial"/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No HTML4 os elementos entravam em desuso(</a:t>
            </a:r>
            <a:r>
              <a:rPr lang="pt-BR" sz="2400" dirty="0" err="1" smtClean="0">
                <a:latin typeface="Arial"/>
                <a:cs typeface="Arial"/>
              </a:rPr>
              <a:t>deprecated</a:t>
            </a:r>
            <a:r>
              <a:rPr lang="pt-BR" sz="2400" dirty="0" smtClean="0">
                <a:latin typeface="Arial"/>
                <a:cs typeface="Arial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HTML5 torna os elementos obsoletos(obsoletes)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O HTML5 permite por meio de suas </a:t>
            </a:r>
            <a:r>
              <a:rPr lang="pt-BR" sz="2400" dirty="0" err="1">
                <a:latin typeface="Arial"/>
                <a:cs typeface="Arial"/>
              </a:rPr>
              <a:t>APIs</a:t>
            </a:r>
            <a:r>
              <a:rPr lang="pt-BR" sz="2400" dirty="0">
                <a:latin typeface="Arial"/>
                <a:cs typeface="Arial"/>
              </a:rPr>
              <a:t> a manipulação das características </a:t>
            </a:r>
            <a:r>
              <a:rPr lang="pt-BR" sz="2400" dirty="0" smtClean="0">
                <a:latin typeface="Arial"/>
                <a:cs typeface="Arial"/>
              </a:rPr>
              <a:t>dos </a:t>
            </a:r>
            <a:r>
              <a:rPr lang="pt-BR" sz="2400" dirty="0">
                <a:latin typeface="Arial"/>
                <a:cs typeface="Arial"/>
              </a:rPr>
              <a:t>elementos, de forma que o website ou a aplicação continue leve e funcional</a:t>
            </a:r>
            <a:r>
              <a:rPr lang="pt-BR" sz="2400" dirty="0" smtClean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O HTML5 também cria novas </a:t>
            </a:r>
            <a:r>
              <a:rPr lang="pt-BR" sz="2400" dirty="0" err="1">
                <a:latin typeface="Arial"/>
                <a:cs typeface="Arial"/>
              </a:rPr>
              <a:t>tags</a:t>
            </a:r>
            <a:r>
              <a:rPr lang="pt-BR" sz="2400" dirty="0">
                <a:latin typeface="Arial"/>
                <a:cs typeface="Arial"/>
              </a:rPr>
              <a:t> e modifica a função de </a:t>
            </a:r>
            <a:r>
              <a:rPr lang="pt-BR" sz="2400" dirty="0" smtClean="0">
                <a:latin typeface="Arial"/>
                <a:cs typeface="Arial"/>
              </a:rPr>
              <a:t>outras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O HTML5 permiti o desenvolvimento modular (</a:t>
            </a:r>
            <a:r>
              <a:rPr lang="pt-BR" sz="2400" dirty="0" err="1" smtClean="0">
                <a:latin typeface="Arial"/>
                <a:cs typeface="Arial"/>
              </a:rPr>
              <a:t>desenv</a:t>
            </a:r>
            <a:r>
              <a:rPr lang="pt-BR" sz="2400" dirty="0" smtClean="0">
                <a:latin typeface="Arial"/>
                <a:cs typeface="Arial"/>
              </a:rPr>
              <a:t>. por módulos)</a:t>
            </a:r>
          </a:p>
        </p:txBody>
      </p:sp>
    </p:spTree>
    <p:extLst>
      <p:ext uri="{BB962C8B-B14F-4D97-AF65-F5344CB8AC3E}">
        <p14:creationId xmlns:p14="http://schemas.microsoft.com/office/powerpoint/2010/main" val="158717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10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4508" y="1282536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Cada browser utiliza um motor de </a:t>
            </a:r>
            <a:r>
              <a:rPr lang="pt-BR" sz="2400" dirty="0" err="1">
                <a:latin typeface="Arial"/>
                <a:cs typeface="Arial"/>
              </a:rPr>
              <a:t>renderização</a:t>
            </a:r>
            <a:r>
              <a:rPr lang="pt-BR" sz="2400" dirty="0">
                <a:latin typeface="Arial"/>
                <a:cs typeface="Arial"/>
              </a:rPr>
              <a:t> que é responsável pelo processamento do código da </a:t>
            </a:r>
            <a:r>
              <a:rPr lang="pt-BR" sz="2400" dirty="0" smtClean="0">
                <a:latin typeface="Arial"/>
                <a:cs typeface="Arial"/>
              </a:rPr>
              <a:t>página.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34" y="2256729"/>
            <a:ext cx="4810796" cy="280074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74508" y="5558880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Atualmente o </a:t>
            </a:r>
            <a:r>
              <a:rPr lang="pt-BR" sz="2400" dirty="0" err="1">
                <a:latin typeface="Arial"/>
                <a:cs typeface="Arial"/>
              </a:rPr>
              <a:t>Webkit</a:t>
            </a:r>
            <a:r>
              <a:rPr lang="pt-BR" sz="2400" dirty="0">
                <a:latin typeface="Arial"/>
                <a:cs typeface="Arial"/>
              </a:rPr>
              <a:t> é o motor mais compatível com os Padrões do HTML5</a:t>
            </a:r>
            <a:endParaRPr lang="pt-BR" sz="2400" dirty="0" smtClean="0">
              <a:latin typeface="Arial"/>
              <a:cs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466076" y="5000397"/>
            <a:ext cx="122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/>
                <a:cs typeface="Arial"/>
              </a:rPr>
              <a:t>Fonte:W3C</a:t>
            </a:r>
          </a:p>
        </p:txBody>
      </p:sp>
    </p:spTree>
    <p:extLst>
      <p:ext uri="{BB962C8B-B14F-4D97-AF65-F5344CB8AC3E}">
        <p14:creationId xmlns:p14="http://schemas.microsoft.com/office/powerpoint/2010/main" val="1709986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10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4508" y="1282536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Abaixo segue uma tabela simples de compatibilidade entre os browsers e alguns módulos do HTML5:</a:t>
            </a:r>
            <a:endParaRPr lang="pt-BR" sz="2400" dirty="0" smtClean="0">
              <a:latin typeface="Arial"/>
              <a:cs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2" y="2012848"/>
            <a:ext cx="10058400" cy="48451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967108" y="6550223"/>
            <a:ext cx="122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/>
                <a:cs typeface="Arial"/>
              </a:rPr>
              <a:t>Fonte:W3C</a:t>
            </a:r>
          </a:p>
        </p:txBody>
      </p:sp>
    </p:spTree>
    <p:extLst>
      <p:ext uri="{BB962C8B-B14F-4D97-AF65-F5344CB8AC3E}">
        <p14:creationId xmlns:p14="http://schemas.microsoft.com/office/powerpoint/2010/main" val="1892955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Compatibilidade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4508" y="1282536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E se o browser não tiver suporte a HTML5?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74507" y="1867311"/>
            <a:ext cx="107566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você pode redirecioná-lo para uma versão do site mais </a:t>
            </a:r>
            <a:r>
              <a:rPr lang="pt-BR" sz="2400" dirty="0" smtClean="0">
                <a:latin typeface="Arial"/>
                <a:cs typeface="Arial"/>
              </a:rPr>
              <a:t>simples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mostrar uma mensagem alertando o usuário sobre a importância da atualização do </a:t>
            </a:r>
            <a:r>
              <a:rPr lang="pt-BR" sz="2400" dirty="0" smtClean="0">
                <a:latin typeface="Arial"/>
                <a:cs typeface="Arial"/>
              </a:rPr>
              <a:t>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O </a:t>
            </a:r>
            <a:r>
              <a:rPr lang="pt-BR" sz="2400" dirty="0" err="1">
                <a:latin typeface="Arial"/>
                <a:cs typeface="Arial"/>
              </a:rPr>
              <a:t>Modernizr</a:t>
            </a:r>
            <a:r>
              <a:rPr lang="pt-BR" sz="2400" dirty="0">
                <a:latin typeface="Arial"/>
                <a:cs typeface="Arial"/>
              </a:rPr>
              <a:t> (</a:t>
            </a:r>
            <a:r>
              <a:rPr lang="pt-BR" sz="2400" dirty="0">
                <a:solidFill>
                  <a:srgbClr val="0070C0"/>
                </a:solidFill>
                <a:latin typeface="Arial"/>
                <a:cs typeface="Arial"/>
              </a:rPr>
              <a:t>http://www.modernizr.com/</a:t>
            </a:r>
            <a:r>
              <a:rPr lang="pt-BR" sz="2400" dirty="0">
                <a:latin typeface="Arial"/>
                <a:cs typeface="Arial"/>
              </a:rPr>
              <a:t>) é uma biblioteca de </a:t>
            </a:r>
            <a:r>
              <a:rPr lang="pt-BR" sz="2400" dirty="0" smtClean="0">
                <a:latin typeface="Arial"/>
                <a:cs typeface="Arial"/>
              </a:rPr>
              <a:t>detecção </a:t>
            </a:r>
            <a:r>
              <a:rPr lang="pt-BR" sz="2400" dirty="0">
                <a:latin typeface="Arial"/>
                <a:cs typeface="Arial"/>
              </a:rPr>
              <a:t>que lhe permite verificar o suporte da maioria das características do HTML5 e CSS3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Roda automaticamente assim que adicionado no </a:t>
            </a:r>
            <a:r>
              <a:rPr lang="pt-BR" sz="2400" dirty="0" err="1" smtClean="0">
                <a:latin typeface="Arial"/>
                <a:cs typeface="Arial"/>
              </a:rPr>
              <a:t>head</a:t>
            </a:r>
            <a:r>
              <a:rPr lang="pt-BR" sz="2400" dirty="0" smtClean="0">
                <a:latin typeface="Arial"/>
                <a:cs typeface="Arial"/>
              </a:rPr>
              <a:t> do documento.</a:t>
            </a:r>
            <a:endParaRPr lang="pt-B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1230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Charsets  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1410111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Estrutura básica HTML4.1 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47500" y="2059555"/>
            <a:ext cx="11595354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>
                <a:latin typeface="Arial"/>
                <a:cs typeface="Arial"/>
              </a:rPr>
              <a:t>&lt;!DOCTYPE HTML PUBLIC "-//W3C//DTD HTML 4.01//EN" "http://www.w3.org/TR/html4/strict.dtd"&gt;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 smtClean="0">
                <a:latin typeface="Arial"/>
                <a:cs typeface="Arial"/>
              </a:rPr>
              <a:t>&lt;</a:t>
            </a:r>
            <a:r>
              <a:rPr lang="pt-BR" altLang="pt-BR" sz="2000" dirty="0" err="1">
                <a:latin typeface="Arial"/>
                <a:cs typeface="Arial"/>
              </a:rPr>
              <a:t>html</a:t>
            </a:r>
            <a:r>
              <a:rPr lang="pt-BR" altLang="pt-BR" sz="2000" dirty="0">
                <a:latin typeface="Arial"/>
                <a:cs typeface="Arial"/>
              </a:rPr>
              <a:t> </a:t>
            </a:r>
            <a:r>
              <a:rPr lang="pt-BR" altLang="pt-BR" sz="2000" dirty="0" err="1">
                <a:latin typeface="Arial"/>
                <a:cs typeface="Arial"/>
              </a:rPr>
              <a:t>lang</a:t>
            </a:r>
            <a:r>
              <a:rPr lang="pt-BR" altLang="pt-BR" sz="2000" dirty="0">
                <a:latin typeface="Arial"/>
                <a:cs typeface="Arial"/>
              </a:rPr>
              <a:t>="</a:t>
            </a:r>
            <a:r>
              <a:rPr lang="pt-BR" altLang="pt-BR" sz="2000" dirty="0" err="1">
                <a:latin typeface="Arial"/>
                <a:cs typeface="Arial"/>
              </a:rPr>
              <a:t>pt</a:t>
            </a:r>
            <a:r>
              <a:rPr lang="pt-BR" altLang="pt-BR" sz="2000" dirty="0">
                <a:latin typeface="Arial"/>
                <a:cs typeface="Arial"/>
              </a:rPr>
              <a:t>"&gt;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>
                <a:latin typeface="Arial"/>
                <a:cs typeface="Arial"/>
              </a:rPr>
              <a:t>	</a:t>
            </a:r>
            <a:r>
              <a:rPr lang="pt-BR" altLang="pt-BR" sz="2000" dirty="0" smtClean="0">
                <a:latin typeface="Arial"/>
                <a:cs typeface="Arial"/>
              </a:rPr>
              <a:t>&lt;</a:t>
            </a:r>
            <a:r>
              <a:rPr lang="pt-BR" altLang="pt-BR" sz="2000" dirty="0" err="1">
                <a:latin typeface="Arial"/>
                <a:cs typeface="Arial"/>
              </a:rPr>
              <a:t>head</a:t>
            </a:r>
            <a:r>
              <a:rPr lang="pt-BR" altLang="pt-BR" sz="2000" dirty="0">
                <a:latin typeface="Arial"/>
                <a:cs typeface="Arial"/>
              </a:rPr>
              <a:t>&gt;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>
                <a:latin typeface="Arial"/>
                <a:cs typeface="Arial"/>
              </a:rPr>
              <a:t> </a:t>
            </a:r>
            <a:r>
              <a:rPr lang="pt-BR" altLang="pt-BR" sz="2000" dirty="0" smtClean="0">
                <a:latin typeface="Arial"/>
                <a:cs typeface="Arial"/>
              </a:rPr>
              <a:t>		&lt;</a:t>
            </a:r>
            <a:r>
              <a:rPr lang="pt-BR" altLang="pt-BR" sz="2000" dirty="0" err="1">
                <a:latin typeface="Arial"/>
                <a:cs typeface="Arial"/>
              </a:rPr>
              <a:t>title</a:t>
            </a:r>
            <a:r>
              <a:rPr lang="pt-BR" altLang="pt-BR" sz="2000" dirty="0">
                <a:latin typeface="Arial"/>
                <a:cs typeface="Arial"/>
              </a:rPr>
              <a:t>&gt;Título do Documento&lt;/</a:t>
            </a:r>
            <a:r>
              <a:rPr lang="pt-BR" altLang="pt-BR" sz="2000" dirty="0" err="1">
                <a:latin typeface="Arial"/>
                <a:cs typeface="Arial"/>
              </a:rPr>
              <a:t>title</a:t>
            </a:r>
            <a:r>
              <a:rPr lang="pt-BR" altLang="pt-BR" sz="2000" dirty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 smtClean="0">
                <a:latin typeface="Arial"/>
                <a:cs typeface="Arial"/>
              </a:rPr>
              <a:t>	&lt;/</a:t>
            </a:r>
            <a:r>
              <a:rPr lang="pt-BR" altLang="pt-BR" sz="2000" dirty="0" err="1">
                <a:latin typeface="Arial"/>
                <a:cs typeface="Arial"/>
              </a:rPr>
              <a:t>head</a:t>
            </a:r>
            <a:r>
              <a:rPr lang="pt-BR" altLang="pt-BR" sz="2000" dirty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 smtClean="0">
                <a:latin typeface="Arial"/>
                <a:cs typeface="Arial"/>
              </a:rPr>
              <a:t>	&lt;</a:t>
            </a:r>
            <a:r>
              <a:rPr lang="pt-BR" altLang="pt-BR" sz="2000" dirty="0" err="1">
                <a:latin typeface="Arial"/>
                <a:cs typeface="Arial"/>
              </a:rPr>
              <a:t>body</a:t>
            </a:r>
            <a:r>
              <a:rPr lang="pt-BR" altLang="pt-BR" sz="2000" dirty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 smtClean="0">
                <a:latin typeface="Arial"/>
                <a:cs typeface="Arial"/>
              </a:rPr>
              <a:t>		texto</a:t>
            </a:r>
            <a:r>
              <a:rPr lang="pt-BR" altLang="pt-BR" sz="2000" dirty="0">
                <a:latin typeface="Arial"/>
                <a:cs typeface="Arial"/>
              </a:rPr>
              <a:t>, imagem, links, ...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>
                <a:latin typeface="Arial"/>
                <a:cs typeface="Arial"/>
              </a:rPr>
              <a:t> </a:t>
            </a:r>
            <a:r>
              <a:rPr lang="pt-BR" altLang="pt-BR" sz="2000" dirty="0" smtClean="0">
                <a:latin typeface="Arial"/>
                <a:cs typeface="Arial"/>
              </a:rPr>
              <a:t>	&lt;/</a:t>
            </a:r>
            <a:r>
              <a:rPr lang="pt-BR" altLang="pt-BR" sz="2000" dirty="0" err="1">
                <a:latin typeface="Arial"/>
                <a:cs typeface="Arial"/>
              </a:rPr>
              <a:t>body</a:t>
            </a:r>
            <a:r>
              <a:rPr lang="pt-BR" altLang="pt-BR" sz="2000" dirty="0">
                <a:latin typeface="Arial"/>
                <a:cs typeface="Arial"/>
              </a:rPr>
              <a:t>&gt; 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 smtClean="0">
                <a:latin typeface="Arial"/>
                <a:cs typeface="Arial"/>
              </a:rPr>
              <a:t>&lt;/</a:t>
            </a:r>
            <a:r>
              <a:rPr lang="pt-BR" altLang="pt-BR" sz="2000" dirty="0" err="1">
                <a:latin typeface="Arial"/>
                <a:cs typeface="Arial"/>
              </a:rPr>
              <a:t>html</a:t>
            </a:r>
            <a:r>
              <a:rPr lang="pt-BR" altLang="pt-BR" sz="2000" dirty="0">
                <a:latin typeface="Arial"/>
                <a:cs typeface="Arial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697079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2875</TotalTime>
  <Words>1346</Words>
  <Application>Microsoft Office PowerPoint</Application>
  <PresentationFormat>Widescreen</PresentationFormat>
  <Paragraphs>249</Paragraphs>
  <Slides>36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Schoolbook</vt:lpstr>
      <vt:lpstr>Wingdings 2</vt:lpstr>
      <vt:lpstr>View</vt:lpstr>
      <vt:lpstr>Apresentação do PowerPoint</vt:lpstr>
      <vt:lpstr>Apresentação do PowerPoint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Tags</vt:lpstr>
      <vt:lpstr>HTML5 - Tags</vt:lpstr>
      <vt:lpstr>HTML5 - Tags</vt:lpstr>
      <vt:lpstr>HTML5 - Tags</vt:lpstr>
      <vt:lpstr>HTML5 - Tags</vt:lpstr>
      <vt:lpstr>HTML5 - Tags</vt:lpstr>
      <vt:lpstr>HTML5 - Tags</vt:lpstr>
      <vt:lpstr>HTML5 - Tags</vt:lpstr>
      <vt:lpstr>HTML5 - Tags</vt:lpstr>
      <vt:lpstr>HTML5 - Tags</vt:lpstr>
      <vt:lpstr>HTML5 - Tags</vt:lpstr>
      <vt:lpstr>HTML5 - Tags</vt:lpstr>
      <vt:lpstr>HTML5 - Tags</vt:lpstr>
      <vt:lpstr>HTML5 - Tags</vt:lpstr>
      <vt:lpstr>HTML5 - Tags</vt:lpstr>
      <vt:lpstr>HTML5 - Tags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Elisio</dc:creator>
  <cp:lastModifiedBy>Administrador</cp:lastModifiedBy>
  <cp:revision>143</cp:revision>
  <dcterms:created xsi:type="dcterms:W3CDTF">2015-02-22T11:31:18Z</dcterms:created>
  <dcterms:modified xsi:type="dcterms:W3CDTF">2015-03-09T18:38:42Z</dcterms:modified>
</cp:coreProperties>
</file>