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8"/>
  </p:notesMasterIdLst>
  <p:sldIdLst>
    <p:sldId id="256" r:id="rId2"/>
    <p:sldId id="285" r:id="rId3"/>
    <p:sldId id="258" r:id="rId4"/>
    <p:sldId id="282" r:id="rId5"/>
    <p:sldId id="283" r:id="rId6"/>
    <p:sldId id="284" r:id="rId7"/>
    <p:sldId id="286" r:id="rId8"/>
    <p:sldId id="287" r:id="rId9"/>
    <p:sldId id="288" r:id="rId10"/>
    <p:sldId id="290" r:id="rId11"/>
    <p:sldId id="289" r:id="rId12"/>
    <p:sldId id="291" r:id="rId13"/>
    <p:sldId id="292" r:id="rId14"/>
    <p:sldId id="293" r:id="rId15"/>
    <p:sldId id="294" r:id="rId16"/>
    <p:sldId id="295" r:id="rId17"/>
    <p:sldId id="297" r:id="rId18"/>
    <p:sldId id="296" r:id="rId19"/>
    <p:sldId id="298" r:id="rId20"/>
    <p:sldId id="299" r:id="rId21"/>
    <p:sldId id="300" r:id="rId22"/>
    <p:sldId id="305" r:id="rId23"/>
    <p:sldId id="304" r:id="rId24"/>
    <p:sldId id="301" r:id="rId25"/>
    <p:sldId id="302" r:id="rId26"/>
    <p:sldId id="30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C9"/>
    <a:srgbClr val="FFFFFF"/>
    <a:srgbClr val="96A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1" autoAdjust="0"/>
    <p:restoredTop sz="86233" autoAdjust="0"/>
  </p:normalViewPr>
  <p:slideViewPr>
    <p:cSldViewPr snapToGrid="0">
      <p:cViewPr varScale="1">
        <p:scale>
          <a:sx n="84" d="100"/>
          <a:sy n="84" d="100"/>
        </p:scale>
        <p:origin x="720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07F60-FB64-49CC-9DA8-70A0D1FACA7E}" type="datetimeFigureOut">
              <a:rPr lang="pt-BR" smtClean="0"/>
              <a:t>04/03/2015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9BDB8-9D28-4BFB-8AA4-E71567F6F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991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wiki/URN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pt.wikipedia.org/wiki/URL" TargetMode="External"/><Relationship Id="rId4" Type="http://schemas.openxmlformats.org/officeDocument/2006/relationships/hyperlink" Target="http://pt.wikipedia.org/wiki/L%C3%ADngua_inglesa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wiki/Metainforma%C3%A7%C3%A3o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449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449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449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112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HTTP/2 foi baseado no protocolo SPDY, criado pelo Google em 2009, que carrega páginas da web 50% mais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rapido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266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971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52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960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772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412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ser classificado como um localizador (URL) ou um nome (URN), ou ainda como ambos.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URN"/>
              </a:rPr>
              <a:t>Nome de Recursos Uniforme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URN -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Uniform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(em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Língua inglesa"/>
              </a:rPr>
              <a:t>inglês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 é como o nome de uma pessoa, enquanto que um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URL"/>
              </a:rPr>
              <a:t>Localizador de Recursos Uniforme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URL -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Uniform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Locator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(em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Língua inglesa"/>
              </a:rPr>
              <a:t>inglês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é como o seu endereço. O URN define a identidade de um item, enquanto que o URL dá-nos um método para o encontrar.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75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449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Variação do GET em que o recurso não é retornado. É usado para obter 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etainformação"/>
              </a:rPr>
              <a:t>metainformações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por meio do cabeçalho da resposta, sem ter que recuperar todo o conteúdo.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0832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456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410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449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449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449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449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449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449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BDB8-9D28-4BFB-8AA4-E71567F6FD7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449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3/4/2015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3/4/2015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3/4/2015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3/4/2015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3/4/2015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3/4/2015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3/4/2015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3/4/2015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3/4/2015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3/4/2015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 spd="slow">
    <p:push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99754" y="2327563"/>
            <a:ext cx="12427527" cy="2369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4" descr="marca_ad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5" y="3016923"/>
            <a:ext cx="3028950" cy="107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126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-120956" y="665201"/>
            <a:ext cx="11400115" cy="45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76319" y="180930"/>
            <a:ext cx="2941846" cy="373635"/>
          </a:xfrm>
        </p:spPr>
        <p:txBody>
          <a:bodyPr>
            <a:normAutofit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HISTORIA DA WEB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74508" y="2057927"/>
            <a:ext cx="10756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1993 Dave </a:t>
            </a:r>
            <a:r>
              <a:rPr lang="pt-BR" sz="2400" dirty="0" err="1" smtClean="0">
                <a:latin typeface="Arial"/>
                <a:cs typeface="Arial"/>
              </a:rPr>
              <a:t>Ragget</a:t>
            </a:r>
            <a:r>
              <a:rPr lang="pt-BR" sz="2400" dirty="0" smtClean="0">
                <a:latin typeface="Arial"/>
                <a:cs typeface="Arial"/>
              </a:rPr>
              <a:t> com o HTML+ criou o navegador Arena</a:t>
            </a:r>
            <a:endParaRPr lang="pt-BR" sz="2400" dirty="0">
              <a:latin typeface="Arial"/>
              <a:cs typeface="Arial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31233" y="1271775"/>
            <a:ext cx="21230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Browsers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4490496" y="151182"/>
            <a:ext cx="1587550" cy="11187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26571" y="408192"/>
            <a:ext cx="160267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/>
                <a:cs typeface="Arial"/>
              </a:rPr>
              <a:t>90-00</a:t>
            </a:r>
            <a:endParaRPr lang="en-US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Arial"/>
              <a:cs typeface="Arial"/>
            </a:endParaRPr>
          </a:p>
        </p:txBody>
      </p:sp>
      <p:pic>
        <p:nvPicPr>
          <p:cNvPr id="5" name="Picture 4" descr="Arena_(web_browser)_screensho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695" y="2706160"/>
            <a:ext cx="3566463" cy="415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851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-120956" y="665201"/>
            <a:ext cx="11400115" cy="45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76319" y="180930"/>
            <a:ext cx="2941846" cy="373635"/>
          </a:xfrm>
        </p:spPr>
        <p:txBody>
          <a:bodyPr>
            <a:normAutofit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HISTORIA DA WEB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74508" y="2057927"/>
            <a:ext cx="10756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1993 Sun </a:t>
            </a:r>
            <a:r>
              <a:rPr lang="pt-BR" sz="2400" dirty="0" err="1" smtClean="0">
                <a:latin typeface="Arial"/>
                <a:cs typeface="Arial"/>
              </a:rPr>
              <a:t>Microsystem</a:t>
            </a:r>
            <a:r>
              <a:rPr lang="pt-BR" sz="2400" dirty="0" smtClean="0">
                <a:latin typeface="Arial"/>
                <a:cs typeface="Arial"/>
              </a:rPr>
              <a:t> lança a versão 1 do </a:t>
            </a:r>
            <a:r>
              <a:rPr lang="pt-BR" sz="2400" dirty="0" err="1" smtClean="0">
                <a:latin typeface="Arial"/>
                <a:cs typeface="Arial"/>
              </a:rPr>
              <a:t>Mosaic</a:t>
            </a:r>
            <a:endParaRPr lang="pt-BR" sz="2400" dirty="0">
              <a:latin typeface="Arial"/>
              <a:cs typeface="Arial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31233" y="1271775"/>
            <a:ext cx="21230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Browsers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4490496" y="151182"/>
            <a:ext cx="1587550" cy="11187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26571" y="408192"/>
            <a:ext cx="160267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/>
                <a:cs typeface="Arial"/>
              </a:rPr>
              <a:t>90-00</a:t>
            </a:r>
            <a:endParaRPr lang="en-US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Arial"/>
              <a:cs typeface="Arial"/>
            </a:endParaRPr>
          </a:p>
        </p:txBody>
      </p:sp>
      <p:pic>
        <p:nvPicPr>
          <p:cNvPr id="5" name="Picture 4" descr="Mosiac-SG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479" y="2719112"/>
            <a:ext cx="5833753" cy="413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869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-120956" y="665201"/>
            <a:ext cx="11400115" cy="45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76319" y="180930"/>
            <a:ext cx="2941846" cy="373635"/>
          </a:xfrm>
        </p:spPr>
        <p:txBody>
          <a:bodyPr>
            <a:normAutofit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HISTORIA DA WEB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74508" y="2057927"/>
            <a:ext cx="107566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A web vira um caos com vários navegadores e versões de HTML 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1994 Tim em parceria com a CERN criam a W3C (Word </a:t>
            </a:r>
            <a:r>
              <a:rPr lang="pt-BR" sz="2400" dirty="0" err="1" smtClean="0">
                <a:latin typeface="Arial"/>
                <a:cs typeface="Arial"/>
              </a:rPr>
              <a:t>Wide</a:t>
            </a:r>
            <a:r>
              <a:rPr lang="pt-BR" sz="2400" dirty="0" smtClean="0">
                <a:latin typeface="Arial"/>
                <a:cs typeface="Arial"/>
              </a:rPr>
              <a:t> Web Consortium) com a ideia de padronizar a web, em parceira com a MIT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1995 publicado o HTML 2.0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Netscape implementa frames no HTML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Microsoft com a versão 2 do I.E. </a:t>
            </a:r>
            <a:r>
              <a:rPr lang="en-US" sz="2400" dirty="0" err="1" smtClean="0">
                <a:latin typeface="Arial"/>
                <a:cs typeface="Arial"/>
              </a:rPr>
              <a:t>implementa</a:t>
            </a:r>
            <a:r>
              <a:rPr lang="en-US" sz="2400" dirty="0" smtClean="0">
                <a:latin typeface="Arial"/>
                <a:cs typeface="Arial"/>
              </a:rPr>
              <a:t> o CSS(</a:t>
            </a:r>
            <a:r>
              <a:rPr lang="en-US" sz="2400" dirty="0" err="1" smtClean="0">
                <a:latin typeface="Arial"/>
                <a:cs typeface="Arial"/>
              </a:rPr>
              <a:t>folha</a:t>
            </a:r>
            <a:r>
              <a:rPr lang="en-US" sz="2400" dirty="0" smtClean="0">
                <a:latin typeface="Arial"/>
                <a:cs typeface="Arial"/>
              </a:rPr>
              <a:t> de </a:t>
            </a:r>
            <a:r>
              <a:rPr lang="en-US" sz="2400" dirty="0" err="1" smtClean="0">
                <a:latin typeface="Arial"/>
                <a:cs typeface="Arial"/>
              </a:rPr>
              <a:t>estilo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em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cascata</a:t>
            </a:r>
            <a:r>
              <a:rPr lang="en-US" sz="2400" dirty="0" smtClean="0">
                <a:latin typeface="Arial"/>
                <a:cs typeface="Arial"/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W3C </a:t>
            </a:r>
            <a:r>
              <a:rPr lang="en-US" sz="2400" dirty="0" err="1" smtClean="0">
                <a:latin typeface="Arial"/>
                <a:cs typeface="Arial"/>
              </a:rPr>
              <a:t>cria</a:t>
            </a:r>
            <a:r>
              <a:rPr lang="en-US" sz="2400" dirty="0" smtClean="0">
                <a:latin typeface="Arial"/>
                <a:cs typeface="Arial"/>
              </a:rPr>
              <a:t> o HTML ERB </a:t>
            </a:r>
            <a:r>
              <a:rPr lang="en-US" sz="2400" dirty="0" err="1" smtClean="0">
                <a:latin typeface="Arial"/>
                <a:cs typeface="Arial"/>
              </a:rPr>
              <a:t>que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vira</a:t>
            </a:r>
            <a:r>
              <a:rPr lang="en-US" sz="2400" dirty="0" smtClean="0">
                <a:latin typeface="Arial"/>
                <a:cs typeface="Arial"/>
              </a:rPr>
              <a:t> o </a:t>
            </a:r>
            <a:r>
              <a:rPr lang="en-US" sz="2400" dirty="0" err="1" smtClean="0">
                <a:latin typeface="Arial"/>
                <a:cs typeface="Arial"/>
              </a:rPr>
              <a:t>grupo</a:t>
            </a:r>
            <a:r>
              <a:rPr lang="en-US" sz="2400" dirty="0" smtClean="0">
                <a:latin typeface="Arial"/>
                <a:cs typeface="Arial"/>
              </a:rPr>
              <a:t> de </a:t>
            </a:r>
            <a:r>
              <a:rPr lang="en-US" sz="2400" dirty="0" err="1" smtClean="0">
                <a:latin typeface="Arial"/>
                <a:cs typeface="Arial"/>
              </a:rPr>
              <a:t>trabalho</a:t>
            </a:r>
            <a:r>
              <a:rPr lang="en-US" sz="2400" dirty="0" smtClean="0">
                <a:latin typeface="Arial"/>
                <a:cs typeface="Arial"/>
              </a:rPr>
              <a:t> da HTML</a:t>
            </a:r>
            <a:r>
              <a:rPr lang="pt-BR" sz="2400" dirty="0" smtClean="0">
                <a:latin typeface="Arial"/>
                <a:cs typeface="Arial"/>
              </a:rPr>
              <a:t> em parceiras com outras empresas </a:t>
            </a:r>
            <a:endParaRPr lang="pt-BR" sz="2400" dirty="0">
              <a:latin typeface="Arial"/>
              <a:cs typeface="Arial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31233" y="1271775"/>
            <a:ext cx="15183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4490496" y="151182"/>
            <a:ext cx="1587550" cy="11187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26571" y="408192"/>
            <a:ext cx="160267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/>
                <a:cs typeface="Arial"/>
              </a:rPr>
              <a:t>90-00</a:t>
            </a:r>
            <a:endParaRPr lang="en-US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52210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-120956" y="665201"/>
            <a:ext cx="11400115" cy="45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76319" y="180930"/>
            <a:ext cx="2941846" cy="373635"/>
          </a:xfrm>
        </p:spPr>
        <p:txBody>
          <a:bodyPr>
            <a:normAutofit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HISTORIA DA WEB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74508" y="2057927"/>
            <a:ext cx="1075666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01/1997 W3C publica HTML3.2 como recomendação oficial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12/1997 W3C publica o HTML4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1999 W3C publica o HTML4.01</a:t>
            </a:r>
            <a:endParaRPr lang="pt-BR" sz="2400" dirty="0">
              <a:latin typeface="Arial"/>
              <a:cs typeface="Arial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31233" y="1271775"/>
            <a:ext cx="15183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4490496" y="151182"/>
            <a:ext cx="1587550" cy="11187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26571" y="408192"/>
            <a:ext cx="160267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/>
                <a:cs typeface="Arial"/>
              </a:rPr>
              <a:t>90-00</a:t>
            </a:r>
            <a:endParaRPr lang="en-US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Arial"/>
              <a:cs typeface="Arial"/>
            </a:endParaRPr>
          </a:p>
        </p:txBody>
      </p:sp>
      <p:pic>
        <p:nvPicPr>
          <p:cNvPr id="5" name="Picture 4" descr="slide_browsers_ss08_aol-100380743-gallery.id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31" y="2735215"/>
            <a:ext cx="5255156" cy="394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172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-120956" y="665201"/>
            <a:ext cx="11400115" cy="45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76319" y="180930"/>
            <a:ext cx="2941846" cy="373635"/>
          </a:xfrm>
        </p:spPr>
        <p:txBody>
          <a:bodyPr>
            <a:normAutofit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HISTORIA DA WEB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74508" y="2057927"/>
            <a:ext cx="107566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2004 – WEB 2.0 – Web como Plataforma - Serviço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Popularização das redes sociais – uso do AJAX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2004 Criado a WHATWG </a:t>
            </a:r>
            <a:r>
              <a:rPr lang="en-US" sz="2400" dirty="0" smtClean="0">
                <a:latin typeface="Arial"/>
                <a:cs typeface="Arial"/>
              </a:rPr>
              <a:t>–</a:t>
            </a:r>
            <a:r>
              <a:rPr lang="pt-BR" sz="2400" dirty="0" smtClean="0">
                <a:latin typeface="Arial"/>
                <a:cs typeface="Arial"/>
              </a:rPr>
              <a:t> Grupo de trabalho para </a:t>
            </a:r>
            <a:r>
              <a:rPr lang="pt-BR" sz="2400" dirty="0" err="1" smtClean="0">
                <a:latin typeface="Arial"/>
                <a:cs typeface="Arial"/>
              </a:rPr>
              <a:t>tecnlogias</a:t>
            </a:r>
            <a:r>
              <a:rPr lang="pt-BR" sz="2400" dirty="0" smtClean="0">
                <a:latin typeface="Arial"/>
                <a:cs typeface="Arial"/>
              </a:rPr>
              <a:t> de hipertexto, em conjunto da Apple, Mozilla e Opera. Com o intuito de propor para a W3C as especificações para o HTML5, Web </a:t>
            </a:r>
            <a:r>
              <a:rPr lang="pt-BR" sz="2400" dirty="0" err="1" smtClean="0">
                <a:latin typeface="Arial"/>
                <a:cs typeface="Arial"/>
              </a:rPr>
              <a:t>forms</a:t>
            </a:r>
            <a:r>
              <a:rPr lang="pt-BR" sz="2400" dirty="0" smtClean="0">
                <a:latin typeface="Arial"/>
                <a:cs typeface="Arial"/>
              </a:rPr>
              <a:t> 2.0 e Web </a:t>
            </a:r>
            <a:r>
              <a:rPr lang="pt-BR" sz="2400" dirty="0" err="1" smtClean="0">
                <a:latin typeface="Arial"/>
                <a:cs typeface="Arial"/>
              </a:rPr>
              <a:t>controls</a:t>
            </a:r>
            <a:r>
              <a:rPr lang="pt-BR" sz="2400" dirty="0" smtClean="0">
                <a:latin typeface="Arial"/>
                <a:cs typeface="Arial"/>
              </a:rPr>
              <a:t> 1.0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WHATWG entra em parceria com a W3C para desenvolvimento do HTML5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2011 W3C fica dando continuidade ao desenvolvimento do HTML5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2012 W3C finaliza as especificações do HTML5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1233" y="1271775"/>
            <a:ext cx="15183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4490496" y="151182"/>
            <a:ext cx="1587550" cy="11187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26571" y="408192"/>
            <a:ext cx="160267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/>
                <a:cs typeface="Arial"/>
              </a:rPr>
              <a:t>00-15</a:t>
            </a:r>
            <a:endParaRPr lang="en-US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15496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05740" y="5257800"/>
            <a:ext cx="10690860" cy="914400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Hypertext Transfer Protocol</a:t>
            </a:r>
            <a:endParaRPr lang="pt-BR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15" y="0"/>
            <a:ext cx="8128000" cy="3810000"/>
          </a:xfrm>
          <a:prstGeom prst="rect">
            <a:avLst/>
          </a:prstGeom>
        </p:spPr>
      </p:pic>
      <p:pic>
        <p:nvPicPr>
          <p:cNvPr id="6" name="Espaço Reservado para Imagem 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16" b="158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938451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2380" y="180930"/>
            <a:ext cx="3605785" cy="373635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Hypertext transfer protocol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74508" y="1326407"/>
            <a:ext cx="107566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Protocolo de comunicação utilizado para enviar e receber dados na web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Usa conexões TCP, tem por padrão a porta 80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Versão atual: HTTP/1.1 - lançado em 1999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Especificação RCF 2616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É um protocolo sem estado (</a:t>
            </a:r>
            <a:r>
              <a:rPr lang="pt-BR" sz="2400" dirty="0" err="1" smtClean="0">
                <a:latin typeface="Arial"/>
                <a:cs typeface="Arial"/>
              </a:rPr>
              <a:t>stateless</a:t>
            </a:r>
            <a:r>
              <a:rPr lang="pt-BR" sz="2400" dirty="0" smtClean="0">
                <a:latin typeface="Arial"/>
                <a:cs typeface="Arial"/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Para persistir informação usamos Cookies e </a:t>
            </a:r>
            <a:br>
              <a:rPr lang="pt-BR" sz="2400" dirty="0" smtClean="0">
                <a:latin typeface="Arial"/>
                <a:cs typeface="Arial"/>
              </a:rPr>
            </a:br>
            <a:r>
              <a:rPr lang="pt-BR" sz="2400" dirty="0" smtClean="0">
                <a:latin typeface="Arial"/>
                <a:cs typeface="Arial"/>
              </a:rPr>
              <a:t>Sessões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HTTPS adiciona criptografia a comunicação</a:t>
            </a:r>
            <a:br>
              <a:rPr lang="pt-BR" sz="2400" dirty="0" smtClean="0">
                <a:latin typeface="Arial"/>
                <a:cs typeface="Arial"/>
              </a:rPr>
            </a:br>
            <a:r>
              <a:rPr lang="pt-BR" sz="2400" dirty="0" smtClean="0">
                <a:latin typeface="Arial"/>
                <a:cs typeface="Arial"/>
              </a:rPr>
              <a:t>com o servidor através de um protocolo</a:t>
            </a:r>
            <a:br>
              <a:rPr lang="pt-BR" sz="2400" dirty="0" smtClean="0">
                <a:latin typeface="Arial"/>
                <a:cs typeface="Arial"/>
              </a:rPr>
            </a:br>
            <a:r>
              <a:rPr lang="pt-BR" sz="2400" dirty="0" smtClean="0">
                <a:latin typeface="Arial"/>
                <a:cs typeface="Arial"/>
              </a:rPr>
              <a:t>seguro (TLS ou SSL)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4508" y="554565"/>
            <a:ext cx="1802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Historia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430" y="2811780"/>
            <a:ext cx="4348735" cy="334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163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2380" y="180930"/>
            <a:ext cx="3605785" cy="373635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Hypertext transfer protocol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74508" y="1326407"/>
            <a:ext cx="107566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A partir da Web 2.0 o HTTP/1.1 começou a se tornar um gargalo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Google lançou o SPDY seu próprio protocolo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SPDY funciona como uma camada a mais em cima do HTTP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Todos os navegadores atuais e linguagens já suportam o SPDY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Google e </a:t>
            </a:r>
            <a:r>
              <a:rPr lang="pt-BR" sz="2400" dirty="0" err="1" smtClean="0">
                <a:latin typeface="Arial"/>
                <a:cs typeface="Arial"/>
              </a:rPr>
              <a:t>Facebook</a:t>
            </a:r>
            <a:r>
              <a:rPr lang="pt-BR" sz="2400" dirty="0" smtClean="0">
                <a:latin typeface="Arial"/>
                <a:cs typeface="Arial"/>
              </a:rPr>
              <a:t> já trabalham em cima desse Protocolo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Motivou a criação do HTTP/2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HTTP/2 tem suporte a Multiplexação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HTTP/2 esta em fase de teste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4508" y="554565"/>
            <a:ext cx="1802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Historia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690" y="3354653"/>
            <a:ext cx="4641619" cy="350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40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2380" y="180930"/>
            <a:ext cx="3605785" cy="373635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Hypertext transfer protocol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74508" y="554565"/>
            <a:ext cx="2645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Requisições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4508" y="1326407"/>
            <a:ext cx="10756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/>
                <a:cs typeface="Arial"/>
              </a:rPr>
              <a:t>A requisição/resposta são divido em três componentes: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982" y="4560462"/>
            <a:ext cx="6438095" cy="1815873"/>
          </a:xfrm>
          <a:prstGeom prst="rect">
            <a:avLst/>
          </a:prstGeom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879822"/>
              </p:ext>
            </p:extLst>
          </p:nvPr>
        </p:nvGraphicFramePr>
        <p:xfrm>
          <a:off x="1094740" y="1958807"/>
          <a:ext cx="8746490" cy="2064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3245"/>
                <a:gridCol w="4373245"/>
              </a:tblGrid>
              <a:tr h="516138">
                <a:tc>
                  <a:txBody>
                    <a:bodyPr/>
                    <a:lstStyle/>
                    <a:p>
                      <a:r>
                        <a:rPr lang="pt-BR" dirty="0" smtClean="0"/>
                        <a:t>Requisição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Resposta</a:t>
                      </a:r>
                      <a:endParaRPr lang="pt-BR" dirty="0"/>
                    </a:p>
                  </a:txBody>
                  <a:tcPr/>
                </a:tc>
              </a:tr>
              <a:tr h="516138"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latin typeface="Arial"/>
                          <a:cs typeface="Arial"/>
                        </a:rPr>
                        <a:t>Cabeçalho da mensagem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latin typeface="Arial"/>
                          <a:cs typeface="Arial"/>
                        </a:rPr>
                        <a:t>Status Protocolo</a:t>
                      </a:r>
                      <a:endParaRPr lang="pt-BR" dirty="0"/>
                    </a:p>
                  </a:txBody>
                  <a:tcPr/>
                </a:tc>
              </a:tr>
              <a:tr h="516138"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latin typeface="Arial"/>
                          <a:cs typeface="Arial"/>
                        </a:rPr>
                        <a:t>Corpo da mensagem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latin typeface="Arial"/>
                          <a:cs typeface="Arial"/>
                        </a:rPr>
                        <a:t>Cabeçalho de resposta</a:t>
                      </a:r>
                      <a:endParaRPr lang="pt-BR" dirty="0"/>
                    </a:p>
                  </a:txBody>
                  <a:tcPr/>
                </a:tc>
              </a:tr>
              <a:tr h="516138"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latin typeface="Arial"/>
                          <a:cs typeface="Arial"/>
                        </a:rPr>
                        <a:t>Requisição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latin typeface="Arial"/>
                          <a:cs typeface="Arial"/>
                        </a:rPr>
                        <a:t>Corpo da entidade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0924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2380" y="180930"/>
            <a:ext cx="3605785" cy="373635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Hypertext transfer protocol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74508" y="554565"/>
            <a:ext cx="5080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Cabeçalho</a:t>
            </a: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4508" y="1326407"/>
            <a:ext cx="10756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/>
                <a:cs typeface="Arial"/>
              </a:rPr>
              <a:t>Cabeçalho de Solicitação de uma pagina feito pelo navegador(</a:t>
            </a:r>
            <a:r>
              <a:rPr lang="pt-BR" sz="2400" dirty="0" err="1" smtClean="0">
                <a:latin typeface="Arial"/>
                <a:cs typeface="Arial"/>
              </a:rPr>
              <a:t>User</a:t>
            </a:r>
            <a:r>
              <a:rPr lang="pt-BR" sz="2400" dirty="0" smtClean="0">
                <a:latin typeface="Arial"/>
                <a:cs typeface="Arial"/>
              </a:rPr>
              <a:t> </a:t>
            </a:r>
            <a:r>
              <a:rPr lang="pt-BR" sz="2400" dirty="0" err="1" smtClean="0">
                <a:latin typeface="Arial"/>
                <a:cs typeface="Arial"/>
              </a:rPr>
              <a:t>agent</a:t>
            </a:r>
            <a:r>
              <a:rPr lang="pt-BR" sz="2400" dirty="0" smtClean="0">
                <a:latin typeface="Arial"/>
                <a:cs typeface="Arial"/>
              </a:rPr>
              <a:t>)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730" y="1911181"/>
            <a:ext cx="7465441" cy="212794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74507" y="4039127"/>
            <a:ext cx="10756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/>
                <a:cs typeface="Arial"/>
              </a:rPr>
              <a:t>Cabeçalho de </a:t>
            </a:r>
            <a:r>
              <a:rPr lang="pt-BR" sz="2400" dirty="0">
                <a:latin typeface="Arial"/>
                <a:cs typeface="Arial"/>
              </a:rPr>
              <a:t>r</a:t>
            </a:r>
            <a:r>
              <a:rPr lang="pt-BR" sz="2400" dirty="0" smtClean="0">
                <a:latin typeface="Arial"/>
                <a:cs typeface="Arial"/>
              </a:rPr>
              <a:t>esposta </a:t>
            </a:r>
            <a:r>
              <a:rPr lang="pt-BR" sz="2400" dirty="0">
                <a:latin typeface="Arial"/>
                <a:cs typeface="Arial"/>
              </a:rPr>
              <a:t>d</a:t>
            </a:r>
            <a:r>
              <a:rPr lang="pt-BR" sz="2400" dirty="0" smtClean="0">
                <a:latin typeface="Arial"/>
                <a:cs typeface="Arial"/>
              </a:rPr>
              <a:t>o Servidor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729" y="4500792"/>
            <a:ext cx="6803467" cy="225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430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nd-james-bo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6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110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2380" y="180930"/>
            <a:ext cx="3605785" cy="373635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Hypertext transfer protocol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74508" y="554565"/>
            <a:ext cx="244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Requisição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40" y="1139340"/>
            <a:ext cx="7465441" cy="212794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74508" y="3490487"/>
            <a:ext cx="107566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/>
                <a:cs typeface="Arial"/>
              </a:rPr>
              <a:t>GET – Método de requisição</a:t>
            </a:r>
          </a:p>
          <a:p>
            <a:r>
              <a:rPr lang="pt-BR" sz="2400" dirty="0" smtClean="0">
                <a:latin typeface="Arial"/>
                <a:cs typeface="Arial"/>
              </a:rPr>
              <a:t>/blog/ - URI da requisição – diretório raiz do servidor, sempre com “/”</a:t>
            </a:r>
          </a:p>
          <a:p>
            <a:r>
              <a:rPr lang="pt-BR" sz="2400" dirty="0" smtClean="0">
                <a:latin typeface="Arial"/>
                <a:cs typeface="Arial"/>
              </a:rPr>
              <a:t>HTTP/1.1 – versão do Protocolo</a:t>
            </a:r>
          </a:p>
          <a:p>
            <a:r>
              <a:rPr lang="pt-BR" sz="2400" dirty="0" smtClean="0">
                <a:latin typeface="Arial"/>
                <a:cs typeface="Arial"/>
              </a:rPr>
              <a:t>Host – URL requisitada</a:t>
            </a:r>
          </a:p>
        </p:txBody>
      </p:sp>
    </p:spTree>
    <p:extLst>
      <p:ext uri="{BB962C8B-B14F-4D97-AF65-F5344CB8AC3E}">
        <p14:creationId xmlns:p14="http://schemas.microsoft.com/office/powerpoint/2010/main" val="42794985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2380" y="180930"/>
            <a:ext cx="3605785" cy="373635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Hypertext transfer protocol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74508" y="554565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74508" y="3490487"/>
            <a:ext cx="10756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/>
                <a:cs typeface="Arial"/>
              </a:rPr>
              <a:t>Status protocolo – 200 OK = sucesso</a:t>
            </a:r>
          </a:p>
          <a:p>
            <a:r>
              <a:rPr lang="pt-BR" sz="2400" dirty="0" err="1" smtClean="0">
                <a:latin typeface="Arial"/>
                <a:cs typeface="Arial"/>
              </a:rPr>
              <a:t>Content-type</a:t>
            </a:r>
            <a:r>
              <a:rPr lang="pt-BR" sz="2400" dirty="0" smtClean="0">
                <a:latin typeface="Arial"/>
                <a:cs typeface="Arial"/>
              </a:rPr>
              <a:t> – tipo de conteúdo HTML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08" y="1139340"/>
            <a:ext cx="6803467" cy="225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597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2380" y="180930"/>
            <a:ext cx="3605785" cy="373635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Hypertext transfer protocol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74508" y="474555"/>
            <a:ext cx="4426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Content-type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74508" y="1139340"/>
            <a:ext cx="10756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/>
                <a:cs typeface="Arial"/>
              </a:rPr>
              <a:t>HTTP/1.1 usa várias construções definidas para Internet Mail (RFC 822) e o </a:t>
            </a:r>
            <a:r>
              <a:rPr lang="pt-BR" sz="2400" dirty="0" err="1">
                <a:latin typeface="Arial"/>
                <a:cs typeface="Arial"/>
              </a:rPr>
              <a:t>Multipurpose</a:t>
            </a:r>
            <a:r>
              <a:rPr lang="pt-BR" sz="2400" dirty="0">
                <a:latin typeface="Arial"/>
                <a:cs typeface="Arial"/>
              </a:rPr>
              <a:t> Internet Mail </a:t>
            </a:r>
            <a:r>
              <a:rPr lang="pt-BR" sz="2400" dirty="0" err="1">
                <a:latin typeface="Arial"/>
                <a:cs typeface="Arial"/>
              </a:rPr>
              <a:t>Extensions</a:t>
            </a:r>
            <a:r>
              <a:rPr lang="pt-BR" sz="2400" dirty="0">
                <a:latin typeface="Arial"/>
                <a:cs typeface="Arial"/>
              </a:rPr>
              <a:t> (MIME), permitindo a transmissão </a:t>
            </a:r>
            <a:r>
              <a:rPr lang="pt-BR" sz="2400" dirty="0" smtClean="0">
                <a:latin typeface="Arial"/>
                <a:cs typeface="Arial"/>
              </a:rPr>
              <a:t>de conteúdo </a:t>
            </a:r>
            <a:r>
              <a:rPr lang="pt-BR" sz="2400" dirty="0">
                <a:latin typeface="Arial"/>
                <a:cs typeface="Arial"/>
              </a:rPr>
              <a:t>em uma ampla e aberta variedade de </a:t>
            </a:r>
            <a:r>
              <a:rPr lang="pt-BR" sz="2400" dirty="0" smtClean="0">
                <a:latin typeface="Arial"/>
                <a:cs typeface="Arial"/>
              </a:rPr>
              <a:t>representações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646191"/>
              </p:ext>
            </p:extLst>
          </p:nvPr>
        </p:nvGraphicFramePr>
        <p:xfrm>
          <a:off x="2697481" y="2339669"/>
          <a:ext cx="6609396" cy="4053168"/>
        </p:xfrm>
        <a:graphic>
          <a:graphicData uri="http://schemas.openxmlformats.org/drawingml/2006/table">
            <a:tbl>
              <a:tblPr/>
              <a:tblGrid>
                <a:gridCol w="2203132"/>
                <a:gridCol w="2203132"/>
                <a:gridCol w="2203132"/>
              </a:tblGrid>
              <a:tr h="131859">
                <a:tc>
                  <a:txBody>
                    <a:bodyPr/>
                    <a:lstStyle/>
                    <a:p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html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HTML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.html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3"/>
                    </a:solidFill>
                  </a:tcPr>
                </a:tc>
              </a:tr>
              <a:tr h="230753">
                <a:tc>
                  <a:txBody>
                    <a:bodyPr/>
                    <a:lstStyle/>
                    <a:p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css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Cascade Style Sheet (CSS)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.css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3"/>
                    </a:solidFill>
                  </a:tcPr>
                </a:tc>
              </a:tr>
              <a:tr h="131859">
                <a:tc>
                  <a:txBody>
                    <a:bodyPr/>
                    <a:lstStyle/>
                    <a:p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plain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Texto puro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.txt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3"/>
                    </a:solidFill>
                  </a:tcPr>
                </a:tc>
              </a:tr>
              <a:tr h="131859">
                <a:tc>
                  <a:txBody>
                    <a:bodyPr/>
                    <a:lstStyle/>
                    <a:p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xml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XML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.xml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3"/>
                    </a:solidFill>
                  </a:tcPr>
                </a:tc>
              </a:tr>
              <a:tr h="230753">
                <a:tc>
                  <a:txBody>
                    <a:bodyPr/>
                    <a:lstStyle/>
                    <a:p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application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javascript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JavaScript / ECMA Script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.js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3"/>
                    </a:solidFill>
                  </a:tcPr>
                </a:tc>
              </a:tr>
              <a:tr h="230753"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application</a:t>
                      </a:r>
                      <a:r>
                        <a:rPr lang="pt-B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pt-BR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json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JSON </a:t>
                      </a:r>
                      <a:r>
                        <a:rPr lang="pt-BR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pt-BR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json</a:t>
                      </a:r>
                      <a:r>
                        <a:rPr lang="pt-B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.</a:t>
                      </a:r>
                      <a:r>
                        <a:rPr lang="pt-BR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3"/>
                    </a:solidFill>
                  </a:tcPr>
                </a:tc>
              </a:tr>
              <a:tr h="131859">
                <a:tc>
                  <a:txBody>
                    <a:bodyPr/>
                    <a:lstStyle/>
                    <a:p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application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/zip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Archive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ZIP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.zip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3"/>
                    </a:solidFill>
                  </a:tcPr>
                </a:tc>
              </a:tr>
              <a:tr h="230753">
                <a:tc>
                  <a:txBody>
                    <a:bodyPr/>
                    <a:lstStyle/>
                    <a:p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application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/vnd.ms-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excel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Microsoft Excel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.xls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3"/>
                    </a:solidFill>
                  </a:tcPr>
                </a:tc>
              </a:tr>
              <a:tr h="131859">
                <a:tc>
                  <a:txBody>
                    <a:bodyPr/>
                    <a:lstStyle/>
                    <a:p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application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/mp4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Mídia MPEG-4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.mp4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3"/>
                    </a:solidFill>
                  </a:tcPr>
                </a:tc>
              </a:tr>
              <a:tr h="131859">
                <a:tc>
                  <a:txBody>
                    <a:bodyPr/>
                    <a:lstStyle/>
                    <a:p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jpeg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Imagem JPEG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jpg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.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jpeg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3"/>
                    </a:solidFill>
                  </a:tcPr>
                </a:tc>
              </a:tr>
              <a:tr h="131859">
                <a:tc>
                  <a:txBody>
                    <a:bodyPr/>
                    <a:lstStyle/>
                    <a:p>
                      <a:r>
                        <a:rPr lang="pt-BR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image/gif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Imagem GIF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gif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3"/>
                    </a:solidFill>
                  </a:tcPr>
                </a:tc>
              </a:tr>
              <a:tr h="131859">
                <a:tc>
                  <a:txBody>
                    <a:bodyPr/>
                    <a:lstStyle/>
                    <a:p>
                      <a:r>
                        <a:rPr lang="pt-BR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image/png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Imagem PNG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png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9817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2380" y="180930"/>
            <a:ext cx="3605785" cy="373635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Hypertext transfer protocol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74508" y="554565"/>
            <a:ext cx="6773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pt-BR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a diferença entre URL e URI?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11668" y="1375937"/>
            <a:ext cx="107566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/>
                <a:cs typeface="Arial"/>
              </a:rPr>
              <a:t>Segundo </a:t>
            </a:r>
            <a:r>
              <a:rPr lang="pt-BR" sz="2400" dirty="0">
                <a:latin typeface="Arial"/>
                <a:cs typeface="Arial"/>
              </a:rPr>
              <a:t>a RFC 3986 (http://www.ietf.org/rfc/rfc3986.txt), uma URI</a:t>
            </a:r>
          </a:p>
          <a:p>
            <a:r>
              <a:rPr lang="pt-BR" sz="2400" dirty="0">
                <a:latin typeface="Arial"/>
                <a:cs typeface="Arial"/>
              </a:rPr>
              <a:t>pode ser classificada como um localizador, um nome, ou ambos. Já uma</a:t>
            </a:r>
          </a:p>
          <a:p>
            <a:r>
              <a:rPr lang="pt-BR" sz="2400" dirty="0">
                <a:latin typeface="Arial"/>
                <a:cs typeface="Arial"/>
              </a:rPr>
              <a:t>URL é um subconjunto das </a:t>
            </a:r>
            <a:r>
              <a:rPr lang="pt-BR" sz="2400" dirty="0" err="1">
                <a:latin typeface="Arial"/>
                <a:cs typeface="Arial"/>
              </a:rPr>
              <a:t>URIs</a:t>
            </a:r>
            <a:r>
              <a:rPr lang="pt-BR" sz="2400" dirty="0">
                <a:latin typeface="Arial"/>
                <a:cs typeface="Arial"/>
              </a:rPr>
              <a:t> que, além de identificar um recurso,</a:t>
            </a:r>
          </a:p>
          <a:p>
            <a:r>
              <a:rPr lang="pt-BR" sz="2400" dirty="0">
                <a:latin typeface="Arial"/>
                <a:cs typeface="Arial"/>
              </a:rPr>
              <a:t>provê meios para localizar o recurso através da descrição do mecanismo</a:t>
            </a:r>
          </a:p>
          <a:p>
            <a:r>
              <a:rPr lang="pt-BR" sz="2400" dirty="0">
                <a:latin typeface="Arial"/>
                <a:cs typeface="Arial"/>
              </a:rPr>
              <a:t>de acesso primário. Em geral, podemos identificar se um determinado</a:t>
            </a:r>
          </a:p>
          <a:p>
            <a:r>
              <a:rPr lang="pt-BR" sz="2400" dirty="0">
                <a:latin typeface="Arial"/>
                <a:cs typeface="Arial"/>
              </a:rPr>
              <a:t>caminho é uma URL se a mesma contiver o protocolo utilizado para</a:t>
            </a:r>
          </a:p>
          <a:p>
            <a:r>
              <a:rPr lang="pt-BR" sz="2400" dirty="0">
                <a:latin typeface="Arial"/>
                <a:cs typeface="Arial"/>
              </a:rPr>
              <a:t>acesso.</a:t>
            </a:r>
            <a:endParaRPr lang="pt-BR" sz="2400" dirty="0" smtClean="0">
              <a:latin typeface="Arial"/>
              <a:cs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751" y="3772030"/>
            <a:ext cx="7810500" cy="156210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11668" y="5528440"/>
            <a:ext cx="10756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/>
                <a:cs typeface="Arial"/>
              </a:rPr>
              <a:t>URI </a:t>
            </a:r>
            <a:r>
              <a:rPr lang="pt-BR" sz="2400" dirty="0">
                <a:latin typeface="Arial"/>
                <a:cs typeface="Arial"/>
              </a:rPr>
              <a:t>- Identificador Uniforme de </a:t>
            </a:r>
            <a:r>
              <a:rPr lang="pt-BR" sz="2400" dirty="0" smtClean="0">
                <a:latin typeface="Arial"/>
                <a:cs typeface="Arial"/>
              </a:rPr>
              <a:t>Recursos</a:t>
            </a:r>
          </a:p>
          <a:p>
            <a:r>
              <a:rPr lang="pt-BR" sz="2400" dirty="0">
                <a:latin typeface="Arial"/>
                <a:cs typeface="Arial"/>
              </a:rPr>
              <a:t>URL - </a:t>
            </a:r>
            <a:r>
              <a:rPr lang="pt-BR" sz="2400" dirty="0" smtClean="0">
                <a:latin typeface="Arial"/>
                <a:cs typeface="Arial"/>
              </a:rPr>
              <a:t>Localizador </a:t>
            </a:r>
            <a:r>
              <a:rPr lang="pt-BR" sz="2400" dirty="0">
                <a:latin typeface="Arial"/>
                <a:cs typeface="Arial"/>
              </a:rPr>
              <a:t>de Recursos Uniforme </a:t>
            </a:r>
            <a:endParaRPr lang="pt-BR" sz="2400" dirty="0" smtClean="0">
              <a:latin typeface="Arial"/>
              <a:cs typeface="Arial"/>
            </a:endParaRPr>
          </a:p>
          <a:p>
            <a:r>
              <a:rPr lang="pt-BR" sz="2400" dirty="0">
                <a:latin typeface="Arial"/>
                <a:cs typeface="Arial"/>
              </a:rPr>
              <a:t>URN - </a:t>
            </a:r>
            <a:r>
              <a:rPr lang="pt-BR" sz="2400" dirty="0" smtClean="0">
                <a:latin typeface="Arial"/>
                <a:cs typeface="Arial"/>
              </a:rPr>
              <a:t>Nome </a:t>
            </a:r>
            <a:r>
              <a:rPr lang="pt-BR" sz="2400" dirty="0">
                <a:latin typeface="Arial"/>
                <a:cs typeface="Arial"/>
              </a:rPr>
              <a:t>de Recursos Uniforme </a:t>
            </a:r>
            <a:endParaRPr lang="pt-BR" sz="2400" dirty="0" smtClean="0">
              <a:latin typeface="Arial"/>
              <a:cs typeface="Arial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001000" y="3931920"/>
            <a:ext cx="1594251" cy="48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1089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2380" y="180930"/>
            <a:ext cx="3605785" cy="373635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Hypertext transfer protocol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74508" y="554565"/>
            <a:ext cx="5513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</a:t>
            </a: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requisição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74508" y="1707407"/>
            <a:ext cx="107566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70C0"/>
                </a:solidFill>
                <a:latin typeface="Arial"/>
                <a:cs typeface="Arial"/>
              </a:rPr>
              <a:t>GET</a:t>
            </a:r>
            <a:r>
              <a:rPr lang="pt-BR" sz="2400" dirty="0" smtClean="0">
                <a:latin typeface="Arial"/>
                <a:cs typeface="Arial"/>
              </a:rPr>
              <a:t> – Solicita recurso ou arquivo, dados anexados aqui são visíveis ao usuário, não é seguro para disparar ações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70C0"/>
                </a:solidFill>
                <a:latin typeface="Arial"/>
                <a:cs typeface="Arial"/>
              </a:rPr>
              <a:t>POST</a:t>
            </a:r>
            <a:r>
              <a:rPr lang="pt-BR" sz="2400" dirty="0" smtClean="0">
                <a:latin typeface="Arial"/>
                <a:cs typeface="Arial"/>
              </a:rPr>
              <a:t> – Envia dados para o servidor (</a:t>
            </a:r>
            <a:r>
              <a:rPr lang="pt-BR" sz="2400" dirty="0" err="1" smtClean="0">
                <a:latin typeface="Arial"/>
                <a:cs typeface="Arial"/>
              </a:rPr>
              <a:t>ex</a:t>
            </a:r>
            <a:r>
              <a:rPr lang="pt-BR" sz="2400" dirty="0" smtClean="0">
                <a:latin typeface="Arial"/>
                <a:cs typeface="Arial"/>
              </a:rPr>
              <a:t>: </a:t>
            </a:r>
            <a:r>
              <a:rPr lang="pt-BR" sz="2400" dirty="0" err="1" smtClean="0">
                <a:latin typeface="Arial"/>
                <a:cs typeface="Arial"/>
              </a:rPr>
              <a:t>formulario</a:t>
            </a:r>
            <a:r>
              <a:rPr lang="pt-BR" sz="2400" dirty="0" smtClean="0">
                <a:latin typeface="Arial"/>
                <a:cs typeface="Arial"/>
              </a:rPr>
              <a:t> HTML) são incluídos no corpo da requisição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70C0"/>
                </a:solidFill>
                <a:latin typeface="Arial"/>
                <a:cs typeface="Arial"/>
              </a:rPr>
              <a:t>DELETE</a:t>
            </a:r>
            <a:r>
              <a:rPr lang="pt-BR" sz="2400" dirty="0" smtClean="0">
                <a:latin typeface="Arial"/>
                <a:cs typeface="Arial"/>
              </a:rPr>
              <a:t> – Remove um recurso, retorna 204 caso não ache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70C0"/>
                </a:solidFill>
                <a:latin typeface="Arial"/>
                <a:cs typeface="Arial"/>
              </a:rPr>
              <a:t>PUT</a:t>
            </a:r>
            <a:r>
              <a:rPr lang="pt-BR" sz="2400" dirty="0" smtClean="0">
                <a:latin typeface="Arial"/>
                <a:cs typeface="Arial"/>
              </a:rPr>
              <a:t> – Atualiza recurso, pode criar caso não exista, diferença entre o post, é que o post processa informações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70C0"/>
                </a:solidFill>
                <a:latin typeface="Arial"/>
                <a:cs typeface="Arial"/>
              </a:rPr>
              <a:t>HEAD</a:t>
            </a:r>
            <a:r>
              <a:rPr lang="pt-BR" sz="2400" dirty="0" smtClean="0">
                <a:latin typeface="Arial"/>
                <a:cs typeface="Arial"/>
              </a:rPr>
              <a:t> – retorna informações de um recurso sem retorna o recurso no corpo da requisição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74508" y="5445572"/>
            <a:ext cx="10756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/>
                <a:cs typeface="Arial"/>
              </a:rPr>
              <a:t>Outros métodos – </a:t>
            </a:r>
            <a:r>
              <a:rPr lang="pt-BR" sz="2400" dirty="0" smtClean="0">
                <a:solidFill>
                  <a:srgbClr val="0070C0"/>
                </a:solidFill>
                <a:latin typeface="Arial"/>
                <a:cs typeface="Arial"/>
              </a:rPr>
              <a:t>OPTIONS</a:t>
            </a:r>
            <a:r>
              <a:rPr lang="pt-BR" sz="2400" dirty="0" smtClean="0">
                <a:latin typeface="Arial"/>
                <a:cs typeface="Arial"/>
              </a:rPr>
              <a:t> (recupera métodos HTTP), </a:t>
            </a:r>
            <a:r>
              <a:rPr lang="pt-BR" sz="2400" dirty="0" smtClean="0">
                <a:solidFill>
                  <a:srgbClr val="0070C0"/>
                </a:solidFill>
                <a:latin typeface="Arial"/>
                <a:cs typeface="Arial"/>
              </a:rPr>
              <a:t>TRACE</a:t>
            </a:r>
            <a:r>
              <a:rPr lang="pt-BR" sz="2400" dirty="0" smtClean="0">
                <a:latin typeface="Arial"/>
                <a:cs typeface="Arial"/>
              </a:rPr>
              <a:t> (Ecoa o pedido para outros servidores), </a:t>
            </a:r>
            <a:r>
              <a:rPr lang="pt-BR" sz="2400" dirty="0" smtClean="0">
                <a:solidFill>
                  <a:srgbClr val="0070C0"/>
                </a:solidFill>
                <a:latin typeface="Arial"/>
                <a:cs typeface="Arial"/>
              </a:rPr>
              <a:t>CONNECT</a:t>
            </a:r>
            <a:r>
              <a:rPr lang="pt-BR" sz="2400" dirty="0" smtClean="0">
                <a:latin typeface="Arial"/>
                <a:cs typeface="Arial"/>
              </a:rPr>
              <a:t> (proxy para túnel SSL)</a:t>
            </a:r>
          </a:p>
        </p:txBody>
      </p:sp>
    </p:spTree>
    <p:extLst>
      <p:ext uri="{BB962C8B-B14F-4D97-AF65-F5344CB8AC3E}">
        <p14:creationId xmlns:p14="http://schemas.microsoft.com/office/powerpoint/2010/main" val="24720497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2380" y="180930"/>
            <a:ext cx="3605785" cy="373635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Hypertext transfer protocol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74508" y="554565"/>
            <a:ext cx="2941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Padrão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74508" y="1467932"/>
            <a:ext cx="107566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/>
                <a:cs typeface="Arial"/>
              </a:rPr>
              <a:t>2000 – Dr. Roy Fielding (um dos criadores do </a:t>
            </a:r>
            <a:br>
              <a:rPr lang="pt-BR" sz="2400" dirty="0" smtClean="0">
                <a:latin typeface="Arial"/>
                <a:cs typeface="Arial"/>
              </a:rPr>
            </a:br>
            <a:r>
              <a:rPr lang="pt-BR" sz="2400" dirty="0" smtClean="0">
                <a:latin typeface="Arial"/>
                <a:cs typeface="Arial"/>
              </a:rPr>
              <a:t>protocolo HTTP) escreve o termo </a:t>
            </a:r>
            <a:br>
              <a:rPr lang="pt-BR" sz="2400" dirty="0" smtClean="0">
                <a:latin typeface="Arial"/>
                <a:cs typeface="Arial"/>
              </a:rPr>
            </a:br>
            <a:r>
              <a:rPr lang="pt-BR" sz="2400" dirty="0" smtClean="0">
                <a:latin typeface="Arial"/>
                <a:cs typeface="Arial"/>
              </a:rPr>
              <a:t>“Transferência de estado representacional” </a:t>
            </a:r>
            <a:br>
              <a:rPr lang="pt-BR" sz="2400" dirty="0" smtClean="0">
                <a:latin typeface="Arial"/>
                <a:cs typeface="Arial"/>
              </a:rPr>
            </a:br>
            <a:r>
              <a:rPr lang="pt-BR" sz="2400" dirty="0" smtClean="0">
                <a:latin typeface="Arial"/>
                <a:cs typeface="Arial"/>
              </a:rPr>
              <a:t>– </a:t>
            </a:r>
            <a:r>
              <a:rPr lang="pt-BR" sz="2400" dirty="0" smtClean="0">
                <a:solidFill>
                  <a:srgbClr val="0070C0"/>
                </a:solidFill>
                <a:latin typeface="Arial"/>
                <a:cs typeface="Arial"/>
              </a:rPr>
              <a:t>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/>
                <a:cs typeface="Arial"/>
              </a:rPr>
              <a:t>Estilo de arquitetura para serviços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/>
                <a:cs typeface="Arial"/>
              </a:rPr>
              <a:t>Sistemas que seguem o principio do REST são chamados de </a:t>
            </a:r>
            <a:r>
              <a:rPr lang="pt-BR" sz="2400" dirty="0" err="1" smtClean="0">
                <a:latin typeface="Arial"/>
                <a:cs typeface="Arial"/>
              </a:rPr>
              <a:t>RESTful</a:t>
            </a:r>
            <a:endParaRPr lang="pt-BR" sz="2400" dirty="0" smtClean="0"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/>
                <a:cs typeface="Arial"/>
              </a:rPr>
              <a:t>Usa os diferentes métodos de comunicação (GET,POST,PUT,DELETE,HEAD e OPTIONS)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/>
                <a:cs typeface="Arial"/>
              </a:rPr>
              <a:t>Utiliza os </a:t>
            </a:r>
            <a:r>
              <a:rPr lang="pt-BR" sz="2400" i="1" dirty="0" err="1" smtClean="0">
                <a:latin typeface="Arial"/>
                <a:cs typeface="Arial"/>
              </a:rPr>
              <a:t>headers</a:t>
            </a:r>
            <a:r>
              <a:rPr lang="pt-BR" sz="2400" dirty="0" smtClean="0">
                <a:latin typeface="Arial"/>
                <a:cs typeface="Arial"/>
              </a:rPr>
              <a:t> do HTTP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/>
                <a:cs typeface="Arial"/>
              </a:rPr>
              <a:t>Definição de arquivo como recurso(cada um com seu próprio endereço)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/>
                <a:cs typeface="Arial"/>
              </a:rPr>
              <a:t>Utilização de </a:t>
            </a:r>
            <a:r>
              <a:rPr lang="pt-BR" sz="2400" i="1" dirty="0" smtClean="0">
                <a:latin typeface="Arial"/>
                <a:cs typeface="Arial"/>
              </a:rPr>
              <a:t>media </a:t>
            </a:r>
            <a:r>
              <a:rPr lang="pt-BR" sz="2400" i="1" dirty="0" err="1" smtClean="0">
                <a:latin typeface="Arial"/>
                <a:cs typeface="Arial"/>
              </a:rPr>
              <a:t>types</a:t>
            </a:r>
            <a:endParaRPr lang="pt-BR" sz="2400" i="1" dirty="0" smtClean="0"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/>
                <a:cs typeface="Arial"/>
              </a:rPr>
              <a:t>Utilização de códigos de status HTTP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 smtClean="0">
                <a:latin typeface="Arial"/>
                <a:cs typeface="Arial"/>
              </a:rPr>
              <a:t>URLs</a:t>
            </a:r>
            <a:r>
              <a:rPr lang="pt-BR" sz="2400" dirty="0" smtClean="0">
                <a:latin typeface="Arial"/>
                <a:cs typeface="Arial"/>
              </a:rPr>
              <a:t> bem definidas para os recursos (</a:t>
            </a:r>
            <a:r>
              <a:rPr lang="pt-BR" sz="2400" dirty="0" err="1" smtClean="0">
                <a:latin typeface="Arial"/>
                <a:cs typeface="Arial"/>
              </a:rPr>
              <a:t>ex</a:t>
            </a:r>
            <a:r>
              <a:rPr lang="pt-BR" sz="2400" dirty="0" smtClean="0">
                <a:latin typeface="Arial"/>
                <a:cs typeface="Arial"/>
              </a:rPr>
              <a:t>: http://www.xxx.com/empresas)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757" y="714585"/>
            <a:ext cx="3858740" cy="216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718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2380" y="180930"/>
            <a:ext cx="3605785" cy="373635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Hypertext transfer protocol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74508" y="554565"/>
            <a:ext cx="5309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</a:t>
            </a: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requisição</a:t>
            </a:r>
            <a:r>
              <a:rPr lang="en-US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4508" y="1276500"/>
            <a:ext cx="10756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/>
                <a:cs typeface="Arial"/>
              </a:rPr>
              <a:t>Toda requisição ao ser retornado tem um status. Ele vai indicar o estado da operação. As mais usadas são: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74508" y="2164647"/>
            <a:ext cx="107566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70C0"/>
                </a:solidFill>
                <a:latin typeface="Arial"/>
                <a:cs typeface="Arial"/>
              </a:rPr>
              <a:t>200 OK – A requisição foi bem sucedida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/>
                <a:cs typeface="Arial"/>
              </a:rPr>
              <a:t>201 </a:t>
            </a:r>
            <a:r>
              <a:rPr lang="pt-BR" sz="2400" dirty="0" err="1" smtClean="0">
                <a:latin typeface="Arial"/>
                <a:cs typeface="Arial"/>
              </a:rPr>
              <a:t>Created</a:t>
            </a:r>
            <a:r>
              <a:rPr lang="pt-BR" sz="2400" dirty="0" smtClean="0">
                <a:latin typeface="Arial"/>
                <a:cs typeface="Arial"/>
              </a:rPr>
              <a:t> – Dado foi inserido com sucesso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70C0"/>
                </a:solidFill>
                <a:latin typeface="Arial"/>
                <a:cs typeface="Arial"/>
              </a:rPr>
              <a:t>202 </a:t>
            </a:r>
            <a:r>
              <a:rPr lang="pt-BR" sz="2400" dirty="0" err="1" smtClean="0">
                <a:solidFill>
                  <a:srgbClr val="0070C0"/>
                </a:solidFill>
                <a:latin typeface="Arial"/>
                <a:cs typeface="Arial"/>
              </a:rPr>
              <a:t>Accepted</a:t>
            </a:r>
            <a:r>
              <a:rPr lang="pt-BR" sz="2400" dirty="0" smtClean="0">
                <a:solidFill>
                  <a:srgbClr val="0070C0"/>
                </a:solidFill>
                <a:latin typeface="Arial"/>
                <a:cs typeface="Arial"/>
              </a:rPr>
              <a:t> – Pedido aceito para processamento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/>
                <a:cs typeface="Arial"/>
              </a:rPr>
              <a:t>204 No </a:t>
            </a:r>
            <a:r>
              <a:rPr lang="pt-BR" sz="2400" dirty="0" err="1" smtClean="0">
                <a:latin typeface="Arial"/>
                <a:cs typeface="Arial"/>
              </a:rPr>
              <a:t>Content</a:t>
            </a:r>
            <a:r>
              <a:rPr lang="pt-BR" sz="2400" dirty="0" smtClean="0">
                <a:latin typeface="Arial"/>
                <a:cs typeface="Arial"/>
              </a:rPr>
              <a:t> – sem conteúdo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70C0"/>
                </a:solidFill>
                <a:latin typeface="Arial"/>
                <a:cs typeface="Arial"/>
              </a:rPr>
              <a:t>304 </a:t>
            </a:r>
            <a:r>
              <a:rPr lang="pt-BR" sz="2400" dirty="0" err="1" smtClean="0">
                <a:solidFill>
                  <a:srgbClr val="0070C0"/>
                </a:solidFill>
                <a:latin typeface="Arial"/>
                <a:cs typeface="Arial"/>
              </a:rPr>
              <a:t>Not</a:t>
            </a:r>
            <a:r>
              <a:rPr lang="pt-BR" sz="24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2400" dirty="0" err="1" smtClean="0">
                <a:solidFill>
                  <a:srgbClr val="0070C0"/>
                </a:solidFill>
                <a:latin typeface="Arial"/>
                <a:cs typeface="Arial"/>
              </a:rPr>
              <a:t>Modified</a:t>
            </a:r>
            <a:r>
              <a:rPr lang="pt-BR" sz="2400" dirty="0" smtClean="0">
                <a:solidFill>
                  <a:srgbClr val="0070C0"/>
                </a:solidFill>
                <a:latin typeface="Arial"/>
                <a:cs typeface="Arial"/>
              </a:rPr>
              <a:t> – conteúdo não foi modificado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/>
                <a:cs typeface="Arial"/>
              </a:rPr>
              <a:t>400 </a:t>
            </a:r>
            <a:r>
              <a:rPr lang="pt-BR" sz="2400" dirty="0" err="1" smtClean="0">
                <a:latin typeface="Arial"/>
                <a:cs typeface="Arial"/>
              </a:rPr>
              <a:t>Bad</a:t>
            </a:r>
            <a:r>
              <a:rPr lang="pt-BR" sz="2400" dirty="0" smtClean="0">
                <a:latin typeface="Arial"/>
                <a:cs typeface="Arial"/>
              </a:rPr>
              <a:t> </a:t>
            </a:r>
            <a:r>
              <a:rPr lang="pt-BR" sz="2400" dirty="0" err="1" smtClean="0">
                <a:latin typeface="Arial"/>
                <a:cs typeface="Arial"/>
              </a:rPr>
              <a:t>Request</a:t>
            </a:r>
            <a:r>
              <a:rPr lang="pt-BR" sz="2400" dirty="0" smtClean="0">
                <a:latin typeface="Arial"/>
                <a:cs typeface="Arial"/>
              </a:rPr>
              <a:t> – Requisição com problemas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70C0"/>
                </a:solidFill>
                <a:latin typeface="Arial"/>
                <a:cs typeface="Arial"/>
              </a:rPr>
              <a:t>401 </a:t>
            </a:r>
            <a:r>
              <a:rPr lang="pt-BR" sz="2400" dirty="0" err="1" smtClean="0">
                <a:solidFill>
                  <a:srgbClr val="0070C0"/>
                </a:solidFill>
                <a:latin typeface="Arial"/>
                <a:cs typeface="Arial"/>
              </a:rPr>
              <a:t>Unauthorized</a:t>
            </a:r>
            <a:r>
              <a:rPr lang="pt-BR" sz="2400" dirty="0" smtClean="0">
                <a:solidFill>
                  <a:srgbClr val="0070C0"/>
                </a:solidFill>
                <a:latin typeface="Arial"/>
                <a:cs typeface="Arial"/>
              </a:rPr>
              <a:t> – Usuário não autorizado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/>
                <a:cs typeface="Arial"/>
              </a:rPr>
              <a:t>403 </a:t>
            </a:r>
            <a:r>
              <a:rPr lang="pt-BR" sz="2400" dirty="0" err="1" smtClean="0">
                <a:latin typeface="Arial"/>
                <a:cs typeface="Arial"/>
              </a:rPr>
              <a:t>Forbidden</a:t>
            </a:r>
            <a:r>
              <a:rPr lang="pt-BR" sz="2400" dirty="0" smtClean="0">
                <a:latin typeface="Arial"/>
                <a:cs typeface="Arial"/>
              </a:rPr>
              <a:t> – Sem permissão de acesso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70C0"/>
                </a:solidFill>
                <a:latin typeface="Arial"/>
                <a:cs typeface="Arial"/>
              </a:rPr>
              <a:t>404 </a:t>
            </a:r>
            <a:r>
              <a:rPr lang="pt-BR" sz="2400" dirty="0" err="1" smtClean="0">
                <a:solidFill>
                  <a:srgbClr val="0070C0"/>
                </a:solidFill>
                <a:latin typeface="Arial"/>
                <a:cs typeface="Arial"/>
              </a:rPr>
              <a:t>Not</a:t>
            </a:r>
            <a:r>
              <a:rPr lang="pt-BR" sz="24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2400" dirty="0" err="1" smtClean="0">
                <a:solidFill>
                  <a:srgbClr val="0070C0"/>
                </a:solidFill>
                <a:latin typeface="Arial"/>
                <a:cs typeface="Arial"/>
              </a:rPr>
              <a:t>Found</a:t>
            </a:r>
            <a:r>
              <a:rPr lang="pt-BR" sz="2400" dirty="0" smtClean="0">
                <a:solidFill>
                  <a:srgbClr val="0070C0"/>
                </a:solidFill>
                <a:latin typeface="Arial"/>
                <a:cs typeface="Arial"/>
              </a:rPr>
              <a:t> – Pagina não encontrada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/>
                <a:cs typeface="Arial"/>
              </a:rPr>
              <a:t>405 </a:t>
            </a:r>
            <a:r>
              <a:rPr lang="pt-BR" sz="2400" dirty="0" err="1" smtClean="0">
                <a:latin typeface="Arial"/>
                <a:cs typeface="Arial"/>
              </a:rPr>
              <a:t>Method</a:t>
            </a:r>
            <a:r>
              <a:rPr lang="pt-BR" sz="2400" dirty="0" smtClean="0">
                <a:latin typeface="Arial"/>
                <a:cs typeface="Arial"/>
              </a:rPr>
              <a:t> </a:t>
            </a:r>
            <a:r>
              <a:rPr lang="pt-BR" sz="2400" dirty="0" err="1" smtClean="0">
                <a:latin typeface="Arial"/>
                <a:cs typeface="Arial"/>
              </a:rPr>
              <a:t>Not</a:t>
            </a:r>
            <a:r>
              <a:rPr lang="pt-BR" sz="2400" dirty="0" smtClean="0">
                <a:latin typeface="Arial"/>
                <a:cs typeface="Arial"/>
              </a:rPr>
              <a:t> </a:t>
            </a:r>
            <a:r>
              <a:rPr lang="pt-BR" sz="2400" dirty="0" err="1" smtClean="0">
                <a:latin typeface="Arial"/>
                <a:cs typeface="Arial"/>
              </a:rPr>
              <a:t>Allowed</a:t>
            </a:r>
            <a:r>
              <a:rPr lang="pt-BR" sz="2400" dirty="0" smtClean="0">
                <a:latin typeface="Arial"/>
                <a:cs typeface="Arial"/>
              </a:rPr>
              <a:t> – </a:t>
            </a:r>
            <a:r>
              <a:rPr lang="pt-BR" sz="2400" dirty="0" err="1" smtClean="0">
                <a:latin typeface="Arial"/>
                <a:cs typeface="Arial"/>
              </a:rPr>
              <a:t>Metodo</a:t>
            </a:r>
            <a:r>
              <a:rPr lang="pt-BR" sz="2400" dirty="0" smtClean="0">
                <a:latin typeface="Arial"/>
                <a:cs typeface="Arial"/>
              </a:rPr>
              <a:t> de </a:t>
            </a:r>
            <a:r>
              <a:rPr lang="pt-BR" sz="2400" dirty="0" err="1" smtClean="0">
                <a:latin typeface="Arial"/>
                <a:cs typeface="Arial"/>
              </a:rPr>
              <a:t>request</a:t>
            </a:r>
            <a:r>
              <a:rPr lang="pt-BR" sz="2400" dirty="0" smtClean="0">
                <a:latin typeface="Arial"/>
                <a:cs typeface="Arial"/>
              </a:rPr>
              <a:t> não suportado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70C0"/>
                </a:solidFill>
                <a:latin typeface="Arial"/>
                <a:cs typeface="Arial"/>
              </a:rPr>
              <a:t>409 </a:t>
            </a:r>
            <a:r>
              <a:rPr lang="pt-BR" sz="2400" dirty="0" err="1" smtClean="0">
                <a:solidFill>
                  <a:srgbClr val="0070C0"/>
                </a:solidFill>
                <a:latin typeface="Arial"/>
                <a:cs typeface="Arial"/>
              </a:rPr>
              <a:t>Conflict</a:t>
            </a:r>
            <a:r>
              <a:rPr lang="pt-BR" sz="2400" dirty="0" smtClean="0">
                <a:solidFill>
                  <a:srgbClr val="0070C0"/>
                </a:solidFill>
                <a:latin typeface="Arial"/>
                <a:cs typeface="Arial"/>
              </a:rPr>
              <a:t> – Conflito no pedido de requisição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/>
                <a:cs typeface="Arial"/>
              </a:rPr>
              <a:t>500 </a:t>
            </a:r>
            <a:r>
              <a:rPr lang="pt-BR" sz="2400" dirty="0" err="1" smtClean="0">
                <a:latin typeface="Arial"/>
                <a:cs typeface="Arial"/>
              </a:rPr>
              <a:t>Internal</a:t>
            </a:r>
            <a:r>
              <a:rPr lang="pt-BR" sz="2400" dirty="0" smtClean="0">
                <a:latin typeface="Arial"/>
                <a:cs typeface="Arial"/>
              </a:rPr>
              <a:t> Server </a:t>
            </a:r>
            <a:r>
              <a:rPr lang="pt-BR" sz="2400" dirty="0" err="1" smtClean="0">
                <a:latin typeface="Arial"/>
                <a:cs typeface="Arial"/>
              </a:rPr>
              <a:t>Error</a:t>
            </a:r>
            <a:r>
              <a:rPr lang="pt-BR" sz="2400" dirty="0" smtClean="0">
                <a:latin typeface="Arial"/>
                <a:cs typeface="Arial"/>
              </a:rPr>
              <a:t> – Erro no servidor ao processar solicitação(BUG)</a:t>
            </a:r>
          </a:p>
        </p:txBody>
      </p:sp>
    </p:spTree>
    <p:extLst>
      <p:ext uri="{BB962C8B-B14F-4D97-AF65-F5344CB8AC3E}">
        <p14:creationId xmlns:p14="http://schemas.microsoft.com/office/powerpoint/2010/main" val="37725761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Historia</a:t>
            </a:r>
            <a:r>
              <a:rPr lang="en-US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da WEB</a:t>
            </a:r>
            <a:endParaRPr lang="pt-BR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15" y="0"/>
            <a:ext cx="8128000" cy="3810000"/>
          </a:xfrm>
          <a:prstGeom prst="rect">
            <a:avLst/>
          </a:prstGeom>
        </p:spPr>
      </p:pic>
      <p:pic>
        <p:nvPicPr>
          <p:cNvPr id="5" name="Picture Placeholder 4" descr="web.jp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33" b="255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938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-120956" y="665201"/>
            <a:ext cx="11400115" cy="45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76319" y="180930"/>
            <a:ext cx="2941846" cy="373635"/>
          </a:xfrm>
        </p:spPr>
        <p:txBody>
          <a:bodyPr>
            <a:normAutofit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HISTORIA DA WEB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74508" y="2813836"/>
            <a:ext cx="107566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MIT </a:t>
            </a:r>
            <a:r>
              <a:rPr lang="en-US" sz="2400" dirty="0" smtClean="0">
                <a:latin typeface="Arial"/>
                <a:cs typeface="Arial"/>
              </a:rPr>
              <a:t>–</a:t>
            </a:r>
            <a:r>
              <a:rPr lang="pt-BR" sz="2400" dirty="0" smtClean="0">
                <a:latin typeface="Arial"/>
                <a:cs typeface="Arial"/>
              </a:rPr>
              <a:t> Instituto de Tecnologia de Massachusetts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Criado pela DARPA -  Agência de Projetos de Pesquisa Avançada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Utilizava protocolo NCP</a:t>
            </a:r>
          </a:p>
          <a:p>
            <a:endParaRPr lang="pt-BR" sz="3200" dirty="0">
              <a:latin typeface="Arial"/>
              <a:cs typeface="Arial"/>
            </a:endParaRPr>
          </a:p>
          <a:p>
            <a:endParaRPr lang="pt-BR" sz="2400" dirty="0">
              <a:latin typeface="Arial"/>
              <a:cs typeface="Arial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31233" y="1332247"/>
            <a:ext cx="43909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#Criação da ARPANET</a:t>
            </a:r>
            <a:endParaRPr lang="pt-BR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4490496" y="151182"/>
            <a:ext cx="1587550" cy="11187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26571" y="408192"/>
            <a:ext cx="160267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/>
                <a:cs typeface="Arial"/>
              </a:rPr>
              <a:t>60-70</a:t>
            </a:r>
            <a:endParaRPr lang="en-US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Arial"/>
              <a:cs typeface="Arial"/>
            </a:endParaRPr>
          </a:p>
        </p:txBody>
      </p:sp>
      <p:pic>
        <p:nvPicPr>
          <p:cNvPr id="16" name="Picture 15" descr="charge2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891" y="924051"/>
            <a:ext cx="3492608" cy="187576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4063" y="4429629"/>
            <a:ext cx="9525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prstClr val="black"/>
                </a:solidFill>
                <a:latin typeface="HelveticaNeue"/>
              </a:rPr>
              <a:t>Como funciona: chaveamento </a:t>
            </a:r>
            <a:r>
              <a:rPr lang="pt-BR" sz="2400" dirty="0">
                <a:solidFill>
                  <a:prstClr val="black"/>
                </a:solidFill>
                <a:latin typeface="HelveticaNeue"/>
              </a:rPr>
              <a:t>de pacotes, que é um sistema de transmissão de dados em rede de computadores no qual as informações são divididas em pequenos pacotes, que por sua vez contém trecho dos dados, o endereço do destinatário e informações que permitiam a remontagem da mensagem original</a:t>
            </a:r>
          </a:p>
        </p:txBody>
      </p:sp>
    </p:spTree>
    <p:extLst>
      <p:ext uri="{BB962C8B-B14F-4D97-AF65-F5344CB8AC3E}">
        <p14:creationId xmlns:p14="http://schemas.microsoft.com/office/powerpoint/2010/main" val="8969993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-120956" y="665201"/>
            <a:ext cx="11400115" cy="45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76319" y="180930"/>
            <a:ext cx="2941846" cy="373635"/>
          </a:xfrm>
        </p:spPr>
        <p:txBody>
          <a:bodyPr>
            <a:normAutofit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HISTORIA DA WEB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89628" y="2133516"/>
            <a:ext cx="10756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Nasce o Protocolo TCP/IP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Criado pela ARPA e parceria com outras agências</a:t>
            </a:r>
            <a:endParaRPr lang="pt-BR" sz="3200" dirty="0">
              <a:latin typeface="Arial"/>
              <a:cs typeface="Arial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31233" y="1332247"/>
            <a:ext cx="76889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#Surge o termo Internet (internetworking)</a:t>
            </a:r>
            <a:endParaRPr lang="pt-BR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4490496" y="151182"/>
            <a:ext cx="1587550" cy="11187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26571" y="408192"/>
            <a:ext cx="160267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/>
                <a:cs typeface="Arial"/>
              </a:rPr>
              <a:t>70-80</a:t>
            </a:r>
            <a:endParaRPr lang="en-US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Arial"/>
              <a:cs typeface="Arial"/>
            </a:endParaRPr>
          </a:p>
        </p:txBody>
      </p:sp>
      <p:pic>
        <p:nvPicPr>
          <p:cNvPr id="5" name="Picture 4" descr="internet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454" y="795407"/>
            <a:ext cx="2676155" cy="193714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540079" y="3159707"/>
            <a:ext cx="5397667" cy="334112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53365" y="6488668"/>
            <a:ext cx="92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"/>
                <a:cs typeface="Arial"/>
              </a:rPr>
              <a:t>TCP/IP</a:t>
            </a:r>
            <a:endParaRPr lang="pt-BR" dirty="0">
              <a:latin typeface="Arial"/>
              <a:cs typeface="Arial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235576" y="3734199"/>
            <a:ext cx="3961314" cy="7256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642896" y="3330179"/>
            <a:ext cx="117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"/>
                <a:cs typeface="Arial"/>
              </a:rPr>
              <a:t>Camadas</a:t>
            </a:r>
            <a:endParaRPr lang="pt-BR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28702" y="3784943"/>
            <a:ext cx="390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"/>
                <a:cs typeface="Arial"/>
              </a:rPr>
              <a:t>Aplicação </a:t>
            </a:r>
            <a:r>
              <a:rPr lang="en-US" dirty="0" smtClean="0">
                <a:latin typeface="Arial"/>
                <a:cs typeface="Arial"/>
              </a:rPr>
              <a:t>–</a:t>
            </a:r>
            <a:r>
              <a:rPr lang="pt-BR" dirty="0" smtClean="0">
                <a:latin typeface="Arial"/>
                <a:cs typeface="Arial"/>
              </a:rPr>
              <a:t> Envia e recebe informa-</a:t>
            </a:r>
          </a:p>
          <a:p>
            <a:r>
              <a:rPr lang="tr-TR" dirty="0" smtClean="0">
                <a:latin typeface="Arial"/>
                <a:cs typeface="Arial"/>
              </a:rPr>
              <a:t>Ç</a:t>
            </a:r>
            <a:r>
              <a:rPr lang="pt-BR" dirty="0" err="1" smtClean="0">
                <a:latin typeface="Arial"/>
                <a:cs typeface="Arial"/>
              </a:rPr>
              <a:t>ão</a:t>
            </a:r>
            <a:r>
              <a:rPr lang="pt-BR" dirty="0" smtClean="0">
                <a:latin typeface="Arial"/>
                <a:cs typeface="Arial"/>
              </a:rPr>
              <a:t> da rede. FTP, HTTP</a:t>
            </a:r>
            <a:endParaRPr lang="pt-BR" dirty="0">
              <a:latin typeface="Arial"/>
              <a:cs typeface="Arial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282139" y="4506446"/>
            <a:ext cx="3961314" cy="72567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375265" y="4557190"/>
            <a:ext cx="3991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"/>
                <a:cs typeface="Arial"/>
              </a:rPr>
              <a:t>Transporte e Rede </a:t>
            </a:r>
            <a:r>
              <a:rPr lang="en-US" dirty="0" smtClean="0">
                <a:latin typeface="Arial"/>
                <a:cs typeface="Arial"/>
              </a:rPr>
              <a:t>– </a:t>
            </a:r>
            <a:r>
              <a:rPr lang="en-US" dirty="0" err="1" smtClean="0">
                <a:latin typeface="Arial"/>
                <a:cs typeface="Arial"/>
              </a:rPr>
              <a:t>Recebe</a:t>
            </a:r>
            <a:r>
              <a:rPr lang="en-US" dirty="0" smtClean="0">
                <a:latin typeface="Arial"/>
                <a:cs typeface="Arial"/>
              </a:rPr>
              <a:t> dados</a:t>
            </a:r>
          </a:p>
          <a:p>
            <a:r>
              <a:rPr lang="en-US" dirty="0" smtClean="0">
                <a:latin typeface="Arial"/>
                <a:cs typeface="Arial"/>
              </a:rPr>
              <a:t>Divide </a:t>
            </a:r>
            <a:r>
              <a:rPr lang="en-US" dirty="0" err="1" smtClean="0">
                <a:latin typeface="Arial"/>
                <a:cs typeface="Arial"/>
              </a:rPr>
              <a:t>em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pacotes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anexa</a:t>
            </a:r>
            <a:r>
              <a:rPr lang="en-US" dirty="0" smtClean="0">
                <a:latin typeface="Arial"/>
                <a:cs typeface="Arial"/>
              </a:rPr>
              <a:t> IP e </a:t>
            </a:r>
            <a:r>
              <a:rPr lang="en-US" dirty="0" err="1" smtClean="0">
                <a:latin typeface="Arial"/>
                <a:cs typeface="Arial"/>
              </a:rPr>
              <a:t>envia</a:t>
            </a:r>
            <a:r>
              <a:rPr lang="en-US" dirty="0" smtClean="0">
                <a:latin typeface="Arial"/>
                <a:cs typeface="Arial"/>
              </a:rPr>
              <a:t>.</a:t>
            </a:r>
            <a:r>
              <a:rPr lang="pt-BR" dirty="0" smtClean="0">
                <a:latin typeface="Arial"/>
                <a:cs typeface="Arial"/>
              </a:rPr>
              <a:t> </a:t>
            </a:r>
            <a:endParaRPr lang="pt-BR" dirty="0">
              <a:latin typeface="Arial"/>
              <a:cs typeface="Arial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298461" y="5293811"/>
            <a:ext cx="3961314" cy="7256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391587" y="5344555"/>
            <a:ext cx="3816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"/>
                <a:cs typeface="Arial"/>
              </a:rPr>
              <a:t>Interface </a:t>
            </a:r>
            <a:r>
              <a:rPr lang="en-US" dirty="0" smtClean="0">
                <a:latin typeface="Arial"/>
                <a:cs typeface="Arial"/>
              </a:rPr>
              <a:t>–</a:t>
            </a:r>
            <a:r>
              <a:rPr lang="pt-BR" dirty="0" smtClean="0">
                <a:latin typeface="Arial"/>
                <a:cs typeface="Arial"/>
              </a:rPr>
              <a:t> Recebe e envia pacotes</a:t>
            </a:r>
          </a:p>
          <a:p>
            <a:r>
              <a:rPr lang="en-US" dirty="0" smtClean="0">
                <a:latin typeface="Arial"/>
                <a:cs typeface="Arial"/>
              </a:rPr>
              <a:t>P</a:t>
            </a:r>
            <a:r>
              <a:rPr lang="pt-BR" dirty="0" smtClean="0">
                <a:latin typeface="Arial"/>
                <a:cs typeface="Arial"/>
              </a:rPr>
              <a:t>ela rede</a:t>
            </a:r>
            <a:endParaRPr lang="pt-BR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92434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-120956" y="665201"/>
            <a:ext cx="11400115" cy="45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76319" y="180930"/>
            <a:ext cx="2941846" cy="373635"/>
          </a:xfrm>
        </p:spPr>
        <p:txBody>
          <a:bodyPr>
            <a:normAutofit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HISTORIA DA WEB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74508" y="2813836"/>
            <a:ext cx="1075666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1 de Janeiro de 83 </a:t>
            </a:r>
            <a:r>
              <a:rPr lang="en-US" sz="2400" dirty="0" smtClean="0">
                <a:latin typeface="Arial"/>
                <a:cs typeface="Arial"/>
              </a:rPr>
              <a:t>–</a:t>
            </a:r>
            <a:r>
              <a:rPr lang="pt-BR" sz="2400" dirty="0" smtClean="0">
                <a:latin typeface="Arial"/>
                <a:cs typeface="Arial"/>
              </a:rPr>
              <a:t> </a:t>
            </a:r>
            <a:r>
              <a:rPr lang="pt-BR" sz="2400" dirty="0" err="1" smtClean="0">
                <a:latin typeface="Arial"/>
                <a:cs typeface="Arial"/>
              </a:rPr>
              <a:t>Flag</a:t>
            </a:r>
            <a:r>
              <a:rPr lang="pt-BR" sz="2400" dirty="0" smtClean="0">
                <a:latin typeface="Arial"/>
                <a:cs typeface="Arial"/>
              </a:rPr>
              <a:t> Day </a:t>
            </a:r>
            <a:r>
              <a:rPr lang="en-US" sz="2400" dirty="0" smtClean="0">
                <a:latin typeface="Arial"/>
                <a:cs typeface="Arial"/>
              </a:rPr>
              <a:t>–</a:t>
            </a:r>
            <a:r>
              <a:rPr lang="pt-BR" sz="2400" dirty="0" smtClean="0">
                <a:latin typeface="Arial"/>
                <a:cs typeface="Arial"/>
              </a:rPr>
              <a:t> </a:t>
            </a:r>
            <a:r>
              <a:rPr lang="pt-BR" sz="2400" dirty="0" err="1" smtClean="0">
                <a:latin typeface="Arial"/>
                <a:cs typeface="Arial"/>
              </a:rPr>
              <a:t>Arpanet</a:t>
            </a:r>
            <a:r>
              <a:rPr lang="pt-BR" sz="2400" dirty="0" smtClean="0">
                <a:latin typeface="Arial"/>
                <a:cs typeface="Arial"/>
              </a:rPr>
              <a:t> adota TCP/IP como protocolo padrão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Qualquer rede com IP poderia navegar pelos arquivos e trocar </a:t>
            </a:r>
            <a:r>
              <a:rPr lang="pt-BR" sz="2400" dirty="0" err="1" smtClean="0">
                <a:latin typeface="Arial"/>
                <a:cs typeface="Arial"/>
              </a:rPr>
              <a:t>msg</a:t>
            </a:r>
            <a:endParaRPr lang="pt-BR" sz="2400" dirty="0" smtClean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Nasce conjunto de redes universitárias interconectadas em 56Kbps intitulada </a:t>
            </a:r>
            <a:r>
              <a:rPr lang="en-US" sz="2400" dirty="0" smtClean="0">
                <a:latin typeface="Arial"/>
                <a:cs typeface="Arial"/>
              </a:rPr>
              <a:t>–</a:t>
            </a:r>
            <a:r>
              <a:rPr lang="pt-BR" sz="2400" dirty="0" smtClean="0">
                <a:latin typeface="Arial"/>
                <a:cs typeface="Arial"/>
              </a:rPr>
              <a:t> </a:t>
            </a:r>
            <a:r>
              <a:rPr lang="pt-BR" sz="2400" i="1" dirty="0" err="1" smtClean="0">
                <a:latin typeface="Arial"/>
                <a:cs typeface="Arial"/>
              </a:rPr>
              <a:t>National</a:t>
            </a:r>
            <a:r>
              <a:rPr lang="pt-BR" sz="2400" i="1" dirty="0" smtClean="0">
                <a:latin typeface="Arial"/>
                <a:cs typeface="Arial"/>
              </a:rPr>
              <a:t> Science Foundation Network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EUA comercializa a ideia da internet e do hipertexto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No Brasil 1988, projeto para ligar universidades daqui a instituições americanas 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Surge no Brasil</a:t>
            </a:r>
            <a:r>
              <a:rPr lang="pt-BR" sz="2400" dirty="0">
                <a:latin typeface="Arial"/>
                <a:cs typeface="Arial"/>
              </a:rPr>
              <a:t> </a:t>
            </a:r>
            <a:r>
              <a:rPr lang="pt-BR" sz="2400" dirty="0" err="1">
                <a:latin typeface="Arial"/>
                <a:cs typeface="Arial"/>
              </a:rPr>
              <a:t>Alternex</a:t>
            </a:r>
            <a:r>
              <a:rPr lang="pt-BR" sz="2400" dirty="0">
                <a:latin typeface="Arial"/>
                <a:cs typeface="Arial"/>
              </a:rPr>
              <a:t> </a:t>
            </a:r>
            <a:r>
              <a:rPr lang="pt-BR" sz="2400" dirty="0" smtClean="0">
                <a:latin typeface="Arial"/>
                <a:cs typeface="Arial"/>
              </a:rPr>
              <a:t>o primeiro provedor de acesso a permiti pessoas físicas</a:t>
            </a:r>
            <a:endParaRPr lang="pt-BR" sz="3200" dirty="0">
              <a:latin typeface="Arial"/>
              <a:cs typeface="Arial"/>
            </a:endParaRPr>
          </a:p>
          <a:p>
            <a:endParaRPr lang="pt-BR" sz="2400" dirty="0">
              <a:latin typeface="Arial"/>
              <a:cs typeface="Arial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31233" y="1332247"/>
            <a:ext cx="30135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#Popularização</a:t>
            </a:r>
            <a:endParaRPr lang="pt-BR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4490496" y="151182"/>
            <a:ext cx="1587550" cy="11187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26571" y="408192"/>
            <a:ext cx="160267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/>
                <a:cs typeface="Arial"/>
              </a:rPr>
              <a:t>80-90</a:t>
            </a:r>
            <a:endParaRPr lang="en-US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Arial"/>
              <a:cs typeface="Arial"/>
            </a:endParaRPr>
          </a:p>
        </p:txBody>
      </p:sp>
      <p:pic>
        <p:nvPicPr>
          <p:cNvPr id="5" name="Picture 4" descr="Alter-Nex-primeiro-provedor-brasileiro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554" y="919332"/>
            <a:ext cx="4732409" cy="130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48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-120956" y="665201"/>
            <a:ext cx="11400115" cy="45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76319" y="180930"/>
            <a:ext cx="2941846" cy="373635"/>
          </a:xfrm>
        </p:spPr>
        <p:txBody>
          <a:bodyPr>
            <a:normAutofit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HISTORIA DA WEB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490496" y="151182"/>
            <a:ext cx="1587550" cy="11187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26571" y="408192"/>
            <a:ext cx="160267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/>
                <a:cs typeface="Arial"/>
              </a:rPr>
              <a:t>90-00</a:t>
            </a:r>
            <a:endParaRPr lang="en-US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Arial"/>
              <a:cs typeface="Arial"/>
            </a:endParaRPr>
          </a:p>
        </p:txBody>
      </p:sp>
      <p:pic>
        <p:nvPicPr>
          <p:cNvPr id="9" name="Picture 8" descr="tim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80" y="1342472"/>
            <a:ext cx="11082605" cy="552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341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-120956" y="665201"/>
            <a:ext cx="11400115" cy="45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76319" y="180930"/>
            <a:ext cx="2941846" cy="373635"/>
          </a:xfrm>
        </p:spPr>
        <p:txBody>
          <a:bodyPr>
            <a:normAutofit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HISTORIA DA WEB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74508" y="1604387"/>
            <a:ext cx="107566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1992 - Tim Berners-Lee trabalhava na CERN(Organ. Europeia de Pesquisa N</a:t>
            </a:r>
            <a:r>
              <a:rPr lang="pt-BR" sz="2400" dirty="0">
                <a:latin typeface="Arial"/>
                <a:cs typeface="Arial"/>
              </a:rPr>
              <a:t>u</a:t>
            </a:r>
            <a:r>
              <a:rPr lang="pt-BR" sz="2400" dirty="0" smtClean="0">
                <a:latin typeface="Arial"/>
                <a:cs typeface="Arial"/>
              </a:rPr>
              <a:t>clear) foi aonde a Web foi inventada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1990 </a:t>
            </a:r>
            <a:r>
              <a:rPr lang="en-US" sz="2400" dirty="0">
                <a:latin typeface="Arial"/>
                <a:cs typeface="Arial"/>
              </a:rPr>
              <a:t>-</a:t>
            </a:r>
            <a:r>
              <a:rPr lang="pt-BR" sz="2400" dirty="0" smtClean="0">
                <a:latin typeface="Arial"/>
                <a:cs typeface="Arial"/>
              </a:rPr>
              <a:t> Tim criou o primeiro </a:t>
            </a:r>
            <a:r>
              <a:rPr lang="pt-BR" sz="2400" dirty="0" err="1" smtClean="0">
                <a:latin typeface="Arial"/>
                <a:cs typeface="Arial"/>
              </a:rPr>
              <a:t>prototipo</a:t>
            </a:r>
            <a:r>
              <a:rPr lang="pt-BR" sz="2400" dirty="0" smtClean="0">
                <a:latin typeface="Arial"/>
                <a:cs typeface="Arial"/>
              </a:rPr>
              <a:t> de navegador a rodar em computadores da </a:t>
            </a:r>
            <a:r>
              <a:rPr lang="pt-BR" sz="2400" dirty="0" err="1" smtClean="0">
                <a:latin typeface="Arial"/>
                <a:cs typeface="Arial"/>
              </a:rPr>
              <a:t>NeXT</a:t>
            </a:r>
            <a:r>
              <a:rPr lang="pt-BR" sz="2400" dirty="0" smtClean="0">
                <a:latin typeface="Arial"/>
                <a:cs typeface="Arial"/>
              </a:rPr>
              <a:t> chamado </a:t>
            </a:r>
            <a:r>
              <a:rPr lang="pt-BR" sz="2400" dirty="0" err="1" smtClean="0">
                <a:latin typeface="Arial"/>
                <a:cs typeface="Arial"/>
              </a:rPr>
              <a:t>Nexus</a:t>
            </a:r>
            <a:endParaRPr lang="pt-BR" sz="2400" dirty="0" smtClean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Criação das noções de web, links e hiperlinks </a:t>
            </a:r>
            <a:endParaRPr lang="pt-BR" sz="3200" dirty="0">
              <a:latin typeface="Arial"/>
              <a:cs typeface="Arial"/>
            </a:endParaRPr>
          </a:p>
          <a:p>
            <a:endParaRPr lang="pt-BR" sz="2400" dirty="0">
              <a:latin typeface="Arial"/>
              <a:cs typeface="Arial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31233" y="818235"/>
            <a:ext cx="34764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#World </a:t>
            </a:r>
            <a:r>
              <a:rPr lang="pt-BR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Wide</a:t>
            </a:r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  <a:endParaRPr lang="pt-BR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4490496" y="151182"/>
            <a:ext cx="1587550" cy="11187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26571" y="408192"/>
            <a:ext cx="160267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/>
                <a:cs typeface="Arial"/>
              </a:rPr>
              <a:t>90-00</a:t>
            </a:r>
            <a:endParaRPr lang="en-US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Arial"/>
              <a:cs typeface="Arial"/>
            </a:endParaRPr>
          </a:p>
        </p:txBody>
      </p:sp>
      <p:pic>
        <p:nvPicPr>
          <p:cNvPr id="5" name="Picture 4" descr="TheProjec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005" y="3824909"/>
            <a:ext cx="5803703" cy="303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92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-120956" y="665201"/>
            <a:ext cx="11400115" cy="45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76319" y="180930"/>
            <a:ext cx="2941846" cy="373635"/>
          </a:xfrm>
        </p:spPr>
        <p:txBody>
          <a:bodyPr>
            <a:normAutofit/>
          </a:bodyPr>
          <a:lstStyle/>
          <a:p>
            <a:pPr algn="r"/>
            <a:r>
              <a:rPr lang="en-US" sz="1800" cap="all" spc="-6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HISTORIA DA WEB</a:t>
            </a:r>
            <a:endParaRPr lang="en-US" sz="1800" cap="all" spc="-6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05309" y="108068"/>
            <a:ext cx="886691" cy="4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marca_ads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63187"/>
          <a:stretch/>
        </p:blipFill>
        <p:spPr>
          <a:xfrm>
            <a:off x="11528394" y="142169"/>
            <a:ext cx="432000" cy="41790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74508" y="2057927"/>
            <a:ext cx="1075666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1990 - Tim desenvolveu um software e um protocolo para recuperar hipertextos chamado HTTP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O</a:t>
            </a:r>
            <a:r>
              <a:rPr lang="pt-BR" sz="2400" dirty="0" smtClean="0">
                <a:latin typeface="Arial"/>
                <a:cs typeface="Arial"/>
              </a:rPr>
              <a:t> formato de texto que criou para o HTTP foi chamado de HTML que usa a especificação do SGML (Normas Gerais para uso de linguagem de marcação)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1991 criada primeira lista de discussão eletrônica WWW </a:t>
            </a:r>
            <a:r>
              <a:rPr lang="pt-BR" sz="2400" dirty="0" err="1" smtClean="0">
                <a:latin typeface="Arial"/>
                <a:cs typeface="Arial"/>
              </a:rPr>
              <a:t>talk</a:t>
            </a:r>
            <a:r>
              <a:rPr lang="pt-BR" sz="2400" dirty="0" smtClean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–</a:t>
            </a:r>
            <a:r>
              <a:rPr lang="pt-BR" sz="2400" dirty="0" smtClean="0">
                <a:latin typeface="Arial"/>
                <a:cs typeface="Arial"/>
              </a:rPr>
              <a:t> para trocar ideias sobre o HTML 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>
                <a:latin typeface="Arial"/>
                <a:cs typeface="Arial"/>
              </a:rPr>
              <a:t>1992 NCSA (Centro Nac. </a:t>
            </a:r>
            <a:r>
              <a:rPr lang="en-US" sz="2400" dirty="0">
                <a:latin typeface="Arial"/>
                <a:cs typeface="Arial"/>
              </a:rPr>
              <a:t>d</a:t>
            </a:r>
            <a:r>
              <a:rPr lang="pt-BR" sz="2400" dirty="0">
                <a:latin typeface="Arial"/>
                <a:cs typeface="Arial"/>
              </a:rPr>
              <a:t>e </a:t>
            </a:r>
            <a:r>
              <a:rPr lang="pt-BR" sz="2400" dirty="0" err="1">
                <a:latin typeface="Arial"/>
                <a:cs typeface="Arial"/>
              </a:rPr>
              <a:t>Aplic</a:t>
            </a:r>
            <a:r>
              <a:rPr lang="pt-BR" sz="2400" dirty="0">
                <a:latin typeface="Arial"/>
                <a:cs typeface="Arial"/>
              </a:rPr>
              <a:t>. </a:t>
            </a:r>
            <a:r>
              <a:rPr lang="en-US" sz="2400" dirty="0" err="1">
                <a:latin typeface="Arial"/>
                <a:cs typeface="Arial"/>
              </a:rPr>
              <a:t>para</a:t>
            </a:r>
            <a:r>
              <a:rPr lang="en-US" sz="2400" dirty="0">
                <a:latin typeface="Arial"/>
                <a:cs typeface="Arial"/>
              </a:rPr>
              <a:t> Super </a:t>
            </a:r>
            <a:r>
              <a:rPr lang="en-US" sz="2400" dirty="0" err="1">
                <a:latin typeface="Arial"/>
                <a:cs typeface="Arial"/>
              </a:rPr>
              <a:t>Comput</a:t>
            </a:r>
            <a:r>
              <a:rPr lang="en-US" sz="2400" dirty="0">
                <a:latin typeface="Arial"/>
                <a:cs typeface="Arial"/>
              </a:rPr>
              <a:t>.</a:t>
            </a:r>
            <a:r>
              <a:rPr lang="pt-BR" sz="2400" dirty="0">
                <a:latin typeface="Arial"/>
                <a:cs typeface="Arial"/>
              </a:rPr>
              <a:t>) criam o navegador </a:t>
            </a:r>
            <a:r>
              <a:rPr lang="pt-BR" sz="2400" dirty="0" smtClean="0">
                <a:latin typeface="Arial"/>
                <a:cs typeface="Arial"/>
              </a:rPr>
              <a:t>MOSAIC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 smtClean="0">
                <a:latin typeface="Arial"/>
                <a:cs typeface="Arial"/>
              </a:rPr>
              <a:t>1993 Dave </a:t>
            </a:r>
            <a:r>
              <a:rPr lang="pt-BR" sz="2400" dirty="0" err="1" smtClean="0">
                <a:latin typeface="Arial"/>
                <a:cs typeface="Arial"/>
              </a:rPr>
              <a:t>Ragget</a:t>
            </a:r>
            <a:r>
              <a:rPr lang="pt-BR" sz="2400" dirty="0" smtClean="0">
                <a:latin typeface="Arial"/>
                <a:cs typeface="Arial"/>
              </a:rPr>
              <a:t> (HP) publicou o HTML+ (Títulos, parágrafos, listas, tabelas e figuras)</a:t>
            </a:r>
            <a:endParaRPr lang="pt-BR" sz="2400" dirty="0">
              <a:latin typeface="Arial"/>
              <a:cs typeface="Arial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31233" y="1271775"/>
            <a:ext cx="724048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– </a:t>
            </a:r>
            <a:r>
              <a:rPr lang="en-US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HyperText</a:t>
            </a: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Markup Language</a:t>
            </a:r>
          </a:p>
        </p:txBody>
      </p:sp>
      <p:sp>
        <p:nvSpPr>
          <p:cNvPr id="2" name="Oval 1"/>
          <p:cNvSpPr/>
          <p:nvPr/>
        </p:nvSpPr>
        <p:spPr>
          <a:xfrm>
            <a:off x="4490496" y="151182"/>
            <a:ext cx="1587550" cy="11187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26571" y="408192"/>
            <a:ext cx="160267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/>
                <a:cs typeface="Arial"/>
              </a:rPr>
              <a:t>90-00</a:t>
            </a:r>
            <a:endParaRPr lang="en-US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82011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2391</TotalTime>
  <Words>1355</Words>
  <Application>Microsoft Office PowerPoint</Application>
  <PresentationFormat>Widescreen</PresentationFormat>
  <Paragraphs>235</Paragraphs>
  <Slides>26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Schoolbook</vt:lpstr>
      <vt:lpstr>HelveticaNeue</vt:lpstr>
      <vt:lpstr>Wingdings 2</vt:lpstr>
      <vt:lpstr>View</vt:lpstr>
      <vt:lpstr>Apresentação do PowerPoint</vt:lpstr>
      <vt:lpstr>Apresentação do PowerPoint</vt:lpstr>
      <vt:lpstr>Historia da WEB</vt:lpstr>
      <vt:lpstr>HISTORIA DA WEB</vt:lpstr>
      <vt:lpstr>HISTORIA DA WEB</vt:lpstr>
      <vt:lpstr>HISTORIA DA WEB</vt:lpstr>
      <vt:lpstr>HISTORIA DA WEB</vt:lpstr>
      <vt:lpstr>HISTORIA DA WEB</vt:lpstr>
      <vt:lpstr>HISTORIA DA WEB</vt:lpstr>
      <vt:lpstr>HISTORIA DA WEB</vt:lpstr>
      <vt:lpstr>HISTORIA DA WEB</vt:lpstr>
      <vt:lpstr>HISTORIA DA WEB</vt:lpstr>
      <vt:lpstr>HISTORIA DA WEB</vt:lpstr>
      <vt:lpstr>HISTORIA DA WEB</vt:lpstr>
      <vt:lpstr>Hypertext Transfer Protocol</vt:lpstr>
      <vt:lpstr>Hypertext transfer protocol</vt:lpstr>
      <vt:lpstr>Hypertext transfer protocol</vt:lpstr>
      <vt:lpstr>Hypertext transfer protocol</vt:lpstr>
      <vt:lpstr>Hypertext transfer protocol</vt:lpstr>
      <vt:lpstr>Hypertext transfer protocol</vt:lpstr>
      <vt:lpstr>Hypertext transfer protocol</vt:lpstr>
      <vt:lpstr>Hypertext transfer protocol</vt:lpstr>
      <vt:lpstr>Hypertext transfer protocol</vt:lpstr>
      <vt:lpstr>Hypertext transfer protocol</vt:lpstr>
      <vt:lpstr>Hypertext transfer protocol</vt:lpstr>
      <vt:lpstr>Hypertext transfer protocol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Elisio</dc:creator>
  <cp:lastModifiedBy>Administrador</cp:lastModifiedBy>
  <cp:revision>110</cp:revision>
  <dcterms:created xsi:type="dcterms:W3CDTF">2015-02-22T11:31:18Z</dcterms:created>
  <dcterms:modified xsi:type="dcterms:W3CDTF">2015-03-04T15:39:32Z</dcterms:modified>
</cp:coreProperties>
</file>