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87" r:id="rId4"/>
    <p:sldId id="257" r:id="rId5"/>
    <p:sldId id="284" r:id="rId6"/>
    <p:sldId id="281" r:id="rId7"/>
    <p:sldId id="283" r:id="rId8"/>
    <p:sldId id="282" r:id="rId9"/>
    <p:sldId id="259" r:id="rId10"/>
    <p:sldId id="260" r:id="rId11"/>
    <p:sldId id="280" r:id="rId12"/>
    <p:sldId id="262" r:id="rId13"/>
    <p:sldId id="285" r:id="rId14"/>
    <p:sldId id="261" r:id="rId15"/>
    <p:sldId id="286" r:id="rId16"/>
    <p:sldId id="263" r:id="rId17"/>
    <p:sldId id="276" r:id="rId18"/>
    <p:sldId id="278" r:id="rId19"/>
    <p:sldId id="264" r:id="rId20"/>
    <p:sldId id="265" r:id="rId21"/>
    <p:sldId id="267" r:id="rId22"/>
    <p:sldId id="269" r:id="rId23"/>
    <p:sldId id="274" r:id="rId24"/>
    <p:sldId id="270" r:id="rId25"/>
    <p:sldId id="272" r:id="rId26"/>
    <p:sldId id="271" r:id="rId27"/>
    <p:sldId id="277" r:id="rId28"/>
  </p:sldIdLst>
  <p:sldSz cx="12192000" cy="6858000"/>
  <p:notesSz cx="7559675" cy="10691813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C56C5C5-AE7E-49B0-AECF-98E819B400F0}">
          <p14:sldIdLst>
            <p14:sldId id="256"/>
            <p14:sldId id="287"/>
            <p14:sldId id="257"/>
            <p14:sldId id="284"/>
            <p14:sldId id="281"/>
            <p14:sldId id="283"/>
            <p14:sldId id="282"/>
            <p14:sldId id="259"/>
            <p14:sldId id="260"/>
            <p14:sldId id="280"/>
            <p14:sldId id="262"/>
            <p14:sldId id="285"/>
            <p14:sldId id="261"/>
            <p14:sldId id="286"/>
          </p14:sldIdLst>
        </p14:section>
        <p14:section name="Aplicaciones" id="{61B89D03-B024-4C09-9036-3E2B15170ADB}">
          <p14:sldIdLst>
            <p14:sldId id="263"/>
            <p14:sldId id="276"/>
            <p14:sldId id="278"/>
          </p14:sldIdLst>
        </p14:section>
        <p14:section name="Herramientas" id="{5F97FD42-0054-4F4E-9946-B6ADEE84A978}">
          <p14:sldIdLst>
            <p14:sldId id="264"/>
            <p14:sldId id="265"/>
            <p14:sldId id="267"/>
            <p14:sldId id="269"/>
            <p14:sldId id="274"/>
            <p14:sldId id="270"/>
          </p14:sldIdLst>
        </p14:section>
        <p14:section name="Taller" id="{B89ECB1B-D676-48F6-9C36-FB2B18B62426}">
          <p14:sldIdLst>
            <p14:sldId id="272"/>
            <p14:sldId id="271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B35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7" autoAdjust="0"/>
    <p:restoredTop sz="94660"/>
  </p:normalViewPr>
  <p:slideViewPr>
    <p:cSldViewPr snapToGrid="0">
      <p:cViewPr>
        <p:scale>
          <a:sx n="75" d="100"/>
          <a:sy n="75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7CC4-8F37-4934-984B-86B5EDDE7C23}" type="datetimeFigureOut">
              <a:rPr lang="es-PE" smtClean="0"/>
              <a:t>1/05/2018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313B1-1517-4734-846B-79CA640F8D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253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13B1-1517-4734-846B-79CA640F8D7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779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13B1-1517-4734-846B-79CA640F8D76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818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13B1-1517-4734-846B-79CA640F8D76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62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n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n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n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n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P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13/03/18</a:t>
            </a:r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P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F7FAD92-DC5F-4806-AD16-A0C1AAAEC076}" type="slidenum"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esquemaHaga clic para modificar el estilo de texto del patrón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13/03/18</a:t>
            </a:r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P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8E1CFD-31F7-43BA-A472-C03370E4570E}" type="slidenum"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microsoft.com/office/2007/relationships/hdphoto" Target="../media/hdphoto1.wdp"/><Relationship Id="rId15" Type="http://schemas.openxmlformats.org/officeDocument/2006/relationships/image" Target="../media/image41.jpe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mit.edu/2018/computer-searches-telescope-data-evidence-distant-planets-033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8.png"/><Relationship Id="rId12" Type="http://schemas.openxmlformats.org/officeDocument/2006/relationships/image" Target="../media/image60.png"/><Relationship Id="rId2" Type="http://schemas.openxmlformats.org/officeDocument/2006/relationships/image" Target="../media/image51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2.jpe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community/tutorials/learn-data-science-infographic" TargetMode="External"/><Relationship Id="rId3" Type="http://schemas.openxmlformats.org/officeDocument/2006/relationships/hyperlink" Target="https://www.kdnuggets.com/2017/03/data-science-data-scientist-do.html" TargetMode="External"/><Relationship Id="rId7" Type="http://schemas.openxmlformats.org/officeDocument/2006/relationships/hyperlink" Target="https://www.datasciencecentral.com/profiles/blogs/evolution-of-machine-learning-infographics" TargetMode="External"/><Relationship Id="rId2" Type="http://schemas.openxmlformats.org/officeDocument/2006/relationships/hyperlink" Target="http://news.mit.edu/2018/computer-searches-telescope-data-evidence-distant-planets-0330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ataconomy.com/2016/03/beginners-guide-history-data-science/" TargetMode="External"/><Relationship Id="rId5" Type="http://schemas.openxmlformats.org/officeDocument/2006/relationships/hyperlink" Target="https://www.winshuttle.com/big-data-timeline/" TargetMode="External"/><Relationship Id="rId4" Type="http://schemas.openxmlformats.org/officeDocument/2006/relationships/hyperlink" Target="http://www.mastersindatascience.org/blog/data-science-at-nas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jds-online.com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279400" y="1055072"/>
            <a:ext cx="7210420" cy="3632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PE" sz="80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Machine Learning </a:t>
            </a:r>
          </a:p>
          <a:p>
            <a:pPr algn="ctr">
              <a:lnSpc>
                <a:spcPct val="100000"/>
              </a:lnSpc>
            </a:pPr>
            <a:r>
              <a:rPr lang="es-PE" sz="80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para Humanos</a:t>
            </a:r>
            <a:endParaRPr lang="es-PE" sz="2800" b="1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Forma libre 3"/>
          <p:cNvSpPr/>
          <p:nvPr/>
        </p:nvSpPr>
        <p:spPr>
          <a:xfrm>
            <a:off x="9113009" y="-67808"/>
            <a:ext cx="2744211" cy="7233105"/>
          </a:xfrm>
          <a:custGeom>
            <a:avLst/>
            <a:gdLst>
              <a:gd name="connsiteX0" fmla="*/ 1889771 w 2589985"/>
              <a:gd name="connsiteY0" fmla="*/ 24672 h 6948506"/>
              <a:gd name="connsiteX1" fmla="*/ 1739869 w 2589985"/>
              <a:gd name="connsiteY1" fmla="*/ 324475 h 6948506"/>
              <a:gd name="connsiteX2" fmla="*/ 1010 w 2589985"/>
              <a:gd name="connsiteY2" fmla="*/ 2303177 h 6948506"/>
              <a:gd name="connsiteX3" fmla="*/ 2009692 w 2589985"/>
              <a:gd name="connsiteY3" fmla="*/ 6320540 h 6948506"/>
              <a:gd name="connsiteX4" fmla="*/ 2534348 w 2589985"/>
              <a:gd name="connsiteY4" fmla="*/ 6905157 h 6948506"/>
              <a:gd name="connsiteX5" fmla="*/ 2549338 w 2589985"/>
              <a:gd name="connsiteY5" fmla="*/ 6860186 h 694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89985" h="6948506">
                <a:moveTo>
                  <a:pt x="1889771" y="24672"/>
                </a:moveTo>
                <a:cubicBezTo>
                  <a:pt x="1972217" y="-15302"/>
                  <a:pt x="2054663" y="-55276"/>
                  <a:pt x="1739869" y="324475"/>
                </a:cubicBezTo>
                <a:cubicBezTo>
                  <a:pt x="1425075" y="704226"/>
                  <a:pt x="-43960" y="1303833"/>
                  <a:pt x="1010" y="2303177"/>
                </a:cubicBezTo>
                <a:cubicBezTo>
                  <a:pt x="45980" y="3302521"/>
                  <a:pt x="1587469" y="5553544"/>
                  <a:pt x="2009692" y="6320540"/>
                </a:cubicBezTo>
                <a:cubicBezTo>
                  <a:pt x="2431915" y="7087536"/>
                  <a:pt x="2444407" y="6815216"/>
                  <a:pt x="2534348" y="6905157"/>
                </a:cubicBezTo>
                <a:cubicBezTo>
                  <a:pt x="2624289" y="6995098"/>
                  <a:pt x="2586813" y="6927642"/>
                  <a:pt x="2549338" y="6860186"/>
                </a:cubicBezTo>
              </a:path>
            </a:pathLst>
          </a:custGeom>
          <a:noFill/>
          <a:ln>
            <a:solidFill>
              <a:srgbClr val="00B0F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Forma libre 4"/>
          <p:cNvSpPr/>
          <p:nvPr/>
        </p:nvSpPr>
        <p:spPr>
          <a:xfrm>
            <a:off x="8398741" y="-209862"/>
            <a:ext cx="2549558" cy="7375159"/>
          </a:xfrm>
          <a:custGeom>
            <a:avLst/>
            <a:gdLst>
              <a:gd name="connsiteX0" fmla="*/ 1284905 w 2549558"/>
              <a:gd name="connsiteY0" fmla="*/ 104710 h 6505510"/>
              <a:gd name="connsiteX1" fmla="*/ 1479777 w 2549558"/>
              <a:gd name="connsiteY1" fmla="*/ 299582 h 6505510"/>
              <a:gd name="connsiteX2" fmla="*/ 2514098 w 2549558"/>
              <a:gd name="connsiteY2" fmla="*/ 2638047 h 6505510"/>
              <a:gd name="connsiteX3" fmla="*/ 25731 w 2549558"/>
              <a:gd name="connsiteY3" fmla="*/ 5231346 h 6505510"/>
              <a:gd name="connsiteX4" fmla="*/ 1434807 w 2549558"/>
              <a:gd name="connsiteY4" fmla="*/ 6505510 h 650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558" h="6505510">
                <a:moveTo>
                  <a:pt x="1284905" y="104710"/>
                </a:moveTo>
                <a:cubicBezTo>
                  <a:pt x="1279908" y="-8966"/>
                  <a:pt x="1274911" y="-122641"/>
                  <a:pt x="1479777" y="299582"/>
                </a:cubicBezTo>
                <a:cubicBezTo>
                  <a:pt x="1684643" y="721805"/>
                  <a:pt x="2756439" y="1816086"/>
                  <a:pt x="2514098" y="2638047"/>
                </a:cubicBezTo>
                <a:cubicBezTo>
                  <a:pt x="2271757" y="3460008"/>
                  <a:pt x="205613" y="4586769"/>
                  <a:pt x="25731" y="5231346"/>
                </a:cubicBezTo>
                <a:cubicBezTo>
                  <a:pt x="-154151" y="5875923"/>
                  <a:pt x="640328" y="6190716"/>
                  <a:pt x="1434807" y="650551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" name="Conector recto 5"/>
          <p:cNvCxnSpPr/>
          <p:nvPr/>
        </p:nvCxnSpPr>
        <p:spPr>
          <a:xfrm>
            <a:off x="0" y="15498"/>
            <a:ext cx="1164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82" y="2871172"/>
            <a:ext cx="1625397" cy="162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81121" y="367268"/>
            <a:ext cx="5297715" cy="84065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Learning</a:t>
            </a:r>
            <a:endParaRPr lang="es-PE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7800692" y="3819850"/>
            <a:ext cx="4099972" cy="13112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“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Es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el campo de la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ciencia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de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donde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las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máquinas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pueden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aprender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de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los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, sin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necesidad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de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ser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programadas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.”</a:t>
            </a:r>
            <a:endParaRPr lang="en-US" sz="2000" i="1" dirty="0" smtClean="0">
              <a:solidFill>
                <a:schemeClr val="tx2">
                  <a:lumMod val="50000"/>
                </a:schemeClr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685727" y="1687972"/>
            <a:ext cx="52149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Analizando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historicos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llamados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“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entrenamiento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”, el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modelo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de machine learning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encuentra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patrones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y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los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utiliza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para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aprender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y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realizar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predicciones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de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nuevos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elementos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s-PE" sz="2000" spc="-1" dirty="0">
              <a:solidFill>
                <a:schemeClr val="tx2">
                  <a:lumMod val="50000"/>
                </a:schemeClr>
              </a:solidFill>
              <a:uFill>
                <a:solidFill>
                  <a:srgbClr val="FFFFFF"/>
                </a:solidFill>
              </a:u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666559" y="4534868"/>
            <a:ext cx="1651000" cy="14351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Machine Learning</a:t>
            </a:r>
            <a:endParaRPr lang="es-PE" dirty="0"/>
          </a:p>
        </p:txBody>
      </p:sp>
      <p:sp>
        <p:nvSpPr>
          <p:cNvPr id="9" name="Elipse 8"/>
          <p:cNvSpPr/>
          <p:nvPr/>
        </p:nvSpPr>
        <p:spPr>
          <a:xfrm>
            <a:off x="5491445" y="3696045"/>
            <a:ext cx="1651000" cy="14351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dirty="0" smtClean="0"/>
              <a:t>Aprendizaje </a:t>
            </a:r>
          </a:p>
          <a:p>
            <a:pPr algn="ctr"/>
            <a:r>
              <a:rPr lang="es-PE" dirty="0" smtClean="0"/>
              <a:t>Supervisado</a:t>
            </a:r>
            <a:endParaRPr lang="es-PE" dirty="0"/>
          </a:p>
        </p:txBody>
      </p:sp>
      <p:sp>
        <p:nvSpPr>
          <p:cNvPr id="11" name="Elipse 10"/>
          <p:cNvSpPr/>
          <p:nvPr/>
        </p:nvSpPr>
        <p:spPr>
          <a:xfrm>
            <a:off x="5491445" y="5252418"/>
            <a:ext cx="1651000" cy="14351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dirty="0" smtClean="0"/>
              <a:t>Aprendizaje </a:t>
            </a:r>
          </a:p>
          <a:p>
            <a:pPr algn="ctr"/>
            <a:r>
              <a:rPr lang="es-PE" dirty="0" smtClean="0"/>
              <a:t>No Supervisado</a:t>
            </a:r>
            <a:endParaRPr lang="es-PE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3317559" y="4534868"/>
            <a:ext cx="1967363" cy="59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317559" y="5131145"/>
            <a:ext cx="1967363" cy="83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6801841" y="299214"/>
            <a:ext cx="4618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i="1" dirty="0" smtClean="0"/>
              <a:t>“Machine </a:t>
            </a:r>
            <a:r>
              <a:rPr lang="es-PE" i="1" dirty="0"/>
              <a:t>L</a:t>
            </a:r>
            <a:r>
              <a:rPr lang="es-PE" i="1" dirty="0" smtClean="0"/>
              <a:t>earning es el entrenamiento de </a:t>
            </a:r>
          </a:p>
          <a:p>
            <a:pPr algn="just"/>
            <a:r>
              <a:rPr lang="es-PE" i="1" dirty="0" smtClean="0"/>
              <a:t>un modelo con diferentes experiencias </a:t>
            </a:r>
          </a:p>
          <a:p>
            <a:pPr algn="just"/>
            <a:r>
              <a:rPr lang="es-PE" i="1" dirty="0" smtClean="0"/>
              <a:t>para crear reglas generales que apliquen </a:t>
            </a:r>
          </a:p>
          <a:p>
            <a:pPr algn="just"/>
            <a:r>
              <a:rPr lang="es-PE" i="1" dirty="0" smtClean="0"/>
              <a:t>a datos muy similares.”</a:t>
            </a:r>
            <a:endParaRPr lang="es-PE" i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81121" y="1626417"/>
            <a:ext cx="5297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Ejemplos prácticos</a:t>
            </a:r>
          </a:p>
          <a:p>
            <a:endParaRPr lang="es-P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Llamadas de los </a:t>
            </a:r>
            <a:r>
              <a:rPr lang="es-PE" dirty="0" err="1"/>
              <a:t>C</a:t>
            </a:r>
            <a:r>
              <a:rPr lang="es-PE" dirty="0" err="1" smtClean="0"/>
              <a:t>all</a:t>
            </a:r>
            <a:r>
              <a:rPr lang="es-PE" dirty="0" smtClean="0"/>
              <a:t>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Ofertas de pollos a la brasa en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Ofertas de productos relacionados a los que compraste.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098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64247" y="213826"/>
            <a:ext cx="4040227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Aprendizaje </a:t>
            </a:r>
            <a:endParaRPr lang="es-PE" sz="5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s-PE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     Supervisado</a:t>
            </a:r>
            <a:endParaRPr lang="es-P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-1" y="15498"/>
            <a:ext cx="57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Shape 1"/>
          <p:cNvSpPr txBox="1"/>
          <p:nvPr/>
        </p:nvSpPr>
        <p:spPr>
          <a:xfrm>
            <a:off x="381359" y="2141860"/>
            <a:ext cx="4764483" cy="3796912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En el aprendizaje </a:t>
            </a:r>
            <a:r>
              <a:rPr lang="es-P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supervisado se tiene el valor a predecir como parte de la data de entrenamiento.</a:t>
            </a:r>
          </a:p>
          <a:p>
            <a:pPr algn="just">
              <a:lnSpc>
                <a:spcPct val="100000"/>
              </a:lnSpc>
            </a:pPr>
            <a:r>
              <a:rPr lang="es-P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La variable a predecir la denominamos </a:t>
            </a:r>
            <a:r>
              <a:rPr lang="es-PE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Target</a:t>
            </a:r>
            <a:r>
              <a:rPr lang="es-P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 , la cual define dos tipos de problema:</a:t>
            </a:r>
          </a:p>
          <a:p>
            <a:pPr algn="just">
              <a:lnSpc>
                <a:spcPct val="100000"/>
              </a:lnSpc>
            </a:pPr>
            <a:endParaRPr lang="es-PE" spc="-1" dirty="0" smtClean="0">
              <a:solidFill>
                <a:schemeClr val="tx2"/>
              </a:solidFill>
              <a:uFill>
                <a:solidFill>
                  <a:srgbClr val="FFFFFF"/>
                </a:solidFill>
              </a:u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s-P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Clasificación: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pc="-1" dirty="0" smtClean="0"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Binaria:  Spam, No Spam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pc="-1" dirty="0" err="1" smtClean="0"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Multiclass</a:t>
            </a:r>
            <a:r>
              <a:rPr lang="es-PE" spc="-1" dirty="0" smtClean="0"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  <a:endParaRPr lang="es-PE" spc="-1" dirty="0" smtClean="0">
              <a:solidFill>
                <a:schemeClr val="tx2"/>
              </a:solidFill>
              <a:uFill>
                <a:solidFill>
                  <a:srgbClr val="FFFFFF"/>
                </a:solidFill>
              </a:u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s-P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Regresión: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pc="-1" dirty="0" smtClean="0"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Precio de Casas, Distancia, velocidad</a:t>
            </a:r>
          </a:p>
        </p:txBody>
      </p:sp>
      <p:sp>
        <p:nvSpPr>
          <p:cNvPr id="4" name="Documento 3"/>
          <p:cNvSpPr/>
          <p:nvPr/>
        </p:nvSpPr>
        <p:spPr>
          <a:xfrm>
            <a:off x="6988993" y="2141860"/>
            <a:ext cx="4545874" cy="2772314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67721"/>
              </p:ext>
            </p:extLst>
          </p:nvPr>
        </p:nvGraphicFramePr>
        <p:xfrm>
          <a:off x="7093494" y="2212379"/>
          <a:ext cx="4337323" cy="19227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0667"/>
                <a:gridCol w="700667"/>
                <a:gridCol w="975826"/>
                <a:gridCol w="1050999"/>
                <a:gridCol w="909164"/>
              </a:tblGrid>
              <a:tr h="315798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Año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Edad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Comas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Grado Académico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Envió</a:t>
                      </a:r>
                      <a:r>
                        <a:rPr lang="es-PE" sz="1200" baseline="0" dirty="0" smtClean="0"/>
                        <a:t> Solicitud</a:t>
                      </a:r>
                      <a:endParaRPr lang="es-PE" sz="1200" dirty="0"/>
                    </a:p>
                  </a:txBody>
                  <a:tcPr/>
                </a:tc>
              </a:tr>
              <a:tr h="315798">
                <a:tc>
                  <a:txBody>
                    <a:bodyPr/>
                    <a:lstStyle/>
                    <a:p>
                      <a:pPr algn="ctr"/>
                      <a:r>
                        <a:rPr lang="es-PE" sz="1400" b="1" dirty="0" smtClean="0"/>
                        <a:t>2017</a:t>
                      </a:r>
                      <a:endParaRPr lang="es-P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25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Si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Superior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Si</a:t>
                      </a:r>
                      <a:endParaRPr lang="es-PE" sz="1400" dirty="0"/>
                    </a:p>
                  </a:txBody>
                  <a:tcPr/>
                </a:tc>
              </a:tr>
              <a:tr h="288694">
                <a:tc>
                  <a:txBody>
                    <a:bodyPr/>
                    <a:lstStyle/>
                    <a:p>
                      <a:pPr algn="ctr"/>
                      <a:r>
                        <a:rPr lang="es-PE" sz="1400" b="1" dirty="0" smtClean="0"/>
                        <a:t>2017</a:t>
                      </a:r>
                      <a:endParaRPr lang="es-P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18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Si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Secundaria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Si</a:t>
                      </a:r>
                      <a:endParaRPr lang="es-PE" sz="1400" dirty="0"/>
                    </a:p>
                  </a:txBody>
                  <a:tcPr/>
                </a:tc>
              </a:tr>
              <a:tr h="315798">
                <a:tc>
                  <a:txBody>
                    <a:bodyPr/>
                    <a:lstStyle/>
                    <a:p>
                      <a:pPr algn="ctr"/>
                      <a:r>
                        <a:rPr lang="es-PE" sz="1400" b="0" i="0" dirty="0" smtClean="0"/>
                        <a:t>…</a:t>
                      </a:r>
                      <a:endParaRPr lang="es-PE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…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…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…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…</a:t>
                      </a:r>
                      <a:endParaRPr lang="es-PE" sz="1400" dirty="0"/>
                    </a:p>
                  </a:txBody>
                  <a:tcPr/>
                </a:tc>
              </a:tr>
              <a:tr h="315798">
                <a:tc>
                  <a:txBody>
                    <a:bodyPr/>
                    <a:lstStyle/>
                    <a:p>
                      <a:pPr algn="ctr"/>
                      <a:r>
                        <a:rPr lang="es-PE" sz="1400" b="1" dirty="0" smtClean="0"/>
                        <a:t>2017</a:t>
                      </a:r>
                      <a:endParaRPr lang="es-P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13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No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Primaria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No</a:t>
                      </a:r>
                      <a:endParaRPr lang="es-P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0600563" y="556944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target</a:t>
            </a:r>
            <a:endParaRPr lang="es-PE" dirty="0"/>
          </a:p>
        </p:txBody>
      </p:sp>
      <p:cxnSp>
        <p:nvCxnSpPr>
          <p:cNvPr id="14" name="Conector recto de flecha 13"/>
          <p:cNvCxnSpPr>
            <a:stCxn id="12" idx="0"/>
          </p:cNvCxnSpPr>
          <p:nvPr/>
        </p:nvCxnSpPr>
        <p:spPr>
          <a:xfrm flipH="1" flipV="1">
            <a:off x="10957526" y="4205652"/>
            <a:ext cx="30323" cy="136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462459" y="55694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atributos</a:t>
            </a:r>
            <a:endParaRPr lang="es-PE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8123646" y="4189256"/>
            <a:ext cx="787399" cy="123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 flipV="1">
            <a:off x="8911044" y="4189256"/>
            <a:ext cx="1" cy="123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8911045" y="4189256"/>
            <a:ext cx="977901" cy="123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093494" y="1215821"/>
            <a:ext cx="4467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¿A quienes deberíamos enviar publicidad </a:t>
            </a:r>
          </a:p>
          <a:p>
            <a:r>
              <a:rPr lang="es-PE" dirty="0" smtClean="0"/>
              <a:t>para que se unan a </a:t>
            </a:r>
            <a:r>
              <a:rPr lang="es-PE" b="1" dirty="0" err="1" smtClean="0"/>
              <a:t>CodeHunters</a:t>
            </a:r>
            <a:r>
              <a:rPr lang="es-PE" b="1" dirty="0" smtClean="0"/>
              <a:t> </a:t>
            </a:r>
            <a:r>
              <a:rPr lang="es-PE" b="1" dirty="0" err="1" smtClean="0"/>
              <a:t>Lab</a:t>
            </a:r>
            <a:r>
              <a:rPr lang="es-PE" dirty="0" smtClean="0"/>
              <a:t>?</a:t>
            </a:r>
            <a:endParaRPr lang="es-PE" dirty="0"/>
          </a:p>
        </p:txBody>
      </p:sp>
      <p:cxnSp>
        <p:nvCxnSpPr>
          <p:cNvPr id="31" name="Conector recto de flecha 30"/>
          <p:cNvCxnSpPr/>
          <p:nvPr/>
        </p:nvCxnSpPr>
        <p:spPr>
          <a:xfrm flipH="1" flipV="1">
            <a:off x="7544338" y="4189256"/>
            <a:ext cx="1366708" cy="123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5759999" y="3173756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Training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lamada de nube 116"/>
          <p:cNvSpPr/>
          <p:nvPr/>
        </p:nvSpPr>
        <p:spPr>
          <a:xfrm>
            <a:off x="2081403" y="1640187"/>
            <a:ext cx="2293798" cy="1468897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180" y="211286"/>
            <a:ext cx="10515240" cy="1096396"/>
          </a:xfrm>
        </p:spPr>
        <p:txBody>
          <a:bodyPr/>
          <a:lstStyle/>
          <a:p>
            <a:r>
              <a:rPr lang="es-PE" dirty="0"/>
              <a:t>Clasificación</a:t>
            </a:r>
            <a:br>
              <a:rPr lang="es-PE" dirty="0"/>
            </a:br>
            <a:r>
              <a:rPr lang="es-PE" sz="2400" dirty="0"/>
              <a:t>Aprendizaje Supervisado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21" y="4104200"/>
            <a:ext cx="176913" cy="17691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21" y="3692977"/>
            <a:ext cx="176913" cy="17691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2" y="3696058"/>
            <a:ext cx="176913" cy="17691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2" y="3915382"/>
            <a:ext cx="176913" cy="17691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2" y="3448572"/>
            <a:ext cx="176913" cy="17691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21" y="3912300"/>
            <a:ext cx="176913" cy="17691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71" y="3416785"/>
            <a:ext cx="801224" cy="801224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1259294" y="3073351"/>
            <a:ext cx="67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Spam</a:t>
            </a:r>
            <a:endParaRPr lang="es-PE" sz="14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06220" y="3072862"/>
            <a:ext cx="82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Correos </a:t>
            </a:r>
            <a:endParaRPr lang="es-PE" sz="1400" dirty="0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79" y="3593686"/>
            <a:ext cx="558582" cy="558582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10" y="2156509"/>
            <a:ext cx="520662" cy="520662"/>
          </a:xfrm>
          <a:prstGeom prst="rect">
            <a:avLst/>
          </a:prstGeom>
        </p:spPr>
      </p:pic>
      <p:sp>
        <p:nvSpPr>
          <p:cNvPr id="53" name="CuadroTexto 52"/>
          <p:cNvSpPr txBox="1"/>
          <p:nvPr/>
        </p:nvSpPr>
        <p:spPr>
          <a:xfrm>
            <a:off x="10358079" y="500268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Correos </a:t>
            </a:r>
            <a:endParaRPr lang="es-PE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8747098" y="3872977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812" y="3410081"/>
            <a:ext cx="801224" cy="801224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75" y="3573372"/>
            <a:ext cx="176913" cy="176913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52" y="3947455"/>
            <a:ext cx="176913" cy="176913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687" y="3858999"/>
            <a:ext cx="176913" cy="176913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52" y="4225101"/>
            <a:ext cx="176913" cy="176913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12" y="4240457"/>
            <a:ext cx="176913" cy="176913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67" y="3414369"/>
            <a:ext cx="176913" cy="176913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11" y="3667699"/>
            <a:ext cx="176913" cy="176913"/>
          </a:xfrm>
          <a:prstGeom prst="rect">
            <a:avLst/>
          </a:prstGeom>
        </p:spPr>
      </p:pic>
      <p:cxnSp>
        <p:nvCxnSpPr>
          <p:cNvPr id="64" name="Conector recto 63"/>
          <p:cNvCxnSpPr/>
          <p:nvPr/>
        </p:nvCxnSpPr>
        <p:spPr>
          <a:xfrm>
            <a:off x="4409011" y="388699"/>
            <a:ext cx="0" cy="595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7333639" y="397090"/>
            <a:ext cx="0" cy="595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agen 65"/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554" y="2629646"/>
            <a:ext cx="402940" cy="402940"/>
          </a:xfrm>
          <a:prstGeom prst="rect">
            <a:avLst/>
          </a:prstGeom>
        </p:spPr>
      </p:pic>
      <p:sp>
        <p:nvSpPr>
          <p:cNvPr id="68" name="CuadroTexto 67"/>
          <p:cNvSpPr txBox="1"/>
          <p:nvPr/>
        </p:nvSpPr>
        <p:spPr>
          <a:xfrm>
            <a:off x="6249295" y="2827646"/>
            <a:ext cx="969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Spam</a:t>
            </a:r>
            <a:endParaRPr lang="es-PE" sz="1400" dirty="0"/>
          </a:p>
        </p:txBody>
      </p:sp>
      <p:pic>
        <p:nvPicPr>
          <p:cNvPr id="69" name="Imagen 6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26" y="2526809"/>
            <a:ext cx="176913" cy="176913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26" y="2256446"/>
            <a:ext cx="176913" cy="176913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88" y="2307734"/>
            <a:ext cx="176913" cy="176913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89" y="1756727"/>
            <a:ext cx="176913" cy="176913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26" y="2037371"/>
            <a:ext cx="176913" cy="176913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87" y="5198958"/>
            <a:ext cx="176913" cy="176913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87" y="5195108"/>
            <a:ext cx="176913" cy="176913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87" y="4894208"/>
            <a:ext cx="176913" cy="176913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87" y="4910145"/>
            <a:ext cx="176913" cy="176913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87" y="5480071"/>
            <a:ext cx="176913" cy="176913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87" y="4564008"/>
            <a:ext cx="176913" cy="176913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87" y="5480071"/>
            <a:ext cx="176913" cy="176913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87" y="5195108"/>
            <a:ext cx="176913" cy="176913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87" y="4564008"/>
            <a:ext cx="176913" cy="176913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87" y="4881508"/>
            <a:ext cx="176913" cy="176913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87" y="5480071"/>
            <a:ext cx="176913" cy="176913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787" y="4564008"/>
            <a:ext cx="176913" cy="176913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6305189" y="5880947"/>
            <a:ext cx="82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Correos </a:t>
            </a:r>
            <a:endParaRPr lang="es-PE" sz="1400" dirty="0"/>
          </a:p>
        </p:txBody>
      </p:sp>
      <p:pic>
        <p:nvPicPr>
          <p:cNvPr id="87" name="Imagen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2" y="4111815"/>
            <a:ext cx="176913" cy="176913"/>
          </a:xfrm>
          <a:prstGeom prst="rect">
            <a:avLst/>
          </a:prstGeom>
        </p:spPr>
      </p:pic>
      <p:pic>
        <p:nvPicPr>
          <p:cNvPr id="88" name="Imagen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2" y="4325039"/>
            <a:ext cx="176913" cy="176913"/>
          </a:xfrm>
          <a:prstGeom prst="rect">
            <a:avLst/>
          </a:prstGeom>
        </p:spPr>
      </p:pic>
      <p:pic>
        <p:nvPicPr>
          <p:cNvPr id="89" name="Imagen 8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21" y="3455535"/>
            <a:ext cx="176913" cy="176913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21" y="4324967"/>
            <a:ext cx="176913" cy="176913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4" y="3692977"/>
            <a:ext cx="176913" cy="176913"/>
          </a:xfrm>
          <a:prstGeom prst="rect">
            <a:avLst/>
          </a:prstGeom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4" y="3912301"/>
            <a:ext cx="176913" cy="176913"/>
          </a:xfrm>
          <a:prstGeom prst="rect">
            <a:avLst/>
          </a:prstGeom>
        </p:spPr>
      </p:pic>
      <p:pic>
        <p:nvPicPr>
          <p:cNvPr id="93" name="Imagen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4" y="3445491"/>
            <a:ext cx="176913" cy="176913"/>
          </a:xfrm>
          <a:prstGeom prst="rect">
            <a:avLst/>
          </a:prstGeom>
        </p:spPr>
      </p:pic>
      <p:pic>
        <p:nvPicPr>
          <p:cNvPr id="94" name="Imagen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4" y="4108734"/>
            <a:ext cx="176913" cy="176913"/>
          </a:xfrm>
          <a:prstGeom prst="rect">
            <a:avLst/>
          </a:prstGeom>
        </p:spPr>
      </p:pic>
      <p:pic>
        <p:nvPicPr>
          <p:cNvPr id="95" name="Imagen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4" y="4321958"/>
            <a:ext cx="176913" cy="176913"/>
          </a:xfrm>
          <a:prstGeom prst="rect">
            <a:avLst/>
          </a:prstGeom>
        </p:spPr>
      </p:pic>
      <p:pic>
        <p:nvPicPr>
          <p:cNvPr id="96" name="Imagen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5" y="3692977"/>
            <a:ext cx="176913" cy="176913"/>
          </a:xfrm>
          <a:prstGeom prst="rect">
            <a:avLst/>
          </a:prstGeom>
        </p:spPr>
      </p:pic>
      <p:pic>
        <p:nvPicPr>
          <p:cNvPr id="97" name="Imagen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5" y="3912301"/>
            <a:ext cx="176913" cy="176913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5" y="3445491"/>
            <a:ext cx="176913" cy="176913"/>
          </a:xfrm>
          <a:prstGeom prst="rect">
            <a:avLst/>
          </a:prstGeom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5" y="4108734"/>
            <a:ext cx="176913" cy="176913"/>
          </a:xfrm>
          <a:prstGeom prst="rect">
            <a:avLst/>
          </a:prstGeom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5" y="4321958"/>
            <a:ext cx="176913" cy="176913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" y="3698698"/>
            <a:ext cx="176913" cy="176913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" y="3918022"/>
            <a:ext cx="176913" cy="176913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" y="3451212"/>
            <a:ext cx="176913" cy="176913"/>
          </a:xfrm>
          <a:prstGeom prst="rect">
            <a:avLst/>
          </a:prstGeom>
        </p:spPr>
      </p:pic>
      <p:pic>
        <p:nvPicPr>
          <p:cNvPr id="104" name="Imagen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" y="4114455"/>
            <a:ext cx="176913" cy="176913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" y="4327679"/>
            <a:ext cx="176913" cy="176913"/>
          </a:xfrm>
          <a:prstGeom prst="rect">
            <a:avLst/>
          </a:prstGeom>
        </p:spPr>
      </p:pic>
      <p:sp>
        <p:nvSpPr>
          <p:cNvPr id="106" name="CuadroTexto 105"/>
          <p:cNvSpPr txBox="1"/>
          <p:nvPr/>
        </p:nvSpPr>
        <p:spPr>
          <a:xfrm>
            <a:off x="1151237" y="1549871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Training</a:t>
            </a:r>
            <a:endParaRPr lang="es-PE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5422766" y="1546527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Test</a:t>
            </a:r>
            <a:endParaRPr lang="es-PE" dirty="0"/>
          </a:p>
        </p:txBody>
      </p:sp>
      <p:cxnSp>
        <p:nvCxnSpPr>
          <p:cNvPr id="109" name="Conector recto de flecha 108"/>
          <p:cNvCxnSpPr>
            <a:endCxn id="68" idx="1"/>
          </p:cNvCxnSpPr>
          <p:nvPr/>
        </p:nvCxnSpPr>
        <p:spPr>
          <a:xfrm flipV="1">
            <a:off x="5974508" y="2981535"/>
            <a:ext cx="274787" cy="40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/>
          <p:nvPr/>
        </p:nvCxnSpPr>
        <p:spPr>
          <a:xfrm>
            <a:off x="6166466" y="4111702"/>
            <a:ext cx="305623" cy="33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8677437" y="15465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Despliegue</a:t>
            </a:r>
            <a:endParaRPr lang="es-PE" dirty="0"/>
          </a:p>
        </p:txBody>
      </p:sp>
      <p:sp>
        <p:nvSpPr>
          <p:cNvPr id="113" name="CuadroTexto 112"/>
          <p:cNvSpPr txBox="1"/>
          <p:nvPr/>
        </p:nvSpPr>
        <p:spPr>
          <a:xfrm>
            <a:off x="2344580" y="191611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(12+12)</a:t>
            </a:r>
            <a:endParaRPr lang="es-PE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2831473" y="226689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If</a:t>
            </a:r>
            <a:r>
              <a:rPr lang="es-PE" dirty="0" smtClean="0"/>
              <a:t> x== y </a:t>
            </a:r>
            <a:r>
              <a:rPr lang="es-PE" dirty="0" err="1" smtClean="0"/>
              <a:t>then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CuadroTexto 114"/>
              <p:cNvSpPr txBox="1"/>
              <p:nvPr/>
            </p:nvSpPr>
            <p:spPr>
              <a:xfrm>
                <a:off x="2235769" y="2574591"/>
                <a:ext cx="1333500" cy="27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15" name="Cuadro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769" y="2574591"/>
                <a:ext cx="1333500" cy="274320"/>
              </a:xfrm>
              <a:prstGeom prst="rect">
                <a:avLst/>
              </a:prstGeom>
              <a:blipFill rotWithShape="0">
                <a:blip r:embed="rId5"/>
                <a:stretch>
                  <a:fillRect l="-2283" t="-2222" r="-913" b="-1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CuadroTexto 115"/>
              <p:cNvSpPr txBox="1"/>
              <p:nvPr/>
            </p:nvSpPr>
            <p:spPr>
              <a:xfrm>
                <a:off x="3052679" y="1640992"/>
                <a:ext cx="873887" cy="27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16" name="Cuadro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79" y="1640992"/>
                <a:ext cx="873887" cy="274320"/>
              </a:xfrm>
              <a:prstGeom prst="rect">
                <a:avLst/>
              </a:prstGeom>
              <a:blipFill rotWithShape="0">
                <a:blip r:embed="rId6"/>
                <a:stretch>
                  <a:fillRect l="-6294" t="-2222" r="-2098" b="-1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ector recto de flecha 118"/>
          <p:cNvCxnSpPr/>
          <p:nvPr/>
        </p:nvCxnSpPr>
        <p:spPr>
          <a:xfrm>
            <a:off x="1805360" y="3912300"/>
            <a:ext cx="278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Imagen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653" y="3422355"/>
            <a:ext cx="801224" cy="80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namekusei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58" y="2911320"/>
            <a:ext cx="1312572" cy="13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68" y="1926545"/>
            <a:ext cx="1566609" cy="1566609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56" y="2501104"/>
            <a:ext cx="3060400" cy="30604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" y="4108968"/>
            <a:ext cx="652576" cy="65257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8" y="4565759"/>
            <a:ext cx="537081" cy="53708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60" y="3868929"/>
            <a:ext cx="635624" cy="63562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15" y="4176003"/>
            <a:ext cx="815941" cy="81594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63" y="3868929"/>
            <a:ext cx="649806" cy="64980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23" y="4240964"/>
            <a:ext cx="761718" cy="76171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8" y="3584134"/>
            <a:ext cx="1674932" cy="1674932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0" y="15915"/>
            <a:ext cx="43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071" y="3658468"/>
            <a:ext cx="1439034" cy="13115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21" y="3760533"/>
            <a:ext cx="1219200" cy="1219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9" y="4228195"/>
            <a:ext cx="1869041" cy="18690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22" y="4774551"/>
            <a:ext cx="748934" cy="7489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82" y="3885448"/>
            <a:ext cx="2407410" cy="24074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14" y="4712140"/>
            <a:ext cx="873756" cy="8737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3" y="4900362"/>
            <a:ext cx="652576" cy="65257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498" y="1609851"/>
            <a:ext cx="1885502" cy="188550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0823554" y="4096269"/>
            <a:ext cx="9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planeta</a:t>
            </a:r>
            <a:endParaRPr lang="es-PE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5415018" y="11148624"/>
            <a:ext cx="149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planet</a:t>
            </a:r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49" y="1926545"/>
            <a:ext cx="1219200" cy="1219200"/>
          </a:xfrm>
          <a:prstGeom prst="rect">
            <a:avLst/>
          </a:prstGeom>
        </p:spPr>
      </p:pic>
      <p:pic>
        <p:nvPicPr>
          <p:cNvPr id="1032" name="Picture 8" descr="Resultado de imagen para emoticon glass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98" y="3803245"/>
            <a:ext cx="1089249" cy="108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emoji happ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710" y="3791240"/>
            <a:ext cx="1113258" cy="11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10823554" y="4096269"/>
            <a:ext cx="117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estrella</a:t>
            </a:r>
            <a:endParaRPr lang="es-PE" dirty="0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49" y="1926545"/>
            <a:ext cx="1219200" cy="1219200"/>
          </a:xfrm>
          <a:prstGeom prst="rect">
            <a:avLst/>
          </a:prstGeom>
        </p:spPr>
      </p:pic>
      <p:pic>
        <p:nvPicPr>
          <p:cNvPr id="26" name="Picture 4" descr="Resultado de imagen para moon emoj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638" y="3107291"/>
            <a:ext cx="614041" cy="61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emoji doubt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47" y="382697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508180" y="211285"/>
            <a:ext cx="10515240" cy="1325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mtClean="0"/>
              <a:t>Clasificación</a:t>
            </a:r>
            <a:br>
              <a:rPr lang="es-PE" smtClean="0"/>
            </a:br>
            <a:r>
              <a:rPr lang="es-PE" sz="2400" smtClean="0"/>
              <a:t>Aprendizaje Supervisado</a:t>
            </a:r>
            <a:endParaRPr lang="es-P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1" grpId="3"/>
      <p:bldP spid="31" grpId="0"/>
      <p:bldP spid="3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08180" y="211285"/>
            <a:ext cx="10515240" cy="1325160"/>
          </a:xfrm>
        </p:spPr>
        <p:txBody>
          <a:bodyPr/>
          <a:lstStyle/>
          <a:p>
            <a:r>
              <a:rPr lang="es-PE" dirty="0" smtClean="0"/>
              <a:t>Regresión</a:t>
            </a:r>
            <a:r>
              <a:rPr lang="es-PE" dirty="0"/>
              <a:t/>
            </a:r>
            <a:br>
              <a:rPr lang="es-PE" dirty="0"/>
            </a:br>
            <a:r>
              <a:rPr lang="es-PE" sz="2400" dirty="0"/>
              <a:t>Aprendizaje</a:t>
            </a:r>
            <a:r>
              <a:rPr lang="es-PE" sz="2800" dirty="0"/>
              <a:t> Supervisado</a:t>
            </a:r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3848339" y="3794064"/>
            <a:ext cx="518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7902575" y="3731625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Imagen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39" y="3304489"/>
            <a:ext cx="952500" cy="952500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44" y="3254418"/>
            <a:ext cx="952500" cy="952500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25" y="3444291"/>
            <a:ext cx="812698" cy="812698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9" y="3307451"/>
            <a:ext cx="406349" cy="406349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09" y="3307451"/>
            <a:ext cx="406349" cy="406349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76" y="2775333"/>
            <a:ext cx="406349" cy="406349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76" y="3320407"/>
            <a:ext cx="406349" cy="406349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78" y="3787613"/>
            <a:ext cx="406349" cy="406349"/>
          </a:xfrm>
          <a:prstGeom prst="rect">
            <a:avLst/>
          </a:prstGeom>
        </p:spPr>
      </p:pic>
      <p:pic>
        <p:nvPicPr>
          <p:cNvPr id="89" name="Imagen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76" y="3800569"/>
            <a:ext cx="406349" cy="406349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9" y="4349419"/>
            <a:ext cx="609524" cy="419048"/>
          </a:xfrm>
          <a:prstGeom prst="rect">
            <a:avLst/>
          </a:prstGeom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37" y="4349419"/>
            <a:ext cx="609524" cy="419048"/>
          </a:xfrm>
          <a:prstGeom prst="rect">
            <a:avLst/>
          </a:prstGeom>
        </p:spPr>
      </p:pic>
      <p:pic>
        <p:nvPicPr>
          <p:cNvPr id="93" name="Imagen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72" y="4349419"/>
            <a:ext cx="406349" cy="406349"/>
          </a:xfrm>
          <a:prstGeom prst="rect">
            <a:avLst/>
          </a:prstGeom>
        </p:spPr>
      </p:pic>
      <p:pic>
        <p:nvPicPr>
          <p:cNvPr id="94" name="Imagen 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9" y="2762377"/>
            <a:ext cx="457200" cy="457200"/>
          </a:xfrm>
          <a:prstGeom prst="rect">
            <a:avLst/>
          </a:prstGeom>
        </p:spPr>
      </p:pic>
      <p:pic>
        <p:nvPicPr>
          <p:cNvPr id="95" name="Imagen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97" y="2762377"/>
            <a:ext cx="609524" cy="419048"/>
          </a:xfrm>
          <a:prstGeom prst="rect">
            <a:avLst/>
          </a:prstGeom>
        </p:spPr>
      </p:pic>
      <p:pic>
        <p:nvPicPr>
          <p:cNvPr id="96" name="Imagen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81" y="3307451"/>
            <a:ext cx="457200" cy="457200"/>
          </a:xfrm>
          <a:prstGeom prst="rect">
            <a:avLst/>
          </a:prstGeom>
        </p:spPr>
      </p:pic>
      <p:pic>
        <p:nvPicPr>
          <p:cNvPr id="97" name="Imagen 9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9" y="3787613"/>
            <a:ext cx="457200" cy="457200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08" y="3787613"/>
            <a:ext cx="406349" cy="406349"/>
          </a:xfrm>
          <a:prstGeom prst="rect">
            <a:avLst/>
          </a:prstGeom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94" y="3406613"/>
            <a:ext cx="609600" cy="609600"/>
          </a:xfrm>
          <a:prstGeom prst="rect">
            <a:avLst/>
          </a:prstGeom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22" y="3308010"/>
            <a:ext cx="812698" cy="812698"/>
          </a:xfrm>
          <a:prstGeom prst="rect">
            <a:avLst/>
          </a:prstGeom>
        </p:spPr>
      </p:pic>
      <p:cxnSp>
        <p:nvCxnSpPr>
          <p:cNvPr id="101" name="Conector recto de flecha 100"/>
          <p:cNvCxnSpPr/>
          <p:nvPr/>
        </p:nvCxnSpPr>
        <p:spPr>
          <a:xfrm>
            <a:off x="9570997" y="3710691"/>
            <a:ext cx="518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4107619" y="250887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Precio de casas</a:t>
            </a:r>
            <a:endParaRPr lang="es-PE" dirty="0"/>
          </a:p>
        </p:txBody>
      </p:sp>
      <p:sp>
        <p:nvSpPr>
          <p:cNvPr id="27" name="CuadroTexto 26"/>
          <p:cNvSpPr txBox="1"/>
          <p:nvPr/>
        </p:nvSpPr>
        <p:spPr>
          <a:xfrm>
            <a:off x="9496444" y="2252091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Predecir el precio de </a:t>
            </a:r>
          </a:p>
          <a:p>
            <a:r>
              <a:rPr lang="es-PE" dirty="0" smtClean="0"/>
              <a:t>una casa nueva</a:t>
            </a:r>
          </a:p>
        </p:txBody>
      </p:sp>
    </p:spTree>
    <p:extLst>
      <p:ext uri="{BB962C8B-B14F-4D97-AF65-F5344CB8AC3E}">
        <p14:creationId xmlns:p14="http://schemas.microsoft.com/office/powerpoint/2010/main" val="32956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2"/>
          <p:cNvSpPr/>
          <p:nvPr/>
        </p:nvSpPr>
        <p:spPr>
          <a:xfrm>
            <a:off x="0" y="12700"/>
            <a:ext cx="6317035" cy="1689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Machine-learning system uses physics principles to augment data from NASA crowdsourcing project.</a:t>
            </a:r>
            <a:endParaRPr lang="es-PE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A young sun-like star encircled by its planet-forming disk of gas and dust.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1800"/>
            <a:ext cx="6317035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stomShape 2"/>
          <p:cNvSpPr/>
          <p:nvPr/>
        </p:nvSpPr>
        <p:spPr>
          <a:xfrm>
            <a:off x="6317035" y="12700"/>
            <a:ext cx="5874965" cy="6845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6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base a resultados de un proyecto que buscaba rastros de sistemas solares en formación a través de la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identificación  discos circunestelares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los científicos de la 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Nasa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entrenaron un sistema de 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</a:t>
            </a:r>
            <a:r>
              <a:rPr lang="es-PE" sz="1600" b="1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 pueda identificar estos discos circunestelares.</a:t>
            </a:r>
          </a:p>
          <a:p>
            <a:pPr algn="ctr">
              <a:lnSpc>
                <a:spcPct val="100000"/>
              </a:lnSpc>
            </a:pPr>
            <a:endParaRPr lang="es-PE" sz="1600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Además el sistema también fue entrenado para calcular la probabilidad encontrar </a:t>
            </a:r>
            <a:r>
              <a:rPr lang="es-PE" sz="1600" b="1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exoplanetas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así facilitar a los científicos en estudiar esos sistemas planetarios de los miles de millones que existen</a:t>
            </a:r>
            <a:r>
              <a:rPr lang="es-PE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</a:pPr>
            <a:endParaRPr lang="es-PE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articulo menciona que hay cerca de 750 millones de planetas por evaluar, </a:t>
            </a:r>
            <a:endParaRPr lang="es-PE" sz="1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-1" y="15498"/>
            <a:ext cx="64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1" y="15498"/>
            <a:ext cx="12192001" cy="68425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72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 flipH="1">
            <a:off x="8507548" y="1112404"/>
            <a:ext cx="3481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chemeClr val="bg1"/>
                </a:solidFill>
              </a:rPr>
              <a:t>Un bot  desarrollado por Open AI gano en una partida 1 vs1  en el juego de estrategia Dota2.</a:t>
            </a:r>
          </a:p>
          <a:p>
            <a:pPr algn="just"/>
            <a:r>
              <a:rPr lang="es-PE" dirty="0" smtClean="0">
                <a:solidFill>
                  <a:schemeClr val="bg1"/>
                </a:solidFill>
              </a:rPr>
              <a:t>El bot</a:t>
            </a: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dirty="0" smtClean="0">
                <a:solidFill>
                  <a:schemeClr val="bg1"/>
                </a:solidFill>
              </a:rPr>
              <a:t>utilizando inteligencia artificial, entreno miles de veces jugando en diferentes situaciones y aprendiendo los trucos que el juego implica.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 flipH="1">
            <a:off x="8507548" y="3833212"/>
            <a:ext cx="3481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chemeClr val="bg1"/>
                </a:solidFill>
              </a:rPr>
              <a:t>Según el articulo el bot estuvo entrenando 2 semanas seguidas sin parar, preparándose para el evento principal.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para open AI Dot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4" y="1112404"/>
            <a:ext cx="8083284" cy="448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221064" y="222707"/>
            <a:ext cx="8153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PE" sz="3200" dirty="0">
                <a:solidFill>
                  <a:schemeClr val="bg1"/>
                </a:solidFill>
              </a:rPr>
              <a:t>Bot </a:t>
            </a:r>
            <a:r>
              <a:rPr lang="es-PE" sz="3200" dirty="0" smtClean="0">
                <a:solidFill>
                  <a:schemeClr val="bg1"/>
                </a:solidFill>
              </a:rPr>
              <a:t>derrota </a:t>
            </a:r>
            <a:r>
              <a:rPr lang="es-PE" sz="3200" dirty="0">
                <a:solidFill>
                  <a:schemeClr val="bg1"/>
                </a:solidFill>
              </a:rPr>
              <a:t>a jugador profesional de Dota 2.</a:t>
            </a:r>
          </a:p>
        </p:txBody>
      </p:sp>
    </p:spTree>
    <p:extLst>
      <p:ext uri="{BB962C8B-B14F-4D97-AF65-F5344CB8AC3E}">
        <p14:creationId xmlns:p14="http://schemas.microsoft.com/office/powerpoint/2010/main" val="24635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-1" y="15498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1"/>
            </a:gs>
            <a:gs pos="0">
              <a:srgbClr val="FFC000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986480" y="171360"/>
            <a:ext cx="3642840" cy="106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scientist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943440" y="5757840"/>
            <a:ext cx="235728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Python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2"/>
          <p:cNvPicPr/>
          <p:nvPr/>
        </p:nvPicPr>
        <p:blipFill>
          <a:blip r:embed="rId2"/>
          <a:stretch/>
        </p:blipFill>
        <p:spPr>
          <a:xfrm>
            <a:off x="2676960" y="5545800"/>
            <a:ext cx="981000" cy="1031040"/>
          </a:xfrm>
          <a:prstGeom prst="rect">
            <a:avLst/>
          </a:prstGeom>
          <a:ln>
            <a:noFill/>
          </a:ln>
        </p:spPr>
      </p:pic>
      <p:pic>
        <p:nvPicPr>
          <p:cNvPr id="116" name="Picture 4"/>
          <p:cNvPicPr/>
          <p:nvPr/>
        </p:nvPicPr>
        <p:blipFill>
          <a:blip r:embed="rId3"/>
          <a:stretch/>
        </p:blipFill>
        <p:spPr>
          <a:xfrm>
            <a:off x="342360" y="2665800"/>
            <a:ext cx="1164960" cy="90288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6177307" y="235440"/>
            <a:ext cx="3642840" cy="95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</a:t>
            </a:r>
            <a:r>
              <a:rPr lang="es-PE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Engineer</a:t>
            </a:r>
            <a:endParaRPr lang="es-PE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0293840" y="2201760"/>
            <a:ext cx="1213200" cy="1118160"/>
          </a:xfrm>
          <a:prstGeom prst="ellipse">
            <a:avLst/>
          </a:prstGeom>
          <a:solidFill>
            <a:schemeClr val="accent6">
              <a:alpha val="45000"/>
            </a:schemeClr>
          </a:solidFill>
          <a:ln>
            <a:solidFill>
              <a:schemeClr val="accent6">
                <a:alpha val="2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pic>
        <p:nvPicPr>
          <p:cNvPr id="119" name="Picture 6"/>
          <p:cNvPicPr/>
          <p:nvPr/>
        </p:nvPicPr>
        <p:blipFill>
          <a:blip r:embed="rId4"/>
          <a:srcRect l="8641" t="34446" r="8658" b="28957"/>
          <a:stretch/>
        </p:blipFill>
        <p:spPr>
          <a:xfrm>
            <a:off x="9943920" y="2417760"/>
            <a:ext cx="1912680" cy="685440"/>
          </a:xfrm>
          <a:prstGeom prst="rect">
            <a:avLst/>
          </a:prstGeom>
          <a:ln>
            <a:noFill/>
          </a:ln>
        </p:spPr>
      </p:pic>
      <p:pic>
        <p:nvPicPr>
          <p:cNvPr id="120" name="Picture 8"/>
          <p:cNvPicPr/>
          <p:nvPr/>
        </p:nvPicPr>
        <p:blipFill>
          <a:blip r:embed="rId5"/>
          <a:srcRect l="-2353" t="34072" r="2353" b="36765"/>
          <a:stretch/>
        </p:blipFill>
        <p:spPr>
          <a:xfrm>
            <a:off x="217800" y="1173240"/>
            <a:ext cx="2557440" cy="745560"/>
          </a:xfrm>
          <a:prstGeom prst="rect">
            <a:avLst/>
          </a:prstGeom>
          <a:ln>
            <a:noFill/>
          </a:ln>
        </p:spPr>
      </p:pic>
      <p:pic>
        <p:nvPicPr>
          <p:cNvPr id="121" name="Picture 10"/>
          <p:cNvPicPr/>
          <p:nvPr/>
        </p:nvPicPr>
        <p:blipFill>
          <a:blip r:embed="rId6"/>
          <a:stretch/>
        </p:blipFill>
        <p:spPr>
          <a:xfrm>
            <a:off x="7700400" y="1587600"/>
            <a:ext cx="1392480" cy="1253160"/>
          </a:xfrm>
          <a:prstGeom prst="rect">
            <a:avLst/>
          </a:prstGeom>
          <a:ln>
            <a:noFill/>
          </a:ln>
        </p:spPr>
      </p:pic>
      <p:pic>
        <p:nvPicPr>
          <p:cNvPr id="122" name="Picture 12"/>
          <p:cNvPicPr/>
          <p:nvPr/>
        </p:nvPicPr>
        <p:blipFill>
          <a:blip r:embed="rId7"/>
          <a:stretch/>
        </p:blipFill>
        <p:spPr>
          <a:xfrm>
            <a:off x="6618600" y="3114360"/>
            <a:ext cx="3465000" cy="898560"/>
          </a:xfrm>
          <a:prstGeom prst="rect">
            <a:avLst/>
          </a:prstGeom>
          <a:ln>
            <a:noFill/>
          </a:ln>
        </p:spPr>
      </p:pic>
      <p:pic>
        <p:nvPicPr>
          <p:cNvPr id="123" name="Picture 14"/>
          <p:cNvPicPr/>
          <p:nvPr/>
        </p:nvPicPr>
        <p:blipFill>
          <a:blip r:embed="rId8"/>
          <a:stretch/>
        </p:blipFill>
        <p:spPr>
          <a:xfrm>
            <a:off x="6818040" y="5233320"/>
            <a:ext cx="2950920" cy="1569600"/>
          </a:xfrm>
          <a:prstGeom prst="rect">
            <a:avLst/>
          </a:prstGeom>
          <a:ln>
            <a:noFill/>
          </a:ln>
        </p:spPr>
      </p:pic>
      <p:pic>
        <p:nvPicPr>
          <p:cNvPr id="124" name="Picture 18"/>
          <p:cNvPicPr/>
          <p:nvPr/>
        </p:nvPicPr>
        <p:blipFill>
          <a:blip r:embed="rId9"/>
          <a:stretch/>
        </p:blipFill>
        <p:spPr>
          <a:xfrm>
            <a:off x="412200" y="4784040"/>
            <a:ext cx="1921320" cy="761760"/>
          </a:xfrm>
          <a:prstGeom prst="rect">
            <a:avLst/>
          </a:prstGeom>
          <a:ln>
            <a:noFill/>
          </a:ln>
        </p:spPr>
      </p:pic>
      <p:pic>
        <p:nvPicPr>
          <p:cNvPr id="125" name="Picture 20"/>
          <p:cNvPicPr/>
          <p:nvPr/>
        </p:nvPicPr>
        <p:blipFill>
          <a:blip r:embed="rId10"/>
          <a:stretch/>
        </p:blipFill>
        <p:spPr>
          <a:xfrm>
            <a:off x="1889640" y="2142360"/>
            <a:ext cx="2725920" cy="972720"/>
          </a:xfrm>
          <a:prstGeom prst="rect">
            <a:avLst/>
          </a:prstGeom>
          <a:ln>
            <a:noFill/>
          </a:ln>
        </p:spPr>
      </p:pic>
      <p:pic>
        <p:nvPicPr>
          <p:cNvPr id="126" name="Imagen 15"/>
          <p:cNvPicPr/>
          <p:nvPr/>
        </p:nvPicPr>
        <p:blipFill>
          <a:blip r:embed="rId11"/>
          <a:stretch/>
        </p:blipFill>
        <p:spPr>
          <a:xfrm>
            <a:off x="1682640" y="3568680"/>
            <a:ext cx="2761200" cy="718560"/>
          </a:xfrm>
          <a:prstGeom prst="rect">
            <a:avLst/>
          </a:prstGeom>
          <a:ln>
            <a:noFill/>
          </a:ln>
        </p:spPr>
      </p:pic>
      <p:pic>
        <p:nvPicPr>
          <p:cNvPr id="127" name="Picture 28"/>
          <p:cNvPicPr/>
          <p:nvPr/>
        </p:nvPicPr>
        <p:blipFill>
          <a:blip r:embed="rId12"/>
          <a:stretch/>
        </p:blipFill>
        <p:spPr>
          <a:xfrm>
            <a:off x="2881440" y="1223640"/>
            <a:ext cx="2721240" cy="1029240"/>
          </a:xfrm>
          <a:prstGeom prst="rect">
            <a:avLst/>
          </a:prstGeom>
          <a:ln>
            <a:noFill/>
          </a:ln>
        </p:spPr>
      </p:pic>
      <p:pic>
        <p:nvPicPr>
          <p:cNvPr id="128" name="Picture 30"/>
          <p:cNvPicPr/>
          <p:nvPr/>
        </p:nvPicPr>
        <p:blipFill>
          <a:blip r:embed="rId13"/>
          <a:stretch/>
        </p:blipFill>
        <p:spPr>
          <a:xfrm>
            <a:off x="6300720" y="4315680"/>
            <a:ext cx="2513160" cy="682560"/>
          </a:xfrm>
          <a:prstGeom prst="rect">
            <a:avLst/>
          </a:prstGeom>
          <a:ln>
            <a:noFill/>
          </a:ln>
        </p:spPr>
      </p:pic>
      <p:pic>
        <p:nvPicPr>
          <p:cNvPr id="129" name="Picture 32"/>
          <p:cNvPicPr/>
          <p:nvPr/>
        </p:nvPicPr>
        <p:blipFill>
          <a:blip r:embed="rId14"/>
          <a:stretch/>
        </p:blipFill>
        <p:spPr>
          <a:xfrm>
            <a:off x="9792360" y="866160"/>
            <a:ext cx="2215800" cy="886320"/>
          </a:xfrm>
          <a:prstGeom prst="rect">
            <a:avLst/>
          </a:prstGeom>
          <a:ln>
            <a:noFill/>
          </a:ln>
        </p:spPr>
      </p:pic>
      <p:pic>
        <p:nvPicPr>
          <p:cNvPr id="130" name="Picture 34"/>
          <p:cNvPicPr/>
          <p:nvPr/>
        </p:nvPicPr>
        <p:blipFill>
          <a:blip r:embed="rId15"/>
          <a:stretch/>
        </p:blipFill>
        <p:spPr>
          <a:xfrm>
            <a:off x="9299160" y="4315680"/>
            <a:ext cx="2852280" cy="818640"/>
          </a:xfrm>
          <a:prstGeom prst="rect">
            <a:avLst/>
          </a:prstGeom>
          <a:ln>
            <a:noFill/>
          </a:ln>
        </p:spPr>
      </p:pic>
      <p:cxnSp>
        <p:nvCxnSpPr>
          <p:cNvPr id="20" name="Conector recto 19"/>
          <p:cNvCxnSpPr/>
          <p:nvPr/>
        </p:nvCxnSpPr>
        <p:spPr>
          <a:xfrm>
            <a:off x="-1" y="15498"/>
            <a:ext cx="10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esultado de imagen para d3.js 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40" y="4567339"/>
            <a:ext cx="1006020" cy="10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04371" y="213840"/>
            <a:ext cx="5781460" cy="720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Metodología CRISP-DM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927160" y="1212200"/>
            <a:ext cx="1800000" cy="1800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Conocimiento del negocio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372260" y="1212200"/>
            <a:ext cx="1800000" cy="180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Entendimiento </a:t>
            </a:r>
            <a:endParaRPr lang="es-PE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s-PE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</a:t>
            </a: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 Datos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8836920" y="2399120"/>
            <a:ext cx="1802880" cy="18284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Preparación </a:t>
            </a:r>
            <a:endParaRPr lang="es-PE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s-PE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</a:t>
            </a: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 datos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6552720" y="4757480"/>
            <a:ext cx="1802880" cy="18284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Modeling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3574860" y="4734189"/>
            <a:ext cx="1802880" cy="1828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Evaluación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8355600" y="2112200"/>
            <a:ext cx="610600" cy="286740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9"/>
          <p:cNvSpPr/>
          <p:nvPr/>
        </p:nvSpPr>
        <p:spPr>
          <a:xfrm rot="5400000">
            <a:off x="8385435" y="4359694"/>
            <a:ext cx="709660" cy="748990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1" name="Conector recto 10"/>
          <p:cNvCxnSpPr/>
          <p:nvPr/>
        </p:nvCxnSpPr>
        <p:spPr>
          <a:xfrm>
            <a:off x="-1" y="15498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31" y="3127126"/>
            <a:ext cx="1268253" cy="1268253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V="1">
            <a:off x="5067300" y="1712782"/>
            <a:ext cx="965200" cy="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>
            <a:off x="5067300" y="2112200"/>
            <a:ext cx="96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stomShape 9"/>
          <p:cNvSpPr/>
          <p:nvPr/>
        </p:nvSpPr>
        <p:spPr>
          <a:xfrm rot="5400000" flipH="1" flipV="1">
            <a:off x="8081743" y="4210340"/>
            <a:ext cx="845700" cy="664659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6"/>
          <p:cNvSpPr/>
          <p:nvPr/>
        </p:nvSpPr>
        <p:spPr>
          <a:xfrm>
            <a:off x="1233855" y="3120879"/>
            <a:ext cx="1802880" cy="182844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Despliegue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5434959" y="5671700"/>
            <a:ext cx="96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/>
          <p:nvPr/>
        </p:nvCxnSpPr>
        <p:spPr>
          <a:xfrm rot="10800000">
            <a:off x="2705568" y="5019898"/>
            <a:ext cx="597608" cy="414942"/>
          </a:xfrm>
          <a:prstGeom prst="curvedConnector3">
            <a:avLst>
              <a:gd name="adj1" fmla="val 96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4199867" y="3313341"/>
            <a:ext cx="0" cy="122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329" y="-25526"/>
            <a:ext cx="11207242" cy="1640114"/>
          </a:xfrm>
        </p:spPr>
        <p:txBody>
          <a:bodyPr/>
          <a:lstStyle/>
          <a:p>
            <a:r>
              <a:rPr lang="es-PE" sz="2400" dirty="0" smtClean="0"/>
              <a:t>¿Alguna vez se han preguntado como es que </a:t>
            </a:r>
            <a:r>
              <a:rPr lang="es-PE" sz="2400" b="1" dirty="0" err="1" smtClean="0">
                <a:solidFill>
                  <a:schemeClr val="accent3">
                    <a:lumMod val="75000"/>
                  </a:schemeClr>
                </a:solidFill>
              </a:rPr>
              <a:t>Spotify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PE" sz="2400" dirty="0" smtClean="0"/>
              <a:t>les recomienda canciones, </a:t>
            </a:r>
            <a:r>
              <a:rPr lang="es-PE" sz="2400" b="1" dirty="0" smtClean="0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s-P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PE" sz="2400" dirty="0" smtClean="0"/>
              <a:t>les muestra publicidad o </a:t>
            </a:r>
            <a:r>
              <a:rPr lang="es-PE" sz="2400" b="1" dirty="0" err="1" smtClean="0">
                <a:solidFill>
                  <a:srgbClr val="FF0000"/>
                </a:solidFill>
              </a:rPr>
              <a:t>Netflix</a:t>
            </a:r>
            <a:r>
              <a:rPr lang="es-PE" sz="2400" dirty="0" smtClean="0">
                <a:solidFill>
                  <a:srgbClr val="FF0000"/>
                </a:solidFill>
              </a:rPr>
              <a:t> </a:t>
            </a:r>
            <a:r>
              <a:rPr lang="es-PE" sz="2400" dirty="0" smtClean="0"/>
              <a:t>les recomienda películas?</a:t>
            </a:r>
            <a:endParaRPr lang="es-PE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8210" r="23072" b="45604"/>
          <a:stretch/>
        </p:blipFill>
        <p:spPr>
          <a:xfrm>
            <a:off x="650929" y="2029667"/>
            <a:ext cx="7237708" cy="24430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30668" b="15943"/>
          <a:stretch/>
        </p:blipFill>
        <p:spPr>
          <a:xfrm>
            <a:off x="650929" y="4548754"/>
            <a:ext cx="7254659" cy="2177640"/>
          </a:xfrm>
          <a:prstGeom prst="rect">
            <a:avLst/>
          </a:prstGeom>
        </p:spPr>
      </p:pic>
      <p:pic>
        <p:nvPicPr>
          <p:cNvPr id="7" name="Picture 12" descr="Resultado de imagen para emoji doub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241" y="949013"/>
            <a:ext cx="480447" cy="48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8344129" y="2259619"/>
            <a:ext cx="3267299" cy="4046837"/>
            <a:chOff x="8329616" y="3251212"/>
            <a:chExt cx="2738434" cy="347518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86"/>
            <a:stretch/>
          </p:blipFill>
          <p:spPr>
            <a:xfrm>
              <a:off x="8329616" y="4180114"/>
              <a:ext cx="2738434" cy="254628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" b="80945"/>
            <a:stretch/>
          </p:blipFill>
          <p:spPr>
            <a:xfrm>
              <a:off x="8329616" y="3251212"/>
              <a:ext cx="2738434" cy="878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316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35124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Librerias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008561" y="1112638"/>
            <a:ext cx="8693378" cy="531140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P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Operaciones con vectores, </a:t>
            </a:r>
            <a:r>
              <a:rPr lang="es-P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Matrices</a:t>
            </a:r>
          </a:p>
          <a:p>
            <a:pPr>
              <a:lnSpc>
                <a:spcPct val="100000"/>
              </a:lnSpc>
            </a:pP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MatplotLib</a:t>
            </a:r>
            <a:r>
              <a:rPr lang="es-P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s-PE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s-P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eaborn</a:t>
            </a:r>
            <a:r>
              <a:rPr lang="es-P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s-P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Bokeh</a:t>
            </a:r>
            <a:endParaRPr lang="es-PE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Visualización de datos </a:t>
            </a:r>
          </a:p>
          <a:p>
            <a:pPr>
              <a:lnSpc>
                <a:spcPct val="100000"/>
              </a:lnSpc>
            </a:pP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Scipy</a:t>
            </a: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Estadísticos, </a:t>
            </a:r>
            <a:r>
              <a:rPr lang="es-P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funciones Aritméticas</a:t>
            </a: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</a:t>
            </a:r>
          </a:p>
          <a:p>
            <a:pPr>
              <a:lnSpc>
                <a:spcPct val="100000"/>
              </a:lnSpc>
            </a:pPr>
            <a:r>
              <a:rPr lang="es-P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Manejo de archivos(Excel, CSV, </a:t>
            </a:r>
            <a:r>
              <a:rPr lang="es-P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txt</a:t>
            </a:r>
            <a:r>
              <a:rPr lang="es-P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SPSS Files)</a:t>
            </a:r>
          </a:p>
          <a:p>
            <a:pPr>
              <a:lnSpc>
                <a:spcPct val="100000"/>
              </a:lnSpc>
            </a:pP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Scikit-Learn</a:t>
            </a: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</a:t>
            </a:r>
            <a:r>
              <a:rPr lang="es-P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preprocesamiento</a:t>
            </a:r>
            <a:r>
              <a:rPr lang="es-P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datos</a:t>
            </a: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Creación de </a:t>
            </a:r>
            <a:r>
              <a:rPr lang="es-P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Modelos predictivos</a:t>
            </a: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11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Marcador de contenido 3"/>
          <p:cNvPicPr/>
          <p:nvPr/>
        </p:nvPicPr>
        <p:blipFill>
          <a:blip r:embed="rId2"/>
          <a:stretch/>
        </p:blipFill>
        <p:spPr>
          <a:xfrm>
            <a:off x="1656000" y="141840"/>
            <a:ext cx="8991360" cy="6626160"/>
          </a:xfrm>
          <a:prstGeom prst="rect">
            <a:avLst/>
          </a:prstGeom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5308600" y="2882900"/>
            <a:ext cx="16637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¿Que te gustaría visualizar?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6972300" y="31496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Distribución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5445388" y="39301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Composición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3790236" y="314273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Relación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5415464" y="245985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Comparacion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3053636" y="4457700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 través del tiempo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7859722" y="4589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Estático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2296742" y="4827032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Pocos periodos</a:t>
            </a:r>
            <a:endParaRPr lang="es-PE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030946" y="4827032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Muchos periodos</a:t>
            </a:r>
            <a:endParaRPr lang="es-PE" sz="1200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-1" y="15498"/>
            <a:ext cx="12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equi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18" y="1539134"/>
            <a:ext cx="7013395" cy="469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rana rene tris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2" y="1804847"/>
            <a:ext cx="3029002" cy="416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957942" y="337153"/>
            <a:ext cx="9826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 smtClean="0"/>
              <a:t>Recuerda que un Data </a:t>
            </a:r>
            <a:r>
              <a:rPr lang="es-PE" sz="2800" dirty="0" err="1"/>
              <a:t>S</a:t>
            </a:r>
            <a:r>
              <a:rPr lang="es-PE" sz="2800" dirty="0" err="1" smtClean="0"/>
              <a:t>cientist</a:t>
            </a:r>
            <a:r>
              <a:rPr lang="es-PE" sz="2800" dirty="0" smtClean="0"/>
              <a:t> trabaja en equipo no es una persona que lo sabe todo.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41912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92920" y="118440"/>
            <a:ext cx="4202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Online </a:t>
            </a:r>
            <a:r>
              <a:rPr lang="es-P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Platforms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4" name="Picture 2"/>
          <p:cNvPicPr/>
          <p:nvPr/>
        </p:nvPicPr>
        <p:blipFill>
          <a:blip r:embed="rId2"/>
          <a:stretch/>
        </p:blipFill>
        <p:spPr>
          <a:xfrm>
            <a:off x="592920" y="1559880"/>
            <a:ext cx="4564440" cy="1032480"/>
          </a:xfrm>
          <a:prstGeom prst="rect">
            <a:avLst/>
          </a:prstGeom>
          <a:ln>
            <a:noFill/>
          </a:ln>
        </p:spPr>
      </p:pic>
      <p:pic>
        <p:nvPicPr>
          <p:cNvPr id="185" name="Picture 4"/>
          <p:cNvPicPr/>
          <p:nvPr/>
        </p:nvPicPr>
        <p:blipFill>
          <a:blip r:embed="rId3"/>
          <a:stretch/>
        </p:blipFill>
        <p:spPr>
          <a:xfrm>
            <a:off x="9118080" y="3867660"/>
            <a:ext cx="2727720" cy="2727720"/>
          </a:xfrm>
          <a:prstGeom prst="rect">
            <a:avLst/>
          </a:prstGeom>
          <a:ln>
            <a:noFill/>
          </a:ln>
        </p:spPr>
      </p:pic>
      <p:pic>
        <p:nvPicPr>
          <p:cNvPr id="186" name="Picture 6"/>
          <p:cNvPicPr/>
          <p:nvPr/>
        </p:nvPicPr>
        <p:blipFill>
          <a:blip r:embed="rId4"/>
          <a:stretch/>
        </p:blipFill>
        <p:spPr>
          <a:xfrm>
            <a:off x="613440" y="3722400"/>
            <a:ext cx="2212920" cy="1049040"/>
          </a:xfrm>
          <a:prstGeom prst="rect">
            <a:avLst/>
          </a:prstGeom>
          <a:ln>
            <a:noFill/>
          </a:ln>
        </p:spPr>
      </p:pic>
      <p:pic>
        <p:nvPicPr>
          <p:cNvPr id="187" name="Picture 8"/>
          <p:cNvPicPr/>
          <p:nvPr/>
        </p:nvPicPr>
        <p:blipFill>
          <a:blip r:embed="rId5"/>
          <a:stretch/>
        </p:blipFill>
        <p:spPr>
          <a:xfrm>
            <a:off x="4487040" y="5449320"/>
            <a:ext cx="3937320" cy="1340640"/>
          </a:xfrm>
          <a:prstGeom prst="rect">
            <a:avLst/>
          </a:prstGeom>
          <a:ln>
            <a:noFill/>
          </a:ln>
        </p:spPr>
      </p:pic>
      <p:pic>
        <p:nvPicPr>
          <p:cNvPr id="188" name="Picture 12"/>
          <p:cNvPicPr/>
          <p:nvPr/>
        </p:nvPicPr>
        <p:blipFill>
          <a:blip r:embed="rId6"/>
          <a:stretch/>
        </p:blipFill>
        <p:spPr>
          <a:xfrm>
            <a:off x="587880" y="5231520"/>
            <a:ext cx="3537360" cy="1558440"/>
          </a:xfrm>
          <a:prstGeom prst="rect">
            <a:avLst/>
          </a:prstGeom>
          <a:ln>
            <a:noFill/>
          </a:ln>
        </p:spPr>
      </p:pic>
      <p:pic>
        <p:nvPicPr>
          <p:cNvPr id="189" name="Picture 14"/>
          <p:cNvPicPr/>
          <p:nvPr/>
        </p:nvPicPr>
        <p:blipFill>
          <a:blip r:embed="rId7"/>
          <a:srcRect l="28254" t="6386" r="27883"/>
          <a:stretch/>
        </p:blipFill>
        <p:spPr>
          <a:xfrm>
            <a:off x="5748480" y="414360"/>
            <a:ext cx="2189020" cy="2770560"/>
          </a:xfrm>
          <a:prstGeom prst="rect">
            <a:avLst/>
          </a:prstGeom>
          <a:ln>
            <a:noFill/>
          </a:ln>
        </p:spPr>
      </p:pic>
      <p:pic>
        <p:nvPicPr>
          <p:cNvPr id="190" name="Picture 16"/>
          <p:cNvPicPr/>
          <p:nvPr/>
        </p:nvPicPr>
        <p:blipFill>
          <a:blip r:embed="rId8"/>
          <a:stretch/>
        </p:blipFill>
        <p:spPr>
          <a:xfrm>
            <a:off x="9011880" y="1851300"/>
            <a:ext cx="2940120" cy="1482120"/>
          </a:xfrm>
          <a:prstGeom prst="rect">
            <a:avLst/>
          </a:prstGeom>
          <a:ln>
            <a:noFill/>
          </a:ln>
        </p:spPr>
      </p:pic>
      <p:pic>
        <p:nvPicPr>
          <p:cNvPr id="191" name="Picture 18"/>
          <p:cNvPicPr/>
          <p:nvPr/>
        </p:nvPicPr>
        <p:blipFill>
          <a:blip r:embed="rId9"/>
          <a:stretch/>
        </p:blipFill>
        <p:spPr>
          <a:xfrm>
            <a:off x="4200840" y="3184920"/>
            <a:ext cx="4020840" cy="18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2"/>
          <p:cNvSpPr txBox="1"/>
          <p:nvPr/>
        </p:nvSpPr>
        <p:spPr>
          <a:xfrm>
            <a:off x="841351" y="1665251"/>
            <a:ext cx="10515240" cy="19225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Abrir terminal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ejecutar</a:t>
            </a:r>
            <a:endParaRPr lang="es-PE" sz="2000" b="0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</a:t>
            </a:r>
            <a:r>
              <a:rPr lang="es-PE" sz="20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jupyterlab</a:t>
            </a:r>
            <a:endParaRPr lang="es-PE" sz="20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serverextension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enable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--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jupyterlab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--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sys-prefix</a:t>
            </a:r>
            <a:endParaRPr lang="es-PE" sz="20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sz="20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es-PE" sz="20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800100" y="4713266"/>
            <a:ext cx="4000500" cy="2006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 Instalar </a:t>
            </a:r>
            <a:r>
              <a:rPr lang="es-PE" b="1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endParaRPr lang="es-PE" b="1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s-PE" sz="1400" b="1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Abrir 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cmd</a:t>
            </a:r>
            <a:endParaRPr lang="es-PE" sz="1400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s-PE" sz="1400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ip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endParaRPr lang="es-PE" sz="1400" b="0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s-PE" sz="1400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</a:t>
            </a:r>
            <a:r>
              <a:rPr lang="es-PE" sz="1400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z="1400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virtualenvwrapper-win</a:t>
            </a:r>
            <a:endParaRPr lang="es-PE" sz="1400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s-PE" sz="1400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kvirtualenv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&lt;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namevirtual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88830" y="993305"/>
            <a:ext cx="2831920" cy="633545"/>
            <a:chOff x="838080" y="1155525"/>
            <a:chExt cx="3137020" cy="751315"/>
          </a:xfrm>
        </p:grpSpPr>
        <p:sp>
          <p:nvSpPr>
            <p:cNvPr id="194" name="TextShape 1"/>
            <p:cNvSpPr txBox="1"/>
            <p:nvPr/>
          </p:nvSpPr>
          <p:spPr>
            <a:xfrm>
              <a:off x="838080" y="1155525"/>
              <a:ext cx="3137020" cy="75131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>
                <a:lnSpc>
                  <a:spcPct val="90000"/>
                </a:lnSpc>
              </a:pPr>
              <a:r>
                <a:rPr lang="es-PE" sz="4400" b="1" strike="noStrike" spc="-1" dirty="0" smtClean="0">
                  <a:solidFill>
                    <a:schemeClr val="accent6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Calibri Light"/>
                </a:rPr>
                <a:t>Ubuntu</a:t>
              </a:r>
              <a:endParaRPr lang="es-PE" sz="1800" b="1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endParaRPr>
            </a:p>
          </p:txBody>
        </p:sp>
        <p:pic>
          <p:nvPicPr>
            <p:cNvPr id="1028" name="Picture 4" descr="Resultado de imagen para ubuntu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835" y="1196405"/>
              <a:ext cx="592665" cy="592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Resultado de imagen para windows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8" r="19221" b="41279"/>
          <a:stretch/>
        </p:blipFill>
        <p:spPr bwMode="auto">
          <a:xfrm>
            <a:off x="355480" y="3878578"/>
            <a:ext cx="2133720" cy="55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Shape 1"/>
          <p:cNvSpPr txBox="1"/>
          <p:nvPr/>
        </p:nvSpPr>
        <p:spPr>
          <a:xfrm>
            <a:off x="164980" y="145382"/>
            <a:ext cx="10515240" cy="809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Instalación </a:t>
            </a:r>
            <a:r>
              <a:rPr lang="es-PE" sz="4400" b="1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</a:t>
            </a:r>
            <a:r>
              <a:rPr lang="es-PE" sz="4400" b="1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pyter Lab</a:t>
            </a:r>
            <a:endParaRPr lang="es-PE" sz="1800" b="1" strike="noStrike" spc="-1" dirty="0">
              <a:solidFill>
                <a:srgbClr val="92D050"/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88830" y="1688562"/>
            <a:ext cx="184150" cy="188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488830" y="4761552"/>
            <a:ext cx="184150" cy="11602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stomShape 4"/>
          <p:cNvSpPr/>
          <p:nvPr/>
        </p:nvSpPr>
        <p:spPr>
          <a:xfrm>
            <a:off x="4384160" y="4713266"/>
            <a:ext cx="3649497" cy="14716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 Activar </a:t>
            </a:r>
            <a:r>
              <a:rPr lang="es-PE" b="1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r>
              <a:rPr lang="es-PE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y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abrir </a:t>
            </a:r>
            <a:r>
              <a:rPr lang="es-PE" b="1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</a:t>
            </a:r>
            <a:r>
              <a:rPr lang="es-PE" b="1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b="1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s-PE" sz="1400" b="1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Abrir 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cmd</a:t>
            </a:r>
            <a:endParaRPr lang="es-PE" sz="1400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&lt;ruta\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namevirtual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</a:t>
            </a:r>
            <a:r>
              <a:rPr lang="es-PE" sz="1400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namevirtualenv</a:t>
            </a:r>
            <a:r>
              <a:rPr lang="es-PE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\Scripts\</a:t>
            </a:r>
            <a:r>
              <a:rPr lang="es-PE" sz="1400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activate</a:t>
            </a:r>
            <a:r>
              <a:rPr lang="es-PE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es-PE" sz="1400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s-PE" sz="1400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033657" y="4761552"/>
            <a:ext cx="29870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 Instalar </a:t>
            </a:r>
            <a:r>
              <a:rPr lang="es-PE" b="1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</a:t>
            </a:r>
            <a:r>
              <a:rPr lang="es-PE" b="1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b="1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</a:t>
            </a:r>
            <a:r>
              <a:rPr lang="es-P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jupyterlab</a:t>
            </a:r>
            <a:endParaRPr lang="es-P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s-P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4. Lanzar </a:t>
            </a:r>
            <a:r>
              <a:rPr lang="es-P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</a:t>
            </a:r>
            <a:r>
              <a:rPr lang="es-P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</a:t>
            </a:r>
            <a:r>
              <a:rPr lang="es-P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Titanic Dataset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3" name="Picture 2"/>
          <p:cNvPicPr/>
          <p:nvPr/>
        </p:nvPicPr>
        <p:blipFill>
          <a:blip r:embed="rId2"/>
          <a:stretch/>
        </p:blipFill>
        <p:spPr>
          <a:xfrm>
            <a:off x="1695600" y="1690560"/>
            <a:ext cx="840060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Bibliografía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838080" y="1690200"/>
            <a:ext cx="10515240" cy="4138932"/>
          </a:xfrm>
        </p:spPr>
        <p:txBody>
          <a:bodyPr/>
          <a:lstStyle/>
          <a:p>
            <a:r>
              <a:rPr lang="es-PE" sz="2000" dirty="0">
                <a:hlinkClick r:id="rId2"/>
              </a:rPr>
              <a:t>http://</a:t>
            </a:r>
            <a:r>
              <a:rPr lang="es-PE" sz="2000" dirty="0" smtClean="0">
                <a:hlinkClick r:id="rId2"/>
              </a:rPr>
              <a:t>news.mit.edu/2018/computer-searches-telescope-data-evidence-distant-planets-0330</a:t>
            </a:r>
            <a:endParaRPr lang="es-PE" sz="2000" dirty="0" smtClean="0"/>
          </a:p>
          <a:p>
            <a:r>
              <a:rPr lang="es-PE" sz="2000" dirty="0">
                <a:hlinkClick r:id="rId3"/>
              </a:rPr>
              <a:t>https://</a:t>
            </a:r>
            <a:r>
              <a:rPr lang="es-PE" sz="2000" dirty="0" smtClean="0">
                <a:hlinkClick r:id="rId3"/>
              </a:rPr>
              <a:t>www.kdnuggets.com/2017/03/data-science-data-scientist-do.html</a:t>
            </a:r>
            <a:endParaRPr lang="es-PE" sz="2000" dirty="0" smtClean="0"/>
          </a:p>
          <a:p>
            <a:r>
              <a:rPr lang="es-PE" sz="2000" dirty="0">
                <a:hlinkClick r:id="rId4"/>
              </a:rPr>
              <a:t>http://www.mastersindatascience.org/blog/data-science-at-nasa</a:t>
            </a:r>
            <a:r>
              <a:rPr lang="es-PE" sz="2000" dirty="0" smtClean="0">
                <a:hlinkClick r:id="rId4"/>
              </a:rPr>
              <a:t>/</a:t>
            </a:r>
            <a:endParaRPr lang="es-PE" sz="2000" dirty="0" smtClean="0"/>
          </a:p>
          <a:p>
            <a:r>
              <a:rPr lang="es-PE" sz="2000" dirty="0" smtClean="0"/>
              <a:t>Data </a:t>
            </a:r>
            <a:r>
              <a:rPr lang="es-PE" sz="2000" dirty="0" err="1" smtClean="0"/>
              <a:t>Science</a:t>
            </a:r>
            <a:r>
              <a:rPr lang="es-PE" sz="2000" dirty="0" smtClean="0"/>
              <a:t> </a:t>
            </a:r>
            <a:r>
              <a:rPr lang="es-PE" sz="2000" dirty="0" err="1" smtClean="0"/>
              <a:t>for</a:t>
            </a:r>
            <a:r>
              <a:rPr lang="es-PE" sz="2000" dirty="0" smtClean="0"/>
              <a:t> Business. Foster </a:t>
            </a:r>
            <a:r>
              <a:rPr lang="es-PE" sz="2000" dirty="0" err="1" smtClean="0"/>
              <a:t>Provost</a:t>
            </a:r>
            <a:endParaRPr lang="es-PE" sz="2000" dirty="0" smtClean="0"/>
          </a:p>
          <a:p>
            <a:r>
              <a:rPr lang="es-PE" sz="2000" dirty="0">
                <a:hlinkClick r:id="rId5"/>
              </a:rPr>
              <a:t>https://www.winshuttle.com/big-data-timeline</a:t>
            </a:r>
            <a:r>
              <a:rPr lang="es-PE" sz="2000" dirty="0" smtClean="0">
                <a:hlinkClick r:id="rId5"/>
              </a:rPr>
              <a:t>/</a:t>
            </a:r>
            <a:endParaRPr lang="es-PE" sz="2000" dirty="0" smtClean="0"/>
          </a:p>
          <a:p>
            <a:r>
              <a:rPr lang="es-PE" sz="2000" dirty="0">
                <a:hlinkClick r:id="rId6"/>
              </a:rPr>
              <a:t>http://dataconomy.com/2016/03/beginners-guide-history-data-science</a:t>
            </a:r>
            <a:r>
              <a:rPr lang="es-PE" sz="2000" dirty="0" smtClean="0">
                <a:hlinkClick r:id="rId6"/>
              </a:rPr>
              <a:t>/</a:t>
            </a:r>
            <a:endParaRPr lang="es-PE" sz="2000" dirty="0" smtClean="0"/>
          </a:p>
          <a:p>
            <a:r>
              <a:rPr lang="es-PE" sz="2000" dirty="0">
                <a:hlinkClick r:id="rId7"/>
              </a:rPr>
              <a:t>https://</a:t>
            </a:r>
            <a:r>
              <a:rPr lang="es-PE" sz="2000" dirty="0" smtClean="0">
                <a:hlinkClick r:id="rId7"/>
              </a:rPr>
              <a:t>www.datasciencecentral.com/profiles/blogs/evolution-of-machine-learning-infographics</a:t>
            </a:r>
            <a:endParaRPr lang="es-PE" sz="2000" dirty="0" smtClean="0"/>
          </a:p>
          <a:p>
            <a:r>
              <a:rPr lang="es-PE" sz="2000" dirty="0">
                <a:hlinkClick r:id="rId8"/>
              </a:rPr>
              <a:t>https://</a:t>
            </a:r>
            <a:r>
              <a:rPr lang="es-PE" sz="2000" dirty="0" smtClean="0">
                <a:hlinkClick r:id="rId8"/>
              </a:rPr>
              <a:t>www.datacamp.com/community/tutorials/learn-data-science-infographic</a:t>
            </a:r>
            <a:endParaRPr lang="es-PE" sz="2000" dirty="0" smtClean="0"/>
          </a:p>
          <a:p>
            <a:endParaRPr lang="es-PE" sz="2000" dirty="0" smtClean="0"/>
          </a:p>
          <a:p>
            <a:endParaRPr lang="es-PE" sz="2000" dirty="0" smtClean="0"/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112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Objetivos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6902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Introducir los conceptos aplicados en la ciencia de datos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Conocer las herramientas de Análisis de datos </a:t>
            </a:r>
            <a:r>
              <a:rPr lang="es-P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disponibles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Entender la metodología de desarrollo de Modelos predictivos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850780" y="1393760"/>
            <a:ext cx="10515240" cy="4350960"/>
          </a:xfrm>
        </p:spPr>
        <p:txBody>
          <a:bodyPr/>
          <a:lstStyle/>
          <a:p>
            <a:pPr marL="0" indent="0">
              <a:buNone/>
            </a:pPr>
            <a:r>
              <a:rPr lang="es-PE" sz="5400" dirty="0" smtClean="0"/>
              <a:t>Un poco de historia…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24176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para deep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399" y="4093887"/>
            <a:ext cx="757823" cy="50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995602" y="1135071"/>
            <a:ext cx="1655181" cy="1572979"/>
          </a:xfrm>
        </p:spPr>
        <p:txBody>
          <a:bodyPr/>
          <a:lstStyle/>
          <a:p>
            <a:pPr marL="0" indent="0" algn="ctr">
              <a:buNone/>
            </a:pPr>
            <a:r>
              <a:rPr lang="es-PE" sz="1100" b="1" dirty="0" smtClean="0"/>
              <a:t>1950</a:t>
            </a:r>
          </a:p>
          <a:p>
            <a:pPr marL="0" indent="0" algn="ctr">
              <a:buNone/>
            </a:pPr>
            <a:r>
              <a:rPr lang="es-PE" sz="1100" b="1" dirty="0" smtClean="0"/>
              <a:t>Test de Turing</a:t>
            </a:r>
            <a:r>
              <a:rPr lang="es-PE" sz="1100" dirty="0" smtClean="0"/>
              <a:t> </a:t>
            </a:r>
          </a:p>
          <a:p>
            <a:pPr marL="0" indent="0" algn="just">
              <a:buNone/>
            </a:pPr>
            <a:endParaRPr lang="es-PE" sz="1100" dirty="0" smtClean="0"/>
          </a:p>
          <a:p>
            <a:pPr marL="0" indent="0" algn="just">
              <a:buNone/>
            </a:pPr>
            <a:r>
              <a:rPr lang="es-PE" sz="1100" dirty="0" smtClean="0"/>
              <a:t>Alan Turing plantea un test para probar la inteligencia de una máquina igual o similar al de un humano, lo que ahora conocemos como la prueba de Turing.</a:t>
            </a:r>
            <a:endParaRPr lang="es-PE" sz="1100" dirty="0"/>
          </a:p>
        </p:txBody>
      </p:sp>
      <p:sp>
        <p:nvSpPr>
          <p:cNvPr id="7" name="Elipse 6"/>
          <p:cNvSpPr/>
          <p:nvPr/>
        </p:nvSpPr>
        <p:spPr>
          <a:xfrm>
            <a:off x="1739851" y="37675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186123" y="1243838"/>
            <a:ext cx="1507520" cy="1057881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/>
              <a:t>1958 </a:t>
            </a:r>
            <a:endParaRPr lang="en-US" sz="1100" b="1" dirty="0" smtClean="0"/>
          </a:p>
          <a:p>
            <a:pPr algn="ctr"/>
            <a:r>
              <a:rPr lang="en-US" sz="1100" b="1" dirty="0" err="1" smtClean="0"/>
              <a:t>Primera</a:t>
            </a:r>
            <a:r>
              <a:rPr lang="en-US" sz="1100" b="1" dirty="0" smtClean="0"/>
              <a:t> Red Neuronal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smtClean="0"/>
              <a:t>Frank </a:t>
            </a:r>
            <a:r>
              <a:rPr lang="en-US" sz="1100" dirty="0"/>
              <a:t>Rosenblatt </a:t>
            </a:r>
            <a:r>
              <a:rPr lang="en-US" sz="1100" dirty="0" err="1"/>
              <a:t>diseña</a:t>
            </a:r>
            <a:r>
              <a:rPr lang="en-US" sz="1100" dirty="0"/>
              <a:t> la </a:t>
            </a:r>
            <a:r>
              <a:rPr lang="en-US" sz="1100" dirty="0" err="1"/>
              <a:t>primera</a:t>
            </a:r>
            <a:r>
              <a:rPr lang="en-US" sz="1100" dirty="0"/>
              <a:t> red neuronal </a:t>
            </a:r>
            <a:r>
              <a:rPr lang="en-US" sz="1100" dirty="0" err="1"/>
              <a:t>basada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hardware.</a:t>
            </a:r>
            <a:endParaRPr lang="es-PE" sz="1100" dirty="0"/>
          </a:p>
        </p:txBody>
      </p:sp>
      <p:sp>
        <p:nvSpPr>
          <p:cNvPr id="10" name="Elipse 9"/>
          <p:cNvSpPr/>
          <p:nvPr/>
        </p:nvSpPr>
        <p:spPr>
          <a:xfrm>
            <a:off x="3862633" y="37675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8095062" y="37675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18" name="Subtítulo 2"/>
          <p:cNvSpPr txBox="1">
            <a:spLocks/>
          </p:cNvSpPr>
          <p:nvPr/>
        </p:nvSpPr>
        <p:spPr>
          <a:xfrm>
            <a:off x="5913877" y="4736394"/>
            <a:ext cx="1680497" cy="92716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 smtClean="0"/>
              <a:t>2006</a:t>
            </a:r>
            <a:r>
              <a:rPr lang="en-US" sz="1100" dirty="0"/>
              <a:t> </a:t>
            </a:r>
            <a:endParaRPr lang="en-US" sz="1100" dirty="0" smtClean="0"/>
          </a:p>
          <a:p>
            <a:pPr algn="ctr"/>
            <a:r>
              <a:rPr lang="en-US" sz="1100" b="1" dirty="0" err="1" smtClean="0"/>
              <a:t>Arquitectura</a:t>
            </a:r>
            <a:r>
              <a:rPr lang="en-US" sz="1100" b="1" dirty="0" smtClean="0"/>
              <a:t> Hadoop</a:t>
            </a:r>
          </a:p>
          <a:p>
            <a:pPr algn="ctr"/>
            <a:endParaRPr lang="en-US" sz="1100" b="1" dirty="0" smtClean="0"/>
          </a:p>
          <a:p>
            <a:pPr algn="just"/>
            <a:r>
              <a:rPr lang="en-US" sz="1100" dirty="0" err="1" smtClean="0"/>
              <a:t>Es</a:t>
            </a:r>
            <a:r>
              <a:rPr lang="en-US" sz="1100" dirty="0" smtClean="0"/>
              <a:t> </a:t>
            </a:r>
            <a:r>
              <a:rPr lang="en-US" sz="1100" dirty="0" err="1" smtClean="0"/>
              <a:t>desarrollado</a:t>
            </a:r>
            <a:r>
              <a:rPr lang="en-US" sz="1100" dirty="0" smtClean="0"/>
              <a:t> </a:t>
            </a:r>
            <a:r>
              <a:rPr lang="en-US" sz="1100" dirty="0" err="1" smtClean="0"/>
              <a:t>debido</a:t>
            </a:r>
            <a:r>
              <a:rPr lang="en-US" sz="1100" dirty="0" smtClean="0"/>
              <a:t> a la gran </a:t>
            </a:r>
            <a:r>
              <a:rPr lang="en-US" sz="1100" dirty="0" err="1" smtClean="0"/>
              <a:t>cantidad</a:t>
            </a:r>
            <a:r>
              <a:rPr lang="en-US" sz="1100" dirty="0" smtClean="0"/>
              <a:t> de </a:t>
            </a:r>
            <a:r>
              <a:rPr lang="en-US" sz="1100" dirty="0" err="1" smtClean="0"/>
              <a:t>datos</a:t>
            </a:r>
            <a:r>
              <a:rPr lang="en-US" sz="1100" dirty="0" smtClean="0"/>
              <a:t> </a:t>
            </a:r>
            <a:r>
              <a:rPr lang="en-US" sz="1100" dirty="0" err="1" smtClean="0"/>
              <a:t>provenientes</a:t>
            </a:r>
            <a:r>
              <a:rPr lang="en-US" sz="1100" dirty="0" smtClean="0"/>
              <a:t> de la web.</a:t>
            </a:r>
            <a:endParaRPr lang="es-PE" sz="1100" dirty="0"/>
          </a:p>
        </p:txBody>
      </p:sp>
      <p:sp>
        <p:nvSpPr>
          <p:cNvPr id="21" name="Rectángulo 20"/>
          <p:cNvSpPr/>
          <p:nvPr/>
        </p:nvSpPr>
        <p:spPr>
          <a:xfrm>
            <a:off x="9507764" y="1411871"/>
            <a:ext cx="1847689" cy="142659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1997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Deep Blue/ Big Data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>
                <a:latin typeface="+mj-lt"/>
                <a:ea typeface="+mj-ea"/>
                <a:cs typeface="+mj-cs"/>
              </a:rPr>
              <a:t>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ordenador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Deep Blue de IBM, 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vence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al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campeon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ajedrez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>
                <a:latin typeface="+mj-lt"/>
                <a:ea typeface="+mj-ea"/>
                <a:cs typeface="+mj-cs"/>
              </a:rPr>
              <a:t>G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ary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Kaspárov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n-US" sz="1100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/>
              <a:t>El </a:t>
            </a:r>
            <a:r>
              <a:rPr lang="en-US" sz="1100" dirty="0" err="1"/>
              <a:t>termino</a:t>
            </a:r>
            <a:r>
              <a:rPr lang="en-US" sz="1100" dirty="0"/>
              <a:t> </a:t>
            </a:r>
            <a:r>
              <a:rPr lang="en-US" sz="1100" b="1" dirty="0"/>
              <a:t>“Big Data” </a:t>
            </a:r>
            <a:r>
              <a:rPr lang="en-US" sz="1100" dirty="0" err="1"/>
              <a:t>fue</a:t>
            </a:r>
            <a:r>
              <a:rPr lang="en-US" sz="1100" dirty="0"/>
              <a:t> </a:t>
            </a:r>
            <a:r>
              <a:rPr lang="en-US" sz="1100" dirty="0" err="1"/>
              <a:t>usado</a:t>
            </a:r>
            <a:r>
              <a:rPr lang="en-US" sz="1100" dirty="0"/>
              <a:t> </a:t>
            </a:r>
            <a:r>
              <a:rPr lang="en-US" sz="1100" dirty="0" err="1"/>
              <a:t>por</a:t>
            </a:r>
            <a:r>
              <a:rPr lang="en-US" sz="1100" dirty="0"/>
              <a:t> </a:t>
            </a:r>
            <a:r>
              <a:rPr lang="en-US" sz="1100" dirty="0" err="1"/>
              <a:t>primera</a:t>
            </a:r>
            <a:r>
              <a:rPr lang="en-US" sz="1100" dirty="0"/>
              <a:t> </a:t>
            </a:r>
            <a:r>
              <a:rPr lang="en-US" sz="1100" dirty="0" err="1"/>
              <a:t>vez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un </a:t>
            </a:r>
            <a:r>
              <a:rPr lang="en-US" sz="1100" dirty="0" err="1"/>
              <a:t>articulo</a:t>
            </a:r>
            <a:r>
              <a:rPr lang="en-US" sz="1100" dirty="0"/>
              <a:t> </a:t>
            </a:r>
            <a:r>
              <a:rPr lang="en-US" sz="1100" dirty="0" err="1"/>
              <a:t>por</a:t>
            </a:r>
            <a:r>
              <a:rPr lang="en-US" sz="1100" dirty="0"/>
              <a:t> </a:t>
            </a:r>
            <a:r>
              <a:rPr lang="en-US" sz="1100" dirty="0" err="1"/>
              <a:t>investigadores</a:t>
            </a:r>
            <a:r>
              <a:rPr lang="en-US" sz="1100" dirty="0"/>
              <a:t> de la </a:t>
            </a:r>
            <a:r>
              <a:rPr lang="en-US" sz="1100" b="1" dirty="0"/>
              <a:t>Nasa</a:t>
            </a:r>
            <a:r>
              <a:rPr lang="en-US" sz="1100" dirty="0"/>
              <a:t>.</a:t>
            </a:r>
            <a:endParaRPr lang="es-PE" sz="1100" dirty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PE" sz="11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10415315" y="37675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626432" y="4761456"/>
            <a:ext cx="1724361" cy="1038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2003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>
                <a:latin typeface="+mj-lt"/>
                <a:ea typeface="+mj-ea"/>
                <a:cs typeface="+mj-cs"/>
              </a:rPr>
              <a:t> Launch of </a:t>
            </a:r>
            <a:r>
              <a:rPr lang="en-US" sz="1100" dirty="0">
                <a:latin typeface="+mj-lt"/>
                <a:ea typeface="+mj-ea"/>
                <a:cs typeface="+mj-cs"/>
                <a:hlinkClick r:id="rId3"/>
              </a:rPr>
              <a:t>Journal of Data Science</a:t>
            </a:r>
            <a:r>
              <a:rPr lang="en-US" sz="1100" dirty="0">
                <a:latin typeface="+mj-lt"/>
                <a:ea typeface="+mj-ea"/>
                <a:cs typeface="+mj-cs"/>
              </a:rPr>
              <a:t>: “By ‘Data Science’ we mean almost everything that has something to do with data</a:t>
            </a:r>
            <a:endParaRPr lang="es-PE" sz="1100" dirty="0">
              <a:latin typeface="+mj-lt"/>
              <a:ea typeface="+mj-ea"/>
              <a:cs typeface="+mj-cs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1803351" y="384312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388965" y="384312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6720138" y="384312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cxnSp>
        <p:nvCxnSpPr>
          <p:cNvPr id="34" name="Conector recto 33"/>
          <p:cNvCxnSpPr/>
          <p:nvPr/>
        </p:nvCxnSpPr>
        <p:spPr>
          <a:xfrm>
            <a:off x="0" y="0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2"/>
          <p:cNvPicPr/>
          <p:nvPr/>
        </p:nvPicPr>
        <p:blipFill>
          <a:blip r:embed="rId4"/>
          <a:stretch/>
        </p:blipFill>
        <p:spPr>
          <a:xfrm>
            <a:off x="5974861" y="4205436"/>
            <a:ext cx="1490552" cy="393540"/>
          </a:xfrm>
          <a:prstGeom prst="rect">
            <a:avLst/>
          </a:prstGeom>
          <a:ln>
            <a:noFill/>
          </a:ln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36" y="4240389"/>
            <a:ext cx="404082" cy="404082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805" y="619558"/>
            <a:ext cx="401604" cy="401604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477197" y="376759"/>
            <a:ext cx="723900" cy="2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1950</a:t>
            </a:r>
            <a:endParaRPr lang="es-PE" dirty="0"/>
          </a:p>
        </p:txBody>
      </p:sp>
      <p:sp>
        <p:nvSpPr>
          <p:cNvPr id="42" name="Rectángulo 41"/>
          <p:cNvSpPr/>
          <p:nvPr/>
        </p:nvSpPr>
        <p:spPr>
          <a:xfrm>
            <a:off x="477197" y="3843120"/>
            <a:ext cx="723900" cy="2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2000</a:t>
            </a:r>
            <a:endParaRPr lang="es-PE" dirty="0"/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36" y="714539"/>
            <a:ext cx="313003" cy="313003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798169" y="4752506"/>
            <a:ext cx="2226381" cy="153907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2003</a:t>
            </a:r>
            <a:r>
              <a:rPr lang="en-US" sz="1100" dirty="0">
                <a:latin typeface="+mj-lt"/>
                <a:ea typeface="+mj-ea"/>
                <a:cs typeface="+mj-cs"/>
              </a:rPr>
              <a:t> </a:t>
            </a:r>
            <a:endParaRPr lang="en-US" sz="1100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Amount of Data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smtClean="0">
                <a:latin typeface="+mj-lt"/>
                <a:ea typeface="+mj-ea"/>
                <a:cs typeface="+mj-cs"/>
              </a:rPr>
              <a:t>La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cantidad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información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digital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creado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por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las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computadoras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y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los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sistemas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información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sobrepasaron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la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cantidad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datos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creado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toda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la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historia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la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humanidad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  <a:endParaRPr lang="es-PE" sz="1100" dirty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PE" sz="11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65" y="4231746"/>
            <a:ext cx="285790" cy="371527"/>
          </a:xfrm>
          <a:prstGeom prst="rect">
            <a:avLst/>
          </a:prstGeom>
        </p:spPr>
      </p:pic>
      <p:pic>
        <p:nvPicPr>
          <p:cNvPr id="1026" name="Picture 2" descr="Resultado de imagen para neural net 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64" y="640392"/>
            <a:ext cx="699938" cy="43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ubtítulo 2"/>
          <p:cNvSpPr txBox="1">
            <a:spLocks/>
          </p:cNvSpPr>
          <p:nvPr/>
        </p:nvSpPr>
        <p:spPr>
          <a:xfrm>
            <a:off x="5184647" y="1227626"/>
            <a:ext cx="1710300" cy="1305564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 smtClean="0"/>
              <a:t>1967 </a:t>
            </a:r>
          </a:p>
          <a:p>
            <a:pPr algn="ctr"/>
            <a:r>
              <a:rPr lang="en-US" sz="1100" b="1" dirty="0" err="1" smtClean="0"/>
              <a:t>Algoritmo</a:t>
            </a:r>
            <a:r>
              <a:rPr lang="en-US" sz="1100" b="1" dirty="0" smtClean="0"/>
              <a:t> KNN</a:t>
            </a:r>
          </a:p>
          <a:p>
            <a:pPr algn="just"/>
            <a:endParaRPr lang="en-US" sz="1100" dirty="0" smtClean="0">
              <a:latin typeface="+mn-lt"/>
            </a:endParaRPr>
          </a:p>
          <a:p>
            <a:pPr algn="just"/>
            <a:r>
              <a:rPr lang="en-US" sz="1100" dirty="0" smtClean="0">
                <a:latin typeface="+mn-lt"/>
              </a:rPr>
              <a:t>Se </a:t>
            </a:r>
            <a:r>
              <a:rPr lang="en-US" sz="1100" dirty="0" err="1" smtClean="0">
                <a:latin typeface="+mn-lt"/>
              </a:rPr>
              <a:t>desarrolla</a:t>
            </a:r>
            <a:r>
              <a:rPr lang="en-US" sz="1100" dirty="0" smtClean="0">
                <a:latin typeface="+mn-lt"/>
              </a:rPr>
              <a:t> el </a:t>
            </a:r>
            <a:r>
              <a:rPr lang="en-US" sz="1100" dirty="0" err="1" smtClean="0">
                <a:latin typeface="+mn-lt"/>
              </a:rPr>
              <a:t>algoritmo</a:t>
            </a:r>
            <a:r>
              <a:rPr lang="en-US" sz="1100" dirty="0" smtClean="0">
                <a:latin typeface="+mn-lt"/>
              </a:rPr>
              <a:t> KNN (K nearest Neighbor) el </a:t>
            </a:r>
            <a:r>
              <a:rPr lang="en-US" sz="1100" dirty="0" err="1" smtClean="0">
                <a:latin typeface="+mn-lt"/>
              </a:rPr>
              <a:t>cual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err="1" smtClean="0">
                <a:latin typeface="+mn-lt"/>
              </a:rPr>
              <a:t>fue</a:t>
            </a:r>
            <a:r>
              <a:rPr lang="en-US" sz="1100" dirty="0" smtClean="0">
                <a:latin typeface="+mn-lt"/>
              </a:rPr>
              <a:t> el primer </a:t>
            </a:r>
            <a:r>
              <a:rPr lang="en-US" sz="1100" dirty="0" err="1" smtClean="0">
                <a:latin typeface="+mn-lt"/>
              </a:rPr>
              <a:t>algoritmo</a:t>
            </a:r>
            <a:r>
              <a:rPr lang="en-US" sz="1100" dirty="0" smtClean="0">
                <a:latin typeface="+mn-lt"/>
              </a:rPr>
              <a:t> para </a:t>
            </a:r>
            <a:r>
              <a:rPr lang="en-US" sz="1100" dirty="0" err="1" smtClean="0">
                <a:latin typeface="+mn-lt"/>
              </a:rPr>
              <a:t>detectar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smtClean="0">
                <a:latin typeface="+mn-lt"/>
              </a:rPr>
              <a:t>de </a:t>
            </a:r>
            <a:r>
              <a:rPr lang="en-US" sz="1100" dirty="0" err="1" smtClean="0">
                <a:latin typeface="+mn-lt"/>
              </a:rPr>
              <a:t>patrones</a:t>
            </a:r>
            <a:r>
              <a:rPr lang="en-US" sz="1100" dirty="0" smtClean="0">
                <a:latin typeface="+mn-lt"/>
              </a:rPr>
              <a:t>.</a:t>
            </a:r>
            <a:endParaRPr lang="es-PE" sz="1100" dirty="0">
              <a:latin typeface="+mn-lt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933503" y="37675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pic>
        <p:nvPicPr>
          <p:cNvPr id="1028" name="Picture 4" descr="Resultado de imagen para algorithm 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2053">
            <a:off x="5719100" y="747422"/>
            <a:ext cx="608806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Subtítulo 2"/>
          <p:cNvSpPr txBox="1">
            <a:spLocks/>
          </p:cNvSpPr>
          <p:nvPr/>
        </p:nvSpPr>
        <p:spPr>
          <a:xfrm>
            <a:off x="7270194" y="1118093"/>
            <a:ext cx="1862323" cy="1305564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 smtClean="0"/>
              <a:t>1981 </a:t>
            </a:r>
          </a:p>
          <a:p>
            <a:pPr algn="ctr"/>
            <a:r>
              <a:rPr lang="en-US" sz="1100" b="1" dirty="0" smtClean="0"/>
              <a:t>Explanation Base Learning</a:t>
            </a:r>
          </a:p>
          <a:p>
            <a:pPr algn="just"/>
            <a:endParaRPr lang="en-US" sz="1100" dirty="0" smtClean="0">
              <a:latin typeface="+mn-lt"/>
            </a:endParaRPr>
          </a:p>
          <a:p>
            <a:pPr algn="just"/>
            <a:r>
              <a:rPr lang="en-US" sz="1100" dirty="0" smtClean="0">
                <a:latin typeface="+mn-lt"/>
              </a:rPr>
              <a:t>Gerald </a:t>
            </a:r>
            <a:r>
              <a:rPr lang="en-US" sz="1100" dirty="0" err="1" smtClean="0">
                <a:latin typeface="+mn-lt"/>
              </a:rPr>
              <a:t>Dejong</a:t>
            </a:r>
            <a:r>
              <a:rPr lang="en-US" sz="1100" dirty="0" smtClean="0">
                <a:latin typeface="+mn-lt"/>
              </a:rPr>
              <a:t> introduce el </a:t>
            </a:r>
            <a:r>
              <a:rPr lang="en-US" sz="1100" dirty="0" err="1" smtClean="0">
                <a:latin typeface="+mn-lt"/>
              </a:rPr>
              <a:t>concepto</a:t>
            </a:r>
            <a:r>
              <a:rPr lang="en-US" sz="1100" dirty="0" smtClean="0">
                <a:latin typeface="+mn-lt"/>
              </a:rPr>
              <a:t> de EBL, </a:t>
            </a:r>
            <a:r>
              <a:rPr lang="en-US" sz="1100" dirty="0" err="1" smtClean="0">
                <a:latin typeface="+mn-lt"/>
              </a:rPr>
              <a:t>donde</a:t>
            </a:r>
            <a:r>
              <a:rPr lang="en-US" sz="1100" dirty="0" smtClean="0">
                <a:latin typeface="+mn-lt"/>
              </a:rPr>
              <a:t> un </a:t>
            </a:r>
            <a:r>
              <a:rPr lang="en-US" sz="1100" dirty="0" err="1" smtClean="0">
                <a:latin typeface="+mn-lt"/>
              </a:rPr>
              <a:t>computador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err="1" smtClean="0">
                <a:latin typeface="+mn-lt"/>
              </a:rPr>
              <a:t>crea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err="1" smtClean="0">
                <a:latin typeface="+mn-lt"/>
              </a:rPr>
              <a:t>reglas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err="1" smtClean="0">
                <a:latin typeface="+mn-lt"/>
              </a:rPr>
              <a:t>generales</a:t>
            </a:r>
            <a:r>
              <a:rPr lang="en-US" sz="1100" dirty="0" smtClean="0">
                <a:latin typeface="+mn-lt"/>
              </a:rPr>
              <a:t> a </a:t>
            </a:r>
            <a:r>
              <a:rPr lang="en-US" sz="1100" dirty="0" err="1" smtClean="0">
                <a:latin typeface="+mn-lt"/>
              </a:rPr>
              <a:t>partir</a:t>
            </a:r>
            <a:r>
              <a:rPr lang="en-US" sz="1100" dirty="0" smtClean="0">
                <a:latin typeface="+mn-lt"/>
              </a:rPr>
              <a:t> de </a:t>
            </a:r>
            <a:r>
              <a:rPr lang="en-US" sz="1100" dirty="0" err="1" smtClean="0">
                <a:latin typeface="+mn-lt"/>
              </a:rPr>
              <a:t>datos</a:t>
            </a:r>
            <a:r>
              <a:rPr lang="en-US" sz="1100" dirty="0" smtClean="0">
                <a:latin typeface="+mn-lt"/>
              </a:rPr>
              <a:t>.</a:t>
            </a:r>
            <a:endParaRPr lang="es-PE" sz="1100" dirty="0"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975" y="646727"/>
            <a:ext cx="398461" cy="398461"/>
          </a:xfrm>
          <a:prstGeom prst="rect">
            <a:avLst/>
          </a:prstGeom>
        </p:spPr>
      </p:pic>
      <p:sp>
        <p:nvSpPr>
          <p:cNvPr id="29" name="Subtítulo 2"/>
          <p:cNvSpPr txBox="1">
            <a:spLocks/>
          </p:cNvSpPr>
          <p:nvPr/>
        </p:nvSpPr>
        <p:spPr>
          <a:xfrm>
            <a:off x="8141326" y="4872671"/>
            <a:ext cx="1680497" cy="92716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 smtClean="0"/>
              <a:t>2006</a:t>
            </a:r>
            <a:r>
              <a:rPr lang="en-US" sz="1100" dirty="0"/>
              <a:t> </a:t>
            </a:r>
            <a:endParaRPr lang="en-US" sz="1100" dirty="0" smtClean="0"/>
          </a:p>
          <a:p>
            <a:pPr algn="ctr"/>
            <a:r>
              <a:rPr lang="en-US" sz="1100" b="1" dirty="0" smtClean="0"/>
              <a:t>Deep learning</a:t>
            </a:r>
          </a:p>
          <a:p>
            <a:pPr algn="ctr"/>
            <a:endParaRPr lang="en-US" sz="1100" b="1" dirty="0" smtClean="0"/>
          </a:p>
          <a:p>
            <a:pPr algn="just"/>
            <a:r>
              <a:rPr lang="en-US" sz="1100" dirty="0" smtClean="0"/>
              <a:t>Geoffrey Hinton </a:t>
            </a:r>
            <a:r>
              <a:rPr lang="en-US" sz="1100" dirty="0" err="1" smtClean="0"/>
              <a:t>presenta</a:t>
            </a:r>
            <a:r>
              <a:rPr lang="en-US" sz="1100" dirty="0" smtClean="0"/>
              <a:t> el </a:t>
            </a:r>
            <a:r>
              <a:rPr lang="en-US" sz="1100" dirty="0" err="1" smtClean="0"/>
              <a:t>concepto</a:t>
            </a:r>
            <a:r>
              <a:rPr lang="en-US" sz="1100" dirty="0" smtClean="0"/>
              <a:t> de </a:t>
            </a:r>
            <a:r>
              <a:rPr lang="en-US" sz="1100" dirty="0" err="1" smtClean="0"/>
              <a:t>aprendizaje</a:t>
            </a:r>
            <a:r>
              <a:rPr lang="en-US" sz="1100" dirty="0" smtClean="0"/>
              <a:t> </a:t>
            </a:r>
            <a:r>
              <a:rPr lang="en-US" sz="1100" dirty="0" err="1" smtClean="0"/>
              <a:t>profundo</a:t>
            </a:r>
            <a:r>
              <a:rPr lang="en-US" sz="1100" dirty="0"/>
              <a:t> </a:t>
            </a:r>
            <a:r>
              <a:rPr lang="en-US" sz="1100" dirty="0" smtClean="0"/>
              <a:t>para el </a:t>
            </a:r>
            <a:r>
              <a:rPr lang="en-US" sz="1100" dirty="0" err="1" smtClean="0"/>
              <a:t>reconocimiento</a:t>
            </a:r>
            <a:r>
              <a:rPr lang="en-US" sz="1100" dirty="0" smtClean="0"/>
              <a:t> de </a:t>
            </a:r>
            <a:r>
              <a:rPr lang="en-US" sz="1100" dirty="0" err="1" smtClean="0"/>
              <a:t>imagenes</a:t>
            </a:r>
            <a:r>
              <a:rPr lang="en-US" sz="1100" dirty="0" smtClean="0"/>
              <a:t> y videos.</a:t>
            </a:r>
            <a:endParaRPr lang="es-PE" sz="1100" dirty="0"/>
          </a:p>
        </p:txBody>
      </p:sp>
      <p:sp>
        <p:nvSpPr>
          <p:cNvPr id="30" name="Elipse 29"/>
          <p:cNvSpPr/>
          <p:nvPr/>
        </p:nvSpPr>
        <p:spPr>
          <a:xfrm>
            <a:off x="8871311" y="385923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Resultado de imagen para amaz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80" y="3969206"/>
            <a:ext cx="436352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910379" y="1381740"/>
            <a:ext cx="221210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2011</a:t>
            </a:r>
            <a:r>
              <a:rPr lang="en-US" sz="1100" dirty="0" smtClean="0"/>
              <a:t> </a:t>
            </a:r>
          </a:p>
          <a:p>
            <a:pPr algn="ctr"/>
            <a:r>
              <a:rPr lang="en-US" sz="1100" b="1" dirty="0" smtClean="0"/>
              <a:t>Watson IBM</a:t>
            </a:r>
          </a:p>
          <a:p>
            <a:pPr algn="ctr"/>
            <a:endParaRPr lang="en-US" sz="1100" b="1" dirty="0" smtClean="0"/>
          </a:p>
          <a:p>
            <a:pPr algn="just"/>
            <a:r>
              <a:rPr lang="en-US" sz="1100" dirty="0" smtClean="0"/>
              <a:t>IBM’S Watson  </a:t>
            </a:r>
            <a:r>
              <a:rPr lang="en-US" sz="1100" dirty="0" err="1" smtClean="0"/>
              <a:t>escanea</a:t>
            </a:r>
            <a:r>
              <a:rPr lang="en-US" sz="1100" dirty="0" smtClean="0"/>
              <a:t> y </a:t>
            </a:r>
            <a:r>
              <a:rPr lang="en-US" sz="1100" dirty="0" err="1" smtClean="0"/>
              <a:t>analiza</a:t>
            </a:r>
            <a:r>
              <a:rPr lang="en-US" sz="1100" dirty="0" smtClean="0"/>
              <a:t> 4 terabytes de </a:t>
            </a:r>
            <a:r>
              <a:rPr lang="en-US" sz="1100" dirty="0" err="1" smtClean="0"/>
              <a:t>datos</a:t>
            </a:r>
            <a:r>
              <a:rPr lang="en-US" sz="1100" dirty="0" smtClean="0"/>
              <a:t> </a:t>
            </a:r>
            <a:r>
              <a:rPr lang="en-US" sz="1100" dirty="0" err="1" smtClean="0"/>
              <a:t>en</a:t>
            </a:r>
            <a:r>
              <a:rPr lang="en-US" sz="1100" dirty="0" smtClean="0"/>
              <a:t> </a:t>
            </a:r>
            <a:r>
              <a:rPr lang="en-US" sz="1100" dirty="0" err="1" smtClean="0"/>
              <a:t>segundos</a:t>
            </a:r>
            <a:r>
              <a:rPr lang="en-US" sz="1100" dirty="0" smtClean="0"/>
              <a:t> para </a:t>
            </a:r>
            <a:r>
              <a:rPr lang="en-US" sz="1100" dirty="0" err="1" smtClean="0"/>
              <a:t>vencer</a:t>
            </a:r>
            <a:r>
              <a:rPr lang="en-US" sz="1100" dirty="0" smtClean="0"/>
              <a:t> a </a:t>
            </a:r>
            <a:r>
              <a:rPr lang="en-US" sz="1100" dirty="0" err="1" smtClean="0"/>
              <a:t>sus</a:t>
            </a:r>
            <a:r>
              <a:rPr lang="en-US" sz="1100" dirty="0" smtClean="0"/>
              <a:t> </a:t>
            </a:r>
            <a:r>
              <a:rPr lang="en-US" sz="1100" dirty="0" err="1" smtClean="0"/>
              <a:t>competidores</a:t>
            </a:r>
            <a:r>
              <a:rPr lang="en-US" sz="1100" dirty="0" smtClean="0"/>
              <a:t> </a:t>
            </a:r>
            <a:r>
              <a:rPr lang="en-US" sz="1100" dirty="0" err="1" smtClean="0"/>
              <a:t>en</a:t>
            </a:r>
            <a:r>
              <a:rPr lang="en-US" sz="1100" dirty="0" smtClean="0"/>
              <a:t> jeopardy.</a:t>
            </a:r>
          </a:p>
        </p:txBody>
      </p:sp>
      <p:sp>
        <p:nvSpPr>
          <p:cNvPr id="6" name="Elipse 5"/>
          <p:cNvSpPr/>
          <p:nvPr/>
        </p:nvSpPr>
        <p:spPr>
          <a:xfrm>
            <a:off x="3868396" y="56582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6474217" y="56582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9249990" y="56582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1294496" y="366236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95" y="820396"/>
            <a:ext cx="672999" cy="67299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58750" y="171763"/>
            <a:ext cx="723900" cy="2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2010</a:t>
            </a: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5460499" y="1392781"/>
            <a:ext cx="2174890" cy="13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2010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#</a:t>
            </a:r>
            <a:r>
              <a:rPr lang="en-US" sz="1100" b="1" dirty="0" err="1" smtClean="0">
                <a:latin typeface="+mj-lt"/>
                <a:ea typeface="+mj-ea"/>
                <a:cs typeface="+mj-cs"/>
              </a:rPr>
              <a:t>DataScience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smtClean="0">
                <a:latin typeface="+mj-lt"/>
                <a:ea typeface="+mj-ea"/>
                <a:cs typeface="+mj-cs"/>
              </a:rPr>
              <a:t>El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termino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Data Science se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habia</a:t>
            </a:r>
            <a:r>
              <a:rPr lang="en-US" sz="1100" dirty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vuelto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muy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popular,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siendo</a:t>
            </a:r>
            <a:r>
              <a:rPr lang="en-US" sz="1100" dirty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uno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los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roles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más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solicitados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,.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Presentandose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este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tema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muchas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conferencias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y meetups.</a:t>
            </a:r>
            <a:endParaRPr lang="es-PE" sz="1100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046" y="907318"/>
            <a:ext cx="448341" cy="448341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8213847" y="1396404"/>
            <a:ext cx="23130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2012</a:t>
            </a:r>
            <a:r>
              <a:rPr lang="en-US" sz="1100" dirty="0"/>
              <a:t> </a:t>
            </a:r>
            <a:endParaRPr lang="en-US" sz="1100" dirty="0" smtClean="0"/>
          </a:p>
          <a:p>
            <a:pPr algn="ctr"/>
            <a:r>
              <a:rPr lang="en-US" sz="1100" b="1" dirty="0" smtClean="0"/>
              <a:t>United States</a:t>
            </a:r>
          </a:p>
          <a:p>
            <a:pPr algn="ctr"/>
            <a:endParaRPr lang="en-US" sz="1100" b="1" dirty="0" smtClean="0"/>
          </a:p>
          <a:p>
            <a:pPr algn="just"/>
            <a:r>
              <a:rPr lang="en-US" sz="1100" dirty="0" smtClean="0"/>
              <a:t>El </a:t>
            </a:r>
            <a:r>
              <a:rPr lang="en-US" sz="1100" dirty="0" err="1"/>
              <a:t>g</a:t>
            </a:r>
            <a:r>
              <a:rPr lang="en-US" sz="1100" dirty="0" err="1" smtClean="0"/>
              <a:t>obierno</a:t>
            </a:r>
            <a:r>
              <a:rPr lang="en-US" sz="1100" dirty="0" smtClean="0"/>
              <a:t> de Obama </a:t>
            </a:r>
            <a:r>
              <a:rPr lang="en-US" sz="1100" dirty="0" err="1" smtClean="0"/>
              <a:t>anuncia</a:t>
            </a:r>
            <a:r>
              <a:rPr lang="en-US" sz="1100" dirty="0" smtClean="0"/>
              <a:t> </a:t>
            </a:r>
            <a:r>
              <a:rPr lang="en-US" sz="1100" dirty="0" err="1" smtClean="0"/>
              <a:t>una</a:t>
            </a:r>
            <a:r>
              <a:rPr lang="en-US" sz="1100" dirty="0" smtClean="0"/>
              <a:t> </a:t>
            </a:r>
            <a:r>
              <a:rPr lang="en-US" sz="1100" dirty="0" err="1" smtClean="0"/>
              <a:t>serie</a:t>
            </a:r>
            <a:r>
              <a:rPr lang="en-US" sz="1100" dirty="0" smtClean="0"/>
              <a:t> de </a:t>
            </a:r>
            <a:r>
              <a:rPr lang="en-US" sz="1100" dirty="0" err="1" smtClean="0"/>
              <a:t>programas</a:t>
            </a:r>
            <a:r>
              <a:rPr lang="en-US" sz="1100" dirty="0" smtClean="0"/>
              <a:t> </a:t>
            </a:r>
            <a:r>
              <a:rPr lang="en-US" sz="1100" dirty="0" err="1" smtClean="0"/>
              <a:t>enfocados</a:t>
            </a:r>
            <a:r>
              <a:rPr lang="en-US" sz="1100" dirty="0" smtClean="0"/>
              <a:t> </a:t>
            </a:r>
            <a:r>
              <a:rPr lang="en-US" sz="1100" dirty="0" err="1" smtClean="0"/>
              <a:t>en</a:t>
            </a:r>
            <a:r>
              <a:rPr lang="en-US" sz="1100" dirty="0" smtClean="0"/>
              <a:t> la </a:t>
            </a:r>
            <a:r>
              <a:rPr lang="en-US" sz="1100" dirty="0" err="1" smtClean="0"/>
              <a:t>investigacion</a:t>
            </a:r>
            <a:r>
              <a:rPr lang="en-US" sz="1100" dirty="0" smtClean="0"/>
              <a:t> de </a:t>
            </a:r>
            <a:r>
              <a:rPr lang="en-US" sz="1100" b="1" dirty="0" smtClean="0"/>
              <a:t>Big Data</a:t>
            </a:r>
            <a:r>
              <a:rPr lang="en-US" sz="1100" dirty="0" smtClean="0"/>
              <a:t>, que </a:t>
            </a:r>
            <a:r>
              <a:rPr lang="en-US" sz="1100" dirty="0" err="1" smtClean="0"/>
              <a:t>consistia</a:t>
            </a:r>
            <a:r>
              <a:rPr lang="en-US" sz="1100" dirty="0" smtClean="0"/>
              <a:t> </a:t>
            </a:r>
            <a:r>
              <a:rPr lang="en-US" sz="1100" dirty="0" err="1" smtClean="0"/>
              <a:t>en</a:t>
            </a:r>
            <a:r>
              <a:rPr lang="en-US" sz="1100" dirty="0" smtClean="0"/>
              <a:t> 84 </a:t>
            </a:r>
            <a:r>
              <a:rPr lang="en-US" sz="1100" dirty="0" err="1" smtClean="0"/>
              <a:t>programas</a:t>
            </a:r>
            <a:r>
              <a:rPr lang="en-US" sz="1100" dirty="0" smtClean="0"/>
              <a:t> </a:t>
            </a:r>
            <a:r>
              <a:rPr lang="en-US" sz="1100" dirty="0" err="1" smtClean="0"/>
              <a:t>en</a:t>
            </a:r>
            <a:r>
              <a:rPr lang="en-US" sz="1100" dirty="0" smtClean="0"/>
              <a:t> 6 </a:t>
            </a:r>
            <a:r>
              <a:rPr lang="en-US" sz="1100" dirty="0" err="1" smtClean="0"/>
              <a:t>departamentos</a:t>
            </a:r>
            <a:r>
              <a:rPr lang="en-US" sz="1100" dirty="0" smtClean="0"/>
              <a:t>.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92210" y="4674157"/>
            <a:ext cx="1590952" cy="101099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2014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Facebook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err="1">
                <a:latin typeface="+mj-lt"/>
                <a:ea typeface="+mj-ea"/>
                <a:cs typeface="+mj-cs"/>
              </a:rPr>
              <a:t>D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esarrolla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Deep Face, un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algoritmo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capaz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reconocer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individuos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fotos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729056" y="366236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990605" y="4479802"/>
            <a:ext cx="1714555" cy="159368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2015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Amazon/ Open AI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smtClean="0">
                <a:latin typeface="+mj-lt"/>
                <a:ea typeface="+mj-ea"/>
                <a:cs typeface="+mj-cs"/>
              </a:rPr>
              <a:t>Lanza </a:t>
            </a:r>
            <a:r>
              <a:rPr lang="en-US" sz="1100" dirty="0" err="1">
                <a:latin typeface="+mj-lt"/>
                <a:ea typeface="+mj-ea"/>
                <a:cs typeface="+mj-cs"/>
              </a:rPr>
              <a:t>su</a:t>
            </a:r>
            <a:r>
              <a:rPr lang="en-US" sz="1100" dirty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>
                <a:latin typeface="+mj-lt"/>
                <a:ea typeface="+mj-ea"/>
                <a:cs typeface="+mj-cs"/>
              </a:rPr>
              <a:t>propia</a:t>
            </a:r>
            <a:r>
              <a:rPr lang="en-US" sz="1100" dirty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>
                <a:latin typeface="+mj-lt"/>
                <a:ea typeface="+mj-ea"/>
                <a:cs typeface="+mj-cs"/>
              </a:rPr>
              <a:t>plataforma</a:t>
            </a:r>
            <a:r>
              <a:rPr lang="en-US" sz="1100" dirty="0">
                <a:latin typeface="+mj-lt"/>
                <a:ea typeface="+mj-ea"/>
                <a:cs typeface="+mj-cs"/>
              </a:rPr>
              <a:t> de Machine 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Learning.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n-US" sz="1100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Open AI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compañia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investigacion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Inteligecia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Artifical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creada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0017269" y="366236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9249990" y="4600918"/>
            <a:ext cx="1714555" cy="97717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2017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Open AI Playing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err="1" smtClean="0">
                <a:latin typeface="+mj-lt"/>
                <a:ea typeface="+mj-ea"/>
                <a:cs typeface="+mj-cs"/>
              </a:rPr>
              <a:t>Derrota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a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los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mejores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jugadores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un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juego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estrategia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línea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20" name="Picture 6" descr="Resultado de imagen para open A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567" y="3980856"/>
            <a:ext cx="695403" cy="48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Resultado de imagen para facebook 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96" y="4074557"/>
            <a:ext cx="463580" cy="46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6483" y="905001"/>
            <a:ext cx="487780" cy="487780"/>
          </a:xfrm>
          <a:prstGeom prst="rect">
            <a:avLst/>
          </a:prstGeom>
        </p:spPr>
      </p:pic>
      <p:sp>
        <p:nvSpPr>
          <p:cNvPr id="42" name="Elipse 41"/>
          <p:cNvSpPr/>
          <p:nvPr/>
        </p:nvSpPr>
        <p:spPr>
          <a:xfrm>
            <a:off x="7758217" y="366236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038812" y="4580204"/>
            <a:ext cx="1714555" cy="104167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2016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Google </a:t>
            </a:r>
            <a:r>
              <a:rPr lang="en-US" sz="1100" b="1" dirty="0" err="1" smtClean="0">
                <a:latin typeface="+mj-lt"/>
                <a:ea typeface="+mj-ea"/>
                <a:cs typeface="+mj-cs"/>
              </a:rPr>
              <a:t>AlphaGo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err="1" smtClean="0">
                <a:latin typeface="+mj-lt"/>
                <a:ea typeface="+mj-ea"/>
                <a:cs typeface="+mj-cs"/>
              </a:rPr>
              <a:t>Vence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al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mejor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jugador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Juego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b="1" dirty="0" smtClean="0">
                <a:latin typeface="+mj-lt"/>
                <a:ea typeface="+mj-ea"/>
                <a:cs typeface="+mj-cs"/>
              </a:rPr>
              <a:t>Go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, un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juego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con un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grado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complejidad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mayor al </a:t>
            </a:r>
            <a:r>
              <a:rPr lang="en-US" sz="1100" dirty="0" err="1">
                <a:latin typeface="+mj-lt"/>
                <a:ea typeface="+mj-ea"/>
                <a:cs typeface="+mj-cs"/>
              </a:rPr>
              <a:t>a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jedrez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Resultado de imagen para AlphaGo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6" b="20562"/>
          <a:stretch/>
        </p:blipFill>
        <p:spPr bwMode="auto">
          <a:xfrm>
            <a:off x="7335496" y="4034626"/>
            <a:ext cx="1025441" cy="3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/>
          <p:cNvSpPr/>
          <p:nvPr/>
        </p:nvSpPr>
        <p:spPr>
          <a:xfrm>
            <a:off x="3645142" y="366236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617342" y="4593949"/>
            <a:ext cx="1959575" cy="101099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2015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Google #</a:t>
            </a:r>
            <a:r>
              <a:rPr lang="en-US" sz="1100" b="1" dirty="0" err="1" smtClean="0">
                <a:latin typeface="+mj-lt"/>
                <a:ea typeface="+mj-ea"/>
                <a:cs typeface="+mj-cs"/>
              </a:rPr>
              <a:t>ChatBots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err="1" smtClean="0">
                <a:latin typeface="+mj-lt"/>
                <a:ea typeface="+mj-ea"/>
                <a:cs typeface="+mj-cs"/>
              </a:rPr>
              <a:t>Entrena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un chat bot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capaz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conversar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convincentemente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,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basado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hechos</a:t>
            </a:r>
            <a:r>
              <a:rPr lang="en-US" sz="1100" dirty="0">
                <a:latin typeface="+mj-lt"/>
                <a:ea typeface="+mj-ea"/>
                <a:cs typeface="+mj-cs"/>
              </a:rPr>
              <a:t>.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Resultado de imagen para google AI  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3" b="17113"/>
          <a:stretch/>
        </p:blipFill>
        <p:spPr bwMode="auto">
          <a:xfrm>
            <a:off x="3248867" y="3842361"/>
            <a:ext cx="914362" cy="63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ángulo 50"/>
          <p:cNvSpPr/>
          <p:nvPr/>
        </p:nvSpPr>
        <p:spPr>
          <a:xfrm>
            <a:off x="470690" y="1403278"/>
            <a:ext cx="22121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2011</a:t>
            </a:r>
            <a:r>
              <a:rPr lang="en-US" sz="1100" dirty="0" smtClean="0"/>
              <a:t> </a:t>
            </a:r>
          </a:p>
          <a:p>
            <a:pPr algn="ctr"/>
            <a:r>
              <a:rPr lang="en-US" sz="1100" b="1" dirty="0" smtClean="0"/>
              <a:t>Google Brain</a:t>
            </a:r>
          </a:p>
          <a:p>
            <a:pPr algn="ctr"/>
            <a:endParaRPr lang="en-US" sz="1100" b="1" dirty="0" smtClean="0"/>
          </a:p>
          <a:p>
            <a:pPr algn="just"/>
            <a:r>
              <a:rPr lang="en-US" sz="1100" dirty="0" smtClean="0"/>
              <a:t>Google Brain </a:t>
            </a:r>
            <a:r>
              <a:rPr lang="en-US" sz="1100" dirty="0" err="1" smtClean="0"/>
              <a:t>es</a:t>
            </a:r>
            <a:r>
              <a:rPr lang="en-US" sz="1100" dirty="0" smtClean="0"/>
              <a:t> </a:t>
            </a:r>
            <a:r>
              <a:rPr lang="en-US" sz="1100" dirty="0" err="1" smtClean="0"/>
              <a:t>creado</a:t>
            </a:r>
            <a:r>
              <a:rPr lang="en-US" sz="1100" dirty="0" smtClean="0"/>
              <a:t> </a:t>
            </a:r>
            <a:r>
              <a:rPr lang="en-US" sz="1100" dirty="0" err="1" smtClean="0"/>
              <a:t>por</a:t>
            </a:r>
            <a:r>
              <a:rPr lang="en-US" sz="1100" dirty="0" smtClean="0"/>
              <a:t> Jeff Dean de Google y Andrew Ng, </a:t>
            </a:r>
            <a:r>
              <a:rPr lang="en-US" sz="1100" dirty="0" err="1" smtClean="0"/>
              <a:t>profesor</a:t>
            </a:r>
            <a:r>
              <a:rPr lang="en-US" sz="1100" dirty="0" smtClean="0"/>
              <a:t> de la Universidad de </a:t>
            </a:r>
            <a:r>
              <a:rPr lang="en-US" sz="1100" dirty="0" err="1" smtClean="0"/>
              <a:t>Standford</a:t>
            </a:r>
            <a:r>
              <a:rPr lang="en-US" sz="1100" dirty="0" smtClean="0"/>
              <a:t> y </a:t>
            </a:r>
            <a:r>
              <a:rPr lang="en-US" sz="1100" dirty="0" err="1" smtClean="0"/>
              <a:t>creador</a:t>
            </a:r>
            <a:r>
              <a:rPr lang="en-US" sz="1100" dirty="0" smtClean="0"/>
              <a:t> de Coursera.</a:t>
            </a:r>
          </a:p>
        </p:txBody>
      </p:sp>
      <p:sp>
        <p:nvSpPr>
          <p:cNvPr id="52" name="Elipse 51"/>
          <p:cNvSpPr/>
          <p:nvPr/>
        </p:nvSpPr>
        <p:spPr>
          <a:xfrm>
            <a:off x="1486742" y="564163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pic>
        <p:nvPicPr>
          <p:cNvPr id="2056" name="Picture 8" descr="Resultado de imagen para google brain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38" y="818737"/>
            <a:ext cx="538609" cy="5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137590" y="1066530"/>
            <a:ext cx="2880000" cy="28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Data </a:t>
            </a:r>
            <a:r>
              <a:rPr lang="es-PE" dirty="0" err="1" smtClean="0"/>
              <a:t>Science</a:t>
            </a:r>
            <a:endParaRPr lang="es-PE" dirty="0"/>
          </a:p>
        </p:txBody>
      </p:sp>
      <p:sp>
        <p:nvSpPr>
          <p:cNvPr id="5" name="Elipse 4"/>
          <p:cNvSpPr/>
          <p:nvPr/>
        </p:nvSpPr>
        <p:spPr>
          <a:xfrm>
            <a:off x="6709190" y="1426530"/>
            <a:ext cx="2160000" cy="21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dirty="0" err="1" smtClean="0"/>
              <a:t>Computer</a:t>
            </a:r>
            <a:r>
              <a:rPr lang="es-PE" dirty="0" smtClean="0"/>
              <a:t> </a:t>
            </a:r>
          </a:p>
          <a:p>
            <a:pPr algn="ctr"/>
            <a:r>
              <a:rPr lang="es-PE" dirty="0" err="1" smtClean="0"/>
              <a:t>Science</a:t>
            </a:r>
            <a:endParaRPr lang="es-PE" dirty="0"/>
          </a:p>
        </p:txBody>
      </p:sp>
      <p:sp>
        <p:nvSpPr>
          <p:cNvPr id="6" name="Elipse 5"/>
          <p:cNvSpPr/>
          <p:nvPr/>
        </p:nvSpPr>
        <p:spPr>
          <a:xfrm>
            <a:off x="7904690" y="3586530"/>
            <a:ext cx="2160000" cy="21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Big Data</a:t>
            </a:r>
            <a:endParaRPr lang="es-PE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723780" y="2765430"/>
            <a:ext cx="5613520" cy="23622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200" dirty="0" smtClean="0"/>
              <a:t>El término </a:t>
            </a:r>
            <a:r>
              <a:rPr lang="es-PE" sz="3200" b="1" dirty="0" smtClean="0"/>
              <a:t>Data </a:t>
            </a:r>
            <a:r>
              <a:rPr lang="es-PE" sz="3200" b="1" dirty="0" err="1" smtClean="0"/>
              <a:t>Science</a:t>
            </a:r>
            <a:r>
              <a:rPr lang="es-PE" sz="3200" b="1" dirty="0" smtClean="0"/>
              <a:t> </a:t>
            </a:r>
            <a:r>
              <a:rPr lang="es-PE" sz="3200" dirty="0" smtClean="0"/>
              <a:t>se vuelve popular al combinarse con tecnología de Big Data que abrió puertas a la explotación de grandes repositorios de datos en diferentes formatos y  una velocidad mucho mayor.</a:t>
            </a:r>
            <a:endParaRPr lang="es-PE" sz="3200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-1" y="15498"/>
            <a:ext cx="27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2"/>
          <p:cNvSpPr txBox="1"/>
          <p:nvPr/>
        </p:nvSpPr>
        <p:spPr>
          <a:xfrm>
            <a:off x="558680" y="429351"/>
            <a:ext cx="3784720" cy="107005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Science</a:t>
            </a:r>
            <a:endParaRPr lang="es-PE" sz="1800" b="1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349130" y="1836376"/>
            <a:ext cx="4762620" cy="1615502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z="200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 el estudio de un problema que tiene como principal recurso bases inmensas de conocimiento(datos), a partir de estos generan hipótesis para resolver problemas.</a:t>
            </a:r>
            <a:endParaRPr lang="es-PE" sz="20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5308480" y="429351"/>
            <a:ext cx="5852500" cy="9792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z="200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 existe una definición exacta de lo que realmente abarca la ciencia de datos, tiene una variedad de definiciones y alcances.</a:t>
            </a:r>
            <a:endParaRPr lang="es-PE" sz="200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Shape 1"/>
          <p:cNvSpPr txBox="1"/>
          <p:nvPr/>
        </p:nvSpPr>
        <p:spPr>
          <a:xfrm>
            <a:off x="5308480" y="3866412"/>
            <a:ext cx="5852500" cy="1416678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z="200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 la combinación de múltiples disciplinas y ciencias como lo es la estadística, matemática, programación y el conocimiento del negocio bajo una metodología que sigue el método científico.</a:t>
            </a:r>
            <a:endParaRPr lang="es-PE" sz="20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728292" y="3933566"/>
            <a:ext cx="1227108" cy="114471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sz="1200" dirty="0" smtClean="0"/>
              <a:t>Matemática</a:t>
            </a:r>
            <a:endParaRPr lang="es-PE" sz="1200" dirty="0"/>
          </a:p>
        </p:txBody>
      </p:sp>
      <p:sp>
        <p:nvSpPr>
          <p:cNvPr id="8" name="Elipse 7"/>
          <p:cNvSpPr>
            <a:spLocks/>
          </p:cNvSpPr>
          <p:nvPr/>
        </p:nvSpPr>
        <p:spPr>
          <a:xfrm>
            <a:off x="2069174" y="3933566"/>
            <a:ext cx="1227108" cy="11447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s-PE" sz="1200" dirty="0" smtClean="0"/>
              <a:t>Estadística</a:t>
            </a:r>
            <a:endParaRPr lang="es-PE" sz="1200" dirty="0"/>
          </a:p>
        </p:txBody>
      </p:sp>
      <p:sp>
        <p:nvSpPr>
          <p:cNvPr id="9" name="Elipse 8"/>
          <p:cNvSpPr/>
          <p:nvPr/>
        </p:nvSpPr>
        <p:spPr>
          <a:xfrm>
            <a:off x="1341846" y="5078283"/>
            <a:ext cx="1227108" cy="114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sz="1200" dirty="0" smtClean="0"/>
              <a:t>Programación</a:t>
            </a:r>
            <a:endParaRPr lang="es-PE" sz="1200" dirty="0"/>
          </a:p>
        </p:txBody>
      </p:sp>
      <p:sp>
        <p:nvSpPr>
          <p:cNvPr id="10" name="Elipse 9"/>
          <p:cNvSpPr/>
          <p:nvPr/>
        </p:nvSpPr>
        <p:spPr>
          <a:xfrm>
            <a:off x="3376068" y="3933566"/>
            <a:ext cx="1227108" cy="1144717"/>
          </a:xfrm>
          <a:prstGeom prst="ellipse">
            <a:avLst/>
          </a:prstGeom>
          <a:solidFill>
            <a:srgbClr val="CC66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Negocio</a:t>
            </a:r>
            <a:endParaRPr lang="es-PE" sz="1200" dirty="0"/>
          </a:p>
        </p:txBody>
      </p:sp>
      <p:sp>
        <p:nvSpPr>
          <p:cNvPr id="11" name="Elipse 10"/>
          <p:cNvSpPr/>
          <p:nvPr/>
        </p:nvSpPr>
        <p:spPr>
          <a:xfrm>
            <a:off x="2730440" y="5078283"/>
            <a:ext cx="1227108" cy="11447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sz="1200" dirty="0" smtClean="0"/>
              <a:t>Comunicación</a:t>
            </a:r>
            <a:endParaRPr lang="es-PE" sz="1200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-1" y="15498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Inteligencia </a:t>
            </a:r>
            <a:r>
              <a:rPr lang="es-P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Artifical</a:t>
            </a: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Machine Learning y </a:t>
            </a:r>
            <a:r>
              <a:rPr lang="es-PE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Learning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-1" y="15498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1358900" y="2197100"/>
            <a:ext cx="8115300" cy="4318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sz="2400" b="1" dirty="0" smtClean="0"/>
              <a:t>Artificial</a:t>
            </a:r>
          </a:p>
          <a:p>
            <a:pPr algn="r"/>
            <a:r>
              <a:rPr lang="es-PE" sz="2400" b="1" dirty="0" smtClean="0"/>
              <a:t> Intelligence</a:t>
            </a:r>
            <a:endParaRPr lang="es-PE" sz="2400" b="1" dirty="0"/>
          </a:p>
        </p:txBody>
      </p:sp>
      <p:sp>
        <p:nvSpPr>
          <p:cNvPr id="4" name="Elipse 3"/>
          <p:cNvSpPr/>
          <p:nvPr/>
        </p:nvSpPr>
        <p:spPr>
          <a:xfrm>
            <a:off x="2082800" y="2768600"/>
            <a:ext cx="3835400" cy="3175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b="1" dirty="0" smtClean="0"/>
              <a:t>Machine </a:t>
            </a:r>
          </a:p>
          <a:p>
            <a:pPr algn="r"/>
            <a:r>
              <a:rPr lang="es-PE" b="1" dirty="0" smtClean="0"/>
              <a:t>Learning</a:t>
            </a:r>
            <a:endParaRPr lang="es-PE" b="1" dirty="0"/>
          </a:p>
        </p:txBody>
      </p:sp>
      <p:sp>
        <p:nvSpPr>
          <p:cNvPr id="5" name="Elipse 4"/>
          <p:cNvSpPr/>
          <p:nvPr/>
        </p:nvSpPr>
        <p:spPr>
          <a:xfrm>
            <a:off x="2400300" y="3606800"/>
            <a:ext cx="1701800" cy="14986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Deep </a:t>
            </a:r>
            <a:r>
              <a:rPr lang="es-PE" b="1" dirty="0"/>
              <a:t>L</a:t>
            </a:r>
            <a:r>
              <a:rPr lang="es-PE" b="1" dirty="0" smtClean="0"/>
              <a:t>earning</a:t>
            </a:r>
            <a:endParaRPr lang="es-P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3246</TotalTime>
  <Words>1168</Words>
  <Application>Microsoft Office PowerPoint</Application>
  <PresentationFormat>Panorámica</PresentationFormat>
  <Paragraphs>272</Paragraphs>
  <Slides>26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39" baseType="lpstr">
      <vt:lpstr>Microsoft JhengHei UI</vt:lpstr>
      <vt:lpstr>Arial</vt:lpstr>
      <vt:lpstr>Calibri</vt:lpstr>
      <vt:lpstr>Calibri Light</vt:lpstr>
      <vt:lpstr>Cambria Math</vt:lpstr>
      <vt:lpstr>Courier New</vt:lpstr>
      <vt:lpstr>DejaVu Sans</vt:lpstr>
      <vt:lpstr>Microsoft Sans Serif</vt:lpstr>
      <vt:lpstr>Symbol</vt:lpstr>
      <vt:lpstr>Times New Roman</vt:lpstr>
      <vt:lpstr>Wingdings</vt:lpstr>
      <vt:lpstr>Office Theme</vt:lpstr>
      <vt:lpstr>Office Theme</vt:lpstr>
      <vt:lpstr>Presentación de PowerPoint</vt:lpstr>
      <vt:lpstr>¿Alguna vez se han preguntado como es que Spotify les recomienda canciones, Facebook les muestra publicidad o Netflix les recomienda películas?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Clasificación Aprendizaje Supervisado</vt:lpstr>
      <vt:lpstr>Presentación de PowerPoint</vt:lpstr>
      <vt:lpstr>Regresión Aprendizaje Supervisado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Datos</dc:title>
  <dc:subject/>
  <dc:creator>GIDEON</dc:creator>
  <dc:description/>
  <cp:lastModifiedBy>GIDEON</cp:lastModifiedBy>
  <cp:revision>179</cp:revision>
  <dcterms:created xsi:type="dcterms:W3CDTF">2018-02-25T16:05:36Z</dcterms:created>
  <dcterms:modified xsi:type="dcterms:W3CDTF">2018-05-02T02:18:15Z</dcterms:modified>
  <dc:language>es-PE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