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9" r:id="rId5"/>
    <p:sldId id="260" r:id="rId6"/>
    <p:sldId id="280" r:id="rId7"/>
    <p:sldId id="261" r:id="rId8"/>
    <p:sldId id="275" r:id="rId9"/>
    <p:sldId id="262" r:id="rId10"/>
    <p:sldId id="263" r:id="rId11"/>
    <p:sldId id="276" r:id="rId12"/>
    <p:sldId id="278" r:id="rId13"/>
    <p:sldId id="264" r:id="rId14"/>
    <p:sldId id="265" r:id="rId15"/>
    <p:sldId id="267" r:id="rId16"/>
    <p:sldId id="269" r:id="rId17"/>
    <p:sldId id="274" r:id="rId18"/>
    <p:sldId id="270" r:id="rId19"/>
    <p:sldId id="272" r:id="rId20"/>
    <p:sldId id="271" r:id="rId21"/>
    <p:sldId id="277" r:id="rId22"/>
  </p:sldIdLst>
  <p:sldSz cx="12192000" cy="6858000"/>
  <p:notesSz cx="7559675" cy="106918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56C5C5-AE7E-49B0-AECF-98E819B400F0}">
          <p14:sldIdLst>
            <p14:sldId id="256"/>
            <p14:sldId id="257"/>
            <p14:sldId id="259"/>
            <p14:sldId id="260"/>
            <p14:sldId id="280"/>
            <p14:sldId id="261"/>
            <p14:sldId id="275"/>
            <p14:sldId id="262"/>
          </p14:sldIdLst>
        </p14:section>
        <p14:section name="Aplicaciones" id="{61B89D03-B024-4C09-9036-3E2B15170ADB}">
          <p14:sldIdLst>
            <p14:sldId id="263"/>
            <p14:sldId id="276"/>
            <p14:sldId id="278"/>
          </p14:sldIdLst>
        </p14:section>
        <p14:section name="Herramientas" id="{5F97FD42-0054-4F4E-9946-B6ADEE84A978}">
          <p14:sldIdLst>
            <p14:sldId id="264"/>
            <p14:sldId id="265"/>
            <p14:sldId id="267"/>
            <p14:sldId id="269"/>
            <p14:sldId id="274"/>
            <p14:sldId id="270"/>
          </p14:sldIdLst>
        </p14:section>
        <p14:section name="Taller" id="{B89ECB1B-D676-48F6-9C36-FB2B18B62426}">
          <p14:sldIdLst>
            <p14:sldId id="272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B35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7CC4-8F37-4934-984B-86B5EDDE7C23}" type="datetimeFigureOut">
              <a:rPr lang="es-PE" smtClean="0"/>
              <a:t>1/04/2018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13B1-1517-4734-846B-79CA640F8D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53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79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18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n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n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7FAD92-DC5F-4806-AD16-A0C1AAAEC076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E1CFD-31F7-43BA-A472-C03370E4570E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3/data-science-data-scientist-do.html" TargetMode="External"/><Relationship Id="rId2" Type="http://schemas.openxmlformats.org/officeDocument/2006/relationships/hyperlink" Target="http://news.mit.edu/2018/computer-searches-telescope-data-evidence-distant-planets-0330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astersindatascience.org/blog/data-science-at-nas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mit.edu/2018/computer-searches-telescope-data-evidence-distant-planets-03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33474" y="1963711"/>
            <a:ext cx="5852500" cy="343230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6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Introducción </a:t>
            </a:r>
            <a:r>
              <a:rPr lang="es-PE" sz="6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 </a:t>
            </a:r>
            <a:endParaRPr lang="es-PE" sz="6600" b="1" strike="noStrike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PE" sz="66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Análisis </a:t>
            </a:r>
            <a:r>
              <a:rPr lang="es-PE" sz="6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 </a:t>
            </a:r>
            <a:r>
              <a:rPr lang="es-PE" sz="66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endParaRPr lang="es-PE" sz="2000" b="1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9113009" y="-67808"/>
            <a:ext cx="2744211" cy="7233105"/>
          </a:xfrm>
          <a:custGeom>
            <a:avLst/>
            <a:gdLst>
              <a:gd name="connsiteX0" fmla="*/ 1889771 w 2589985"/>
              <a:gd name="connsiteY0" fmla="*/ 24672 h 6948506"/>
              <a:gd name="connsiteX1" fmla="*/ 1739869 w 2589985"/>
              <a:gd name="connsiteY1" fmla="*/ 324475 h 6948506"/>
              <a:gd name="connsiteX2" fmla="*/ 1010 w 2589985"/>
              <a:gd name="connsiteY2" fmla="*/ 2303177 h 6948506"/>
              <a:gd name="connsiteX3" fmla="*/ 2009692 w 2589985"/>
              <a:gd name="connsiteY3" fmla="*/ 6320540 h 6948506"/>
              <a:gd name="connsiteX4" fmla="*/ 2534348 w 2589985"/>
              <a:gd name="connsiteY4" fmla="*/ 6905157 h 6948506"/>
              <a:gd name="connsiteX5" fmla="*/ 2549338 w 2589985"/>
              <a:gd name="connsiteY5" fmla="*/ 6860186 h 694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9985" h="6948506">
                <a:moveTo>
                  <a:pt x="1889771" y="24672"/>
                </a:moveTo>
                <a:cubicBezTo>
                  <a:pt x="1972217" y="-15302"/>
                  <a:pt x="2054663" y="-55276"/>
                  <a:pt x="1739869" y="324475"/>
                </a:cubicBezTo>
                <a:cubicBezTo>
                  <a:pt x="1425075" y="704226"/>
                  <a:pt x="-43960" y="1303833"/>
                  <a:pt x="1010" y="2303177"/>
                </a:cubicBezTo>
                <a:cubicBezTo>
                  <a:pt x="45980" y="3302521"/>
                  <a:pt x="1587469" y="5553544"/>
                  <a:pt x="2009692" y="6320540"/>
                </a:cubicBezTo>
                <a:cubicBezTo>
                  <a:pt x="2431915" y="7087536"/>
                  <a:pt x="2444407" y="6815216"/>
                  <a:pt x="2534348" y="6905157"/>
                </a:cubicBezTo>
                <a:cubicBezTo>
                  <a:pt x="2624289" y="6995098"/>
                  <a:pt x="2586813" y="6927642"/>
                  <a:pt x="2549338" y="6860186"/>
                </a:cubicBezTo>
              </a:path>
            </a:pathLst>
          </a:custGeom>
          <a:noFill/>
          <a:ln>
            <a:solidFill>
              <a:srgbClr val="00B0F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orma libre 4"/>
          <p:cNvSpPr/>
          <p:nvPr/>
        </p:nvSpPr>
        <p:spPr>
          <a:xfrm>
            <a:off x="8398741" y="-209862"/>
            <a:ext cx="2549558" cy="7375159"/>
          </a:xfrm>
          <a:custGeom>
            <a:avLst/>
            <a:gdLst>
              <a:gd name="connsiteX0" fmla="*/ 1284905 w 2549558"/>
              <a:gd name="connsiteY0" fmla="*/ 104710 h 6505510"/>
              <a:gd name="connsiteX1" fmla="*/ 1479777 w 2549558"/>
              <a:gd name="connsiteY1" fmla="*/ 299582 h 6505510"/>
              <a:gd name="connsiteX2" fmla="*/ 2514098 w 2549558"/>
              <a:gd name="connsiteY2" fmla="*/ 2638047 h 6505510"/>
              <a:gd name="connsiteX3" fmla="*/ 25731 w 2549558"/>
              <a:gd name="connsiteY3" fmla="*/ 5231346 h 6505510"/>
              <a:gd name="connsiteX4" fmla="*/ 1434807 w 2549558"/>
              <a:gd name="connsiteY4" fmla="*/ 6505510 h 650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558" h="6505510">
                <a:moveTo>
                  <a:pt x="1284905" y="104710"/>
                </a:moveTo>
                <a:cubicBezTo>
                  <a:pt x="1279908" y="-8966"/>
                  <a:pt x="1274911" y="-122641"/>
                  <a:pt x="1479777" y="299582"/>
                </a:cubicBezTo>
                <a:cubicBezTo>
                  <a:pt x="1684643" y="721805"/>
                  <a:pt x="2756439" y="1816086"/>
                  <a:pt x="2514098" y="2638047"/>
                </a:cubicBezTo>
                <a:cubicBezTo>
                  <a:pt x="2271757" y="3460008"/>
                  <a:pt x="205613" y="4586769"/>
                  <a:pt x="25731" y="5231346"/>
                </a:cubicBezTo>
                <a:cubicBezTo>
                  <a:pt x="-154151" y="5875923"/>
                  <a:pt x="640328" y="6190716"/>
                  <a:pt x="1434807" y="650551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/>
          <p:cNvCxnSpPr/>
          <p:nvPr/>
        </p:nvCxnSpPr>
        <p:spPr>
          <a:xfrm>
            <a:off x="0" y="15498"/>
            <a:ext cx="116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1"/>
            </a:gs>
            <a:gs pos="0">
              <a:srgbClr val="FFC000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86480" y="171360"/>
            <a:ext cx="3642840" cy="106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scientist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43440" y="5757840"/>
            <a:ext cx="235728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Python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2676960" y="5545800"/>
            <a:ext cx="981000" cy="1031040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342360" y="2665800"/>
            <a:ext cx="1164960" cy="902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6177307" y="235440"/>
            <a:ext cx="3642840" cy="9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</a:t>
            </a:r>
            <a:r>
              <a:rPr lang="es-P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Engineer</a:t>
            </a:r>
            <a:endParaRPr lang="es-P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293840" y="2201760"/>
            <a:ext cx="1213200" cy="1118160"/>
          </a:xfrm>
          <a:prstGeom prst="ellipse">
            <a:avLst/>
          </a:prstGeom>
          <a:solidFill>
            <a:schemeClr val="accent6">
              <a:alpha val="45000"/>
            </a:schemeClr>
          </a:solidFill>
          <a:ln>
            <a:solidFill>
              <a:schemeClr val="accent6">
                <a:alpha val="2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119" name="Picture 6"/>
          <p:cNvPicPr/>
          <p:nvPr/>
        </p:nvPicPr>
        <p:blipFill>
          <a:blip r:embed="rId4"/>
          <a:srcRect l="8641" t="34446" r="8658" b="28957"/>
          <a:stretch/>
        </p:blipFill>
        <p:spPr>
          <a:xfrm>
            <a:off x="9943920" y="2417760"/>
            <a:ext cx="1912680" cy="685440"/>
          </a:xfrm>
          <a:prstGeom prst="rect">
            <a:avLst/>
          </a:prstGeom>
          <a:ln>
            <a:noFill/>
          </a:ln>
        </p:spPr>
      </p:pic>
      <p:pic>
        <p:nvPicPr>
          <p:cNvPr id="120" name="Picture 8"/>
          <p:cNvPicPr/>
          <p:nvPr/>
        </p:nvPicPr>
        <p:blipFill>
          <a:blip r:embed="rId5"/>
          <a:srcRect l="-2353" t="34072" r="2353" b="36765"/>
          <a:stretch/>
        </p:blipFill>
        <p:spPr>
          <a:xfrm>
            <a:off x="217800" y="1173240"/>
            <a:ext cx="2557440" cy="745560"/>
          </a:xfrm>
          <a:prstGeom prst="rect">
            <a:avLst/>
          </a:prstGeom>
          <a:ln>
            <a:noFill/>
          </a:ln>
        </p:spPr>
      </p:pic>
      <p:pic>
        <p:nvPicPr>
          <p:cNvPr id="121" name="Picture 10"/>
          <p:cNvPicPr/>
          <p:nvPr/>
        </p:nvPicPr>
        <p:blipFill>
          <a:blip r:embed="rId6"/>
          <a:stretch/>
        </p:blipFill>
        <p:spPr>
          <a:xfrm>
            <a:off x="7700400" y="1587600"/>
            <a:ext cx="1392480" cy="1253160"/>
          </a:xfrm>
          <a:prstGeom prst="rect">
            <a:avLst/>
          </a:prstGeom>
          <a:ln>
            <a:noFill/>
          </a:ln>
        </p:spPr>
      </p:pic>
      <p:pic>
        <p:nvPicPr>
          <p:cNvPr id="122" name="Picture 12"/>
          <p:cNvPicPr/>
          <p:nvPr/>
        </p:nvPicPr>
        <p:blipFill>
          <a:blip r:embed="rId7"/>
          <a:stretch/>
        </p:blipFill>
        <p:spPr>
          <a:xfrm>
            <a:off x="6618600" y="3114360"/>
            <a:ext cx="3465000" cy="898560"/>
          </a:xfrm>
          <a:prstGeom prst="rect">
            <a:avLst/>
          </a:prstGeom>
          <a:ln>
            <a:noFill/>
          </a:ln>
        </p:spPr>
      </p:pic>
      <p:pic>
        <p:nvPicPr>
          <p:cNvPr id="123" name="Picture 14"/>
          <p:cNvPicPr/>
          <p:nvPr/>
        </p:nvPicPr>
        <p:blipFill>
          <a:blip r:embed="rId8"/>
          <a:stretch/>
        </p:blipFill>
        <p:spPr>
          <a:xfrm>
            <a:off x="6818040" y="5233320"/>
            <a:ext cx="2950920" cy="1569600"/>
          </a:xfrm>
          <a:prstGeom prst="rect">
            <a:avLst/>
          </a:prstGeom>
          <a:ln>
            <a:noFill/>
          </a:ln>
        </p:spPr>
      </p:pic>
      <p:pic>
        <p:nvPicPr>
          <p:cNvPr id="124" name="Picture 18"/>
          <p:cNvPicPr/>
          <p:nvPr/>
        </p:nvPicPr>
        <p:blipFill>
          <a:blip r:embed="rId9"/>
          <a:stretch/>
        </p:blipFill>
        <p:spPr>
          <a:xfrm>
            <a:off x="412200" y="4784040"/>
            <a:ext cx="1921320" cy="761760"/>
          </a:xfrm>
          <a:prstGeom prst="rect">
            <a:avLst/>
          </a:prstGeom>
          <a:ln>
            <a:noFill/>
          </a:ln>
        </p:spPr>
      </p:pic>
      <p:pic>
        <p:nvPicPr>
          <p:cNvPr id="125" name="Picture 20"/>
          <p:cNvPicPr/>
          <p:nvPr/>
        </p:nvPicPr>
        <p:blipFill>
          <a:blip r:embed="rId10"/>
          <a:stretch/>
        </p:blipFill>
        <p:spPr>
          <a:xfrm>
            <a:off x="1889640" y="2142360"/>
            <a:ext cx="2725920" cy="972720"/>
          </a:xfrm>
          <a:prstGeom prst="rect">
            <a:avLst/>
          </a:prstGeom>
          <a:ln>
            <a:noFill/>
          </a:ln>
        </p:spPr>
      </p:pic>
      <p:pic>
        <p:nvPicPr>
          <p:cNvPr id="126" name="Imagen 15"/>
          <p:cNvPicPr/>
          <p:nvPr/>
        </p:nvPicPr>
        <p:blipFill>
          <a:blip r:embed="rId11"/>
          <a:stretch/>
        </p:blipFill>
        <p:spPr>
          <a:xfrm>
            <a:off x="1682640" y="3568680"/>
            <a:ext cx="2761200" cy="718560"/>
          </a:xfrm>
          <a:prstGeom prst="rect">
            <a:avLst/>
          </a:prstGeom>
          <a:ln>
            <a:noFill/>
          </a:ln>
        </p:spPr>
      </p:pic>
      <p:pic>
        <p:nvPicPr>
          <p:cNvPr id="127" name="Picture 28"/>
          <p:cNvPicPr/>
          <p:nvPr/>
        </p:nvPicPr>
        <p:blipFill>
          <a:blip r:embed="rId12"/>
          <a:stretch/>
        </p:blipFill>
        <p:spPr>
          <a:xfrm>
            <a:off x="2881440" y="1223640"/>
            <a:ext cx="2721240" cy="1029240"/>
          </a:xfrm>
          <a:prstGeom prst="rect">
            <a:avLst/>
          </a:prstGeom>
          <a:ln>
            <a:noFill/>
          </a:ln>
        </p:spPr>
      </p:pic>
      <p:pic>
        <p:nvPicPr>
          <p:cNvPr id="128" name="Picture 30"/>
          <p:cNvPicPr/>
          <p:nvPr/>
        </p:nvPicPr>
        <p:blipFill>
          <a:blip r:embed="rId13"/>
          <a:stretch/>
        </p:blipFill>
        <p:spPr>
          <a:xfrm>
            <a:off x="6300720" y="4315680"/>
            <a:ext cx="2513160" cy="682560"/>
          </a:xfrm>
          <a:prstGeom prst="rect">
            <a:avLst/>
          </a:prstGeom>
          <a:ln>
            <a:noFill/>
          </a:ln>
        </p:spPr>
      </p:pic>
      <p:pic>
        <p:nvPicPr>
          <p:cNvPr id="129" name="Picture 32"/>
          <p:cNvPicPr/>
          <p:nvPr/>
        </p:nvPicPr>
        <p:blipFill>
          <a:blip r:embed="rId14"/>
          <a:stretch/>
        </p:blipFill>
        <p:spPr>
          <a:xfrm>
            <a:off x="9792360" y="866160"/>
            <a:ext cx="2215800" cy="886320"/>
          </a:xfrm>
          <a:prstGeom prst="rect">
            <a:avLst/>
          </a:prstGeom>
          <a:ln>
            <a:noFill/>
          </a:ln>
        </p:spPr>
      </p:pic>
      <p:pic>
        <p:nvPicPr>
          <p:cNvPr id="130" name="Picture 34"/>
          <p:cNvPicPr/>
          <p:nvPr/>
        </p:nvPicPr>
        <p:blipFill>
          <a:blip r:embed="rId15"/>
          <a:stretch/>
        </p:blipFill>
        <p:spPr>
          <a:xfrm>
            <a:off x="9299160" y="4315680"/>
            <a:ext cx="2852280" cy="818640"/>
          </a:xfrm>
          <a:prstGeom prst="rect">
            <a:avLst/>
          </a:prstGeom>
          <a:ln>
            <a:noFill/>
          </a:ln>
        </p:spPr>
      </p:pic>
      <p:cxnSp>
        <p:nvCxnSpPr>
          <p:cNvPr id="20" name="Conector recto 19"/>
          <p:cNvCxnSpPr/>
          <p:nvPr/>
        </p:nvCxnSpPr>
        <p:spPr>
          <a:xfrm>
            <a:off x="-1" y="15498"/>
            <a:ext cx="10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para d3.js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40" y="4567339"/>
            <a:ext cx="1006020" cy="10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27240" y="104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Metodología CRISP-DM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26960" y="122508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Conocimiento del negocio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683240" y="122508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Entendimiento de los Datos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236720" y="241200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Preparación de los datos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952520" y="477036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326960" y="477036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30560" y="2139480"/>
            <a:ext cx="1552680" cy="1224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6486840" y="2139480"/>
            <a:ext cx="1013400" cy="54036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 rot="5400000">
            <a:off x="6725160" y="4271400"/>
            <a:ext cx="1443600" cy="138204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" name="Conector recto 10"/>
          <p:cNvCxnSpPr/>
          <p:nvPr/>
        </p:nvCxnSpPr>
        <p:spPr>
          <a:xfrm>
            <a:off x="-1" y="15498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35124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Librerias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08561" y="1112638"/>
            <a:ext cx="8693378" cy="53114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con vectores, Matrices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Scipy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Estadísticos, funciones Aritméticas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Manejo de archivos(Excel, CSV, </a:t>
            </a: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txt</a:t>
            </a: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SPSS Files)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Scikit-Learn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</a:t>
            </a: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preprocesamiento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Modelos</a:t>
            </a:r>
          </a:p>
          <a:p>
            <a:pPr>
              <a:lnSpc>
                <a:spcPct val="9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arcador de contenido 3"/>
          <p:cNvPicPr/>
          <p:nvPr/>
        </p:nvPicPr>
        <p:blipFill>
          <a:blip r:embed="rId2"/>
          <a:stretch/>
        </p:blipFill>
        <p:spPr>
          <a:xfrm>
            <a:off x="1656000" y="141840"/>
            <a:ext cx="8991360" cy="6626160"/>
          </a:xfrm>
          <a:prstGeom prst="rect">
            <a:avLst/>
          </a:prstGeom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308600" y="2882900"/>
            <a:ext cx="16637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¿Que te gustaría visualizar?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2300" y="3149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Distribución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5445388" y="39301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Composición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0236" y="31427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Relación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415464" y="245985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Comparacion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3053636" y="445770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través del tiempo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7859722" y="4589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Estático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96742" y="482703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Pocos periodos</a:t>
            </a:r>
            <a:endParaRPr lang="es-PE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30946" y="482703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Muchos periodos</a:t>
            </a:r>
            <a:endParaRPr lang="es-PE" sz="12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-1" y="15498"/>
            <a:ext cx="12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qui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79" y="946753"/>
            <a:ext cx="7806925" cy="5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ana rene tris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8" y="946753"/>
            <a:ext cx="3801881" cy="5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2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2920" y="118440"/>
            <a:ext cx="4202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Platforms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592920" y="1559880"/>
            <a:ext cx="4564440" cy="1032480"/>
          </a:xfrm>
          <a:prstGeom prst="rect">
            <a:avLst/>
          </a:prstGeom>
          <a:ln>
            <a:noFill/>
          </a:ln>
        </p:spPr>
      </p:pic>
      <p:pic>
        <p:nvPicPr>
          <p:cNvPr id="185" name="Picture 4"/>
          <p:cNvPicPr/>
          <p:nvPr/>
        </p:nvPicPr>
        <p:blipFill>
          <a:blip r:embed="rId3"/>
          <a:stretch/>
        </p:blipFill>
        <p:spPr>
          <a:xfrm>
            <a:off x="9224280" y="3574440"/>
            <a:ext cx="2727720" cy="272772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4"/>
          <a:stretch/>
        </p:blipFill>
        <p:spPr>
          <a:xfrm>
            <a:off x="613440" y="3722400"/>
            <a:ext cx="2212920" cy="104904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4487040" y="5449320"/>
            <a:ext cx="3937320" cy="1340640"/>
          </a:xfrm>
          <a:prstGeom prst="rect">
            <a:avLst/>
          </a:prstGeom>
          <a:ln>
            <a:noFill/>
          </a:ln>
        </p:spPr>
      </p:pic>
      <p:pic>
        <p:nvPicPr>
          <p:cNvPr id="188" name="Picture 12"/>
          <p:cNvPicPr/>
          <p:nvPr/>
        </p:nvPicPr>
        <p:blipFill>
          <a:blip r:embed="rId6"/>
          <a:stretch/>
        </p:blipFill>
        <p:spPr>
          <a:xfrm>
            <a:off x="587880" y="5231520"/>
            <a:ext cx="3537360" cy="1558440"/>
          </a:xfrm>
          <a:prstGeom prst="rect">
            <a:avLst/>
          </a:prstGeom>
          <a:ln>
            <a:noFill/>
          </a:ln>
        </p:spPr>
      </p:pic>
      <p:pic>
        <p:nvPicPr>
          <p:cNvPr id="189" name="Picture 14"/>
          <p:cNvPicPr/>
          <p:nvPr/>
        </p:nvPicPr>
        <p:blipFill>
          <a:blip r:embed="rId7"/>
          <a:srcRect l="28254" t="6386" r="27883"/>
          <a:stretch/>
        </p:blipFill>
        <p:spPr>
          <a:xfrm>
            <a:off x="5748480" y="414360"/>
            <a:ext cx="2473200" cy="2770560"/>
          </a:xfrm>
          <a:prstGeom prst="rect">
            <a:avLst/>
          </a:prstGeom>
          <a:ln>
            <a:noFill/>
          </a:ln>
        </p:spPr>
      </p:pic>
      <p:pic>
        <p:nvPicPr>
          <p:cNvPr id="190" name="Picture 16"/>
          <p:cNvPicPr/>
          <p:nvPr/>
        </p:nvPicPr>
        <p:blipFill>
          <a:blip r:embed="rId8"/>
          <a:stretch/>
        </p:blipFill>
        <p:spPr>
          <a:xfrm>
            <a:off x="9118080" y="1058400"/>
            <a:ext cx="2940120" cy="1482120"/>
          </a:xfrm>
          <a:prstGeom prst="rect">
            <a:avLst/>
          </a:prstGeom>
          <a:ln>
            <a:noFill/>
          </a:ln>
        </p:spPr>
      </p:pic>
      <p:pic>
        <p:nvPicPr>
          <p:cNvPr id="191" name="Picture 18"/>
          <p:cNvPicPr/>
          <p:nvPr/>
        </p:nvPicPr>
        <p:blipFill>
          <a:blip r:embed="rId9"/>
          <a:stretch/>
        </p:blipFill>
        <p:spPr>
          <a:xfrm>
            <a:off x="4200840" y="3184920"/>
            <a:ext cx="402084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1155525"/>
            <a:ext cx="3137020" cy="75131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Ubuntu</a:t>
            </a:r>
            <a:endParaRPr lang="es-PE" sz="1800" b="1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473200" y="1872534"/>
            <a:ext cx="10515240" cy="19225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8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terminal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8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ejecutar</a:t>
            </a:r>
            <a:endParaRPr lang="es-PE" sz="28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8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28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serverextension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enable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sys-prefix</a:t>
            </a:r>
            <a:endParaRPr lang="es-PE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s-PE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473200" y="5088160"/>
            <a:ext cx="10515240" cy="138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8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28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28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8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28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serverextension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enable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r>
              <a:rPr lang="es-PE" sz="28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8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sys-prefix</a:t>
            </a:r>
            <a:endParaRPr lang="es-PE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s-PE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8" name="Picture 4" descr="Resultado de imagen para ubunt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35" y="1196405"/>
            <a:ext cx="592665" cy="59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8" b="41279"/>
          <a:stretch/>
        </p:blipFill>
        <p:spPr bwMode="auto">
          <a:xfrm>
            <a:off x="838080" y="4121133"/>
            <a:ext cx="3810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838080" y="145382"/>
            <a:ext cx="10515240" cy="809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Instalación </a:t>
            </a:r>
            <a:r>
              <a:rPr lang="es-PE" sz="4400" b="1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</a:t>
            </a:r>
            <a:r>
              <a:rPr lang="es-PE" sz="4400" b="1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pyter Lab</a:t>
            </a:r>
            <a:endParaRPr lang="es-PE" sz="1800" b="1" strike="noStrike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80980" y="1906840"/>
            <a:ext cx="165100" cy="188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161930" y="5088160"/>
            <a:ext cx="184150" cy="1160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Titanic Dataset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1695600" y="1690560"/>
            <a:ext cx="840060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Introducir los conceptos aplicados en la ciencia de datos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Conocer las herramientas de Análisis de datos </a:t>
            </a: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disponibles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Entender la metodología de desarrollo de Modelos predictivos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Bibliografía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38080" y="1690200"/>
            <a:ext cx="10515240" cy="4138932"/>
          </a:xfrm>
        </p:spPr>
        <p:txBody>
          <a:bodyPr/>
          <a:lstStyle/>
          <a:p>
            <a:r>
              <a:rPr lang="es-PE" sz="2000" dirty="0">
                <a:hlinkClick r:id="rId2"/>
              </a:rPr>
              <a:t>http://</a:t>
            </a:r>
            <a:r>
              <a:rPr lang="es-PE" sz="2000" dirty="0" smtClean="0">
                <a:hlinkClick r:id="rId2"/>
              </a:rPr>
              <a:t>news.mit.edu/2018/computer-searches-telescope-data-evidence-distant-planets-0330</a:t>
            </a:r>
            <a:endParaRPr lang="es-PE" sz="2000" dirty="0" smtClean="0"/>
          </a:p>
          <a:p>
            <a:r>
              <a:rPr lang="es-PE" sz="2000" dirty="0">
                <a:hlinkClick r:id="rId3"/>
              </a:rPr>
              <a:t>https://</a:t>
            </a:r>
            <a:r>
              <a:rPr lang="es-PE" sz="2000" dirty="0" smtClean="0">
                <a:hlinkClick r:id="rId3"/>
              </a:rPr>
              <a:t>www.kdnuggets.com/2017/03/data-science-data-scientist-do.html</a:t>
            </a:r>
            <a:endParaRPr lang="es-PE" sz="2000" dirty="0" smtClean="0"/>
          </a:p>
          <a:p>
            <a:r>
              <a:rPr lang="es-PE" sz="2000" dirty="0">
                <a:hlinkClick r:id="rId4"/>
              </a:rPr>
              <a:t>http://www.mastersindatascience.org/blog/data-science-at-nasa</a:t>
            </a:r>
            <a:r>
              <a:rPr lang="es-PE" sz="2000" dirty="0" smtClean="0">
                <a:hlinkClick r:id="rId4"/>
              </a:rPr>
              <a:t>/</a:t>
            </a:r>
            <a:endParaRPr lang="es-PE" sz="2000" dirty="0" smtClean="0"/>
          </a:p>
          <a:p>
            <a:r>
              <a:rPr lang="es-PE" sz="2000" dirty="0" smtClean="0"/>
              <a:t>Data </a:t>
            </a:r>
            <a:r>
              <a:rPr lang="es-PE" sz="2000" dirty="0" err="1" smtClean="0"/>
              <a:t>Science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Business. Foster </a:t>
            </a:r>
            <a:r>
              <a:rPr lang="es-PE" sz="2000" dirty="0" err="1" smtClean="0"/>
              <a:t>Provost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12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2"/>
          <p:cNvSpPr txBox="1"/>
          <p:nvPr/>
        </p:nvSpPr>
        <p:spPr>
          <a:xfrm>
            <a:off x="558680" y="429351"/>
            <a:ext cx="3784720" cy="107005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Science</a:t>
            </a:r>
            <a:endParaRPr lang="es-PE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949824" y="603833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https://datascience.jpl.nasa.gov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349130" y="1836376"/>
            <a:ext cx="4762620" cy="161550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el estudio de un problema que tiene como principal recurso bases inmensas de conocimiento(datos), a partir de estos generan hipótesis para resolver problemas.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5308480" y="429351"/>
            <a:ext cx="5852500" cy="9792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existe una definición exacta de lo que realmente abarca la ciencia de datos, tiene una variedad de definiciones y alcances.</a:t>
            </a:r>
            <a:endParaRPr lang="es-PE" sz="200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Shape 1"/>
          <p:cNvSpPr txBox="1"/>
          <p:nvPr/>
        </p:nvSpPr>
        <p:spPr>
          <a:xfrm>
            <a:off x="5308480" y="3866412"/>
            <a:ext cx="5852500" cy="1416678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la combinación de múltiples disciplinas como lo es la estadística , matemática, programación y el conocimiento del negocio bajo una metodología que sigue el método científico.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28292" y="3933566"/>
            <a:ext cx="1227108" cy="114471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Matemática</a:t>
            </a:r>
            <a:endParaRPr lang="es-PE" sz="1200" dirty="0"/>
          </a:p>
        </p:txBody>
      </p:sp>
      <p:sp>
        <p:nvSpPr>
          <p:cNvPr id="8" name="Elipse 7"/>
          <p:cNvSpPr>
            <a:spLocks/>
          </p:cNvSpPr>
          <p:nvPr/>
        </p:nvSpPr>
        <p:spPr>
          <a:xfrm>
            <a:off x="2069174" y="3933566"/>
            <a:ext cx="1227108" cy="11447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PE" sz="1200" dirty="0" smtClean="0"/>
              <a:t>Estadística</a:t>
            </a:r>
            <a:endParaRPr lang="es-PE" sz="1200" dirty="0"/>
          </a:p>
        </p:txBody>
      </p:sp>
      <p:sp>
        <p:nvSpPr>
          <p:cNvPr id="9" name="Elipse 8"/>
          <p:cNvSpPr/>
          <p:nvPr/>
        </p:nvSpPr>
        <p:spPr>
          <a:xfrm>
            <a:off x="1341846" y="5078283"/>
            <a:ext cx="1227108" cy="114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Programación</a:t>
            </a:r>
            <a:endParaRPr lang="es-PE" sz="1200" dirty="0"/>
          </a:p>
        </p:txBody>
      </p:sp>
      <p:sp>
        <p:nvSpPr>
          <p:cNvPr id="10" name="Elipse 9"/>
          <p:cNvSpPr/>
          <p:nvPr/>
        </p:nvSpPr>
        <p:spPr>
          <a:xfrm>
            <a:off x="3376068" y="3933566"/>
            <a:ext cx="1227108" cy="1144717"/>
          </a:xfrm>
          <a:prstGeom prst="ellipse">
            <a:avLst/>
          </a:prstGeom>
          <a:solidFill>
            <a:srgbClr val="CC66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Negocio</a:t>
            </a:r>
            <a:endParaRPr lang="es-PE" sz="1200" dirty="0"/>
          </a:p>
        </p:txBody>
      </p:sp>
      <p:sp>
        <p:nvSpPr>
          <p:cNvPr id="11" name="Elipse 10"/>
          <p:cNvSpPr/>
          <p:nvPr/>
        </p:nvSpPr>
        <p:spPr>
          <a:xfrm>
            <a:off x="2730440" y="5078283"/>
            <a:ext cx="1227108" cy="11447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Comunicación</a:t>
            </a:r>
            <a:endParaRPr lang="es-PE" sz="12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-1" y="1549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Inteligencia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Artifical</a:t>
            </a: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Machine Learning y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</a:t>
            </a: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Learning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-1" y="15498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81121" y="302346"/>
            <a:ext cx="4216036" cy="8406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</a:t>
            </a:r>
            <a:endParaRPr lang="es-P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97185" y="1511775"/>
            <a:ext cx="8846260" cy="13430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el campo de la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ciencia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donde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las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máquinas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pueden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mismas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sin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programadas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humanos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42137" y="4177349"/>
            <a:ext cx="108000" cy="2097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800475" y="3700462"/>
            <a:ext cx="8043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b="1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/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Analizando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historicos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llamados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“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entrenamiento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”, el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de machine learning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encuentra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patrones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utiliza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realizar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predicciones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de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nuevos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elementos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s-PE" sz="2800" b="1" spc="-1" dirty="0">
              <a:solidFill>
                <a:schemeClr val="tx2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1121" y="1511775"/>
            <a:ext cx="108000" cy="134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98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namekusei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8" y="2911320"/>
            <a:ext cx="1312572" cy="13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68" y="1926545"/>
            <a:ext cx="1566609" cy="156660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56" y="2501104"/>
            <a:ext cx="3060400" cy="30604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" y="4108968"/>
            <a:ext cx="652576" cy="65257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8" y="4565759"/>
            <a:ext cx="537081" cy="5370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60" y="3868929"/>
            <a:ext cx="635624" cy="6356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15" y="4176003"/>
            <a:ext cx="815941" cy="81594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63" y="3868929"/>
            <a:ext cx="649806" cy="64980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23" y="4240964"/>
            <a:ext cx="761718" cy="76171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8" y="3584134"/>
            <a:ext cx="1674932" cy="1674932"/>
          </a:xfrm>
          <a:prstGeom prst="rect">
            <a:avLst/>
          </a:prstGeom>
        </p:spPr>
      </p:pic>
      <p:sp>
        <p:nvSpPr>
          <p:cNvPr id="104" name="TextShape 1"/>
          <p:cNvSpPr txBox="1"/>
          <p:nvPr/>
        </p:nvSpPr>
        <p:spPr>
          <a:xfrm>
            <a:off x="229665" y="242106"/>
            <a:ext cx="4216036" cy="8406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</a:t>
            </a:r>
            <a:endParaRPr lang="es-P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0" y="15915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71" y="3658468"/>
            <a:ext cx="1439034" cy="13115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21" y="3760533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4228195"/>
            <a:ext cx="1869041" cy="18690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22" y="4774551"/>
            <a:ext cx="748934" cy="748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82" y="3885448"/>
            <a:ext cx="2407410" cy="24074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14" y="4712140"/>
            <a:ext cx="873756" cy="8737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" y="4900362"/>
            <a:ext cx="652576" cy="65257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98" y="1609851"/>
            <a:ext cx="1885502" cy="188550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823554" y="4096269"/>
            <a:ext cx="9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planeta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5415018" y="11148624"/>
            <a:ext cx="149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planet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49" y="1926545"/>
            <a:ext cx="1219200" cy="1219200"/>
          </a:xfrm>
          <a:prstGeom prst="rect">
            <a:avLst/>
          </a:prstGeom>
        </p:spPr>
      </p:pic>
      <p:pic>
        <p:nvPicPr>
          <p:cNvPr id="1032" name="Picture 8" descr="Resultado de imagen para emoticon glass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98" y="3803245"/>
            <a:ext cx="1089249" cy="10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moji hap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10" y="3791240"/>
            <a:ext cx="1113258" cy="11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10823554" y="4096269"/>
            <a:ext cx="11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estrella</a:t>
            </a:r>
            <a:endParaRPr lang="es-PE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49" y="1926545"/>
            <a:ext cx="1219200" cy="1219200"/>
          </a:xfrm>
          <a:prstGeom prst="rect">
            <a:avLst/>
          </a:prstGeom>
        </p:spPr>
      </p:pic>
      <p:pic>
        <p:nvPicPr>
          <p:cNvPr id="26" name="Picture 4" descr="Resultado de imagen para moon emoj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638" y="3107291"/>
            <a:ext cx="614041" cy="6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moji doub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47" y="382697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88" y="2359699"/>
            <a:ext cx="2048905" cy="20489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7933" y="3184576"/>
            <a:ext cx="1505010" cy="662580"/>
          </a:xfrm>
        </p:spPr>
        <p:txBody>
          <a:bodyPr/>
          <a:lstStyle/>
          <a:p>
            <a:r>
              <a:rPr lang="es-PE" sz="4000" b="1" dirty="0" smtClean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</a:t>
            </a:r>
            <a:endParaRPr lang="es-PE" sz="4000" b="1" dirty="0">
              <a:solidFill>
                <a:schemeClr val="tx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8762942" y="2156365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Leyes &amp; reglas</a:t>
            </a:r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4044890" y="370244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cualidades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7572346" y="370244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probabilidades</a:t>
            </a:r>
            <a:endParaRPr lang="es-PE" dirty="0"/>
          </a:p>
        </p:txBody>
      </p:sp>
      <p:sp>
        <p:nvSpPr>
          <p:cNvPr id="7" name="Elipse 6"/>
          <p:cNvSpPr/>
          <p:nvPr/>
        </p:nvSpPr>
        <p:spPr>
          <a:xfrm>
            <a:off x="8072943" y="4080818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realidad</a:t>
            </a:r>
            <a:endParaRPr lang="es-PE" dirty="0"/>
          </a:p>
        </p:txBody>
      </p:sp>
      <p:sp>
        <p:nvSpPr>
          <p:cNvPr id="8" name="Elipse 7"/>
          <p:cNvSpPr/>
          <p:nvPr/>
        </p:nvSpPr>
        <p:spPr>
          <a:xfrm>
            <a:off x="6632943" y="490569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Predecir </a:t>
            </a:r>
            <a:endParaRPr lang="es-PE" dirty="0"/>
          </a:p>
        </p:txBody>
      </p:sp>
      <p:sp>
        <p:nvSpPr>
          <p:cNvPr id="9" name="Elipse 8"/>
          <p:cNvSpPr/>
          <p:nvPr/>
        </p:nvSpPr>
        <p:spPr>
          <a:xfrm>
            <a:off x="4846500" y="490569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decidir</a:t>
            </a:r>
            <a:endParaRPr lang="es-PE" dirty="0"/>
          </a:p>
        </p:txBody>
      </p:sp>
      <p:sp>
        <p:nvSpPr>
          <p:cNvPr id="10" name="Elipse 9"/>
          <p:cNvSpPr/>
          <p:nvPr/>
        </p:nvSpPr>
        <p:spPr>
          <a:xfrm>
            <a:off x="5705446" y="4226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s-PE" dirty="0" smtClean="0"/>
              <a:t>eventos</a:t>
            </a:r>
            <a:endParaRPr lang="es-PE" dirty="0"/>
          </a:p>
        </p:txBody>
      </p:sp>
      <p:sp>
        <p:nvSpPr>
          <p:cNvPr id="11" name="Elipse 10"/>
          <p:cNvSpPr/>
          <p:nvPr/>
        </p:nvSpPr>
        <p:spPr>
          <a:xfrm>
            <a:off x="2892845" y="490569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encontrar</a:t>
            </a:r>
            <a:endParaRPr lang="es-PE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-1" y="15498"/>
            <a:ext cx="50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7580" y="482115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Aprendizaje Supervisado vs Aprendizaje No supervisado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47580" y="293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/>
          <p:cNvSpPr/>
          <p:nvPr/>
        </p:nvSpPr>
        <p:spPr>
          <a:xfrm>
            <a:off x="0" y="12700"/>
            <a:ext cx="6317035" cy="168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Machine-learning system uses physics principles to augment data from NASA crowdsourcing project.</a:t>
            </a:r>
            <a:endParaRPr lang="es-PE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A young sun-like star encircled by its planet-forming disk of gas and dust.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800"/>
            <a:ext cx="6317035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2"/>
          <p:cNvSpPr/>
          <p:nvPr/>
        </p:nvSpPr>
        <p:spPr>
          <a:xfrm>
            <a:off x="6317035" y="12700"/>
            <a:ext cx="5874965" cy="684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base a resultados de un proyecto que buscaba rastros de sistemas solares en formación a través de la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identificación  discos circunestelares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los científicos de la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Nasa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entrenaron un sistema de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pueda identificar estos discos circunestelares.</a:t>
            </a:r>
          </a:p>
          <a:p>
            <a:pPr algn="ctr">
              <a:lnSpc>
                <a:spcPct val="100000"/>
              </a:lnSpc>
            </a:pPr>
            <a:endParaRPr lang="es-PE" sz="16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Además el sistema también fue entrenado para calcular la probabilidad encontrar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exoplanetas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así facilitar a los científicos en estudiar esos sistemas planetarios de los miles de millones que existen</a:t>
            </a:r>
            <a:r>
              <a:rPr lang="es-PE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s-PE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articulo menciona que hay cerca de 750 millones de planetas por evaluar, </a:t>
            </a:r>
            <a:endParaRPr lang="es-PE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431</Words>
  <Application>Microsoft Office PowerPoint</Application>
  <PresentationFormat>Panorámica</PresentationFormat>
  <Paragraphs>93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3" baseType="lpstr">
      <vt:lpstr>Microsoft JhengHei UI</vt:lpstr>
      <vt:lpstr>Arial</vt:lpstr>
      <vt:lpstr>Arial Black</vt:lpstr>
      <vt:lpstr>Calibri</vt:lpstr>
      <vt:lpstr>Calibri Light</vt:lpstr>
      <vt:lpstr>Courier New</vt:lpstr>
      <vt:lpstr>DejaVu Sans</vt:lpstr>
      <vt:lpstr>Microsoft Sans Serif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</dc:title>
  <dc:subject/>
  <dc:creator>GIDEON</dc:creator>
  <dc:description/>
  <cp:lastModifiedBy>GIDEON</cp:lastModifiedBy>
  <cp:revision>80</cp:revision>
  <dcterms:created xsi:type="dcterms:W3CDTF">2018-02-25T16:05:36Z</dcterms:created>
  <dcterms:modified xsi:type="dcterms:W3CDTF">2018-04-01T07:45:23Z</dcterms:modified>
  <dc:language>es-PE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