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81" r:id="rId5"/>
    <p:sldId id="282" r:id="rId6"/>
    <p:sldId id="259" r:id="rId7"/>
    <p:sldId id="260" r:id="rId8"/>
    <p:sldId id="280" r:id="rId9"/>
    <p:sldId id="261" r:id="rId10"/>
    <p:sldId id="275" r:id="rId11"/>
    <p:sldId id="262" r:id="rId12"/>
    <p:sldId id="263" r:id="rId13"/>
    <p:sldId id="276" r:id="rId14"/>
    <p:sldId id="278" r:id="rId15"/>
    <p:sldId id="264" r:id="rId16"/>
    <p:sldId id="265" r:id="rId17"/>
    <p:sldId id="267" r:id="rId18"/>
    <p:sldId id="269" r:id="rId19"/>
    <p:sldId id="274" r:id="rId20"/>
    <p:sldId id="270" r:id="rId21"/>
    <p:sldId id="272" r:id="rId22"/>
    <p:sldId id="271" r:id="rId23"/>
    <p:sldId id="277" r:id="rId24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56C5C5-AE7E-49B0-AECF-98E819B400F0}">
          <p14:sldIdLst>
            <p14:sldId id="256"/>
            <p14:sldId id="257"/>
            <p14:sldId id="281"/>
            <p14:sldId id="282"/>
            <p14:sldId id="259"/>
            <p14:sldId id="260"/>
            <p14:sldId id="280"/>
            <p14:sldId id="261"/>
            <p14:sldId id="275"/>
            <p14:sldId id="262"/>
          </p14:sldIdLst>
        </p14:section>
        <p14:section name="Aplicaciones" id="{61B89D03-B024-4C09-9036-3E2B15170ADB}">
          <p14:sldIdLst>
            <p14:sldId id="263"/>
            <p14:sldId id="276"/>
            <p14:sldId id="278"/>
          </p14:sldIdLst>
        </p14:section>
        <p14:section name="Herramientas" id="{5F97FD42-0054-4F4E-9946-B6ADEE84A978}">
          <p14:sldIdLst>
            <p14:sldId id="264"/>
            <p14:sldId id="265"/>
            <p14:sldId id="267"/>
            <p14:sldId id="269"/>
            <p14:sldId id="274"/>
            <p14:sldId id="270"/>
          </p14:sldIdLst>
        </p14:section>
        <p14:section name="Taller" id="{B89ECB1B-D676-48F6-9C36-FB2B18B62426}">
          <p14:sldIdLst>
            <p14:sldId id="272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7CC4-8F37-4934-984B-86B5EDDE7C23}" type="datetimeFigureOut">
              <a:rPr lang="es-PE" smtClean="0"/>
              <a:t>25/04/2018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3B1-1517-4734-846B-79CA640F8D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7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8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mit.edu/2018/computer-searches-telescope-data-evidence-distant-planets-03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3/data-science-data-scientist-do.html" TargetMode="External"/><Relationship Id="rId2" Type="http://schemas.openxmlformats.org/officeDocument/2006/relationships/hyperlink" Target="http://news.mit.edu/2018/computer-searches-telescope-data-evidence-distant-planets-0330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ataconomy.com/2016/03/beginners-guide-history-data-science/" TargetMode="External"/><Relationship Id="rId5" Type="http://schemas.openxmlformats.org/officeDocument/2006/relationships/hyperlink" Target="https://www.winshuttle.com/big-data-timeline/" TargetMode="External"/><Relationship Id="rId4" Type="http://schemas.openxmlformats.org/officeDocument/2006/relationships/hyperlink" Target="http://www.mastersindatascience.org/blog/data-science-at-nas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knowledge.wharton.upenn.edu/article.cfm?articleid=103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projecteuclid.org/DPubS?service=UI&amp;version=1.0&amp;verb=Display&amp;handle=euclid.aoms/1177704711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www.jds-online.com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637320" y="1189011"/>
            <a:ext cx="5852500" cy="343230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 </a:t>
            </a:r>
            <a:r>
              <a:rPr lang="es-PE" sz="6600" b="1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Learning</a:t>
            </a: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s-PE" sz="6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 Humanos</a:t>
            </a:r>
            <a:endParaRPr lang="es-PE" sz="20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9113009" y="-67808"/>
            <a:ext cx="2744211" cy="7233105"/>
          </a:xfrm>
          <a:custGeom>
            <a:avLst/>
            <a:gdLst>
              <a:gd name="connsiteX0" fmla="*/ 1889771 w 2589985"/>
              <a:gd name="connsiteY0" fmla="*/ 24672 h 6948506"/>
              <a:gd name="connsiteX1" fmla="*/ 1739869 w 2589985"/>
              <a:gd name="connsiteY1" fmla="*/ 324475 h 6948506"/>
              <a:gd name="connsiteX2" fmla="*/ 1010 w 2589985"/>
              <a:gd name="connsiteY2" fmla="*/ 2303177 h 6948506"/>
              <a:gd name="connsiteX3" fmla="*/ 2009692 w 2589985"/>
              <a:gd name="connsiteY3" fmla="*/ 6320540 h 6948506"/>
              <a:gd name="connsiteX4" fmla="*/ 2534348 w 2589985"/>
              <a:gd name="connsiteY4" fmla="*/ 6905157 h 6948506"/>
              <a:gd name="connsiteX5" fmla="*/ 2549338 w 2589985"/>
              <a:gd name="connsiteY5" fmla="*/ 6860186 h 694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85" h="6948506">
                <a:moveTo>
                  <a:pt x="1889771" y="24672"/>
                </a:moveTo>
                <a:cubicBezTo>
                  <a:pt x="1972217" y="-15302"/>
                  <a:pt x="2054663" y="-55276"/>
                  <a:pt x="1739869" y="324475"/>
                </a:cubicBezTo>
                <a:cubicBezTo>
                  <a:pt x="1425075" y="704226"/>
                  <a:pt x="-43960" y="1303833"/>
                  <a:pt x="1010" y="2303177"/>
                </a:cubicBezTo>
                <a:cubicBezTo>
                  <a:pt x="45980" y="3302521"/>
                  <a:pt x="1587469" y="5553544"/>
                  <a:pt x="2009692" y="6320540"/>
                </a:cubicBezTo>
                <a:cubicBezTo>
                  <a:pt x="2431915" y="7087536"/>
                  <a:pt x="2444407" y="6815216"/>
                  <a:pt x="2534348" y="6905157"/>
                </a:cubicBezTo>
                <a:cubicBezTo>
                  <a:pt x="2624289" y="6995098"/>
                  <a:pt x="2586813" y="6927642"/>
                  <a:pt x="2549338" y="6860186"/>
                </a:cubicBezTo>
              </a:path>
            </a:pathLst>
          </a:custGeom>
          <a:noFill/>
          <a:ln>
            <a:solidFill>
              <a:srgbClr val="00B0F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orma libre 4"/>
          <p:cNvSpPr/>
          <p:nvPr/>
        </p:nvSpPr>
        <p:spPr>
          <a:xfrm>
            <a:off x="8398741" y="-209862"/>
            <a:ext cx="2549558" cy="7375159"/>
          </a:xfrm>
          <a:custGeom>
            <a:avLst/>
            <a:gdLst>
              <a:gd name="connsiteX0" fmla="*/ 1284905 w 2549558"/>
              <a:gd name="connsiteY0" fmla="*/ 104710 h 6505510"/>
              <a:gd name="connsiteX1" fmla="*/ 1479777 w 2549558"/>
              <a:gd name="connsiteY1" fmla="*/ 299582 h 6505510"/>
              <a:gd name="connsiteX2" fmla="*/ 2514098 w 2549558"/>
              <a:gd name="connsiteY2" fmla="*/ 2638047 h 6505510"/>
              <a:gd name="connsiteX3" fmla="*/ 25731 w 2549558"/>
              <a:gd name="connsiteY3" fmla="*/ 5231346 h 6505510"/>
              <a:gd name="connsiteX4" fmla="*/ 1434807 w 2549558"/>
              <a:gd name="connsiteY4" fmla="*/ 6505510 h 650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558" h="6505510">
                <a:moveTo>
                  <a:pt x="1284905" y="104710"/>
                </a:moveTo>
                <a:cubicBezTo>
                  <a:pt x="1279908" y="-8966"/>
                  <a:pt x="1274911" y="-122641"/>
                  <a:pt x="1479777" y="299582"/>
                </a:cubicBezTo>
                <a:cubicBezTo>
                  <a:pt x="1684643" y="721805"/>
                  <a:pt x="2756439" y="1816086"/>
                  <a:pt x="2514098" y="2638047"/>
                </a:cubicBezTo>
                <a:cubicBezTo>
                  <a:pt x="2271757" y="3460008"/>
                  <a:pt x="205613" y="4586769"/>
                  <a:pt x="25731" y="5231346"/>
                </a:cubicBezTo>
                <a:cubicBezTo>
                  <a:pt x="-154151" y="5875923"/>
                  <a:pt x="640328" y="6190716"/>
                  <a:pt x="1434807" y="650551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>
            <a:off x="0" y="15498"/>
            <a:ext cx="116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82" y="2852986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7580" y="482115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Supervisado vs Aprendizaje No supervisado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47580" y="293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0" y="12700"/>
            <a:ext cx="6317035" cy="168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Machine-learning system uses physics principles to augment data from NASA crowdsourcing project.</a:t>
            </a:r>
            <a:endParaRPr lang="es-PE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A young sun-like star encircled by its planet-forming disk of gas and dust.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6317035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/>
          <p:cNvSpPr/>
          <p:nvPr/>
        </p:nvSpPr>
        <p:spPr>
          <a:xfrm>
            <a:off x="6317035" y="12700"/>
            <a:ext cx="5874965" cy="684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base a resultados de un proyecto que buscaba rastros de sistemas solares en formación a través de la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identificación  discos circunestelares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científicos de la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Nasa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entrenaron un sistema de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pueda identificar estos discos circunestelares.</a:t>
            </a:r>
          </a:p>
          <a:p>
            <a:pPr algn="ctr">
              <a:lnSpc>
                <a:spcPct val="100000"/>
              </a:lnSpc>
            </a:pPr>
            <a:endParaRPr lang="es-PE" sz="16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 el sistema también fue entrenado para calcular la probabilidad encontrar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exoplanetas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así facilitar a los científicos en estudiar esos sistemas planetarios de los miles de millones que existen</a:t>
            </a:r>
            <a:r>
              <a:rPr lang="es-PE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PE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articulo menciona que hay cerca de 750 millones de planetas por evaluar, </a:t>
            </a:r>
            <a:endParaRPr lang="es-PE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FC000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177307" y="23544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lang="es-P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</a:t>
            </a:r>
            <a:endParaRPr lang="es-P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  <p:cxnSp>
        <p:nvCxnSpPr>
          <p:cNvPr id="20" name="Conector recto 19"/>
          <p:cNvCxnSpPr/>
          <p:nvPr/>
        </p:nvCxnSpPr>
        <p:spPr>
          <a:xfrm>
            <a:off x="-1" y="15498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d3.js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0" y="4567339"/>
            <a:ext cx="1006020" cy="1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27240" y="104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139760" y="12123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96040" y="121238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049520" y="239930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5765320" y="47576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2139760" y="4757660"/>
            <a:ext cx="1802880" cy="1828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943360" y="2126780"/>
            <a:ext cx="1552680" cy="1224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7299640" y="2126780"/>
            <a:ext cx="1013400" cy="54036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7537960" y="4258700"/>
            <a:ext cx="1443600" cy="13820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" name="Conector recto 10"/>
          <p:cNvCxnSpPr/>
          <p:nvPr/>
        </p:nvCxnSpPr>
        <p:spPr>
          <a:xfrm>
            <a:off x="-1" y="1549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124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08561" y="1112638"/>
            <a:ext cx="8693378" cy="5311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Matrices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funciones Aritméticas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SPSS Files)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preprocesamiento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Modelos</a:t>
            </a:r>
          </a:p>
          <a:p>
            <a:pPr>
              <a:lnSpc>
                <a:spcPct val="9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12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79" y="946753"/>
            <a:ext cx="7806925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na rene tr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8" y="946753"/>
            <a:ext cx="3801881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Platforms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118080" y="386766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18902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011880" y="18513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</a:t>
            </a: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la metodología de desarrollo de Modelos predictivos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2"/>
          <p:cNvSpPr txBox="1"/>
          <p:nvPr/>
        </p:nvSpPr>
        <p:spPr>
          <a:xfrm>
            <a:off x="841351" y="1665251"/>
            <a:ext cx="10515240" cy="19225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terminal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ejecutar</a:t>
            </a:r>
            <a:endParaRPr lang="es-PE" sz="20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00100" y="4713266"/>
            <a:ext cx="4000500" cy="20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Instalar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sz="14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virtualenvwrapper-win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8830" y="993305"/>
            <a:ext cx="2831920" cy="633545"/>
            <a:chOff x="838080" y="1155525"/>
            <a:chExt cx="3137020" cy="751315"/>
          </a:xfrm>
        </p:grpSpPr>
        <p:sp>
          <p:nvSpPr>
            <p:cNvPr id="194" name="TextShape 1"/>
            <p:cNvSpPr txBox="1"/>
            <p:nvPr/>
          </p:nvSpPr>
          <p:spPr>
            <a:xfrm>
              <a:off x="838080" y="1155525"/>
              <a:ext cx="3137020" cy="7513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s-PE" sz="4400" b="1" strike="noStrike" spc="-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 Light"/>
                </a:rPr>
                <a:t>Ubuntu</a:t>
              </a:r>
              <a:endParaRPr lang="es-PE" sz="18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pic>
          <p:nvPicPr>
            <p:cNvPr id="1028" name="Picture 4" descr="Resultado de imagen para ubunt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835" y="1196405"/>
              <a:ext cx="592665" cy="59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esultado de imagen para window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r="19221" b="41279"/>
          <a:stretch/>
        </p:blipFill>
        <p:spPr bwMode="auto">
          <a:xfrm>
            <a:off x="355480" y="3878578"/>
            <a:ext cx="2133720" cy="5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4980" y="145382"/>
            <a:ext cx="10515240" cy="80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Instalación </a:t>
            </a:r>
            <a:r>
              <a:rPr lang="es-PE" sz="4400" b="1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</a:t>
            </a:r>
            <a:r>
              <a:rPr lang="es-PE" sz="4400" b="1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pyter Lab</a:t>
            </a:r>
            <a:endParaRPr lang="es-PE" sz="1800" b="1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830" y="1688562"/>
            <a:ext cx="184150" cy="188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488830" y="4761552"/>
            <a:ext cx="184150" cy="116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stomShape 4"/>
          <p:cNvSpPr/>
          <p:nvPr/>
        </p:nvSpPr>
        <p:spPr>
          <a:xfrm>
            <a:off x="4384160" y="4713266"/>
            <a:ext cx="3649497" cy="1471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Activar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y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abrir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namevirtualenv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activate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3657" y="4761552"/>
            <a:ext cx="298704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Instalar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138932"/>
          </a:xfrm>
        </p:spPr>
        <p:txBody>
          <a:bodyPr/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news.mit.edu/2018/computer-searches-telescope-data-evidence-distant-planets-0330</a:t>
            </a:r>
            <a:endParaRPr lang="es-PE" sz="2000" dirty="0" smtClean="0"/>
          </a:p>
          <a:p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www.kdnuggets.com/2017/03/data-science-data-scientist-do.html</a:t>
            </a:r>
            <a:endParaRPr lang="es-PE" sz="2000" dirty="0" smtClean="0"/>
          </a:p>
          <a:p>
            <a:r>
              <a:rPr lang="es-PE" sz="2000" dirty="0">
                <a:hlinkClick r:id="rId4"/>
              </a:rPr>
              <a:t>http://www.mastersindatascience.org/blog/data-science-at-nasa</a:t>
            </a:r>
            <a:r>
              <a:rPr lang="es-PE" sz="2000" dirty="0" smtClean="0">
                <a:hlinkClick r:id="rId4"/>
              </a:rPr>
              <a:t>/</a:t>
            </a:r>
            <a:endParaRPr lang="es-PE" sz="2000" dirty="0" smtClean="0"/>
          </a:p>
          <a:p>
            <a:r>
              <a:rPr lang="es-PE" sz="2000" dirty="0" smtClean="0"/>
              <a:t>Data </a:t>
            </a:r>
            <a:r>
              <a:rPr lang="es-PE" sz="2000" dirty="0" err="1" smtClean="0"/>
              <a:t>Science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Business. Foster </a:t>
            </a:r>
            <a:r>
              <a:rPr lang="es-PE" sz="2000" dirty="0" err="1" smtClean="0"/>
              <a:t>Provost</a:t>
            </a:r>
            <a:endParaRPr lang="es-PE" sz="2000" dirty="0" smtClean="0"/>
          </a:p>
          <a:p>
            <a:r>
              <a:rPr lang="es-PE" sz="2000" dirty="0">
                <a:hlinkClick r:id="rId5"/>
              </a:rPr>
              <a:t>https://www.winshuttle.com/big-data-timeline</a:t>
            </a:r>
            <a:r>
              <a:rPr lang="es-PE" sz="2000" dirty="0" smtClean="0">
                <a:hlinkClick r:id="rId5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6"/>
              </a:rPr>
              <a:t>http://dataconomy.com/2016/03/beginners-guide-history-data-science</a:t>
            </a:r>
            <a:r>
              <a:rPr lang="es-PE" sz="2000" dirty="0" smtClean="0">
                <a:hlinkClick r:id="rId6"/>
              </a:rPr>
              <a:t>/</a:t>
            </a:r>
            <a:endParaRPr lang="es-PE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749955" y="1388361"/>
            <a:ext cx="1407441" cy="594120"/>
          </a:xfrm>
        </p:spPr>
        <p:txBody>
          <a:bodyPr/>
          <a:lstStyle/>
          <a:p>
            <a:pPr marL="0" indent="0" algn="just">
              <a:buNone/>
            </a:pPr>
            <a:r>
              <a:rPr lang="es-PE" sz="1100" dirty="0" smtClean="0"/>
              <a:t>1962 </a:t>
            </a:r>
            <a:r>
              <a:rPr lang="en-US" sz="1100" dirty="0"/>
              <a:t>John W. Tukey writes in “</a:t>
            </a:r>
            <a:r>
              <a:rPr lang="en-US" sz="1100" dirty="0">
                <a:hlinkClick r:id="rId2"/>
              </a:rPr>
              <a:t>The Future of Data Analysis</a:t>
            </a:r>
            <a:r>
              <a:rPr lang="en-US" sz="1100" dirty="0"/>
              <a:t>”</a:t>
            </a:r>
            <a:endParaRPr lang="es-PE" sz="1100" dirty="0"/>
          </a:p>
        </p:txBody>
      </p:sp>
      <p:sp>
        <p:nvSpPr>
          <p:cNvPr id="7" name="Elipse 6"/>
          <p:cNvSpPr/>
          <p:nvPr/>
        </p:nvSpPr>
        <p:spPr>
          <a:xfrm>
            <a:off x="1338854" y="707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269993" y="1275741"/>
            <a:ext cx="1934857" cy="111482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100" b="1" dirty="0"/>
              <a:t>1996</a:t>
            </a:r>
            <a:r>
              <a:rPr lang="en-US" sz="1100" dirty="0"/>
              <a:t> Members of </a:t>
            </a:r>
            <a:r>
              <a:rPr lang="en-US" sz="1100" dirty="0" smtClean="0"/>
              <a:t>the  International Federation of Classification cities(IFCS)</a:t>
            </a:r>
            <a:r>
              <a:rPr lang="en-US" sz="1100" dirty="0"/>
              <a:t> </a:t>
            </a:r>
            <a:r>
              <a:rPr lang="en-US" sz="1100" dirty="0" smtClean="0"/>
              <a:t>for </a:t>
            </a:r>
            <a:r>
              <a:rPr lang="en-US" sz="1100" dirty="0"/>
              <a:t>the first time, the term </a:t>
            </a:r>
            <a:endParaRPr lang="en-US" sz="1100" dirty="0" smtClean="0"/>
          </a:p>
          <a:p>
            <a:pPr algn="just"/>
            <a:r>
              <a:rPr lang="en-US" sz="1100" dirty="0" smtClean="0"/>
              <a:t>“</a:t>
            </a:r>
            <a:r>
              <a:rPr lang="en-US" sz="1100" b="1" dirty="0"/>
              <a:t>D</a:t>
            </a:r>
            <a:r>
              <a:rPr lang="en-US" sz="1100" b="1" dirty="0" smtClean="0"/>
              <a:t>ata </a:t>
            </a:r>
            <a:r>
              <a:rPr lang="en-US" sz="1100" b="1" dirty="0"/>
              <a:t>S</a:t>
            </a:r>
            <a:r>
              <a:rPr lang="en-US" sz="1100" b="1" dirty="0" smtClean="0"/>
              <a:t>cience</a:t>
            </a:r>
            <a:r>
              <a:rPr lang="en-US" sz="1100" dirty="0"/>
              <a:t>” is included in the title of the conference </a:t>
            </a:r>
            <a:endParaRPr lang="es-PE" sz="1100" dirty="0"/>
          </a:p>
        </p:txBody>
      </p:sp>
      <p:sp>
        <p:nvSpPr>
          <p:cNvPr id="10" name="Elipse 9"/>
          <p:cNvSpPr/>
          <p:nvPr/>
        </p:nvSpPr>
        <p:spPr>
          <a:xfrm>
            <a:off x="4259259" y="707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028703" y="707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6188454" y="3908873"/>
            <a:ext cx="1680497" cy="624975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r>
              <a:rPr lang="en-US" sz="1100" dirty="0" smtClean="0"/>
              <a:t>Hadoop was created due to the large amount of data coming from the web. </a:t>
            </a:r>
            <a:endParaRPr lang="es-PE" sz="1100" dirty="0"/>
          </a:p>
        </p:txBody>
      </p:sp>
      <p:sp>
        <p:nvSpPr>
          <p:cNvPr id="20" name="Subtítulo 2"/>
          <p:cNvSpPr txBox="1">
            <a:spLocks/>
          </p:cNvSpPr>
          <p:nvPr/>
        </p:nvSpPr>
        <p:spPr>
          <a:xfrm>
            <a:off x="6188454" y="1388361"/>
            <a:ext cx="1680497" cy="71963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100" b="1" dirty="0" smtClean="0"/>
              <a:t>1997</a:t>
            </a:r>
            <a:r>
              <a:rPr lang="en-US" sz="1100" dirty="0"/>
              <a:t> </a:t>
            </a:r>
            <a:r>
              <a:rPr lang="en-US" sz="1100" dirty="0" smtClean="0"/>
              <a:t>The term “</a:t>
            </a:r>
            <a:r>
              <a:rPr lang="en-US" sz="1100" b="1" dirty="0" smtClean="0"/>
              <a:t>Big Data</a:t>
            </a:r>
            <a:r>
              <a:rPr lang="en-US" sz="1100" dirty="0" smtClean="0"/>
              <a:t>“ was used for the first time in an article by Nasa researchers.</a:t>
            </a:r>
            <a:endParaRPr lang="es-PE" sz="1100" dirty="0"/>
          </a:p>
        </p:txBody>
      </p:sp>
      <p:sp>
        <p:nvSpPr>
          <p:cNvPr id="21" name="Rectángulo 20"/>
          <p:cNvSpPr/>
          <p:nvPr/>
        </p:nvSpPr>
        <p:spPr>
          <a:xfrm>
            <a:off x="9206973" y="1298361"/>
            <a:ext cx="1847689" cy="18588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b="1" dirty="0">
                <a:latin typeface="+mj-lt"/>
                <a:ea typeface="+mj-ea"/>
                <a:cs typeface="+mj-cs"/>
              </a:rPr>
              <a:t>1999</a:t>
            </a:r>
            <a:r>
              <a:rPr lang="en-US" sz="1100" dirty="0">
                <a:latin typeface="+mj-lt"/>
                <a:ea typeface="+mj-ea"/>
                <a:cs typeface="+mj-cs"/>
              </a:rPr>
              <a:t> Jacob </a:t>
            </a:r>
            <a:r>
              <a:rPr lang="en-US" sz="1100" dirty="0" err="1">
                <a:latin typeface="+mj-lt"/>
                <a:ea typeface="+mj-ea"/>
                <a:cs typeface="+mj-cs"/>
              </a:rPr>
              <a:t>Zahavi</a:t>
            </a:r>
            <a:r>
              <a:rPr lang="en-US" sz="1100" dirty="0">
                <a:latin typeface="+mj-lt"/>
                <a:ea typeface="+mj-ea"/>
                <a:cs typeface="+mj-cs"/>
              </a:rPr>
              <a:t> is quoted in “</a:t>
            </a:r>
            <a:r>
              <a:rPr lang="en-US" sz="1100" dirty="0">
                <a:latin typeface="+mj-lt"/>
                <a:ea typeface="+mj-ea"/>
                <a:cs typeface="+mj-cs"/>
                <a:hlinkClick r:id="rId3"/>
              </a:rPr>
              <a:t>Mining Data for Nuggets of Knowledge</a:t>
            </a:r>
            <a:r>
              <a:rPr lang="en-US" sz="1100" dirty="0">
                <a:latin typeface="+mj-lt"/>
                <a:ea typeface="+mj-ea"/>
                <a:cs typeface="+mj-cs"/>
              </a:rPr>
              <a:t>”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mentions that  </a:t>
            </a:r>
            <a:r>
              <a:rPr lang="en-US" sz="1100" dirty="0">
                <a:latin typeface="+mj-lt"/>
                <a:ea typeface="+mj-ea"/>
                <a:cs typeface="+mj-cs"/>
              </a:rPr>
              <a:t>"Conventional statistical methods work well with small data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sets but . </a:t>
            </a:r>
            <a:r>
              <a:rPr lang="en-US" sz="1100" dirty="0">
                <a:latin typeface="+mj-lt"/>
                <a:ea typeface="+mj-ea"/>
                <a:cs typeface="+mj-cs"/>
              </a:rPr>
              <a:t>Today's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databases </a:t>
            </a:r>
            <a:r>
              <a:rPr lang="en-US" sz="1100" dirty="0">
                <a:latin typeface="+mj-lt"/>
                <a:ea typeface="+mj-ea"/>
                <a:cs typeface="+mj-cs"/>
              </a:rPr>
              <a:t>can involve millions of rows and scores of columns of data… Scalability is a huge issue in data mining.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9950818" y="707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93318" y="3943234"/>
            <a:ext cx="1491882" cy="1038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  <a:r>
              <a:rPr lang="en-US" sz="1100" dirty="0">
                <a:latin typeface="+mj-lt"/>
                <a:ea typeface="+mj-ea"/>
                <a:cs typeface="+mj-cs"/>
              </a:rPr>
              <a:t> Launch of </a:t>
            </a:r>
            <a:r>
              <a:rPr lang="en-US" sz="1100" dirty="0">
                <a:latin typeface="+mj-lt"/>
                <a:ea typeface="+mj-ea"/>
                <a:cs typeface="+mj-cs"/>
                <a:hlinkClick r:id="rId4"/>
              </a:rPr>
              <a:t>Journal of Data Science</a:t>
            </a:r>
            <a:r>
              <a:rPr lang="en-US" sz="1100" dirty="0">
                <a:latin typeface="+mj-lt"/>
                <a:ea typeface="+mj-ea"/>
                <a:cs typeface="+mj-cs"/>
              </a:rPr>
              <a:t>: “By ‘Data Science’ we mean almost everything that has something to do with data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876728" y="3965854"/>
            <a:ext cx="232817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dirty="0" smtClean="0"/>
              <a:t>2011</a:t>
            </a:r>
            <a:r>
              <a:rPr lang="en-US" sz="1100" dirty="0" smtClean="0"/>
              <a:t> IBM's </a:t>
            </a:r>
            <a:r>
              <a:rPr lang="en-US" sz="1100" dirty="0"/>
              <a:t>Watson scans and analyzes 4 terabytes (200 million pages) of data in seconds to defeat two human players on “Jeopardy</a:t>
            </a:r>
            <a:r>
              <a:rPr lang="en-US" sz="1100" dirty="0" smtClean="0"/>
              <a:t>!”.</a:t>
            </a:r>
            <a:endParaRPr lang="en-US" sz="1100" dirty="0"/>
          </a:p>
        </p:txBody>
      </p:sp>
      <p:sp>
        <p:nvSpPr>
          <p:cNvPr id="26" name="Elipse 25"/>
          <p:cNvSpPr/>
          <p:nvPr/>
        </p:nvSpPr>
        <p:spPr>
          <a:xfrm>
            <a:off x="1338854" y="32533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259259" y="32533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7028703" y="32533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9950818" y="325330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338854" y="531160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4259259" y="531160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028703" y="531160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9950818" y="531160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0" y="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2"/>
          <p:cNvPicPr/>
          <p:nvPr/>
        </p:nvPicPr>
        <p:blipFill>
          <a:blip r:embed="rId5"/>
          <a:stretch/>
        </p:blipFill>
        <p:spPr>
          <a:xfrm>
            <a:off x="6283426" y="3515333"/>
            <a:ext cx="1490552" cy="393540"/>
          </a:xfrm>
          <a:prstGeom prst="rect">
            <a:avLst/>
          </a:prstGeom>
          <a:ln>
            <a:noFill/>
          </a:ln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317" y="3404510"/>
            <a:ext cx="672999" cy="672999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17" y="3510062"/>
            <a:ext cx="404082" cy="404082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00" y="969152"/>
            <a:ext cx="401604" cy="40160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4756" y="935287"/>
            <a:ext cx="594405" cy="388621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215900" y="683036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1950</a:t>
            </a:r>
            <a:endParaRPr lang="es-PE" dirty="0"/>
          </a:p>
        </p:txBody>
      </p:sp>
      <p:sp>
        <p:nvSpPr>
          <p:cNvPr id="42" name="Rectángulo 41"/>
          <p:cNvSpPr/>
          <p:nvPr/>
        </p:nvSpPr>
        <p:spPr>
          <a:xfrm>
            <a:off x="215900" y="3229217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2000</a:t>
            </a:r>
            <a:endParaRPr lang="es-PE" dirty="0"/>
          </a:p>
        </p:txBody>
      </p:sp>
      <p:sp>
        <p:nvSpPr>
          <p:cNvPr id="43" name="Rectángulo 42"/>
          <p:cNvSpPr/>
          <p:nvPr/>
        </p:nvSpPr>
        <p:spPr>
          <a:xfrm>
            <a:off x="215900" y="5287521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2010</a:t>
            </a:r>
            <a:endParaRPr lang="es-PE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51" y="979408"/>
            <a:ext cx="441092" cy="4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302690" y="1840550"/>
            <a:ext cx="1524000" cy="15526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7750590" y="124873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err="1" smtClean="0"/>
              <a:t>Computer</a:t>
            </a:r>
            <a:r>
              <a:rPr lang="es-PE" dirty="0" smtClean="0"/>
              <a:t> </a:t>
            </a:r>
          </a:p>
          <a:p>
            <a:pPr algn="ctr"/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930590" y="285321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Big Data</a:t>
            </a:r>
            <a:endParaRPr lang="es-PE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561980" y="1031010"/>
            <a:ext cx="3873620" cy="23622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2000" dirty="0" smtClean="0"/>
              <a:t>El término </a:t>
            </a:r>
            <a:r>
              <a:rPr lang="es-PE" sz="2000" b="1" dirty="0" smtClean="0"/>
              <a:t>Data </a:t>
            </a:r>
            <a:r>
              <a:rPr lang="es-PE" sz="2000" b="1" dirty="0" err="1" smtClean="0"/>
              <a:t>Science</a:t>
            </a:r>
            <a:r>
              <a:rPr lang="es-PE" sz="2000" b="1" dirty="0" smtClean="0"/>
              <a:t> </a:t>
            </a:r>
            <a:r>
              <a:rPr lang="es-PE" sz="2000" dirty="0" smtClean="0"/>
              <a:t>se vuelve popular al combinarse con tecnología de Big Data que abrió puertas a la explotación de grandes repositorios de datos en diferentes formatos y  una velocidad mucho mayor.</a:t>
            </a:r>
            <a:endParaRPr lang="es-PE" sz="20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-1" y="15498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558680" y="429351"/>
            <a:ext cx="3784720" cy="107005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Science</a:t>
            </a:r>
            <a:endParaRPr lang="es-PE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949824" y="603833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https://datascience.jpl.nasa.gov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49130" y="1836376"/>
            <a:ext cx="4762620" cy="16155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el estudio de un problema que tiene como principal recurso bases inmensas de conocimiento(datos), a partir de estos generan hipótesis para resolver problemas.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5308480" y="429351"/>
            <a:ext cx="5852500" cy="9792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existe una definición exacta de lo que realmente abarca la ciencia de datos, tiene una variedad de definiciones y alcances.</a:t>
            </a:r>
            <a:endParaRPr lang="es-PE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308480" y="3866412"/>
            <a:ext cx="5852500" cy="1416678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la combinación de múltiples </a:t>
            </a: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disciplinas y ciencias </a:t>
            </a: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como lo es la </a:t>
            </a: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estadística, </a:t>
            </a: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matemática, programación y el conocimiento del negocio bajo una metodología que sigue el método científico.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8292" y="3933566"/>
            <a:ext cx="1227108" cy="114471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Matemática</a:t>
            </a:r>
            <a:endParaRPr lang="es-PE" sz="1200" dirty="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2069174" y="3933566"/>
            <a:ext cx="1227108" cy="11447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PE" sz="1200" dirty="0" smtClean="0"/>
              <a:t>Estadística</a:t>
            </a:r>
            <a:endParaRPr lang="es-PE" sz="1200" dirty="0"/>
          </a:p>
        </p:txBody>
      </p:sp>
      <p:sp>
        <p:nvSpPr>
          <p:cNvPr id="9" name="Elipse 8"/>
          <p:cNvSpPr/>
          <p:nvPr/>
        </p:nvSpPr>
        <p:spPr>
          <a:xfrm>
            <a:off x="1341846" y="5078283"/>
            <a:ext cx="1227108" cy="114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Programación</a:t>
            </a:r>
            <a:endParaRPr lang="es-PE" sz="1200" dirty="0"/>
          </a:p>
        </p:txBody>
      </p:sp>
      <p:sp>
        <p:nvSpPr>
          <p:cNvPr id="10" name="Elipse 9"/>
          <p:cNvSpPr/>
          <p:nvPr/>
        </p:nvSpPr>
        <p:spPr>
          <a:xfrm>
            <a:off x="3376068" y="3933566"/>
            <a:ext cx="1227108" cy="1144717"/>
          </a:xfrm>
          <a:prstGeom prst="ellipse">
            <a:avLst/>
          </a:prstGeom>
          <a:solidFill>
            <a:srgbClr val="CC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Negocio</a:t>
            </a:r>
            <a:endParaRPr lang="es-PE" sz="1200" dirty="0"/>
          </a:p>
        </p:txBody>
      </p:sp>
      <p:sp>
        <p:nvSpPr>
          <p:cNvPr id="11" name="Elipse 10"/>
          <p:cNvSpPr/>
          <p:nvPr/>
        </p:nvSpPr>
        <p:spPr>
          <a:xfrm>
            <a:off x="2730440" y="5078283"/>
            <a:ext cx="1227108" cy="1144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Comunicación</a:t>
            </a:r>
            <a:endParaRPr lang="es-PE" sz="12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1" y="1549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Artifical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Machine Learning y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Learning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-1" y="1549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1121" y="30234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97185" y="1511775"/>
            <a:ext cx="8846260" cy="13430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el campo de la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ciencia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donde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las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máquinas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mismas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sin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programadas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por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humanos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800475" y="3700462"/>
            <a:ext cx="8043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Analizando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historicos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llamados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“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entrenamiento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”, el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modelo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de machine learning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encuentra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patrones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para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realizar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predicciones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de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elementos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s-PE" sz="2800" b="1" spc="-1" dirty="0">
              <a:solidFill>
                <a:schemeClr val="tx2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 Black" panose="020B0A040201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121" y="1511775"/>
            <a:ext cx="108000" cy="134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namekuse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" y="2911320"/>
            <a:ext cx="1312572" cy="13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68" y="1926545"/>
            <a:ext cx="1566609" cy="156660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6" y="2501104"/>
            <a:ext cx="3060400" cy="30604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" y="4108968"/>
            <a:ext cx="652576" cy="6525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4565759"/>
            <a:ext cx="537081" cy="537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0" y="3868929"/>
            <a:ext cx="635624" cy="6356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15" y="4176003"/>
            <a:ext cx="815941" cy="8159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3" y="3868929"/>
            <a:ext cx="649806" cy="649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3" y="4240964"/>
            <a:ext cx="761718" cy="7617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8" y="3584134"/>
            <a:ext cx="1674932" cy="1674932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229665" y="24210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0" y="15915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71" y="3658468"/>
            <a:ext cx="1439034" cy="13115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21" y="3760533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4228195"/>
            <a:ext cx="1869041" cy="1869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4774551"/>
            <a:ext cx="748934" cy="74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2" y="3885448"/>
            <a:ext cx="2407410" cy="24074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14" y="4712140"/>
            <a:ext cx="873756" cy="8737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" y="4900362"/>
            <a:ext cx="652576" cy="65257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8" y="1609851"/>
            <a:ext cx="1885502" cy="18855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823554" y="4096269"/>
            <a:ext cx="9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planeta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415018" y="11148624"/>
            <a:ext cx="1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planet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49" y="1926545"/>
            <a:ext cx="1219200" cy="1219200"/>
          </a:xfrm>
          <a:prstGeom prst="rect">
            <a:avLst/>
          </a:prstGeom>
        </p:spPr>
      </p:pic>
      <p:pic>
        <p:nvPicPr>
          <p:cNvPr id="1032" name="Picture 8" descr="Resultado de imagen para emoticon glass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8" y="3803245"/>
            <a:ext cx="1089249" cy="10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hap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10" y="3791240"/>
            <a:ext cx="1113258" cy="11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10823554" y="4096269"/>
            <a:ext cx="11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estrella</a:t>
            </a:r>
            <a:endParaRPr lang="es-PE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49" y="1926545"/>
            <a:ext cx="1219200" cy="1219200"/>
          </a:xfrm>
          <a:prstGeom prst="rect">
            <a:avLst/>
          </a:prstGeom>
        </p:spPr>
      </p:pic>
      <p:pic>
        <p:nvPicPr>
          <p:cNvPr id="26" name="Picture 4" descr="Resultado de imagen para moon emoj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38" y="3107291"/>
            <a:ext cx="614041" cy="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moji doub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47" y="382697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31" grpId="0"/>
      <p:bldP spid="3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88" y="2359699"/>
            <a:ext cx="2048905" cy="20489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7933" y="3184576"/>
            <a:ext cx="1505010" cy="662580"/>
          </a:xfrm>
        </p:spPr>
        <p:txBody>
          <a:bodyPr/>
          <a:lstStyle/>
          <a:p>
            <a:r>
              <a:rPr lang="es-PE" sz="4000" b="1" dirty="0" smtClean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dato</a:t>
            </a:r>
            <a:endParaRPr lang="es-PE" sz="4000" b="1" dirty="0">
              <a:solidFill>
                <a:schemeClr val="tx2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8762942" y="2156365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Leyes &amp; reglas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4044890" y="370244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cualidades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572346" y="370244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probabilidades</a:t>
            </a: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8072943" y="4080818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realidad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6632943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Predecir </a:t>
            </a:r>
            <a:endParaRPr lang="es-PE" dirty="0"/>
          </a:p>
        </p:txBody>
      </p:sp>
      <p:sp>
        <p:nvSpPr>
          <p:cNvPr id="9" name="Elipse 8"/>
          <p:cNvSpPr/>
          <p:nvPr/>
        </p:nvSpPr>
        <p:spPr>
          <a:xfrm>
            <a:off x="4846500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decidir</a:t>
            </a:r>
            <a:endParaRPr lang="es-PE" dirty="0"/>
          </a:p>
        </p:txBody>
      </p:sp>
      <p:sp>
        <p:nvSpPr>
          <p:cNvPr id="10" name="Elipse 9"/>
          <p:cNvSpPr/>
          <p:nvPr/>
        </p:nvSpPr>
        <p:spPr>
          <a:xfrm>
            <a:off x="5705446" y="4226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s-PE" dirty="0" smtClean="0"/>
              <a:t>eventos</a:t>
            </a:r>
            <a:endParaRPr lang="es-PE" dirty="0"/>
          </a:p>
        </p:txBody>
      </p:sp>
      <p:sp>
        <p:nvSpPr>
          <p:cNvPr id="11" name="Elipse 10"/>
          <p:cNvSpPr/>
          <p:nvPr/>
        </p:nvSpPr>
        <p:spPr>
          <a:xfrm>
            <a:off x="2892845" y="490569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smtClean="0"/>
              <a:t>encontrar</a:t>
            </a:r>
            <a:endParaRPr lang="es-PE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50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558</Words>
  <Application>Microsoft Office PowerPoint</Application>
  <PresentationFormat>Panorámica</PresentationFormat>
  <Paragraphs>125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5" baseType="lpstr">
      <vt:lpstr>Microsoft JhengHei UI</vt:lpstr>
      <vt:lpstr>Arial</vt:lpstr>
      <vt:lpstr>Arial Black</vt:lpstr>
      <vt:lpstr>Calibri</vt:lpstr>
      <vt:lpstr>Calibri Light</vt:lpstr>
      <vt:lpstr>Courier New</vt:lpstr>
      <vt:lpstr>DejaVu Sans</vt:lpstr>
      <vt:lpstr>Microsoft Sans Serif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101</cp:revision>
  <dcterms:created xsi:type="dcterms:W3CDTF">2018-02-25T16:05:36Z</dcterms:created>
  <dcterms:modified xsi:type="dcterms:W3CDTF">2018-04-26T05:00:29Z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