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5495"/>
    <p:restoredTop sz="94660"/>
  </p:normalViewPr>
  <p:slideViewPr>
    <p:cSldViewPr snapToGrid="0">
      <p:cViewPr>
        <p:scale>
          <a:sx n="140" d="100"/>
          <a:sy n="140" d="100"/>
        </p:scale>
        <p:origin x="612" y="342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2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7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3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6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7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58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5CE2-7512-407B-84B7-11BA2277016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FA3C-6E2C-4CC1-B486-0FF2EEFD3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6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14" Type="http://schemas.openxmlformats.org/officeDocument/2006/relationships/image" Target="../media/image14.png"  /><Relationship Id="rId15" Type="http://schemas.openxmlformats.org/officeDocument/2006/relationships/image" Target="../media/image15.png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jpeg"  /><Relationship Id="rId4" Type="http://schemas.openxmlformats.org/officeDocument/2006/relationships/image" Target="../media/image19.jpeg"  /><Relationship Id="rId5" Type="http://schemas.openxmlformats.org/officeDocument/2006/relationships/image" Target="../media/image20.jpeg"  /><Relationship Id="rId6" Type="http://schemas.openxmlformats.org/officeDocument/2006/relationships/image" Target="../media/image21.jpeg"  /><Relationship Id="rId7" Type="http://schemas.openxmlformats.org/officeDocument/2006/relationships/image" Target="../media/image2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3.jpeg"  /><Relationship Id="rId4" Type="http://schemas.openxmlformats.org/officeDocument/2006/relationships/image" Target="../media/image24.jpeg"  /><Relationship Id="rId5" Type="http://schemas.openxmlformats.org/officeDocument/2006/relationships/image" Target="../media/image25.jpeg"  /><Relationship Id="rId6" Type="http://schemas.openxmlformats.org/officeDocument/2006/relationships/image" Target="../media/image2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8.jpeg"  /><Relationship Id="rId4" Type="http://schemas.openxmlformats.org/officeDocument/2006/relationships/image" Target="../media/image2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430" t="11530" r="3880" b="5880"/>
          <a:stretch>
            <a:fillRect/>
          </a:stretch>
        </p:blipFill>
        <p:spPr>
          <a:xfrm>
            <a:off x="-95251" y="73452"/>
            <a:ext cx="12625953" cy="678454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0" y="0"/>
            <a:ext cx="12530702" cy="6858000"/>
          </a:xfrm>
          <a:prstGeom prst="rect">
            <a:avLst/>
          </a:prstGeom>
          <a:solidFill>
            <a:srgbClr val="c3f8ff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대각선 방향의 모서리가 잘린 사각형 35"/>
          <p:cNvSpPr/>
          <p:nvPr/>
        </p:nvSpPr>
        <p:spPr>
          <a:xfrm flipH="1">
            <a:off x="3204320" y="2596470"/>
            <a:ext cx="6122062" cy="3248076"/>
          </a:xfrm>
          <a:prstGeom prst="snip2DiagRect">
            <a:avLst>
              <a:gd name="adj1" fmla="val 0"/>
              <a:gd name="adj2" fmla="val 24839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21880" b="21880"/>
          <a:stretch>
            <a:fillRect/>
          </a:stretch>
        </p:blipFill>
        <p:spPr>
          <a:xfrm>
            <a:off x="3026850" y="2413875"/>
            <a:ext cx="6381750" cy="358973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그룹 22"/>
          <p:cNvGrpSpPr/>
          <p:nvPr/>
        </p:nvGrpSpPr>
        <p:grpSpPr>
          <a:xfrm rot="0">
            <a:off x="3152777" y="1594725"/>
            <a:ext cx="9377926" cy="819150"/>
            <a:chOff x="5718196" y="-314058"/>
            <a:chExt cx="2261218" cy="694205"/>
          </a:xfrm>
        </p:grpSpPr>
        <p:sp>
          <p:nvSpPr>
            <p:cNvPr id="22" name="오각형 21"/>
            <p:cNvSpPr/>
            <p:nvPr/>
          </p:nvSpPr>
          <p:spPr>
            <a:xfrm>
              <a:off x="5718196" y="-314058"/>
              <a:ext cx="2261218" cy="694205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스퀘어OTF Bold"/>
                <a:ea typeface="나눔스퀘어OTF 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019" y="-210937"/>
              <a:ext cx="922510" cy="49177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200">
                  <a:solidFill>
                    <a:schemeClr val="bg1"/>
                  </a:solidFill>
                  <a:latin typeface="나눔스퀘어OTF Bold"/>
                  <a:ea typeface="나눔스퀘어OTF Bold"/>
                </a:rPr>
                <a:t>나의</a:t>
              </a:r>
              <a:r>
                <a:rPr lang="ko-KR" altLang="en-US" sz="3200">
                  <a:latin typeface="나눔스퀘어OTF Bold"/>
                  <a:ea typeface="나눔스퀘어OTF Bold"/>
                </a:rPr>
                <a:t> </a:t>
              </a:r>
              <a:r>
                <a:rPr lang="ko-KR" altLang="en-US" sz="3200">
                  <a:solidFill>
                    <a:srgbClr val="3db2ff"/>
                  </a:solidFill>
                  <a:latin typeface="나눔스퀘어OTF Bold"/>
                  <a:ea typeface="나눔스퀘어OTF Bold"/>
                </a:rPr>
                <a:t>부산</a:t>
              </a:r>
              <a:r>
                <a:rPr lang="ko-KR" altLang="en-US" sz="3200">
                  <a:latin typeface="나눔스퀘어OTF Bold"/>
                  <a:ea typeface="나눔스퀘어OTF Bold"/>
                </a:rPr>
                <a:t> </a:t>
              </a:r>
              <a:r>
                <a:rPr lang="ko-KR" altLang="en-US" sz="3200">
                  <a:solidFill>
                    <a:srgbClr val="ffb830"/>
                  </a:solidFill>
                  <a:latin typeface="나눔스퀘어OTF Bold"/>
                  <a:ea typeface="나눔스퀘어OTF Bold"/>
                </a:rPr>
                <a:t>여행</a:t>
              </a:r>
              <a:r>
                <a:rPr lang="ko-KR" altLang="en-US" sz="3200">
                  <a:latin typeface="나눔스퀘어OTF Bold"/>
                  <a:ea typeface="나눔스퀘어OTF Bold"/>
                </a:rPr>
                <a:t> </a:t>
              </a:r>
              <a:r>
                <a:rPr lang="ko-KR" altLang="en-US" sz="3200">
                  <a:solidFill>
                    <a:schemeClr val="bg1"/>
                  </a:solidFill>
                  <a:latin typeface="나눔스퀘어OTF Bold"/>
                  <a:ea typeface="나눔스퀘어OTF Bold"/>
                </a:rPr>
                <a:t>플래너</a:t>
              </a:r>
              <a:endParaRPr lang="ko-KR" altLang="en-US" sz="3200">
                <a:solidFill>
                  <a:schemeClr val="bg1"/>
                </a:solidFill>
                <a:latin typeface="나눔스퀘어OTF Bold"/>
                <a:ea typeface="나눔스퀘어OTF Bold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 rot="0">
            <a:off x="9773214" y="3571875"/>
            <a:ext cx="1942535" cy="2714626"/>
            <a:chOff x="10258425" y="3790950"/>
            <a:chExt cx="1838325" cy="2743200"/>
          </a:xfrm>
        </p:grpSpPr>
        <p:sp>
          <p:nvSpPr>
            <p:cNvPr id="38" name="직사각형 37"/>
            <p:cNvSpPr/>
            <p:nvPr/>
          </p:nvSpPr>
          <p:spPr>
            <a:xfrm>
              <a:off x="10258425" y="3790950"/>
              <a:ext cx="1838325" cy="27432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스퀘어OTF"/>
                <a:ea typeface="나눔스퀘어OTF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49472" y="3918288"/>
              <a:ext cx="1500295" cy="24021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2000">
                  <a:solidFill>
                    <a:srgbClr val="0070c0"/>
                  </a:solidFill>
                  <a:latin typeface="나눔스퀘어OTF"/>
                  <a:ea typeface="나눔스퀘어OTF"/>
                </a:rPr>
                <a:t>[</a:t>
              </a:r>
              <a:r>
                <a:rPr lang="ko-KR" altLang="en-US" sz="2000">
                  <a:solidFill>
                    <a:srgbClr val="0070c0"/>
                  </a:solidFill>
                  <a:latin typeface="나눔스퀘어OTF"/>
                  <a:ea typeface="나눔스퀘어OTF"/>
                </a:rPr>
                <a:t>팀장</a:t>
              </a:r>
              <a:r>
                <a:rPr lang="en-US" altLang="ko-KR" sz="2000">
                  <a:solidFill>
                    <a:srgbClr val="0070c0"/>
                  </a:solidFill>
                  <a:latin typeface="나눔스퀘어OTF"/>
                  <a:ea typeface="나눔스퀘어OTF"/>
                </a:rPr>
                <a:t>] </a:t>
              </a:r>
              <a:r>
                <a:rPr lang="ko-KR" altLang="en-US" sz="2000">
                  <a:latin typeface="나눔스퀘어OTF"/>
                  <a:ea typeface="나눔스퀘어OTF"/>
                </a:rPr>
                <a:t>김규빈</a:t>
              </a:r>
              <a:endParaRPr lang="ko-KR" altLang="en-US" sz="2000">
                <a:latin typeface="나눔스퀘어OTF"/>
                <a:ea typeface="나눔스퀘어OTF"/>
              </a:endParaRP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2000">
                  <a:latin typeface="나눔스퀘어OTF"/>
                  <a:ea typeface="나눔스퀘어OTF"/>
                </a:rPr>
                <a:t>           </a:t>
              </a:r>
              <a:r>
                <a:rPr lang="ko-KR" altLang="en-US" sz="2000">
                  <a:latin typeface="나눔스퀘어OTF"/>
                  <a:ea typeface="나눔스퀘어OTF"/>
                </a:rPr>
                <a:t>한애채</a:t>
              </a:r>
              <a:endParaRPr lang="ko-KR" altLang="en-US" sz="2000">
                <a:latin typeface="나눔스퀘어OTF"/>
                <a:ea typeface="나눔스퀘어OTF"/>
              </a:endParaRP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000">
                  <a:latin typeface="나눔스퀘어OTF"/>
                  <a:ea typeface="나눔스퀘어OTF"/>
                </a:rPr>
                <a:t>           한병태</a:t>
              </a:r>
              <a:endParaRPr lang="ko-KR" altLang="en-US" sz="2000">
                <a:latin typeface="나눔스퀘어OTF"/>
                <a:ea typeface="나눔스퀘어OTF"/>
              </a:endParaRP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000">
                  <a:latin typeface="나눔스퀘어OTF"/>
                  <a:ea typeface="나눔스퀘어OTF"/>
                </a:rPr>
                <a:t>           강승구</a:t>
              </a:r>
              <a:endParaRPr lang="ko-KR" altLang="en-US" sz="2000">
                <a:latin typeface="나눔스퀘어OTF"/>
                <a:ea typeface="나눔스퀘어OTF"/>
              </a:endParaRP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000">
                  <a:latin typeface="나눔스퀘어OTF"/>
                  <a:ea typeface="나눔스퀘어OTF"/>
                </a:rPr>
                <a:t>           장희정</a:t>
              </a:r>
              <a:endParaRPr lang="ko-KR" altLang="en-US" sz="2000">
                <a:latin typeface="나눔스퀘어OTF"/>
                <a:ea typeface="나눔스퀘어OTF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2358390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latin typeface="나눔스퀘어OTF ExtraBold"/>
                <a:ea typeface="나눔스퀘어OTF ExtraBold"/>
              </a:rPr>
              <a:t>작업 파트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4399" y="2035124"/>
            <a:ext cx="4981575" cy="3020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 sz="2000">
                <a:latin typeface="나눔스퀘어OTF"/>
                <a:ea typeface="나눔스퀘어OTF"/>
              </a:rPr>
              <a:t>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[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팀장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] </a:t>
            </a:r>
            <a:r>
              <a:rPr lang="ko-KR" altLang="en-US" sz="2000">
                <a:latin typeface="나눔스퀘어OTF"/>
                <a:ea typeface="나눔스퀘어OTF"/>
              </a:rPr>
              <a:t>김규빈</a:t>
            </a:r>
            <a:endParaRPr lang="ko-KR" altLang="en-US" sz="2000">
              <a:latin typeface="나눔스퀘어OTF"/>
              <a:ea typeface="나눔스퀘어OTF"/>
            </a:endParaRPr>
          </a:p>
          <a:p>
            <a:pPr marL="800100" lvl="1" indent="-342900">
              <a:lnSpc>
                <a:spcPct val="200000"/>
              </a:lnSpc>
              <a:buFont typeface="Wingdings"/>
              <a:buChar char="§"/>
              <a:defRPr lang="ko-KR" altLang="en-US"/>
            </a:pPr>
            <a:r>
              <a:rPr lang="en-US" altLang="ko-KR">
                <a:latin typeface="나눔스퀘어OTF"/>
                <a:ea typeface="나눔스퀘어OTF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나눔스퀘어OTF"/>
                <a:ea typeface="나눔스퀘어OTF"/>
              </a:rPr>
              <a:t>[Front] </a:t>
            </a:r>
            <a:r>
              <a:rPr lang="ko-KR" altLang="en-US">
                <a:latin typeface="나눔스퀘어OTF"/>
                <a:ea typeface="나눔스퀘어OTF"/>
              </a:rPr>
              <a:t>새 플랜 추가</a:t>
            </a:r>
            <a:r>
              <a:rPr lang="en-US" altLang="ko-KR">
                <a:latin typeface="나눔스퀘어OTF"/>
                <a:ea typeface="나눔스퀘어OTF"/>
              </a:rPr>
              <a:t>,</a:t>
            </a:r>
            <a:r>
              <a:rPr lang="ko-KR" altLang="en-US">
                <a:latin typeface="나눔스퀘어OTF"/>
                <a:ea typeface="나눔스퀘어OTF"/>
              </a:rPr>
              <a:t> 세부 플랜 작성</a:t>
            </a:r>
            <a:endParaRPr lang="ko-KR" altLang="en-US">
              <a:latin typeface="나눔스퀘어OTF"/>
              <a:ea typeface="나눔스퀘어OTF"/>
            </a:endParaRPr>
          </a:p>
          <a:p>
            <a:pPr marL="800100" lvl="1" indent="-342900">
              <a:lnSpc>
                <a:spcPct val="200000"/>
              </a:lnSpc>
              <a:buFont typeface="Wingdings"/>
              <a:buChar char="§"/>
              <a:defRPr lang="ko-KR" altLang="en-US"/>
            </a:pPr>
            <a:r>
              <a:rPr lang="en-US" altLang="ko-KR">
                <a:latin typeface="나눔스퀘어OTF"/>
                <a:ea typeface="나눔스퀘어OTF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나눔스퀘어OTF"/>
                <a:ea typeface="나눔스퀘어OTF"/>
              </a:rPr>
              <a:t>[Back] </a:t>
            </a:r>
            <a:r>
              <a:rPr lang="ko-KR" altLang="en-US">
                <a:latin typeface="나눔스퀘어OTF"/>
                <a:ea typeface="나눔스퀘어OTF"/>
              </a:rPr>
              <a:t>새 플랜 추가</a:t>
            </a:r>
            <a:endParaRPr lang="ko-KR" altLang="en-US">
              <a:latin typeface="나눔스퀘어OTF"/>
              <a:ea typeface="나눔스퀘어OTF"/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en-US" altLang="ko-KR" sz="2000">
                <a:latin typeface="나눔스퀘어OTF"/>
                <a:ea typeface="나눔스퀘어OTF"/>
              </a:rPr>
              <a:t>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[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팀원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] </a:t>
            </a:r>
            <a:r>
              <a:rPr lang="ko-KR" altLang="en-US" sz="2000">
                <a:latin typeface="나눔스퀘어OTF"/>
                <a:ea typeface="나눔스퀘어OTF"/>
              </a:rPr>
              <a:t>한애채</a:t>
            </a:r>
            <a:endParaRPr lang="ko-KR" altLang="en-US" sz="2000">
              <a:latin typeface="나눔스퀘어OTF"/>
              <a:ea typeface="나눔스퀘어OTF"/>
            </a:endParaRPr>
          </a:p>
          <a:p>
            <a:pPr marL="800100" lvl="1" indent="-342900">
              <a:lnSpc>
                <a:spcPct val="200000"/>
              </a:lnSpc>
              <a:buFont typeface="Wingdings"/>
              <a:buChar char="§"/>
              <a:defRPr lang="ko-KR" altLang="en-US"/>
            </a:pPr>
            <a:r>
              <a:rPr lang="en-US" altLang="ko-KR" sz="2000">
                <a:latin typeface="나눔스퀘어OTF"/>
                <a:ea typeface="나눔스퀘어OTF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나눔스퀘어OTF"/>
                <a:ea typeface="나눔스퀘어OTF"/>
              </a:rPr>
              <a:t>[Full] </a:t>
            </a:r>
            <a:r>
              <a:rPr lang="ko-KR" altLang="en-US">
                <a:latin typeface="나눔스퀘어OTF"/>
                <a:ea typeface="나눔스퀘어OTF"/>
              </a:rPr>
              <a:t>세부 플랜 작성</a:t>
            </a:r>
            <a:r>
              <a:rPr lang="en-US" altLang="ko-KR">
                <a:latin typeface="나눔스퀘어OTF"/>
                <a:ea typeface="나눔스퀘어OTF"/>
              </a:rPr>
              <a:t>, </a:t>
            </a:r>
            <a:r>
              <a:rPr lang="ko-KR" altLang="en-US">
                <a:latin typeface="나눔스퀘어OTF"/>
                <a:ea typeface="나눔스퀘어OTF"/>
              </a:rPr>
              <a:t>플랜 수정</a:t>
            </a:r>
            <a:endParaRPr lang="en-US" altLang="ko-KR">
              <a:latin typeface="나눔스퀘어OTF"/>
              <a:ea typeface="나눔스퀘어OTF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6024" y="2035123"/>
            <a:ext cx="4981576" cy="3744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en-US" altLang="ko-KR" sz="2000" b="1">
                <a:latin typeface="나눔스퀘어OTF"/>
                <a:ea typeface="나눔스퀘어OTF"/>
              </a:rPr>
              <a:t>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[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팀원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] </a:t>
            </a:r>
            <a:r>
              <a:rPr lang="ko-KR" altLang="en-US" sz="2000">
                <a:latin typeface="나눔스퀘어OTF"/>
                <a:ea typeface="나눔스퀘어OTF"/>
              </a:rPr>
              <a:t>한병태</a:t>
            </a:r>
            <a:endParaRPr lang="ko-KR" altLang="en-US" sz="2000">
              <a:latin typeface="나눔스퀘어OTF"/>
              <a:ea typeface="나눔스퀘어OTF"/>
            </a:endParaRPr>
          </a:p>
          <a:p>
            <a:pPr marL="800100" lvl="1" indent="-342900">
              <a:lnSpc>
                <a:spcPct val="200000"/>
              </a:lnSpc>
              <a:buFont typeface="Wingdings"/>
              <a:buChar char="§"/>
              <a:defRPr lang="ko-KR" altLang="en-US"/>
            </a:pPr>
            <a:r>
              <a:rPr lang="en-US" altLang="ko-KR" sz="2000">
                <a:latin typeface="나눔스퀘어OTF"/>
                <a:ea typeface="나눔스퀘어OTF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나눔스퀘어OTF"/>
                <a:ea typeface="나눔스퀘어OTF"/>
              </a:rPr>
              <a:t>[Full] </a:t>
            </a:r>
            <a:r>
              <a:rPr lang="en-US" altLang="ko-KR">
                <a:latin typeface="나눔스퀘어OTF"/>
                <a:ea typeface="나눔스퀘어OTF"/>
              </a:rPr>
              <a:t>Main Page, </a:t>
            </a:r>
            <a:r>
              <a:rPr lang="ko-KR" altLang="en-US">
                <a:latin typeface="나눔스퀘어OTF"/>
                <a:ea typeface="나눔스퀘어OTF"/>
              </a:rPr>
              <a:t>로그인</a:t>
            </a:r>
            <a:r>
              <a:rPr lang="en-US" altLang="ko-KR">
                <a:latin typeface="나눔스퀘어OTF"/>
                <a:ea typeface="나눔스퀘어OTF"/>
              </a:rPr>
              <a:t>, </a:t>
            </a:r>
            <a:r>
              <a:rPr lang="ko-KR" altLang="en-US">
                <a:latin typeface="나눔스퀘어OTF"/>
                <a:ea typeface="나눔스퀘어OTF"/>
              </a:rPr>
              <a:t>회원 가입</a:t>
            </a:r>
            <a:endParaRPr lang="ko-KR" altLang="en-US">
              <a:latin typeface="나눔스퀘어OTF"/>
              <a:ea typeface="나눔스퀘어OTF"/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en-US" altLang="ko-KR" sz="2000">
                <a:latin typeface="나눔스퀘어OTF"/>
                <a:ea typeface="나눔스퀘어OTF"/>
              </a:rPr>
              <a:t>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[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팀원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] </a:t>
            </a:r>
            <a:r>
              <a:rPr lang="ko-KR" altLang="en-US" sz="2000">
                <a:latin typeface="나눔스퀘어OTF"/>
                <a:ea typeface="나눔스퀘어OTF"/>
              </a:rPr>
              <a:t>강승구</a:t>
            </a:r>
            <a:endParaRPr lang="ko-KR" altLang="en-US" sz="2000">
              <a:latin typeface="나눔스퀘어OTF"/>
              <a:ea typeface="나눔스퀘어OTF"/>
            </a:endParaRPr>
          </a:p>
          <a:p>
            <a:pPr marL="800100" lvl="1" indent="-342900">
              <a:lnSpc>
                <a:spcPct val="200000"/>
              </a:lnSpc>
              <a:buFont typeface="Wingdings"/>
              <a:buChar char="§"/>
              <a:defRPr lang="ko-KR" altLang="en-US"/>
            </a:pPr>
            <a:r>
              <a:rPr lang="en-US" altLang="ko-KR" sz="2000">
                <a:latin typeface="나눔스퀘어OTF"/>
                <a:ea typeface="나눔스퀘어OTF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나눔스퀘어OTF"/>
                <a:ea typeface="나눔스퀘어OTF"/>
              </a:rPr>
              <a:t>[Full] </a:t>
            </a:r>
            <a:r>
              <a:rPr lang="ko-KR" altLang="en-US">
                <a:latin typeface="나눔스퀘어OTF"/>
                <a:ea typeface="나눔스퀘어OTF"/>
              </a:rPr>
              <a:t>행사 </a:t>
            </a:r>
            <a:r>
              <a:rPr lang="en-US" altLang="ko-KR">
                <a:latin typeface="나눔스퀘어OTF"/>
                <a:ea typeface="나눔스퀘어OTF"/>
              </a:rPr>
              <a:t>/ </a:t>
            </a:r>
            <a:r>
              <a:rPr lang="ko-KR" altLang="en-US">
                <a:latin typeface="나눔스퀘어OTF"/>
                <a:ea typeface="나눔스퀘어OTF"/>
              </a:rPr>
              <a:t>이벤트</a:t>
            </a:r>
            <a:r>
              <a:rPr lang="en-US" altLang="ko-KR">
                <a:latin typeface="나눔스퀘어OTF"/>
                <a:ea typeface="나눔스퀘어OTF"/>
              </a:rPr>
              <a:t>, </a:t>
            </a:r>
            <a:r>
              <a:rPr lang="ko-KR" altLang="en-US">
                <a:latin typeface="나눔스퀘어OTF"/>
                <a:ea typeface="나눔스퀘어OTF"/>
              </a:rPr>
              <a:t>인기 여행 플랜</a:t>
            </a:r>
            <a:endParaRPr lang="ko-KR" altLang="en-US">
              <a:latin typeface="나눔스퀘어OTF"/>
              <a:ea typeface="나눔스퀘어OTF"/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en-US" altLang="ko-KR" sz="2000">
                <a:latin typeface="나눔스퀘어OTF"/>
                <a:ea typeface="나눔스퀘어OTF"/>
              </a:rPr>
              <a:t>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[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팀원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] </a:t>
            </a:r>
            <a:r>
              <a:rPr lang="ko-KR" altLang="en-US" sz="2000">
                <a:latin typeface="나눔스퀘어OTF"/>
                <a:ea typeface="나눔스퀘어OTF"/>
              </a:rPr>
              <a:t>장희정</a:t>
            </a:r>
            <a:endParaRPr lang="ko-KR" altLang="en-US" sz="2000">
              <a:latin typeface="나눔스퀘어OTF"/>
              <a:ea typeface="나눔스퀘어OTF"/>
            </a:endParaRPr>
          </a:p>
          <a:p>
            <a:pPr marL="800100" lvl="1" indent="-342900">
              <a:lnSpc>
                <a:spcPct val="200000"/>
              </a:lnSpc>
              <a:buFont typeface="Wingdings"/>
              <a:buChar char="§"/>
              <a:defRPr lang="ko-KR" altLang="en-US"/>
            </a:pPr>
            <a:r>
              <a:rPr lang="en-US" altLang="ko-KR" sz="2000">
                <a:latin typeface="나눔스퀘어OTF"/>
                <a:ea typeface="나눔스퀘어OTF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나눔스퀘어OTF"/>
                <a:ea typeface="나눔스퀘어OTF"/>
              </a:rPr>
              <a:t>[Full] </a:t>
            </a:r>
            <a:r>
              <a:rPr lang="en-US" altLang="ko-KR">
                <a:latin typeface="나눔스퀘어OTF"/>
                <a:ea typeface="나눔스퀘어OTF"/>
              </a:rPr>
              <a:t>My Page / </a:t>
            </a:r>
            <a:r>
              <a:rPr lang="ko-KR" altLang="en-US">
                <a:latin typeface="나눔스퀘어OTF"/>
                <a:ea typeface="나눔스퀘어OTF"/>
              </a:rPr>
              <a:t>여행 일정표</a:t>
            </a:r>
            <a:endParaRPr lang="en-US" altLang="ko-KR"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2358390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latin typeface="나눔스퀘어OTF ExtraBold"/>
                <a:ea typeface="나눔스퀘어OTF ExtraBold"/>
              </a:rPr>
              <a:t>진행 과정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오각형 20"/>
          <p:cNvSpPr/>
          <p:nvPr/>
        </p:nvSpPr>
        <p:spPr>
          <a:xfrm>
            <a:off x="8602724" y="2785107"/>
            <a:ext cx="2668831" cy="2144019"/>
          </a:xfrm>
          <a:prstGeom prst="homePlate">
            <a:avLst>
              <a:gd name="adj" fmla="val 50000"/>
            </a:avLst>
          </a:prstGeom>
          <a:solidFill>
            <a:schemeClr val="accent1">
              <a:lumMod val="30000"/>
            </a:schemeClr>
          </a:solidFill>
          <a:ln>
            <a:noFill/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400"/>
          </a:p>
        </p:txBody>
      </p:sp>
      <p:sp>
        <p:nvSpPr>
          <p:cNvPr id="17" name="오각형 16"/>
          <p:cNvSpPr/>
          <p:nvPr/>
        </p:nvSpPr>
        <p:spPr>
          <a:xfrm>
            <a:off x="6989216" y="2782572"/>
            <a:ext cx="2668831" cy="2144019"/>
          </a:xfrm>
          <a:prstGeom prst="homePlate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400"/>
          </a:p>
        </p:txBody>
      </p:sp>
      <p:sp>
        <p:nvSpPr>
          <p:cNvPr id="15" name="오각형 14"/>
          <p:cNvSpPr/>
          <p:nvPr/>
        </p:nvSpPr>
        <p:spPr>
          <a:xfrm>
            <a:off x="5375955" y="2788789"/>
            <a:ext cx="2668831" cy="2144019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400"/>
          </a:p>
        </p:txBody>
      </p:sp>
      <p:sp>
        <p:nvSpPr>
          <p:cNvPr id="13" name="오각형 12"/>
          <p:cNvSpPr/>
          <p:nvPr/>
        </p:nvSpPr>
        <p:spPr>
          <a:xfrm>
            <a:off x="3766016" y="2793752"/>
            <a:ext cx="2668831" cy="2144019"/>
          </a:xfrm>
          <a:prstGeom prst="homePlat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400"/>
          </a:p>
        </p:txBody>
      </p:sp>
      <p:sp>
        <p:nvSpPr>
          <p:cNvPr id="10" name="오각형 9"/>
          <p:cNvSpPr/>
          <p:nvPr/>
        </p:nvSpPr>
        <p:spPr>
          <a:xfrm>
            <a:off x="2163582" y="2793752"/>
            <a:ext cx="2668831" cy="2144019"/>
          </a:xfrm>
          <a:prstGeom prst="homePlat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400"/>
          </a:p>
        </p:txBody>
      </p:sp>
      <p:sp>
        <p:nvSpPr>
          <p:cNvPr id="4" name="오각형 3"/>
          <p:cNvSpPr/>
          <p:nvPr/>
        </p:nvSpPr>
        <p:spPr>
          <a:xfrm>
            <a:off x="810382" y="2793752"/>
            <a:ext cx="2422121" cy="2144019"/>
          </a:xfrm>
          <a:prstGeom prst="homePlat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283908" y="3221355"/>
            <a:ext cx="1035969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개발 계획</a:t>
            </a:r>
            <a:endParaRPr lang="en-US" altLang="ko-KR" sz="2400">
              <a:latin typeface="나눔스퀘어OTF"/>
              <a:ea typeface="나눔스퀘어OTF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5941" y="3230880"/>
            <a:ext cx="1035971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기능 구현</a:t>
            </a:r>
            <a:endParaRPr lang="en-US" altLang="ko-KR" sz="2400">
              <a:latin typeface="나눔스퀘어OTF"/>
              <a:ea typeface="나눔스퀘어OTF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7122" y="3262176"/>
            <a:ext cx="1236964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디자인 기획</a:t>
            </a:r>
            <a:endParaRPr lang="en-US" altLang="ko-KR" sz="2400">
              <a:latin typeface="나눔스퀘어OTF"/>
              <a:ea typeface="나눔스퀘어OTF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6724" y="3430905"/>
            <a:ext cx="1397173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400">
                <a:solidFill>
                  <a:schemeClr val="bg1"/>
                </a:solidFill>
                <a:latin typeface="나눔스퀘어OTF"/>
                <a:ea typeface="나눔스퀘어OTF"/>
              </a:rPr>
              <a:t>리팩토링</a:t>
            </a:r>
            <a:endParaRPr lang="en-US" altLang="ko-KR" sz="2400">
              <a:solidFill>
                <a:schemeClr val="bg1"/>
              </a:solidFill>
              <a:latin typeface="나눔스퀘어OTF"/>
              <a:ea typeface="나눔스퀘어OTF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7739" y="3239044"/>
            <a:ext cx="1195971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400">
                <a:solidFill>
                  <a:schemeClr val="bg1"/>
                </a:solidFill>
                <a:latin typeface="나눔스퀘어OTF"/>
                <a:ea typeface="나눔스퀘어OTF"/>
              </a:rPr>
              <a:t>디자인 구현</a:t>
            </a:r>
            <a:endParaRPr lang="en-US" altLang="ko-KR" sz="2400">
              <a:solidFill>
                <a:schemeClr val="bg1"/>
              </a:solidFill>
              <a:latin typeface="나눔스퀘어OTF"/>
              <a:ea typeface="나눔스퀘어OTF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6725" y="3196862"/>
            <a:ext cx="1035970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400">
                <a:solidFill>
                  <a:schemeClr val="bg1"/>
                </a:solidFill>
                <a:latin typeface="나눔스퀘어OTF"/>
                <a:ea typeface="나눔스퀘어OTF"/>
              </a:rPr>
              <a:t>개발 완료</a:t>
            </a:r>
            <a:endParaRPr lang="en-US" altLang="ko-KR" sz="2400">
              <a:solidFill>
                <a:schemeClr val="bg1"/>
              </a:solidFill>
              <a:latin typeface="나눔스퀘어OTF"/>
              <a:ea typeface="나눔스퀘어OTF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863372" y="4918302"/>
            <a:ext cx="1421004" cy="3185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OTF Bold"/>
                <a:ea typeface="나눔스퀘어OTF Bold"/>
              </a:rPr>
              <a:t>1일차 ~ 4일차 </a:t>
            </a:r>
            <a:endParaRPr lang="ko-KR" altLang="en-US" sz="1500">
              <a:latin typeface="나눔스퀘어OTF Bold"/>
              <a:ea typeface="나눔스퀘어OTF Bold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233611" y="4934630"/>
            <a:ext cx="1540629" cy="3117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OTF Bold"/>
                <a:ea typeface="나눔스퀘어OTF Bold"/>
              </a:rPr>
              <a:t>5일차 ~ 10일차 </a:t>
            </a:r>
            <a:endParaRPr lang="ko-KR" altLang="en-US" sz="1500">
              <a:latin typeface="나눔스퀘어OTF Bold"/>
              <a:ea typeface="나눔스퀘어OTF Bold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212085" y="4927826"/>
            <a:ext cx="801770" cy="3185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OTF Bold"/>
                <a:ea typeface="나눔스퀘어OTF Bold"/>
              </a:rPr>
              <a:t>11일차 </a:t>
            </a:r>
            <a:endParaRPr lang="ko-KR" altLang="en-US" sz="1500">
              <a:latin typeface="나눔스퀘어OTF Bold"/>
              <a:ea typeface="나눔스퀘어OTF Bold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85021" y="4927826"/>
            <a:ext cx="1639145" cy="3185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OTF Bold"/>
                <a:ea typeface="나눔스퀘어OTF Bold"/>
              </a:rPr>
              <a:t>12일차 ~ 14일차 </a:t>
            </a:r>
            <a:endParaRPr lang="ko-KR" altLang="en-US" sz="1500">
              <a:latin typeface="나눔스퀘어OTF Bold"/>
              <a:ea typeface="나눔스퀘어OTF 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426093" y="4919661"/>
            <a:ext cx="794733" cy="317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OTF Bold"/>
                <a:ea typeface="나눔스퀘어OTF Bold"/>
              </a:rPr>
              <a:t>15일차 </a:t>
            </a:r>
            <a:endParaRPr lang="ko-KR" altLang="en-US" sz="1500">
              <a:latin typeface="나눔스퀘어OTF Bold"/>
              <a:ea typeface="나눔스퀘어OTF 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039225" y="4919661"/>
            <a:ext cx="794733" cy="317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OTF Bold"/>
                <a:ea typeface="나눔스퀘어OTF Bold"/>
              </a:rPr>
              <a:t>16일차 </a:t>
            </a:r>
            <a:endParaRPr lang="ko-KR" altLang="en-US" sz="1500">
              <a:latin typeface="나눔스퀘어OTF Bold"/>
              <a:ea typeface="나눔스퀘어OTF Bold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855208" y="2226807"/>
            <a:ext cx="5046482" cy="3661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accent1">
                    <a:lumMod val="70000"/>
                  </a:schemeClr>
                </a:solidFill>
                <a:latin typeface="나눔스퀘어OTF Bold"/>
                <a:ea typeface="나눔스퀘어OTF Bold"/>
              </a:rPr>
              <a:t>개발 기간</a:t>
            </a:r>
            <a:r>
              <a:rPr lang="ko-KR" altLang="en-US">
                <a:latin typeface="나눔스퀘어OTF Bold"/>
                <a:ea typeface="나눔스퀘어OTF Bold"/>
              </a:rPr>
              <a:t> : 2022-09-14 ~ 2022-09-29 (16일간)</a:t>
            </a:r>
            <a:endParaRPr lang="ko-KR" altLang="en-US">
              <a:latin typeface="나눔스퀘어OTF Bold"/>
              <a:ea typeface="나눔스퀘어O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2358390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latin typeface="나눔스퀘어OTF ExtraBold"/>
                <a:ea typeface="나눔스퀘어OTF ExtraBold"/>
              </a:rPr>
              <a:t>주요 기능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949" y="1601390"/>
            <a:ext cx="11357882" cy="447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OTF"/>
                <a:ea typeface="나눔스퀘어OTF"/>
              </a:rPr>
              <a:t>부산</a:t>
            </a:r>
            <a:r>
              <a:rPr lang="ko-KR" altLang="en-US" sz="2400">
                <a:latin typeface="나눔스퀘어OTF"/>
                <a:ea typeface="나눔스퀘어OTF"/>
              </a:rPr>
              <a:t>의 </a:t>
            </a:r>
            <a:r>
              <a:rPr lang="ko-KR" altLang="en-US" sz="2400">
                <a:solidFill>
                  <a:srgbClr val="ffb830"/>
                </a:solidFill>
                <a:latin typeface="나눔스퀘어OTF"/>
                <a:ea typeface="나눔스퀘어OTF"/>
              </a:rPr>
              <a:t>숙소</a:t>
            </a:r>
            <a:r>
              <a:rPr lang="en-US" altLang="ko-KR" sz="2400">
                <a:solidFill>
                  <a:srgbClr val="ffb830"/>
                </a:solidFill>
                <a:latin typeface="나눔스퀘어OTF"/>
                <a:ea typeface="나눔스퀘어OTF"/>
              </a:rPr>
              <a:t>, </a:t>
            </a:r>
            <a:r>
              <a:rPr lang="ko-KR" altLang="en-US" sz="2400">
                <a:solidFill>
                  <a:srgbClr val="ffb830"/>
                </a:solidFill>
                <a:latin typeface="나눔스퀘어OTF"/>
                <a:ea typeface="나눔스퀘어OTF"/>
              </a:rPr>
              <a:t>축제</a:t>
            </a:r>
            <a:r>
              <a:rPr lang="en-US" altLang="ko-KR" sz="2400">
                <a:solidFill>
                  <a:srgbClr val="ffb830"/>
                </a:solidFill>
                <a:latin typeface="나눔스퀘어OTF"/>
                <a:ea typeface="나눔스퀘어OTF"/>
              </a:rPr>
              <a:t>, </a:t>
            </a:r>
            <a:r>
              <a:rPr lang="ko-KR" altLang="en-US" sz="2400">
                <a:solidFill>
                  <a:srgbClr val="ffb830"/>
                </a:solidFill>
                <a:latin typeface="나눔스퀘어OTF"/>
                <a:ea typeface="나눔스퀘어OTF"/>
              </a:rPr>
              <a:t>맛집</a:t>
            </a:r>
            <a:r>
              <a:rPr lang="ko-KR" altLang="en-US" sz="2400">
                <a:latin typeface="나눔스퀘어OTF"/>
                <a:ea typeface="나눔스퀘어OTF"/>
              </a:rPr>
              <a:t>을 선택해 </a:t>
            </a:r>
            <a:r>
              <a:rPr lang="ko-KR" altLang="en-US" sz="2400">
                <a:solidFill>
                  <a:srgbClr val="3797a4"/>
                </a:solidFill>
                <a:latin typeface="나눔스퀘어OTF"/>
                <a:ea typeface="나눔스퀘어OTF"/>
              </a:rPr>
              <a:t>여행 플랜 </a:t>
            </a:r>
            <a:r>
              <a:rPr lang="ko-KR" altLang="en-US" sz="2400">
                <a:latin typeface="나눔스퀘어OTF"/>
                <a:ea typeface="나눔스퀘어OTF"/>
              </a:rPr>
              <a:t>작성 </a:t>
            </a:r>
            <a:endParaRPr lang="ko-KR" altLang="en-US" sz="2400">
              <a:latin typeface="나눔스퀘어OTF"/>
              <a:ea typeface="나눔스퀘어OTF"/>
            </a:endParaRPr>
          </a:p>
          <a:p>
            <a:pPr marL="342900" lvl="1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 </a:t>
            </a:r>
            <a:r>
              <a:rPr lang="ko-KR" altLang="en-US" sz="2400">
                <a:solidFill>
                  <a:srgbClr val="0070c0"/>
                </a:solidFill>
                <a:latin typeface="나눔스퀘어OTF"/>
                <a:ea typeface="나눔스퀘어OTF"/>
              </a:rPr>
              <a:t>완성된 플랜</a:t>
            </a:r>
            <a:r>
              <a:rPr lang="ko-KR" altLang="en-US" sz="2400">
                <a:latin typeface="나눔스퀘어OTF"/>
                <a:ea typeface="나눔스퀘어OTF"/>
              </a:rPr>
              <a:t>을 한눈에 볼 수 있게 </a:t>
            </a:r>
            <a:r>
              <a:rPr lang="ko-KR" altLang="en-US" sz="2400">
                <a:solidFill>
                  <a:srgbClr val="ffc000"/>
                </a:solidFill>
                <a:latin typeface="나눔스퀘어OTF"/>
                <a:ea typeface="나눔스퀘어OTF"/>
              </a:rPr>
              <a:t>도식화</a:t>
            </a:r>
            <a:r>
              <a:rPr lang="ko-KR" altLang="en-US" sz="2400">
                <a:latin typeface="나눔스퀘어OTF"/>
                <a:ea typeface="나눔스퀘어OTF"/>
              </a:rPr>
              <a:t>하여 제공</a:t>
            </a:r>
            <a:endParaRPr lang="ko-KR" altLang="en-US" sz="2400">
              <a:latin typeface="나눔스퀘어OTF"/>
              <a:ea typeface="나눔스퀘어OTF"/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 </a:t>
            </a:r>
            <a:r>
              <a:rPr lang="ko-KR" altLang="en-US" sz="2400">
                <a:solidFill>
                  <a:srgbClr val="0070c0"/>
                </a:solidFill>
                <a:latin typeface="나눔스퀘어OTF"/>
                <a:ea typeface="나눔스퀘어OTF"/>
              </a:rPr>
              <a:t>다른 회원이 작성한 플랜</a:t>
            </a:r>
            <a:r>
              <a:rPr lang="ko-KR" altLang="en-US" sz="2400">
                <a:latin typeface="나눔스퀘어OTF"/>
                <a:ea typeface="나눔스퀘어OTF"/>
              </a:rPr>
              <a:t>을 </a:t>
            </a:r>
            <a:r>
              <a:rPr lang="ko-KR" altLang="en-US" sz="2400">
                <a:solidFill>
                  <a:srgbClr val="ffc000"/>
                </a:solidFill>
                <a:latin typeface="나눔스퀘어OTF"/>
                <a:ea typeface="나눔스퀘어OTF"/>
              </a:rPr>
              <a:t>게시판</a:t>
            </a:r>
            <a:r>
              <a:rPr lang="ko-KR" altLang="en-US" sz="2400">
                <a:latin typeface="나눔스퀘어OTF"/>
                <a:ea typeface="나눔스퀘어OTF"/>
              </a:rPr>
              <a:t>에서 조회 가능</a:t>
            </a:r>
            <a:endParaRPr lang="ko-KR" altLang="en-US" sz="2400">
              <a:latin typeface="나눔스퀘어OTF"/>
              <a:ea typeface="나눔스퀘어OTF"/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 </a:t>
            </a:r>
            <a:r>
              <a:rPr lang="ko-KR" altLang="en-US" sz="2400">
                <a:solidFill>
                  <a:srgbClr val="0070c0"/>
                </a:solidFill>
                <a:latin typeface="나눔스퀘어OTF"/>
                <a:ea typeface="나눔스퀘어OTF"/>
              </a:rPr>
              <a:t>마음에 드는 플랜</a:t>
            </a:r>
            <a:r>
              <a:rPr lang="ko-KR" altLang="en-US" sz="2400">
                <a:latin typeface="나눔스퀘어OTF"/>
                <a:ea typeface="나눔스퀘어OTF"/>
              </a:rPr>
              <a:t>을 </a:t>
            </a:r>
            <a:r>
              <a:rPr lang="ko-KR" altLang="en-US" sz="2400">
                <a:solidFill>
                  <a:srgbClr val="ffb830"/>
                </a:solidFill>
                <a:latin typeface="나눔스퀘어OTF"/>
                <a:ea typeface="나눔스퀘어OTF"/>
              </a:rPr>
              <a:t>내 플랜 </a:t>
            </a:r>
            <a:r>
              <a:rPr lang="ko-KR" altLang="en-US" sz="2400">
                <a:latin typeface="나눔스퀘어OTF"/>
                <a:ea typeface="나눔스퀘어OTF"/>
              </a:rPr>
              <a:t>으로 </a:t>
            </a:r>
            <a:r>
              <a:rPr lang="ko-KR" altLang="en-US" sz="2400">
                <a:solidFill>
                  <a:srgbClr val="3797a4"/>
                </a:solidFill>
                <a:latin typeface="나눔스퀘어OTF"/>
                <a:ea typeface="나눔스퀘어OTF"/>
              </a:rPr>
              <a:t>커스터마이징</a:t>
            </a:r>
            <a:r>
              <a:rPr lang="ko-KR" altLang="en-US" sz="2400">
                <a:latin typeface="나눔스퀘어OTF"/>
                <a:ea typeface="나눔스퀘어OTF"/>
              </a:rPr>
              <a:t> 가능</a:t>
            </a:r>
            <a:endParaRPr lang="ko-KR" altLang="en-US" sz="2400">
              <a:latin typeface="나눔스퀘어OTF"/>
              <a:ea typeface="나눔스퀘어OTF"/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 </a:t>
            </a:r>
            <a:r>
              <a:rPr lang="ko-KR" altLang="en-US" sz="2400">
                <a:solidFill>
                  <a:srgbClr val="0070c0"/>
                </a:solidFill>
                <a:latin typeface="나눔스퀘어OTF"/>
                <a:ea typeface="나눔스퀘어OTF"/>
              </a:rPr>
              <a:t>가장 많이 추천된 플랜 </a:t>
            </a:r>
            <a:r>
              <a:rPr lang="en-US" altLang="ko-KR" sz="2400">
                <a:solidFill>
                  <a:srgbClr val="0070c0"/>
                </a:solidFill>
                <a:latin typeface="나눔스퀘어OTF"/>
                <a:ea typeface="나눔스퀘어OTF"/>
              </a:rPr>
              <a:t>TOP 3</a:t>
            </a:r>
            <a:r>
              <a:rPr lang="ko-KR" altLang="en-US" sz="2400">
                <a:latin typeface="나눔스퀘어OTF"/>
                <a:ea typeface="나눔스퀘어OTF"/>
              </a:rPr>
              <a:t>를 참고하여 </a:t>
            </a:r>
            <a:r>
              <a:rPr lang="ko-KR" altLang="en-US" sz="2400">
                <a:solidFill>
                  <a:srgbClr val="ffb830"/>
                </a:solidFill>
                <a:latin typeface="나눔스퀘어OTF"/>
                <a:ea typeface="나눔스퀘어OTF"/>
              </a:rPr>
              <a:t>쉽고 </a:t>
            </a:r>
            <a:r>
              <a:rPr lang="ko-KR" altLang="en-US" sz="2400">
                <a:solidFill>
                  <a:srgbClr val="3797a4"/>
                </a:solidFill>
                <a:latin typeface="나눔스퀘어OTF"/>
                <a:ea typeface="나눔스퀘어OTF"/>
              </a:rPr>
              <a:t>빠른</a:t>
            </a:r>
            <a:r>
              <a:rPr lang="ko-KR" altLang="en-US" sz="2400">
                <a:solidFill>
                  <a:srgbClr val="ffb830"/>
                </a:solidFill>
                <a:latin typeface="나눔스퀘어OTF"/>
                <a:ea typeface="나눔스퀘어OTF"/>
              </a:rPr>
              <a:t> </a:t>
            </a:r>
            <a:r>
              <a:rPr lang="ko-KR" altLang="en-US" sz="2400">
                <a:latin typeface="나눔스퀘어OTF"/>
                <a:ea typeface="나눔스퀘어OTF"/>
              </a:rPr>
              <a:t>플랜 작성 가능</a:t>
            </a:r>
            <a:endParaRPr lang="ko-KR" altLang="en-US" sz="2400">
              <a:latin typeface="나눔스퀘어OTF"/>
              <a:ea typeface="나눔스퀘어OTF"/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 sz="2400">
                <a:latin typeface="나눔스퀘어OTF"/>
                <a:ea typeface="나눔스퀘어OTF"/>
              </a:rPr>
              <a:t> 날짜별로 </a:t>
            </a:r>
            <a:r>
              <a:rPr lang="ko-KR" altLang="en-US" sz="2400">
                <a:solidFill>
                  <a:schemeClr val="accent1">
                    <a:lumMod val="70000"/>
                  </a:schemeClr>
                </a:solidFill>
                <a:latin typeface="나눔스퀘어OTF"/>
                <a:ea typeface="나눔스퀘어OTF"/>
              </a:rPr>
              <a:t>여행 혼잡도</a:t>
            </a:r>
            <a:r>
              <a:rPr lang="ko-KR" altLang="en-US" sz="2400">
                <a:latin typeface="나눔스퀘어OTF"/>
                <a:ea typeface="나눔스퀘어OTF"/>
              </a:rPr>
              <a:t>를 제공해 상대적으로 </a:t>
            </a:r>
            <a:r>
              <a:rPr lang="ko-KR" altLang="en-US" sz="2400">
                <a:solidFill>
                  <a:schemeClr val="accent4">
                    <a:lumMod val="80000"/>
                    <a:lumOff val="20000"/>
                  </a:schemeClr>
                </a:solidFill>
                <a:latin typeface="나눔스퀘어OTF"/>
                <a:ea typeface="나눔스퀘어OTF"/>
              </a:rPr>
              <a:t>여유로운 여행 날짜</a:t>
            </a:r>
            <a:r>
              <a:rPr lang="ko-KR" altLang="en-US" sz="2400">
                <a:latin typeface="나눔스퀘어OTF"/>
                <a:ea typeface="나눔스퀘어OTF"/>
              </a:rPr>
              <a:t> 선택 가능</a:t>
            </a:r>
            <a:endParaRPr lang="ko-KR" altLang="en-US" sz="2400"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2358390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latin typeface="나눔스퀘어OTF ExtraBold"/>
                <a:ea typeface="나눔스퀘어OTF ExtraBold"/>
              </a:rPr>
              <a:t>사용 기술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7725" y="1529802"/>
            <a:ext cx="4229099" cy="310868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5945" y="4101903"/>
            <a:ext cx="1504995" cy="4491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F</a:t>
            </a:r>
            <a:r>
              <a:rPr lang="en-US" altLang="ko-KR" sz="2400">
                <a:solidFill>
                  <a:srgbClr val="3797a4"/>
                </a:solidFill>
                <a:latin typeface="나눔스퀘어OTF Bold"/>
                <a:ea typeface="나눔스퀘어OTF Bold"/>
              </a:rPr>
              <a:t>rontend</a:t>
            </a:r>
            <a:endParaRPr lang="ko-KR" altLang="en-US" sz="2400">
              <a:solidFill>
                <a:srgbClr val="3797a4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1868" y="1818482"/>
            <a:ext cx="1096690" cy="1096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78052" y="1818482"/>
            <a:ext cx="767683" cy="10824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46432" y="1860684"/>
            <a:ext cx="943838" cy="9438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16641" y="2875664"/>
            <a:ext cx="1307829" cy="13078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l="9090" t="8160" r="9090" b="15530"/>
          <a:stretch>
            <a:fillRect/>
          </a:stretch>
        </p:blipFill>
        <p:spPr>
          <a:xfrm>
            <a:off x="2872751" y="2698947"/>
            <a:ext cx="1583402" cy="147674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47725" y="4685628"/>
            <a:ext cx="2311669" cy="190543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8240" y="6026539"/>
            <a:ext cx="1404950" cy="4485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B</a:t>
            </a:r>
            <a:r>
              <a:rPr lang="en-US" altLang="ko-KR" sz="2400">
                <a:solidFill>
                  <a:srgbClr val="3797a4"/>
                </a:solidFill>
                <a:latin typeface="나눔스퀘어OTF Bold"/>
                <a:ea typeface="나눔스퀘어OTF Bold"/>
              </a:rPr>
              <a:t>ackend</a:t>
            </a:r>
            <a:endParaRPr lang="ko-KR" altLang="en-US" sz="2400">
              <a:solidFill>
                <a:srgbClr val="3797a4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14187" y="4906613"/>
            <a:ext cx="1086828" cy="108682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39652" y="4155757"/>
            <a:ext cx="2718652" cy="243530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32009" y="5993441"/>
            <a:ext cx="17222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B</a:t>
            </a:r>
            <a:r>
              <a:rPr lang="en-US" altLang="ko-KR" sz="2400">
                <a:solidFill>
                  <a:srgbClr val="3797a4"/>
                </a:solidFill>
                <a:latin typeface="나눔스퀘어OTF Bold"/>
                <a:ea typeface="나눔스퀘어OTF Bold"/>
              </a:rPr>
              <a:t>uild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 T</a:t>
            </a:r>
            <a:r>
              <a:rPr lang="en-US" altLang="ko-KR" sz="2400">
                <a:solidFill>
                  <a:srgbClr val="3797a4"/>
                </a:solidFill>
                <a:latin typeface="나눔스퀘어OTF Bold"/>
                <a:ea typeface="나눔스퀘어OTF Bold"/>
              </a:rPr>
              <a:t>ools</a:t>
            </a:r>
            <a:endParaRPr lang="ko-KR" altLang="en-US" sz="2400">
              <a:solidFill>
                <a:srgbClr val="3797a4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400437" y="4906613"/>
            <a:ext cx="2397081" cy="60632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39652" y="1531681"/>
            <a:ext cx="2718653" cy="254568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31747" y="3521698"/>
            <a:ext cx="1517743" cy="448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D</a:t>
            </a:r>
            <a:r>
              <a:rPr lang="en-US" altLang="ko-KR" sz="2400">
                <a:solidFill>
                  <a:srgbClr val="3797a4"/>
                </a:solidFill>
                <a:latin typeface="나눔스퀘어OTF Bold"/>
                <a:ea typeface="나눔스퀘어OTF Bold"/>
              </a:rPr>
              <a:t>atabase</a:t>
            </a:r>
            <a:endParaRPr lang="ko-KR" altLang="en-US" sz="2400">
              <a:solidFill>
                <a:srgbClr val="3797a4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16725" y="4778720"/>
            <a:ext cx="1159995" cy="123829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619532" y="1712224"/>
            <a:ext cx="1858169" cy="185816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121132" y="1529802"/>
            <a:ext cx="2913082" cy="20263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146719" y="3061084"/>
            <a:ext cx="850721" cy="4517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WAS</a:t>
            </a:r>
            <a:endParaRPr lang="ko-KR" altLang="en-US" sz="2400">
              <a:solidFill>
                <a:schemeClr val="accent1">
                  <a:lumMod val="50000"/>
                </a:schemeClr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990495" y="1646184"/>
            <a:ext cx="3058702" cy="1529351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8121132" y="3626826"/>
            <a:ext cx="2913082" cy="298873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885189" y="5989376"/>
            <a:ext cx="1384961" cy="447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D</a:t>
            </a:r>
            <a:r>
              <a:rPr lang="en-US" altLang="ko-KR" sz="2400">
                <a:solidFill>
                  <a:srgbClr val="3797a4"/>
                </a:solidFill>
                <a:latin typeface="나눔스퀘어OTF Bold"/>
                <a:ea typeface="나눔스퀘어OTF Bold"/>
              </a:rPr>
              <a:t>ev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O</a:t>
            </a:r>
            <a:r>
              <a:rPr lang="en-US" altLang="ko-KR" sz="2400">
                <a:solidFill>
                  <a:srgbClr val="3797a4"/>
                </a:solidFill>
                <a:latin typeface="나눔스퀘어OTF Bold"/>
                <a:ea typeface="나눔스퀘어OTF Bold"/>
              </a:rPr>
              <a:t>ps</a:t>
            </a:r>
            <a:endParaRPr lang="ko-KR" altLang="en-US" sz="2400">
              <a:solidFill>
                <a:srgbClr val="3797a4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765043" y="3875904"/>
            <a:ext cx="1625251" cy="6786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430548" y="4719099"/>
            <a:ext cx="2178595" cy="1226238"/>
          </a:xfrm>
          <a:prstGeom prst="rect">
            <a:avLst/>
          </a:prstGeom>
        </p:spPr>
      </p:pic>
      <p:sp>
        <p:nvSpPr>
          <p:cNvPr id="45" name="직사각형 14"/>
          <p:cNvSpPr/>
          <p:nvPr/>
        </p:nvSpPr>
        <p:spPr>
          <a:xfrm>
            <a:off x="3194685" y="4685628"/>
            <a:ext cx="1883044" cy="188638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TextBox 15"/>
          <p:cNvSpPr txBox="1"/>
          <p:nvPr/>
        </p:nvSpPr>
        <p:spPr>
          <a:xfrm>
            <a:off x="3376600" y="6026539"/>
            <a:ext cx="1486865" cy="4485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O</a:t>
            </a:r>
            <a:r>
              <a:rPr lang="en-US" altLang="ko-KR" sz="2400">
                <a:solidFill>
                  <a:srgbClr val="3797a4"/>
                </a:solidFill>
                <a:latin typeface="나눔스퀘어OTF Bold"/>
                <a:ea typeface="나눔스퀘어OTF Bold"/>
              </a:rPr>
              <a:t>pen 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OTF Bold"/>
                <a:ea typeface="나눔스퀘어OTF Bold"/>
              </a:rPr>
              <a:t>API</a:t>
            </a:r>
            <a:endParaRPr lang="en-US" altLang="ko-KR" sz="2400">
              <a:solidFill>
                <a:schemeClr val="accent1">
                  <a:lumMod val="50000"/>
                </a:schemeClr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432810" y="4881130"/>
            <a:ext cx="1440180" cy="1091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4920615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>
                <a:latin typeface="나눔스퀘어OTF ExtraBold"/>
                <a:ea typeface="나눔스퀘어OTF ExtraBold"/>
              </a:rPr>
              <a:t>Flowchart : </a:t>
            </a:r>
            <a:r>
              <a:rPr lang="ko-KR" altLang="en-US" sz="4400">
                <a:latin typeface="나눔스퀘어OTF ExtraBold"/>
                <a:ea typeface="나눔스퀘어OTF ExtraBold"/>
              </a:rPr>
              <a:t>순서도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6936" y="1653628"/>
            <a:ext cx="6998127" cy="4756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3329940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>
                <a:latin typeface="나눔스퀘어OTF ExtraBold"/>
                <a:ea typeface="나눔스퀘어OTF ExtraBold"/>
              </a:rPr>
              <a:t>ER Diagram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7799" y="1529802"/>
            <a:ext cx="9276401" cy="5137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4263390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latin typeface="나눔스퀘어OTF ExtraBold"/>
                <a:ea typeface="나눔스퀘어OTF ExtraBold"/>
              </a:rPr>
              <a:t>테이블 정의서 </a:t>
            </a:r>
            <a:r>
              <a:rPr lang="en-US" altLang="ko-KR" sz="4400">
                <a:latin typeface="나눔스퀘어OTF ExtraBold"/>
                <a:ea typeface="나눔스퀘어OTF ExtraBold"/>
              </a:rPr>
              <a:t>(1)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972" y="1529802"/>
            <a:ext cx="4518925" cy="2005267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0774" y="1529801"/>
            <a:ext cx="4350549" cy="2337127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70973" y="3554119"/>
            <a:ext cx="4518925" cy="3142518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00774" y="3791154"/>
            <a:ext cx="4360074" cy="1253604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91250" y="5068422"/>
            <a:ext cx="4369598" cy="1694889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4263390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latin typeface="나눔스퀘어OTF ExtraBold"/>
                <a:ea typeface="나눔스퀘어OTF ExtraBold"/>
              </a:rPr>
              <a:t>테이블 정의서 </a:t>
            </a:r>
            <a:r>
              <a:rPr lang="en-US" altLang="ko-KR" sz="4400">
                <a:latin typeface="나눔스퀘어OTF ExtraBold"/>
                <a:ea typeface="나눔스퀘어OTF ExtraBold"/>
              </a:rPr>
              <a:t>(2)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0775" y="1487978"/>
            <a:ext cx="4721111" cy="2418310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5850" y="3069124"/>
            <a:ext cx="4917190" cy="2922216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5850" y="1487978"/>
            <a:ext cx="4917190" cy="1581146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00775" y="3887239"/>
            <a:ext cx="4721111" cy="2641060"/>
          </a:xfrm>
          <a:prstGeom prst="rect">
            <a:avLst/>
          </a:prstGeom>
          <a:ln w="19050">
            <a:solidFill>
              <a:srgbClr val="abd9f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3244215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latin typeface="나눔스퀘어OTF ExtraBold"/>
                <a:ea typeface="나눔스퀘어OTF ExtraBold"/>
              </a:rPr>
              <a:t>협업 방법 (1)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8673" y="2197052"/>
            <a:ext cx="10629900" cy="4196013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818466" y="1683883"/>
            <a:ext cx="10550574" cy="390662"/>
          </a:xfrm>
          <a:prstGeom prst="rect">
            <a:avLst/>
          </a:prstGeom>
        </p:spPr>
        <p:txBody>
          <a:bodyPr wrap="none">
            <a:spAutoFit/>
          </a:bodyPr>
          <a:p>
            <a:pPr marL="257040" indent="-257040">
              <a:buClr>
                <a:srgbClr val="000000"/>
              </a:buClr>
              <a:buFont typeface="Wingdings"/>
              <a:buChar char="ü"/>
              <a:defRPr lang="ko-KR" altLang="en-US"/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나눔스퀘어OTF"/>
                <a:ea typeface="나눔스퀘어OTF"/>
              </a:rPr>
              <a:t>GitHub</a:t>
            </a:r>
            <a:r>
              <a:rPr lang="ko-KR" altLang="en-US" sz="2000">
                <a:latin typeface="나눔스퀘어OTF"/>
                <a:ea typeface="나눔스퀘어OTF"/>
              </a:rPr>
              <a:t>의 </a:t>
            </a:r>
            <a:r>
              <a:rPr lang="en-US" altLang="ko-KR" sz="2000">
                <a:solidFill>
                  <a:schemeClr val="accent2">
                    <a:lumMod val="90000"/>
                  </a:schemeClr>
                </a:solidFill>
                <a:latin typeface="나눔스퀘어OTF"/>
                <a:ea typeface="나눔스퀘어OTF"/>
              </a:rPr>
              <a:t>Issues</a:t>
            </a:r>
            <a:r>
              <a:rPr lang="ko-KR" altLang="en-US" sz="2000">
                <a:latin typeface="나눔스퀘어OTF"/>
                <a:ea typeface="나눔스퀘어OTF"/>
              </a:rPr>
              <a:t>를 이용해 작업 진행 상황, 요구 사항, 에러 등을 공유하며 </a:t>
            </a:r>
            <a:r>
              <a:rPr lang="ko-KR" altLang="en-US" sz="2000">
                <a:solidFill>
                  <a:srgbClr val="3797a4"/>
                </a:solidFill>
                <a:latin typeface="나눔스퀘어OTF"/>
                <a:ea typeface="나눔스퀘어OTF"/>
              </a:rPr>
              <a:t>기술적인 의사소통</a:t>
            </a:r>
            <a:r>
              <a:rPr lang="ko-KR" altLang="en-US" sz="2000">
                <a:latin typeface="나눔스퀘어OTF"/>
                <a:ea typeface="나눔스퀘어OTF"/>
              </a:rPr>
              <a:t> 진행</a:t>
            </a:r>
            <a:endParaRPr lang="ko-KR" altLang="en-US" sz="2000"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11500" t="74310" r="3810" b="9600"/>
          <a:stretch>
            <a:fillRect/>
          </a:stretch>
        </p:blipFill>
        <p:spPr>
          <a:xfrm>
            <a:off x="1" y="1"/>
            <a:ext cx="12192000" cy="12763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" y="-1"/>
            <a:ext cx="12192001" cy="1276351"/>
          </a:xfrm>
          <a:prstGeom prst="rect">
            <a:avLst/>
          </a:prstGeom>
          <a:solidFill>
            <a:srgbClr val="c3f8ff">
              <a:alpha val="851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925" y="253453"/>
            <a:ext cx="3244215" cy="754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latin typeface="나눔스퀘어OTF ExtraBold"/>
                <a:ea typeface="나눔스퀘어OTF ExtraBold"/>
              </a:rPr>
              <a:t>협업 방법 (2)</a:t>
            </a:r>
            <a:endParaRPr lang="ko-KR" altLang="en-US" sz="4400">
              <a:latin typeface="나눔스퀘어OTF ExtraBold"/>
              <a:ea typeface="나눔스퀘어OTF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" y="1166808"/>
            <a:ext cx="8191502" cy="185742"/>
          </a:xfrm>
          <a:prstGeom prst="rect">
            <a:avLst/>
          </a:prstGeom>
          <a:solidFill>
            <a:srgbClr val="a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8463" y="1569583"/>
            <a:ext cx="9350427" cy="1000262"/>
          </a:xfrm>
          <a:prstGeom prst="rect">
            <a:avLst/>
          </a:prstGeom>
        </p:spPr>
        <p:txBody>
          <a:bodyPr wrap="none">
            <a:spAutoFit/>
          </a:bodyPr>
          <a:p>
            <a:pPr marL="257040" indent="-257040">
              <a:lnSpc>
                <a:spcPct val="150000"/>
              </a:lnSpc>
              <a:buClr>
                <a:srgbClr val="000000"/>
              </a:buClr>
              <a:buFont typeface="Wingdings"/>
              <a:buChar char="ü"/>
              <a:defRPr lang="ko-KR" altLang="en-US"/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나눔스퀘어OTF"/>
                <a:ea typeface="나눔스퀘어OTF"/>
              </a:rPr>
              <a:t>GitHub</a:t>
            </a:r>
            <a:r>
              <a:rPr lang="ko-KR" altLang="en-US" sz="2000">
                <a:latin typeface="나눔스퀘어OTF"/>
                <a:ea typeface="나눔스퀘어OTF"/>
              </a:rPr>
              <a:t>의 </a:t>
            </a:r>
            <a:r>
              <a:rPr lang="en-US" altLang="ko-KR" sz="2000">
                <a:solidFill>
                  <a:schemeClr val="accent2">
                    <a:lumMod val="90000"/>
                  </a:schemeClr>
                </a:solidFill>
                <a:latin typeface="나눔스퀘어OTF"/>
                <a:ea typeface="나눔스퀘어OTF"/>
              </a:rPr>
              <a:t>Pull Requests</a:t>
            </a:r>
            <a:r>
              <a:rPr lang="ko-KR" altLang="en-US" sz="2000">
                <a:solidFill>
                  <a:schemeClr val="accent2">
                    <a:lumMod val="90000"/>
                  </a:schemeClr>
                </a:solidFill>
                <a:latin typeface="나눔스퀘어OTF"/>
                <a:ea typeface="나눔스퀘어OTF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스퀘어OTF"/>
                <a:ea typeface="나눔스퀘어OTF"/>
              </a:rPr>
              <a:t>기능을 이용해 </a:t>
            </a:r>
            <a:r>
              <a:rPr lang="ko-KR" altLang="en-US" sz="2000">
                <a:solidFill>
                  <a:srgbClr val="3797a4"/>
                </a:solidFill>
                <a:latin typeface="나눔스퀘어OTF"/>
                <a:ea typeface="나눔스퀘어OTF"/>
              </a:rPr>
              <a:t>서로 간의 코드 리뷰</a:t>
            </a:r>
            <a:r>
              <a:rPr lang="ko-KR" altLang="en-US" sz="2000">
                <a:solidFill>
                  <a:schemeClr val="tx1"/>
                </a:solidFill>
                <a:latin typeface="나눔스퀘어OTF"/>
                <a:ea typeface="나눔스퀘어OTF"/>
              </a:rPr>
              <a:t>를 통한 </a:t>
            </a:r>
            <a:r>
              <a:rPr lang="en-US" altLang="ko-KR" sz="2000">
                <a:solidFill>
                  <a:schemeClr val="accent6">
                    <a:lumMod val="90000"/>
                  </a:schemeClr>
                </a:solidFill>
                <a:latin typeface="나눔스퀘어OTF"/>
                <a:ea typeface="나눔스퀘어OTF"/>
              </a:rPr>
              <a:t>Clean Code</a:t>
            </a:r>
            <a:r>
              <a:rPr lang="ko-KR" altLang="en-US" sz="2000">
                <a:solidFill>
                  <a:schemeClr val="tx1"/>
                </a:solidFill>
                <a:latin typeface="나눔스퀘어OTF"/>
                <a:ea typeface="나눔스퀘어OTF"/>
              </a:rPr>
              <a:t> 구현</a:t>
            </a:r>
            <a:endParaRPr lang="ko-KR" altLang="en-US" sz="2000">
              <a:solidFill>
                <a:schemeClr val="tx1"/>
              </a:solidFill>
              <a:latin typeface="나눔스퀘어OTF"/>
              <a:ea typeface="나눔스퀘어OTF"/>
            </a:endParaRPr>
          </a:p>
          <a:p>
            <a:pPr marL="257040" indent="-257040">
              <a:lnSpc>
                <a:spcPct val="150000"/>
              </a:lnSpc>
              <a:buClr>
                <a:srgbClr val="000000"/>
              </a:buClr>
              <a:buFont typeface="Wingdings"/>
              <a:buChar char="ü"/>
              <a:defRPr lang="ko-KR" altLang="en-US"/>
            </a:pPr>
            <a:r>
              <a:rPr lang="ko-KR" altLang="en-US" sz="2000">
                <a:solidFill>
                  <a:schemeClr val="accent1">
                    <a:lumMod val="70000"/>
                  </a:schemeClr>
                </a:solidFill>
                <a:latin typeface="나눔스퀘어OTF"/>
                <a:ea typeface="나눔스퀘어OTF"/>
              </a:rPr>
              <a:t>코드 리뷰</a:t>
            </a:r>
            <a:r>
              <a:rPr lang="ko-KR" altLang="en-US" sz="2000">
                <a:solidFill>
                  <a:schemeClr val="tx1"/>
                </a:solidFill>
                <a:latin typeface="나눔스퀘어OTF"/>
                <a:ea typeface="나눔스퀘어OTF"/>
              </a:rPr>
              <a:t>는 미리 정한 </a:t>
            </a:r>
            <a:r>
              <a:rPr lang="ko-KR" altLang="en-US" sz="2000">
                <a:solidFill>
                  <a:schemeClr val="accent2">
                    <a:lumMod val="90000"/>
                  </a:schemeClr>
                </a:solidFill>
                <a:latin typeface="나눔스퀘어OTF"/>
                <a:ea typeface="나눔스퀘어OTF"/>
              </a:rPr>
              <a:t>코드 컨벤션</a:t>
            </a:r>
            <a:r>
              <a:rPr lang="ko-KR" altLang="en-US" sz="2000">
                <a:solidFill>
                  <a:schemeClr val="tx1"/>
                </a:solidFill>
                <a:latin typeface="나눔스퀘어OTF"/>
                <a:ea typeface="나눔스퀘어OTF"/>
              </a:rPr>
              <a:t>을 참고하며 진행</a:t>
            </a:r>
            <a:endParaRPr lang="ko-KR" altLang="en-US" sz="2000">
              <a:solidFill>
                <a:schemeClr val="tx1"/>
              </a:solidFill>
              <a:latin typeface="나눔스퀘어OTF"/>
              <a:ea typeface="나눔스퀘어OTF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rcRect r="32100"/>
          <a:stretch>
            <a:fillRect/>
          </a:stretch>
        </p:blipFill>
        <p:spPr>
          <a:xfrm>
            <a:off x="1013188" y="3326401"/>
            <a:ext cx="5137784" cy="204216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22880" y="2702928"/>
            <a:ext cx="3916952" cy="376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288</ep:Words>
  <ep:PresentationFormat>와이드스크린</ep:PresentationFormat>
  <ep:Paragraphs>50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2022-09-21T01:22:13.000</dcterms:created>
  <dc:creator>G</dc:creator>
  <cp:lastModifiedBy>ca170</cp:lastModifiedBy>
  <dcterms:modified xsi:type="dcterms:W3CDTF">2022-09-21T12:09:59.683</dcterms:modified>
  <cp:revision>55</cp:revision>
  <dc:title>PowerPoint 프레젠테이션</dc:title>
</cp:coreProperties>
</file>