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95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72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6" r:id="rId41"/>
    <p:sldId id="294" r:id="rId42"/>
  </p:sldIdLst>
  <p:sldSz cx="9144000" cy="6858000" type="screen4x3"/>
  <p:notesSz cx="6858000" cy="9144000"/>
  <p:embeddedFontLst>
    <p:embeddedFont>
      <p:font typeface="Calibri" pitchFamily="34" charset="0"/>
      <p:regular r:id="rId43"/>
      <p:bold r:id="rId44"/>
      <p:italic r:id="rId45"/>
      <p:boldItalic r:id="rId46"/>
    </p:embeddedFont>
  </p:embeddedFontLst>
  <p:custDataLst>
    <p:tags r:id="rId4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0066AC"/>
    <a:srgbClr val="3366CC"/>
    <a:srgbClr val="DF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DINPro-Regular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DINPro-Regular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83894-40F8-419D-B667-018B168D9284}" type="datetimeFigureOut">
              <a:rPr lang="en-US" smtClean="0"/>
              <a:t>4/30/2011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2252-C074-492A-B9CB-287D0C1D670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62000"/>
            <a:ext cx="329184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0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83894-40F8-419D-B667-018B168D9284}" type="datetimeFigureOut">
              <a:rPr lang="en-US" smtClean="0"/>
              <a:t>4/30/2011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2252-C074-492A-B9CB-287D0C1D670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731520" y="5394960"/>
            <a:ext cx="219456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760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83894-40F8-419D-B667-018B168D9284}" type="datetimeFigureOut">
              <a:rPr lang="en-US" smtClean="0"/>
              <a:t>4/30/2011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2252-C074-492A-B9CB-287D0C1D670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807720" y="5394960"/>
            <a:ext cx="219456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969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INPro-Regular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83894-40F8-419D-B667-018B168D9284}" type="datetimeFigureOut">
              <a:rPr lang="en-US" smtClean="0"/>
              <a:t>4/30/2011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2252-C074-492A-B9CB-287D0C1D670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40" y="6044514"/>
            <a:ext cx="219456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42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83894-40F8-419D-B667-018B168D9284}" type="datetimeFigureOut">
              <a:rPr lang="en-US" smtClean="0"/>
              <a:t>4/30/2011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2252-C074-492A-B9CB-287D0C1D670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40" y="6044514"/>
            <a:ext cx="219456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650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INPro-Regular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83894-40F8-419D-B667-018B168D9284}" type="datetimeFigureOut">
              <a:rPr lang="en-US" smtClean="0"/>
              <a:t>4/30/2011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2252-C074-492A-B9CB-287D0C1D670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40" y="6044514"/>
            <a:ext cx="219456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53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INPro-Regular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83894-40F8-419D-B667-018B168D9284}" type="datetimeFigureOut">
              <a:rPr lang="en-US" smtClean="0"/>
              <a:t>4/30/2011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2252-C074-492A-B9CB-287D0C1D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INPro-Regular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83894-40F8-419D-B667-018B168D9284}" type="datetimeFigureOut">
              <a:rPr lang="en-US" smtClean="0"/>
              <a:t>4/30/2011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2252-C074-492A-B9CB-287D0C1D6707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6248400"/>
            <a:ext cx="219456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18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83894-40F8-419D-B667-018B168D9284}" type="datetimeFigureOut">
              <a:rPr lang="en-US" smtClean="0"/>
              <a:t>4/30/2011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2252-C074-492A-B9CB-287D0C1D6707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6186754"/>
            <a:ext cx="219456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848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83894-40F8-419D-B667-018B168D9284}" type="datetimeFigureOut">
              <a:rPr lang="en-US" smtClean="0"/>
              <a:t>4/30/2011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2252-C074-492A-B9CB-287D0C1D670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6248400"/>
            <a:ext cx="219456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842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83894-40F8-419D-B667-018B168D9284}" type="datetimeFigureOut">
              <a:rPr lang="en-US" smtClean="0"/>
              <a:t>4/30/2011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2252-C074-492A-B9CB-287D0C1D670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840" y="6248400"/>
            <a:ext cx="219456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535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83894-40F8-419D-B667-018B168D9284}" type="datetimeFigureOut">
              <a:rPr lang="en-US" smtClean="0"/>
              <a:t>4/30/2011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42252-C074-492A-B9CB-287D0C1D670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8875" y="236989"/>
            <a:ext cx="9171432" cy="228600"/>
          </a:xfrm>
          <a:prstGeom prst="rect">
            <a:avLst/>
          </a:prstGeom>
          <a:solidFill>
            <a:srgbClr val="B2B2B2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781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5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6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8.xml"/><Relationship Id="rId4" Type="http://schemas.microsoft.com/office/2007/relationships/hdphoto" Target="../media/hdphoto3.wdp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9.xml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4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rverfault.com/" TargetMode="Externa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2.xml"/><Relationship Id="rId6" Type="http://schemas.openxmlformats.org/officeDocument/2006/relationships/hyperlink" Target="http://www.intel.com/go/ioat" TargetMode="External"/><Relationship Id="rId5" Type="http://schemas.openxmlformats.org/officeDocument/2006/relationships/hyperlink" Target="http://blog.serverfault.com/" TargetMode="External"/><Relationship Id="rId4" Type="http://schemas.openxmlformats.org/officeDocument/2006/relationships/hyperlink" Target="http://www.stackexchange.com/abou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Open IT Operations and Stack Exchange’s Environment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George Beech @</a:t>
            </a:r>
            <a:r>
              <a:rPr lang="en-US" dirty="0" err="1" smtClean="0"/>
              <a:t>GABeech</a:t>
            </a:r>
            <a:endParaRPr lang="en-US" dirty="0" smtClean="0"/>
          </a:p>
          <a:p>
            <a:r>
              <a:rPr lang="en-US" dirty="0" smtClean="0"/>
              <a:t>Kyle Brandt @</a:t>
            </a:r>
            <a:r>
              <a:rPr lang="en-US" dirty="0" err="1" smtClean="0"/>
              <a:t>KyleMBrandt</a:t>
            </a:r>
            <a:endParaRPr lang="en-US" dirty="0" smtClean="0"/>
          </a:p>
          <a:p>
            <a:r>
              <a:rPr lang="en-US" dirty="0" smtClean="0"/>
              <a:t>PICC 2011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502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2" t="32269" r="30477" b="5803"/>
          <a:stretch/>
        </p:blipFill>
        <p:spPr>
          <a:xfrm>
            <a:off x="0" y="464161"/>
            <a:ext cx="9144000" cy="58138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have Open IT Operations?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95800"/>
          </a:xfrm>
        </p:spPr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etters </a:t>
            </a:r>
            <a:r>
              <a:rPr lang="en-US" dirty="0"/>
              <a:t>decisions</a:t>
            </a:r>
          </a:p>
          <a:p>
            <a:r>
              <a:rPr lang="en-US" dirty="0"/>
              <a:t>H</a:t>
            </a:r>
            <a:r>
              <a:rPr lang="en-US" dirty="0" smtClean="0"/>
              <a:t>elps </a:t>
            </a:r>
            <a:r>
              <a:rPr lang="en-US" dirty="0"/>
              <a:t>your </a:t>
            </a:r>
            <a:r>
              <a:rPr lang="en-US" dirty="0" smtClean="0"/>
              <a:t>field</a:t>
            </a:r>
          </a:p>
          <a:p>
            <a:r>
              <a:rPr lang="en-US" dirty="0" smtClean="0"/>
              <a:t>Security by Obscurity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360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6" r="35288" b="62804"/>
          <a:stretch/>
        </p:blipFill>
        <p:spPr>
          <a:xfrm>
            <a:off x="0" y="2438401"/>
            <a:ext cx="9144000" cy="38668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Exchange Stats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/>
              <a:t>120 million page views a month</a:t>
            </a:r>
          </a:p>
          <a:p>
            <a:r>
              <a:rPr lang="en-US" dirty="0"/>
              <a:t>Network number 250 in the US </a:t>
            </a:r>
            <a:endParaRPr lang="en-US" dirty="0" smtClean="0"/>
          </a:p>
          <a:p>
            <a:r>
              <a:rPr lang="en-US" dirty="0" smtClean="0"/>
              <a:t>800 </a:t>
            </a:r>
            <a:r>
              <a:rPr lang="en-US" dirty="0"/>
              <a:t>HTTP requests a </a:t>
            </a:r>
            <a:r>
              <a:rPr lang="en-US" dirty="0" smtClean="0"/>
              <a:t>second</a:t>
            </a:r>
            <a:endParaRPr lang="en-US" dirty="0"/>
          </a:p>
          <a:p>
            <a:r>
              <a:rPr lang="en-US" dirty="0"/>
              <a:t>180 DNS requests a second</a:t>
            </a:r>
          </a:p>
          <a:p>
            <a:r>
              <a:rPr lang="en-US" dirty="0"/>
              <a:t>1.2 Million “visitors” a day for Stack Overflow a day and </a:t>
            </a:r>
            <a:r>
              <a:rPr lang="en-US" dirty="0" smtClean="0"/>
              <a:t>100,000 for Server Fault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328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19" t="5910" r="1" b="18938"/>
          <a:stretch/>
        </p:blipFill>
        <p:spPr>
          <a:xfrm>
            <a:off x="-304800" y="436728"/>
            <a:ext cx="9448800" cy="58139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Stack Exchange’s Core Built 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Largely a Microsoft stack using .NET MVC </a:t>
            </a:r>
            <a:r>
              <a:rPr lang="en-US" dirty="0" smtClean="0"/>
              <a:t>Razor, IIS, and </a:t>
            </a:r>
            <a:r>
              <a:rPr lang="en-US" dirty="0"/>
              <a:t>SQL Server </a:t>
            </a:r>
            <a:endParaRPr lang="en-US" dirty="0" smtClean="0"/>
          </a:p>
          <a:p>
            <a:r>
              <a:rPr lang="en-US" dirty="0" smtClean="0"/>
              <a:t>Linux </a:t>
            </a:r>
            <a:r>
              <a:rPr lang="en-US" dirty="0" err="1" smtClean="0"/>
              <a:t>HAProxy</a:t>
            </a:r>
            <a:r>
              <a:rPr lang="en-US" dirty="0" smtClean="0"/>
              <a:t> and </a:t>
            </a:r>
            <a:r>
              <a:rPr lang="en-US" dirty="0" err="1" smtClean="0"/>
              <a:t>Redis</a:t>
            </a:r>
            <a:endParaRPr lang="en-US" dirty="0"/>
          </a:p>
          <a:p>
            <a:r>
              <a:rPr lang="en-US" dirty="0"/>
              <a:t>Awesome Programmers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407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219200"/>
            <a:ext cx="5034917" cy="4971784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9009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a transition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2" y="2057400"/>
            <a:ext cx="8229600" cy="17065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And it goes on and on my friend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200400"/>
            <a:ext cx="2105025" cy="23812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1959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 Is A feature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2772728"/>
            <a:ext cx="8763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“it is well known that speed correlates with activity, the faster you are, the more there is, and the SLOWER you are, the less there is … bottom line, performance is a feature. And a pretty important one.”</a:t>
            </a:r>
          </a:p>
          <a:p>
            <a:pPr lvl="1"/>
            <a:r>
              <a:rPr lang="en-US" dirty="0" smtClean="0"/>
              <a:t>- </a:t>
            </a:r>
            <a:r>
              <a:rPr lang="en-US" sz="2000" dirty="0" smtClean="0"/>
              <a:t>Jeff </a:t>
            </a:r>
            <a:r>
              <a:rPr lang="en-US" sz="2000" dirty="0"/>
              <a:t>Atwood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401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Bottlenecks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2362200"/>
            <a:ext cx="7772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4800" dirty="0"/>
              <a:t>Disk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4800" dirty="0"/>
              <a:t>CPU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4800" dirty="0"/>
              <a:t>Network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784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good performance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47800"/>
            <a:ext cx="7620000" cy="4648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6794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Disk Performance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2286000"/>
            <a:ext cx="83058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For DB servers, this is key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Evaluated </a:t>
            </a:r>
            <a:r>
              <a:rPr lang="en-US" sz="3200" dirty="0"/>
              <a:t>Options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3200" dirty="0"/>
              <a:t>SAN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3200" dirty="0"/>
              <a:t>Disk Enclosure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3200" dirty="0"/>
              <a:t>SSD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3200" dirty="0"/>
              <a:t>SSD on PCI (i.e. </a:t>
            </a:r>
            <a:r>
              <a:rPr lang="en-US" sz="3200" dirty="0" err="1"/>
              <a:t>FusionIO</a:t>
            </a:r>
            <a:r>
              <a:rPr lang="en-US" sz="3200" dirty="0"/>
              <a:t>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678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 Enclosure</a:t>
            </a:r>
          </a:p>
        </p:txBody>
      </p:sp>
      <p:sp>
        <p:nvSpPr>
          <p:cNvPr id="3" name="Rectangle 2"/>
          <p:cNvSpPr/>
          <p:nvPr/>
        </p:nvSpPr>
        <p:spPr>
          <a:xfrm>
            <a:off x="1066800" y="1676400"/>
            <a:ext cx="7620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Drive Enclosure, Directly Connected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Large Number of Spindles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Relatively </a:t>
            </a:r>
            <a:r>
              <a:rPr lang="en-US" dirty="0"/>
              <a:t>Low cost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Limited Flexibility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Still .. </a:t>
            </a:r>
            <a:r>
              <a:rPr lang="en-US" dirty="0" smtClean="0"/>
              <a:t>Kind of </a:t>
            </a:r>
            <a:r>
              <a:rPr lang="en-US" dirty="0"/>
              <a:t>expensive for what you get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700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 Exchange and our Philosophy of online community</a:t>
            </a:r>
            <a:endParaRPr lang="en-US" dirty="0"/>
          </a:p>
          <a:p>
            <a:r>
              <a:rPr lang="en-US" dirty="0" smtClean="0"/>
              <a:t>Our Infrastructure in a Nutshell</a:t>
            </a:r>
          </a:p>
          <a:p>
            <a:r>
              <a:rPr lang="en-US" dirty="0" smtClean="0"/>
              <a:t>Performance is Key</a:t>
            </a:r>
          </a:p>
          <a:p>
            <a:r>
              <a:rPr lang="en-US" dirty="0" smtClean="0"/>
              <a:t>Lessons learned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009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1447800"/>
            <a:ext cx="8229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Very Flexible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Generally Expandable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BOHICA Expensive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If you don’t have the infrastructure, you need to build </a:t>
            </a:r>
            <a:r>
              <a:rPr lang="en-US" dirty="0" smtClean="0"/>
              <a:t>it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Highly Specialized Configuration</a:t>
            </a: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630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PCI Flash Drives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1524000"/>
            <a:ext cx="8229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Fusion IO Type Drives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Oh my, that’s fast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Price </a:t>
            </a:r>
            <a:r>
              <a:rPr lang="en-US" dirty="0" smtClean="0"/>
              <a:t>tolerable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New Tech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No good </a:t>
            </a:r>
            <a:r>
              <a:rPr lang="en-US" dirty="0" err="1"/>
              <a:t>SPoF</a:t>
            </a:r>
            <a:r>
              <a:rPr lang="en-US" dirty="0"/>
              <a:t> Protection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240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SSDs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90600" y="1524000"/>
            <a:ext cx="7620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Normal, SATA SSDs, well almost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	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Fast</a:t>
            </a:r>
            <a:r>
              <a:rPr lang="en-US" dirty="0"/>
              <a:t>, we are talking flash here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Flexible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“Cheap”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If you by from your vendor, it’s not worth it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If you don’t buy from your vendor, they aren’t under </a:t>
            </a:r>
            <a:r>
              <a:rPr lang="en-US" dirty="0" smtClean="0"/>
              <a:t>warranty.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312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SSD </a:t>
            </a:r>
            <a:r>
              <a:rPr lang="en-US" dirty="0" err="1" smtClean="0"/>
              <a:t>vs</a:t>
            </a:r>
            <a:r>
              <a:rPr lang="en-US" dirty="0" smtClean="0"/>
              <a:t> Fusion IO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702011"/>
              </p:ext>
            </p:extLst>
          </p:nvPr>
        </p:nvGraphicFramePr>
        <p:xfrm>
          <a:off x="1524000" y="21336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Fusion 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Intel X25-E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1064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IOPS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22788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17023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217391"/>
              </p:ext>
            </p:extLst>
          </p:nvPr>
        </p:nvGraphicFramePr>
        <p:xfrm>
          <a:off x="1547037" y="4267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Fusion 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Intel X25-E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MB/s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IOPS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9337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0" y="1828800"/>
            <a:ext cx="381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Random Reads</a:t>
            </a:r>
            <a:r>
              <a:rPr lang="en-US" sz="1100" dirty="0"/>
              <a:t> — 2 threads, 8 outstanding requests, 64k blocks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59442" y="3962400"/>
            <a:ext cx="381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Random Writes</a:t>
            </a:r>
            <a:r>
              <a:rPr lang="en-US" sz="1100" dirty="0"/>
              <a:t> — 2 threads, 1 outstanding request, 64k blocks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099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SSDs Win</a:t>
            </a:r>
            <a:endParaRPr lang="en-US" dirty="0"/>
          </a:p>
        </p:txBody>
      </p:sp>
      <p:pic>
        <p:nvPicPr>
          <p:cNvPr id="1026" name="Picture 2" descr="http://blog.serverfault.com/wp-content/uploads/2011/02/write-MB-sec-thread-out-req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1447800"/>
            <a:ext cx="407675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blog.serverfault.com/wp-content/uploads/2011/02/write-io-sec-thread-out-req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799" y="3574044"/>
            <a:ext cx="4182777" cy="258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3446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performance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38" y="1371600"/>
            <a:ext cx="8543925" cy="47386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7312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SSDs Everywhere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295400"/>
            <a:ext cx="800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Vendor Prices Suck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We have decided that taking on the risk of non-warranty covered disks is ok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Everywhere we can get some performance out of a better disk system, we will put in SSDs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Intel rocks the house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new 3</a:t>
            </a:r>
            <a:r>
              <a:rPr lang="en-US" baseline="30000" dirty="0" smtClean="0"/>
              <a:t>rd</a:t>
            </a:r>
            <a:r>
              <a:rPr lang="en-US" dirty="0" smtClean="0"/>
              <a:t> Gen technology from Intel gives you more storage, and better performance in the MLC format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389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Performance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676400"/>
            <a:ext cx="8077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Weird Network Behavior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	</a:t>
            </a:r>
            <a:r>
              <a:rPr lang="en-US" dirty="0" smtClean="0"/>
              <a:t>LOTS of 0 length TCP windows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	</a:t>
            </a:r>
            <a:r>
              <a:rPr lang="en-US" dirty="0" smtClean="0"/>
              <a:t>Random failures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Could not instrument our switches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If your network is slow, it doesn’t matter how fast your machines are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318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get what you pay for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371600"/>
            <a:ext cx="8458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Pay the name brand premium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We chose cisco because we know the equipment and IOS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Dell switches are cheap, but you get cheap equipment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No instrumentation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Not true wire-speed gig-E (on all ports)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mtClean="0"/>
              <a:t>NO </a:t>
            </a:r>
            <a:r>
              <a:rPr lang="en-US" dirty="0" smtClean="0"/>
              <a:t>INSTRUMENTATION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96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I/OAT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447800"/>
            <a:ext cx="8153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Intel® </a:t>
            </a:r>
            <a:r>
              <a:rPr lang="en-US" dirty="0" err="1"/>
              <a:t>QuickData</a:t>
            </a:r>
            <a:r>
              <a:rPr lang="en-US" dirty="0"/>
              <a:t> Technology — enables data copy by the chipset instead of the CPU, to move data more efficiently through the server and provide fast, scalable, and reliable throughput.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Direct Cache Access (DCA) — allows a capable I/O device, such as a network controller, to place data directly into CPU cache, reducing cache misses and improving application response times.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61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Exchange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Stack Exchange is a </a:t>
            </a:r>
            <a:r>
              <a:rPr lang="en-US" sz="2000" dirty="0" smtClean="0"/>
              <a:t>growing </a:t>
            </a:r>
            <a:r>
              <a:rPr lang="en-US" sz="2000" dirty="0"/>
              <a:t>network of 48 question and answer sites on </a:t>
            </a:r>
            <a:r>
              <a:rPr lang="en-US" sz="2000" dirty="0" smtClean="0"/>
              <a:t>expert </a:t>
            </a:r>
            <a:r>
              <a:rPr lang="en-US" sz="2000" dirty="0"/>
              <a:t>topics from </a:t>
            </a:r>
            <a:r>
              <a:rPr lang="en-US" sz="2000" dirty="0" smtClean="0"/>
              <a:t> system administration to </a:t>
            </a:r>
            <a:r>
              <a:rPr lang="en-US" sz="2000" dirty="0"/>
              <a:t>cooking to photography and gaming. 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865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I/OAT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752600"/>
            <a:ext cx="8229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Extended Message Signaled Interrupts (MSI-X) – distributes I/O interrupts to multiple CPUs and cores, for higher efficiency, better CPU utilization, and higher application performance.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Receive Side Coalescing (RSC) — aggregates packets from the same TCP/IP flow into one larger packet, reducing per-packet processing costs for faster TCP/IP processing.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Low Latency Interrupts — tune interrupt interval times depending on the latency sensitivity of the data, using criteria such as port number or packet size, for higher processing efficiency.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20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30"/>
          <a:stretch/>
        </p:blipFill>
        <p:spPr>
          <a:xfrm>
            <a:off x="0" y="1162334"/>
            <a:ext cx="9144000" cy="508834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5937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82" r="39867" b="73752"/>
          <a:stretch/>
        </p:blipFill>
        <p:spPr>
          <a:xfrm>
            <a:off x="-228600" y="3581400"/>
            <a:ext cx="3223080" cy="36541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Oops, Naming is Hard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295400"/>
            <a:ext cx="75438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200" dirty="0"/>
              <a:t>I picked the wrong Active Directory Name Twice: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3200" dirty="0"/>
              <a:t>stackoverflow.com – Don’t use an actual </a:t>
            </a:r>
            <a:r>
              <a:rPr lang="en-US" sz="3200" dirty="0" smtClean="0"/>
              <a:t>domain</a:t>
            </a:r>
            <a:endParaRPr lang="en-US" sz="32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3200" dirty="0"/>
              <a:t>ny.stackoverflow.com – </a:t>
            </a:r>
            <a:r>
              <a:rPr lang="en-US" sz="3200" dirty="0" smtClean="0"/>
              <a:t>To Concrete</a:t>
            </a:r>
            <a:endParaRPr lang="en-US" sz="3200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25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222" y="990600"/>
            <a:ext cx="50673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Don’t Forget about Power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2438400"/>
            <a:ext cx="515657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Overload on Failure</a:t>
            </a: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Solution, 2/3rds capacity at power loss for web servers: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/>
              <a:t>Web01: Two Power Supplies in both A and B feeds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/>
              <a:t>Web02: Feed A only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/>
              <a:t>Web03: Feed B only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/>
              <a:t>etc</a:t>
            </a:r>
            <a:r>
              <a:rPr lang="en-US" sz="2400" dirty="0" smtClean="0"/>
              <a:t>…</a:t>
            </a:r>
            <a:endParaRPr lang="en-US" sz="2400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2" t="23882" r="36170" b="21756"/>
          <a:stretch/>
        </p:blipFill>
        <p:spPr>
          <a:xfrm>
            <a:off x="5153167" y="464024"/>
            <a:ext cx="3990833" cy="578665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0257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4" t="11600" b="5892"/>
          <a:stretch/>
        </p:blipFill>
        <p:spPr>
          <a:xfrm>
            <a:off x="0" y="609600"/>
            <a:ext cx="9144000" cy="5638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Stay Ahead of the Curve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752600"/>
            <a:ext cx="4724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Over provision your hardware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“Over Provision” your ability to manage your </a:t>
            </a:r>
            <a:r>
              <a:rPr lang="en-US" sz="2400" dirty="0" smtClean="0"/>
              <a:t>environment.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Make </a:t>
            </a:r>
            <a:r>
              <a:rPr lang="en-US" sz="2400" dirty="0"/>
              <a:t>Predictions and Trend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063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Bandwidth Predictions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21156"/>
            <a:ext cx="4038600" cy="2884051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444702"/>
            <a:ext cx="4038600" cy="2836958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2187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2" t="5440" r="1895" b="11303"/>
          <a:stretch/>
        </p:blipFill>
        <p:spPr>
          <a:xfrm>
            <a:off x="0" y="466724"/>
            <a:ext cx="9144000" cy="5753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81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Don’t Save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1143000"/>
            <a:ext cx="33909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Starting small will </a:t>
            </a:r>
            <a:r>
              <a:rPr lang="en-US" sz="2400" dirty="0"/>
              <a:t>end up costing you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284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Data is More </a:t>
            </a:r>
            <a:r>
              <a:rPr lang="en-US" dirty="0" smtClean="0"/>
              <a:t>Awesome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181600" y="2133600"/>
            <a:ext cx="3657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Collect what you can as soon as </a:t>
            </a:r>
            <a:r>
              <a:rPr lang="en-US" sz="2400" dirty="0" smtClean="0"/>
              <a:t>possible</a:t>
            </a: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When you have data, you can stop guessing 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Know </a:t>
            </a:r>
            <a:r>
              <a:rPr lang="en-US" sz="2400" dirty="0"/>
              <a:t>what you are looking at</a:t>
            </a:r>
            <a:r>
              <a:rPr lang="en-US" sz="2400" dirty="0" smtClean="0"/>
              <a:t>., i.e. Max </a:t>
            </a:r>
            <a:r>
              <a:rPr lang="en-US" sz="2400" dirty="0" err="1" smtClean="0"/>
              <a:t>vs</a:t>
            </a:r>
            <a:r>
              <a:rPr lang="en-US" sz="2400" dirty="0" smtClean="0"/>
              <a:t> </a:t>
            </a:r>
            <a:r>
              <a:rPr lang="en-US" sz="2400" dirty="0" err="1" smtClean="0"/>
              <a:t>Avg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524" r="11214"/>
          <a:stretch/>
        </p:blipFill>
        <p:spPr>
          <a:xfrm>
            <a:off x="0" y="1447800"/>
            <a:ext cx="4914901" cy="49434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0389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Vs. Average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Average CPU: 5 minutes samples of 1 minute average of All servers from web </a:t>
            </a:r>
            <a:r>
              <a:rPr lang="en-US" dirty="0"/>
              <a:t>t</a:t>
            </a:r>
            <a:r>
              <a:rPr lang="en-US" dirty="0" smtClean="0"/>
              <a:t>ier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60470"/>
            <a:ext cx="4040188" cy="2580097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Max CPU: MAX of all 1 minute averages from all servers in the web tier. This reflected when we actually started to see issues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895600"/>
            <a:ext cx="4267200" cy="2483736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0061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67" b="8458"/>
          <a:stretch/>
        </p:blipFill>
        <p:spPr>
          <a:xfrm>
            <a:off x="-29571" y="450376"/>
            <a:ext cx="9193029" cy="58275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is Not Optional</a:t>
            </a:r>
          </a:p>
        </p:txBody>
      </p:sp>
      <p:sp>
        <p:nvSpPr>
          <p:cNvPr id="3" name="Rectangle 2"/>
          <p:cNvSpPr/>
          <p:nvPr/>
        </p:nvSpPr>
        <p:spPr>
          <a:xfrm>
            <a:off x="990600" y="1600200"/>
            <a:ext cx="7467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Communicate </a:t>
            </a:r>
            <a:r>
              <a:rPr lang="en-US" sz="2400" dirty="0"/>
              <a:t>better with your developers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There isn’t always the tools that you need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It will hold you back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045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 preferRelativeResize="0">
            <a:picLocks noGrp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533400"/>
            <a:ext cx="7594349" cy="559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4639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24200" y="2689830"/>
            <a:ext cx="289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AMA</a:t>
            </a:r>
            <a:endParaRPr lang="en-US" sz="9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254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information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438400"/>
            <a:ext cx="7696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hlinkClick r:id="rId3"/>
              </a:rPr>
              <a:t>http://serverfault.com</a:t>
            </a:r>
            <a:endParaRPr lang="en-US" sz="3200" dirty="0" smtClean="0"/>
          </a:p>
          <a:p>
            <a:pPr algn="ctr"/>
            <a:r>
              <a:rPr lang="en-US" sz="3200" dirty="0" smtClean="0">
                <a:hlinkClick r:id="rId4"/>
              </a:rPr>
              <a:t>http://stackexchange.com/about</a:t>
            </a:r>
            <a:endParaRPr lang="en-US" sz="3200" dirty="0" smtClean="0"/>
          </a:p>
          <a:p>
            <a:pPr algn="ctr"/>
            <a:r>
              <a:rPr lang="en-US" sz="3200" dirty="0" smtClean="0">
                <a:hlinkClick r:id="rId5"/>
              </a:rPr>
              <a:t>http://blog.serverfault.com</a:t>
            </a:r>
            <a:endParaRPr lang="en-US" sz="3200" dirty="0" smtClean="0"/>
          </a:p>
          <a:p>
            <a:pPr algn="ctr"/>
            <a:r>
              <a:rPr lang="en-US" sz="3200" dirty="0" smtClean="0">
                <a:hlinkClick r:id="rId6"/>
              </a:rPr>
              <a:t>http://www.intel.com/go/ioat</a:t>
            </a:r>
            <a:endParaRPr lang="en-US" sz="3200" dirty="0" smtClean="0"/>
          </a:p>
          <a:p>
            <a:pPr algn="ctr"/>
            <a:endParaRPr lang="en-US" sz="3200" dirty="0" smtClean="0"/>
          </a:p>
          <a:p>
            <a:pPr algn="ctr"/>
            <a:endParaRPr 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612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Shared\Question.png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33400"/>
            <a:ext cx="6553200" cy="555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4309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Shared\Answer.png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609600"/>
            <a:ext cx="6477000" cy="549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4277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6" t="32296" r="27236" b="23941"/>
          <a:stretch/>
        </p:blipFill>
        <p:spPr>
          <a:xfrm>
            <a:off x="0" y="457199"/>
            <a:ext cx="9144000" cy="586171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027" y="450376"/>
            <a:ext cx="8229600" cy="1143000"/>
          </a:xfrm>
        </p:spPr>
        <p:txBody>
          <a:bodyPr/>
          <a:lstStyle/>
          <a:p>
            <a:r>
              <a:rPr lang="en-US" dirty="0"/>
              <a:t>Why Participate online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446071"/>
            <a:ext cx="6541168" cy="4525963"/>
          </a:xfrm>
        </p:spPr>
        <p:txBody>
          <a:bodyPr/>
          <a:lstStyle/>
          <a:p>
            <a:r>
              <a:rPr lang="en-US" dirty="0"/>
              <a:t>The System Administration Community Needs you</a:t>
            </a:r>
          </a:p>
          <a:p>
            <a:r>
              <a:rPr lang="en-US" dirty="0"/>
              <a:t>Its good for </a:t>
            </a:r>
            <a:r>
              <a:rPr lang="en-US" dirty="0" smtClean="0"/>
              <a:t>you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575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051" t="4535" r="6700" b="49000"/>
          <a:stretch/>
        </p:blipFill>
        <p:spPr>
          <a:xfrm>
            <a:off x="532263" y="457200"/>
            <a:ext cx="7997588" cy="5867400"/>
          </a:xfrm>
          <a:prstGeom prst="rect">
            <a:avLst/>
          </a:prstGeom>
          <a:noFill/>
          <a:effectLst>
            <a:glow>
              <a:schemeClr val="accent1"/>
            </a:glo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Want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dirty="0"/>
              <a:t>probably know something almost nobody else does.</a:t>
            </a:r>
          </a:p>
          <a:p>
            <a:r>
              <a:rPr lang="en-US" dirty="0" smtClean="0"/>
              <a:t>You have </a:t>
            </a:r>
            <a:r>
              <a:rPr lang="en-US" dirty="0"/>
              <a:t>a unique view. 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871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231" t="17314" r="19231" b="52790"/>
          <a:stretch/>
        </p:blipFill>
        <p:spPr>
          <a:xfrm>
            <a:off x="0" y="457200"/>
            <a:ext cx="9144000" cy="58480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4800" y="228600"/>
            <a:ext cx="8229600" cy="1143000"/>
          </a:xfrm>
        </p:spPr>
        <p:txBody>
          <a:bodyPr/>
          <a:lstStyle/>
          <a:p>
            <a:r>
              <a:rPr lang="en-US" dirty="0"/>
              <a:t>It is good for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fluency and </a:t>
            </a:r>
            <a:r>
              <a:rPr lang="en-US" dirty="0" smtClean="0"/>
              <a:t>facility</a:t>
            </a:r>
          </a:p>
          <a:p>
            <a:r>
              <a:rPr lang="en-US" dirty="0" smtClean="0"/>
              <a:t>Interview Skills</a:t>
            </a:r>
          </a:p>
          <a:p>
            <a:r>
              <a:rPr lang="en-US" dirty="0" smtClean="0"/>
              <a:t>You </a:t>
            </a:r>
            <a:r>
              <a:rPr lang="en-US" dirty="0"/>
              <a:t>will become a better </a:t>
            </a:r>
            <a:r>
              <a:rPr lang="en-US" dirty="0" smtClean="0"/>
              <a:t>writer</a:t>
            </a:r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422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CONTAIN_GUIDS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1f7f299b-99cd-477b-a391-50f833475cbb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f6503848-f910-42e8-957f-efe8633dadc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78616344-cec0-4a29-891e-bcf0edebac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a8ff57db-9b7b-485c-ad96-5d5fb82179f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f3342b18-fc55-436c-9a98-aab82023ec6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4191975b-c422-4dcd-922c-c4f47fd72c6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86c92569-57be-4886-a529-7abf455d62d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f48463cc-2b0c-4bb3-ae9c-bf4c528f2b8d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65da0404-fac5-49ce-b2d4-976cd0bb22a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227c65ee-74c4-4ba1-937c-4287b375a18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MODIFIEDSLIDETYPE" val="My"/>
  <p:tag name="OFFISYNC_SLIDE_GUID" val="cb6568e2-4f7e-4142-ad2d-e40d8eb541bd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0aa32495-8d5f-4a10-b70a-f1197d77d6e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bb5c423f-4273-4aa7-8051-fbc569c5224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0313cfca-6ed5-4c3d-a680-33ae436075d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a6ace037-276c-41cb-b399-b6a33d7ebef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f5464a54-0dd9-4c7e-9a16-55bb013a000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d7469bc0-54f3-4bb9-908e-9fee22b3f67d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ddc8787e-f0d7-4090-8b35-4b75167d099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39bbec21-4655-4530-ae91-2ff5c3d2d87b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8648edf8-6530-4bc4-8fa3-8b40d43aaa3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5a7909db-7179-49bf-bcf5-79858f32ff5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7b1053b4-4f9b-4bdc-9be9-fd70219e5eb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f3405a17-ed3b-4f63-9e45-71cca4a5254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bddd5afd-ea51-4d89-83b0-56ddf5605dd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ec25247c-f5f6-4979-a695-3a1df883081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ba8892ce-8b4a-4bfc-8e67-a515e2887e1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a820aa87-3c8e-4b87-b986-2a81fa85d4b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7f4c289a-1403-4927-9135-c91e072ca1af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79df9af9-f77a-4e33-ae93-f7e7a940eaa9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0688e723-65b5-4db9-8e66-2fa4922a8a3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ad79e467-f60a-4a7b-b4b6-aac0e691d2df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d972aa37-7626-482b-aff7-cf54ca70aab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07a37d7d-46a6-41a4-b267-4341a6de2e78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f10cfb2a-2d28-488f-9cc4-d2c805f966a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9cf0758d-ce93-47b5-8e1f-d92307edcffd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979611d0-3c5b-4d85-b1d9-a067e067f54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063c3872-1516-49b4-a40e-b378d7e0103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05fad7e3-410b-4c8b-b00f-fdca8f97d16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0b509e34-5109-438b-a68a-1054961c4b0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588267ff-701d-4ff5-9094-8fe99ef3babf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58d667ff-ea71-444b-9c76-6ba42f99d011"/>
</p:tagLst>
</file>

<file path=ppt/theme/theme1.xml><?xml version="1.0" encoding="utf-8"?>
<a:theme xmlns:a="http://schemas.openxmlformats.org/drawingml/2006/main" name="Stack Exchang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Stack Exchange Template</Template>
  <TotalTime>10996</TotalTime>
  <Words>889</Words>
  <Application>Microsoft Office PowerPoint</Application>
  <PresentationFormat>On-screen Show (4:3)</PresentationFormat>
  <Paragraphs>171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DINPro-Regular</vt:lpstr>
      <vt:lpstr>Stack Exchange Template</vt:lpstr>
      <vt:lpstr>Open IT Operations and Stack Exchange’s Environment</vt:lpstr>
      <vt:lpstr>Topics</vt:lpstr>
      <vt:lpstr>Stack Exchange</vt:lpstr>
      <vt:lpstr>PowerPoint Presentation</vt:lpstr>
      <vt:lpstr>PowerPoint Presentation</vt:lpstr>
      <vt:lpstr>PowerPoint Presentation</vt:lpstr>
      <vt:lpstr>Why Participate online</vt:lpstr>
      <vt:lpstr>We Want You</vt:lpstr>
      <vt:lpstr>It is good for you</vt:lpstr>
      <vt:lpstr>Why have Open IT Operations?</vt:lpstr>
      <vt:lpstr>Stack Exchange Stats</vt:lpstr>
      <vt:lpstr>What is Stack Exchange’s Core Built On?</vt:lpstr>
      <vt:lpstr>Network Diagram</vt:lpstr>
      <vt:lpstr>This is a transition</vt:lpstr>
      <vt:lpstr>Performance Is A feature</vt:lpstr>
      <vt:lpstr>Common Bottlenecks</vt:lpstr>
      <vt:lpstr>NOT good performance</vt:lpstr>
      <vt:lpstr>Disk Performance</vt:lpstr>
      <vt:lpstr>DAS Enclosure</vt:lpstr>
      <vt:lpstr>SANs</vt:lpstr>
      <vt:lpstr>PCI Flash Drives</vt:lpstr>
      <vt:lpstr>SSDs</vt:lpstr>
      <vt:lpstr>SSD vs Fusion IO</vt:lpstr>
      <vt:lpstr>SSDs Win</vt:lpstr>
      <vt:lpstr>GOOD performance</vt:lpstr>
      <vt:lpstr>SSDs Everywhere</vt:lpstr>
      <vt:lpstr>Network Performance</vt:lpstr>
      <vt:lpstr>You get what you pay for</vt:lpstr>
      <vt:lpstr>Intel I/OAT</vt:lpstr>
      <vt:lpstr>Intel I/OAT (cont)</vt:lpstr>
      <vt:lpstr>Lessons Learned</vt:lpstr>
      <vt:lpstr>Oops, Naming is Hard</vt:lpstr>
      <vt:lpstr>Don’t Forget about Power</vt:lpstr>
      <vt:lpstr>Stay Ahead of the Curve</vt:lpstr>
      <vt:lpstr>Bandwidth Predictions</vt:lpstr>
      <vt:lpstr>Don’t Save</vt:lpstr>
      <vt:lpstr>More Data is More Awesome</vt:lpstr>
      <vt:lpstr>Max Vs. Average</vt:lpstr>
      <vt:lpstr>Coding is Not Optional</vt:lpstr>
      <vt:lpstr>QUESTIONS?</vt:lpstr>
      <vt:lpstr>Additional information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George Beech</dc:creator>
  <cp:lastModifiedBy>George Beech</cp:lastModifiedBy>
  <cp:revision>25</cp:revision>
  <dcterms:created xsi:type="dcterms:W3CDTF">2011-04-18T15:22:54Z</dcterms:created>
  <dcterms:modified xsi:type="dcterms:W3CDTF">2011-04-30T14:42:45Z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IsSaved">
    <vt:lpwstr>True</vt:lpwstr>
  </property>
  <property fmtid="{D5CDD505-2E9C-101B-9397-08002B2CF9AE}" pid="3" name="Offisync_ProviderName">
    <vt:lpwstr>GoogleDocs</vt:lpwstr>
  </property>
  <property fmtid="{D5CDD505-2E9C-101B-9397-08002B2CF9AE}" pid="4" name="Offisync_FileTitle">
    <vt:lpwstr/>
  </property>
  <property fmtid="{D5CDD505-2E9C-101B-9397-08002B2CF9AE}" pid="5" name="Offisync_FolderId">
    <vt:lpwstr/>
  </property>
  <property fmtid="{D5CDD505-2E9C-101B-9397-08002B2CF9AE}" pid="6" name="Offisync_SaveTime">
    <vt:lpwstr>2011-04-30T10:42:44.4579460-04:00</vt:lpwstr>
  </property>
  <property fmtid="{D5CDD505-2E9C-101B-9397-08002B2CF9AE}" pid="7" name="Offisync_ProviderInitializationData">
    <vt:lpwstr/>
  </property>
  <property fmtid="{D5CDD505-2E9C-101B-9397-08002B2CF9AE}" pid="8" name="Offisync_UpdateToken">
    <vt:lpwstr/>
  </property>
  <property fmtid="{D5CDD505-2E9C-101B-9397-08002B2CF9AE}" pid="9" name="Offisync_UniqueId">
    <vt:lpwstr>http://docs.google.com/feeds/default/private/full/folder%3A0B2UzjMSe9ad0YjU3YWY1NGEtMDNiMC00YjU1LWI0NGUtOTdkNmEyNGMwZTYw/contents/file%3A0B2UzjMSe9ad0ZTYyOTQ1NmEtMTE1Yi00MWE3LTg3NTItODA5NmVhM2ZmYWJj</vt:lpwstr>
  </property>
</Properties>
</file>