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16" r:id="rId3"/>
    <p:sldId id="296" r:id="rId4"/>
    <p:sldId id="672" r:id="rId5"/>
    <p:sldId id="673" r:id="rId6"/>
    <p:sldId id="671" r:id="rId7"/>
    <p:sldId id="670" r:id="rId8"/>
  </p:sldIdLst>
  <p:sldSz cx="12192000" cy="6858000"/>
  <p:notesSz cx="6797675" cy="9926320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402" userDrawn="1">
          <p15:clr>
            <a:srgbClr val="A4A3A4"/>
          </p15:clr>
        </p15:guide>
        <p15:guide id="2" pos="98" userDrawn="1">
          <p15:clr>
            <a:srgbClr val="A4A3A4"/>
          </p15:clr>
        </p15:guide>
        <p15:guide id="3" pos="3806" userDrawn="1">
          <p15:clr>
            <a:srgbClr val="A4A3A4"/>
          </p15:clr>
        </p15:guide>
        <p15:guide id="4" pos="1202" userDrawn="1">
          <p15:clr>
            <a:srgbClr val="A4A3A4"/>
          </p15:clr>
        </p15:guide>
        <p15:guide id="5" orient="horz" pos="678" userDrawn="1">
          <p15:clr>
            <a:srgbClr val="A4A3A4"/>
          </p15:clr>
        </p15:guide>
        <p15:guide id="7" orient="horz" pos="2350" userDrawn="1">
          <p15:clr>
            <a:srgbClr val="A4A3A4"/>
          </p15:clr>
        </p15:guide>
        <p15:guide id="8" pos="7368" userDrawn="1">
          <p15:clr>
            <a:srgbClr val="A4A3A4"/>
          </p15:clr>
        </p15:guide>
        <p15:guide id="9" pos="13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FF"/>
    <a:srgbClr val="787878"/>
    <a:srgbClr val="FF0066"/>
    <a:srgbClr val="D2E0F0"/>
    <a:srgbClr val="DEDEDE"/>
    <a:srgbClr val="C00000"/>
    <a:srgbClr val="F9FBFC"/>
    <a:srgbClr val="D66E49"/>
    <a:srgbClr val="317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3240" autoAdjust="0"/>
  </p:normalViewPr>
  <p:slideViewPr>
    <p:cSldViewPr snapToGrid="0" showGuides="1">
      <p:cViewPr>
        <p:scale>
          <a:sx n="66" d="100"/>
          <a:sy n="66" d="100"/>
        </p:scale>
        <p:origin x="780" y="32"/>
      </p:cViewPr>
      <p:guideLst>
        <p:guide orient="horz" pos="402"/>
        <p:guide pos="98"/>
        <p:guide pos="3806"/>
        <p:guide pos="1202"/>
        <p:guide orient="horz" pos="678"/>
        <p:guide orient="horz" pos="2350"/>
        <p:guide pos="7368"/>
        <p:guide pos="13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-2934" y="-78"/>
      </p:cViewPr>
      <p:guideLst>
        <p:guide orient="horz" pos="3066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1B7D6-1FF5-4DD2-BBB0-A515D5F84B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D4202-0F68-4EB7-B045-1C825869AC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78375"/>
            <a:ext cx="5437187" cy="3906838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4813" cy="496888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6888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fld id="{CBB1798B-D21C-4040-B888-3B27D11D2CE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1629622" y="6439437"/>
            <a:ext cx="70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F8C2F78-30EB-4DF5-BC1F-223956E7BD6B}" type="slidenum"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4" y="260648"/>
            <a:ext cx="3600400" cy="432048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子标题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 hasCustomPrompt="1"/>
          </p:nvPr>
        </p:nvSpPr>
        <p:spPr>
          <a:xfrm>
            <a:off x="407368" y="908720"/>
            <a:ext cx="11449272" cy="50405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关键观点</a:t>
            </a:r>
            <a:endParaRPr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1280576" y="652534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E6C820-F8CC-45B5-BAAC-2941204E493F}" type="slidenum"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1280576" y="652534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E6C820-F8CC-45B5-BAAC-2941204E493F}" type="slidenum"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4" y="260648"/>
            <a:ext cx="3600400" cy="432048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子标题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 hasCustomPrompt="1"/>
          </p:nvPr>
        </p:nvSpPr>
        <p:spPr>
          <a:xfrm>
            <a:off x="407368" y="908720"/>
            <a:ext cx="11449272" cy="50405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关键观点</a:t>
            </a:r>
            <a:endParaRPr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1280576" y="652534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E6C820-F8CC-45B5-BAAC-2941204E493F}" type="slidenum"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4" y="260648"/>
            <a:ext cx="3600400" cy="432048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子标题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 hasCustomPrompt="1"/>
          </p:nvPr>
        </p:nvSpPr>
        <p:spPr>
          <a:xfrm>
            <a:off x="407368" y="908720"/>
            <a:ext cx="11449272" cy="50405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关键观点</a:t>
            </a:r>
            <a:endParaRPr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1280576" y="652534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E6C820-F8CC-45B5-BAAC-2941204E493F}" type="slidenum"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4" y="260648"/>
            <a:ext cx="3600400" cy="432048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子标题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 hasCustomPrompt="1"/>
          </p:nvPr>
        </p:nvSpPr>
        <p:spPr>
          <a:xfrm>
            <a:off x="407368" y="908720"/>
            <a:ext cx="11449272" cy="50405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关键观点</a:t>
            </a:r>
            <a:endParaRPr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1280576" y="652534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E6C820-F8CC-45B5-BAAC-2941204E493F}" type="slidenum"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Line 8"/>
          <p:cNvSpPr>
            <a:spLocks noChangeShapeType="1"/>
          </p:cNvSpPr>
          <p:nvPr userDrawn="1"/>
        </p:nvSpPr>
        <p:spPr bwMode="auto">
          <a:xfrm>
            <a:off x="0" y="690563"/>
            <a:ext cx="12192000" cy="1587"/>
          </a:xfrm>
          <a:prstGeom prst="line">
            <a:avLst/>
          </a:prstGeom>
          <a:noFill/>
          <a:ln w="57150" cmpd="thickThin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109538"/>
            <a:ext cx="268446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tags" Target="../tags/tag7.xml"/><Relationship Id="rId3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openxmlformats.org/officeDocument/2006/relationships/image" Target="../media/image6.png"/><Relationship Id="rId6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tags" Target="../tags/tag10.xml"/><Relationship Id="rId3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369640"/>
            <a:ext cx="12192000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  <a:buFont typeface="Wingdings" panose="05000000000000000000" pitchFamily="2" charset="2"/>
            </a:pPr>
            <a:r>
              <a:rPr lang="en-US" altLang="zh-CN" sz="4400" b="1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MAVLink</a:t>
            </a:r>
            <a:r>
              <a:rPr lang="en-US" sz="4400" b="1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2.0</a:t>
            </a:r>
            <a:r>
              <a:rPr lang="zh-CN" altLang="en-US" sz="4400" b="1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使用</a:t>
            </a:r>
            <a:r>
              <a:rPr lang="zh-CN" altLang="en-US" sz="4400" b="1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说明</a:t>
            </a:r>
            <a:endParaRPr lang="zh-CN" altLang="en-US" sz="4400" b="1" dirty="0"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grpSp>
        <p:nvGrpSpPr>
          <p:cNvPr id="4" name="组合 4"/>
          <p:cNvGrpSpPr/>
          <p:nvPr/>
        </p:nvGrpSpPr>
        <p:grpSpPr>
          <a:xfrm>
            <a:off x="4053205" y="3175000"/>
            <a:ext cx="4605020" cy="1657350"/>
            <a:chOff x="4106863" y="2995613"/>
            <a:chExt cx="3845737" cy="1657350"/>
          </a:xfrm>
        </p:grpSpPr>
        <p:sp>
          <p:nvSpPr>
            <p:cNvPr id="5" name="副标题 2"/>
            <p:cNvSpPr txBox="1"/>
            <p:nvPr/>
          </p:nvSpPr>
          <p:spPr>
            <a:xfrm>
              <a:off x="4106863" y="2995613"/>
              <a:ext cx="1649412" cy="1657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</a:pPr>
              <a:r>
                <a:rPr lang="zh-CN" altLang="en-US" dirty="0">
                  <a:latin typeface="等线" panose="02010600030101010101" pitchFamily="2" charset="-122"/>
                  <a:ea typeface="等线" panose="02010600030101010101" pitchFamily="2" charset="-122"/>
                </a:rPr>
                <a:t>汇     报   人：</a:t>
              </a:r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</a:pPr>
              <a:r>
                <a:rPr lang="zh-CN" altLang="en-US" dirty="0">
                  <a:latin typeface="等线" panose="02010600030101010101" pitchFamily="2" charset="-122"/>
                  <a:ea typeface="等线" panose="02010600030101010101" pitchFamily="2" charset="-122"/>
                </a:rPr>
                <a:t>部门/课题组：</a:t>
              </a:r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</a:pPr>
              <a:r>
                <a:rPr lang="zh-CN" altLang="en-US" dirty="0">
                  <a:latin typeface="等线" panose="02010600030101010101" pitchFamily="2" charset="-122"/>
                  <a:ea typeface="等线" panose="02010600030101010101" pitchFamily="2" charset="-122"/>
                </a:rPr>
                <a:t>汇  报  日 期：</a:t>
              </a:r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6" name="直接连接符 4"/>
            <p:cNvCxnSpPr/>
            <p:nvPr/>
          </p:nvCxnSpPr>
          <p:spPr>
            <a:xfrm>
              <a:off x="5659438" y="3440113"/>
              <a:ext cx="21605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" name="直接连接符 5"/>
            <p:cNvCxnSpPr/>
            <p:nvPr/>
          </p:nvCxnSpPr>
          <p:spPr>
            <a:xfrm>
              <a:off x="5659438" y="3859213"/>
              <a:ext cx="21605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" name="直接连接符 6"/>
            <p:cNvCxnSpPr/>
            <p:nvPr/>
          </p:nvCxnSpPr>
          <p:spPr>
            <a:xfrm>
              <a:off x="5659438" y="4310063"/>
              <a:ext cx="21605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9" name="文本框 2"/>
            <p:cNvSpPr txBox="1"/>
            <p:nvPr/>
          </p:nvSpPr>
          <p:spPr>
            <a:xfrm>
              <a:off x="5501022" y="3074988"/>
              <a:ext cx="1304008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zh-CN" altLang="en-US" dirty="0">
                  <a:latin typeface="等线" panose="02010600030101010101" pitchFamily="2" charset="-122"/>
                  <a:ea typeface="等线" panose="02010600030101010101" pitchFamily="2" charset="-122"/>
                </a:rPr>
                <a:t>谢兵</a:t>
              </a:r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" name="文本框 4"/>
            <p:cNvSpPr txBox="1"/>
            <p:nvPr/>
          </p:nvSpPr>
          <p:spPr>
            <a:xfrm>
              <a:off x="5501022" y="3494088"/>
              <a:ext cx="2451578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>
                <a:buFont typeface="Arial" panose="020B0604020202020204" pitchFamily="34" charset="0"/>
              </a:pPr>
              <a:r>
                <a:rPr lang="zh-CN" altLang="en-US" dirty="0">
                  <a:latin typeface="等线" panose="02010600030101010101" pitchFamily="2" charset="-122"/>
                  <a:ea typeface="等线" panose="02010600030101010101" pitchFamily="2" charset="-122"/>
                </a:rPr>
                <a:t>前瞻技术部</a:t>
              </a:r>
              <a:r>
                <a:rPr lang="en-US" altLang="zh-CN" dirty="0">
                  <a:latin typeface="等线" panose="02010600030101010101" pitchFamily="2" charset="-122"/>
                  <a:ea typeface="等线" panose="02010600030101010101" pitchFamily="2" charset="-122"/>
                </a:rPr>
                <a:t>/</a:t>
              </a:r>
              <a:r>
                <a:rPr lang="zh-CN" altLang="en-US" dirty="0">
                  <a:latin typeface="等线" panose="02010600030101010101" pitchFamily="2" charset="-122"/>
                  <a:ea typeface="等线" panose="02010600030101010101" pitchFamily="2" charset="-122"/>
                </a:rPr>
                <a:t>地面调度</a:t>
              </a:r>
              <a:r>
                <a:rPr lang="zh-CN" altLang="en-US" dirty="0">
                  <a:latin typeface="等线" panose="02010600030101010101" pitchFamily="2" charset="-122"/>
                  <a:ea typeface="等线" panose="02010600030101010101" pitchFamily="2" charset="-122"/>
                </a:rPr>
                <a:t>组</a:t>
              </a:r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" name="文本框 5"/>
            <p:cNvSpPr txBox="1"/>
            <p:nvPr/>
          </p:nvSpPr>
          <p:spPr>
            <a:xfrm>
              <a:off x="5779371" y="3930134"/>
              <a:ext cx="245745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zh-CN" altLang="en-US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722620" y="41516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2023/12/12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内容占位符 2"/>
          <p:cNvSpPr>
            <a:spLocks noGrp="1"/>
          </p:cNvSpPr>
          <p:nvPr>
            <p:ph idx="4294967295"/>
          </p:nvPr>
        </p:nvSpPr>
        <p:spPr>
          <a:xfrm>
            <a:off x="4473575" y="1394460"/>
            <a:ext cx="4788535" cy="358076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514350" indent="-514350" algn="l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Mavlink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协议介绍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Mavlink2.0 XML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文件说明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200000"/>
              </a:lnSpc>
              <a:spcBef>
                <a:spcPct val="0"/>
              </a:spcBef>
              <a:buFont typeface="+mj-ea"/>
              <a:buAutoNum type="ea1JpnChsDbPeriod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Mavlink-Generate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200000"/>
              </a:lnSpc>
              <a:spcBef>
                <a:spcPct val="0"/>
              </a:spcBef>
              <a:buFont typeface="+mj-ea"/>
              <a:buAutoNum type="ea1JpnChsDb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项目中使用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Mavlink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78709" y="1514475"/>
            <a:ext cx="0" cy="4179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5"/>
          <p:cNvSpPr>
            <a:spLocks noChangeArrowheads="1"/>
          </p:cNvSpPr>
          <p:nvPr/>
        </p:nvSpPr>
        <p:spPr bwMode="auto">
          <a:xfrm rot="5400000">
            <a:off x="2462213" y="4132263"/>
            <a:ext cx="25463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300" dirty="0">
                <a:solidFill>
                  <a:srgbClr val="D9D9D9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等线" panose="02010600030101010101" pitchFamily="2" charset="-122"/>
              </a:rPr>
              <a:t>CONTENTS</a:t>
            </a:r>
            <a:endParaRPr lang="zh-CN" altLang="en-US" sz="3300">
              <a:solidFill>
                <a:srgbClr val="D9D9D9"/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等线" panose="02010600030101010101" pitchFamily="2" charset="-122"/>
            </a:endParaRPr>
          </a:p>
        </p:txBody>
      </p:sp>
      <p:sp>
        <p:nvSpPr>
          <p:cNvPr id="6" name="文本框 41"/>
          <p:cNvSpPr>
            <a:spLocks noChangeArrowheads="1"/>
          </p:cNvSpPr>
          <p:nvPr/>
        </p:nvSpPr>
        <p:spPr bwMode="auto">
          <a:xfrm>
            <a:off x="2997200" y="1257300"/>
            <a:ext cx="947738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等线" panose="02010600030101010101" pitchFamily="2" charset="-122"/>
              </a:rPr>
              <a:t>目录</a:t>
            </a:r>
            <a:endParaRPr lang="zh-CN" altLang="en-US" sz="600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3509010" y="0"/>
            <a:ext cx="8682990" cy="63881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p>
            <a:pPr algn="r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Mavlink2.0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介绍介绍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075" y="857250"/>
            <a:ext cx="11315700" cy="10337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Mavlink（Micro Air Vehicle Communication Protocol）是一种轻量级的通信协议，设计用于在无人机（UAVs）和地面站（如地面控制站或移动地面站）之间传递数据。它提供了一种有效的方式来交换飞行器和地面站之间的信息，包括状态信息、导航命令、传感器数据等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169670" y="1860550"/>
          <a:ext cx="9665970" cy="3528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80"/>
                <a:gridCol w="8327390"/>
              </a:tblGrid>
              <a:tr h="55816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Mavlink</a:t>
                      </a:r>
                      <a:r>
                        <a:rPr lang="zh-CN" altLang="en-US"/>
                        <a:t>协议主要</a:t>
                      </a:r>
                      <a:r>
                        <a:rPr lang="zh-CN" altLang="en-US"/>
                        <a:t>特性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</a:tr>
              <a:tr h="775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轻量级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MAVLink设计为尽可能轻量，以适应嵌入式系统和资源受限的环境。这使得它非常适合用于小型飞行器和其他资源受限的平台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可扩展性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MAVLink支持模块化设计，可以轻松添加新的消息类型和功能。这种可扩展性使得它能够适应不断变化的飞行器和地面站的需求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消息协议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MAVLink使用消息协议进行通信，其中包含不同的消息类型，用于传输飞行器的状态、传感器数据、控制命令等信息。消息可以通过串口、无线网络或其他通信手段传输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开放源代码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MAVLink是一个开源项目，其代码可以在GitHub上找到。这使得开发人员可以自由地查看、修改和贡献代码，从而促进了社区的发展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65150" y="5846445"/>
            <a:ext cx="10955020" cy="8159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MAVLink已经成为许多无人机系统中的标准通信协议，并且在无人机社区中得到了广泛的应用。它为开发人员提供了一个通用的框架，使得他们可以轻松地构建和集成无人机系统中的各种组件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3509010" y="0"/>
            <a:ext cx="8682990" cy="63881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p>
            <a:pPr algn="r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Mavlink2.0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0880" y="5554345"/>
            <a:ext cx="10955020" cy="8159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总体而言，MAVLink 2.0的目标是提供更安全、更高效的通信协议，以满足日益增长的无人机系统和其他飞行器系统的需求。然而，对于一些特殊应用场景，仍然可以选择使用MAVLink 1.0，因为它已经在许多项目中得到广泛应用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325245" y="1013460"/>
          <a:ext cx="10041890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410"/>
                <a:gridCol w="8031480"/>
              </a:tblGrid>
              <a:tr h="38544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Mavlink2.0</a:t>
                      </a:r>
                      <a:r>
                        <a:rPr lang="zh-CN" altLang="en-US"/>
                        <a:t>协议与</a:t>
                      </a:r>
                      <a:r>
                        <a:rPr lang="en-US" altLang="zh-CN"/>
                        <a:t>1.0</a:t>
                      </a:r>
                      <a:r>
                        <a:rPr lang="zh-CN" altLang="en-US"/>
                        <a:t>协议的</a:t>
                      </a:r>
                      <a:r>
                        <a:rPr lang="zh-CN" altLang="en-US"/>
                        <a:t>区别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</a:tr>
              <a:tr h="655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加密和签名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MAVLink 2.0引入了消息的加密和签名机制，以增强通信的安全性。这使得在无人机系统中更难以进行恶意攻击或未经授权的访问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655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支持更大的数据包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MAVLink 2.0允许更大的消息数据包，从而支持更复杂的数据传输需求。这对于传输图像、视频或其他大型数据块是非常有用的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655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带宽效率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MAVLink 2.0通过使用更紧凑的编码方式，提高了带宽效率，减少了数据传输时的开销。这对于资源受限的环境（如无人机）尤为重要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655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服务机制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MAVLink 2.0引入了服务机制，使得设备能够提供和请求特定服务。这使得通信更加灵活，系统能够更有效地响应不同的需求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655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向后兼容性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MAVLink 2.0是向后兼容的，这意味着它可以与MAVLink 1.0设备进行通信，但在与其他MAVLink 2.0设备通信时能够利用新的功能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655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消息协议的更新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MAVLink 2.0对消息协议进行了一些调整，以支持新的特性和改进。这包括更好的时间戳支持和更灵活的消息字段定义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3509010" y="0"/>
            <a:ext cx="8682990" cy="63881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p>
            <a:pPr algn="r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Mavlink2.0 XML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210" y="854075"/>
            <a:ext cx="115068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MavLink 2.0 XML文件通常包括 &lt;mavlink&gt; 元素，里面包含了 &lt;include&gt;、&lt;enums&gt;、&lt;messages&gt; 等子元素。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8160" y="2008505"/>
            <a:ext cx="3910965" cy="26835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954905" y="1913890"/>
            <a:ext cx="6835140" cy="336804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93140" y="615378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更多信息：</a:t>
            </a:r>
            <a:r>
              <a:rPr lang="zh-CN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https://mavlink.io/en/guide/xml_schema.html</a:t>
            </a:r>
            <a:endParaRPr lang="zh-CN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3509010" y="0"/>
            <a:ext cx="8682990" cy="63881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p>
            <a:pPr algn="r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MavLink-Generate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安装说明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00" y="839470"/>
            <a:ext cx="2102485" cy="4165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AutoNum type="arabicPeriod"/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xml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文档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3370" y="1256030"/>
            <a:ext cx="5846445" cy="20364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800" y="3362960"/>
            <a:ext cx="6524625" cy="5391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文档中定义了一个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MotorParam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的数据报文，报文里有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Speed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二个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参数。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36360" y="765810"/>
            <a:ext cx="5582285" cy="3111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利用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Mavlink-Generate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生成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源码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75425" y="1256030"/>
            <a:ext cx="5033010" cy="23012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35280" y="4525645"/>
            <a:ext cx="3712210" cy="164211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6520" y="413893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将生成的源码引入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36360" y="413893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 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调用封包和解包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接口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75425" y="465201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mavlink_msg_motorparameter_encode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mavlink_msg_motorparameter_decode</a:t>
            </a:r>
            <a:endParaRPr lang="zh-CN" altLang="en-US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36360" y="565277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 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测试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用例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75425" y="609663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https://github.com/GAC-GOVE/MavLink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commondata" val="eyJoZGlkIjoiOWY2M2U4YjgxMjc1MTk0YWU4NDVhNzY3MDRhZmM4YWMifQ=="/>
  <p:tag name="resource_record_key" val="{&quot;70&quot;:[3312658]}"/>
</p:tagLst>
</file>

<file path=ppt/tags/tag2.xml><?xml version="1.0" encoding="utf-8"?>
<p:tagLst xmlns:p="http://schemas.openxmlformats.org/presentationml/2006/main">
  <p:tag name="TABLE_ENDDRAG_ORIGIN_RECT" val="720*238"/>
  <p:tag name="TABLE_ENDDRAG_RECT" val="144*151*720*238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TABLE_ENDDRAG_ORIGIN_RECT" val="790*339"/>
  <p:tag name="TABLE_ENDDRAG_RECT" val="104*79*790*340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0_自定义设计方案">
  <a:themeElements>
    <a:clrScheme name="1_自定义设计方案 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52F3D"/>
      </a:accent1>
      <a:accent2>
        <a:srgbClr val="E60012"/>
      </a:accent2>
      <a:accent3>
        <a:srgbClr val="7C7C7C"/>
      </a:accent3>
      <a:accent4>
        <a:srgbClr val="224F80"/>
      </a:accent4>
      <a:accent5>
        <a:srgbClr val="36679C"/>
      </a:accent5>
      <a:accent6>
        <a:srgbClr val="724E45"/>
      </a:accent6>
      <a:hlink>
        <a:srgbClr val="4472C4"/>
      </a:hlink>
      <a:folHlink>
        <a:srgbClr val="BFBFBF"/>
      </a:folHlink>
    </a:clrScheme>
    <a:fontScheme name="n2np35ef">
      <a:majorFont>
        <a:latin typeface=""/>
        <a:ea typeface="等线"/>
        <a:cs typeface=""/>
      </a:majorFont>
      <a:minorFont>
        <a:latin typeface="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1647</Words>
  <Application>WPS 演示</Application>
  <PresentationFormat>宽屏</PresentationFormat>
  <Paragraphs>107</Paragraphs>
  <Slides>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等线</vt:lpstr>
      <vt:lpstr>Arial Unicode MS</vt:lpstr>
      <vt:lpstr>10_自定义设计方案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温小燕</dc:creator>
  <cp:lastModifiedBy>谢兵</cp:lastModifiedBy>
  <cp:revision>1390</cp:revision>
  <cp:lastPrinted>2018-01-26T01:47:00Z</cp:lastPrinted>
  <dcterms:created xsi:type="dcterms:W3CDTF">2017-05-01T09:33:00Z</dcterms:created>
  <dcterms:modified xsi:type="dcterms:W3CDTF">2023-12-14T07:30:03Z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A68C400839B04EF9871429EEE0D06930_13</vt:lpwstr>
  </property>
</Properties>
</file>