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9" r:id="rId1"/>
    <p:sldMasterId id="2147483670"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3" cy="51276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021137" y="0"/>
            <a:ext cx="3076573" cy="51276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lstStyle>
            <a:lvl1pPr marL="0" marR="0" lvl="0"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1pPr>
            <a:lvl2pPr marL="457200" marR="0" lvl="1"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2pPr>
            <a:lvl3pPr marL="914400" marR="0" lvl="2"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4pPr>
            <a:lvl5pPr marL="1828800" marR="0" lvl="4"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3" cy="51276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021137" y="9721850"/>
            <a:ext cx="3076573" cy="512762"/>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de-DE" sz="1000" b="0" i="0" u="none" strike="noStrike" cap="none">
                <a:solidFill>
                  <a:schemeClr val="dk1"/>
                </a:solidFill>
                <a:latin typeface="Arial"/>
                <a:ea typeface="Arial"/>
                <a:cs typeface="Arial"/>
                <a:sym typeface="Arial"/>
              </a:rPr>
              <a:t>‹#›</a:t>
            </a:fld>
            <a:endParaRPr lang="de-DE"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145938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This is the</a:t>
            </a:r>
            <a:r>
              <a:rPr lang="de-DE"/>
              <a:t> fourth</a:t>
            </a:r>
            <a:r>
              <a:rPr lang="de-DE" sz="1000" b="0" i="0" u="none" strike="noStrike" cap="none">
                <a:solidFill>
                  <a:schemeClr val="dk1"/>
                </a:solidFill>
                <a:latin typeface="Arial"/>
                <a:ea typeface="Arial"/>
                <a:cs typeface="Arial"/>
                <a:sym typeface="Arial"/>
              </a:rPr>
              <a:t> presentation about our project. Project number 9: Extended Kalman Filter based Localization using a Laser Range Finder</a:t>
            </a:r>
          </a:p>
        </p:txBody>
      </p:sp>
      <p:sp>
        <p:nvSpPr>
          <p:cNvPr id="166" name="Shape 166"/>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Currently, </a:t>
            </a:r>
            <a:r>
              <a:rPr lang="de-DE"/>
              <a:t>we are working on the matching and the update parts. In comparison to the prediction part we expect the implementation to be less time consuming. </a:t>
            </a:r>
          </a:p>
          <a:p>
            <a:pPr marL="0" marR="0" lvl="0" indent="0" algn="l" rtl="0">
              <a:spcBef>
                <a:spcPts val="0"/>
              </a:spcBef>
              <a:spcAft>
                <a:spcPts val="0"/>
              </a:spcAft>
              <a:buClr>
                <a:schemeClr val="dk1"/>
              </a:buClr>
              <a:buSzPct val="25000"/>
              <a:buFont typeface="Arial"/>
              <a:buNone/>
            </a:pPr>
            <a:r>
              <a:rPr lang="de-DE"/>
              <a:t>Because especially the update step only consists on formulas, for which we can already calculate every used variable. </a:t>
            </a:r>
          </a:p>
        </p:txBody>
      </p:sp>
      <p:sp>
        <p:nvSpPr>
          <p:cNvPr id="245" name="Shape 245"/>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709612" y="4926012"/>
            <a:ext cx="5680200" cy="40289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Obviously we need to work very hard in the next two weeks, because there are a lot things to do</a:t>
            </a:r>
          </a:p>
          <a:p>
            <a:pPr marL="0" marR="0" lvl="0" indent="0" algn="l" rtl="0">
              <a:spcBef>
                <a:spcPts val="0"/>
              </a:spcBef>
              <a:spcAft>
                <a:spcPts val="0"/>
              </a:spcAft>
              <a:buClr>
                <a:schemeClr val="dk1"/>
              </a:buClr>
              <a:buSzPct val="25000"/>
              <a:buFont typeface="Arial"/>
              <a:buNone/>
            </a:pPr>
            <a:r>
              <a:rPr lang="de-DE"/>
              <a:t>First we need to implement the matching and updating steps,</a:t>
            </a:r>
          </a:p>
          <a:p>
            <a:pPr marL="0" marR="0" lvl="0" indent="0" algn="l" rtl="0">
              <a:spcBef>
                <a:spcPts val="0"/>
              </a:spcBef>
              <a:spcAft>
                <a:spcPts val="0"/>
              </a:spcAft>
              <a:buClr>
                <a:schemeClr val="dk1"/>
              </a:buClr>
              <a:buSzPct val="25000"/>
              <a:buFont typeface="Arial"/>
              <a:buNone/>
            </a:pPr>
            <a:r>
              <a:rPr lang="de-DE"/>
              <a:t>then we need to test our code first in simulation and then on the real robot. </a:t>
            </a:r>
            <a:br>
              <a:rPr lang="de-DE"/>
            </a:br>
            <a:r>
              <a:rPr lang="de-DE"/>
              <a:t>In the end we hope to be able to test our code against kidnapping and implement kidnapping robustness.</a:t>
            </a:r>
          </a:p>
          <a:p>
            <a:pPr marL="0" marR="0" lvl="0" indent="0" algn="l" rtl="0">
              <a:spcBef>
                <a:spcPts val="0"/>
              </a:spcBef>
              <a:spcAft>
                <a:spcPts val="0"/>
              </a:spcAft>
              <a:buClr>
                <a:schemeClr val="dk1"/>
              </a:buClr>
              <a:buSzPct val="25000"/>
              <a:buFont typeface="Arial"/>
              <a:buNone/>
            </a:pPr>
            <a:r>
              <a:rPr lang="de-DE"/>
              <a:t>*CLICK*</a:t>
            </a:r>
          </a:p>
          <a:p>
            <a:pPr marL="0" marR="0" lvl="0" indent="0" algn="l" rtl="0">
              <a:spcBef>
                <a:spcPts val="0"/>
              </a:spcBef>
              <a:spcAft>
                <a:spcPts val="0"/>
              </a:spcAft>
              <a:buClr>
                <a:schemeClr val="dk1"/>
              </a:buClr>
              <a:buSzPct val="25000"/>
              <a:buFont typeface="Arial"/>
              <a:buNone/>
            </a:pPr>
            <a:r>
              <a:rPr lang="de-DE"/>
              <a:t>All this within 2 weeks will probably end in a lot of night shifts. </a:t>
            </a:r>
          </a:p>
        </p:txBody>
      </p:sp>
      <p:sp>
        <p:nvSpPr>
          <p:cNvPr id="270" name="Shape 270"/>
          <p:cNvSpPr>
            <a:spLocks noGrp="1" noRot="1" noChangeAspect="1"/>
          </p:cNvSpPr>
          <p:nvPr>
            <p:ph type="sldImg" idx="2"/>
          </p:nvPr>
        </p:nvSpPr>
        <p:spPr>
          <a:xfrm>
            <a:off x="1246187" y="1279525"/>
            <a:ext cx="4606800" cy="34545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 have a few questions for the teacher</a:t>
            </a:r>
          </a:p>
        </p:txBody>
      </p:sp>
      <p:sp>
        <p:nvSpPr>
          <p:cNvPr id="294" name="Shape 294"/>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000" b="0" i="0" u="none" strike="noStrike" cap="none">
              <a:solidFill>
                <a:schemeClr val="dk1"/>
              </a:solidFill>
              <a:latin typeface="Arial"/>
              <a:ea typeface="Arial"/>
              <a:cs typeface="Arial"/>
              <a:sym typeface="Arial"/>
            </a:endParaRPr>
          </a:p>
        </p:txBody>
      </p:sp>
      <p:sp>
        <p:nvSpPr>
          <p:cNvPr id="301" name="Shape 301"/>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This is the outline of my presentation.</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I am going to start with the progress we were able to achieve since the last lab. Therefore, I am going to talk about using the </a:t>
            </a:r>
            <a:r>
              <a:rPr lang="de-DE"/>
              <a:t>Gazebo environment for simulation purposes and</a:t>
            </a:r>
            <a:r>
              <a:rPr lang="de-DE" sz="1000" b="0" i="0" u="none" strike="noStrike" cap="none">
                <a:solidFill>
                  <a:schemeClr val="dk1"/>
                </a:solidFill>
                <a:latin typeface="Arial"/>
                <a:ea typeface="Arial"/>
                <a:cs typeface="Arial"/>
                <a:sym typeface="Arial"/>
              </a:rPr>
              <a:t> </a:t>
            </a:r>
            <a:r>
              <a:rPr lang="de-DE"/>
              <a:t>the implementation of the EKF code in C++.</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In the second part of the presentation I am going to give you a short outlook on our plan for the next weeks before finishing with questions we have right now. </a:t>
            </a:r>
          </a:p>
        </p:txBody>
      </p:sp>
      <p:sp>
        <p:nvSpPr>
          <p:cNvPr id="172" name="Shape 172"/>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So progress:</a:t>
            </a:r>
          </a:p>
        </p:txBody>
      </p:sp>
      <p:sp>
        <p:nvSpPr>
          <p:cNvPr id="179" name="Shape 179"/>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This is a brief summary of what was our situation</a:t>
            </a:r>
            <a:r>
              <a:rPr lang="de-DE"/>
              <a:t> two </a:t>
            </a:r>
            <a:r>
              <a:rPr lang="de-DE" sz="1000" b="0" i="0" u="none" strike="noStrike" cap="none">
                <a:solidFill>
                  <a:schemeClr val="dk1"/>
                </a:solidFill>
                <a:latin typeface="Arial"/>
                <a:ea typeface="Arial"/>
                <a:cs typeface="Arial"/>
                <a:sym typeface="Arial"/>
              </a:rPr>
              <a:t>weeks ago.</a:t>
            </a:r>
          </a:p>
          <a:p>
            <a:pPr marL="0" marR="0" lvl="0" indent="0" algn="l" rtl="0">
              <a:spcBef>
                <a:spcPts val="0"/>
              </a:spcBef>
              <a:spcAft>
                <a:spcPts val="0"/>
              </a:spcAft>
              <a:buClr>
                <a:schemeClr val="dk1"/>
              </a:buClr>
              <a:buSzPct val="25000"/>
              <a:buFont typeface="Arial"/>
              <a:buNone/>
            </a:pPr>
            <a:r>
              <a:rPr lang="de-DE"/>
              <a:t>We had a more accurate map of the 5th floor, using some trash cans and backpacks as landmarks.</a:t>
            </a:r>
          </a:p>
          <a:p>
            <a:pPr lvl="0" rtl="0">
              <a:spcBef>
                <a:spcPts val="0"/>
              </a:spcBef>
              <a:buClr>
                <a:schemeClr val="dk1"/>
              </a:buClr>
              <a:buSzPct val="25000"/>
              <a:buFont typeface="Arial"/>
              <a:buNone/>
            </a:pPr>
            <a:r>
              <a:rPr lang="de-DE"/>
              <a:t>We were able to launch Gazebo. With a launch file which launches Gazebo with our map and our robot model with a laser</a:t>
            </a:r>
          </a:p>
          <a:p>
            <a:pPr lvl="0" rtl="0">
              <a:spcBef>
                <a:spcPts val="0"/>
              </a:spcBef>
              <a:buClr>
                <a:schemeClr val="dk1"/>
              </a:buClr>
              <a:buSzPct val="25000"/>
              <a:buFont typeface="Arial"/>
              <a:buNone/>
            </a:pPr>
            <a:r>
              <a:rPr lang="de-DE"/>
              <a:t>It also launches the Rviz with every needed topic just like we would do with the real robot.</a:t>
            </a:r>
          </a:p>
          <a:p>
            <a:pPr marL="0" marR="0" lvl="0" indent="0" algn="l" rtl="0">
              <a:spcBef>
                <a:spcPts val="0"/>
              </a:spcBef>
              <a:spcAft>
                <a:spcPts val="0"/>
              </a:spcAft>
              <a:buClr>
                <a:schemeClr val="dk1"/>
              </a:buClr>
              <a:buSzPct val="25000"/>
              <a:buFont typeface="Arial"/>
              <a:buNone/>
            </a:pPr>
            <a:r>
              <a:rPr lang="de-DE"/>
              <a:t>We also wrote some python code for subscribing and publishing topics, but weren’t able to test it.</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r>
            <a:br>
              <a:rPr lang="de-DE" sz="1000" b="0" i="0" u="none" strike="noStrike" cap="none">
                <a:solidFill>
                  <a:schemeClr val="dk1"/>
                </a:solidFill>
                <a:latin typeface="Arial"/>
                <a:ea typeface="Arial"/>
                <a:cs typeface="Arial"/>
                <a:sym typeface="Arial"/>
              </a:rPr>
            </a:br>
            <a:r>
              <a:rPr lang="de-DE" sz="1000" b="0" i="0" u="none" strike="noStrike" cap="none">
                <a:solidFill>
                  <a:schemeClr val="dk1"/>
                </a:solidFill>
                <a:latin typeface="Arial"/>
                <a:ea typeface="Arial"/>
                <a:cs typeface="Arial"/>
                <a:sym typeface="Arial"/>
              </a:rPr>
              <a:t>So what did we achieve in the last </a:t>
            </a:r>
            <a:r>
              <a:rPr lang="de-DE"/>
              <a:t>2 </a:t>
            </a:r>
            <a:r>
              <a:rPr lang="de-DE" sz="1000" b="0" i="0" u="none" strike="noStrike" cap="none">
                <a:solidFill>
                  <a:schemeClr val="dk1"/>
                </a:solidFill>
                <a:latin typeface="Arial"/>
                <a:ea typeface="Arial"/>
                <a:cs typeface="Arial"/>
                <a:sym typeface="Arial"/>
              </a:rPr>
              <a:t>weeks?</a:t>
            </a:r>
          </a:p>
        </p:txBody>
      </p:sp>
      <p:sp>
        <p:nvSpPr>
          <p:cNvPr id="186" name="Shape 186"/>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We have a Fully Working Simulation Environment, with Gazebo, which is helping us test our code without using the real robot. </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As you may have noticed from the previous slide, we already had some python code. This wasn’t functioning as expected, and we had a lot of trouble finding the error, so we cast it aside.</a:t>
            </a:r>
          </a:p>
          <a:p>
            <a:pPr marL="0" marR="0" lvl="0" indent="0" algn="l" rtl="0">
              <a:spcBef>
                <a:spcPts val="0"/>
              </a:spcBef>
              <a:spcAft>
                <a:spcPts val="0"/>
              </a:spcAft>
              <a:buClr>
                <a:schemeClr val="dk1"/>
              </a:buClr>
              <a:buSzPct val="25000"/>
              <a:buFont typeface="Arial"/>
              <a:buNone/>
            </a:pPr>
            <a:r>
              <a:rPr lang="de-DE"/>
              <a:t>We also decided to do the code in C++, which is computionaly less expensive.</a:t>
            </a:r>
          </a:p>
          <a:p>
            <a:pPr lvl="0" rtl="0">
              <a:spcBef>
                <a:spcPts val="0"/>
              </a:spcBef>
              <a:buClr>
                <a:schemeClr val="dk1"/>
              </a:buClr>
              <a:buSzPct val="25000"/>
              <a:buFont typeface="Arial"/>
              <a:buNone/>
            </a:pPr>
            <a:endParaRPr/>
          </a:p>
          <a:p>
            <a:pPr lvl="0" rtl="0">
              <a:spcBef>
                <a:spcPts val="0"/>
              </a:spcBef>
              <a:buClr>
                <a:schemeClr val="dk1"/>
              </a:buClr>
              <a:buSzPct val="25000"/>
              <a:buFont typeface="Arial"/>
              <a:buNone/>
            </a:pPr>
            <a:r>
              <a:rPr lang="de-DE"/>
              <a:t>*CLICK*</a:t>
            </a:r>
          </a:p>
          <a:p>
            <a:pPr marL="0" marR="0" lvl="0" indent="0" algn="l" rtl="0">
              <a:spcBef>
                <a:spcPts val="0"/>
              </a:spcBef>
              <a:spcAft>
                <a:spcPts val="0"/>
              </a:spcAft>
              <a:buClr>
                <a:schemeClr val="dk1"/>
              </a:buClr>
              <a:buSzPct val="25000"/>
              <a:buFont typeface="Arial"/>
              <a:buNone/>
            </a:pPr>
            <a:r>
              <a:rPr lang="de-DE"/>
              <a:t>We currently have the core Code for EKF, which consists in the system dynamics function, the Partial Derivatives, that corresponds to the Jacobian of the sd function, and the Covariance Matrix.</a:t>
            </a:r>
          </a:p>
          <a:p>
            <a:pPr marL="0" marR="0" lvl="0" indent="0" algn="l" rtl="0">
              <a:spcBef>
                <a:spcPts val="0"/>
              </a:spcBef>
              <a:spcAft>
                <a:spcPts val="0"/>
              </a:spcAft>
              <a:buClr>
                <a:schemeClr val="dk1"/>
              </a:buClr>
              <a:buSzPct val="25000"/>
              <a:buFont typeface="Arial"/>
              <a:buNone/>
            </a:pPr>
            <a:r>
              <a:rPr lang="de-DE"/>
              <a:t>We also have implemented the code for the state and observation prediction, based on the Odometry and the Observation Model.</a:t>
            </a:r>
          </a:p>
          <a:p>
            <a:pPr marL="0" marR="0" lvl="0" indent="0" algn="l" rtl="0">
              <a:spcBef>
                <a:spcPts val="0"/>
              </a:spcBef>
              <a:spcAft>
                <a:spcPts val="0"/>
              </a:spcAft>
              <a:buClr>
                <a:schemeClr val="dk1"/>
              </a:buClr>
              <a:buSzPct val="25000"/>
              <a:buFont typeface="Arial"/>
              <a:buNone/>
            </a:pPr>
            <a:r>
              <a:rPr lang="de-DE"/>
              <a:t>*CLICK*</a:t>
            </a:r>
          </a:p>
          <a:p>
            <a:pPr marL="0" marR="0" lvl="0" indent="0" algn="l" rtl="0">
              <a:spcBef>
                <a:spcPts val="0"/>
              </a:spcBef>
              <a:spcAft>
                <a:spcPts val="0"/>
              </a:spcAft>
              <a:buClr>
                <a:schemeClr val="dk1"/>
              </a:buClr>
              <a:buSzPct val="25000"/>
              <a:buFont typeface="Arial"/>
              <a:buNone/>
            </a:pPr>
            <a:r>
              <a:rPr lang="de-DE"/>
              <a:t>This means, we already have the prediction part completely coded.</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*CLICK*</a:t>
            </a:r>
          </a:p>
          <a:p>
            <a:pPr marL="0" marR="0" lvl="0" indent="0" algn="l" rtl="0">
              <a:spcBef>
                <a:spcPts val="0"/>
              </a:spcBef>
              <a:spcAft>
                <a:spcPts val="0"/>
              </a:spcAft>
              <a:buClr>
                <a:schemeClr val="dk1"/>
              </a:buClr>
              <a:buSzPct val="25000"/>
              <a:buFont typeface="Arial"/>
              <a:buNone/>
            </a:pPr>
            <a:r>
              <a:rPr lang="de-DE"/>
              <a:t>Again, we didn’t progress as much as we wanted due to the problems that arose and the fact that there were some testes these weeks.</a:t>
            </a:r>
          </a:p>
          <a:p>
            <a:pPr marL="0" marR="0" lvl="0" indent="0" algn="l" rtl="0">
              <a:spcBef>
                <a:spcPts val="0"/>
              </a:spcBef>
              <a:spcAft>
                <a:spcPts val="0"/>
              </a:spcAft>
              <a:buClr>
                <a:schemeClr val="dk1"/>
              </a:buClr>
              <a:buSzPct val="25000"/>
              <a:buFont typeface="Arial"/>
              <a:buNone/>
            </a:pPr>
            <a:endParaRPr sz="1000" b="0" i="0" u="none" strike="noStrike" cap="none">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709612" y="4926012"/>
            <a:ext cx="5680200" cy="40289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f : next state prediction = current state prediction + change in odometry + noise ← accumulate less errors</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F: It will be used in the state prediction0</a:t>
            </a:r>
          </a:p>
        </p:txBody>
      </p:sp>
      <p:sp>
        <p:nvSpPr>
          <p:cNvPr id="213" name="Shape 213"/>
          <p:cNvSpPr>
            <a:spLocks noGrp="1" noRot="1" noChangeAspect="1"/>
          </p:cNvSpPr>
          <p:nvPr>
            <p:ph type="sldImg" idx="2"/>
          </p:nvPr>
        </p:nvSpPr>
        <p:spPr>
          <a:xfrm>
            <a:off x="1246187" y="1279525"/>
            <a:ext cx="4606800" cy="34545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709612" y="4926012"/>
            <a:ext cx="5680200" cy="40289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Befor coding the raycasting algorithm on C++, we did a small simulation on Matlab.</a:t>
            </a:r>
          </a:p>
          <a:p>
            <a:pPr marL="0" marR="0" lvl="0" indent="0" algn="l" rtl="0">
              <a:spcBef>
                <a:spcPts val="0"/>
              </a:spcBef>
              <a:spcAft>
                <a:spcPts val="0"/>
              </a:spcAft>
              <a:buClr>
                <a:schemeClr val="dk1"/>
              </a:buClr>
              <a:buSzPct val="25000"/>
              <a:buFont typeface="Arial"/>
              <a:buNone/>
            </a:pPr>
            <a:r>
              <a:rPr lang="de-DE"/>
              <a:t>The characteristics of the laser on this simulation weren’t exactly the same as the real laser.</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Here we have the result of the simulation done in Matlab of the RayCasting Algorithm.</a:t>
            </a:r>
          </a:p>
          <a:p>
            <a:pPr marL="0" marR="0" lvl="0" indent="0" algn="l" rtl="0">
              <a:spcBef>
                <a:spcPts val="0"/>
              </a:spcBef>
              <a:spcAft>
                <a:spcPts val="0"/>
              </a:spcAft>
              <a:buClr>
                <a:schemeClr val="dk1"/>
              </a:buClr>
              <a:buSzPct val="25000"/>
              <a:buFont typeface="Arial"/>
              <a:buNone/>
            </a:pPr>
            <a:r>
              <a:rPr lang="de-DE"/>
              <a:t>On the left we have a simple map created just to use as a simulation tool to test the algorithm.</a:t>
            </a:r>
          </a:p>
          <a:p>
            <a:pPr marL="0" marR="0" lvl="0" indent="0" algn="l" rtl="0">
              <a:spcBef>
                <a:spcPts val="0"/>
              </a:spcBef>
              <a:spcAft>
                <a:spcPts val="0"/>
              </a:spcAft>
              <a:buClr>
                <a:schemeClr val="dk1"/>
              </a:buClr>
              <a:buSzPct val="25000"/>
              <a:buFont typeface="Arial"/>
              <a:buNone/>
            </a:pPr>
            <a:r>
              <a:rPr lang="de-DE"/>
              <a:t>On the right, we have the map with the overlaid laser scan, cyan, given a pose of the robot (represented by the red cross).</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endParaRPr/>
          </a:p>
        </p:txBody>
      </p:sp>
      <p:sp>
        <p:nvSpPr>
          <p:cNvPr id="219" name="Shape 219"/>
          <p:cNvSpPr>
            <a:spLocks noGrp="1" noRot="1" noChangeAspect="1"/>
          </p:cNvSpPr>
          <p:nvPr>
            <p:ph type="sldImg" idx="2"/>
          </p:nvPr>
        </p:nvSpPr>
        <p:spPr>
          <a:xfrm>
            <a:off x="1246187" y="1279525"/>
            <a:ext cx="4606800" cy="34545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709612" y="4926012"/>
            <a:ext cx="5680200" cy="40289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We then implemented the code in C++, which was a little bit simpler.</a:t>
            </a:r>
          </a:p>
          <a:p>
            <a:pPr marL="0" marR="0" lvl="0" indent="0" algn="l" rtl="0">
              <a:spcBef>
                <a:spcPts val="0"/>
              </a:spcBef>
              <a:spcAft>
                <a:spcPts val="0"/>
              </a:spcAft>
              <a:buClr>
                <a:schemeClr val="dk1"/>
              </a:buClr>
              <a:buSzPct val="25000"/>
              <a:buFont typeface="Arial"/>
              <a:buNone/>
            </a:pPr>
            <a:r>
              <a:rPr lang="de-DE"/>
              <a:t>After that we used the simulation environment to simulate the robot’s behaviour.</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In this picture we can see the predicted laser measurement (white dots), using the Raycasting algorithm, and the real laser measurement (simulated). </a:t>
            </a:r>
          </a:p>
          <a:p>
            <a:pPr marL="0" marR="0" lvl="0" indent="0" algn="l" rtl="0">
              <a:spcBef>
                <a:spcPts val="0"/>
              </a:spcBef>
              <a:spcAft>
                <a:spcPts val="0"/>
              </a:spcAft>
              <a:buClr>
                <a:schemeClr val="dk1"/>
              </a:buClr>
              <a:buSzPct val="25000"/>
              <a:buFont typeface="Arial"/>
              <a:buNone/>
            </a:pPr>
            <a:r>
              <a:rPr lang="de-DE"/>
              <a:t>As we can see, the points almost overlap, and have very small deviation from the real measurement.</a:t>
            </a:r>
          </a:p>
          <a:p>
            <a:pPr marL="0" marR="0" lvl="0" indent="0" algn="l" rtl="0">
              <a:spcBef>
                <a:spcPts val="0"/>
              </a:spcBef>
              <a:spcAft>
                <a:spcPts val="0"/>
              </a:spcAft>
              <a:buClr>
                <a:schemeClr val="dk1"/>
              </a:buClr>
              <a:buSzPct val="25000"/>
              <a:buFont typeface="Arial"/>
              <a:buNone/>
            </a:pPr>
            <a:r>
              <a:rPr lang="de-DE"/>
              <a:t>This means the algorithm is working, and the prediciton phase is done. </a:t>
            </a:r>
          </a:p>
        </p:txBody>
      </p:sp>
      <p:sp>
        <p:nvSpPr>
          <p:cNvPr id="230" name="Shape 230"/>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So how will we continue our work on the project?</a:t>
            </a:r>
          </a:p>
        </p:txBody>
      </p:sp>
      <p:sp>
        <p:nvSpPr>
          <p:cNvPr id="238" name="Shape 238"/>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_1/3 Foto">
    <p:spTree>
      <p:nvGrpSpPr>
        <p:cNvPr id="1" name="Shape 18"/>
        <p:cNvGrpSpPr/>
        <p:nvPr/>
      </p:nvGrpSpPr>
      <p:grpSpPr>
        <a:xfrm>
          <a:off x="0" y="0"/>
          <a:ext cx="0" cy="0"/>
          <a:chOff x="0" y="0"/>
          <a:chExt cx="0" cy="0"/>
        </a:xfrm>
      </p:grpSpPr>
      <p:sp>
        <p:nvSpPr>
          <p:cNvPr id="19" name="Shape 19"/>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ctrTitle"/>
          </p:nvPr>
        </p:nvSpPr>
        <p:spPr>
          <a:xfrm>
            <a:off x="287337" y="2874575"/>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287337" y="367153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pic>
        <p:nvPicPr>
          <p:cNvPr id="22" name="Shape 22"/>
          <p:cNvPicPr preferRelativeResize="0"/>
          <p:nvPr/>
        </p:nvPicPr>
        <p:blipFill rotWithShape="1">
          <a:blip r:embed="rId2">
            <a:alphaModFix/>
          </a:blip>
          <a:srcRect t="48967" b="13240"/>
          <a:stretch/>
        </p:blipFill>
        <p:spPr>
          <a:xfrm>
            <a:off x="0" y="0"/>
            <a:ext cx="9144000" cy="2303463"/>
          </a:xfrm>
          <a:prstGeom prst="rect">
            <a:avLst/>
          </a:prstGeom>
          <a:noFill/>
          <a:ln>
            <a:noFill/>
          </a:ln>
        </p:spPr>
      </p:pic>
      <p:sp>
        <p:nvSpPr>
          <p:cNvPr id="23" name="Shape 23"/>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24" name="Shape 2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25" name="Shape 25"/>
          <p:cNvPicPr preferRelativeResize="0"/>
          <p:nvPr/>
        </p:nvPicPr>
        <p:blipFill rotWithShape="1">
          <a:blip r:embed="rId3">
            <a:alphaModFix/>
          </a:blip>
          <a:srcRect/>
          <a:stretch/>
        </p:blipFill>
        <p:spPr>
          <a:xfrm>
            <a:off x="7242371" y="6116617"/>
            <a:ext cx="1408013" cy="619163"/>
          </a:xfrm>
          <a:prstGeom prst="rect">
            <a:avLst/>
          </a:prstGeom>
          <a:noFill/>
          <a:ln>
            <a:noFill/>
          </a:ln>
        </p:spPr>
      </p:pic>
      <p:pic>
        <p:nvPicPr>
          <p:cNvPr id="26" name="Shape 26"/>
          <p:cNvPicPr preferRelativeResize="0"/>
          <p:nvPr/>
        </p:nvPicPr>
        <p:blipFill rotWithShape="1">
          <a:blip r:embed="rId4">
            <a:alphaModFix/>
          </a:blip>
          <a:srcRect t="24828" b="30702"/>
          <a:stretch/>
        </p:blipFill>
        <p:spPr>
          <a:xfrm>
            <a:off x="-661" y="0"/>
            <a:ext cx="9144000" cy="27108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Inhalt_Diagramm">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body" idx="1"/>
          </p:nvPr>
        </p:nvSpPr>
        <p:spPr>
          <a:xfrm>
            <a:off x="288000" y="1152000"/>
            <a:ext cx="8569325"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0" name="Shape 80"/>
          <p:cNvSpPr>
            <a:spLocks noGrp="1"/>
          </p:cNvSpPr>
          <p:nvPr>
            <p:ph type="chart" idx="2"/>
          </p:nvPr>
        </p:nvSpPr>
        <p:spPr>
          <a:xfrm>
            <a:off x="287337" y="1684800"/>
            <a:ext cx="8569325" cy="3632199"/>
          </a:xfrm>
          <a:prstGeom prst="rect">
            <a:avLst/>
          </a:prstGeom>
          <a:noFill/>
          <a:ln>
            <a:noFill/>
          </a:ln>
        </p:spPr>
        <p:txBody>
          <a:bodyPr lIns="91425" tIns="91425" rIns="91425" bIns="91425" anchor="t" anchorCtr="0"/>
          <a:lstStyle>
            <a:lvl1pPr marL="216000" marR="0" lvl="0" indent="12600" algn="l" rtl="0">
              <a:lnSpc>
                <a:spcPct val="100000"/>
              </a:lnSpc>
              <a:spcBef>
                <a:spcPts val="0"/>
              </a:spcBef>
              <a:spcAft>
                <a:spcPts val="0"/>
              </a:spcAft>
              <a:buClr>
                <a:schemeClr val="dk2"/>
              </a:buClr>
              <a:buSzPct val="100000"/>
              <a:buFont typeface="Arial"/>
              <a:buChar char="•"/>
              <a:defRPr sz="18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Abschlussfolie">
    <p:spTree>
      <p:nvGrpSpPr>
        <p:cNvPr id="1" name="Shape 81"/>
        <p:cNvGrpSpPr/>
        <p:nvPr/>
      </p:nvGrpSpPr>
      <p:grpSpPr>
        <a:xfrm>
          <a:off x="0" y="0"/>
          <a:ext cx="0" cy="0"/>
          <a:chOff x="0" y="0"/>
          <a:chExt cx="0" cy="0"/>
        </a:xfrm>
      </p:grpSpPr>
      <p:sp>
        <p:nvSpPr>
          <p:cNvPr id="82" name="Shape 82"/>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83" name="Shape 8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84" name="Shape 84"/>
          <p:cNvSpPr txBox="1"/>
          <p:nvPr/>
        </p:nvSpPr>
        <p:spPr>
          <a:xfrm>
            <a:off x="287337" y="2487613"/>
            <a:ext cx="8569325" cy="10794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Vielen Dank</a:t>
            </a:r>
            <a:br>
              <a:rPr lang="de-DE" sz="3200" b="1" i="0" u="none" strike="noStrike" cap="none">
                <a:solidFill>
                  <a:srgbClr val="3E545F"/>
                </a:solidFill>
                <a:latin typeface="Arial"/>
                <a:ea typeface="Arial"/>
                <a:cs typeface="Arial"/>
                <a:sym typeface="Arial"/>
              </a:rPr>
            </a:br>
            <a:r>
              <a:rPr lang="de-DE" sz="3200" b="1" i="0" u="none" strike="noStrike" cap="none">
                <a:solidFill>
                  <a:srgbClr val="3E545F"/>
                </a:solidFill>
                <a:latin typeface="Arial"/>
                <a:ea typeface="Arial"/>
                <a:cs typeface="Arial"/>
                <a:sym typeface="Arial"/>
              </a:rPr>
              <a:t>für Ihre Aufmerksamkeit</a:t>
            </a:r>
          </a:p>
        </p:txBody>
      </p:sp>
      <p:sp>
        <p:nvSpPr>
          <p:cNvPr id="85" name="Shape 85"/>
          <p:cNvSpPr txBox="1">
            <a:spLocks noGrp="1"/>
          </p:cNvSpPr>
          <p:nvPr>
            <p:ph type="body" idx="1"/>
          </p:nvPr>
        </p:nvSpPr>
        <p:spPr>
          <a:xfrm>
            <a:off x="288000" y="3988800"/>
            <a:ext cx="8569325" cy="1655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6" name="Shape 86"/>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_1/3 Foto">
    <p:spTree>
      <p:nvGrpSpPr>
        <p:cNvPr id="1" name="Shape 96"/>
        <p:cNvGrpSpPr/>
        <p:nvPr/>
      </p:nvGrpSpPr>
      <p:grpSpPr>
        <a:xfrm>
          <a:off x="0" y="0"/>
          <a:ext cx="0" cy="0"/>
          <a:chOff x="0" y="0"/>
          <a:chExt cx="0" cy="0"/>
        </a:xfrm>
      </p:grpSpPr>
      <p:sp>
        <p:nvSpPr>
          <p:cNvPr id="97" name="Shape 97"/>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ctrTitle"/>
          </p:nvPr>
        </p:nvSpPr>
        <p:spPr>
          <a:xfrm>
            <a:off x="287337" y="2874575"/>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subTitle" idx="1"/>
          </p:nvPr>
        </p:nvSpPr>
        <p:spPr>
          <a:xfrm>
            <a:off x="287337" y="367153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pic>
        <p:nvPicPr>
          <p:cNvPr id="100" name="Shape 100"/>
          <p:cNvPicPr preferRelativeResize="0"/>
          <p:nvPr/>
        </p:nvPicPr>
        <p:blipFill rotWithShape="1">
          <a:blip r:embed="rId2">
            <a:alphaModFix/>
          </a:blip>
          <a:srcRect t="48967" b="13240"/>
          <a:stretch/>
        </p:blipFill>
        <p:spPr>
          <a:xfrm>
            <a:off x="0" y="0"/>
            <a:ext cx="9144000" cy="2303463"/>
          </a:xfrm>
          <a:prstGeom prst="rect">
            <a:avLst/>
          </a:prstGeom>
          <a:noFill/>
          <a:ln>
            <a:noFill/>
          </a:ln>
        </p:spPr>
      </p:pic>
      <p:sp>
        <p:nvSpPr>
          <p:cNvPr id="101" name="Shape 101"/>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102" name="Shape 102"/>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103" name="Shape 103"/>
          <p:cNvPicPr preferRelativeResize="0"/>
          <p:nvPr/>
        </p:nvPicPr>
        <p:blipFill rotWithShape="1">
          <a:blip r:embed="rId3">
            <a:alphaModFix/>
          </a:blip>
          <a:srcRect/>
          <a:stretch/>
        </p:blipFill>
        <p:spPr>
          <a:xfrm>
            <a:off x="7242371" y="6116617"/>
            <a:ext cx="1408013" cy="619163"/>
          </a:xfrm>
          <a:prstGeom prst="rect">
            <a:avLst/>
          </a:prstGeom>
          <a:noFill/>
          <a:ln>
            <a:noFill/>
          </a:ln>
        </p:spPr>
      </p:pic>
      <p:pic>
        <p:nvPicPr>
          <p:cNvPr id="104" name="Shape 104"/>
          <p:cNvPicPr preferRelativeResize="0"/>
          <p:nvPr/>
        </p:nvPicPr>
        <p:blipFill rotWithShape="1">
          <a:blip r:embed="rId4">
            <a:alphaModFix/>
          </a:blip>
          <a:srcRect t="24828" b="30702"/>
          <a:stretch/>
        </p:blipFill>
        <p:spPr>
          <a:xfrm>
            <a:off x="-661" y="0"/>
            <a:ext cx="9144000" cy="271083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nhalt_Aufzählung">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07" name="Shape 107"/>
          <p:cNvSpPr txBox="1">
            <a:spLocks noGrp="1"/>
          </p:cNvSpPr>
          <p:nvPr>
            <p:ph type="body" idx="1"/>
          </p:nvPr>
        </p:nvSpPr>
        <p:spPr>
          <a:xfrm>
            <a:off x="288000" y="1152000"/>
            <a:ext cx="8569325"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body" idx="2"/>
          </p:nvPr>
        </p:nvSpPr>
        <p:spPr>
          <a:xfrm>
            <a:off x="287337" y="1684800"/>
            <a:ext cx="8569325" cy="3194048"/>
          </a:xfrm>
          <a:prstGeom prst="rect">
            <a:avLst/>
          </a:prstGeom>
          <a:noFill/>
          <a:ln>
            <a:noFill/>
          </a:ln>
        </p:spPr>
        <p:txBody>
          <a:bodyPr lIns="91425" tIns="91425" rIns="91425" bIns="91425" anchor="t" anchorCtr="0"/>
          <a:lstStyle>
            <a:lvl1pPr marL="216000" marR="0" lvl="0" indent="12600" algn="l" rtl="0">
              <a:lnSpc>
                <a:spcPct val="100000"/>
              </a:lnSpc>
              <a:spcBef>
                <a:spcPts val="0"/>
              </a:spcBef>
              <a:spcAft>
                <a:spcPts val="0"/>
              </a:spcAft>
              <a:buClr>
                <a:srgbClr val="009DE3"/>
              </a:buClr>
              <a:buSzPct val="100000"/>
              <a:buFont typeface="Noto Sans Symbols"/>
              <a:buChar char="▪"/>
              <a:defRPr sz="1800" b="1"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rgbClr val="009DE3"/>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81580" algn="l" rtl="0">
              <a:lnSpc>
                <a:spcPct val="100000"/>
              </a:lnSpc>
              <a:spcBef>
                <a:spcPts val="0"/>
              </a:spcBef>
              <a:spcAft>
                <a:spcPts val="0"/>
              </a:spcAft>
              <a:buClr>
                <a:srgbClr val="009DE3"/>
              </a:buClr>
              <a:buSzPct val="80000"/>
              <a:buFont typeface="Noto Sans Symbols"/>
              <a:buChar char="▪"/>
              <a:defRPr sz="1400" b="0" i="0" u="none" strike="noStrike" cap="none">
                <a:solidFill>
                  <a:schemeClr val="dk1"/>
                </a:solidFill>
                <a:latin typeface="Arial"/>
                <a:ea typeface="Arial"/>
                <a:cs typeface="Arial"/>
                <a:sym typeface="Arial"/>
              </a:defRPr>
            </a:lvl3pPr>
            <a:lvl4pPr marL="864000" marR="0" lvl="3" indent="-38499" algn="l" rtl="0">
              <a:lnSpc>
                <a:spcPct val="100000"/>
              </a:lnSpc>
              <a:spcBef>
                <a:spcPts val="0"/>
              </a:spcBef>
              <a:spcAft>
                <a:spcPts val="0"/>
              </a:spcAft>
              <a:buClr>
                <a:srgbClr val="009DE3"/>
              </a:buClr>
              <a:buSzPct val="100000"/>
              <a:buFont typeface="Noto Sans Symbols"/>
              <a:buChar char="▪"/>
              <a:defRPr sz="14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0" name="Shape 110"/>
          <p:cNvSpPr txBox="1"/>
          <p:nvPr/>
        </p:nvSpPr>
        <p:spPr>
          <a:xfrm>
            <a:off x="-2246809" y="506412"/>
            <a:ext cx="2067422" cy="47089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111" name="Shape 111"/>
          <p:cNvSpPr txBox="1"/>
          <p:nvPr/>
        </p:nvSpPr>
        <p:spPr>
          <a:xfrm>
            <a:off x="9231085" y="506412"/>
            <a:ext cx="2067422" cy="517064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el_1/3 Farbe">
    <p:spTree>
      <p:nvGrpSpPr>
        <p:cNvPr id="1" name="Shape 112"/>
        <p:cNvGrpSpPr/>
        <p:nvPr/>
      </p:nvGrpSpPr>
      <p:grpSpPr>
        <a:xfrm>
          <a:off x="0" y="0"/>
          <a:ext cx="0" cy="0"/>
          <a:chOff x="0" y="0"/>
          <a:chExt cx="0" cy="0"/>
        </a:xfrm>
      </p:grpSpPr>
      <p:sp>
        <p:nvSpPr>
          <p:cNvPr id="113" name="Shape 113"/>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14" name="Shape 114"/>
          <p:cNvSpPr/>
          <p:nvPr/>
        </p:nvSpPr>
        <p:spPr>
          <a:xfrm>
            <a:off x="0" y="0"/>
            <a:ext cx="9144000" cy="2312987"/>
          </a:xfrm>
          <a:prstGeom prst="rect">
            <a:avLst/>
          </a:prstGeom>
          <a:solidFill>
            <a:srgbClr val="009FE3"/>
          </a:solidFill>
          <a:ln>
            <a:noFill/>
          </a:ln>
        </p:spPr>
        <p:txBody>
          <a:bodyPr lIns="288000" tIns="0" rIns="288000" bIns="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3E545F"/>
              </a:solidFill>
              <a:latin typeface="Arial"/>
              <a:ea typeface="Arial"/>
              <a:cs typeface="Arial"/>
              <a:sym typeface="Arial"/>
            </a:endParaRPr>
          </a:p>
        </p:txBody>
      </p:sp>
      <p:sp>
        <p:nvSpPr>
          <p:cNvPr id="115" name="Shape 115"/>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rgbClr val="3E545F"/>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17" name="Shape 117"/>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00" b="1" i="0" u="none" strike="noStrike" cap="none">
                <a:solidFill>
                  <a:srgbClr val="3E545F"/>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rgbClr val="3E545F"/>
              </a:buClr>
              <a:buSzPct val="25000"/>
              <a:buFont typeface="Arial"/>
              <a:buNone/>
            </a:pPr>
            <a:r>
              <a:rPr lang="de-DE" sz="1000" b="0" i="0" u="none" strike="noStrike" cap="none">
                <a:solidFill>
                  <a:srgbClr val="3E545F"/>
                </a:solidFill>
                <a:latin typeface="Arial"/>
                <a:ea typeface="Arial"/>
                <a:cs typeface="Arial"/>
                <a:sym typeface="Arial"/>
              </a:rPr>
              <a:t>     Schutzraum)</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Zum Tauschen der Logos in Titel- und Abschlussfolie die jeweilige Masterfolie links anklicken und dort ebenso verfahren. </a:t>
            </a:r>
          </a:p>
        </p:txBody>
      </p:sp>
      <p:pic>
        <p:nvPicPr>
          <p:cNvPr id="118" name="Shape 118"/>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el_2/3 Foto">
    <p:spTree>
      <p:nvGrpSpPr>
        <p:cNvPr id="1" name="Shape 119"/>
        <p:cNvGrpSpPr/>
        <p:nvPr/>
      </p:nvGrpSpPr>
      <p:grpSpPr>
        <a:xfrm>
          <a:off x="0" y="0"/>
          <a:ext cx="0" cy="0"/>
          <a:chOff x="0" y="0"/>
          <a:chExt cx="0" cy="0"/>
        </a:xfrm>
      </p:grpSpPr>
      <p:sp>
        <p:nvSpPr>
          <p:cNvPr id="120" name="Shape 120"/>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ctrTitle"/>
          </p:nvPr>
        </p:nvSpPr>
        <p:spPr>
          <a:xfrm>
            <a:off x="288000" y="4364362"/>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subTitle" idx="1"/>
          </p:nvPr>
        </p:nvSpPr>
        <p:spPr>
          <a:xfrm>
            <a:off x="288000" y="5125767"/>
            <a:ext cx="8567999" cy="81281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23" name="Shape 123"/>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124" name="Shape 12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125" name="Shape 125"/>
          <p:cNvPicPr preferRelativeResize="0"/>
          <p:nvPr/>
        </p:nvPicPr>
        <p:blipFill rotWithShape="1">
          <a:blip r:embed="rId2">
            <a:alphaModFix/>
          </a:blip>
          <a:srcRect t="22789" b="8536"/>
          <a:stretch/>
        </p:blipFill>
        <p:spPr>
          <a:xfrm>
            <a:off x="112" y="0"/>
            <a:ext cx="9144000" cy="4186326"/>
          </a:xfrm>
          <a:prstGeom prst="rect">
            <a:avLst/>
          </a:prstGeom>
          <a:noFill/>
          <a:ln>
            <a:noFill/>
          </a:ln>
        </p:spPr>
      </p:pic>
      <p:pic>
        <p:nvPicPr>
          <p:cNvPr id="126" name="Shape 126"/>
          <p:cNvPicPr preferRelativeResize="0"/>
          <p:nvPr/>
        </p:nvPicPr>
        <p:blipFill rotWithShape="1">
          <a:blip r:embed="rId3">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el_Text">
    <p:spTree>
      <p:nvGrpSpPr>
        <p:cNvPr id="1" name="Shape 127"/>
        <p:cNvGrpSpPr/>
        <p:nvPr/>
      </p:nvGrpSpPr>
      <p:grpSpPr>
        <a:xfrm>
          <a:off x="0" y="0"/>
          <a:ext cx="0" cy="0"/>
          <a:chOff x="0" y="0"/>
          <a:chExt cx="0" cy="0"/>
        </a:xfrm>
      </p:grpSpPr>
      <p:sp>
        <p:nvSpPr>
          <p:cNvPr id="128" name="Shape 128"/>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31" name="Shape 131"/>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32" name="Shape 132"/>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133" name="Shape 133"/>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el_mittig, horizontale Linie">
    <p:spTree>
      <p:nvGrpSpPr>
        <p:cNvPr id="1" name="Shape 134"/>
        <p:cNvGrpSpPr/>
        <p:nvPr/>
      </p:nvGrpSpPr>
      <p:grpSpPr>
        <a:xfrm>
          <a:off x="0" y="0"/>
          <a:ext cx="0" cy="0"/>
          <a:chOff x="0" y="0"/>
          <a:chExt cx="0" cy="0"/>
        </a:xfrm>
      </p:grpSpPr>
      <p:sp>
        <p:nvSpPr>
          <p:cNvPr id="135" name="Shape 135"/>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37" name="Shape 137"/>
          <p:cNvSpPr txBox="1">
            <a:spLocks noGrp="1"/>
          </p:cNvSpPr>
          <p:nvPr>
            <p:ph type="subTitle" idx="1"/>
          </p:nvPr>
        </p:nvSpPr>
        <p:spPr>
          <a:xfrm>
            <a:off x="288000" y="3196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38" name="Shape 138"/>
          <p:cNvCxnSpPr/>
          <p:nvPr/>
        </p:nvCxnSpPr>
        <p:spPr>
          <a:xfrm>
            <a:off x="287337" y="3036888"/>
            <a:ext cx="8569325" cy="0"/>
          </a:xfrm>
          <a:prstGeom prst="straightConnector1">
            <a:avLst/>
          </a:prstGeom>
          <a:noFill/>
          <a:ln w="9525" cap="flat" cmpd="sng">
            <a:solidFill>
              <a:srgbClr val="009FE3"/>
            </a:solidFill>
            <a:prstDash val="solid"/>
            <a:miter/>
            <a:headEnd type="none" w="med" len="med"/>
            <a:tailEnd type="none" w="med" len="med"/>
          </a:ln>
        </p:spPr>
      </p:cxnSp>
      <p:sp>
        <p:nvSpPr>
          <p:cNvPr id="139" name="Shape 139"/>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140" name="Shape 140"/>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Inhalt_Text">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body" idx="1"/>
          </p:nvPr>
        </p:nvSpPr>
        <p:spPr>
          <a:xfrm>
            <a:off x="288000" y="1152000"/>
            <a:ext cx="8567999"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216000" marR="0" lvl="1" indent="406300" algn="l" rtl="0">
              <a:lnSpc>
                <a:spcPct val="100000"/>
              </a:lnSpc>
              <a:spcBef>
                <a:spcPts val="0"/>
              </a:spcBef>
              <a:spcAft>
                <a:spcPts val="0"/>
              </a:spcAft>
              <a:buClr>
                <a:schemeClr val="dk2"/>
              </a:buClr>
              <a:buSzPct val="100000"/>
              <a:buFont typeface="Noto Sans Symbols"/>
              <a:buChar char="−"/>
              <a:defRPr sz="1800" b="0" i="0" u="none" strike="noStrike" cap="none">
                <a:solidFill>
                  <a:schemeClr val="dk1"/>
                </a:solidFill>
                <a:latin typeface="Arial"/>
                <a:ea typeface="Arial"/>
                <a:cs typeface="Arial"/>
                <a:sym typeface="Arial"/>
              </a:defRPr>
            </a:lvl2pPr>
            <a:lvl3pPr marL="432000" marR="0" lvl="2" indent="335080"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648000" marR="0" lvl="3" indent="380700"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4pPr>
            <a:lvl5pPr marL="864000" marR="0" lvl="4" indent="380600"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45" name="Shape 145"/>
          <p:cNvSpPr txBox="1">
            <a:spLocks noGrp="1"/>
          </p:cNvSpPr>
          <p:nvPr>
            <p:ph type="body" idx="2"/>
          </p:nvPr>
        </p:nvSpPr>
        <p:spPr>
          <a:xfrm>
            <a:off x="287337" y="1684800"/>
            <a:ext cx="8569325" cy="375126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6" name="Shape 146"/>
          <p:cNvSpPr txBox="1"/>
          <p:nvPr/>
        </p:nvSpPr>
        <p:spPr>
          <a:xfrm>
            <a:off x="-2246809" y="506412"/>
            <a:ext cx="2067422" cy="47089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147" name="Shape 147"/>
          <p:cNvSpPr txBox="1"/>
          <p:nvPr/>
        </p:nvSpPr>
        <p:spPr>
          <a:xfrm>
            <a:off x="9231085" y="506412"/>
            <a:ext cx="2067422" cy="517064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Inhalt_Bi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51" name="Shape 151"/>
          <p:cNvSpPr txBox="1">
            <a:spLocks noGrp="1"/>
          </p:cNvSpPr>
          <p:nvPr>
            <p:ph type="body" idx="1"/>
          </p:nvPr>
        </p:nvSpPr>
        <p:spPr>
          <a:xfrm>
            <a:off x="287337" y="5359400"/>
            <a:ext cx="8559667" cy="49953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52" name="Shape 152"/>
          <p:cNvPicPr preferRelativeResize="0"/>
          <p:nvPr/>
        </p:nvPicPr>
        <p:blipFill rotWithShape="1">
          <a:blip r:embed="rId2">
            <a:alphaModFix/>
          </a:blip>
          <a:srcRect l="1724" t="22789" r="10309" b="15439"/>
          <a:stretch/>
        </p:blipFill>
        <p:spPr>
          <a:xfrm>
            <a:off x="545429" y="1225103"/>
            <a:ext cx="8043482" cy="376546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Esquema personalizado 1">
    <p:spTree>
      <p:nvGrpSpPr>
        <p:cNvPr id="1" name="Shape 2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Inhalt_Diagramm">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55" name="Shape 155"/>
          <p:cNvSpPr txBox="1">
            <a:spLocks noGrp="1"/>
          </p:cNvSpPr>
          <p:nvPr>
            <p:ph type="body" idx="1"/>
          </p:nvPr>
        </p:nvSpPr>
        <p:spPr>
          <a:xfrm>
            <a:off x="288000" y="1152000"/>
            <a:ext cx="8569325"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57" name="Shape 157"/>
          <p:cNvSpPr>
            <a:spLocks noGrp="1"/>
          </p:cNvSpPr>
          <p:nvPr>
            <p:ph type="chart" idx="2"/>
          </p:nvPr>
        </p:nvSpPr>
        <p:spPr>
          <a:xfrm>
            <a:off x="287337" y="1684800"/>
            <a:ext cx="8569325" cy="3632199"/>
          </a:xfrm>
          <a:prstGeom prst="rect">
            <a:avLst/>
          </a:prstGeom>
          <a:noFill/>
          <a:ln>
            <a:noFill/>
          </a:ln>
        </p:spPr>
        <p:txBody>
          <a:bodyPr lIns="91425" tIns="91425" rIns="91425" bIns="91425" anchor="t" anchorCtr="0"/>
          <a:lstStyle>
            <a:lvl1pPr marL="216000" marR="0" lvl="0" indent="12600" algn="l" rtl="0">
              <a:lnSpc>
                <a:spcPct val="100000"/>
              </a:lnSpc>
              <a:spcBef>
                <a:spcPts val="0"/>
              </a:spcBef>
              <a:spcAft>
                <a:spcPts val="0"/>
              </a:spcAft>
              <a:buClr>
                <a:schemeClr val="dk2"/>
              </a:buClr>
              <a:buSzPct val="100000"/>
              <a:buFont typeface="Arial"/>
              <a:buChar char="•"/>
              <a:defRPr sz="18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Abschlussfolie">
    <p:spTree>
      <p:nvGrpSpPr>
        <p:cNvPr id="1" name="Shape 158"/>
        <p:cNvGrpSpPr/>
        <p:nvPr/>
      </p:nvGrpSpPr>
      <p:grpSpPr>
        <a:xfrm>
          <a:off x="0" y="0"/>
          <a:ext cx="0" cy="0"/>
          <a:chOff x="0" y="0"/>
          <a:chExt cx="0" cy="0"/>
        </a:xfrm>
      </p:grpSpPr>
      <p:sp>
        <p:nvSpPr>
          <p:cNvPr id="159" name="Shape 159"/>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60" name="Shape 160"/>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61" name="Shape 161"/>
          <p:cNvSpPr txBox="1"/>
          <p:nvPr/>
        </p:nvSpPr>
        <p:spPr>
          <a:xfrm>
            <a:off x="287337" y="2487613"/>
            <a:ext cx="8569325" cy="10794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Vielen Dank</a:t>
            </a:r>
            <a:br>
              <a:rPr lang="de-DE" sz="3200" b="1" i="0" u="none" strike="noStrike" cap="none">
                <a:solidFill>
                  <a:srgbClr val="3E545F"/>
                </a:solidFill>
                <a:latin typeface="Arial"/>
                <a:ea typeface="Arial"/>
                <a:cs typeface="Arial"/>
                <a:sym typeface="Arial"/>
              </a:rPr>
            </a:br>
            <a:r>
              <a:rPr lang="de-DE" sz="3200" b="1" i="0" u="none" strike="noStrike" cap="none">
                <a:solidFill>
                  <a:srgbClr val="3E545F"/>
                </a:solidFill>
                <a:latin typeface="Arial"/>
                <a:ea typeface="Arial"/>
                <a:cs typeface="Arial"/>
                <a:sym typeface="Arial"/>
              </a:rPr>
              <a:t>für Ihre Aufmerksamkeit</a:t>
            </a:r>
          </a:p>
        </p:txBody>
      </p:sp>
      <p:sp>
        <p:nvSpPr>
          <p:cNvPr id="162" name="Shape 162"/>
          <p:cNvSpPr txBox="1">
            <a:spLocks noGrp="1"/>
          </p:cNvSpPr>
          <p:nvPr>
            <p:ph type="body" idx="1"/>
          </p:nvPr>
        </p:nvSpPr>
        <p:spPr>
          <a:xfrm>
            <a:off x="288000" y="3988800"/>
            <a:ext cx="8569325" cy="1655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63" name="Shape 163"/>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Inhalt_Aufzählun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288000" y="1152000"/>
            <a:ext cx="8569325"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body" idx="2"/>
          </p:nvPr>
        </p:nvSpPr>
        <p:spPr>
          <a:xfrm>
            <a:off x="287337" y="1684800"/>
            <a:ext cx="8569325" cy="3194048"/>
          </a:xfrm>
          <a:prstGeom prst="rect">
            <a:avLst/>
          </a:prstGeom>
          <a:noFill/>
          <a:ln>
            <a:noFill/>
          </a:ln>
        </p:spPr>
        <p:txBody>
          <a:bodyPr lIns="91425" tIns="91425" rIns="91425" bIns="91425" anchor="t" anchorCtr="0"/>
          <a:lstStyle>
            <a:lvl1pPr marL="216000" marR="0" lvl="0" indent="12600" algn="l" rtl="0">
              <a:lnSpc>
                <a:spcPct val="100000"/>
              </a:lnSpc>
              <a:spcBef>
                <a:spcPts val="0"/>
              </a:spcBef>
              <a:spcAft>
                <a:spcPts val="0"/>
              </a:spcAft>
              <a:buClr>
                <a:srgbClr val="009DE3"/>
              </a:buClr>
              <a:buSzPct val="100000"/>
              <a:buFont typeface="Noto Sans Symbols"/>
              <a:buChar char="▪"/>
              <a:defRPr sz="1800" b="1"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rgbClr val="009DE3"/>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81580" algn="l" rtl="0">
              <a:lnSpc>
                <a:spcPct val="100000"/>
              </a:lnSpc>
              <a:spcBef>
                <a:spcPts val="0"/>
              </a:spcBef>
              <a:spcAft>
                <a:spcPts val="0"/>
              </a:spcAft>
              <a:buClr>
                <a:srgbClr val="009DE3"/>
              </a:buClr>
              <a:buSzPct val="80000"/>
              <a:buFont typeface="Noto Sans Symbols"/>
              <a:buChar char="▪"/>
              <a:defRPr sz="1400" b="0" i="0" u="none" strike="noStrike" cap="none">
                <a:solidFill>
                  <a:schemeClr val="dk1"/>
                </a:solidFill>
                <a:latin typeface="Arial"/>
                <a:ea typeface="Arial"/>
                <a:cs typeface="Arial"/>
                <a:sym typeface="Arial"/>
              </a:defRPr>
            </a:lvl3pPr>
            <a:lvl4pPr marL="864000" marR="0" lvl="3" indent="-38499" algn="l" rtl="0">
              <a:lnSpc>
                <a:spcPct val="100000"/>
              </a:lnSpc>
              <a:spcBef>
                <a:spcPts val="0"/>
              </a:spcBef>
              <a:spcAft>
                <a:spcPts val="0"/>
              </a:spcAft>
              <a:buClr>
                <a:srgbClr val="009DE3"/>
              </a:buClr>
              <a:buSzPct val="100000"/>
              <a:buFont typeface="Noto Sans Symbols"/>
              <a:buChar char="▪"/>
              <a:defRPr sz="14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Shape 33"/>
          <p:cNvSpPr txBox="1"/>
          <p:nvPr/>
        </p:nvSpPr>
        <p:spPr>
          <a:xfrm>
            <a:off x="-2246809" y="506412"/>
            <a:ext cx="2067422" cy="47089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34" name="Shape 34"/>
          <p:cNvSpPr txBox="1"/>
          <p:nvPr/>
        </p:nvSpPr>
        <p:spPr>
          <a:xfrm>
            <a:off x="9231085" y="506412"/>
            <a:ext cx="2067422" cy="517064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el_1/3 Farbe">
    <p:spTree>
      <p:nvGrpSpPr>
        <p:cNvPr id="1" name="Shape 35"/>
        <p:cNvGrpSpPr/>
        <p:nvPr/>
      </p:nvGrpSpPr>
      <p:grpSpPr>
        <a:xfrm>
          <a:off x="0" y="0"/>
          <a:ext cx="0" cy="0"/>
          <a:chOff x="0" y="0"/>
          <a:chExt cx="0" cy="0"/>
        </a:xfrm>
      </p:grpSpPr>
      <p:sp>
        <p:nvSpPr>
          <p:cNvPr id="36" name="Shape 36"/>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7" name="Shape 37"/>
          <p:cNvSpPr/>
          <p:nvPr/>
        </p:nvSpPr>
        <p:spPr>
          <a:xfrm>
            <a:off x="0" y="0"/>
            <a:ext cx="9144000" cy="2312987"/>
          </a:xfrm>
          <a:prstGeom prst="rect">
            <a:avLst/>
          </a:prstGeom>
          <a:solidFill>
            <a:srgbClr val="009FE3"/>
          </a:solidFill>
          <a:ln>
            <a:noFill/>
          </a:ln>
        </p:spPr>
        <p:txBody>
          <a:bodyPr lIns="288000" tIns="0" rIns="288000" bIns="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3E545F"/>
              </a:solidFill>
              <a:latin typeface="Arial"/>
              <a:ea typeface="Arial"/>
              <a:cs typeface="Arial"/>
              <a:sym typeface="Arial"/>
            </a:endParaRPr>
          </a:p>
        </p:txBody>
      </p:sp>
      <p:sp>
        <p:nvSpPr>
          <p:cNvPr id="38" name="Shape 38"/>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rgbClr val="3E545F"/>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0" name="Shape 40"/>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00" b="1" i="0" u="none" strike="noStrike" cap="none">
                <a:solidFill>
                  <a:srgbClr val="3E545F"/>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rgbClr val="3E545F"/>
              </a:buClr>
              <a:buSzPct val="25000"/>
              <a:buFont typeface="Arial"/>
              <a:buNone/>
            </a:pPr>
            <a:r>
              <a:rPr lang="de-DE" sz="1000" b="0" i="0" u="none" strike="noStrike" cap="none">
                <a:solidFill>
                  <a:srgbClr val="3E545F"/>
                </a:solidFill>
                <a:latin typeface="Arial"/>
                <a:ea typeface="Arial"/>
                <a:cs typeface="Arial"/>
                <a:sym typeface="Arial"/>
              </a:rPr>
              <a:t>     Schutzraum)</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Zum Tauschen der Logos in Titel- und Abschlussfolie die jeweilige Masterfolie links anklicken und dort ebenso verfahren. </a:t>
            </a:r>
          </a:p>
        </p:txBody>
      </p:sp>
      <p:pic>
        <p:nvPicPr>
          <p:cNvPr id="41" name="Shape 41"/>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el_2/3 Foto">
    <p:spTree>
      <p:nvGrpSpPr>
        <p:cNvPr id="1" name="Shape 42"/>
        <p:cNvGrpSpPr/>
        <p:nvPr/>
      </p:nvGrpSpPr>
      <p:grpSpPr>
        <a:xfrm>
          <a:off x="0" y="0"/>
          <a:ext cx="0" cy="0"/>
          <a:chOff x="0" y="0"/>
          <a:chExt cx="0" cy="0"/>
        </a:xfrm>
      </p:grpSpPr>
      <p:sp>
        <p:nvSpPr>
          <p:cNvPr id="43" name="Shape 43"/>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ctrTitle"/>
          </p:nvPr>
        </p:nvSpPr>
        <p:spPr>
          <a:xfrm>
            <a:off x="288000" y="4364362"/>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ubTitle" idx="1"/>
          </p:nvPr>
        </p:nvSpPr>
        <p:spPr>
          <a:xfrm>
            <a:off x="288000" y="5125767"/>
            <a:ext cx="8567999" cy="81281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6" name="Shape 46"/>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47" name="Shape 47"/>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48" name="Shape 48"/>
          <p:cNvPicPr preferRelativeResize="0"/>
          <p:nvPr/>
        </p:nvPicPr>
        <p:blipFill rotWithShape="1">
          <a:blip r:embed="rId2">
            <a:alphaModFix/>
          </a:blip>
          <a:srcRect t="22789" b="8536"/>
          <a:stretch/>
        </p:blipFill>
        <p:spPr>
          <a:xfrm>
            <a:off x="112" y="0"/>
            <a:ext cx="9144000" cy="4186326"/>
          </a:xfrm>
          <a:prstGeom prst="rect">
            <a:avLst/>
          </a:prstGeom>
          <a:noFill/>
          <a:ln>
            <a:noFill/>
          </a:ln>
        </p:spPr>
      </p:pic>
      <p:pic>
        <p:nvPicPr>
          <p:cNvPr id="49" name="Shape 49"/>
          <p:cNvPicPr preferRelativeResize="0"/>
          <p:nvPr/>
        </p:nvPicPr>
        <p:blipFill rotWithShape="1">
          <a:blip r:embed="rId3">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el_Text">
    <p:spTree>
      <p:nvGrpSpPr>
        <p:cNvPr id="1" name="Shape 50"/>
        <p:cNvGrpSpPr/>
        <p:nvPr/>
      </p:nvGrpSpPr>
      <p:grpSpPr>
        <a:xfrm>
          <a:off x="0" y="0"/>
          <a:ext cx="0" cy="0"/>
          <a:chOff x="0" y="0"/>
          <a:chExt cx="0" cy="0"/>
        </a:xfrm>
      </p:grpSpPr>
      <p:sp>
        <p:nvSpPr>
          <p:cNvPr id="51" name="Shape 51"/>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54" name="Shape 54"/>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55" name="Shape 55"/>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56" name="Shape 56"/>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el_mittig, horizontale Linie">
    <p:spTree>
      <p:nvGrpSpPr>
        <p:cNvPr id="1" name="Shape 57"/>
        <p:cNvGrpSpPr/>
        <p:nvPr/>
      </p:nvGrpSpPr>
      <p:grpSpPr>
        <a:xfrm>
          <a:off x="0" y="0"/>
          <a:ext cx="0" cy="0"/>
          <a:chOff x="0" y="0"/>
          <a:chExt cx="0" cy="0"/>
        </a:xfrm>
      </p:grpSpPr>
      <p:sp>
        <p:nvSpPr>
          <p:cNvPr id="58" name="Shape 58"/>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ubTitle" idx="1"/>
          </p:nvPr>
        </p:nvSpPr>
        <p:spPr>
          <a:xfrm>
            <a:off x="288000" y="3196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61" name="Shape 61"/>
          <p:cNvCxnSpPr/>
          <p:nvPr/>
        </p:nvCxnSpPr>
        <p:spPr>
          <a:xfrm>
            <a:off x="287337" y="3036888"/>
            <a:ext cx="8569325" cy="0"/>
          </a:xfrm>
          <a:prstGeom prst="straightConnector1">
            <a:avLst/>
          </a:prstGeom>
          <a:noFill/>
          <a:ln w="9525" cap="flat" cmpd="sng">
            <a:solidFill>
              <a:srgbClr val="009FE3"/>
            </a:solidFill>
            <a:prstDash val="solid"/>
            <a:miter/>
            <a:headEnd type="none" w="med" len="med"/>
            <a:tailEnd type="none" w="med" len="med"/>
          </a:ln>
        </p:spPr>
      </p:cxnSp>
      <p:sp>
        <p:nvSpPr>
          <p:cNvPr id="62" name="Shape 62"/>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63" name="Shape 63"/>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nhalt_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1"/>
          </p:nvPr>
        </p:nvSpPr>
        <p:spPr>
          <a:xfrm>
            <a:off x="288000" y="1152000"/>
            <a:ext cx="8567999"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216000" marR="0" lvl="1" indent="406300" algn="l" rtl="0">
              <a:lnSpc>
                <a:spcPct val="100000"/>
              </a:lnSpc>
              <a:spcBef>
                <a:spcPts val="0"/>
              </a:spcBef>
              <a:spcAft>
                <a:spcPts val="0"/>
              </a:spcAft>
              <a:buClr>
                <a:schemeClr val="dk2"/>
              </a:buClr>
              <a:buSzPct val="100000"/>
              <a:buFont typeface="Noto Sans Symbols"/>
              <a:buChar char="−"/>
              <a:defRPr sz="1800" b="0" i="0" u="none" strike="noStrike" cap="none">
                <a:solidFill>
                  <a:schemeClr val="dk1"/>
                </a:solidFill>
                <a:latin typeface="Arial"/>
                <a:ea typeface="Arial"/>
                <a:cs typeface="Arial"/>
                <a:sym typeface="Arial"/>
              </a:defRPr>
            </a:lvl2pPr>
            <a:lvl3pPr marL="432000" marR="0" lvl="2" indent="335080"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648000" marR="0" lvl="3" indent="380700"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4pPr>
            <a:lvl5pPr marL="864000" marR="0" lvl="4" indent="380600"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2"/>
          </p:nvPr>
        </p:nvSpPr>
        <p:spPr>
          <a:xfrm>
            <a:off x="287337" y="1684800"/>
            <a:ext cx="8569325" cy="375126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Shape 69"/>
          <p:cNvSpPr txBox="1"/>
          <p:nvPr/>
        </p:nvSpPr>
        <p:spPr>
          <a:xfrm>
            <a:off x="-2246809" y="506412"/>
            <a:ext cx="2067422" cy="47089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70" name="Shape 70"/>
          <p:cNvSpPr txBox="1"/>
          <p:nvPr/>
        </p:nvSpPr>
        <p:spPr>
          <a:xfrm>
            <a:off x="9231085" y="506412"/>
            <a:ext cx="2067422" cy="517064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nhalt_Bi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body" idx="1"/>
          </p:nvPr>
        </p:nvSpPr>
        <p:spPr>
          <a:xfrm>
            <a:off x="287337" y="5359400"/>
            <a:ext cx="8559667" cy="49953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5" name="Shape 75"/>
          <p:cNvPicPr preferRelativeResize="0"/>
          <p:nvPr/>
        </p:nvPicPr>
        <p:blipFill rotWithShape="1">
          <a:blip r:embed="rId2">
            <a:alphaModFix/>
          </a:blip>
          <a:srcRect l="1724" t="22789" r="10309" b="15439"/>
          <a:stretch/>
        </p:blipFill>
        <p:spPr>
          <a:xfrm>
            <a:off x="545429" y="1225103"/>
            <a:ext cx="8043482" cy="376546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1132041" y="6211578"/>
            <a:ext cx="4251324" cy="630236"/>
          </a:xfrm>
          <a:prstGeom prst="rect">
            <a:avLst/>
          </a:prstGeom>
          <a:noFill/>
          <a:ln>
            <a:noFill/>
          </a:ln>
        </p:spPr>
        <p:txBody>
          <a:bodyPr lIns="0" tIns="0" rIns="0" bIns="0" anchor="t" anchorCtr="0">
            <a:noAutofit/>
          </a:bodyPr>
          <a:lstStyle/>
          <a:p>
            <a:pPr marL="0" marR="0" lvl="0" indent="0" algn="l" rtl="0">
              <a:lnSpc>
                <a:spcPct val="125000"/>
              </a:lnSpc>
              <a:spcBef>
                <a:spcPts val="0"/>
              </a:spcBef>
              <a:spcAft>
                <a:spcPts val="0"/>
              </a:spcAft>
              <a:buClr>
                <a:srgbClr val="3F5260"/>
              </a:buClr>
              <a:buSzPct val="25000"/>
              <a:buFont typeface="Arial"/>
              <a:buNone/>
            </a:pPr>
            <a:r>
              <a:rPr lang="de-DE" sz="1050" b="0" i="0" u="none" strike="noStrike" cap="none">
                <a:solidFill>
                  <a:srgbClr val="3F5260"/>
                </a:solidFill>
                <a:latin typeface="Arial"/>
                <a:ea typeface="Arial"/>
                <a:cs typeface="Arial"/>
                <a:sym typeface="Arial"/>
              </a:rPr>
              <a:t>Project 9: </a:t>
            </a:r>
            <a:r>
              <a:rPr lang="de-DE" sz="1050">
                <a:solidFill>
                  <a:srgbClr val="3F5260"/>
                </a:solidFill>
              </a:rPr>
              <a:t>EKF C</a:t>
            </a:r>
            <a:r>
              <a:rPr lang="de-DE" sz="1050" b="0" i="0" u="none" strike="noStrike" cap="none">
                <a:solidFill>
                  <a:srgbClr val="3F5260"/>
                </a:solidFill>
                <a:latin typeface="Arial"/>
                <a:ea typeface="Arial"/>
                <a:cs typeface="Arial"/>
                <a:sym typeface="Arial"/>
              </a:rPr>
              <a:t>oding and Problems</a:t>
            </a:r>
          </a:p>
          <a:p>
            <a:pPr marL="0" marR="0" lvl="0" indent="0" algn="l" rtl="0">
              <a:lnSpc>
                <a:spcPct val="125000"/>
              </a:lnSpc>
              <a:spcBef>
                <a:spcPts val="0"/>
              </a:spcBef>
              <a:spcAft>
                <a:spcPts val="0"/>
              </a:spcAft>
              <a:buClr>
                <a:srgbClr val="3F5260"/>
              </a:buClr>
              <a:buSzPct val="25000"/>
              <a:buFont typeface="Arial"/>
              <a:buNone/>
            </a:pPr>
            <a:r>
              <a:rPr lang="de-DE" sz="1050" b="0" i="0" u="none" strike="noStrike" cap="none">
                <a:solidFill>
                  <a:srgbClr val="3F5260"/>
                </a:solidFill>
                <a:latin typeface="Arial"/>
                <a:ea typeface="Arial"/>
                <a:cs typeface="Arial"/>
                <a:sym typeface="Arial"/>
              </a:rPr>
              <a:t>Laboratory </a:t>
            </a:r>
            <a:r>
              <a:rPr lang="de-DE" sz="1050">
                <a:solidFill>
                  <a:srgbClr val="3F5260"/>
                </a:solidFill>
              </a:rPr>
              <a:t>4</a:t>
            </a:r>
            <a:r>
              <a:rPr lang="de-DE" sz="1050" b="0" i="0" u="none" strike="noStrike" cap="none">
                <a:solidFill>
                  <a:srgbClr val="3F5260"/>
                </a:solidFill>
                <a:latin typeface="Arial"/>
                <a:ea typeface="Arial"/>
                <a:cs typeface="Arial"/>
                <a:sym typeface="Arial"/>
              </a:rPr>
              <a:t>  |  </a:t>
            </a:r>
            <a:r>
              <a:rPr lang="de-DE" sz="1050">
                <a:solidFill>
                  <a:srgbClr val="3F5260"/>
                </a:solidFill>
              </a:rPr>
              <a:t>22</a:t>
            </a:r>
            <a:r>
              <a:rPr lang="de-DE" sz="1050" b="0" i="0" u="none" strike="noStrike" cap="none">
                <a:solidFill>
                  <a:srgbClr val="3F5260"/>
                </a:solidFill>
                <a:latin typeface="Arial"/>
                <a:ea typeface="Arial"/>
                <a:cs typeface="Arial"/>
                <a:sym typeface="Arial"/>
              </a:rPr>
              <a:t>. 11. 2016 |  </a:t>
            </a:r>
            <a:r>
              <a:rPr lang="de-DE" sz="1050">
                <a:solidFill>
                  <a:srgbClr val="3F5260"/>
                </a:solidFill>
              </a:rPr>
              <a:t>Pedro Sousa</a:t>
            </a:r>
          </a:p>
          <a:p>
            <a:pPr marL="0" marR="0" lvl="0" indent="0" algn="l" rtl="0">
              <a:lnSpc>
                <a:spcPct val="125000"/>
              </a:lnSpc>
              <a:spcBef>
                <a:spcPts val="0"/>
              </a:spcBef>
              <a:spcAft>
                <a:spcPts val="0"/>
              </a:spcAft>
              <a:buClr>
                <a:srgbClr val="000000"/>
              </a:buClr>
              <a:buFont typeface="Arial"/>
              <a:buNone/>
            </a:pPr>
            <a:endParaRPr sz="1050" b="0" i="0" u="none" strike="noStrike" cap="none">
              <a:solidFill>
                <a:srgbClr val="3F5260"/>
              </a:solidFill>
              <a:latin typeface="Arial"/>
              <a:ea typeface="Arial"/>
              <a:cs typeface="Arial"/>
              <a:sym typeface="Arial"/>
            </a:endParaRPr>
          </a:p>
        </p:txBody>
      </p:sp>
      <p:sp>
        <p:nvSpPr>
          <p:cNvPr id="11" name="Shape 11"/>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2" name="Shape 12"/>
          <p:cNvCxnSpPr/>
          <p:nvPr/>
        </p:nvCxnSpPr>
        <p:spPr>
          <a:xfrm>
            <a:off x="287337" y="814387"/>
            <a:ext cx="8569325" cy="0"/>
          </a:xfrm>
          <a:prstGeom prst="straightConnector1">
            <a:avLst/>
          </a:prstGeom>
          <a:noFill/>
          <a:ln w="9525" cap="flat" cmpd="sng">
            <a:solidFill>
              <a:schemeClr val="dk1"/>
            </a:solidFill>
            <a:prstDash val="solid"/>
            <a:miter/>
            <a:headEnd type="none" w="med" len="med"/>
            <a:tailEnd type="none" w="med" len="med"/>
          </a:ln>
        </p:spPr>
      </p:cxnSp>
      <p:cxnSp>
        <p:nvCxnSpPr>
          <p:cNvPr id="13" name="Shape 1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4" name="Shape 14"/>
          <p:cNvSpPr txBox="1"/>
          <p:nvPr/>
        </p:nvSpPr>
        <p:spPr>
          <a:xfrm>
            <a:off x="-2245175" y="5412101"/>
            <a:ext cx="2033133" cy="147732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Fußzeile anpassen: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p>
        </p:txBody>
      </p:sp>
      <p:sp>
        <p:nvSpPr>
          <p:cNvPr id="15" name="Shape 15"/>
          <p:cNvSpPr txBox="1"/>
          <p:nvPr/>
        </p:nvSpPr>
        <p:spPr>
          <a:xfrm>
            <a:off x="-2246313" y="506412"/>
            <a:ext cx="2066924" cy="470852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16" name="Shape 16"/>
          <p:cNvSpPr txBox="1"/>
          <p:nvPr/>
        </p:nvSpPr>
        <p:spPr>
          <a:xfrm>
            <a:off x="9231313" y="506412"/>
            <a:ext cx="2066924" cy="51704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pic>
        <p:nvPicPr>
          <p:cNvPr id="17" name="Shape 17"/>
          <p:cNvPicPr preferRelativeResize="0"/>
          <p:nvPr/>
        </p:nvPicPr>
        <p:blipFill rotWithShape="1">
          <a:blip r:embed="rId13">
            <a:alphaModFix/>
          </a:blip>
          <a:srcRect/>
          <a:stretch/>
        </p:blipFill>
        <p:spPr>
          <a:xfrm>
            <a:off x="7242371" y="6116617"/>
            <a:ext cx="1408013" cy="6191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Shape 88"/>
          <p:cNvSpPr txBox="1"/>
          <p:nvPr/>
        </p:nvSpPr>
        <p:spPr>
          <a:xfrm>
            <a:off x="1104891" y="6227753"/>
            <a:ext cx="4251300" cy="630300"/>
          </a:xfrm>
          <a:prstGeom prst="rect">
            <a:avLst/>
          </a:prstGeom>
          <a:noFill/>
          <a:ln>
            <a:noFill/>
          </a:ln>
        </p:spPr>
        <p:txBody>
          <a:bodyPr lIns="0" tIns="0" rIns="0" bIns="0" anchor="t" anchorCtr="0">
            <a:noAutofit/>
          </a:bodyPr>
          <a:lstStyle/>
          <a:p>
            <a:pPr marL="0" marR="0" lvl="0" indent="0" algn="l" rtl="0">
              <a:lnSpc>
                <a:spcPct val="125000"/>
              </a:lnSpc>
              <a:spcBef>
                <a:spcPts val="0"/>
              </a:spcBef>
              <a:spcAft>
                <a:spcPts val="0"/>
              </a:spcAft>
              <a:buClr>
                <a:srgbClr val="3F5260"/>
              </a:buClr>
              <a:buSzPct val="25000"/>
              <a:buFont typeface="Arial"/>
              <a:buNone/>
            </a:pPr>
            <a:r>
              <a:rPr lang="de-DE" sz="1050" b="0" i="0" u="none" strike="noStrike" cap="none">
                <a:solidFill>
                  <a:srgbClr val="3F5260"/>
                </a:solidFill>
                <a:latin typeface="Arial"/>
                <a:ea typeface="Arial"/>
                <a:cs typeface="Arial"/>
                <a:sym typeface="Arial"/>
              </a:rPr>
              <a:t>Project 9: </a:t>
            </a:r>
            <a:r>
              <a:rPr lang="de-DE" sz="1050">
                <a:solidFill>
                  <a:srgbClr val="3F5260"/>
                </a:solidFill>
              </a:rPr>
              <a:t>EKF C</a:t>
            </a:r>
            <a:r>
              <a:rPr lang="de-DE" sz="1050" b="0" i="0" u="none" strike="noStrike" cap="none">
                <a:solidFill>
                  <a:srgbClr val="3F5260"/>
                </a:solidFill>
                <a:latin typeface="Arial"/>
                <a:ea typeface="Arial"/>
                <a:cs typeface="Arial"/>
                <a:sym typeface="Arial"/>
              </a:rPr>
              <a:t>oding and Problems</a:t>
            </a:r>
          </a:p>
          <a:p>
            <a:pPr marL="0" marR="0" lvl="0" indent="0" algn="l" rtl="0">
              <a:lnSpc>
                <a:spcPct val="125000"/>
              </a:lnSpc>
              <a:spcBef>
                <a:spcPts val="0"/>
              </a:spcBef>
              <a:spcAft>
                <a:spcPts val="0"/>
              </a:spcAft>
              <a:buClr>
                <a:srgbClr val="3F5260"/>
              </a:buClr>
              <a:buSzPct val="25000"/>
              <a:buFont typeface="Arial"/>
              <a:buNone/>
            </a:pPr>
            <a:r>
              <a:rPr lang="de-DE" sz="1050" b="0" i="0" u="none" strike="noStrike" cap="none">
                <a:solidFill>
                  <a:srgbClr val="3F5260"/>
                </a:solidFill>
                <a:latin typeface="Arial"/>
                <a:ea typeface="Arial"/>
                <a:cs typeface="Arial"/>
                <a:sym typeface="Arial"/>
              </a:rPr>
              <a:t>Laboratory </a:t>
            </a:r>
            <a:r>
              <a:rPr lang="de-DE" sz="1050">
                <a:solidFill>
                  <a:srgbClr val="3F5260"/>
                </a:solidFill>
              </a:rPr>
              <a:t>4</a:t>
            </a:r>
            <a:r>
              <a:rPr lang="de-DE" sz="1050" b="0" i="0" u="none" strike="noStrike" cap="none">
                <a:solidFill>
                  <a:srgbClr val="3F5260"/>
                </a:solidFill>
                <a:latin typeface="Arial"/>
                <a:ea typeface="Arial"/>
                <a:cs typeface="Arial"/>
                <a:sym typeface="Arial"/>
              </a:rPr>
              <a:t>  |  </a:t>
            </a:r>
            <a:r>
              <a:rPr lang="de-DE" sz="1050">
                <a:solidFill>
                  <a:srgbClr val="3F5260"/>
                </a:solidFill>
              </a:rPr>
              <a:t>22</a:t>
            </a:r>
            <a:r>
              <a:rPr lang="de-DE" sz="1050" b="0" i="0" u="none" strike="noStrike" cap="none">
                <a:solidFill>
                  <a:srgbClr val="3F5260"/>
                </a:solidFill>
                <a:latin typeface="Arial"/>
                <a:ea typeface="Arial"/>
                <a:cs typeface="Arial"/>
                <a:sym typeface="Arial"/>
              </a:rPr>
              <a:t>. 11. 2016 |  </a:t>
            </a:r>
            <a:r>
              <a:rPr lang="de-DE" sz="1050">
                <a:solidFill>
                  <a:srgbClr val="3F5260"/>
                </a:solidFill>
              </a:rPr>
              <a:t>Pedro Sousa</a:t>
            </a:r>
          </a:p>
          <a:p>
            <a:pPr marL="0" marR="0" lvl="0" indent="0" algn="l" rtl="0">
              <a:lnSpc>
                <a:spcPct val="125000"/>
              </a:lnSpc>
              <a:spcBef>
                <a:spcPts val="0"/>
              </a:spcBef>
              <a:spcAft>
                <a:spcPts val="0"/>
              </a:spcAft>
              <a:buClr>
                <a:srgbClr val="000000"/>
              </a:buClr>
              <a:buFont typeface="Arial"/>
              <a:buNone/>
            </a:pPr>
            <a:endParaRPr sz="1050" b="0" i="0" u="none" strike="noStrike" cap="none">
              <a:solidFill>
                <a:srgbClr val="3F5260"/>
              </a:solidFill>
              <a:latin typeface="Arial"/>
              <a:ea typeface="Arial"/>
              <a:cs typeface="Arial"/>
              <a:sym typeface="Arial"/>
            </a:endParaRPr>
          </a:p>
        </p:txBody>
      </p:sp>
      <p:sp>
        <p:nvSpPr>
          <p:cNvPr id="89" name="Shape 89"/>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90" name="Shape 90"/>
          <p:cNvCxnSpPr/>
          <p:nvPr/>
        </p:nvCxnSpPr>
        <p:spPr>
          <a:xfrm>
            <a:off x="287337" y="814387"/>
            <a:ext cx="8569325" cy="0"/>
          </a:xfrm>
          <a:prstGeom prst="straightConnector1">
            <a:avLst/>
          </a:prstGeom>
          <a:noFill/>
          <a:ln w="9525" cap="flat" cmpd="sng">
            <a:solidFill>
              <a:schemeClr val="dk1"/>
            </a:solidFill>
            <a:prstDash val="solid"/>
            <a:miter/>
            <a:headEnd type="none" w="med" len="med"/>
            <a:tailEnd type="none" w="med" len="med"/>
          </a:ln>
        </p:spPr>
      </p:cxnSp>
      <p:cxnSp>
        <p:nvCxnSpPr>
          <p:cNvPr id="91" name="Shape 91"/>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92" name="Shape 92"/>
          <p:cNvSpPr txBox="1"/>
          <p:nvPr/>
        </p:nvSpPr>
        <p:spPr>
          <a:xfrm>
            <a:off x="-2245175" y="5412101"/>
            <a:ext cx="2033133" cy="147732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Fußzeile anpassen: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p>
        </p:txBody>
      </p:sp>
      <p:sp>
        <p:nvSpPr>
          <p:cNvPr id="93" name="Shape 93"/>
          <p:cNvSpPr txBox="1"/>
          <p:nvPr/>
        </p:nvSpPr>
        <p:spPr>
          <a:xfrm>
            <a:off x="-2246313" y="506412"/>
            <a:ext cx="2066924" cy="470852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94" name="Shape 94"/>
          <p:cNvSpPr txBox="1"/>
          <p:nvPr/>
        </p:nvSpPr>
        <p:spPr>
          <a:xfrm>
            <a:off x="9231313" y="506412"/>
            <a:ext cx="2066924" cy="51704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pic>
        <p:nvPicPr>
          <p:cNvPr id="95" name="Shape 95"/>
          <p:cNvPicPr preferRelativeResize="0"/>
          <p:nvPr/>
        </p:nvPicPr>
        <p:blipFill rotWithShape="1">
          <a:blip r:embed="rId12">
            <a:alphaModFix/>
          </a:blip>
          <a:srcRect/>
          <a:stretch/>
        </p:blipFill>
        <p:spPr>
          <a:xfrm>
            <a:off x="7242371" y="6116617"/>
            <a:ext cx="1408013" cy="6191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287337" y="3225640"/>
            <a:ext cx="8567999" cy="540000"/>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Project 9: EKF-based Localization with LRF</a:t>
            </a:r>
          </a:p>
        </p:txBody>
      </p:sp>
      <p:sp>
        <p:nvSpPr>
          <p:cNvPr id="169" name="Shape 169"/>
          <p:cNvSpPr txBox="1">
            <a:spLocks noGrp="1"/>
          </p:cNvSpPr>
          <p:nvPr>
            <p:ph type="subTitle" idx="1"/>
          </p:nvPr>
        </p:nvSpPr>
        <p:spPr>
          <a:xfrm>
            <a:off x="287337" y="3981771"/>
            <a:ext cx="8567999" cy="1655761"/>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a:solidFill>
                  <a:schemeClr val="dk1"/>
                </a:solidFill>
                <a:latin typeface="Arial"/>
                <a:ea typeface="Arial"/>
                <a:cs typeface="Arial"/>
                <a:sym typeface="Arial"/>
              </a:rPr>
              <a:t>Presentation </a:t>
            </a:r>
            <a:r>
              <a:rPr lang="de-DE" sz="2400"/>
              <a:t>4:</a:t>
            </a:r>
          </a:p>
          <a:p>
            <a:pPr marL="0" marR="0" lvl="0" indent="0" algn="ctr" rtl="0">
              <a:lnSpc>
                <a:spcPct val="150000"/>
              </a:lnSpc>
              <a:spcBef>
                <a:spcPts val="0"/>
              </a:spcBef>
              <a:spcAft>
                <a:spcPts val="0"/>
              </a:spcAft>
              <a:buClr>
                <a:schemeClr val="dk2"/>
              </a:buClr>
              <a:buSzPct val="25000"/>
              <a:buFont typeface="Arial"/>
              <a:buNone/>
            </a:pPr>
            <a:r>
              <a:rPr lang="de-DE" sz="2400"/>
              <a:t>EKF Coding and Problems</a:t>
            </a:r>
          </a:p>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a:solidFill>
                  <a:schemeClr val="dk1"/>
                </a:solidFill>
                <a:latin typeface="Arial"/>
                <a:ea typeface="Arial"/>
                <a:cs typeface="Arial"/>
                <a:sym typeface="Arial"/>
              </a:rPr>
              <a:t> </a:t>
            </a:r>
          </a:p>
          <a:p>
            <a:pPr marL="0" marR="0" lvl="0" indent="0" algn="l" rtl="0">
              <a:lnSpc>
                <a:spcPct val="100000"/>
              </a:lnSpc>
              <a:spcBef>
                <a:spcPts val="0"/>
              </a:spcBef>
              <a:spcAft>
                <a:spcPts val="0"/>
              </a:spcAft>
              <a:buClr>
                <a:schemeClr val="dk2"/>
              </a:buClr>
              <a:buSzPct val="25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Outlook</a:t>
            </a:r>
          </a:p>
        </p:txBody>
      </p:sp>
      <p:sp>
        <p:nvSpPr>
          <p:cNvPr id="248" name="Shape 248"/>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13 of 15</a:t>
            </a:r>
          </a:p>
        </p:txBody>
      </p:sp>
      <p:sp>
        <p:nvSpPr>
          <p:cNvPr id="249" name="Shape 249"/>
          <p:cNvSpPr/>
          <p:nvPr/>
        </p:nvSpPr>
        <p:spPr>
          <a:xfrm>
            <a:off x="2909360" y="4217017"/>
            <a:ext cx="4720260" cy="1342794"/>
          </a:xfrm>
          <a:prstGeom prst="rect">
            <a:avLst/>
          </a:prstGeom>
          <a:solidFill>
            <a:srgbClr val="3E545F"/>
          </a:solidFill>
          <a:ln w="25400" cap="flat" cmpd="sng">
            <a:solidFill>
              <a:srgbClr val="009FE3"/>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Prediction</a:t>
            </a:r>
          </a:p>
        </p:txBody>
      </p:sp>
      <p:sp>
        <p:nvSpPr>
          <p:cNvPr id="250" name="Shape 250"/>
          <p:cNvSpPr/>
          <p:nvPr/>
        </p:nvSpPr>
        <p:spPr>
          <a:xfrm>
            <a:off x="76198" y="1875208"/>
            <a:ext cx="2218945" cy="524255"/>
          </a:xfrm>
          <a:prstGeom prst="ellipse">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LRF</a:t>
            </a:r>
          </a:p>
        </p:txBody>
      </p:sp>
      <p:sp>
        <p:nvSpPr>
          <p:cNvPr id="251" name="Shape 251"/>
          <p:cNvSpPr/>
          <p:nvPr/>
        </p:nvSpPr>
        <p:spPr>
          <a:xfrm>
            <a:off x="7852949" y="4566417"/>
            <a:ext cx="1198795" cy="671397"/>
          </a:xfrm>
          <a:prstGeom prst="ellipse">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Map</a:t>
            </a:r>
          </a:p>
        </p:txBody>
      </p:sp>
      <p:sp>
        <p:nvSpPr>
          <p:cNvPr id="252" name="Shape 252"/>
          <p:cNvSpPr/>
          <p:nvPr/>
        </p:nvSpPr>
        <p:spPr>
          <a:xfrm>
            <a:off x="246887" y="3056431"/>
            <a:ext cx="1877567" cy="79248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Matching</a:t>
            </a:r>
          </a:p>
        </p:txBody>
      </p:sp>
      <p:sp>
        <p:nvSpPr>
          <p:cNvPr id="253" name="Shape 253"/>
          <p:cNvSpPr/>
          <p:nvPr/>
        </p:nvSpPr>
        <p:spPr>
          <a:xfrm>
            <a:off x="3165842" y="4506830"/>
            <a:ext cx="1558517" cy="792480"/>
          </a:xfrm>
          <a:prstGeom prst="rect">
            <a:avLst/>
          </a:prstGeom>
          <a:solidFill>
            <a:srgbClr val="3E545F"/>
          </a:solidFill>
          <a:ln w="25400" cap="flat" cmpd="sng">
            <a:solidFill>
              <a:srgbClr val="009FE3"/>
            </a:solidFill>
            <a:prstDash val="solid"/>
            <a:round/>
            <a:headEnd type="none" w="med" len="med"/>
            <a:tailEnd type="none" w="med" len="med"/>
          </a:ln>
          <a:effectLst>
            <a:outerShdw blurRad="50799" dist="38100" dir="2700000" algn="tl" rotWithShape="0">
              <a:srgbClr val="000000">
                <a:alpha val="40000"/>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Odometry</a:t>
            </a:r>
          </a:p>
        </p:txBody>
      </p:sp>
      <p:sp>
        <p:nvSpPr>
          <p:cNvPr id="254" name="Shape 254"/>
          <p:cNvSpPr/>
          <p:nvPr/>
        </p:nvSpPr>
        <p:spPr>
          <a:xfrm>
            <a:off x="5827957" y="4505876"/>
            <a:ext cx="1600611" cy="792480"/>
          </a:xfrm>
          <a:prstGeom prst="rect">
            <a:avLst/>
          </a:prstGeom>
          <a:solidFill>
            <a:srgbClr val="3E545F"/>
          </a:solidFill>
          <a:ln w="25400" cap="flat" cmpd="sng">
            <a:solidFill>
              <a:srgbClr val="009FE3"/>
            </a:solidFill>
            <a:prstDash val="solid"/>
            <a:round/>
            <a:headEnd type="none" w="med" len="med"/>
            <a:tailEnd type="none" w="med" len="med"/>
          </a:ln>
          <a:effectLst>
            <a:outerShdw blurRad="50799" dist="38100" dir="2700000" algn="tl" rotWithShape="0">
              <a:srgbClr val="000000">
                <a:alpha val="40000"/>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Observation model</a:t>
            </a:r>
          </a:p>
        </p:txBody>
      </p:sp>
      <p:cxnSp>
        <p:nvCxnSpPr>
          <p:cNvPr id="255" name="Shape 255"/>
          <p:cNvCxnSpPr>
            <a:stCxn id="250" idx="4"/>
            <a:endCxn id="252" idx="0"/>
          </p:cNvCxnSpPr>
          <p:nvPr/>
        </p:nvCxnSpPr>
        <p:spPr>
          <a:xfrm>
            <a:off x="1185671" y="2399464"/>
            <a:ext cx="0" cy="6570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256" name="Shape 256"/>
          <p:cNvCxnSpPr>
            <a:stCxn id="252" idx="2"/>
          </p:cNvCxnSpPr>
          <p:nvPr/>
        </p:nvCxnSpPr>
        <p:spPr>
          <a:xfrm>
            <a:off x="1185671" y="3848911"/>
            <a:ext cx="0" cy="6570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257" name="Shape 257"/>
          <p:cNvCxnSpPr>
            <a:endCxn id="253" idx="1"/>
          </p:cNvCxnSpPr>
          <p:nvPr/>
        </p:nvCxnSpPr>
        <p:spPr>
          <a:xfrm>
            <a:off x="2124542" y="4902170"/>
            <a:ext cx="1041300" cy="9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258" name="Shape 258"/>
          <p:cNvCxnSpPr>
            <a:stCxn id="251" idx="2"/>
            <a:endCxn id="254" idx="3"/>
          </p:cNvCxnSpPr>
          <p:nvPr/>
        </p:nvCxnSpPr>
        <p:spPr>
          <a:xfrm rot="10800000">
            <a:off x="7428449" y="4902115"/>
            <a:ext cx="424500" cy="0"/>
          </a:xfrm>
          <a:prstGeom prst="straightConnector1">
            <a:avLst/>
          </a:prstGeom>
          <a:noFill/>
          <a:ln w="38100" cap="flat" cmpd="sng">
            <a:solidFill>
              <a:srgbClr val="3F5260"/>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259" name="Shape 259"/>
          <p:cNvCxnSpPr>
            <a:stCxn id="253" idx="3"/>
            <a:endCxn id="254" idx="1"/>
          </p:cNvCxnSpPr>
          <p:nvPr/>
        </p:nvCxnSpPr>
        <p:spPr>
          <a:xfrm rot="10800000" flipH="1">
            <a:off x="4724360" y="4902170"/>
            <a:ext cx="1103700" cy="900"/>
          </a:xfrm>
          <a:prstGeom prst="straightConnector1">
            <a:avLst/>
          </a:prstGeom>
          <a:noFill/>
          <a:ln w="38100" cap="flat" cmpd="sng">
            <a:solidFill>
              <a:srgbClr val="3F5260"/>
            </a:solidFill>
            <a:prstDash val="solid"/>
            <a:round/>
            <a:headEnd type="none" w="med" len="med"/>
            <a:tailEnd type="triangle" w="lg" len="lg"/>
          </a:ln>
          <a:effectLst>
            <a:outerShdw blurRad="39999" dist="20000" dir="5400000" rotWithShape="0">
              <a:srgbClr val="000000">
                <a:alpha val="37647"/>
              </a:srgbClr>
            </a:outerShdw>
          </a:effectLst>
        </p:spPr>
      </p:cxnSp>
      <p:cxnSp>
        <p:nvCxnSpPr>
          <p:cNvPr id="260" name="Shape 260"/>
          <p:cNvCxnSpPr>
            <a:stCxn id="254" idx="0"/>
            <a:endCxn id="252" idx="3"/>
          </p:cNvCxnSpPr>
          <p:nvPr/>
        </p:nvCxnSpPr>
        <p:spPr>
          <a:xfrm rot="5400000" flipH="1">
            <a:off x="3849663" y="1727276"/>
            <a:ext cx="1053300" cy="4503900"/>
          </a:xfrm>
          <a:prstGeom prst="bentConnector2">
            <a:avLst/>
          </a:prstGeom>
          <a:noFill/>
          <a:ln w="38100" cap="flat" cmpd="sng">
            <a:solidFill>
              <a:srgbClr val="3E545F"/>
            </a:solidFill>
            <a:prstDash val="solid"/>
            <a:round/>
            <a:headEnd type="none" w="med" len="med"/>
            <a:tailEnd type="triangle" w="lg" len="lg"/>
          </a:ln>
          <a:effectLst>
            <a:outerShdw blurRad="39999" dist="23000" dir="5400000" rotWithShape="0">
              <a:srgbClr val="000000">
                <a:alpha val="34901"/>
              </a:srgbClr>
            </a:outerShdw>
          </a:effectLst>
        </p:spPr>
      </p:cxnSp>
      <p:sp>
        <p:nvSpPr>
          <p:cNvPr id="261" name="Shape 261"/>
          <p:cNvSpPr/>
          <p:nvPr/>
        </p:nvSpPr>
        <p:spPr>
          <a:xfrm>
            <a:off x="246887" y="4505876"/>
            <a:ext cx="1877567" cy="79248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Update</a:t>
            </a:r>
          </a:p>
        </p:txBody>
      </p:sp>
      <p:sp>
        <p:nvSpPr>
          <p:cNvPr id="262" name="Shape 262"/>
          <p:cNvSpPr txBox="1"/>
          <p:nvPr/>
        </p:nvSpPr>
        <p:spPr>
          <a:xfrm>
            <a:off x="287337" y="5739898"/>
            <a:ext cx="3150807"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A5A5A5"/>
              </a:buClr>
              <a:buSzPct val="25000"/>
              <a:buFont typeface="Arial"/>
              <a:buNone/>
            </a:pPr>
            <a:r>
              <a:rPr lang="de-DE" sz="1400" b="0" i="0" u="none" strike="noStrike" cap="none">
                <a:solidFill>
                  <a:srgbClr val="A5A5A5"/>
                </a:solidFill>
                <a:latin typeface="Arial"/>
                <a:ea typeface="Arial"/>
                <a:cs typeface="Arial"/>
                <a:sym typeface="Arial"/>
              </a:rPr>
              <a:t>Based on the EKF localization slides</a:t>
            </a:r>
          </a:p>
        </p:txBody>
      </p:sp>
      <p:cxnSp>
        <p:nvCxnSpPr>
          <p:cNvPr id="263" name="Shape 263"/>
          <p:cNvCxnSpPr/>
          <p:nvPr/>
        </p:nvCxnSpPr>
        <p:spPr>
          <a:xfrm>
            <a:off x="908050" y="3848910"/>
            <a:ext cx="0" cy="608788"/>
          </a:xfrm>
          <a:prstGeom prst="straightConnector1">
            <a:avLst/>
          </a:prstGeom>
          <a:noFill/>
          <a:ln w="28575" cap="flat" cmpd="sng">
            <a:solidFill>
              <a:srgbClr val="009FE3"/>
            </a:solidFill>
            <a:prstDash val="dash"/>
            <a:round/>
            <a:headEnd type="none" w="med" len="med"/>
            <a:tailEnd type="none" w="med" len="med"/>
          </a:ln>
        </p:spPr>
      </p:cxnSp>
      <p:cxnSp>
        <p:nvCxnSpPr>
          <p:cNvPr id="264" name="Shape 264"/>
          <p:cNvCxnSpPr/>
          <p:nvPr/>
        </p:nvCxnSpPr>
        <p:spPr>
          <a:xfrm>
            <a:off x="908050" y="4400550"/>
            <a:ext cx="0" cy="105326"/>
          </a:xfrm>
          <a:prstGeom prst="straightConnector1">
            <a:avLst/>
          </a:prstGeom>
          <a:noFill/>
          <a:ln w="28575" cap="flat" cmpd="sng">
            <a:solidFill>
              <a:srgbClr val="009FE3"/>
            </a:solidFill>
            <a:prstDash val="solid"/>
            <a:round/>
            <a:headEnd type="none" w="med" len="med"/>
            <a:tailEnd type="stealth" w="lg" len="lg"/>
          </a:ln>
        </p:spPr>
      </p:cxnSp>
      <p:sp>
        <p:nvSpPr>
          <p:cNvPr id="265" name="Shape 265"/>
          <p:cNvSpPr/>
          <p:nvPr/>
        </p:nvSpPr>
        <p:spPr>
          <a:xfrm rot="1445713">
            <a:off x="2485450" y="1751459"/>
            <a:ext cx="2708605" cy="120053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39EE3"/>
              </a:buClr>
              <a:buSzPct val="25000"/>
              <a:buFont typeface="Arial"/>
              <a:buNone/>
            </a:pPr>
            <a:r>
              <a:rPr lang="de-DE" sz="3600" b="0" i="0" u="none" strike="noStrike" cap="none">
                <a:solidFill>
                  <a:srgbClr val="039EE3"/>
                </a:solidFill>
                <a:latin typeface="Arial"/>
                <a:ea typeface="Arial"/>
                <a:cs typeface="Arial"/>
                <a:sym typeface="Arial"/>
              </a:rPr>
              <a:t>Work in progress!</a:t>
            </a:r>
          </a:p>
        </p:txBody>
      </p:sp>
      <p:sp>
        <p:nvSpPr>
          <p:cNvPr id="266" name="Shape 266"/>
          <p:cNvSpPr/>
          <p:nvPr/>
        </p:nvSpPr>
        <p:spPr>
          <a:xfrm rot="9520550">
            <a:off x="2162021" y="2685845"/>
            <a:ext cx="749083" cy="347296"/>
          </a:xfrm>
          <a:prstGeom prst="rightArrow">
            <a:avLst>
              <a:gd name="adj1" fmla="val 50000"/>
              <a:gd name="adj2" fmla="val 50000"/>
            </a:avLst>
          </a:prstGeom>
          <a:solidFill>
            <a:srgbClr val="009FE3"/>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67" name="Shape 267"/>
          <p:cNvSpPr/>
          <p:nvPr/>
        </p:nvSpPr>
        <p:spPr>
          <a:xfrm rot="7994097">
            <a:off x="2167138" y="3520240"/>
            <a:ext cx="1404980" cy="347428"/>
          </a:xfrm>
          <a:prstGeom prst="rightArrow">
            <a:avLst>
              <a:gd name="adj1" fmla="val 50000"/>
              <a:gd name="adj2" fmla="val 50000"/>
            </a:avLst>
          </a:prstGeom>
          <a:solidFill>
            <a:srgbClr val="009FE3"/>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288000" y="201600"/>
            <a:ext cx="8568000" cy="543600"/>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Outlook</a:t>
            </a:r>
          </a:p>
        </p:txBody>
      </p:sp>
      <p:sp>
        <p:nvSpPr>
          <p:cNvPr id="273" name="Shape 273"/>
          <p:cNvSpPr txBox="1">
            <a:spLocks noGrp="1"/>
          </p:cNvSpPr>
          <p:nvPr>
            <p:ph type="ftr" idx="11"/>
          </p:nvPr>
        </p:nvSpPr>
        <p:spPr>
          <a:xfrm>
            <a:off x="287337" y="6227762"/>
            <a:ext cx="731700" cy="3968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13 of 15</a:t>
            </a:r>
          </a:p>
        </p:txBody>
      </p:sp>
      <p:sp>
        <p:nvSpPr>
          <p:cNvPr id="274" name="Shape 274"/>
          <p:cNvSpPr/>
          <p:nvPr/>
        </p:nvSpPr>
        <p:spPr>
          <a:xfrm>
            <a:off x="2909360" y="4217017"/>
            <a:ext cx="4720200" cy="1342800"/>
          </a:xfrm>
          <a:prstGeom prst="rect">
            <a:avLst/>
          </a:prstGeom>
          <a:solidFill>
            <a:srgbClr val="3E545F"/>
          </a:solidFill>
          <a:ln w="25400" cap="flat" cmpd="sng">
            <a:solidFill>
              <a:srgbClr val="009FE3"/>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Prediction</a:t>
            </a:r>
          </a:p>
        </p:txBody>
      </p:sp>
      <p:sp>
        <p:nvSpPr>
          <p:cNvPr id="275" name="Shape 275"/>
          <p:cNvSpPr/>
          <p:nvPr/>
        </p:nvSpPr>
        <p:spPr>
          <a:xfrm>
            <a:off x="76198" y="1875208"/>
            <a:ext cx="2218800" cy="524400"/>
          </a:xfrm>
          <a:prstGeom prst="ellipse">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LRF</a:t>
            </a:r>
          </a:p>
        </p:txBody>
      </p:sp>
      <p:sp>
        <p:nvSpPr>
          <p:cNvPr id="276" name="Shape 276"/>
          <p:cNvSpPr/>
          <p:nvPr/>
        </p:nvSpPr>
        <p:spPr>
          <a:xfrm>
            <a:off x="7852949" y="4566417"/>
            <a:ext cx="1198800" cy="671400"/>
          </a:xfrm>
          <a:prstGeom prst="ellipse">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Map</a:t>
            </a:r>
          </a:p>
        </p:txBody>
      </p:sp>
      <p:sp>
        <p:nvSpPr>
          <p:cNvPr id="277" name="Shape 277"/>
          <p:cNvSpPr/>
          <p:nvPr/>
        </p:nvSpPr>
        <p:spPr>
          <a:xfrm>
            <a:off x="246887" y="3056431"/>
            <a:ext cx="1877700" cy="792599"/>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Matching</a:t>
            </a:r>
          </a:p>
        </p:txBody>
      </p:sp>
      <p:sp>
        <p:nvSpPr>
          <p:cNvPr id="278" name="Shape 278"/>
          <p:cNvSpPr/>
          <p:nvPr/>
        </p:nvSpPr>
        <p:spPr>
          <a:xfrm>
            <a:off x="3165842" y="4506830"/>
            <a:ext cx="1558500" cy="792600"/>
          </a:xfrm>
          <a:prstGeom prst="rect">
            <a:avLst/>
          </a:prstGeom>
          <a:solidFill>
            <a:srgbClr val="3E545F"/>
          </a:solidFill>
          <a:ln w="25400" cap="flat" cmpd="sng">
            <a:solidFill>
              <a:srgbClr val="009FE3"/>
            </a:solidFill>
            <a:prstDash val="solid"/>
            <a:round/>
            <a:headEnd type="none" w="med" len="med"/>
            <a:tailEnd type="none" w="med" len="med"/>
          </a:ln>
          <a:effectLst>
            <a:outerShdw blurRad="50799" dist="38100" dir="2700000" algn="tl" rotWithShape="0">
              <a:srgbClr val="000000">
                <a:alpha val="40000"/>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Odometry</a:t>
            </a:r>
          </a:p>
        </p:txBody>
      </p:sp>
      <p:sp>
        <p:nvSpPr>
          <p:cNvPr id="279" name="Shape 279"/>
          <p:cNvSpPr/>
          <p:nvPr/>
        </p:nvSpPr>
        <p:spPr>
          <a:xfrm>
            <a:off x="5827957" y="4505876"/>
            <a:ext cx="1600500" cy="792600"/>
          </a:xfrm>
          <a:prstGeom prst="rect">
            <a:avLst/>
          </a:prstGeom>
          <a:solidFill>
            <a:srgbClr val="3E545F"/>
          </a:solidFill>
          <a:ln w="25400" cap="flat" cmpd="sng">
            <a:solidFill>
              <a:srgbClr val="009FE3"/>
            </a:solidFill>
            <a:prstDash val="solid"/>
            <a:round/>
            <a:headEnd type="none" w="med" len="med"/>
            <a:tailEnd type="none" w="med" len="med"/>
          </a:ln>
          <a:effectLst>
            <a:outerShdw blurRad="50799" dist="38100" dir="2700000" algn="tl" rotWithShape="0">
              <a:srgbClr val="000000">
                <a:alpha val="40000"/>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Observation model</a:t>
            </a:r>
          </a:p>
        </p:txBody>
      </p:sp>
      <p:cxnSp>
        <p:nvCxnSpPr>
          <p:cNvPr id="280" name="Shape 280"/>
          <p:cNvCxnSpPr>
            <a:stCxn id="275" idx="4"/>
            <a:endCxn id="277" idx="0"/>
          </p:cNvCxnSpPr>
          <p:nvPr/>
        </p:nvCxnSpPr>
        <p:spPr>
          <a:xfrm>
            <a:off x="1185599" y="2399608"/>
            <a:ext cx="0" cy="6567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0"/>
              </a:srgbClr>
            </a:outerShdw>
          </a:effectLst>
        </p:spPr>
      </p:cxnSp>
      <p:cxnSp>
        <p:nvCxnSpPr>
          <p:cNvPr id="281" name="Shape 281"/>
          <p:cNvCxnSpPr>
            <a:stCxn id="277" idx="2"/>
          </p:cNvCxnSpPr>
          <p:nvPr/>
        </p:nvCxnSpPr>
        <p:spPr>
          <a:xfrm>
            <a:off x="1185737" y="3849031"/>
            <a:ext cx="0" cy="657000"/>
          </a:xfrm>
          <a:prstGeom prst="straightConnector1">
            <a:avLst/>
          </a:prstGeom>
          <a:noFill/>
          <a:ln w="38100" cap="flat" cmpd="sng">
            <a:solidFill>
              <a:srgbClr val="3E545F"/>
            </a:solidFill>
            <a:prstDash val="solid"/>
            <a:round/>
            <a:headEnd type="none" w="med" len="med"/>
            <a:tailEnd type="triangle" w="lg" len="lg"/>
          </a:ln>
          <a:effectLst>
            <a:outerShdw blurRad="39999" dist="23000" dir="5400000" rotWithShape="0">
              <a:srgbClr val="000000">
                <a:alpha val="34900"/>
              </a:srgbClr>
            </a:outerShdw>
          </a:effectLst>
        </p:spPr>
      </p:cxnSp>
      <p:cxnSp>
        <p:nvCxnSpPr>
          <p:cNvPr id="282" name="Shape 282"/>
          <p:cNvCxnSpPr>
            <a:endCxn id="278" idx="1"/>
          </p:cNvCxnSpPr>
          <p:nvPr/>
        </p:nvCxnSpPr>
        <p:spPr>
          <a:xfrm>
            <a:off x="2124542" y="4902230"/>
            <a:ext cx="1041300" cy="9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0"/>
              </a:srgbClr>
            </a:outerShdw>
          </a:effectLst>
        </p:spPr>
      </p:cxnSp>
      <p:cxnSp>
        <p:nvCxnSpPr>
          <p:cNvPr id="283" name="Shape 283"/>
          <p:cNvCxnSpPr>
            <a:stCxn id="276" idx="2"/>
            <a:endCxn id="279" idx="3"/>
          </p:cNvCxnSpPr>
          <p:nvPr/>
        </p:nvCxnSpPr>
        <p:spPr>
          <a:xfrm rot="10800000">
            <a:off x="7428449" y="4902117"/>
            <a:ext cx="424500" cy="0"/>
          </a:xfrm>
          <a:prstGeom prst="straightConnector1">
            <a:avLst/>
          </a:prstGeom>
          <a:noFill/>
          <a:ln w="38100" cap="flat" cmpd="sng">
            <a:solidFill>
              <a:srgbClr val="3F5260"/>
            </a:solidFill>
            <a:prstDash val="solid"/>
            <a:round/>
            <a:headEnd type="none" w="med" len="med"/>
            <a:tailEnd type="triangle" w="lg" len="lg"/>
          </a:ln>
          <a:effectLst>
            <a:outerShdw blurRad="39999" dist="23000" dir="5400000" rotWithShape="0">
              <a:srgbClr val="000000">
                <a:alpha val="34900"/>
              </a:srgbClr>
            </a:outerShdw>
          </a:effectLst>
        </p:spPr>
      </p:cxnSp>
      <p:cxnSp>
        <p:nvCxnSpPr>
          <p:cNvPr id="284" name="Shape 284"/>
          <p:cNvCxnSpPr>
            <a:stCxn id="278" idx="3"/>
            <a:endCxn id="279" idx="1"/>
          </p:cNvCxnSpPr>
          <p:nvPr/>
        </p:nvCxnSpPr>
        <p:spPr>
          <a:xfrm rot="10800000" flipH="1">
            <a:off x="4724342" y="4902230"/>
            <a:ext cx="1103700" cy="900"/>
          </a:xfrm>
          <a:prstGeom prst="straightConnector1">
            <a:avLst/>
          </a:prstGeom>
          <a:noFill/>
          <a:ln w="38100" cap="flat" cmpd="sng">
            <a:solidFill>
              <a:srgbClr val="3F5260"/>
            </a:solidFill>
            <a:prstDash val="solid"/>
            <a:round/>
            <a:headEnd type="none" w="med" len="med"/>
            <a:tailEnd type="triangle" w="lg" len="lg"/>
          </a:ln>
          <a:effectLst>
            <a:outerShdw blurRad="39999" dist="20000" dir="5400000" rotWithShape="0">
              <a:srgbClr val="000000">
                <a:alpha val="37650"/>
              </a:srgbClr>
            </a:outerShdw>
          </a:effectLst>
        </p:spPr>
      </p:cxnSp>
      <p:cxnSp>
        <p:nvCxnSpPr>
          <p:cNvPr id="285" name="Shape 285"/>
          <p:cNvCxnSpPr>
            <a:stCxn id="279" idx="0"/>
            <a:endCxn id="277" idx="3"/>
          </p:cNvCxnSpPr>
          <p:nvPr/>
        </p:nvCxnSpPr>
        <p:spPr>
          <a:xfrm rot="5400000" flipH="1">
            <a:off x="3849907" y="1727576"/>
            <a:ext cx="1053000" cy="4503600"/>
          </a:xfrm>
          <a:prstGeom prst="bentConnector2">
            <a:avLst/>
          </a:prstGeom>
          <a:noFill/>
          <a:ln w="38100" cap="flat" cmpd="sng">
            <a:solidFill>
              <a:srgbClr val="3E545F"/>
            </a:solidFill>
            <a:prstDash val="solid"/>
            <a:round/>
            <a:headEnd type="none" w="med" len="med"/>
            <a:tailEnd type="triangle" w="lg" len="lg"/>
          </a:ln>
          <a:effectLst>
            <a:outerShdw blurRad="39999" dist="23000" dir="5400000" rotWithShape="0">
              <a:srgbClr val="000000">
                <a:alpha val="34900"/>
              </a:srgbClr>
            </a:outerShdw>
          </a:effectLst>
        </p:spPr>
      </p:cxnSp>
      <p:sp>
        <p:nvSpPr>
          <p:cNvPr id="286" name="Shape 286"/>
          <p:cNvSpPr/>
          <p:nvPr/>
        </p:nvSpPr>
        <p:spPr>
          <a:xfrm>
            <a:off x="246887" y="4505876"/>
            <a:ext cx="1877700" cy="79260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Update</a:t>
            </a:r>
          </a:p>
        </p:txBody>
      </p:sp>
      <p:sp>
        <p:nvSpPr>
          <p:cNvPr id="287" name="Shape 287"/>
          <p:cNvSpPr txBox="1"/>
          <p:nvPr/>
        </p:nvSpPr>
        <p:spPr>
          <a:xfrm>
            <a:off x="287337" y="5739898"/>
            <a:ext cx="3150900" cy="307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A5A5A5"/>
              </a:buClr>
              <a:buSzPct val="25000"/>
              <a:buFont typeface="Arial"/>
              <a:buNone/>
            </a:pPr>
            <a:r>
              <a:rPr lang="de-DE" sz="1400" b="0" i="0" u="none" strike="noStrike" cap="none">
                <a:solidFill>
                  <a:srgbClr val="A5A5A5"/>
                </a:solidFill>
                <a:latin typeface="Arial"/>
                <a:ea typeface="Arial"/>
                <a:cs typeface="Arial"/>
                <a:sym typeface="Arial"/>
              </a:rPr>
              <a:t>Based on the EKF localization slides</a:t>
            </a:r>
          </a:p>
        </p:txBody>
      </p:sp>
      <p:cxnSp>
        <p:nvCxnSpPr>
          <p:cNvPr id="288" name="Shape 288"/>
          <p:cNvCxnSpPr/>
          <p:nvPr/>
        </p:nvCxnSpPr>
        <p:spPr>
          <a:xfrm>
            <a:off x="908050" y="3848910"/>
            <a:ext cx="0" cy="608700"/>
          </a:xfrm>
          <a:prstGeom prst="straightConnector1">
            <a:avLst/>
          </a:prstGeom>
          <a:noFill/>
          <a:ln w="28575" cap="flat" cmpd="sng">
            <a:solidFill>
              <a:srgbClr val="3E545F"/>
            </a:solidFill>
            <a:prstDash val="dash"/>
            <a:round/>
            <a:headEnd type="none" w="med" len="med"/>
            <a:tailEnd type="none" w="med" len="med"/>
          </a:ln>
        </p:spPr>
      </p:cxnSp>
      <p:cxnSp>
        <p:nvCxnSpPr>
          <p:cNvPr id="289" name="Shape 289"/>
          <p:cNvCxnSpPr/>
          <p:nvPr/>
        </p:nvCxnSpPr>
        <p:spPr>
          <a:xfrm>
            <a:off x="908050" y="4400550"/>
            <a:ext cx="0" cy="105300"/>
          </a:xfrm>
          <a:prstGeom prst="straightConnector1">
            <a:avLst/>
          </a:prstGeom>
          <a:noFill/>
          <a:ln w="28575" cap="flat" cmpd="sng">
            <a:solidFill>
              <a:srgbClr val="3E545F"/>
            </a:solidFill>
            <a:prstDash val="solid"/>
            <a:round/>
            <a:headEnd type="none" w="med" len="med"/>
            <a:tailEnd type="stealth" w="lg" len="lg"/>
          </a:ln>
        </p:spPr>
      </p:cxnSp>
      <p:sp>
        <p:nvSpPr>
          <p:cNvPr id="290" name="Shape 290"/>
          <p:cNvSpPr txBox="1">
            <a:spLocks noGrp="1"/>
          </p:cNvSpPr>
          <p:nvPr>
            <p:ph type="body" idx="2"/>
          </p:nvPr>
        </p:nvSpPr>
        <p:spPr>
          <a:xfrm>
            <a:off x="2610875" y="951387"/>
            <a:ext cx="6348300" cy="2295300"/>
          </a:xfrm>
          <a:prstGeom prst="rect">
            <a:avLst/>
          </a:prstGeom>
          <a:noFill/>
          <a:ln>
            <a:noFill/>
          </a:ln>
        </p:spPr>
        <p:txBody>
          <a:bodyPr lIns="0" tIns="0" rIns="0" bIns="0" anchor="t" anchorCtr="0">
            <a:noAutofit/>
          </a:bodyPr>
          <a:lstStyle/>
          <a:p>
            <a:pPr marL="0" lvl="0" indent="0" rtl="0">
              <a:lnSpc>
                <a:spcPct val="150000"/>
              </a:lnSpc>
              <a:spcBef>
                <a:spcPts val="0"/>
              </a:spcBef>
              <a:buNone/>
            </a:pPr>
            <a:r>
              <a:rPr lang="de-DE" sz="2200"/>
              <a:t>2 more weeks to ...</a:t>
            </a:r>
          </a:p>
          <a:p>
            <a:pPr marL="457200" lvl="0" indent="-368300" rtl="0">
              <a:lnSpc>
                <a:spcPct val="150000"/>
              </a:lnSpc>
              <a:spcBef>
                <a:spcPts val="0"/>
              </a:spcBef>
              <a:buSzPct val="100000"/>
            </a:pPr>
            <a:r>
              <a:rPr lang="de-DE" sz="2200" b="0"/>
              <a:t>… implement matching and updating</a:t>
            </a:r>
          </a:p>
          <a:p>
            <a:pPr marL="457200" lvl="0" rtl="0">
              <a:lnSpc>
                <a:spcPct val="150000"/>
              </a:lnSpc>
              <a:spcBef>
                <a:spcPts val="0"/>
              </a:spcBef>
              <a:buSzPct val="100000"/>
            </a:pPr>
            <a:r>
              <a:rPr lang="de-DE" sz="2200" b="0"/>
              <a:t>… test code on the simulation</a:t>
            </a:r>
          </a:p>
          <a:p>
            <a:pPr marL="457200" lvl="0" rtl="0">
              <a:lnSpc>
                <a:spcPct val="150000"/>
              </a:lnSpc>
              <a:spcBef>
                <a:spcPts val="0"/>
              </a:spcBef>
              <a:buSzPct val="100000"/>
            </a:pPr>
            <a:r>
              <a:rPr lang="de-DE" sz="2200" b="0"/>
              <a:t>… test code on the real robot</a:t>
            </a:r>
          </a:p>
          <a:p>
            <a:pPr marL="457200" lvl="0" indent="-368300" rtl="0">
              <a:lnSpc>
                <a:spcPct val="150000"/>
              </a:lnSpc>
              <a:spcBef>
                <a:spcPts val="0"/>
              </a:spcBef>
              <a:buSzPct val="100000"/>
            </a:pPr>
            <a:r>
              <a:rPr lang="de-DE" sz="2200" b="0"/>
              <a:t>… implement kidnapping robustness</a:t>
            </a:r>
          </a:p>
        </p:txBody>
      </p:sp>
      <p:pic>
        <p:nvPicPr>
          <p:cNvPr id="291" name="Shape 291" descr="health-problems-due-to-night-shift-work-ayurveda-hospital-hbAgr2-clipart.jpg"/>
          <p:cNvPicPr preferRelativeResize="0"/>
          <p:nvPr/>
        </p:nvPicPr>
        <p:blipFill>
          <a:blip r:embed="rId3">
            <a:alphaModFix/>
          </a:blip>
          <a:stretch>
            <a:fillRect/>
          </a:stretch>
        </p:blipFill>
        <p:spPr>
          <a:xfrm>
            <a:off x="959825" y="1453999"/>
            <a:ext cx="6967949" cy="44962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8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fade">
                                      <p:cBhvr>
                                        <p:cTn id="12"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Outline</a:t>
            </a:r>
          </a:p>
        </p:txBody>
      </p:sp>
      <p:sp>
        <p:nvSpPr>
          <p:cNvPr id="297" name="Shape 297"/>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14 of 15</a:t>
            </a:r>
          </a:p>
        </p:txBody>
      </p:sp>
      <p:sp>
        <p:nvSpPr>
          <p:cNvPr id="298" name="Shape 298"/>
          <p:cNvSpPr txBox="1">
            <a:spLocks noGrp="1"/>
          </p:cNvSpPr>
          <p:nvPr>
            <p:ph type="body" idx="2"/>
          </p:nvPr>
        </p:nvSpPr>
        <p:spPr>
          <a:xfrm>
            <a:off x="287337" y="1684800"/>
            <a:ext cx="8569200" cy="3194100"/>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BFBFBF"/>
              </a:buClr>
              <a:buSzPct val="100000"/>
              <a:buFont typeface="Noto Sans Symbols"/>
              <a:buChar char="▪"/>
            </a:pPr>
            <a:r>
              <a:rPr lang="de-DE" sz="2400" b="0" i="0" u="none" strike="noStrike" cap="none">
                <a:solidFill>
                  <a:srgbClr val="BFBFBF"/>
                </a:solidFill>
                <a:latin typeface="Arial"/>
                <a:ea typeface="Arial"/>
                <a:cs typeface="Arial"/>
                <a:sym typeface="Arial"/>
              </a:rPr>
              <a:t>Progress</a:t>
            </a:r>
          </a:p>
          <a:p>
            <a:pPr lvl="1" indent="215900" rtl="0">
              <a:lnSpc>
                <a:spcPct val="150000"/>
              </a:lnSpc>
              <a:spcBef>
                <a:spcPts val="0"/>
              </a:spcBef>
              <a:buClr>
                <a:srgbClr val="BFBFBF"/>
              </a:buClr>
              <a:buSzPct val="100000"/>
              <a:buFont typeface="Noto Sans Symbols"/>
              <a:buChar char="▪"/>
            </a:pPr>
            <a:r>
              <a:rPr lang="de-DE" sz="2200">
                <a:solidFill>
                  <a:srgbClr val="BFBFBF"/>
                </a:solidFill>
              </a:rPr>
              <a:t>EKF </a:t>
            </a:r>
          </a:p>
          <a:p>
            <a:pPr lvl="1" indent="215900" rtl="0">
              <a:lnSpc>
                <a:spcPct val="150000"/>
              </a:lnSpc>
              <a:spcBef>
                <a:spcPts val="0"/>
              </a:spcBef>
              <a:buClr>
                <a:srgbClr val="BFBFBF"/>
              </a:buClr>
              <a:buSzPct val="100000"/>
              <a:buFont typeface="Noto Sans Symbols"/>
              <a:buChar char="▪"/>
            </a:pPr>
            <a:r>
              <a:rPr lang="de-DE" sz="2200">
                <a:solidFill>
                  <a:srgbClr val="BFBFBF"/>
                </a:solidFill>
              </a:rPr>
              <a:t>Raycasting</a:t>
            </a:r>
          </a:p>
          <a:p>
            <a:pPr marL="216000" marR="0" lvl="0" indent="-216000" algn="l" rtl="0">
              <a:lnSpc>
                <a:spcPct val="150000"/>
              </a:lnSpc>
              <a:spcBef>
                <a:spcPts val="0"/>
              </a:spcBef>
              <a:spcAft>
                <a:spcPts val="0"/>
              </a:spcAft>
              <a:buClr>
                <a:srgbClr val="BFBFBF"/>
              </a:buClr>
              <a:buSzPct val="100000"/>
              <a:buFont typeface="Noto Sans Symbols"/>
              <a:buChar char="▪"/>
            </a:pPr>
            <a:r>
              <a:rPr lang="de-DE" sz="2400" b="0" i="0" u="none" strike="noStrike" cap="none">
                <a:solidFill>
                  <a:srgbClr val="BFBFBF"/>
                </a:solidFill>
                <a:latin typeface="Arial"/>
                <a:ea typeface="Arial"/>
                <a:cs typeface="Arial"/>
                <a:sym typeface="Arial"/>
              </a:rPr>
              <a:t>Outlook</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Questions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Questions</a:t>
            </a:r>
          </a:p>
        </p:txBody>
      </p:sp>
      <p:sp>
        <p:nvSpPr>
          <p:cNvPr id="304" name="Shape 304"/>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15 of 15</a:t>
            </a:r>
          </a:p>
        </p:txBody>
      </p:sp>
      <p:sp>
        <p:nvSpPr>
          <p:cNvPr id="305" name="Shape 305"/>
          <p:cNvSpPr txBox="1">
            <a:spLocks noGrp="1"/>
          </p:cNvSpPr>
          <p:nvPr>
            <p:ph type="body" idx="2"/>
          </p:nvPr>
        </p:nvSpPr>
        <p:spPr>
          <a:xfrm>
            <a:off x="287325" y="1513193"/>
            <a:ext cx="8569200" cy="3957300"/>
          </a:xfrm>
          <a:prstGeom prst="rect">
            <a:avLst/>
          </a:prstGeom>
          <a:noFill/>
          <a:ln>
            <a:noFill/>
          </a:ln>
        </p:spPr>
        <p:txBody>
          <a:bodyPr lIns="0" tIns="0" rIns="0" bIns="0" anchor="t" anchorCtr="0">
            <a:noAutofit/>
          </a:bodyPr>
          <a:lstStyle/>
          <a:p>
            <a:pPr marL="285750" marR="0" lvl="0" indent="-285750" algn="l" rtl="0">
              <a:lnSpc>
                <a:spcPct val="150000"/>
              </a:lnSpc>
              <a:spcBef>
                <a:spcPts val="0"/>
              </a:spcBef>
              <a:spcAft>
                <a:spcPts val="0"/>
              </a:spcAft>
              <a:buClr>
                <a:srgbClr val="009FE3"/>
              </a:buClr>
              <a:buSzPct val="133333"/>
              <a:buFont typeface="Noto Sans Symbols"/>
              <a:buChar char="▪"/>
            </a:pPr>
            <a:r>
              <a:rPr lang="de-DE"/>
              <a:t>How do we find a good threshold for the matching part?</a:t>
            </a:r>
          </a:p>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25000"/>
              <a:buFont typeface="Noto Sans Symbols"/>
              <a:buNone/>
            </a:pPr>
            <a:endParaRPr sz="2400" b="0" i="0" u="none" strike="noStrike" cap="none">
              <a:solidFill>
                <a:schemeClr val="dk1"/>
              </a:solidFill>
              <a:latin typeface="Arial"/>
              <a:ea typeface="Arial"/>
              <a:cs typeface="Arial"/>
              <a:sym typeface="Arial"/>
            </a:endParaRPr>
          </a:p>
        </p:txBody>
      </p:sp>
      <p:pic>
        <p:nvPicPr>
          <p:cNvPr id="306" name="Shape 306" descr="dadfg.PNG"/>
          <p:cNvPicPr preferRelativeResize="0"/>
          <p:nvPr/>
        </p:nvPicPr>
        <p:blipFill rotWithShape="1">
          <a:blip r:embed="rId3">
            <a:alphaModFix/>
          </a:blip>
          <a:srcRect b="3194"/>
          <a:stretch/>
        </p:blipFill>
        <p:spPr>
          <a:xfrm>
            <a:off x="6175824" y="2275375"/>
            <a:ext cx="2777399" cy="173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Outline</a:t>
            </a:r>
          </a:p>
        </p:txBody>
      </p:sp>
      <p:sp>
        <p:nvSpPr>
          <p:cNvPr id="175" name="Shape 175"/>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2 of 15</a:t>
            </a:r>
          </a:p>
        </p:txBody>
      </p:sp>
      <p:sp>
        <p:nvSpPr>
          <p:cNvPr id="176" name="Shape 176"/>
          <p:cNvSpPr txBox="1">
            <a:spLocks noGrp="1"/>
          </p:cNvSpPr>
          <p:nvPr>
            <p:ph type="body" idx="2"/>
          </p:nvPr>
        </p:nvSpPr>
        <p:spPr>
          <a:xfrm>
            <a:off x="287337" y="1684800"/>
            <a:ext cx="8569200" cy="3194100"/>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Progress</a:t>
            </a:r>
          </a:p>
          <a:p>
            <a:pPr lvl="1" indent="215900" rtl="0">
              <a:lnSpc>
                <a:spcPct val="150000"/>
              </a:lnSpc>
              <a:spcBef>
                <a:spcPts val="0"/>
              </a:spcBef>
              <a:buClr>
                <a:srgbClr val="009FE3"/>
              </a:buClr>
              <a:buSzPct val="100000"/>
              <a:buFont typeface="Noto Sans Symbols"/>
              <a:buChar char="▪"/>
            </a:pPr>
            <a:r>
              <a:rPr lang="de-DE" sz="2200"/>
              <a:t>EKF </a:t>
            </a:r>
          </a:p>
          <a:p>
            <a:pPr lvl="1" indent="215900" rtl="0">
              <a:lnSpc>
                <a:spcPct val="150000"/>
              </a:lnSpc>
              <a:spcBef>
                <a:spcPts val="0"/>
              </a:spcBef>
              <a:buClr>
                <a:srgbClr val="009FE3"/>
              </a:buClr>
              <a:buSzPct val="100000"/>
              <a:buFont typeface="Noto Sans Symbols"/>
              <a:buChar char="▪"/>
            </a:pPr>
            <a:r>
              <a:rPr lang="de-DE" sz="2200"/>
              <a:t>Raycasting</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Outlook</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Outline</a:t>
            </a:r>
          </a:p>
        </p:txBody>
      </p:sp>
      <p:sp>
        <p:nvSpPr>
          <p:cNvPr id="182" name="Shape 182"/>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3 of 15</a:t>
            </a:r>
          </a:p>
        </p:txBody>
      </p:sp>
      <p:sp>
        <p:nvSpPr>
          <p:cNvPr id="183" name="Shape 183"/>
          <p:cNvSpPr txBox="1">
            <a:spLocks noGrp="1"/>
          </p:cNvSpPr>
          <p:nvPr>
            <p:ph type="body" idx="2"/>
          </p:nvPr>
        </p:nvSpPr>
        <p:spPr>
          <a:xfrm>
            <a:off x="287337" y="1684800"/>
            <a:ext cx="8569325" cy="3194048"/>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Progress</a:t>
            </a:r>
          </a:p>
          <a:p>
            <a:pPr marL="431999" marR="0" lvl="1" indent="-216099" algn="l" rtl="0">
              <a:lnSpc>
                <a:spcPct val="150000"/>
              </a:lnSpc>
              <a:spcBef>
                <a:spcPts val="0"/>
              </a:spcBef>
              <a:spcAft>
                <a:spcPts val="0"/>
              </a:spcAft>
              <a:buClr>
                <a:srgbClr val="BFBFBF"/>
              </a:buClr>
              <a:buSzPct val="100000"/>
              <a:buFont typeface="Noto Sans Symbols"/>
              <a:buChar char="▪"/>
            </a:pPr>
            <a:r>
              <a:rPr lang="de-DE" sz="2200">
                <a:solidFill>
                  <a:srgbClr val="BFBFBF"/>
                </a:solidFill>
              </a:rPr>
              <a:t>EKF </a:t>
            </a:r>
          </a:p>
          <a:p>
            <a:pPr marL="431999" marR="0" lvl="1" indent="-216099" algn="l" rtl="0">
              <a:lnSpc>
                <a:spcPct val="150000"/>
              </a:lnSpc>
              <a:spcBef>
                <a:spcPts val="0"/>
              </a:spcBef>
              <a:spcAft>
                <a:spcPts val="0"/>
              </a:spcAft>
              <a:buClr>
                <a:srgbClr val="BFBFBF"/>
              </a:buClr>
              <a:buSzPct val="100000"/>
              <a:buFont typeface="Noto Sans Symbols"/>
              <a:buChar char="▪"/>
            </a:pPr>
            <a:r>
              <a:rPr lang="de-DE" sz="2200">
                <a:solidFill>
                  <a:srgbClr val="BFBFBF"/>
                </a:solidFill>
              </a:rPr>
              <a:t>Raycasting</a:t>
            </a:r>
          </a:p>
          <a:p>
            <a:pPr marL="216000" marR="0" lvl="0" indent="-216000" algn="l" rtl="0">
              <a:lnSpc>
                <a:spcPct val="150000"/>
              </a:lnSpc>
              <a:spcBef>
                <a:spcPts val="0"/>
              </a:spcBef>
              <a:spcAft>
                <a:spcPts val="0"/>
              </a:spcAft>
              <a:buClr>
                <a:srgbClr val="BFBFBF"/>
              </a:buClr>
              <a:buSzPct val="100000"/>
              <a:buFont typeface="Noto Sans Symbols"/>
              <a:buChar char="▪"/>
            </a:pPr>
            <a:r>
              <a:rPr lang="de-DE" sz="2400" b="0" i="0" u="none" strike="noStrike" cap="none">
                <a:solidFill>
                  <a:srgbClr val="BFBFBF"/>
                </a:solidFill>
                <a:latin typeface="Arial"/>
                <a:ea typeface="Arial"/>
                <a:cs typeface="Arial"/>
                <a:sym typeface="Arial"/>
              </a:rPr>
              <a:t>Outlook</a:t>
            </a:r>
          </a:p>
          <a:p>
            <a:pPr marL="216000" marR="0" lvl="0" indent="-216000" algn="l" rtl="0">
              <a:lnSpc>
                <a:spcPct val="150000"/>
              </a:lnSpc>
              <a:spcBef>
                <a:spcPts val="0"/>
              </a:spcBef>
              <a:spcAft>
                <a:spcPts val="0"/>
              </a:spcAft>
              <a:buClr>
                <a:srgbClr val="BFBFBF"/>
              </a:buClr>
              <a:buSzPct val="100000"/>
              <a:buFont typeface="Noto Sans Symbols"/>
              <a:buChar char="▪"/>
            </a:pPr>
            <a:r>
              <a:rPr lang="de-DE" sz="2400" b="0" i="0" u="none" strike="noStrike" cap="none">
                <a:solidFill>
                  <a:srgbClr val="BFBFBF"/>
                </a:solidFill>
                <a:latin typeface="Arial"/>
                <a:ea typeface="Arial"/>
                <a:cs typeface="Arial"/>
                <a:sym typeface="Arial"/>
              </a:rPr>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Progress (1)</a:t>
            </a:r>
          </a:p>
        </p:txBody>
      </p:sp>
      <p:sp>
        <p:nvSpPr>
          <p:cNvPr id="189" name="Shape 189"/>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4 of 15</a:t>
            </a:r>
          </a:p>
        </p:txBody>
      </p:sp>
      <p:sp>
        <p:nvSpPr>
          <p:cNvPr id="190" name="Shape 190"/>
          <p:cNvSpPr/>
          <p:nvPr/>
        </p:nvSpPr>
        <p:spPr>
          <a:xfrm>
            <a:off x="245807" y="878900"/>
            <a:ext cx="2100254" cy="646331"/>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Clr>
                <a:srgbClr val="009FE3"/>
              </a:buClr>
              <a:buSzPct val="25000"/>
              <a:buFont typeface="Arial"/>
              <a:buNone/>
            </a:pPr>
            <a:r>
              <a:rPr lang="de-DE" sz="2400" b="1">
                <a:solidFill>
                  <a:schemeClr val="dk1"/>
                </a:solidFill>
              </a:rPr>
              <a:t>2</a:t>
            </a:r>
            <a:r>
              <a:rPr lang="de-DE" sz="2400" b="1" i="0" u="none" strike="noStrike" cap="none">
                <a:solidFill>
                  <a:schemeClr val="dk1"/>
                </a:solidFill>
                <a:latin typeface="Arial"/>
                <a:ea typeface="Arial"/>
                <a:cs typeface="Arial"/>
                <a:sym typeface="Arial"/>
              </a:rPr>
              <a:t> weeks ago:</a:t>
            </a:r>
          </a:p>
        </p:txBody>
      </p:sp>
      <p:sp>
        <p:nvSpPr>
          <p:cNvPr id="191" name="Shape 191"/>
          <p:cNvSpPr txBox="1">
            <a:spLocks noGrp="1"/>
          </p:cNvSpPr>
          <p:nvPr>
            <p:ph type="body" idx="2"/>
          </p:nvPr>
        </p:nvSpPr>
        <p:spPr>
          <a:xfrm>
            <a:off x="3734100" y="1147550"/>
            <a:ext cx="5273400" cy="1787100"/>
          </a:xfrm>
          <a:prstGeom prst="rect">
            <a:avLst/>
          </a:prstGeom>
          <a:noFill/>
          <a:ln>
            <a:noFill/>
          </a:ln>
        </p:spPr>
        <p:txBody>
          <a:bodyPr lIns="0" tIns="0" rIns="0" bIns="0" anchor="t" anchorCtr="0">
            <a:noAutofit/>
          </a:bodyPr>
          <a:lstStyle/>
          <a:p>
            <a:pPr lvl="0" indent="0" rtl="0">
              <a:lnSpc>
                <a:spcPct val="150000"/>
              </a:lnSpc>
              <a:spcBef>
                <a:spcPts val="0"/>
              </a:spcBef>
              <a:buClr>
                <a:srgbClr val="009FE3"/>
              </a:buClr>
              <a:buSzPct val="100000"/>
              <a:buFont typeface="Noto Sans Symbols"/>
              <a:buChar char="▪"/>
            </a:pPr>
            <a:r>
              <a:rPr lang="de-DE" sz="2000" b="0"/>
              <a:t>Improved map (using landmarks)</a:t>
            </a:r>
          </a:p>
          <a:p>
            <a:pPr lvl="0" indent="0" rtl="0">
              <a:lnSpc>
                <a:spcPct val="150000"/>
              </a:lnSpc>
              <a:spcBef>
                <a:spcPts val="0"/>
              </a:spcBef>
              <a:buClr>
                <a:srgbClr val="009FE3"/>
              </a:buClr>
              <a:buSzPct val="100000"/>
              <a:buFont typeface="Noto Sans Symbols"/>
              <a:buChar char="▪"/>
            </a:pPr>
            <a:r>
              <a:rPr lang="de-DE" sz="2000" b="0"/>
              <a:t>Preparation for implementation of EKF</a:t>
            </a:r>
          </a:p>
          <a:p>
            <a:pPr marL="431999" marR="0" lvl="1" indent="-127199" algn="l" rtl="0">
              <a:lnSpc>
                <a:spcPct val="150000"/>
              </a:lnSpc>
              <a:spcBef>
                <a:spcPts val="0"/>
              </a:spcBef>
              <a:spcAft>
                <a:spcPts val="0"/>
              </a:spcAft>
              <a:buSzPct val="100000"/>
            </a:pPr>
            <a:r>
              <a:rPr lang="de-DE" sz="1800"/>
              <a:t> Gazebo with world map, Pioneer 3DX and LRF</a:t>
            </a:r>
          </a:p>
          <a:p>
            <a:pPr lvl="1" rtl="0">
              <a:lnSpc>
                <a:spcPct val="150000"/>
              </a:lnSpc>
              <a:spcBef>
                <a:spcPts val="0"/>
              </a:spcBef>
              <a:buSzPct val="100000"/>
            </a:pPr>
            <a:r>
              <a:rPr lang="de-DE" sz="1800"/>
              <a:t> Publisher and subscriber python code</a:t>
            </a:r>
          </a:p>
          <a:p>
            <a:pPr marL="0" marR="0" lvl="0" indent="0" algn="l" rtl="0">
              <a:lnSpc>
                <a:spcPct val="150000"/>
              </a:lnSpc>
              <a:spcBef>
                <a:spcPts val="0"/>
              </a:spcBef>
              <a:spcAft>
                <a:spcPts val="0"/>
              </a:spcAft>
              <a:buClr>
                <a:srgbClr val="009FE3"/>
              </a:buClr>
              <a:buSzPct val="25000"/>
              <a:buFont typeface="Noto Sans Symbols"/>
              <a:buNone/>
            </a:pPr>
            <a:endParaRPr sz="2000" b="0" i="0" u="none" strike="noStrike" cap="none">
              <a:solidFill>
                <a:schemeClr val="dk1"/>
              </a:solidFill>
              <a:latin typeface="Arial"/>
              <a:ea typeface="Arial"/>
              <a:cs typeface="Arial"/>
              <a:sym typeface="Arial"/>
            </a:endParaRPr>
          </a:p>
        </p:txBody>
      </p:sp>
      <p:pic>
        <p:nvPicPr>
          <p:cNvPr id="192" name="Shape 192"/>
          <p:cNvPicPr preferRelativeResize="0"/>
          <p:nvPr/>
        </p:nvPicPr>
        <p:blipFill rotWithShape="1">
          <a:blip r:embed="rId3">
            <a:alphaModFix/>
          </a:blip>
          <a:srcRect/>
          <a:stretch/>
        </p:blipFill>
        <p:spPr>
          <a:xfrm rot="-5136525">
            <a:off x="1130248" y="1117507"/>
            <a:ext cx="1943404" cy="2672374"/>
          </a:xfrm>
          <a:prstGeom prst="rect">
            <a:avLst/>
          </a:prstGeom>
          <a:noFill/>
          <a:ln>
            <a:noFill/>
          </a:ln>
        </p:spPr>
      </p:pic>
      <p:pic>
        <p:nvPicPr>
          <p:cNvPr id="193" name="Shape 193"/>
          <p:cNvPicPr preferRelativeResize="0"/>
          <p:nvPr/>
        </p:nvPicPr>
        <p:blipFill rotWithShape="1">
          <a:blip r:embed="rId4">
            <a:alphaModFix/>
          </a:blip>
          <a:srcRect/>
          <a:stretch/>
        </p:blipFill>
        <p:spPr>
          <a:xfrm rot="-216">
            <a:off x="3783874" y="2934801"/>
            <a:ext cx="4777200" cy="2687400"/>
          </a:xfrm>
          <a:prstGeom prst="rect">
            <a:avLst/>
          </a:prstGeom>
          <a:noFill/>
          <a:ln>
            <a:noFill/>
          </a:ln>
        </p:spPr>
      </p:pic>
      <p:pic>
        <p:nvPicPr>
          <p:cNvPr id="194" name="Shape 194"/>
          <p:cNvPicPr preferRelativeResize="0"/>
          <p:nvPr/>
        </p:nvPicPr>
        <p:blipFill rotWithShape="1">
          <a:blip r:embed="rId5">
            <a:alphaModFix/>
          </a:blip>
          <a:srcRect/>
          <a:stretch/>
        </p:blipFill>
        <p:spPr>
          <a:xfrm rot="-268">
            <a:off x="685624" y="3661645"/>
            <a:ext cx="3852900" cy="216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Progress (2)</a:t>
            </a:r>
          </a:p>
        </p:txBody>
      </p:sp>
      <p:sp>
        <p:nvSpPr>
          <p:cNvPr id="200" name="Shape 200"/>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5 of 15</a:t>
            </a:r>
          </a:p>
        </p:txBody>
      </p:sp>
      <p:sp>
        <p:nvSpPr>
          <p:cNvPr id="201" name="Shape 201"/>
          <p:cNvSpPr txBox="1">
            <a:spLocks noGrp="1"/>
          </p:cNvSpPr>
          <p:nvPr>
            <p:ph type="body" idx="2"/>
          </p:nvPr>
        </p:nvSpPr>
        <p:spPr>
          <a:xfrm>
            <a:off x="1493450" y="1111325"/>
            <a:ext cx="7483500" cy="303059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a:t>Fully working simulation environment to test the code</a:t>
            </a:r>
          </a:p>
          <a:p>
            <a:pPr lvl="0" indent="0" rtl="0">
              <a:lnSpc>
                <a:spcPct val="150000"/>
              </a:lnSpc>
              <a:spcBef>
                <a:spcPts val="0"/>
              </a:spcBef>
              <a:buClr>
                <a:srgbClr val="009FE3"/>
              </a:buClr>
              <a:buSzPct val="100000"/>
              <a:buFont typeface="Noto Sans Symbols"/>
              <a:buChar char="▪"/>
            </a:pPr>
            <a:r>
              <a:rPr lang="de-DE" sz="2400" b="0"/>
              <a:t>EKF prediction code implementation (in C++)</a:t>
            </a:r>
          </a:p>
          <a:p>
            <a:pPr lvl="1" indent="215900" rtl="0">
              <a:lnSpc>
                <a:spcPct val="150000"/>
              </a:lnSpc>
              <a:spcBef>
                <a:spcPts val="0"/>
              </a:spcBef>
              <a:buClr>
                <a:srgbClr val="009FE3"/>
              </a:buClr>
              <a:buSzPct val="100000"/>
              <a:buFont typeface="Noto Sans Symbols"/>
              <a:buChar char="▪"/>
            </a:pPr>
            <a:r>
              <a:rPr lang="de-DE" sz="2200"/>
              <a:t>Core code of EKF algorithm</a:t>
            </a:r>
          </a:p>
          <a:p>
            <a:pPr marL="457200" lvl="0" indent="0" rtl="0">
              <a:lnSpc>
                <a:spcPct val="150000"/>
              </a:lnSpc>
              <a:spcBef>
                <a:spcPts val="0"/>
              </a:spcBef>
              <a:buNone/>
            </a:pPr>
            <a:endParaRPr sz="2200"/>
          </a:p>
          <a:p>
            <a:pPr marL="457200" lvl="0" indent="0" rtl="0">
              <a:lnSpc>
                <a:spcPct val="150000"/>
              </a:lnSpc>
              <a:spcBef>
                <a:spcPts val="0"/>
              </a:spcBef>
              <a:buNone/>
            </a:pPr>
            <a:endParaRPr sz="2200"/>
          </a:p>
          <a:p>
            <a:pPr lvl="1" indent="215900" rtl="0">
              <a:lnSpc>
                <a:spcPct val="150000"/>
              </a:lnSpc>
              <a:spcBef>
                <a:spcPts val="0"/>
              </a:spcBef>
              <a:buClr>
                <a:srgbClr val="009FE3"/>
              </a:buClr>
              <a:buSzPct val="100000"/>
              <a:buFont typeface="Noto Sans Symbols"/>
              <a:buChar char="▪"/>
            </a:pPr>
            <a:r>
              <a:rPr lang="de-DE" sz="2200"/>
              <a:t>State &amp; Observation prediction </a:t>
            </a:r>
          </a:p>
        </p:txBody>
      </p:sp>
      <p:sp>
        <p:nvSpPr>
          <p:cNvPr id="202" name="Shape 202"/>
          <p:cNvSpPr/>
          <p:nvPr/>
        </p:nvSpPr>
        <p:spPr>
          <a:xfrm>
            <a:off x="245805" y="1056991"/>
            <a:ext cx="1192955" cy="577850"/>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Clr>
                <a:srgbClr val="009FE3"/>
              </a:buClr>
              <a:buSzPct val="25000"/>
              <a:buFont typeface="Arial"/>
              <a:buNone/>
            </a:pPr>
            <a:r>
              <a:rPr lang="de-DE" sz="2400" b="1" i="0" u="none" strike="noStrike" cap="none">
                <a:solidFill>
                  <a:schemeClr val="dk1"/>
                </a:solidFill>
                <a:latin typeface="Arial"/>
                <a:ea typeface="Arial"/>
                <a:cs typeface="Arial"/>
                <a:sym typeface="Arial"/>
              </a:rPr>
              <a:t>Today:</a:t>
            </a:r>
          </a:p>
        </p:txBody>
      </p:sp>
      <p:sp>
        <p:nvSpPr>
          <p:cNvPr id="203" name="Shape 203"/>
          <p:cNvSpPr/>
          <p:nvPr/>
        </p:nvSpPr>
        <p:spPr>
          <a:xfrm>
            <a:off x="1913850" y="5050225"/>
            <a:ext cx="6517800" cy="727200"/>
          </a:xfrm>
          <a:prstGeom prst="roundRect">
            <a:avLst>
              <a:gd name="adj" fmla="val 16667"/>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2F2F2"/>
              </a:buClr>
              <a:buSzPct val="25000"/>
              <a:buFont typeface="Arial"/>
              <a:buNone/>
            </a:pPr>
            <a:r>
              <a:rPr lang="de-DE" sz="2400" b="1" i="0" u="none" strike="noStrike" cap="none">
                <a:solidFill>
                  <a:srgbClr val="F2F2F2"/>
                </a:solidFill>
                <a:latin typeface="Arial"/>
                <a:ea typeface="Arial"/>
                <a:cs typeface="Arial"/>
                <a:sym typeface="Arial"/>
              </a:rPr>
              <a:t>Not as much progress as planned!!</a:t>
            </a:r>
          </a:p>
        </p:txBody>
      </p:sp>
      <p:sp>
        <p:nvSpPr>
          <p:cNvPr id="204" name="Shape 204"/>
          <p:cNvSpPr/>
          <p:nvPr/>
        </p:nvSpPr>
        <p:spPr>
          <a:xfrm>
            <a:off x="760318" y="5278386"/>
            <a:ext cx="843000" cy="270900"/>
          </a:xfrm>
          <a:prstGeom prst="rightArrow">
            <a:avLst>
              <a:gd name="adj1" fmla="val 50000"/>
              <a:gd name="adj2" fmla="val 50000"/>
            </a:avLst>
          </a:prstGeom>
          <a:solidFill>
            <a:srgbClr val="009FE3"/>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205" name="Shape 205"/>
          <p:cNvSpPr/>
          <p:nvPr/>
        </p:nvSpPr>
        <p:spPr>
          <a:xfrm>
            <a:off x="1316900" y="2742775"/>
            <a:ext cx="2028300" cy="72720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a:solidFill>
                  <a:schemeClr val="lt1"/>
                </a:solidFill>
              </a:rPr>
              <a:t>System Dynamics</a:t>
            </a:r>
          </a:p>
        </p:txBody>
      </p:sp>
      <p:sp>
        <p:nvSpPr>
          <p:cNvPr id="206" name="Shape 206"/>
          <p:cNvSpPr/>
          <p:nvPr/>
        </p:nvSpPr>
        <p:spPr>
          <a:xfrm>
            <a:off x="3557850" y="2742775"/>
            <a:ext cx="2028300" cy="72720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a:solidFill>
                  <a:schemeClr val="lt1"/>
                </a:solidFill>
              </a:rPr>
              <a:t>Partial Derivatives</a:t>
            </a:r>
          </a:p>
          <a:p>
            <a:pPr marL="0" marR="0" lvl="0" indent="0" algn="ctr" rtl="0">
              <a:lnSpc>
                <a:spcPct val="100000"/>
              </a:lnSpc>
              <a:spcBef>
                <a:spcPts val="0"/>
              </a:spcBef>
              <a:spcAft>
                <a:spcPts val="0"/>
              </a:spcAft>
              <a:buClr>
                <a:schemeClr val="lt1"/>
              </a:buClr>
              <a:buSzPct val="25000"/>
              <a:buFont typeface="Arial"/>
              <a:buNone/>
            </a:pPr>
            <a:r>
              <a:rPr lang="de-DE" sz="1800">
                <a:solidFill>
                  <a:schemeClr val="lt1"/>
                </a:solidFill>
              </a:rPr>
              <a:t>(Jacobian)</a:t>
            </a:r>
          </a:p>
        </p:txBody>
      </p:sp>
      <p:sp>
        <p:nvSpPr>
          <p:cNvPr id="207" name="Shape 207"/>
          <p:cNvSpPr/>
          <p:nvPr/>
        </p:nvSpPr>
        <p:spPr>
          <a:xfrm>
            <a:off x="5798800" y="2742775"/>
            <a:ext cx="2028300" cy="72720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a:solidFill>
                  <a:schemeClr val="lt1"/>
                </a:solidFill>
              </a:rPr>
              <a:t>Covariance Matrix</a:t>
            </a:r>
          </a:p>
        </p:txBody>
      </p:sp>
      <p:sp>
        <p:nvSpPr>
          <p:cNvPr id="208" name="Shape 208"/>
          <p:cNvSpPr/>
          <p:nvPr/>
        </p:nvSpPr>
        <p:spPr>
          <a:xfrm>
            <a:off x="760318" y="4527786"/>
            <a:ext cx="843000" cy="270900"/>
          </a:xfrm>
          <a:prstGeom prst="rightArrow">
            <a:avLst>
              <a:gd name="adj1" fmla="val 50000"/>
              <a:gd name="adj2" fmla="val 50000"/>
            </a:avLst>
          </a:prstGeom>
          <a:solidFill>
            <a:srgbClr val="009FE3"/>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209" name="Shape 209"/>
          <p:cNvSpPr/>
          <p:nvPr/>
        </p:nvSpPr>
        <p:spPr>
          <a:xfrm>
            <a:off x="3487500" y="4232475"/>
            <a:ext cx="3370500" cy="727200"/>
          </a:xfrm>
          <a:prstGeom prst="roundRect">
            <a:avLst>
              <a:gd name="adj" fmla="val 16667"/>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2F2F2"/>
              </a:buClr>
              <a:buSzPct val="25000"/>
              <a:buFont typeface="Arial"/>
              <a:buNone/>
            </a:pPr>
            <a:r>
              <a:rPr lang="de-DE" sz="2400" b="1">
                <a:solidFill>
                  <a:srgbClr val="F2F2F2"/>
                </a:solidFill>
              </a:rPr>
              <a:t>Prediction</a:t>
            </a:r>
          </a:p>
        </p:txBody>
      </p:sp>
      <p:pic>
        <p:nvPicPr>
          <p:cNvPr id="210" name="Shape 210" descr="14189598,width=280,height=280.png"/>
          <p:cNvPicPr preferRelativeResize="0"/>
          <p:nvPr/>
        </p:nvPicPr>
        <p:blipFill>
          <a:blip r:embed="rId3">
            <a:alphaModFix/>
          </a:blip>
          <a:stretch>
            <a:fillRect/>
          </a:stretch>
        </p:blipFill>
        <p:spPr>
          <a:xfrm rot="309138">
            <a:off x="6841524" y="4266662"/>
            <a:ext cx="658825" cy="658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400"/>
                                        <p:tgtEl>
                                          <p:spTgt spid="205"/>
                                        </p:tgtEl>
                                      </p:cBhvr>
                                    </p:animEffect>
                                  </p:childTnLst>
                                </p:cTn>
                              </p:par>
                              <p:par>
                                <p:cTn id="8" presetID="10" presetClass="entr" presetSubtype="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fade">
                                      <p:cBhvr>
                                        <p:cTn id="10" dur="400"/>
                                        <p:tgtEl>
                                          <p:spTgt spid="206"/>
                                        </p:tgtEl>
                                      </p:cBhvr>
                                    </p:animEffect>
                                  </p:childTnLst>
                                </p:cTn>
                              </p:par>
                              <p:par>
                                <p:cTn id="11" presetID="10" presetClass="entr" presetSubtype="0" fill="hold" nodeType="withEffect">
                                  <p:stCondLst>
                                    <p:cond delay="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400"/>
                                        <p:tgtEl>
                                          <p:spTgt spid="20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8"/>
                                        </p:tgtEl>
                                        <p:attrNameLst>
                                          <p:attrName>style.visibility</p:attrName>
                                        </p:attrNameLst>
                                      </p:cBhvr>
                                      <p:to>
                                        <p:strVal val="visible"/>
                                      </p:to>
                                    </p:set>
                                    <p:animEffect transition="in" filter="fade">
                                      <p:cBhvr>
                                        <p:cTn id="18" dur="400"/>
                                        <p:tgtEl>
                                          <p:spTgt spid="208"/>
                                        </p:tgtEl>
                                      </p:cBhvr>
                                    </p:animEffect>
                                  </p:childTnLst>
                                </p:cTn>
                              </p:par>
                              <p:par>
                                <p:cTn id="19" presetID="10" presetClass="entr" presetSubtype="0" fill="hold" nodeType="withEffect">
                                  <p:stCondLst>
                                    <p:cond delay="0"/>
                                  </p:stCondLst>
                                  <p:childTnLst>
                                    <p:set>
                                      <p:cBhvr>
                                        <p:cTn id="20" dur="1" fill="hold">
                                          <p:stCondLst>
                                            <p:cond delay="0"/>
                                          </p:stCondLst>
                                        </p:cTn>
                                        <p:tgtEl>
                                          <p:spTgt spid="209"/>
                                        </p:tgtEl>
                                        <p:attrNameLst>
                                          <p:attrName>style.visibility</p:attrName>
                                        </p:attrNameLst>
                                      </p:cBhvr>
                                      <p:to>
                                        <p:strVal val="visible"/>
                                      </p:to>
                                    </p:set>
                                    <p:animEffect transition="in" filter="fade">
                                      <p:cBhvr>
                                        <p:cTn id="21" dur="400"/>
                                        <p:tgtEl>
                                          <p:spTgt spid="209"/>
                                        </p:tgtEl>
                                      </p:cBhvr>
                                    </p:animEffect>
                                  </p:childTnLst>
                                </p:cTn>
                              </p:par>
                              <p:par>
                                <p:cTn id="22" presetID="10" presetClass="entr" presetSubtype="0" fill="hold" nodeType="withEffect">
                                  <p:stCondLst>
                                    <p:cond delay="0"/>
                                  </p:stCondLst>
                                  <p:childTnLst>
                                    <p:set>
                                      <p:cBhvr>
                                        <p:cTn id="23" dur="1" fill="hold">
                                          <p:stCondLst>
                                            <p:cond delay="0"/>
                                          </p:stCondLst>
                                        </p:cTn>
                                        <p:tgtEl>
                                          <p:spTgt spid="210"/>
                                        </p:tgtEl>
                                        <p:attrNameLst>
                                          <p:attrName>style.visibility</p:attrName>
                                        </p:attrNameLst>
                                      </p:cBhvr>
                                      <p:to>
                                        <p:strVal val="visible"/>
                                      </p:to>
                                    </p:set>
                                    <p:animEffect transition="in" filter="fade">
                                      <p:cBhvr>
                                        <p:cTn id="24" dur="400"/>
                                        <p:tgtEl>
                                          <p:spTgt spid="2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4"/>
                                        </p:tgtEl>
                                        <p:attrNameLst>
                                          <p:attrName>style.visibility</p:attrName>
                                        </p:attrNameLst>
                                      </p:cBhvr>
                                      <p:to>
                                        <p:strVal val="visible"/>
                                      </p:to>
                                    </p:set>
                                    <p:animEffect transition="in" filter="fade">
                                      <p:cBhvr>
                                        <p:cTn id="29" dur="400"/>
                                        <p:tgtEl>
                                          <p:spTgt spid="204"/>
                                        </p:tgtEl>
                                      </p:cBhvr>
                                    </p:animEffect>
                                  </p:childTnLst>
                                </p:cTn>
                              </p:par>
                              <p:par>
                                <p:cTn id="30" presetID="10" presetClass="entr" presetSubtype="0" fill="hold" nodeType="with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fade">
                                      <p:cBhvr>
                                        <p:cTn id="32" dur="4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88000" y="201600"/>
            <a:ext cx="8568000" cy="543600"/>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a:t>EKF</a:t>
            </a:r>
          </a:p>
        </p:txBody>
      </p:sp>
      <p:sp>
        <p:nvSpPr>
          <p:cNvPr id="216" name="Shape 216"/>
          <p:cNvSpPr txBox="1">
            <a:spLocks noGrp="1"/>
          </p:cNvSpPr>
          <p:nvPr>
            <p:ph type="ftr" idx="11"/>
          </p:nvPr>
        </p:nvSpPr>
        <p:spPr>
          <a:xfrm>
            <a:off x="288000" y="6227762"/>
            <a:ext cx="731700" cy="3968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6 of 15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288000" y="201600"/>
            <a:ext cx="8568000" cy="543600"/>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a:t>Raycasting</a:t>
            </a:r>
          </a:p>
        </p:txBody>
      </p:sp>
      <p:sp>
        <p:nvSpPr>
          <p:cNvPr id="222" name="Shape 222"/>
          <p:cNvSpPr txBox="1">
            <a:spLocks noGrp="1"/>
          </p:cNvSpPr>
          <p:nvPr>
            <p:ph type="ftr" idx="11"/>
          </p:nvPr>
        </p:nvSpPr>
        <p:spPr>
          <a:xfrm>
            <a:off x="288000" y="6227762"/>
            <a:ext cx="731700" cy="3968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6 of 15</a:t>
            </a:r>
          </a:p>
        </p:txBody>
      </p:sp>
      <p:sp>
        <p:nvSpPr>
          <p:cNvPr id="223" name="Shape 223"/>
          <p:cNvSpPr txBox="1">
            <a:spLocks noGrp="1"/>
          </p:cNvSpPr>
          <p:nvPr>
            <p:ph type="body" idx="2"/>
          </p:nvPr>
        </p:nvSpPr>
        <p:spPr>
          <a:xfrm>
            <a:off x="1019700" y="983000"/>
            <a:ext cx="3249300" cy="514200"/>
          </a:xfrm>
          <a:prstGeom prst="rect">
            <a:avLst/>
          </a:prstGeom>
          <a:noFill/>
          <a:ln>
            <a:noFill/>
          </a:ln>
        </p:spPr>
        <p:txBody>
          <a:bodyPr lIns="0" tIns="0" rIns="0" bIns="0" anchor="t" anchorCtr="0">
            <a:noAutofit/>
          </a:bodyPr>
          <a:lstStyle/>
          <a:p>
            <a:pPr marL="0" lvl="0" indent="0" rtl="0">
              <a:lnSpc>
                <a:spcPct val="150000"/>
              </a:lnSpc>
              <a:spcBef>
                <a:spcPts val="0"/>
              </a:spcBef>
              <a:buNone/>
            </a:pPr>
            <a:r>
              <a:rPr lang="de-DE" sz="2400"/>
              <a:t>Matlab Simulation</a:t>
            </a:r>
          </a:p>
        </p:txBody>
      </p:sp>
      <p:pic>
        <p:nvPicPr>
          <p:cNvPr id="224" name="Shape 224"/>
          <p:cNvPicPr preferRelativeResize="0"/>
          <p:nvPr/>
        </p:nvPicPr>
        <p:blipFill>
          <a:blip r:embed="rId3">
            <a:alphaModFix/>
          </a:blip>
          <a:stretch>
            <a:fillRect/>
          </a:stretch>
        </p:blipFill>
        <p:spPr>
          <a:xfrm>
            <a:off x="4465452" y="1611826"/>
            <a:ext cx="4599847" cy="3593273"/>
          </a:xfrm>
          <a:prstGeom prst="rect">
            <a:avLst/>
          </a:prstGeom>
          <a:noFill/>
          <a:ln>
            <a:noFill/>
          </a:ln>
        </p:spPr>
      </p:pic>
      <p:pic>
        <p:nvPicPr>
          <p:cNvPr id="225" name="Shape 225"/>
          <p:cNvPicPr preferRelativeResize="0"/>
          <p:nvPr/>
        </p:nvPicPr>
        <p:blipFill>
          <a:blip r:embed="rId4">
            <a:alphaModFix/>
          </a:blip>
          <a:stretch>
            <a:fillRect/>
          </a:stretch>
        </p:blipFill>
        <p:spPr>
          <a:xfrm>
            <a:off x="112925" y="1611824"/>
            <a:ext cx="4599847" cy="3593259"/>
          </a:xfrm>
          <a:prstGeom prst="rect">
            <a:avLst/>
          </a:prstGeom>
          <a:noFill/>
          <a:ln>
            <a:noFill/>
          </a:ln>
        </p:spPr>
      </p:pic>
      <p:sp>
        <p:nvSpPr>
          <p:cNvPr id="226" name="Shape 226"/>
          <p:cNvSpPr txBox="1"/>
          <p:nvPr/>
        </p:nvSpPr>
        <p:spPr>
          <a:xfrm>
            <a:off x="1144350" y="5140100"/>
            <a:ext cx="3000000" cy="543600"/>
          </a:xfrm>
          <a:prstGeom prst="rect">
            <a:avLst/>
          </a:prstGeom>
          <a:noFill/>
          <a:ln>
            <a:noFill/>
          </a:ln>
        </p:spPr>
        <p:txBody>
          <a:bodyPr lIns="91425" tIns="91425" rIns="91425" bIns="91425" anchor="ctr" anchorCtr="0">
            <a:noAutofit/>
          </a:bodyPr>
          <a:lstStyle/>
          <a:p>
            <a:pPr lvl="0" algn="ctr" rtl="0">
              <a:lnSpc>
                <a:spcPct val="150000"/>
              </a:lnSpc>
              <a:spcBef>
                <a:spcPts val="0"/>
              </a:spcBef>
              <a:buNone/>
            </a:pPr>
            <a:r>
              <a:rPr lang="de-DE" sz="2000">
                <a:solidFill>
                  <a:schemeClr val="dk1"/>
                </a:solidFill>
              </a:rPr>
              <a:t>Given Map</a:t>
            </a:r>
          </a:p>
        </p:txBody>
      </p:sp>
      <p:sp>
        <p:nvSpPr>
          <p:cNvPr id="227" name="Shape 227"/>
          <p:cNvSpPr txBox="1"/>
          <p:nvPr/>
        </p:nvSpPr>
        <p:spPr>
          <a:xfrm>
            <a:off x="5154825" y="5140100"/>
            <a:ext cx="3000000" cy="543600"/>
          </a:xfrm>
          <a:prstGeom prst="rect">
            <a:avLst/>
          </a:prstGeom>
          <a:noFill/>
          <a:ln>
            <a:noFill/>
          </a:ln>
        </p:spPr>
        <p:txBody>
          <a:bodyPr lIns="91425" tIns="91425" rIns="91425" bIns="91425" anchor="ctr" anchorCtr="0">
            <a:noAutofit/>
          </a:bodyPr>
          <a:lstStyle/>
          <a:p>
            <a:pPr lvl="0" algn="ctr" rtl="0">
              <a:lnSpc>
                <a:spcPct val="150000"/>
              </a:lnSpc>
              <a:spcBef>
                <a:spcPts val="0"/>
              </a:spcBef>
              <a:buNone/>
            </a:pPr>
            <a:r>
              <a:rPr lang="de-DE" sz="2000">
                <a:solidFill>
                  <a:schemeClr val="dk1"/>
                </a:solidFill>
              </a:rPr>
              <a:t>After Raycast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288000" y="201600"/>
            <a:ext cx="8568000" cy="543600"/>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a:t>Raycasting</a:t>
            </a:r>
          </a:p>
        </p:txBody>
      </p:sp>
      <p:sp>
        <p:nvSpPr>
          <p:cNvPr id="233" name="Shape 233"/>
          <p:cNvSpPr txBox="1">
            <a:spLocks noGrp="1"/>
          </p:cNvSpPr>
          <p:nvPr>
            <p:ph type="ftr" idx="11"/>
          </p:nvPr>
        </p:nvSpPr>
        <p:spPr>
          <a:xfrm>
            <a:off x="288000" y="6227762"/>
            <a:ext cx="731700" cy="3968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6 of 15</a:t>
            </a:r>
          </a:p>
        </p:txBody>
      </p:sp>
      <p:sp>
        <p:nvSpPr>
          <p:cNvPr id="234" name="Shape 234"/>
          <p:cNvSpPr txBox="1">
            <a:spLocks noGrp="1"/>
          </p:cNvSpPr>
          <p:nvPr>
            <p:ph type="body" idx="2"/>
          </p:nvPr>
        </p:nvSpPr>
        <p:spPr>
          <a:xfrm>
            <a:off x="1019700" y="983000"/>
            <a:ext cx="3249300" cy="514200"/>
          </a:xfrm>
          <a:prstGeom prst="rect">
            <a:avLst/>
          </a:prstGeom>
          <a:noFill/>
          <a:ln>
            <a:noFill/>
          </a:ln>
        </p:spPr>
        <p:txBody>
          <a:bodyPr lIns="0" tIns="0" rIns="0" bIns="0" anchor="t" anchorCtr="0">
            <a:noAutofit/>
          </a:bodyPr>
          <a:lstStyle/>
          <a:p>
            <a:pPr marL="0" lvl="0" indent="0" rtl="0">
              <a:lnSpc>
                <a:spcPct val="150000"/>
              </a:lnSpc>
              <a:spcBef>
                <a:spcPts val="0"/>
              </a:spcBef>
              <a:buNone/>
            </a:pPr>
            <a:r>
              <a:rPr lang="de-DE" sz="2400"/>
              <a:t>Simulation</a:t>
            </a:r>
          </a:p>
        </p:txBody>
      </p:sp>
      <p:pic>
        <p:nvPicPr>
          <p:cNvPr id="235" name="Shape 235"/>
          <p:cNvPicPr preferRelativeResize="0"/>
          <p:nvPr/>
        </p:nvPicPr>
        <p:blipFill>
          <a:blip r:embed="rId3">
            <a:alphaModFix/>
          </a:blip>
          <a:stretch>
            <a:fillRect/>
          </a:stretch>
        </p:blipFill>
        <p:spPr>
          <a:xfrm>
            <a:off x="1237002" y="1420999"/>
            <a:ext cx="6871598" cy="4317799"/>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826" y="1484784"/>
            <a:ext cx="6874566" cy="44010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Outline</a:t>
            </a:r>
          </a:p>
        </p:txBody>
      </p:sp>
      <p:sp>
        <p:nvSpPr>
          <p:cNvPr id="241" name="Shape 241"/>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12 of 15</a:t>
            </a:r>
          </a:p>
        </p:txBody>
      </p:sp>
      <p:sp>
        <p:nvSpPr>
          <p:cNvPr id="242" name="Shape 242"/>
          <p:cNvSpPr txBox="1">
            <a:spLocks noGrp="1"/>
          </p:cNvSpPr>
          <p:nvPr>
            <p:ph type="body" idx="2"/>
          </p:nvPr>
        </p:nvSpPr>
        <p:spPr>
          <a:xfrm>
            <a:off x="287337" y="1684800"/>
            <a:ext cx="8569325" cy="3194048"/>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D8D8D8"/>
              </a:buClr>
              <a:buSzPct val="100000"/>
              <a:buFont typeface="Noto Sans Symbols"/>
              <a:buChar char="▪"/>
            </a:pPr>
            <a:r>
              <a:rPr lang="de-DE" sz="2400" b="0" i="0" u="none" strike="noStrike" cap="none">
                <a:solidFill>
                  <a:srgbClr val="BFBFBF"/>
                </a:solidFill>
                <a:latin typeface="Arial"/>
                <a:ea typeface="Arial"/>
                <a:cs typeface="Arial"/>
                <a:sym typeface="Arial"/>
              </a:rPr>
              <a:t>Progress</a:t>
            </a:r>
          </a:p>
          <a:p>
            <a:pPr marL="431999" marR="0" lvl="1" indent="-216099" algn="l" rtl="0">
              <a:lnSpc>
                <a:spcPct val="150000"/>
              </a:lnSpc>
              <a:spcBef>
                <a:spcPts val="0"/>
              </a:spcBef>
              <a:spcAft>
                <a:spcPts val="0"/>
              </a:spcAft>
              <a:buClr>
                <a:srgbClr val="BFBFBF"/>
              </a:buClr>
              <a:buSzPct val="100000"/>
            </a:pPr>
            <a:r>
              <a:rPr lang="de-DE" sz="2200">
                <a:solidFill>
                  <a:srgbClr val="BFBFBF"/>
                </a:solidFill>
              </a:rPr>
              <a:t>EKF </a:t>
            </a:r>
          </a:p>
          <a:p>
            <a:pPr marL="431999" marR="0" lvl="1" indent="-216099" algn="l" rtl="0">
              <a:lnSpc>
                <a:spcPct val="150000"/>
              </a:lnSpc>
              <a:spcBef>
                <a:spcPts val="0"/>
              </a:spcBef>
              <a:spcAft>
                <a:spcPts val="0"/>
              </a:spcAft>
              <a:buClr>
                <a:srgbClr val="BFBFBF"/>
              </a:buClr>
              <a:buSzPct val="100000"/>
            </a:pPr>
            <a:r>
              <a:rPr lang="de-DE" sz="2200">
                <a:solidFill>
                  <a:srgbClr val="BFBFBF"/>
                </a:solidFill>
              </a:rPr>
              <a:t>Raycasting</a:t>
            </a:r>
          </a:p>
          <a:p>
            <a:pPr marL="216000" marR="0" lvl="0" indent="-216000" algn="l" rtl="0">
              <a:lnSpc>
                <a:spcPct val="150000"/>
              </a:lnSpc>
              <a:spcBef>
                <a:spcPts val="0"/>
              </a:spcBef>
              <a:spcAft>
                <a:spcPts val="0"/>
              </a:spcAft>
              <a:buClr>
                <a:srgbClr val="039EE3"/>
              </a:buClr>
              <a:buSzPct val="100000"/>
              <a:buFont typeface="Noto Sans Symbols"/>
              <a:buChar char="▪"/>
            </a:pPr>
            <a:r>
              <a:rPr lang="de-DE" sz="2400" b="0" i="0" u="none" strike="noStrike" cap="none">
                <a:solidFill>
                  <a:schemeClr val="dk1"/>
                </a:solidFill>
                <a:latin typeface="Arial"/>
                <a:ea typeface="Arial"/>
                <a:cs typeface="Arial"/>
                <a:sym typeface="Arial"/>
              </a:rPr>
              <a:t>Outlook</a:t>
            </a:r>
          </a:p>
          <a:p>
            <a:pPr marL="216000" marR="0" lvl="0" indent="-216000" algn="l" rtl="0">
              <a:lnSpc>
                <a:spcPct val="150000"/>
              </a:lnSpc>
              <a:spcBef>
                <a:spcPts val="0"/>
              </a:spcBef>
              <a:spcAft>
                <a:spcPts val="0"/>
              </a:spcAft>
              <a:buClr>
                <a:srgbClr val="D8D8D8"/>
              </a:buClr>
              <a:buSzPct val="100000"/>
              <a:buFont typeface="Noto Sans Symbols"/>
              <a:buChar char="▪"/>
            </a:pPr>
            <a:r>
              <a:rPr lang="de-DE" sz="2400" b="0" i="0" u="none" strike="noStrike" cap="none">
                <a:solidFill>
                  <a:srgbClr val="BFBFBF"/>
                </a:solidFill>
                <a:latin typeface="Arial"/>
                <a:ea typeface="Arial"/>
                <a:cs typeface="Arial"/>
                <a:sym typeface="Arial"/>
              </a:rPr>
              <a:t>Questions</a:t>
            </a:r>
          </a:p>
        </p:txBody>
      </p:sp>
    </p:spTree>
  </p:cSld>
  <p:clrMapOvr>
    <a:masterClrMapping/>
  </p:clrMapOvr>
</p:sld>
</file>

<file path=ppt/theme/theme1.xml><?xml version="1.0" encoding="utf-8"?>
<a:theme xmlns:a="http://schemas.openxmlformats.org/drawingml/2006/main" name="MASTER_fsd_Vorlage">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_fsd_Vorlage">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967</Words>
  <Application>Microsoft Office PowerPoint</Application>
  <PresentationFormat>On-screen Show (4:3)</PresentationFormat>
  <Paragraphs>141</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MASTER_fsd_Vorlage</vt:lpstr>
      <vt:lpstr>MASTER_fsd_Vorlage</vt:lpstr>
      <vt:lpstr>Project 9: EKF-based Localization with LRF</vt:lpstr>
      <vt:lpstr>Outline</vt:lpstr>
      <vt:lpstr>Outline</vt:lpstr>
      <vt:lpstr>Progress (1)</vt:lpstr>
      <vt:lpstr>Progress (2)</vt:lpstr>
      <vt:lpstr>EKF</vt:lpstr>
      <vt:lpstr>Raycasting</vt:lpstr>
      <vt:lpstr>Raycasting</vt:lpstr>
      <vt:lpstr>Outline</vt:lpstr>
      <vt:lpstr>Outlook</vt:lpstr>
      <vt:lpstr>Outlook</vt:lpstr>
      <vt:lpstr>Outline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9: EKF-based Localization with LRF</dc:title>
  <cp:lastModifiedBy>Pedro Sousa</cp:lastModifiedBy>
  <cp:revision>1</cp:revision>
  <dcterms:modified xsi:type="dcterms:W3CDTF">2016-12-05T17:13:34Z</dcterms:modified>
</cp:coreProperties>
</file>