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13"/>
  </p:notesMasterIdLst>
  <p:handoutMasterIdLst>
    <p:handoutMasterId r:id="rId14"/>
  </p:handoutMasterIdLst>
  <p:sldIdLst>
    <p:sldId id="257" r:id="rId2"/>
    <p:sldId id="261" r:id="rId3"/>
    <p:sldId id="278" r:id="rId4"/>
    <p:sldId id="271" r:id="rId5"/>
    <p:sldId id="270" r:id="rId6"/>
    <p:sldId id="274" r:id="rId7"/>
    <p:sldId id="275" r:id="rId8"/>
    <p:sldId id="276" r:id="rId9"/>
    <p:sldId id="277" r:id="rId10"/>
    <p:sldId id="280" r:id="rId11"/>
    <p:sldId id="279" r:id="rId12"/>
  </p:sldIdLst>
  <p:sldSz cx="9144000" cy="6858000" type="screen4x3"/>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545F"/>
    <a:srgbClr val="009DE3"/>
    <a:srgbClr val="009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81635" autoAdjust="0"/>
  </p:normalViewPr>
  <p:slideViewPr>
    <p:cSldViewPr snapToGrid="0" showGuides="1">
      <p:cViewPr varScale="1">
        <p:scale>
          <a:sx n="97" d="100"/>
          <a:sy n="97" d="100"/>
        </p:scale>
        <p:origin x="1986" y="78"/>
      </p:cViewPr>
      <p:guideLst>
        <p:guide orient="horz" pos="2160"/>
        <p:guide pos="2880"/>
      </p:guideLst>
    </p:cSldViewPr>
  </p:slideViewPr>
  <p:outlineViewPr>
    <p:cViewPr>
      <p:scale>
        <a:sx n="33" d="100"/>
        <a:sy n="33" d="100"/>
      </p:scale>
      <p:origin x="0" y="-2454"/>
    </p:cViewPr>
  </p:outlineViewPr>
  <p:notesTextViewPr>
    <p:cViewPr>
      <p:scale>
        <a:sx n="1" d="1"/>
        <a:sy n="1" d="1"/>
      </p:scale>
      <p:origin x="0" y="0"/>
    </p:cViewPr>
  </p:notesTextViewPr>
  <p:notesViewPr>
    <p:cSldViewPr snapToGrid="0" showGuides="1">
      <p:cViewPr varScale="1">
        <p:scale>
          <a:sx n="81" d="100"/>
          <a:sy n="81" d="100"/>
        </p:scale>
        <p:origin x="1386"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26.09.2016</a:t>
            </a:fld>
            <a:endParaRPr lang="de-DE" sz="1000" dirty="0">
              <a:latin typeface="Arial" pitchFamily="34" charset="0"/>
              <a:cs typeface="Arial" pitchFamily="34" charset="0"/>
            </a:endParaRPr>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‹Nr.›</a:t>
            </a:fld>
            <a:endParaRPr lang="de-DE" sz="1000" dirty="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26.09.2016</a:t>
            </a:fld>
            <a:endParaRPr lang="de-DE" dirty="0"/>
          </a:p>
        </p:txBody>
      </p:sp>
      <p:sp>
        <p:nvSpPr>
          <p:cNvPr id="4" name="Folienbildplatzhalt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dirty="0"/>
              <a:t>Textmasterformat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‹Nr.›</a:t>
            </a:fld>
            <a:endParaRPr lang="de-DE" dirty="0"/>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01726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rgbClr val="3E545F"/>
                </a:solidFill>
              </a:defRPr>
            </a:lvl1pPr>
          </a:lstStyle>
          <a:p>
            <a:pPr>
              <a:defRPr/>
            </a:pPr>
            <a:endParaRPr lang="de-DE" dirty="0"/>
          </a:p>
        </p:txBody>
      </p:sp>
      <p:sp>
        <p:nvSpPr>
          <p:cNvPr id="4" name="Rechteck 3"/>
          <p:cNvSpPr/>
          <p:nvPr userDrawn="1"/>
        </p:nvSpPr>
        <p:spPr>
          <a:xfrm>
            <a:off x="0" y="0"/>
            <a:ext cx="9144000" cy="2312988"/>
          </a:xfrm>
          <a:prstGeom prst="rect">
            <a:avLst/>
          </a:prstGeom>
          <a:solidFill>
            <a:srgbClr val="009FE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rgbClr val="3E545F"/>
              </a:solidFill>
            </a:endParaRPr>
          </a:p>
        </p:txBody>
      </p:sp>
      <p:sp>
        <p:nvSpPr>
          <p:cNvPr id="5"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rgbClr val="3E545F"/>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6"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rgbClr val="3E545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13" name="Textfeld 12"/>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rgbClr val="3E545F"/>
                </a:solidFill>
                <a:latin typeface="Arial" panose="020B0604020202020204" pitchFamily="34" charset="0"/>
                <a:ea typeface="+mn-ea"/>
                <a:cs typeface="+mn-cs"/>
              </a:rPr>
              <a:t>Logo</a:t>
            </a:r>
            <a:r>
              <a:rPr lang="de-DE" sz="1000" b="1" kern="1200" baseline="0" dirty="0">
                <a:solidFill>
                  <a:srgbClr val="3E545F"/>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solidFill>
                  <a:srgbClr val="3E545F"/>
                </a:solidFill>
                <a:latin typeface="+mn-lt"/>
              </a:rPr>
              <a:t>Zum Anpassen der Fußzeile unt</a:t>
            </a:r>
            <a:r>
              <a:rPr lang="de-DE" sz="1000" b="0" kern="1200" baseline="0" dirty="0">
                <a:solidFill>
                  <a:srgbClr val="3E545F"/>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solidFill>
                <a:srgbClr val="3E545F"/>
              </a:solidFill>
              <a:latin typeface="+mn-lt"/>
            </a:endParaRPr>
          </a:p>
          <a:p>
            <a:pPr marL="171450" indent="-171450" eaLnBrk="1" fontAlgn="auto" hangingPunct="1">
              <a:spcBef>
                <a:spcPts val="0"/>
              </a:spcBef>
              <a:spcAft>
                <a:spcPts val="0"/>
              </a:spcAft>
              <a:buFontTx/>
              <a:buChar char="-"/>
              <a:defRPr/>
            </a:pPr>
            <a:r>
              <a:rPr lang="de-DE" sz="1000" dirty="0">
                <a:solidFill>
                  <a:srgbClr val="3E545F"/>
                </a:solidFill>
                <a:latin typeface="+mn-lt"/>
              </a:rPr>
              <a:t>Einfügen über</a:t>
            </a:r>
            <a:r>
              <a:rPr lang="de-DE" sz="1000" baseline="0" dirty="0">
                <a:solidFill>
                  <a:srgbClr val="3E545F"/>
                </a:solidFill>
                <a:latin typeface="+mn-lt"/>
              </a:rPr>
              <a:t> Karteireiter Einfügen &gt; Grafik</a:t>
            </a:r>
            <a:endParaRPr lang="de-DE" sz="1000" dirty="0">
              <a:solidFill>
                <a:srgbClr val="3E545F"/>
              </a:solidFill>
              <a:latin typeface="+mn-lt"/>
            </a:endParaRPr>
          </a:p>
          <a:p>
            <a:pPr marL="171450" indent="-171450" eaLnBrk="1" fontAlgn="auto" hangingPunct="1">
              <a:spcBef>
                <a:spcPts val="0"/>
              </a:spcBef>
              <a:spcAft>
                <a:spcPts val="0"/>
              </a:spcAft>
              <a:buFontTx/>
              <a:buChar char="-"/>
              <a:defRPr/>
            </a:pPr>
            <a:r>
              <a:rPr lang="de-DE" sz="1000" dirty="0">
                <a:solidFill>
                  <a:srgbClr val="3E545F"/>
                </a:solidFill>
                <a:latin typeface="+mn-lt"/>
              </a:rPr>
              <a:t>Logo</a:t>
            </a:r>
            <a:r>
              <a:rPr lang="de-DE" sz="1000" baseline="0" dirty="0">
                <a:solidFill>
                  <a:srgbClr val="3E545F"/>
                </a:solidFill>
                <a:latin typeface="+mn-lt"/>
              </a:rPr>
              <a:t> auswählen (PNG in RGB) </a:t>
            </a:r>
            <a:endParaRPr lang="de-DE" sz="1000" dirty="0">
              <a:solidFill>
                <a:srgbClr val="3E545F"/>
              </a:solidFill>
              <a:latin typeface="+mn-lt"/>
            </a:endParaRPr>
          </a:p>
          <a:p>
            <a:pPr marL="171450" indent="-171450" eaLnBrk="1" fontAlgn="auto" hangingPunct="1">
              <a:spcBef>
                <a:spcPts val="0"/>
              </a:spcBef>
              <a:spcAft>
                <a:spcPts val="0"/>
              </a:spcAft>
              <a:buFontTx/>
              <a:buChar char="-"/>
              <a:defRPr/>
            </a:pPr>
            <a:r>
              <a:rPr lang="de-DE" sz="1000" dirty="0">
                <a:solidFill>
                  <a:srgbClr val="3E545F"/>
                </a:solidFill>
                <a:latin typeface="+mn-lt"/>
              </a:rPr>
              <a:t>Skalieren: Doppelklick</a:t>
            </a:r>
            <a:r>
              <a:rPr lang="de-DE" sz="1000" baseline="0" dirty="0">
                <a:solidFill>
                  <a:srgbClr val="3E545F"/>
                </a:solidFill>
                <a:latin typeface="+mn-lt"/>
              </a:rPr>
              <a:t> auf Logo &gt; </a:t>
            </a:r>
            <a:r>
              <a:rPr lang="de-DE" sz="1000" kern="1200" dirty="0">
                <a:solidFill>
                  <a:srgbClr val="3E545F"/>
                </a:solidFill>
                <a:latin typeface="Arial" panose="020B0604020202020204" pitchFamily="34" charset="0"/>
                <a:ea typeface="+mn-ea"/>
                <a:cs typeface="+mn-cs"/>
              </a:rPr>
              <a:t>unter Schriftgrad (rechts im Kopf) Höhe 2,26 cm  einstellen (</a:t>
            </a:r>
            <a:r>
              <a:rPr lang="de-DE" sz="1000" baseline="0" dirty="0">
                <a:solidFill>
                  <a:srgbClr val="3E545F"/>
                </a:solidFill>
                <a:latin typeface="+mn-lt"/>
              </a:rPr>
              <a:t>Breite variiert je nach     </a:t>
            </a:r>
          </a:p>
          <a:p>
            <a:pPr marL="0" indent="0" eaLnBrk="1" fontAlgn="auto" hangingPunct="1">
              <a:spcBef>
                <a:spcPts val="0"/>
              </a:spcBef>
              <a:spcAft>
                <a:spcPts val="0"/>
              </a:spcAft>
              <a:buFontTx/>
              <a:buNone/>
              <a:defRPr/>
            </a:pPr>
            <a:r>
              <a:rPr lang="de-DE" sz="1000" baseline="0" dirty="0">
                <a:solidFill>
                  <a:srgbClr val="3E545F"/>
                </a:solidFill>
                <a:latin typeface="+mn-lt"/>
              </a:rPr>
              <a:t>     Schutzraum)</a:t>
            </a:r>
          </a:p>
          <a:p>
            <a:pPr marL="171450" indent="-171450" eaLnBrk="1" fontAlgn="auto" hangingPunct="1">
              <a:spcBef>
                <a:spcPts val="0"/>
              </a:spcBef>
              <a:spcAft>
                <a:spcPts val="0"/>
              </a:spcAft>
              <a:buFontTx/>
              <a:buChar char="-"/>
              <a:defRPr/>
            </a:pPr>
            <a:r>
              <a:rPr lang="de-DE" sz="1000" kern="1200" baseline="0" dirty="0">
                <a:solidFill>
                  <a:srgbClr val="3E545F"/>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rgbClr val="3E545F"/>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rgbClr val="3E545F"/>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solidFill>
                <a:srgbClr val="3E545F"/>
              </a:solidFill>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spTree>
    <p:extLst>
      <p:ext uri="{BB962C8B-B14F-4D97-AF65-F5344CB8AC3E}">
        <p14:creationId xmlns:p14="http://schemas.microsoft.com/office/powerpoint/2010/main" val="332884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8" y="2487613"/>
            <a:ext cx="8569325"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a:solidFill>
                  <a:srgbClr val="3E545F"/>
                </a:solidFill>
              </a:rPr>
              <a:t>Vielen Dank</a:t>
            </a:r>
            <a:br>
              <a:rPr lang="de-DE" dirty="0">
                <a:solidFill>
                  <a:srgbClr val="3E545F"/>
                </a:solidFill>
              </a:rPr>
            </a:br>
            <a:r>
              <a:rPr lang="de-DE" dirty="0">
                <a:solidFill>
                  <a:srgbClr val="3E545F"/>
                </a:solidFill>
              </a:rPr>
              <a:t>für Ihre Aufmerksamkeit</a:t>
            </a:r>
            <a:endParaRPr lang="en-US" dirty="0">
              <a:solidFill>
                <a:srgbClr val="3E545F"/>
              </a:solidFill>
            </a:endParaRPr>
          </a:p>
        </p:txBody>
      </p:sp>
      <p:sp>
        <p:nvSpPr>
          <p:cNvPr id="9" name="Textplatzhalter 24"/>
          <p:cNvSpPr>
            <a:spLocks noGrp="1"/>
          </p:cNvSpPr>
          <p:nvPr>
            <p:ph type="body" sz="quarter" idx="11"/>
          </p:nvPr>
        </p:nvSpPr>
        <p:spPr>
          <a:xfrm>
            <a:off x="288000" y="3988800"/>
            <a:ext cx="8569325"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Formatvorlagen des Textmasters bearbeiten</a:t>
            </a:r>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spTree>
    <p:extLst>
      <p:ext uri="{BB962C8B-B14F-4D97-AF65-F5344CB8AC3E}">
        <p14:creationId xmlns:p14="http://schemas.microsoft.com/office/powerpoint/2010/main" val="19019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7338" y="2874576"/>
            <a:ext cx="8568000" cy="540000"/>
          </a:xfrm>
          <a:prstGeom prst="rect">
            <a:avLst/>
          </a:prstGeom>
        </p:spPr>
        <p:txBody>
          <a:bodyPr lIns="0" tIns="0" rIns="0" bIns="0" anchor="t" anchorCtr="0">
            <a:noAutofit/>
          </a:bodyPr>
          <a:lstStyle>
            <a:lvl1pPr algn="l">
              <a:defRPr sz="3200" b="1">
                <a:solidFill>
                  <a:srgbClr val="3E545F"/>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6" name="Subtitle 2"/>
          <p:cNvSpPr>
            <a:spLocks noGrp="1"/>
          </p:cNvSpPr>
          <p:nvPr>
            <p:ph type="subTitle" idx="1"/>
          </p:nvPr>
        </p:nvSpPr>
        <p:spPr>
          <a:xfrm>
            <a:off x="287338" y="367153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rcRect t="48967" b="13242"/>
          <a:stretch>
            <a:fillRect/>
          </a:stretch>
        </p:blipFill>
        <p:spPr bwMode="auto">
          <a:xfrm>
            <a:off x="0" y="0"/>
            <a:ext cx="91440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feld 7"/>
          <p:cNvSpPr txBox="1"/>
          <p:nvPr userDrawn="1"/>
        </p:nvSpPr>
        <p:spPr>
          <a:xfrm>
            <a:off x="9258072" y="540456"/>
            <a:ext cx="1641475" cy="1169987"/>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pic>
        <p:nvPicPr>
          <p:cNvPr id="4" name="Grafik 3"/>
          <p:cNvPicPr>
            <a:picLocks noChangeAspect="1"/>
          </p:cNvPicPr>
          <p:nvPr userDrawn="1"/>
        </p:nvPicPr>
        <p:blipFill rotWithShape="1">
          <a:blip r:embed="rId4" cstate="print">
            <a:extLst>
              <a:ext uri="{28A0092B-C50C-407E-A947-70E740481C1C}">
                <a14:useLocalDpi xmlns:a14="http://schemas.microsoft.com/office/drawing/2010/main" val="0"/>
              </a:ext>
            </a:extLst>
          </a:blip>
          <a:srcRect t="24828" b="30702"/>
          <a:stretch/>
        </p:blipFill>
        <p:spPr>
          <a:xfrm>
            <a:off x="-662" y="0"/>
            <a:ext cx="9144000" cy="2710832"/>
          </a:xfrm>
          <a:prstGeom prst="rect">
            <a:avLst/>
          </a:prstGeom>
        </p:spPr>
      </p:pic>
    </p:spTree>
    <p:extLst>
      <p:ext uri="{BB962C8B-B14F-4D97-AF65-F5344CB8AC3E}">
        <p14:creationId xmlns:p14="http://schemas.microsoft.com/office/powerpoint/2010/main" val="278347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4364363"/>
            <a:ext cx="8568000" cy="540000"/>
          </a:xfrm>
          <a:prstGeom prst="rect">
            <a:avLst/>
          </a:prstGeom>
        </p:spPr>
        <p:txBody>
          <a:bodyPr lIns="0" tIns="0" rIns="0" bIns="0" anchor="t" anchorCtr="0">
            <a:noAutofit/>
          </a:bodyPr>
          <a:lstStyle>
            <a:lvl1pPr algn="l">
              <a:defRPr sz="3200" b="1">
                <a:solidFill>
                  <a:srgbClr val="3E545F"/>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11" name="Subtitle 2"/>
          <p:cNvSpPr>
            <a:spLocks noGrp="1"/>
          </p:cNvSpPr>
          <p:nvPr>
            <p:ph type="subTitle" idx="1"/>
          </p:nvPr>
        </p:nvSpPr>
        <p:spPr>
          <a:xfrm>
            <a:off x="288000" y="5125768"/>
            <a:ext cx="8568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15" name="Textfeld 14"/>
          <p:cNvSpPr txBox="1"/>
          <p:nvPr userDrawn="1"/>
        </p:nvSpPr>
        <p:spPr>
          <a:xfrm>
            <a:off x="9258072" y="540456"/>
            <a:ext cx="1641475" cy="1169987"/>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pic>
        <p:nvPicPr>
          <p:cNvPr id="13" name="Grafik 12"/>
          <p:cNvPicPr>
            <a:picLocks noChangeAspect="1"/>
          </p:cNvPicPr>
          <p:nvPr userDrawn="1"/>
        </p:nvPicPr>
        <p:blipFill rotWithShape="1">
          <a:blip r:embed="rId2" cstate="print">
            <a:extLst>
              <a:ext uri="{28A0092B-C50C-407E-A947-70E740481C1C}">
                <a14:useLocalDpi xmlns:a14="http://schemas.microsoft.com/office/drawing/2010/main" val="0"/>
              </a:ext>
            </a:extLst>
          </a:blip>
          <a:srcRect t="22789" b="8537"/>
          <a:stretch/>
        </p:blipFill>
        <p:spPr>
          <a:xfrm>
            <a:off x="112" y="1"/>
            <a:ext cx="9144000" cy="4186326"/>
          </a:xfrm>
          <a:prstGeom prst="rect">
            <a:avLst/>
          </a:prstGeom>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spTree>
    <p:extLst>
      <p:ext uri="{BB962C8B-B14F-4D97-AF65-F5344CB8AC3E}">
        <p14:creationId xmlns:p14="http://schemas.microsoft.com/office/powerpoint/2010/main" val="40608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rgbClr val="3E545F"/>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12" name="Subtitle 2"/>
          <p:cNvSpPr>
            <a:spLocks noGrp="1"/>
          </p:cNvSpPr>
          <p:nvPr>
            <p:ph type="subTitle" idx="1"/>
          </p:nvPr>
        </p:nvSpPr>
        <p:spPr>
          <a:xfrm>
            <a:off x="288000" y="2980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cxnSp>
        <p:nvCxnSpPr>
          <p:cNvPr id="13" name="Gerader Verbinder 12"/>
          <p:cNvCxnSpPr/>
          <p:nvPr userDrawn="1"/>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spTree>
    <p:extLst>
      <p:ext uri="{BB962C8B-B14F-4D97-AF65-F5344CB8AC3E}">
        <p14:creationId xmlns:p14="http://schemas.microsoft.com/office/powerpoint/2010/main" val="167244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2487600"/>
            <a:ext cx="8568000" cy="540000"/>
          </a:xfrm>
          <a:prstGeom prst="rect">
            <a:avLst/>
          </a:prstGeom>
        </p:spPr>
        <p:txBody>
          <a:bodyPr lIns="0" tIns="0" rIns="0" bIns="0" anchor="t" anchorCtr="0">
            <a:noAutofit/>
          </a:bodyPr>
          <a:lstStyle>
            <a:lvl1pPr algn="l">
              <a:defRPr sz="3200" b="1">
                <a:solidFill>
                  <a:srgbClr val="3E545F"/>
                </a:solidFill>
                <a:latin typeface="Arial" panose="020B0604020202020204" pitchFamily="34" charset="0"/>
                <a:cs typeface="Arial" panose="020B0604020202020204" pitchFamily="34" charset="0"/>
              </a:defRPr>
            </a:lvl1pPr>
          </a:lstStyle>
          <a:p>
            <a:r>
              <a:rPr lang="de-DE" dirty="0"/>
              <a:t>Titelmasterformat durch Klicken bearbeiten</a:t>
            </a:r>
            <a:endParaRPr lang="en-US" dirty="0"/>
          </a:p>
        </p:txBody>
      </p:sp>
      <p:sp>
        <p:nvSpPr>
          <p:cNvPr id="9" name="Subtitle 2"/>
          <p:cNvSpPr>
            <a:spLocks noGrp="1"/>
          </p:cNvSpPr>
          <p:nvPr>
            <p:ph type="subTitle" idx="1"/>
          </p:nvPr>
        </p:nvSpPr>
        <p:spPr>
          <a:xfrm>
            <a:off x="288000" y="3196800"/>
            <a:ext cx="8568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Formatvorlage des Untertitelmasters durch Klicken bearbeiten</a:t>
            </a:r>
            <a:endParaRPr lang="en-US" dirty="0"/>
          </a:p>
        </p:txBody>
      </p:sp>
      <p:cxnSp>
        <p:nvCxnSpPr>
          <p:cNvPr id="10" name="Gerader Verbinder 9"/>
          <p:cNvCxnSpPr/>
          <p:nvPr userDrawn="1"/>
        </p:nvCxnSpPr>
        <p:spPr>
          <a:xfrm>
            <a:off x="287338" y="3036888"/>
            <a:ext cx="8569325" cy="0"/>
          </a:xfrm>
          <a:prstGeom prst="line">
            <a:avLst/>
          </a:prstGeom>
          <a:ln>
            <a:solidFill>
              <a:srgbClr val="009FE3"/>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userDrawn="1"/>
        </p:nvSpPr>
        <p:spPr>
          <a:xfrm>
            <a:off x="-1755322" y="652190"/>
            <a:ext cx="1641475" cy="6205810"/>
          </a:xfrm>
          <a:prstGeom prst="rect">
            <a:avLst/>
          </a:prstGeom>
          <a:noFill/>
        </p:spPr>
        <p:txBody>
          <a:bodyPr wrap="square">
            <a:spAutoFit/>
          </a:bodyPr>
          <a:lstStyle/>
          <a:p>
            <a:pPr eaLnBrk="1" fontAlgn="auto" hangingPunct="1">
              <a:spcBef>
                <a:spcPts val="0"/>
              </a:spcBef>
              <a:spcAft>
                <a:spcPts val="0"/>
              </a:spcAft>
              <a:defRPr/>
            </a:pPr>
            <a:r>
              <a:rPr lang="de-DE" sz="1000" b="1" kern="1200" dirty="0">
                <a:solidFill>
                  <a:schemeClr val="tx1"/>
                </a:solidFill>
                <a:latin typeface="Arial" panose="020B0604020202020204" pitchFamily="34" charset="0"/>
                <a:ea typeface="+mn-ea"/>
                <a:cs typeface="+mn-cs"/>
              </a:rPr>
              <a:t>Logo</a:t>
            </a:r>
            <a:r>
              <a:rPr lang="de-DE" sz="1000" b="1" kern="1200" baseline="0" dirty="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a:latin typeface="+mn-lt"/>
              </a:rPr>
              <a:t>Zum Anpassen der Fußzeile unt</a:t>
            </a:r>
            <a:r>
              <a:rPr lang="de-DE" sz="1000" b="0" kern="1200" baseline="0" dirty="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Einfügen über</a:t>
            </a:r>
            <a:r>
              <a:rPr lang="de-DE" sz="1000" baseline="0" dirty="0">
                <a:latin typeface="+mn-lt"/>
              </a:rPr>
              <a:t> Karteireiter Einfügen &gt; Grafik</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Logo</a:t>
            </a:r>
            <a:r>
              <a:rPr lang="de-DE" sz="1000" baseline="0" dirty="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a:latin typeface="+mn-lt"/>
              </a:rPr>
              <a:t>Skalieren: Doppelklick</a:t>
            </a:r>
            <a:r>
              <a:rPr lang="de-DE" sz="1000" baseline="0" dirty="0">
                <a:latin typeface="+mn-lt"/>
              </a:rPr>
              <a:t> auf Logo &gt; </a:t>
            </a:r>
            <a:r>
              <a:rPr lang="de-DE" sz="1000" kern="1200" dirty="0">
                <a:solidFill>
                  <a:schemeClr val="tx1"/>
                </a:solidFill>
                <a:latin typeface="Arial" panose="020B0604020202020204" pitchFamily="34" charset="0"/>
                <a:ea typeface="+mn-ea"/>
                <a:cs typeface="+mn-cs"/>
              </a:rPr>
              <a:t>unter Schriftgrad (rechts im Kopf) Höhe 2,26 cm  einstellen (</a:t>
            </a:r>
            <a:r>
              <a:rPr lang="de-DE" sz="1000" baseline="0" dirty="0">
                <a:latin typeface="+mn-lt"/>
              </a:rPr>
              <a:t>Breite variiert je nach     </a:t>
            </a:r>
          </a:p>
          <a:p>
            <a:pPr marL="0" indent="0" eaLnBrk="1" fontAlgn="auto" hangingPunct="1">
              <a:spcBef>
                <a:spcPts val="0"/>
              </a:spcBef>
              <a:spcAft>
                <a:spcPts val="0"/>
              </a:spcAft>
              <a:buFontTx/>
              <a:buNone/>
              <a:defRPr/>
            </a:pPr>
            <a:r>
              <a:rPr lang="de-DE" sz="1000" baseline="0" dirty="0">
                <a:latin typeface="+mn-lt"/>
              </a:rPr>
              <a:t>     Schutzraum)</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a:latin typeface="+mn-lt"/>
            </a:endParaRP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spTree>
    <p:extLst>
      <p:ext uri="{BB962C8B-B14F-4D97-AF65-F5344CB8AC3E}">
        <p14:creationId xmlns:p14="http://schemas.microsoft.com/office/powerpoint/2010/main" val="40750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rgbClr val="3E545F"/>
                </a:solidFill>
              </a:defRPr>
            </a:lvl1pPr>
          </a:lstStyle>
          <a:p>
            <a:r>
              <a:rPr lang="de-DE" dirty="0"/>
              <a:t>Titelmasterformat durch Klicken bearbeiten</a:t>
            </a:r>
            <a:endParaRPr lang="en-US" dirty="0"/>
          </a:p>
        </p:txBody>
      </p:sp>
      <p:sp>
        <p:nvSpPr>
          <p:cNvPr id="25"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Formatvorlagen des Textmasters bearbeiten</a:t>
            </a:r>
          </a:p>
        </p:txBody>
      </p:sp>
      <p:sp>
        <p:nvSpPr>
          <p:cNvPr id="5" name="Footer Placeholder 4"/>
          <p:cNvSpPr>
            <a:spLocks noGrp="1"/>
          </p:cNvSpPr>
          <p:nvPr>
            <p:ph type="ftr" sz="quarter" idx="12"/>
          </p:nvPr>
        </p:nvSpPr>
        <p:spPr/>
        <p:txBody>
          <a:bodyPr/>
          <a:lstStyle>
            <a:lvl1pPr>
              <a:defRPr/>
            </a:lvl1pPr>
          </a:lstStyle>
          <a:p>
            <a:pPr>
              <a:defRPr/>
            </a:pPr>
            <a:endParaRPr lang="de-DE" dirty="0"/>
          </a:p>
        </p:txBody>
      </p:sp>
      <p:sp>
        <p:nvSpPr>
          <p:cNvPr id="12" name="Textplatzhalter 11"/>
          <p:cNvSpPr>
            <a:spLocks noGrp="1"/>
          </p:cNvSpPr>
          <p:nvPr>
            <p:ph type="body" sz="quarter" idx="13"/>
          </p:nvPr>
        </p:nvSpPr>
        <p:spPr>
          <a:xfrm>
            <a:off x="287338" y="1684800"/>
            <a:ext cx="8569325" cy="3194050"/>
          </a:xfrm>
          <a:prstGeom prst="rect">
            <a:avLst/>
          </a:prstGeom>
        </p:spPr>
        <p:txBody>
          <a:bodyPr lIns="0" tIns="0" rIns="0" bIns="0"/>
          <a:lstStyle>
            <a:lvl1pPr marL="216000" indent="-216000">
              <a:buClr>
                <a:srgbClr val="009DE3"/>
              </a:buClr>
              <a:buFont typeface="Wingdings" panose="05000000000000000000" pitchFamily="2" charset="2"/>
              <a:buChar char="§"/>
              <a:defRPr b="1"/>
            </a:lvl1pPr>
            <a:lvl2pPr marL="432000" indent="-215900">
              <a:buClr>
                <a:srgbClr val="009DE3"/>
              </a:buClr>
              <a:buFont typeface="Wingdings" panose="05000000000000000000" pitchFamily="2" charset="2"/>
              <a:buChar char="§"/>
              <a:defRPr/>
            </a:lvl2pPr>
            <a:lvl3pPr>
              <a:buClr>
                <a:srgbClr val="009DE3"/>
              </a:buClr>
              <a:defRPr sz="1400"/>
            </a:lvl3pPr>
            <a:lvl4pPr marL="864000" indent="-216000">
              <a:buClr>
                <a:srgbClr val="009DE3"/>
              </a:buClr>
              <a:buFont typeface="Wingdings" panose="05000000000000000000" pitchFamily="2" charset="2"/>
              <a:buChar char="§"/>
              <a:defRPr sz="1400"/>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7" name="Textfeld 6"/>
          <p:cNvSpPr txBox="1"/>
          <p:nvPr userDrawn="1"/>
        </p:nvSpPr>
        <p:spPr>
          <a:xfrm>
            <a:off x="-2246811" y="506413"/>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8" name="Textfeld 7"/>
          <p:cNvSpPr txBox="1"/>
          <p:nvPr userDrawn="1"/>
        </p:nvSpPr>
        <p:spPr>
          <a:xfrm>
            <a:off x="9231086" y="506413"/>
            <a:ext cx="2067423" cy="5170646"/>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381497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rgbClr val="3E545F"/>
                </a:solidFill>
              </a:defRPr>
            </a:lvl1pPr>
          </a:lstStyle>
          <a:p>
            <a:r>
              <a:rPr lang="de-DE" dirty="0"/>
              <a:t>Titelmasterformat durch Klicken bearbeiten</a:t>
            </a:r>
            <a:endParaRPr lang="en-US" dirty="0"/>
          </a:p>
        </p:txBody>
      </p:sp>
      <p:sp>
        <p:nvSpPr>
          <p:cNvPr id="3" name="Content Placeholder 2"/>
          <p:cNvSpPr>
            <a:spLocks noGrp="1"/>
          </p:cNvSpPr>
          <p:nvPr>
            <p:ph idx="1"/>
          </p:nvPr>
        </p:nvSpPr>
        <p:spPr>
          <a:xfrm>
            <a:off x="288000" y="1152000"/>
            <a:ext cx="8568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a:t>Formatvorlagen des Textmasters bearbeiten</a:t>
            </a:r>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287338" y="1684800"/>
            <a:ext cx="8569325" cy="3751263"/>
          </a:xfrm>
          <a:prstGeom prst="rect">
            <a:avLst/>
          </a:prstGeom>
        </p:spPr>
        <p:txBody>
          <a:bodyPr lIns="0" tIns="0" rIns="0" bIns="0"/>
          <a:lstStyle>
            <a:lvl1pPr marL="0" indent="0">
              <a:buFontTx/>
              <a:buNone/>
              <a:defRPr/>
            </a:lvl1pPr>
          </a:lstStyle>
          <a:p>
            <a:pPr lvl="0"/>
            <a:r>
              <a:rPr lang="de-DE"/>
              <a:t>Formatvorlagen des Textmasters bearbeiten</a:t>
            </a:r>
          </a:p>
        </p:txBody>
      </p:sp>
      <p:sp>
        <p:nvSpPr>
          <p:cNvPr id="9" name="Textfeld 8"/>
          <p:cNvSpPr txBox="1"/>
          <p:nvPr userDrawn="1"/>
        </p:nvSpPr>
        <p:spPr>
          <a:xfrm>
            <a:off x="-2246811" y="506413"/>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Seitenzahlen:</a:t>
            </a: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a:t>Die Seitenanzeige „1 von X“ ist nicht standardmäßig in </a:t>
            </a:r>
            <a:r>
              <a:rPr lang="de-DE" sz="1000" dirty="0" err="1"/>
              <a:t>Powerpoint</a:t>
            </a:r>
            <a:r>
              <a:rPr lang="de-DE" sz="1000" dirty="0"/>
              <a:t> verfügbar; daher benötigen Sie dazu ein Add-In.</a:t>
            </a:r>
            <a:r>
              <a:rPr lang="de-DE" sz="1000" baseline="0" dirty="0"/>
              <a:t> </a:t>
            </a:r>
            <a:r>
              <a:rPr lang="de-DE" sz="1000" dirty="0"/>
              <a:t>Das Add-In</a:t>
            </a:r>
            <a:r>
              <a:rPr lang="de-DE" sz="1000" baseline="0" dirty="0"/>
              <a:t> kann im Vorlagencenter heruntergeladen werden.</a:t>
            </a:r>
            <a:endParaRPr lang="de-DE" sz="1000" dirty="0"/>
          </a:p>
          <a:p>
            <a:pPr marL="0" indent="0">
              <a:buNone/>
            </a:pPr>
            <a:endParaRPr lang="de-DE" sz="1000" dirty="0"/>
          </a:p>
          <a:p>
            <a:pPr marL="0" indent="0">
              <a:buNone/>
            </a:pPr>
            <a:r>
              <a:rPr lang="de-DE" sz="1000" b="1" dirty="0"/>
              <a:t>Aktivieren</a:t>
            </a:r>
          </a:p>
          <a:p>
            <a:r>
              <a:rPr lang="de-DE" sz="1000" dirty="0"/>
              <a:t>Nach dem Öffnen der Vorlage, klicken Sie mit einem Doppelklick auf die Datei „RWTH-Addin-Seitenzahlen“, um das Add-In zu aktivieren. Nach dem Schließen von </a:t>
            </a:r>
            <a:r>
              <a:rPr lang="de-DE" sz="1000" dirty="0" err="1"/>
              <a:t>Powerpoint</a:t>
            </a:r>
            <a:r>
              <a:rPr lang="de-DE" sz="1000" dirty="0"/>
              <a:t> deaktiviert es sich automatisch wieder.</a:t>
            </a:r>
          </a:p>
          <a:p>
            <a:endParaRPr lang="de-DE" sz="1000" dirty="0"/>
          </a:p>
          <a:p>
            <a:r>
              <a:rPr lang="de-DE" sz="1000" b="1" dirty="0"/>
              <a:t>Erstellen</a:t>
            </a:r>
          </a:p>
          <a:p>
            <a:r>
              <a:rPr lang="de-DE" sz="1000" dirty="0"/>
              <a:t>Gehen Sie in der Symbolleiste auf den Tab „RWTH </a:t>
            </a:r>
            <a:r>
              <a:rPr lang="de-DE" sz="1000" dirty="0" err="1"/>
              <a:t>AddIn</a:t>
            </a:r>
            <a:r>
              <a:rPr lang="de-DE" sz="1000" dirty="0"/>
              <a:t>“ und klicken Sie den Button. Nun stellen sich die Seitenzahlen automatisch ein. Falls Sie nachträglich noch Folien hinzufügen oder löschen, klicken Sie einfach erneut auf den Button, um die Seitenzahlen zu aktualisieren. </a:t>
            </a:r>
          </a:p>
          <a:p>
            <a:endParaRPr lang="de-DE" sz="1000" dirty="0">
              <a:latin typeface="+mn-lt"/>
            </a:endParaRPr>
          </a:p>
        </p:txBody>
      </p:sp>
      <p:sp>
        <p:nvSpPr>
          <p:cNvPr id="10" name="Textfeld 9"/>
          <p:cNvSpPr txBox="1"/>
          <p:nvPr userDrawn="1"/>
        </p:nvSpPr>
        <p:spPr>
          <a:xfrm>
            <a:off x="9231086" y="506413"/>
            <a:ext cx="2067423" cy="5170646"/>
          </a:xfrm>
          <a:prstGeom prst="rect">
            <a:avLst/>
          </a:prstGeom>
          <a:noFill/>
        </p:spPr>
        <p:txBody>
          <a:bodyPr wrap="square">
            <a:spAutoFit/>
          </a:bodyPr>
          <a:lstStyle/>
          <a:p>
            <a:r>
              <a:rPr lang="de-DE" sz="1000" b="1" kern="1200" dirty="0">
                <a:solidFill>
                  <a:schemeClr val="tx1"/>
                </a:solidFill>
                <a:latin typeface="Arial" panose="020B0604020202020204" pitchFamily="34" charset="0"/>
                <a:ea typeface="+mn-ea"/>
                <a:cs typeface="+mn-cs"/>
              </a:rPr>
              <a:t>Add-In</a:t>
            </a:r>
            <a:r>
              <a:rPr lang="de-DE" sz="1000" b="1" kern="1200" baseline="0" dirty="0">
                <a:solidFill>
                  <a:schemeClr val="tx1"/>
                </a:solidFill>
                <a:latin typeface="Arial" panose="020B0604020202020204" pitchFamily="34" charset="0"/>
                <a:ea typeface="+mn-ea"/>
                <a:cs typeface="+mn-cs"/>
              </a:rPr>
              <a:t> installieren </a:t>
            </a:r>
          </a:p>
          <a:p>
            <a:r>
              <a:rPr lang="de-DE" sz="1000" dirty="0"/>
              <a:t>Wenn Sie das Add-In dauerhaft installieren möchten, damit Sie es nicht immer anklicken müssen, gehen Sie wie folgt vor:</a:t>
            </a:r>
          </a:p>
          <a:p>
            <a:r>
              <a:rPr lang="de-DE" sz="1000" dirty="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Schaltfläche Office</a:t>
            </a:r>
            <a:r>
              <a:rPr lang="de-DE" sz="1000" baseline="0" dirty="0"/>
              <a:t> (für </a:t>
            </a:r>
            <a:r>
              <a:rPr lang="de-DE" sz="1000" b="0" baseline="0" dirty="0"/>
              <a:t>Office 2007-2010</a:t>
            </a:r>
            <a:r>
              <a:rPr lang="de-DE" sz="1000" baseline="0" dirty="0"/>
              <a:t>, runder Button oben links) bzw. auf </a:t>
            </a:r>
            <a:r>
              <a:rPr lang="de-DE" sz="1000" b="1" baseline="0" dirty="0"/>
              <a:t>Datei</a:t>
            </a:r>
            <a:r>
              <a:rPr lang="de-DE" sz="1000" baseline="0" dirty="0"/>
              <a:t> (</a:t>
            </a:r>
            <a:r>
              <a:rPr lang="de-DE" sz="1000" b="0" baseline="0" dirty="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a:t>
            </a:r>
            <a:r>
              <a:rPr lang="de-DE" sz="1000" b="1" baseline="0" dirty="0"/>
              <a:t>PowerPoint-Optionen</a:t>
            </a:r>
            <a:r>
              <a:rPr lang="de-DE" sz="1000" baseline="0" dirty="0"/>
              <a:t>“ (für </a:t>
            </a:r>
            <a:r>
              <a:rPr lang="de-DE" sz="1000" b="0" baseline="0" dirty="0"/>
              <a:t>Office 2007-2010</a:t>
            </a:r>
            <a:r>
              <a:rPr lang="de-DE" sz="1000" baseline="0" dirty="0"/>
              <a:t>, unten rechts) bzw. </a:t>
            </a:r>
            <a:r>
              <a:rPr lang="de-DE" sz="1000" b="1" baseline="0" dirty="0"/>
              <a:t>Optionen</a:t>
            </a:r>
            <a:r>
              <a:rPr lang="de-DE" sz="1000" b="0" baseline="0" dirty="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a:t>Add-Ins</a:t>
            </a:r>
            <a:endParaRPr lang="de-DE" sz="1000" baseline="0" dirty="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a:t>wählen Sie ganz unten bei </a:t>
            </a:r>
            <a:r>
              <a:rPr lang="de-DE" sz="1000" b="1" baseline="0" dirty="0"/>
              <a:t>Verwalten:</a:t>
            </a:r>
            <a:r>
              <a:rPr lang="de-DE" sz="1000" baseline="0" dirty="0"/>
              <a:t> den Punkt </a:t>
            </a:r>
            <a:r>
              <a:rPr lang="de-DE" sz="1000" b="1" baseline="0" dirty="0"/>
              <a:t>PowerPoint-Add Ins</a:t>
            </a:r>
            <a:r>
              <a:rPr lang="de-DE" sz="1000" baseline="0" dirty="0"/>
              <a:t> und klicken Sie </a:t>
            </a:r>
            <a:r>
              <a:rPr lang="de-DE" sz="1000" b="1" baseline="0" dirty="0"/>
              <a:t>Gehe zu…</a:t>
            </a:r>
            <a:r>
              <a:rPr lang="de-DE" sz="1000" baseline="0" dirty="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a:solidFill>
                  <a:schemeClr val="tx1"/>
                </a:solidFill>
                <a:latin typeface="Arial" panose="020B0604020202020204" pitchFamily="34" charset="0"/>
                <a:ea typeface="+mn-ea"/>
                <a:cs typeface="+mn-cs"/>
              </a:rPr>
              <a:t>Klicken Sie auf </a:t>
            </a:r>
            <a:r>
              <a:rPr lang="de-DE" sz="1000" b="1" kern="1200" baseline="0" dirty="0">
                <a:solidFill>
                  <a:schemeClr val="tx1"/>
                </a:solidFill>
                <a:latin typeface="Arial" panose="020B0604020202020204" pitchFamily="34" charset="0"/>
                <a:ea typeface="+mn-ea"/>
                <a:cs typeface="+mn-cs"/>
              </a:rPr>
              <a:t>Neu Hinzufügen…</a:t>
            </a:r>
            <a:r>
              <a:rPr lang="de-DE" sz="1000" b="0" kern="1200" baseline="0" dirty="0">
                <a:solidFill>
                  <a:schemeClr val="tx1"/>
                </a:solidFill>
                <a:latin typeface="Arial" panose="020B0604020202020204" pitchFamily="34" charset="0"/>
                <a:ea typeface="+mn-ea"/>
                <a:cs typeface="+mn-cs"/>
              </a:rPr>
              <a:t>, suchen Sie das Add-In auf ihrem PC raus und klicken Sie auf </a:t>
            </a:r>
            <a:r>
              <a:rPr lang="de-DE" sz="1000" b="1" kern="1200" baseline="0" dirty="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a:solidFill>
                  <a:schemeClr val="tx1"/>
                </a:solidFill>
                <a:latin typeface="Arial" panose="020B0604020202020204" pitchFamily="34" charset="0"/>
                <a:ea typeface="+mn-ea"/>
                <a:cs typeface="+mn-cs"/>
              </a:rPr>
              <a:t>Mit </a:t>
            </a:r>
            <a:r>
              <a:rPr lang="de-DE" sz="1000" b="1" kern="1200" baseline="0" dirty="0">
                <a:solidFill>
                  <a:schemeClr val="tx1"/>
                </a:solidFill>
                <a:latin typeface="Arial" panose="020B0604020202020204" pitchFamily="34" charset="0"/>
                <a:ea typeface="+mn-ea"/>
                <a:cs typeface="+mn-cs"/>
              </a:rPr>
              <a:t>Schließen </a:t>
            </a:r>
            <a:r>
              <a:rPr lang="de-DE" sz="1000" b="0" kern="1200" baseline="0" dirty="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130120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rgbClr val="3E545F"/>
                </a:solidFill>
              </a:defRPr>
            </a:lvl1pPr>
          </a:lstStyle>
          <a:p>
            <a:r>
              <a:rPr lang="de-DE" dirty="0"/>
              <a:t>Titelmasterformat durch Klicken bearbeiten</a:t>
            </a:r>
            <a:endParaRPr lang="en-US" dirty="0"/>
          </a:p>
        </p:txBody>
      </p:sp>
      <p:sp>
        <p:nvSpPr>
          <p:cNvPr id="4" name="Footer Placeholder 4"/>
          <p:cNvSpPr>
            <a:spLocks noGrp="1"/>
          </p:cNvSpPr>
          <p:nvPr>
            <p:ph type="ftr" sz="quarter" idx="10"/>
          </p:nvPr>
        </p:nvSpPr>
        <p:spPr/>
        <p:txBody>
          <a:bodyPr/>
          <a:lstStyle>
            <a:lvl1pPr algn="l">
              <a:defRPr sz="1050" dirty="0">
                <a:solidFill>
                  <a:srgbClr val="3E545F"/>
                </a:solidFill>
              </a:defRPr>
            </a:lvl1pPr>
          </a:lstStyle>
          <a:p>
            <a:pPr>
              <a:defRPr/>
            </a:pPr>
            <a:endParaRPr lang="de-DE" dirty="0"/>
          </a:p>
        </p:txBody>
      </p:sp>
      <p:sp>
        <p:nvSpPr>
          <p:cNvPr id="10" name="Textplatzhalter 9"/>
          <p:cNvSpPr>
            <a:spLocks noGrp="1"/>
          </p:cNvSpPr>
          <p:nvPr>
            <p:ph type="body" sz="quarter" idx="13" hasCustomPrompt="1"/>
          </p:nvPr>
        </p:nvSpPr>
        <p:spPr>
          <a:xfrm>
            <a:off x="287338" y="5359400"/>
            <a:ext cx="8559667" cy="499533"/>
          </a:xfrm>
          <a:prstGeom prst="rect">
            <a:avLst/>
          </a:prstGeom>
        </p:spPr>
        <p:txBody>
          <a:bodyPr>
            <a:normAutofit/>
          </a:bodyPr>
          <a:lstStyle>
            <a:lvl1pPr marL="0" indent="0" algn="r">
              <a:buNone/>
              <a:defRPr sz="900"/>
            </a:lvl1pPr>
          </a:lstStyle>
          <a:p>
            <a:pPr lvl="0"/>
            <a:r>
              <a:rPr lang="de-DE" dirty="0"/>
              <a:t>Bildtitel oder ggf. Beschreibung</a:t>
            </a:r>
          </a:p>
        </p:txBody>
      </p:sp>
      <p:pic>
        <p:nvPicPr>
          <p:cNvPr id="6" name="Grafik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25" t="22789" r="10310" b="15441"/>
          <a:stretch/>
        </p:blipFill>
        <p:spPr>
          <a:xfrm>
            <a:off x="545429" y="1225103"/>
            <a:ext cx="8043483" cy="3765467"/>
          </a:xfrm>
          <a:prstGeom prst="rect">
            <a:avLst/>
          </a:prstGeom>
        </p:spPr>
      </p:pic>
    </p:spTree>
    <p:extLst>
      <p:ext uri="{BB962C8B-B14F-4D97-AF65-F5344CB8AC3E}">
        <p14:creationId xmlns:p14="http://schemas.microsoft.com/office/powerpoint/2010/main" val="20306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201600"/>
            <a:ext cx="8568000" cy="543600"/>
          </a:xfrm>
          <a:prstGeom prst="rect">
            <a:avLst/>
          </a:prstGeom>
        </p:spPr>
        <p:txBody>
          <a:bodyPr lIns="0" tIns="0" rIns="0" bIns="0" anchor="b" anchorCtr="0"/>
          <a:lstStyle>
            <a:lvl1pPr algn="l">
              <a:defRPr sz="2000" b="1">
                <a:solidFill>
                  <a:srgbClr val="3E545F"/>
                </a:solidFill>
              </a:defRPr>
            </a:lvl1pPr>
          </a:lstStyle>
          <a:p>
            <a:r>
              <a:rPr lang="de-DE" dirty="0"/>
              <a:t>Titelmasterformat durch Klicken bearbeiten</a:t>
            </a:r>
            <a:endParaRPr lang="en-US" dirty="0"/>
          </a:p>
        </p:txBody>
      </p:sp>
      <p:sp>
        <p:nvSpPr>
          <p:cNvPr id="12" name="Textplatzhalter 24"/>
          <p:cNvSpPr>
            <a:spLocks noGrp="1"/>
          </p:cNvSpPr>
          <p:nvPr>
            <p:ph type="body" sz="quarter" idx="11"/>
          </p:nvPr>
        </p:nvSpPr>
        <p:spPr>
          <a:xfrm>
            <a:off x="288000" y="1152000"/>
            <a:ext cx="8569325"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Formatvorlagen des Textmasters bearbeiten</a:t>
            </a:r>
          </a:p>
        </p:txBody>
      </p:sp>
      <p:sp>
        <p:nvSpPr>
          <p:cNvPr id="5" name="Footer Placeholder 4"/>
          <p:cNvSpPr>
            <a:spLocks noGrp="1"/>
          </p:cNvSpPr>
          <p:nvPr>
            <p:ph type="ftr" sz="quarter" idx="12"/>
          </p:nvPr>
        </p:nvSpPr>
        <p:spPr/>
        <p:txBody>
          <a:bodyPr/>
          <a:lstStyle>
            <a:lvl1pPr algn="l">
              <a:defRPr sz="1050" dirty="0">
                <a:solidFill>
                  <a:srgbClr val="3E545F"/>
                </a:solidFill>
              </a:defRPr>
            </a:lvl1pPr>
          </a:lstStyle>
          <a:p>
            <a:pPr>
              <a:defRPr/>
            </a:pPr>
            <a:endParaRPr lang="de-DE" dirty="0"/>
          </a:p>
        </p:txBody>
      </p:sp>
      <p:sp>
        <p:nvSpPr>
          <p:cNvPr id="9" name="Diagrammplatzhalter 8"/>
          <p:cNvSpPr>
            <a:spLocks noGrp="1"/>
          </p:cNvSpPr>
          <p:nvPr>
            <p:ph type="chart" sz="quarter" idx="13"/>
          </p:nvPr>
        </p:nvSpPr>
        <p:spPr>
          <a:xfrm>
            <a:off x="287338" y="1684800"/>
            <a:ext cx="8569325" cy="3632200"/>
          </a:xfrm>
          <a:prstGeom prst="rect">
            <a:avLst/>
          </a:prstGeom>
        </p:spPr>
        <p:txBody>
          <a:bodyPr lIns="0" tIns="0" rIns="0" bIns="0"/>
          <a:lstStyle/>
          <a:p>
            <a:r>
              <a:rPr lang="de-DE"/>
              <a:t>Diagramm durch Klicken auf Symbol hinzufügen</a:t>
            </a:r>
          </a:p>
        </p:txBody>
      </p:sp>
    </p:spTree>
    <p:extLst>
      <p:ext uri="{BB962C8B-B14F-4D97-AF65-F5344CB8AC3E}">
        <p14:creationId xmlns:p14="http://schemas.microsoft.com/office/powerpoint/2010/main" val="68284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123950" y="6227763"/>
            <a:ext cx="4251325" cy="630237"/>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1050" dirty="0">
                <a:solidFill>
                  <a:srgbClr val="3E545F"/>
                </a:solidFill>
              </a:rPr>
              <a:t>Project 9: Task,</a:t>
            </a:r>
            <a:r>
              <a:rPr lang="de-DE" sz="1050" baseline="0" dirty="0">
                <a:solidFill>
                  <a:srgbClr val="3E545F"/>
                </a:solidFill>
              </a:rPr>
              <a:t> </a:t>
            </a:r>
            <a:r>
              <a:rPr lang="de-DE" sz="1050" baseline="0" dirty="0" err="1">
                <a:solidFill>
                  <a:srgbClr val="3E545F"/>
                </a:solidFill>
              </a:rPr>
              <a:t>Theory</a:t>
            </a:r>
            <a:r>
              <a:rPr lang="de-DE" sz="1050" baseline="0" dirty="0">
                <a:solidFill>
                  <a:srgbClr val="3E545F"/>
                </a:solidFill>
              </a:rPr>
              <a:t> </a:t>
            </a:r>
            <a:r>
              <a:rPr lang="de-DE" sz="1050" baseline="0" dirty="0" err="1">
                <a:solidFill>
                  <a:srgbClr val="3E545F"/>
                </a:solidFill>
              </a:rPr>
              <a:t>and</a:t>
            </a:r>
            <a:r>
              <a:rPr lang="de-DE" sz="1050" baseline="0" dirty="0">
                <a:solidFill>
                  <a:srgbClr val="3E545F"/>
                </a:solidFill>
              </a:rPr>
              <a:t> Approach</a:t>
            </a:r>
            <a:endParaRPr lang="de-DE" sz="1050" dirty="0">
              <a:solidFill>
                <a:srgbClr val="3E545F"/>
              </a:solidFill>
            </a:endParaRPr>
          </a:p>
          <a:p>
            <a:pPr fontAlgn="auto">
              <a:spcBef>
                <a:spcPts val="0"/>
              </a:spcBef>
              <a:spcAft>
                <a:spcPts val="0"/>
              </a:spcAft>
              <a:defRPr/>
            </a:pPr>
            <a:r>
              <a:rPr lang="de-DE" sz="1050" dirty="0">
                <a:solidFill>
                  <a:srgbClr val="3E545F"/>
                </a:solidFill>
              </a:rPr>
              <a:t>Laboratory</a:t>
            </a:r>
            <a:r>
              <a:rPr lang="de-DE" sz="1050" baseline="0" dirty="0">
                <a:solidFill>
                  <a:srgbClr val="3E545F"/>
                </a:solidFill>
              </a:rPr>
              <a:t> 1</a:t>
            </a:r>
            <a:r>
              <a:rPr lang="de-DE" sz="1050" dirty="0">
                <a:solidFill>
                  <a:srgbClr val="3E545F"/>
                </a:solidFill>
              </a:rPr>
              <a:t>  |  27. 10. 2016</a:t>
            </a:r>
            <a:r>
              <a:rPr lang="de-DE" sz="1050" baseline="0" dirty="0">
                <a:solidFill>
                  <a:srgbClr val="3E545F"/>
                </a:solidFill>
              </a:rPr>
              <a:t> </a:t>
            </a:r>
            <a:r>
              <a:rPr lang="de-DE" sz="1050" dirty="0">
                <a:solidFill>
                  <a:srgbClr val="3E545F"/>
                </a:solidFill>
              </a:rPr>
              <a:t>|  </a:t>
            </a:r>
            <a:r>
              <a:rPr lang="de-DE" sz="1050" dirty="0" err="1">
                <a:solidFill>
                  <a:srgbClr val="3E545F"/>
                </a:solidFill>
              </a:rPr>
              <a:t>Tiago</a:t>
            </a:r>
            <a:r>
              <a:rPr lang="de-DE" sz="1050" dirty="0">
                <a:solidFill>
                  <a:srgbClr val="3E545F"/>
                </a:solidFill>
              </a:rPr>
              <a:t> Gomes  </a:t>
            </a:r>
          </a:p>
        </p:txBody>
      </p:sp>
      <p:sp>
        <p:nvSpPr>
          <p:cNvPr id="10" name="Footer Placeholder 4"/>
          <p:cNvSpPr>
            <a:spLocks noGrp="1"/>
          </p:cNvSpPr>
          <p:nvPr>
            <p:ph type="ftr" sz="quarter" idx="3"/>
          </p:nvPr>
        </p:nvSpPr>
        <p:spPr>
          <a:xfrm>
            <a:off x="287338" y="6227763"/>
            <a:ext cx="731837" cy="396875"/>
          </a:xfrm>
          <a:prstGeom prst="rect">
            <a:avLst/>
          </a:prstGeom>
        </p:spPr>
        <p:txBody>
          <a:bodyPr vert="horz" lIns="0" tIns="0" rIns="0" bIns="0" rtlCol="0" anchor="t" anchorCtr="0"/>
          <a:lstStyle>
            <a:lvl1pPr algn="l" eaLnBrk="1" fontAlgn="auto" hangingPunct="1">
              <a:spcBef>
                <a:spcPts val="0"/>
              </a:spcBef>
              <a:spcAft>
                <a:spcPts val="0"/>
              </a:spcAft>
              <a:defRPr sz="1050" dirty="0">
                <a:solidFill>
                  <a:srgbClr val="3E545F"/>
                </a:solidFill>
                <a:latin typeface="+mn-lt"/>
              </a:defRPr>
            </a:lvl1pPr>
          </a:lstStyle>
          <a:p>
            <a:pPr>
              <a:defRPr/>
            </a:pPr>
            <a:r>
              <a:rPr lang="de-DE"/>
              <a:t>Regional Sales</a:t>
            </a:r>
          </a:p>
        </p:txBody>
      </p:sp>
      <p:cxnSp>
        <p:nvCxnSpPr>
          <p:cNvPr id="11" name="Gerader Verbinder 10"/>
          <p:cNvCxnSpPr/>
          <p:nvPr/>
        </p:nvCxnSpPr>
        <p:spPr>
          <a:xfrm>
            <a:off x="287338" y="81438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8" y="6040438"/>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2245177" y="5412101"/>
            <a:ext cx="2033134" cy="1477328"/>
          </a:xfrm>
          <a:prstGeom prst="rect">
            <a:avLst/>
          </a:prstGeom>
          <a:noFill/>
        </p:spPr>
        <p:txBody>
          <a:bodyPr wrap="square">
            <a:spAutoFit/>
          </a:bodyPr>
          <a:lstStyle/>
          <a:p>
            <a:pPr eaLnBrk="1" fontAlgn="auto" hangingPunct="1">
              <a:spcBef>
                <a:spcPts val="0"/>
              </a:spcBef>
              <a:spcAft>
                <a:spcPts val="0"/>
              </a:spcAft>
              <a:defRPr/>
            </a:pPr>
            <a:r>
              <a:rPr lang="de-DE" sz="1000" b="1" dirty="0">
                <a:latin typeface="+mn-lt"/>
              </a:rPr>
              <a:t>Fußzeile</a:t>
            </a:r>
            <a:r>
              <a:rPr lang="de-DE" sz="1000" b="1" baseline="0" dirty="0">
                <a:latin typeface="+mn-lt"/>
              </a:rPr>
              <a:t> anpassen</a:t>
            </a:r>
            <a:r>
              <a:rPr lang="de-DE" sz="1000" b="1" dirty="0">
                <a:latin typeface="+mn-lt"/>
              </a:rPr>
              <a:t>:</a:t>
            </a:r>
            <a:endParaRPr lang="de-DE" sz="1000" b="0" dirty="0">
              <a:latin typeface="+mn-lt"/>
            </a:endParaRPr>
          </a:p>
          <a:p>
            <a:pPr eaLnBrk="1" fontAlgn="auto" hangingPunct="1">
              <a:spcBef>
                <a:spcPts val="0"/>
              </a:spcBef>
              <a:spcAft>
                <a:spcPts val="0"/>
              </a:spcAft>
              <a:defRPr/>
            </a:pPr>
            <a:r>
              <a:rPr lang="de-DE" sz="1000" b="0" dirty="0">
                <a:latin typeface="+mn-lt"/>
              </a:rPr>
              <a:t>Zum</a:t>
            </a:r>
            <a:r>
              <a:rPr lang="de-DE" sz="1000" b="0" baseline="0" dirty="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p:nvSpPr>
        <p:spPr>
          <a:xfrm>
            <a:off x="-2246313" y="506413"/>
            <a:ext cx="2066925" cy="4708525"/>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p:nvSpPr>
        <p:spPr>
          <a:xfrm>
            <a:off x="9231313" y="506413"/>
            <a:ext cx="2066925" cy="5170487"/>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pic>
        <p:nvPicPr>
          <p:cNvPr id="3" name="Grafik 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242372" y="6116618"/>
            <a:ext cx="1408014" cy="619164"/>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52" r:id="rId6"/>
    <p:sldLayoutId id="2147483753" r:id="rId7"/>
    <p:sldLayoutId id="2147483760" r:id="rId8"/>
    <p:sldLayoutId id="2147483761" r:id="rId9"/>
    <p:sldLayoutId id="2147483770" r:id="rId10"/>
  </p:sldLayoutIdLst>
  <p:hf hdr="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181" userDrawn="1">
          <p15:clr>
            <a:srgbClr val="F26B43"/>
          </p15:clr>
        </p15:guide>
        <p15:guide id="4" pos="5579" userDrawn="1">
          <p15:clr>
            <a:srgbClr val="F26B43"/>
          </p15:clr>
        </p15:guide>
        <p15:guide id="5" pos="1950" userDrawn="1">
          <p15:clr>
            <a:srgbClr val="F26B43"/>
          </p15:clr>
        </p15:guide>
        <p15:guide id="6" pos="2064" userDrawn="1">
          <p15:clr>
            <a:srgbClr val="F26B43"/>
          </p15:clr>
        </p15:guide>
        <p15:guide id="7" pos="3696" userDrawn="1">
          <p15:clr>
            <a:srgbClr val="F26B43"/>
          </p15:clr>
        </p15:guide>
        <p15:guide id="8" pos="38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8"/>
          <p:cNvSpPr>
            <a:spLocks noGrp="1"/>
          </p:cNvSpPr>
          <p:nvPr>
            <p:ph type="ftr" sz="quarter" idx="10"/>
          </p:nvPr>
        </p:nvSpPr>
        <p:spPr/>
        <p:txBody>
          <a:bodyPr/>
          <a:lstStyle/>
          <a:p>
            <a:pPr>
              <a:defRPr/>
            </a:pPr>
            <a:r>
              <a:rPr lang="de-DE"/>
              <a:t>1 / 11</a:t>
            </a:r>
          </a:p>
        </p:txBody>
      </p:sp>
      <p:sp>
        <p:nvSpPr>
          <p:cNvPr id="2" name="Titel 1"/>
          <p:cNvSpPr>
            <a:spLocks noGrp="1"/>
          </p:cNvSpPr>
          <p:nvPr>
            <p:ph type="ctrTitle"/>
          </p:nvPr>
        </p:nvSpPr>
        <p:spPr>
          <a:xfrm>
            <a:off x="287338" y="3225640"/>
            <a:ext cx="8568000" cy="540000"/>
          </a:xfrm>
        </p:spPr>
        <p:txBody>
          <a:bodyPr/>
          <a:lstStyle/>
          <a:p>
            <a:r>
              <a:rPr lang="de-DE" dirty="0"/>
              <a:t>Project 9: </a:t>
            </a:r>
            <a:r>
              <a:rPr lang="en-GB" dirty="0"/>
              <a:t>EKF-based</a:t>
            </a:r>
            <a:r>
              <a:rPr lang="de-DE" dirty="0"/>
              <a:t> </a:t>
            </a:r>
            <a:r>
              <a:rPr lang="en-GB" dirty="0"/>
              <a:t>Localization</a:t>
            </a:r>
            <a:r>
              <a:rPr lang="de-DE" dirty="0"/>
              <a:t> </a:t>
            </a:r>
            <a:r>
              <a:rPr lang="de-DE" dirty="0" err="1"/>
              <a:t>with</a:t>
            </a:r>
            <a:r>
              <a:rPr lang="de-DE" dirty="0"/>
              <a:t> LRF</a:t>
            </a:r>
          </a:p>
        </p:txBody>
      </p:sp>
      <p:sp>
        <p:nvSpPr>
          <p:cNvPr id="3" name="Untertitel 2"/>
          <p:cNvSpPr>
            <a:spLocks noGrp="1"/>
          </p:cNvSpPr>
          <p:nvPr>
            <p:ph type="subTitle" idx="1"/>
          </p:nvPr>
        </p:nvSpPr>
        <p:spPr>
          <a:xfrm>
            <a:off x="287338" y="3981772"/>
            <a:ext cx="8568000" cy="1655762"/>
          </a:xfrm>
        </p:spPr>
        <p:txBody>
          <a:bodyPr/>
          <a:lstStyle/>
          <a:p>
            <a:pPr algn="ctr">
              <a:lnSpc>
                <a:spcPct val="150000"/>
              </a:lnSpc>
            </a:pPr>
            <a:r>
              <a:rPr lang="de-DE" sz="2400" dirty="0" err="1"/>
              <a:t>Presentation</a:t>
            </a:r>
            <a:r>
              <a:rPr lang="de-DE" sz="2400" dirty="0"/>
              <a:t> 1:</a:t>
            </a:r>
          </a:p>
          <a:p>
            <a:pPr algn="ctr">
              <a:lnSpc>
                <a:spcPct val="150000"/>
              </a:lnSpc>
            </a:pPr>
            <a:r>
              <a:rPr lang="de-DE" sz="2400" dirty="0"/>
              <a:t>Task, </a:t>
            </a:r>
            <a:r>
              <a:rPr lang="de-DE" sz="2400" dirty="0" err="1"/>
              <a:t>Theory</a:t>
            </a:r>
            <a:r>
              <a:rPr lang="de-DE" sz="2400" dirty="0"/>
              <a:t> </a:t>
            </a:r>
            <a:r>
              <a:rPr lang="de-DE" sz="2400" dirty="0" err="1"/>
              <a:t>and</a:t>
            </a:r>
            <a:r>
              <a:rPr lang="de-DE" sz="2400" dirty="0"/>
              <a:t> Approach </a:t>
            </a:r>
            <a:endParaRPr lang="en-GB" sz="2400" dirty="0"/>
          </a:p>
          <a:p>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Conclusion</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10 / 11</a:t>
            </a:r>
            <a:endParaRPr lang="de-DE" altLang="de-DE" dirty="0">
              <a:solidFill>
                <a:srgbClr val="3E545F"/>
              </a:solidFill>
            </a:endParaRPr>
          </a:p>
        </p:txBody>
      </p:sp>
      <p:sp>
        <p:nvSpPr>
          <p:cNvPr id="5" name="Textplatzhalter 4"/>
          <p:cNvSpPr>
            <a:spLocks noGrp="1"/>
          </p:cNvSpPr>
          <p:nvPr>
            <p:ph type="body" sz="quarter" idx="13"/>
          </p:nvPr>
        </p:nvSpPr>
        <p:spPr>
          <a:xfrm>
            <a:off x="287338" y="1513211"/>
            <a:ext cx="8569325" cy="2436072"/>
          </a:xfrm>
        </p:spPr>
        <p:txBody>
          <a:bodyPr/>
          <a:lstStyle/>
          <a:p>
            <a:pPr>
              <a:lnSpc>
                <a:spcPct val="150000"/>
              </a:lnSpc>
              <a:buClr>
                <a:srgbClr val="009FE3"/>
              </a:buClr>
            </a:pPr>
            <a:r>
              <a:rPr lang="de-DE" sz="2400" b="0" dirty="0"/>
              <a:t>???</a:t>
            </a:r>
          </a:p>
          <a:p>
            <a:pPr>
              <a:lnSpc>
                <a:spcPct val="150000"/>
              </a:lnSpc>
              <a:buClr>
                <a:srgbClr val="009FE3"/>
              </a:buClr>
            </a:pPr>
            <a:r>
              <a:rPr lang="de-DE" sz="2400" b="0" dirty="0"/>
              <a:t>???</a:t>
            </a:r>
          </a:p>
          <a:p>
            <a:pPr>
              <a:lnSpc>
                <a:spcPct val="150000"/>
              </a:lnSpc>
              <a:buClr>
                <a:srgbClr val="009FE3"/>
              </a:buClr>
            </a:pPr>
            <a:r>
              <a:rPr lang="de-DE" sz="2400" b="0" dirty="0"/>
              <a:t>???</a:t>
            </a:r>
          </a:p>
          <a:p>
            <a:pPr marL="0" indent="0">
              <a:lnSpc>
                <a:spcPct val="150000"/>
              </a:lnSpc>
              <a:buClr>
                <a:srgbClr val="009FE3"/>
              </a:buClr>
              <a:buNone/>
            </a:pPr>
            <a:endParaRPr lang="de-DE" sz="2200" dirty="0"/>
          </a:p>
          <a:p>
            <a:pPr>
              <a:lnSpc>
                <a:spcPct val="150000"/>
              </a:lnSpc>
              <a:buClr>
                <a:srgbClr val="009FE3"/>
              </a:buClr>
            </a:pPr>
            <a:endParaRPr lang="de-DE" sz="2400" b="0" dirty="0"/>
          </a:p>
        </p:txBody>
      </p:sp>
    </p:spTree>
    <p:extLst>
      <p:ext uri="{BB962C8B-B14F-4D97-AF65-F5344CB8AC3E}">
        <p14:creationId xmlns:p14="http://schemas.microsoft.com/office/powerpoint/2010/main" val="19978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altLang="de-DE" sz="3200" dirty="0"/>
              <a:t>??? Questions ???</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11 / 11</a:t>
            </a:r>
            <a:endParaRPr lang="de-DE" altLang="de-DE" dirty="0">
              <a:solidFill>
                <a:srgbClr val="3E545F"/>
              </a:solidFill>
            </a:endParaRPr>
          </a:p>
        </p:txBody>
      </p:sp>
      <p:sp>
        <p:nvSpPr>
          <p:cNvPr id="5" name="Textplatzhalter 4"/>
          <p:cNvSpPr>
            <a:spLocks noGrp="1"/>
          </p:cNvSpPr>
          <p:nvPr>
            <p:ph type="body" sz="quarter" idx="13"/>
          </p:nvPr>
        </p:nvSpPr>
        <p:spPr>
          <a:xfrm>
            <a:off x="287338" y="1513211"/>
            <a:ext cx="8569325" cy="2436072"/>
          </a:xfrm>
        </p:spPr>
        <p:txBody>
          <a:bodyPr/>
          <a:lstStyle/>
          <a:p>
            <a:pPr>
              <a:lnSpc>
                <a:spcPct val="150000"/>
              </a:lnSpc>
              <a:buClr>
                <a:srgbClr val="009FE3"/>
              </a:buClr>
            </a:pPr>
            <a:r>
              <a:rPr lang="de-DE" sz="2400" b="0" dirty="0"/>
              <a:t>???</a:t>
            </a:r>
          </a:p>
          <a:p>
            <a:pPr>
              <a:lnSpc>
                <a:spcPct val="150000"/>
              </a:lnSpc>
              <a:buClr>
                <a:srgbClr val="009FE3"/>
              </a:buClr>
            </a:pPr>
            <a:r>
              <a:rPr lang="de-DE" sz="2400" b="0" dirty="0"/>
              <a:t>???</a:t>
            </a:r>
          </a:p>
          <a:p>
            <a:pPr>
              <a:lnSpc>
                <a:spcPct val="150000"/>
              </a:lnSpc>
              <a:buClr>
                <a:srgbClr val="009FE3"/>
              </a:buClr>
            </a:pPr>
            <a:r>
              <a:rPr lang="de-DE" sz="2400" b="0" dirty="0"/>
              <a:t>???</a:t>
            </a:r>
          </a:p>
          <a:p>
            <a:pPr marL="0" indent="0">
              <a:lnSpc>
                <a:spcPct val="150000"/>
              </a:lnSpc>
              <a:buClr>
                <a:srgbClr val="009FE3"/>
              </a:buClr>
              <a:buNone/>
            </a:pPr>
            <a:endParaRPr lang="de-DE" sz="2200" dirty="0"/>
          </a:p>
          <a:p>
            <a:pPr>
              <a:lnSpc>
                <a:spcPct val="150000"/>
              </a:lnSpc>
              <a:buClr>
                <a:srgbClr val="009FE3"/>
              </a:buClr>
            </a:pPr>
            <a:endParaRPr lang="de-DE" sz="2400" b="0" dirty="0"/>
          </a:p>
        </p:txBody>
      </p:sp>
    </p:spTree>
    <p:extLst>
      <p:ext uri="{BB962C8B-B14F-4D97-AF65-F5344CB8AC3E}">
        <p14:creationId xmlns:p14="http://schemas.microsoft.com/office/powerpoint/2010/main" val="207338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de-DE" altLang="de-DE" sz="3200" dirty="0"/>
              <a:t>Outline</a:t>
            </a:r>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2 / 11</a:t>
            </a:r>
            <a:endParaRPr lang="de-DE" altLang="de-DE" dirty="0">
              <a:solidFill>
                <a:srgbClr val="3E545F"/>
              </a:solidFill>
            </a:endParaRPr>
          </a:p>
        </p:txBody>
      </p:sp>
      <p:sp>
        <p:nvSpPr>
          <p:cNvPr id="5" name="Textplatzhalter 4"/>
          <p:cNvSpPr>
            <a:spLocks noGrp="1"/>
          </p:cNvSpPr>
          <p:nvPr>
            <p:ph type="body" sz="quarter" idx="13"/>
          </p:nvPr>
        </p:nvSpPr>
        <p:spPr/>
        <p:txBody>
          <a:bodyPr/>
          <a:lstStyle/>
          <a:p>
            <a:pPr>
              <a:lnSpc>
                <a:spcPct val="150000"/>
              </a:lnSpc>
              <a:buClr>
                <a:srgbClr val="009FE3"/>
              </a:buClr>
            </a:pPr>
            <a:r>
              <a:rPr lang="de-DE" sz="2400" b="0" dirty="0"/>
              <a:t>Task</a:t>
            </a:r>
          </a:p>
          <a:p>
            <a:pPr>
              <a:lnSpc>
                <a:spcPct val="150000"/>
              </a:lnSpc>
              <a:buClr>
                <a:srgbClr val="009FE3"/>
              </a:buClr>
            </a:pPr>
            <a:r>
              <a:rPr lang="de-DE" sz="2400" b="0" dirty="0"/>
              <a:t>Extended Kalman Filter</a:t>
            </a:r>
          </a:p>
          <a:p>
            <a:pPr>
              <a:lnSpc>
                <a:spcPct val="150000"/>
              </a:lnSpc>
              <a:buClr>
                <a:srgbClr val="009FE3"/>
              </a:buClr>
            </a:pPr>
            <a:r>
              <a:rPr lang="de-DE" sz="2400" b="0" dirty="0"/>
              <a:t>Problem </a:t>
            </a:r>
            <a:r>
              <a:rPr lang="de-DE" sz="2400" b="0" dirty="0" err="1"/>
              <a:t>Solving</a:t>
            </a:r>
            <a:r>
              <a:rPr lang="de-DE" sz="2400" b="0" dirty="0"/>
              <a:t> Approach</a:t>
            </a:r>
          </a:p>
          <a:p>
            <a:pPr>
              <a:lnSpc>
                <a:spcPct val="150000"/>
              </a:lnSpc>
              <a:buClr>
                <a:srgbClr val="009FE3"/>
              </a:buClr>
            </a:pPr>
            <a:r>
              <a:rPr lang="de-DE" sz="2400" b="0" dirty="0" err="1"/>
              <a:t>Conclusion</a:t>
            </a:r>
            <a:endParaRPr lang="de-DE" sz="2400" b="0" dirty="0"/>
          </a:p>
          <a:p>
            <a:pPr>
              <a:lnSpc>
                <a:spcPct val="150000"/>
              </a:lnSpc>
              <a:buClr>
                <a:srgbClr val="009FE3"/>
              </a:buClr>
            </a:pPr>
            <a:r>
              <a:rPr lang="de-DE" sz="2400" b="0" dirty="0"/>
              <a:t>??? </a:t>
            </a:r>
            <a:r>
              <a:rPr lang="de-DE" sz="2400" b="0" dirty="0" err="1"/>
              <a:t>Questions</a:t>
            </a:r>
            <a:r>
              <a:rPr lang="de-DE" sz="2400" b="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Task</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3 / 11</a:t>
            </a:r>
            <a:endParaRPr lang="de-DE" altLang="de-DE" dirty="0">
              <a:solidFill>
                <a:srgbClr val="3E545F"/>
              </a:solidFill>
            </a:endParaRPr>
          </a:p>
        </p:txBody>
      </p:sp>
      <p:sp>
        <p:nvSpPr>
          <p:cNvPr id="5" name="Textplatzhalter 4"/>
          <p:cNvSpPr>
            <a:spLocks noGrp="1"/>
          </p:cNvSpPr>
          <p:nvPr>
            <p:ph type="body" sz="quarter" idx="13"/>
          </p:nvPr>
        </p:nvSpPr>
        <p:spPr>
          <a:xfrm>
            <a:off x="287338" y="3216994"/>
            <a:ext cx="8569325" cy="2436072"/>
          </a:xfrm>
        </p:spPr>
        <p:txBody>
          <a:bodyPr/>
          <a:lstStyle/>
          <a:p>
            <a:pPr marL="0" indent="0">
              <a:lnSpc>
                <a:spcPct val="150000"/>
              </a:lnSpc>
              <a:buClr>
                <a:srgbClr val="009FE3"/>
              </a:buClr>
              <a:buNone/>
            </a:pPr>
            <a:endParaRPr lang="de-DE" sz="2200" dirty="0"/>
          </a:p>
          <a:p>
            <a:pPr>
              <a:lnSpc>
                <a:spcPct val="150000"/>
              </a:lnSpc>
              <a:buClr>
                <a:srgbClr val="009FE3"/>
              </a:buClr>
            </a:pPr>
            <a:endParaRPr lang="de-DE" sz="2400" b="0"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3318" y="2142643"/>
            <a:ext cx="2252682" cy="1986794"/>
          </a:xfrm>
          <a:prstGeom prst="rect">
            <a:avLst/>
          </a:prstGeom>
        </p:spPr>
      </p:pic>
      <p:sp>
        <p:nvSpPr>
          <p:cNvPr id="15" name="Textplatzhalter 4"/>
          <p:cNvSpPr>
            <a:spLocks noGrp="1"/>
          </p:cNvSpPr>
          <p:nvPr>
            <p:ph type="body" sz="quarter" idx="13"/>
          </p:nvPr>
        </p:nvSpPr>
        <p:spPr>
          <a:xfrm>
            <a:off x="366047" y="1291698"/>
            <a:ext cx="6873849" cy="442857"/>
          </a:xfrm>
        </p:spPr>
        <p:txBody>
          <a:bodyPr/>
          <a:lstStyle/>
          <a:p>
            <a:pPr marL="0" indent="0">
              <a:buClr>
                <a:srgbClr val="009FE3"/>
              </a:buClr>
              <a:buNone/>
            </a:pPr>
            <a:r>
              <a:rPr lang="de-DE" sz="2400" dirty="0"/>
              <a:t>Goal</a:t>
            </a:r>
            <a:r>
              <a:rPr lang="de-DE" sz="2400" b="0" dirty="0"/>
              <a:t>: 	</a:t>
            </a:r>
            <a:r>
              <a:rPr lang="de-DE" sz="2400" b="0" dirty="0" err="1"/>
              <a:t>estimate</a:t>
            </a:r>
            <a:r>
              <a:rPr lang="de-DE" sz="2400" b="0" dirty="0"/>
              <a:t> </a:t>
            </a:r>
            <a:r>
              <a:rPr lang="de-DE" sz="2400" b="0" dirty="0" err="1"/>
              <a:t>location</a:t>
            </a:r>
            <a:r>
              <a:rPr lang="de-DE" sz="2400" b="0" dirty="0"/>
              <a:t> &amp; </a:t>
            </a:r>
            <a:r>
              <a:rPr lang="de-DE" sz="2400" b="0" dirty="0" err="1"/>
              <a:t>orientation</a:t>
            </a:r>
            <a:r>
              <a:rPr lang="de-DE" sz="2400" b="0" dirty="0"/>
              <a:t> in real time</a:t>
            </a:r>
          </a:p>
          <a:p>
            <a:pPr marL="0" indent="0">
              <a:lnSpc>
                <a:spcPct val="150000"/>
              </a:lnSpc>
              <a:buClr>
                <a:srgbClr val="009FE3"/>
              </a:buClr>
              <a:buNone/>
            </a:pPr>
            <a:endParaRPr lang="de-DE" sz="2200" dirty="0"/>
          </a:p>
          <a:p>
            <a:pPr>
              <a:lnSpc>
                <a:spcPct val="150000"/>
              </a:lnSpc>
              <a:buClr>
                <a:srgbClr val="009FE3"/>
              </a:buClr>
            </a:pPr>
            <a:endParaRPr lang="de-DE" sz="2400" b="0" dirty="0"/>
          </a:p>
        </p:txBody>
      </p:sp>
      <p:sp>
        <p:nvSpPr>
          <p:cNvPr id="20" name="Textplatzhalter 4"/>
          <p:cNvSpPr>
            <a:spLocks noGrp="1"/>
          </p:cNvSpPr>
          <p:nvPr>
            <p:ph type="body" sz="quarter" idx="13"/>
          </p:nvPr>
        </p:nvSpPr>
        <p:spPr>
          <a:xfrm>
            <a:off x="366047" y="1824504"/>
            <a:ext cx="6120814" cy="3828562"/>
          </a:xfrm>
        </p:spPr>
        <p:txBody>
          <a:bodyPr/>
          <a:lstStyle/>
          <a:p>
            <a:pPr marL="0" indent="0">
              <a:lnSpc>
                <a:spcPct val="150000"/>
              </a:lnSpc>
              <a:buClr>
                <a:srgbClr val="009FE3"/>
              </a:buClr>
              <a:buNone/>
            </a:pPr>
            <a:r>
              <a:rPr lang="de-DE" sz="2400" dirty="0" err="1"/>
              <a:t>Method</a:t>
            </a:r>
            <a:r>
              <a:rPr lang="de-DE" sz="2400" dirty="0"/>
              <a:t>:</a:t>
            </a:r>
            <a:endParaRPr lang="de-DE" sz="2400" b="0" dirty="0"/>
          </a:p>
          <a:p>
            <a:pPr>
              <a:lnSpc>
                <a:spcPct val="150000"/>
              </a:lnSpc>
              <a:buClr>
                <a:srgbClr val="009FE3"/>
              </a:buClr>
            </a:pPr>
            <a:r>
              <a:rPr lang="de-DE" sz="2400" b="0" dirty="0" err="1"/>
              <a:t>Implement</a:t>
            </a:r>
            <a:r>
              <a:rPr lang="de-DE" sz="2400" b="0" dirty="0"/>
              <a:t> an EKF</a:t>
            </a:r>
          </a:p>
          <a:p>
            <a:pPr lvl="1">
              <a:lnSpc>
                <a:spcPct val="150000"/>
              </a:lnSpc>
              <a:buClr>
                <a:srgbClr val="009FE3"/>
              </a:buClr>
            </a:pPr>
            <a:r>
              <a:rPr lang="de-DE" sz="2200" dirty="0" err="1"/>
              <a:t>Use</a:t>
            </a:r>
            <a:r>
              <a:rPr lang="de-DE" sz="2200" dirty="0"/>
              <a:t> </a:t>
            </a:r>
            <a:r>
              <a:rPr lang="de-DE" sz="2200" dirty="0" err="1"/>
              <a:t>odometry</a:t>
            </a:r>
            <a:r>
              <a:rPr lang="de-DE" sz="2200" dirty="0"/>
              <a:t> </a:t>
            </a:r>
            <a:r>
              <a:rPr lang="de-DE" sz="2200" dirty="0" err="1"/>
              <a:t>for</a:t>
            </a:r>
            <a:r>
              <a:rPr lang="de-DE" sz="2200" dirty="0"/>
              <a:t> </a:t>
            </a:r>
            <a:r>
              <a:rPr lang="de-DE" sz="2200" dirty="0" err="1"/>
              <a:t>prediction</a:t>
            </a:r>
            <a:endParaRPr lang="de-DE" sz="2200" dirty="0"/>
          </a:p>
          <a:p>
            <a:pPr lvl="1">
              <a:lnSpc>
                <a:spcPct val="150000"/>
              </a:lnSpc>
              <a:buClr>
                <a:srgbClr val="009FE3"/>
              </a:buClr>
            </a:pPr>
            <a:r>
              <a:rPr lang="de-DE" sz="2200" dirty="0" err="1"/>
              <a:t>Compare</a:t>
            </a:r>
            <a:r>
              <a:rPr lang="de-DE" sz="2200" dirty="0"/>
              <a:t> LRF </a:t>
            </a:r>
            <a:r>
              <a:rPr lang="de-DE" sz="2200" dirty="0" err="1"/>
              <a:t>measurements</a:t>
            </a:r>
            <a:r>
              <a:rPr lang="de-DE" sz="2200" dirty="0"/>
              <a:t> </a:t>
            </a:r>
            <a:r>
              <a:rPr lang="de-DE" sz="2200" dirty="0" err="1"/>
              <a:t>with</a:t>
            </a:r>
            <a:r>
              <a:rPr lang="de-DE" sz="2200" dirty="0"/>
              <a:t> </a:t>
            </a:r>
            <a:r>
              <a:rPr lang="de-DE" sz="2200" dirty="0" err="1"/>
              <a:t>map</a:t>
            </a:r>
            <a:r>
              <a:rPr lang="de-DE" sz="2200" dirty="0"/>
              <a:t>- </a:t>
            </a:r>
            <a:r>
              <a:rPr lang="de-DE" sz="2200" dirty="0" err="1"/>
              <a:t>based</a:t>
            </a:r>
            <a:r>
              <a:rPr lang="de-DE" sz="2200" dirty="0"/>
              <a:t> </a:t>
            </a:r>
            <a:r>
              <a:rPr lang="de-DE" sz="2200" dirty="0" err="1"/>
              <a:t>expected</a:t>
            </a:r>
            <a:r>
              <a:rPr lang="de-DE" sz="2200" dirty="0"/>
              <a:t> </a:t>
            </a:r>
            <a:r>
              <a:rPr lang="de-DE" sz="2200" dirty="0" err="1"/>
              <a:t>measurements</a:t>
            </a:r>
            <a:r>
              <a:rPr lang="de-DE" sz="2200" dirty="0"/>
              <a:t> </a:t>
            </a:r>
            <a:r>
              <a:rPr lang="de-DE" sz="2200" dirty="0" err="1"/>
              <a:t>for</a:t>
            </a:r>
            <a:r>
              <a:rPr lang="de-DE" sz="2200" dirty="0"/>
              <a:t> </a:t>
            </a:r>
            <a:r>
              <a:rPr lang="de-DE" sz="2200" dirty="0" err="1"/>
              <a:t>updates</a:t>
            </a:r>
            <a:endParaRPr lang="de-DE" sz="2200" dirty="0"/>
          </a:p>
          <a:p>
            <a:pPr>
              <a:lnSpc>
                <a:spcPct val="150000"/>
              </a:lnSpc>
              <a:buClr>
                <a:srgbClr val="009FE3"/>
              </a:buClr>
            </a:pPr>
            <a:r>
              <a:rPr lang="de-DE" sz="2400" b="0" dirty="0" err="1"/>
              <a:t>Use</a:t>
            </a:r>
            <a:r>
              <a:rPr lang="de-DE" sz="2400" b="0" dirty="0"/>
              <a:t> SLAM </a:t>
            </a:r>
            <a:r>
              <a:rPr lang="de-DE" sz="2400" b="0" dirty="0" err="1"/>
              <a:t>package</a:t>
            </a:r>
            <a:r>
              <a:rPr lang="de-DE" sz="2400" b="0" dirty="0"/>
              <a:t> </a:t>
            </a:r>
            <a:r>
              <a:rPr lang="de-DE" sz="2400" b="0" dirty="0" err="1"/>
              <a:t>for</a:t>
            </a:r>
            <a:r>
              <a:rPr lang="de-DE" sz="2400" b="0" dirty="0"/>
              <a:t> </a:t>
            </a:r>
            <a:r>
              <a:rPr lang="de-DE" sz="2400" b="0" dirty="0" err="1"/>
              <a:t>obtaining</a:t>
            </a:r>
            <a:r>
              <a:rPr lang="de-DE" sz="2400" b="0" dirty="0"/>
              <a:t> </a:t>
            </a:r>
            <a:r>
              <a:rPr lang="de-DE" sz="2400" b="0" dirty="0" err="1"/>
              <a:t>the</a:t>
            </a:r>
            <a:r>
              <a:rPr lang="de-DE" sz="2400" b="0" dirty="0"/>
              <a:t> </a:t>
            </a:r>
            <a:r>
              <a:rPr lang="de-DE" sz="2400" b="0" dirty="0" err="1"/>
              <a:t>map</a:t>
            </a:r>
            <a:endParaRPr lang="de-DE" sz="2400" b="0" dirty="0"/>
          </a:p>
          <a:p>
            <a:pPr lvl="1">
              <a:lnSpc>
                <a:spcPct val="150000"/>
              </a:lnSpc>
              <a:buClr>
                <a:srgbClr val="009FE3"/>
              </a:buClr>
            </a:pPr>
            <a:endParaRPr lang="de-DE" sz="2200" dirty="0"/>
          </a:p>
          <a:p>
            <a:pPr>
              <a:lnSpc>
                <a:spcPct val="150000"/>
              </a:lnSpc>
              <a:buClr>
                <a:srgbClr val="009FE3"/>
              </a:buClr>
            </a:pPr>
            <a:endParaRPr lang="de-DE" sz="2400" b="0" dirty="0"/>
          </a:p>
          <a:p>
            <a:pPr>
              <a:lnSpc>
                <a:spcPct val="150000"/>
              </a:lnSpc>
              <a:buClr>
                <a:srgbClr val="009FE3"/>
              </a:buClr>
            </a:pPr>
            <a:endParaRPr lang="de-DE" sz="2400" dirty="0"/>
          </a:p>
          <a:p>
            <a:pPr>
              <a:lnSpc>
                <a:spcPct val="150000"/>
              </a:lnSpc>
              <a:buClr>
                <a:srgbClr val="009FE3"/>
              </a:buClr>
            </a:pPr>
            <a:endParaRPr lang="de-DE" sz="2200" dirty="0"/>
          </a:p>
          <a:p>
            <a:pPr>
              <a:lnSpc>
                <a:spcPct val="150000"/>
              </a:lnSpc>
              <a:buClr>
                <a:srgbClr val="009FE3"/>
              </a:buClr>
            </a:pPr>
            <a:endParaRPr lang="de-DE" sz="2400" b="0" dirty="0"/>
          </a:p>
        </p:txBody>
      </p:sp>
      <p:sp>
        <p:nvSpPr>
          <p:cNvPr id="23" name="Textplatzhalter 4"/>
          <p:cNvSpPr>
            <a:spLocks noGrp="1"/>
          </p:cNvSpPr>
          <p:nvPr>
            <p:ph type="body" sz="quarter" idx="13"/>
          </p:nvPr>
        </p:nvSpPr>
        <p:spPr>
          <a:xfrm>
            <a:off x="147489" y="4985720"/>
            <a:ext cx="8633208" cy="556221"/>
          </a:xfrm>
        </p:spPr>
        <p:txBody>
          <a:bodyPr/>
          <a:lstStyle/>
          <a:p>
            <a:pPr lvl="1">
              <a:lnSpc>
                <a:spcPct val="150000"/>
              </a:lnSpc>
              <a:buClr>
                <a:srgbClr val="009FE3"/>
              </a:buClr>
            </a:pPr>
            <a:r>
              <a:rPr lang="de-DE" sz="2400" dirty="0" err="1"/>
              <a:t>Implement</a:t>
            </a:r>
            <a:r>
              <a:rPr lang="de-DE" sz="2400" dirty="0"/>
              <a:t> </a:t>
            </a:r>
            <a:r>
              <a:rPr lang="de-DE" sz="2400" dirty="0" err="1"/>
              <a:t>robustness</a:t>
            </a:r>
            <a:r>
              <a:rPr lang="de-DE" sz="2400" dirty="0"/>
              <a:t> </a:t>
            </a:r>
            <a:r>
              <a:rPr lang="de-DE" sz="2400" dirty="0" err="1"/>
              <a:t>to</a:t>
            </a:r>
            <a:r>
              <a:rPr lang="de-DE" sz="2400" dirty="0"/>
              <a:t> </a:t>
            </a:r>
            <a:r>
              <a:rPr lang="de-DE" sz="2400" dirty="0" err="1"/>
              <a:t>kidnapping</a:t>
            </a:r>
            <a:r>
              <a:rPr lang="de-DE" sz="2400" dirty="0"/>
              <a:t> </a:t>
            </a:r>
            <a:r>
              <a:rPr lang="de-DE" sz="2400" dirty="0" err="1"/>
              <a:t>and</a:t>
            </a:r>
            <a:r>
              <a:rPr lang="de-DE" sz="2400" dirty="0"/>
              <a:t> global </a:t>
            </a:r>
            <a:r>
              <a:rPr lang="de-DE" sz="2400" dirty="0" err="1"/>
              <a:t>localization</a:t>
            </a:r>
            <a:endParaRPr lang="de-DE" sz="2400" dirty="0"/>
          </a:p>
          <a:p>
            <a:pPr lvl="1">
              <a:lnSpc>
                <a:spcPct val="150000"/>
              </a:lnSpc>
              <a:buClr>
                <a:srgbClr val="009FE3"/>
              </a:buClr>
            </a:pPr>
            <a:endParaRPr lang="de-DE" sz="2200" dirty="0"/>
          </a:p>
          <a:p>
            <a:pPr>
              <a:lnSpc>
                <a:spcPct val="150000"/>
              </a:lnSpc>
              <a:buClr>
                <a:srgbClr val="009FE3"/>
              </a:buClr>
            </a:pPr>
            <a:endParaRPr lang="de-DE" sz="2400" b="0" dirty="0"/>
          </a:p>
          <a:p>
            <a:pPr>
              <a:lnSpc>
                <a:spcPct val="150000"/>
              </a:lnSpc>
              <a:buClr>
                <a:srgbClr val="009FE3"/>
              </a:buClr>
            </a:pPr>
            <a:endParaRPr lang="de-DE" sz="2400" dirty="0"/>
          </a:p>
          <a:p>
            <a:pPr>
              <a:lnSpc>
                <a:spcPct val="150000"/>
              </a:lnSpc>
              <a:buClr>
                <a:srgbClr val="009FE3"/>
              </a:buClr>
            </a:pPr>
            <a:endParaRPr lang="de-DE" sz="2200" dirty="0"/>
          </a:p>
          <a:p>
            <a:pPr>
              <a:lnSpc>
                <a:spcPct val="150000"/>
              </a:lnSpc>
              <a:buClr>
                <a:srgbClr val="009FE3"/>
              </a:buClr>
            </a:pPr>
            <a:endParaRPr lang="de-DE" sz="2400" b="0" dirty="0"/>
          </a:p>
        </p:txBody>
      </p:sp>
    </p:spTree>
    <p:extLst>
      <p:ext uri="{BB962C8B-B14F-4D97-AF65-F5344CB8AC3E}">
        <p14:creationId xmlns:p14="http://schemas.microsoft.com/office/powerpoint/2010/main" val="377638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Extended </a:t>
            </a:r>
            <a:r>
              <a:rPr lang="en-US" sz="3200" dirty="0" err="1"/>
              <a:t>Kalman</a:t>
            </a:r>
            <a:r>
              <a:rPr lang="en-US" sz="3200" dirty="0"/>
              <a:t> Filter (1)</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4 / 11</a:t>
            </a:r>
            <a:endParaRPr lang="de-DE" altLang="de-DE" dirty="0">
              <a:solidFill>
                <a:srgbClr val="3E545F"/>
              </a:solidFill>
            </a:endParaRPr>
          </a:p>
        </p:txBody>
      </p:sp>
      <p:sp>
        <p:nvSpPr>
          <p:cNvPr id="5" name="Textplatzhalter 4"/>
          <p:cNvSpPr>
            <a:spLocks noGrp="1"/>
          </p:cNvSpPr>
          <p:nvPr>
            <p:ph type="body" sz="quarter" idx="13"/>
          </p:nvPr>
        </p:nvSpPr>
        <p:spPr>
          <a:xfrm>
            <a:off x="366048" y="3245193"/>
            <a:ext cx="8569325" cy="2436072"/>
          </a:xfrm>
        </p:spPr>
        <p:txBody>
          <a:bodyPr/>
          <a:lstStyle/>
          <a:p>
            <a:pPr>
              <a:lnSpc>
                <a:spcPct val="150000"/>
              </a:lnSpc>
              <a:buClr>
                <a:srgbClr val="009FE3"/>
              </a:buClr>
            </a:pPr>
            <a:r>
              <a:rPr lang="de-DE" sz="2400" b="0" dirty="0" err="1"/>
              <a:t>Algorithm</a:t>
            </a:r>
            <a:r>
              <a:rPr lang="de-DE" sz="2400" b="0" dirty="0"/>
              <a:t> </a:t>
            </a:r>
            <a:r>
              <a:rPr lang="de-DE" sz="2400" b="0" dirty="0" err="1"/>
              <a:t>to</a:t>
            </a:r>
            <a:r>
              <a:rPr lang="de-DE" sz="2400" b="0" dirty="0"/>
              <a:t> </a:t>
            </a:r>
            <a:r>
              <a:rPr lang="de-DE" sz="2400" b="0" dirty="0" err="1"/>
              <a:t>achieve</a:t>
            </a:r>
            <a:r>
              <a:rPr lang="de-DE" sz="2400" b="0" dirty="0"/>
              <a:t> relative </a:t>
            </a:r>
            <a:r>
              <a:rPr lang="de-DE" sz="2400" b="0" dirty="0" err="1"/>
              <a:t>and</a:t>
            </a:r>
            <a:r>
              <a:rPr lang="de-DE" sz="2400" b="0" dirty="0"/>
              <a:t> absolute </a:t>
            </a:r>
            <a:r>
              <a:rPr lang="de-DE" sz="2400" b="0" dirty="0" err="1"/>
              <a:t>localization</a:t>
            </a:r>
            <a:endParaRPr lang="de-DE" sz="2400" b="0" dirty="0"/>
          </a:p>
          <a:p>
            <a:pPr>
              <a:lnSpc>
                <a:spcPct val="150000"/>
              </a:lnSpc>
              <a:buClr>
                <a:srgbClr val="009FE3"/>
              </a:buClr>
            </a:pPr>
            <a:r>
              <a:rPr lang="de-DE" sz="2400" b="0" dirty="0" err="1"/>
              <a:t>Three</a:t>
            </a:r>
            <a:r>
              <a:rPr lang="de-DE" sz="2400" b="0" dirty="0"/>
              <a:t> </a:t>
            </a:r>
            <a:r>
              <a:rPr lang="de-DE" sz="2400" b="0" dirty="0" err="1"/>
              <a:t>staged</a:t>
            </a:r>
            <a:r>
              <a:rPr lang="de-DE" sz="2400" b="0" dirty="0"/>
              <a:t> </a:t>
            </a:r>
            <a:r>
              <a:rPr lang="de-DE" sz="2400" b="0" dirty="0" err="1"/>
              <a:t>recursive</a:t>
            </a:r>
            <a:r>
              <a:rPr lang="de-DE" sz="2400" b="0" dirty="0"/>
              <a:t> </a:t>
            </a:r>
            <a:r>
              <a:rPr lang="de-DE" sz="2400" b="0" dirty="0" err="1"/>
              <a:t>process</a:t>
            </a:r>
            <a:endParaRPr lang="de-DE" sz="2400" b="0" dirty="0"/>
          </a:p>
          <a:p>
            <a:pPr>
              <a:lnSpc>
                <a:spcPct val="150000"/>
              </a:lnSpc>
              <a:buClr>
                <a:srgbClr val="009FE3"/>
              </a:buClr>
            </a:pPr>
            <a:r>
              <a:rPr lang="de-DE" sz="2400" b="0" dirty="0" err="1"/>
              <a:t>Depends</a:t>
            </a:r>
            <a:r>
              <a:rPr lang="de-DE" sz="2400" b="0" dirty="0"/>
              <a:t> on </a:t>
            </a:r>
            <a:r>
              <a:rPr lang="de-DE" sz="2400" b="0" dirty="0" err="1"/>
              <a:t>the</a:t>
            </a:r>
            <a:r>
              <a:rPr lang="de-DE" sz="2400" b="0" dirty="0"/>
              <a:t> </a:t>
            </a:r>
            <a:r>
              <a:rPr lang="de-DE" sz="2400" b="0" dirty="0" err="1"/>
              <a:t>previous</a:t>
            </a:r>
            <a:r>
              <a:rPr lang="de-DE" sz="2400" b="0" dirty="0"/>
              <a:t> </a:t>
            </a:r>
            <a:r>
              <a:rPr lang="de-DE" sz="2400" b="0" dirty="0" err="1"/>
              <a:t>knowledge</a:t>
            </a:r>
            <a:r>
              <a:rPr lang="de-DE" sz="2400" b="0" dirty="0"/>
              <a:t> </a:t>
            </a:r>
            <a:r>
              <a:rPr lang="de-DE" sz="2400" b="0" dirty="0" err="1"/>
              <a:t>ot</a:t>
            </a:r>
            <a:r>
              <a:rPr lang="de-DE" sz="2400" b="0" dirty="0"/>
              <a:t> </a:t>
            </a:r>
            <a:r>
              <a:rPr lang="de-DE" sz="2400" b="0" dirty="0" err="1"/>
              <a:t>the</a:t>
            </a:r>
            <a:r>
              <a:rPr lang="de-DE" sz="2400" b="0" dirty="0"/>
              <a:t> </a:t>
            </a:r>
            <a:r>
              <a:rPr lang="de-DE" sz="2400" b="0" dirty="0" err="1"/>
              <a:t>enviroment</a:t>
            </a:r>
            <a:endParaRPr lang="de-DE" sz="2400" b="0" dirty="0"/>
          </a:p>
          <a:p>
            <a:pPr>
              <a:lnSpc>
                <a:spcPct val="150000"/>
              </a:lnSpc>
              <a:buClr>
                <a:srgbClr val="009FE3"/>
              </a:buClr>
            </a:pPr>
            <a:r>
              <a:rPr lang="de-DE" sz="2400" b="0" dirty="0"/>
              <a:t>Sensitive </a:t>
            </a:r>
            <a:r>
              <a:rPr lang="de-DE" sz="2400" b="0" dirty="0" err="1"/>
              <a:t>to</a:t>
            </a:r>
            <a:r>
              <a:rPr lang="de-DE" sz="2400" b="0" dirty="0"/>
              <a:t> initial </a:t>
            </a:r>
            <a:r>
              <a:rPr lang="de-DE" sz="2400" b="0" dirty="0" err="1"/>
              <a:t>estimate</a:t>
            </a:r>
            <a:r>
              <a:rPr lang="de-DE" sz="2400" b="0" dirty="0"/>
              <a:t> </a:t>
            </a:r>
            <a:r>
              <a:rPr lang="de-DE" sz="2400" b="0" dirty="0" err="1"/>
              <a:t>or</a:t>
            </a:r>
            <a:r>
              <a:rPr lang="de-DE" sz="2400" b="0" dirty="0"/>
              <a:t> </a:t>
            </a:r>
            <a:r>
              <a:rPr lang="de-DE" sz="2400" b="0" dirty="0" err="1"/>
              <a:t>modelling</a:t>
            </a:r>
            <a:r>
              <a:rPr lang="de-DE" sz="2400" b="0" dirty="0"/>
              <a:t> </a:t>
            </a:r>
            <a:r>
              <a:rPr lang="de-DE" sz="2400" b="0" dirty="0" err="1"/>
              <a:t>errors</a:t>
            </a:r>
            <a:r>
              <a:rPr lang="de-DE" sz="2400" b="0" dirty="0"/>
              <a:t> </a:t>
            </a:r>
          </a:p>
          <a:p>
            <a:pPr marL="0" indent="0">
              <a:lnSpc>
                <a:spcPct val="150000"/>
              </a:lnSpc>
              <a:buClr>
                <a:srgbClr val="009FE3"/>
              </a:buClr>
              <a:buNone/>
            </a:pPr>
            <a:endParaRPr lang="de-DE" sz="2200" dirty="0"/>
          </a:p>
          <a:p>
            <a:pPr>
              <a:lnSpc>
                <a:spcPct val="150000"/>
              </a:lnSpc>
              <a:buClr>
                <a:srgbClr val="009FE3"/>
              </a:buClr>
            </a:pPr>
            <a:endParaRPr lang="de-DE" sz="2400" b="0" dirty="0"/>
          </a:p>
        </p:txBody>
      </p:sp>
      <p:grpSp>
        <p:nvGrpSpPr>
          <p:cNvPr id="4" name="Gruppieren 3"/>
          <p:cNvGrpSpPr/>
          <p:nvPr/>
        </p:nvGrpSpPr>
        <p:grpSpPr>
          <a:xfrm>
            <a:off x="570043" y="1295066"/>
            <a:ext cx="7964357" cy="1705309"/>
            <a:chOff x="662782" y="3273091"/>
            <a:chExt cx="8002588" cy="1955804"/>
          </a:xfrm>
        </p:grpSpPr>
        <p:sp>
          <p:nvSpPr>
            <p:cNvPr id="2" name="Abgerundetes Rechteck 1"/>
            <p:cNvSpPr/>
            <p:nvPr/>
          </p:nvSpPr>
          <p:spPr>
            <a:xfrm>
              <a:off x="5990431" y="3281823"/>
              <a:ext cx="2181225" cy="1104900"/>
            </a:xfrm>
            <a:prstGeom prst="roundRect">
              <a:avLst/>
            </a:prstGeom>
            <a:solidFill>
              <a:srgbClr val="3E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9FE3"/>
                  </a:solidFill>
                </a:rPr>
                <a:t>Matching/</a:t>
              </a:r>
            </a:p>
            <a:p>
              <a:pPr algn="ctr"/>
              <a:r>
                <a:rPr lang="en-GB" sz="2800" dirty="0">
                  <a:solidFill>
                    <a:srgbClr val="009FE3"/>
                  </a:solidFill>
                </a:rPr>
                <a:t>Filtering</a:t>
              </a:r>
            </a:p>
          </p:txBody>
        </p:sp>
        <p:sp>
          <p:nvSpPr>
            <p:cNvPr id="7" name="Abgerundetes Rechteck 6"/>
            <p:cNvSpPr/>
            <p:nvPr/>
          </p:nvSpPr>
          <p:spPr>
            <a:xfrm>
              <a:off x="3334543" y="3273091"/>
              <a:ext cx="2181225" cy="1104900"/>
            </a:xfrm>
            <a:prstGeom prst="roundRect">
              <a:avLst/>
            </a:prstGeom>
            <a:solidFill>
              <a:srgbClr val="3E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9FE3"/>
                  </a:solidFill>
                </a:rPr>
                <a:t>Prediction</a:t>
              </a:r>
            </a:p>
          </p:txBody>
        </p:sp>
        <p:sp>
          <p:nvSpPr>
            <p:cNvPr id="8" name="Abgerundetes Rechteck 7"/>
            <p:cNvSpPr/>
            <p:nvPr/>
          </p:nvSpPr>
          <p:spPr>
            <a:xfrm>
              <a:off x="662782" y="3281823"/>
              <a:ext cx="2181225" cy="1104900"/>
            </a:xfrm>
            <a:prstGeom prst="roundRect">
              <a:avLst/>
            </a:prstGeom>
            <a:solidFill>
              <a:srgbClr val="3E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9FE3"/>
                  </a:solidFill>
                </a:rPr>
                <a:t>Update</a:t>
              </a:r>
            </a:p>
          </p:txBody>
        </p:sp>
        <p:sp>
          <p:nvSpPr>
            <p:cNvPr id="3" name="Pfeil nach rechts 2"/>
            <p:cNvSpPr/>
            <p:nvPr/>
          </p:nvSpPr>
          <p:spPr>
            <a:xfrm>
              <a:off x="2750343" y="3667586"/>
              <a:ext cx="657225" cy="333375"/>
            </a:xfrm>
            <a:prstGeom prst="rightArrow">
              <a:avLst/>
            </a:prstGeom>
            <a:solidFill>
              <a:srgbClr val="009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feil nach rechts 9"/>
            <p:cNvSpPr/>
            <p:nvPr/>
          </p:nvSpPr>
          <p:spPr>
            <a:xfrm>
              <a:off x="5419724" y="3667586"/>
              <a:ext cx="657225" cy="333375"/>
            </a:xfrm>
            <a:prstGeom prst="rightArrow">
              <a:avLst/>
            </a:prstGeom>
            <a:solidFill>
              <a:srgbClr val="009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Nach unten gekrümmter Pfeil 24"/>
            <p:cNvSpPr/>
            <p:nvPr/>
          </p:nvSpPr>
          <p:spPr>
            <a:xfrm rot="5400000">
              <a:off x="7630716" y="4194242"/>
              <a:ext cx="1466057" cy="603250"/>
            </a:xfrm>
            <a:prstGeom prst="curvedDownArrow">
              <a:avLst>
                <a:gd name="adj1" fmla="val 34326"/>
                <a:gd name="adj2" fmla="val 62733"/>
                <a:gd name="adj3" fmla="val 37632"/>
              </a:avLst>
            </a:prstGeom>
            <a:solidFill>
              <a:srgbClr val="009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hteckiger Pfeil 25"/>
            <p:cNvSpPr/>
            <p:nvPr/>
          </p:nvSpPr>
          <p:spPr>
            <a:xfrm rot="16200000">
              <a:off x="4252914" y="1315706"/>
              <a:ext cx="746919" cy="6871491"/>
            </a:xfrm>
            <a:prstGeom prst="bentArrow">
              <a:avLst/>
            </a:prstGeom>
            <a:solidFill>
              <a:srgbClr val="009D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9FE3"/>
                </a:solidFill>
              </a:endParaRPr>
            </a:p>
          </p:txBody>
        </p:sp>
      </p:grpSp>
    </p:spTree>
    <p:extLst>
      <p:ext uri="{BB962C8B-B14F-4D97-AF65-F5344CB8AC3E}">
        <p14:creationId xmlns:p14="http://schemas.microsoft.com/office/powerpoint/2010/main" val="329598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Extended </a:t>
            </a:r>
            <a:r>
              <a:rPr lang="en-US" sz="3200" dirty="0" err="1"/>
              <a:t>Kalman</a:t>
            </a:r>
            <a:r>
              <a:rPr lang="en-US" sz="3200" dirty="0"/>
              <a:t> Filter (2)</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5 / 11</a:t>
            </a:r>
            <a:endParaRPr lang="de-DE" altLang="de-DE" dirty="0">
              <a:solidFill>
                <a:srgbClr val="3E545F"/>
              </a:solidFill>
            </a:endParaRPr>
          </a:p>
        </p:txBody>
      </p:sp>
      <p:sp>
        <p:nvSpPr>
          <p:cNvPr id="5" name="Textplatzhalter 4"/>
          <p:cNvSpPr>
            <a:spLocks noGrp="1"/>
          </p:cNvSpPr>
          <p:nvPr>
            <p:ph type="body" sz="quarter" idx="13"/>
          </p:nvPr>
        </p:nvSpPr>
        <p:spPr>
          <a:xfrm>
            <a:off x="287338" y="3043710"/>
            <a:ext cx="8569325" cy="2135650"/>
          </a:xfrm>
        </p:spPr>
        <p:txBody>
          <a:bodyPr/>
          <a:lstStyle/>
          <a:p>
            <a:pPr>
              <a:lnSpc>
                <a:spcPct val="150000"/>
              </a:lnSpc>
              <a:buClr>
                <a:srgbClr val="009FE3"/>
              </a:buClr>
            </a:pPr>
            <a:r>
              <a:rPr lang="de-DE" sz="2400" b="0" dirty="0"/>
              <a:t>EKF </a:t>
            </a:r>
            <a:r>
              <a:rPr lang="de-DE" sz="2400" b="0" dirty="0" err="1"/>
              <a:t>updates</a:t>
            </a:r>
            <a:r>
              <a:rPr lang="de-DE" sz="2400" b="0" dirty="0"/>
              <a:t> </a:t>
            </a:r>
            <a:r>
              <a:rPr lang="de-DE" sz="2400" b="0" dirty="0" err="1"/>
              <a:t>knowledge</a:t>
            </a:r>
            <a:r>
              <a:rPr lang="de-DE" sz="2400" b="0" dirty="0"/>
              <a:t> </a:t>
            </a:r>
            <a:r>
              <a:rPr lang="de-DE" sz="2400" b="0" dirty="0" err="1"/>
              <a:t>of</a:t>
            </a:r>
            <a:r>
              <a:rPr lang="de-DE" sz="2400" b="0" dirty="0"/>
              <a:t> </a:t>
            </a:r>
            <a:r>
              <a:rPr lang="de-DE" sz="2400" b="0" dirty="0" err="1"/>
              <a:t>world</a:t>
            </a:r>
            <a:r>
              <a:rPr lang="de-DE" sz="2400" b="0" dirty="0"/>
              <a:t> </a:t>
            </a:r>
            <a:r>
              <a:rPr lang="de-DE" sz="2400" b="0" dirty="0" err="1"/>
              <a:t>map</a:t>
            </a:r>
            <a:r>
              <a:rPr lang="de-DE" sz="2400" b="0" dirty="0"/>
              <a:t> </a:t>
            </a:r>
            <a:r>
              <a:rPr lang="de-DE" sz="2400" b="0" dirty="0" err="1"/>
              <a:t>using</a:t>
            </a:r>
            <a:endParaRPr lang="de-DE" sz="2400" b="0" dirty="0"/>
          </a:p>
          <a:p>
            <a:pPr lvl="1">
              <a:lnSpc>
                <a:spcPct val="150000"/>
              </a:lnSpc>
              <a:buClr>
                <a:srgbClr val="009FE3"/>
              </a:buClr>
            </a:pPr>
            <a:r>
              <a:rPr lang="de-DE" sz="2200" dirty="0" err="1"/>
              <a:t>Obtained</a:t>
            </a:r>
            <a:r>
              <a:rPr lang="de-DE" sz="2200" dirty="0"/>
              <a:t> </a:t>
            </a:r>
            <a:r>
              <a:rPr lang="de-DE" sz="2200" dirty="0" err="1"/>
              <a:t>observations</a:t>
            </a:r>
            <a:r>
              <a:rPr lang="de-DE" sz="2200" dirty="0"/>
              <a:t> </a:t>
            </a:r>
          </a:p>
          <a:p>
            <a:pPr lvl="1">
              <a:lnSpc>
                <a:spcPct val="150000"/>
              </a:lnSpc>
              <a:buClr>
                <a:srgbClr val="009FE3"/>
              </a:buClr>
            </a:pPr>
            <a:r>
              <a:rPr lang="de-DE" sz="2200" dirty="0"/>
              <a:t>N</a:t>
            </a:r>
            <a:r>
              <a:rPr lang="de-DE" sz="2200" b="0" dirty="0"/>
              <a:t>ew </a:t>
            </a:r>
            <a:r>
              <a:rPr lang="de-DE" sz="2200" b="0" dirty="0" err="1"/>
              <a:t>position</a:t>
            </a:r>
            <a:endParaRPr lang="de-DE" sz="2200" b="0" dirty="0"/>
          </a:p>
          <a:p>
            <a:pPr marL="216100" lvl="1" indent="0">
              <a:lnSpc>
                <a:spcPct val="150000"/>
              </a:lnSpc>
              <a:buClr>
                <a:srgbClr val="009FE3"/>
              </a:buClr>
              <a:buNone/>
            </a:pPr>
            <a:endParaRPr lang="de-DE" sz="2200" dirty="0"/>
          </a:p>
        </p:txBody>
      </p:sp>
      <p:grpSp>
        <p:nvGrpSpPr>
          <p:cNvPr id="42" name="Gruppieren 41"/>
          <p:cNvGrpSpPr/>
          <p:nvPr/>
        </p:nvGrpSpPr>
        <p:grpSpPr>
          <a:xfrm>
            <a:off x="570043" y="1295066"/>
            <a:ext cx="7964357" cy="1705309"/>
            <a:chOff x="662782" y="3273091"/>
            <a:chExt cx="8002588" cy="1955804"/>
          </a:xfrm>
        </p:grpSpPr>
        <p:sp>
          <p:nvSpPr>
            <p:cNvPr id="43" name="Abgerundetes Rechteck 42"/>
            <p:cNvSpPr/>
            <p:nvPr/>
          </p:nvSpPr>
          <p:spPr>
            <a:xfrm>
              <a:off x="5990431" y="3281823"/>
              <a:ext cx="2181225" cy="11049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lumMod val="75000"/>
                    </a:schemeClr>
                  </a:solidFill>
                </a:rPr>
                <a:t>Matching/</a:t>
              </a:r>
            </a:p>
            <a:p>
              <a:pPr algn="ctr"/>
              <a:r>
                <a:rPr lang="en-GB" sz="2800" dirty="0">
                  <a:solidFill>
                    <a:schemeClr val="bg1">
                      <a:lumMod val="75000"/>
                    </a:schemeClr>
                  </a:solidFill>
                </a:rPr>
                <a:t>Filtering</a:t>
              </a:r>
            </a:p>
          </p:txBody>
        </p:sp>
        <p:sp>
          <p:nvSpPr>
            <p:cNvPr id="44" name="Abgerundetes Rechteck 43"/>
            <p:cNvSpPr/>
            <p:nvPr/>
          </p:nvSpPr>
          <p:spPr>
            <a:xfrm>
              <a:off x="3334543" y="3273091"/>
              <a:ext cx="2181225" cy="11049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lumMod val="75000"/>
                    </a:schemeClr>
                  </a:solidFill>
                </a:rPr>
                <a:t>Prediction</a:t>
              </a:r>
            </a:p>
          </p:txBody>
        </p:sp>
        <p:sp>
          <p:nvSpPr>
            <p:cNvPr id="45" name="Abgerundetes Rechteck 44"/>
            <p:cNvSpPr/>
            <p:nvPr/>
          </p:nvSpPr>
          <p:spPr>
            <a:xfrm>
              <a:off x="662782" y="3281823"/>
              <a:ext cx="2181225" cy="1104900"/>
            </a:xfrm>
            <a:prstGeom prst="roundRect">
              <a:avLst/>
            </a:prstGeom>
            <a:solidFill>
              <a:srgbClr val="3E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9FE3"/>
                  </a:solidFill>
                </a:rPr>
                <a:t>Update</a:t>
              </a:r>
            </a:p>
          </p:txBody>
        </p:sp>
        <p:sp>
          <p:nvSpPr>
            <p:cNvPr id="46" name="Pfeil nach rechts 45"/>
            <p:cNvSpPr/>
            <p:nvPr/>
          </p:nvSpPr>
          <p:spPr>
            <a:xfrm>
              <a:off x="2750343" y="3667586"/>
              <a:ext cx="657225" cy="33337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Pfeil nach rechts 46"/>
            <p:cNvSpPr/>
            <p:nvPr/>
          </p:nvSpPr>
          <p:spPr>
            <a:xfrm>
              <a:off x="5419724" y="3667586"/>
              <a:ext cx="657225" cy="33337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Nach unten gekrümmter Pfeil 47"/>
            <p:cNvSpPr/>
            <p:nvPr/>
          </p:nvSpPr>
          <p:spPr>
            <a:xfrm rot="5400000">
              <a:off x="7630716" y="4194242"/>
              <a:ext cx="1466057" cy="603250"/>
            </a:xfrm>
            <a:prstGeom prst="curvedDownArrow">
              <a:avLst>
                <a:gd name="adj1" fmla="val 34326"/>
                <a:gd name="adj2" fmla="val 62733"/>
                <a:gd name="adj3" fmla="val 376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Rechteckiger Pfeil 48"/>
            <p:cNvSpPr/>
            <p:nvPr/>
          </p:nvSpPr>
          <p:spPr>
            <a:xfrm rot="16200000">
              <a:off x="4252914" y="1315706"/>
              <a:ext cx="746919" cy="6871491"/>
            </a:xfrm>
            <a:prstGeom prst="ben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9FE3"/>
                </a:solidFill>
              </a:endParaRPr>
            </a:p>
          </p:txBody>
        </p:sp>
      </p:grpSp>
    </p:spTree>
    <p:extLst>
      <p:ext uri="{BB962C8B-B14F-4D97-AF65-F5344CB8AC3E}">
        <p14:creationId xmlns:p14="http://schemas.microsoft.com/office/powerpoint/2010/main" val="315618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Extended </a:t>
            </a:r>
            <a:r>
              <a:rPr lang="en-US" sz="3200" dirty="0" err="1"/>
              <a:t>Kalman</a:t>
            </a:r>
            <a:r>
              <a:rPr lang="en-US" sz="3200" dirty="0"/>
              <a:t> Filter (2)</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6 / 11</a:t>
            </a:r>
            <a:endParaRPr lang="de-DE" altLang="de-DE" dirty="0">
              <a:solidFill>
                <a:srgbClr val="3E545F"/>
              </a:solidFill>
            </a:endParaRPr>
          </a:p>
        </p:txBody>
      </p:sp>
      <p:sp>
        <p:nvSpPr>
          <p:cNvPr id="5" name="Textplatzhalter 4"/>
          <p:cNvSpPr>
            <a:spLocks noGrp="1"/>
          </p:cNvSpPr>
          <p:nvPr>
            <p:ph type="body" sz="quarter" idx="13"/>
          </p:nvPr>
        </p:nvSpPr>
        <p:spPr>
          <a:xfrm>
            <a:off x="287338" y="3043710"/>
            <a:ext cx="8569325" cy="2135650"/>
          </a:xfrm>
        </p:spPr>
        <p:txBody>
          <a:bodyPr/>
          <a:lstStyle/>
          <a:p>
            <a:pPr>
              <a:lnSpc>
                <a:spcPct val="150000"/>
              </a:lnSpc>
              <a:buClr>
                <a:srgbClr val="009FE3"/>
              </a:buClr>
            </a:pPr>
            <a:r>
              <a:rPr lang="de-DE" sz="2400" b="0" dirty="0" err="1"/>
              <a:t>Two</a:t>
            </a:r>
            <a:r>
              <a:rPr lang="de-DE" sz="2400" b="0" dirty="0"/>
              <a:t> </a:t>
            </a:r>
            <a:r>
              <a:rPr lang="de-DE" sz="2400" b="0" dirty="0" err="1"/>
              <a:t>mathematical</a:t>
            </a:r>
            <a:r>
              <a:rPr lang="de-DE" sz="2400" b="0" dirty="0"/>
              <a:t> </a:t>
            </a:r>
            <a:r>
              <a:rPr lang="de-DE" sz="2400" b="0" dirty="0" err="1"/>
              <a:t>steps</a:t>
            </a:r>
            <a:r>
              <a:rPr lang="de-DE" sz="2400" b="0" dirty="0"/>
              <a:t> </a:t>
            </a:r>
          </a:p>
          <a:p>
            <a:pPr>
              <a:lnSpc>
                <a:spcPct val="150000"/>
              </a:lnSpc>
              <a:buClr>
                <a:srgbClr val="009FE3"/>
              </a:buClr>
            </a:pPr>
            <a:r>
              <a:rPr lang="de-DE" sz="2400" b="0" dirty="0" err="1"/>
              <a:t>Combination</a:t>
            </a:r>
            <a:r>
              <a:rPr lang="de-DE" sz="2400" b="0" dirty="0"/>
              <a:t> </a:t>
            </a:r>
            <a:r>
              <a:rPr lang="de-DE" sz="2400" b="0" dirty="0" err="1"/>
              <a:t>of</a:t>
            </a:r>
            <a:r>
              <a:rPr lang="de-DE" sz="2400" b="0" dirty="0"/>
              <a:t> </a:t>
            </a:r>
            <a:r>
              <a:rPr lang="de-DE" sz="2400" b="0" dirty="0" err="1"/>
              <a:t>odometry</a:t>
            </a:r>
            <a:r>
              <a:rPr lang="de-DE" sz="2400" b="0" dirty="0"/>
              <a:t> </a:t>
            </a:r>
            <a:r>
              <a:rPr lang="de-DE" sz="2400" b="0" dirty="0" err="1"/>
              <a:t>predicted</a:t>
            </a:r>
            <a:r>
              <a:rPr lang="de-DE" sz="2400" b="0" dirty="0"/>
              <a:t> </a:t>
            </a:r>
            <a:r>
              <a:rPr lang="de-DE" sz="2400" b="0" dirty="0" err="1"/>
              <a:t>and</a:t>
            </a:r>
            <a:r>
              <a:rPr lang="de-DE" sz="2400" b="0" dirty="0"/>
              <a:t> </a:t>
            </a:r>
            <a:r>
              <a:rPr lang="de-DE" sz="2400" b="0" dirty="0" err="1"/>
              <a:t>observation</a:t>
            </a:r>
            <a:r>
              <a:rPr lang="de-DE" sz="2400" b="0" dirty="0"/>
              <a:t> </a:t>
            </a:r>
            <a:r>
              <a:rPr lang="de-DE" sz="2400" b="0" dirty="0" err="1"/>
              <a:t>model</a:t>
            </a:r>
            <a:r>
              <a:rPr lang="de-DE" sz="2400" b="0" dirty="0"/>
              <a:t> </a:t>
            </a:r>
            <a:r>
              <a:rPr lang="de-DE" sz="2400" b="0" dirty="0" err="1"/>
              <a:t>estimate</a:t>
            </a:r>
            <a:endParaRPr lang="de-DE" sz="2400" b="0" dirty="0"/>
          </a:p>
          <a:p>
            <a:pPr marL="216100" lvl="1" indent="0">
              <a:lnSpc>
                <a:spcPct val="150000"/>
              </a:lnSpc>
              <a:buClr>
                <a:srgbClr val="009FE3"/>
              </a:buClr>
              <a:buNone/>
            </a:pPr>
            <a:endParaRPr lang="de-DE" sz="2200" dirty="0"/>
          </a:p>
        </p:txBody>
      </p:sp>
      <p:grpSp>
        <p:nvGrpSpPr>
          <p:cNvPr id="14" name="Gruppieren 13"/>
          <p:cNvGrpSpPr/>
          <p:nvPr/>
        </p:nvGrpSpPr>
        <p:grpSpPr>
          <a:xfrm>
            <a:off x="570043" y="1295066"/>
            <a:ext cx="7964357" cy="1705309"/>
            <a:chOff x="662782" y="3273091"/>
            <a:chExt cx="8002588" cy="1955804"/>
          </a:xfrm>
        </p:grpSpPr>
        <p:sp>
          <p:nvSpPr>
            <p:cNvPr id="15" name="Abgerundetes Rechteck 14"/>
            <p:cNvSpPr/>
            <p:nvPr/>
          </p:nvSpPr>
          <p:spPr>
            <a:xfrm>
              <a:off x="5990431" y="3281823"/>
              <a:ext cx="2181225" cy="11049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lumMod val="75000"/>
                    </a:schemeClr>
                  </a:solidFill>
                </a:rPr>
                <a:t>Matching/</a:t>
              </a:r>
            </a:p>
            <a:p>
              <a:pPr algn="ctr"/>
              <a:r>
                <a:rPr lang="en-GB" sz="2800" dirty="0">
                  <a:solidFill>
                    <a:schemeClr val="bg1">
                      <a:lumMod val="75000"/>
                    </a:schemeClr>
                  </a:solidFill>
                </a:rPr>
                <a:t>Filtering</a:t>
              </a:r>
            </a:p>
          </p:txBody>
        </p:sp>
        <p:sp>
          <p:nvSpPr>
            <p:cNvPr id="16" name="Abgerundetes Rechteck 15"/>
            <p:cNvSpPr/>
            <p:nvPr/>
          </p:nvSpPr>
          <p:spPr>
            <a:xfrm>
              <a:off x="3334543" y="3273091"/>
              <a:ext cx="2181225" cy="1104900"/>
            </a:xfrm>
            <a:prstGeom prst="roundRect">
              <a:avLst/>
            </a:prstGeom>
            <a:solidFill>
              <a:srgbClr val="3E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9DE3"/>
                  </a:solidFill>
                </a:rPr>
                <a:t>Prediction</a:t>
              </a:r>
            </a:p>
          </p:txBody>
        </p:sp>
        <p:sp>
          <p:nvSpPr>
            <p:cNvPr id="17" name="Abgerundetes Rechteck 16"/>
            <p:cNvSpPr/>
            <p:nvPr/>
          </p:nvSpPr>
          <p:spPr>
            <a:xfrm>
              <a:off x="662782" y="3281823"/>
              <a:ext cx="2181225" cy="11049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lumMod val="75000"/>
                    </a:schemeClr>
                  </a:solidFill>
                </a:rPr>
                <a:t>Update</a:t>
              </a:r>
            </a:p>
          </p:txBody>
        </p:sp>
        <p:sp>
          <p:nvSpPr>
            <p:cNvPr id="18" name="Pfeil nach rechts 17"/>
            <p:cNvSpPr/>
            <p:nvPr/>
          </p:nvSpPr>
          <p:spPr>
            <a:xfrm>
              <a:off x="2750343" y="3667586"/>
              <a:ext cx="657225" cy="33337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feil nach rechts 18"/>
            <p:cNvSpPr/>
            <p:nvPr/>
          </p:nvSpPr>
          <p:spPr>
            <a:xfrm>
              <a:off x="5419724" y="3667586"/>
              <a:ext cx="657225" cy="33337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Nach unten gekrümmter Pfeil 19"/>
            <p:cNvSpPr/>
            <p:nvPr/>
          </p:nvSpPr>
          <p:spPr>
            <a:xfrm rot="5400000">
              <a:off x="7630716" y="4194242"/>
              <a:ext cx="1466057" cy="603250"/>
            </a:xfrm>
            <a:prstGeom prst="curvedDownArrow">
              <a:avLst>
                <a:gd name="adj1" fmla="val 34326"/>
                <a:gd name="adj2" fmla="val 62733"/>
                <a:gd name="adj3" fmla="val 376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Rechteckiger Pfeil 20"/>
            <p:cNvSpPr/>
            <p:nvPr/>
          </p:nvSpPr>
          <p:spPr>
            <a:xfrm rot="16200000">
              <a:off x="4252914" y="1315706"/>
              <a:ext cx="746919" cy="6871491"/>
            </a:xfrm>
            <a:prstGeom prst="ben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9FE3"/>
                </a:solidFill>
              </a:endParaRPr>
            </a:p>
          </p:txBody>
        </p:sp>
      </p:grpSp>
    </p:spTree>
    <p:extLst>
      <p:ext uri="{BB962C8B-B14F-4D97-AF65-F5344CB8AC3E}">
        <p14:creationId xmlns:p14="http://schemas.microsoft.com/office/powerpoint/2010/main" val="385718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Extended </a:t>
            </a:r>
            <a:r>
              <a:rPr lang="en-US" sz="3200" dirty="0" err="1"/>
              <a:t>Kalman</a:t>
            </a:r>
            <a:r>
              <a:rPr lang="en-US" sz="3200" dirty="0"/>
              <a:t> Filter (3)</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7 / 11</a:t>
            </a:r>
            <a:endParaRPr lang="de-DE" altLang="de-DE" dirty="0">
              <a:solidFill>
                <a:srgbClr val="3E545F"/>
              </a:solidFill>
            </a:endParaRPr>
          </a:p>
        </p:txBody>
      </p:sp>
      <p:sp>
        <p:nvSpPr>
          <p:cNvPr id="5" name="Textplatzhalter 4"/>
          <p:cNvSpPr>
            <a:spLocks noGrp="1"/>
          </p:cNvSpPr>
          <p:nvPr>
            <p:ph type="body" sz="quarter" idx="13"/>
          </p:nvPr>
        </p:nvSpPr>
        <p:spPr>
          <a:xfrm>
            <a:off x="287338" y="3043710"/>
            <a:ext cx="8569325" cy="2135650"/>
          </a:xfrm>
        </p:spPr>
        <p:txBody>
          <a:bodyPr/>
          <a:lstStyle/>
          <a:p>
            <a:pPr>
              <a:lnSpc>
                <a:spcPct val="150000"/>
              </a:lnSpc>
              <a:buClr>
                <a:srgbClr val="009FE3"/>
              </a:buClr>
            </a:pPr>
            <a:r>
              <a:rPr lang="de-DE" sz="2400" b="0" dirty="0"/>
              <a:t>Match </a:t>
            </a:r>
            <a:r>
              <a:rPr lang="de-DE" sz="2400" b="0" dirty="0" err="1"/>
              <a:t>prediction</a:t>
            </a:r>
            <a:r>
              <a:rPr lang="de-DE" sz="2400" b="0" dirty="0"/>
              <a:t> </a:t>
            </a:r>
            <a:r>
              <a:rPr lang="de-DE" sz="2400" b="0" dirty="0" err="1"/>
              <a:t>with</a:t>
            </a:r>
            <a:r>
              <a:rPr lang="de-DE" sz="2400" b="0" dirty="0"/>
              <a:t> </a:t>
            </a:r>
            <a:r>
              <a:rPr lang="de-DE" sz="2400" b="0" dirty="0" err="1"/>
              <a:t>observations</a:t>
            </a:r>
            <a:r>
              <a:rPr lang="de-DE" sz="2400" b="0" dirty="0"/>
              <a:t> at </a:t>
            </a:r>
            <a:r>
              <a:rPr lang="de-DE" sz="2400" b="0" dirty="0" err="1"/>
              <a:t>new</a:t>
            </a:r>
            <a:r>
              <a:rPr lang="de-DE" sz="2400" b="0" dirty="0"/>
              <a:t> </a:t>
            </a:r>
            <a:r>
              <a:rPr lang="de-DE" sz="2400" b="0" dirty="0" err="1"/>
              <a:t>state</a:t>
            </a:r>
            <a:endParaRPr lang="de-DE" sz="2400" b="0" dirty="0"/>
          </a:p>
          <a:p>
            <a:pPr lvl="1">
              <a:lnSpc>
                <a:spcPct val="150000"/>
              </a:lnSpc>
              <a:buClr>
                <a:srgbClr val="009FE3"/>
              </a:buClr>
            </a:pPr>
            <a:r>
              <a:rPr lang="de-DE" sz="2000" dirty="0" err="1"/>
              <a:t>Avoids</a:t>
            </a:r>
            <a:r>
              <a:rPr lang="de-DE" sz="2000" dirty="0"/>
              <a:t> </a:t>
            </a:r>
            <a:r>
              <a:rPr lang="de-DE" sz="2000" dirty="0" err="1"/>
              <a:t>miscalculations</a:t>
            </a:r>
            <a:endParaRPr lang="de-DE" sz="2000" dirty="0"/>
          </a:p>
          <a:p>
            <a:pPr>
              <a:lnSpc>
                <a:spcPct val="150000"/>
              </a:lnSpc>
              <a:buClr>
                <a:srgbClr val="009FE3"/>
              </a:buClr>
            </a:pPr>
            <a:r>
              <a:rPr lang="de-DE" sz="2200" b="0" dirty="0" err="1"/>
              <a:t>If</a:t>
            </a:r>
            <a:r>
              <a:rPr lang="de-DE" sz="2200" b="0" dirty="0"/>
              <a:t> </a:t>
            </a:r>
            <a:r>
              <a:rPr lang="de-DE" sz="2200" b="0" dirty="0" err="1"/>
              <a:t>matching</a:t>
            </a:r>
            <a:r>
              <a:rPr lang="de-DE" sz="2200" b="0" dirty="0"/>
              <a:t> </a:t>
            </a:r>
            <a:r>
              <a:rPr lang="de-DE" sz="2200" b="0" dirty="0" err="1"/>
              <a:t>is</a:t>
            </a:r>
            <a:r>
              <a:rPr lang="de-DE" sz="2200" b="0" dirty="0"/>
              <a:t> </a:t>
            </a:r>
            <a:r>
              <a:rPr lang="de-DE" sz="2200" b="0" dirty="0" err="1"/>
              <a:t>successful</a:t>
            </a:r>
            <a:r>
              <a:rPr lang="de-DE" sz="2200" b="0" dirty="0"/>
              <a:t> </a:t>
            </a:r>
            <a:r>
              <a:rPr lang="de-DE" sz="2200" b="0" dirty="0" err="1"/>
              <a:t>state</a:t>
            </a:r>
            <a:r>
              <a:rPr lang="de-DE" sz="2200" b="0" dirty="0"/>
              <a:t> </a:t>
            </a:r>
            <a:r>
              <a:rPr lang="de-DE" sz="2200" b="0" dirty="0" err="1"/>
              <a:t>and</a:t>
            </a:r>
            <a:r>
              <a:rPr lang="de-DE" sz="2200" b="0" dirty="0"/>
              <a:t> </a:t>
            </a:r>
            <a:r>
              <a:rPr lang="de-DE" sz="2200" b="0" dirty="0" err="1"/>
              <a:t>world</a:t>
            </a:r>
            <a:r>
              <a:rPr lang="de-DE" sz="2200" b="0" dirty="0"/>
              <a:t> </a:t>
            </a:r>
            <a:r>
              <a:rPr lang="de-DE" sz="2200" b="0" dirty="0" err="1"/>
              <a:t>map</a:t>
            </a:r>
            <a:r>
              <a:rPr lang="de-DE" sz="2200" b="0" dirty="0"/>
              <a:t> </a:t>
            </a:r>
            <a:r>
              <a:rPr lang="de-DE" sz="2200" b="0" dirty="0" err="1"/>
              <a:t>is</a:t>
            </a:r>
            <a:r>
              <a:rPr lang="de-DE" sz="2200" b="0" dirty="0"/>
              <a:t> </a:t>
            </a:r>
            <a:r>
              <a:rPr lang="de-DE" sz="2200" b="0" dirty="0" err="1"/>
              <a:t>updated</a:t>
            </a:r>
            <a:endParaRPr lang="de-DE" sz="2200" b="0" dirty="0"/>
          </a:p>
          <a:p>
            <a:pPr marL="216100" lvl="1" indent="0">
              <a:lnSpc>
                <a:spcPct val="150000"/>
              </a:lnSpc>
              <a:buClr>
                <a:srgbClr val="009FE3"/>
              </a:buClr>
              <a:buNone/>
            </a:pPr>
            <a:endParaRPr lang="de-DE" sz="2200" dirty="0"/>
          </a:p>
        </p:txBody>
      </p:sp>
      <p:grpSp>
        <p:nvGrpSpPr>
          <p:cNvPr id="14" name="Gruppieren 13"/>
          <p:cNvGrpSpPr/>
          <p:nvPr/>
        </p:nvGrpSpPr>
        <p:grpSpPr>
          <a:xfrm>
            <a:off x="570043" y="1295066"/>
            <a:ext cx="7964357" cy="1705309"/>
            <a:chOff x="662782" y="3273091"/>
            <a:chExt cx="8002588" cy="1955804"/>
          </a:xfrm>
        </p:grpSpPr>
        <p:sp>
          <p:nvSpPr>
            <p:cNvPr id="15" name="Abgerundetes Rechteck 14"/>
            <p:cNvSpPr/>
            <p:nvPr/>
          </p:nvSpPr>
          <p:spPr>
            <a:xfrm>
              <a:off x="5990431" y="3281823"/>
              <a:ext cx="2181225" cy="1104900"/>
            </a:xfrm>
            <a:prstGeom prst="roundRect">
              <a:avLst/>
            </a:prstGeom>
            <a:solidFill>
              <a:srgbClr val="3E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rgbClr val="009DE3"/>
                  </a:solidFill>
                </a:rPr>
                <a:t>Matching/</a:t>
              </a:r>
            </a:p>
            <a:p>
              <a:pPr algn="ctr"/>
              <a:r>
                <a:rPr lang="en-GB" sz="2800" dirty="0">
                  <a:solidFill>
                    <a:srgbClr val="009DE3"/>
                  </a:solidFill>
                </a:rPr>
                <a:t>Filtering</a:t>
              </a:r>
            </a:p>
          </p:txBody>
        </p:sp>
        <p:sp>
          <p:nvSpPr>
            <p:cNvPr id="16" name="Abgerundetes Rechteck 15"/>
            <p:cNvSpPr/>
            <p:nvPr/>
          </p:nvSpPr>
          <p:spPr>
            <a:xfrm>
              <a:off x="3334543" y="3273091"/>
              <a:ext cx="2181225" cy="11049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lumMod val="75000"/>
                    </a:schemeClr>
                  </a:solidFill>
                </a:rPr>
                <a:t>Prediction</a:t>
              </a:r>
            </a:p>
          </p:txBody>
        </p:sp>
        <p:sp>
          <p:nvSpPr>
            <p:cNvPr id="17" name="Abgerundetes Rechteck 16"/>
            <p:cNvSpPr/>
            <p:nvPr/>
          </p:nvSpPr>
          <p:spPr>
            <a:xfrm>
              <a:off x="662782" y="3281823"/>
              <a:ext cx="2181225" cy="11049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lumMod val="75000"/>
                    </a:schemeClr>
                  </a:solidFill>
                </a:rPr>
                <a:t>Update</a:t>
              </a:r>
            </a:p>
          </p:txBody>
        </p:sp>
        <p:sp>
          <p:nvSpPr>
            <p:cNvPr id="18" name="Pfeil nach rechts 17"/>
            <p:cNvSpPr/>
            <p:nvPr/>
          </p:nvSpPr>
          <p:spPr>
            <a:xfrm>
              <a:off x="2750343" y="3667586"/>
              <a:ext cx="657225" cy="33337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Pfeil nach rechts 18"/>
            <p:cNvSpPr/>
            <p:nvPr/>
          </p:nvSpPr>
          <p:spPr>
            <a:xfrm>
              <a:off x="5419724" y="3667586"/>
              <a:ext cx="657225" cy="333375"/>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Nach unten gekrümmter Pfeil 19"/>
            <p:cNvSpPr/>
            <p:nvPr/>
          </p:nvSpPr>
          <p:spPr>
            <a:xfrm rot="5400000">
              <a:off x="7630716" y="4194242"/>
              <a:ext cx="1466057" cy="603250"/>
            </a:xfrm>
            <a:prstGeom prst="curvedDownArrow">
              <a:avLst>
                <a:gd name="adj1" fmla="val 34326"/>
                <a:gd name="adj2" fmla="val 62733"/>
                <a:gd name="adj3" fmla="val 37632"/>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Rechteckiger Pfeil 20"/>
            <p:cNvSpPr/>
            <p:nvPr/>
          </p:nvSpPr>
          <p:spPr>
            <a:xfrm rot="16200000">
              <a:off x="4252914" y="1315706"/>
              <a:ext cx="746919" cy="6871491"/>
            </a:xfrm>
            <a:prstGeom prst="ben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9FE3"/>
                </a:solidFill>
              </a:endParaRPr>
            </a:p>
          </p:txBody>
        </p:sp>
      </p:grpSp>
    </p:spTree>
    <p:extLst>
      <p:ext uri="{BB962C8B-B14F-4D97-AF65-F5344CB8AC3E}">
        <p14:creationId xmlns:p14="http://schemas.microsoft.com/office/powerpoint/2010/main" val="184889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Problem Solving Approach (1)</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8 / 11</a:t>
            </a:r>
            <a:endParaRPr lang="de-DE" altLang="de-DE" dirty="0">
              <a:solidFill>
                <a:srgbClr val="3E545F"/>
              </a:solidFill>
            </a:endParaRPr>
          </a:p>
        </p:txBody>
      </p:sp>
      <p:sp>
        <p:nvSpPr>
          <p:cNvPr id="5" name="Textplatzhalter 4"/>
          <p:cNvSpPr>
            <a:spLocks noGrp="1"/>
          </p:cNvSpPr>
          <p:nvPr>
            <p:ph type="body" sz="quarter" idx="13"/>
          </p:nvPr>
        </p:nvSpPr>
        <p:spPr>
          <a:xfrm>
            <a:off x="287338" y="1513211"/>
            <a:ext cx="8569325" cy="2436072"/>
          </a:xfrm>
        </p:spPr>
        <p:txBody>
          <a:bodyPr/>
          <a:lstStyle/>
          <a:p>
            <a:pPr marL="457200" indent="-457200">
              <a:lnSpc>
                <a:spcPct val="150000"/>
              </a:lnSpc>
              <a:buClr>
                <a:srgbClr val="009FE3"/>
              </a:buClr>
              <a:buFont typeface="+mj-lt"/>
              <a:buAutoNum type="arabicPeriod"/>
            </a:pPr>
            <a:r>
              <a:rPr lang="de-DE" sz="2400" b="0" dirty="0"/>
              <a:t>Mapping </a:t>
            </a:r>
            <a:r>
              <a:rPr lang="de-DE" sz="2400" b="0" dirty="0" err="1"/>
              <a:t>the</a:t>
            </a:r>
            <a:r>
              <a:rPr lang="de-DE" sz="2400" b="0" dirty="0"/>
              <a:t> </a:t>
            </a:r>
            <a:r>
              <a:rPr lang="de-DE" sz="2400" b="0" dirty="0" err="1"/>
              <a:t>room</a:t>
            </a:r>
            <a:endParaRPr lang="de-DE" sz="2400" b="0" dirty="0"/>
          </a:p>
          <a:p>
            <a:pPr marL="457200" indent="-457200">
              <a:lnSpc>
                <a:spcPct val="150000"/>
              </a:lnSpc>
              <a:buClr>
                <a:srgbClr val="009FE3"/>
              </a:buClr>
              <a:buFont typeface="+mj-lt"/>
              <a:buAutoNum type="arabicPeriod"/>
            </a:pPr>
            <a:r>
              <a:rPr lang="de-DE" sz="2400" b="0" dirty="0"/>
              <a:t>Combine </a:t>
            </a:r>
            <a:r>
              <a:rPr lang="de-DE" sz="2400" b="0" dirty="0" err="1"/>
              <a:t>pre-acquired</a:t>
            </a:r>
            <a:r>
              <a:rPr lang="de-DE" sz="2400" b="0" dirty="0"/>
              <a:t> </a:t>
            </a:r>
            <a:r>
              <a:rPr lang="de-DE" sz="2400" b="0" dirty="0" err="1"/>
              <a:t>map</a:t>
            </a:r>
            <a:r>
              <a:rPr lang="de-DE" sz="2400" b="0" dirty="0"/>
              <a:t> </a:t>
            </a:r>
            <a:r>
              <a:rPr lang="de-DE" sz="2400" b="0" dirty="0" err="1"/>
              <a:t>with</a:t>
            </a:r>
            <a:r>
              <a:rPr lang="de-DE" sz="2400" b="0" dirty="0"/>
              <a:t> </a:t>
            </a:r>
            <a:r>
              <a:rPr lang="de-DE" sz="2400" b="0" dirty="0" err="1"/>
              <a:t>the</a:t>
            </a:r>
            <a:r>
              <a:rPr lang="de-DE" sz="2400" b="0" dirty="0"/>
              <a:t> </a:t>
            </a:r>
            <a:r>
              <a:rPr lang="de-DE" sz="2400" b="0" dirty="0" err="1"/>
              <a:t>mapped</a:t>
            </a:r>
            <a:r>
              <a:rPr lang="de-DE" sz="2400" b="0" dirty="0"/>
              <a:t> </a:t>
            </a:r>
            <a:r>
              <a:rPr lang="de-DE" sz="2400" b="0" dirty="0" err="1"/>
              <a:t>room</a:t>
            </a:r>
            <a:endParaRPr lang="de-DE" sz="2400" b="0" dirty="0"/>
          </a:p>
          <a:p>
            <a:pPr marL="457200" indent="-457200">
              <a:lnSpc>
                <a:spcPct val="150000"/>
              </a:lnSpc>
              <a:buClr>
                <a:srgbClr val="009FE3"/>
              </a:buClr>
              <a:buFont typeface="+mj-lt"/>
              <a:buAutoNum type="arabicPeriod"/>
            </a:pPr>
            <a:r>
              <a:rPr lang="de-DE" sz="2400" b="0" dirty="0" err="1"/>
              <a:t>Implement</a:t>
            </a:r>
            <a:r>
              <a:rPr lang="de-DE" sz="2400" b="0" dirty="0"/>
              <a:t> EKF</a:t>
            </a:r>
          </a:p>
          <a:p>
            <a:pPr marL="457200" indent="-457200">
              <a:lnSpc>
                <a:spcPct val="150000"/>
              </a:lnSpc>
              <a:buClr>
                <a:srgbClr val="009FE3"/>
              </a:buClr>
              <a:buFont typeface="+mj-lt"/>
              <a:buAutoNum type="arabicPeriod"/>
            </a:pPr>
            <a:r>
              <a:rPr lang="de-DE" sz="2400" b="0" dirty="0" err="1"/>
              <a:t>Optimize</a:t>
            </a:r>
            <a:r>
              <a:rPr lang="de-DE" sz="2400" b="0" dirty="0"/>
              <a:t> </a:t>
            </a:r>
            <a:r>
              <a:rPr lang="de-DE" sz="2400" b="0" dirty="0" err="1"/>
              <a:t>the</a:t>
            </a:r>
            <a:r>
              <a:rPr lang="de-DE" sz="2400" b="0" dirty="0"/>
              <a:t> </a:t>
            </a:r>
            <a:r>
              <a:rPr lang="de-DE" sz="2400" b="0" dirty="0" err="1"/>
              <a:t>problem</a:t>
            </a:r>
            <a:endParaRPr lang="de-DE" sz="2400" b="0" dirty="0"/>
          </a:p>
          <a:p>
            <a:pPr marL="0" indent="0">
              <a:lnSpc>
                <a:spcPct val="150000"/>
              </a:lnSpc>
              <a:buClr>
                <a:srgbClr val="009FE3"/>
              </a:buClr>
              <a:buNone/>
            </a:pPr>
            <a:endParaRPr lang="de-DE" sz="2200" dirty="0"/>
          </a:p>
          <a:p>
            <a:pPr>
              <a:lnSpc>
                <a:spcPct val="150000"/>
              </a:lnSpc>
              <a:buClr>
                <a:srgbClr val="009FE3"/>
              </a:buClr>
            </a:pPr>
            <a:endParaRPr lang="de-DE" sz="2400" b="0" dirty="0"/>
          </a:p>
        </p:txBody>
      </p:sp>
    </p:spTree>
    <p:extLst>
      <p:ext uri="{BB962C8B-B14F-4D97-AF65-F5344CB8AC3E}">
        <p14:creationId xmlns:p14="http://schemas.microsoft.com/office/powerpoint/2010/main" val="211131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Titel 9"/>
          <p:cNvSpPr>
            <a:spLocks noGrp="1"/>
          </p:cNvSpPr>
          <p:nvPr>
            <p:ph type="title"/>
          </p:nvPr>
        </p:nvSpPr>
        <p:spPr/>
        <p:txBody>
          <a:bodyPr/>
          <a:lstStyle/>
          <a:p>
            <a:r>
              <a:rPr lang="en-US" sz="3200" dirty="0"/>
              <a:t>Problem Solving Approach (1)</a:t>
            </a:r>
            <a:endParaRPr lang="de-DE" altLang="de-DE" sz="3200" dirty="0"/>
          </a:p>
        </p:txBody>
      </p:sp>
      <p:sp>
        <p:nvSpPr>
          <p:cNvPr id="23557" name="Fußzeilenplatzhalter 13"/>
          <p:cNvSpPr>
            <a:spLocks noGrp="1"/>
          </p:cNvSpPr>
          <p:nvPr>
            <p:ph type="ftr"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altLang="de-DE">
                <a:solidFill>
                  <a:srgbClr val="3E545F"/>
                </a:solidFill>
              </a:rPr>
              <a:t>9 / 11</a:t>
            </a:r>
            <a:endParaRPr lang="de-DE" altLang="de-DE" dirty="0">
              <a:solidFill>
                <a:srgbClr val="3E545F"/>
              </a:solidFill>
            </a:endParaRPr>
          </a:p>
        </p:txBody>
      </p:sp>
      <p:sp>
        <p:nvSpPr>
          <p:cNvPr id="5" name="Textplatzhalter 4"/>
          <p:cNvSpPr>
            <a:spLocks noGrp="1"/>
          </p:cNvSpPr>
          <p:nvPr>
            <p:ph type="body" sz="quarter" idx="13"/>
          </p:nvPr>
        </p:nvSpPr>
        <p:spPr>
          <a:xfrm>
            <a:off x="287338" y="1118780"/>
            <a:ext cx="4963056" cy="907742"/>
          </a:xfrm>
        </p:spPr>
        <p:txBody>
          <a:bodyPr/>
          <a:lstStyle/>
          <a:p>
            <a:pPr marL="0" indent="0">
              <a:lnSpc>
                <a:spcPct val="150000"/>
              </a:lnSpc>
              <a:buClr>
                <a:srgbClr val="009FE3"/>
              </a:buClr>
              <a:buNone/>
            </a:pPr>
            <a:r>
              <a:rPr lang="de-DE" sz="2400" dirty="0"/>
              <a:t>Mapping</a:t>
            </a:r>
            <a:r>
              <a:rPr lang="de-DE" sz="2400" b="0" dirty="0"/>
              <a:t>: 	</a:t>
            </a:r>
            <a:r>
              <a:rPr lang="de-DE" sz="2400" b="0" dirty="0" err="1"/>
              <a:t>robot</a:t>
            </a:r>
            <a:r>
              <a:rPr lang="de-DE" sz="2400" b="0" dirty="0"/>
              <a:t> </a:t>
            </a:r>
            <a:r>
              <a:rPr lang="de-DE" sz="2400" b="0" dirty="0" err="1"/>
              <a:t>needs</a:t>
            </a:r>
            <a:r>
              <a:rPr lang="de-DE" sz="2400" b="0" dirty="0"/>
              <a:t> </a:t>
            </a:r>
            <a:r>
              <a:rPr lang="de-DE" sz="2400" b="0" dirty="0" err="1"/>
              <a:t>to</a:t>
            </a:r>
            <a:r>
              <a:rPr lang="de-DE" sz="2400" b="0" dirty="0"/>
              <a:t> </a:t>
            </a:r>
            <a:r>
              <a:rPr lang="de-DE" sz="2400" b="0" dirty="0" err="1"/>
              <a:t>describe</a:t>
            </a:r>
            <a:r>
              <a:rPr lang="de-DE" sz="2400" b="0" dirty="0"/>
              <a:t>  							</a:t>
            </a:r>
            <a:r>
              <a:rPr lang="de-DE" sz="2400" b="0" dirty="0" err="1"/>
              <a:t>the</a:t>
            </a:r>
            <a:r>
              <a:rPr lang="de-DE" sz="2400" b="0" dirty="0"/>
              <a:t>  </a:t>
            </a:r>
            <a:r>
              <a:rPr lang="de-DE" sz="2400" b="0" dirty="0" err="1"/>
              <a:t>enviroment</a:t>
            </a:r>
            <a:endParaRPr lang="de-DE" sz="2400" b="0" dirty="0"/>
          </a:p>
          <a:p>
            <a:pPr marL="0" indent="0">
              <a:lnSpc>
                <a:spcPct val="150000"/>
              </a:lnSpc>
              <a:buClr>
                <a:srgbClr val="009FE3"/>
              </a:buClr>
              <a:buNone/>
            </a:pPr>
            <a:endParaRPr lang="de-DE" sz="2200" dirty="0"/>
          </a:p>
          <a:p>
            <a:pPr>
              <a:lnSpc>
                <a:spcPct val="150000"/>
              </a:lnSpc>
              <a:buClr>
                <a:srgbClr val="009FE3"/>
              </a:buClr>
            </a:pPr>
            <a:endParaRPr lang="de-DE" sz="2400" b="0" dirty="0"/>
          </a:p>
        </p:txBody>
      </p:sp>
      <p:sp>
        <p:nvSpPr>
          <p:cNvPr id="2" name="Abgerundetes Rechteck 1"/>
          <p:cNvSpPr/>
          <p:nvPr/>
        </p:nvSpPr>
        <p:spPr>
          <a:xfrm>
            <a:off x="5842229" y="1216616"/>
            <a:ext cx="3013771" cy="1666433"/>
          </a:xfrm>
          <a:prstGeom prst="roundRect">
            <a:avLst/>
          </a:prstGeom>
          <a:solidFill>
            <a:srgbClr val="3E545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200"/>
              </a:spcAft>
            </a:pPr>
            <a:r>
              <a:rPr lang="en-GB" sz="2000" b="1" dirty="0">
                <a:solidFill>
                  <a:srgbClr val="009DE3"/>
                </a:solidFill>
              </a:rPr>
              <a:t>Geometric</a:t>
            </a:r>
          </a:p>
          <a:p>
            <a:pPr algn="ctr"/>
            <a:r>
              <a:rPr lang="en-GB" sz="2000" dirty="0"/>
              <a:t>Describe environment in metric terms without considering landmarks</a:t>
            </a:r>
          </a:p>
        </p:txBody>
      </p:sp>
      <p:sp>
        <p:nvSpPr>
          <p:cNvPr id="8" name="Abgerundetes Rechteck 7"/>
          <p:cNvSpPr/>
          <p:nvPr/>
        </p:nvSpPr>
        <p:spPr>
          <a:xfrm>
            <a:off x="5842229" y="3098301"/>
            <a:ext cx="3013771" cy="2592494"/>
          </a:xfrm>
          <a:prstGeom prst="roundRect">
            <a:avLst/>
          </a:prstGeom>
          <a:solidFill>
            <a:srgbClr val="3E545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200"/>
              </a:spcAft>
            </a:pPr>
            <a:r>
              <a:rPr lang="en-GB" sz="2000" b="1" dirty="0">
                <a:solidFill>
                  <a:srgbClr val="009DE3"/>
                </a:solidFill>
              </a:rPr>
              <a:t>Topologic</a:t>
            </a:r>
          </a:p>
          <a:p>
            <a:pPr algn="ctr"/>
            <a:r>
              <a:rPr lang="en-GB" sz="2000" dirty="0"/>
              <a:t>Describe environment in terms of certain features in specific locations and ways from going from one location to another</a:t>
            </a:r>
          </a:p>
        </p:txBody>
      </p:sp>
      <p:sp>
        <p:nvSpPr>
          <p:cNvPr id="10" name="Textplatzhalter 4"/>
          <p:cNvSpPr>
            <a:spLocks noGrp="1"/>
          </p:cNvSpPr>
          <p:nvPr>
            <p:ph type="body" sz="quarter" idx="13"/>
          </p:nvPr>
        </p:nvSpPr>
        <p:spPr>
          <a:xfrm>
            <a:off x="210404" y="2400103"/>
            <a:ext cx="5478761" cy="3548876"/>
          </a:xfrm>
        </p:spPr>
        <p:txBody>
          <a:bodyPr/>
          <a:lstStyle/>
          <a:p>
            <a:pPr marL="0" indent="0">
              <a:lnSpc>
                <a:spcPct val="150000"/>
              </a:lnSpc>
              <a:buClr>
                <a:srgbClr val="009FE3"/>
              </a:buClr>
              <a:buNone/>
            </a:pPr>
            <a:r>
              <a:rPr lang="de-DE" sz="2200" dirty="0"/>
              <a:t>Problems:</a:t>
            </a:r>
          </a:p>
          <a:p>
            <a:pPr>
              <a:lnSpc>
                <a:spcPct val="150000"/>
              </a:lnSpc>
              <a:buClr>
                <a:srgbClr val="009FE3"/>
              </a:buClr>
            </a:pPr>
            <a:r>
              <a:rPr lang="de-DE" sz="2200" b="0" dirty="0" err="1"/>
              <a:t>Detect</a:t>
            </a:r>
            <a:r>
              <a:rPr lang="de-DE" sz="2200" b="0" dirty="0"/>
              <a:t> </a:t>
            </a:r>
            <a:r>
              <a:rPr lang="de-DE" sz="2200" b="0" dirty="0" err="1"/>
              <a:t>object</a:t>
            </a:r>
            <a:r>
              <a:rPr lang="de-DE" sz="2200" b="0" dirty="0"/>
              <a:t> </a:t>
            </a:r>
            <a:r>
              <a:rPr lang="de-DE" sz="2200" b="0" dirty="0" err="1"/>
              <a:t>through</a:t>
            </a:r>
            <a:r>
              <a:rPr lang="de-DE" sz="2200" b="0" dirty="0"/>
              <a:t> </a:t>
            </a:r>
            <a:r>
              <a:rPr lang="de-DE" sz="2200" b="0" dirty="0" err="1"/>
              <a:t>sensors</a:t>
            </a:r>
            <a:endParaRPr lang="de-DE" sz="2200" b="0" dirty="0"/>
          </a:p>
          <a:p>
            <a:pPr>
              <a:lnSpc>
                <a:spcPct val="150000"/>
              </a:lnSpc>
              <a:buClr>
                <a:srgbClr val="009FE3"/>
              </a:buClr>
            </a:pPr>
            <a:r>
              <a:rPr lang="de-DE" sz="2200" b="0" dirty="0" err="1"/>
              <a:t>Understand</a:t>
            </a:r>
            <a:r>
              <a:rPr lang="de-DE" sz="2200" b="0" dirty="0"/>
              <a:t> </a:t>
            </a:r>
            <a:r>
              <a:rPr lang="de-DE" sz="2200" b="0" dirty="0" err="1"/>
              <a:t>provided</a:t>
            </a:r>
            <a:r>
              <a:rPr lang="de-DE" sz="2200" b="0" dirty="0"/>
              <a:t> </a:t>
            </a:r>
            <a:r>
              <a:rPr lang="de-DE" sz="2200" b="0" dirty="0" err="1"/>
              <a:t>information</a:t>
            </a:r>
            <a:endParaRPr lang="de-DE" sz="2200" b="0" dirty="0"/>
          </a:p>
          <a:p>
            <a:pPr>
              <a:lnSpc>
                <a:spcPct val="150000"/>
              </a:lnSpc>
              <a:buClr>
                <a:srgbClr val="009FE3"/>
              </a:buClr>
            </a:pPr>
            <a:r>
              <a:rPr lang="de-DE" sz="2200" b="0" dirty="0"/>
              <a:t>Find a </a:t>
            </a:r>
            <a:r>
              <a:rPr lang="de-DE" sz="2200" b="0" dirty="0" err="1"/>
              <a:t>computationally</a:t>
            </a:r>
            <a:r>
              <a:rPr lang="de-DE" sz="2200" b="0" dirty="0"/>
              <a:t> </a:t>
            </a:r>
            <a:r>
              <a:rPr lang="de-DE" sz="2200" b="0" dirty="0" err="1"/>
              <a:t>inexpensive</a:t>
            </a:r>
            <a:r>
              <a:rPr lang="de-DE" sz="2200" b="0" dirty="0"/>
              <a:t> </a:t>
            </a:r>
            <a:r>
              <a:rPr lang="de-DE" sz="2200" b="0" dirty="0" err="1"/>
              <a:t>model</a:t>
            </a:r>
            <a:endParaRPr lang="de-DE" sz="2200" b="0" dirty="0"/>
          </a:p>
          <a:p>
            <a:pPr>
              <a:lnSpc>
                <a:spcPct val="150000"/>
              </a:lnSpc>
              <a:buClr>
                <a:srgbClr val="009FE3"/>
              </a:buClr>
            </a:pPr>
            <a:r>
              <a:rPr lang="de-DE" sz="2200" b="0" dirty="0" err="1"/>
              <a:t>Odometry</a:t>
            </a:r>
            <a:r>
              <a:rPr lang="de-DE" sz="2200" b="0" dirty="0"/>
              <a:t> </a:t>
            </a:r>
            <a:r>
              <a:rPr lang="de-DE" sz="2200" b="0" dirty="0" err="1"/>
              <a:t>can</a:t>
            </a:r>
            <a:r>
              <a:rPr lang="de-DE" sz="2200" b="0" dirty="0"/>
              <a:t> </a:t>
            </a:r>
            <a:r>
              <a:rPr lang="de-DE" sz="2200" b="0" dirty="0" err="1"/>
              <a:t>be</a:t>
            </a:r>
            <a:r>
              <a:rPr lang="de-DE" sz="2200" b="0" dirty="0"/>
              <a:t> </a:t>
            </a:r>
            <a:r>
              <a:rPr lang="de-DE" sz="2200" b="0" dirty="0" err="1"/>
              <a:t>inaccurate</a:t>
            </a:r>
            <a:r>
              <a:rPr lang="de-DE" sz="2200" b="0" dirty="0"/>
              <a:t> due </a:t>
            </a:r>
            <a:r>
              <a:rPr lang="de-DE" sz="2200" b="0" dirty="0" err="1"/>
              <a:t>to</a:t>
            </a:r>
            <a:r>
              <a:rPr lang="de-DE" sz="2200" b="0" dirty="0"/>
              <a:t> </a:t>
            </a:r>
            <a:r>
              <a:rPr lang="de-DE" sz="2200" b="0" dirty="0" err="1"/>
              <a:t>wheel</a:t>
            </a:r>
            <a:r>
              <a:rPr lang="de-DE" sz="2200" b="0" dirty="0"/>
              <a:t> </a:t>
            </a:r>
            <a:r>
              <a:rPr lang="de-DE" sz="2200" b="0" dirty="0" err="1"/>
              <a:t>slippage</a:t>
            </a:r>
            <a:endParaRPr lang="de-DE" sz="2200" b="0" dirty="0"/>
          </a:p>
          <a:p>
            <a:pPr>
              <a:lnSpc>
                <a:spcPct val="150000"/>
              </a:lnSpc>
              <a:buClr>
                <a:srgbClr val="009FE3"/>
              </a:buClr>
            </a:pPr>
            <a:r>
              <a:rPr lang="de-DE" sz="2200" b="0" dirty="0" err="1"/>
              <a:t>Noises</a:t>
            </a:r>
            <a:r>
              <a:rPr lang="de-DE" sz="2200" b="0" dirty="0"/>
              <a:t> </a:t>
            </a:r>
            <a:r>
              <a:rPr lang="de-DE" sz="2200" b="0" dirty="0" err="1"/>
              <a:t>from</a:t>
            </a:r>
            <a:r>
              <a:rPr lang="de-DE" sz="2200" b="0" dirty="0"/>
              <a:t> </a:t>
            </a:r>
            <a:r>
              <a:rPr lang="de-DE" sz="2200" b="0" dirty="0" err="1"/>
              <a:t>mirrors</a:t>
            </a:r>
            <a:endParaRPr lang="de-DE" sz="2200" b="0" dirty="0"/>
          </a:p>
          <a:p>
            <a:pPr>
              <a:lnSpc>
                <a:spcPct val="150000"/>
              </a:lnSpc>
              <a:buClr>
                <a:srgbClr val="009FE3"/>
              </a:buClr>
            </a:pPr>
            <a:endParaRPr lang="de-DE" sz="2200" b="0" dirty="0"/>
          </a:p>
          <a:p>
            <a:pPr>
              <a:lnSpc>
                <a:spcPct val="150000"/>
              </a:lnSpc>
              <a:buClr>
                <a:srgbClr val="009FE3"/>
              </a:buClr>
            </a:pPr>
            <a:endParaRPr lang="de-DE" sz="2400" b="0" dirty="0"/>
          </a:p>
        </p:txBody>
      </p:sp>
    </p:spTree>
    <p:extLst>
      <p:ext uri="{BB962C8B-B14F-4D97-AF65-F5344CB8AC3E}">
        <p14:creationId xmlns:p14="http://schemas.microsoft.com/office/powerpoint/2010/main" val="2248442612"/>
      </p:ext>
    </p:extLst>
  </p:cSld>
  <p:clrMapOvr>
    <a:masterClrMapping/>
  </p:clrMapOvr>
</p:sld>
</file>

<file path=ppt/theme/theme1.xml><?xml version="1.0" encoding="utf-8"?>
<a:theme xmlns:a="http://schemas.openxmlformats.org/drawingml/2006/main" name="MASTER_fsd_Vorlag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40711_Powerpointvorlage_institute" id="{6AF4898E-60FD-416D-BF3D-28671F2B1415}" vid="{09427FF8-CA38-4CCF-836C-16EF93A39D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Template>
  <TotalTime>0</TotalTime>
  <Words>300</Words>
  <Application>Microsoft Office PowerPoint</Application>
  <PresentationFormat>Bildschirmpräsentation (4:3)</PresentationFormat>
  <Paragraphs>91</Paragraphs>
  <Slides>11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Symbol</vt:lpstr>
      <vt:lpstr>Wingdings</vt:lpstr>
      <vt:lpstr>MASTER_fsd_Vorlage</vt:lpstr>
      <vt:lpstr>Project 9: EKF-based Localization with LRF</vt:lpstr>
      <vt:lpstr>Outline</vt:lpstr>
      <vt:lpstr>Task</vt:lpstr>
      <vt:lpstr>Extended Kalman Filter (1)</vt:lpstr>
      <vt:lpstr>Extended Kalman Filter (2)</vt:lpstr>
      <vt:lpstr>Extended Kalman Filter (2)</vt:lpstr>
      <vt:lpstr>Extended Kalman Filter (3)</vt:lpstr>
      <vt:lpstr>Problem Solving Approach (1)</vt:lpstr>
      <vt:lpstr>Problem Solving Approach (1)</vt:lpstr>
      <vt:lpstr>Conclusion</vt:lpstr>
      <vt:lpst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dc:creator>
  <cp:lastModifiedBy>Markus</cp:lastModifiedBy>
  <cp:revision>19</cp:revision>
  <dcterms:created xsi:type="dcterms:W3CDTF">2016-09-25T23:00:29Z</dcterms:created>
  <dcterms:modified xsi:type="dcterms:W3CDTF">2016-09-26T18:33:30Z</dcterms:modified>
</cp:coreProperties>
</file>