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18"/>
  </p:notesMasterIdLst>
  <p:sldIdLst>
    <p:sldId id="256" r:id="rId2"/>
    <p:sldId id="257" r:id="rId3"/>
    <p:sldId id="287" r:id="rId4"/>
    <p:sldId id="270" r:id="rId5"/>
    <p:sldId id="271" r:id="rId6"/>
    <p:sldId id="258" r:id="rId7"/>
    <p:sldId id="280" r:id="rId8"/>
    <p:sldId id="276" r:id="rId9"/>
    <p:sldId id="278" r:id="rId10"/>
    <p:sldId id="277" r:id="rId11"/>
    <p:sldId id="279" r:id="rId12"/>
    <p:sldId id="281" r:id="rId13"/>
    <p:sldId id="286" r:id="rId14"/>
    <p:sldId id="284" r:id="rId15"/>
    <p:sldId id="283" r:id="rId16"/>
    <p:sldId id="267" r:id="rId17"/>
  </p:sldIdLst>
  <p:sldSz cx="9144000" cy="6858000" type="screen4x3"/>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545F"/>
    <a:srgbClr val="009FE3"/>
    <a:srgbClr val="039EE3"/>
    <a:srgbClr val="CDCDCD"/>
    <a:srgbClr val="6A8D9E"/>
    <a:srgbClr val="86A2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07" autoAdjust="0"/>
    <p:restoredTop sz="86898" autoAdjust="0"/>
  </p:normalViewPr>
  <p:slideViewPr>
    <p:cSldViewPr snapToGrid="0">
      <p:cViewPr varScale="1">
        <p:scale>
          <a:sx n="102" d="100"/>
          <a:sy n="102" d="100"/>
        </p:scale>
        <p:origin x="1188" y="90"/>
      </p:cViewPr>
      <p:guideLst/>
    </p:cSldViewPr>
  </p:slideViewPr>
  <p:outlineViewPr>
    <p:cViewPr>
      <p:scale>
        <a:sx n="33" d="100"/>
        <a:sy n="33" d="100"/>
      </p:scale>
      <p:origin x="0" y="-189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76574" cy="512762"/>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4021137" y="0"/>
            <a:ext cx="3076574" cy="512762"/>
          </a:xfrm>
          <a:prstGeom prst="rect">
            <a:avLst/>
          </a:prstGeom>
          <a:noFill/>
          <a:ln>
            <a:noFill/>
          </a:ln>
        </p:spPr>
        <p:txBody>
          <a:bodyPr lIns="91425" tIns="91425" rIns="91425" bIns="91425" anchor="t" anchorCtr="0"/>
          <a:lstStyle>
            <a:lvl1pPr marL="0" marR="0" lvl="0" indent="0" algn="r" rtl="0">
              <a:spcBef>
                <a:spcPts val="0"/>
              </a:spcBef>
              <a:spcAft>
                <a:spcPts val="0"/>
              </a:spcAft>
              <a:buNone/>
              <a:defRPr sz="10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246187" y="1279525"/>
            <a:ext cx="4606925" cy="34543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09612" y="4926012"/>
            <a:ext cx="5680075" cy="4029074"/>
          </a:xfrm>
          <a:prstGeom prst="rect">
            <a:avLst/>
          </a:prstGeom>
          <a:noFill/>
          <a:ln>
            <a:noFill/>
          </a:ln>
        </p:spPr>
        <p:txBody>
          <a:bodyPr lIns="91425" tIns="91425" rIns="91425" bIns="91425" anchor="t" anchorCtr="0"/>
          <a:lstStyle>
            <a:lvl1pPr marL="0" marR="0" lvl="0" indent="0" algn="l" rtl="0">
              <a:spcBef>
                <a:spcPts val="300"/>
              </a:spcBef>
              <a:spcAft>
                <a:spcPts val="0"/>
              </a:spcAft>
              <a:buNone/>
              <a:defRPr sz="1000" b="0" i="0" u="none" strike="noStrike" cap="none">
                <a:solidFill>
                  <a:schemeClr val="dk1"/>
                </a:solidFill>
                <a:latin typeface="Arial"/>
                <a:ea typeface="Arial"/>
                <a:cs typeface="Arial"/>
                <a:sym typeface="Arial"/>
              </a:defRPr>
            </a:lvl1pPr>
            <a:lvl2pPr marL="457200" marR="0" lvl="1" indent="0" algn="l" rtl="0">
              <a:spcBef>
                <a:spcPts val="300"/>
              </a:spcBef>
              <a:spcAft>
                <a:spcPts val="0"/>
              </a:spcAft>
              <a:buNone/>
              <a:defRPr sz="1000" b="0" i="0" u="none" strike="noStrike" cap="none">
                <a:solidFill>
                  <a:schemeClr val="dk1"/>
                </a:solidFill>
                <a:latin typeface="Arial"/>
                <a:ea typeface="Arial"/>
                <a:cs typeface="Arial"/>
                <a:sym typeface="Arial"/>
              </a:defRPr>
            </a:lvl2pPr>
            <a:lvl3pPr marL="914400" marR="0" lvl="2" indent="0" algn="l" rtl="0">
              <a:spcBef>
                <a:spcPts val="300"/>
              </a:spcBef>
              <a:spcAft>
                <a:spcPts val="0"/>
              </a:spcAft>
              <a:buNone/>
              <a:defRPr sz="1000" b="0" i="0" u="none" strike="noStrike" cap="none">
                <a:solidFill>
                  <a:schemeClr val="dk1"/>
                </a:solidFill>
                <a:latin typeface="Arial"/>
                <a:ea typeface="Arial"/>
                <a:cs typeface="Arial"/>
                <a:sym typeface="Arial"/>
              </a:defRPr>
            </a:lvl3pPr>
            <a:lvl4pPr marL="1371600" marR="0" lvl="3" indent="0" algn="l" rtl="0">
              <a:spcBef>
                <a:spcPts val="300"/>
              </a:spcBef>
              <a:spcAft>
                <a:spcPts val="0"/>
              </a:spcAft>
              <a:buNone/>
              <a:defRPr sz="1000" b="0" i="0" u="none" strike="noStrike" cap="none">
                <a:solidFill>
                  <a:schemeClr val="dk1"/>
                </a:solidFill>
                <a:latin typeface="Arial"/>
                <a:ea typeface="Arial"/>
                <a:cs typeface="Arial"/>
                <a:sym typeface="Arial"/>
              </a:defRPr>
            </a:lvl4pPr>
            <a:lvl5pPr marL="1828800" marR="0" lvl="4" indent="0" algn="l" rtl="0">
              <a:spcBef>
                <a:spcPts val="300"/>
              </a:spcBef>
              <a:spcAft>
                <a:spcPts val="0"/>
              </a:spcAft>
              <a:buNone/>
              <a:defRPr sz="10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9721850"/>
            <a:ext cx="3076574" cy="512762"/>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0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4021137" y="9721850"/>
            <a:ext cx="3076574" cy="512762"/>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de-DE" sz="1000" b="0" i="0" u="none" strike="noStrike" cap="none">
                <a:solidFill>
                  <a:schemeClr val="dk1"/>
                </a:solidFill>
                <a:latin typeface="Arial"/>
                <a:ea typeface="Arial"/>
                <a:cs typeface="Arial"/>
                <a:sym typeface="Arial"/>
              </a:rPr>
              <a:t>‹Nr.›</a:t>
            </a:fld>
            <a:endParaRPr lang="de-DE" sz="10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pPr lvl="0">
              <a:spcBef>
                <a:spcPts val="0"/>
              </a:spcBef>
              <a:buNone/>
            </a:pPr>
            <a:r>
              <a:rPr lang="de-DE" dirty="0"/>
              <a:t>Last but </a:t>
            </a:r>
            <a:r>
              <a:rPr lang="de-DE" dirty="0" err="1"/>
              <a:t>hopefully</a:t>
            </a:r>
            <a:r>
              <a:rPr lang="de-DE" dirty="0"/>
              <a:t> not least,</a:t>
            </a:r>
            <a:r>
              <a:rPr lang="de-DE" baseline="0" dirty="0"/>
              <a:t> </a:t>
            </a:r>
            <a:r>
              <a:rPr lang="de-DE" baseline="0" dirty="0" err="1"/>
              <a:t>second</a:t>
            </a:r>
            <a:r>
              <a:rPr lang="de-DE" baseline="0" dirty="0"/>
              <a:t> </a:t>
            </a:r>
            <a:r>
              <a:rPr lang="de-DE" baseline="0" dirty="0" err="1"/>
              <a:t>presentation</a:t>
            </a:r>
            <a:r>
              <a:rPr lang="de-DE" baseline="0" dirty="0"/>
              <a:t> </a:t>
            </a:r>
            <a:r>
              <a:rPr lang="de-DE" baseline="0" dirty="0" err="1"/>
              <a:t>about</a:t>
            </a:r>
            <a:r>
              <a:rPr lang="de-DE" baseline="0" dirty="0"/>
              <a:t> </a:t>
            </a:r>
            <a:r>
              <a:rPr lang="de-DE" baseline="0" dirty="0" err="1"/>
              <a:t>our</a:t>
            </a:r>
            <a:r>
              <a:rPr lang="de-DE" baseline="0" dirty="0"/>
              <a:t> </a:t>
            </a:r>
            <a:r>
              <a:rPr lang="de-DE" baseline="0" dirty="0" err="1"/>
              <a:t>project</a:t>
            </a:r>
            <a:r>
              <a:rPr lang="de-DE" baseline="0" dirty="0"/>
              <a:t>. Project </a:t>
            </a:r>
            <a:r>
              <a:rPr lang="de-DE" baseline="0" dirty="0" err="1"/>
              <a:t>number</a:t>
            </a:r>
            <a:r>
              <a:rPr lang="de-DE" baseline="0" dirty="0"/>
              <a:t> 9: Extended Kalman Filter </a:t>
            </a:r>
            <a:r>
              <a:rPr lang="de-DE" baseline="0" dirty="0" err="1"/>
              <a:t>based</a:t>
            </a:r>
            <a:r>
              <a:rPr lang="de-DE" baseline="0" dirty="0"/>
              <a:t> </a:t>
            </a:r>
            <a:r>
              <a:rPr lang="de-DE" baseline="0" dirty="0" err="1"/>
              <a:t>Localization</a:t>
            </a:r>
            <a:r>
              <a:rPr lang="de-DE" baseline="0" dirty="0"/>
              <a:t> </a:t>
            </a:r>
            <a:r>
              <a:rPr lang="de-DE" baseline="0" dirty="0" err="1"/>
              <a:t>using</a:t>
            </a:r>
            <a:r>
              <a:rPr lang="de-DE" baseline="0" dirty="0"/>
              <a:t> a Laser Range Finder</a:t>
            </a:r>
            <a:endParaRPr dirty="0"/>
          </a:p>
        </p:txBody>
      </p:sp>
      <p:sp>
        <p:nvSpPr>
          <p:cNvPr id="88" name="Shape 88"/>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1" name="Shape 101"/>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r>
                  <a:rPr lang="en-GB" sz="1000" b="0" i="0" u="none" strike="noStrike" kern="1200" cap="none" baseline="0" dirty="0">
                    <a:solidFill>
                      <a:schemeClr val="dk1"/>
                    </a:solidFill>
                    <a:latin typeface="Arial"/>
                    <a:ea typeface="Arial"/>
                    <a:cs typeface="Arial"/>
                    <a:sym typeface="Arial"/>
                  </a:rPr>
                  <a:t>Let’s have a look on how the EKF works.</a:t>
                </a:r>
                <a:br>
                  <a:rPr lang="en-GB" sz="1000" b="0" i="0" u="none" strike="noStrike" kern="1200" cap="none" baseline="0" dirty="0">
                    <a:solidFill>
                      <a:schemeClr val="dk1"/>
                    </a:solidFill>
                    <a:latin typeface="Arial"/>
                    <a:ea typeface="Arial"/>
                    <a:cs typeface="Arial"/>
                    <a:sym typeface="Arial"/>
                  </a:rPr>
                </a:br>
                <a:r>
                  <a:rPr lang="en-GB" sz="1000" b="0" i="0" u="none" strike="noStrike" kern="1200" cap="none" baseline="0" dirty="0">
                    <a:solidFill>
                      <a:schemeClr val="dk1"/>
                    </a:solidFill>
                    <a:latin typeface="Arial"/>
                    <a:ea typeface="Arial"/>
                    <a:cs typeface="Arial"/>
                    <a:sym typeface="Arial"/>
                  </a:rPr>
                  <a:t>1. Consider the last filtered state estimate </a:t>
                </a:r>
                <a14:m>
                  <m:oMath xmlns:m="http://schemas.openxmlformats.org/officeDocument/2006/math">
                    <m:acc>
                      <m:accPr>
                        <m:chr m:val="̂"/>
                        <m:ctrlPr>
                          <a:rPr lang="en-GB" i="1" smtClean="0">
                            <a:latin typeface="Cambria Math" panose="02040503050406030204" pitchFamily="18" charset="0"/>
                          </a:rPr>
                        </m:ctrlPr>
                      </m:accPr>
                      <m:e>
                        <m:r>
                          <a:rPr lang="en-GB" i="1" smtClean="0">
                            <a:latin typeface="Cambria Math" panose="02040503050406030204" pitchFamily="18" charset="0"/>
                          </a:rPr>
                          <m:t>𝑥</m:t>
                        </m:r>
                      </m:e>
                    </m:acc>
                    <m:d>
                      <m:dPr>
                        <m:ctrlPr>
                          <a:rPr lang="de-DE" b="0" i="1" smtClean="0">
                            <a:latin typeface="Cambria Math" panose="02040503050406030204" pitchFamily="18" charset="0"/>
                          </a:rPr>
                        </m:ctrlPr>
                      </m:dPr>
                      <m:e>
                        <m:r>
                          <a:rPr lang="de-DE" b="0" i="1" smtClean="0">
                            <a:latin typeface="Cambria Math" panose="02040503050406030204" pitchFamily="18" charset="0"/>
                          </a:rPr>
                          <m:t>𝑘</m:t>
                        </m:r>
                      </m:e>
                      <m:e>
                        <m:r>
                          <a:rPr lang="de-DE" b="0" i="1" smtClean="0">
                            <a:latin typeface="Cambria Math" panose="02040503050406030204" pitchFamily="18" charset="0"/>
                          </a:rPr>
                          <m:t>𝑘</m:t>
                        </m:r>
                      </m:e>
                    </m:d>
                  </m:oMath>
                </a14:m>
                <a:br>
                  <a:rPr lang="de-DE" dirty="0"/>
                </a:br>
                <a:r>
                  <a:rPr lang="en-GB" dirty="0"/>
                  <a:t>As the prediction used</a:t>
                </a:r>
                <a:r>
                  <a:rPr lang="en-GB" baseline="0" dirty="0"/>
                  <a:t> the </a:t>
                </a:r>
                <a:r>
                  <a:rPr lang="en-GB" dirty="0"/>
                  <a:t>linearized model,</a:t>
                </a:r>
                <a:r>
                  <a:rPr lang="en-GB" baseline="0" dirty="0"/>
                  <a:t> </a:t>
                </a:r>
                <a:r>
                  <a:rPr lang="en-GB" dirty="0"/>
                  <a:t>giving</a:t>
                </a:r>
                <a:r>
                  <a:rPr lang="en-GB" baseline="0" dirty="0"/>
                  <a:t> the mean and the variance is enough to get a </a:t>
                </a:r>
                <a:r>
                  <a:rPr lang="en-GB" baseline="0" dirty="0" err="1"/>
                  <a:t>gaussian</a:t>
                </a:r>
                <a:r>
                  <a:rPr lang="en-GB" baseline="0" dirty="0"/>
                  <a:t> probability density function</a:t>
                </a:r>
                <a:endParaRPr lang="en-GB" sz="1000" b="0" i="0" u="none" strike="noStrike" kern="1200" cap="none" baseline="0" dirty="0">
                  <a:solidFill>
                    <a:schemeClr val="dk1"/>
                  </a:solidFill>
                  <a:latin typeface="Arial"/>
                  <a:ea typeface="Arial"/>
                  <a:cs typeface="Arial"/>
                  <a:sym typeface="Arial"/>
                </a:endParaRPr>
              </a:p>
              <a:p>
                <a:r>
                  <a:rPr lang="en-GB" sz="1000" b="0" i="0" u="none" strike="noStrike" kern="1200" cap="none" baseline="0" dirty="0">
                    <a:solidFill>
                      <a:schemeClr val="dk1"/>
                    </a:solidFill>
                    <a:latin typeface="Arial"/>
                    <a:ea typeface="Arial"/>
                    <a:cs typeface="Arial"/>
                    <a:sym typeface="Arial"/>
                  </a:rPr>
                  <a:t>2. Linearize the system dynamics, </a:t>
                </a:r>
                <a14:m>
                  <m:oMath xmlns:m="http://schemas.openxmlformats.org/officeDocument/2006/math">
                    <m:sSub>
                      <m:sSubPr>
                        <m:ctrlPr>
                          <a:rPr lang="en-GB" sz="1000" i="1" smtClean="0">
                            <a:latin typeface="Cambria Math" panose="02040503050406030204" pitchFamily="18" charset="0"/>
                          </a:rPr>
                        </m:ctrlPr>
                      </m:sSubPr>
                      <m:e>
                        <m:r>
                          <a:rPr lang="de-DE" sz="1000" b="0" i="1" smtClean="0">
                            <a:latin typeface="Cambria Math" panose="02040503050406030204" pitchFamily="18" charset="0"/>
                          </a:rPr>
                          <m:t>𝑥</m:t>
                        </m:r>
                      </m:e>
                      <m:sub>
                        <m:r>
                          <a:rPr lang="de-DE" sz="1000" b="0" i="1" smtClean="0">
                            <a:latin typeface="Cambria Math" panose="02040503050406030204" pitchFamily="18" charset="0"/>
                          </a:rPr>
                          <m:t>𝑘</m:t>
                        </m:r>
                        <m:r>
                          <a:rPr lang="de-DE" sz="1000" b="0" i="1" smtClean="0">
                            <a:latin typeface="Cambria Math" panose="02040503050406030204" pitchFamily="18" charset="0"/>
                          </a:rPr>
                          <m:t>+1</m:t>
                        </m:r>
                      </m:sub>
                    </m:sSub>
                    <m:r>
                      <a:rPr lang="de-DE" sz="1000" b="0" i="1" smtClean="0">
                        <a:latin typeface="Cambria Math" panose="02040503050406030204" pitchFamily="18" charset="0"/>
                      </a:rPr>
                      <m:t>=</m:t>
                    </m:r>
                    <m:r>
                      <a:rPr lang="de-DE" sz="1000" b="0" i="1" smtClean="0">
                        <a:latin typeface="Cambria Math" panose="02040503050406030204" pitchFamily="18" charset="0"/>
                      </a:rPr>
                      <m:t>𝑓</m:t>
                    </m:r>
                    <m:d>
                      <m:dPr>
                        <m:ctrlPr>
                          <a:rPr lang="de-DE" sz="1000" b="0" i="1" smtClean="0">
                            <a:latin typeface="Cambria Math" panose="02040503050406030204" pitchFamily="18" charset="0"/>
                          </a:rPr>
                        </m:ctrlPr>
                      </m:dPr>
                      <m:e>
                        <m:sSub>
                          <m:sSubPr>
                            <m:ctrlPr>
                              <a:rPr lang="en-GB" sz="1000" i="1">
                                <a:latin typeface="Cambria Math" panose="02040503050406030204" pitchFamily="18" charset="0"/>
                              </a:rPr>
                            </m:ctrlPr>
                          </m:sSubPr>
                          <m:e>
                            <m:r>
                              <a:rPr lang="de-DE" sz="1000" i="1">
                                <a:latin typeface="Cambria Math" panose="02040503050406030204" pitchFamily="18" charset="0"/>
                              </a:rPr>
                              <m:t>𝑥</m:t>
                            </m:r>
                          </m:e>
                          <m:sub>
                            <m:r>
                              <a:rPr lang="de-DE" sz="1000" i="1">
                                <a:latin typeface="Cambria Math" panose="02040503050406030204" pitchFamily="18" charset="0"/>
                              </a:rPr>
                              <m:t>𝑘</m:t>
                            </m:r>
                          </m:sub>
                        </m:sSub>
                        <m:r>
                          <a:rPr lang="de-DE" sz="1000" b="0" i="1" smtClean="0">
                            <a:latin typeface="Cambria Math" panose="02040503050406030204" pitchFamily="18" charset="0"/>
                          </a:rPr>
                          <m:t>,</m:t>
                        </m:r>
                        <m:sSub>
                          <m:sSubPr>
                            <m:ctrlPr>
                              <a:rPr lang="en-GB" sz="1000" i="1">
                                <a:latin typeface="Cambria Math" panose="02040503050406030204" pitchFamily="18" charset="0"/>
                              </a:rPr>
                            </m:ctrlPr>
                          </m:sSubPr>
                          <m:e>
                            <m:r>
                              <a:rPr lang="de-DE" sz="1000" b="0" i="1" smtClean="0">
                                <a:latin typeface="Cambria Math" panose="02040503050406030204" pitchFamily="18" charset="0"/>
                              </a:rPr>
                              <m:t>𝑢</m:t>
                            </m:r>
                          </m:e>
                          <m:sub>
                            <m:r>
                              <a:rPr lang="de-DE" sz="1000" i="1">
                                <a:latin typeface="Cambria Math" panose="02040503050406030204" pitchFamily="18" charset="0"/>
                              </a:rPr>
                              <m:t>𝑘</m:t>
                            </m:r>
                          </m:sub>
                        </m:sSub>
                      </m:e>
                    </m:d>
                    <m:r>
                      <a:rPr lang="de-DE" sz="1000" b="0" i="1" smtClean="0">
                        <a:latin typeface="Cambria Math" panose="02040503050406030204" pitchFamily="18" charset="0"/>
                      </a:rPr>
                      <m:t>+</m:t>
                    </m:r>
                    <m:sSub>
                      <m:sSubPr>
                        <m:ctrlPr>
                          <a:rPr lang="en-GB" sz="1000" i="1">
                            <a:latin typeface="Cambria Math" panose="02040503050406030204" pitchFamily="18" charset="0"/>
                          </a:rPr>
                        </m:ctrlPr>
                      </m:sSubPr>
                      <m:e>
                        <m:r>
                          <a:rPr lang="de-DE" sz="1000" b="0" i="1" smtClean="0">
                            <a:latin typeface="Cambria Math" panose="02040503050406030204" pitchFamily="18" charset="0"/>
                          </a:rPr>
                          <m:t>𝑤</m:t>
                        </m:r>
                      </m:e>
                      <m:sub>
                        <m:r>
                          <a:rPr lang="de-DE" sz="1000" i="1">
                            <a:latin typeface="Cambria Math" panose="02040503050406030204" pitchFamily="18" charset="0"/>
                          </a:rPr>
                          <m:t>𝑘</m:t>
                        </m:r>
                      </m:sub>
                    </m:sSub>
                  </m:oMath>
                </a14:m>
                <a:r>
                  <a:rPr lang="en-GB" sz="1000" b="0" i="0" u="none" strike="noStrike" kern="1200" cap="none" baseline="0" dirty="0">
                    <a:solidFill>
                      <a:schemeClr val="dk1"/>
                    </a:solidFill>
                    <a:latin typeface="Arial"/>
                    <a:ea typeface="Arial"/>
                    <a:cs typeface="Arial"/>
                    <a:sym typeface="Arial"/>
                  </a:rPr>
                  <a:t> around </a:t>
                </a:r>
                <a14:m>
                  <m:oMath xmlns:m="http://schemas.openxmlformats.org/officeDocument/2006/math">
                    <m:acc>
                      <m:accPr>
                        <m:chr m:val="̂"/>
                        <m:ctrlPr>
                          <a:rPr lang="en-GB" i="1" smtClean="0">
                            <a:latin typeface="Cambria Math" panose="02040503050406030204" pitchFamily="18" charset="0"/>
                          </a:rPr>
                        </m:ctrlPr>
                      </m:accPr>
                      <m:e>
                        <m:r>
                          <a:rPr lang="en-GB" i="1" smtClean="0">
                            <a:latin typeface="Cambria Math" panose="02040503050406030204" pitchFamily="18" charset="0"/>
                          </a:rPr>
                          <m:t>𝑥</m:t>
                        </m:r>
                      </m:e>
                    </m:acc>
                    <m:d>
                      <m:dPr>
                        <m:ctrlPr>
                          <a:rPr lang="de-DE" b="0" i="1" smtClean="0">
                            <a:latin typeface="Cambria Math" panose="02040503050406030204" pitchFamily="18" charset="0"/>
                          </a:rPr>
                        </m:ctrlPr>
                      </m:dPr>
                      <m:e>
                        <m:r>
                          <a:rPr lang="de-DE" b="0" i="1" smtClean="0">
                            <a:latin typeface="Cambria Math" panose="02040503050406030204" pitchFamily="18" charset="0"/>
                          </a:rPr>
                          <m:t>𝑘</m:t>
                        </m:r>
                      </m:e>
                      <m:e>
                        <m:r>
                          <a:rPr lang="de-DE" b="0" i="1" smtClean="0">
                            <a:latin typeface="Cambria Math" panose="02040503050406030204" pitchFamily="18" charset="0"/>
                          </a:rPr>
                          <m:t>𝑘</m:t>
                        </m:r>
                      </m:e>
                    </m:d>
                  </m:oMath>
                </a14:m>
                <a:endParaRPr lang="en-GB" sz="1000" b="0" i="0" u="none" strike="noStrike" kern="1200" cap="none" baseline="0" dirty="0">
                  <a:solidFill>
                    <a:schemeClr val="dk1"/>
                  </a:solidFill>
                  <a:latin typeface="Arial"/>
                  <a:ea typeface="Arial"/>
                  <a:cs typeface="Arial"/>
                  <a:sym typeface="Arial"/>
                </a:endParaRPr>
              </a:p>
              <a:p>
                <a:r>
                  <a:rPr lang="en-GB" sz="1000" b="0" i="0" u="none" strike="noStrike" kern="1200" cap="none" baseline="0" dirty="0">
                    <a:solidFill>
                      <a:schemeClr val="dk1"/>
                    </a:solidFill>
                    <a:latin typeface="Arial"/>
                    <a:ea typeface="Arial"/>
                    <a:cs typeface="Arial"/>
                    <a:sym typeface="Arial"/>
                  </a:rPr>
                  <a:t>3. Apply the prediction step of the </a:t>
                </a:r>
                <a:r>
                  <a:rPr lang="en-GB" sz="1000" b="0" i="0" u="none" strike="noStrike" kern="1200" cap="none" baseline="0" dirty="0" err="1">
                    <a:solidFill>
                      <a:schemeClr val="dk1"/>
                    </a:solidFill>
                    <a:latin typeface="Arial"/>
                    <a:ea typeface="Arial"/>
                    <a:cs typeface="Arial"/>
                    <a:sym typeface="Arial"/>
                  </a:rPr>
                  <a:t>Kalman</a:t>
                </a:r>
                <a:r>
                  <a:rPr lang="en-GB" sz="1000" b="0" i="0" u="none" strike="noStrike" kern="1200" cap="none" baseline="0" dirty="0">
                    <a:solidFill>
                      <a:schemeClr val="dk1"/>
                    </a:solidFill>
                    <a:latin typeface="Arial"/>
                    <a:ea typeface="Arial"/>
                    <a:cs typeface="Arial"/>
                    <a:sym typeface="Arial"/>
                  </a:rPr>
                  <a:t> filter to the linearized system dynamics</a:t>
                </a:r>
              </a:p>
              <a:p>
                <a:r>
                  <a:rPr lang="en-GB" sz="1000" b="0" i="0" u="none" strike="noStrike" kern="1200" cap="none" baseline="0" dirty="0">
                    <a:solidFill>
                      <a:schemeClr val="dk1"/>
                    </a:solidFill>
                    <a:latin typeface="Arial"/>
                    <a:ea typeface="Arial"/>
                    <a:cs typeface="Arial"/>
                    <a:sym typeface="Arial"/>
                  </a:rPr>
                  <a:t>t</a:t>
                </a:r>
                <a14:m>
                  <m:oMath xmlns:m="http://schemas.openxmlformats.org/officeDocument/2006/math">
                    <m:r>
                      <m:rPr>
                        <m:sty m:val="p"/>
                      </m:rPr>
                      <a:rPr lang="de-DE" b="0" i="0" smtClean="0">
                        <a:latin typeface="Cambria Math" panose="02040503050406030204" pitchFamily="18" charset="0"/>
                      </a:rPr>
                      <m:t>o</m:t>
                    </m:r>
                    <m:r>
                      <a:rPr lang="de-DE" b="0" i="0" smtClean="0">
                        <a:latin typeface="Cambria Math" panose="02040503050406030204" pitchFamily="18" charset="0"/>
                      </a:rPr>
                      <m:t> </m:t>
                    </m:r>
                    <m:r>
                      <m:rPr>
                        <m:sty m:val="p"/>
                      </m:rPr>
                      <a:rPr lang="de-DE" b="0" i="0" smtClean="0">
                        <a:latin typeface="Cambria Math" panose="02040503050406030204" pitchFamily="18" charset="0"/>
                      </a:rPr>
                      <m:t>obtain</m:t>
                    </m:r>
                    <m:r>
                      <a:rPr lang="de-DE" b="0" i="0" smtClean="0">
                        <a:latin typeface="Cambria Math" panose="02040503050406030204" pitchFamily="18" charset="0"/>
                      </a:rPr>
                      <m:t> </m:t>
                    </m:r>
                    <m:acc>
                      <m:accPr>
                        <m:chr m:val="̂"/>
                        <m:ctrlPr>
                          <a:rPr lang="en-GB" i="1" smtClean="0">
                            <a:latin typeface="Cambria Math" panose="02040503050406030204" pitchFamily="18" charset="0"/>
                          </a:rPr>
                        </m:ctrlPr>
                      </m:accPr>
                      <m:e>
                        <m:r>
                          <a:rPr lang="en-GB" i="1" smtClean="0">
                            <a:latin typeface="Cambria Math" panose="02040503050406030204" pitchFamily="18" charset="0"/>
                          </a:rPr>
                          <m:t>𝑥</m:t>
                        </m:r>
                      </m:e>
                    </m:acc>
                    <m:d>
                      <m:dPr>
                        <m:ctrlPr>
                          <a:rPr lang="de-DE" b="0" i="1" smtClean="0">
                            <a:latin typeface="Cambria Math" panose="02040503050406030204" pitchFamily="18" charset="0"/>
                          </a:rPr>
                        </m:ctrlPr>
                      </m:dPr>
                      <m:e>
                        <m:r>
                          <a:rPr lang="de-DE" b="0" i="1" smtClean="0">
                            <a:latin typeface="Cambria Math" panose="02040503050406030204" pitchFamily="18" charset="0"/>
                          </a:rPr>
                          <m:t>𝑘</m:t>
                        </m:r>
                        <m:r>
                          <a:rPr lang="de-DE" b="0" i="1" smtClean="0">
                            <a:latin typeface="Cambria Math" panose="02040503050406030204" pitchFamily="18" charset="0"/>
                          </a:rPr>
                          <m:t>+1</m:t>
                        </m:r>
                      </m:e>
                      <m:e>
                        <m:r>
                          <a:rPr lang="de-DE" b="0" i="1" smtClean="0">
                            <a:latin typeface="Cambria Math" panose="02040503050406030204" pitchFamily="18" charset="0"/>
                          </a:rPr>
                          <m:t>𝑘</m:t>
                        </m:r>
                      </m:e>
                    </m:d>
                  </m:oMath>
                </a14:m>
                <a:r>
                  <a:rPr lang="en-GB" sz="1000" b="0" i="0" u="none" strike="noStrike" kern="1200" cap="none" baseline="0" dirty="0">
                    <a:solidFill>
                      <a:schemeClr val="dk1"/>
                    </a:solidFill>
                    <a:latin typeface="Arial"/>
                    <a:ea typeface="Arial"/>
                    <a:cs typeface="Arial"/>
                    <a:sym typeface="Arial"/>
                  </a:rPr>
                  <a:t> and </a:t>
                </a:r>
                <a14:m>
                  <m:oMath xmlns:m="http://schemas.openxmlformats.org/officeDocument/2006/math">
                    <m:sSub>
                      <m:sSubPr>
                        <m:ctrlPr>
                          <a:rPr lang="el-GR" i="1" smtClean="0">
                            <a:solidFill>
                              <a:schemeClr val="bg1">
                                <a:lumMod val="95000"/>
                              </a:schemeClr>
                            </a:solidFill>
                            <a:latin typeface="Cambria Math" panose="02040503050406030204" pitchFamily="18" charset="0"/>
                            <a:ea typeface="Cambria Math" panose="02040503050406030204" pitchFamily="18" charset="0"/>
                          </a:rPr>
                        </m:ctrlPr>
                      </m:sSubPr>
                      <m:e>
                        <m:r>
                          <a:rPr lang="de-DE" b="0" i="1" smtClean="0">
                            <a:solidFill>
                              <a:schemeClr val="bg1">
                                <a:lumMod val="95000"/>
                              </a:schemeClr>
                            </a:solidFill>
                            <a:latin typeface="Cambria Math" panose="02040503050406030204" pitchFamily="18" charset="0"/>
                            <a:ea typeface="Cambria Math" panose="02040503050406030204" pitchFamily="18" charset="0"/>
                          </a:rPr>
                          <m:t> </m:t>
                        </m:r>
                        <m:r>
                          <m:rPr>
                            <m:sty m:val="p"/>
                          </m:rPr>
                          <a:rPr lang="el-GR" i="1">
                            <a:solidFill>
                              <a:schemeClr val="bg1">
                                <a:lumMod val="95000"/>
                              </a:schemeClr>
                            </a:solidFill>
                            <a:latin typeface="Cambria Math" panose="02040503050406030204" pitchFamily="18" charset="0"/>
                            <a:ea typeface="Cambria Math" panose="02040503050406030204" pitchFamily="18" charset="0"/>
                          </a:rPr>
                          <m:t>Σ</m:t>
                        </m:r>
                      </m:e>
                      <m:sub>
                        <m:r>
                          <a:rPr lang="de-DE" i="1">
                            <a:solidFill>
                              <a:schemeClr val="bg1">
                                <a:lumMod val="95000"/>
                              </a:schemeClr>
                            </a:solidFill>
                            <a:latin typeface="Cambria Math" panose="02040503050406030204" pitchFamily="18" charset="0"/>
                            <a:ea typeface="Cambria Math" panose="02040503050406030204" pitchFamily="18" charset="0"/>
                          </a:rPr>
                          <m:t>𝑥</m:t>
                        </m:r>
                      </m:sub>
                    </m:sSub>
                    <m:r>
                      <a:rPr lang="de-DE" i="1">
                        <a:solidFill>
                          <a:schemeClr val="bg1">
                            <a:lumMod val="95000"/>
                          </a:schemeClr>
                        </a:solidFill>
                        <a:latin typeface="Cambria Math" panose="02040503050406030204" pitchFamily="18" charset="0"/>
                      </a:rPr>
                      <m:t>(</m:t>
                    </m:r>
                    <m:r>
                      <a:rPr lang="de-DE" i="1">
                        <a:solidFill>
                          <a:schemeClr val="bg1">
                            <a:lumMod val="95000"/>
                          </a:schemeClr>
                        </a:solidFill>
                        <a:latin typeface="Cambria Math" panose="02040503050406030204" pitchFamily="18" charset="0"/>
                      </a:rPr>
                      <m:t>𝑘</m:t>
                    </m:r>
                    <m:r>
                      <a:rPr lang="de-DE" b="0" i="1" smtClean="0">
                        <a:solidFill>
                          <a:schemeClr val="bg1">
                            <a:lumMod val="95000"/>
                          </a:schemeClr>
                        </a:solidFill>
                        <a:latin typeface="Cambria Math" panose="02040503050406030204" pitchFamily="18" charset="0"/>
                      </a:rPr>
                      <m:t>+1</m:t>
                    </m:r>
                    <m:r>
                      <a:rPr lang="de-DE" i="1">
                        <a:solidFill>
                          <a:schemeClr val="bg1">
                            <a:lumMod val="95000"/>
                          </a:schemeClr>
                        </a:solidFill>
                        <a:latin typeface="Cambria Math" panose="02040503050406030204" pitchFamily="18" charset="0"/>
                      </a:rPr>
                      <m:t>|</m:t>
                    </m:r>
                    <m:r>
                      <a:rPr lang="de-DE" i="1">
                        <a:solidFill>
                          <a:schemeClr val="bg1">
                            <a:lumMod val="95000"/>
                          </a:schemeClr>
                        </a:solidFill>
                        <a:latin typeface="Cambria Math" panose="02040503050406030204" pitchFamily="18" charset="0"/>
                      </a:rPr>
                      <m:t>𝑘</m:t>
                    </m:r>
                    <m:r>
                      <a:rPr lang="de-DE" i="1">
                        <a:solidFill>
                          <a:schemeClr val="bg1">
                            <a:lumMod val="95000"/>
                          </a:schemeClr>
                        </a:solidFill>
                        <a:latin typeface="Cambria Math" panose="02040503050406030204" pitchFamily="18" charset="0"/>
                      </a:rPr>
                      <m:t>)</m:t>
                    </m:r>
                  </m:oMath>
                </a14:m>
                <a:endParaRPr lang="en-GB" sz="1000" b="0" i="0" u="none" strike="noStrike" kern="1200" cap="none" baseline="0" dirty="0">
                  <a:solidFill>
                    <a:schemeClr val="dk1"/>
                  </a:solidFill>
                  <a:latin typeface="Arial"/>
                  <a:ea typeface="Arial"/>
                  <a:cs typeface="Arial"/>
                  <a:sym typeface="Arial"/>
                </a:endParaRPr>
              </a:p>
              <a:p>
                <a:r>
                  <a:rPr lang="en-GB" sz="1000" b="0" i="0" u="none" strike="noStrike" kern="1200" cap="none" baseline="0" dirty="0">
                    <a:solidFill>
                      <a:schemeClr val="dk1"/>
                    </a:solidFill>
                    <a:latin typeface="Arial"/>
                    <a:ea typeface="Arial"/>
                    <a:cs typeface="Arial"/>
                    <a:sym typeface="Arial"/>
                  </a:rPr>
                  <a:t>4. Linearize the observation dynamics, </a:t>
                </a:r>
                <a14:m>
                  <m:oMath xmlns:m="http://schemas.openxmlformats.org/officeDocument/2006/math">
                    <m:sSub>
                      <m:sSubPr>
                        <m:ctrlPr>
                          <a:rPr lang="en-GB" sz="1000" i="1" smtClean="0">
                            <a:latin typeface="Cambria Math" panose="02040503050406030204" pitchFamily="18" charset="0"/>
                          </a:rPr>
                        </m:ctrlPr>
                      </m:sSubPr>
                      <m:e>
                        <m:r>
                          <a:rPr lang="de-DE" sz="1000" b="0" i="1" smtClean="0">
                            <a:latin typeface="Cambria Math" panose="02040503050406030204" pitchFamily="18" charset="0"/>
                          </a:rPr>
                          <m:t>𝑧</m:t>
                        </m:r>
                      </m:e>
                      <m:sub>
                        <m:r>
                          <a:rPr lang="de-DE" sz="1000" i="1">
                            <a:latin typeface="Cambria Math" panose="02040503050406030204" pitchFamily="18" charset="0"/>
                          </a:rPr>
                          <m:t>𝑘</m:t>
                        </m:r>
                      </m:sub>
                    </m:sSub>
                    <m:r>
                      <a:rPr lang="de-DE" sz="1000" i="1">
                        <a:latin typeface="Cambria Math" panose="02040503050406030204" pitchFamily="18" charset="0"/>
                      </a:rPr>
                      <m:t>=</m:t>
                    </m:r>
                    <m:r>
                      <a:rPr lang="de-DE" sz="1000" b="0" i="1" smtClean="0">
                        <a:latin typeface="Cambria Math" panose="02040503050406030204" pitchFamily="18" charset="0"/>
                      </a:rPr>
                      <m:t>h</m:t>
                    </m:r>
                    <m:d>
                      <m:dPr>
                        <m:ctrlPr>
                          <a:rPr lang="de-DE" sz="1000" i="1">
                            <a:latin typeface="Cambria Math" panose="02040503050406030204" pitchFamily="18" charset="0"/>
                          </a:rPr>
                        </m:ctrlPr>
                      </m:dPr>
                      <m:e>
                        <m:sSub>
                          <m:sSubPr>
                            <m:ctrlPr>
                              <a:rPr lang="en-GB" sz="1000" i="1">
                                <a:latin typeface="Cambria Math" panose="02040503050406030204" pitchFamily="18" charset="0"/>
                              </a:rPr>
                            </m:ctrlPr>
                          </m:sSubPr>
                          <m:e>
                            <m:r>
                              <a:rPr lang="de-DE" sz="1000" i="1">
                                <a:latin typeface="Cambria Math" panose="02040503050406030204" pitchFamily="18" charset="0"/>
                              </a:rPr>
                              <m:t>𝑥</m:t>
                            </m:r>
                          </m:e>
                          <m:sub>
                            <m:r>
                              <a:rPr lang="de-DE" sz="1000" i="1">
                                <a:latin typeface="Cambria Math" panose="02040503050406030204" pitchFamily="18" charset="0"/>
                              </a:rPr>
                              <m:t>𝑘</m:t>
                            </m:r>
                          </m:sub>
                        </m:sSub>
                        <m:r>
                          <a:rPr lang="en-GB" sz="1000" i="1" smtClean="0">
                            <a:latin typeface="Cambria Math" panose="02040503050406030204" pitchFamily="18" charset="0"/>
                          </a:rPr>
                          <m:t> </m:t>
                        </m:r>
                      </m:e>
                    </m:d>
                    <m:r>
                      <a:rPr lang="de-DE" sz="1000" i="1">
                        <a:latin typeface="Cambria Math" panose="02040503050406030204" pitchFamily="18" charset="0"/>
                      </a:rPr>
                      <m:t>+</m:t>
                    </m:r>
                    <m:sSub>
                      <m:sSubPr>
                        <m:ctrlPr>
                          <a:rPr lang="en-GB" sz="1000" i="1">
                            <a:latin typeface="Cambria Math" panose="02040503050406030204" pitchFamily="18" charset="0"/>
                          </a:rPr>
                        </m:ctrlPr>
                      </m:sSubPr>
                      <m:e>
                        <m:r>
                          <a:rPr lang="de-DE" sz="1000" b="0" i="1" smtClean="0">
                            <a:latin typeface="Cambria Math" panose="02040503050406030204" pitchFamily="18" charset="0"/>
                          </a:rPr>
                          <m:t>𝑣</m:t>
                        </m:r>
                      </m:e>
                      <m:sub>
                        <m:r>
                          <a:rPr lang="de-DE" sz="1000" i="1">
                            <a:latin typeface="Cambria Math" panose="02040503050406030204" pitchFamily="18" charset="0"/>
                          </a:rPr>
                          <m:t>𝑘</m:t>
                        </m:r>
                      </m:sub>
                    </m:sSub>
                  </m:oMath>
                </a14:m>
                <a:r>
                  <a:rPr lang="en-GB" sz="1000" b="0" i="0" u="none" strike="noStrike" kern="1200" cap="none" baseline="0" dirty="0">
                    <a:solidFill>
                      <a:schemeClr val="dk1"/>
                    </a:solidFill>
                    <a:latin typeface="Arial"/>
                    <a:ea typeface="Arial"/>
                    <a:cs typeface="Arial"/>
                    <a:sym typeface="Arial"/>
                  </a:rPr>
                  <a:t> around </a:t>
                </a:r>
                <a14:m>
                  <m:oMath xmlns:m="http://schemas.openxmlformats.org/officeDocument/2006/math">
                    <m:acc>
                      <m:accPr>
                        <m:chr m:val="̂"/>
                        <m:ctrlPr>
                          <a:rPr lang="en-GB" i="1" smtClean="0">
                            <a:solidFill>
                              <a:schemeClr val="bg1">
                                <a:lumMod val="95000"/>
                              </a:schemeClr>
                            </a:solidFill>
                            <a:latin typeface="Cambria Math" panose="02040503050406030204" pitchFamily="18" charset="0"/>
                          </a:rPr>
                        </m:ctrlPr>
                      </m:accPr>
                      <m:e>
                        <m:r>
                          <a:rPr lang="en-GB" i="1">
                            <a:solidFill>
                              <a:schemeClr val="bg1">
                                <a:lumMod val="95000"/>
                              </a:schemeClr>
                            </a:solidFill>
                            <a:latin typeface="Cambria Math" panose="02040503050406030204" pitchFamily="18" charset="0"/>
                          </a:rPr>
                          <m:t>𝑥</m:t>
                        </m:r>
                      </m:e>
                    </m:acc>
                    <m:d>
                      <m:dPr>
                        <m:ctrlPr>
                          <a:rPr lang="de-DE" i="1">
                            <a:solidFill>
                              <a:schemeClr val="bg1">
                                <a:lumMod val="95000"/>
                              </a:schemeClr>
                            </a:solidFill>
                            <a:latin typeface="Cambria Math" panose="02040503050406030204" pitchFamily="18" charset="0"/>
                          </a:rPr>
                        </m:ctrlPr>
                      </m:dPr>
                      <m:e>
                        <m:r>
                          <a:rPr lang="de-DE" i="1">
                            <a:solidFill>
                              <a:schemeClr val="bg1">
                                <a:lumMod val="95000"/>
                              </a:schemeClr>
                            </a:solidFill>
                            <a:latin typeface="Cambria Math" panose="02040503050406030204" pitchFamily="18" charset="0"/>
                          </a:rPr>
                          <m:t>𝑘</m:t>
                        </m:r>
                        <m:r>
                          <a:rPr lang="de-DE" b="0" i="1" smtClean="0">
                            <a:solidFill>
                              <a:schemeClr val="bg1">
                                <a:lumMod val="95000"/>
                              </a:schemeClr>
                            </a:solidFill>
                            <a:latin typeface="Cambria Math" panose="02040503050406030204" pitchFamily="18" charset="0"/>
                          </a:rPr>
                          <m:t>+1</m:t>
                        </m:r>
                      </m:e>
                      <m:e>
                        <m:r>
                          <a:rPr lang="de-DE" i="1">
                            <a:solidFill>
                              <a:schemeClr val="bg1">
                                <a:lumMod val="95000"/>
                              </a:schemeClr>
                            </a:solidFill>
                            <a:latin typeface="Cambria Math" panose="02040503050406030204" pitchFamily="18" charset="0"/>
                          </a:rPr>
                          <m:t>𝑘</m:t>
                        </m:r>
                      </m:e>
                    </m:d>
                  </m:oMath>
                </a14:m>
                <a:r>
                  <a:rPr lang="en-GB" sz="1000" b="0" i="0" u="none" strike="noStrike" kern="1200" cap="none" baseline="0" dirty="0">
                    <a:solidFill>
                      <a:schemeClr val="dk1"/>
                    </a:solidFill>
                    <a:latin typeface="Arial"/>
                    <a:ea typeface="Arial"/>
                    <a:cs typeface="Arial"/>
                    <a:sym typeface="Arial"/>
                  </a:rPr>
                  <a:t> and use this to get a observation prediction</a:t>
                </a:r>
                <a:endParaRPr dirty="0"/>
              </a:p>
            </p:txBody>
          </p:sp>
        </mc:Choice>
        <mc:Fallback xmlns="">
          <p:sp>
            <p:nvSpPr>
              <p:cNvPr id="101" name="Shape 101"/>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r>
                  <a:rPr lang="en-GB" sz="1000" b="0" i="0" u="none" strike="noStrike" kern="1200" cap="none" baseline="0" dirty="0">
                    <a:solidFill>
                      <a:schemeClr val="dk1"/>
                    </a:solidFill>
                    <a:latin typeface="Arial"/>
                    <a:ea typeface="Arial"/>
                    <a:cs typeface="Arial"/>
                    <a:sym typeface="Arial"/>
                  </a:rPr>
                  <a:t>1. Consider the last filtered state estimate </a:t>
                </a:r>
                <a:r>
                  <a:rPr lang="en-GB" i="0">
                    <a:latin typeface="Cambria Math" panose="02040503050406030204" pitchFamily="18" charset="0"/>
                  </a:rPr>
                  <a:t>𝑥 ̂</a:t>
                </a:r>
                <a:r>
                  <a:rPr lang="de-DE" b="0" i="0">
                    <a:latin typeface="Cambria Math" panose="02040503050406030204" pitchFamily="18" charset="0"/>
                  </a:rPr>
                  <a:t>(𝑘│𝑘)</a:t>
                </a:r>
                <a:br>
                  <a:rPr lang="de-DE" dirty="0"/>
                </a:br>
                <a:r>
                  <a:rPr lang="en-GB" dirty="0"/>
                  <a:t>As prediction is linearized model giving</a:t>
                </a:r>
                <a:r>
                  <a:rPr lang="en-GB" baseline="0" dirty="0"/>
                  <a:t> the mean and the covariance is enough to get a </a:t>
                </a:r>
                <a:r>
                  <a:rPr lang="en-GB" baseline="0" dirty="0" err="1"/>
                  <a:t>gaussian</a:t>
                </a:r>
                <a:r>
                  <a:rPr lang="en-GB" baseline="0" dirty="0"/>
                  <a:t> probability density function</a:t>
                </a:r>
                <a:endParaRPr lang="en-GB" sz="1000" b="0" i="0" u="none" strike="noStrike" kern="1200" cap="none" baseline="0" dirty="0">
                  <a:solidFill>
                    <a:schemeClr val="dk1"/>
                  </a:solidFill>
                  <a:latin typeface="Arial"/>
                  <a:ea typeface="Arial"/>
                  <a:cs typeface="Arial"/>
                  <a:sym typeface="Arial"/>
                </a:endParaRPr>
              </a:p>
              <a:p>
                <a:r>
                  <a:rPr lang="en-GB" sz="1000" b="0" i="0" u="none" strike="noStrike" kern="1200" cap="none" baseline="0" dirty="0">
                    <a:solidFill>
                      <a:schemeClr val="dk1"/>
                    </a:solidFill>
                    <a:latin typeface="Arial"/>
                    <a:ea typeface="Arial"/>
                    <a:cs typeface="Arial"/>
                    <a:sym typeface="Arial"/>
                  </a:rPr>
                  <a:t>2. Linearize the system dynamics, </a:t>
                </a:r>
                <a:r>
                  <a:rPr lang="de-DE" sz="1000" b="0" i="0">
                    <a:latin typeface="Cambria Math" panose="02040503050406030204" pitchFamily="18" charset="0"/>
                  </a:rPr>
                  <a:t>𝑥</a:t>
                </a:r>
                <a:r>
                  <a:rPr lang="en-GB" sz="1000" b="0" i="0">
                    <a:latin typeface="Cambria Math" panose="02040503050406030204" pitchFamily="18" charset="0"/>
                  </a:rPr>
                  <a:t>_(</a:t>
                </a:r>
                <a:r>
                  <a:rPr lang="de-DE" sz="1000" b="0" i="0">
                    <a:latin typeface="Cambria Math" panose="02040503050406030204" pitchFamily="18" charset="0"/>
                  </a:rPr>
                  <a:t>𝑘+1</a:t>
                </a:r>
                <a:r>
                  <a:rPr lang="en-GB" sz="1000" b="0" i="0">
                    <a:latin typeface="Cambria Math" panose="02040503050406030204" pitchFamily="18" charset="0"/>
                  </a:rPr>
                  <a:t>)</a:t>
                </a:r>
                <a:r>
                  <a:rPr lang="de-DE" sz="1000" b="0" i="0">
                    <a:latin typeface="Cambria Math" panose="02040503050406030204" pitchFamily="18" charset="0"/>
                  </a:rPr>
                  <a:t>=𝑓(</a:t>
                </a:r>
                <a:r>
                  <a:rPr lang="de-DE" sz="1000" i="0">
                    <a:latin typeface="Cambria Math" panose="02040503050406030204" pitchFamily="18" charset="0"/>
                  </a:rPr>
                  <a:t>𝑥</a:t>
                </a:r>
                <a:r>
                  <a:rPr lang="en-GB" sz="1000" i="0">
                    <a:latin typeface="Cambria Math" panose="02040503050406030204" pitchFamily="18" charset="0"/>
                  </a:rPr>
                  <a:t>_</a:t>
                </a:r>
                <a:r>
                  <a:rPr lang="de-DE" sz="1000" i="0">
                    <a:latin typeface="Cambria Math" panose="02040503050406030204" pitchFamily="18" charset="0"/>
                  </a:rPr>
                  <a:t>𝑘</a:t>
                </a:r>
                <a:r>
                  <a:rPr lang="de-DE" sz="1000" b="0" i="0">
                    <a:latin typeface="Cambria Math" panose="02040503050406030204" pitchFamily="18" charset="0"/>
                  </a:rPr>
                  <a:t>,𝑢</a:t>
                </a:r>
                <a:r>
                  <a:rPr lang="en-GB" sz="1000" b="0" i="0">
                    <a:latin typeface="Cambria Math" panose="02040503050406030204" pitchFamily="18" charset="0"/>
                  </a:rPr>
                  <a:t>_</a:t>
                </a:r>
                <a:r>
                  <a:rPr lang="de-DE" sz="1000" i="0">
                    <a:latin typeface="Cambria Math" panose="02040503050406030204" pitchFamily="18" charset="0"/>
                  </a:rPr>
                  <a:t>𝑘 )</a:t>
                </a:r>
                <a:r>
                  <a:rPr lang="de-DE" sz="1000" b="0" i="0">
                    <a:latin typeface="Cambria Math" panose="02040503050406030204" pitchFamily="18" charset="0"/>
                  </a:rPr>
                  <a:t>+𝑤</a:t>
                </a:r>
                <a:r>
                  <a:rPr lang="en-GB" sz="1000" b="0" i="0">
                    <a:latin typeface="Cambria Math" panose="02040503050406030204" pitchFamily="18" charset="0"/>
                  </a:rPr>
                  <a:t>_</a:t>
                </a:r>
                <a:r>
                  <a:rPr lang="de-DE" sz="1000" i="0">
                    <a:latin typeface="Cambria Math" panose="02040503050406030204" pitchFamily="18" charset="0"/>
                  </a:rPr>
                  <a:t>𝑘</a:t>
                </a:r>
                <a:r>
                  <a:rPr lang="en-GB" sz="1000" b="0" i="0" u="none" strike="noStrike" kern="1200" cap="none" baseline="0" dirty="0">
                    <a:solidFill>
                      <a:schemeClr val="dk1"/>
                    </a:solidFill>
                    <a:latin typeface="Arial"/>
                    <a:ea typeface="Arial"/>
                    <a:cs typeface="Arial"/>
                    <a:sym typeface="Arial"/>
                  </a:rPr>
                  <a:t> around </a:t>
                </a:r>
                <a:r>
                  <a:rPr lang="en-GB" i="0">
                    <a:latin typeface="Cambria Math" panose="02040503050406030204" pitchFamily="18" charset="0"/>
                  </a:rPr>
                  <a:t>𝑥 ̂</a:t>
                </a:r>
                <a:r>
                  <a:rPr lang="de-DE" b="0" i="0">
                    <a:latin typeface="Cambria Math" panose="02040503050406030204" pitchFamily="18" charset="0"/>
                  </a:rPr>
                  <a:t>(𝑘│𝑘)</a:t>
                </a:r>
                <a:endParaRPr lang="en-GB" sz="1000" b="0" i="0" u="none" strike="noStrike" kern="1200" cap="none" baseline="0" dirty="0">
                  <a:solidFill>
                    <a:schemeClr val="dk1"/>
                  </a:solidFill>
                  <a:latin typeface="Arial"/>
                  <a:ea typeface="Arial"/>
                  <a:cs typeface="Arial"/>
                  <a:sym typeface="Arial"/>
                </a:endParaRPr>
              </a:p>
              <a:p>
                <a:r>
                  <a:rPr lang="en-GB" sz="1000" b="0" i="0" u="none" strike="noStrike" kern="1200" cap="none" baseline="0" dirty="0">
                    <a:solidFill>
                      <a:schemeClr val="dk1"/>
                    </a:solidFill>
                    <a:latin typeface="Arial"/>
                    <a:ea typeface="Arial"/>
                    <a:cs typeface="Arial"/>
                    <a:sym typeface="Arial"/>
                  </a:rPr>
                  <a:t>3. Apply the prediction step of the </a:t>
                </a:r>
                <a:r>
                  <a:rPr lang="en-GB" sz="1000" b="0" i="0" u="none" strike="noStrike" kern="1200" cap="none" baseline="0" dirty="0" err="1">
                    <a:solidFill>
                      <a:schemeClr val="dk1"/>
                    </a:solidFill>
                    <a:latin typeface="Arial"/>
                    <a:ea typeface="Arial"/>
                    <a:cs typeface="Arial"/>
                    <a:sym typeface="Arial"/>
                  </a:rPr>
                  <a:t>Kalman</a:t>
                </a:r>
                <a:r>
                  <a:rPr lang="en-GB" sz="1000" b="0" i="0" u="none" strike="noStrike" kern="1200" cap="none" baseline="0" dirty="0">
                    <a:solidFill>
                      <a:schemeClr val="dk1"/>
                    </a:solidFill>
                    <a:latin typeface="Arial"/>
                    <a:ea typeface="Arial"/>
                    <a:cs typeface="Arial"/>
                    <a:sym typeface="Arial"/>
                  </a:rPr>
                  <a:t> filter to the linearized system dynamics</a:t>
                </a:r>
              </a:p>
              <a:p>
                <a:r>
                  <a:rPr lang="en-GB" sz="1000" b="0" i="0" u="none" strike="noStrike" kern="1200" cap="none" baseline="0" dirty="0">
                    <a:solidFill>
                      <a:schemeClr val="dk1"/>
                    </a:solidFill>
                    <a:latin typeface="Arial"/>
                    <a:ea typeface="Arial"/>
                    <a:cs typeface="Arial"/>
                    <a:sym typeface="Arial"/>
                  </a:rPr>
                  <a:t>just obtained, yielding </a:t>
                </a:r>
                <a:r>
                  <a:rPr lang="en-GB" i="0">
                    <a:latin typeface="Cambria Math" panose="02040503050406030204" pitchFamily="18" charset="0"/>
                  </a:rPr>
                  <a:t>𝑥 ̂</a:t>
                </a:r>
                <a:r>
                  <a:rPr lang="de-DE" b="0" i="0">
                    <a:latin typeface="Cambria Math" panose="02040503050406030204" pitchFamily="18" charset="0"/>
                  </a:rPr>
                  <a:t>(𝑘+1│𝑘)</a:t>
                </a:r>
                <a:r>
                  <a:rPr lang="en-GB" sz="1000" b="0" i="0" u="none" strike="noStrike" kern="1200" cap="none" baseline="0" dirty="0">
                    <a:solidFill>
                      <a:schemeClr val="dk1"/>
                    </a:solidFill>
                    <a:latin typeface="Arial"/>
                    <a:ea typeface="Arial"/>
                    <a:cs typeface="Arial"/>
                    <a:sym typeface="Arial"/>
                  </a:rPr>
                  <a:t>and </a:t>
                </a:r>
                <a:r>
                  <a:rPr lang="el-GR" i="0">
                    <a:solidFill>
                      <a:schemeClr val="bg1">
                        <a:lumMod val="95000"/>
                      </a:schemeClr>
                    </a:solidFill>
                    <a:latin typeface="Cambria Math" panose="02040503050406030204" pitchFamily="18" charset="0"/>
                    <a:ea typeface="Cambria Math" panose="02040503050406030204" pitchFamily="18" charset="0"/>
                  </a:rPr>
                  <a:t>〖</a:t>
                </a:r>
                <a:r>
                  <a:rPr lang="de-DE" b="0" i="0">
                    <a:solidFill>
                      <a:schemeClr val="bg1">
                        <a:lumMod val="95000"/>
                      </a:schemeClr>
                    </a:solidFill>
                    <a:latin typeface="Cambria Math" panose="02040503050406030204" pitchFamily="18" charset="0"/>
                    <a:ea typeface="Cambria Math" panose="02040503050406030204" pitchFamily="18" charset="0"/>
                  </a:rPr>
                  <a:t> </a:t>
                </a:r>
                <a:r>
                  <a:rPr lang="el-GR" i="0">
                    <a:solidFill>
                      <a:schemeClr val="bg1">
                        <a:lumMod val="95000"/>
                      </a:schemeClr>
                    </a:solidFill>
                    <a:latin typeface="Cambria Math" panose="02040503050406030204" pitchFamily="18" charset="0"/>
                    <a:ea typeface="Cambria Math" panose="02040503050406030204" pitchFamily="18" charset="0"/>
                  </a:rPr>
                  <a:t>Σ〗_</a:t>
                </a:r>
                <a:r>
                  <a:rPr lang="de-DE" i="0">
                    <a:solidFill>
                      <a:schemeClr val="bg1">
                        <a:lumMod val="95000"/>
                      </a:schemeClr>
                    </a:solidFill>
                    <a:latin typeface="Cambria Math" panose="02040503050406030204" pitchFamily="18" charset="0"/>
                    <a:ea typeface="Cambria Math" panose="02040503050406030204" pitchFamily="18" charset="0"/>
                  </a:rPr>
                  <a:t>𝑥 </a:t>
                </a:r>
                <a:r>
                  <a:rPr lang="de-DE" i="0">
                    <a:solidFill>
                      <a:schemeClr val="bg1">
                        <a:lumMod val="95000"/>
                      </a:schemeClr>
                    </a:solidFill>
                    <a:latin typeface="Cambria Math" panose="02040503050406030204" pitchFamily="18" charset="0"/>
                  </a:rPr>
                  <a:t>(𝑘</a:t>
                </a:r>
                <a:r>
                  <a:rPr lang="de-DE" b="0" i="0">
                    <a:solidFill>
                      <a:schemeClr val="bg1">
                        <a:lumMod val="95000"/>
                      </a:schemeClr>
                    </a:solidFill>
                    <a:latin typeface="Cambria Math" panose="02040503050406030204" pitchFamily="18" charset="0"/>
                  </a:rPr>
                  <a:t>+1</a:t>
                </a:r>
                <a:r>
                  <a:rPr lang="de-DE" i="0">
                    <a:solidFill>
                      <a:schemeClr val="bg1">
                        <a:lumMod val="95000"/>
                      </a:schemeClr>
                    </a:solidFill>
                    <a:latin typeface="Cambria Math" panose="02040503050406030204" pitchFamily="18" charset="0"/>
                  </a:rPr>
                  <a:t>|𝑘)</a:t>
                </a:r>
                <a:endParaRPr lang="en-GB" sz="1000" b="0" i="0" u="none" strike="noStrike" kern="1200" cap="none" baseline="0" dirty="0">
                  <a:solidFill>
                    <a:schemeClr val="dk1"/>
                  </a:solidFill>
                  <a:latin typeface="Arial"/>
                  <a:ea typeface="Arial"/>
                  <a:cs typeface="Arial"/>
                  <a:sym typeface="Arial"/>
                </a:endParaRPr>
              </a:p>
              <a:p>
                <a:r>
                  <a:rPr lang="en-GB" sz="1000" b="0" i="0" u="none" strike="noStrike" kern="1200" cap="none" baseline="0" dirty="0">
                    <a:solidFill>
                      <a:schemeClr val="dk1"/>
                    </a:solidFill>
                    <a:latin typeface="Arial"/>
                    <a:ea typeface="Arial"/>
                    <a:cs typeface="Arial"/>
                    <a:sym typeface="Arial"/>
                  </a:rPr>
                  <a:t>4. Linearize the observation dynamics, </a:t>
                </a:r>
                <a:r>
                  <a:rPr lang="de-DE" sz="1000" b="0" i="0">
                    <a:latin typeface="Cambria Math" panose="02040503050406030204" pitchFamily="18" charset="0"/>
                  </a:rPr>
                  <a:t>𝑧</a:t>
                </a:r>
                <a:r>
                  <a:rPr lang="en-GB" sz="1000" b="0" i="0">
                    <a:latin typeface="Cambria Math" panose="02040503050406030204" pitchFamily="18" charset="0"/>
                  </a:rPr>
                  <a:t>_</a:t>
                </a:r>
                <a:r>
                  <a:rPr lang="de-DE" sz="1000" i="0">
                    <a:latin typeface="Cambria Math" panose="02040503050406030204" pitchFamily="18" charset="0"/>
                  </a:rPr>
                  <a:t>𝑘=</a:t>
                </a:r>
                <a:r>
                  <a:rPr lang="de-DE" sz="1000" b="0" i="0">
                    <a:latin typeface="Cambria Math" panose="02040503050406030204" pitchFamily="18" charset="0"/>
                  </a:rPr>
                  <a:t>ℎ</a:t>
                </a:r>
                <a:r>
                  <a:rPr lang="de-DE" sz="1000" i="0">
                    <a:latin typeface="Cambria Math" panose="02040503050406030204" pitchFamily="18" charset="0"/>
                  </a:rPr>
                  <a:t>(𝑥</a:t>
                </a:r>
                <a:r>
                  <a:rPr lang="en-GB" sz="1000" i="0">
                    <a:latin typeface="Cambria Math" panose="02040503050406030204" pitchFamily="18" charset="0"/>
                  </a:rPr>
                  <a:t>_</a:t>
                </a:r>
                <a:r>
                  <a:rPr lang="de-DE" sz="1000" i="0">
                    <a:latin typeface="Cambria Math" panose="02040503050406030204" pitchFamily="18" charset="0"/>
                  </a:rPr>
                  <a:t>𝑘</a:t>
                </a:r>
                <a:r>
                  <a:rPr lang="en-GB" sz="1000" i="0">
                    <a:latin typeface="Cambria Math" panose="02040503050406030204" pitchFamily="18" charset="0"/>
                  </a:rPr>
                  <a:t>  )</a:t>
                </a:r>
                <a:r>
                  <a:rPr lang="de-DE" sz="1000" i="0">
                    <a:latin typeface="Cambria Math" panose="02040503050406030204" pitchFamily="18" charset="0"/>
                  </a:rPr>
                  <a:t>+</a:t>
                </a:r>
                <a:r>
                  <a:rPr lang="de-DE" sz="1000" b="0" i="0">
                    <a:latin typeface="Cambria Math" panose="02040503050406030204" pitchFamily="18" charset="0"/>
                  </a:rPr>
                  <a:t>𝑣</a:t>
                </a:r>
                <a:r>
                  <a:rPr lang="en-GB" sz="1000" b="0" i="0">
                    <a:latin typeface="Cambria Math" panose="02040503050406030204" pitchFamily="18" charset="0"/>
                  </a:rPr>
                  <a:t>_</a:t>
                </a:r>
                <a:r>
                  <a:rPr lang="de-DE" sz="1000" i="0">
                    <a:latin typeface="Cambria Math" panose="02040503050406030204" pitchFamily="18" charset="0"/>
                  </a:rPr>
                  <a:t>𝑘</a:t>
                </a:r>
                <a:r>
                  <a:rPr lang="en-GB" sz="1000" b="0" i="0" u="none" strike="noStrike" kern="1200" cap="none" baseline="0" dirty="0">
                    <a:solidFill>
                      <a:schemeClr val="dk1"/>
                    </a:solidFill>
                    <a:latin typeface="Arial"/>
                    <a:ea typeface="Arial"/>
                    <a:cs typeface="Arial"/>
                    <a:sym typeface="Arial"/>
                  </a:rPr>
                  <a:t> around </a:t>
                </a:r>
                <a:r>
                  <a:rPr lang="en-GB" i="0">
                    <a:solidFill>
                      <a:schemeClr val="bg1">
                        <a:lumMod val="95000"/>
                      </a:schemeClr>
                    </a:solidFill>
                    <a:latin typeface="Cambria Math" panose="02040503050406030204" pitchFamily="18" charset="0"/>
                  </a:rPr>
                  <a:t>𝑥 ̂</a:t>
                </a:r>
                <a:r>
                  <a:rPr lang="de-DE" i="0">
                    <a:solidFill>
                      <a:schemeClr val="bg1">
                        <a:lumMod val="95000"/>
                      </a:schemeClr>
                    </a:solidFill>
                    <a:latin typeface="Cambria Math" panose="02040503050406030204" pitchFamily="18" charset="0"/>
                  </a:rPr>
                  <a:t>(𝑘</a:t>
                </a:r>
                <a:r>
                  <a:rPr lang="de-DE" b="0" i="0">
                    <a:solidFill>
                      <a:schemeClr val="bg1">
                        <a:lumMod val="95000"/>
                      </a:schemeClr>
                    </a:solidFill>
                    <a:latin typeface="Cambria Math" panose="02040503050406030204" pitchFamily="18" charset="0"/>
                  </a:rPr>
                  <a:t>+1│</a:t>
                </a:r>
                <a:r>
                  <a:rPr lang="de-DE" i="0">
                    <a:solidFill>
                      <a:schemeClr val="bg1">
                        <a:lumMod val="95000"/>
                      </a:schemeClr>
                    </a:solidFill>
                    <a:latin typeface="Cambria Math" panose="02040503050406030204" pitchFamily="18" charset="0"/>
                  </a:rPr>
                  <a:t>𝑘)</a:t>
                </a:r>
                <a:r>
                  <a:rPr lang="en-GB" sz="1000" b="0" i="0" u="none" strike="noStrike" kern="1200" cap="none" baseline="0" dirty="0">
                    <a:solidFill>
                      <a:schemeClr val="dk1"/>
                    </a:solidFill>
                    <a:latin typeface="Arial"/>
                    <a:ea typeface="Arial"/>
                    <a:cs typeface="Arial"/>
                    <a:sym typeface="Arial"/>
                  </a:rPr>
                  <a:t>,</a:t>
                </a:r>
              </a:p>
              <a:p>
                <a:r>
                  <a:rPr lang="en-GB" sz="1000" b="0" i="0" u="none" strike="noStrike" kern="1200" cap="none" baseline="0" dirty="0">
                    <a:solidFill>
                      <a:schemeClr val="dk1"/>
                    </a:solidFill>
                    <a:latin typeface="Arial"/>
                    <a:ea typeface="Arial"/>
                    <a:cs typeface="Arial"/>
                    <a:sym typeface="Arial"/>
                  </a:rPr>
                  <a:t>5. Apply the filtering or update cycle of the </a:t>
                </a:r>
                <a:r>
                  <a:rPr lang="en-GB" sz="1000" b="0" i="0" u="none" strike="noStrike" kern="1200" cap="none" baseline="0" dirty="0" err="1">
                    <a:solidFill>
                      <a:schemeClr val="dk1"/>
                    </a:solidFill>
                    <a:latin typeface="Arial"/>
                    <a:ea typeface="Arial"/>
                    <a:cs typeface="Arial"/>
                    <a:sym typeface="Arial"/>
                  </a:rPr>
                  <a:t>Kalman</a:t>
                </a:r>
                <a:r>
                  <a:rPr lang="en-GB" sz="1000" b="0" i="0" u="none" strike="noStrike" kern="1200" cap="none" baseline="0" dirty="0">
                    <a:solidFill>
                      <a:schemeClr val="dk1"/>
                    </a:solidFill>
                    <a:latin typeface="Arial"/>
                    <a:ea typeface="Arial"/>
                    <a:cs typeface="Arial"/>
                    <a:sym typeface="Arial"/>
                  </a:rPr>
                  <a:t> filter to the linearized</a:t>
                </a:r>
              </a:p>
              <a:p>
                <a:pPr/>
                <a:r>
                  <a:rPr lang="en-GB" sz="1000" b="0" i="0" u="none" strike="noStrike" kern="1200" cap="none" baseline="0" dirty="0">
                    <a:solidFill>
                      <a:schemeClr val="dk1"/>
                    </a:solidFill>
                    <a:latin typeface="Arial"/>
                    <a:ea typeface="Arial"/>
                    <a:cs typeface="Arial"/>
                    <a:sym typeface="Arial"/>
                  </a:rPr>
                  <a:t>observation dynamics, yielding </a:t>
                </a:r>
                <a:r>
                  <a:rPr lang="en-GB" i="0">
                    <a:latin typeface="Cambria Math" panose="02040503050406030204" pitchFamily="18" charset="0"/>
                  </a:rPr>
                  <a:t>𝑥 ̂</a:t>
                </a:r>
                <a:r>
                  <a:rPr lang="de-DE" b="0" i="0">
                    <a:latin typeface="Cambria Math" panose="02040503050406030204" pitchFamily="18" charset="0"/>
                  </a:rPr>
                  <a:t>(𝑘+1│𝑘+1)𝑎𝑛𝑑 </a:t>
                </a:r>
                <a:r>
                  <a:rPr lang="el-GR" i="0">
                    <a:latin typeface="Cambria Math" panose="02040503050406030204" pitchFamily="18" charset="0"/>
                    <a:ea typeface="Cambria Math" panose="02040503050406030204" pitchFamily="18" charset="0"/>
                  </a:rPr>
                  <a:t>Σ_</a:t>
                </a:r>
                <a:r>
                  <a:rPr lang="de-DE" i="0">
                    <a:latin typeface="Cambria Math" panose="02040503050406030204" pitchFamily="18" charset="0"/>
                    <a:ea typeface="Cambria Math" panose="02040503050406030204" pitchFamily="18" charset="0"/>
                  </a:rPr>
                  <a:t>𝑥 </a:t>
                </a:r>
                <a:r>
                  <a:rPr lang="de-DE" i="0">
                    <a:latin typeface="Cambria Math" panose="02040503050406030204" pitchFamily="18" charset="0"/>
                  </a:rPr>
                  <a:t>(𝑘</a:t>
                </a:r>
                <a:r>
                  <a:rPr lang="de-DE" b="0" i="0">
                    <a:latin typeface="Cambria Math" panose="02040503050406030204" pitchFamily="18" charset="0"/>
                  </a:rPr>
                  <a:t>+1</a:t>
                </a:r>
                <a:r>
                  <a:rPr lang="de-DE" i="0">
                    <a:latin typeface="Cambria Math" panose="02040503050406030204" pitchFamily="18" charset="0"/>
                  </a:rPr>
                  <a:t>|𝑘</a:t>
                </a:r>
                <a:r>
                  <a:rPr lang="de-DE" b="0" i="0">
                    <a:latin typeface="Cambria Math" panose="02040503050406030204" pitchFamily="18" charset="0"/>
                  </a:rPr>
                  <a:t>+1</a:t>
                </a:r>
                <a:r>
                  <a:rPr lang="de-DE" i="0">
                    <a:latin typeface="Cambria Math" panose="02040503050406030204" pitchFamily="18" charset="0"/>
                  </a:rPr>
                  <a:t>)</a:t>
                </a:r>
                <a:endParaRPr dirty="0"/>
              </a:p>
            </p:txBody>
          </p:sp>
        </mc:Fallback>
      </mc:AlternateContent>
      <p:sp>
        <p:nvSpPr>
          <p:cNvPr id="102" name="Shape 102"/>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311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pPr lvl="0">
              <a:spcBef>
                <a:spcPts val="0"/>
              </a:spcBef>
              <a:buNone/>
            </a:pPr>
            <a:r>
              <a:rPr lang="de-DE" dirty="0"/>
              <a:t>5.</a:t>
            </a:r>
          </a:p>
          <a:p>
            <a:pPr lvl="0">
              <a:spcBef>
                <a:spcPts val="0"/>
              </a:spcBef>
              <a:buNone/>
            </a:pPr>
            <a:r>
              <a:rPr lang="de-DE" dirty="0"/>
              <a:t>6.</a:t>
            </a:r>
          </a:p>
          <a:p>
            <a:pPr lvl="0">
              <a:spcBef>
                <a:spcPts val="0"/>
              </a:spcBef>
              <a:buNone/>
            </a:pPr>
            <a:endParaRPr lang="de-DE" dirty="0"/>
          </a:p>
          <a:p>
            <a:pPr lvl="0">
              <a:spcBef>
                <a:spcPts val="0"/>
              </a:spcBef>
              <a:buNone/>
            </a:pPr>
            <a:r>
              <a:rPr lang="de-DE" dirty="0" err="1"/>
              <a:t>That</a:t>
            </a:r>
            <a:r>
              <a:rPr lang="de-DE" dirty="0"/>
              <a:t> </a:t>
            </a:r>
            <a:r>
              <a:rPr lang="de-DE" dirty="0" err="1"/>
              <a:t>is</a:t>
            </a:r>
            <a:r>
              <a:rPr lang="de-DE" dirty="0"/>
              <a:t> </a:t>
            </a:r>
            <a:r>
              <a:rPr lang="de-DE" dirty="0" err="1"/>
              <a:t>the</a:t>
            </a:r>
            <a:r>
              <a:rPr lang="de-DE" dirty="0"/>
              <a:t> </a:t>
            </a:r>
            <a:r>
              <a:rPr lang="de-DE" dirty="0" err="1"/>
              <a:t>general</a:t>
            </a:r>
            <a:r>
              <a:rPr lang="de-DE" dirty="0"/>
              <a:t> </a:t>
            </a:r>
            <a:r>
              <a:rPr lang="de-DE" dirty="0" err="1"/>
              <a:t>model</a:t>
            </a:r>
            <a:r>
              <a:rPr lang="de-DE" dirty="0"/>
              <a:t>. </a:t>
            </a:r>
            <a:r>
              <a:rPr lang="de-DE" dirty="0" err="1"/>
              <a:t>For</a:t>
            </a:r>
            <a:r>
              <a:rPr lang="de-DE" dirty="0"/>
              <a:t> </a:t>
            </a:r>
            <a:r>
              <a:rPr lang="de-DE" dirty="0" err="1"/>
              <a:t>our</a:t>
            </a:r>
            <a:r>
              <a:rPr lang="de-DE" dirty="0"/>
              <a:t> </a:t>
            </a:r>
            <a:r>
              <a:rPr lang="de-DE" dirty="0" err="1"/>
              <a:t>case</a:t>
            </a:r>
            <a:r>
              <a:rPr lang="de-DE" baseline="0" dirty="0"/>
              <a:t> </a:t>
            </a:r>
            <a:r>
              <a:rPr lang="de-DE" baseline="0" dirty="0" err="1"/>
              <a:t>we</a:t>
            </a:r>
            <a:r>
              <a:rPr lang="de-DE" baseline="0" dirty="0"/>
              <a:t> </a:t>
            </a:r>
            <a:r>
              <a:rPr lang="de-DE" baseline="0" dirty="0" err="1"/>
              <a:t>can</a:t>
            </a:r>
            <a:r>
              <a:rPr lang="de-DE" baseline="0" dirty="0"/>
              <a:t> </a:t>
            </a:r>
            <a:r>
              <a:rPr lang="de-DE" baseline="0" dirty="0" err="1"/>
              <a:t>change</a:t>
            </a:r>
            <a:r>
              <a:rPr lang="de-DE" baseline="0" dirty="0"/>
              <a:t> </a:t>
            </a:r>
            <a:r>
              <a:rPr lang="de-DE" baseline="0" dirty="0" err="1"/>
              <a:t>two</a:t>
            </a:r>
            <a:r>
              <a:rPr lang="de-DE" baseline="0" dirty="0"/>
              <a:t> </a:t>
            </a:r>
            <a:r>
              <a:rPr lang="de-DE" baseline="0" dirty="0" err="1"/>
              <a:t>small</a:t>
            </a:r>
            <a:r>
              <a:rPr lang="de-DE" baseline="0" dirty="0"/>
              <a:t> </a:t>
            </a:r>
            <a:r>
              <a:rPr lang="de-DE" baseline="0" dirty="0" err="1"/>
              <a:t>things</a:t>
            </a:r>
            <a:endParaRPr dirty="0"/>
          </a:p>
        </p:txBody>
      </p:sp>
      <p:sp>
        <p:nvSpPr>
          <p:cNvPr id="102" name="Shape 102"/>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5633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pPr lvl="0">
              <a:spcBef>
                <a:spcPts val="0"/>
              </a:spcBef>
              <a:buNone/>
            </a:pPr>
            <a:r>
              <a:rPr lang="de-DE" dirty="0"/>
              <a:t>On </a:t>
            </a:r>
            <a:r>
              <a:rPr lang="de-DE" dirty="0" err="1"/>
              <a:t>the</a:t>
            </a:r>
            <a:r>
              <a:rPr lang="de-DE" dirty="0"/>
              <a:t> </a:t>
            </a:r>
            <a:r>
              <a:rPr lang="de-DE" dirty="0" err="1"/>
              <a:t>one</a:t>
            </a:r>
            <a:r>
              <a:rPr lang="de-DE" dirty="0"/>
              <a:t> </a:t>
            </a:r>
            <a:r>
              <a:rPr lang="de-DE" dirty="0" err="1"/>
              <a:t>hand</a:t>
            </a:r>
            <a:r>
              <a:rPr lang="de-DE" dirty="0"/>
              <a:t> </a:t>
            </a:r>
            <a:r>
              <a:rPr lang="de-DE" dirty="0" err="1"/>
              <a:t>we</a:t>
            </a:r>
            <a:r>
              <a:rPr lang="de-DE" dirty="0"/>
              <a:t> </a:t>
            </a:r>
            <a:r>
              <a:rPr lang="de-DE" dirty="0" err="1"/>
              <a:t>know</a:t>
            </a:r>
            <a:r>
              <a:rPr lang="de-DE" dirty="0"/>
              <a:t> </a:t>
            </a:r>
            <a:r>
              <a:rPr lang="de-DE" dirty="0" err="1"/>
              <a:t>that</a:t>
            </a:r>
            <a:r>
              <a:rPr lang="de-DE" dirty="0"/>
              <a:t> </a:t>
            </a:r>
            <a:r>
              <a:rPr lang="de-DE" dirty="0" err="1"/>
              <a:t>the</a:t>
            </a:r>
            <a:r>
              <a:rPr lang="de-DE" dirty="0"/>
              <a:t> </a:t>
            </a:r>
            <a:r>
              <a:rPr lang="de-DE" dirty="0" err="1"/>
              <a:t>observation</a:t>
            </a:r>
            <a:r>
              <a:rPr lang="de-DE" dirty="0"/>
              <a:t> will </a:t>
            </a:r>
            <a:r>
              <a:rPr lang="de-DE" dirty="0" err="1"/>
              <a:t>be</a:t>
            </a:r>
            <a:r>
              <a:rPr lang="de-DE" dirty="0"/>
              <a:t> </a:t>
            </a:r>
            <a:r>
              <a:rPr lang="de-DE" dirty="0" err="1"/>
              <a:t>made</a:t>
            </a:r>
            <a:r>
              <a:rPr lang="de-DE" dirty="0"/>
              <a:t> </a:t>
            </a:r>
            <a:r>
              <a:rPr lang="de-DE" dirty="0" err="1"/>
              <a:t>by</a:t>
            </a:r>
            <a:r>
              <a:rPr lang="de-DE" dirty="0"/>
              <a:t> </a:t>
            </a:r>
            <a:r>
              <a:rPr lang="de-DE" dirty="0" err="1"/>
              <a:t>our</a:t>
            </a:r>
            <a:r>
              <a:rPr lang="de-DE" baseline="0" dirty="0"/>
              <a:t> LRF. </a:t>
            </a:r>
            <a:r>
              <a:rPr lang="de-DE" baseline="0" dirty="0" err="1"/>
              <a:t>And</a:t>
            </a:r>
            <a:r>
              <a:rPr lang="de-DE" baseline="0" dirty="0"/>
              <a:t> on </a:t>
            </a:r>
            <a:r>
              <a:rPr lang="de-DE" baseline="0" dirty="0" err="1"/>
              <a:t>the</a:t>
            </a:r>
            <a:r>
              <a:rPr lang="de-DE" baseline="0" dirty="0"/>
              <a:t> </a:t>
            </a:r>
            <a:r>
              <a:rPr lang="de-DE" baseline="0" dirty="0" err="1"/>
              <a:t>other</a:t>
            </a:r>
            <a:r>
              <a:rPr lang="de-DE" baseline="0" dirty="0"/>
              <a:t> </a:t>
            </a:r>
            <a:r>
              <a:rPr lang="de-DE" baseline="0" dirty="0" err="1"/>
              <a:t>hand</a:t>
            </a:r>
            <a:r>
              <a:rPr lang="de-DE" baseline="0" dirty="0"/>
              <a:t> </a:t>
            </a:r>
            <a:r>
              <a:rPr lang="de-DE" baseline="0" dirty="0" err="1"/>
              <a:t>the</a:t>
            </a:r>
            <a:r>
              <a:rPr lang="de-DE" baseline="0" dirty="0"/>
              <a:t> </a:t>
            </a:r>
            <a:r>
              <a:rPr lang="de-DE" baseline="0" dirty="0" err="1"/>
              <a:t>world</a:t>
            </a:r>
            <a:r>
              <a:rPr lang="de-DE" baseline="0" dirty="0"/>
              <a:t> </a:t>
            </a:r>
            <a:r>
              <a:rPr lang="de-DE" baseline="0" dirty="0" err="1"/>
              <a:t>map</a:t>
            </a:r>
            <a:r>
              <a:rPr lang="de-DE" baseline="0" dirty="0"/>
              <a:t> </a:t>
            </a:r>
            <a:r>
              <a:rPr lang="de-DE" baseline="0" dirty="0" err="1"/>
              <a:t>is</a:t>
            </a:r>
            <a:r>
              <a:rPr lang="de-DE" baseline="0" dirty="0"/>
              <a:t> </a:t>
            </a:r>
            <a:r>
              <a:rPr lang="de-DE" baseline="0" dirty="0" err="1"/>
              <a:t>our</a:t>
            </a:r>
            <a:r>
              <a:rPr lang="de-DE" baseline="0" dirty="0"/>
              <a:t> </a:t>
            </a:r>
            <a:r>
              <a:rPr lang="de-DE" baseline="0" dirty="0" err="1"/>
              <a:t>pre</a:t>
            </a:r>
            <a:r>
              <a:rPr lang="de-DE" baseline="0" dirty="0"/>
              <a:t> </a:t>
            </a:r>
            <a:r>
              <a:rPr lang="de-DE" baseline="0" dirty="0" err="1"/>
              <a:t>acquired</a:t>
            </a:r>
            <a:r>
              <a:rPr lang="de-DE" baseline="0" dirty="0"/>
              <a:t> </a:t>
            </a:r>
            <a:r>
              <a:rPr lang="de-DE" baseline="0" dirty="0" err="1"/>
              <a:t>map</a:t>
            </a:r>
            <a:endParaRPr dirty="0"/>
          </a:p>
        </p:txBody>
      </p:sp>
      <p:sp>
        <p:nvSpPr>
          <p:cNvPr id="102" name="Shape 102"/>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33024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pPr lvl="0">
              <a:spcBef>
                <a:spcPts val="0"/>
              </a:spcBef>
              <a:buNone/>
            </a:pPr>
            <a:r>
              <a:rPr lang="de-DE" baseline="0" dirty="0"/>
              <a:t>So </a:t>
            </a:r>
            <a:r>
              <a:rPr lang="de-DE" baseline="0" dirty="0" err="1"/>
              <a:t>how</a:t>
            </a:r>
            <a:r>
              <a:rPr lang="de-DE" baseline="0" dirty="0"/>
              <a:t> will </a:t>
            </a:r>
            <a:r>
              <a:rPr lang="de-DE" baseline="0" dirty="0" err="1"/>
              <a:t>we</a:t>
            </a:r>
            <a:r>
              <a:rPr lang="de-DE" baseline="0" dirty="0"/>
              <a:t> </a:t>
            </a:r>
            <a:r>
              <a:rPr lang="de-DE" baseline="0" dirty="0" err="1"/>
              <a:t>use</a:t>
            </a:r>
            <a:r>
              <a:rPr lang="de-DE" baseline="0" dirty="0"/>
              <a:t> </a:t>
            </a:r>
            <a:r>
              <a:rPr lang="de-DE" baseline="0" dirty="0" err="1"/>
              <a:t>this</a:t>
            </a:r>
            <a:r>
              <a:rPr lang="de-DE" baseline="0" dirty="0"/>
              <a:t> </a:t>
            </a:r>
            <a:r>
              <a:rPr lang="de-DE" baseline="0" dirty="0" err="1"/>
              <a:t>knowledge</a:t>
            </a:r>
            <a:r>
              <a:rPr lang="de-DE" baseline="0" dirty="0"/>
              <a:t> </a:t>
            </a:r>
            <a:r>
              <a:rPr lang="de-DE" baseline="0" dirty="0" err="1"/>
              <a:t>and</a:t>
            </a:r>
            <a:r>
              <a:rPr lang="de-DE" baseline="0" dirty="0"/>
              <a:t> </a:t>
            </a:r>
            <a:r>
              <a:rPr lang="de-DE" baseline="0" dirty="0" err="1"/>
              <a:t>continue</a:t>
            </a:r>
            <a:r>
              <a:rPr lang="de-DE" baseline="0" dirty="0"/>
              <a:t> </a:t>
            </a:r>
            <a:r>
              <a:rPr lang="de-DE" baseline="0" dirty="0" err="1"/>
              <a:t>our</a:t>
            </a:r>
            <a:r>
              <a:rPr lang="de-DE" baseline="0" dirty="0"/>
              <a:t> </a:t>
            </a:r>
            <a:r>
              <a:rPr lang="de-DE" baseline="0" dirty="0" err="1"/>
              <a:t>work</a:t>
            </a:r>
            <a:r>
              <a:rPr lang="de-DE" baseline="0" dirty="0"/>
              <a:t> on </a:t>
            </a:r>
            <a:r>
              <a:rPr lang="de-DE" baseline="0" dirty="0" err="1"/>
              <a:t>the</a:t>
            </a:r>
            <a:r>
              <a:rPr lang="de-DE" baseline="0" dirty="0"/>
              <a:t> </a:t>
            </a:r>
            <a:r>
              <a:rPr lang="de-DE" baseline="0" dirty="0" err="1"/>
              <a:t>project</a:t>
            </a:r>
            <a:r>
              <a:rPr lang="de-DE" baseline="0" dirty="0"/>
              <a:t> </a:t>
            </a:r>
          </a:p>
        </p:txBody>
      </p:sp>
      <p:sp>
        <p:nvSpPr>
          <p:cNvPr id="95" name="Shape 95"/>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4578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pPr lvl="0">
              <a:spcBef>
                <a:spcPts val="0"/>
              </a:spcBef>
              <a:buNone/>
            </a:pPr>
            <a:r>
              <a:rPr lang="de-DE" baseline="0" dirty="0" err="1"/>
              <a:t>You</a:t>
            </a:r>
            <a:r>
              <a:rPr lang="de-DE" baseline="0" dirty="0"/>
              <a:t> </a:t>
            </a:r>
            <a:r>
              <a:rPr lang="de-DE" baseline="0" dirty="0" err="1"/>
              <a:t>can</a:t>
            </a:r>
            <a:r>
              <a:rPr lang="de-DE" baseline="0" dirty="0"/>
              <a:t> </a:t>
            </a:r>
            <a:r>
              <a:rPr lang="de-DE" baseline="0" dirty="0" err="1"/>
              <a:t>see</a:t>
            </a:r>
            <a:r>
              <a:rPr lang="de-DE" baseline="0" dirty="0"/>
              <a:t>, I </a:t>
            </a:r>
            <a:r>
              <a:rPr lang="de-DE" baseline="0" dirty="0" err="1"/>
              <a:t>really</a:t>
            </a:r>
            <a:r>
              <a:rPr lang="de-DE" baseline="0" dirty="0"/>
              <a:t> like </a:t>
            </a:r>
            <a:r>
              <a:rPr lang="de-DE" baseline="0" dirty="0" err="1"/>
              <a:t>this</a:t>
            </a:r>
            <a:r>
              <a:rPr lang="de-DE" baseline="0" dirty="0"/>
              <a:t> </a:t>
            </a:r>
            <a:r>
              <a:rPr lang="de-DE" baseline="0" dirty="0" err="1"/>
              <a:t>model</a:t>
            </a:r>
            <a:r>
              <a:rPr lang="de-DE" baseline="0" dirty="0"/>
              <a:t>.</a:t>
            </a:r>
          </a:p>
          <a:p>
            <a:pPr lvl="0">
              <a:spcBef>
                <a:spcPts val="0"/>
              </a:spcBef>
              <a:buNone/>
            </a:pPr>
            <a:r>
              <a:rPr lang="de-DE" baseline="0" dirty="0"/>
              <a:t>This time </a:t>
            </a:r>
            <a:r>
              <a:rPr lang="de-DE" baseline="0" dirty="0" err="1"/>
              <a:t>it</a:t>
            </a:r>
            <a:r>
              <a:rPr lang="de-DE" baseline="0" dirty="0"/>
              <a:t> </a:t>
            </a:r>
            <a:r>
              <a:rPr lang="de-DE" baseline="0" dirty="0" err="1"/>
              <a:t>shows</a:t>
            </a:r>
            <a:r>
              <a:rPr lang="de-DE" baseline="0" dirty="0"/>
              <a:t> </a:t>
            </a:r>
            <a:r>
              <a:rPr lang="de-DE" baseline="0" dirty="0" err="1"/>
              <a:t>what</a:t>
            </a:r>
            <a:r>
              <a:rPr lang="de-DE" baseline="0" dirty="0"/>
              <a:t> </a:t>
            </a:r>
            <a:r>
              <a:rPr lang="de-DE" baseline="0" dirty="0" err="1"/>
              <a:t>we</a:t>
            </a:r>
            <a:r>
              <a:rPr lang="de-DE" baseline="0" dirty="0"/>
              <a:t> </a:t>
            </a:r>
            <a:r>
              <a:rPr lang="de-DE" baseline="0" dirty="0" err="1"/>
              <a:t>have</a:t>
            </a:r>
            <a:r>
              <a:rPr lang="de-DE" baseline="0" dirty="0"/>
              <a:t> </a:t>
            </a:r>
            <a:r>
              <a:rPr lang="de-DE" baseline="0" dirty="0" err="1"/>
              <a:t>right</a:t>
            </a:r>
            <a:r>
              <a:rPr lang="de-DE" baseline="0" dirty="0"/>
              <a:t> </a:t>
            </a:r>
            <a:r>
              <a:rPr lang="de-DE" baseline="0" dirty="0" err="1"/>
              <a:t>now</a:t>
            </a:r>
            <a:r>
              <a:rPr lang="de-DE" baseline="0" dirty="0"/>
              <a:t>.</a:t>
            </a:r>
            <a:br>
              <a:rPr lang="de-DE" baseline="0" dirty="0"/>
            </a:br>
            <a:r>
              <a:rPr lang="de-DE" baseline="0" dirty="0" err="1"/>
              <a:t>We</a:t>
            </a:r>
            <a:r>
              <a:rPr lang="de-DE" baseline="0" dirty="0"/>
              <a:t> </a:t>
            </a:r>
            <a:r>
              <a:rPr lang="de-DE" baseline="0" dirty="0" err="1"/>
              <a:t>are</a:t>
            </a:r>
            <a:r>
              <a:rPr lang="de-DE" baseline="0" dirty="0"/>
              <a:t> </a:t>
            </a:r>
            <a:r>
              <a:rPr lang="de-DE" baseline="0" dirty="0" err="1"/>
              <a:t>able</a:t>
            </a:r>
            <a:r>
              <a:rPr lang="de-DE" baseline="0" dirty="0"/>
              <a:t> </a:t>
            </a:r>
            <a:r>
              <a:rPr lang="de-DE" baseline="0" dirty="0" err="1"/>
              <a:t>to</a:t>
            </a:r>
            <a:r>
              <a:rPr lang="de-DE" baseline="0" dirty="0"/>
              <a:t> </a:t>
            </a:r>
            <a:r>
              <a:rPr lang="de-DE" baseline="0" dirty="0" err="1"/>
              <a:t>get</a:t>
            </a:r>
            <a:r>
              <a:rPr lang="de-DE" baseline="0" dirty="0"/>
              <a:t> </a:t>
            </a:r>
            <a:r>
              <a:rPr lang="de-DE" baseline="0" dirty="0" err="1"/>
              <a:t>the</a:t>
            </a:r>
            <a:r>
              <a:rPr lang="de-DE" baseline="0" dirty="0"/>
              <a:t> </a:t>
            </a:r>
            <a:r>
              <a:rPr lang="de-DE" baseline="0" dirty="0" err="1"/>
              <a:t>raw</a:t>
            </a:r>
            <a:r>
              <a:rPr lang="de-DE" baseline="0" dirty="0"/>
              <a:t> </a:t>
            </a:r>
            <a:r>
              <a:rPr lang="de-DE" baseline="0" dirty="0" err="1"/>
              <a:t>data</a:t>
            </a:r>
            <a:r>
              <a:rPr lang="de-DE" baseline="0" dirty="0"/>
              <a:t> </a:t>
            </a:r>
            <a:r>
              <a:rPr lang="de-DE" baseline="0" dirty="0" err="1"/>
              <a:t>from</a:t>
            </a:r>
            <a:r>
              <a:rPr lang="de-DE" baseline="0" dirty="0"/>
              <a:t> </a:t>
            </a:r>
            <a:r>
              <a:rPr lang="de-DE" baseline="0" dirty="0" err="1"/>
              <a:t>the</a:t>
            </a:r>
            <a:r>
              <a:rPr lang="de-DE" baseline="0" dirty="0"/>
              <a:t> LRF </a:t>
            </a:r>
            <a:r>
              <a:rPr lang="de-DE" baseline="0" dirty="0" err="1"/>
              <a:t>and</a:t>
            </a:r>
            <a:r>
              <a:rPr lang="de-DE" baseline="0" dirty="0"/>
              <a:t> </a:t>
            </a:r>
            <a:r>
              <a:rPr lang="de-DE" baseline="0" dirty="0" err="1"/>
              <a:t>we</a:t>
            </a:r>
            <a:r>
              <a:rPr lang="de-DE" baseline="0" dirty="0"/>
              <a:t> </a:t>
            </a:r>
            <a:r>
              <a:rPr lang="de-DE" baseline="0" dirty="0" err="1"/>
              <a:t>are</a:t>
            </a:r>
            <a:r>
              <a:rPr lang="de-DE" baseline="0" dirty="0"/>
              <a:t> also </a:t>
            </a:r>
            <a:r>
              <a:rPr lang="de-DE" baseline="0" dirty="0" err="1"/>
              <a:t>able</a:t>
            </a:r>
            <a:r>
              <a:rPr lang="de-DE" baseline="0" dirty="0"/>
              <a:t> </a:t>
            </a:r>
            <a:r>
              <a:rPr lang="de-DE" baseline="0" dirty="0" err="1"/>
              <a:t>to</a:t>
            </a:r>
            <a:r>
              <a:rPr lang="de-DE" baseline="0" dirty="0"/>
              <a:t> </a:t>
            </a:r>
            <a:r>
              <a:rPr lang="de-DE" baseline="0" dirty="0" err="1"/>
              <a:t>obtain</a:t>
            </a:r>
            <a:r>
              <a:rPr lang="de-DE" baseline="0" dirty="0"/>
              <a:t> </a:t>
            </a:r>
            <a:r>
              <a:rPr lang="de-DE" baseline="0" dirty="0" err="1"/>
              <a:t>the</a:t>
            </a:r>
            <a:r>
              <a:rPr lang="de-DE" baseline="0" dirty="0"/>
              <a:t> </a:t>
            </a:r>
            <a:r>
              <a:rPr lang="de-DE" baseline="0" dirty="0" err="1"/>
              <a:t>map</a:t>
            </a:r>
            <a:r>
              <a:rPr lang="de-DE" baseline="0" dirty="0"/>
              <a:t>, </a:t>
            </a:r>
            <a:r>
              <a:rPr lang="de-DE" baseline="0" dirty="0" err="1"/>
              <a:t>which</a:t>
            </a:r>
            <a:r>
              <a:rPr lang="de-DE" baseline="0" dirty="0"/>
              <a:t>, </a:t>
            </a:r>
            <a:r>
              <a:rPr lang="de-DE" baseline="0" dirty="0" err="1"/>
              <a:t>let‘s</a:t>
            </a:r>
            <a:r>
              <a:rPr lang="de-DE" baseline="0" dirty="0"/>
              <a:t> </a:t>
            </a:r>
            <a:r>
              <a:rPr lang="de-DE" baseline="0" dirty="0" err="1"/>
              <a:t>be</a:t>
            </a:r>
            <a:r>
              <a:rPr lang="de-DE" baseline="0" dirty="0"/>
              <a:t> honest, </a:t>
            </a:r>
            <a:r>
              <a:rPr lang="de-DE" baseline="0" dirty="0" err="1"/>
              <a:t>we</a:t>
            </a:r>
            <a:r>
              <a:rPr lang="de-DE" baseline="0" dirty="0"/>
              <a:t> still </a:t>
            </a:r>
            <a:r>
              <a:rPr lang="de-DE" baseline="0" dirty="0" err="1"/>
              <a:t>need</a:t>
            </a:r>
            <a:r>
              <a:rPr lang="de-DE" baseline="0" dirty="0"/>
              <a:t> </a:t>
            </a:r>
            <a:r>
              <a:rPr lang="de-DE" baseline="0" dirty="0" err="1"/>
              <a:t>to</a:t>
            </a:r>
            <a:r>
              <a:rPr lang="de-DE" baseline="0" dirty="0"/>
              <a:t> </a:t>
            </a:r>
            <a:r>
              <a:rPr lang="de-DE" baseline="0" dirty="0" err="1"/>
              <a:t>improve</a:t>
            </a:r>
            <a:r>
              <a:rPr lang="de-DE" baseline="0" dirty="0"/>
              <a:t> </a:t>
            </a:r>
            <a:r>
              <a:rPr lang="de-DE" baseline="0" dirty="0" err="1"/>
              <a:t>massively</a:t>
            </a:r>
            <a:r>
              <a:rPr lang="de-DE" baseline="0" dirty="0"/>
              <a:t>.</a:t>
            </a:r>
          </a:p>
          <a:p>
            <a:pPr lvl="0">
              <a:spcBef>
                <a:spcPts val="0"/>
              </a:spcBef>
              <a:buNone/>
            </a:pPr>
            <a:r>
              <a:rPr lang="de-DE" baseline="0" dirty="0"/>
              <a:t>So </a:t>
            </a:r>
            <a:r>
              <a:rPr lang="de-DE" baseline="0" dirty="0" err="1"/>
              <a:t>what</a:t>
            </a:r>
            <a:r>
              <a:rPr lang="de-DE" baseline="0" dirty="0"/>
              <a:t> do </a:t>
            </a:r>
            <a:r>
              <a:rPr lang="de-DE" baseline="0" dirty="0" err="1"/>
              <a:t>we</a:t>
            </a:r>
            <a:r>
              <a:rPr lang="de-DE" baseline="0" dirty="0"/>
              <a:t> </a:t>
            </a:r>
            <a:r>
              <a:rPr lang="de-DE" baseline="0" dirty="0" err="1"/>
              <a:t>need</a:t>
            </a:r>
            <a:r>
              <a:rPr lang="de-DE" baseline="0" dirty="0"/>
              <a:t> </a:t>
            </a:r>
            <a:r>
              <a:rPr lang="de-DE" baseline="0" dirty="0" err="1"/>
              <a:t>to</a:t>
            </a:r>
            <a:r>
              <a:rPr lang="de-DE" baseline="0" dirty="0"/>
              <a:t> do </a:t>
            </a:r>
            <a:r>
              <a:rPr lang="de-DE" baseline="0" dirty="0" err="1"/>
              <a:t>next</a:t>
            </a:r>
            <a:r>
              <a:rPr lang="de-DE" baseline="0" dirty="0"/>
              <a:t>?</a:t>
            </a:r>
            <a:br>
              <a:rPr lang="de-DE" baseline="0" dirty="0"/>
            </a:br>
            <a:r>
              <a:rPr lang="de-DE" baseline="0" dirty="0" err="1"/>
              <a:t>Ît</a:t>
            </a:r>
            <a:r>
              <a:rPr lang="de-DE" baseline="0" dirty="0"/>
              <a:t> </a:t>
            </a:r>
            <a:r>
              <a:rPr lang="de-DE" baseline="0" dirty="0" err="1"/>
              <a:t>is</a:t>
            </a:r>
            <a:r>
              <a:rPr lang="de-DE" baseline="0" dirty="0"/>
              <a:t> </a:t>
            </a:r>
            <a:r>
              <a:rPr lang="de-DE" baseline="0" dirty="0" err="1"/>
              <a:t>as</a:t>
            </a:r>
            <a:r>
              <a:rPr lang="de-DE" baseline="0" dirty="0"/>
              <a:t> simple </a:t>
            </a:r>
            <a:r>
              <a:rPr lang="de-DE" baseline="0" dirty="0" err="1"/>
              <a:t>as</a:t>
            </a:r>
            <a:r>
              <a:rPr lang="de-DE" baseline="0" dirty="0"/>
              <a:t> </a:t>
            </a:r>
            <a:r>
              <a:rPr lang="de-DE" baseline="0" dirty="0" err="1"/>
              <a:t>this</a:t>
            </a:r>
            <a:r>
              <a:rPr lang="de-DE" baseline="0" dirty="0"/>
              <a:t>: </a:t>
            </a:r>
            <a:r>
              <a:rPr lang="de-DE" baseline="0" dirty="0" err="1"/>
              <a:t>We</a:t>
            </a:r>
            <a:r>
              <a:rPr lang="de-DE" baseline="0" dirty="0"/>
              <a:t> </a:t>
            </a:r>
            <a:r>
              <a:rPr lang="de-DE" baseline="0" dirty="0" err="1"/>
              <a:t>need</a:t>
            </a:r>
            <a:r>
              <a:rPr lang="de-DE" baseline="0" dirty="0"/>
              <a:t> </a:t>
            </a:r>
            <a:r>
              <a:rPr lang="de-DE" baseline="0" dirty="0" err="1"/>
              <a:t>to</a:t>
            </a:r>
            <a:r>
              <a:rPr lang="de-DE" baseline="0" dirty="0"/>
              <a:t> </a:t>
            </a:r>
            <a:r>
              <a:rPr lang="de-DE" baseline="0" dirty="0" err="1"/>
              <a:t>implement</a:t>
            </a:r>
            <a:r>
              <a:rPr lang="de-DE" baseline="0" dirty="0"/>
              <a:t> </a:t>
            </a:r>
            <a:r>
              <a:rPr lang="de-DE" baseline="0" dirty="0" err="1"/>
              <a:t>the</a:t>
            </a:r>
            <a:r>
              <a:rPr lang="de-DE" baseline="0" dirty="0"/>
              <a:t> EKF</a:t>
            </a:r>
            <a:endParaRPr dirty="0"/>
          </a:p>
        </p:txBody>
      </p:sp>
      <p:sp>
        <p:nvSpPr>
          <p:cNvPr id="102" name="Shape 102"/>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4052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pPr lvl="0">
              <a:spcBef>
                <a:spcPts val="0"/>
              </a:spcBef>
              <a:buNone/>
            </a:pPr>
            <a:r>
              <a:rPr lang="de-DE" dirty="0"/>
              <a:t>This </a:t>
            </a:r>
            <a:r>
              <a:rPr lang="de-DE" dirty="0" err="1"/>
              <a:t>includes</a:t>
            </a:r>
            <a:r>
              <a:rPr lang="de-DE" dirty="0"/>
              <a:t> </a:t>
            </a:r>
            <a:r>
              <a:rPr lang="de-DE" dirty="0" err="1"/>
              <a:t>the</a:t>
            </a:r>
            <a:r>
              <a:rPr lang="de-DE" dirty="0"/>
              <a:t> 4 </a:t>
            </a:r>
            <a:r>
              <a:rPr lang="de-DE" dirty="0" err="1"/>
              <a:t>parts</a:t>
            </a:r>
            <a:r>
              <a:rPr lang="de-DE" dirty="0"/>
              <a:t>: </a:t>
            </a:r>
            <a:r>
              <a:rPr lang="de-DE" dirty="0" err="1"/>
              <a:t>odometry</a:t>
            </a:r>
            <a:r>
              <a:rPr lang="de-DE" baseline="0" dirty="0"/>
              <a:t> </a:t>
            </a:r>
            <a:r>
              <a:rPr lang="de-DE" baseline="0" dirty="0" err="1"/>
              <a:t>prediction</a:t>
            </a:r>
            <a:r>
              <a:rPr lang="de-DE" baseline="0" dirty="0"/>
              <a:t>, </a:t>
            </a:r>
            <a:r>
              <a:rPr lang="de-DE" baseline="0" dirty="0" err="1"/>
              <a:t>the</a:t>
            </a:r>
            <a:r>
              <a:rPr lang="de-DE" baseline="0" dirty="0"/>
              <a:t> </a:t>
            </a:r>
            <a:r>
              <a:rPr lang="de-DE" baseline="0" dirty="0" err="1"/>
              <a:t>observation</a:t>
            </a:r>
            <a:r>
              <a:rPr lang="de-DE" baseline="0" dirty="0"/>
              <a:t> </a:t>
            </a:r>
            <a:r>
              <a:rPr lang="de-DE" baseline="0" dirty="0" err="1"/>
              <a:t>model</a:t>
            </a:r>
            <a:r>
              <a:rPr lang="de-DE" baseline="0" dirty="0"/>
              <a:t>, </a:t>
            </a:r>
            <a:r>
              <a:rPr lang="de-DE" baseline="0" dirty="0" err="1"/>
              <a:t>the</a:t>
            </a:r>
            <a:r>
              <a:rPr lang="de-DE" baseline="0" dirty="0"/>
              <a:t> </a:t>
            </a:r>
            <a:r>
              <a:rPr lang="de-DE" baseline="0" dirty="0" err="1"/>
              <a:t>matching</a:t>
            </a:r>
            <a:r>
              <a:rPr lang="de-DE" baseline="0" dirty="0"/>
              <a:t> </a:t>
            </a:r>
            <a:r>
              <a:rPr lang="de-DE" baseline="0" dirty="0" err="1"/>
              <a:t>and</a:t>
            </a:r>
            <a:r>
              <a:rPr lang="de-DE" baseline="0" dirty="0"/>
              <a:t> </a:t>
            </a:r>
            <a:r>
              <a:rPr lang="de-DE" baseline="0" dirty="0" err="1"/>
              <a:t>the</a:t>
            </a:r>
            <a:r>
              <a:rPr lang="de-DE" baseline="0" dirty="0"/>
              <a:t> </a:t>
            </a:r>
            <a:r>
              <a:rPr lang="de-DE" baseline="0" dirty="0" err="1"/>
              <a:t>updating</a:t>
            </a:r>
            <a:r>
              <a:rPr lang="de-DE" baseline="0" dirty="0"/>
              <a:t>.</a:t>
            </a:r>
          </a:p>
          <a:p>
            <a:pPr lvl="0">
              <a:spcBef>
                <a:spcPts val="0"/>
              </a:spcBef>
              <a:buNone/>
            </a:pPr>
            <a:r>
              <a:rPr lang="de-DE" baseline="0" dirty="0" err="1"/>
              <a:t>Some</a:t>
            </a:r>
            <a:r>
              <a:rPr lang="de-DE" baseline="0" dirty="0"/>
              <a:t> </a:t>
            </a:r>
            <a:r>
              <a:rPr lang="de-DE" baseline="0" dirty="0" err="1"/>
              <a:t>of</a:t>
            </a:r>
            <a:r>
              <a:rPr lang="de-DE" baseline="0" dirty="0"/>
              <a:t> </a:t>
            </a:r>
            <a:r>
              <a:rPr lang="de-DE" baseline="0" dirty="0" err="1"/>
              <a:t>these</a:t>
            </a:r>
            <a:r>
              <a:rPr lang="de-DE" baseline="0" dirty="0"/>
              <a:t> </a:t>
            </a:r>
            <a:r>
              <a:rPr lang="de-DE" baseline="0" dirty="0" err="1"/>
              <a:t>parts</a:t>
            </a:r>
            <a:r>
              <a:rPr lang="de-DE" baseline="0" dirty="0"/>
              <a:t> will </a:t>
            </a:r>
            <a:r>
              <a:rPr lang="de-DE" baseline="0" dirty="0" err="1"/>
              <a:t>probably</a:t>
            </a:r>
            <a:r>
              <a:rPr lang="de-DE" baseline="0" dirty="0"/>
              <a:t> </a:t>
            </a:r>
            <a:r>
              <a:rPr lang="de-DE" baseline="0" dirty="0" err="1"/>
              <a:t>be</a:t>
            </a:r>
            <a:r>
              <a:rPr lang="de-DE" baseline="0" dirty="0"/>
              <a:t> </a:t>
            </a:r>
            <a:r>
              <a:rPr lang="de-DE" baseline="0" dirty="0" err="1"/>
              <a:t>harder</a:t>
            </a:r>
            <a:r>
              <a:rPr lang="de-DE" baseline="0" dirty="0"/>
              <a:t> </a:t>
            </a:r>
            <a:r>
              <a:rPr lang="de-DE" baseline="0" dirty="0" err="1"/>
              <a:t>than</a:t>
            </a:r>
            <a:r>
              <a:rPr lang="de-DE" baseline="0" dirty="0"/>
              <a:t> </a:t>
            </a:r>
            <a:r>
              <a:rPr lang="de-DE" baseline="0" dirty="0" err="1"/>
              <a:t>others</a:t>
            </a:r>
            <a:r>
              <a:rPr lang="de-DE" baseline="0" dirty="0"/>
              <a:t>. But in </a:t>
            </a:r>
            <a:r>
              <a:rPr lang="de-DE" baseline="0" dirty="0" err="1"/>
              <a:t>difference</a:t>
            </a:r>
            <a:r>
              <a:rPr lang="de-DE" baseline="0" dirty="0"/>
              <a:t> </a:t>
            </a:r>
            <a:r>
              <a:rPr lang="de-DE" baseline="0" dirty="0" err="1"/>
              <a:t>to</a:t>
            </a:r>
            <a:r>
              <a:rPr lang="de-DE" baseline="0" dirty="0"/>
              <a:t> </a:t>
            </a:r>
            <a:r>
              <a:rPr lang="de-DE" baseline="0" dirty="0" err="1"/>
              <a:t>the</a:t>
            </a:r>
            <a:r>
              <a:rPr lang="de-DE" baseline="0" dirty="0"/>
              <a:t> last 3 </a:t>
            </a:r>
            <a:r>
              <a:rPr lang="de-DE" baseline="0" dirty="0" err="1"/>
              <a:t>weeks</a:t>
            </a:r>
            <a:r>
              <a:rPr lang="de-DE" baseline="0" dirty="0"/>
              <a:t>, </a:t>
            </a:r>
            <a:r>
              <a:rPr lang="de-DE" baseline="0" dirty="0" err="1"/>
              <a:t>we</a:t>
            </a:r>
            <a:r>
              <a:rPr lang="de-DE" baseline="0" dirty="0"/>
              <a:t> </a:t>
            </a:r>
            <a:r>
              <a:rPr lang="de-DE" baseline="0" dirty="0" err="1"/>
              <a:t>hope</a:t>
            </a:r>
            <a:r>
              <a:rPr lang="de-DE" baseline="0" dirty="0"/>
              <a:t>, </a:t>
            </a:r>
            <a:r>
              <a:rPr lang="de-DE" baseline="0" dirty="0" err="1"/>
              <a:t>that</a:t>
            </a:r>
            <a:r>
              <a:rPr lang="de-DE" baseline="0" dirty="0"/>
              <a:t> </a:t>
            </a:r>
            <a:r>
              <a:rPr lang="de-DE" baseline="0" dirty="0" err="1"/>
              <a:t>we</a:t>
            </a:r>
            <a:r>
              <a:rPr lang="de-DE" baseline="0" dirty="0"/>
              <a:t> </a:t>
            </a:r>
            <a:r>
              <a:rPr lang="de-DE" baseline="0" dirty="0" err="1"/>
              <a:t>can</a:t>
            </a:r>
            <a:r>
              <a:rPr lang="de-DE" baseline="0" dirty="0"/>
              <a:t> </a:t>
            </a:r>
            <a:r>
              <a:rPr lang="en-GB" sz="1000" b="0" i="0" u="none" strike="noStrike" kern="1200" cap="none" dirty="0">
                <a:solidFill>
                  <a:schemeClr val="dk1"/>
                </a:solidFill>
                <a:effectLst/>
                <a:latin typeface="Arial"/>
                <a:ea typeface="Arial"/>
                <a:cs typeface="Arial"/>
                <a:sym typeface="Arial"/>
              </a:rPr>
              <a:t>parallelize some of</a:t>
            </a:r>
            <a:r>
              <a:rPr lang="en-GB" sz="1000" b="0" i="0" u="none" strike="noStrike" kern="1200" cap="none" baseline="0" dirty="0">
                <a:solidFill>
                  <a:schemeClr val="dk1"/>
                </a:solidFill>
                <a:effectLst/>
                <a:latin typeface="Arial"/>
                <a:ea typeface="Arial"/>
                <a:cs typeface="Arial"/>
                <a:sym typeface="Arial"/>
              </a:rPr>
              <a:t> the work.</a:t>
            </a:r>
          </a:p>
          <a:p>
            <a:pPr lvl="0">
              <a:spcBef>
                <a:spcPts val="0"/>
              </a:spcBef>
              <a:buNone/>
            </a:pPr>
            <a:br>
              <a:rPr lang="en-GB" sz="1000" b="0" i="0" u="none" strike="noStrike" kern="1200" cap="none" baseline="0" dirty="0">
                <a:solidFill>
                  <a:schemeClr val="dk1"/>
                </a:solidFill>
                <a:effectLst/>
                <a:latin typeface="Arial"/>
                <a:ea typeface="Arial"/>
                <a:cs typeface="Arial"/>
                <a:sym typeface="Arial"/>
              </a:rPr>
            </a:br>
            <a:r>
              <a:rPr lang="en-GB" sz="1000" b="0" i="0" u="none" strike="noStrike" kern="1200" cap="none" baseline="0" dirty="0">
                <a:solidFill>
                  <a:schemeClr val="dk1"/>
                </a:solidFill>
                <a:effectLst/>
                <a:latin typeface="Arial"/>
                <a:ea typeface="Arial"/>
                <a:cs typeface="Arial"/>
                <a:sym typeface="Arial"/>
              </a:rPr>
              <a:t>In three weeks we will tell you how good that idea worked out.</a:t>
            </a:r>
            <a:endParaRPr dirty="0"/>
          </a:p>
        </p:txBody>
      </p:sp>
      <p:sp>
        <p:nvSpPr>
          <p:cNvPr id="102" name="Shape 102"/>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7614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pPr lvl="0">
              <a:spcBef>
                <a:spcPts val="0"/>
              </a:spcBef>
              <a:buNone/>
            </a:pPr>
            <a:r>
              <a:rPr lang="de-DE" dirty="0"/>
              <a:t>As </a:t>
            </a:r>
            <a:r>
              <a:rPr lang="de-DE" dirty="0" err="1"/>
              <a:t>we</a:t>
            </a:r>
            <a:r>
              <a:rPr lang="de-DE" dirty="0"/>
              <a:t> just</a:t>
            </a:r>
            <a:r>
              <a:rPr lang="de-DE" baseline="0" dirty="0"/>
              <a:t> </a:t>
            </a:r>
            <a:r>
              <a:rPr lang="de-DE" baseline="0" dirty="0" err="1"/>
              <a:t>finished</a:t>
            </a:r>
            <a:r>
              <a:rPr lang="de-DE" baseline="0" dirty="0"/>
              <a:t> </a:t>
            </a:r>
            <a:r>
              <a:rPr lang="de-DE" baseline="0" dirty="0" err="1"/>
              <a:t>the</a:t>
            </a:r>
            <a:r>
              <a:rPr lang="de-DE" baseline="0" dirty="0"/>
              <a:t> </a:t>
            </a:r>
            <a:r>
              <a:rPr lang="de-DE" baseline="0" dirty="0" err="1"/>
              <a:t>mapping</a:t>
            </a:r>
            <a:r>
              <a:rPr lang="de-DE" baseline="0" dirty="0"/>
              <a:t> </a:t>
            </a:r>
            <a:r>
              <a:rPr lang="de-DE" baseline="0" dirty="0" err="1"/>
              <a:t>part</a:t>
            </a:r>
            <a:r>
              <a:rPr lang="de-DE" baseline="0" dirty="0"/>
              <a:t> </a:t>
            </a:r>
            <a:r>
              <a:rPr lang="de-DE" baseline="0" dirty="0" err="1"/>
              <a:t>yesterday</a:t>
            </a:r>
            <a:r>
              <a:rPr lang="de-DE" baseline="0" dirty="0"/>
              <a:t>, </a:t>
            </a:r>
            <a:r>
              <a:rPr lang="de-DE" baseline="0" dirty="0" err="1"/>
              <a:t>we</a:t>
            </a:r>
            <a:r>
              <a:rPr lang="de-DE" baseline="0" dirty="0"/>
              <a:t> </a:t>
            </a:r>
            <a:r>
              <a:rPr lang="de-DE" baseline="0" dirty="0" err="1"/>
              <a:t>honestly</a:t>
            </a:r>
            <a:r>
              <a:rPr lang="de-DE" baseline="0" dirty="0"/>
              <a:t> </a:t>
            </a:r>
            <a:r>
              <a:rPr lang="de-DE" baseline="0" dirty="0" err="1"/>
              <a:t>dont</a:t>
            </a:r>
            <a:r>
              <a:rPr lang="de-DE" baseline="0" dirty="0"/>
              <a:t> </a:t>
            </a:r>
            <a:r>
              <a:rPr lang="de-DE" baseline="0" dirty="0" err="1"/>
              <a:t>have</a:t>
            </a:r>
            <a:r>
              <a:rPr lang="de-DE" baseline="0" dirty="0"/>
              <a:t> </a:t>
            </a:r>
            <a:r>
              <a:rPr lang="de-DE" baseline="0" dirty="0" err="1"/>
              <a:t>too</a:t>
            </a:r>
            <a:r>
              <a:rPr lang="de-DE" baseline="0" dirty="0"/>
              <a:t> </a:t>
            </a:r>
            <a:r>
              <a:rPr lang="de-DE" baseline="0" dirty="0" err="1"/>
              <a:t>many</a:t>
            </a:r>
            <a:r>
              <a:rPr lang="de-DE" baseline="0" dirty="0"/>
              <a:t> </a:t>
            </a:r>
            <a:r>
              <a:rPr lang="de-DE" baseline="0" dirty="0" err="1"/>
              <a:t>questions</a:t>
            </a:r>
            <a:r>
              <a:rPr lang="de-DE" baseline="0" dirty="0"/>
              <a:t> on </a:t>
            </a:r>
            <a:r>
              <a:rPr lang="de-DE" baseline="0" dirty="0" err="1"/>
              <a:t>the</a:t>
            </a:r>
            <a:r>
              <a:rPr lang="de-DE" baseline="0" dirty="0"/>
              <a:t> </a:t>
            </a:r>
            <a:r>
              <a:rPr lang="de-DE" baseline="0" dirty="0" err="1"/>
              <a:t>upcoming</a:t>
            </a:r>
            <a:r>
              <a:rPr lang="de-DE" baseline="0" dirty="0"/>
              <a:t> </a:t>
            </a:r>
            <a:r>
              <a:rPr lang="de-DE" baseline="0" dirty="0" err="1"/>
              <a:t>parts</a:t>
            </a:r>
            <a:r>
              <a:rPr lang="de-DE" baseline="0" dirty="0"/>
              <a:t>.</a:t>
            </a:r>
            <a:br>
              <a:rPr lang="de-DE" baseline="0" dirty="0"/>
            </a:br>
            <a:r>
              <a:rPr lang="de-DE" baseline="0" dirty="0"/>
              <a:t>The </a:t>
            </a:r>
            <a:r>
              <a:rPr lang="de-DE" baseline="0" dirty="0" err="1"/>
              <a:t>only</a:t>
            </a:r>
            <a:r>
              <a:rPr lang="de-DE" baseline="0" dirty="0"/>
              <a:t> </a:t>
            </a:r>
            <a:r>
              <a:rPr lang="de-DE" baseline="0" dirty="0" err="1"/>
              <a:t>thing</a:t>
            </a:r>
            <a:r>
              <a:rPr lang="de-DE" baseline="0" dirty="0"/>
              <a:t> </a:t>
            </a:r>
            <a:r>
              <a:rPr lang="de-DE" baseline="0" dirty="0" err="1"/>
              <a:t>we</a:t>
            </a:r>
            <a:r>
              <a:rPr lang="de-DE" baseline="0" dirty="0"/>
              <a:t> </a:t>
            </a:r>
            <a:r>
              <a:rPr lang="de-DE" baseline="0" dirty="0" err="1"/>
              <a:t>bothered</a:t>
            </a:r>
            <a:r>
              <a:rPr lang="de-DE" baseline="0" dirty="0"/>
              <a:t> </a:t>
            </a:r>
            <a:r>
              <a:rPr lang="de-DE" baseline="0" dirty="0" err="1"/>
              <a:t>about</a:t>
            </a:r>
            <a:r>
              <a:rPr lang="de-DE" baseline="0" dirty="0"/>
              <a:t> </a:t>
            </a:r>
            <a:r>
              <a:rPr lang="de-DE" baseline="0" dirty="0" err="1"/>
              <a:t>obviously</a:t>
            </a:r>
            <a:r>
              <a:rPr lang="de-DE" baseline="0" dirty="0"/>
              <a:t> was </a:t>
            </a:r>
            <a:r>
              <a:rPr lang="de-DE" baseline="0" dirty="0" err="1"/>
              <a:t>the</a:t>
            </a:r>
            <a:r>
              <a:rPr lang="de-DE" baseline="0" dirty="0"/>
              <a:t> not </a:t>
            </a:r>
            <a:r>
              <a:rPr lang="de-DE" baseline="0" dirty="0" err="1"/>
              <a:t>straight</a:t>
            </a:r>
            <a:r>
              <a:rPr lang="de-DE" baseline="0" dirty="0"/>
              <a:t> </a:t>
            </a:r>
            <a:r>
              <a:rPr lang="de-DE" baseline="0" dirty="0" err="1"/>
              <a:t>driving</a:t>
            </a:r>
            <a:r>
              <a:rPr lang="de-DE" baseline="0" dirty="0"/>
              <a:t> </a:t>
            </a:r>
            <a:r>
              <a:rPr lang="de-DE" baseline="0" dirty="0" err="1"/>
              <a:t>robots</a:t>
            </a:r>
            <a:r>
              <a:rPr lang="de-DE" baseline="0" dirty="0"/>
              <a:t>.</a:t>
            </a:r>
            <a:endParaRPr dirty="0"/>
          </a:p>
        </p:txBody>
      </p:sp>
      <p:sp>
        <p:nvSpPr>
          <p:cNvPr id="212" name="Shape 212"/>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pPr lvl="0">
              <a:spcBef>
                <a:spcPts val="0"/>
              </a:spcBef>
              <a:buNone/>
            </a:pPr>
            <a:r>
              <a:rPr lang="de-DE" dirty="0" err="1"/>
              <a:t>What</a:t>
            </a:r>
            <a:r>
              <a:rPr lang="de-DE" baseline="0" dirty="0"/>
              <a:t> </a:t>
            </a:r>
            <a:r>
              <a:rPr lang="de-DE" baseline="0" dirty="0" err="1"/>
              <a:t>are</a:t>
            </a:r>
            <a:r>
              <a:rPr lang="de-DE" baseline="0" dirty="0"/>
              <a:t> </a:t>
            </a:r>
            <a:r>
              <a:rPr lang="de-DE" baseline="0" dirty="0" err="1"/>
              <a:t>the</a:t>
            </a:r>
            <a:r>
              <a:rPr lang="de-DE" baseline="0" dirty="0"/>
              <a:t> </a:t>
            </a:r>
            <a:r>
              <a:rPr lang="de-DE" baseline="0" dirty="0" err="1"/>
              <a:t>topics</a:t>
            </a:r>
            <a:r>
              <a:rPr lang="de-DE" baseline="0" dirty="0"/>
              <a:t> I am </a:t>
            </a:r>
            <a:r>
              <a:rPr lang="de-DE" baseline="0" dirty="0" err="1"/>
              <a:t>going</a:t>
            </a:r>
            <a:r>
              <a:rPr lang="de-DE" baseline="0" dirty="0"/>
              <a:t> </a:t>
            </a:r>
            <a:r>
              <a:rPr lang="de-DE" baseline="0" dirty="0" err="1"/>
              <a:t>to</a:t>
            </a:r>
            <a:r>
              <a:rPr lang="de-DE" baseline="0" dirty="0"/>
              <a:t> </a:t>
            </a:r>
            <a:r>
              <a:rPr lang="de-DE" baseline="0" dirty="0" err="1"/>
              <a:t>talk</a:t>
            </a:r>
            <a:r>
              <a:rPr lang="de-DE" baseline="0" dirty="0"/>
              <a:t> </a:t>
            </a:r>
            <a:r>
              <a:rPr lang="de-DE" baseline="0" dirty="0" err="1"/>
              <a:t>about</a:t>
            </a:r>
            <a:r>
              <a:rPr lang="de-DE" baseline="0" dirty="0"/>
              <a:t>?</a:t>
            </a:r>
          </a:p>
          <a:p>
            <a:pPr lvl="0">
              <a:spcBef>
                <a:spcPts val="0"/>
              </a:spcBef>
              <a:buNone/>
            </a:pPr>
            <a:r>
              <a:rPr lang="de-DE" baseline="0" dirty="0"/>
              <a:t>First </a:t>
            </a:r>
            <a:r>
              <a:rPr lang="de-DE" baseline="0" dirty="0" err="1"/>
              <a:t>up</a:t>
            </a:r>
            <a:r>
              <a:rPr lang="de-DE" baseline="0" dirty="0"/>
              <a:t> </a:t>
            </a:r>
            <a:r>
              <a:rPr lang="de-DE" baseline="0" dirty="0" err="1"/>
              <a:t>is</a:t>
            </a:r>
            <a:r>
              <a:rPr lang="de-DE" baseline="0" dirty="0"/>
              <a:t> </a:t>
            </a:r>
            <a:r>
              <a:rPr lang="de-DE" baseline="0" dirty="0" err="1"/>
              <a:t>the</a:t>
            </a:r>
            <a:r>
              <a:rPr lang="de-DE" baseline="0" dirty="0"/>
              <a:t> </a:t>
            </a:r>
            <a:r>
              <a:rPr lang="de-DE" baseline="0" dirty="0" err="1"/>
              <a:t>progress</a:t>
            </a:r>
            <a:r>
              <a:rPr lang="de-DE" baseline="0" dirty="0"/>
              <a:t> </a:t>
            </a:r>
            <a:r>
              <a:rPr lang="de-DE" baseline="0" dirty="0" err="1"/>
              <a:t>we</a:t>
            </a:r>
            <a:r>
              <a:rPr lang="de-DE" baseline="0" dirty="0"/>
              <a:t> </a:t>
            </a:r>
            <a:r>
              <a:rPr lang="de-DE" baseline="0" dirty="0" err="1"/>
              <a:t>were</a:t>
            </a:r>
            <a:r>
              <a:rPr lang="de-DE" baseline="0" dirty="0"/>
              <a:t> </a:t>
            </a:r>
            <a:r>
              <a:rPr lang="de-DE" baseline="0" dirty="0" err="1"/>
              <a:t>able</a:t>
            </a:r>
            <a:r>
              <a:rPr lang="de-DE" baseline="0" dirty="0"/>
              <a:t> </a:t>
            </a:r>
            <a:r>
              <a:rPr lang="de-DE" baseline="0" dirty="0" err="1"/>
              <a:t>to</a:t>
            </a:r>
            <a:r>
              <a:rPr lang="de-DE" baseline="0" dirty="0"/>
              <a:t> </a:t>
            </a:r>
            <a:r>
              <a:rPr lang="de-DE" baseline="0" dirty="0" err="1"/>
              <a:t>achieve</a:t>
            </a:r>
            <a:r>
              <a:rPr lang="de-DE" baseline="0" dirty="0"/>
              <a:t> in </a:t>
            </a:r>
            <a:r>
              <a:rPr lang="de-DE" baseline="0" dirty="0" err="1"/>
              <a:t>the</a:t>
            </a:r>
            <a:r>
              <a:rPr lang="de-DE" baseline="0" dirty="0"/>
              <a:t> last 3 </a:t>
            </a:r>
            <a:r>
              <a:rPr lang="de-DE" baseline="0" dirty="0" err="1"/>
              <a:t>weeks</a:t>
            </a:r>
            <a:r>
              <a:rPr lang="de-DE" baseline="0" dirty="0"/>
              <a:t>. On </a:t>
            </a:r>
            <a:r>
              <a:rPr lang="de-DE" baseline="0" dirty="0" err="1"/>
              <a:t>the</a:t>
            </a:r>
            <a:r>
              <a:rPr lang="de-DE" baseline="0" dirty="0"/>
              <a:t> </a:t>
            </a:r>
            <a:r>
              <a:rPr lang="de-DE" baseline="0" dirty="0" err="1"/>
              <a:t>one</a:t>
            </a:r>
            <a:r>
              <a:rPr lang="de-DE" baseline="0" dirty="0"/>
              <a:t> </a:t>
            </a:r>
            <a:r>
              <a:rPr lang="de-DE" baseline="0" dirty="0" err="1"/>
              <a:t>hand</a:t>
            </a:r>
            <a:r>
              <a:rPr lang="de-DE" baseline="0" dirty="0"/>
              <a:t> </a:t>
            </a:r>
            <a:r>
              <a:rPr lang="de-DE" baseline="0" dirty="0" err="1"/>
              <a:t>robot</a:t>
            </a:r>
            <a:r>
              <a:rPr lang="de-DE" baseline="0" dirty="0"/>
              <a:t> </a:t>
            </a:r>
            <a:r>
              <a:rPr lang="de-DE" baseline="0" dirty="0" err="1"/>
              <a:t>based</a:t>
            </a:r>
            <a:r>
              <a:rPr lang="de-DE" baseline="0" dirty="0"/>
              <a:t> </a:t>
            </a:r>
            <a:r>
              <a:rPr lang="de-DE" baseline="0" dirty="0" err="1"/>
              <a:t>progress</a:t>
            </a:r>
            <a:r>
              <a:rPr lang="de-DE" baseline="0" dirty="0"/>
              <a:t> </a:t>
            </a:r>
            <a:r>
              <a:rPr lang="de-DE" baseline="0" dirty="0" err="1"/>
              <a:t>and</a:t>
            </a:r>
            <a:r>
              <a:rPr lang="de-DE" baseline="0" dirty="0"/>
              <a:t> on </a:t>
            </a:r>
            <a:r>
              <a:rPr lang="de-DE" baseline="0" dirty="0" err="1"/>
              <a:t>the</a:t>
            </a:r>
            <a:r>
              <a:rPr lang="de-DE" baseline="0" dirty="0"/>
              <a:t> </a:t>
            </a:r>
            <a:r>
              <a:rPr lang="de-DE" baseline="0" dirty="0" err="1"/>
              <a:t>other</a:t>
            </a:r>
            <a:r>
              <a:rPr lang="de-DE" baseline="0" dirty="0"/>
              <a:t> </a:t>
            </a:r>
            <a:r>
              <a:rPr lang="de-DE" baseline="0" dirty="0" err="1"/>
              <a:t>hand</a:t>
            </a:r>
            <a:r>
              <a:rPr lang="de-DE" baseline="0" dirty="0"/>
              <a:t> also </a:t>
            </a:r>
            <a:r>
              <a:rPr lang="de-DE" baseline="0" dirty="0" err="1"/>
              <a:t>progress</a:t>
            </a:r>
            <a:r>
              <a:rPr lang="de-DE" baseline="0" dirty="0"/>
              <a:t> in </a:t>
            </a:r>
            <a:r>
              <a:rPr lang="de-DE" baseline="0" dirty="0" err="1"/>
              <a:t>understanding</a:t>
            </a:r>
            <a:r>
              <a:rPr lang="de-DE" baseline="0" dirty="0"/>
              <a:t> </a:t>
            </a:r>
            <a:r>
              <a:rPr lang="de-DE" baseline="0" dirty="0" err="1"/>
              <a:t>the</a:t>
            </a:r>
            <a:r>
              <a:rPr lang="de-DE" baseline="0" dirty="0"/>
              <a:t> EKF.</a:t>
            </a:r>
          </a:p>
          <a:p>
            <a:pPr lvl="0">
              <a:spcBef>
                <a:spcPts val="0"/>
              </a:spcBef>
              <a:buNone/>
            </a:pPr>
            <a:r>
              <a:rPr lang="de-DE" baseline="0" dirty="0"/>
              <a:t>This </a:t>
            </a:r>
            <a:r>
              <a:rPr lang="de-DE" baseline="0" dirty="0" err="1"/>
              <a:t>is</a:t>
            </a:r>
            <a:r>
              <a:rPr lang="de-DE" baseline="0" dirty="0"/>
              <a:t> </a:t>
            </a:r>
            <a:r>
              <a:rPr lang="de-DE" baseline="0" dirty="0" err="1"/>
              <a:t>followed</a:t>
            </a:r>
            <a:r>
              <a:rPr lang="de-DE" baseline="0" dirty="0"/>
              <a:t> </a:t>
            </a:r>
            <a:r>
              <a:rPr lang="de-DE" baseline="0" dirty="0" err="1"/>
              <a:t>by</a:t>
            </a:r>
            <a:r>
              <a:rPr lang="de-DE" baseline="0" dirty="0"/>
              <a:t> a </a:t>
            </a:r>
            <a:r>
              <a:rPr lang="de-DE" baseline="0" dirty="0" err="1"/>
              <a:t>short</a:t>
            </a:r>
            <a:r>
              <a:rPr lang="de-DE" baseline="0" dirty="0"/>
              <a:t> </a:t>
            </a:r>
            <a:r>
              <a:rPr lang="de-DE" baseline="0" dirty="0" err="1"/>
              <a:t>outlook</a:t>
            </a:r>
            <a:r>
              <a:rPr lang="de-DE" baseline="0" dirty="0"/>
              <a:t> on </a:t>
            </a:r>
            <a:r>
              <a:rPr lang="de-DE" baseline="0" dirty="0" err="1"/>
              <a:t>what</a:t>
            </a:r>
            <a:r>
              <a:rPr lang="de-DE" baseline="0" dirty="0"/>
              <a:t> </a:t>
            </a:r>
            <a:r>
              <a:rPr lang="de-DE" baseline="0" dirty="0" err="1"/>
              <a:t>we</a:t>
            </a:r>
            <a:r>
              <a:rPr lang="de-DE" baseline="0" dirty="0"/>
              <a:t> </a:t>
            </a:r>
            <a:r>
              <a:rPr lang="de-DE" baseline="0" dirty="0" err="1"/>
              <a:t>aim</a:t>
            </a:r>
            <a:r>
              <a:rPr lang="de-DE" baseline="0" dirty="0"/>
              <a:t> </a:t>
            </a:r>
            <a:r>
              <a:rPr lang="de-DE" baseline="0" dirty="0" err="1"/>
              <a:t>for</a:t>
            </a:r>
            <a:r>
              <a:rPr lang="de-DE" baseline="0" dirty="0"/>
              <a:t> in </a:t>
            </a:r>
            <a:r>
              <a:rPr lang="de-DE" baseline="0" dirty="0" err="1"/>
              <a:t>the</a:t>
            </a:r>
            <a:r>
              <a:rPr lang="de-DE" baseline="0" dirty="0"/>
              <a:t> </a:t>
            </a:r>
            <a:r>
              <a:rPr lang="de-DE" baseline="0" dirty="0" err="1"/>
              <a:t>next</a:t>
            </a:r>
            <a:r>
              <a:rPr lang="de-DE" baseline="0" dirty="0"/>
              <a:t> 3 </a:t>
            </a:r>
            <a:r>
              <a:rPr lang="de-DE" baseline="0" dirty="0" err="1"/>
              <a:t>weeks</a:t>
            </a:r>
            <a:r>
              <a:rPr lang="de-DE" baseline="0" dirty="0"/>
              <a:t> </a:t>
            </a:r>
            <a:r>
              <a:rPr lang="de-DE" baseline="0" dirty="0" err="1"/>
              <a:t>and</a:t>
            </a:r>
            <a:r>
              <a:rPr lang="de-DE" baseline="0" dirty="0"/>
              <a:t> </a:t>
            </a:r>
            <a:r>
              <a:rPr lang="de-DE" baseline="0" dirty="0" err="1"/>
              <a:t>then</a:t>
            </a:r>
            <a:r>
              <a:rPr lang="de-DE" baseline="0" dirty="0"/>
              <a:t> I am </a:t>
            </a:r>
            <a:r>
              <a:rPr lang="de-DE" baseline="0" dirty="0" err="1"/>
              <a:t>going</a:t>
            </a:r>
            <a:r>
              <a:rPr lang="de-DE" baseline="0" dirty="0"/>
              <a:t> </a:t>
            </a:r>
            <a:r>
              <a:rPr lang="de-DE" baseline="0" dirty="0" err="1"/>
              <a:t>to</a:t>
            </a:r>
            <a:r>
              <a:rPr lang="de-DE" baseline="0" dirty="0"/>
              <a:t> end </a:t>
            </a:r>
            <a:r>
              <a:rPr lang="de-DE" baseline="0" dirty="0" err="1"/>
              <a:t>the</a:t>
            </a:r>
            <a:r>
              <a:rPr lang="de-DE" baseline="0" dirty="0"/>
              <a:t> </a:t>
            </a:r>
            <a:r>
              <a:rPr lang="de-DE" baseline="0" dirty="0" err="1"/>
              <a:t>presentation</a:t>
            </a:r>
            <a:r>
              <a:rPr lang="de-DE" baseline="0" dirty="0"/>
              <a:t> </a:t>
            </a:r>
            <a:r>
              <a:rPr lang="de-DE" baseline="0" dirty="0" err="1"/>
              <a:t>with</a:t>
            </a:r>
            <a:r>
              <a:rPr lang="de-DE" baseline="0" dirty="0"/>
              <a:t> </a:t>
            </a:r>
            <a:r>
              <a:rPr lang="de-DE" baseline="0" dirty="0" err="1"/>
              <a:t>some</a:t>
            </a:r>
            <a:r>
              <a:rPr lang="de-DE" baseline="0" dirty="0"/>
              <a:t> </a:t>
            </a:r>
            <a:r>
              <a:rPr lang="de-DE" baseline="0" dirty="0" err="1"/>
              <a:t>question</a:t>
            </a:r>
            <a:r>
              <a:rPr lang="de-DE" baseline="0" dirty="0"/>
              <a:t>.</a:t>
            </a:r>
          </a:p>
        </p:txBody>
      </p:sp>
      <p:sp>
        <p:nvSpPr>
          <p:cNvPr id="95" name="Shape 95"/>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pPr lvl="0">
              <a:spcBef>
                <a:spcPts val="0"/>
              </a:spcBef>
              <a:buNone/>
            </a:pPr>
            <a:r>
              <a:rPr lang="de-DE" baseline="0" dirty="0"/>
              <a:t>So </a:t>
            </a:r>
            <a:r>
              <a:rPr lang="de-DE" baseline="0" dirty="0" err="1"/>
              <a:t>let‘s</a:t>
            </a:r>
            <a:r>
              <a:rPr lang="de-DE" baseline="0" dirty="0"/>
              <a:t> do not </a:t>
            </a:r>
            <a:r>
              <a:rPr lang="de-DE" baseline="0" dirty="0" err="1"/>
              <a:t>waste</a:t>
            </a:r>
            <a:r>
              <a:rPr lang="de-DE" baseline="0" dirty="0"/>
              <a:t> </a:t>
            </a:r>
            <a:r>
              <a:rPr lang="de-DE" baseline="0" dirty="0" err="1"/>
              <a:t>any</a:t>
            </a:r>
            <a:r>
              <a:rPr lang="de-DE" baseline="0" dirty="0"/>
              <a:t> time </a:t>
            </a:r>
            <a:r>
              <a:rPr lang="de-DE" baseline="0" dirty="0" err="1"/>
              <a:t>and</a:t>
            </a:r>
            <a:r>
              <a:rPr lang="de-DE" baseline="0" dirty="0"/>
              <a:t> </a:t>
            </a:r>
            <a:r>
              <a:rPr lang="de-DE" baseline="0" dirty="0" err="1"/>
              <a:t>get</a:t>
            </a:r>
            <a:r>
              <a:rPr lang="de-DE" baseline="0" dirty="0"/>
              <a:t> </a:t>
            </a:r>
            <a:r>
              <a:rPr lang="de-DE" baseline="0" dirty="0" err="1"/>
              <a:t>started</a:t>
            </a:r>
            <a:r>
              <a:rPr lang="de-DE" baseline="0" dirty="0"/>
              <a:t>.</a:t>
            </a:r>
          </a:p>
        </p:txBody>
      </p:sp>
      <p:sp>
        <p:nvSpPr>
          <p:cNvPr id="95" name="Shape 95"/>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7187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pPr lvl="0">
              <a:spcBef>
                <a:spcPts val="0"/>
              </a:spcBef>
              <a:buNone/>
            </a:pPr>
            <a:r>
              <a:rPr lang="de-DE" dirty="0"/>
              <a:t>This </a:t>
            </a:r>
            <a:r>
              <a:rPr lang="de-DE" dirty="0" err="1"/>
              <a:t>is</a:t>
            </a:r>
            <a:r>
              <a:rPr lang="de-DE" dirty="0"/>
              <a:t> a </a:t>
            </a:r>
            <a:r>
              <a:rPr lang="de-DE" dirty="0" err="1"/>
              <a:t>brief</a:t>
            </a:r>
            <a:r>
              <a:rPr lang="de-DE" dirty="0"/>
              <a:t> </a:t>
            </a:r>
            <a:r>
              <a:rPr lang="de-DE" dirty="0" err="1"/>
              <a:t>summary</a:t>
            </a:r>
            <a:r>
              <a:rPr lang="de-DE" dirty="0"/>
              <a:t> </a:t>
            </a:r>
            <a:r>
              <a:rPr lang="de-DE" dirty="0" err="1"/>
              <a:t>of</a:t>
            </a:r>
            <a:r>
              <a:rPr lang="de-DE" dirty="0"/>
              <a:t> </a:t>
            </a:r>
            <a:r>
              <a:rPr lang="de-DE" dirty="0" err="1"/>
              <a:t>what</a:t>
            </a:r>
            <a:r>
              <a:rPr lang="de-DE" dirty="0"/>
              <a:t> </a:t>
            </a:r>
            <a:r>
              <a:rPr lang="de-DE" dirty="0" err="1"/>
              <a:t>Thiago</a:t>
            </a:r>
            <a:r>
              <a:rPr lang="de-DE" dirty="0"/>
              <a:t> </a:t>
            </a:r>
            <a:r>
              <a:rPr lang="de-DE" dirty="0" err="1"/>
              <a:t>presented</a:t>
            </a:r>
            <a:r>
              <a:rPr lang="de-DE" dirty="0"/>
              <a:t> </a:t>
            </a:r>
            <a:r>
              <a:rPr lang="de-DE" dirty="0" err="1"/>
              <a:t>to</a:t>
            </a:r>
            <a:r>
              <a:rPr lang="de-DE" dirty="0"/>
              <a:t> </a:t>
            </a:r>
            <a:r>
              <a:rPr lang="de-DE" dirty="0" err="1"/>
              <a:t>you</a:t>
            </a:r>
            <a:r>
              <a:rPr lang="de-DE" dirty="0"/>
              <a:t> last time</a:t>
            </a:r>
            <a:r>
              <a:rPr lang="de-DE" baseline="0" dirty="0"/>
              <a:t> </a:t>
            </a:r>
            <a:r>
              <a:rPr lang="de-DE" baseline="0" dirty="0" err="1"/>
              <a:t>and</a:t>
            </a:r>
            <a:r>
              <a:rPr lang="de-DE" baseline="0" dirty="0"/>
              <a:t> </a:t>
            </a:r>
            <a:r>
              <a:rPr lang="de-DE" baseline="0" dirty="0" err="1"/>
              <a:t>what</a:t>
            </a:r>
            <a:r>
              <a:rPr lang="de-DE" baseline="0" dirty="0"/>
              <a:t> </a:t>
            </a:r>
            <a:r>
              <a:rPr lang="de-DE" baseline="0" dirty="0" err="1"/>
              <a:t>basically</a:t>
            </a:r>
            <a:r>
              <a:rPr lang="de-DE" baseline="0" dirty="0"/>
              <a:t> was </a:t>
            </a:r>
            <a:r>
              <a:rPr lang="de-DE" baseline="0" dirty="0" err="1"/>
              <a:t>our</a:t>
            </a:r>
            <a:r>
              <a:rPr lang="de-DE" baseline="0" dirty="0"/>
              <a:t> </a:t>
            </a:r>
            <a:r>
              <a:rPr lang="de-DE" baseline="0" dirty="0" err="1"/>
              <a:t>position</a:t>
            </a:r>
            <a:r>
              <a:rPr lang="de-DE" baseline="0" dirty="0"/>
              <a:t> at </a:t>
            </a:r>
            <a:r>
              <a:rPr lang="de-DE" baseline="0" dirty="0" err="1"/>
              <a:t>that</a:t>
            </a:r>
            <a:r>
              <a:rPr lang="de-DE" baseline="0" dirty="0"/>
              <a:t> time.</a:t>
            </a:r>
            <a:br>
              <a:rPr lang="de-DE" baseline="0" dirty="0"/>
            </a:br>
            <a:r>
              <a:rPr lang="de-DE" baseline="0" dirty="0" err="1"/>
              <a:t>We</a:t>
            </a:r>
            <a:r>
              <a:rPr lang="de-DE" baseline="0" dirty="0"/>
              <a:t> </a:t>
            </a:r>
            <a:r>
              <a:rPr lang="de-DE" baseline="0" dirty="0" err="1"/>
              <a:t>had</a:t>
            </a:r>
            <a:r>
              <a:rPr lang="de-DE" baseline="0" dirty="0"/>
              <a:t> a </a:t>
            </a:r>
            <a:r>
              <a:rPr lang="de-DE" baseline="0" dirty="0" err="1"/>
              <a:t>general</a:t>
            </a:r>
            <a:r>
              <a:rPr lang="de-DE" baseline="0" dirty="0"/>
              <a:t> </a:t>
            </a:r>
            <a:r>
              <a:rPr lang="de-DE" baseline="0" dirty="0" err="1"/>
              <a:t>idea</a:t>
            </a:r>
            <a:r>
              <a:rPr lang="de-DE" baseline="0" dirty="0"/>
              <a:t> </a:t>
            </a:r>
            <a:r>
              <a:rPr lang="de-DE" baseline="0" dirty="0" err="1"/>
              <a:t>about</a:t>
            </a:r>
            <a:r>
              <a:rPr lang="de-DE" baseline="0" dirty="0"/>
              <a:t> </a:t>
            </a:r>
            <a:r>
              <a:rPr lang="de-DE" baseline="0" dirty="0" err="1"/>
              <a:t>our</a:t>
            </a:r>
            <a:r>
              <a:rPr lang="de-DE" baseline="0" dirty="0"/>
              <a:t> </a:t>
            </a:r>
            <a:r>
              <a:rPr lang="de-DE" baseline="0" dirty="0" err="1"/>
              <a:t>task</a:t>
            </a:r>
            <a:r>
              <a:rPr lang="de-DE" baseline="0" dirty="0"/>
              <a:t>, </a:t>
            </a:r>
            <a:r>
              <a:rPr lang="de-DE" baseline="0" dirty="0" err="1"/>
              <a:t>about</a:t>
            </a:r>
            <a:r>
              <a:rPr lang="de-DE" baseline="0" dirty="0"/>
              <a:t> ROS </a:t>
            </a:r>
            <a:r>
              <a:rPr lang="de-DE" baseline="0" dirty="0" err="1"/>
              <a:t>and</a:t>
            </a:r>
            <a:r>
              <a:rPr lang="de-DE" baseline="0" dirty="0"/>
              <a:t> </a:t>
            </a:r>
            <a:r>
              <a:rPr lang="de-DE" baseline="0" dirty="0" err="1"/>
              <a:t>about</a:t>
            </a:r>
            <a:r>
              <a:rPr lang="de-DE" baseline="0" dirty="0"/>
              <a:t> </a:t>
            </a:r>
            <a:r>
              <a:rPr lang="de-DE" baseline="0" dirty="0" err="1"/>
              <a:t>the</a:t>
            </a:r>
            <a:r>
              <a:rPr lang="de-DE" baseline="0" dirty="0"/>
              <a:t> EKF. </a:t>
            </a:r>
            <a:br>
              <a:rPr lang="de-DE" baseline="0" dirty="0"/>
            </a:br>
            <a:r>
              <a:rPr lang="de-DE" baseline="0" dirty="0" err="1"/>
              <a:t>We</a:t>
            </a:r>
            <a:r>
              <a:rPr lang="de-DE" baseline="0" dirty="0"/>
              <a:t> </a:t>
            </a:r>
            <a:r>
              <a:rPr lang="de-DE" baseline="0" dirty="0" err="1"/>
              <a:t>used</a:t>
            </a:r>
            <a:r>
              <a:rPr lang="de-DE" baseline="0" dirty="0"/>
              <a:t> </a:t>
            </a:r>
            <a:r>
              <a:rPr lang="de-DE" baseline="0" dirty="0" err="1"/>
              <a:t>this</a:t>
            </a:r>
            <a:r>
              <a:rPr lang="de-DE" baseline="0" dirty="0"/>
              <a:t> </a:t>
            </a:r>
            <a:r>
              <a:rPr lang="de-DE" baseline="0" dirty="0" err="1"/>
              <a:t>extremly</a:t>
            </a:r>
            <a:r>
              <a:rPr lang="de-DE" baseline="0" dirty="0"/>
              <a:t> </a:t>
            </a:r>
            <a:r>
              <a:rPr lang="de-DE" baseline="0" dirty="0" err="1"/>
              <a:t>superficial</a:t>
            </a:r>
            <a:r>
              <a:rPr lang="de-DE" baseline="0" dirty="0"/>
              <a:t> </a:t>
            </a:r>
            <a:r>
              <a:rPr lang="de-DE" baseline="0" dirty="0" err="1"/>
              <a:t>model</a:t>
            </a:r>
            <a:r>
              <a:rPr lang="de-DE" baseline="0" dirty="0"/>
              <a:t> </a:t>
            </a:r>
            <a:r>
              <a:rPr lang="de-DE" baseline="0" dirty="0" err="1"/>
              <a:t>to</a:t>
            </a:r>
            <a:r>
              <a:rPr lang="de-DE" baseline="0" dirty="0"/>
              <a:t> </a:t>
            </a:r>
            <a:r>
              <a:rPr lang="de-DE" baseline="0" dirty="0" err="1"/>
              <a:t>sum</a:t>
            </a:r>
            <a:r>
              <a:rPr lang="de-DE" baseline="0" dirty="0"/>
              <a:t> </a:t>
            </a:r>
            <a:r>
              <a:rPr lang="de-DE" baseline="0" dirty="0" err="1"/>
              <a:t>up</a:t>
            </a:r>
            <a:r>
              <a:rPr lang="de-DE" baseline="0" dirty="0"/>
              <a:t> </a:t>
            </a:r>
            <a:r>
              <a:rPr lang="de-DE" baseline="0" dirty="0" err="1"/>
              <a:t>the</a:t>
            </a:r>
            <a:r>
              <a:rPr lang="de-DE" baseline="0" dirty="0"/>
              <a:t> EKF.</a:t>
            </a:r>
            <a:br>
              <a:rPr lang="de-DE" baseline="0" dirty="0"/>
            </a:br>
            <a:r>
              <a:rPr lang="de-DE" baseline="0" dirty="0" err="1"/>
              <a:t>Additionally</a:t>
            </a:r>
            <a:r>
              <a:rPr lang="de-DE" baseline="0" dirty="0"/>
              <a:t> </a:t>
            </a:r>
            <a:r>
              <a:rPr lang="de-DE" baseline="0" dirty="0" err="1"/>
              <a:t>we</a:t>
            </a:r>
            <a:r>
              <a:rPr lang="de-DE" baseline="0" dirty="0"/>
              <a:t> </a:t>
            </a:r>
            <a:r>
              <a:rPr lang="de-DE" baseline="0" dirty="0" err="1"/>
              <a:t>showed</a:t>
            </a:r>
            <a:r>
              <a:rPr lang="de-DE" baseline="0" dirty="0"/>
              <a:t> a 4 </a:t>
            </a:r>
            <a:r>
              <a:rPr lang="de-DE" baseline="0" dirty="0" err="1"/>
              <a:t>step</a:t>
            </a:r>
            <a:r>
              <a:rPr lang="de-DE" baseline="0" dirty="0"/>
              <a:t> </a:t>
            </a:r>
            <a:r>
              <a:rPr lang="de-DE" baseline="0" dirty="0" err="1"/>
              <a:t>solution</a:t>
            </a:r>
            <a:r>
              <a:rPr lang="de-DE" baseline="0" dirty="0"/>
              <a:t> </a:t>
            </a:r>
            <a:r>
              <a:rPr lang="de-DE" baseline="0" dirty="0" err="1"/>
              <a:t>approach</a:t>
            </a:r>
            <a:r>
              <a:rPr lang="de-DE" baseline="0" dirty="0"/>
              <a:t>, </a:t>
            </a:r>
            <a:r>
              <a:rPr lang="de-DE" baseline="0" dirty="0" err="1"/>
              <a:t>which</a:t>
            </a:r>
            <a:r>
              <a:rPr lang="de-DE" baseline="0" dirty="0"/>
              <a:t> </a:t>
            </a:r>
            <a:r>
              <a:rPr lang="de-DE" baseline="0" dirty="0" err="1"/>
              <a:t>first</a:t>
            </a:r>
            <a:r>
              <a:rPr lang="de-DE" baseline="0" dirty="0"/>
              <a:t> </a:t>
            </a:r>
            <a:r>
              <a:rPr lang="de-DE" baseline="0" dirty="0" err="1"/>
              <a:t>step</a:t>
            </a:r>
            <a:r>
              <a:rPr lang="de-DE" baseline="0" dirty="0"/>
              <a:t> was </a:t>
            </a:r>
            <a:r>
              <a:rPr lang="de-DE" baseline="0" dirty="0" err="1"/>
              <a:t>to</a:t>
            </a:r>
            <a:r>
              <a:rPr lang="de-DE" baseline="0" dirty="0"/>
              <a:t> </a:t>
            </a:r>
            <a:r>
              <a:rPr lang="de-DE" baseline="0" dirty="0" err="1"/>
              <a:t>map</a:t>
            </a:r>
            <a:r>
              <a:rPr lang="de-DE" baseline="0" dirty="0"/>
              <a:t> </a:t>
            </a:r>
            <a:r>
              <a:rPr lang="de-DE" baseline="0" dirty="0" err="1"/>
              <a:t>the</a:t>
            </a:r>
            <a:r>
              <a:rPr lang="de-DE" baseline="0" dirty="0"/>
              <a:t> </a:t>
            </a:r>
            <a:r>
              <a:rPr lang="de-DE" baseline="0" dirty="0" err="1"/>
              <a:t>room</a:t>
            </a:r>
            <a:r>
              <a:rPr lang="de-DE" baseline="0" dirty="0"/>
              <a:t>.</a:t>
            </a:r>
            <a:br>
              <a:rPr lang="de-DE" baseline="0" dirty="0"/>
            </a:br>
            <a:r>
              <a:rPr lang="de-DE" baseline="0" dirty="0"/>
              <a:t>So </a:t>
            </a:r>
            <a:r>
              <a:rPr lang="de-DE" baseline="0" dirty="0" err="1"/>
              <a:t>this</a:t>
            </a:r>
            <a:r>
              <a:rPr lang="de-DE" baseline="0" dirty="0"/>
              <a:t> was </a:t>
            </a:r>
            <a:r>
              <a:rPr lang="de-DE" baseline="0" dirty="0" err="1"/>
              <a:t>where</a:t>
            </a:r>
            <a:r>
              <a:rPr lang="de-DE" baseline="0" dirty="0"/>
              <a:t> </a:t>
            </a:r>
            <a:r>
              <a:rPr lang="de-DE" baseline="0" dirty="0" err="1"/>
              <a:t>we</a:t>
            </a:r>
            <a:r>
              <a:rPr lang="de-DE" baseline="0" dirty="0"/>
              <a:t> </a:t>
            </a:r>
            <a:r>
              <a:rPr lang="de-DE" baseline="0" dirty="0" err="1"/>
              <a:t>started</a:t>
            </a:r>
            <a:r>
              <a:rPr lang="de-DE" baseline="0" dirty="0"/>
              <a:t> 3 </a:t>
            </a:r>
            <a:r>
              <a:rPr lang="de-DE" baseline="0" dirty="0" err="1"/>
              <a:t>weeks</a:t>
            </a:r>
            <a:r>
              <a:rPr lang="de-DE" baseline="0" dirty="0"/>
              <a:t> </a:t>
            </a:r>
            <a:r>
              <a:rPr lang="de-DE" baseline="0" dirty="0" err="1"/>
              <a:t>ago</a:t>
            </a:r>
            <a:r>
              <a:rPr lang="de-DE" baseline="0" dirty="0"/>
              <a:t>.</a:t>
            </a:r>
            <a:br>
              <a:rPr lang="de-DE" baseline="0" dirty="0"/>
            </a:br>
            <a:r>
              <a:rPr lang="de-DE" baseline="0" dirty="0" err="1"/>
              <a:t>What</a:t>
            </a:r>
            <a:r>
              <a:rPr lang="de-DE" baseline="0" dirty="0"/>
              <a:t> do </a:t>
            </a:r>
            <a:r>
              <a:rPr lang="de-DE" baseline="0" dirty="0" err="1"/>
              <a:t>we</a:t>
            </a:r>
            <a:r>
              <a:rPr lang="de-DE" baseline="0" dirty="0"/>
              <a:t> </a:t>
            </a:r>
            <a:r>
              <a:rPr lang="de-DE" baseline="0" dirty="0" err="1"/>
              <a:t>have</a:t>
            </a:r>
            <a:r>
              <a:rPr lang="de-DE" baseline="0" dirty="0"/>
              <a:t> </a:t>
            </a:r>
            <a:r>
              <a:rPr lang="de-DE" baseline="0" dirty="0" err="1"/>
              <a:t>now</a:t>
            </a:r>
            <a:r>
              <a:rPr lang="de-DE" baseline="0" dirty="0"/>
              <a:t>?</a:t>
            </a:r>
            <a:endParaRPr dirty="0"/>
          </a:p>
        </p:txBody>
      </p:sp>
      <p:sp>
        <p:nvSpPr>
          <p:cNvPr id="102" name="Shape 102"/>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3630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pPr lvl="0">
              <a:spcBef>
                <a:spcPts val="0"/>
              </a:spcBef>
              <a:buNone/>
            </a:pPr>
            <a:r>
              <a:rPr lang="de-DE" dirty="0"/>
              <a:t>Today </a:t>
            </a:r>
            <a:r>
              <a:rPr lang="de-DE" dirty="0" err="1"/>
              <a:t>we</a:t>
            </a:r>
            <a:r>
              <a:rPr lang="de-DE" dirty="0"/>
              <a:t> </a:t>
            </a:r>
            <a:r>
              <a:rPr lang="de-DE" dirty="0" err="1"/>
              <a:t>have</a:t>
            </a:r>
            <a:r>
              <a:rPr lang="de-DE" dirty="0"/>
              <a:t> a </a:t>
            </a:r>
            <a:r>
              <a:rPr lang="de-DE" dirty="0" err="1"/>
              <a:t>working</a:t>
            </a:r>
            <a:r>
              <a:rPr lang="de-DE" dirty="0"/>
              <a:t> ROS </a:t>
            </a:r>
            <a:r>
              <a:rPr lang="de-DE" dirty="0" err="1"/>
              <a:t>environment</a:t>
            </a:r>
            <a:r>
              <a:rPr lang="de-DE" dirty="0"/>
              <a:t>,</a:t>
            </a:r>
            <a:r>
              <a:rPr lang="de-DE" baseline="0" dirty="0"/>
              <a:t> </a:t>
            </a:r>
            <a:r>
              <a:rPr lang="de-DE" baseline="0" dirty="0" err="1"/>
              <a:t>which</a:t>
            </a:r>
            <a:r>
              <a:rPr lang="de-DE" baseline="0" dirty="0"/>
              <a:t> </a:t>
            </a:r>
            <a:r>
              <a:rPr lang="de-DE" baseline="0" dirty="0" err="1"/>
              <a:t>includes</a:t>
            </a:r>
            <a:r>
              <a:rPr lang="de-DE" baseline="0" dirty="0"/>
              <a:t> </a:t>
            </a:r>
            <a:r>
              <a:rPr lang="de-DE" baseline="0" dirty="0" err="1"/>
              <a:t>the</a:t>
            </a:r>
            <a:r>
              <a:rPr lang="de-DE" baseline="0" dirty="0"/>
              <a:t> </a:t>
            </a:r>
            <a:r>
              <a:rPr lang="de-DE" baseline="0" dirty="0" err="1"/>
              <a:t>communication</a:t>
            </a:r>
            <a:r>
              <a:rPr lang="de-DE" baseline="0" dirty="0"/>
              <a:t> </a:t>
            </a:r>
            <a:r>
              <a:rPr lang="de-DE" baseline="0" dirty="0" err="1"/>
              <a:t>with</a:t>
            </a:r>
            <a:r>
              <a:rPr lang="de-DE" baseline="0" dirty="0"/>
              <a:t> </a:t>
            </a:r>
            <a:r>
              <a:rPr lang="de-DE" baseline="0" dirty="0" err="1"/>
              <a:t>the</a:t>
            </a:r>
            <a:r>
              <a:rPr lang="de-DE" baseline="0" dirty="0"/>
              <a:t> </a:t>
            </a:r>
            <a:r>
              <a:rPr lang="de-DE" baseline="0" dirty="0" err="1"/>
              <a:t>robot</a:t>
            </a:r>
            <a:r>
              <a:rPr lang="de-DE" baseline="0" dirty="0"/>
              <a:t>, </a:t>
            </a:r>
            <a:r>
              <a:rPr lang="de-DE" baseline="0" dirty="0" err="1"/>
              <a:t>using</a:t>
            </a:r>
            <a:r>
              <a:rPr lang="de-DE" baseline="0" dirty="0"/>
              <a:t> </a:t>
            </a:r>
            <a:r>
              <a:rPr lang="de-DE" baseline="0" dirty="0" err="1"/>
              <a:t>the</a:t>
            </a:r>
            <a:r>
              <a:rPr lang="de-DE" baseline="0" dirty="0"/>
              <a:t> Rosaria </a:t>
            </a:r>
            <a:r>
              <a:rPr lang="de-DE" baseline="0" dirty="0" err="1"/>
              <a:t>package</a:t>
            </a:r>
            <a:r>
              <a:rPr lang="de-DE" baseline="0" dirty="0"/>
              <a:t>. </a:t>
            </a:r>
            <a:r>
              <a:rPr lang="de-DE" baseline="0" dirty="0" err="1"/>
              <a:t>We</a:t>
            </a:r>
            <a:r>
              <a:rPr lang="de-DE" baseline="0" dirty="0"/>
              <a:t> </a:t>
            </a:r>
            <a:r>
              <a:rPr lang="de-DE" baseline="0" dirty="0" err="1"/>
              <a:t>are</a:t>
            </a:r>
            <a:r>
              <a:rPr lang="de-DE" baseline="0" dirty="0"/>
              <a:t> also </a:t>
            </a:r>
            <a:r>
              <a:rPr lang="de-DE" baseline="0" dirty="0" err="1"/>
              <a:t>able</a:t>
            </a:r>
            <a:r>
              <a:rPr lang="de-DE" baseline="0" dirty="0"/>
              <a:t> </a:t>
            </a:r>
            <a:r>
              <a:rPr lang="de-DE" baseline="0" dirty="0" err="1"/>
              <a:t>to</a:t>
            </a:r>
            <a:r>
              <a:rPr lang="de-DE" baseline="0" dirty="0"/>
              <a:t> </a:t>
            </a:r>
            <a:r>
              <a:rPr lang="de-DE" baseline="0" dirty="0" err="1"/>
              <a:t>connect</a:t>
            </a:r>
            <a:r>
              <a:rPr lang="de-DE" baseline="0" dirty="0"/>
              <a:t> </a:t>
            </a:r>
            <a:r>
              <a:rPr lang="de-DE" baseline="0" dirty="0" err="1"/>
              <a:t>the</a:t>
            </a:r>
            <a:r>
              <a:rPr lang="de-DE" baseline="0" dirty="0"/>
              <a:t> LRF </a:t>
            </a:r>
            <a:r>
              <a:rPr lang="de-DE" baseline="0" dirty="0" err="1"/>
              <a:t>and</a:t>
            </a:r>
            <a:r>
              <a:rPr lang="de-DE" baseline="0" dirty="0"/>
              <a:t> </a:t>
            </a:r>
            <a:r>
              <a:rPr lang="de-DE" baseline="0" dirty="0" err="1"/>
              <a:t>the</a:t>
            </a:r>
            <a:r>
              <a:rPr lang="de-DE" baseline="0" dirty="0"/>
              <a:t> </a:t>
            </a:r>
            <a:r>
              <a:rPr lang="de-DE" baseline="0" dirty="0" err="1"/>
              <a:t>Odometry</a:t>
            </a:r>
            <a:r>
              <a:rPr lang="de-DE" baseline="0" dirty="0"/>
              <a:t> </a:t>
            </a:r>
            <a:r>
              <a:rPr lang="de-DE" baseline="0" dirty="0" err="1"/>
              <a:t>to</a:t>
            </a:r>
            <a:r>
              <a:rPr lang="de-DE" baseline="0" dirty="0"/>
              <a:t> RVIZ.</a:t>
            </a:r>
          </a:p>
          <a:p>
            <a:pPr lvl="0">
              <a:spcBef>
                <a:spcPts val="0"/>
              </a:spcBef>
              <a:buNone/>
            </a:pPr>
            <a:r>
              <a:rPr lang="de-DE" baseline="0" dirty="0" err="1"/>
              <a:t>We</a:t>
            </a:r>
            <a:r>
              <a:rPr lang="de-DE" baseline="0" dirty="0"/>
              <a:t> </a:t>
            </a:r>
            <a:r>
              <a:rPr lang="de-DE" baseline="0" dirty="0" err="1"/>
              <a:t>can</a:t>
            </a:r>
            <a:r>
              <a:rPr lang="de-DE" baseline="0" dirty="0"/>
              <a:t> </a:t>
            </a:r>
            <a:r>
              <a:rPr lang="de-DE" baseline="0" dirty="0" err="1"/>
              <a:t>control</a:t>
            </a:r>
            <a:r>
              <a:rPr lang="de-DE" baseline="0" dirty="0"/>
              <a:t> </a:t>
            </a:r>
            <a:r>
              <a:rPr lang="de-DE" baseline="0" dirty="0" err="1"/>
              <a:t>the</a:t>
            </a:r>
            <a:r>
              <a:rPr lang="de-DE" baseline="0" dirty="0"/>
              <a:t> </a:t>
            </a:r>
            <a:r>
              <a:rPr lang="de-DE" baseline="0" dirty="0" err="1"/>
              <a:t>robot</a:t>
            </a:r>
            <a:r>
              <a:rPr lang="de-DE" baseline="0" dirty="0"/>
              <a:t> </a:t>
            </a:r>
            <a:r>
              <a:rPr lang="de-DE" baseline="0" dirty="0" err="1"/>
              <a:t>by</a:t>
            </a:r>
            <a:r>
              <a:rPr lang="de-DE" baseline="0" dirty="0"/>
              <a:t> </a:t>
            </a:r>
            <a:r>
              <a:rPr lang="de-DE" baseline="0" dirty="0" err="1"/>
              <a:t>using</a:t>
            </a:r>
            <a:r>
              <a:rPr lang="de-DE" baseline="0" dirty="0"/>
              <a:t> </a:t>
            </a:r>
            <a:r>
              <a:rPr lang="de-DE" baseline="0" dirty="0" err="1"/>
              <a:t>the</a:t>
            </a:r>
            <a:r>
              <a:rPr lang="de-DE" baseline="0" dirty="0"/>
              <a:t> </a:t>
            </a:r>
            <a:r>
              <a:rPr lang="de-DE" baseline="0" dirty="0" err="1"/>
              <a:t>keyboard</a:t>
            </a:r>
            <a:r>
              <a:rPr lang="de-DE" baseline="0" dirty="0"/>
              <a:t> </a:t>
            </a:r>
            <a:r>
              <a:rPr lang="de-DE" baseline="0" dirty="0" err="1"/>
              <a:t>and</a:t>
            </a:r>
            <a:r>
              <a:rPr lang="de-DE" baseline="0" dirty="0"/>
              <a:t> </a:t>
            </a:r>
            <a:r>
              <a:rPr lang="de-DE" baseline="0" dirty="0" err="1"/>
              <a:t>even</a:t>
            </a:r>
            <a:r>
              <a:rPr lang="de-DE" baseline="0" dirty="0"/>
              <a:t> </a:t>
            </a:r>
            <a:r>
              <a:rPr lang="de-DE" baseline="0" dirty="0" err="1"/>
              <a:t>use</a:t>
            </a:r>
            <a:r>
              <a:rPr lang="de-DE" baseline="0" dirty="0"/>
              <a:t> a </a:t>
            </a:r>
            <a:r>
              <a:rPr lang="de-DE" baseline="0" dirty="0" err="1"/>
              <a:t>second</a:t>
            </a:r>
            <a:r>
              <a:rPr lang="de-DE" baseline="0" dirty="0"/>
              <a:t> </a:t>
            </a:r>
            <a:r>
              <a:rPr lang="de-DE" baseline="0" dirty="0" err="1"/>
              <a:t>laptop</a:t>
            </a:r>
            <a:r>
              <a:rPr lang="de-DE" baseline="0" dirty="0"/>
              <a:t> </a:t>
            </a:r>
            <a:r>
              <a:rPr lang="de-DE" baseline="0" dirty="0" err="1"/>
              <a:t>to</a:t>
            </a:r>
            <a:r>
              <a:rPr lang="de-DE" baseline="0" dirty="0"/>
              <a:t> remote </a:t>
            </a:r>
            <a:r>
              <a:rPr lang="de-DE" baseline="0" dirty="0" err="1"/>
              <a:t>control</a:t>
            </a:r>
            <a:r>
              <a:rPr lang="de-DE" baseline="0" dirty="0"/>
              <a:t> </a:t>
            </a:r>
            <a:r>
              <a:rPr lang="de-DE" baseline="0" dirty="0" err="1"/>
              <a:t>the</a:t>
            </a:r>
            <a:r>
              <a:rPr lang="de-DE" baseline="0" dirty="0"/>
              <a:t> </a:t>
            </a:r>
            <a:r>
              <a:rPr lang="de-DE" baseline="0" dirty="0" err="1"/>
              <a:t>robot</a:t>
            </a:r>
            <a:r>
              <a:rPr lang="de-DE" baseline="0" dirty="0"/>
              <a:t>.</a:t>
            </a:r>
          </a:p>
          <a:p>
            <a:pPr lvl="0">
              <a:spcBef>
                <a:spcPts val="0"/>
              </a:spcBef>
              <a:buNone/>
            </a:pPr>
            <a:r>
              <a:rPr lang="de-DE" baseline="0" dirty="0" err="1"/>
              <a:t>Yesterday</a:t>
            </a:r>
            <a:r>
              <a:rPr lang="de-DE" baseline="0" dirty="0"/>
              <a:t> </a:t>
            </a:r>
            <a:r>
              <a:rPr lang="de-DE" baseline="0" dirty="0" err="1"/>
              <a:t>we</a:t>
            </a:r>
            <a:r>
              <a:rPr lang="de-DE" baseline="0" dirty="0"/>
              <a:t> </a:t>
            </a:r>
            <a:r>
              <a:rPr lang="de-DE" baseline="0" dirty="0" err="1"/>
              <a:t>were</a:t>
            </a:r>
            <a:r>
              <a:rPr lang="de-DE" baseline="0" dirty="0"/>
              <a:t> </a:t>
            </a:r>
            <a:r>
              <a:rPr lang="de-DE" baseline="0" dirty="0" err="1"/>
              <a:t>able</a:t>
            </a:r>
            <a:r>
              <a:rPr lang="de-DE" baseline="0" dirty="0"/>
              <a:t> </a:t>
            </a:r>
            <a:r>
              <a:rPr lang="de-DE" baseline="0" dirty="0" err="1"/>
              <a:t>to</a:t>
            </a:r>
            <a:r>
              <a:rPr lang="de-DE" baseline="0" dirty="0"/>
              <a:t> </a:t>
            </a:r>
            <a:r>
              <a:rPr lang="de-DE" baseline="0" dirty="0" err="1"/>
              <a:t>obtain</a:t>
            </a:r>
            <a:r>
              <a:rPr lang="de-DE" baseline="0" dirty="0"/>
              <a:t> a </a:t>
            </a:r>
            <a:r>
              <a:rPr lang="de-DE" baseline="0" dirty="0" err="1"/>
              <a:t>first</a:t>
            </a:r>
            <a:r>
              <a:rPr lang="de-DE" baseline="0" dirty="0"/>
              <a:t> </a:t>
            </a:r>
            <a:r>
              <a:rPr lang="de-DE" baseline="0" dirty="0" err="1"/>
              <a:t>version</a:t>
            </a:r>
            <a:r>
              <a:rPr lang="de-DE" baseline="0" dirty="0"/>
              <a:t> </a:t>
            </a:r>
            <a:r>
              <a:rPr lang="de-DE" baseline="0" dirty="0" err="1"/>
              <a:t>of</a:t>
            </a:r>
            <a:r>
              <a:rPr lang="de-DE" baseline="0" dirty="0"/>
              <a:t> a </a:t>
            </a:r>
            <a:r>
              <a:rPr lang="de-DE" baseline="0" dirty="0" err="1"/>
              <a:t>map</a:t>
            </a:r>
            <a:r>
              <a:rPr lang="de-DE" baseline="0" dirty="0"/>
              <a:t> </a:t>
            </a:r>
            <a:r>
              <a:rPr lang="de-DE" baseline="0" dirty="0" err="1"/>
              <a:t>of</a:t>
            </a:r>
            <a:r>
              <a:rPr lang="de-DE" baseline="0" dirty="0"/>
              <a:t> </a:t>
            </a:r>
            <a:r>
              <a:rPr lang="de-DE" baseline="0" dirty="0" err="1"/>
              <a:t>the</a:t>
            </a:r>
            <a:r>
              <a:rPr lang="de-DE" baseline="0" dirty="0"/>
              <a:t> 5th </a:t>
            </a:r>
            <a:r>
              <a:rPr lang="de-DE" baseline="0" dirty="0" err="1"/>
              <a:t>floor</a:t>
            </a:r>
            <a:r>
              <a:rPr lang="de-DE" baseline="0" dirty="0"/>
              <a:t> </a:t>
            </a:r>
            <a:r>
              <a:rPr lang="de-DE" baseline="0" dirty="0" err="1"/>
              <a:t>corridor</a:t>
            </a:r>
            <a:r>
              <a:rPr lang="de-DE" baseline="0" dirty="0"/>
              <a:t> </a:t>
            </a:r>
            <a:r>
              <a:rPr lang="de-DE" baseline="0" dirty="0" err="1"/>
              <a:t>using</a:t>
            </a:r>
            <a:r>
              <a:rPr lang="de-DE" baseline="0" dirty="0"/>
              <a:t> </a:t>
            </a:r>
            <a:r>
              <a:rPr lang="de-DE" baseline="0" dirty="0" err="1"/>
              <a:t>the</a:t>
            </a:r>
            <a:r>
              <a:rPr lang="de-DE" baseline="0" dirty="0"/>
              <a:t> </a:t>
            </a:r>
            <a:r>
              <a:rPr lang="de-DE" baseline="0" dirty="0" err="1"/>
              <a:t>slam_gmapping</a:t>
            </a:r>
            <a:r>
              <a:rPr lang="de-DE" baseline="0" dirty="0"/>
              <a:t> </a:t>
            </a:r>
            <a:r>
              <a:rPr lang="de-DE" baseline="0" dirty="0" err="1"/>
              <a:t>package</a:t>
            </a:r>
            <a:r>
              <a:rPr lang="de-DE" baseline="0" dirty="0"/>
              <a:t>.</a:t>
            </a:r>
            <a:br>
              <a:rPr lang="de-DE" baseline="0" dirty="0"/>
            </a:br>
            <a:br>
              <a:rPr lang="de-DE" baseline="0" dirty="0"/>
            </a:br>
            <a:r>
              <a:rPr lang="de-DE" baseline="0" dirty="0"/>
              <a:t>So </a:t>
            </a:r>
            <a:r>
              <a:rPr lang="de-DE" baseline="0" dirty="0" err="1"/>
              <a:t>we</a:t>
            </a:r>
            <a:r>
              <a:rPr lang="de-DE" baseline="0" dirty="0"/>
              <a:t> </a:t>
            </a:r>
            <a:r>
              <a:rPr lang="de-DE" baseline="0" dirty="0" err="1"/>
              <a:t>were</a:t>
            </a:r>
            <a:r>
              <a:rPr lang="de-DE" baseline="0" dirty="0"/>
              <a:t> </a:t>
            </a:r>
            <a:r>
              <a:rPr lang="de-DE" baseline="0" dirty="0" err="1"/>
              <a:t>able</a:t>
            </a:r>
            <a:r>
              <a:rPr lang="de-DE" baseline="0" dirty="0"/>
              <a:t> </a:t>
            </a:r>
            <a:r>
              <a:rPr lang="de-DE" baseline="0" dirty="0" err="1"/>
              <a:t>to</a:t>
            </a:r>
            <a:r>
              <a:rPr lang="de-DE" baseline="0" dirty="0"/>
              <a:t> finish </a:t>
            </a:r>
            <a:r>
              <a:rPr lang="de-DE" baseline="0" dirty="0" err="1"/>
              <a:t>the</a:t>
            </a:r>
            <a:r>
              <a:rPr lang="de-DE" baseline="0" dirty="0"/>
              <a:t> </a:t>
            </a:r>
            <a:r>
              <a:rPr lang="de-DE" baseline="0" dirty="0" err="1"/>
              <a:t>first</a:t>
            </a:r>
            <a:r>
              <a:rPr lang="de-DE" baseline="0" dirty="0"/>
              <a:t> </a:t>
            </a:r>
            <a:r>
              <a:rPr lang="de-DE" baseline="0" dirty="0" err="1"/>
              <a:t>step</a:t>
            </a:r>
            <a:r>
              <a:rPr lang="de-DE" baseline="0" dirty="0"/>
              <a:t> </a:t>
            </a:r>
            <a:r>
              <a:rPr lang="de-DE" baseline="0" dirty="0" err="1"/>
              <a:t>of</a:t>
            </a:r>
            <a:r>
              <a:rPr lang="de-DE" baseline="0" dirty="0"/>
              <a:t> </a:t>
            </a:r>
            <a:r>
              <a:rPr lang="de-DE" baseline="0" dirty="0" err="1"/>
              <a:t>our</a:t>
            </a:r>
            <a:r>
              <a:rPr lang="de-DE" baseline="0" dirty="0"/>
              <a:t> </a:t>
            </a:r>
            <a:r>
              <a:rPr lang="de-DE" baseline="0" dirty="0" err="1"/>
              <a:t>formulated</a:t>
            </a:r>
            <a:r>
              <a:rPr lang="de-DE" baseline="0" dirty="0"/>
              <a:t> </a:t>
            </a:r>
            <a:r>
              <a:rPr lang="de-DE" baseline="0" dirty="0" err="1"/>
              <a:t>solution</a:t>
            </a:r>
            <a:r>
              <a:rPr lang="de-DE" baseline="0" dirty="0"/>
              <a:t> </a:t>
            </a:r>
            <a:r>
              <a:rPr lang="de-DE" baseline="0" dirty="0" err="1"/>
              <a:t>approach</a:t>
            </a:r>
            <a:r>
              <a:rPr lang="de-DE" baseline="0" dirty="0"/>
              <a:t>.</a:t>
            </a:r>
          </a:p>
          <a:p>
            <a:pPr lvl="0">
              <a:spcBef>
                <a:spcPts val="0"/>
              </a:spcBef>
              <a:buNone/>
            </a:pPr>
            <a:r>
              <a:rPr lang="de-DE" baseline="0" dirty="0"/>
              <a:t>In </a:t>
            </a:r>
            <a:r>
              <a:rPr lang="de-DE" baseline="0" dirty="0" err="1"/>
              <a:t>order</a:t>
            </a:r>
            <a:r>
              <a:rPr lang="de-DE" baseline="0" dirty="0"/>
              <a:t> </a:t>
            </a:r>
            <a:r>
              <a:rPr lang="de-DE" baseline="0" dirty="0" err="1"/>
              <a:t>to</a:t>
            </a:r>
            <a:r>
              <a:rPr lang="de-DE" baseline="0" dirty="0"/>
              <a:t> </a:t>
            </a:r>
            <a:r>
              <a:rPr lang="de-DE" baseline="0" dirty="0" err="1"/>
              <a:t>prove</a:t>
            </a:r>
            <a:r>
              <a:rPr lang="de-DE" baseline="0" dirty="0"/>
              <a:t> </a:t>
            </a:r>
            <a:r>
              <a:rPr lang="de-DE" baseline="0" dirty="0" err="1"/>
              <a:t>these</a:t>
            </a:r>
            <a:r>
              <a:rPr lang="de-DE" baseline="0" dirty="0"/>
              <a:t> </a:t>
            </a:r>
            <a:r>
              <a:rPr lang="de-DE" baseline="0" dirty="0" err="1"/>
              <a:t>things</a:t>
            </a:r>
            <a:r>
              <a:rPr lang="de-DE" baseline="0" dirty="0"/>
              <a:t> </a:t>
            </a:r>
            <a:r>
              <a:rPr lang="de-DE" baseline="0" dirty="0" err="1"/>
              <a:t>we</a:t>
            </a:r>
            <a:r>
              <a:rPr lang="de-DE" baseline="0" dirty="0"/>
              <a:t> </a:t>
            </a:r>
            <a:r>
              <a:rPr lang="de-DE" baseline="0" dirty="0" err="1"/>
              <a:t>prepared</a:t>
            </a:r>
            <a:r>
              <a:rPr lang="de-DE" baseline="0" dirty="0"/>
              <a:t> a </a:t>
            </a:r>
            <a:r>
              <a:rPr lang="de-DE" baseline="0" dirty="0" err="1"/>
              <a:t>video</a:t>
            </a:r>
            <a:r>
              <a:rPr lang="de-DE" baseline="0" dirty="0"/>
              <a:t>, </a:t>
            </a:r>
            <a:r>
              <a:rPr lang="de-DE" baseline="0" dirty="0" err="1"/>
              <a:t>that</a:t>
            </a:r>
            <a:r>
              <a:rPr lang="de-DE" baseline="0" dirty="0"/>
              <a:t> </a:t>
            </a:r>
            <a:r>
              <a:rPr lang="de-DE" baseline="0" dirty="0" err="1"/>
              <a:t>we</a:t>
            </a:r>
            <a:r>
              <a:rPr lang="de-DE" baseline="0" dirty="0"/>
              <a:t> </a:t>
            </a:r>
            <a:r>
              <a:rPr lang="de-DE" baseline="0" dirty="0" err="1"/>
              <a:t>recorder</a:t>
            </a:r>
            <a:r>
              <a:rPr lang="de-DE" baseline="0" dirty="0"/>
              <a:t> </a:t>
            </a:r>
            <a:r>
              <a:rPr lang="de-DE" baseline="0" dirty="0" err="1"/>
              <a:t>yesterday</a:t>
            </a:r>
            <a:r>
              <a:rPr lang="de-DE" baseline="0" dirty="0"/>
              <a:t>.</a:t>
            </a:r>
            <a:endParaRPr dirty="0"/>
          </a:p>
        </p:txBody>
      </p:sp>
      <p:sp>
        <p:nvSpPr>
          <p:cNvPr id="102" name="Shape 102"/>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4927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pPr lvl="0">
              <a:spcBef>
                <a:spcPts val="0"/>
              </a:spcBef>
              <a:buNone/>
            </a:pPr>
            <a:r>
              <a:rPr lang="de-DE" dirty="0" err="1"/>
              <a:t>Goncalo</a:t>
            </a:r>
            <a:r>
              <a:rPr lang="de-DE" dirty="0"/>
              <a:t> remote </a:t>
            </a:r>
            <a:r>
              <a:rPr lang="de-DE" dirty="0" err="1"/>
              <a:t>controlling</a:t>
            </a:r>
            <a:r>
              <a:rPr lang="de-DE" dirty="0"/>
              <a:t> </a:t>
            </a:r>
            <a:r>
              <a:rPr lang="de-DE" dirty="0" err="1"/>
              <a:t>the</a:t>
            </a:r>
            <a:r>
              <a:rPr lang="de-DE" dirty="0"/>
              <a:t> </a:t>
            </a:r>
            <a:r>
              <a:rPr lang="de-DE" dirty="0" err="1"/>
              <a:t>robot</a:t>
            </a:r>
            <a:endParaRPr lang="de-DE" dirty="0"/>
          </a:p>
          <a:p>
            <a:pPr lvl="0">
              <a:spcBef>
                <a:spcPts val="0"/>
              </a:spcBef>
              <a:buNone/>
            </a:pPr>
            <a:r>
              <a:rPr lang="de-DE" dirty="0"/>
              <a:t>LRF</a:t>
            </a:r>
            <a:r>
              <a:rPr lang="de-DE" baseline="0" dirty="0"/>
              <a:t> on </a:t>
            </a:r>
            <a:r>
              <a:rPr lang="de-DE" baseline="0" dirty="0" err="1"/>
              <a:t>the</a:t>
            </a:r>
            <a:r>
              <a:rPr lang="de-DE" baseline="0" dirty="0"/>
              <a:t> front </a:t>
            </a:r>
            <a:r>
              <a:rPr lang="de-DE" baseline="0" dirty="0" err="1"/>
              <a:t>side</a:t>
            </a:r>
            <a:r>
              <a:rPr lang="de-DE" baseline="0" dirty="0"/>
              <a:t>.</a:t>
            </a:r>
            <a:br>
              <a:rPr lang="de-DE" baseline="0" dirty="0"/>
            </a:br>
            <a:r>
              <a:rPr lang="de-DE" baseline="0" dirty="0"/>
              <a:t>Remote </a:t>
            </a:r>
            <a:r>
              <a:rPr lang="de-DE" baseline="0" dirty="0" err="1"/>
              <a:t>controlling</a:t>
            </a:r>
            <a:r>
              <a:rPr lang="de-DE" baseline="0" dirty="0"/>
              <a:t> </a:t>
            </a:r>
            <a:r>
              <a:rPr lang="de-DE" baseline="0" dirty="0" err="1"/>
              <a:t>does</a:t>
            </a:r>
            <a:r>
              <a:rPr lang="de-DE" baseline="0" dirty="0"/>
              <a:t> not </a:t>
            </a:r>
            <a:r>
              <a:rPr lang="de-DE" baseline="0" dirty="0" err="1"/>
              <a:t>only</a:t>
            </a:r>
            <a:r>
              <a:rPr lang="de-DE" baseline="0" dirty="0"/>
              <a:t> </a:t>
            </a:r>
            <a:r>
              <a:rPr lang="de-DE" baseline="0" dirty="0" err="1"/>
              <a:t>look</a:t>
            </a:r>
            <a:r>
              <a:rPr lang="de-DE" baseline="0" dirty="0"/>
              <a:t> cool, </a:t>
            </a:r>
            <a:r>
              <a:rPr lang="de-DE" baseline="0" dirty="0" err="1"/>
              <a:t>it</a:t>
            </a:r>
            <a:r>
              <a:rPr lang="de-DE" baseline="0" dirty="0"/>
              <a:t> </a:t>
            </a:r>
            <a:r>
              <a:rPr lang="de-DE" baseline="0" dirty="0" err="1"/>
              <a:t>is</a:t>
            </a:r>
            <a:r>
              <a:rPr lang="de-DE" baseline="0" dirty="0"/>
              <a:t> also </a:t>
            </a:r>
            <a:r>
              <a:rPr lang="de-DE" baseline="0" dirty="0" err="1"/>
              <a:t>useful</a:t>
            </a:r>
            <a:r>
              <a:rPr lang="de-DE" baseline="0" dirty="0"/>
              <a:t> </a:t>
            </a:r>
            <a:r>
              <a:rPr lang="de-DE" baseline="0" dirty="0" err="1"/>
              <a:t>for</a:t>
            </a:r>
            <a:r>
              <a:rPr lang="de-DE" baseline="0" dirty="0"/>
              <a:t> </a:t>
            </a:r>
            <a:r>
              <a:rPr lang="de-DE" baseline="0" dirty="0" err="1"/>
              <a:t>mapping</a:t>
            </a:r>
            <a:r>
              <a:rPr lang="de-DE" baseline="0" dirty="0"/>
              <a:t> </a:t>
            </a:r>
            <a:r>
              <a:rPr lang="de-DE" baseline="0" dirty="0" err="1"/>
              <a:t>corners</a:t>
            </a:r>
            <a:r>
              <a:rPr lang="de-DE" baseline="0" dirty="0"/>
              <a:t>.</a:t>
            </a:r>
          </a:p>
          <a:p>
            <a:pPr lvl="0">
              <a:spcBef>
                <a:spcPts val="0"/>
              </a:spcBef>
              <a:buNone/>
            </a:pPr>
            <a:r>
              <a:rPr lang="de-DE" baseline="0" dirty="0" err="1"/>
              <a:t>Here</a:t>
            </a:r>
            <a:r>
              <a:rPr lang="de-DE" baseline="0" dirty="0"/>
              <a:t> </a:t>
            </a:r>
            <a:r>
              <a:rPr lang="de-DE" baseline="0" dirty="0" err="1"/>
              <a:t>you</a:t>
            </a:r>
            <a:r>
              <a:rPr lang="de-DE" baseline="0" dirty="0"/>
              <a:t> </a:t>
            </a:r>
            <a:r>
              <a:rPr lang="de-DE" baseline="0" dirty="0" err="1"/>
              <a:t>can</a:t>
            </a:r>
            <a:r>
              <a:rPr lang="de-DE" baseline="0" dirty="0"/>
              <a:t> </a:t>
            </a:r>
            <a:r>
              <a:rPr lang="de-DE" baseline="0" dirty="0" err="1"/>
              <a:t>see</a:t>
            </a:r>
            <a:r>
              <a:rPr lang="de-DE" baseline="0" dirty="0"/>
              <a:t> </a:t>
            </a:r>
            <a:r>
              <a:rPr lang="de-DE" baseline="0" dirty="0" err="1"/>
              <a:t>the</a:t>
            </a:r>
            <a:r>
              <a:rPr lang="de-DE" baseline="0" dirty="0"/>
              <a:t> </a:t>
            </a:r>
            <a:r>
              <a:rPr lang="de-DE" baseline="0" dirty="0" err="1"/>
              <a:t>mapping</a:t>
            </a:r>
            <a:r>
              <a:rPr lang="de-DE" baseline="0" dirty="0"/>
              <a:t> in </a:t>
            </a:r>
            <a:r>
              <a:rPr lang="de-DE" baseline="0" dirty="0" err="1"/>
              <a:t>the</a:t>
            </a:r>
            <a:r>
              <a:rPr lang="de-DE" baseline="0" dirty="0"/>
              <a:t> RVIZ </a:t>
            </a:r>
            <a:br>
              <a:rPr lang="de-DE" baseline="0" dirty="0"/>
            </a:br>
            <a:br>
              <a:rPr lang="de-DE" baseline="0" dirty="0"/>
            </a:br>
            <a:r>
              <a:rPr lang="de-DE" baseline="0" dirty="0"/>
              <a:t>This </a:t>
            </a:r>
            <a:r>
              <a:rPr lang="de-DE" baseline="0" dirty="0" err="1"/>
              <a:t>part</a:t>
            </a:r>
            <a:r>
              <a:rPr lang="de-DE" baseline="0" dirty="0"/>
              <a:t> </a:t>
            </a:r>
            <a:r>
              <a:rPr lang="de-DE" baseline="0" dirty="0" err="1"/>
              <a:t>obviously</a:t>
            </a:r>
            <a:r>
              <a:rPr lang="de-DE" baseline="0" dirty="0"/>
              <a:t>  also </a:t>
            </a:r>
            <a:r>
              <a:rPr lang="de-DE" baseline="0" dirty="0" err="1"/>
              <a:t>is</a:t>
            </a:r>
            <a:r>
              <a:rPr lang="de-DE" baseline="0" dirty="0"/>
              <a:t> a </a:t>
            </a:r>
            <a:r>
              <a:rPr lang="de-DE" baseline="0" dirty="0" err="1"/>
              <a:t>lot</a:t>
            </a:r>
            <a:r>
              <a:rPr lang="de-DE" baseline="0" dirty="0"/>
              <a:t> </a:t>
            </a:r>
            <a:r>
              <a:rPr lang="de-DE" baseline="0" dirty="0" err="1"/>
              <a:t>of</a:t>
            </a:r>
            <a:r>
              <a:rPr lang="de-DE" baseline="0" dirty="0"/>
              <a:t> </a:t>
            </a:r>
            <a:r>
              <a:rPr lang="de-DE" baseline="0" dirty="0" err="1"/>
              <a:t>fun</a:t>
            </a:r>
            <a:r>
              <a:rPr lang="de-DE" baseline="0" dirty="0"/>
              <a:t>.</a:t>
            </a:r>
          </a:p>
          <a:p>
            <a:pPr lvl="0">
              <a:spcBef>
                <a:spcPts val="0"/>
              </a:spcBef>
              <a:buNone/>
            </a:pPr>
            <a:endParaRPr dirty="0"/>
          </a:p>
        </p:txBody>
      </p:sp>
      <p:sp>
        <p:nvSpPr>
          <p:cNvPr id="102" name="Shape 102"/>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pPr lvl="0">
              <a:spcBef>
                <a:spcPts val="0"/>
              </a:spcBef>
              <a:buNone/>
            </a:pPr>
            <a:r>
              <a:rPr lang="de-DE" baseline="0" dirty="0"/>
              <a:t>So </a:t>
            </a:r>
            <a:r>
              <a:rPr lang="de-DE" baseline="0" dirty="0" err="1"/>
              <a:t>far</a:t>
            </a:r>
            <a:r>
              <a:rPr lang="de-DE" baseline="0" dirty="0"/>
              <a:t> </a:t>
            </a:r>
            <a:r>
              <a:rPr lang="de-DE" baseline="0" dirty="0" err="1"/>
              <a:t>we</a:t>
            </a:r>
            <a:r>
              <a:rPr lang="de-DE" baseline="0" dirty="0"/>
              <a:t> </a:t>
            </a:r>
            <a:r>
              <a:rPr lang="de-DE" baseline="0" dirty="0" err="1"/>
              <a:t>mapped</a:t>
            </a:r>
            <a:r>
              <a:rPr lang="de-DE" baseline="0" dirty="0"/>
              <a:t> </a:t>
            </a:r>
            <a:r>
              <a:rPr lang="de-DE" baseline="0" dirty="0" err="1"/>
              <a:t>the</a:t>
            </a:r>
            <a:r>
              <a:rPr lang="de-DE" baseline="0" dirty="0"/>
              <a:t> </a:t>
            </a:r>
            <a:r>
              <a:rPr lang="de-DE" baseline="0" dirty="0" err="1"/>
              <a:t>corridor</a:t>
            </a:r>
            <a:r>
              <a:rPr lang="de-DE" baseline="0" dirty="0"/>
              <a:t> 4 </a:t>
            </a:r>
            <a:r>
              <a:rPr lang="de-DE" baseline="0" dirty="0" err="1"/>
              <a:t>times</a:t>
            </a:r>
            <a:r>
              <a:rPr lang="de-DE" baseline="0" dirty="0"/>
              <a:t>. </a:t>
            </a:r>
            <a:r>
              <a:rPr lang="de-DE" baseline="0" dirty="0" err="1"/>
              <a:t>We</a:t>
            </a:r>
            <a:r>
              <a:rPr lang="de-DE" baseline="0" dirty="0"/>
              <a:t> </a:t>
            </a:r>
            <a:r>
              <a:rPr lang="de-DE" baseline="0" dirty="0" err="1"/>
              <a:t>used</a:t>
            </a:r>
            <a:r>
              <a:rPr lang="de-DE" baseline="0" dirty="0"/>
              <a:t> different </a:t>
            </a:r>
            <a:r>
              <a:rPr lang="de-DE" baseline="0" dirty="0" err="1"/>
              <a:t>settings</a:t>
            </a:r>
            <a:r>
              <a:rPr lang="de-DE" baseline="0" dirty="0"/>
              <a:t> </a:t>
            </a:r>
            <a:r>
              <a:rPr lang="de-DE" baseline="0" dirty="0" err="1"/>
              <a:t>and</a:t>
            </a:r>
            <a:r>
              <a:rPr lang="de-DE" baseline="0" dirty="0"/>
              <a:t> </a:t>
            </a:r>
            <a:r>
              <a:rPr lang="de-DE" baseline="0" dirty="0" err="1"/>
              <a:t>methods</a:t>
            </a:r>
            <a:r>
              <a:rPr lang="de-DE" baseline="0" dirty="0"/>
              <a:t> </a:t>
            </a:r>
            <a:r>
              <a:rPr lang="de-DE" baseline="0" dirty="0" err="1"/>
              <a:t>for</a:t>
            </a:r>
            <a:r>
              <a:rPr lang="de-DE" baseline="0" dirty="0"/>
              <a:t> </a:t>
            </a:r>
            <a:r>
              <a:rPr lang="de-DE" baseline="0" dirty="0" err="1"/>
              <a:t>this</a:t>
            </a:r>
            <a:r>
              <a:rPr lang="de-DE" baseline="0" dirty="0"/>
              <a:t>. </a:t>
            </a:r>
            <a:r>
              <a:rPr lang="de-DE" baseline="0" dirty="0" err="1"/>
              <a:t>Results</a:t>
            </a:r>
            <a:r>
              <a:rPr lang="de-DE" baseline="0" dirty="0"/>
              <a:t> </a:t>
            </a:r>
            <a:r>
              <a:rPr lang="de-DE" baseline="0" dirty="0" err="1"/>
              <a:t>are</a:t>
            </a:r>
            <a:r>
              <a:rPr lang="de-DE" baseline="0" dirty="0"/>
              <a:t> </a:t>
            </a:r>
            <a:r>
              <a:rPr lang="de-DE" baseline="0" dirty="0" err="1"/>
              <a:t>showen</a:t>
            </a:r>
            <a:r>
              <a:rPr lang="de-DE" baseline="0" dirty="0"/>
              <a:t> </a:t>
            </a:r>
            <a:r>
              <a:rPr lang="de-DE" baseline="0" dirty="0" err="1"/>
              <a:t>here</a:t>
            </a:r>
            <a:r>
              <a:rPr lang="de-DE" baseline="0" dirty="0"/>
              <a:t>.</a:t>
            </a:r>
          </a:p>
          <a:p>
            <a:pPr lvl="0">
              <a:spcBef>
                <a:spcPts val="0"/>
              </a:spcBef>
              <a:buNone/>
            </a:pPr>
            <a:r>
              <a:rPr lang="de-DE" baseline="0" dirty="0" err="1"/>
              <a:t>Good</a:t>
            </a:r>
            <a:r>
              <a:rPr lang="de-DE" baseline="0" dirty="0"/>
              <a:t>: Elevator part. Class </a:t>
            </a:r>
            <a:r>
              <a:rPr lang="de-DE" baseline="0" dirty="0" err="1"/>
              <a:t>room</a:t>
            </a:r>
            <a:r>
              <a:rPr lang="de-DE" baseline="0" dirty="0"/>
              <a:t>, </a:t>
            </a:r>
            <a:r>
              <a:rPr lang="de-DE" baseline="0" dirty="0" err="1"/>
              <a:t>some</a:t>
            </a:r>
            <a:r>
              <a:rPr lang="de-DE" baseline="0" dirty="0"/>
              <a:t> </a:t>
            </a:r>
            <a:r>
              <a:rPr lang="de-DE" baseline="0" dirty="0" err="1"/>
              <a:t>straight</a:t>
            </a:r>
            <a:r>
              <a:rPr lang="de-DE" baseline="0" dirty="0"/>
              <a:t> </a:t>
            </a:r>
            <a:r>
              <a:rPr lang="de-DE" baseline="0" dirty="0" err="1"/>
              <a:t>parts</a:t>
            </a:r>
            <a:endParaRPr lang="de-DE" baseline="0" dirty="0"/>
          </a:p>
          <a:p>
            <a:pPr lvl="0">
              <a:spcBef>
                <a:spcPts val="0"/>
              </a:spcBef>
              <a:buNone/>
            </a:pPr>
            <a:r>
              <a:rPr lang="de-DE" baseline="0" dirty="0"/>
              <a:t>Bad: Straights </a:t>
            </a:r>
            <a:r>
              <a:rPr lang="de-DE" baseline="0" dirty="0" err="1"/>
              <a:t>are</a:t>
            </a:r>
            <a:r>
              <a:rPr lang="de-DE" baseline="0" dirty="0"/>
              <a:t> not </a:t>
            </a:r>
            <a:r>
              <a:rPr lang="de-DE" baseline="0" dirty="0" err="1"/>
              <a:t>straight</a:t>
            </a:r>
            <a:r>
              <a:rPr lang="de-DE" baseline="0" dirty="0"/>
              <a:t> </a:t>
            </a:r>
            <a:r>
              <a:rPr lang="de-DE" baseline="0" dirty="0">
                <a:sym typeface="Wingdings" panose="05000000000000000000" pitchFamily="2" charset="2"/>
              </a:rPr>
              <a:t> </a:t>
            </a:r>
            <a:r>
              <a:rPr lang="de-DE" baseline="0" dirty="0" err="1">
                <a:sym typeface="Wingdings" panose="05000000000000000000" pitchFamily="2" charset="2"/>
              </a:rPr>
              <a:t>Closing</a:t>
            </a:r>
            <a:r>
              <a:rPr lang="de-DE" baseline="0" dirty="0">
                <a:sym typeface="Wingdings" panose="05000000000000000000" pitchFamily="2" charset="2"/>
              </a:rPr>
              <a:t> </a:t>
            </a:r>
            <a:r>
              <a:rPr lang="de-DE" baseline="0" dirty="0" err="1">
                <a:sym typeface="Wingdings" panose="05000000000000000000" pitchFamily="2" charset="2"/>
              </a:rPr>
              <a:t>the</a:t>
            </a:r>
            <a:r>
              <a:rPr lang="de-DE" baseline="0" dirty="0">
                <a:sym typeface="Wingdings" panose="05000000000000000000" pitchFamily="2" charset="2"/>
              </a:rPr>
              <a:t> </a:t>
            </a:r>
            <a:r>
              <a:rPr lang="de-DE" baseline="0" dirty="0" err="1">
                <a:sym typeface="Wingdings" panose="05000000000000000000" pitchFamily="2" charset="2"/>
              </a:rPr>
              <a:t>map</a:t>
            </a:r>
            <a:r>
              <a:rPr lang="de-DE" baseline="0" dirty="0">
                <a:sym typeface="Wingdings" panose="05000000000000000000" pitchFamily="2" charset="2"/>
              </a:rPr>
              <a:t> </a:t>
            </a:r>
            <a:r>
              <a:rPr lang="de-DE" baseline="0" dirty="0" err="1">
                <a:sym typeface="Wingdings" panose="05000000000000000000" pitchFamily="2" charset="2"/>
              </a:rPr>
              <a:t>does</a:t>
            </a:r>
            <a:r>
              <a:rPr lang="de-DE" baseline="0" dirty="0">
                <a:sym typeface="Wingdings" panose="05000000000000000000" pitchFamily="2" charset="2"/>
              </a:rPr>
              <a:t> not </a:t>
            </a:r>
            <a:r>
              <a:rPr lang="de-DE" baseline="0" dirty="0" err="1">
                <a:sym typeface="Wingdings" panose="05000000000000000000" pitchFamily="2" charset="2"/>
              </a:rPr>
              <a:t>work</a:t>
            </a:r>
            <a:endParaRPr lang="de-DE" baseline="0" dirty="0">
              <a:sym typeface="Wingdings" panose="05000000000000000000" pitchFamily="2" charset="2"/>
            </a:endParaRPr>
          </a:p>
          <a:p>
            <a:pPr lvl="0">
              <a:spcBef>
                <a:spcPts val="0"/>
              </a:spcBef>
              <a:buNone/>
            </a:pPr>
            <a:endParaRPr lang="de-DE" baseline="0" dirty="0">
              <a:sym typeface="Wingdings" panose="05000000000000000000" pitchFamily="2" charset="2"/>
            </a:endParaRPr>
          </a:p>
          <a:p>
            <a:pPr lvl="0">
              <a:spcBef>
                <a:spcPts val="0"/>
              </a:spcBef>
              <a:buNone/>
            </a:pPr>
            <a:endParaRPr lang="de-DE" baseline="0" dirty="0">
              <a:sym typeface="Wingdings" panose="05000000000000000000" pitchFamily="2" charset="2"/>
            </a:endParaRPr>
          </a:p>
        </p:txBody>
      </p:sp>
      <p:sp>
        <p:nvSpPr>
          <p:cNvPr id="102" name="Shape 102"/>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2918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pPr lvl="0">
              <a:spcBef>
                <a:spcPts val="0"/>
              </a:spcBef>
              <a:buNone/>
            </a:pPr>
            <a:r>
              <a:rPr lang="de-DE" dirty="0" err="1"/>
              <a:t>Enought</a:t>
            </a:r>
            <a:r>
              <a:rPr lang="de-DE" baseline="0" dirty="0"/>
              <a:t> </a:t>
            </a:r>
            <a:r>
              <a:rPr lang="de-DE" baseline="0" dirty="0" err="1"/>
              <a:t>to</a:t>
            </a:r>
            <a:r>
              <a:rPr lang="de-DE" baseline="0" dirty="0"/>
              <a:t> </a:t>
            </a:r>
            <a:r>
              <a:rPr lang="de-DE" baseline="0" dirty="0" err="1"/>
              <a:t>robot</a:t>
            </a:r>
            <a:r>
              <a:rPr lang="de-DE" baseline="0" dirty="0"/>
              <a:t> </a:t>
            </a:r>
            <a:r>
              <a:rPr lang="de-DE" baseline="0" dirty="0" err="1"/>
              <a:t>progress</a:t>
            </a:r>
            <a:r>
              <a:rPr lang="de-DE" baseline="0" dirty="0"/>
              <a:t>, </a:t>
            </a:r>
            <a:r>
              <a:rPr lang="de-DE" baseline="0" dirty="0" err="1"/>
              <a:t>let‘s</a:t>
            </a:r>
            <a:r>
              <a:rPr lang="de-DE" baseline="0" dirty="0"/>
              <a:t> </a:t>
            </a:r>
            <a:r>
              <a:rPr lang="de-DE" baseline="0" dirty="0" err="1"/>
              <a:t>continue</a:t>
            </a:r>
            <a:r>
              <a:rPr lang="de-DE" baseline="0" dirty="0"/>
              <a:t> </a:t>
            </a:r>
            <a:r>
              <a:rPr lang="de-DE" baseline="0" dirty="0" err="1"/>
              <a:t>with</a:t>
            </a:r>
            <a:r>
              <a:rPr lang="de-DE" baseline="0" dirty="0"/>
              <a:t> </a:t>
            </a:r>
            <a:r>
              <a:rPr lang="de-DE" baseline="0" dirty="0" err="1"/>
              <a:t>progress</a:t>
            </a:r>
            <a:r>
              <a:rPr lang="de-DE" baseline="0" dirty="0"/>
              <a:t> in </a:t>
            </a:r>
            <a:r>
              <a:rPr lang="de-DE" baseline="0" dirty="0" err="1"/>
              <a:t>understanding</a:t>
            </a:r>
            <a:r>
              <a:rPr lang="de-DE" baseline="0" dirty="0"/>
              <a:t> </a:t>
            </a:r>
            <a:r>
              <a:rPr lang="de-DE" baseline="0" dirty="0" err="1"/>
              <a:t>the</a:t>
            </a:r>
            <a:r>
              <a:rPr lang="de-DE" baseline="0" dirty="0"/>
              <a:t> EKF</a:t>
            </a:r>
            <a:br>
              <a:rPr lang="de-DE" dirty="0"/>
            </a:br>
            <a:r>
              <a:rPr lang="de-DE" dirty="0"/>
              <a:t>This </a:t>
            </a:r>
            <a:r>
              <a:rPr lang="de-DE" dirty="0" err="1"/>
              <a:t>is</a:t>
            </a:r>
            <a:r>
              <a:rPr lang="de-DE" dirty="0"/>
              <a:t> a </a:t>
            </a:r>
            <a:r>
              <a:rPr lang="de-DE" dirty="0" err="1"/>
              <a:t>basic</a:t>
            </a:r>
            <a:r>
              <a:rPr lang="de-DE" dirty="0"/>
              <a:t> but</a:t>
            </a:r>
            <a:r>
              <a:rPr lang="de-DE" baseline="0" dirty="0"/>
              <a:t> </a:t>
            </a:r>
            <a:r>
              <a:rPr lang="de-DE" baseline="0" dirty="0" err="1"/>
              <a:t>more</a:t>
            </a:r>
            <a:r>
              <a:rPr lang="de-DE" baseline="0" dirty="0"/>
              <a:t> </a:t>
            </a:r>
            <a:r>
              <a:rPr lang="de-DE" baseline="0" dirty="0" err="1"/>
              <a:t>detailed</a:t>
            </a:r>
            <a:r>
              <a:rPr lang="de-DE" baseline="0" dirty="0"/>
              <a:t> in </a:t>
            </a:r>
            <a:r>
              <a:rPr lang="de-DE" baseline="0" dirty="0" err="1"/>
              <a:t>comparison</a:t>
            </a:r>
            <a:r>
              <a:rPr lang="de-DE" baseline="0" dirty="0"/>
              <a:t> </a:t>
            </a:r>
            <a:r>
              <a:rPr lang="de-DE" baseline="0" dirty="0" err="1"/>
              <a:t>to</a:t>
            </a:r>
            <a:r>
              <a:rPr lang="de-DE" baseline="0" dirty="0"/>
              <a:t> </a:t>
            </a:r>
            <a:r>
              <a:rPr lang="de-DE" baseline="0" dirty="0" err="1"/>
              <a:t>the</a:t>
            </a:r>
            <a:r>
              <a:rPr lang="de-DE" baseline="0" dirty="0"/>
              <a:t> last time, </a:t>
            </a:r>
            <a:r>
              <a:rPr lang="de-DE" baseline="0" dirty="0" err="1"/>
              <a:t>model</a:t>
            </a:r>
            <a:r>
              <a:rPr lang="de-DE" baseline="0" dirty="0"/>
              <a:t> </a:t>
            </a:r>
            <a:r>
              <a:rPr lang="de-DE" dirty="0" err="1"/>
              <a:t>of</a:t>
            </a:r>
            <a:r>
              <a:rPr lang="de-DE" dirty="0"/>
              <a:t> </a:t>
            </a:r>
            <a:r>
              <a:rPr lang="de-DE" dirty="0" err="1"/>
              <a:t>the</a:t>
            </a:r>
            <a:r>
              <a:rPr lang="de-DE" dirty="0"/>
              <a:t> EKF.</a:t>
            </a:r>
            <a:br>
              <a:rPr lang="de-DE" dirty="0"/>
            </a:br>
            <a:br>
              <a:rPr lang="de-DE" dirty="0"/>
            </a:br>
            <a:r>
              <a:rPr lang="de-DE" dirty="0"/>
              <a:t>EKF </a:t>
            </a:r>
            <a:r>
              <a:rPr lang="de-DE" dirty="0" err="1"/>
              <a:t>is</a:t>
            </a:r>
            <a:r>
              <a:rPr lang="de-DE" dirty="0"/>
              <a:t> </a:t>
            </a:r>
            <a:r>
              <a:rPr lang="de-DE" dirty="0" err="1"/>
              <a:t>used</a:t>
            </a:r>
            <a:r>
              <a:rPr lang="de-DE" dirty="0"/>
              <a:t> </a:t>
            </a:r>
            <a:r>
              <a:rPr lang="de-DE" dirty="0" err="1"/>
              <a:t>for</a:t>
            </a:r>
            <a:r>
              <a:rPr lang="de-DE" dirty="0"/>
              <a:t> </a:t>
            </a:r>
            <a:r>
              <a:rPr lang="de-DE" dirty="0" err="1"/>
              <a:t>systems</a:t>
            </a:r>
            <a:r>
              <a:rPr lang="de-DE" baseline="0" dirty="0"/>
              <a:t> </a:t>
            </a:r>
            <a:r>
              <a:rPr lang="de-DE" baseline="0" dirty="0" err="1"/>
              <a:t>with</a:t>
            </a:r>
            <a:r>
              <a:rPr lang="de-DE" baseline="0" dirty="0"/>
              <a:t> non linear </a:t>
            </a:r>
            <a:r>
              <a:rPr lang="de-DE" baseline="0" dirty="0" err="1"/>
              <a:t>dynamics</a:t>
            </a:r>
            <a:r>
              <a:rPr lang="de-DE" baseline="0" dirty="0"/>
              <a:t>. State in </a:t>
            </a:r>
            <a:r>
              <a:rPr lang="de-DE" baseline="0" dirty="0" err="1"/>
              <a:t>next</a:t>
            </a:r>
            <a:r>
              <a:rPr lang="de-DE" baseline="0" dirty="0"/>
              <a:t> time </a:t>
            </a:r>
            <a:r>
              <a:rPr lang="de-DE" baseline="0" dirty="0" err="1"/>
              <a:t>step</a:t>
            </a:r>
            <a:r>
              <a:rPr lang="de-DE" baseline="0" dirty="0"/>
              <a:t> </a:t>
            </a:r>
            <a:r>
              <a:rPr lang="de-DE" baseline="0" dirty="0" err="1"/>
              <a:t>equals</a:t>
            </a:r>
            <a:r>
              <a:rPr lang="de-DE" baseline="0" dirty="0"/>
              <a:t> f, </a:t>
            </a:r>
            <a:r>
              <a:rPr lang="de-DE" baseline="0" dirty="0" err="1"/>
              <a:t>which</a:t>
            </a:r>
            <a:r>
              <a:rPr lang="de-DE" baseline="0" dirty="0"/>
              <a:t> </a:t>
            </a:r>
            <a:r>
              <a:rPr lang="de-DE" baseline="0" dirty="0" err="1"/>
              <a:t>depends</a:t>
            </a:r>
            <a:r>
              <a:rPr lang="de-DE" baseline="0" dirty="0"/>
              <a:t> </a:t>
            </a:r>
            <a:r>
              <a:rPr lang="de-DE" baseline="0" dirty="0" err="1"/>
              <a:t>state</a:t>
            </a:r>
            <a:r>
              <a:rPr lang="de-DE" baseline="0" dirty="0"/>
              <a:t> </a:t>
            </a:r>
            <a:r>
              <a:rPr lang="de-DE" baseline="0" dirty="0" err="1"/>
              <a:t>and</a:t>
            </a:r>
            <a:r>
              <a:rPr lang="de-DE" baseline="0" dirty="0"/>
              <a:t> </a:t>
            </a:r>
            <a:r>
              <a:rPr lang="de-DE" baseline="0" dirty="0" err="1"/>
              <a:t>input</a:t>
            </a:r>
            <a:r>
              <a:rPr lang="de-DE" baseline="0" dirty="0"/>
              <a:t>) + </a:t>
            </a:r>
            <a:r>
              <a:rPr lang="de-DE" baseline="0" dirty="0" err="1"/>
              <a:t>process</a:t>
            </a:r>
            <a:r>
              <a:rPr lang="de-DE" baseline="0" dirty="0"/>
              <a:t> </a:t>
            </a:r>
            <a:r>
              <a:rPr lang="de-DE" baseline="0" dirty="0" err="1"/>
              <a:t>noise</a:t>
            </a:r>
            <a:r>
              <a:rPr lang="de-DE" baseline="0" dirty="0"/>
              <a:t>. Observation </a:t>
            </a:r>
            <a:r>
              <a:rPr lang="de-DE" baseline="0" dirty="0" err="1"/>
              <a:t>equals</a:t>
            </a:r>
            <a:r>
              <a:rPr lang="de-DE" baseline="0" dirty="0"/>
              <a:t> h + </a:t>
            </a:r>
            <a:r>
              <a:rPr lang="de-DE" baseline="0" dirty="0" err="1"/>
              <a:t>observation</a:t>
            </a:r>
            <a:r>
              <a:rPr lang="de-DE" baseline="0" dirty="0"/>
              <a:t> </a:t>
            </a:r>
            <a:r>
              <a:rPr lang="de-DE" baseline="0" dirty="0" err="1"/>
              <a:t>noise</a:t>
            </a:r>
            <a:r>
              <a:rPr lang="de-DE" baseline="0" dirty="0"/>
              <a:t>. </a:t>
            </a:r>
            <a:br>
              <a:rPr lang="de-DE" baseline="0" dirty="0"/>
            </a:br>
            <a:endParaRPr lang="de-DE" baseline="0" dirty="0"/>
          </a:p>
          <a:p>
            <a:pPr lvl="0">
              <a:spcBef>
                <a:spcPts val="0"/>
              </a:spcBef>
              <a:buNone/>
            </a:pPr>
            <a:r>
              <a:rPr lang="de-DE" baseline="0" dirty="0"/>
              <a:t>The non linear </a:t>
            </a:r>
            <a:r>
              <a:rPr lang="de-DE" baseline="0" dirty="0" err="1"/>
              <a:t>dynamics</a:t>
            </a:r>
            <a:r>
              <a:rPr lang="de-DE" baseline="0" dirty="0"/>
              <a:t> </a:t>
            </a:r>
            <a:r>
              <a:rPr lang="de-DE" baseline="0" dirty="0" err="1"/>
              <a:t>cause</a:t>
            </a:r>
            <a:r>
              <a:rPr lang="de-DE" baseline="0" dirty="0"/>
              <a:t> non </a:t>
            </a:r>
            <a:r>
              <a:rPr lang="de-DE" baseline="0" dirty="0" err="1"/>
              <a:t>gaussian</a:t>
            </a:r>
            <a:r>
              <a:rPr lang="de-DE" baseline="0" dirty="0"/>
              <a:t> </a:t>
            </a:r>
            <a:r>
              <a:rPr lang="de-DE" baseline="0" dirty="0" err="1"/>
              <a:t>pdf</a:t>
            </a:r>
            <a:r>
              <a:rPr lang="de-DE" baseline="0" dirty="0"/>
              <a:t>., </a:t>
            </a:r>
            <a:r>
              <a:rPr lang="de-DE" baseline="0" dirty="0" err="1"/>
              <a:t>which</a:t>
            </a:r>
            <a:r>
              <a:rPr lang="de-DE" baseline="0" dirty="0"/>
              <a:t> </a:t>
            </a:r>
            <a:r>
              <a:rPr lang="de-DE" baseline="0" dirty="0" err="1"/>
              <a:t>makes</a:t>
            </a:r>
            <a:r>
              <a:rPr lang="de-DE" baseline="0" dirty="0"/>
              <a:t> </a:t>
            </a:r>
            <a:r>
              <a:rPr lang="de-DE" baseline="0" dirty="0" err="1"/>
              <a:t>it</a:t>
            </a:r>
            <a:r>
              <a:rPr lang="de-DE" baseline="0" dirty="0"/>
              <a:t> </a:t>
            </a:r>
            <a:r>
              <a:rPr lang="de-DE" baseline="0" dirty="0" err="1"/>
              <a:t>hard</a:t>
            </a:r>
            <a:r>
              <a:rPr lang="de-DE" baseline="0" dirty="0"/>
              <a:t> </a:t>
            </a:r>
            <a:r>
              <a:rPr lang="de-DE" baseline="0" dirty="0" err="1"/>
              <a:t>to</a:t>
            </a:r>
            <a:r>
              <a:rPr lang="de-DE" baseline="0" dirty="0"/>
              <a:t> </a:t>
            </a:r>
            <a:r>
              <a:rPr lang="de-DE" baseline="0" dirty="0" err="1"/>
              <a:t>determine</a:t>
            </a:r>
            <a:r>
              <a:rPr lang="de-DE" baseline="0" dirty="0"/>
              <a:t> </a:t>
            </a:r>
            <a:r>
              <a:rPr lang="de-DE" baseline="0" dirty="0" err="1"/>
              <a:t>the</a:t>
            </a:r>
            <a:r>
              <a:rPr lang="de-DE" baseline="0" dirty="0"/>
              <a:t> </a:t>
            </a:r>
            <a:r>
              <a:rPr lang="de-DE" baseline="0" dirty="0" err="1"/>
              <a:t>mean</a:t>
            </a:r>
            <a:r>
              <a:rPr lang="de-DE" baseline="0" dirty="0"/>
              <a:t> </a:t>
            </a:r>
            <a:r>
              <a:rPr lang="de-DE" baseline="0" dirty="0" err="1"/>
              <a:t>and</a:t>
            </a:r>
            <a:r>
              <a:rPr lang="de-DE" baseline="0" dirty="0"/>
              <a:t> </a:t>
            </a:r>
            <a:r>
              <a:rPr lang="de-DE" baseline="0" dirty="0" err="1"/>
              <a:t>the</a:t>
            </a:r>
            <a:r>
              <a:rPr lang="de-DE" baseline="0" dirty="0"/>
              <a:t> </a:t>
            </a:r>
            <a:r>
              <a:rPr lang="de-DE" baseline="0" dirty="0" err="1"/>
              <a:t>variance</a:t>
            </a:r>
            <a:r>
              <a:rPr lang="de-DE" baseline="0" dirty="0"/>
              <a:t>. </a:t>
            </a:r>
            <a:r>
              <a:rPr lang="de-DE" baseline="0" dirty="0" err="1"/>
              <a:t>That‘s</a:t>
            </a:r>
            <a:r>
              <a:rPr lang="de-DE" baseline="0" dirty="0"/>
              <a:t> </a:t>
            </a:r>
            <a:r>
              <a:rPr lang="de-DE" baseline="0" dirty="0" err="1"/>
              <a:t>why</a:t>
            </a:r>
            <a:r>
              <a:rPr lang="de-DE" baseline="0" dirty="0"/>
              <a:t> a </a:t>
            </a:r>
            <a:r>
              <a:rPr lang="de-DE" baseline="0" dirty="0" err="1"/>
              <a:t>linearization</a:t>
            </a:r>
            <a:r>
              <a:rPr lang="de-DE" baseline="0" dirty="0"/>
              <a:t> </a:t>
            </a:r>
            <a:r>
              <a:rPr lang="de-DE" baseline="0" dirty="0" err="1"/>
              <a:t>is</a:t>
            </a:r>
            <a:r>
              <a:rPr lang="de-DE" baseline="0" dirty="0"/>
              <a:t> </a:t>
            </a:r>
            <a:r>
              <a:rPr lang="de-DE" baseline="0" dirty="0" err="1"/>
              <a:t>used</a:t>
            </a:r>
            <a:r>
              <a:rPr lang="de-DE" baseline="0" dirty="0"/>
              <a:t> </a:t>
            </a:r>
            <a:r>
              <a:rPr lang="de-DE" baseline="0" dirty="0" err="1"/>
              <a:t>as</a:t>
            </a:r>
            <a:r>
              <a:rPr lang="de-DE" baseline="0" dirty="0"/>
              <a:t> an </a:t>
            </a:r>
            <a:r>
              <a:rPr lang="de-DE" baseline="0" dirty="0" err="1"/>
              <a:t>approximation</a:t>
            </a:r>
            <a:r>
              <a:rPr lang="de-DE" baseline="0" dirty="0"/>
              <a:t>.</a:t>
            </a:r>
          </a:p>
          <a:p>
            <a:pPr lvl="0">
              <a:spcBef>
                <a:spcPts val="0"/>
              </a:spcBef>
              <a:buNone/>
            </a:pPr>
            <a:endParaRPr lang="de-DE" baseline="0" dirty="0"/>
          </a:p>
          <a:p>
            <a:pPr lvl="0">
              <a:spcBef>
                <a:spcPts val="0"/>
              </a:spcBef>
              <a:buNone/>
            </a:pPr>
            <a:r>
              <a:rPr lang="de-DE" baseline="0" dirty="0"/>
              <a:t>In </a:t>
            </a:r>
            <a:r>
              <a:rPr lang="de-DE" baseline="0" dirty="0" err="1"/>
              <a:t>which</a:t>
            </a:r>
            <a:r>
              <a:rPr lang="de-DE" baseline="0" dirty="0"/>
              <a:t> </a:t>
            </a:r>
            <a:r>
              <a:rPr lang="de-DE" baseline="0" dirty="0" err="1"/>
              <a:t>parts</a:t>
            </a:r>
            <a:r>
              <a:rPr lang="de-DE" baseline="0" dirty="0"/>
              <a:t> </a:t>
            </a:r>
            <a:r>
              <a:rPr lang="de-DE" baseline="0" dirty="0" err="1"/>
              <a:t>is</a:t>
            </a:r>
            <a:r>
              <a:rPr lang="de-DE" baseline="0" dirty="0"/>
              <a:t> </a:t>
            </a:r>
            <a:r>
              <a:rPr lang="de-DE" baseline="0" dirty="0" err="1"/>
              <a:t>this</a:t>
            </a:r>
            <a:r>
              <a:rPr lang="de-DE" baseline="0" dirty="0"/>
              <a:t> </a:t>
            </a:r>
            <a:r>
              <a:rPr lang="de-DE" baseline="0" dirty="0" err="1"/>
              <a:t>linearization</a:t>
            </a:r>
            <a:r>
              <a:rPr lang="de-DE" baseline="0" dirty="0"/>
              <a:t> </a:t>
            </a:r>
            <a:r>
              <a:rPr lang="de-DE" baseline="0" dirty="0" err="1"/>
              <a:t>used</a:t>
            </a:r>
            <a:r>
              <a:rPr lang="de-DE" baseline="0" dirty="0"/>
              <a:t>?</a:t>
            </a:r>
            <a:br>
              <a:rPr lang="de-DE" dirty="0"/>
            </a:br>
            <a:br>
              <a:rPr lang="de-DE" dirty="0"/>
            </a:br>
            <a:r>
              <a:rPr lang="de-DE" dirty="0"/>
              <a:t>f: </a:t>
            </a:r>
            <a:r>
              <a:rPr lang="de-DE" dirty="0" err="1"/>
              <a:t>nonlinear</a:t>
            </a:r>
            <a:r>
              <a:rPr lang="de-DE" dirty="0"/>
              <a:t> </a:t>
            </a:r>
            <a:r>
              <a:rPr lang="de-DE" dirty="0" err="1"/>
              <a:t>state</a:t>
            </a:r>
            <a:r>
              <a:rPr lang="de-DE" dirty="0"/>
              <a:t> </a:t>
            </a:r>
            <a:r>
              <a:rPr lang="de-DE" dirty="0" err="1"/>
              <a:t>function</a:t>
            </a:r>
            <a:endParaRPr lang="de-DE" dirty="0"/>
          </a:p>
          <a:p>
            <a:pPr lvl="0">
              <a:spcBef>
                <a:spcPts val="0"/>
              </a:spcBef>
              <a:buNone/>
            </a:pPr>
            <a:r>
              <a:rPr lang="de-DE" dirty="0"/>
              <a:t>h: </a:t>
            </a:r>
            <a:r>
              <a:rPr lang="de-DE" dirty="0" err="1"/>
              <a:t>nonlinear</a:t>
            </a:r>
            <a:r>
              <a:rPr lang="de-DE" dirty="0"/>
              <a:t> </a:t>
            </a:r>
            <a:r>
              <a:rPr lang="de-DE" dirty="0" err="1"/>
              <a:t>observation</a:t>
            </a:r>
            <a:r>
              <a:rPr lang="de-DE" dirty="0"/>
              <a:t> </a:t>
            </a:r>
            <a:r>
              <a:rPr lang="de-DE" dirty="0" err="1"/>
              <a:t>function</a:t>
            </a:r>
            <a:endParaRPr lang="de-DE" dirty="0"/>
          </a:p>
          <a:p>
            <a:pPr lvl="0">
              <a:spcBef>
                <a:spcPts val="0"/>
              </a:spcBef>
              <a:buNone/>
            </a:pPr>
            <a:r>
              <a:rPr lang="de-DE" dirty="0"/>
              <a:t>w:</a:t>
            </a:r>
            <a:r>
              <a:rPr lang="de-DE" baseline="0" dirty="0"/>
              <a:t> </a:t>
            </a:r>
            <a:r>
              <a:rPr lang="de-DE" baseline="0" dirty="0" err="1"/>
              <a:t>process</a:t>
            </a:r>
            <a:r>
              <a:rPr lang="de-DE" baseline="0" dirty="0"/>
              <a:t> </a:t>
            </a:r>
            <a:r>
              <a:rPr lang="de-DE" baseline="0" dirty="0" err="1"/>
              <a:t>noise</a:t>
            </a:r>
            <a:r>
              <a:rPr lang="de-DE" baseline="0" dirty="0"/>
              <a:t> (</a:t>
            </a:r>
            <a:r>
              <a:rPr lang="de-DE" baseline="0" dirty="0" err="1"/>
              <a:t>white</a:t>
            </a:r>
            <a:r>
              <a:rPr lang="de-DE" baseline="0" dirty="0"/>
              <a:t> &amp; </a:t>
            </a:r>
            <a:r>
              <a:rPr lang="de-DE" baseline="0" dirty="0" err="1"/>
              <a:t>gaussian</a:t>
            </a:r>
            <a:r>
              <a:rPr lang="de-DE" baseline="0" dirty="0"/>
              <a:t>)</a:t>
            </a:r>
          </a:p>
          <a:p>
            <a:pPr lvl="0">
              <a:spcBef>
                <a:spcPts val="0"/>
              </a:spcBef>
              <a:buNone/>
            </a:pPr>
            <a:r>
              <a:rPr lang="de-DE" baseline="0" dirty="0"/>
              <a:t>v: </a:t>
            </a:r>
            <a:r>
              <a:rPr lang="de-DE" baseline="0" dirty="0" err="1"/>
              <a:t>measurement</a:t>
            </a:r>
            <a:r>
              <a:rPr lang="de-DE" baseline="0" dirty="0"/>
              <a:t> </a:t>
            </a:r>
            <a:r>
              <a:rPr lang="de-DE" baseline="0" dirty="0" err="1"/>
              <a:t>noise</a:t>
            </a:r>
            <a:r>
              <a:rPr lang="de-DE" baseline="0" dirty="0"/>
              <a:t> (</a:t>
            </a:r>
            <a:r>
              <a:rPr lang="de-DE" baseline="0" dirty="0" err="1"/>
              <a:t>white</a:t>
            </a:r>
            <a:r>
              <a:rPr lang="de-DE" baseline="0" dirty="0"/>
              <a:t> &amp; </a:t>
            </a:r>
            <a:r>
              <a:rPr lang="de-DE" baseline="0" dirty="0" err="1"/>
              <a:t>gaussian</a:t>
            </a:r>
            <a:r>
              <a:rPr lang="de-DE" baseline="0" dirty="0"/>
              <a:t>)</a:t>
            </a:r>
            <a:endParaRPr dirty="0"/>
          </a:p>
        </p:txBody>
      </p:sp>
      <p:sp>
        <p:nvSpPr>
          <p:cNvPr id="102" name="Shape 102"/>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5416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pPr lvl="0">
              <a:spcBef>
                <a:spcPts val="0"/>
              </a:spcBef>
              <a:buNone/>
            </a:pPr>
            <a:r>
              <a:rPr lang="de-DE" dirty="0"/>
              <a:t>In </a:t>
            </a:r>
            <a:r>
              <a:rPr lang="de-DE" dirty="0" err="1"/>
              <a:t>the</a:t>
            </a:r>
            <a:r>
              <a:rPr lang="de-DE" dirty="0"/>
              <a:t> </a:t>
            </a:r>
            <a:r>
              <a:rPr lang="de-DE" dirty="0" err="1"/>
              <a:t>prediction</a:t>
            </a:r>
            <a:r>
              <a:rPr lang="de-DE" dirty="0"/>
              <a:t> block</a:t>
            </a:r>
          </a:p>
          <a:p>
            <a:pPr lvl="0">
              <a:spcBef>
                <a:spcPts val="0"/>
              </a:spcBef>
              <a:buNone/>
            </a:pPr>
            <a:r>
              <a:rPr lang="de-DE" dirty="0" err="1"/>
              <a:t>Linearized</a:t>
            </a:r>
            <a:r>
              <a:rPr lang="de-DE" dirty="0"/>
              <a:t> </a:t>
            </a:r>
            <a:r>
              <a:rPr lang="de-DE" dirty="0" err="1"/>
              <a:t>system</a:t>
            </a:r>
            <a:r>
              <a:rPr lang="de-DE" dirty="0"/>
              <a:t> </a:t>
            </a:r>
            <a:r>
              <a:rPr lang="de-DE" dirty="0" err="1"/>
              <a:t>dynamics</a:t>
            </a:r>
            <a:r>
              <a:rPr lang="de-DE" dirty="0"/>
              <a:t> </a:t>
            </a:r>
            <a:r>
              <a:rPr lang="de-DE" dirty="0" err="1"/>
              <a:t>are</a:t>
            </a:r>
            <a:r>
              <a:rPr lang="de-DE" dirty="0"/>
              <a:t> </a:t>
            </a:r>
            <a:r>
              <a:rPr lang="de-DE" dirty="0" err="1"/>
              <a:t>used</a:t>
            </a:r>
            <a:r>
              <a:rPr lang="de-DE" dirty="0"/>
              <a:t> </a:t>
            </a:r>
            <a:r>
              <a:rPr lang="de-DE" dirty="0" err="1"/>
              <a:t>for</a:t>
            </a:r>
            <a:r>
              <a:rPr lang="de-DE" baseline="0" dirty="0"/>
              <a:t> </a:t>
            </a:r>
            <a:r>
              <a:rPr lang="de-DE" baseline="0" dirty="0" err="1"/>
              <a:t>the</a:t>
            </a:r>
            <a:r>
              <a:rPr lang="de-DE" baseline="0" dirty="0"/>
              <a:t> </a:t>
            </a:r>
            <a:r>
              <a:rPr lang="de-DE" baseline="0" dirty="0" err="1"/>
              <a:t>odometry</a:t>
            </a:r>
            <a:r>
              <a:rPr lang="de-DE" baseline="0" dirty="0"/>
              <a:t> </a:t>
            </a:r>
            <a:r>
              <a:rPr lang="de-DE" baseline="0" dirty="0" err="1"/>
              <a:t>prediction</a:t>
            </a:r>
            <a:endParaRPr lang="de-DE" dirty="0"/>
          </a:p>
          <a:p>
            <a:pPr lvl="0">
              <a:spcBef>
                <a:spcPts val="0"/>
              </a:spcBef>
              <a:buNone/>
            </a:pPr>
            <a:r>
              <a:rPr lang="de-DE" dirty="0"/>
              <a:t>In </a:t>
            </a:r>
            <a:r>
              <a:rPr lang="de-DE" dirty="0" err="1"/>
              <a:t>the</a:t>
            </a:r>
            <a:r>
              <a:rPr lang="de-DE" dirty="0"/>
              <a:t> </a:t>
            </a:r>
            <a:r>
              <a:rPr lang="de-DE" dirty="0" err="1"/>
              <a:t>observation</a:t>
            </a:r>
            <a:r>
              <a:rPr lang="de-DE" dirty="0"/>
              <a:t> </a:t>
            </a:r>
            <a:r>
              <a:rPr lang="de-DE" dirty="0" err="1"/>
              <a:t>model</a:t>
            </a:r>
            <a:r>
              <a:rPr lang="de-DE" dirty="0"/>
              <a:t> </a:t>
            </a:r>
            <a:r>
              <a:rPr lang="de-DE" dirty="0" err="1"/>
              <a:t>linearized</a:t>
            </a:r>
            <a:r>
              <a:rPr lang="de-DE" baseline="0" dirty="0"/>
              <a:t> </a:t>
            </a:r>
            <a:r>
              <a:rPr lang="de-DE" baseline="0" dirty="0" err="1"/>
              <a:t>observation</a:t>
            </a:r>
            <a:r>
              <a:rPr lang="de-DE" baseline="0" dirty="0"/>
              <a:t> </a:t>
            </a:r>
            <a:r>
              <a:rPr lang="de-DE" baseline="0" dirty="0" err="1"/>
              <a:t>dynamics</a:t>
            </a:r>
            <a:r>
              <a:rPr lang="de-DE" baseline="0" dirty="0"/>
              <a:t> </a:t>
            </a:r>
            <a:r>
              <a:rPr lang="de-DE" baseline="0" dirty="0" err="1"/>
              <a:t>are</a:t>
            </a:r>
            <a:r>
              <a:rPr lang="de-DE" baseline="0" dirty="0"/>
              <a:t> </a:t>
            </a:r>
            <a:r>
              <a:rPr lang="de-DE" baseline="0" dirty="0" err="1"/>
              <a:t>used</a:t>
            </a:r>
            <a:endParaRPr dirty="0"/>
          </a:p>
        </p:txBody>
      </p:sp>
      <p:sp>
        <p:nvSpPr>
          <p:cNvPr id="102" name="Shape 102"/>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25211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el_1/3 Foto">
    <p:spTree>
      <p:nvGrpSpPr>
        <p:cNvPr id="1" name="Shape 18"/>
        <p:cNvGrpSpPr/>
        <p:nvPr/>
      </p:nvGrpSpPr>
      <p:grpSpPr>
        <a:xfrm>
          <a:off x="0" y="0"/>
          <a:ext cx="0" cy="0"/>
          <a:chOff x="0" y="0"/>
          <a:chExt cx="0" cy="0"/>
        </a:xfrm>
      </p:grpSpPr>
      <p:sp>
        <p:nvSpPr>
          <p:cNvPr id="19" name="Shape 19"/>
          <p:cNvSpPr txBox="1">
            <a:spLocks noGrp="1"/>
          </p:cNvSpPr>
          <p:nvPr>
            <p:ph type="ftr" idx="11"/>
          </p:nvPr>
        </p:nvSpPr>
        <p:spPr>
          <a:xfrm>
            <a:off x="287337" y="6227762"/>
            <a:ext cx="731837" cy="39687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50" b="0" i="0" u="none" strike="noStrike" cap="none">
                <a:solidFill>
                  <a:schemeClr val="dk2"/>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0" name="Shape 20"/>
          <p:cNvSpPr txBox="1">
            <a:spLocks noGrp="1"/>
          </p:cNvSpPr>
          <p:nvPr>
            <p:ph type="ctrTitle"/>
          </p:nvPr>
        </p:nvSpPr>
        <p:spPr>
          <a:xfrm>
            <a:off x="287337" y="2874575"/>
            <a:ext cx="8567999" cy="5400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None/>
              <a:defRPr sz="32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9pPr>
          </a:lstStyle>
          <a:p>
            <a:endParaRPr/>
          </a:p>
        </p:txBody>
      </p:sp>
      <p:sp>
        <p:nvSpPr>
          <p:cNvPr id="21" name="Shape 21"/>
          <p:cNvSpPr txBox="1">
            <a:spLocks noGrp="1"/>
          </p:cNvSpPr>
          <p:nvPr>
            <p:ph type="subTitle" idx="1"/>
          </p:nvPr>
        </p:nvSpPr>
        <p:spPr>
          <a:xfrm>
            <a:off x="287337" y="3671530"/>
            <a:ext cx="8567999" cy="165576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0" i="0" u="none" strike="noStrike" cap="none">
                <a:solidFill>
                  <a:schemeClr val="dk1"/>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Noto Sans Symbols"/>
              <a:buNone/>
              <a:defRPr sz="2000" b="0" i="0" u="none" strike="noStrike" cap="none">
                <a:solidFill>
                  <a:schemeClr val="dk1"/>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pic>
        <p:nvPicPr>
          <p:cNvPr id="22" name="Shape 22"/>
          <p:cNvPicPr preferRelativeResize="0"/>
          <p:nvPr/>
        </p:nvPicPr>
        <p:blipFill rotWithShape="1">
          <a:blip r:embed="rId2">
            <a:alphaModFix/>
          </a:blip>
          <a:srcRect t="48967" b="13241"/>
          <a:stretch/>
        </p:blipFill>
        <p:spPr>
          <a:xfrm>
            <a:off x="0" y="0"/>
            <a:ext cx="9144000" cy="2303463"/>
          </a:xfrm>
          <a:prstGeom prst="rect">
            <a:avLst/>
          </a:prstGeom>
          <a:noFill/>
          <a:ln>
            <a:noFill/>
          </a:ln>
        </p:spPr>
      </p:pic>
      <p:sp>
        <p:nvSpPr>
          <p:cNvPr id="23" name="Shape 23"/>
          <p:cNvSpPr txBox="1"/>
          <p:nvPr/>
        </p:nvSpPr>
        <p:spPr>
          <a:xfrm>
            <a:off x="9258071" y="540456"/>
            <a:ext cx="1641475" cy="116998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i="0" u="none" strike="noStrike" cap="none">
                <a:solidFill>
                  <a:schemeClr val="dk1"/>
                </a:solidFill>
                <a:latin typeface="Arial"/>
                <a:ea typeface="Arial"/>
                <a:cs typeface="Arial"/>
                <a:sym typeface="Arial"/>
              </a:rPr>
              <a:t>Bild zuschneiden unter:</a:t>
            </a:r>
          </a:p>
          <a:p>
            <a:pPr marL="171450" marR="0" lvl="0" indent="-171450" algn="l" rtl="0">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Format</a:t>
            </a:r>
          </a:p>
          <a:p>
            <a:pPr marL="171450" marR="0" lvl="0" indent="-171450" algn="l" rtl="0">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Zuschneiden</a:t>
            </a:r>
          </a:p>
          <a:p>
            <a:pPr marL="171450" marR="0" lvl="0" indent="-171450" algn="l" rtl="0">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Zuschneidewerkzeug horizontal bis zur ersten oder zweiten Linie ziehen</a:t>
            </a:r>
          </a:p>
        </p:txBody>
      </p:sp>
      <p:sp>
        <p:nvSpPr>
          <p:cNvPr id="24" name="Shape 24"/>
          <p:cNvSpPr txBox="1"/>
          <p:nvPr/>
        </p:nvSpPr>
        <p:spPr>
          <a:xfrm>
            <a:off x="-1755322" y="652189"/>
            <a:ext cx="1641475" cy="620580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i="0" u="none" strike="noStrike" cap="none">
                <a:solidFill>
                  <a:schemeClr val="dk1"/>
                </a:solidFill>
                <a:latin typeface="Arial"/>
                <a:ea typeface="Arial"/>
                <a:cs typeface="Arial"/>
                <a:sym typeface="Arial"/>
              </a:rPr>
              <a:t>Logo in neuer Logosystematik einfügen:</a:t>
            </a:r>
          </a:p>
          <a:p>
            <a:pPr marL="171450" marR="0" lvl="0" indent="-171450" algn="l" rtl="0">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Zum Anpassen der Fußzeile unter Karteireiter Ansicht &gt; auf Folienmaster klicken. Links in der Übersicht auf die oberste Folie scrollen und dort in die Fußzeile klicken. Das Beispiellogo kann nun entfernt werden. </a:t>
            </a:r>
          </a:p>
          <a:p>
            <a:pPr marL="171450" marR="0" lvl="0" indent="-171450" algn="l" rtl="0">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Einfügen über Karteireiter Einfügen &gt; Grafik</a:t>
            </a:r>
          </a:p>
          <a:p>
            <a:pPr marL="171450" marR="0" lvl="0" indent="-171450" algn="l" rtl="0">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Logo auswählen (PNG in RGB) </a:t>
            </a:r>
          </a:p>
          <a:p>
            <a:pPr marL="171450" marR="0" lvl="0" indent="-171450" algn="l" rtl="0">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Skalieren: Doppelklick auf Logo &gt; unter Schriftgrad (rechts im Kopf) Höhe 2,26 cm  einstellen (Breite variiert je nach     </a:t>
            </a:r>
          </a:p>
          <a:p>
            <a:pPr marL="0" marR="0" lvl="0" indent="0" algn="l" rtl="0">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     Schutzraum)</a:t>
            </a:r>
          </a:p>
          <a:p>
            <a:pPr marL="171450" marR="0" lvl="0" indent="-171450" algn="l" rtl="0">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mit Schutzraum am rechten untern Rand platzieren</a:t>
            </a:r>
          </a:p>
          <a:p>
            <a:pPr marL="171450" marR="0" lvl="0" indent="-171450" algn="l" rtl="0">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Masteransicht schließen. Das Logo ist nun auf allen  Inhalts-Folien getauscht.</a:t>
            </a:r>
          </a:p>
          <a:p>
            <a:pPr marL="171450" marR="0" lvl="0" indent="-171450" algn="l" rtl="0">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Zum Tauschen der Logos in Titel- und Abschlussfolie die jeweilige Masterfolie links anklicken und dort ebenso verfahren. </a:t>
            </a:r>
          </a:p>
        </p:txBody>
      </p:sp>
      <p:pic>
        <p:nvPicPr>
          <p:cNvPr id="25" name="Shape 25"/>
          <p:cNvPicPr preferRelativeResize="0"/>
          <p:nvPr/>
        </p:nvPicPr>
        <p:blipFill rotWithShape="1">
          <a:blip r:embed="rId3">
            <a:alphaModFix/>
          </a:blip>
          <a:srcRect/>
          <a:stretch/>
        </p:blipFill>
        <p:spPr>
          <a:xfrm>
            <a:off x="7242371" y="6116617"/>
            <a:ext cx="1408013" cy="619163"/>
          </a:xfrm>
          <a:prstGeom prst="rect">
            <a:avLst/>
          </a:prstGeom>
          <a:noFill/>
          <a:ln>
            <a:noFill/>
          </a:ln>
        </p:spPr>
      </p:pic>
      <p:pic>
        <p:nvPicPr>
          <p:cNvPr id="26" name="Shape 26"/>
          <p:cNvPicPr preferRelativeResize="0"/>
          <p:nvPr/>
        </p:nvPicPr>
        <p:blipFill rotWithShape="1">
          <a:blip r:embed="rId4">
            <a:alphaModFix/>
          </a:blip>
          <a:srcRect t="24828" b="30702"/>
          <a:stretch/>
        </p:blipFill>
        <p:spPr>
          <a:xfrm>
            <a:off x="-661" y="0"/>
            <a:ext cx="9144000" cy="271083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Abschlussfolie">
    <p:spTree>
      <p:nvGrpSpPr>
        <p:cNvPr id="1" name="Shape 80"/>
        <p:cNvGrpSpPr/>
        <p:nvPr/>
      </p:nvGrpSpPr>
      <p:grpSpPr>
        <a:xfrm>
          <a:off x="0" y="0"/>
          <a:ext cx="0" cy="0"/>
          <a:chOff x="0" y="0"/>
          <a:chExt cx="0" cy="0"/>
        </a:xfrm>
      </p:grpSpPr>
      <p:sp>
        <p:nvSpPr>
          <p:cNvPr id="81" name="Shape 81"/>
          <p:cNvSpPr txBox="1">
            <a:spLocks noGrp="1"/>
          </p:cNvSpPr>
          <p:nvPr>
            <p:ph type="ftr" idx="11"/>
          </p:nvPr>
        </p:nvSpPr>
        <p:spPr>
          <a:xfrm>
            <a:off x="287337" y="6227762"/>
            <a:ext cx="731837" cy="39687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50">
                <a:solidFill>
                  <a:schemeClr val="dk2"/>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cxnSp>
        <p:nvCxnSpPr>
          <p:cNvPr id="82" name="Shape 82"/>
          <p:cNvCxnSpPr/>
          <p:nvPr/>
        </p:nvCxnSpPr>
        <p:spPr>
          <a:xfrm>
            <a:off x="287337" y="6040437"/>
            <a:ext cx="8569325" cy="0"/>
          </a:xfrm>
          <a:prstGeom prst="straightConnector1">
            <a:avLst/>
          </a:prstGeom>
          <a:noFill/>
          <a:ln w="9525" cap="flat" cmpd="sng">
            <a:solidFill>
              <a:schemeClr val="dk1"/>
            </a:solidFill>
            <a:prstDash val="solid"/>
            <a:miter/>
            <a:headEnd type="none" w="med" len="med"/>
            <a:tailEnd type="none" w="med" len="med"/>
          </a:ln>
        </p:spPr>
      </p:cxnSp>
      <p:sp>
        <p:nvSpPr>
          <p:cNvPr id="83" name="Shape 83"/>
          <p:cNvSpPr txBox="1"/>
          <p:nvPr/>
        </p:nvSpPr>
        <p:spPr>
          <a:xfrm>
            <a:off x="287337" y="2487613"/>
            <a:ext cx="8569325" cy="1079499"/>
          </a:xfrm>
          <a:prstGeom prst="rect">
            <a:avLst/>
          </a:prstGeom>
          <a:noFill/>
          <a:ln>
            <a:noFill/>
          </a:ln>
        </p:spPr>
        <p:txBody>
          <a:bodyPr lIns="0" tIns="0" rIns="0" bIns="0" anchor="t" anchorCtr="0">
            <a:noAutofit/>
          </a:bodyPr>
          <a:lstStyle/>
          <a:p>
            <a:pPr marL="0" marR="0" lvl="0" indent="0" algn="l" rtl="0">
              <a:lnSpc>
                <a:spcPct val="90000"/>
              </a:lnSpc>
              <a:spcBef>
                <a:spcPts val="0"/>
              </a:spcBef>
              <a:spcAft>
                <a:spcPts val="0"/>
              </a:spcAft>
              <a:buClr>
                <a:srgbClr val="3E545F"/>
              </a:buClr>
              <a:buSzPct val="25000"/>
              <a:buFont typeface="Arial"/>
              <a:buNone/>
            </a:pPr>
            <a:r>
              <a:rPr lang="de-DE" sz="3200" b="1">
                <a:solidFill>
                  <a:srgbClr val="3E545F"/>
                </a:solidFill>
                <a:latin typeface="Arial"/>
                <a:ea typeface="Arial"/>
                <a:cs typeface="Arial"/>
                <a:sym typeface="Arial"/>
              </a:rPr>
              <a:t>Vielen Dank</a:t>
            </a:r>
            <a:br>
              <a:rPr lang="de-DE" sz="3200" b="1">
                <a:solidFill>
                  <a:srgbClr val="3E545F"/>
                </a:solidFill>
                <a:latin typeface="Arial"/>
                <a:ea typeface="Arial"/>
                <a:cs typeface="Arial"/>
                <a:sym typeface="Arial"/>
              </a:rPr>
            </a:br>
            <a:r>
              <a:rPr lang="de-DE" sz="3200" b="1">
                <a:solidFill>
                  <a:srgbClr val="3E545F"/>
                </a:solidFill>
                <a:latin typeface="Arial"/>
                <a:ea typeface="Arial"/>
                <a:cs typeface="Arial"/>
                <a:sym typeface="Arial"/>
              </a:rPr>
              <a:t>für Ihre Aufmerksamkeit</a:t>
            </a:r>
          </a:p>
        </p:txBody>
      </p:sp>
      <p:sp>
        <p:nvSpPr>
          <p:cNvPr id="84" name="Shape 84"/>
          <p:cNvSpPr txBox="1">
            <a:spLocks noGrp="1"/>
          </p:cNvSpPr>
          <p:nvPr>
            <p:ph type="body" idx="1"/>
          </p:nvPr>
        </p:nvSpPr>
        <p:spPr>
          <a:xfrm>
            <a:off x="288000" y="3988800"/>
            <a:ext cx="8569325" cy="16559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9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85" name="Shape 85"/>
          <p:cNvPicPr preferRelativeResize="0"/>
          <p:nvPr/>
        </p:nvPicPr>
        <p:blipFill rotWithShape="1">
          <a:blip r:embed="rId2">
            <a:alphaModFix/>
          </a:blip>
          <a:srcRect/>
          <a:stretch/>
        </p:blipFill>
        <p:spPr>
          <a:xfrm>
            <a:off x="7242371" y="6116617"/>
            <a:ext cx="1408013" cy="61916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Inhalt_Aufzählung">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288000" y="201600"/>
            <a:ext cx="8567999" cy="5435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0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body" idx="1"/>
          </p:nvPr>
        </p:nvSpPr>
        <p:spPr>
          <a:xfrm>
            <a:off x="288000" y="1152000"/>
            <a:ext cx="8569325" cy="2519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9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ftr" idx="11"/>
          </p:nvPr>
        </p:nvSpPr>
        <p:spPr>
          <a:xfrm>
            <a:off x="287337" y="6227762"/>
            <a:ext cx="731837" cy="39687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50" b="0" i="0" u="none" strike="noStrike" cap="none">
                <a:solidFill>
                  <a:srgbClr val="3E545F"/>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1" name="Shape 31"/>
          <p:cNvSpPr txBox="1">
            <a:spLocks noGrp="1"/>
          </p:cNvSpPr>
          <p:nvPr>
            <p:ph type="body" idx="2"/>
          </p:nvPr>
        </p:nvSpPr>
        <p:spPr>
          <a:xfrm>
            <a:off x="287337" y="1684800"/>
            <a:ext cx="8569325" cy="3194049"/>
          </a:xfrm>
          <a:prstGeom prst="rect">
            <a:avLst/>
          </a:prstGeom>
          <a:noFill/>
          <a:ln>
            <a:noFill/>
          </a:ln>
        </p:spPr>
        <p:txBody>
          <a:bodyPr lIns="91425" tIns="91425" rIns="91425" bIns="91425" anchor="t" anchorCtr="0"/>
          <a:lstStyle>
            <a:lvl1pPr marL="216000" marR="0" lvl="0" indent="-101699" algn="l" rtl="0">
              <a:lnSpc>
                <a:spcPct val="100000"/>
              </a:lnSpc>
              <a:spcBef>
                <a:spcPts val="0"/>
              </a:spcBef>
              <a:spcAft>
                <a:spcPts val="0"/>
              </a:spcAft>
              <a:buClr>
                <a:srgbClr val="009DE3"/>
              </a:buClr>
              <a:buSzPct val="100000"/>
              <a:buFont typeface="Noto Sans Symbols"/>
              <a:buChar char="▪"/>
              <a:defRPr sz="1800" b="1" i="0" u="none" strike="noStrike" cap="none">
                <a:solidFill>
                  <a:schemeClr val="dk1"/>
                </a:solidFill>
                <a:latin typeface="Arial"/>
                <a:ea typeface="Arial"/>
                <a:cs typeface="Arial"/>
                <a:sym typeface="Arial"/>
              </a:defRPr>
            </a:lvl1pPr>
            <a:lvl2pPr marL="432000" marR="0" lvl="1" indent="-114499" algn="l" rtl="0">
              <a:lnSpc>
                <a:spcPct val="100000"/>
              </a:lnSpc>
              <a:spcBef>
                <a:spcPts val="0"/>
              </a:spcBef>
              <a:spcAft>
                <a:spcPts val="0"/>
              </a:spcAft>
              <a:buClr>
                <a:srgbClr val="009DE3"/>
              </a:buClr>
              <a:buSzPct val="100000"/>
              <a:buFont typeface="Noto Sans Symbols"/>
              <a:buChar char="▪"/>
              <a:defRPr sz="1600" b="0" i="0" u="none" strike="noStrike" cap="none">
                <a:solidFill>
                  <a:schemeClr val="dk1"/>
                </a:solidFill>
                <a:latin typeface="Arial"/>
                <a:ea typeface="Arial"/>
                <a:cs typeface="Arial"/>
                <a:sym typeface="Arial"/>
              </a:defRPr>
            </a:lvl2pPr>
            <a:lvl3pPr marL="648000" marR="0" lvl="2" indent="-145080" algn="l" rtl="0">
              <a:lnSpc>
                <a:spcPct val="100000"/>
              </a:lnSpc>
              <a:spcBef>
                <a:spcPts val="0"/>
              </a:spcBef>
              <a:spcAft>
                <a:spcPts val="0"/>
              </a:spcAft>
              <a:buClr>
                <a:srgbClr val="009DE3"/>
              </a:buClr>
              <a:buSzPct val="80000"/>
              <a:buFont typeface="Noto Sans Symbols"/>
              <a:buChar char="▪"/>
              <a:defRPr sz="1400" b="0" i="0" u="none" strike="noStrike" cap="none">
                <a:solidFill>
                  <a:schemeClr val="dk1"/>
                </a:solidFill>
                <a:latin typeface="Arial"/>
                <a:ea typeface="Arial"/>
                <a:cs typeface="Arial"/>
                <a:sym typeface="Arial"/>
              </a:defRPr>
            </a:lvl3pPr>
            <a:lvl4pPr marL="864000" marR="0" lvl="3" indent="-127399" algn="l" rtl="0">
              <a:lnSpc>
                <a:spcPct val="100000"/>
              </a:lnSpc>
              <a:spcBef>
                <a:spcPts val="0"/>
              </a:spcBef>
              <a:spcAft>
                <a:spcPts val="0"/>
              </a:spcAft>
              <a:buClr>
                <a:srgbClr val="009DE3"/>
              </a:buClr>
              <a:buSzPct val="100000"/>
              <a:buFont typeface="Noto Sans Symbols"/>
              <a:buChar char="▪"/>
              <a:defRPr sz="1400" b="0" i="0" u="none" strike="noStrike" cap="none">
                <a:solidFill>
                  <a:schemeClr val="dk1"/>
                </a:solidFill>
                <a:latin typeface="Arial"/>
                <a:ea typeface="Arial"/>
                <a:cs typeface="Arial"/>
                <a:sym typeface="Arial"/>
              </a:defRPr>
            </a:lvl4pPr>
            <a:lvl5pPr marL="864000" marR="0" lvl="4" indent="-114699" algn="l" rtl="0">
              <a:lnSpc>
                <a:spcPct val="9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2" name="Shape 32"/>
          <p:cNvSpPr txBox="1"/>
          <p:nvPr/>
        </p:nvSpPr>
        <p:spPr>
          <a:xfrm>
            <a:off x="-2246810" y="506412"/>
            <a:ext cx="2067422" cy="470898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i="0" u="none" strike="noStrike" cap="none">
                <a:solidFill>
                  <a:schemeClr val="dk1"/>
                </a:solidFill>
                <a:latin typeface="Arial"/>
                <a:ea typeface="Arial"/>
                <a:cs typeface="Arial"/>
                <a:sym typeface="Arial"/>
              </a:rPr>
              <a:t>Seitenzahlen:</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Die Seitenanzeige „1 von X“ ist nicht standardmäßig in Powerpoint verfügbar; daher benötigen Sie dazu ein Add-In. Das Add-In kann im Vorlagencenter heruntergeladen werden.</a:t>
            </a:r>
          </a:p>
          <a:p>
            <a:pPr marL="0" marR="0" lvl="0" indent="0" algn="l" rtl="0">
              <a:spcBef>
                <a:spcPts val="0"/>
              </a:spcBef>
              <a:spcAft>
                <a:spcPts val="0"/>
              </a:spcAft>
              <a:buClr>
                <a:schemeClr val="dk1"/>
              </a:buClr>
              <a:buFont typeface="Arial"/>
              <a:buNone/>
            </a:pPr>
            <a:endParaRPr sz="10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Aktivieren</a:t>
            </a:r>
          </a:p>
          <a:p>
            <a:pPr marL="0" marR="0" lvl="0" indent="0" algn="l" rtl="0">
              <a:spcBef>
                <a:spcPts val="0"/>
              </a:spcBef>
              <a:spcAft>
                <a:spcPts val="0"/>
              </a:spcAft>
              <a:buSzPct val="25000"/>
              <a:buNone/>
            </a:pPr>
            <a:r>
              <a:rPr lang="de-DE" sz="1000" b="0" i="0" u="none" strike="noStrike" cap="none">
                <a:solidFill>
                  <a:schemeClr val="dk1"/>
                </a:solidFill>
                <a:latin typeface="Arial"/>
                <a:ea typeface="Arial"/>
                <a:cs typeface="Arial"/>
                <a:sym typeface="Arial"/>
              </a:rPr>
              <a:t>Nach dem Öffnen der Vorlage, klicken Sie mit einem Doppelklick auf die Datei „RWTH-Addin-Seitenzahlen“, um das Add-In zu aktivieren. Nach dem Schließen von Powerpoint deaktiviert es sich automatisch wieder.</a:t>
            </a:r>
          </a:p>
          <a:p>
            <a:pPr marL="0" marR="0" lvl="0" indent="0" algn="l" rtl="0">
              <a:spcBef>
                <a:spcPts val="0"/>
              </a:spcBef>
              <a:spcAft>
                <a:spcPts val="0"/>
              </a:spcAft>
              <a:buNone/>
            </a:pPr>
            <a:endParaRPr sz="1000">
              <a:solidFill>
                <a:schemeClr val="dk1"/>
              </a:solidFill>
              <a:latin typeface="Arial"/>
              <a:ea typeface="Arial"/>
              <a:cs typeface="Arial"/>
              <a:sym typeface="Arial"/>
            </a:endParaRPr>
          </a:p>
          <a:p>
            <a:pPr marL="0" marR="0" lvl="0" indent="0" algn="l" rtl="0">
              <a:spcBef>
                <a:spcPts val="0"/>
              </a:spcBef>
              <a:spcAft>
                <a:spcPts val="0"/>
              </a:spcAft>
              <a:buSzPct val="25000"/>
              <a:buNone/>
            </a:pPr>
            <a:r>
              <a:rPr lang="de-DE" sz="1000" b="1">
                <a:solidFill>
                  <a:schemeClr val="dk1"/>
                </a:solidFill>
                <a:latin typeface="Arial"/>
                <a:ea typeface="Arial"/>
                <a:cs typeface="Arial"/>
                <a:sym typeface="Arial"/>
              </a:rPr>
              <a:t>Erstellen</a:t>
            </a:r>
          </a:p>
          <a:p>
            <a:pPr marL="0" marR="0" lvl="0" indent="0" algn="l" rtl="0">
              <a:spcBef>
                <a:spcPts val="0"/>
              </a:spcBef>
              <a:spcAft>
                <a:spcPts val="0"/>
              </a:spcAft>
              <a:buSzPct val="25000"/>
              <a:buNone/>
            </a:pPr>
            <a:r>
              <a:rPr lang="de-DE" sz="1000">
                <a:solidFill>
                  <a:schemeClr val="dk1"/>
                </a:solidFill>
                <a:latin typeface="Arial"/>
                <a:ea typeface="Arial"/>
                <a:cs typeface="Arial"/>
                <a:sym typeface="Arial"/>
              </a:rPr>
              <a:t>Gehen Sie in der Symbolleiste auf den Tab „RWTH AddIn“ und klicken Sie den Button. Nun stellen sich die Seitenzahlen automatisch ein. Falls Sie nachträglich noch Folien hinzufügen oder löschen, klicken Sie einfach erneut auf den Button, um die Seitenzahlen zu aktualisieren. </a:t>
            </a:r>
          </a:p>
          <a:p>
            <a:pPr marL="0" marR="0" lvl="0" indent="0" algn="l" rtl="0">
              <a:spcBef>
                <a:spcPts val="0"/>
              </a:spcBef>
              <a:spcAft>
                <a:spcPts val="0"/>
              </a:spcAft>
              <a:buNone/>
            </a:pPr>
            <a:endParaRPr sz="1000">
              <a:solidFill>
                <a:schemeClr val="dk1"/>
              </a:solidFill>
              <a:latin typeface="Arial"/>
              <a:ea typeface="Arial"/>
              <a:cs typeface="Arial"/>
              <a:sym typeface="Arial"/>
            </a:endParaRPr>
          </a:p>
        </p:txBody>
      </p:sp>
      <p:sp>
        <p:nvSpPr>
          <p:cNvPr id="33" name="Shape 33"/>
          <p:cNvSpPr txBox="1"/>
          <p:nvPr/>
        </p:nvSpPr>
        <p:spPr>
          <a:xfrm>
            <a:off x="9231085" y="506412"/>
            <a:ext cx="2067422" cy="517064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a:solidFill>
                  <a:schemeClr val="dk1"/>
                </a:solidFill>
                <a:latin typeface="Arial"/>
                <a:ea typeface="Arial"/>
                <a:cs typeface="Arial"/>
                <a:sym typeface="Arial"/>
              </a:rPr>
              <a:t>Add-In installieren </a:t>
            </a:r>
          </a:p>
          <a:p>
            <a:pPr marL="0" marR="0" lvl="0" indent="0" algn="l" rtl="0">
              <a:spcBef>
                <a:spcPts val="0"/>
              </a:spcBef>
              <a:spcAft>
                <a:spcPts val="0"/>
              </a:spcAft>
              <a:buSzPct val="25000"/>
              <a:buNone/>
            </a:pPr>
            <a:r>
              <a:rPr lang="de-DE" sz="1000">
                <a:solidFill>
                  <a:schemeClr val="dk1"/>
                </a:solidFill>
                <a:latin typeface="Arial"/>
                <a:ea typeface="Arial"/>
                <a:cs typeface="Arial"/>
                <a:sym typeface="Arial"/>
              </a:rPr>
              <a:t>Wenn Sie das Add-In dauerhaft installieren möchten, damit Sie es nicht immer anklicken müssen, gehen Sie wie folgt vor:</a:t>
            </a:r>
          </a:p>
          <a:p>
            <a:pPr marL="0" marR="0" lvl="0" indent="0" algn="l" rtl="0">
              <a:spcBef>
                <a:spcPts val="0"/>
              </a:spcBef>
              <a:spcAft>
                <a:spcPts val="0"/>
              </a:spcAft>
              <a:buSzPct val="25000"/>
              <a:buNone/>
            </a:pPr>
            <a:r>
              <a:rPr lang="de-DE" sz="1000">
                <a:solidFill>
                  <a:schemeClr val="dk1"/>
                </a:solidFill>
                <a:latin typeface="Arial"/>
                <a:ea typeface="Arial"/>
                <a:cs typeface="Arial"/>
                <a:sym typeface="Arial"/>
              </a:rPr>
              <a:t>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1">
                <a:solidFill>
                  <a:schemeClr val="dk1"/>
                </a:solidFill>
                <a:latin typeface="Arial"/>
                <a:ea typeface="Arial"/>
                <a:cs typeface="Arial"/>
                <a:sym typeface="Arial"/>
              </a:rPr>
              <a:t>Schaltfläche Office</a:t>
            </a:r>
            <a:r>
              <a:rPr lang="de-DE" sz="1000">
                <a:solidFill>
                  <a:schemeClr val="dk1"/>
                </a:solidFill>
                <a:latin typeface="Arial"/>
                <a:ea typeface="Arial"/>
                <a:cs typeface="Arial"/>
                <a:sym typeface="Arial"/>
              </a:rPr>
              <a:t> (für </a:t>
            </a:r>
            <a:r>
              <a:rPr lang="de-DE" sz="1000" b="0">
                <a:solidFill>
                  <a:schemeClr val="dk1"/>
                </a:solidFill>
                <a:latin typeface="Arial"/>
                <a:ea typeface="Arial"/>
                <a:cs typeface="Arial"/>
                <a:sym typeface="Arial"/>
              </a:rPr>
              <a:t>Office 2007-2010</a:t>
            </a:r>
            <a:r>
              <a:rPr lang="de-DE" sz="1000">
                <a:solidFill>
                  <a:schemeClr val="dk1"/>
                </a:solidFill>
                <a:latin typeface="Arial"/>
                <a:ea typeface="Arial"/>
                <a:cs typeface="Arial"/>
                <a:sym typeface="Arial"/>
              </a:rPr>
              <a:t>, runder Button oben links) bzw. auf </a:t>
            </a:r>
            <a:r>
              <a:rPr lang="de-DE" sz="1000" b="1">
                <a:solidFill>
                  <a:schemeClr val="dk1"/>
                </a:solidFill>
                <a:latin typeface="Arial"/>
                <a:ea typeface="Arial"/>
                <a:cs typeface="Arial"/>
                <a:sym typeface="Arial"/>
              </a:rPr>
              <a:t>Datei</a:t>
            </a:r>
            <a:r>
              <a:rPr lang="de-DE" sz="1000">
                <a:solidFill>
                  <a:schemeClr val="dk1"/>
                </a:solidFill>
                <a:latin typeface="Arial"/>
                <a:ea typeface="Arial"/>
                <a:cs typeface="Arial"/>
                <a:sym typeface="Arial"/>
              </a:rPr>
              <a:t> (</a:t>
            </a:r>
            <a:r>
              <a:rPr lang="de-DE" sz="1000" b="0">
                <a:solidFill>
                  <a:schemeClr val="dk1"/>
                </a:solidFill>
                <a:latin typeface="Arial"/>
                <a:ea typeface="Arial"/>
                <a:cs typeface="Arial"/>
                <a:sym typeface="Arial"/>
              </a:rPr>
              <a:t>Office 2013)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a:solidFill>
                  <a:schemeClr val="dk1"/>
                </a:solidFill>
                <a:latin typeface="Arial"/>
                <a:ea typeface="Arial"/>
                <a:cs typeface="Arial"/>
                <a:sym typeface="Arial"/>
              </a:rPr>
              <a:t>„</a:t>
            </a:r>
            <a:r>
              <a:rPr lang="de-DE" sz="1000" b="1">
                <a:solidFill>
                  <a:schemeClr val="dk1"/>
                </a:solidFill>
                <a:latin typeface="Arial"/>
                <a:ea typeface="Arial"/>
                <a:cs typeface="Arial"/>
                <a:sym typeface="Arial"/>
              </a:rPr>
              <a:t>PowerPoint-Optionen</a:t>
            </a:r>
            <a:r>
              <a:rPr lang="de-DE" sz="1000">
                <a:solidFill>
                  <a:schemeClr val="dk1"/>
                </a:solidFill>
                <a:latin typeface="Arial"/>
                <a:ea typeface="Arial"/>
                <a:cs typeface="Arial"/>
                <a:sym typeface="Arial"/>
              </a:rPr>
              <a:t>“ (für </a:t>
            </a:r>
            <a:r>
              <a:rPr lang="de-DE" sz="1000" b="0">
                <a:solidFill>
                  <a:schemeClr val="dk1"/>
                </a:solidFill>
                <a:latin typeface="Arial"/>
                <a:ea typeface="Arial"/>
                <a:cs typeface="Arial"/>
                <a:sym typeface="Arial"/>
              </a:rPr>
              <a:t>Office 2007-2010</a:t>
            </a:r>
            <a:r>
              <a:rPr lang="de-DE" sz="1000">
                <a:solidFill>
                  <a:schemeClr val="dk1"/>
                </a:solidFill>
                <a:latin typeface="Arial"/>
                <a:ea typeface="Arial"/>
                <a:cs typeface="Arial"/>
                <a:sym typeface="Arial"/>
              </a:rPr>
              <a:t>, unten rechts) bzw. </a:t>
            </a:r>
            <a:r>
              <a:rPr lang="de-DE" sz="1000" b="1">
                <a:solidFill>
                  <a:schemeClr val="dk1"/>
                </a:solidFill>
                <a:latin typeface="Arial"/>
                <a:ea typeface="Arial"/>
                <a:cs typeface="Arial"/>
                <a:sym typeface="Arial"/>
              </a:rPr>
              <a:t>Optionen</a:t>
            </a:r>
            <a:r>
              <a:rPr lang="de-DE" sz="1000" b="0">
                <a:solidFill>
                  <a:schemeClr val="dk1"/>
                </a:solidFill>
                <a:latin typeface="Arial"/>
                <a:ea typeface="Arial"/>
                <a:cs typeface="Arial"/>
                <a:sym typeface="Arial"/>
              </a:rPr>
              <a:t> (Office 2013)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1">
                <a:solidFill>
                  <a:schemeClr val="dk1"/>
                </a:solidFill>
                <a:latin typeface="Arial"/>
                <a:ea typeface="Arial"/>
                <a:cs typeface="Arial"/>
                <a:sym typeface="Arial"/>
              </a:rPr>
              <a:t>Add-Ins</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a:solidFill>
                  <a:schemeClr val="dk1"/>
                </a:solidFill>
                <a:latin typeface="Arial"/>
                <a:ea typeface="Arial"/>
                <a:cs typeface="Arial"/>
                <a:sym typeface="Arial"/>
              </a:rPr>
              <a:t>wählen Sie ganz unten bei </a:t>
            </a:r>
            <a:r>
              <a:rPr lang="de-DE" sz="1000" b="1">
                <a:solidFill>
                  <a:schemeClr val="dk1"/>
                </a:solidFill>
                <a:latin typeface="Arial"/>
                <a:ea typeface="Arial"/>
                <a:cs typeface="Arial"/>
                <a:sym typeface="Arial"/>
              </a:rPr>
              <a:t>Verwalten:</a:t>
            </a:r>
            <a:r>
              <a:rPr lang="de-DE" sz="1000">
                <a:solidFill>
                  <a:schemeClr val="dk1"/>
                </a:solidFill>
                <a:latin typeface="Arial"/>
                <a:ea typeface="Arial"/>
                <a:cs typeface="Arial"/>
                <a:sym typeface="Arial"/>
              </a:rPr>
              <a:t> den Punkt </a:t>
            </a:r>
            <a:r>
              <a:rPr lang="de-DE" sz="1000" b="1">
                <a:solidFill>
                  <a:schemeClr val="dk1"/>
                </a:solidFill>
                <a:latin typeface="Arial"/>
                <a:ea typeface="Arial"/>
                <a:cs typeface="Arial"/>
                <a:sym typeface="Arial"/>
              </a:rPr>
              <a:t>PowerPoint-Add Ins</a:t>
            </a:r>
            <a:r>
              <a:rPr lang="de-DE" sz="1000">
                <a:solidFill>
                  <a:schemeClr val="dk1"/>
                </a:solidFill>
                <a:latin typeface="Arial"/>
                <a:ea typeface="Arial"/>
                <a:cs typeface="Arial"/>
                <a:sym typeface="Arial"/>
              </a:rPr>
              <a:t> und klicken Sie </a:t>
            </a:r>
            <a:r>
              <a:rPr lang="de-DE" sz="1000" b="1">
                <a:solidFill>
                  <a:schemeClr val="dk1"/>
                </a:solidFill>
                <a:latin typeface="Arial"/>
                <a:ea typeface="Arial"/>
                <a:cs typeface="Arial"/>
                <a:sym typeface="Arial"/>
              </a:rPr>
              <a:t>Gehe zu…</a:t>
            </a:r>
            <a:r>
              <a:rPr lang="de-DE" sz="1000">
                <a:solidFill>
                  <a:schemeClr val="dk1"/>
                </a:solidFill>
                <a:latin typeface="Arial"/>
                <a:ea typeface="Arial"/>
                <a:cs typeface="Arial"/>
                <a:sym typeface="Arial"/>
              </a:rPr>
              <a:t>.</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a:solidFill>
                  <a:schemeClr val="dk1"/>
                </a:solidFill>
                <a:latin typeface="Arial"/>
                <a:ea typeface="Arial"/>
                <a:cs typeface="Arial"/>
                <a:sym typeface="Arial"/>
              </a:rPr>
              <a:t>Sollte das RWTH Add In angezeigt werden, entfernen Sie es! Anders ist eine dauerhafte Installierung nicht möglich.</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a:solidFill>
                  <a:schemeClr val="dk1"/>
                </a:solidFill>
                <a:latin typeface="Arial"/>
                <a:ea typeface="Arial"/>
                <a:cs typeface="Arial"/>
                <a:sym typeface="Arial"/>
              </a:rPr>
              <a:t>Klicken Sie auf </a:t>
            </a:r>
            <a:r>
              <a:rPr lang="de-DE" sz="1000" b="1">
                <a:solidFill>
                  <a:schemeClr val="dk1"/>
                </a:solidFill>
                <a:latin typeface="Arial"/>
                <a:ea typeface="Arial"/>
                <a:cs typeface="Arial"/>
                <a:sym typeface="Arial"/>
              </a:rPr>
              <a:t>Neu Hinzufügen…</a:t>
            </a:r>
            <a:r>
              <a:rPr lang="de-DE" sz="1000" b="0">
                <a:solidFill>
                  <a:schemeClr val="dk1"/>
                </a:solidFill>
                <a:latin typeface="Arial"/>
                <a:ea typeface="Arial"/>
                <a:cs typeface="Arial"/>
                <a:sym typeface="Arial"/>
              </a:rPr>
              <a:t>, suchen Sie das Add-In auf ihrem PC raus und klicken Sie auf </a:t>
            </a:r>
            <a:r>
              <a:rPr lang="de-DE" sz="1000" b="1">
                <a:solidFill>
                  <a:schemeClr val="dk1"/>
                </a:solidFill>
                <a:latin typeface="Arial"/>
                <a:ea typeface="Arial"/>
                <a:cs typeface="Arial"/>
                <a:sym typeface="Arial"/>
              </a:rPr>
              <a:t>OK</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a:solidFill>
                  <a:schemeClr val="dk1"/>
                </a:solidFill>
                <a:latin typeface="Arial"/>
                <a:ea typeface="Arial"/>
                <a:cs typeface="Arial"/>
                <a:sym typeface="Arial"/>
              </a:rPr>
              <a:t>Mit </a:t>
            </a:r>
            <a:r>
              <a:rPr lang="de-DE" sz="1000" b="1">
                <a:solidFill>
                  <a:schemeClr val="dk1"/>
                </a:solidFill>
                <a:latin typeface="Arial"/>
                <a:ea typeface="Arial"/>
                <a:cs typeface="Arial"/>
                <a:sym typeface="Arial"/>
              </a:rPr>
              <a:t>Schließen </a:t>
            </a:r>
            <a:r>
              <a:rPr lang="de-DE" sz="1000" b="0">
                <a:solidFill>
                  <a:schemeClr val="dk1"/>
                </a:solidFill>
                <a:latin typeface="Arial"/>
                <a:ea typeface="Arial"/>
                <a:cs typeface="Arial"/>
                <a:sym typeface="Arial"/>
              </a:rPr>
              <a:t>wird das Add-In dauerhaft gespeichert. Sie können es danach jederzeit wieder entfernen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el_1/3 Farbe">
    <p:spTree>
      <p:nvGrpSpPr>
        <p:cNvPr id="1" name="Shape 34"/>
        <p:cNvGrpSpPr/>
        <p:nvPr/>
      </p:nvGrpSpPr>
      <p:grpSpPr>
        <a:xfrm>
          <a:off x="0" y="0"/>
          <a:ext cx="0" cy="0"/>
          <a:chOff x="0" y="0"/>
          <a:chExt cx="0" cy="0"/>
        </a:xfrm>
      </p:grpSpPr>
      <p:sp>
        <p:nvSpPr>
          <p:cNvPr id="35" name="Shape 35"/>
          <p:cNvSpPr txBox="1">
            <a:spLocks noGrp="1"/>
          </p:cNvSpPr>
          <p:nvPr>
            <p:ph type="ftr" idx="11"/>
          </p:nvPr>
        </p:nvSpPr>
        <p:spPr>
          <a:xfrm>
            <a:off x="287337" y="6227762"/>
            <a:ext cx="731837" cy="39687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50">
                <a:solidFill>
                  <a:srgbClr val="3E545F"/>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p:nvPr/>
        </p:nvSpPr>
        <p:spPr>
          <a:xfrm>
            <a:off x="0" y="0"/>
            <a:ext cx="9144000" cy="2312987"/>
          </a:xfrm>
          <a:prstGeom prst="rect">
            <a:avLst/>
          </a:prstGeom>
          <a:solidFill>
            <a:srgbClr val="009FE3"/>
          </a:solidFill>
          <a:ln>
            <a:noFill/>
          </a:ln>
        </p:spPr>
        <p:txBody>
          <a:bodyPr lIns="288000" tIns="0" rIns="288000" bIns="0" anchor="ctr" anchorCtr="0">
            <a:noAutofit/>
          </a:bodyPr>
          <a:lstStyle/>
          <a:p>
            <a:pPr marL="0" marR="0" lvl="0" indent="0" algn="ctr" rtl="0">
              <a:spcBef>
                <a:spcPts val="0"/>
              </a:spcBef>
              <a:spcAft>
                <a:spcPts val="0"/>
              </a:spcAft>
              <a:buNone/>
            </a:pPr>
            <a:endParaRPr sz="1800">
              <a:solidFill>
                <a:srgbClr val="3E545F"/>
              </a:solidFill>
              <a:latin typeface="Arial"/>
              <a:ea typeface="Arial"/>
              <a:cs typeface="Arial"/>
              <a:sym typeface="Arial"/>
            </a:endParaRPr>
          </a:p>
        </p:txBody>
      </p:sp>
      <p:sp>
        <p:nvSpPr>
          <p:cNvPr id="37" name="Shape 37"/>
          <p:cNvSpPr txBox="1">
            <a:spLocks noGrp="1"/>
          </p:cNvSpPr>
          <p:nvPr>
            <p:ph type="ctrTitle"/>
          </p:nvPr>
        </p:nvSpPr>
        <p:spPr>
          <a:xfrm>
            <a:off x="288000" y="2487600"/>
            <a:ext cx="8567999" cy="5400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None/>
              <a:defRPr sz="32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9pPr>
          </a:lstStyle>
          <a:p>
            <a:endParaRPr/>
          </a:p>
        </p:txBody>
      </p:sp>
      <p:sp>
        <p:nvSpPr>
          <p:cNvPr id="38" name="Shape 38"/>
          <p:cNvSpPr txBox="1">
            <a:spLocks noGrp="1"/>
          </p:cNvSpPr>
          <p:nvPr>
            <p:ph type="subTitle" idx="1"/>
          </p:nvPr>
        </p:nvSpPr>
        <p:spPr>
          <a:xfrm>
            <a:off x="288000" y="2980800"/>
            <a:ext cx="8567999" cy="165576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0" i="0" u="none" strike="noStrike" cap="none">
                <a:solidFill>
                  <a:srgbClr val="3E545F"/>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Noto Sans Symbols"/>
              <a:buNone/>
              <a:defRPr sz="2000" b="0" i="0" u="none" strike="noStrike" cap="none">
                <a:solidFill>
                  <a:schemeClr val="dk1"/>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39" name="Shape 39"/>
          <p:cNvSpPr txBox="1"/>
          <p:nvPr/>
        </p:nvSpPr>
        <p:spPr>
          <a:xfrm>
            <a:off x="-1755322" y="652189"/>
            <a:ext cx="1641475" cy="620580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a:solidFill>
                  <a:srgbClr val="3E545F"/>
                </a:solidFill>
                <a:latin typeface="Arial"/>
                <a:ea typeface="Arial"/>
                <a:cs typeface="Arial"/>
                <a:sym typeface="Arial"/>
              </a:rPr>
              <a:t>Logo in neuer Logosystematik einfügen:</a:t>
            </a:r>
          </a:p>
          <a:p>
            <a:pPr marL="171450" marR="0" lvl="0" indent="-171450" algn="l" rtl="0">
              <a:spcBef>
                <a:spcPts val="0"/>
              </a:spcBef>
              <a:spcAft>
                <a:spcPts val="0"/>
              </a:spcAft>
              <a:buClr>
                <a:srgbClr val="3E545F"/>
              </a:buClr>
              <a:buSzPct val="100000"/>
              <a:buFont typeface="Arial"/>
              <a:buChar char="-"/>
            </a:pPr>
            <a:r>
              <a:rPr lang="de-DE" sz="1000">
                <a:solidFill>
                  <a:srgbClr val="3E545F"/>
                </a:solidFill>
                <a:latin typeface="Arial"/>
                <a:ea typeface="Arial"/>
                <a:cs typeface="Arial"/>
                <a:sym typeface="Arial"/>
              </a:rPr>
              <a:t>Zum Anpassen der Fußzeile unt</a:t>
            </a:r>
            <a:r>
              <a:rPr lang="de-DE" sz="1000" b="0">
                <a:solidFill>
                  <a:srgbClr val="3E545F"/>
                </a:solidFill>
                <a:latin typeface="Arial"/>
                <a:ea typeface="Arial"/>
                <a:cs typeface="Arial"/>
                <a:sym typeface="Arial"/>
              </a:rPr>
              <a:t>er Karteireiter Ansicht &gt; auf Folienmaster klicken. Links in der Übersicht auf die oberste Folie scrollen und dort in die Fußzeile klicken. Das Beispiellogo kann nun entfernt werden. </a:t>
            </a:r>
          </a:p>
          <a:p>
            <a:pPr marL="171450" marR="0" lvl="0" indent="-171450" algn="l" rtl="0">
              <a:spcBef>
                <a:spcPts val="0"/>
              </a:spcBef>
              <a:spcAft>
                <a:spcPts val="0"/>
              </a:spcAft>
              <a:buClr>
                <a:srgbClr val="3E545F"/>
              </a:buClr>
              <a:buSzPct val="100000"/>
              <a:buFont typeface="Arial"/>
              <a:buChar char="-"/>
            </a:pPr>
            <a:r>
              <a:rPr lang="de-DE" sz="1000">
                <a:solidFill>
                  <a:srgbClr val="3E545F"/>
                </a:solidFill>
                <a:latin typeface="Arial"/>
                <a:ea typeface="Arial"/>
                <a:cs typeface="Arial"/>
                <a:sym typeface="Arial"/>
              </a:rPr>
              <a:t>Einfügen über Karteireiter Einfügen &gt; Grafik</a:t>
            </a:r>
          </a:p>
          <a:p>
            <a:pPr marL="171450" marR="0" lvl="0" indent="-171450" algn="l" rtl="0">
              <a:spcBef>
                <a:spcPts val="0"/>
              </a:spcBef>
              <a:spcAft>
                <a:spcPts val="0"/>
              </a:spcAft>
              <a:buClr>
                <a:srgbClr val="3E545F"/>
              </a:buClr>
              <a:buSzPct val="100000"/>
              <a:buFont typeface="Arial"/>
              <a:buChar char="-"/>
            </a:pPr>
            <a:r>
              <a:rPr lang="de-DE" sz="1000">
                <a:solidFill>
                  <a:srgbClr val="3E545F"/>
                </a:solidFill>
                <a:latin typeface="Arial"/>
                <a:ea typeface="Arial"/>
                <a:cs typeface="Arial"/>
                <a:sym typeface="Arial"/>
              </a:rPr>
              <a:t>Logo auswählen (PNG in RGB) </a:t>
            </a:r>
          </a:p>
          <a:p>
            <a:pPr marL="171450" marR="0" lvl="0" indent="-171450" algn="l" rtl="0">
              <a:spcBef>
                <a:spcPts val="0"/>
              </a:spcBef>
              <a:spcAft>
                <a:spcPts val="0"/>
              </a:spcAft>
              <a:buClr>
                <a:srgbClr val="3E545F"/>
              </a:buClr>
              <a:buSzPct val="100000"/>
              <a:buFont typeface="Arial"/>
              <a:buChar char="-"/>
            </a:pPr>
            <a:r>
              <a:rPr lang="de-DE" sz="1000">
                <a:solidFill>
                  <a:srgbClr val="3E545F"/>
                </a:solidFill>
                <a:latin typeface="Arial"/>
                <a:ea typeface="Arial"/>
                <a:cs typeface="Arial"/>
                <a:sym typeface="Arial"/>
              </a:rPr>
              <a:t>Skalieren: Doppelklick auf Logo &gt; unter Schriftgrad (rechts im Kopf) Höhe 2,26 cm  einstellen (Breite variiert je nach     </a:t>
            </a:r>
          </a:p>
          <a:p>
            <a:pPr marL="0" marR="0" lvl="0" indent="0" algn="l" rtl="0">
              <a:spcBef>
                <a:spcPts val="0"/>
              </a:spcBef>
              <a:spcAft>
                <a:spcPts val="0"/>
              </a:spcAft>
              <a:buClr>
                <a:srgbClr val="3E545F"/>
              </a:buClr>
              <a:buSzPct val="25000"/>
              <a:buFont typeface="Arial"/>
              <a:buNone/>
            </a:pPr>
            <a:r>
              <a:rPr lang="de-DE" sz="1000">
                <a:solidFill>
                  <a:srgbClr val="3E545F"/>
                </a:solidFill>
                <a:latin typeface="Arial"/>
                <a:ea typeface="Arial"/>
                <a:cs typeface="Arial"/>
                <a:sym typeface="Arial"/>
              </a:rPr>
              <a:t>     Schutzraum)</a:t>
            </a:r>
          </a:p>
          <a:p>
            <a:pPr marL="171450" marR="0" lvl="0" indent="-171450" algn="l" rtl="0">
              <a:spcBef>
                <a:spcPts val="0"/>
              </a:spcBef>
              <a:spcAft>
                <a:spcPts val="0"/>
              </a:spcAft>
              <a:buClr>
                <a:srgbClr val="3E545F"/>
              </a:buClr>
              <a:buSzPct val="100000"/>
              <a:buFont typeface="Arial"/>
              <a:buChar char="-"/>
            </a:pPr>
            <a:r>
              <a:rPr lang="de-DE" sz="1000">
                <a:solidFill>
                  <a:srgbClr val="3E545F"/>
                </a:solidFill>
                <a:latin typeface="Arial"/>
                <a:ea typeface="Arial"/>
                <a:cs typeface="Arial"/>
                <a:sym typeface="Arial"/>
              </a:rPr>
              <a:t>mit Schutzraum am rechten untern Rand platzieren</a:t>
            </a:r>
          </a:p>
          <a:p>
            <a:pPr marL="171450" marR="0" lvl="0" indent="-171450" algn="l" rtl="0">
              <a:spcBef>
                <a:spcPts val="0"/>
              </a:spcBef>
              <a:spcAft>
                <a:spcPts val="0"/>
              </a:spcAft>
              <a:buClr>
                <a:srgbClr val="3E545F"/>
              </a:buClr>
              <a:buSzPct val="100000"/>
              <a:buFont typeface="Arial"/>
              <a:buChar char="-"/>
            </a:pPr>
            <a:r>
              <a:rPr lang="de-DE" sz="1000">
                <a:solidFill>
                  <a:srgbClr val="3E545F"/>
                </a:solidFill>
                <a:latin typeface="Arial"/>
                <a:ea typeface="Arial"/>
                <a:cs typeface="Arial"/>
                <a:sym typeface="Arial"/>
              </a:rPr>
              <a:t>Masteransicht schließen. Das Logo ist nun auf allen  Inhalts-Folien getauscht.</a:t>
            </a:r>
          </a:p>
          <a:p>
            <a:pPr marL="171450" marR="0" lvl="0" indent="-171450" algn="l" rtl="0">
              <a:spcBef>
                <a:spcPts val="0"/>
              </a:spcBef>
              <a:spcAft>
                <a:spcPts val="0"/>
              </a:spcAft>
              <a:buClr>
                <a:srgbClr val="3E545F"/>
              </a:buClr>
              <a:buSzPct val="100000"/>
              <a:buFont typeface="Arial"/>
              <a:buChar char="-"/>
            </a:pPr>
            <a:r>
              <a:rPr lang="de-DE" sz="1000">
                <a:solidFill>
                  <a:srgbClr val="3E545F"/>
                </a:solidFill>
                <a:latin typeface="Arial"/>
                <a:ea typeface="Arial"/>
                <a:cs typeface="Arial"/>
                <a:sym typeface="Arial"/>
              </a:rPr>
              <a:t>Zum Tauschen der Logos in Titel- und Abschlussfolie die jeweilige Masterfolie links anklicken und dort ebenso verfahren. </a:t>
            </a:r>
          </a:p>
        </p:txBody>
      </p:sp>
      <p:pic>
        <p:nvPicPr>
          <p:cNvPr id="40" name="Shape 40"/>
          <p:cNvPicPr preferRelativeResize="0"/>
          <p:nvPr/>
        </p:nvPicPr>
        <p:blipFill rotWithShape="1">
          <a:blip r:embed="rId2">
            <a:alphaModFix/>
          </a:blip>
          <a:srcRect/>
          <a:stretch/>
        </p:blipFill>
        <p:spPr>
          <a:xfrm>
            <a:off x="7242371" y="6116617"/>
            <a:ext cx="1408013" cy="61916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el_2/3 Foto">
    <p:spTree>
      <p:nvGrpSpPr>
        <p:cNvPr id="1" name="Shape 41"/>
        <p:cNvGrpSpPr/>
        <p:nvPr/>
      </p:nvGrpSpPr>
      <p:grpSpPr>
        <a:xfrm>
          <a:off x="0" y="0"/>
          <a:ext cx="0" cy="0"/>
          <a:chOff x="0" y="0"/>
          <a:chExt cx="0" cy="0"/>
        </a:xfrm>
      </p:grpSpPr>
      <p:sp>
        <p:nvSpPr>
          <p:cNvPr id="42" name="Shape 42"/>
          <p:cNvSpPr txBox="1">
            <a:spLocks noGrp="1"/>
          </p:cNvSpPr>
          <p:nvPr>
            <p:ph type="ftr" idx="11"/>
          </p:nvPr>
        </p:nvSpPr>
        <p:spPr>
          <a:xfrm>
            <a:off x="287337" y="6227762"/>
            <a:ext cx="731837" cy="39687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50">
                <a:solidFill>
                  <a:schemeClr val="dk2"/>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ctrTitle"/>
          </p:nvPr>
        </p:nvSpPr>
        <p:spPr>
          <a:xfrm>
            <a:off x="288000" y="4364362"/>
            <a:ext cx="8567999" cy="5400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None/>
              <a:defRPr sz="32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ubTitle" idx="1"/>
          </p:nvPr>
        </p:nvSpPr>
        <p:spPr>
          <a:xfrm>
            <a:off x="288000" y="5125767"/>
            <a:ext cx="8567999" cy="81281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0" i="0" u="none" strike="noStrike" cap="none">
                <a:solidFill>
                  <a:schemeClr val="dk1"/>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Noto Sans Symbols"/>
              <a:buNone/>
              <a:defRPr sz="2000" b="0" i="0" u="none" strike="noStrike" cap="none">
                <a:solidFill>
                  <a:schemeClr val="dk1"/>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5" name="Shape 45"/>
          <p:cNvSpPr txBox="1"/>
          <p:nvPr/>
        </p:nvSpPr>
        <p:spPr>
          <a:xfrm>
            <a:off x="9258071" y="540456"/>
            <a:ext cx="1641475" cy="116998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a:solidFill>
                  <a:schemeClr val="dk1"/>
                </a:solidFill>
                <a:latin typeface="Arial"/>
                <a:ea typeface="Arial"/>
                <a:cs typeface="Arial"/>
                <a:sym typeface="Arial"/>
              </a:rPr>
              <a:t>Bild zuschneiden unter:</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Format</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Zuschneiden</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Zuschneidewerkzeug horizontal bis zur ersten oder zweiten Linie ziehen</a:t>
            </a:r>
          </a:p>
        </p:txBody>
      </p:sp>
      <p:sp>
        <p:nvSpPr>
          <p:cNvPr id="46" name="Shape 46"/>
          <p:cNvSpPr txBox="1"/>
          <p:nvPr/>
        </p:nvSpPr>
        <p:spPr>
          <a:xfrm>
            <a:off x="-1755322" y="652189"/>
            <a:ext cx="1641475" cy="620580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a:solidFill>
                  <a:schemeClr val="dk1"/>
                </a:solidFill>
                <a:latin typeface="Arial"/>
                <a:ea typeface="Arial"/>
                <a:cs typeface="Arial"/>
                <a:sym typeface="Arial"/>
              </a:rPr>
              <a:t>Logo in neuer Logosystematik einfügen:</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Zum Anpassen der Fußzeile unt</a:t>
            </a:r>
            <a:r>
              <a:rPr lang="de-DE" sz="1000" b="0">
                <a:solidFill>
                  <a:schemeClr val="dk1"/>
                </a:solidFill>
                <a:latin typeface="Arial"/>
                <a:ea typeface="Arial"/>
                <a:cs typeface="Arial"/>
                <a:sym typeface="Arial"/>
              </a:rPr>
              <a:t>er Karteireiter Ansicht &gt; auf Folienmaster klicken. Links in der Übersicht auf die oberste Folie scrollen und dort in die Fußzeile klicken. Das Beispiellogo kann nun entfernt werden. </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Einfügen über Karteireiter Einfügen &gt; Grafik</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Logo auswählen (PNG in RGB) </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Skalieren: Doppelklick auf Logo &gt; unter Schriftgrad (rechts im Kopf) Höhe 2,26 cm  einstellen (Breite variiert je nach     </a:t>
            </a:r>
          </a:p>
          <a:p>
            <a:pPr marL="0" marR="0" lvl="0" indent="0" algn="l" rtl="0">
              <a:spcBef>
                <a:spcPts val="0"/>
              </a:spcBef>
              <a:spcAft>
                <a:spcPts val="0"/>
              </a:spcAft>
              <a:buClr>
                <a:schemeClr val="dk1"/>
              </a:buClr>
              <a:buSzPct val="25000"/>
              <a:buFont typeface="Arial"/>
              <a:buNone/>
            </a:pPr>
            <a:r>
              <a:rPr lang="de-DE" sz="1000">
                <a:solidFill>
                  <a:schemeClr val="dk1"/>
                </a:solidFill>
                <a:latin typeface="Arial"/>
                <a:ea typeface="Arial"/>
                <a:cs typeface="Arial"/>
                <a:sym typeface="Arial"/>
              </a:rPr>
              <a:t>     Schutzraum)</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mit Schutzraum am rechten untern Rand platzieren</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Masteransicht schließen. Das Logo ist nun auf allen  Inhalts-Folien getauscht.</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Zum Tauschen der Logos in Titel- und Abschlussfolie die jeweilige Masterfolie links anklicken und dort ebenso verfahren. </a:t>
            </a:r>
          </a:p>
        </p:txBody>
      </p:sp>
      <p:pic>
        <p:nvPicPr>
          <p:cNvPr id="47" name="Shape 47"/>
          <p:cNvPicPr preferRelativeResize="0"/>
          <p:nvPr/>
        </p:nvPicPr>
        <p:blipFill rotWithShape="1">
          <a:blip r:embed="rId2">
            <a:alphaModFix/>
          </a:blip>
          <a:srcRect t="22789" b="8536"/>
          <a:stretch/>
        </p:blipFill>
        <p:spPr>
          <a:xfrm>
            <a:off x="112" y="0"/>
            <a:ext cx="9144000" cy="4186326"/>
          </a:xfrm>
          <a:prstGeom prst="rect">
            <a:avLst/>
          </a:prstGeom>
          <a:noFill/>
          <a:ln>
            <a:noFill/>
          </a:ln>
        </p:spPr>
      </p:pic>
      <p:pic>
        <p:nvPicPr>
          <p:cNvPr id="48" name="Shape 48"/>
          <p:cNvPicPr preferRelativeResize="0"/>
          <p:nvPr/>
        </p:nvPicPr>
        <p:blipFill rotWithShape="1">
          <a:blip r:embed="rId3">
            <a:alphaModFix/>
          </a:blip>
          <a:srcRect/>
          <a:stretch/>
        </p:blipFill>
        <p:spPr>
          <a:xfrm>
            <a:off x="7242371" y="6116617"/>
            <a:ext cx="1408013" cy="61916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el_Text">
    <p:spTree>
      <p:nvGrpSpPr>
        <p:cNvPr id="1" name="Shape 49"/>
        <p:cNvGrpSpPr/>
        <p:nvPr/>
      </p:nvGrpSpPr>
      <p:grpSpPr>
        <a:xfrm>
          <a:off x="0" y="0"/>
          <a:ext cx="0" cy="0"/>
          <a:chOff x="0" y="0"/>
          <a:chExt cx="0" cy="0"/>
        </a:xfrm>
      </p:grpSpPr>
      <p:sp>
        <p:nvSpPr>
          <p:cNvPr id="50" name="Shape 50"/>
          <p:cNvSpPr txBox="1">
            <a:spLocks noGrp="1"/>
          </p:cNvSpPr>
          <p:nvPr>
            <p:ph type="ftr" idx="11"/>
          </p:nvPr>
        </p:nvSpPr>
        <p:spPr>
          <a:xfrm>
            <a:off x="287337" y="6227762"/>
            <a:ext cx="731837" cy="39687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50">
                <a:solidFill>
                  <a:schemeClr val="dk2"/>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ctrTitle"/>
          </p:nvPr>
        </p:nvSpPr>
        <p:spPr>
          <a:xfrm>
            <a:off x="288000" y="2487600"/>
            <a:ext cx="8567999" cy="5400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None/>
              <a:defRPr sz="32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subTitle" idx="1"/>
          </p:nvPr>
        </p:nvSpPr>
        <p:spPr>
          <a:xfrm>
            <a:off x="288000" y="2980800"/>
            <a:ext cx="8567999" cy="165576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0" i="0" u="none" strike="noStrike" cap="none">
                <a:solidFill>
                  <a:schemeClr val="dk1"/>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Noto Sans Symbols"/>
              <a:buNone/>
              <a:defRPr sz="2000" b="0" i="0" u="none" strike="noStrike" cap="none">
                <a:solidFill>
                  <a:schemeClr val="dk1"/>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53" name="Shape 53"/>
          <p:cNvCxnSpPr/>
          <p:nvPr/>
        </p:nvCxnSpPr>
        <p:spPr>
          <a:xfrm>
            <a:off x="287337" y="6040437"/>
            <a:ext cx="8569325" cy="0"/>
          </a:xfrm>
          <a:prstGeom prst="straightConnector1">
            <a:avLst/>
          </a:prstGeom>
          <a:noFill/>
          <a:ln w="9525" cap="flat" cmpd="sng">
            <a:solidFill>
              <a:schemeClr val="dk1"/>
            </a:solidFill>
            <a:prstDash val="solid"/>
            <a:miter/>
            <a:headEnd type="none" w="med" len="med"/>
            <a:tailEnd type="none" w="med" len="med"/>
          </a:ln>
        </p:spPr>
      </p:cxnSp>
      <p:sp>
        <p:nvSpPr>
          <p:cNvPr id="54" name="Shape 54"/>
          <p:cNvSpPr txBox="1"/>
          <p:nvPr/>
        </p:nvSpPr>
        <p:spPr>
          <a:xfrm>
            <a:off x="-1755322" y="652189"/>
            <a:ext cx="1641475" cy="620580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a:solidFill>
                  <a:schemeClr val="dk1"/>
                </a:solidFill>
                <a:latin typeface="Arial"/>
                <a:ea typeface="Arial"/>
                <a:cs typeface="Arial"/>
                <a:sym typeface="Arial"/>
              </a:rPr>
              <a:t>Logo in neuer Logosystematik einfügen:</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Zum Anpassen der Fußzeile unt</a:t>
            </a:r>
            <a:r>
              <a:rPr lang="de-DE" sz="1000" b="0">
                <a:solidFill>
                  <a:schemeClr val="dk1"/>
                </a:solidFill>
                <a:latin typeface="Arial"/>
                <a:ea typeface="Arial"/>
                <a:cs typeface="Arial"/>
                <a:sym typeface="Arial"/>
              </a:rPr>
              <a:t>er Karteireiter Ansicht &gt; auf Folienmaster klicken. Links in der Übersicht auf die oberste Folie scrollen und dort in die Fußzeile klicken. Das Beispiellogo kann nun entfernt werden. </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Einfügen über Karteireiter Einfügen &gt; Grafik</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Logo auswählen (PNG in RGB) </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Skalieren: Doppelklick auf Logo &gt; unter Schriftgrad (rechts im Kopf) Höhe 2,26 cm  einstellen (Breite variiert je nach     </a:t>
            </a:r>
          </a:p>
          <a:p>
            <a:pPr marL="0" marR="0" lvl="0" indent="0" algn="l" rtl="0">
              <a:spcBef>
                <a:spcPts val="0"/>
              </a:spcBef>
              <a:spcAft>
                <a:spcPts val="0"/>
              </a:spcAft>
              <a:buClr>
                <a:schemeClr val="dk1"/>
              </a:buClr>
              <a:buSzPct val="25000"/>
              <a:buFont typeface="Arial"/>
              <a:buNone/>
            </a:pPr>
            <a:r>
              <a:rPr lang="de-DE" sz="1000">
                <a:solidFill>
                  <a:schemeClr val="dk1"/>
                </a:solidFill>
                <a:latin typeface="Arial"/>
                <a:ea typeface="Arial"/>
                <a:cs typeface="Arial"/>
                <a:sym typeface="Arial"/>
              </a:rPr>
              <a:t>     Schutzraum)</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mit Schutzraum am rechten untern Rand platzieren</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Masteransicht schließen. Das Logo ist nun auf allen  Inhalts-Folien getauscht.</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Zum Tauschen der Logos in Titel- und Abschlussfolie die jeweilige Masterfolie links anklicken und dort ebenso verfahren. </a:t>
            </a:r>
          </a:p>
        </p:txBody>
      </p:sp>
      <p:pic>
        <p:nvPicPr>
          <p:cNvPr id="55" name="Shape 55"/>
          <p:cNvPicPr preferRelativeResize="0"/>
          <p:nvPr/>
        </p:nvPicPr>
        <p:blipFill rotWithShape="1">
          <a:blip r:embed="rId2">
            <a:alphaModFix/>
          </a:blip>
          <a:srcRect/>
          <a:stretch/>
        </p:blipFill>
        <p:spPr>
          <a:xfrm>
            <a:off x="7242371" y="6116617"/>
            <a:ext cx="1408013" cy="61916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el_mittig, horizontale Linie">
    <p:spTree>
      <p:nvGrpSpPr>
        <p:cNvPr id="1" name="Shape 56"/>
        <p:cNvGrpSpPr/>
        <p:nvPr/>
      </p:nvGrpSpPr>
      <p:grpSpPr>
        <a:xfrm>
          <a:off x="0" y="0"/>
          <a:ext cx="0" cy="0"/>
          <a:chOff x="0" y="0"/>
          <a:chExt cx="0" cy="0"/>
        </a:xfrm>
      </p:grpSpPr>
      <p:sp>
        <p:nvSpPr>
          <p:cNvPr id="57" name="Shape 57"/>
          <p:cNvSpPr txBox="1">
            <a:spLocks noGrp="1"/>
          </p:cNvSpPr>
          <p:nvPr>
            <p:ph type="ftr" idx="11"/>
          </p:nvPr>
        </p:nvSpPr>
        <p:spPr>
          <a:xfrm>
            <a:off x="287337" y="6227762"/>
            <a:ext cx="731837" cy="39687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50">
                <a:solidFill>
                  <a:schemeClr val="dk2"/>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ctrTitle"/>
          </p:nvPr>
        </p:nvSpPr>
        <p:spPr>
          <a:xfrm>
            <a:off x="288000" y="2487600"/>
            <a:ext cx="8567999" cy="5400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None/>
              <a:defRPr sz="32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9pPr>
          </a:lstStyle>
          <a:p>
            <a:endParaRPr/>
          </a:p>
        </p:txBody>
      </p:sp>
      <p:sp>
        <p:nvSpPr>
          <p:cNvPr id="59" name="Shape 59"/>
          <p:cNvSpPr txBox="1">
            <a:spLocks noGrp="1"/>
          </p:cNvSpPr>
          <p:nvPr>
            <p:ph type="subTitle" idx="1"/>
          </p:nvPr>
        </p:nvSpPr>
        <p:spPr>
          <a:xfrm>
            <a:off x="288000" y="3196800"/>
            <a:ext cx="8567999" cy="165576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0" i="0" u="none" strike="noStrike" cap="none">
                <a:solidFill>
                  <a:schemeClr val="dk1"/>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Noto Sans Symbols"/>
              <a:buNone/>
              <a:defRPr sz="2000" b="0" i="0" u="none" strike="noStrike" cap="none">
                <a:solidFill>
                  <a:schemeClr val="dk1"/>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60" name="Shape 60"/>
          <p:cNvCxnSpPr/>
          <p:nvPr/>
        </p:nvCxnSpPr>
        <p:spPr>
          <a:xfrm>
            <a:off x="287337" y="3036888"/>
            <a:ext cx="8569325" cy="0"/>
          </a:xfrm>
          <a:prstGeom prst="straightConnector1">
            <a:avLst/>
          </a:prstGeom>
          <a:noFill/>
          <a:ln w="9525" cap="flat" cmpd="sng">
            <a:solidFill>
              <a:srgbClr val="009FE3"/>
            </a:solidFill>
            <a:prstDash val="solid"/>
            <a:miter/>
            <a:headEnd type="none" w="med" len="med"/>
            <a:tailEnd type="none" w="med" len="med"/>
          </a:ln>
        </p:spPr>
      </p:cxnSp>
      <p:sp>
        <p:nvSpPr>
          <p:cNvPr id="61" name="Shape 61"/>
          <p:cNvSpPr txBox="1"/>
          <p:nvPr/>
        </p:nvSpPr>
        <p:spPr>
          <a:xfrm>
            <a:off x="-1755322" y="652189"/>
            <a:ext cx="1641475" cy="620580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a:solidFill>
                  <a:schemeClr val="dk1"/>
                </a:solidFill>
                <a:latin typeface="Arial"/>
                <a:ea typeface="Arial"/>
                <a:cs typeface="Arial"/>
                <a:sym typeface="Arial"/>
              </a:rPr>
              <a:t>Logo in neuer Logosystematik einfügen:</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Zum Anpassen der Fußzeile unt</a:t>
            </a:r>
            <a:r>
              <a:rPr lang="de-DE" sz="1000" b="0">
                <a:solidFill>
                  <a:schemeClr val="dk1"/>
                </a:solidFill>
                <a:latin typeface="Arial"/>
                <a:ea typeface="Arial"/>
                <a:cs typeface="Arial"/>
                <a:sym typeface="Arial"/>
              </a:rPr>
              <a:t>er Karteireiter Ansicht &gt; auf Folienmaster klicken. Links in der Übersicht auf die oberste Folie scrollen und dort in die Fußzeile klicken. Das Beispiellogo kann nun entfernt werden. </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Einfügen über Karteireiter Einfügen &gt; Grafik</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Logo auswählen (PNG in RGB) </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Skalieren: Doppelklick auf Logo &gt; unter Schriftgrad (rechts im Kopf) Höhe 2,26 cm  einstellen (Breite variiert je nach     </a:t>
            </a:r>
          </a:p>
          <a:p>
            <a:pPr marL="0" marR="0" lvl="0" indent="0" algn="l" rtl="0">
              <a:spcBef>
                <a:spcPts val="0"/>
              </a:spcBef>
              <a:spcAft>
                <a:spcPts val="0"/>
              </a:spcAft>
              <a:buClr>
                <a:schemeClr val="dk1"/>
              </a:buClr>
              <a:buSzPct val="25000"/>
              <a:buFont typeface="Arial"/>
              <a:buNone/>
            </a:pPr>
            <a:r>
              <a:rPr lang="de-DE" sz="1000">
                <a:solidFill>
                  <a:schemeClr val="dk1"/>
                </a:solidFill>
                <a:latin typeface="Arial"/>
                <a:ea typeface="Arial"/>
                <a:cs typeface="Arial"/>
                <a:sym typeface="Arial"/>
              </a:rPr>
              <a:t>     Schutzraum)</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mit Schutzraum am rechten untern Rand platzieren</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Masteransicht schließen. Das Logo ist nun auf allen  Inhalts-Folien getauscht.</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Zum Tauschen der Logos in Titel- und Abschlussfolie die jeweilige Masterfolie links anklicken und dort ebenso verfahren. </a:t>
            </a:r>
          </a:p>
        </p:txBody>
      </p:sp>
      <p:pic>
        <p:nvPicPr>
          <p:cNvPr id="62" name="Shape 62"/>
          <p:cNvPicPr preferRelativeResize="0"/>
          <p:nvPr/>
        </p:nvPicPr>
        <p:blipFill rotWithShape="1">
          <a:blip r:embed="rId2">
            <a:alphaModFix/>
          </a:blip>
          <a:srcRect/>
          <a:stretch/>
        </p:blipFill>
        <p:spPr>
          <a:xfrm>
            <a:off x="7242371" y="6116617"/>
            <a:ext cx="1408013" cy="61916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Inhalt_Text">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288000" y="201600"/>
            <a:ext cx="8567999" cy="5435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0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body" idx="1"/>
          </p:nvPr>
        </p:nvSpPr>
        <p:spPr>
          <a:xfrm>
            <a:off x="288000" y="1152000"/>
            <a:ext cx="8567999" cy="2519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1"/>
                </a:solidFill>
                <a:latin typeface="Arial"/>
                <a:ea typeface="Arial"/>
                <a:cs typeface="Arial"/>
                <a:sym typeface="Arial"/>
              </a:defRPr>
            </a:lvl1pPr>
            <a:lvl2pPr marL="216000" marR="0" lvl="1" indent="292000" algn="l" rtl="0">
              <a:lnSpc>
                <a:spcPct val="100000"/>
              </a:lnSpc>
              <a:spcBef>
                <a:spcPts val="0"/>
              </a:spcBef>
              <a:spcAft>
                <a:spcPts val="0"/>
              </a:spcAft>
              <a:buClr>
                <a:schemeClr val="dk2"/>
              </a:buClr>
              <a:buSzPct val="100000"/>
              <a:buFont typeface="Noto Sans Symbols"/>
              <a:buChar char="−"/>
              <a:defRPr sz="1800" b="0" i="0" u="none" strike="noStrike" cap="none">
                <a:solidFill>
                  <a:schemeClr val="dk1"/>
                </a:solidFill>
                <a:latin typeface="Arial"/>
                <a:ea typeface="Arial"/>
                <a:cs typeface="Arial"/>
                <a:sym typeface="Arial"/>
              </a:defRPr>
            </a:lvl2pPr>
            <a:lvl3pPr marL="432000" marR="0" lvl="2" indent="258880" algn="l" rtl="0">
              <a:lnSpc>
                <a:spcPct val="100000"/>
              </a:lnSpc>
              <a:spcBef>
                <a:spcPts val="0"/>
              </a:spcBef>
              <a:spcAft>
                <a:spcPts val="0"/>
              </a:spcAft>
              <a:buClr>
                <a:schemeClr val="dk2"/>
              </a:buClr>
              <a:buSzPct val="80000"/>
              <a:buFont typeface="Noto Sans Symbols"/>
              <a:buChar char="−"/>
              <a:defRPr sz="1600" b="0" i="0" u="none" strike="noStrike" cap="none">
                <a:solidFill>
                  <a:schemeClr val="dk1"/>
                </a:solidFill>
                <a:latin typeface="Arial"/>
                <a:ea typeface="Arial"/>
                <a:cs typeface="Arial"/>
                <a:sym typeface="Arial"/>
              </a:defRPr>
            </a:lvl3pPr>
            <a:lvl4pPr marL="648000" marR="0" lvl="3" indent="279100" algn="l" rtl="0">
              <a:lnSpc>
                <a:spcPct val="100000"/>
              </a:lnSpc>
              <a:spcBef>
                <a:spcPts val="0"/>
              </a:spcBef>
              <a:spcAft>
                <a:spcPts val="0"/>
              </a:spcAft>
              <a:buClr>
                <a:schemeClr val="dk2"/>
              </a:buClr>
              <a:buSzPct val="100000"/>
              <a:buFont typeface="Noto Sans Symbols"/>
              <a:buChar char="▪"/>
              <a:defRPr sz="1600" b="0" i="0" u="none" strike="noStrike" cap="none">
                <a:solidFill>
                  <a:schemeClr val="dk1"/>
                </a:solidFill>
                <a:latin typeface="Arial"/>
                <a:ea typeface="Arial"/>
                <a:cs typeface="Arial"/>
                <a:sym typeface="Arial"/>
              </a:defRPr>
            </a:lvl4pPr>
            <a:lvl5pPr marL="864000" marR="0" lvl="4" indent="279000" algn="l" rtl="0">
              <a:lnSpc>
                <a:spcPct val="9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ftr" idx="11"/>
          </p:nvPr>
        </p:nvSpPr>
        <p:spPr>
          <a:xfrm>
            <a:off x="287337" y="6227762"/>
            <a:ext cx="731837" cy="39687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50">
                <a:solidFill>
                  <a:srgbClr val="3E545F"/>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body" idx="2"/>
          </p:nvPr>
        </p:nvSpPr>
        <p:spPr>
          <a:xfrm>
            <a:off x="287337" y="1684800"/>
            <a:ext cx="8569325" cy="375126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1pPr>
            <a:lvl2pPr marL="432000" marR="0" lvl="1" indent="-114499" algn="l" rtl="0">
              <a:lnSpc>
                <a:spcPct val="100000"/>
              </a:lnSpc>
              <a:spcBef>
                <a:spcPts val="0"/>
              </a:spcBef>
              <a:spcAft>
                <a:spcPts val="0"/>
              </a:spcAft>
              <a:buClr>
                <a:schemeClr val="dk2"/>
              </a:buClr>
              <a:buSzPct val="100000"/>
              <a:buFont typeface="Noto Sans Symbols"/>
              <a:buChar char="−"/>
              <a:defRPr sz="1600" b="0" i="0" u="none" strike="noStrike" cap="none">
                <a:solidFill>
                  <a:schemeClr val="dk1"/>
                </a:solidFill>
                <a:latin typeface="Arial"/>
                <a:ea typeface="Arial"/>
                <a:cs typeface="Arial"/>
                <a:sym typeface="Arial"/>
              </a:defRPr>
            </a:lvl2pPr>
            <a:lvl3pPr marL="648000" marR="0" lvl="2" indent="-134919" algn="l" rtl="0">
              <a:lnSpc>
                <a:spcPct val="100000"/>
              </a:lnSpc>
              <a:spcBef>
                <a:spcPts val="0"/>
              </a:spcBef>
              <a:spcAft>
                <a:spcPts val="0"/>
              </a:spcAft>
              <a:buClr>
                <a:schemeClr val="dk2"/>
              </a:buClr>
              <a:buSzPct val="80000"/>
              <a:buFont typeface="Noto Sans Symbols"/>
              <a:buChar char="▪"/>
              <a:defRPr sz="1600" b="0" i="0" u="none" strike="noStrike" cap="none">
                <a:solidFill>
                  <a:schemeClr val="dk1"/>
                </a:solidFill>
                <a:latin typeface="Arial"/>
                <a:ea typeface="Arial"/>
                <a:cs typeface="Arial"/>
                <a:sym typeface="Arial"/>
              </a:defRPr>
            </a:lvl3pPr>
            <a:lvl4pPr marL="864000" marR="0" lvl="3" indent="-114699" algn="l" rtl="0">
              <a:lnSpc>
                <a:spcPct val="10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4pPr>
            <a:lvl5pPr marL="864000" marR="0" lvl="4" indent="-114699" algn="l" rtl="0">
              <a:lnSpc>
                <a:spcPct val="9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8" name="Shape 68"/>
          <p:cNvSpPr txBox="1"/>
          <p:nvPr/>
        </p:nvSpPr>
        <p:spPr>
          <a:xfrm>
            <a:off x="-2246810" y="506412"/>
            <a:ext cx="2067422" cy="470898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a:solidFill>
                  <a:schemeClr val="dk1"/>
                </a:solidFill>
                <a:latin typeface="Arial"/>
                <a:ea typeface="Arial"/>
                <a:cs typeface="Arial"/>
                <a:sym typeface="Arial"/>
              </a:rPr>
              <a:t>Seitenzahlen:</a:t>
            </a:r>
          </a:p>
          <a:p>
            <a:pPr marL="0" marR="0" lvl="0" indent="0" algn="l" rtl="0">
              <a:lnSpc>
                <a:spcPct val="100000"/>
              </a:lnSpc>
              <a:spcBef>
                <a:spcPts val="0"/>
              </a:spcBef>
              <a:spcAft>
                <a:spcPts val="0"/>
              </a:spcAft>
              <a:buClr>
                <a:schemeClr val="dk1"/>
              </a:buClr>
              <a:buSzPct val="25000"/>
              <a:buFont typeface="Arial"/>
              <a:buNone/>
            </a:pPr>
            <a:r>
              <a:rPr lang="de-DE" sz="1000">
                <a:solidFill>
                  <a:schemeClr val="dk1"/>
                </a:solidFill>
                <a:latin typeface="Arial"/>
                <a:ea typeface="Arial"/>
                <a:cs typeface="Arial"/>
                <a:sym typeface="Arial"/>
              </a:rPr>
              <a:t>Die Seitenanzeige „1 von X“ ist nicht standardmäßig in Powerpoint verfügbar; daher benötigen Sie dazu ein Add-In. Das Add-In kann im Vorlagencenter heruntergeladen werden.</a:t>
            </a:r>
          </a:p>
          <a:p>
            <a:pPr marL="0" marR="0" lvl="0" indent="0" algn="l" rtl="0">
              <a:spcBef>
                <a:spcPts val="0"/>
              </a:spcBef>
              <a:spcAft>
                <a:spcPts val="0"/>
              </a:spcAft>
              <a:buClr>
                <a:schemeClr val="dk1"/>
              </a:buClr>
              <a:buFont typeface="Arial"/>
              <a:buNone/>
            </a:pPr>
            <a:endParaRPr sz="1000">
              <a:solidFill>
                <a:schemeClr val="dk1"/>
              </a:solidFill>
              <a:latin typeface="Arial"/>
              <a:ea typeface="Arial"/>
              <a:cs typeface="Arial"/>
              <a:sym typeface="Arial"/>
            </a:endParaRPr>
          </a:p>
          <a:p>
            <a:pPr marL="0" marR="0" lvl="0" indent="0" algn="l" rtl="0">
              <a:spcBef>
                <a:spcPts val="0"/>
              </a:spcBef>
              <a:spcAft>
                <a:spcPts val="0"/>
              </a:spcAft>
              <a:buClr>
                <a:schemeClr val="dk1"/>
              </a:buClr>
              <a:buSzPct val="25000"/>
              <a:buFont typeface="Arial"/>
              <a:buNone/>
            </a:pPr>
            <a:r>
              <a:rPr lang="de-DE" sz="1000" b="1">
                <a:solidFill>
                  <a:schemeClr val="dk1"/>
                </a:solidFill>
                <a:latin typeface="Arial"/>
                <a:ea typeface="Arial"/>
                <a:cs typeface="Arial"/>
                <a:sym typeface="Arial"/>
              </a:rPr>
              <a:t>Aktivieren</a:t>
            </a:r>
          </a:p>
          <a:p>
            <a:pPr marL="0" marR="0" lvl="0" indent="0" algn="l" rtl="0">
              <a:spcBef>
                <a:spcPts val="0"/>
              </a:spcBef>
              <a:spcAft>
                <a:spcPts val="0"/>
              </a:spcAft>
              <a:buSzPct val="25000"/>
              <a:buNone/>
            </a:pPr>
            <a:r>
              <a:rPr lang="de-DE" sz="1000">
                <a:solidFill>
                  <a:schemeClr val="dk1"/>
                </a:solidFill>
                <a:latin typeface="Arial"/>
                <a:ea typeface="Arial"/>
                <a:cs typeface="Arial"/>
                <a:sym typeface="Arial"/>
              </a:rPr>
              <a:t>Nach dem Öffnen der Vorlage, klicken Sie mit einem Doppelklick auf die Datei „RWTH-Addin-Seitenzahlen“, um das Add-In zu aktivieren. Nach dem Schließen von Powerpoint deaktiviert es sich automatisch wieder.</a:t>
            </a:r>
          </a:p>
          <a:p>
            <a:pPr marL="0" marR="0" lvl="0" indent="0" algn="l" rtl="0">
              <a:spcBef>
                <a:spcPts val="0"/>
              </a:spcBef>
              <a:spcAft>
                <a:spcPts val="0"/>
              </a:spcAft>
              <a:buNone/>
            </a:pPr>
            <a:endParaRPr sz="1000">
              <a:solidFill>
                <a:schemeClr val="dk1"/>
              </a:solidFill>
              <a:latin typeface="Arial"/>
              <a:ea typeface="Arial"/>
              <a:cs typeface="Arial"/>
              <a:sym typeface="Arial"/>
            </a:endParaRPr>
          </a:p>
          <a:p>
            <a:pPr marL="0" marR="0" lvl="0" indent="0" algn="l" rtl="0">
              <a:spcBef>
                <a:spcPts val="0"/>
              </a:spcBef>
              <a:spcAft>
                <a:spcPts val="0"/>
              </a:spcAft>
              <a:buSzPct val="25000"/>
              <a:buNone/>
            </a:pPr>
            <a:r>
              <a:rPr lang="de-DE" sz="1000" b="1">
                <a:solidFill>
                  <a:schemeClr val="dk1"/>
                </a:solidFill>
                <a:latin typeface="Arial"/>
                <a:ea typeface="Arial"/>
                <a:cs typeface="Arial"/>
                <a:sym typeface="Arial"/>
              </a:rPr>
              <a:t>Erstellen</a:t>
            </a:r>
          </a:p>
          <a:p>
            <a:pPr marL="0" marR="0" lvl="0" indent="0" algn="l" rtl="0">
              <a:spcBef>
                <a:spcPts val="0"/>
              </a:spcBef>
              <a:spcAft>
                <a:spcPts val="0"/>
              </a:spcAft>
              <a:buSzPct val="25000"/>
              <a:buNone/>
            </a:pPr>
            <a:r>
              <a:rPr lang="de-DE" sz="1000">
                <a:solidFill>
                  <a:schemeClr val="dk1"/>
                </a:solidFill>
                <a:latin typeface="Arial"/>
                <a:ea typeface="Arial"/>
                <a:cs typeface="Arial"/>
                <a:sym typeface="Arial"/>
              </a:rPr>
              <a:t>Gehen Sie in der Symbolleiste auf den Tab „RWTH AddIn“ und klicken Sie den Button. Nun stellen sich die Seitenzahlen automatisch ein. Falls Sie nachträglich noch Folien hinzufügen oder löschen, klicken Sie einfach erneut auf den Button, um die Seitenzahlen zu aktualisieren. </a:t>
            </a:r>
          </a:p>
          <a:p>
            <a:pPr marL="0" marR="0" lvl="0" indent="0" algn="l" rtl="0">
              <a:spcBef>
                <a:spcPts val="0"/>
              </a:spcBef>
              <a:spcAft>
                <a:spcPts val="0"/>
              </a:spcAft>
              <a:buNone/>
            </a:pPr>
            <a:endParaRPr sz="1000">
              <a:solidFill>
                <a:schemeClr val="dk1"/>
              </a:solidFill>
              <a:latin typeface="Arial"/>
              <a:ea typeface="Arial"/>
              <a:cs typeface="Arial"/>
              <a:sym typeface="Arial"/>
            </a:endParaRPr>
          </a:p>
        </p:txBody>
      </p:sp>
      <p:sp>
        <p:nvSpPr>
          <p:cNvPr id="69" name="Shape 69"/>
          <p:cNvSpPr txBox="1"/>
          <p:nvPr/>
        </p:nvSpPr>
        <p:spPr>
          <a:xfrm>
            <a:off x="9231085" y="506412"/>
            <a:ext cx="2067422" cy="517064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a:solidFill>
                  <a:schemeClr val="dk1"/>
                </a:solidFill>
                <a:latin typeface="Arial"/>
                <a:ea typeface="Arial"/>
                <a:cs typeface="Arial"/>
                <a:sym typeface="Arial"/>
              </a:rPr>
              <a:t>Add-In installieren </a:t>
            </a:r>
          </a:p>
          <a:p>
            <a:pPr marL="0" marR="0" lvl="0" indent="0" algn="l" rtl="0">
              <a:spcBef>
                <a:spcPts val="0"/>
              </a:spcBef>
              <a:spcAft>
                <a:spcPts val="0"/>
              </a:spcAft>
              <a:buSzPct val="25000"/>
              <a:buNone/>
            </a:pPr>
            <a:r>
              <a:rPr lang="de-DE" sz="1000">
                <a:solidFill>
                  <a:schemeClr val="dk1"/>
                </a:solidFill>
                <a:latin typeface="Arial"/>
                <a:ea typeface="Arial"/>
                <a:cs typeface="Arial"/>
                <a:sym typeface="Arial"/>
              </a:rPr>
              <a:t>Wenn Sie das Add-In dauerhaft installieren möchten, damit Sie es nicht immer anklicken müssen, gehen Sie wie folgt vor:</a:t>
            </a:r>
          </a:p>
          <a:p>
            <a:pPr marL="0" marR="0" lvl="0" indent="0" algn="l" rtl="0">
              <a:spcBef>
                <a:spcPts val="0"/>
              </a:spcBef>
              <a:spcAft>
                <a:spcPts val="0"/>
              </a:spcAft>
              <a:buSzPct val="25000"/>
              <a:buNone/>
            </a:pPr>
            <a:r>
              <a:rPr lang="de-DE" sz="1000">
                <a:solidFill>
                  <a:schemeClr val="dk1"/>
                </a:solidFill>
                <a:latin typeface="Arial"/>
                <a:ea typeface="Arial"/>
                <a:cs typeface="Arial"/>
                <a:sym typeface="Arial"/>
              </a:rPr>
              <a:t>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1">
                <a:solidFill>
                  <a:schemeClr val="dk1"/>
                </a:solidFill>
                <a:latin typeface="Arial"/>
                <a:ea typeface="Arial"/>
                <a:cs typeface="Arial"/>
                <a:sym typeface="Arial"/>
              </a:rPr>
              <a:t>Schaltfläche Office</a:t>
            </a:r>
            <a:r>
              <a:rPr lang="de-DE" sz="1000">
                <a:solidFill>
                  <a:schemeClr val="dk1"/>
                </a:solidFill>
                <a:latin typeface="Arial"/>
                <a:ea typeface="Arial"/>
                <a:cs typeface="Arial"/>
                <a:sym typeface="Arial"/>
              </a:rPr>
              <a:t> (für </a:t>
            </a:r>
            <a:r>
              <a:rPr lang="de-DE" sz="1000" b="0">
                <a:solidFill>
                  <a:schemeClr val="dk1"/>
                </a:solidFill>
                <a:latin typeface="Arial"/>
                <a:ea typeface="Arial"/>
                <a:cs typeface="Arial"/>
                <a:sym typeface="Arial"/>
              </a:rPr>
              <a:t>Office 2007-2010</a:t>
            </a:r>
            <a:r>
              <a:rPr lang="de-DE" sz="1000">
                <a:solidFill>
                  <a:schemeClr val="dk1"/>
                </a:solidFill>
                <a:latin typeface="Arial"/>
                <a:ea typeface="Arial"/>
                <a:cs typeface="Arial"/>
                <a:sym typeface="Arial"/>
              </a:rPr>
              <a:t>, runder Button oben links) bzw. auf </a:t>
            </a:r>
            <a:r>
              <a:rPr lang="de-DE" sz="1000" b="1">
                <a:solidFill>
                  <a:schemeClr val="dk1"/>
                </a:solidFill>
                <a:latin typeface="Arial"/>
                <a:ea typeface="Arial"/>
                <a:cs typeface="Arial"/>
                <a:sym typeface="Arial"/>
              </a:rPr>
              <a:t>Datei</a:t>
            </a:r>
            <a:r>
              <a:rPr lang="de-DE" sz="1000">
                <a:solidFill>
                  <a:schemeClr val="dk1"/>
                </a:solidFill>
                <a:latin typeface="Arial"/>
                <a:ea typeface="Arial"/>
                <a:cs typeface="Arial"/>
                <a:sym typeface="Arial"/>
              </a:rPr>
              <a:t> (</a:t>
            </a:r>
            <a:r>
              <a:rPr lang="de-DE" sz="1000" b="0">
                <a:solidFill>
                  <a:schemeClr val="dk1"/>
                </a:solidFill>
                <a:latin typeface="Arial"/>
                <a:ea typeface="Arial"/>
                <a:cs typeface="Arial"/>
                <a:sym typeface="Arial"/>
              </a:rPr>
              <a:t>Office 2013)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a:solidFill>
                  <a:schemeClr val="dk1"/>
                </a:solidFill>
                <a:latin typeface="Arial"/>
                <a:ea typeface="Arial"/>
                <a:cs typeface="Arial"/>
                <a:sym typeface="Arial"/>
              </a:rPr>
              <a:t>„</a:t>
            </a:r>
            <a:r>
              <a:rPr lang="de-DE" sz="1000" b="1">
                <a:solidFill>
                  <a:schemeClr val="dk1"/>
                </a:solidFill>
                <a:latin typeface="Arial"/>
                <a:ea typeface="Arial"/>
                <a:cs typeface="Arial"/>
                <a:sym typeface="Arial"/>
              </a:rPr>
              <a:t>PowerPoint-Optionen</a:t>
            </a:r>
            <a:r>
              <a:rPr lang="de-DE" sz="1000">
                <a:solidFill>
                  <a:schemeClr val="dk1"/>
                </a:solidFill>
                <a:latin typeface="Arial"/>
                <a:ea typeface="Arial"/>
                <a:cs typeface="Arial"/>
                <a:sym typeface="Arial"/>
              </a:rPr>
              <a:t>“ (für </a:t>
            </a:r>
            <a:r>
              <a:rPr lang="de-DE" sz="1000" b="0">
                <a:solidFill>
                  <a:schemeClr val="dk1"/>
                </a:solidFill>
                <a:latin typeface="Arial"/>
                <a:ea typeface="Arial"/>
                <a:cs typeface="Arial"/>
                <a:sym typeface="Arial"/>
              </a:rPr>
              <a:t>Office 2007-2010</a:t>
            </a:r>
            <a:r>
              <a:rPr lang="de-DE" sz="1000">
                <a:solidFill>
                  <a:schemeClr val="dk1"/>
                </a:solidFill>
                <a:latin typeface="Arial"/>
                <a:ea typeface="Arial"/>
                <a:cs typeface="Arial"/>
                <a:sym typeface="Arial"/>
              </a:rPr>
              <a:t>, unten rechts) bzw. </a:t>
            </a:r>
            <a:r>
              <a:rPr lang="de-DE" sz="1000" b="1">
                <a:solidFill>
                  <a:schemeClr val="dk1"/>
                </a:solidFill>
                <a:latin typeface="Arial"/>
                <a:ea typeface="Arial"/>
                <a:cs typeface="Arial"/>
                <a:sym typeface="Arial"/>
              </a:rPr>
              <a:t>Optionen</a:t>
            </a:r>
            <a:r>
              <a:rPr lang="de-DE" sz="1000" b="0">
                <a:solidFill>
                  <a:schemeClr val="dk1"/>
                </a:solidFill>
                <a:latin typeface="Arial"/>
                <a:ea typeface="Arial"/>
                <a:cs typeface="Arial"/>
                <a:sym typeface="Arial"/>
              </a:rPr>
              <a:t> (Office 2013)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1">
                <a:solidFill>
                  <a:schemeClr val="dk1"/>
                </a:solidFill>
                <a:latin typeface="Arial"/>
                <a:ea typeface="Arial"/>
                <a:cs typeface="Arial"/>
                <a:sym typeface="Arial"/>
              </a:rPr>
              <a:t>Add-Ins</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a:solidFill>
                  <a:schemeClr val="dk1"/>
                </a:solidFill>
                <a:latin typeface="Arial"/>
                <a:ea typeface="Arial"/>
                <a:cs typeface="Arial"/>
                <a:sym typeface="Arial"/>
              </a:rPr>
              <a:t>wählen Sie ganz unten bei </a:t>
            </a:r>
            <a:r>
              <a:rPr lang="de-DE" sz="1000" b="1">
                <a:solidFill>
                  <a:schemeClr val="dk1"/>
                </a:solidFill>
                <a:latin typeface="Arial"/>
                <a:ea typeface="Arial"/>
                <a:cs typeface="Arial"/>
                <a:sym typeface="Arial"/>
              </a:rPr>
              <a:t>Verwalten:</a:t>
            </a:r>
            <a:r>
              <a:rPr lang="de-DE" sz="1000">
                <a:solidFill>
                  <a:schemeClr val="dk1"/>
                </a:solidFill>
                <a:latin typeface="Arial"/>
                <a:ea typeface="Arial"/>
                <a:cs typeface="Arial"/>
                <a:sym typeface="Arial"/>
              </a:rPr>
              <a:t> den Punkt </a:t>
            </a:r>
            <a:r>
              <a:rPr lang="de-DE" sz="1000" b="1">
                <a:solidFill>
                  <a:schemeClr val="dk1"/>
                </a:solidFill>
                <a:latin typeface="Arial"/>
                <a:ea typeface="Arial"/>
                <a:cs typeface="Arial"/>
                <a:sym typeface="Arial"/>
              </a:rPr>
              <a:t>PowerPoint-Add Ins</a:t>
            </a:r>
            <a:r>
              <a:rPr lang="de-DE" sz="1000">
                <a:solidFill>
                  <a:schemeClr val="dk1"/>
                </a:solidFill>
                <a:latin typeface="Arial"/>
                <a:ea typeface="Arial"/>
                <a:cs typeface="Arial"/>
                <a:sym typeface="Arial"/>
              </a:rPr>
              <a:t> und klicken Sie </a:t>
            </a:r>
            <a:r>
              <a:rPr lang="de-DE" sz="1000" b="1">
                <a:solidFill>
                  <a:schemeClr val="dk1"/>
                </a:solidFill>
                <a:latin typeface="Arial"/>
                <a:ea typeface="Arial"/>
                <a:cs typeface="Arial"/>
                <a:sym typeface="Arial"/>
              </a:rPr>
              <a:t>Gehe zu…</a:t>
            </a:r>
            <a:r>
              <a:rPr lang="de-DE" sz="1000">
                <a:solidFill>
                  <a:schemeClr val="dk1"/>
                </a:solidFill>
                <a:latin typeface="Arial"/>
                <a:ea typeface="Arial"/>
                <a:cs typeface="Arial"/>
                <a:sym typeface="Arial"/>
              </a:rPr>
              <a:t>.</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a:solidFill>
                  <a:schemeClr val="dk1"/>
                </a:solidFill>
                <a:latin typeface="Arial"/>
                <a:ea typeface="Arial"/>
                <a:cs typeface="Arial"/>
                <a:sym typeface="Arial"/>
              </a:rPr>
              <a:t>Sollte das RWTH Add In angezeigt werden, entfernen Sie es! Anders ist eine dauerhafte Installierung nicht möglich.</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a:solidFill>
                  <a:schemeClr val="dk1"/>
                </a:solidFill>
                <a:latin typeface="Arial"/>
                <a:ea typeface="Arial"/>
                <a:cs typeface="Arial"/>
                <a:sym typeface="Arial"/>
              </a:rPr>
              <a:t>Klicken Sie auf </a:t>
            </a:r>
            <a:r>
              <a:rPr lang="de-DE" sz="1000" b="1">
                <a:solidFill>
                  <a:schemeClr val="dk1"/>
                </a:solidFill>
                <a:latin typeface="Arial"/>
                <a:ea typeface="Arial"/>
                <a:cs typeface="Arial"/>
                <a:sym typeface="Arial"/>
              </a:rPr>
              <a:t>Neu Hinzufügen…</a:t>
            </a:r>
            <a:r>
              <a:rPr lang="de-DE" sz="1000" b="0">
                <a:solidFill>
                  <a:schemeClr val="dk1"/>
                </a:solidFill>
                <a:latin typeface="Arial"/>
                <a:ea typeface="Arial"/>
                <a:cs typeface="Arial"/>
                <a:sym typeface="Arial"/>
              </a:rPr>
              <a:t>, suchen Sie das Add-In auf ihrem PC raus und klicken Sie auf </a:t>
            </a:r>
            <a:r>
              <a:rPr lang="de-DE" sz="1000" b="1">
                <a:solidFill>
                  <a:schemeClr val="dk1"/>
                </a:solidFill>
                <a:latin typeface="Arial"/>
                <a:ea typeface="Arial"/>
                <a:cs typeface="Arial"/>
                <a:sym typeface="Arial"/>
              </a:rPr>
              <a:t>OK</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a:solidFill>
                  <a:schemeClr val="dk1"/>
                </a:solidFill>
                <a:latin typeface="Arial"/>
                <a:ea typeface="Arial"/>
                <a:cs typeface="Arial"/>
                <a:sym typeface="Arial"/>
              </a:rPr>
              <a:t>Mit </a:t>
            </a:r>
            <a:r>
              <a:rPr lang="de-DE" sz="1000" b="1">
                <a:solidFill>
                  <a:schemeClr val="dk1"/>
                </a:solidFill>
                <a:latin typeface="Arial"/>
                <a:ea typeface="Arial"/>
                <a:cs typeface="Arial"/>
                <a:sym typeface="Arial"/>
              </a:rPr>
              <a:t>Schließen </a:t>
            </a:r>
            <a:r>
              <a:rPr lang="de-DE" sz="1000" b="0">
                <a:solidFill>
                  <a:schemeClr val="dk1"/>
                </a:solidFill>
                <a:latin typeface="Arial"/>
                <a:ea typeface="Arial"/>
                <a:cs typeface="Arial"/>
                <a:sym typeface="Arial"/>
              </a:rPr>
              <a:t>wird das Add-In dauerhaft gespeichert. Sie können es danach jederzeit wieder entfernen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Inhalt_Bi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288000" y="201600"/>
            <a:ext cx="8567999" cy="5435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0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ftr" idx="11"/>
          </p:nvPr>
        </p:nvSpPr>
        <p:spPr>
          <a:xfrm>
            <a:off x="287337" y="6227762"/>
            <a:ext cx="731837" cy="39687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50">
                <a:solidFill>
                  <a:srgbClr val="3E545F"/>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body" idx="1"/>
          </p:nvPr>
        </p:nvSpPr>
        <p:spPr>
          <a:xfrm>
            <a:off x="287337" y="5359400"/>
            <a:ext cx="8559667" cy="499532"/>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dk2"/>
              </a:buClr>
              <a:buFont typeface="Arial"/>
              <a:buNone/>
              <a:defRPr sz="900" b="0" i="0" u="none" strike="noStrike" cap="none">
                <a:solidFill>
                  <a:schemeClr val="dk1"/>
                </a:solidFill>
                <a:latin typeface="Arial"/>
                <a:ea typeface="Arial"/>
                <a:cs typeface="Arial"/>
                <a:sym typeface="Arial"/>
              </a:defRPr>
            </a:lvl1pPr>
            <a:lvl2pPr marL="432000" marR="0" lvl="1" indent="-114499" algn="l" rtl="0">
              <a:lnSpc>
                <a:spcPct val="100000"/>
              </a:lnSpc>
              <a:spcBef>
                <a:spcPts val="0"/>
              </a:spcBef>
              <a:spcAft>
                <a:spcPts val="0"/>
              </a:spcAft>
              <a:buClr>
                <a:schemeClr val="dk2"/>
              </a:buClr>
              <a:buSzPct val="100000"/>
              <a:buFont typeface="Noto Sans Symbols"/>
              <a:buChar char="−"/>
              <a:defRPr sz="1600" b="0" i="0" u="none" strike="noStrike" cap="none">
                <a:solidFill>
                  <a:schemeClr val="dk1"/>
                </a:solidFill>
                <a:latin typeface="Arial"/>
                <a:ea typeface="Arial"/>
                <a:cs typeface="Arial"/>
                <a:sym typeface="Arial"/>
              </a:defRPr>
            </a:lvl2pPr>
            <a:lvl3pPr marL="648000" marR="0" lvl="2" indent="-134919" algn="l" rtl="0">
              <a:lnSpc>
                <a:spcPct val="100000"/>
              </a:lnSpc>
              <a:spcBef>
                <a:spcPts val="0"/>
              </a:spcBef>
              <a:spcAft>
                <a:spcPts val="0"/>
              </a:spcAft>
              <a:buClr>
                <a:schemeClr val="dk2"/>
              </a:buClr>
              <a:buSzPct val="80000"/>
              <a:buFont typeface="Noto Sans Symbols"/>
              <a:buChar char="▪"/>
              <a:defRPr sz="1600" b="0" i="0" u="none" strike="noStrike" cap="none">
                <a:solidFill>
                  <a:schemeClr val="dk1"/>
                </a:solidFill>
                <a:latin typeface="Arial"/>
                <a:ea typeface="Arial"/>
                <a:cs typeface="Arial"/>
                <a:sym typeface="Arial"/>
              </a:defRPr>
            </a:lvl3pPr>
            <a:lvl4pPr marL="864000" marR="0" lvl="3" indent="-114699" algn="l" rtl="0">
              <a:lnSpc>
                <a:spcPct val="10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4pPr>
            <a:lvl5pPr marL="864000" marR="0" lvl="4" indent="-114699" algn="l" rtl="0">
              <a:lnSpc>
                <a:spcPct val="9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74" name="Shape 74"/>
          <p:cNvPicPr preferRelativeResize="0"/>
          <p:nvPr/>
        </p:nvPicPr>
        <p:blipFill rotWithShape="1">
          <a:blip r:embed="rId2">
            <a:alphaModFix/>
          </a:blip>
          <a:srcRect l="1724" t="22789" r="10310" b="15440"/>
          <a:stretch/>
        </p:blipFill>
        <p:spPr>
          <a:xfrm>
            <a:off x="545429" y="1225103"/>
            <a:ext cx="8043482" cy="3765467"/>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Inhalt_Diagramm">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288000" y="201600"/>
            <a:ext cx="8567999" cy="5435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0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body" idx="1"/>
          </p:nvPr>
        </p:nvSpPr>
        <p:spPr>
          <a:xfrm>
            <a:off x="288000" y="1152000"/>
            <a:ext cx="8569325" cy="2519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9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ftr" idx="11"/>
          </p:nvPr>
        </p:nvSpPr>
        <p:spPr>
          <a:xfrm>
            <a:off x="287337" y="6227762"/>
            <a:ext cx="731837" cy="39687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50">
                <a:solidFill>
                  <a:srgbClr val="3E545F"/>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9" name="Shape 79"/>
          <p:cNvSpPr>
            <a:spLocks noGrp="1"/>
          </p:cNvSpPr>
          <p:nvPr>
            <p:ph type="chart" idx="2"/>
          </p:nvPr>
        </p:nvSpPr>
        <p:spPr>
          <a:xfrm>
            <a:off x="287337" y="1684800"/>
            <a:ext cx="8569325" cy="3632199"/>
          </a:xfrm>
          <a:prstGeom prst="rect">
            <a:avLst/>
          </a:prstGeom>
          <a:noFill/>
          <a:ln>
            <a:noFill/>
          </a:ln>
        </p:spPr>
        <p:txBody>
          <a:bodyPr lIns="91425" tIns="91425" rIns="91425" bIns="91425" anchor="t" anchorCtr="0"/>
          <a:lstStyle>
            <a:lvl1pPr marL="216000" marR="0" lvl="0" indent="-101699" algn="l" rtl="0">
              <a:lnSpc>
                <a:spcPct val="100000"/>
              </a:lnSpc>
              <a:spcBef>
                <a:spcPts val="0"/>
              </a:spcBef>
              <a:spcAft>
                <a:spcPts val="0"/>
              </a:spcAft>
              <a:buClr>
                <a:schemeClr val="dk2"/>
              </a:buClr>
              <a:buSzPct val="100000"/>
              <a:buFont typeface="Arial"/>
              <a:buChar char="•"/>
              <a:defRPr sz="1800" b="0" i="0" u="none" strike="noStrike" cap="none">
                <a:solidFill>
                  <a:schemeClr val="dk1"/>
                </a:solidFill>
                <a:latin typeface="Arial"/>
                <a:ea typeface="Arial"/>
                <a:cs typeface="Arial"/>
                <a:sym typeface="Arial"/>
              </a:defRPr>
            </a:lvl1pPr>
            <a:lvl2pPr marL="432000" marR="0" lvl="1" indent="-114499" algn="l" rtl="0">
              <a:lnSpc>
                <a:spcPct val="100000"/>
              </a:lnSpc>
              <a:spcBef>
                <a:spcPts val="0"/>
              </a:spcBef>
              <a:spcAft>
                <a:spcPts val="0"/>
              </a:spcAft>
              <a:buClr>
                <a:schemeClr val="dk2"/>
              </a:buClr>
              <a:buSzPct val="100000"/>
              <a:buFont typeface="Noto Sans Symbols"/>
              <a:buChar char="−"/>
              <a:defRPr sz="1600" b="0" i="0" u="none" strike="noStrike" cap="none">
                <a:solidFill>
                  <a:schemeClr val="dk1"/>
                </a:solidFill>
                <a:latin typeface="Arial"/>
                <a:ea typeface="Arial"/>
                <a:cs typeface="Arial"/>
                <a:sym typeface="Arial"/>
              </a:defRPr>
            </a:lvl2pPr>
            <a:lvl3pPr marL="648000" marR="0" lvl="2" indent="-134919" algn="l" rtl="0">
              <a:lnSpc>
                <a:spcPct val="100000"/>
              </a:lnSpc>
              <a:spcBef>
                <a:spcPts val="0"/>
              </a:spcBef>
              <a:spcAft>
                <a:spcPts val="0"/>
              </a:spcAft>
              <a:buClr>
                <a:schemeClr val="dk2"/>
              </a:buClr>
              <a:buSzPct val="80000"/>
              <a:buFont typeface="Noto Sans Symbols"/>
              <a:buChar char="▪"/>
              <a:defRPr sz="1600" b="0" i="0" u="none" strike="noStrike" cap="none">
                <a:solidFill>
                  <a:schemeClr val="dk1"/>
                </a:solidFill>
                <a:latin typeface="Arial"/>
                <a:ea typeface="Arial"/>
                <a:cs typeface="Arial"/>
                <a:sym typeface="Arial"/>
              </a:defRPr>
            </a:lvl3pPr>
            <a:lvl4pPr marL="864000" marR="0" lvl="3" indent="-114699" algn="l" rtl="0">
              <a:lnSpc>
                <a:spcPct val="10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4pPr>
            <a:lvl5pPr marL="864000" marR="0" lvl="4" indent="-114699" algn="l" rtl="0">
              <a:lnSpc>
                <a:spcPct val="9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p:nvPr/>
        </p:nvSpPr>
        <p:spPr>
          <a:xfrm>
            <a:off x="1123950" y="6227762"/>
            <a:ext cx="4251324" cy="630236"/>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de-DE" sz="1050" b="0" i="0" u="none" strike="noStrike" cap="none" dirty="0">
                <a:solidFill>
                  <a:srgbClr val="3E545F"/>
                </a:solidFill>
                <a:latin typeface="Arial"/>
                <a:ea typeface="Arial"/>
                <a:cs typeface="Arial"/>
                <a:sym typeface="Arial"/>
              </a:rPr>
              <a:t>Project 9: Progress, </a:t>
            </a:r>
            <a:r>
              <a:rPr lang="de-DE" sz="1050" b="0" i="0" u="none" strike="noStrike" cap="none" dirty="0" err="1">
                <a:solidFill>
                  <a:srgbClr val="3E545F"/>
                </a:solidFill>
                <a:latin typeface="Arial"/>
                <a:ea typeface="Arial"/>
                <a:cs typeface="Arial"/>
                <a:sym typeface="Arial"/>
              </a:rPr>
              <a:t>Theory</a:t>
            </a:r>
            <a:r>
              <a:rPr lang="de-DE" sz="1050" b="0" i="0" u="none" strike="noStrike" cap="none" dirty="0">
                <a:solidFill>
                  <a:srgbClr val="3E545F"/>
                </a:solidFill>
                <a:latin typeface="Arial"/>
                <a:ea typeface="Arial"/>
                <a:cs typeface="Arial"/>
                <a:sym typeface="Arial"/>
              </a:rPr>
              <a:t> </a:t>
            </a:r>
            <a:r>
              <a:rPr lang="de-DE" sz="1050" b="0" i="0" u="none" strike="noStrike" cap="none" dirty="0" err="1">
                <a:solidFill>
                  <a:srgbClr val="3E545F"/>
                </a:solidFill>
                <a:latin typeface="Arial"/>
                <a:ea typeface="Arial"/>
                <a:cs typeface="Arial"/>
                <a:sym typeface="Arial"/>
              </a:rPr>
              <a:t>and</a:t>
            </a:r>
            <a:r>
              <a:rPr lang="de-DE" sz="1050" b="0" i="0" u="none" strike="noStrike" cap="none" dirty="0">
                <a:solidFill>
                  <a:srgbClr val="3E545F"/>
                </a:solidFill>
                <a:latin typeface="Arial"/>
                <a:ea typeface="Arial"/>
                <a:cs typeface="Arial"/>
                <a:sym typeface="Arial"/>
              </a:rPr>
              <a:t> Outlook</a:t>
            </a:r>
          </a:p>
          <a:p>
            <a:pPr marL="0" marR="0" lvl="0" indent="0" algn="l" rtl="0">
              <a:spcBef>
                <a:spcPts val="0"/>
              </a:spcBef>
              <a:spcAft>
                <a:spcPts val="0"/>
              </a:spcAft>
              <a:buSzPct val="25000"/>
              <a:buNone/>
            </a:pPr>
            <a:r>
              <a:rPr lang="de-DE" sz="1050" b="0" i="0" u="none" strike="noStrike" cap="none" dirty="0">
                <a:solidFill>
                  <a:srgbClr val="3E545F"/>
                </a:solidFill>
                <a:latin typeface="Arial"/>
                <a:ea typeface="Arial"/>
                <a:cs typeface="Arial"/>
                <a:sym typeface="Arial"/>
              </a:rPr>
              <a:t>Laboratory 2  |  18. 10. 2016 |  Markus Kühlen</a:t>
            </a:r>
          </a:p>
        </p:txBody>
      </p:sp>
      <p:sp>
        <p:nvSpPr>
          <p:cNvPr id="11" name="Shape 11"/>
          <p:cNvSpPr txBox="1">
            <a:spLocks noGrp="1"/>
          </p:cNvSpPr>
          <p:nvPr>
            <p:ph type="ftr" idx="11"/>
          </p:nvPr>
        </p:nvSpPr>
        <p:spPr>
          <a:xfrm>
            <a:off x="287337" y="6227762"/>
            <a:ext cx="731837" cy="39687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50" b="0" i="0" u="none" strike="noStrike" cap="none">
                <a:solidFill>
                  <a:srgbClr val="3E545F"/>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cxnSp>
        <p:nvCxnSpPr>
          <p:cNvPr id="12" name="Shape 12"/>
          <p:cNvCxnSpPr/>
          <p:nvPr/>
        </p:nvCxnSpPr>
        <p:spPr>
          <a:xfrm>
            <a:off x="287337" y="814387"/>
            <a:ext cx="8569325" cy="0"/>
          </a:xfrm>
          <a:prstGeom prst="straightConnector1">
            <a:avLst/>
          </a:prstGeom>
          <a:noFill/>
          <a:ln w="9525" cap="flat" cmpd="sng">
            <a:solidFill>
              <a:schemeClr val="dk1"/>
            </a:solidFill>
            <a:prstDash val="solid"/>
            <a:miter/>
            <a:headEnd type="none" w="med" len="med"/>
            <a:tailEnd type="none" w="med" len="med"/>
          </a:ln>
        </p:spPr>
      </p:cxnSp>
      <p:cxnSp>
        <p:nvCxnSpPr>
          <p:cNvPr id="13" name="Shape 13"/>
          <p:cNvCxnSpPr/>
          <p:nvPr/>
        </p:nvCxnSpPr>
        <p:spPr>
          <a:xfrm>
            <a:off x="287337" y="6040437"/>
            <a:ext cx="8569325" cy="0"/>
          </a:xfrm>
          <a:prstGeom prst="straightConnector1">
            <a:avLst/>
          </a:prstGeom>
          <a:noFill/>
          <a:ln w="9525" cap="flat" cmpd="sng">
            <a:solidFill>
              <a:schemeClr val="dk1"/>
            </a:solidFill>
            <a:prstDash val="solid"/>
            <a:miter/>
            <a:headEnd type="none" w="med" len="med"/>
            <a:tailEnd type="none" w="med" len="med"/>
          </a:ln>
        </p:spPr>
      </p:cxnSp>
      <p:sp>
        <p:nvSpPr>
          <p:cNvPr id="14" name="Shape 14"/>
          <p:cNvSpPr txBox="1"/>
          <p:nvPr/>
        </p:nvSpPr>
        <p:spPr>
          <a:xfrm>
            <a:off x="-2245176" y="5412101"/>
            <a:ext cx="2033133" cy="147732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i="0" u="none" strike="noStrike" cap="none">
                <a:solidFill>
                  <a:schemeClr val="dk1"/>
                </a:solidFill>
                <a:latin typeface="Arial"/>
                <a:ea typeface="Arial"/>
                <a:cs typeface="Arial"/>
                <a:sym typeface="Arial"/>
              </a:rPr>
              <a:t>Fußzeile anpassen:</a:t>
            </a:r>
          </a:p>
          <a:p>
            <a:pPr marL="0" marR="0" lvl="0" indent="0" algn="l" rtl="0">
              <a:spcBef>
                <a:spcPts val="0"/>
              </a:spcBef>
              <a:spcAft>
                <a:spcPts val="0"/>
              </a:spcAft>
              <a:buSzPct val="25000"/>
              <a:buNone/>
            </a:pPr>
            <a:r>
              <a:rPr lang="de-DE" sz="1000" b="0" i="0" u="none" strike="noStrike" cap="none">
                <a:solidFill>
                  <a:schemeClr val="dk1"/>
                </a:solidFill>
                <a:latin typeface="Arial"/>
                <a:ea typeface="Arial"/>
                <a:cs typeface="Arial"/>
                <a:sym typeface="Arial"/>
              </a:rPr>
              <a:t>Zum Anpassen der Fußzeile unter Karteireiter Ansicht &gt; auf Folienmaster klicken. Links in der Übersicht auf die oberste Folie scrollen und dort in die Fußzeile klicken. So wird der Text automatisch auf allen Seiten angepasst.</a:t>
            </a:r>
          </a:p>
        </p:txBody>
      </p:sp>
      <p:sp>
        <p:nvSpPr>
          <p:cNvPr id="15" name="Shape 15"/>
          <p:cNvSpPr txBox="1"/>
          <p:nvPr/>
        </p:nvSpPr>
        <p:spPr>
          <a:xfrm>
            <a:off x="-2246313" y="506412"/>
            <a:ext cx="2066924" cy="470852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i="0" u="none" strike="noStrike" cap="none">
                <a:solidFill>
                  <a:schemeClr val="dk1"/>
                </a:solidFill>
                <a:latin typeface="Arial"/>
                <a:ea typeface="Arial"/>
                <a:cs typeface="Arial"/>
                <a:sym typeface="Arial"/>
              </a:rPr>
              <a:t>Seitenzahlen:</a:t>
            </a:r>
          </a:p>
          <a:p>
            <a:pPr marL="0" marR="0" lvl="0" indent="0" algn="l" rtl="0">
              <a:spcBef>
                <a:spcPts val="0"/>
              </a:spcBef>
              <a:spcAft>
                <a:spcPts val="0"/>
              </a:spcAft>
              <a:buSzPct val="25000"/>
              <a:buNone/>
            </a:pPr>
            <a:r>
              <a:rPr lang="de-DE" sz="1000" b="0" i="0" u="none" strike="noStrike" cap="none">
                <a:solidFill>
                  <a:schemeClr val="dk1"/>
                </a:solidFill>
                <a:latin typeface="Arial"/>
                <a:ea typeface="Arial"/>
                <a:cs typeface="Arial"/>
                <a:sym typeface="Arial"/>
              </a:rPr>
              <a:t>Die Seitenanzeige „1 von X“ ist nicht standardmäßig in Powerpoint verfügbar; daher benötigen Sie dazu ein Add-In. Das Add-In kann im Vorlagencenter heruntergeladen werden.</a:t>
            </a:r>
          </a:p>
          <a:p>
            <a:pPr marL="0" marR="0" lvl="0" indent="0" algn="l" rtl="0">
              <a:spcBef>
                <a:spcPts val="0"/>
              </a:spcBef>
              <a:spcAft>
                <a:spcPts val="0"/>
              </a:spcAft>
              <a:buNone/>
            </a:pPr>
            <a:endParaRPr sz="1000" b="0" i="0" u="none" strike="noStrike" cap="none">
              <a:solidFill>
                <a:schemeClr val="dk1"/>
              </a:solidFill>
              <a:latin typeface="Arial"/>
              <a:ea typeface="Arial"/>
              <a:cs typeface="Arial"/>
              <a:sym typeface="Arial"/>
            </a:endParaRPr>
          </a:p>
          <a:p>
            <a:pPr marL="0" marR="0" lvl="0" indent="0" algn="l" rtl="0">
              <a:spcBef>
                <a:spcPts val="0"/>
              </a:spcBef>
              <a:spcAft>
                <a:spcPts val="0"/>
              </a:spcAft>
              <a:buSzPct val="25000"/>
              <a:buNone/>
            </a:pPr>
            <a:r>
              <a:rPr lang="de-DE" sz="1000" b="1" i="0" u="none" strike="noStrike" cap="none">
                <a:solidFill>
                  <a:schemeClr val="dk1"/>
                </a:solidFill>
                <a:latin typeface="Arial"/>
                <a:ea typeface="Arial"/>
                <a:cs typeface="Arial"/>
                <a:sym typeface="Arial"/>
              </a:rPr>
              <a:t>Aktivieren</a:t>
            </a:r>
          </a:p>
          <a:p>
            <a:pPr marL="0" marR="0" lvl="0" indent="0" algn="l" rtl="0">
              <a:spcBef>
                <a:spcPts val="0"/>
              </a:spcBef>
              <a:spcAft>
                <a:spcPts val="0"/>
              </a:spcAft>
              <a:buSzPct val="25000"/>
              <a:buNone/>
            </a:pPr>
            <a:r>
              <a:rPr lang="de-DE" sz="1000" b="0" i="0" u="none" strike="noStrike" cap="none">
                <a:solidFill>
                  <a:schemeClr val="dk1"/>
                </a:solidFill>
                <a:latin typeface="Arial"/>
                <a:ea typeface="Arial"/>
                <a:cs typeface="Arial"/>
                <a:sym typeface="Arial"/>
              </a:rPr>
              <a:t>Nach dem Öffnen der Vorlage, klicken Sie mit einem Doppelklick auf die Datei „RWTH-Addin-Seitenzahlen“, um das Add-In zu aktivieren. Nach dem Schließen von Powerpoint deaktiviert es sich automatisch wieder.</a:t>
            </a:r>
          </a:p>
          <a:p>
            <a:pPr marL="0" marR="0" lvl="0" indent="0" algn="l" rtl="0">
              <a:spcBef>
                <a:spcPts val="0"/>
              </a:spcBef>
              <a:spcAft>
                <a:spcPts val="0"/>
              </a:spcAft>
              <a:buNone/>
            </a:pPr>
            <a:endParaRPr sz="1000" b="0" i="0" u="none" strike="noStrike" cap="none">
              <a:solidFill>
                <a:schemeClr val="dk1"/>
              </a:solidFill>
              <a:latin typeface="Arial"/>
              <a:ea typeface="Arial"/>
              <a:cs typeface="Arial"/>
              <a:sym typeface="Arial"/>
            </a:endParaRPr>
          </a:p>
          <a:p>
            <a:pPr marL="0" marR="0" lvl="0" indent="0" algn="l" rtl="0">
              <a:spcBef>
                <a:spcPts val="0"/>
              </a:spcBef>
              <a:spcAft>
                <a:spcPts val="0"/>
              </a:spcAft>
              <a:buSzPct val="25000"/>
              <a:buNone/>
            </a:pPr>
            <a:r>
              <a:rPr lang="de-DE" sz="1000" b="1" i="0" u="none" strike="noStrike" cap="none">
                <a:solidFill>
                  <a:schemeClr val="dk1"/>
                </a:solidFill>
                <a:latin typeface="Arial"/>
                <a:ea typeface="Arial"/>
                <a:cs typeface="Arial"/>
                <a:sym typeface="Arial"/>
              </a:rPr>
              <a:t>Erstellen</a:t>
            </a:r>
          </a:p>
          <a:p>
            <a:pPr marL="0" marR="0" lvl="0" indent="0" algn="l" rtl="0">
              <a:spcBef>
                <a:spcPts val="0"/>
              </a:spcBef>
              <a:spcAft>
                <a:spcPts val="0"/>
              </a:spcAft>
              <a:buSzPct val="25000"/>
              <a:buNone/>
            </a:pPr>
            <a:r>
              <a:rPr lang="de-DE" sz="1000" b="0" i="0" u="none" strike="noStrike" cap="none">
                <a:solidFill>
                  <a:schemeClr val="dk1"/>
                </a:solidFill>
                <a:latin typeface="Arial"/>
                <a:ea typeface="Arial"/>
                <a:cs typeface="Arial"/>
                <a:sym typeface="Arial"/>
              </a:rPr>
              <a:t>Gehen Sie in der Symbolleiste auf den Tab „RWTH AddIn“ und klicken Sie den Button. Nun stellen sich die Seitenzahlen automatisch ein. Falls Sie nachträglich noch Folien hinzufügen oder löschen, klicken Sie einfach erneut auf den Button, um die Seitenzahlen zu aktualisieren. </a:t>
            </a:r>
          </a:p>
          <a:p>
            <a:pPr marL="0" marR="0" lvl="0" indent="0" algn="l" rtl="0">
              <a:spcBef>
                <a:spcPts val="0"/>
              </a:spcBef>
              <a:spcAft>
                <a:spcPts val="0"/>
              </a:spcAft>
              <a:buNone/>
            </a:pPr>
            <a:endParaRPr sz="1000" b="0" i="0" u="none" strike="noStrike" cap="none">
              <a:solidFill>
                <a:schemeClr val="dk1"/>
              </a:solidFill>
              <a:latin typeface="Arial"/>
              <a:ea typeface="Arial"/>
              <a:cs typeface="Arial"/>
              <a:sym typeface="Arial"/>
            </a:endParaRPr>
          </a:p>
        </p:txBody>
      </p:sp>
      <p:sp>
        <p:nvSpPr>
          <p:cNvPr id="16" name="Shape 16"/>
          <p:cNvSpPr txBox="1"/>
          <p:nvPr/>
        </p:nvSpPr>
        <p:spPr>
          <a:xfrm>
            <a:off x="9231313" y="506412"/>
            <a:ext cx="2066924" cy="517048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i="0" u="none" strike="noStrike" cap="none">
                <a:solidFill>
                  <a:schemeClr val="dk1"/>
                </a:solidFill>
                <a:latin typeface="Arial"/>
                <a:ea typeface="Arial"/>
                <a:cs typeface="Arial"/>
                <a:sym typeface="Arial"/>
              </a:rPr>
              <a:t>Add-In installieren </a:t>
            </a:r>
          </a:p>
          <a:p>
            <a:pPr marL="0" marR="0" lvl="0" indent="0" algn="l" rtl="0">
              <a:spcBef>
                <a:spcPts val="0"/>
              </a:spcBef>
              <a:spcAft>
                <a:spcPts val="0"/>
              </a:spcAft>
              <a:buSzPct val="25000"/>
              <a:buNone/>
            </a:pPr>
            <a:r>
              <a:rPr lang="de-DE" sz="1000" b="0" i="0" u="none" strike="noStrike" cap="none">
                <a:solidFill>
                  <a:schemeClr val="dk1"/>
                </a:solidFill>
                <a:latin typeface="Arial"/>
                <a:ea typeface="Arial"/>
                <a:cs typeface="Arial"/>
                <a:sym typeface="Arial"/>
              </a:rPr>
              <a:t>Wenn Sie das Add-In dauerhaft installieren möchten, damit Sie es nicht immer anklicken müssen, gehen Sie wie folgt vor:</a:t>
            </a:r>
          </a:p>
          <a:p>
            <a:pPr marL="0" marR="0" lvl="0" indent="0" algn="l" rtl="0">
              <a:spcBef>
                <a:spcPts val="0"/>
              </a:spcBef>
              <a:spcAft>
                <a:spcPts val="0"/>
              </a:spcAft>
              <a:buSzPct val="25000"/>
              <a:buNone/>
            </a:pPr>
            <a:r>
              <a:rPr lang="de-DE" sz="1000" b="0" i="0" u="none" strike="noStrike" cap="none">
                <a:solidFill>
                  <a:schemeClr val="dk1"/>
                </a:solidFill>
                <a:latin typeface="Arial"/>
                <a:ea typeface="Arial"/>
                <a:cs typeface="Arial"/>
                <a:sym typeface="Arial"/>
              </a:rPr>
              <a:t> </a:t>
            </a:r>
          </a:p>
          <a:p>
            <a:pPr marL="228600" marR="0" lvl="0" indent="-228600" algn="l" rtl="0">
              <a:spcBef>
                <a:spcPts val="0"/>
              </a:spcBef>
              <a:spcAft>
                <a:spcPts val="0"/>
              </a:spcAft>
              <a:buClr>
                <a:schemeClr val="dk1"/>
              </a:buClr>
              <a:buSzPct val="100000"/>
              <a:buFont typeface="Arial"/>
              <a:buAutoNum type="arabicPeriod"/>
            </a:pPr>
            <a:r>
              <a:rPr lang="de-DE" sz="1000" b="1" i="0" u="none" strike="noStrike" cap="none">
                <a:solidFill>
                  <a:schemeClr val="dk1"/>
                </a:solidFill>
                <a:latin typeface="Arial"/>
                <a:ea typeface="Arial"/>
                <a:cs typeface="Arial"/>
                <a:sym typeface="Arial"/>
              </a:rPr>
              <a:t>Schaltfläche Office</a:t>
            </a:r>
            <a:r>
              <a:rPr lang="de-DE" sz="1000" b="0" i="0" u="none" strike="noStrike" cap="none">
                <a:solidFill>
                  <a:schemeClr val="dk1"/>
                </a:solidFill>
                <a:latin typeface="Arial"/>
                <a:ea typeface="Arial"/>
                <a:cs typeface="Arial"/>
                <a:sym typeface="Arial"/>
              </a:rPr>
              <a:t> (für Office 2007-2010, runder Button oben links) bzw. auf </a:t>
            </a:r>
            <a:r>
              <a:rPr lang="de-DE" sz="1000" b="1" i="0" u="none" strike="noStrike" cap="none">
                <a:solidFill>
                  <a:schemeClr val="dk1"/>
                </a:solidFill>
                <a:latin typeface="Arial"/>
                <a:ea typeface="Arial"/>
                <a:cs typeface="Arial"/>
                <a:sym typeface="Arial"/>
              </a:rPr>
              <a:t>Datei</a:t>
            </a:r>
            <a:r>
              <a:rPr lang="de-DE" sz="1000" b="0" i="0" u="none" strike="noStrike" cap="none">
                <a:solidFill>
                  <a:schemeClr val="dk1"/>
                </a:solidFill>
                <a:latin typeface="Arial"/>
                <a:ea typeface="Arial"/>
                <a:cs typeface="Arial"/>
                <a:sym typeface="Arial"/>
              </a:rPr>
              <a:t> (Office 2013) </a:t>
            </a:r>
          </a:p>
          <a:p>
            <a:pPr marL="228600" marR="0" lvl="0" indent="-228600" algn="l" rtl="0">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a:t>
            </a:r>
            <a:r>
              <a:rPr lang="de-DE" sz="1000" b="1" i="0" u="none" strike="noStrike" cap="none">
                <a:solidFill>
                  <a:schemeClr val="dk1"/>
                </a:solidFill>
                <a:latin typeface="Arial"/>
                <a:ea typeface="Arial"/>
                <a:cs typeface="Arial"/>
                <a:sym typeface="Arial"/>
              </a:rPr>
              <a:t>PowerPoint-Optionen</a:t>
            </a:r>
            <a:r>
              <a:rPr lang="de-DE" sz="1000" b="0" i="0" u="none" strike="noStrike" cap="none">
                <a:solidFill>
                  <a:schemeClr val="dk1"/>
                </a:solidFill>
                <a:latin typeface="Arial"/>
                <a:ea typeface="Arial"/>
                <a:cs typeface="Arial"/>
                <a:sym typeface="Arial"/>
              </a:rPr>
              <a:t>“ (für Office 2007-2010, unten rechts) bzw. </a:t>
            </a:r>
            <a:r>
              <a:rPr lang="de-DE" sz="1000" b="1" i="0" u="none" strike="noStrike" cap="none">
                <a:solidFill>
                  <a:schemeClr val="dk1"/>
                </a:solidFill>
                <a:latin typeface="Arial"/>
                <a:ea typeface="Arial"/>
                <a:cs typeface="Arial"/>
                <a:sym typeface="Arial"/>
              </a:rPr>
              <a:t>Optionen</a:t>
            </a:r>
            <a:r>
              <a:rPr lang="de-DE" sz="1000" b="0" i="0" u="none" strike="noStrike" cap="none">
                <a:solidFill>
                  <a:schemeClr val="dk1"/>
                </a:solidFill>
                <a:latin typeface="Arial"/>
                <a:ea typeface="Arial"/>
                <a:cs typeface="Arial"/>
                <a:sym typeface="Arial"/>
              </a:rPr>
              <a:t> (Office 2013) </a:t>
            </a:r>
          </a:p>
          <a:p>
            <a:pPr marL="228600" marR="0" lvl="0" indent="-228600" algn="l" rtl="0">
              <a:spcBef>
                <a:spcPts val="0"/>
              </a:spcBef>
              <a:spcAft>
                <a:spcPts val="0"/>
              </a:spcAft>
              <a:buClr>
                <a:schemeClr val="dk1"/>
              </a:buClr>
              <a:buSzPct val="100000"/>
              <a:buFont typeface="Arial"/>
              <a:buAutoNum type="arabicPeriod"/>
            </a:pPr>
            <a:r>
              <a:rPr lang="de-DE" sz="1000" b="1" i="0" u="none" strike="noStrike" cap="none">
                <a:solidFill>
                  <a:schemeClr val="dk1"/>
                </a:solidFill>
                <a:latin typeface="Arial"/>
                <a:ea typeface="Arial"/>
                <a:cs typeface="Arial"/>
                <a:sym typeface="Arial"/>
              </a:rPr>
              <a:t>Add-Ins</a:t>
            </a:r>
          </a:p>
          <a:p>
            <a:pPr marL="228600" marR="0" lvl="0" indent="-228600" algn="l" rtl="0">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wählen Sie ganz unten bei </a:t>
            </a:r>
            <a:r>
              <a:rPr lang="de-DE" sz="1000" b="1" i="0" u="none" strike="noStrike" cap="none">
                <a:solidFill>
                  <a:schemeClr val="dk1"/>
                </a:solidFill>
                <a:latin typeface="Arial"/>
                <a:ea typeface="Arial"/>
                <a:cs typeface="Arial"/>
                <a:sym typeface="Arial"/>
              </a:rPr>
              <a:t>Verwalten:</a:t>
            </a:r>
            <a:r>
              <a:rPr lang="de-DE" sz="1000" b="0" i="0" u="none" strike="noStrike" cap="none">
                <a:solidFill>
                  <a:schemeClr val="dk1"/>
                </a:solidFill>
                <a:latin typeface="Arial"/>
                <a:ea typeface="Arial"/>
                <a:cs typeface="Arial"/>
                <a:sym typeface="Arial"/>
              </a:rPr>
              <a:t> den Punkt </a:t>
            </a:r>
            <a:r>
              <a:rPr lang="de-DE" sz="1000" b="1" i="0" u="none" strike="noStrike" cap="none">
                <a:solidFill>
                  <a:schemeClr val="dk1"/>
                </a:solidFill>
                <a:latin typeface="Arial"/>
                <a:ea typeface="Arial"/>
                <a:cs typeface="Arial"/>
                <a:sym typeface="Arial"/>
              </a:rPr>
              <a:t>PowerPoint-Add Ins</a:t>
            </a:r>
            <a:r>
              <a:rPr lang="de-DE" sz="1000" b="0" i="0" u="none" strike="noStrike" cap="none">
                <a:solidFill>
                  <a:schemeClr val="dk1"/>
                </a:solidFill>
                <a:latin typeface="Arial"/>
                <a:ea typeface="Arial"/>
                <a:cs typeface="Arial"/>
                <a:sym typeface="Arial"/>
              </a:rPr>
              <a:t> und klicken Sie </a:t>
            </a:r>
            <a:r>
              <a:rPr lang="de-DE" sz="1000" b="1" i="0" u="none" strike="noStrike" cap="none">
                <a:solidFill>
                  <a:schemeClr val="dk1"/>
                </a:solidFill>
                <a:latin typeface="Arial"/>
                <a:ea typeface="Arial"/>
                <a:cs typeface="Arial"/>
                <a:sym typeface="Arial"/>
              </a:rPr>
              <a:t>Gehe zu…</a:t>
            </a:r>
            <a:r>
              <a:rPr lang="de-DE" sz="1000" b="0" i="0" u="none" strike="noStrike" cap="none">
                <a:solidFill>
                  <a:schemeClr val="dk1"/>
                </a:solidFill>
                <a:latin typeface="Arial"/>
                <a:ea typeface="Arial"/>
                <a:cs typeface="Arial"/>
                <a:sym typeface="Arial"/>
              </a:rPr>
              <a:t>.</a:t>
            </a:r>
          </a:p>
          <a:p>
            <a:pPr marL="228600" marR="0" lvl="0" indent="-228600" algn="l" rtl="0">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Sollte das RWTH Add In angezeigt werden, entfernen Sie es! Anders ist eine dauerhafte Installierung nicht möglich.</a:t>
            </a:r>
          </a:p>
          <a:p>
            <a:pPr marL="228600" marR="0" lvl="0" indent="-228600" algn="l" rtl="0">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Klicken Sie auf </a:t>
            </a:r>
            <a:r>
              <a:rPr lang="de-DE" sz="1000" b="1" i="0" u="none" strike="noStrike" cap="none">
                <a:solidFill>
                  <a:schemeClr val="dk1"/>
                </a:solidFill>
                <a:latin typeface="Arial"/>
                <a:ea typeface="Arial"/>
                <a:cs typeface="Arial"/>
                <a:sym typeface="Arial"/>
              </a:rPr>
              <a:t>Neu Hinzufügen…</a:t>
            </a:r>
            <a:r>
              <a:rPr lang="de-DE" sz="1000" b="0" i="0" u="none" strike="noStrike" cap="none">
                <a:solidFill>
                  <a:schemeClr val="dk1"/>
                </a:solidFill>
                <a:latin typeface="Arial"/>
                <a:ea typeface="Arial"/>
                <a:cs typeface="Arial"/>
                <a:sym typeface="Arial"/>
              </a:rPr>
              <a:t>, suchen Sie das Add-In auf ihrem PC raus und klicken Sie auf </a:t>
            </a:r>
            <a:r>
              <a:rPr lang="de-DE" sz="1000" b="1" i="0" u="none" strike="noStrike" cap="none">
                <a:solidFill>
                  <a:schemeClr val="dk1"/>
                </a:solidFill>
                <a:latin typeface="Arial"/>
                <a:ea typeface="Arial"/>
                <a:cs typeface="Arial"/>
                <a:sym typeface="Arial"/>
              </a:rPr>
              <a:t>OK</a:t>
            </a:r>
          </a:p>
          <a:p>
            <a:pPr marL="228600" marR="0" lvl="0" indent="-228600" algn="l" rtl="0">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Mit </a:t>
            </a:r>
            <a:r>
              <a:rPr lang="de-DE" sz="1000" b="1" i="0" u="none" strike="noStrike" cap="none">
                <a:solidFill>
                  <a:schemeClr val="dk1"/>
                </a:solidFill>
                <a:latin typeface="Arial"/>
                <a:ea typeface="Arial"/>
                <a:cs typeface="Arial"/>
                <a:sym typeface="Arial"/>
              </a:rPr>
              <a:t>Schließen </a:t>
            </a:r>
            <a:r>
              <a:rPr lang="de-DE" sz="1000" b="0" i="0" u="none" strike="noStrike" cap="none">
                <a:solidFill>
                  <a:schemeClr val="dk1"/>
                </a:solidFill>
                <a:latin typeface="Arial"/>
                <a:ea typeface="Arial"/>
                <a:cs typeface="Arial"/>
                <a:sym typeface="Arial"/>
              </a:rPr>
              <a:t>wird das Add-In dauerhaft gespeichert. Sie können es danach jederzeit wieder entfernen</a:t>
            </a:r>
          </a:p>
        </p:txBody>
      </p:sp>
      <p:pic>
        <p:nvPicPr>
          <p:cNvPr id="17" name="Shape 17"/>
          <p:cNvPicPr preferRelativeResize="0"/>
          <p:nvPr/>
        </p:nvPicPr>
        <p:blipFill rotWithShape="1">
          <a:blip r:embed="rId12">
            <a:alphaModFix/>
          </a:blip>
          <a:srcRect/>
          <a:stretch/>
        </p:blipFill>
        <p:spPr>
          <a:xfrm>
            <a:off x="7242371" y="6116617"/>
            <a:ext cx="1408013" cy="61916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9.png"/><Relationship Id="rId4" Type="http://schemas.openxmlformats.org/officeDocument/2006/relationships/image" Target="../media/image60.png"/></Relationships>
</file>

<file path=ppt/slides/_rels/slide11.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50.png"/><Relationship Id="rId7" Type="http://schemas.openxmlformats.org/officeDocument/2006/relationships/image" Target="../media/image9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81.png"/><Relationship Id="rId4" Type="http://schemas.openxmlformats.org/officeDocument/2006/relationships/image" Target="../media/image60.png"/></Relationships>
</file>

<file path=ppt/slides/_rels/slide12.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50.png"/><Relationship Id="rId7" Type="http://schemas.openxmlformats.org/officeDocument/2006/relationships/image" Target="../media/image9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81.png"/><Relationship Id="rId4" Type="http://schemas.openxmlformats.org/officeDocument/2006/relationships/image" Target="../media/image6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3.png"/><Relationship Id="rId4" Type="http://schemas.openxmlformats.org/officeDocument/2006/relationships/image" Target="../media/image6.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Shape 91"/>
          <p:cNvSpPr txBox="1">
            <a:spLocks noGrp="1"/>
          </p:cNvSpPr>
          <p:nvPr>
            <p:ph type="ctrTitle"/>
          </p:nvPr>
        </p:nvSpPr>
        <p:spPr>
          <a:xfrm>
            <a:off x="287337" y="3225640"/>
            <a:ext cx="8567999" cy="540000"/>
          </a:xfrm>
          <a:prstGeom prst="rect">
            <a:avLst/>
          </a:prstGeom>
          <a:noFill/>
          <a:ln>
            <a:noFill/>
          </a:ln>
        </p:spPr>
        <p:txBody>
          <a:bodyPr lIns="0" tIns="0" rIns="0" bIns="0" anchor="t" anchorCtr="0">
            <a:noAutofit/>
          </a:bodyPr>
          <a:lstStyle/>
          <a:p>
            <a:pPr marL="0" marR="0" lvl="0" indent="0" algn="l" rtl="0">
              <a:lnSpc>
                <a:spcPct val="90000"/>
              </a:lnSpc>
              <a:spcBef>
                <a:spcPts val="0"/>
              </a:spcBef>
              <a:spcAft>
                <a:spcPts val="0"/>
              </a:spcAft>
              <a:buSzPct val="25000"/>
              <a:buNone/>
            </a:pPr>
            <a:r>
              <a:rPr lang="de-DE" sz="3200" b="1" i="0" u="none" strike="noStrike" cap="none">
                <a:solidFill>
                  <a:srgbClr val="3E545F"/>
                </a:solidFill>
                <a:latin typeface="Arial"/>
                <a:ea typeface="Arial"/>
                <a:cs typeface="Arial"/>
                <a:sym typeface="Arial"/>
              </a:rPr>
              <a:t>Project 9: EKF-based Localization with LRF</a:t>
            </a:r>
          </a:p>
        </p:txBody>
      </p:sp>
      <p:sp>
        <p:nvSpPr>
          <p:cNvPr id="92" name="Shape 92"/>
          <p:cNvSpPr txBox="1">
            <a:spLocks noGrp="1"/>
          </p:cNvSpPr>
          <p:nvPr>
            <p:ph type="subTitle" idx="1"/>
          </p:nvPr>
        </p:nvSpPr>
        <p:spPr>
          <a:xfrm>
            <a:off x="287337" y="3981771"/>
            <a:ext cx="8567999" cy="1655761"/>
          </a:xfrm>
          <a:prstGeom prst="rect">
            <a:avLst/>
          </a:prstGeom>
          <a:noFill/>
          <a:ln>
            <a:noFill/>
          </a:ln>
        </p:spPr>
        <p:txBody>
          <a:bodyPr lIns="0" tIns="0" rIns="0" bIns="0" anchor="t" anchorCtr="0">
            <a:noAutofit/>
          </a:bodyPr>
          <a:lstStyle/>
          <a:p>
            <a:pPr marL="0" marR="0" lvl="0" indent="0" algn="ctr" rtl="0">
              <a:lnSpc>
                <a:spcPct val="150000"/>
              </a:lnSpc>
              <a:spcBef>
                <a:spcPts val="0"/>
              </a:spcBef>
              <a:spcAft>
                <a:spcPts val="0"/>
              </a:spcAft>
              <a:buClr>
                <a:schemeClr val="dk2"/>
              </a:buClr>
              <a:buSzPct val="25000"/>
              <a:buFont typeface="Arial"/>
              <a:buNone/>
            </a:pPr>
            <a:r>
              <a:rPr lang="de-DE" sz="2400" b="0" i="0" u="none" strike="noStrike" cap="none" dirty="0" err="1">
                <a:solidFill>
                  <a:schemeClr val="dk1"/>
                </a:solidFill>
                <a:latin typeface="Arial"/>
                <a:ea typeface="Arial"/>
                <a:cs typeface="Arial"/>
                <a:sym typeface="Arial"/>
              </a:rPr>
              <a:t>Presentation</a:t>
            </a:r>
            <a:r>
              <a:rPr lang="de-DE" sz="2400" b="0" i="0" u="none" strike="noStrike" cap="none" dirty="0">
                <a:solidFill>
                  <a:schemeClr val="dk1"/>
                </a:solidFill>
                <a:latin typeface="Arial"/>
                <a:ea typeface="Arial"/>
                <a:cs typeface="Arial"/>
                <a:sym typeface="Arial"/>
              </a:rPr>
              <a:t> 2:</a:t>
            </a:r>
          </a:p>
          <a:p>
            <a:pPr marL="0" marR="0" lvl="0" indent="0" algn="ctr" rtl="0">
              <a:lnSpc>
                <a:spcPct val="150000"/>
              </a:lnSpc>
              <a:spcBef>
                <a:spcPts val="0"/>
              </a:spcBef>
              <a:spcAft>
                <a:spcPts val="0"/>
              </a:spcAft>
              <a:buClr>
                <a:schemeClr val="dk2"/>
              </a:buClr>
              <a:buSzPct val="25000"/>
              <a:buFont typeface="Arial"/>
              <a:buNone/>
            </a:pPr>
            <a:r>
              <a:rPr lang="de-DE" sz="2400" dirty="0">
                <a:solidFill>
                  <a:schemeClr val="tx1"/>
                </a:solidFill>
              </a:rPr>
              <a:t>Progress, </a:t>
            </a:r>
            <a:r>
              <a:rPr lang="de-DE" sz="2400" dirty="0" err="1">
                <a:solidFill>
                  <a:schemeClr val="tx1"/>
                </a:solidFill>
              </a:rPr>
              <a:t>Theory</a:t>
            </a:r>
            <a:r>
              <a:rPr lang="de-DE" sz="2400" dirty="0">
                <a:solidFill>
                  <a:schemeClr val="tx1"/>
                </a:solidFill>
              </a:rPr>
              <a:t> </a:t>
            </a:r>
            <a:r>
              <a:rPr lang="de-DE" sz="2400" dirty="0" err="1">
                <a:solidFill>
                  <a:schemeClr val="tx1"/>
                </a:solidFill>
              </a:rPr>
              <a:t>and</a:t>
            </a:r>
            <a:r>
              <a:rPr lang="de-DE" sz="2400" dirty="0">
                <a:solidFill>
                  <a:schemeClr val="tx1"/>
                </a:solidFill>
              </a:rPr>
              <a:t> Outlook</a:t>
            </a:r>
          </a:p>
          <a:p>
            <a:pPr marL="0" marR="0" lvl="0" indent="0" algn="ctr" rtl="0">
              <a:lnSpc>
                <a:spcPct val="150000"/>
              </a:lnSpc>
              <a:spcBef>
                <a:spcPts val="0"/>
              </a:spcBef>
              <a:spcAft>
                <a:spcPts val="0"/>
              </a:spcAft>
              <a:buClr>
                <a:schemeClr val="dk2"/>
              </a:buClr>
              <a:buSzPct val="25000"/>
              <a:buFont typeface="Arial"/>
              <a:buNone/>
            </a:pPr>
            <a:r>
              <a:rPr lang="de-DE" sz="2400" b="0" i="0" u="none" strike="noStrike" cap="none" dirty="0">
                <a:solidFill>
                  <a:schemeClr val="dk1"/>
                </a:solidFill>
                <a:latin typeface="Arial"/>
                <a:ea typeface="Arial"/>
                <a:cs typeface="Arial"/>
                <a:sym typeface="Arial"/>
              </a:rPr>
              <a:t> </a:t>
            </a:r>
          </a:p>
          <a:p>
            <a:pPr marL="0" marR="0" lvl="0" indent="0" algn="l" rtl="0">
              <a:lnSpc>
                <a:spcPct val="100000"/>
              </a:lnSpc>
              <a:spcBef>
                <a:spcPts val="0"/>
              </a:spcBef>
              <a:spcAft>
                <a:spcPts val="0"/>
              </a:spcAft>
              <a:buClr>
                <a:schemeClr val="dk2"/>
              </a:buClr>
              <a:buSzPct val="25000"/>
              <a:buFont typeface="Arial"/>
              <a:buNone/>
            </a:pPr>
            <a:endParaRPr sz="2000" b="0" i="0" u="none" strike="noStrike" cap="none" dirty="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20" name="Rechteck 19"/>
          <p:cNvSpPr/>
          <p:nvPr/>
        </p:nvSpPr>
        <p:spPr>
          <a:xfrm>
            <a:off x="2909361" y="4217017"/>
            <a:ext cx="4720260" cy="1342794"/>
          </a:xfrm>
          <a:prstGeom prst="rect">
            <a:avLst/>
          </a:prstGeom>
          <a:solidFill>
            <a:srgbClr val="3E545F"/>
          </a:solidFill>
          <a:ln>
            <a:solidFill>
              <a:srgbClr val="039EE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800" dirty="0"/>
              <a:t>Prediction</a:t>
            </a:r>
          </a:p>
        </p:txBody>
      </p:sp>
      <p:sp>
        <p:nvSpPr>
          <p:cNvPr id="104" name="Shape 104"/>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lvl="0">
              <a:buSzPct val="25000"/>
            </a:pPr>
            <a:r>
              <a:rPr lang="de-DE" sz="3200" dirty="0" err="1"/>
              <a:t>Theory</a:t>
            </a:r>
            <a:r>
              <a:rPr lang="de-DE" sz="3200" dirty="0"/>
              <a:t> (2)</a:t>
            </a:r>
            <a:endParaRPr lang="de-DE" sz="3200" b="1" i="0" u="none" strike="noStrike" cap="none" dirty="0">
              <a:solidFill>
                <a:srgbClr val="3E545F"/>
              </a:solidFill>
              <a:latin typeface="Arial"/>
              <a:ea typeface="Arial"/>
              <a:cs typeface="Arial"/>
              <a:sym typeface="Arial"/>
            </a:endParaRPr>
          </a:p>
        </p:txBody>
      </p:sp>
      <p:sp>
        <p:nvSpPr>
          <p:cNvPr id="105" name="Shape 105"/>
          <p:cNvSpPr txBox="1">
            <a:spLocks noGrp="1"/>
          </p:cNvSpPr>
          <p:nvPr>
            <p:ph type="ftr" idx="11"/>
          </p:nvPr>
        </p:nvSpPr>
        <p:spPr>
          <a:xfrm>
            <a:off x="287337" y="6227762"/>
            <a:ext cx="731837" cy="396874"/>
          </a:xfrm>
          <a:prstGeom prst="rect">
            <a:avLst/>
          </a:prstGeom>
          <a:noFill/>
          <a:ln>
            <a:noFill/>
          </a:ln>
        </p:spPr>
        <p:txBody>
          <a:bodyPr lIns="0" tIns="0" rIns="0" bIns="0" anchor="t" anchorCtr="0">
            <a:noAutofit/>
          </a:bodyPr>
          <a:lstStyle/>
          <a:p>
            <a:pPr lvl="0">
              <a:buSzPct val="25000"/>
            </a:pPr>
            <a:r>
              <a:rPr lang="de-DE" dirty="0"/>
              <a:t>9</a:t>
            </a:r>
            <a:r>
              <a:rPr lang="de-DE" sz="1050" dirty="0">
                <a:solidFill>
                  <a:srgbClr val="3E545F"/>
                </a:solidFill>
                <a:latin typeface="Arial"/>
                <a:ea typeface="Arial"/>
                <a:cs typeface="Arial"/>
                <a:sym typeface="Arial"/>
              </a:rPr>
              <a:t> </a:t>
            </a:r>
            <a:r>
              <a:rPr lang="de-DE" sz="1050" dirty="0" err="1">
                <a:solidFill>
                  <a:srgbClr val="3E545F"/>
                </a:solidFill>
                <a:latin typeface="Arial"/>
                <a:ea typeface="Arial"/>
                <a:cs typeface="Arial"/>
                <a:sym typeface="Arial"/>
              </a:rPr>
              <a:t>of</a:t>
            </a:r>
            <a:r>
              <a:rPr lang="de-DE" dirty="0"/>
              <a:t> 15</a:t>
            </a:r>
            <a:endParaRPr lang="de-DE" sz="1050" dirty="0">
              <a:solidFill>
                <a:srgbClr val="3E545F"/>
              </a:solidFill>
              <a:latin typeface="Arial"/>
              <a:ea typeface="Arial"/>
              <a:cs typeface="Arial"/>
              <a:sym typeface="Arial"/>
            </a:endParaRPr>
          </a:p>
        </p:txBody>
      </p:sp>
      <p:sp>
        <p:nvSpPr>
          <p:cNvPr id="6" name="Ellipse 5"/>
          <p:cNvSpPr/>
          <p:nvPr/>
        </p:nvSpPr>
        <p:spPr>
          <a:xfrm>
            <a:off x="76199" y="1875209"/>
            <a:ext cx="2218945" cy="524256"/>
          </a:xfrm>
          <a:prstGeom prst="ellipse">
            <a:avLst/>
          </a:prstGeom>
          <a:solidFill>
            <a:srgbClr val="3E545F"/>
          </a:solidFill>
          <a:ln>
            <a:solidFill>
              <a:srgbClr val="039E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Observations</a:t>
            </a:r>
          </a:p>
        </p:txBody>
      </p:sp>
      <p:sp>
        <p:nvSpPr>
          <p:cNvPr id="12" name="Ellipse 11"/>
          <p:cNvSpPr/>
          <p:nvPr/>
        </p:nvSpPr>
        <p:spPr>
          <a:xfrm>
            <a:off x="7852949" y="4566417"/>
            <a:ext cx="1198796" cy="671397"/>
          </a:xfrm>
          <a:prstGeom prst="ellipse">
            <a:avLst/>
          </a:prstGeom>
          <a:solidFill>
            <a:srgbClr val="3E545F"/>
          </a:solidFill>
          <a:ln>
            <a:solidFill>
              <a:srgbClr val="039E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World Map</a:t>
            </a:r>
          </a:p>
        </p:txBody>
      </p:sp>
      <p:sp>
        <p:nvSpPr>
          <p:cNvPr id="10" name="Rechteck 9"/>
          <p:cNvSpPr/>
          <p:nvPr/>
        </p:nvSpPr>
        <p:spPr>
          <a:xfrm>
            <a:off x="246888" y="3056431"/>
            <a:ext cx="1877568" cy="792480"/>
          </a:xfrm>
          <a:prstGeom prst="rect">
            <a:avLst/>
          </a:prstGeom>
          <a:solidFill>
            <a:srgbClr val="3E545F"/>
          </a:solidFill>
          <a:ln>
            <a:solidFill>
              <a:srgbClr val="039E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Matching</a:t>
            </a:r>
          </a:p>
        </p:txBody>
      </p:sp>
      <p:sp>
        <p:nvSpPr>
          <p:cNvPr id="17" name="Rechteck 16"/>
          <p:cNvSpPr/>
          <p:nvPr/>
        </p:nvSpPr>
        <p:spPr>
          <a:xfrm>
            <a:off x="3165843" y="4506831"/>
            <a:ext cx="1558517" cy="792480"/>
          </a:xfrm>
          <a:prstGeom prst="rect">
            <a:avLst/>
          </a:prstGeom>
          <a:solidFill>
            <a:srgbClr val="3E545F"/>
          </a:solidFill>
          <a:ln>
            <a:solidFill>
              <a:srgbClr val="039EE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err="1"/>
              <a:t>Odometry</a:t>
            </a:r>
            <a:endParaRPr lang="en-GB" sz="1800" dirty="0"/>
          </a:p>
        </p:txBody>
      </p:sp>
      <p:sp>
        <p:nvSpPr>
          <p:cNvPr id="19" name="Rechteck 18"/>
          <p:cNvSpPr/>
          <p:nvPr/>
        </p:nvSpPr>
        <p:spPr>
          <a:xfrm>
            <a:off x="5827957" y="4505876"/>
            <a:ext cx="1600612" cy="792480"/>
          </a:xfrm>
          <a:prstGeom prst="rect">
            <a:avLst/>
          </a:prstGeom>
          <a:solidFill>
            <a:srgbClr val="3E545F"/>
          </a:solidFill>
          <a:ln>
            <a:solidFill>
              <a:srgbClr val="039EE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Observation model</a:t>
            </a:r>
          </a:p>
        </p:txBody>
      </p:sp>
      <p:cxnSp>
        <p:nvCxnSpPr>
          <p:cNvPr id="13" name="Gerade Verbindung mit Pfeil 12"/>
          <p:cNvCxnSpPr>
            <a:stCxn id="6" idx="4"/>
            <a:endCxn id="10" idx="0"/>
          </p:cNvCxnSpPr>
          <p:nvPr/>
        </p:nvCxnSpPr>
        <p:spPr>
          <a:xfrm>
            <a:off x="1185672" y="2399465"/>
            <a:ext cx="0" cy="656966"/>
          </a:xfrm>
          <a:prstGeom prst="straightConnector1">
            <a:avLst/>
          </a:prstGeom>
          <a:ln w="38100">
            <a:solidFill>
              <a:srgbClr val="009FE3"/>
            </a:solidFill>
            <a:tailEnd type="triangle"/>
          </a:ln>
        </p:spPr>
        <p:style>
          <a:lnRef idx="3">
            <a:schemeClr val="accent2"/>
          </a:lnRef>
          <a:fillRef idx="0">
            <a:schemeClr val="accent2"/>
          </a:fillRef>
          <a:effectRef idx="2">
            <a:schemeClr val="accent2"/>
          </a:effectRef>
          <a:fontRef idx="minor">
            <a:schemeClr val="tx1"/>
          </a:fontRef>
        </p:style>
      </p:cxnSp>
      <p:cxnSp>
        <p:nvCxnSpPr>
          <p:cNvPr id="23" name="Gerade Verbindung mit Pfeil 22"/>
          <p:cNvCxnSpPr>
            <a:stCxn id="10" idx="2"/>
            <a:endCxn id="53" idx="0"/>
          </p:cNvCxnSpPr>
          <p:nvPr/>
        </p:nvCxnSpPr>
        <p:spPr>
          <a:xfrm>
            <a:off x="1185672" y="3848911"/>
            <a:ext cx="0" cy="656965"/>
          </a:xfrm>
          <a:prstGeom prst="straightConnector1">
            <a:avLst/>
          </a:prstGeom>
          <a:ln w="38100">
            <a:solidFill>
              <a:srgbClr val="009FE3"/>
            </a:solidFill>
            <a:tailEnd type="triangle"/>
          </a:ln>
        </p:spPr>
        <p:style>
          <a:lnRef idx="3">
            <a:schemeClr val="accent2"/>
          </a:lnRef>
          <a:fillRef idx="0">
            <a:schemeClr val="accent2"/>
          </a:fillRef>
          <a:effectRef idx="2">
            <a:schemeClr val="accent2"/>
          </a:effectRef>
          <a:fontRef idx="minor">
            <a:schemeClr val="tx1"/>
          </a:fontRef>
        </p:style>
      </p:cxnSp>
      <p:cxnSp>
        <p:nvCxnSpPr>
          <p:cNvPr id="26" name="Gerade Verbindung mit Pfeil 25"/>
          <p:cNvCxnSpPr>
            <a:stCxn id="53" idx="3"/>
            <a:endCxn id="17" idx="1"/>
          </p:cNvCxnSpPr>
          <p:nvPr/>
        </p:nvCxnSpPr>
        <p:spPr>
          <a:xfrm>
            <a:off x="2124456" y="4902116"/>
            <a:ext cx="1041387" cy="955"/>
          </a:xfrm>
          <a:prstGeom prst="straightConnector1">
            <a:avLst/>
          </a:prstGeom>
          <a:ln w="38100">
            <a:solidFill>
              <a:srgbClr val="009FE3"/>
            </a:solidFill>
            <a:tailEnd type="triangle"/>
          </a:ln>
        </p:spPr>
        <p:style>
          <a:lnRef idx="3">
            <a:schemeClr val="accent2"/>
          </a:lnRef>
          <a:fillRef idx="0">
            <a:schemeClr val="accent2"/>
          </a:fillRef>
          <a:effectRef idx="2">
            <a:schemeClr val="accent2"/>
          </a:effectRef>
          <a:fontRef idx="minor">
            <a:schemeClr val="tx1"/>
          </a:fontRef>
        </p:style>
      </p:cxnSp>
      <p:cxnSp>
        <p:nvCxnSpPr>
          <p:cNvPr id="29" name="Gerade Verbindung mit Pfeil 28"/>
          <p:cNvCxnSpPr>
            <a:stCxn id="12" idx="2"/>
            <a:endCxn id="19" idx="3"/>
          </p:cNvCxnSpPr>
          <p:nvPr/>
        </p:nvCxnSpPr>
        <p:spPr>
          <a:xfrm flipH="1">
            <a:off x="7428569" y="4902116"/>
            <a:ext cx="424380" cy="0"/>
          </a:xfrm>
          <a:prstGeom prst="straightConnector1">
            <a:avLst/>
          </a:prstGeom>
          <a:ln w="38100">
            <a:solidFill>
              <a:srgbClr val="009FE3"/>
            </a:solidFill>
            <a:tailEnd type="triangle"/>
          </a:ln>
        </p:spPr>
        <p:style>
          <a:lnRef idx="3">
            <a:schemeClr val="accent2"/>
          </a:lnRef>
          <a:fillRef idx="0">
            <a:schemeClr val="accent2"/>
          </a:fillRef>
          <a:effectRef idx="2">
            <a:schemeClr val="accent2"/>
          </a:effectRef>
          <a:fontRef idx="minor">
            <a:schemeClr val="tx1"/>
          </a:fontRef>
        </p:style>
      </p:cxnSp>
      <p:cxnSp>
        <p:nvCxnSpPr>
          <p:cNvPr id="32" name="Gerade Verbindung mit Pfeil 31"/>
          <p:cNvCxnSpPr>
            <a:stCxn id="17" idx="3"/>
            <a:endCxn id="19" idx="1"/>
          </p:cNvCxnSpPr>
          <p:nvPr/>
        </p:nvCxnSpPr>
        <p:spPr>
          <a:xfrm flipV="1">
            <a:off x="4724360" y="4902116"/>
            <a:ext cx="1103597" cy="955"/>
          </a:xfrm>
          <a:prstGeom prst="straightConnector1">
            <a:avLst/>
          </a:prstGeom>
          <a:ln w="38100">
            <a:solidFill>
              <a:srgbClr val="009FE3"/>
            </a:solidFill>
            <a:tailEnd type="triangle"/>
          </a:ln>
        </p:spPr>
        <p:style>
          <a:lnRef idx="2">
            <a:schemeClr val="accent2"/>
          </a:lnRef>
          <a:fillRef idx="0">
            <a:schemeClr val="accent2"/>
          </a:fillRef>
          <a:effectRef idx="1">
            <a:schemeClr val="accent2"/>
          </a:effectRef>
          <a:fontRef idx="minor">
            <a:schemeClr val="tx1"/>
          </a:fontRef>
        </p:style>
      </p:cxnSp>
      <p:cxnSp>
        <p:nvCxnSpPr>
          <p:cNvPr id="37" name="Gewinkelter Verbinder 36"/>
          <p:cNvCxnSpPr>
            <a:stCxn id="19" idx="0"/>
            <a:endCxn id="10" idx="3"/>
          </p:cNvCxnSpPr>
          <p:nvPr/>
        </p:nvCxnSpPr>
        <p:spPr>
          <a:xfrm rot="16200000" flipV="1">
            <a:off x="3849758" y="1727370"/>
            <a:ext cx="1053205" cy="4503807"/>
          </a:xfrm>
          <a:prstGeom prst="bentConnector2">
            <a:avLst/>
          </a:prstGeom>
          <a:ln w="38100">
            <a:solidFill>
              <a:srgbClr val="009FE3"/>
            </a:solidFill>
            <a:tailEnd type="triangle"/>
          </a:ln>
        </p:spPr>
        <p:style>
          <a:lnRef idx="3">
            <a:schemeClr val="accent2"/>
          </a:lnRef>
          <a:fillRef idx="0">
            <a:schemeClr val="accent2"/>
          </a:fillRef>
          <a:effectRef idx="2">
            <a:schemeClr val="accent2"/>
          </a:effectRef>
          <a:fontRef idx="minor">
            <a:schemeClr val="tx1"/>
          </a:fontRef>
        </p:style>
      </p:cxnSp>
      <p:sp>
        <p:nvSpPr>
          <p:cNvPr id="53" name="Rechteck 52"/>
          <p:cNvSpPr/>
          <p:nvPr/>
        </p:nvSpPr>
        <p:spPr>
          <a:xfrm>
            <a:off x="246888" y="4505876"/>
            <a:ext cx="1877568" cy="792480"/>
          </a:xfrm>
          <a:prstGeom prst="rect">
            <a:avLst/>
          </a:prstGeom>
          <a:solidFill>
            <a:srgbClr val="3E545F"/>
          </a:solidFill>
          <a:ln>
            <a:solidFill>
              <a:srgbClr val="039E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Update</a:t>
            </a:r>
          </a:p>
        </p:txBody>
      </p:sp>
      <p:sp>
        <p:nvSpPr>
          <p:cNvPr id="63" name="Textfeld 62"/>
          <p:cNvSpPr txBox="1"/>
          <p:nvPr/>
        </p:nvSpPr>
        <p:spPr>
          <a:xfrm>
            <a:off x="287337" y="5739898"/>
            <a:ext cx="3150807" cy="307777"/>
          </a:xfrm>
          <a:prstGeom prst="rect">
            <a:avLst/>
          </a:prstGeom>
          <a:noFill/>
        </p:spPr>
        <p:txBody>
          <a:bodyPr wrap="square" rtlCol="0">
            <a:spAutoFit/>
          </a:bodyPr>
          <a:lstStyle/>
          <a:p>
            <a:r>
              <a:rPr lang="en-GB" dirty="0">
                <a:solidFill>
                  <a:schemeClr val="bg1">
                    <a:lumMod val="65000"/>
                  </a:schemeClr>
                </a:solidFill>
              </a:rPr>
              <a:t>Based on the EKF localization slides</a:t>
            </a:r>
          </a:p>
        </p:txBody>
      </p:sp>
      <mc:AlternateContent xmlns:mc="http://schemas.openxmlformats.org/markup-compatibility/2006" xmlns:a14="http://schemas.microsoft.com/office/drawing/2010/main">
        <mc:Choice Requires="a14">
          <p:sp>
            <p:nvSpPr>
              <p:cNvPr id="97" name="Textfeld 96"/>
              <p:cNvSpPr txBox="1"/>
              <p:nvPr/>
            </p:nvSpPr>
            <p:spPr>
              <a:xfrm>
                <a:off x="2182092" y="4964332"/>
                <a:ext cx="64825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i="1" smtClean="0">
                              <a:latin typeface="Cambria Math" panose="02040503050406030204" pitchFamily="18" charset="0"/>
                            </a:rPr>
                          </m:ctrlPr>
                        </m:accPr>
                        <m:e>
                          <m:r>
                            <a:rPr lang="en-GB" i="1" smtClean="0">
                              <a:latin typeface="Cambria Math" panose="02040503050406030204" pitchFamily="18" charset="0"/>
                            </a:rPr>
                            <m:t>𝑥</m:t>
                          </m:r>
                        </m:e>
                      </m:acc>
                      <m:d>
                        <m:dPr>
                          <m:ctrlPr>
                            <a:rPr lang="de-DE" b="0" i="1" smtClean="0">
                              <a:latin typeface="Cambria Math" panose="02040503050406030204" pitchFamily="18" charset="0"/>
                            </a:rPr>
                          </m:ctrlPr>
                        </m:dPr>
                        <m:e>
                          <m:r>
                            <a:rPr lang="de-DE" b="0" i="1" smtClean="0">
                              <a:latin typeface="Cambria Math" panose="02040503050406030204" pitchFamily="18" charset="0"/>
                            </a:rPr>
                            <m:t>𝑘</m:t>
                          </m:r>
                        </m:e>
                        <m:e>
                          <m:r>
                            <a:rPr lang="de-DE" b="0" i="1" smtClean="0">
                              <a:latin typeface="Cambria Math" panose="02040503050406030204" pitchFamily="18" charset="0"/>
                            </a:rPr>
                            <m:t>𝑘</m:t>
                          </m:r>
                        </m:e>
                      </m:d>
                    </m:oMath>
                  </m:oMathPara>
                </a14:m>
                <a:endParaRPr lang="de-DE" b="0" dirty="0"/>
              </a:p>
              <a:p>
                <a:pPr/>
                <a14:m>
                  <m:oMathPara xmlns:m="http://schemas.openxmlformats.org/officeDocument/2006/math">
                    <m:oMathParaPr>
                      <m:jc m:val="centerGroup"/>
                    </m:oMathParaPr>
                    <m:oMath xmlns:m="http://schemas.openxmlformats.org/officeDocument/2006/math">
                      <m:sSub>
                        <m:sSubPr>
                          <m:ctrlPr>
                            <a:rPr lang="el-GR" i="1">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Σ</m:t>
                          </m:r>
                        </m:e>
                        <m:sub>
                          <m:r>
                            <a:rPr lang="de-DE" i="1">
                              <a:latin typeface="Cambria Math" panose="02040503050406030204" pitchFamily="18" charset="0"/>
                              <a:ea typeface="Cambria Math" panose="02040503050406030204" pitchFamily="18" charset="0"/>
                            </a:rPr>
                            <m:t>𝑥</m:t>
                          </m:r>
                        </m:sub>
                      </m:sSub>
                      <m:r>
                        <a:rPr lang="de-DE" i="1">
                          <a:latin typeface="Cambria Math" panose="02040503050406030204" pitchFamily="18" charset="0"/>
                        </a:rPr>
                        <m:t>(</m:t>
                      </m:r>
                      <m:r>
                        <a:rPr lang="de-DE" i="1">
                          <a:latin typeface="Cambria Math" panose="02040503050406030204" pitchFamily="18" charset="0"/>
                        </a:rPr>
                        <m:t>𝑘</m:t>
                      </m:r>
                      <m:r>
                        <a:rPr lang="de-DE" i="1">
                          <a:latin typeface="Cambria Math" panose="02040503050406030204" pitchFamily="18" charset="0"/>
                        </a:rPr>
                        <m:t>|</m:t>
                      </m:r>
                      <m:r>
                        <a:rPr lang="de-DE" i="1">
                          <a:latin typeface="Cambria Math" panose="02040503050406030204" pitchFamily="18" charset="0"/>
                        </a:rPr>
                        <m:t>𝑘</m:t>
                      </m:r>
                      <m:r>
                        <a:rPr lang="de-DE" i="1">
                          <a:latin typeface="Cambria Math" panose="02040503050406030204" pitchFamily="18" charset="0"/>
                        </a:rPr>
                        <m:t>)</m:t>
                      </m:r>
                    </m:oMath>
                  </m:oMathPara>
                </a14:m>
                <a:endParaRPr lang="en-GB" dirty="0"/>
              </a:p>
            </p:txBody>
          </p:sp>
        </mc:Choice>
        <mc:Fallback xmlns="">
          <p:sp>
            <p:nvSpPr>
              <p:cNvPr id="97" name="Textfeld 96"/>
              <p:cNvSpPr txBox="1">
                <a:spLocks noRot="1" noChangeAspect="1" noMove="1" noResize="1" noEditPoints="1" noAdjustHandles="1" noChangeArrowheads="1" noChangeShapeType="1" noTextEdit="1"/>
              </p:cNvSpPr>
              <p:nvPr/>
            </p:nvSpPr>
            <p:spPr>
              <a:xfrm>
                <a:off x="2182092" y="4964332"/>
                <a:ext cx="648254" cy="430887"/>
              </a:xfrm>
              <a:prstGeom prst="rect">
                <a:avLst/>
              </a:prstGeom>
              <a:blipFill>
                <a:blip r:embed="rId3"/>
                <a:stretch>
                  <a:fillRect l="-4717" t="-5634" r="-8491" b="-1690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2" name="Rechteck 101"/>
              <p:cNvSpPr/>
              <p:nvPr/>
            </p:nvSpPr>
            <p:spPr>
              <a:xfrm>
                <a:off x="4498348" y="4918166"/>
                <a:ext cx="1542286"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i="1" smtClean="0">
                              <a:solidFill>
                                <a:schemeClr val="bg1">
                                  <a:lumMod val="95000"/>
                                </a:schemeClr>
                              </a:solidFill>
                              <a:latin typeface="Cambria Math" panose="02040503050406030204" pitchFamily="18" charset="0"/>
                            </a:rPr>
                          </m:ctrlPr>
                        </m:accPr>
                        <m:e>
                          <m:r>
                            <a:rPr lang="en-GB" i="1">
                              <a:solidFill>
                                <a:schemeClr val="bg1">
                                  <a:lumMod val="95000"/>
                                </a:schemeClr>
                              </a:solidFill>
                              <a:latin typeface="Cambria Math" panose="02040503050406030204" pitchFamily="18" charset="0"/>
                            </a:rPr>
                            <m:t>𝑥</m:t>
                          </m:r>
                        </m:e>
                      </m:acc>
                      <m:d>
                        <m:dPr>
                          <m:ctrlPr>
                            <a:rPr lang="de-DE" i="1">
                              <a:solidFill>
                                <a:schemeClr val="bg1">
                                  <a:lumMod val="95000"/>
                                </a:schemeClr>
                              </a:solidFill>
                              <a:latin typeface="Cambria Math" panose="02040503050406030204" pitchFamily="18" charset="0"/>
                            </a:rPr>
                          </m:ctrlPr>
                        </m:dPr>
                        <m:e>
                          <m:r>
                            <a:rPr lang="de-DE" i="1">
                              <a:solidFill>
                                <a:schemeClr val="bg1">
                                  <a:lumMod val="95000"/>
                                </a:schemeClr>
                              </a:solidFill>
                              <a:latin typeface="Cambria Math" panose="02040503050406030204" pitchFamily="18" charset="0"/>
                            </a:rPr>
                            <m:t>𝑘</m:t>
                          </m:r>
                          <m:r>
                            <a:rPr lang="de-DE" b="0" i="1" smtClean="0">
                              <a:solidFill>
                                <a:schemeClr val="bg1">
                                  <a:lumMod val="95000"/>
                                </a:schemeClr>
                              </a:solidFill>
                              <a:latin typeface="Cambria Math" panose="02040503050406030204" pitchFamily="18" charset="0"/>
                            </a:rPr>
                            <m:t>+1</m:t>
                          </m:r>
                        </m:e>
                        <m:e>
                          <m:r>
                            <a:rPr lang="de-DE" i="1">
                              <a:solidFill>
                                <a:schemeClr val="bg1">
                                  <a:lumMod val="95000"/>
                                </a:schemeClr>
                              </a:solidFill>
                              <a:latin typeface="Cambria Math" panose="02040503050406030204" pitchFamily="18" charset="0"/>
                            </a:rPr>
                            <m:t>𝑘</m:t>
                          </m:r>
                        </m:e>
                      </m:d>
                    </m:oMath>
                  </m:oMathPara>
                </a14:m>
                <a:endParaRPr lang="de-DE" dirty="0">
                  <a:solidFill>
                    <a:schemeClr val="bg1">
                      <a:lumMod val="95000"/>
                    </a:schemeClr>
                  </a:solidFill>
                </a:endParaRPr>
              </a:p>
              <a:p>
                <a:pPr/>
                <a14:m>
                  <m:oMathPara xmlns:m="http://schemas.openxmlformats.org/officeDocument/2006/math">
                    <m:oMathParaPr>
                      <m:jc m:val="centerGroup"/>
                    </m:oMathParaPr>
                    <m:oMath xmlns:m="http://schemas.openxmlformats.org/officeDocument/2006/math">
                      <m:sSub>
                        <m:sSubPr>
                          <m:ctrlPr>
                            <a:rPr lang="el-GR" i="1">
                              <a:solidFill>
                                <a:schemeClr val="bg1">
                                  <a:lumMod val="95000"/>
                                </a:schemeClr>
                              </a:solidFill>
                              <a:latin typeface="Cambria Math" panose="02040503050406030204" pitchFamily="18" charset="0"/>
                              <a:ea typeface="Cambria Math" panose="02040503050406030204" pitchFamily="18" charset="0"/>
                            </a:rPr>
                          </m:ctrlPr>
                        </m:sSubPr>
                        <m:e>
                          <m:r>
                            <m:rPr>
                              <m:sty m:val="p"/>
                            </m:rPr>
                            <a:rPr lang="el-GR" i="1">
                              <a:solidFill>
                                <a:schemeClr val="bg1">
                                  <a:lumMod val="95000"/>
                                </a:schemeClr>
                              </a:solidFill>
                              <a:latin typeface="Cambria Math" panose="02040503050406030204" pitchFamily="18" charset="0"/>
                              <a:ea typeface="Cambria Math" panose="02040503050406030204" pitchFamily="18" charset="0"/>
                            </a:rPr>
                            <m:t>Σ</m:t>
                          </m:r>
                        </m:e>
                        <m:sub>
                          <m:r>
                            <a:rPr lang="de-DE" i="1">
                              <a:solidFill>
                                <a:schemeClr val="bg1">
                                  <a:lumMod val="95000"/>
                                </a:schemeClr>
                              </a:solidFill>
                              <a:latin typeface="Cambria Math" panose="02040503050406030204" pitchFamily="18" charset="0"/>
                              <a:ea typeface="Cambria Math" panose="02040503050406030204" pitchFamily="18" charset="0"/>
                            </a:rPr>
                            <m:t>𝑥</m:t>
                          </m:r>
                        </m:sub>
                      </m:sSub>
                      <m:r>
                        <a:rPr lang="de-DE" i="1">
                          <a:solidFill>
                            <a:schemeClr val="bg1">
                              <a:lumMod val="95000"/>
                            </a:schemeClr>
                          </a:solidFill>
                          <a:latin typeface="Cambria Math" panose="02040503050406030204" pitchFamily="18" charset="0"/>
                        </a:rPr>
                        <m:t>(</m:t>
                      </m:r>
                      <m:r>
                        <a:rPr lang="de-DE" i="1">
                          <a:solidFill>
                            <a:schemeClr val="bg1">
                              <a:lumMod val="95000"/>
                            </a:schemeClr>
                          </a:solidFill>
                          <a:latin typeface="Cambria Math" panose="02040503050406030204" pitchFamily="18" charset="0"/>
                        </a:rPr>
                        <m:t>𝑘</m:t>
                      </m:r>
                      <m:r>
                        <a:rPr lang="de-DE" b="0" i="1" smtClean="0">
                          <a:solidFill>
                            <a:schemeClr val="bg1">
                              <a:lumMod val="95000"/>
                            </a:schemeClr>
                          </a:solidFill>
                          <a:latin typeface="Cambria Math" panose="02040503050406030204" pitchFamily="18" charset="0"/>
                        </a:rPr>
                        <m:t>+1</m:t>
                      </m:r>
                      <m:r>
                        <a:rPr lang="de-DE" i="1">
                          <a:solidFill>
                            <a:schemeClr val="bg1">
                              <a:lumMod val="95000"/>
                            </a:schemeClr>
                          </a:solidFill>
                          <a:latin typeface="Cambria Math" panose="02040503050406030204" pitchFamily="18" charset="0"/>
                        </a:rPr>
                        <m:t>|</m:t>
                      </m:r>
                      <m:r>
                        <a:rPr lang="de-DE" i="1">
                          <a:solidFill>
                            <a:schemeClr val="bg1">
                              <a:lumMod val="95000"/>
                            </a:schemeClr>
                          </a:solidFill>
                          <a:latin typeface="Cambria Math" panose="02040503050406030204" pitchFamily="18" charset="0"/>
                        </a:rPr>
                        <m:t>𝑘</m:t>
                      </m:r>
                      <m:r>
                        <a:rPr lang="de-DE" i="1">
                          <a:solidFill>
                            <a:schemeClr val="bg1">
                              <a:lumMod val="95000"/>
                            </a:schemeClr>
                          </a:solidFill>
                          <a:latin typeface="Cambria Math" panose="02040503050406030204" pitchFamily="18" charset="0"/>
                        </a:rPr>
                        <m:t>)</m:t>
                      </m:r>
                    </m:oMath>
                  </m:oMathPara>
                </a14:m>
                <a:endParaRPr lang="en-GB" dirty="0">
                  <a:solidFill>
                    <a:schemeClr val="bg1">
                      <a:lumMod val="95000"/>
                    </a:schemeClr>
                  </a:solidFill>
                </a:endParaRPr>
              </a:p>
            </p:txBody>
          </p:sp>
        </mc:Choice>
        <mc:Fallback xmlns="">
          <p:sp>
            <p:nvSpPr>
              <p:cNvPr id="102" name="Rechteck 101"/>
              <p:cNvSpPr>
                <a:spLocks noRot="1" noChangeAspect="1" noMove="1" noResize="1" noEditPoints="1" noAdjustHandles="1" noChangeArrowheads="1" noChangeShapeType="1" noTextEdit="1"/>
              </p:cNvSpPr>
              <p:nvPr/>
            </p:nvSpPr>
            <p:spPr>
              <a:xfrm>
                <a:off x="4498348" y="4918166"/>
                <a:ext cx="1542286" cy="523220"/>
              </a:xfrm>
              <a:prstGeom prst="rect">
                <a:avLst/>
              </a:prstGeom>
              <a:blipFill>
                <a:blip r:embed="rId4"/>
                <a:stretch>
                  <a:fillRect b="-4651"/>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7" name="Rechteck 26"/>
              <p:cNvSpPr/>
              <p:nvPr/>
            </p:nvSpPr>
            <p:spPr>
              <a:xfrm>
                <a:off x="2403633" y="925286"/>
                <a:ext cx="6648111" cy="3293209"/>
              </a:xfrm>
              <a:prstGeom prst="rect">
                <a:avLst/>
              </a:prstGeom>
            </p:spPr>
            <p:txBody>
              <a:bodyPr wrap="square">
                <a:spAutoFit/>
              </a:bodyPr>
              <a:lstStyle/>
              <a:p>
                <a:pPr marL="342900" indent="-342900">
                  <a:spcAft>
                    <a:spcPts val="600"/>
                  </a:spcAft>
                  <a:buClr>
                    <a:srgbClr val="039EE3"/>
                  </a:buClr>
                  <a:buFont typeface="+mj-lt"/>
                  <a:buAutoNum type="arabicPeriod"/>
                </a:pPr>
                <a:r>
                  <a:rPr lang="en-GB" sz="1800" kern="1200" dirty="0">
                    <a:solidFill>
                      <a:schemeClr val="dk1"/>
                    </a:solidFill>
                  </a:rPr>
                  <a:t>Consider the last filtered state estimate </a:t>
                </a:r>
                <a14:m>
                  <m:oMath xmlns:m="http://schemas.openxmlformats.org/officeDocument/2006/math">
                    <m:acc>
                      <m:accPr>
                        <m:chr m:val="̂"/>
                        <m:ctrlPr>
                          <a:rPr lang="en-GB" sz="1800" i="1">
                            <a:latin typeface="Cambria Math" panose="02040503050406030204" pitchFamily="18" charset="0"/>
                          </a:rPr>
                        </m:ctrlPr>
                      </m:accPr>
                      <m:e>
                        <m:r>
                          <a:rPr lang="en-GB" sz="1800" i="1">
                            <a:latin typeface="Cambria Math" panose="02040503050406030204" pitchFamily="18" charset="0"/>
                          </a:rPr>
                          <m:t>𝑥</m:t>
                        </m:r>
                      </m:e>
                    </m:acc>
                    <m:d>
                      <m:dPr>
                        <m:ctrlPr>
                          <a:rPr lang="de-DE" sz="1800" i="1">
                            <a:latin typeface="Cambria Math" panose="02040503050406030204" pitchFamily="18" charset="0"/>
                          </a:rPr>
                        </m:ctrlPr>
                      </m:dPr>
                      <m:e>
                        <m:r>
                          <a:rPr lang="de-DE" sz="1800" i="1">
                            <a:latin typeface="Cambria Math" panose="02040503050406030204" pitchFamily="18" charset="0"/>
                          </a:rPr>
                          <m:t>𝑘</m:t>
                        </m:r>
                      </m:e>
                      <m:e>
                        <m:r>
                          <a:rPr lang="de-DE" sz="1800" i="1">
                            <a:latin typeface="Cambria Math" panose="02040503050406030204" pitchFamily="18" charset="0"/>
                          </a:rPr>
                          <m:t>𝑘</m:t>
                        </m:r>
                      </m:e>
                    </m:d>
                  </m:oMath>
                </a14:m>
                <a:endParaRPr lang="de-DE" sz="1800" dirty="0"/>
              </a:p>
              <a:p>
                <a:pPr marL="342900" indent="-342900">
                  <a:spcAft>
                    <a:spcPts val="600"/>
                  </a:spcAft>
                  <a:buClr>
                    <a:srgbClr val="039EE3"/>
                  </a:buClr>
                  <a:buFont typeface="+mj-lt"/>
                  <a:buAutoNum type="arabicPeriod"/>
                </a:pPr>
                <a:r>
                  <a:rPr lang="en-GB" sz="1800" kern="1200" dirty="0">
                    <a:solidFill>
                      <a:schemeClr val="dk1"/>
                    </a:solidFill>
                  </a:rPr>
                  <a:t>Linearize the system dynamics, </a:t>
                </a:r>
                <a14:m>
                  <m:oMath xmlns:m="http://schemas.openxmlformats.org/officeDocument/2006/math">
                    <m:sSub>
                      <m:sSubPr>
                        <m:ctrlPr>
                          <a:rPr lang="en-GB" sz="1800" i="1">
                            <a:latin typeface="Cambria Math" panose="02040503050406030204" pitchFamily="18" charset="0"/>
                          </a:rPr>
                        </m:ctrlPr>
                      </m:sSubPr>
                      <m:e>
                        <m:r>
                          <a:rPr lang="de-DE" sz="1800" i="1">
                            <a:latin typeface="Cambria Math" panose="02040503050406030204" pitchFamily="18" charset="0"/>
                          </a:rPr>
                          <m:t>𝑥</m:t>
                        </m:r>
                      </m:e>
                      <m:sub>
                        <m:r>
                          <a:rPr lang="de-DE" sz="1800" i="1">
                            <a:latin typeface="Cambria Math" panose="02040503050406030204" pitchFamily="18" charset="0"/>
                          </a:rPr>
                          <m:t>𝑘</m:t>
                        </m:r>
                        <m:r>
                          <a:rPr lang="de-DE" sz="1800" i="1">
                            <a:latin typeface="Cambria Math" panose="02040503050406030204" pitchFamily="18" charset="0"/>
                          </a:rPr>
                          <m:t>+1</m:t>
                        </m:r>
                      </m:sub>
                    </m:sSub>
                    <m:r>
                      <a:rPr lang="de-DE" sz="1800" i="1">
                        <a:latin typeface="Cambria Math" panose="02040503050406030204" pitchFamily="18" charset="0"/>
                      </a:rPr>
                      <m:t>=</m:t>
                    </m:r>
                    <m:r>
                      <a:rPr lang="de-DE" sz="1800" i="1">
                        <a:latin typeface="Cambria Math" panose="02040503050406030204" pitchFamily="18" charset="0"/>
                      </a:rPr>
                      <m:t>𝑓</m:t>
                    </m:r>
                    <m:d>
                      <m:dPr>
                        <m:ctrlPr>
                          <a:rPr lang="de-DE" sz="1800" i="1">
                            <a:latin typeface="Cambria Math" panose="02040503050406030204" pitchFamily="18" charset="0"/>
                          </a:rPr>
                        </m:ctrlPr>
                      </m:dPr>
                      <m:e>
                        <m:sSub>
                          <m:sSubPr>
                            <m:ctrlPr>
                              <a:rPr lang="en-GB" sz="1800" i="1">
                                <a:latin typeface="Cambria Math" panose="02040503050406030204" pitchFamily="18" charset="0"/>
                              </a:rPr>
                            </m:ctrlPr>
                          </m:sSubPr>
                          <m:e>
                            <m:r>
                              <a:rPr lang="de-DE" sz="1800" i="1">
                                <a:latin typeface="Cambria Math" panose="02040503050406030204" pitchFamily="18" charset="0"/>
                              </a:rPr>
                              <m:t>𝑥</m:t>
                            </m:r>
                          </m:e>
                          <m:sub>
                            <m:r>
                              <a:rPr lang="de-DE" sz="1800" i="1">
                                <a:latin typeface="Cambria Math" panose="02040503050406030204" pitchFamily="18" charset="0"/>
                              </a:rPr>
                              <m:t>𝑘</m:t>
                            </m:r>
                          </m:sub>
                        </m:sSub>
                        <m:r>
                          <a:rPr lang="de-DE" sz="1800" i="1">
                            <a:latin typeface="Cambria Math" panose="02040503050406030204" pitchFamily="18" charset="0"/>
                          </a:rPr>
                          <m:t>,</m:t>
                        </m:r>
                        <m:sSub>
                          <m:sSubPr>
                            <m:ctrlPr>
                              <a:rPr lang="en-GB" sz="1800" i="1">
                                <a:latin typeface="Cambria Math" panose="02040503050406030204" pitchFamily="18" charset="0"/>
                              </a:rPr>
                            </m:ctrlPr>
                          </m:sSubPr>
                          <m:e>
                            <m:r>
                              <a:rPr lang="de-DE" sz="1800" i="1">
                                <a:latin typeface="Cambria Math" panose="02040503050406030204" pitchFamily="18" charset="0"/>
                              </a:rPr>
                              <m:t>𝑢</m:t>
                            </m:r>
                          </m:e>
                          <m:sub>
                            <m:r>
                              <a:rPr lang="de-DE" sz="1800" i="1">
                                <a:latin typeface="Cambria Math" panose="02040503050406030204" pitchFamily="18" charset="0"/>
                              </a:rPr>
                              <m:t>𝑘</m:t>
                            </m:r>
                          </m:sub>
                        </m:sSub>
                      </m:e>
                    </m:d>
                    <m:r>
                      <a:rPr lang="de-DE" sz="1800" i="1">
                        <a:latin typeface="Cambria Math" panose="02040503050406030204" pitchFamily="18" charset="0"/>
                      </a:rPr>
                      <m:t>+</m:t>
                    </m:r>
                    <m:sSub>
                      <m:sSubPr>
                        <m:ctrlPr>
                          <a:rPr lang="en-GB" sz="1800" i="1">
                            <a:latin typeface="Cambria Math" panose="02040503050406030204" pitchFamily="18" charset="0"/>
                          </a:rPr>
                        </m:ctrlPr>
                      </m:sSubPr>
                      <m:e>
                        <m:r>
                          <a:rPr lang="de-DE" sz="1800" i="1">
                            <a:latin typeface="Cambria Math" panose="02040503050406030204" pitchFamily="18" charset="0"/>
                          </a:rPr>
                          <m:t>𝑤</m:t>
                        </m:r>
                      </m:e>
                      <m:sub>
                        <m:r>
                          <a:rPr lang="de-DE" sz="1800" i="1">
                            <a:latin typeface="Cambria Math" panose="02040503050406030204" pitchFamily="18" charset="0"/>
                          </a:rPr>
                          <m:t>𝑘</m:t>
                        </m:r>
                      </m:sub>
                    </m:sSub>
                  </m:oMath>
                </a14:m>
                <a:r>
                  <a:rPr lang="en-GB" sz="1800" kern="1200" dirty="0">
                    <a:solidFill>
                      <a:schemeClr val="dk1"/>
                    </a:solidFill>
                  </a:rPr>
                  <a:t> around </a:t>
                </a:r>
                <a14:m>
                  <m:oMath xmlns:m="http://schemas.openxmlformats.org/officeDocument/2006/math">
                    <m:acc>
                      <m:accPr>
                        <m:chr m:val="̂"/>
                        <m:ctrlPr>
                          <a:rPr lang="en-GB" sz="1800" i="1">
                            <a:latin typeface="Cambria Math" panose="02040503050406030204" pitchFamily="18" charset="0"/>
                          </a:rPr>
                        </m:ctrlPr>
                      </m:accPr>
                      <m:e>
                        <m:r>
                          <a:rPr lang="en-GB" sz="1800" i="1">
                            <a:latin typeface="Cambria Math" panose="02040503050406030204" pitchFamily="18" charset="0"/>
                          </a:rPr>
                          <m:t>𝑥</m:t>
                        </m:r>
                      </m:e>
                    </m:acc>
                    <m:d>
                      <m:dPr>
                        <m:ctrlPr>
                          <a:rPr lang="de-DE" sz="1800" i="1">
                            <a:latin typeface="Cambria Math" panose="02040503050406030204" pitchFamily="18" charset="0"/>
                          </a:rPr>
                        </m:ctrlPr>
                      </m:dPr>
                      <m:e>
                        <m:r>
                          <a:rPr lang="de-DE" sz="1800" i="1">
                            <a:latin typeface="Cambria Math" panose="02040503050406030204" pitchFamily="18" charset="0"/>
                          </a:rPr>
                          <m:t>𝑘</m:t>
                        </m:r>
                      </m:e>
                      <m:e>
                        <m:r>
                          <a:rPr lang="de-DE" sz="1800" i="1">
                            <a:latin typeface="Cambria Math" panose="02040503050406030204" pitchFamily="18" charset="0"/>
                          </a:rPr>
                          <m:t>𝑘</m:t>
                        </m:r>
                      </m:e>
                    </m:d>
                  </m:oMath>
                </a14:m>
                <a:endParaRPr lang="en-GB" sz="1800" kern="1200" dirty="0">
                  <a:solidFill>
                    <a:schemeClr val="tx1"/>
                  </a:solidFill>
                </a:endParaRPr>
              </a:p>
              <a:p>
                <a:pPr marL="342900" indent="-342900">
                  <a:spcAft>
                    <a:spcPts val="600"/>
                  </a:spcAft>
                  <a:buClr>
                    <a:srgbClr val="039EE3"/>
                  </a:buClr>
                  <a:buFont typeface="+mj-lt"/>
                  <a:buAutoNum type="arabicPeriod"/>
                </a:pPr>
                <a:r>
                  <a:rPr lang="en-GB" sz="1800" kern="1200" dirty="0">
                    <a:solidFill>
                      <a:schemeClr val="tx1"/>
                    </a:solidFill>
                  </a:rPr>
                  <a:t>Apply prediction step on linearized dynamics to obtain </a:t>
                </a:r>
                <a14:m>
                  <m:oMath xmlns:m="http://schemas.openxmlformats.org/officeDocument/2006/math">
                    <m:acc>
                      <m:accPr>
                        <m:chr m:val="̂"/>
                        <m:ctrlPr>
                          <a:rPr lang="en-GB" sz="1800" i="1">
                            <a:solidFill>
                              <a:schemeClr val="tx1"/>
                            </a:solidFill>
                            <a:latin typeface="Cambria Math" panose="02040503050406030204" pitchFamily="18" charset="0"/>
                          </a:rPr>
                        </m:ctrlPr>
                      </m:accPr>
                      <m:e>
                        <m:r>
                          <a:rPr lang="en-GB" sz="1800" i="1">
                            <a:solidFill>
                              <a:schemeClr val="tx1"/>
                            </a:solidFill>
                            <a:latin typeface="Cambria Math" panose="02040503050406030204" pitchFamily="18" charset="0"/>
                          </a:rPr>
                          <m:t>𝑥</m:t>
                        </m:r>
                      </m:e>
                    </m:acc>
                    <m:d>
                      <m:dPr>
                        <m:ctrlPr>
                          <a:rPr lang="de-DE" sz="1800" i="1">
                            <a:solidFill>
                              <a:schemeClr val="tx1"/>
                            </a:solidFill>
                            <a:latin typeface="Cambria Math" panose="02040503050406030204" pitchFamily="18" charset="0"/>
                          </a:rPr>
                        </m:ctrlPr>
                      </m:dPr>
                      <m:e>
                        <m:r>
                          <a:rPr lang="de-DE" sz="1800" i="1">
                            <a:solidFill>
                              <a:schemeClr val="tx1"/>
                            </a:solidFill>
                            <a:latin typeface="Cambria Math" panose="02040503050406030204" pitchFamily="18" charset="0"/>
                          </a:rPr>
                          <m:t>𝑘</m:t>
                        </m:r>
                        <m:r>
                          <a:rPr lang="de-DE" sz="1800" i="1">
                            <a:solidFill>
                              <a:schemeClr val="tx1"/>
                            </a:solidFill>
                            <a:latin typeface="Cambria Math" panose="02040503050406030204" pitchFamily="18" charset="0"/>
                          </a:rPr>
                          <m:t>+1</m:t>
                        </m:r>
                      </m:e>
                      <m:e>
                        <m:r>
                          <a:rPr lang="de-DE" sz="1800" i="1">
                            <a:solidFill>
                              <a:schemeClr val="tx1"/>
                            </a:solidFill>
                            <a:latin typeface="Cambria Math" panose="02040503050406030204" pitchFamily="18" charset="0"/>
                          </a:rPr>
                          <m:t>𝑘</m:t>
                        </m:r>
                      </m:e>
                    </m:d>
                  </m:oMath>
                </a14:m>
                <a:r>
                  <a:rPr lang="en-GB" sz="1800" kern="1200" dirty="0">
                    <a:solidFill>
                      <a:schemeClr val="tx1"/>
                    </a:solidFill>
                  </a:rPr>
                  <a:t> and</a:t>
                </a:r>
                <a14:m>
                  <m:oMath xmlns:m="http://schemas.openxmlformats.org/officeDocument/2006/math">
                    <m:sSub>
                      <m:sSubPr>
                        <m:ctrlPr>
                          <a:rPr lang="el-GR" sz="1800" i="1">
                            <a:solidFill>
                              <a:schemeClr val="tx1"/>
                            </a:solidFill>
                            <a:latin typeface="Cambria Math" panose="02040503050406030204" pitchFamily="18" charset="0"/>
                            <a:ea typeface="Cambria Math" panose="02040503050406030204" pitchFamily="18" charset="0"/>
                          </a:rPr>
                        </m:ctrlPr>
                      </m:sSubPr>
                      <m:e>
                        <m:r>
                          <a:rPr lang="de-DE" sz="1800" i="1">
                            <a:solidFill>
                              <a:schemeClr val="tx1"/>
                            </a:solidFill>
                            <a:latin typeface="Cambria Math" panose="02040503050406030204" pitchFamily="18" charset="0"/>
                            <a:ea typeface="Cambria Math" panose="02040503050406030204" pitchFamily="18" charset="0"/>
                          </a:rPr>
                          <m:t> </m:t>
                        </m:r>
                        <m:r>
                          <m:rPr>
                            <m:sty m:val="p"/>
                          </m:rPr>
                          <a:rPr lang="el-GR" sz="1800" i="1">
                            <a:solidFill>
                              <a:schemeClr val="tx1"/>
                            </a:solidFill>
                            <a:latin typeface="Cambria Math" panose="02040503050406030204" pitchFamily="18" charset="0"/>
                            <a:ea typeface="Cambria Math" panose="02040503050406030204" pitchFamily="18" charset="0"/>
                          </a:rPr>
                          <m:t>Σ</m:t>
                        </m:r>
                      </m:e>
                      <m:sub>
                        <m:r>
                          <a:rPr lang="de-DE" sz="1800" i="1">
                            <a:solidFill>
                              <a:schemeClr val="tx1"/>
                            </a:solidFill>
                            <a:latin typeface="Cambria Math" panose="02040503050406030204" pitchFamily="18" charset="0"/>
                            <a:ea typeface="Cambria Math" panose="02040503050406030204" pitchFamily="18" charset="0"/>
                          </a:rPr>
                          <m:t>𝑥</m:t>
                        </m:r>
                      </m:sub>
                    </m:sSub>
                    <m:r>
                      <a:rPr lang="de-DE" sz="1800" i="1">
                        <a:solidFill>
                          <a:schemeClr val="tx1"/>
                        </a:solidFill>
                        <a:latin typeface="Cambria Math" panose="02040503050406030204" pitchFamily="18" charset="0"/>
                      </a:rPr>
                      <m:t>(</m:t>
                    </m:r>
                    <m:r>
                      <a:rPr lang="de-DE" sz="1800" i="1">
                        <a:solidFill>
                          <a:schemeClr val="tx1"/>
                        </a:solidFill>
                        <a:latin typeface="Cambria Math" panose="02040503050406030204" pitchFamily="18" charset="0"/>
                      </a:rPr>
                      <m:t>𝑘</m:t>
                    </m:r>
                    <m:r>
                      <a:rPr lang="de-DE" sz="1800" i="1">
                        <a:solidFill>
                          <a:schemeClr val="tx1"/>
                        </a:solidFill>
                        <a:latin typeface="Cambria Math" panose="02040503050406030204" pitchFamily="18" charset="0"/>
                      </a:rPr>
                      <m:t>+1|</m:t>
                    </m:r>
                    <m:r>
                      <a:rPr lang="de-DE" sz="1800" i="1">
                        <a:solidFill>
                          <a:schemeClr val="tx1"/>
                        </a:solidFill>
                        <a:latin typeface="Cambria Math" panose="02040503050406030204" pitchFamily="18" charset="0"/>
                      </a:rPr>
                      <m:t>𝑘</m:t>
                    </m:r>
                    <m:r>
                      <a:rPr lang="de-DE" sz="1800" i="1">
                        <a:solidFill>
                          <a:schemeClr val="tx1"/>
                        </a:solidFill>
                        <a:latin typeface="Cambria Math" panose="02040503050406030204" pitchFamily="18" charset="0"/>
                      </a:rPr>
                      <m:t>)</m:t>
                    </m:r>
                  </m:oMath>
                </a14:m>
                <a:endParaRPr lang="en-GB" sz="1800" dirty="0">
                  <a:solidFill>
                    <a:schemeClr val="tx1"/>
                  </a:solidFill>
                </a:endParaRPr>
              </a:p>
              <a:p>
                <a:pPr marL="342900" indent="-342900">
                  <a:spcAft>
                    <a:spcPts val="600"/>
                  </a:spcAft>
                  <a:buClr>
                    <a:srgbClr val="039EE3"/>
                  </a:buClr>
                  <a:buFont typeface="+mj-lt"/>
                  <a:buAutoNum type="arabicPeriod"/>
                </a:pPr>
                <a:r>
                  <a:rPr lang="en-GB" sz="1800" kern="1200" dirty="0">
                    <a:solidFill>
                      <a:schemeClr val="dk1"/>
                    </a:solidFill>
                  </a:rPr>
                  <a:t>Linearize the observation dynamics, </a:t>
                </a:r>
                <a14:m>
                  <m:oMath xmlns:m="http://schemas.openxmlformats.org/officeDocument/2006/math">
                    <m:sSub>
                      <m:sSubPr>
                        <m:ctrlPr>
                          <a:rPr lang="en-GB" sz="1800" i="1">
                            <a:latin typeface="Cambria Math" panose="02040503050406030204" pitchFamily="18" charset="0"/>
                          </a:rPr>
                        </m:ctrlPr>
                      </m:sSubPr>
                      <m:e>
                        <m:r>
                          <a:rPr lang="de-DE" sz="1800" i="1">
                            <a:latin typeface="Cambria Math" panose="02040503050406030204" pitchFamily="18" charset="0"/>
                          </a:rPr>
                          <m:t>𝑧</m:t>
                        </m:r>
                      </m:e>
                      <m:sub>
                        <m:r>
                          <a:rPr lang="de-DE" sz="1800" i="1">
                            <a:latin typeface="Cambria Math" panose="02040503050406030204" pitchFamily="18" charset="0"/>
                          </a:rPr>
                          <m:t>𝑘</m:t>
                        </m:r>
                      </m:sub>
                    </m:sSub>
                    <m:r>
                      <a:rPr lang="de-DE" sz="1800" i="1">
                        <a:latin typeface="Cambria Math" panose="02040503050406030204" pitchFamily="18" charset="0"/>
                      </a:rPr>
                      <m:t>=</m:t>
                    </m:r>
                    <m:r>
                      <a:rPr lang="de-DE" sz="1800" i="1">
                        <a:latin typeface="Cambria Math" panose="02040503050406030204" pitchFamily="18" charset="0"/>
                      </a:rPr>
                      <m:t>h</m:t>
                    </m:r>
                    <m:d>
                      <m:dPr>
                        <m:ctrlPr>
                          <a:rPr lang="de-DE" sz="1800" i="1">
                            <a:latin typeface="Cambria Math" panose="02040503050406030204" pitchFamily="18" charset="0"/>
                          </a:rPr>
                        </m:ctrlPr>
                      </m:dPr>
                      <m:e>
                        <m:sSub>
                          <m:sSubPr>
                            <m:ctrlPr>
                              <a:rPr lang="en-GB" sz="1800" i="1">
                                <a:latin typeface="Cambria Math" panose="02040503050406030204" pitchFamily="18" charset="0"/>
                              </a:rPr>
                            </m:ctrlPr>
                          </m:sSubPr>
                          <m:e>
                            <m:r>
                              <a:rPr lang="de-DE" sz="1800" i="1">
                                <a:latin typeface="Cambria Math" panose="02040503050406030204" pitchFamily="18" charset="0"/>
                              </a:rPr>
                              <m:t>𝑥</m:t>
                            </m:r>
                          </m:e>
                          <m:sub>
                            <m:r>
                              <a:rPr lang="de-DE" sz="1800" i="1">
                                <a:latin typeface="Cambria Math" panose="02040503050406030204" pitchFamily="18" charset="0"/>
                              </a:rPr>
                              <m:t>𝑘</m:t>
                            </m:r>
                          </m:sub>
                        </m:sSub>
                        <m:r>
                          <a:rPr lang="en-GB" sz="1800" i="1">
                            <a:latin typeface="Cambria Math" panose="02040503050406030204" pitchFamily="18" charset="0"/>
                          </a:rPr>
                          <m:t> </m:t>
                        </m:r>
                      </m:e>
                    </m:d>
                    <m:r>
                      <a:rPr lang="de-DE" sz="1800" i="1">
                        <a:latin typeface="Cambria Math" panose="02040503050406030204" pitchFamily="18" charset="0"/>
                      </a:rPr>
                      <m:t>+</m:t>
                    </m:r>
                    <m:sSub>
                      <m:sSubPr>
                        <m:ctrlPr>
                          <a:rPr lang="en-GB" sz="1800" i="1">
                            <a:latin typeface="Cambria Math" panose="02040503050406030204" pitchFamily="18" charset="0"/>
                          </a:rPr>
                        </m:ctrlPr>
                      </m:sSubPr>
                      <m:e>
                        <m:r>
                          <a:rPr lang="de-DE" sz="1800" i="1">
                            <a:latin typeface="Cambria Math" panose="02040503050406030204" pitchFamily="18" charset="0"/>
                          </a:rPr>
                          <m:t>𝑣</m:t>
                        </m:r>
                      </m:e>
                      <m:sub>
                        <m:r>
                          <a:rPr lang="de-DE" sz="1800" i="1">
                            <a:latin typeface="Cambria Math" panose="02040503050406030204" pitchFamily="18" charset="0"/>
                          </a:rPr>
                          <m:t>𝑘</m:t>
                        </m:r>
                      </m:sub>
                    </m:sSub>
                  </m:oMath>
                </a14:m>
                <a:r>
                  <a:rPr lang="en-GB" sz="1800" kern="1200" dirty="0">
                    <a:solidFill>
                      <a:schemeClr val="dk1"/>
                    </a:solidFill>
                  </a:rPr>
                  <a:t> around </a:t>
                </a:r>
                <a14:m>
                  <m:oMath xmlns:m="http://schemas.openxmlformats.org/officeDocument/2006/math">
                    <m:acc>
                      <m:accPr>
                        <m:chr m:val="̂"/>
                        <m:ctrlPr>
                          <a:rPr lang="en-GB" sz="1800" i="1" smtClean="0">
                            <a:solidFill>
                              <a:schemeClr val="tx1"/>
                            </a:solidFill>
                            <a:latin typeface="Cambria Math" panose="02040503050406030204" pitchFamily="18" charset="0"/>
                          </a:rPr>
                        </m:ctrlPr>
                      </m:accPr>
                      <m:e>
                        <m:r>
                          <a:rPr lang="en-GB" sz="1800" i="1">
                            <a:solidFill>
                              <a:schemeClr val="tx1"/>
                            </a:solidFill>
                            <a:latin typeface="Cambria Math" panose="02040503050406030204" pitchFamily="18" charset="0"/>
                          </a:rPr>
                          <m:t>𝑥</m:t>
                        </m:r>
                      </m:e>
                    </m:acc>
                    <m:d>
                      <m:dPr>
                        <m:ctrlPr>
                          <a:rPr lang="de-DE" sz="1800" i="1">
                            <a:solidFill>
                              <a:schemeClr val="tx1"/>
                            </a:solidFill>
                            <a:latin typeface="Cambria Math" panose="02040503050406030204" pitchFamily="18" charset="0"/>
                          </a:rPr>
                        </m:ctrlPr>
                      </m:dPr>
                      <m:e>
                        <m:r>
                          <a:rPr lang="de-DE" sz="1800" i="1">
                            <a:solidFill>
                              <a:schemeClr val="tx1"/>
                            </a:solidFill>
                            <a:latin typeface="Cambria Math" panose="02040503050406030204" pitchFamily="18" charset="0"/>
                          </a:rPr>
                          <m:t>𝑘</m:t>
                        </m:r>
                        <m:r>
                          <a:rPr lang="de-DE" sz="1800" i="1">
                            <a:solidFill>
                              <a:schemeClr val="tx1"/>
                            </a:solidFill>
                            <a:latin typeface="Cambria Math" panose="02040503050406030204" pitchFamily="18" charset="0"/>
                          </a:rPr>
                          <m:t>+1</m:t>
                        </m:r>
                      </m:e>
                      <m:e>
                        <m:r>
                          <a:rPr lang="de-DE" sz="1800" i="1">
                            <a:solidFill>
                              <a:schemeClr val="tx1"/>
                            </a:solidFill>
                            <a:latin typeface="Cambria Math" panose="02040503050406030204" pitchFamily="18" charset="0"/>
                          </a:rPr>
                          <m:t>𝑘</m:t>
                        </m:r>
                      </m:e>
                    </m:d>
                  </m:oMath>
                </a14:m>
                <a:r>
                  <a:rPr lang="en-GB" sz="1800" dirty="0">
                    <a:solidFill>
                      <a:schemeClr val="tx1"/>
                    </a:solidFill>
                  </a:rPr>
                  <a:t> to obtain </a:t>
                </a:r>
                <a14:m>
                  <m:oMath xmlns:m="http://schemas.openxmlformats.org/officeDocument/2006/math">
                    <m:acc>
                      <m:accPr>
                        <m:chr m:val="̂"/>
                        <m:ctrlPr>
                          <a:rPr lang="en-GB" sz="1800" i="1">
                            <a:latin typeface="Cambria Math" panose="02040503050406030204" pitchFamily="18" charset="0"/>
                          </a:rPr>
                        </m:ctrlPr>
                      </m:accPr>
                      <m:e>
                        <m:sSub>
                          <m:sSubPr>
                            <m:ctrlPr>
                              <a:rPr lang="en-GB" sz="1800" i="1">
                                <a:latin typeface="Cambria Math" panose="02040503050406030204" pitchFamily="18" charset="0"/>
                              </a:rPr>
                            </m:ctrlPr>
                          </m:sSubPr>
                          <m:e>
                            <m:r>
                              <a:rPr lang="de-DE" sz="1800" i="1">
                                <a:latin typeface="Cambria Math" panose="02040503050406030204" pitchFamily="18" charset="0"/>
                              </a:rPr>
                              <m:t>𝑧</m:t>
                            </m:r>
                          </m:e>
                          <m:sub>
                            <m:r>
                              <a:rPr lang="de-DE" sz="1800" i="1">
                                <a:latin typeface="Cambria Math" panose="02040503050406030204" pitchFamily="18" charset="0"/>
                              </a:rPr>
                              <m:t>𝑖</m:t>
                            </m:r>
                          </m:sub>
                        </m:sSub>
                      </m:e>
                    </m:acc>
                    <m:d>
                      <m:dPr>
                        <m:ctrlPr>
                          <a:rPr lang="de-DE" sz="1800" i="1">
                            <a:latin typeface="Cambria Math" panose="02040503050406030204" pitchFamily="18" charset="0"/>
                          </a:rPr>
                        </m:ctrlPr>
                      </m:dPr>
                      <m:e>
                        <m:r>
                          <a:rPr lang="de-DE" sz="1800" i="1">
                            <a:latin typeface="Cambria Math" panose="02040503050406030204" pitchFamily="18" charset="0"/>
                          </a:rPr>
                          <m:t>𝑘</m:t>
                        </m:r>
                        <m:r>
                          <a:rPr lang="de-DE" sz="1800" i="1">
                            <a:latin typeface="Cambria Math" panose="02040503050406030204" pitchFamily="18" charset="0"/>
                          </a:rPr>
                          <m:t>+1</m:t>
                        </m:r>
                      </m:e>
                      <m:e>
                        <m:r>
                          <a:rPr lang="de-DE" sz="1800" i="1">
                            <a:latin typeface="Cambria Math" panose="02040503050406030204" pitchFamily="18" charset="0"/>
                          </a:rPr>
                          <m:t>𝑘</m:t>
                        </m:r>
                      </m:e>
                    </m:d>
                  </m:oMath>
                </a14:m>
                <a:endParaRPr lang="en-GB" sz="1800" dirty="0"/>
              </a:p>
              <a:p>
                <a:pPr>
                  <a:spcAft>
                    <a:spcPts val="600"/>
                  </a:spcAft>
                  <a:buClr>
                    <a:srgbClr val="039EE3"/>
                  </a:buClr>
                </a:pPr>
                <a:endParaRPr lang="en-GB" sz="1800" dirty="0">
                  <a:solidFill>
                    <a:schemeClr val="tx1"/>
                  </a:solidFill>
                </a:endParaRPr>
              </a:p>
              <a:p>
                <a:pPr marL="342900" indent="-342900">
                  <a:spcAft>
                    <a:spcPts val="600"/>
                  </a:spcAft>
                  <a:buClr>
                    <a:srgbClr val="039EE3"/>
                  </a:buClr>
                  <a:buFont typeface="+mj-lt"/>
                  <a:buAutoNum type="arabicPeriod"/>
                </a:pPr>
                <a:endParaRPr lang="en-GB" sz="1800" dirty="0">
                  <a:solidFill>
                    <a:schemeClr val="tx1"/>
                  </a:solidFill>
                </a:endParaRPr>
              </a:p>
              <a:p>
                <a:endParaRPr lang="en-GB" sz="1600" dirty="0"/>
              </a:p>
            </p:txBody>
          </p:sp>
        </mc:Choice>
        <mc:Fallback>
          <p:sp>
            <p:nvSpPr>
              <p:cNvPr id="27" name="Rechteck 26"/>
              <p:cNvSpPr>
                <a:spLocks noRot="1" noChangeAspect="1" noMove="1" noResize="1" noEditPoints="1" noAdjustHandles="1" noChangeArrowheads="1" noChangeShapeType="1" noTextEdit="1"/>
              </p:cNvSpPr>
              <p:nvPr/>
            </p:nvSpPr>
            <p:spPr>
              <a:xfrm>
                <a:off x="2403633" y="925286"/>
                <a:ext cx="6648111" cy="3293209"/>
              </a:xfrm>
              <a:prstGeom prst="rect">
                <a:avLst/>
              </a:prstGeom>
              <a:blipFill>
                <a:blip r:embed="rId5"/>
                <a:stretch>
                  <a:fillRect l="-550" t="-1111" r="-155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Rechteck 27"/>
              <p:cNvSpPr/>
              <p:nvPr/>
            </p:nvSpPr>
            <p:spPr>
              <a:xfrm>
                <a:off x="3945101" y="3460147"/>
                <a:ext cx="10541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i="1" smtClean="0">
                              <a:latin typeface="Cambria Math" panose="02040503050406030204" pitchFamily="18" charset="0"/>
                            </a:rPr>
                          </m:ctrlPr>
                        </m:accPr>
                        <m:e>
                          <m:sSub>
                            <m:sSubPr>
                              <m:ctrlPr>
                                <a:rPr lang="en-GB" i="1" smtClean="0">
                                  <a:latin typeface="Cambria Math" panose="02040503050406030204" pitchFamily="18" charset="0"/>
                                </a:rPr>
                              </m:ctrlPr>
                            </m:sSubPr>
                            <m:e>
                              <m:r>
                                <a:rPr lang="de-DE" b="0" i="1" smtClean="0">
                                  <a:latin typeface="Cambria Math" panose="02040503050406030204" pitchFamily="18" charset="0"/>
                                </a:rPr>
                                <m:t>𝑧</m:t>
                              </m:r>
                            </m:e>
                            <m:sub>
                              <m:r>
                                <a:rPr lang="de-DE" b="0" i="1" smtClean="0">
                                  <a:latin typeface="Cambria Math" panose="02040503050406030204" pitchFamily="18" charset="0"/>
                                </a:rPr>
                                <m:t>𝑖</m:t>
                              </m:r>
                            </m:sub>
                          </m:sSub>
                        </m:e>
                      </m:acc>
                      <m:d>
                        <m:dPr>
                          <m:ctrlPr>
                            <a:rPr lang="de-DE" i="1">
                              <a:latin typeface="Cambria Math" panose="02040503050406030204" pitchFamily="18" charset="0"/>
                            </a:rPr>
                          </m:ctrlPr>
                        </m:dPr>
                        <m:e>
                          <m:r>
                            <a:rPr lang="de-DE" i="1">
                              <a:latin typeface="Cambria Math" panose="02040503050406030204" pitchFamily="18" charset="0"/>
                            </a:rPr>
                            <m:t>𝑘</m:t>
                          </m:r>
                          <m:r>
                            <a:rPr lang="de-DE" b="0" i="1" smtClean="0">
                              <a:latin typeface="Cambria Math" panose="02040503050406030204" pitchFamily="18" charset="0"/>
                            </a:rPr>
                            <m:t>+1</m:t>
                          </m:r>
                        </m:e>
                        <m:e>
                          <m:r>
                            <a:rPr lang="de-DE" i="1">
                              <a:latin typeface="Cambria Math" panose="02040503050406030204" pitchFamily="18" charset="0"/>
                            </a:rPr>
                            <m:t>𝑘</m:t>
                          </m:r>
                        </m:e>
                      </m:d>
                    </m:oMath>
                  </m:oMathPara>
                </a14:m>
                <a:endParaRPr lang="en-GB" dirty="0"/>
              </a:p>
            </p:txBody>
          </p:sp>
        </mc:Choice>
        <mc:Fallback xmlns="">
          <p:sp>
            <p:nvSpPr>
              <p:cNvPr id="28" name="Rechteck 27"/>
              <p:cNvSpPr>
                <a:spLocks noRot="1" noChangeAspect="1" noMove="1" noResize="1" noEditPoints="1" noAdjustHandles="1" noChangeArrowheads="1" noChangeShapeType="1" noTextEdit="1"/>
              </p:cNvSpPr>
              <p:nvPr/>
            </p:nvSpPr>
            <p:spPr>
              <a:xfrm>
                <a:off x="3945101" y="3460147"/>
                <a:ext cx="1054100" cy="307777"/>
              </a:xfrm>
              <a:prstGeom prst="rect">
                <a:avLst/>
              </a:prstGeom>
              <a:blipFill>
                <a:blip r:embed="rId6"/>
                <a:stretch>
                  <a:fillRect t="-2000"/>
                </a:stretch>
              </a:blipFill>
            </p:spPr>
            <p:txBody>
              <a:bodyPr/>
              <a:lstStyle/>
              <a:p>
                <a:r>
                  <a:rPr lang="en-GB">
                    <a:noFill/>
                  </a:rPr>
                  <a:t> </a:t>
                </a:r>
              </a:p>
            </p:txBody>
          </p:sp>
        </mc:Fallback>
      </mc:AlternateContent>
      <p:cxnSp>
        <p:nvCxnSpPr>
          <p:cNvPr id="30" name="Gerade Verbindung mit Pfeil 29"/>
          <p:cNvCxnSpPr/>
          <p:nvPr/>
        </p:nvCxnSpPr>
        <p:spPr>
          <a:xfrm>
            <a:off x="908050" y="3848911"/>
            <a:ext cx="0" cy="608789"/>
          </a:xfrm>
          <a:prstGeom prst="straightConnector1">
            <a:avLst/>
          </a:prstGeom>
          <a:ln w="28575" cap="flat" cmpd="sng" algn="ctr">
            <a:solidFill>
              <a:srgbClr val="009FE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Gerade Verbindung mit Pfeil 30"/>
          <p:cNvCxnSpPr/>
          <p:nvPr/>
        </p:nvCxnSpPr>
        <p:spPr>
          <a:xfrm>
            <a:off x="908050" y="4400550"/>
            <a:ext cx="0" cy="105326"/>
          </a:xfrm>
          <a:prstGeom prst="straightConnector1">
            <a:avLst/>
          </a:prstGeom>
          <a:ln w="28575" cap="flat" cmpd="sng" algn="ctr">
            <a:solidFill>
              <a:srgbClr val="009FE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350695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102" grpId="0"/>
      <p:bldP spid="27" grpId="0" uiExpand="1" build="p"/>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20" name="Rechteck 19"/>
          <p:cNvSpPr/>
          <p:nvPr/>
        </p:nvSpPr>
        <p:spPr>
          <a:xfrm>
            <a:off x="2909361" y="4217017"/>
            <a:ext cx="4720260" cy="1342794"/>
          </a:xfrm>
          <a:prstGeom prst="rect">
            <a:avLst/>
          </a:prstGeom>
          <a:solidFill>
            <a:srgbClr val="3E545F"/>
          </a:solidFill>
          <a:ln>
            <a:solidFill>
              <a:srgbClr val="039EE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800" dirty="0"/>
              <a:t>Prediction</a:t>
            </a:r>
          </a:p>
        </p:txBody>
      </p:sp>
      <p:sp>
        <p:nvSpPr>
          <p:cNvPr id="104" name="Shape 104"/>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lvl="0">
              <a:buSzPct val="25000"/>
            </a:pPr>
            <a:r>
              <a:rPr lang="de-DE" sz="3200" dirty="0" err="1"/>
              <a:t>Theory</a:t>
            </a:r>
            <a:r>
              <a:rPr lang="de-DE" sz="3200" dirty="0"/>
              <a:t> (3)</a:t>
            </a:r>
            <a:endParaRPr lang="de-DE" sz="3200" b="1" i="0" u="none" strike="noStrike" cap="none" dirty="0">
              <a:solidFill>
                <a:srgbClr val="3E545F"/>
              </a:solidFill>
              <a:latin typeface="Arial"/>
              <a:ea typeface="Arial"/>
              <a:cs typeface="Arial"/>
              <a:sym typeface="Arial"/>
            </a:endParaRPr>
          </a:p>
        </p:txBody>
      </p:sp>
      <p:sp>
        <p:nvSpPr>
          <p:cNvPr id="105" name="Shape 105"/>
          <p:cNvSpPr txBox="1">
            <a:spLocks noGrp="1"/>
          </p:cNvSpPr>
          <p:nvPr>
            <p:ph type="ftr" idx="11"/>
          </p:nvPr>
        </p:nvSpPr>
        <p:spPr>
          <a:xfrm>
            <a:off x="287337" y="6227762"/>
            <a:ext cx="731837" cy="396874"/>
          </a:xfrm>
          <a:prstGeom prst="rect">
            <a:avLst/>
          </a:prstGeom>
          <a:noFill/>
          <a:ln>
            <a:noFill/>
          </a:ln>
        </p:spPr>
        <p:txBody>
          <a:bodyPr lIns="0" tIns="0" rIns="0" bIns="0" anchor="t" anchorCtr="0">
            <a:noAutofit/>
          </a:bodyPr>
          <a:lstStyle/>
          <a:p>
            <a:pPr lvl="0">
              <a:buSzPct val="25000"/>
            </a:pPr>
            <a:r>
              <a:rPr lang="de-DE" sz="1050" dirty="0">
                <a:solidFill>
                  <a:srgbClr val="3E545F"/>
                </a:solidFill>
                <a:latin typeface="Arial"/>
                <a:ea typeface="Arial"/>
                <a:cs typeface="Arial"/>
                <a:sym typeface="Arial"/>
              </a:rPr>
              <a:t>10 </a:t>
            </a:r>
            <a:r>
              <a:rPr lang="de-DE" sz="1050" dirty="0" err="1">
                <a:solidFill>
                  <a:srgbClr val="3E545F"/>
                </a:solidFill>
                <a:latin typeface="Arial"/>
                <a:ea typeface="Arial"/>
                <a:cs typeface="Arial"/>
                <a:sym typeface="Arial"/>
              </a:rPr>
              <a:t>of</a:t>
            </a:r>
            <a:r>
              <a:rPr lang="de-DE" dirty="0"/>
              <a:t> 15</a:t>
            </a:r>
            <a:endParaRPr lang="de-DE" sz="1050" dirty="0">
              <a:solidFill>
                <a:srgbClr val="3E545F"/>
              </a:solidFill>
              <a:latin typeface="Arial"/>
              <a:ea typeface="Arial"/>
              <a:cs typeface="Arial"/>
              <a:sym typeface="Arial"/>
            </a:endParaRPr>
          </a:p>
        </p:txBody>
      </p:sp>
      <p:sp>
        <p:nvSpPr>
          <p:cNvPr id="6" name="Ellipse 5"/>
          <p:cNvSpPr/>
          <p:nvPr/>
        </p:nvSpPr>
        <p:spPr>
          <a:xfrm>
            <a:off x="76199" y="1875209"/>
            <a:ext cx="2218945" cy="524256"/>
          </a:xfrm>
          <a:prstGeom prst="ellipse">
            <a:avLst/>
          </a:prstGeom>
          <a:solidFill>
            <a:srgbClr val="3E545F"/>
          </a:solidFill>
          <a:ln>
            <a:solidFill>
              <a:srgbClr val="039E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Observations</a:t>
            </a:r>
          </a:p>
        </p:txBody>
      </p:sp>
      <p:sp>
        <p:nvSpPr>
          <p:cNvPr id="12" name="Ellipse 11"/>
          <p:cNvSpPr/>
          <p:nvPr/>
        </p:nvSpPr>
        <p:spPr>
          <a:xfrm>
            <a:off x="7852949" y="4566417"/>
            <a:ext cx="1198796" cy="671397"/>
          </a:xfrm>
          <a:prstGeom prst="ellipse">
            <a:avLst/>
          </a:prstGeom>
          <a:solidFill>
            <a:srgbClr val="3E545F"/>
          </a:solidFill>
          <a:ln>
            <a:solidFill>
              <a:srgbClr val="039E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World Map</a:t>
            </a:r>
          </a:p>
        </p:txBody>
      </p:sp>
      <p:sp>
        <p:nvSpPr>
          <p:cNvPr id="10" name="Rechteck 9"/>
          <p:cNvSpPr/>
          <p:nvPr/>
        </p:nvSpPr>
        <p:spPr>
          <a:xfrm>
            <a:off x="246888" y="3056431"/>
            <a:ext cx="1877568" cy="792480"/>
          </a:xfrm>
          <a:prstGeom prst="rect">
            <a:avLst/>
          </a:prstGeom>
          <a:solidFill>
            <a:srgbClr val="3E545F"/>
          </a:solidFill>
          <a:ln>
            <a:solidFill>
              <a:srgbClr val="039E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Matching</a:t>
            </a:r>
          </a:p>
        </p:txBody>
      </p:sp>
      <p:sp>
        <p:nvSpPr>
          <p:cNvPr id="17" name="Rechteck 16"/>
          <p:cNvSpPr/>
          <p:nvPr/>
        </p:nvSpPr>
        <p:spPr>
          <a:xfrm>
            <a:off x="3165843" y="4506831"/>
            <a:ext cx="1558517" cy="792480"/>
          </a:xfrm>
          <a:prstGeom prst="rect">
            <a:avLst/>
          </a:prstGeom>
          <a:solidFill>
            <a:srgbClr val="3E545F"/>
          </a:solidFill>
          <a:ln>
            <a:solidFill>
              <a:srgbClr val="039EE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err="1"/>
              <a:t>Odometry</a:t>
            </a:r>
            <a:endParaRPr lang="en-GB" sz="1800" dirty="0"/>
          </a:p>
        </p:txBody>
      </p:sp>
      <p:sp>
        <p:nvSpPr>
          <p:cNvPr id="19" name="Rechteck 18"/>
          <p:cNvSpPr/>
          <p:nvPr/>
        </p:nvSpPr>
        <p:spPr>
          <a:xfrm>
            <a:off x="5827957" y="4505876"/>
            <a:ext cx="1600612" cy="792480"/>
          </a:xfrm>
          <a:prstGeom prst="rect">
            <a:avLst/>
          </a:prstGeom>
          <a:solidFill>
            <a:srgbClr val="3E545F"/>
          </a:solidFill>
          <a:ln>
            <a:solidFill>
              <a:srgbClr val="039EE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Observation model</a:t>
            </a:r>
          </a:p>
        </p:txBody>
      </p:sp>
      <p:cxnSp>
        <p:nvCxnSpPr>
          <p:cNvPr id="13" name="Gerade Verbindung mit Pfeil 12"/>
          <p:cNvCxnSpPr>
            <a:stCxn id="6" idx="4"/>
            <a:endCxn id="10" idx="0"/>
          </p:cNvCxnSpPr>
          <p:nvPr/>
        </p:nvCxnSpPr>
        <p:spPr>
          <a:xfrm>
            <a:off x="1185672" y="2399465"/>
            <a:ext cx="0" cy="656966"/>
          </a:xfrm>
          <a:prstGeom prst="straightConnector1">
            <a:avLst/>
          </a:prstGeom>
          <a:ln w="38100">
            <a:solidFill>
              <a:srgbClr val="009FE3"/>
            </a:solidFill>
            <a:tailEnd type="triangle"/>
          </a:ln>
        </p:spPr>
        <p:style>
          <a:lnRef idx="3">
            <a:schemeClr val="accent2"/>
          </a:lnRef>
          <a:fillRef idx="0">
            <a:schemeClr val="accent2"/>
          </a:fillRef>
          <a:effectRef idx="2">
            <a:schemeClr val="accent2"/>
          </a:effectRef>
          <a:fontRef idx="minor">
            <a:schemeClr val="tx1"/>
          </a:fontRef>
        </p:style>
      </p:cxnSp>
      <p:cxnSp>
        <p:nvCxnSpPr>
          <p:cNvPr id="23" name="Gerade Verbindung mit Pfeil 22"/>
          <p:cNvCxnSpPr>
            <a:stCxn id="10" idx="2"/>
            <a:endCxn id="53" idx="0"/>
          </p:cNvCxnSpPr>
          <p:nvPr/>
        </p:nvCxnSpPr>
        <p:spPr>
          <a:xfrm>
            <a:off x="1185672" y="3848911"/>
            <a:ext cx="0" cy="656965"/>
          </a:xfrm>
          <a:prstGeom prst="straightConnector1">
            <a:avLst/>
          </a:prstGeom>
          <a:ln w="38100">
            <a:solidFill>
              <a:srgbClr val="009FE3"/>
            </a:solidFill>
            <a:tailEnd type="triangle"/>
          </a:ln>
        </p:spPr>
        <p:style>
          <a:lnRef idx="3">
            <a:schemeClr val="accent2"/>
          </a:lnRef>
          <a:fillRef idx="0">
            <a:schemeClr val="accent2"/>
          </a:fillRef>
          <a:effectRef idx="2">
            <a:schemeClr val="accent2"/>
          </a:effectRef>
          <a:fontRef idx="minor">
            <a:schemeClr val="tx1"/>
          </a:fontRef>
        </p:style>
      </p:cxnSp>
      <p:cxnSp>
        <p:nvCxnSpPr>
          <p:cNvPr id="26" name="Gerade Verbindung mit Pfeil 25"/>
          <p:cNvCxnSpPr>
            <a:stCxn id="53" idx="3"/>
            <a:endCxn id="17" idx="1"/>
          </p:cNvCxnSpPr>
          <p:nvPr/>
        </p:nvCxnSpPr>
        <p:spPr>
          <a:xfrm>
            <a:off x="2124456" y="4902116"/>
            <a:ext cx="1041387" cy="955"/>
          </a:xfrm>
          <a:prstGeom prst="straightConnector1">
            <a:avLst/>
          </a:prstGeom>
          <a:ln w="38100">
            <a:solidFill>
              <a:srgbClr val="009FE3"/>
            </a:solidFill>
            <a:tailEnd type="triangle"/>
          </a:ln>
        </p:spPr>
        <p:style>
          <a:lnRef idx="3">
            <a:schemeClr val="accent2"/>
          </a:lnRef>
          <a:fillRef idx="0">
            <a:schemeClr val="accent2"/>
          </a:fillRef>
          <a:effectRef idx="2">
            <a:schemeClr val="accent2"/>
          </a:effectRef>
          <a:fontRef idx="minor">
            <a:schemeClr val="tx1"/>
          </a:fontRef>
        </p:style>
      </p:cxnSp>
      <p:cxnSp>
        <p:nvCxnSpPr>
          <p:cNvPr id="29" name="Gerade Verbindung mit Pfeil 28"/>
          <p:cNvCxnSpPr>
            <a:stCxn id="12" idx="2"/>
            <a:endCxn id="19" idx="3"/>
          </p:cNvCxnSpPr>
          <p:nvPr/>
        </p:nvCxnSpPr>
        <p:spPr>
          <a:xfrm flipH="1">
            <a:off x="7428569" y="4902116"/>
            <a:ext cx="424380" cy="0"/>
          </a:xfrm>
          <a:prstGeom prst="straightConnector1">
            <a:avLst/>
          </a:prstGeom>
          <a:ln w="38100">
            <a:solidFill>
              <a:srgbClr val="009FE3"/>
            </a:solidFill>
            <a:tailEnd type="triangle"/>
          </a:ln>
        </p:spPr>
        <p:style>
          <a:lnRef idx="3">
            <a:schemeClr val="accent2"/>
          </a:lnRef>
          <a:fillRef idx="0">
            <a:schemeClr val="accent2"/>
          </a:fillRef>
          <a:effectRef idx="2">
            <a:schemeClr val="accent2"/>
          </a:effectRef>
          <a:fontRef idx="minor">
            <a:schemeClr val="tx1"/>
          </a:fontRef>
        </p:style>
      </p:cxnSp>
      <p:cxnSp>
        <p:nvCxnSpPr>
          <p:cNvPr id="32" name="Gerade Verbindung mit Pfeil 31"/>
          <p:cNvCxnSpPr>
            <a:stCxn id="17" idx="3"/>
            <a:endCxn id="19" idx="1"/>
          </p:cNvCxnSpPr>
          <p:nvPr/>
        </p:nvCxnSpPr>
        <p:spPr>
          <a:xfrm flipV="1">
            <a:off x="4724360" y="4902116"/>
            <a:ext cx="1103597" cy="955"/>
          </a:xfrm>
          <a:prstGeom prst="straightConnector1">
            <a:avLst/>
          </a:prstGeom>
          <a:ln w="38100">
            <a:solidFill>
              <a:srgbClr val="009FE3"/>
            </a:solidFill>
            <a:tailEnd type="triangle"/>
          </a:ln>
        </p:spPr>
        <p:style>
          <a:lnRef idx="2">
            <a:schemeClr val="accent2"/>
          </a:lnRef>
          <a:fillRef idx="0">
            <a:schemeClr val="accent2"/>
          </a:fillRef>
          <a:effectRef idx="1">
            <a:schemeClr val="accent2"/>
          </a:effectRef>
          <a:fontRef idx="minor">
            <a:schemeClr val="tx1"/>
          </a:fontRef>
        </p:style>
      </p:cxnSp>
      <p:cxnSp>
        <p:nvCxnSpPr>
          <p:cNvPr id="37" name="Gewinkelter Verbinder 36"/>
          <p:cNvCxnSpPr>
            <a:stCxn id="19" idx="0"/>
            <a:endCxn id="10" idx="3"/>
          </p:cNvCxnSpPr>
          <p:nvPr/>
        </p:nvCxnSpPr>
        <p:spPr>
          <a:xfrm rot="16200000" flipV="1">
            <a:off x="3849758" y="1727370"/>
            <a:ext cx="1053205" cy="4503807"/>
          </a:xfrm>
          <a:prstGeom prst="bentConnector2">
            <a:avLst/>
          </a:prstGeom>
          <a:ln w="38100">
            <a:solidFill>
              <a:srgbClr val="009FE3"/>
            </a:solidFill>
            <a:tailEnd type="triangle"/>
          </a:ln>
        </p:spPr>
        <p:style>
          <a:lnRef idx="3">
            <a:schemeClr val="accent2"/>
          </a:lnRef>
          <a:fillRef idx="0">
            <a:schemeClr val="accent2"/>
          </a:fillRef>
          <a:effectRef idx="2">
            <a:schemeClr val="accent2"/>
          </a:effectRef>
          <a:fontRef idx="minor">
            <a:schemeClr val="tx1"/>
          </a:fontRef>
        </p:style>
      </p:cxnSp>
      <p:sp>
        <p:nvSpPr>
          <p:cNvPr id="53" name="Rechteck 52"/>
          <p:cNvSpPr/>
          <p:nvPr/>
        </p:nvSpPr>
        <p:spPr>
          <a:xfrm>
            <a:off x="246888" y="4505876"/>
            <a:ext cx="1877568" cy="792480"/>
          </a:xfrm>
          <a:prstGeom prst="rect">
            <a:avLst/>
          </a:prstGeom>
          <a:solidFill>
            <a:srgbClr val="3E545F"/>
          </a:solidFill>
          <a:ln>
            <a:solidFill>
              <a:srgbClr val="039E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Update</a:t>
            </a:r>
          </a:p>
        </p:txBody>
      </p:sp>
      <p:sp>
        <p:nvSpPr>
          <p:cNvPr id="63" name="Textfeld 62"/>
          <p:cNvSpPr txBox="1"/>
          <p:nvPr/>
        </p:nvSpPr>
        <p:spPr>
          <a:xfrm>
            <a:off x="287337" y="5739898"/>
            <a:ext cx="3150807" cy="307777"/>
          </a:xfrm>
          <a:prstGeom prst="rect">
            <a:avLst/>
          </a:prstGeom>
          <a:noFill/>
        </p:spPr>
        <p:txBody>
          <a:bodyPr wrap="square" rtlCol="0">
            <a:spAutoFit/>
          </a:bodyPr>
          <a:lstStyle/>
          <a:p>
            <a:r>
              <a:rPr lang="en-GB" dirty="0">
                <a:solidFill>
                  <a:schemeClr val="bg1">
                    <a:lumMod val="65000"/>
                  </a:schemeClr>
                </a:solidFill>
              </a:rPr>
              <a:t>Based on the EKF localization slides</a:t>
            </a:r>
          </a:p>
        </p:txBody>
      </p:sp>
      <mc:AlternateContent xmlns:mc="http://schemas.openxmlformats.org/markup-compatibility/2006" xmlns:a14="http://schemas.microsoft.com/office/drawing/2010/main">
        <mc:Choice Requires="a14">
          <p:sp>
            <p:nvSpPr>
              <p:cNvPr id="97" name="Textfeld 96"/>
              <p:cNvSpPr txBox="1"/>
              <p:nvPr/>
            </p:nvSpPr>
            <p:spPr>
              <a:xfrm>
                <a:off x="2182092" y="4964332"/>
                <a:ext cx="64825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i="1" smtClean="0">
                              <a:latin typeface="Cambria Math" panose="02040503050406030204" pitchFamily="18" charset="0"/>
                            </a:rPr>
                          </m:ctrlPr>
                        </m:accPr>
                        <m:e>
                          <m:r>
                            <a:rPr lang="en-GB" i="1" smtClean="0">
                              <a:latin typeface="Cambria Math" panose="02040503050406030204" pitchFamily="18" charset="0"/>
                            </a:rPr>
                            <m:t>𝑥</m:t>
                          </m:r>
                        </m:e>
                      </m:acc>
                      <m:d>
                        <m:dPr>
                          <m:ctrlPr>
                            <a:rPr lang="de-DE" b="0" i="1" smtClean="0">
                              <a:latin typeface="Cambria Math" panose="02040503050406030204" pitchFamily="18" charset="0"/>
                            </a:rPr>
                          </m:ctrlPr>
                        </m:dPr>
                        <m:e>
                          <m:r>
                            <a:rPr lang="de-DE" b="0" i="1" smtClean="0">
                              <a:latin typeface="Cambria Math" panose="02040503050406030204" pitchFamily="18" charset="0"/>
                            </a:rPr>
                            <m:t>𝑘</m:t>
                          </m:r>
                        </m:e>
                        <m:e>
                          <m:r>
                            <a:rPr lang="de-DE" b="0" i="1" smtClean="0">
                              <a:latin typeface="Cambria Math" panose="02040503050406030204" pitchFamily="18" charset="0"/>
                            </a:rPr>
                            <m:t>𝑘</m:t>
                          </m:r>
                        </m:e>
                      </m:d>
                    </m:oMath>
                  </m:oMathPara>
                </a14:m>
                <a:endParaRPr lang="de-DE" b="0" dirty="0"/>
              </a:p>
              <a:p>
                <a:pPr/>
                <a14:m>
                  <m:oMathPara xmlns:m="http://schemas.openxmlformats.org/officeDocument/2006/math">
                    <m:oMathParaPr>
                      <m:jc m:val="centerGroup"/>
                    </m:oMathParaPr>
                    <m:oMath xmlns:m="http://schemas.openxmlformats.org/officeDocument/2006/math">
                      <m:sSub>
                        <m:sSubPr>
                          <m:ctrlPr>
                            <a:rPr lang="el-GR" i="1">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Σ</m:t>
                          </m:r>
                        </m:e>
                        <m:sub>
                          <m:r>
                            <a:rPr lang="de-DE" i="1">
                              <a:latin typeface="Cambria Math" panose="02040503050406030204" pitchFamily="18" charset="0"/>
                              <a:ea typeface="Cambria Math" panose="02040503050406030204" pitchFamily="18" charset="0"/>
                            </a:rPr>
                            <m:t>𝑥</m:t>
                          </m:r>
                        </m:sub>
                      </m:sSub>
                      <m:r>
                        <a:rPr lang="de-DE" i="1">
                          <a:latin typeface="Cambria Math" panose="02040503050406030204" pitchFamily="18" charset="0"/>
                        </a:rPr>
                        <m:t>(</m:t>
                      </m:r>
                      <m:r>
                        <a:rPr lang="de-DE" i="1">
                          <a:latin typeface="Cambria Math" panose="02040503050406030204" pitchFamily="18" charset="0"/>
                        </a:rPr>
                        <m:t>𝑘</m:t>
                      </m:r>
                      <m:r>
                        <a:rPr lang="de-DE" i="1">
                          <a:latin typeface="Cambria Math" panose="02040503050406030204" pitchFamily="18" charset="0"/>
                        </a:rPr>
                        <m:t>|</m:t>
                      </m:r>
                      <m:r>
                        <a:rPr lang="de-DE" i="1">
                          <a:latin typeface="Cambria Math" panose="02040503050406030204" pitchFamily="18" charset="0"/>
                        </a:rPr>
                        <m:t>𝑘</m:t>
                      </m:r>
                      <m:r>
                        <a:rPr lang="de-DE" i="1">
                          <a:latin typeface="Cambria Math" panose="02040503050406030204" pitchFamily="18" charset="0"/>
                        </a:rPr>
                        <m:t>)</m:t>
                      </m:r>
                    </m:oMath>
                  </m:oMathPara>
                </a14:m>
                <a:endParaRPr lang="en-GB" dirty="0"/>
              </a:p>
            </p:txBody>
          </p:sp>
        </mc:Choice>
        <mc:Fallback xmlns="">
          <p:sp>
            <p:nvSpPr>
              <p:cNvPr id="97" name="Textfeld 96"/>
              <p:cNvSpPr txBox="1">
                <a:spLocks noRot="1" noChangeAspect="1" noMove="1" noResize="1" noEditPoints="1" noAdjustHandles="1" noChangeArrowheads="1" noChangeShapeType="1" noTextEdit="1"/>
              </p:cNvSpPr>
              <p:nvPr/>
            </p:nvSpPr>
            <p:spPr>
              <a:xfrm>
                <a:off x="2182092" y="4964332"/>
                <a:ext cx="648254" cy="430887"/>
              </a:xfrm>
              <a:prstGeom prst="rect">
                <a:avLst/>
              </a:prstGeom>
              <a:blipFill>
                <a:blip r:embed="rId3"/>
                <a:stretch>
                  <a:fillRect l="-4717" t="-5634" r="-8491" b="-1690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2" name="Rechteck 101"/>
              <p:cNvSpPr/>
              <p:nvPr/>
            </p:nvSpPr>
            <p:spPr>
              <a:xfrm>
                <a:off x="4498348" y="4918166"/>
                <a:ext cx="1542286"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i="1" smtClean="0">
                              <a:solidFill>
                                <a:schemeClr val="bg1">
                                  <a:lumMod val="95000"/>
                                </a:schemeClr>
                              </a:solidFill>
                              <a:latin typeface="Cambria Math" panose="02040503050406030204" pitchFamily="18" charset="0"/>
                            </a:rPr>
                          </m:ctrlPr>
                        </m:accPr>
                        <m:e>
                          <m:r>
                            <a:rPr lang="en-GB" i="1">
                              <a:solidFill>
                                <a:schemeClr val="bg1">
                                  <a:lumMod val="95000"/>
                                </a:schemeClr>
                              </a:solidFill>
                              <a:latin typeface="Cambria Math" panose="02040503050406030204" pitchFamily="18" charset="0"/>
                            </a:rPr>
                            <m:t>𝑥</m:t>
                          </m:r>
                        </m:e>
                      </m:acc>
                      <m:d>
                        <m:dPr>
                          <m:ctrlPr>
                            <a:rPr lang="de-DE" i="1">
                              <a:solidFill>
                                <a:schemeClr val="bg1">
                                  <a:lumMod val="95000"/>
                                </a:schemeClr>
                              </a:solidFill>
                              <a:latin typeface="Cambria Math" panose="02040503050406030204" pitchFamily="18" charset="0"/>
                            </a:rPr>
                          </m:ctrlPr>
                        </m:dPr>
                        <m:e>
                          <m:r>
                            <a:rPr lang="de-DE" i="1">
                              <a:solidFill>
                                <a:schemeClr val="bg1">
                                  <a:lumMod val="95000"/>
                                </a:schemeClr>
                              </a:solidFill>
                              <a:latin typeface="Cambria Math" panose="02040503050406030204" pitchFamily="18" charset="0"/>
                            </a:rPr>
                            <m:t>𝑘</m:t>
                          </m:r>
                          <m:r>
                            <a:rPr lang="de-DE" b="0" i="1" smtClean="0">
                              <a:solidFill>
                                <a:schemeClr val="bg1">
                                  <a:lumMod val="95000"/>
                                </a:schemeClr>
                              </a:solidFill>
                              <a:latin typeface="Cambria Math" panose="02040503050406030204" pitchFamily="18" charset="0"/>
                            </a:rPr>
                            <m:t>+1</m:t>
                          </m:r>
                        </m:e>
                        <m:e>
                          <m:r>
                            <a:rPr lang="de-DE" i="1">
                              <a:solidFill>
                                <a:schemeClr val="bg1">
                                  <a:lumMod val="95000"/>
                                </a:schemeClr>
                              </a:solidFill>
                              <a:latin typeface="Cambria Math" panose="02040503050406030204" pitchFamily="18" charset="0"/>
                            </a:rPr>
                            <m:t>𝑘</m:t>
                          </m:r>
                        </m:e>
                      </m:d>
                    </m:oMath>
                  </m:oMathPara>
                </a14:m>
                <a:endParaRPr lang="de-DE" dirty="0">
                  <a:solidFill>
                    <a:schemeClr val="bg1">
                      <a:lumMod val="95000"/>
                    </a:schemeClr>
                  </a:solidFill>
                </a:endParaRPr>
              </a:p>
              <a:p>
                <a:pPr/>
                <a14:m>
                  <m:oMathPara xmlns:m="http://schemas.openxmlformats.org/officeDocument/2006/math">
                    <m:oMathParaPr>
                      <m:jc m:val="centerGroup"/>
                    </m:oMathParaPr>
                    <m:oMath xmlns:m="http://schemas.openxmlformats.org/officeDocument/2006/math">
                      <m:sSub>
                        <m:sSubPr>
                          <m:ctrlPr>
                            <a:rPr lang="el-GR" i="1">
                              <a:solidFill>
                                <a:schemeClr val="bg1">
                                  <a:lumMod val="95000"/>
                                </a:schemeClr>
                              </a:solidFill>
                              <a:latin typeface="Cambria Math" panose="02040503050406030204" pitchFamily="18" charset="0"/>
                              <a:ea typeface="Cambria Math" panose="02040503050406030204" pitchFamily="18" charset="0"/>
                            </a:rPr>
                          </m:ctrlPr>
                        </m:sSubPr>
                        <m:e>
                          <m:r>
                            <m:rPr>
                              <m:sty m:val="p"/>
                            </m:rPr>
                            <a:rPr lang="el-GR" i="1">
                              <a:solidFill>
                                <a:schemeClr val="bg1">
                                  <a:lumMod val="95000"/>
                                </a:schemeClr>
                              </a:solidFill>
                              <a:latin typeface="Cambria Math" panose="02040503050406030204" pitchFamily="18" charset="0"/>
                              <a:ea typeface="Cambria Math" panose="02040503050406030204" pitchFamily="18" charset="0"/>
                            </a:rPr>
                            <m:t>Σ</m:t>
                          </m:r>
                        </m:e>
                        <m:sub>
                          <m:r>
                            <a:rPr lang="de-DE" i="1">
                              <a:solidFill>
                                <a:schemeClr val="bg1">
                                  <a:lumMod val="95000"/>
                                </a:schemeClr>
                              </a:solidFill>
                              <a:latin typeface="Cambria Math" panose="02040503050406030204" pitchFamily="18" charset="0"/>
                              <a:ea typeface="Cambria Math" panose="02040503050406030204" pitchFamily="18" charset="0"/>
                            </a:rPr>
                            <m:t>𝑥</m:t>
                          </m:r>
                        </m:sub>
                      </m:sSub>
                      <m:r>
                        <a:rPr lang="de-DE" i="1">
                          <a:solidFill>
                            <a:schemeClr val="bg1">
                              <a:lumMod val="95000"/>
                            </a:schemeClr>
                          </a:solidFill>
                          <a:latin typeface="Cambria Math" panose="02040503050406030204" pitchFamily="18" charset="0"/>
                        </a:rPr>
                        <m:t>(</m:t>
                      </m:r>
                      <m:r>
                        <a:rPr lang="de-DE" i="1">
                          <a:solidFill>
                            <a:schemeClr val="bg1">
                              <a:lumMod val="95000"/>
                            </a:schemeClr>
                          </a:solidFill>
                          <a:latin typeface="Cambria Math" panose="02040503050406030204" pitchFamily="18" charset="0"/>
                        </a:rPr>
                        <m:t>𝑘</m:t>
                      </m:r>
                      <m:r>
                        <a:rPr lang="de-DE" b="0" i="1" smtClean="0">
                          <a:solidFill>
                            <a:schemeClr val="bg1">
                              <a:lumMod val="95000"/>
                            </a:schemeClr>
                          </a:solidFill>
                          <a:latin typeface="Cambria Math" panose="02040503050406030204" pitchFamily="18" charset="0"/>
                        </a:rPr>
                        <m:t>+1</m:t>
                      </m:r>
                      <m:r>
                        <a:rPr lang="de-DE" i="1">
                          <a:solidFill>
                            <a:schemeClr val="bg1">
                              <a:lumMod val="95000"/>
                            </a:schemeClr>
                          </a:solidFill>
                          <a:latin typeface="Cambria Math" panose="02040503050406030204" pitchFamily="18" charset="0"/>
                        </a:rPr>
                        <m:t>|</m:t>
                      </m:r>
                      <m:r>
                        <a:rPr lang="de-DE" i="1">
                          <a:solidFill>
                            <a:schemeClr val="bg1">
                              <a:lumMod val="95000"/>
                            </a:schemeClr>
                          </a:solidFill>
                          <a:latin typeface="Cambria Math" panose="02040503050406030204" pitchFamily="18" charset="0"/>
                        </a:rPr>
                        <m:t>𝑘</m:t>
                      </m:r>
                      <m:r>
                        <a:rPr lang="de-DE" i="1">
                          <a:solidFill>
                            <a:schemeClr val="bg1">
                              <a:lumMod val="95000"/>
                            </a:schemeClr>
                          </a:solidFill>
                          <a:latin typeface="Cambria Math" panose="02040503050406030204" pitchFamily="18" charset="0"/>
                        </a:rPr>
                        <m:t>)</m:t>
                      </m:r>
                    </m:oMath>
                  </m:oMathPara>
                </a14:m>
                <a:endParaRPr lang="en-GB" dirty="0">
                  <a:solidFill>
                    <a:schemeClr val="bg1">
                      <a:lumMod val="95000"/>
                    </a:schemeClr>
                  </a:solidFill>
                </a:endParaRPr>
              </a:p>
            </p:txBody>
          </p:sp>
        </mc:Choice>
        <mc:Fallback xmlns="">
          <p:sp>
            <p:nvSpPr>
              <p:cNvPr id="102" name="Rechteck 101"/>
              <p:cNvSpPr>
                <a:spLocks noRot="1" noChangeAspect="1" noMove="1" noResize="1" noEditPoints="1" noAdjustHandles="1" noChangeArrowheads="1" noChangeShapeType="1" noTextEdit="1"/>
              </p:cNvSpPr>
              <p:nvPr/>
            </p:nvSpPr>
            <p:spPr>
              <a:xfrm>
                <a:off x="4498348" y="4918166"/>
                <a:ext cx="1542286" cy="523220"/>
              </a:xfrm>
              <a:prstGeom prst="rect">
                <a:avLst/>
              </a:prstGeom>
              <a:blipFill>
                <a:blip r:embed="rId4"/>
                <a:stretch>
                  <a:fillRect b="-465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6" name="Rechteck 125"/>
              <p:cNvSpPr/>
              <p:nvPr/>
            </p:nvSpPr>
            <p:spPr>
              <a:xfrm>
                <a:off x="3945101" y="3460147"/>
                <a:ext cx="10541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i="1" smtClean="0">
                              <a:latin typeface="Cambria Math" panose="02040503050406030204" pitchFamily="18" charset="0"/>
                            </a:rPr>
                          </m:ctrlPr>
                        </m:accPr>
                        <m:e>
                          <m:sSub>
                            <m:sSubPr>
                              <m:ctrlPr>
                                <a:rPr lang="en-GB" i="1" smtClean="0">
                                  <a:latin typeface="Cambria Math" panose="02040503050406030204" pitchFamily="18" charset="0"/>
                                </a:rPr>
                              </m:ctrlPr>
                            </m:sSubPr>
                            <m:e>
                              <m:r>
                                <a:rPr lang="de-DE" b="0" i="1" smtClean="0">
                                  <a:latin typeface="Cambria Math" panose="02040503050406030204" pitchFamily="18" charset="0"/>
                                </a:rPr>
                                <m:t>𝑧</m:t>
                              </m:r>
                            </m:e>
                            <m:sub>
                              <m:r>
                                <a:rPr lang="de-DE" b="0" i="1" smtClean="0">
                                  <a:latin typeface="Cambria Math" panose="02040503050406030204" pitchFamily="18" charset="0"/>
                                </a:rPr>
                                <m:t>𝑖</m:t>
                              </m:r>
                            </m:sub>
                          </m:sSub>
                        </m:e>
                      </m:acc>
                      <m:d>
                        <m:dPr>
                          <m:ctrlPr>
                            <a:rPr lang="de-DE" i="1">
                              <a:latin typeface="Cambria Math" panose="02040503050406030204" pitchFamily="18" charset="0"/>
                            </a:rPr>
                          </m:ctrlPr>
                        </m:dPr>
                        <m:e>
                          <m:r>
                            <a:rPr lang="de-DE" i="1">
                              <a:latin typeface="Cambria Math" panose="02040503050406030204" pitchFamily="18" charset="0"/>
                            </a:rPr>
                            <m:t>𝑘</m:t>
                          </m:r>
                          <m:r>
                            <a:rPr lang="de-DE" b="0" i="1" smtClean="0">
                              <a:latin typeface="Cambria Math" panose="02040503050406030204" pitchFamily="18" charset="0"/>
                            </a:rPr>
                            <m:t>+1</m:t>
                          </m:r>
                        </m:e>
                        <m:e>
                          <m:r>
                            <a:rPr lang="de-DE" i="1">
                              <a:latin typeface="Cambria Math" panose="02040503050406030204" pitchFamily="18" charset="0"/>
                            </a:rPr>
                            <m:t>𝑘</m:t>
                          </m:r>
                        </m:e>
                      </m:d>
                    </m:oMath>
                  </m:oMathPara>
                </a14:m>
                <a:endParaRPr lang="en-GB" dirty="0"/>
              </a:p>
            </p:txBody>
          </p:sp>
        </mc:Choice>
        <mc:Fallback xmlns="">
          <p:sp>
            <p:nvSpPr>
              <p:cNvPr id="126" name="Rechteck 125"/>
              <p:cNvSpPr>
                <a:spLocks noRot="1" noChangeAspect="1" noMove="1" noResize="1" noEditPoints="1" noAdjustHandles="1" noChangeArrowheads="1" noChangeShapeType="1" noTextEdit="1"/>
              </p:cNvSpPr>
              <p:nvPr/>
            </p:nvSpPr>
            <p:spPr>
              <a:xfrm>
                <a:off x="3945101" y="3460147"/>
                <a:ext cx="1054100" cy="307777"/>
              </a:xfrm>
              <a:prstGeom prst="rect">
                <a:avLst/>
              </a:prstGeom>
              <a:blipFill>
                <a:blip r:embed="rId5"/>
                <a:stretch>
                  <a:fillRect t="-2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7" name="Rechteck 126"/>
              <p:cNvSpPr/>
              <p:nvPr/>
            </p:nvSpPr>
            <p:spPr>
              <a:xfrm>
                <a:off x="1197623" y="2508524"/>
                <a:ext cx="939360" cy="32508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de-DE" i="1">
                              <a:latin typeface="Cambria Math" panose="02040503050406030204" pitchFamily="18" charset="0"/>
                            </a:rPr>
                            <m:t>𝑧</m:t>
                          </m:r>
                        </m:e>
                        <m:sub>
                          <m:r>
                            <a:rPr lang="de-DE" i="1">
                              <a:latin typeface="Cambria Math" panose="02040503050406030204" pitchFamily="18" charset="0"/>
                            </a:rPr>
                            <m:t>𝑗</m:t>
                          </m:r>
                        </m:sub>
                      </m:sSub>
                      <m:r>
                        <a:rPr lang="de-DE" b="0" i="1" smtClean="0">
                          <a:latin typeface="Cambria Math" panose="02040503050406030204" pitchFamily="18" charset="0"/>
                        </a:rPr>
                        <m:t>(</m:t>
                      </m:r>
                      <m:r>
                        <a:rPr lang="de-DE" b="0" i="1" smtClean="0">
                          <a:latin typeface="Cambria Math" panose="02040503050406030204" pitchFamily="18" charset="0"/>
                        </a:rPr>
                        <m:t>𝑘</m:t>
                      </m:r>
                      <m:r>
                        <a:rPr lang="de-DE" b="0" i="1" smtClean="0">
                          <a:latin typeface="Cambria Math" panose="02040503050406030204" pitchFamily="18" charset="0"/>
                        </a:rPr>
                        <m:t>+1)</m:t>
                      </m:r>
                    </m:oMath>
                  </m:oMathPara>
                </a14:m>
                <a:endParaRPr lang="en-GB" dirty="0"/>
              </a:p>
            </p:txBody>
          </p:sp>
        </mc:Choice>
        <mc:Fallback xmlns="">
          <p:sp>
            <p:nvSpPr>
              <p:cNvPr id="127" name="Rechteck 126"/>
              <p:cNvSpPr>
                <a:spLocks noRot="1" noChangeAspect="1" noMove="1" noResize="1" noEditPoints="1" noAdjustHandles="1" noChangeArrowheads="1" noChangeShapeType="1" noTextEdit="1"/>
              </p:cNvSpPr>
              <p:nvPr/>
            </p:nvSpPr>
            <p:spPr>
              <a:xfrm>
                <a:off x="1197623" y="2508524"/>
                <a:ext cx="939360" cy="325089"/>
              </a:xfrm>
              <a:prstGeom prst="rect">
                <a:avLst/>
              </a:prstGeom>
              <a:blipFill>
                <a:blip r:embed="rId6"/>
                <a:stretch>
                  <a:fillRect b="-3774"/>
                </a:stretch>
              </a:blipFill>
            </p:spPr>
            <p:txBody>
              <a:bodyPr/>
              <a:lstStyle/>
              <a:p>
                <a:r>
                  <a:rPr lang="en-GB">
                    <a:noFill/>
                  </a:rPr>
                  <a:t> </a:t>
                </a:r>
              </a:p>
            </p:txBody>
          </p:sp>
        </mc:Fallback>
      </mc:AlternateContent>
      <p:cxnSp>
        <p:nvCxnSpPr>
          <p:cNvPr id="65" name="Gerade Verbindung mit Pfeil 64"/>
          <p:cNvCxnSpPr/>
          <p:nvPr/>
        </p:nvCxnSpPr>
        <p:spPr>
          <a:xfrm>
            <a:off x="908050" y="3848911"/>
            <a:ext cx="0" cy="608789"/>
          </a:xfrm>
          <a:prstGeom prst="straightConnector1">
            <a:avLst/>
          </a:prstGeom>
          <a:ln w="28575" cap="flat" cmpd="sng" algn="ctr">
            <a:solidFill>
              <a:srgbClr val="009FE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8" name="Gerade Verbindung mit Pfeil 127"/>
          <p:cNvCxnSpPr/>
          <p:nvPr/>
        </p:nvCxnSpPr>
        <p:spPr>
          <a:xfrm>
            <a:off x="908050" y="4400550"/>
            <a:ext cx="0" cy="105326"/>
          </a:xfrm>
          <a:prstGeom prst="straightConnector1">
            <a:avLst/>
          </a:prstGeom>
          <a:ln w="28575" cap="flat" cmpd="sng" algn="ctr">
            <a:solidFill>
              <a:srgbClr val="009FE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29" name="Rechteck 128"/>
              <p:cNvSpPr/>
              <p:nvPr/>
            </p:nvSpPr>
            <p:spPr>
              <a:xfrm>
                <a:off x="1123100" y="3945730"/>
                <a:ext cx="51212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𝑦𝑒𝑠</m:t>
                      </m:r>
                    </m:oMath>
                  </m:oMathPara>
                </a14:m>
                <a:endParaRPr lang="en-GB" dirty="0"/>
              </a:p>
            </p:txBody>
          </p:sp>
        </mc:Choice>
        <mc:Fallback xmlns="">
          <p:sp>
            <p:nvSpPr>
              <p:cNvPr id="129" name="Rechteck 128"/>
              <p:cNvSpPr>
                <a:spLocks noRot="1" noChangeAspect="1" noMove="1" noResize="1" noEditPoints="1" noAdjustHandles="1" noChangeArrowheads="1" noChangeShapeType="1" noTextEdit="1"/>
              </p:cNvSpPr>
              <p:nvPr/>
            </p:nvSpPr>
            <p:spPr>
              <a:xfrm>
                <a:off x="1123100" y="3945730"/>
                <a:ext cx="512128" cy="307777"/>
              </a:xfrm>
              <a:prstGeom prst="rect">
                <a:avLst/>
              </a:prstGeom>
              <a:blipFill>
                <a:blip r:embed="rId7"/>
                <a:stretch>
                  <a:fillRect b="-196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0" name="Rechteck 129"/>
              <p:cNvSpPr/>
              <p:nvPr/>
            </p:nvSpPr>
            <p:spPr>
              <a:xfrm>
                <a:off x="470943" y="3943853"/>
                <a:ext cx="4371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𝑛𝑜</m:t>
                      </m:r>
                    </m:oMath>
                  </m:oMathPara>
                </a14:m>
                <a:endParaRPr lang="en-GB" dirty="0"/>
              </a:p>
            </p:txBody>
          </p:sp>
        </mc:Choice>
        <mc:Fallback xmlns="">
          <p:sp>
            <p:nvSpPr>
              <p:cNvPr id="130" name="Rechteck 129"/>
              <p:cNvSpPr>
                <a:spLocks noRot="1" noChangeAspect="1" noMove="1" noResize="1" noEditPoints="1" noAdjustHandles="1" noChangeArrowheads="1" noChangeShapeType="1" noTextEdit="1"/>
              </p:cNvSpPr>
              <p:nvPr/>
            </p:nvSpPr>
            <p:spPr>
              <a:xfrm>
                <a:off x="470943" y="3943853"/>
                <a:ext cx="437107" cy="307777"/>
              </a:xfrm>
              <a:prstGeom prst="rect">
                <a:avLst/>
              </a:prstGeom>
              <a:blipFill>
                <a:blip r:embed="rId8"/>
                <a:stretch>
                  <a:fillRect/>
                </a:stretch>
              </a:blipFill>
            </p:spPr>
            <p:txBody>
              <a:bodyPr/>
              <a:lstStyle/>
              <a:p>
                <a:r>
                  <a:rPr lang="en-GB">
                    <a:noFill/>
                  </a:rPr>
                  <a:t> </a:t>
                </a:r>
              </a:p>
            </p:txBody>
          </p:sp>
        </mc:Fallback>
      </mc:AlternateContent>
      <p:sp>
        <p:nvSpPr>
          <p:cNvPr id="27" name="Rechteck 26"/>
          <p:cNvSpPr/>
          <p:nvPr/>
        </p:nvSpPr>
        <p:spPr>
          <a:xfrm>
            <a:off x="2403633" y="925286"/>
            <a:ext cx="6648111" cy="2108269"/>
          </a:xfrm>
          <a:prstGeom prst="rect">
            <a:avLst/>
          </a:prstGeom>
        </p:spPr>
        <p:txBody>
          <a:bodyPr wrap="square">
            <a:spAutoFit/>
          </a:bodyPr>
          <a:lstStyle/>
          <a:p>
            <a:pPr marL="342900" indent="-342900">
              <a:spcAft>
                <a:spcPts val="600"/>
              </a:spcAft>
              <a:buClr>
                <a:srgbClr val="039EE3"/>
              </a:buClr>
              <a:buFont typeface="+mj-lt"/>
              <a:buAutoNum type="arabicPeriod" startAt="5"/>
            </a:pPr>
            <a:r>
              <a:rPr lang="de-DE" sz="1800" kern="1200" dirty="0">
                <a:solidFill>
                  <a:schemeClr val="dk1"/>
                </a:solidFill>
              </a:rPr>
              <a:t>Try </a:t>
            </a:r>
            <a:r>
              <a:rPr lang="de-DE" sz="1800" kern="1200" dirty="0" err="1">
                <a:solidFill>
                  <a:schemeClr val="dk1"/>
                </a:solidFill>
              </a:rPr>
              <a:t>to</a:t>
            </a:r>
            <a:r>
              <a:rPr lang="de-DE" sz="1800" kern="1200" dirty="0">
                <a:solidFill>
                  <a:schemeClr val="dk1"/>
                </a:solidFill>
              </a:rPr>
              <a:t> </a:t>
            </a:r>
            <a:r>
              <a:rPr lang="de-DE" sz="1800" kern="1200" dirty="0" err="1">
                <a:solidFill>
                  <a:schemeClr val="dk1"/>
                </a:solidFill>
              </a:rPr>
              <a:t>match</a:t>
            </a:r>
            <a:r>
              <a:rPr lang="de-DE" sz="1800" kern="1200" dirty="0">
                <a:solidFill>
                  <a:schemeClr val="dk1"/>
                </a:solidFill>
              </a:rPr>
              <a:t> </a:t>
            </a:r>
            <a:r>
              <a:rPr lang="de-DE" sz="1800" kern="1200" dirty="0" err="1">
                <a:solidFill>
                  <a:schemeClr val="dk1"/>
                </a:solidFill>
              </a:rPr>
              <a:t>the</a:t>
            </a:r>
            <a:r>
              <a:rPr lang="de-DE" sz="1800" kern="1200" dirty="0">
                <a:solidFill>
                  <a:schemeClr val="dk1"/>
                </a:solidFill>
              </a:rPr>
              <a:t> real </a:t>
            </a:r>
            <a:r>
              <a:rPr lang="de-DE" sz="1800" kern="1200" dirty="0" err="1">
                <a:solidFill>
                  <a:schemeClr val="dk1"/>
                </a:solidFill>
              </a:rPr>
              <a:t>observation</a:t>
            </a:r>
            <a:r>
              <a:rPr lang="de-DE" sz="1800" kern="1200" dirty="0">
                <a:solidFill>
                  <a:schemeClr val="dk1"/>
                </a:solidFill>
              </a:rPr>
              <a:t> </a:t>
            </a:r>
            <a:r>
              <a:rPr lang="de-DE" sz="1800" kern="1200" dirty="0" err="1">
                <a:solidFill>
                  <a:schemeClr val="dk1"/>
                </a:solidFill>
              </a:rPr>
              <a:t>with</a:t>
            </a:r>
            <a:r>
              <a:rPr lang="de-DE" sz="1800" kern="1200" dirty="0">
                <a:solidFill>
                  <a:schemeClr val="dk1"/>
                </a:solidFill>
              </a:rPr>
              <a:t> </a:t>
            </a:r>
            <a:r>
              <a:rPr lang="de-DE" sz="1800" kern="1200" dirty="0" err="1">
                <a:solidFill>
                  <a:schemeClr val="dk1"/>
                </a:solidFill>
              </a:rPr>
              <a:t>the</a:t>
            </a:r>
            <a:r>
              <a:rPr lang="de-DE" sz="1800" kern="1200" dirty="0">
                <a:solidFill>
                  <a:schemeClr val="dk1"/>
                </a:solidFill>
              </a:rPr>
              <a:t> </a:t>
            </a:r>
            <a:r>
              <a:rPr lang="de-DE" sz="1800" kern="1200" dirty="0" err="1">
                <a:solidFill>
                  <a:schemeClr val="dk1"/>
                </a:solidFill>
              </a:rPr>
              <a:t>predicted</a:t>
            </a:r>
            <a:r>
              <a:rPr lang="de-DE" sz="1800" kern="1200" dirty="0">
                <a:solidFill>
                  <a:schemeClr val="dk1"/>
                </a:solidFill>
              </a:rPr>
              <a:t> </a:t>
            </a:r>
            <a:r>
              <a:rPr lang="de-DE" sz="1800" kern="1200" dirty="0" err="1">
                <a:solidFill>
                  <a:schemeClr val="dk1"/>
                </a:solidFill>
              </a:rPr>
              <a:t>one</a:t>
            </a:r>
            <a:endParaRPr lang="de-DE" sz="1800" kern="1200" dirty="0">
              <a:solidFill>
                <a:schemeClr val="dk1"/>
              </a:solidFill>
            </a:endParaRPr>
          </a:p>
          <a:p>
            <a:pPr marL="342900" indent="-342900">
              <a:spcAft>
                <a:spcPts val="600"/>
              </a:spcAft>
              <a:buClr>
                <a:srgbClr val="039EE3"/>
              </a:buClr>
              <a:buFont typeface="+mj-lt"/>
              <a:buAutoNum type="arabicPeriod" startAt="5"/>
            </a:pPr>
            <a:r>
              <a:rPr lang="de-DE" sz="1800" kern="1200" dirty="0">
                <a:solidFill>
                  <a:schemeClr val="dk1"/>
                </a:solidFill>
              </a:rPr>
              <a:t>Update </a:t>
            </a:r>
            <a:r>
              <a:rPr lang="de-DE" sz="1800" kern="1200" dirty="0" err="1">
                <a:solidFill>
                  <a:schemeClr val="dk1"/>
                </a:solidFill>
              </a:rPr>
              <a:t>the</a:t>
            </a:r>
            <a:r>
              <a:rPr lang="de-DE" sz="1800" kern="1200" dirty="0">
                <a:solidFill>
                  <a:schemeClr val="dk1"/>
                </a:solidFill>
              </a:rPr>
              <a:t> </a:t>
            </a:r>
            <a:r>
              <a:rPr lang="de-DE" sz="1800" kern="1200" dirty="0" err="1">
                <a:solidFill>
                  <a:schemeClr val="dk1"/>
                </a:solidFill>
              </a:rPr>
              <a:t>current</a:t>
            </a:r>
            <a:r>
              <a:rPr lang="de-DE" sz="1800" kern="1200" dirty="0">
                <a:solidFill>
                  <a:schemeClr val="dk1"/>
                </a:solidFill>
              </a:rPr>
              <a:t> </a:t>
            </a:r>
            <a:r>
              <a:rPr lang="de-DE" sz="1800" kern="1200" dirty="0" err="1">
                <a:solidFill>
                  <a:schemeClr val="dk1"/>
                </a:solidFill>
              </a:rPr>
              <a:t>state</a:t>
            </a:r>
            <a:endParaRPr lang="de-DE" sz="1800" kern="1200" dirty="0">
              <a:solidFill>
                <a:schemeClr val="dk1"/>
              </a:solidFill>
            </a:endParaRPr>
          </a:p>
          <a:p>
            <a:pPr marL="342900" indent="-342900">
              <a:spcAft>
                <a:spcPts val="600"/>
              </a:spcAft>
              <a:buClr>
                <a:srgbClr val="039EE3"/>
              </a:buClr>
              <a:buFont typeface="+mj-lt"/>
              <a:buAutoNum type="arabicPeriod" startAt="5"/>
            </a:pPr>
            <a:endParaRPr lang="en-GB" sz="1800" dirty="0"/>
          </a:p>
          <a:p>
            <a:pPr>
              <a:spcAft>
                <a:spcPts val="600"/>
              </a:spcAft>
              <a:buClr>
                <a:srgbClr val="039EE3"/>
              </a:buClr>
            </a:pPr>
            <a:endParaRPr lang="en-GB" sz="1800" dirty="0">
              <a:solidFill>
                <a:schemeClr val="tx1"/>
              </a:solidFill>
            </a:endParaRPr>
          </a:p>
          <a:p>
            <a:pPr marL="342900" indent="-342900">
              <a:spcAft>
                <a:spcPts val="600"/>
              </a:spcAft>
              <a:buClr>
                <a:srgbClr val="039EE3"/>
              </a:buClr>
              <a:buFont typeface="+mj-lt"/>
              <a:buAutoNum type="arabicPeriod"/>
            </a:pPr>
            <a:endParaRPr lang="en-GB" sz="1800" dirty="0">
              <a:solidFill>
                <a:schemeClr val="tx1"/>
              </a:solidFill>
            </a:endParaRPr>
          </a:p>
          <a:p>
            <a:endParaRPr lang="en-GB" sz="1600" dirty="0"/>
          </a:p>
        </p:txBody>
      </p:sp>
    </p:spTree>
    <p:extLst>
      <p:ext uri="{BB962C8B-B14F-4D97-AF65-F5344CB8AC3E}">
        <p14:creationId xmlns:p14="http://schemas.microsoft.com/office/powerpoint/2010/main" val="1170121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P spid="130" grpId="0"/>
      <p:bldP spid="2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20" name="Rechteck 19"/>
          <p:cNvSpPr/>
          <p:nvPr/>
        </p:nvSpPr>
        <p:spPr>
          <a:xfrm>
            <a:off x="2909361" y="4217017"/>
            <a:ext cx="4720260" cy="1342794"/>
          </a:xfrm>
          <a:prstGeom prst="rect">
            <a:avLst/>
          </a:prstGeom>
          <a:solidFill>
            <a:srgbClr val="3E545F"/>
          </a:solidFill>
          <a:ln>
            <a:solidFill>
              <a:srgbClr val="039EE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800" dirty="0"/>
              <a:t>Prediction</a:t>
            </a:r>
          </a:p>
        </p:txBody>
      </p:sp>
      <p:sp>
        <p:nvSpPr>
          <p:cNvPr id="104" name="Shape 104"/>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lvl="0">
              <a:buSzPct val="25000"/>
            </a:pPr>
            <a:r>
              <a:rPr lang="de-DE" sz="3200" dirty="0" err="1"/>
              <a:t>Theory</a:t>
            </a:r>
            <a:r>
              <a:rPr lang="de-DE" sz="3200" dirty="0"/>
              <a:t> (4)</a:t>
            </a:r>
            <a:endParaRPr lang="de-DE" sz="3200" b="1" i="0" u="none" strike="noStrike" cap="none" dirty="0">
              <a:solidFill>
                <a:srgbClr val="3E545F"/>
              </a:solidFill>
              <a:latin typeface="Arial"/>
              <a:ea typeface="Arial"/>
              <a:cs typeface="Arial"/>
              <a:sym typeface="Arial"/>
            </a:endParaRPr>
          </a:p>
        </p:txBody>
      </p:sp>
      <p:sp>
        <p:nvSpPr>
          <p:cNvPr id="105" name="Shape 105"/>
          <p:cNvSpPr txBox="1">
            <a:spLocks noGrp="1"/>
          </p:cNvSpPr>
          <p:nvPr>
            <p:ph type="ftr" idx="11"/>
          </p:nvPr>
        </p:nvSpPr>
        <p:spPr>
          <a:xfrm>
            <a:off x="287337" y="6227762"/>
            <a:ext cx="731837" cy="396874"/>
          </a:xfrm>
          <a:prstGeom prst="rect">
            <a:avLst/>
          </a:prstGeom>
          <a:noFill/>
          <a:ln>
            <a:noFill/>
          </a:ln>
        </p:spPr>
        <p:txBody>
          <a:bodyPr lIns="0" tIns="0" rIns="0" bIns="0" anchor="t" anchorCtr="0">
            <a:noAutofit/>
          </a:bodyPr>
          <a:lstStyle/>
          <a:p>
            <a:pPr lvl="0">
              <a:buSzPct val="25000"/>
            </a:pPr>
            <a:r>
              <a:rPr lang="de-DE" sz="1050" dirty="0">
                <a:solidFill>
                  <a:srgbClr val="3E545F"/>
                </a:solidFill>
                <a:latin typeface="Arial"/>
                <a:ea typeface="Arial"/>
                <a:cs typeface="Arial"/>
                <a:sym typeface="Arial"/>
              </a:rPr>
              <a:t>11 </a:t>
            </a:r>
            <a:r>
              <a:rPr lang="de-DE" sz="1050" dirty="0" err="1">
                <a:solidFill>
                  <a:srgbClr val="3E545F"/>
                </a:solidFill>
                <a:latin typeface="Arial"/>
                <a:ea typeface="Arial"/>
                <a:cs typeface="Arial"/>
                <a:sym typeface="Arial"/>
              </a:rPr>
              <a:t>of</a:t>
            </a:r>
            <a:r>
              <a:rPr lang="de-DE" dirty="0"/>
              <a:t> 15</a:t>
            </a:r>
            <a:endParaRPr lang="de-DE" sz="1050" dirty="0">
              <a:solidFill>
                <a:srgbClr val="3E545F"/>
              </a:solidFill>
              <a:latin typeface="Arial"/>
              <a:ea typeface="Arial"/>
              <a:cs typeface="Arial"/>
              <a:sym typeface="Arial"/>
            </a:endParaRPr>
          </a:p>
        </p:txBody>
      </p:sp>
      <p:sp>
        <p:nvSpPr>
          <p:cNvPr id="6" name="Ellipse 5"/>
          <p:cNvSpPr/>
          <p:nvPr/>
        </p:nvSpPr>
        <p:spPr>
          <a:xfrm>
            <a:off x="76199" y="1875209"/>
            <a:ext cx="2218945" cy="524256"/>
          </a:xfrm>
          <a:prstGeom prst="ellipse">
            <a:avLst/>
          </a:prstGeom>
          <a:solidFill>
            <a:srgbClr val="3E545F"/>
          </a:solidFill>
          <a:ln>
            <a:solidFill>
              <a:srgbClr val="039E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LRF</a:t>
            </a:r>
          </a:p>
        </p:txBody>
      </p:sp>
      <p:sp>
        <p:nvSpPr>
          <p:cNvPr id="12" name="Ellipse 11"/>
          <p:cNvSpPr/>
          <p:nvPr/>
        </p:nvSpPr>
        <p:spPr>
          <a:xfrm>
            <a:off x="7852949" y="4566417"/>
            <a:ext cx="1198796" cy="671397"/>
          </a:xfrm>
          <a:prstGeom prst="ellipse">
            <a:avLst/>
          </a:prstGeom>
          <a:solidFill>
            <a:srgbClr val="3E545F"/>
          </a:solidFill>
          <a:ln>
            <a:solidFill>
              <a:srgbClr val="039E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Map</a:t>
            </a:r>
          </a:p>
        </p:txBody>
      </p:sp>
      <p:sp>
        <p:nvSpPr>
          <p:cNvPr id="10" name="Rechteck 9"/>
          <p:cNvSpPr/>
          <p:nvPr/>
        </p:nvSpPr>
        <p:spPr>
          <a:xfrm>
            <a:off x="246888" y="3056431"/>
            <a:ext cx="1877568" cy="792480"/>
          </a:xfrm>
          <a:prstGeom prst="rect">
            <a:avLst/>
          </a:prstGeom>
          <a:solidFill>
            <a:srgbClr val="3E545F"/>
          </a:solidFill>
          <a:ln>
            <a:solidFill>
              <a:srgbClr val="039E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Matching</a:t>
            </a:r>
          </a:p>
        </p:txBody>
      </p:sp>
      <p:sp>
        <p:nvSpPr>
          <p:cNvPr id="17" name="Rechteck 16"/>
          <p:cNvSpPr/>
          <p:nvPr/>
        </p:nvSpPr>
        <p:spPr>
          <a:xfrm>
            <a:off x="3165843" y="4506831"/>
            <a:ext cx="1558517" cy="792480"/>
          </a:xfrm>
          <a:prstGeom prst="rect">
            <a:avLst/>
          </a:prstGeom>
          <a:solidFill>
            <a:srgbClr val="3E545F"/>
          </a:solidFill>
          <a:ln>
            <a:solidFill>
              <a:srgbClr val="039EE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err="1"/>
              <a:t>Odometry</a:t>
            </a:r>
            <a:endParaRPr lang="en-GB" sz="1800" dirty="0"/>
          </a:p>
        </p:txBody>
      </p:sp>
      <p:sp>
        <p:nvSpPr>
          <p:cNvPr id="19" name="Rechteck 18"/>
          <p:cNvSpPr/>
          <p:nvPr/>
        </p:nvSpPr>
        <p:spPr>
          <a:xfrm>
            <a:off x="5827957" y="4505876"/>
            <a:ext cx="1600612" cy="792480"/>
          </a:xfrm>
          <a:prstGeom prst="rect">
            <a:avLst/>
          </a:prstGeom>
          <a:solidFill>
            <a:srgbClr val="3E545F"/>
          </a:solidFill>
          <a:ln>
            <a:solidFill>
              <a:srgbClr val="039EE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Observation model</a:t>
            </a:r>
          </a:p>
        </p:txBody>
      </p:sp>
      <p:cxnSp>
        <p:nvCxnSpPr>
          <p:cNvPr id="13" name="Gerade Verbindung mit Pfeil 12"/>
          <p:cNvCxnSpPr>
            <a:stCxn id="6" idx="4"/>
            <a:endCxn id="10" idx="0"/>
          </p:cNvCxnSpPr>
          <p:nvPr/>
        </p:nvCxnSpPr>
        <p:spPr>
          <a:xfrm>
            <a:off x="1185672" y="2399465"/>
            <a:ext cx="0" cy="656966"/>
          </a:xfrm>
          <a:prstGeom prst="straightConnector1">
            <a:avLst/>
          </a:prstGeom>
          <a:ln w="38100">
            <a:solidFill>
              <a:srgbClr val="009FE3"/>
            </a:solidFill>
            <a:tailEnd type="triangle"/>
          </a:ln>
        </p:spPr>
        <p:style>
          <a:lnRef idx="3">
            <a:schemeClr val="accent2"/>
          </a:lnRef>
          <a:fillRef idx="0">
            <a:schemeClr val="accent2"/>
          </a:fillRef>
          <a:effectRef idx="2">
            <a:schemeClr val="accent2"/>
          </a:effectRef>
          <a:fontRef idx="minor">
            <a:schemeClr val="tx1"/>
          </a:fontRef>
        </p:style>
      </p:cxnSp>
      <p:cxnSp>
        <p:nvCxnSpPr>
          <p:cNvPr id="23" name="Gerade Verbindung mit Pfeil 22"/>
          <p:cNvCxnSpPr>
            <a:stCxn id="10" idx="2"/>
            <a:endCxn id="53" idx="0"/>
          </p:cNvCxnSpPr>
          <p:nvPr/>
        </p:nvCxnSpPr>
        <p:spPr>
          <a:xfrm>
            <a:off x="1185672" y="3848911"/>
            <a:ext cx="0" cy="656965"/>
          </a:xfrm>
          <a:prstGeom prst="straightConnector1">
            <a:avLst/>
          </a:prstGeom>
          <a:ln w="38100">
            <a:solidFill>
              <a:srgbClr val="009FE3"/>
            </a:solidFill>
            <a:tailEnd type="triangle"/>
          </a:ln>
        </p:spPr>
        <p:style>
          <a:lnRef idx="3">
            <a:schemeClr val="accent2"/>
          </a:lnRef>
          <a:fillRef idx="0">
            <a:schemeClr val="accent2"/>
          </a:fillRef>
          <a:effectRef idx="2">
            <a:schemeClr val="accent2"/>
          </a:effectRef>
          <a:fontRef idx="minor">
            <a:schemeClr val="tx1"/>
          </a:fontRef>
        </p:style>
      </p:cxnSp>
      <p:cxnSp>
        <p:nvCxnSpPr>
          <p:cNvPr id="26" name="Gerade Verbindung mit Pfeil 25"/>
          <p:cNvCxnSpPr>
            <a:stCxn id="53" idx="3"/>
            <a:endCxn id="17" idx="1"/>
          </p:cNvCxnSpPr>
          <p:nvPr/>
        </p:nvCxnSpPr>
        <p:spPr>
          <a:xfrm>
            <a:off x="2124456" y="4902116"/>
            <a:ext cx="1041387" cy="955"/>
          </a:xfrm>
          <a:prstGeom prst="straightConnector1">
            <a:avLst/>
          </a:prstGeom>
          <a:ln w="38100">
            <a:solidFill>
              <a:srgbClr val="009FE3"/>
            </a:solidFill>
            <a:tailEnd type="triangle"/>
          </a:ln>
        </p:spPr>
        <p:style>
          <a:lnRef idx="3">
            <a:schemeClr val="accent2"/>
          </a:lnRef>
          <a:fillRef idx="0">
            <a:schemeClr val="accent2"/>
          </a:fillRef>
          <a:effectRef idx="2">
            <a:schemeClr val="accent2"/>
          </a:effectRef>
          <a:fontRef idx="minor">
            <a:schemeClr val="tx1"/>
          </a:fontRef>
        </p:style>
      </p:cxnSp>
      <p:cxnSp>
        <p:nvCxnSpPr>
          <p:cNvPr id="29" name="Gerade Verbindung mit Pfeil 28"/>
          <p:cNvCxnSpPr>
            <a:stCxn id="12" idx="2"/>
            <a:endCxn id="19" idx="3"/>
          </p:cNvCxnSpPr>
          <p:nvPr/>
        </p:nvCxnSpPr>
        <p:spPr>
          <a:xfrm flipH="1">
            <a:off x="7428569" y="4902116"/>
            <a:ext cx="424380" cy="0"/>
          </a:xfrm>
          <a:prstGeom prst="straightConnector1">
            <a:avLst/>
          </a:prstGeom>
          <a:ln w="38100">
            <a:solidFill>
              <a:srgbClr val="009FE3"/>
            </a:solidFill>
            <a:tailEnd type="triangle"/>
          </a:ln>
        </p:spPr>
        <p:style>
          <a:lnRef idx="3">
            <a:schemeClr val="accent2"/>
          </a:lnRef>
          <a:fillRef idx="0">
            <a:schemeClr val="accent2"/>
          </a:fillRef>
          <a:effectRef idx="2">
            <a:schemeClr val="accent2"/>
          </a:effectRef>
          <a:fontRef idx="minor">
            <a:schemeClr val="tx1"/>
          </a:fontRef>
        </p:style>
      </p:cxnSp>
      <p:cxnSp>
        <p:nvCxnSpPr>
          <p:cNvPr id="32" name="Gerade Verbindung mit Pfeil 31"/>
          <p:cNvCxnSpPr>
            <a:stCxn id="17" idx="3"/>
            <a:endCxn id="19" idx="1"/>
          </p:cNvCxnSpPr>
          <p:nvPr/>
        </p:nvCxnSpPr>
        <p:spPr>
          <a:xfrm flipV="1">
            <a:off x="4724360" y="4902116"/>
            <a:ext cx="1103597" cy="955"/>
          </a:xfrm>
          <a:prstGeom prst="straightConnector1">
            <a:avLst/>
          </a:prstGeom>
          <a:ln w="38100">
            <a:solidFill>
              <a:srgbClr val="009FE3"/>
            </a:solidFill>
            <a:tailEnd type="triangle"/>
          </a:ln>
        </p:spPr>
        <p:style>
          <a:lnRef idx="2">
            <a:schemeClr val="accent2"/>
          </a:lnRef>
          <a:fillRef idx="0">
            <a:schemeClr val="accent2"/>
          </a:fillRef>
          <a:effectRef idx="1">
            <a:schemeClr val="accent2"/>
          </a:effectRef>
          <a:fontRef idx="minor">
            <a:schemeClr val="tx1"/>
          </a:fontRef>
        </p:style>
      </p:cxnSp>
      <p:cxnSp>
        <p:nvCxnSpPr>
          <p:cNvPr id="37" name="Gewinkelter Verbinder 36"/>
          <p:cNvCxnSpPr>
            <a:stCxn id="19" idx="0"/>
            <a:endCxn id="10" idx="3"/>
          </p:cNvCxnSpPr>
          <p:nvPr/>
        </p:nvCxnSpPr>
        <p:spPr>
          <a:xfrm rot="16200000" flipV="1">
            <a:off x="3849758" y="1727370"/>
            <a:ext cx="1053205" cy="4503807"/>
          </a:xfrm>
          <a:prstGeom prst="bentConnector2">
            <a:avLst/>
          </a:prstGeom>
          <a:ln w="38100">
            <a:solidFill>
              <a:srgbClr val="009FE3"/>
            </a:solidFill>
            <a:tailEnd type="triangle"/>
          </a:ln>
        </p:spPr>
        <p:style>
          <a:lnRef idx="3">
            <a:schemeClr val="accent2"/>
          </a:lnRef>
          <a:fillRef idx="0">
            <a:schemeClr val="accent2"/>
          </a:fillRef>
          <a:effectRef idx="2">
            <a:schemeClr val="accent2"/>
          </a:effectRef>
          <a:fontRef idx="minor">
            <a:schemeClr val="tx1"/>
          </a:fontRef>
        </p:style>
      </p:cxnSp>
      <p:sp>
        <p:nvSpPr>
          <p:cNvPr id="53" name="Rechteck 52"/>
          <p:cNvSpPr/>
          <p:nvPr/>
        </p:nvSpPr>
        <p:spPr>
          <a:xfrm>
            <a:off x="246888" y="4505876"/>
            <a:ext cx="1877568" cy="792480"/>
          </a:xfrm>
          <a:prstGeom prst="rect">
            <a:avLst/>
          </a:prstGeom>
          <a:solidFill>
            <a:srgbClr val="3E545F"/>
          </a:solidFill>
          <a:ln>
            <a:solidFill>
              <a:srgbClr val="039E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Update</a:t>
            </a:r>
          </a:p>
        </p:txBody>
      </p:sp>
      <p:sp>
        <p:nvSpPr>
          <p:cNvPr id="63" name="Textfeld 62"/>
          <p:cNvSpPr txBox="1"/>
          <p:nvPr/>
        </p:nvSpPr>
        <p:spPr>
          <a:xfrm>
            <a:off x="287337" y="5739898"/>
            <a:ext cx="3150807" cy="307777"/>
          </a:xfrm>
          <a:prstGeom prst="rect">
            <a:avLst/>
          </a:prstGeom>
          <a:noFill/>
        </p:spPr>
        <p:txBody>
          <a:bodyPr wrap="square" rtlCol="0">
            <a:spAutoFit/>
          </a:bodyPr>
          <a:lstStyle/>
          <a:p>
            <a:r>
              <a:rPr lang="en-GB" dirty="0">
                <a:solidFill>
                  <a:schemeClr val="bg1">
                    <a:lumMod val="65000"/>
                  </a:schemeClr>
                </a:solidFill>
              </a:rPr>
              <a:t>Based on the EKF localization slides</a:t>
            </a:r>
          </a:p>
        </p:txBody>
      </p:sp>
      <mc:AlternateContent xmlns:mc="http://schemas.openxmlformats.org/markup-compatibility/2006" xmlns:a14="http://schemas.microsoft.com/office/drawing/2010/main">
        <mc:Choice Requires="a14">
          <p:sp>
            <p:nvSpPr>
              <p:cNvPr id="97" name="Textfeld 96"/>
              <p:cNvSpPr txBox="1"/>
              <p:nvPr/>
            </p:nvSpPr>
            <p:spPr>
              <a:xfrm>
                <a:off x="2182092" y="4964332"/>
                <a:ext cx="64825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i="1" smtClean="0">
                              <a:latin typeface="Cambria Math" panose="02040503050406030204" pitchFamily="18" charset="0"/>
                            </a:rPr>
                          </m:ctrlPr>
                        </m:accPr>
                        <m:e>
                          <m:r>
                            <a:rPr lang="en-GB" i="1" smtClean="0">
                              <a:latin typeface="Cambria Math" panose="02040503050406030204" pitchFamily="18" charset="0"/>
                            </a:rPr>
                            <m:t>𝑥</m:t>
                          </m:r>
                        </m:e>
                      </m:acc>
                      <m:d>
                        <m:dPr>
                          <m:ctrlPr>
                            <a:rPr lang="de-DE" b="0" i="1" smtClean="0">
                              <a:latin typeface="Cambria Math" panose="02040503050406030204" pitchFamily="18" charset="0"/>
                            </a:rPr>
                          </m:ctrlPr>
                        </m:dPr>
                        <m:e>
                          <m:r>
                            <a:rPr lang="de-DE" b="0" i="1" smtClean="0">
                              <a:latin typeface="Cambria Math" panose="02040503050406030204" pitchFamily="18" charset="0"/>
                            </a:rPr>
                            <m:t>𝑘</m:t>
                          </m:r>
                        </m:e>
                        <m:e>
                          <m:r>
                            <a:rPr lang="de-DE" b="0" i="1" smtClean="0">
                              <a:latin typeface="Cambria Math" panose="02040503050406030204" pitchFamily="18" charset="0"/>
                            </a:rPr>
                            <m:t>𝑘</m:t>
                          </m:r>
                        </m:e>
                      </m:d>
                    </m:oMath>
                  </m:oMathPara>
                </a14:m>
                <a:endParaRPr lang="de-DE" b="0" dirty="0"/>
              </a:p>
              <a:p>
                <a:pPr/>
                <a14:m>
                  <m:oMathPara xmlns:m="http://schemas.openxmlformats.org/officeDocument/2006/math">
                    <m:oMathParaPr>
                      <m:jc m:val="centerGroup"/>
                    </m:oMathParaPr>
                    <m:oMath xmlns:m="http://schemas.openxmlformats.org/officeDocument/2006/math">
                      <m:sSub>
                        <m:sSubPr>
                          <m:ctrlPr>
                            <a:rPr lang="el-GR" i="1">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Σ</m:t>
                          </m:r>
                        </m:e>
                        <m:sub>
                          <m:r>
                            <a:rPr lang="de-DE" i="1">
                              <a:latin typeface="Cambria Math" panose="02040503050406030204" pitchFamily="18" charset="0"/>
                              <a:ea typeface="Cambria Math" panose="02040503050406030204" pitchFamily="18" charset="0"/>
                            </a:rPr>
                            <m:t>𝑥</m:t>
                          </m:r>
                        </m:sub>
                      </m:sSub>
                      <m:r>
                        <a:rPr lang="de-DE" i="1">
                          <a:latin typeface="Cambria Math" panose="02040503050406030204" pitchFamily="18" charset="0"/>
                        </a:rPr>
                        <m:t>(</m:t>
                      </m:r>
                      <m:r>
                        <a:rPr lang="de-DE" i="1">
                          <a:latin typeface="Cambria Math" panose="02040503050406030204" pitchFamily="18" charset="0"/>
                        </a:rPr>
                        <m:t>𝑘</m:t>
                      </m:r>
                      <m:r>
                        <a:rPr lang="de-DE" i="1">
                          <a:latin typeface="Cambria Math" panose="02040503050406030204" pitchFamily="18" charset="0"/>
                        </a:rPr>
                        <m:t>|</m:t>
                      </m:r>
                      <m:r>
                        <a:rPr lang="de-DE" i="1">
                          <a:latin typeface="Cambria Math" panose="02040503050406030204" pitchFamily="18" charset="0"/>
                        </a:rPr>
                        <m:t>𝑘</m:t>
                      </m:r>
                      <m:r>
                        <a:rPr lang="de-DE" i="1">
                          <a:latin typeface="Cambria Math" panose="02040503050406030204" pitchFamily="18" charset="0"/>
                        </a:rPr>
                        <m:t>)</m:t>
                      </m:r>
                    </m:oMath>
                  </m:oMathPara>
                </a14:m>
                <a:endParaRPr lang="en-GB" dirty="0"/>
              </a:p>
            </p:txBody>
          </p:sp>
        </mc:Choice>
        <mc:Fallback xmlns="">
          <p:sp>
            <p:nvSpPr>
              <p:cNvPr id="97" name="Textfeld 96"/>
              <p:cNvSpPr txBox="1">
                <a:spLocks noRot="1" noChangeAspect="1" noMove="1" noResize="1" noEditPoints="1" noAdjustHandles="1" noChangeArrowheads="1" noChangeShapeType="1" noTextEdit="1"/>
              </p:cNvSpPr>
              <p:nvPr/>
            </p:nvSpPr>
            <p:spPr>
              <a:xfrm>
                <a:off x="2182092" y="4964332"/>
                <a:ext cx="648254" cy="430887"/>
              </a:xfrm>
              <a:prstGeom prst="rect">
                <a:avLst/>
              </a:prstGeom>
              <a:blipFill>
                <a:blip r:embed="rId3"/>
                <a:stretch>
                  <a:fillRect l="-4717" t="-5634" r="-8491" b="-1690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2" name="Rechteck 101"/>
              <p:cNvSpPr/>
              <p:nvPr/>
            </p:nvSpPr>
            <p:spPr>
              <a:xfrm>
                <a:off x="4498348" y="4918166"/>
                <a:ext cx="1542286"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i="1" smtClean="0">
                              <a:solidFill>
                                <a:schemeClr val="bg1">
                                  <a:lumMod val="95000"/>
                                </a:schemeClr>
                              </a:solidFill>
                              <a:latin typeface="Cambria Math" panose="02040503050406030204" pitchFamily="18" charset="0"/>
                            </a:rPr>
                          </m:ctrlPr>
                        </m:accPr>
                        <m:e>
                          <m:r>
                            <a:rPr lang="en-GB" i="1">
                              <a:solidFill>
                                <a:schemeClr val="bg1">
                                  <a:lumMod val="95000"/>
                                </a:schemeClr>
                              </a:solidFill>
                              <a:latin typeface="Cambria Math" panose="02040503050406030204" pitchFamily="18" charset="0"/>
                            </a:rPr>
                            <m:t>𝑥</m:t>
                          </m:r>
                        </m:e>
                      </m:acc>
                      <m:d>
                        <m:dPr>
                          <m:ctrlPr>
                            <a:rPr lang="de-DE" i="1">
                              <a:solidFill>
                                <a:schemeClr val="bg1">
                                  <a:lumMod val="95000"/>
                                </a:schemeClr>
                              </a:solidFill>
                              <a:latin typeface="Cambria Math" panose="02040503050406030204" pitchFamily="18" charset="0"/>
                            </a:rPr>
                          </m:ctrlPr>
                        </m:dPr>
                        <m:e>
                          <m:r>
                            <a:rPr lang="de-DE" i="1">
                              <a:solidFill>
                                <a:schemeClr val="bg1">
                                  <a:lumMod val="95000"/>
                                </a:schemeClr>
                              </a:solidFill>
                              <a:latin typeface="Cambria Math" panose="02040503050406030204" pitchFamily="18" charset="0"/>
                            </a:rPr>
                            <m:t>𝑘</m:t>
                          </m:r>
                          <m:r>
                            <a:rPr lang="de-DE" b="0" i="1" smtClean="0">
                              <a:solidFill>
                                <a:schemeClr val="bg1">
                                  <a:lumMod val="95000"/>
                                </a:schemeClr>
                              </a:solidFill>
                              <a:latin typeface="Cambria Math" panose="02040503050406030204" pitchFamily="18" charset="0"/>
                            </a:rPr>
                            <m:t>+1</m:t>
                          </m:r>
                        </m:e>
                        <m:e>
                          <m:r>
                            <a:rPr lang="de-DE" i="1">
                              <a:solidFill>
                                <a:schemeClr val="bg1">
                                  <a:lumMod val="95000"/>
                                </a:schemeClr>
                              </a:solidFill>
                              <a:latin typeface="Cambria Math" panose="02040503050406030204" pitchFamily="18" charset="0"/>
                            </a:rPr>
                            <m:t>𝑘</m:t>
                          </m:r>
                        </m:e>
                      </m:d>
                    </m:oMath>
                  </m:oMathPara>
                </a14:m>
                <a:endParaRPr lang="de-DE" dirty="0">
                  <a:solidFill>
                    <a:schemeClr val="bg1">
                      <a:lumMod val="95000"/>
                    </a:schemeClr>
                  </a:solidFill>
                </a:endParaRPr>
              </a:p>
              <a:p>
                <a:pPr/>
                <a14:m>
                  <m:oMathPara xmlns:m="http://schemas.openxmlformats.org/officeDocument/2006/math">
                    <m:oMathParaPr>
                      <m:jc m:val="centerGroup"/>
                    </m:oMathParaPr>
                    <m:oMath xmlns:m="http://schemas.openxmlformats.org/officeDocument/2006/math">
                      <m:sSub>
                        <m:sSubPr>
                          <m:ctrlPr>
                            <a:rPr lang="el-GR" i="1">
                              <a:solidFill>
                                <a:schemeClr val="bg1">
                                  <a:lumMod val="95000"/>
                                </a:schemeClr>
                              </a:solidFill>
                              <a:latin typeface="Cambria Math" panose="02040503050406030204" pitchFamily="18" charset="0"/>
                              <a:ea typeface="Cambria Math" panose="02040503050406030204" pitchFamily="18" charset="0"/>
                            </a:rPr>
                          </m:ctrlPr>
                        </m:sSubPr>
                        <m:e>
                          <m:r>
                            <m:rPr>
                              <m:sty m:val="p"/>
                            </m:rPr>
                            <a:rPr lang="el-GR" i="1">
                              <a:solidFill>
                                <a:schemeClr val="bg1">
                                  <a:lumMod val="95000"/>
                                </a:schemeClr>
                              </a:solidFill>
                              <a:latin typeface="Cambria Math" panose="02040503050406030204" pitchFamily="18" charset="0"/>
                              <a:ea typeface="Cambria Math" panose="02040503050406030204" pitchFamily="18" charset="0"/>
                            </a:rPr>
                            <m:t>Σ</m:t>
                          </m:r>
                        </m:e>
                        <m:sub>
                          <m:r>
                            <a:rPr lang="de-DE" i="1">
                              <a:solidFill>
                                <a:schemeClr val="bg1">
                                  <a:lumMod val="95000"/>
                                </a:schemeClr>
                              </a:solidFill>
                              <a:latin typeface="Cambria Math" panose="02040503050406030204" pitchFamily="18" charset="0"/>
                              <a:ea typeface="Cambria Math" panose="02040503050406030204" pitchFamily="18" charset="0"/>
                            </a:rPr>
                            <m:t>𝑥</m:t>
                          </m:r>
                        </m:sub>
                      </m:sSub>
                      <m:r>
                        <a:rPr lang="de-DE" i="1">
                          <a:solidFill>
                            <a:schemeClr val="bg1">
                              <a:lumMod val="95000"/>
                            </a:schemeClr>
                          </a:solidFill>
                          <a:latin typeface="Cambria Math" panose="02040503050406030204" pitchFamily="18" charset="0"/>
                        </a:rPr>
                        <m:t>(</m:t>
                      </m:r>
                      <m:r>
                        <a:rPr lang="de-DE" i="1">
                          <a:solidFill>
                            <a:schemeClr val="bg1">
                              <a:lumMod val="95000"/>
                            </a:schemeClr>
                          </a:solidFill>
                          <a:latin typeface="Cambria Math" panose="02040503050406030204" pitchFamily="18" charset="0"/>
                        </a:rPr>
                        <m:t>𝑘</m:t>
                      </m:r>
                      <m:r>
                        <a:rPr lang="de-DE" b="0" i="1" smtClean="0">
                          <a:solidFill>
                            <a:schemeClr val="bg1">
                              <a:lumMod val="95000"/>
                            </a:schemeClr>
                          </a:solidFill>
                          <a:latin typeface="Cambria Math" panose="02040503050406030204" pitchFamily="18" charset="0"/>
                        </a:rPr>
                        <m:t>+1</m:t>
                      </m:r>
                      <m:r>
                        <a:rPr lang="de-DE" i="1">
                          <a:solidFill>
                            <a:schemeClr val="bg1">
                              <a:lumMod val="95000"/>
                            </a:schemeClr>
                          </a:solidFill>
                          <a:latin typeface="Cambria Math" panose="02040503050406030204" pitchFamily="18" charset="0"/>
                        </a:rPr>
                        <m:t>|</m:t>
                      </m:r>
                      <m:r>
                        <a:rPr lang="de-DE" i="1">
                          <a:solidFill>
                            <a:schemeClr val="bg1">
                              <a:lumMod val="95000"/>
                            </a:schemeClr>
                          </a:solidFill>
                          <a:latin typeface="Cambria Math" panose="02040503050406030204" pitchFamily="18" charset="0"/>
                        </a:rPr>
                        <m:t>𝑘</m:t>
                      </m:r>
                      <m:r>
                        <a:rPr lang="de-DE" i="1">
                          <a:solidFill>
                            <a:schemeClr val="bg1">
                              <a:lumMod val="95000"/>
                            </a:schemeClr>
                          </a:solidFill>
                          <a:latin typeface="Cambria Math" panose="02040503050406030204" pitchFamily="18" charset="0"/>
                        </a:rPr>
                        <m:t>)</m:t>
                      </m:r>
                    </m:oMath>
                  </m:oMathPara>
                </a14:m>
                <a:endParaRPr lang="en-GB" dirty="0">
                  <a:solidFill>
                    <a:schemeClr val="bg1">
                      <a:lumMod val="95000"/>
                    </a:schemeClr>
                  </a:solidFill>
                </a:endParaRPr>
              </a:p>
            </p:txBody>
          </p:sp>
        </mc:Choice>
        <mc:Fallback xmlns="">
          <p:sp>
            <p:nvSpPr>
              <p:cNvPr id="102" name="Rechteck 101"/>
              <p:cNvSpPr>
                <a:spLocks noRot="1" noChangeAspect="1" noMove="1" noResize="1" noEditPoints="1" noAdjustHandles="1" noChangeArrowheads="1" noChangeShapeType="1" noTextEdit="1"/>
              </p:cNvSpPr>
              <p:nvPr/>
            </p:nvSpPr>
            <p:spPr>
              <a:xfrm>
                <a:off x="4498348" y="4918166"/>
                <a:ext cx="1542286" cy="523220"/>
              </a:xfrm>
              <a:prstGeom prst="rect">
                <a:avLst/>
              </a:prstGeom>
              <a:blipFill>
                <a:blip r:embed="rId4"/>
                <a:stretch>
                  <a:fillRect b="-465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6" name="Rechteck 125"/>
              <p:cNvSpPr/>
              <p:nvPr/>
            </p:nvSpPr>
            <p:spPr>
              <a:xfrm>
                <a:off x="3945101" y="3460147"/>
                <a:ext cx="10541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i="1" smtClean="0">
                              <a:latin typeface="Cambria Math" panose="02040503050406030204" pitchFamily="18" charset="0"/>
                            </a:rPr>
                          </m:ctrlPr>
                        </m:accPr>
                        <m:e>
                          <m:sSub>
                            <m:sSubPr>
                              <m:ctrlPr>
                                <a:rPr lang="en-GB" i="1" smtClean="0">
                                  <a:latin typeface="Cambria Math" panose="02040503050406030204" pitchFamily="18" charset="0"/>
                                </a:rPr>
                              </m:ctrlPr>
                            </m:sSubPr>
                            <m:e>
                              <m:r>
                                <a:rPr lang="de-DE" b="0" i="1" smtClean="0">
                                  <a:latin typeface="Cambria Math" panose="02040503050406030204" pitchFamily="18" charset="0"/>
                                </a:rPr>
                                <m:t>𝑧</m:t>
                              </m:r>
                            </m:e>
                            <m:sub>
                              <m:r>
                                <a:rPr lang="de-DE" b="0" i="1" smtClean="0">
                                  <a:latin typeface="Cambria Math" panose="02040503050406030204" pitchFamily="18" charset="0"/>
                                </a:rPr>
                                <m:t>𝑖</m:t>
                              </m:r>
                            </m:sub>
                          </m:sSub>
                        </m:e>
                      </m:acc>
                      <m:d>
                        <m:dPr>
                          <m:ctrlPr>
                            <a:rPr lang="de-DE" i="1">
                              <a:latin typeface="Cambria Math" panose="02040503050406030204" pitchFamily="18" charset="0"/>
                            </a:rPr>
                          </m:ctrlPr>
                        </m:dPr>
                        <m:e>
                          <m:r>
                            <a:rPr lang="de-DE" i="1">
                              <a:latin typeface="Cambria Math" panose="02040503050406030204" pitchFamily="18" charset="0"/>
                            </a:rPr>
                            <m:t>𝑘</m:t>
                          </m:r>
                          <m:r>
                            <a:rPr lang="de-DE" b="0" i="1" smtClean="0">
                              <a:latin typeface="Cambria Math" panose="02040503050406030204" pitchFamily="18" charset="0"/>
                            </a:rPr>
                            <m:t>+1</m:t>
                          </m:r>
                        </m:e>
                        <m:e>
                          <m:r>
                            <a:rPr lang="de-DE" i="1">
                              <a:latin typeface="Cambria Math" panose="02040503050406030204" pitchFamily="18" charset="0"/>
                            </a:rPr>
                            <m:t>𝑘</m:t>
                          </m:r>
                        </m:e>
                      </m:d>
                    </m:oMath>
                  </m:oMathPara>
                </a14:m>
                <a:endParaRPr lang="en-GB" dirty="0"/>
              </a:p>
            </p:txBody>
          </p:sp>
        </mc:Choice>
        <mc:Fallback xmlns="">
          <p:sp>
            <p:nvSpPr>
              <p:cNvPr id="126" name="Rechteck 125"/>
              <p:cNvSpPr>
                <a:spLocks noRot="1" noChangeAspect="1" noMove="1" noResize="1" noEditPoints="1" noAdjustHandles="1" noChangeArrowheads="1" noChangeShapeType="1" noTextEdit="1"/>
              </p:cNvSpPr>
              <p:nvPr/>
            </p:nvSpPr>
            <p:spPr>
              <a:xfrm>
                <a:off x="3945101" y="3460147"/>
                <a:ext cx="1054100" cy="307777"/>
              </a:xfrm>
              <a:prstGeom prst="rect">
                <a:avLst/>
              </a:prstGeom>
              <a:blipFill>
                <a:blip r:embed="rId5"/>
                <a:stretch>
                  <a:fillRect t="-2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7" name="Rechteck 126"/>
              <p:cNvSpPr/>
              <p:nvPr/>
            </p:nvSpPr>
            <p:spPr>
              <a:xfrm>
                <a:off x="1197623" y="2508524"/>
                <a:ext cx="939360" cy="32508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de-DE" i="1">
                              <a:latin typeface="Cambria Math" panose="02040503050406030204" pitchFamily="18" charset="0"/>
                            </a:rPr>
                            <m:t>𝑧</m:t>
                          </m:r>
                        </m:e>
                        <m:sub>
                          <m:r>
                            <a:rPr lang="de-DE" i="1">
                              <a:latin typeface="Cambria Math" panose="02040503050406030204" pitchFamily="18" charset="0"/>
                            </a:rPr>
                            <m:t>𝑗</m:t>
                          </m:r>
                        </m:sub>
                      </m:sSub>
                      <m:r>
                        <a:rPr lang="de-DE" b="0" i="1" smtClean="0">
                          <a:latin typeface="Cambria Math" panose="02040503050406030204" pitchFamily="18" charset="0"/>
                        </a:rPr>
                        <m:t>(</m:t>
                      </m:r>
                      <m:r>
                        <a:rPr lang="de-DE" b="0" i="1" smtClean="0">
                          <a:latin typeface="Cambria Math" panose="02040503050406030204" pitchFamily="18" charset="0"/>
                        </a:rPr>
                        <m:t>𝑘</m:t>
                      </m:r>
                      <m:r>
                        <a:rPr lang="de-DE" b="0" i="1" smtClean="0">
                          <a:latin typeface="Cambria Math" panose="02040503050406030204" pitchFamily="18" charset="0"/>
                        </a:rPr>
                        <m:t>+1)</m:t>
                      </m:r>
                    </m:oMath>
                  </m:oMathPara>
                </a14:m>
                <a:endParaRPr lang="en-GB" dirty="0"/>
              </a:p>
            </p:txBody>
          </p:sp>
        </mc:Choice>
        <mc:Fallback xmlns="">
          <p:sp>
            <p:nvSpPr>
              <p:cNvPr id="127" name="Rechteck 126"/>
              <p:cNvSpPr>
                <a:spLocks noRot="1" noChangeAspect="1" noMove="1" noResize="1" noEditPoints="1" noAdjustHandles="1" noChangeArrowheads="1" noChangeShapeType="1" noTextEdit="1"/>
              </p:cNvSpPr>
              <p:nvPr/>
            </p:nvSpPr>
            <p:spPr>
              <a:xfrm>
                <a:off x="1197623" y="2508524"/>
                <a:ext cx="939360" cy="325089"/>
              </a:xfrm>
              <a:prstGeom prst="rect">
                <a:avLst/>
              </a:prstGeom>
              <a:blipFill>
                <a:blip r:embed="rId6"/>
                <a:stretch>
                  <a:fillRect b="-3774"/>
                </a:stretch>
              </a:blipFill>
            </p:spPr>
            <p:txBody>
              <a:bodyPr/>
              <a:lstStyle/>
              <a:p>
                <a:r>
                  <a:rPr lang="en-GB">
                    <a:noFill/>
                  </a:rPr>
                  <a:t> </a:t>
                </a:r>
              </a:p>
            </p:txBody>
          </p:sp>
        </mc:Fallback>
      </mc:AlternateContent>
      <p:cxnSp>
        <p:nvCxnSpPr>
          <p:cNvPr id="27" name="Gerade Verbindung mit Pfeil 26"/>
          <p:cNvCxnSpPr/>
          <p:nvPr/>
        </p:nvCxnSpPr>
        <p:spPr>
          <a:xfrm>
            <a:off x="908050" y="3848911"/>
            <a:ext cx="0" cy="608789"/>
          </a:xfrm>
          <a:prstGeom prst="straightConnector1">
            <a:avLst/>
          </a:prstGeom>
          <a:ln w="28575" cap="flat" cmpd="sng" algn="ctr">
            <a:solidFill>
              <a:srgbClr val="009FE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Gerade Verbindung mit Pfeil 27"/>
          <p:cNvCxnSpPr/>
          <p:nvPr/>
        </p:nvCxnSpPr>
        <p:spPr>
          <a:xfrm>
            <a:off x="908050" y="4400550"/>
            <a:ext cx="0" cy="105326"/>
          </a:xfrm>
          <a:prstGeom prst="straightConnector1">
            <a:avLst/>
          </a:prstGeom>
          <a:ln w="28575" cap="flat" cmpd="sng" algn="ctr">
            <a:solidFill>
              <a:srgbClr val="009FE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0" name="Rechteck 29"/>
              <p:cNvSpPr/>
              <p:nvPr/>
            </p:nvSpPr>
            <p:spPr>
              <a:xfrm>
                <a:off x="1123100" y="3945730"/>
                <a:ext cx="51212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𝑦𝑒𝑠</m:t>
                      </m:r>
                    </m:oMath>
                  </m:oMathPara>
                </a14:m>
                <a:endParaRPr lang="en-GB" dirty="0"/>
              </a:p>
            </p:txBody>
          </p:sp>
        </mc:Choice>
        <mc:Fallback xmlns="">
          <p:sp>
            <p:nvSpPr>
              <p:cNvPr id="30" name="Rechteck 29"/>
              <p:cNvSpPr>
                <a:spLocks noRot="1" noChangeAspect="1" noMove="1" noResize="1" noEditPoints="1" noAdjustHandles="1" noChangeArrowheads="1" noChangeShapeType="1" noTextEdit="1"/>
              </p:cNvSpPr>
              <p:nvPr/>
            </p:nvSpPr>
            <p:spPr>
              <a:xfrm>
                <a:off x="1123100" y="3945730"/>
                <a:ext cx="512128" cy="307777"/>
              </a:xfrm>
              <a:prstGeom prst="rect">
                <a:avLst/>
              </a:prstGeom>
              <a:blipFill>
                <a:blip r:embed="rId7"/>
                <a:stretch>
                  <a:fillRect b="-196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Rechteck 30"/>
              <p:cNvSpPr/>
              <p:nvPr/>
            </p:nvSpPr>
            <p:spPr>
              <a:xfrm>
                <a:off x="470943" y="3943853"/>
                <a:ext cx="4371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𝑛𝑜</m:t>
                      </m:r>
                    </m:oMath>
                  </m:oMathPara>
                </a14:m>
                <a:endParaRPr lang="en-GB" dirty="0"/>
              </a:p>
            </p:txBody>
          </p:sp>
        </mc:Choice>
        <mc:Fallback xmlns="">
          <p:sp>
            <p:nvSpPr>
              <p:cNvPr id="31" name="Rechteck 30"/>
              <p:cNvSpPr>
                <a:spLocks noRot="1" noChangeAspect="1" noMove="1" noResize="1" noEditPoints="1" noAdjustHandles="1" noChangeArrowheads="1" noChangeShapeType="1" noTextEdit="1"/>
              </p:cNvSpPr>
              <p:nvPr/>
            </p:nvSpPr>
            <p:spPr>
              <a:xfrm>
                <a:off x="470943" y="3943853"/>
                <a:ext cx="437107" cy="307777"/>
              </a:xfrm>
              <a:prstGeom prst="rect">
                <a:avLst/>
              </a:prstGeom>
              <a:blipFill>
                <a:blip r:embed="rId8"/>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4089600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SzPct val="25000"/>
              <a:buNone/>
            </a:pPr>
            <a:r>
              <a:rPr lang="de-DE" sz="3200" b="1" i="0" u="none" strike="noStrike" cap="none">
                <a:solidFill>
                  <a:srgbClr val="3E545F"/>
                </a:solidFill>
                <a:latin typeface="Arial"/>
                <a:ea typeface="Arial"/>
                <a:cs typeface="Arial"/>
                <a:sym typeface="Arial"/>
              </a:rPr>
              <a:t>Outline</a:t>
            </a:r>
          </a:p>
        </p:txBody>
      </p:sp>
      <p:sp>
        <p:nvSpPr>
          <p:cNvPr id="98" name="Shape 98"/>
          <p:cNvSpPr txBox="1">
            <a:spLocks noGrp="1"/>
          </p:cNvSpPr>
          <p:nvPr>
            <p:ph type="ftr" idx="11"/>
          </p:nvPr>
        </p:nvSpPr>
        <p:spPr>
          <a:xfrm>
            <a:off x="287337" y="6227762"/>
            <a:ext cx="731837" cy="396874"/>
          </a:xfrm>
          <a:prstGeom prst="rect">
            <a:avLst/>
          </a:prstGeom>
          <a:noFill/>
          <a:ln>
            <a:noFill/>
          </a:ln>
        </p:spPr>
        <p:txBody>
          <a:bodyPr lIns="0" tIns="0" rIns="0" bIns="0" anchor="t" anchorCtr="0">
            <a:noAutofit/>
          </a:bodyPr>
          <a:lstStyle/>
          <a:p>
            <a:pPr lvl="0">
              <a:buSzPct val="25000"/>
            </a:pPr>
            <a:r>
              <a:rPr lang="de-DE" sz="1050" dirty="0">
                <a:solidFill>
                  <a:srgbClr val="3E545F"/>
                </a:solidFill>
                <a:latin typeface="Arial"/>
                <a:ea typeface="Arial"/>
                <a:cs typeface="Arial"/>
                <a:sym typeface="Arial"/>
              </a:rPr>
              <a:t>12 </a:t>
            </a:r>
            <a:r>
              <a:rPr lang="de-DE" sz="1050" dirty="0" err="1">
                <a:solidFill>
                  <a:srgbClr val="3E545F"/>
                </a:solidFill>
                <a:latin typeface="Arial"/>
                <a:ea typeface="Arial"/>
                <a:cs typeface="Arial"/>
                <a:sym typeface="Arial"/>
              </a:rPr>
              <a:t>of</a:t>
            </a:r>
            <a:r>
              <a:rPr lang="de-DE" dirty="0"/>
              <a:t> 15</a:t>
            </a:r>
            <a:endParaRPr lang="de-DE" sz="1050" dirty="0">
              <a:solidFill>
                <a:srgbClr val="3E545F"/>
              </a:solidFill>
              <a:latin typeface="Arial"/>
              <a:ea typeface="Arial"/>
              <a:cs typeface="Arial"/>
              <a:sym typeface="Arial"/>
            </a:endParaRPr>
          </a:p>
        </p:txBody>
      </p:sp>
      <p:sp>
        <p:nvSpPr>
          <p:cNvPr id="99" name="Shape 99"/>
          <p:cNvSpPr txBox="1">
            <a:spLocks noGrp="1"/>
          </p:cNvSpPr>
          <p:nvPr>
            <p:ph type="body" idx="2"/>
          </p:nvPr>
        </p:nvSpPr>
        <p:spPr>
          <a:xfrm>
            <a:off x="287337" y="1684800"/>
            <a:ext cx="8569325" cy="3194049"/>
          </a:xfrm>
          <a:prstGeom prst="rect">
            <a:avLst/>
          </a:prstGeom>
          <a:noFill/>
          <a:ln>
            <a:noFill/>
          </a:ln>
        </p:spPr>
        <p:txBody>
          <a:bodyPr lIns="0" tIns="0" rIns="0" bIns="0" anchor="t" anchorCtr="0">
            <a:noAutofit/>
          </a:bodyPr>
          <a:lstStyle/>
          <a:p>
            <a:pPr marL="216000" marR="0" lvl="0" indent="-216000" algn="l" rtl="0">
              <a:lnSpc>
                <a:spcPct val="150000"/>
              </a:lnSpc>
              <a:spcBef>
                <a:spcPts val="0"/>
              </a:spcBef>
              <a:spcAft>
                <a:spcPts val="0"/>
              </a:spcAft>
              <a:buClr>
                <a:schemeClr val="bg1">
                  <a:lumMod val="85000"/>
                </a:schemeClr>
              </a:buClr>
              <a:buSzPct val="100000"/>
              <a:buFont typeface="Noto Sans Symbols"/>
              <a:buChar char="▪"/>
            </a:pPr>
            <a:r>
              <a:rPr lang="de-DE" sz="2400" b="0" dirty="0">
                <a:solidFill>
                  <a:schemeClr val="bg1">
                    <a:lumMod val="75000"/>
                  </a:schemeClr>
                </a:solidFill>
              </a:rPr>
              <a:t>Progress</a:t>
            </a:r>
          </a:p>
          <a:p>
            <a:pPr lvl="1" indent="-216000">
              <a:lnSpc>
                <a:spcPct val="150000"/>
              </a:lnSpc>
              <a:buClr>
                <a:schemeClr val="bg1">
                  <a:lumMod val="85000"/>
                </a:schemeClr>
              </a:buClr>
            </a:pPr>
            <a:r>
              <a:rPr lang="de-DE" sz="2200" i="0" u="none" strike="noStrike" cap="none" dirty="0">
                <a:solidFill>
                  <a:schemeClr val="bg1">
                    <a:lumMod val="75000"/>
                  </a:schemeClr>
                </a:solidFill>
                <a:latin typeface="Arial"/>
                <a:ea typeface="Arial"/>
                <a:cs typeface="Arial"/>
                <a:sym typeface="Arial"/>
              </a:rPr>
              <a:t>Robot</a:t>
            </a:r>
          </a:p>
          <a:p>
            <a:pPr lvl="1" indent="-216000">
              <a:lnSpc>
                <a:spcPct val="150000"/>
              </a:lnSpc>
              <a:buClr>
                <a:schemeClr val="bg1">
                  <a:lumMod val="85000"/>
                </a:schemeClr>
              </a:buClr>
            </a:pPr>
            <a:r>
              <a:rPr lang="de-DE" sz="2200" b="0" dirty="0" err="1">
                <a:solidFill>
                  <a:schemeClr val="bg1">
                    <a:lumMod val="75000"/>
                  </a:schemeClr>
                </a:solidFill>
              </a:rPr>
              <a:t>Theory</a:t>
            </a:r>
            <a:endParaRPr lang="de-DE" sz="2400" b="0" i="0" u="none" strike="noStrike" cap="none" dirty="0">
              <a:solidFill>
                <a:schemeClr val="bg1">
                  <a:lumMod val="75000"/>
                </a:schemeClr>
              </a:solidFill>
              <a:sym typeface="Arial"/>
            </a:endParaRPr>
          </a:p>
          <a:p>
            <a:pPr marL="216000" marR="0" lvl="0" indent="-216000" algn="l" rtl="0">
              <a:lnSpc>
                <a:spcPct val="150000"/>
              </a:lnSpc>
              <a:spcBef>
                <a:spcPts val="0"/>
              </a:spcBef>
              <a:spcAft>
                <a:spcPts val="0"/>
              </a:spcAft>
              <a:buClr>
                <a:srgbClr val="039EE3"/>
              </a:buClr>
              <a:buSzPct val="100000"/>
              <a:buFont typeface="Noto Sans Symbols"/>
              <a:buChar char="▪"/>
            </a:pPr>
            <a:r>
              <a:rPr lang="de-DE" sz="2400" b="0" dirty="0"/>
              <a:t>Outlook</a:t>
            </a:r>
            <a:endParaRPr lang="de-DE" sz="2400" b="0" i="0" u="none" strike="noStrike" cap="none" dirty="0">
              <a:solidFill>
                <a:schemeClr val="bg1">
                  <a:lumMod val="75000"/>
                </a:schemeClr>
              </a:solidFill>
              <a:latin typeface="Arial"/>
              <a:ea typeface="Arial"/>
              <a:cs typeface="Arial"/>
              <a:sym typeface="Arial"/>
            </a:endParaRPr>
          </a:p>
          <a:p>
            <a:pPr marL="216000" marR="0" lvl="0" indent="-216000" algn="l" rtl="0">
              <a:lnSpc>
                <a:spcPct val="150000"/>
              </a:lnSpc>
              <a:spcBef>
                <a:spcPts val="0"/>
              </a:spcBef>
              <a:spcAft>
                <a:spcPts val="0"/>
              </a:spcAft>
              <a:buClr>
                <a:schemeClr val="bg1">
                  <a:lumMod val="85000"/>
                </a:schemeClr>
              </a:buClr>
              <a:buSzPct val="100000"/>
              <a:buFont typeface="Noto Sans Symbols"/>
              <a:buChar char="▪"/>
            </a:pPr>
            <a:r>
              <a:rPr lang="de-DE" sz="2400" b="0" i="0" u="none" strike="noStrike" cap="none" dirty="0" err="1">
                <a:solidFill>
                  <a:schemeClr val="bg1">
                    <a:lumMod val="75000"/>
                  </a:schemeClr>
                </a:solidFill>
                <a:latin typeface="Arial"/>
                <a:ea typeface="Arial"/>
                <a:cs typeface="Arial"/>
                <a:sym typeface="Arial"/>
              </a:rPr>
              <a:t>Questions</a:t>
            </a:r>
            <a:endParaRPr lang="de-DE" sz="2400" b="0" i="0" u="none" strike="noStrike" cap="none" dirty="0">
              <a:solidFill>
                <a:schemeClr val="bg1">
                  <a:lumMod val="75000"/>
                </a:schemeClr>
              </a:solidFill>
              <a:latin typeface="Arial"/>
              <a:ea typeface="Arial"/>
              <a:cs typeface="Arial"/>
              <a:sym typeface="Arial"/>
            </a:endParaRPr>
          </a:p>
        </p:txBody>
      </p:sp>
    </p:spTree>
    <p:extLst>
      <p:ext uri="{BB962C8B-B14F-4D97-AF65-F5344CB8AC3E}">
        <p14:creationId xmlns:p14="http://schemas.microsoft.com/office/powerpoint/2010/main" val="1510036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SzPct val="25000"/>
              <a:buNone/>
            </a:pPr>
            <a:r>
              <a:rPr lang="de-DE" sz="3200" dirty="0"/>
              <a:t>Outlook (1)</a:t>
            </a:r>
            <a:endParaRPr lang="de-DE" sz="3200" b="1" i="0" u="none" strike="noStrike" cap="none" dirty="0">
              <a:solidFill>
                <a:srgbClr val="3E545F"/>
              </a:solidFill>
              <a:latin typeface="Arial"/>
              <a:ea typeface="Arial"/>
              <a:cs typeface="Arial"/>
              <a:sym typeface="Arial"/>
            </a:endParaRPr>
          </a:p>
        </p:txBody>
      </p:sp>
      <p:sp>
        <p:nvSpPr>
          <p:cNvPr id="105" name="Shape 105"/>
          <p:cNvSpPr txBox="1">
            <a:spLocks noGrp="1"/>
          </p:cNvSpPr>
          <p:nvPr>
            <p:ph type="ftr" idx="11"/>
          </p:nvPr>
        </p:nvSpPr>
        <p:spPr>
          <a:xfrm>
            <a:off x="287337" y="6227762"/>
            <a:ext cx="731837" cy="396874"/>
          </a:xfrm>
          <a:prstGeom prst="rect">
            <a:avLst/>
          </a:prstGeom>
          <a:noFill/>
          <a:ln>
            <a:noFill/>
          </a:ln>
        </p:spPr>
        <p:txBody>
          <a:bodyPr lIns="0" tIns="0" rIns="0" bIns="0" anchor="t" anchorCtr="0">
            <a:noAutofit/>
          </a:bodyPr>
          <a:lstStyle/>
          <a:p>
            <a:pPr lvl="0">
              <a:buSzPct val="25000"/>
            </a:pPr>
            <a:r>
              <a:rPr lang="de-DE" sz="1050" dirty="0">
                <a:solidFill>
                  <a:srgbClr val="3E545F"/>
                </a:solidFill>
                <a:latin typeface="Arial"/>
                <a:ea typeface="Arial"/>
                <a:cs typeface="Arial"/>
                <a:sym typeface="Arial"/>
              </a:rPr>
              <a:t>13 </a:t>
            </a:r>
            <a:r>
              <a:rPr lang="de-DE" sz="1050" dirty="0" err="1">
                <a:solidFill>
                  <a:srgbClr val="3E545F"/>
                </a:solidFill>
                <a:latin typeface="Arial"/>
                <a:ea typeface="Arial"/>
                <a:cs typeface="Arial"/>
                <a:sym typeface="Arial"/>
              </a:rPr>
              <a:t>of</a:t>
            </a:r>
            <a:r>
              <a:rPr lang="de-DE" dirty="0"/>
              <a:t> 15</a:t>
            </a:r>
            <a:endParaRPr lang="de-DE" sz="1050" dirty="0">
              <a:solidFill>
                <a:srgbClr val="3E545F"/>
              </a:solidFill>
              <a:latin typeface="Arial"/>
              <a:ea typeface="Arial"/>
              <a:cs typeface="Arial"/>
              <a:sym typeface="Arial"/>
            </a:endParaRPr>
          </a:p>
        </p:txBody>
      </p:sp>
      <p:sp>
        <p:nvSpPr>
          <p:cNvPr id="9" name="Rechteck 8"/>
          <p:cNvSpPr/>
          <p:nvPr/>
        </p:nvSpPr>
        <p:spPr>
          <a:xfrm>
            <a:off x="2909361" y="4217017"/>
            <a:ext cx="4720260" cy="134279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800" dirty="0"/>
              <a:t>Prediction</a:t>
            </a:r>
          </a:p>
        </p:txBody>
      </p:sp>
      <p:sp>
        <p:nvSpPr>
          <p:cNvPr id="10" name="Ellipse 9"/>
          <p:cNvSpPr/>
          <p:nvPr/>
        </p:nvSpPr>
        <p:spPr>
          <a:xfrm>
            <a:off x="76199" y="1875209"/>
            <a:ext cx="2218945" cy="524256"/>
          </a:xfrm>
          <a:prstGeom prst="ellipse">
            <a:avLst/>
          </a:prstGeom>
          <a:solidFill>
            <a:srgbClr val="3E545F"/>
          </a:solidFill>
          <a:ln>
            <a:solidFill>
              <a:srgbClr val="039E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LRF</a:t>
            </a:r>
          </a:p>
        </p:txBody>
      </p:sp>
      <p:sp>
        <p:nvSpPr>
          <p:cNvPr id="11" name="Ellipse 10"/>
          <p:cNvSpPr/>
          <p:nvPr/>
        </p:nvSpPr>
        <p:spPr>
          <a:xfrm>
            <a:off x="7852949" y="4566417"/>
            <a:ext cx="1198796" cy="671397"/>
          </a:xfrm>
          <a:prstGeom prst="ellipse">
            <a:avLst/>
          </a:prstGeom>
          <a:solidFill>
            <a:srgbClr val="3E545F"/>
          </a:solidFill>
          <a:ln>
            <a:solidFill>
              <a:srgbClr val="039E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Map</a:t>
            </a:r>
          </a:p>
        </p:txBody>
      </p:sp>
      <p:sp>
        <p:nvSpPr>
          <p:cNvPr id="12" name="Rechteck 11"/>
          <p:cNvSpPr/>
          <p:nvPr/>
        </p:nvSpPr>
        <p:spPr>
          <a:xfrm>
            <a:off x="246888" y="3056431"/>
            <a:ext cx="1877568" cy="7924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Matching</a:t>
            </a:r>
          </a:p>
        </p:txBody>
      </p:sp>
      <p:sp>
        <p:nvSpPr>
          <p:cNvPr id="13" name="Rechteck 12"/>
          <p:cNvSpPr/>
          <p:nvPr/>
        </p:nvSpPr>
        <p:spPr>
          <a:xfrm>
            <a:off x="3165843" y="4506831"/>
            <a:ext cx="1558517" cy="792480"/>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err="1"/>
              <a:t>Odometry</a:t>
            </a:r>
            <a:endParaRPr lang="en-GB" sz="1800" dirty="0"/>
          </a:p>
        </p:txBody>
      </p:sp>
      <p:sp>
        <p:nvSpPr>
          <p:cNvPr id="14" name="Rechteck 13"/>
          <p:cNvSpPr/>
          <p:nvPr/>
        </p:nvSpPr>
        <p:spPr>
          <a:xfrm>
            <a:off x="5827957" y="4505876"/>
            <a:ext cx="1600612" cy="792480"/>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Observation model</a:t>
            </a:r>
          </a:p>
        </p:txBody>
      </p:sp>
      <p:cxnSp>
        <p:nvCxnSpPr>
          <p:cNvPr id="15" name="Gerade Verbindung mit Pfeil 14"/>
          <p:cNvCxnSpPr>
            <a:stCxn id="10" idx="4"/>
            <a:endCxn id="12" idx="0"/>
          </p:cNvCxnSpPr>
          <p:nvPr/>
        </p:nvCxnSpPr>
        <p:spPr>
          <a:xfrm>
            <a:off x="1185672" y="2399465"/>
            <a:ext cx="0" cy="656966"/>
          </a:xfrm>
          <a:prstGeom prst="straightConnector1">
            <a:avLst/>
          </a:prstGeom>
          <a:ln w="38100">
            <a:solidFill>
              <a:srgbClr val="009FE3"/>
            </a:solidFill>
            <a:tailEnd type="triangle"/>
          </a:ln>
        </p:spPr>
        <p:style>
          <a:lnRef idx="3">
            <a:schemeClr val="accent2"/>
          </a:lnRef>
          <a:fillRef idx="0">
            <a:schemeClr val="accent2"/>
          </a:fillRef>
          <a:effectRef idx="2">
            <a:schemeClr val="accent2"/>
          </a:effectRef>
          <a:fontRef idx="minor">
            <a:schemeClr val="tx1"/>
          </a:fontRef>
        </p:style>
      </p:cxnSp>
      <p:cxnSp>
        <p:nvCxnSpPr>
          <p:cNvPr id="16" name="Gerade Verbindung mit Pfeil 15"/>
          <p:cNvCxnSpPr>
            <a:stCxn id="12" idx="2"/>
            <a:endCxn id="23" idx="0"/>
          </p:cNvCxnSpPr>
          <p:nvPr/>
        </p:nvCxnSpPr>
        <p:spPr>
          <a:xfrm>
            <a:off x="1185672" y="3848911"/>
            <a:ext cx="0" cy="656965"/>
          </a:xfrm>
          <a:prstGeom prst="straightConnector1">
            <a:avLst/>
          </a:prstGeom>
          <a:ln w="38100">
            <a:solidFill>
              <a:schemeClr val="bg1">
                <a:lumMod val="85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17" name="Gerade Verbindung mit Pfeil 16"/>
          <p:cNvCxnSpPr>
            <a:stCxn id="23" idx="3"/>
            <a:endCxn id="13" idx="1"/>
          </p:cNvCxnSpPr>
          <p:nvPr/>
        </p:nvCxnSpPr>
        <p:spPr>
          <a:xfrm>
            <a:off x="2124456" y="4902116"/>
            <a:ext cx="1041387" cy="955"/>
          </a:xfrm>
          <a:prstGeom prst="straightConnector1">
            <a:avLst/>
          </a:prstGeom>
          <a:ln w="38100">
            <a:solidFill>
              <a:schemeClr val="bg1">
                <a:lumMod val="85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19" name="Gerade Verbindung mit Pfeil 18"/>
          <p:cNvCxnSpPr>
            <a:stCxn id="11" idx="2"/>
            <a:endCxn id="14" idx="3"/>
          </p:cNvCxnSpPr>
          <p:nvPr/>
        </p:nvCxnSpPr>
        <p:spPr>
          <a:xfrm flipH="1">
            <a:off x="7428569" y="4902116"/>
            <a:ext cx="424380" cy="0"/>
          </a:xfrm>
          <a:prstGeom prst="straightConnector1">
            <a:avLst/>
          </a:prstGeom>
          <a:ln w="38100">
            <a:solidFill>
              <a:srgbClr val="009FE3"/>
            </a:solidFill>
            <a:tailEnd type="triangle"/>
          </a:ln>
        </p:spPr>
        <p:style>
          <a:lnRef idx="3">
            <a:schemeClr val="accent2"/>
          </a:lnRef>
          <a:fillRef idx="0">
            <a:schemeClr val="accent2"/>
          </a:fillRef>
          <a:effectRef idx="2">
            <a:schemeClr val="accent2"/>
          </a:effectRef>
          <a:fontRef idx="minor">
            <a:schemeClr val="tx1"/>
          </a:fontRef>
        </p:style>
      </p:cxnSp>
      <p:cxnSp>
        <p:nvCxnSpPr>
          <p:cNvPr id="20" name="Gerade Verbindung mit Pfeil 19"/>
          <p:cNvCxnSpPr>
            <a:stCxn id="13" idx="3"/>
            <a:endCxn id="14" idx="1"/>
          </p:cNvCxnSpPr>
          <p:nvPr/>
        </p:nvCxnSpPr>
        <p:spPr>
          <a:xfrm flipV="1">
            <a:off x="4724360" y="4902116"/>
            <a:ext cx="1103597" cy="955"/>
          </a:xfrm>
          <a:prstGeom prst="straightConnector1">
            <a:avLst/>
          </a:prstGeom>
          <a:ln w="38100">
            <a:solidFill>
              <a:schemeClr val="bg1">
                <a:lumMod val="85000"/>
              </a:schemeClr>
            </a:solidFill>
            <a:tailEnd type="triangle"/>
          </a:ln>
        </p:spPr>
        <p:style>
          <a:lnRef idx="2">
            <a:schemeClr val="accent2"/>
          </a:lnRef>
          <a:fillRef idx="0">
            <a:schemeClr val="accent2"/>
          </a:fillRef>
          <a:effectRef idx="1">
            <a:schemeClr val="accent2"/>
          </a:effectRef>
          <a:fontRef idx="minor">
            <a:schemeClr val="tx1"/>
          </a:fontRef>
        </p:style>
      </p:cxnSp>
      <p:cxnSp>
        <p:nvCxnSpPr>
          <p:cNvPr id="22" name="Gewinkelter Verbinder 21"/>
          <p:cNvCxnSpPr>
            <a:stCxn id="14" idx="0"/>
            <a:endCxn id="12" idx="3"/>
          </p:cNvCxnSpPr>
          <p:nvPr/>
        </p:nvCxnSpPr>
        <p:spPr>
          <a:xfrm rot="16200000" flipV="1">
            <a:off x="3849758" y="1727370"/>
            <a:ext cx="1053205" cy="4503807"/>
          </a:xfrm>
          <a:prstGeom prst="bentConnector2">
            <a:avLst/>
          </a:prstGeom>
          <a:ln w="38100">
            <a:solidFill>
              <a:schemeClr val="bg1">
                <a:lumMod val="85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23" name="Rechteck 22"/>
          <p:cNvSpPr/>
          <p:nvPr/>
        </p:nvSpPr>
        <p:spPr>
          <a:xfrm>
            <a:off x="246888" y="4505876"/>
            <a:ext cx="1877568" cy="7924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Update</a:t>
            </a:r>
          </a:p>
        </p:txBody>
      </p:sp>
      <p:sp>
        <p:nvSpPr>
          <p:cNvPr id="24" name="Textfeld 23"/>
          <p:cNvSpPr txBox="1"/>
          <p:nvPr/>
        </p:nvSpPr>
        <p:spPr>
          <a:xfrm>
            <a:off x="287337" y="5739898"/>
            <a:ext cx="3150807" cy="307777"/>
          </a:xfrm>
          <a:prstGeom prst="rect">
            <a:avLst/>
          </a:prstGeom>
          <a:noFill/>
        </p:spPr>
        <p:txBody>
          <a:bodyPr wrap="square" rtlCol="0">
            <a:spAutoFit/>
          </a:bodyPr>
          <a:lstStyle/>
          <a:p>
            <a:r>
              <a:rPr lang="en-GB" dirty="0">
                <a:solidFill>
                  <a:schemeClr val="bg1">
                    <a:lumMod val="65000"/>
                  </a:schemeClr>
                </a:solidFill>
              </a:rPr>
              <a:t>Based on the EKF localization slides</a:t>
            </a:r>
          </a:p>
        </p:txBody>
      </p:sp>
      <p:cxnSp>
        <p:nvCxnSpPr>
          <p:cNvPr id="29" name="Gerade Verbindung mit Pfeil 28"/>
          <p:cNvCxnSpPr/>
          <p:nvPr/>
        </p:nvCxnSpPr>
        <p:spPr>
          <a:xfrm>
            <a:off x="908050" y="3848911"/>
            <a:ext cx="0" cy="608789"/>
          </a:xfrm>
          <a:prstGeom prst="straightConnector1">
            <a:avLst/>
          </a:prstGeom>
          <a:ln w="28575" cap="flat" cmpd="sng" algn="ctr">
            <a:solidFill>
              <a:schemeClr val="bg1">
                <a:lumMod val="8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Gerade Verbindung mit Pfeil 29"/>
          <p:cNvCxnSpPr/>
          <p:nvPr/>
        </p:nvCxnSpPr>
        <p:spPr>
          <a:xfrm>
            <a:off x="908050" y="4400550"/>
            <a:ext cx="0" cy="105326"/>
          </a:xfrm>
          <a:prstGeom prst="straightConnector1">
            <a:avLst/>
          </a:prstGeom>
          <a:ln w="28575" cap="flat" cmpd="sng" algn="ctr">
            <a:solidFill>
              <a:schemeClr val="bg1">
                <a:lumMod val="8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 name="Rechteck 20"/>
          <p:cNvSpPr/>
          <p:nvPr/>
        </p:nvSpPr>
        <p:spPr>
          <a:xfrm rot="20329577">
            <a:off x="6802943" y="2870695"/>
            <a:ext cx="2100014" cy="646331"/>
          </a:xfrm>
          <a:prstGeom prst="rect">
            <a:avLst/>
          </a:prstGeom>
        </p:spPr>
        <p:txBody>
          <a:bodyPr wrap="square">
            <a:spAutoFit/>
          </a:bodyPr>
          <a:lstStyle/>
          <a:p>
            <a:r>
              <a:rPr lang="en-GB" sz="3600" dirty="0">
                <a:solidFill>
                  <a:srgbClr val="039EE3"/>
                </a:solidFill>
              </a:rPr>
              <a:t>Improve!</a:t>
            </a:r>
            <a:endParaRPr lang="en-GB" sz="2400" dirty="0">
              <a:solidFill>
                <a:srgbClr val="039EE3"/>
              </a:solidFill>
            </a:endParaRPr>
          </a:p>
        </p:txBody>
      </p:sp>
      <p:sp>
        <p:nvSpPr>
          <p:cNvPr id="5" name="Pfeil nach rechts 4"/>
          <p:cNvSpPr/>
          <p:nvPr/>
        </p:nvSpPr>
        <p:spPr>
          <a:xfrm rot="4149739">
            <a:off x="7721804" y="3670735"/>
            <a:ext cx="919228" cy="628788"/>
          </a:xfrm>
          <a:prstGeom prst="rightArrow">
            <a:avLst/>
          </a:prstGeom>
          <a:solidFill>
            <a:srgbClr val="009FE3"/>
          </a:solidFill>
          <a:ln>
            <a:solidFill>
              <a:srgbClr val="3E54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18895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SzPct val="25000"/>
              <a:buNone/>
            </a:pPr>
            <a:r>
              <a:rPr lang="de-DE" sz="3200" dirty="0"/>
              <a:t>Outlook (2)</a:t>
            </a:r>
            <a:endParaRPr lang="de-DE" sz="3200" b="1" i="0" u="none" strike="noStrike" cap="none" dirty="0">
              <a:solidFill>
                <a:srgbClr val="3E545F"/>
              </a:solidFill>
              <a:latin typeface="Arial"/>
              <a:ea typeface="Arial"/>
              <a:cs typeface="Arial"/>
              <a:sym typeface="Arial"/>
            </a:endParaRPr>
          </a:p>
        </p:txBody>
      </p:sp>
      <p:sp>
        <p:nvSpPr>
          <p:cNvPr id="105" name="Shape 105"/>
          <p:cNvSpPr txBox="1">
            <a:spLocks noGrp="1"/>
          </p:cNvSpPr>
          <p:nvPr>
            <p:ph type="ftr" idx="11"/>
          </p:nvPr>
        </p:nvSpPr>
        <p:spPr>
          <a:xfrm>
            <a:off x="287337" y="6227762"/>
            <a:ext cx="731837" cy="396874"/>
          </a:xfrm>
          <a:prstGeom prst="rect">
            <a:avLst/>
          </a:prstGeom>
          <a:noFill/>
          <a:ln>
            <a:noFill/>
          </a:ln>
        </p:spPr>
        <p:txBody>
          <a:bodyPr lIns="0" tIns="0" rIns="0" bIns="0" anchor="t" anchorCtr="0">
            <a:noAutofit/>
          </a:bodyPr>
          <a:lstStyle/>
          <a:p>
            <a:pPr lvl="0">
              <a:buSzPct val="25000"/>
            </a:pPr>
            <a:r>
              <a:rPr lang="de-DE" sz="1050" dirty="0">
                <a:solidFill>
                  <a:srgbClr val="3E545F"/>
                </a:solidFill>
                <a:latin typeface="Arial"/>
                <a:ea typeface="Arial"/>
                <a:cs typeface="Arial"/>
                <a:sym typeface="Arial"/>
              </a:rPr>
              <a:t>14 </a:t>
            </a:r>
            <a:r>
              <a:rPr lang="de-DE" sz="1050" dirty="0" err="1">
                <a:solidFill>
                  <a:srgbClr val="3E545F"/>
                </a:solidFill>
                <a:latin typeface="Arial"/>
                <a:ea typeface="Arial"/>
                <a:cs typeface="Arial"/>
                <a:sym typeface="Arial"/>
              </a:rPr>
              <a:t>of</a:t>
            </a:r>
            <a:r>
              <a:rPr lang="de-DE" dirty="0"/>
              <a:t> 15</a:t>
            </a:r>
            <a:endParaRPr lang="de-DE" sz="1050" dirty="0">
              <a:solidFill>
                <a:srgbClr val="3E545F"/>
              </a:solidFill>
              <a:latin typeface="Arial"/>
              <a:ea typeface="Arial"/>
              <a:cs typeface="Arial"/>
              <a:sym typeface="Arial"/>
            </a:endParaRPr>
          </a:p>
        </p:txBody>
      </p:sp>
      <p:sp>
        <p:nvSpPr>
          <p:cNvPr id="21" name="Shape 109"/>
          <p:cNvSpPr txBox="1">
            <a:spLocks noGrp="1"/>
          </p:cNvSpPr>
          <p:nvPr>
            <p:ph type="body" idx="2"/>
          </p:nvPr>
        </p:nvSpPr>
        <p:spPr>
          <a:xfrm>
            <a:off x="2909361" y="862438"/>
            <a:ext cx="4954191" cy="2507666"/>
          </a:xfrm>
          <a:prstGeom prst="rect">
            <a:avLst/>
          </a:prstGeom>
          <a:noFill/>
          <a:ln>
            <a:noFill/>
          </a:ln>
        </p:spPr>
        <p:txBody>
          <a:bodyPr lIns="0" tIns="0" rIns="0" bIns="0" anchor="t" anchorCtr="0">
            <a:noAutofit/>
          </a:bodyPr>
          <a:lstStyle/>
          <a:p>
            <a:pPr lvl="0" indent="-216000">
              <a:lnSpc>
                <a:spcPct val="150000"/>
              </a:lnSpc>
              <a:buClr>
                <a:srgbClr val="009FE3"/>
              </a:buClr>
            </a:pPr>
            <a:r>
              <a:rPr lang="de-DE" sz="2400" b="0" dirty="0" err="1"/>
              <a:t>Implementing</a:t>
            </a:r>
            <a:r>
              <a:rPr lang="de-DE" sz="2400" b="0" dirty="0"/>
              <a:t> </a:t>
            </a:r>
            <a:r>
              <a:rPr lang="de-DE" sz="2400" b="0" dirty="0" err="1"/>
              <a:t>the</a:t>
            </a:r>
            <a:r>
              <a:rPr lang="de-DE" sz="2400" b="0" dirty="0"/>
              <a:t> EKF</a:t>
            </a:r>
          </a:p>
          <a:p>
            <a:pPr lvl="1" indent="-216000">
              <a:lnSpc>
                <a:spcPct val="150000"/>
              </a:lnSpc>
              <a:buClr>
                <a:srgbClr val="009FE3"/>
              </a:buClr>
            </a:pPr>
            <a:r>
              <a:rPr lang="de-DE" sz="2200" dirty="0" err="1"/>
              <a:t>Odometry</a:t>
            </a:r>
            <a:r>
              <a:rPr lang="de-DE" sz="2200" dirty="0"/>
              <a:t> </a:t>
            </a:r>
            <a:r>
              <a:rPr lang="de-DE" sz="2200" dirty="0" err="1"/>
              <a:t>prediction</a:t>
            </a:r>
            <a:endParaRPr lang="de-DE" sz="2200" dirty="0"/>
          </a:p>
          <a:p>
            <a:pPr lvl="1" indent="-216000">
              <a:lnSpc>
                <a:spcPct val="150000"/>
              </a:lnSpc>
              <a:buClr>
                <a:srgbClr val="009FE3"/>
              </a:buClr>
            </a:pPr>
            <a:r>
              <a:rPr lang="de-DE" sz="2200" dirty="0"/>
              <a:t>Observation </a:t>
            </a:r>
            <a:r>
              <a:rPr lang="de-DE" sz="2200" dirty="0" err="1"/>
              <a:t>model</a:t>
            </a:r>
            <a:endParaRPr lang="de-DE" sz="2200" dirty="0"/>
          </a:p>
          <a:p>
            <a:pPr lvl="1" indent="-216000">
              <a:lnSpc>
                <a:spcPct val="150000"/>
              </a:lnSpc>
              <a:buClr>
                <a:srgbClr val="009FE3"/>
              </a:buClr>
            </a:pPr>
            <a:r>
              <a:rPr lang="de-DE" sz="2200" b="0" dirty="0" err="1"/>
              <a:t>Matching</a:t>
            </a:r>
            <a:endParaRPr lang="de-DE" sz="2200" b="0" dirty="0"/>
          </a:p>
          <a:p>
            <a:pPr lvl="1" indent="-216000">
              <a:lnSpc>
                <a:spcPct val="150000"/>
              </a:lnSpc>
              <a:buClr>
                <a:srgbClr val="009FE3"/>
              </a:buClr>
            </a:pPr>
            <a:r>
              <a:rPr lang="de-DE" sz="2200" dirty="0"/>
              <a:t>Update</a:t>
            </a:r>
            <a:endParaRPr lang="de-DE" sz="2400" b="0" dirty="0"/>
          </a:p>
          <a:p>
            <a:pPr lvl="1" indent="-216000">
              <a:lnSpc>
                <a:spcPct val="150000"/>
              </a:lnSpc>
              <a:buClr>
                <a:srgbClr val="009FE3"/>
              </a:buClr>
            </a:pPr>
            <a:endParaRPr lang="de-DE" sz="2200" b="0" dirty="0"/>
          </a:p>
          <a:p>
            <a:pPr lvl="1" indent="-216000">
              <a:lnSpc>
                <a:spcPct val="150000"/>
              </a:lnSpc>
              <a:buClr>
                <a:srgbClr val="009FE3"/>
              </a:buClr>
            </a:pPr>
            <a:endParaRPr lang="de-DE" sz="2200" b="0" dirty="0"/>
          </a:p>
          <a:p>
            <a:pPr lvl="1" indent="-216000">
              <a:lnSpc>
                <a:spcPct val="150000"/>
              </a:lnSpc>
              <a:buClr>
                <a:srgbClr val="009FE3"/>
              </a:buClr>
            </a:pPr>
            <a:endParaRPr sz="2200" b="0" i="0" u="none" strike="noStrike" cap="none" dirty="0">
              <a:solidFill>
                <a:schemeClr val="dk1"/>
              </a:solidFill>
              <a:sym typeface="Arial"/>
            </a:endParaRPr>
          </a:p>
        </p:txBody>
      </p:sp>
      <p:sp>
        <p:nvSpPr>
          <p:cNvPr id="9" name="Rechteck 8"/>
          <p:cNvSpPr/>
          <p:nvPr/>
        </p:nvSpPr>
        <p:spPr>
          <a:xfrm>
            <a:off x="2909361" y="4217017"/>
            <a:ext cx="4720260" cy="1342794"/>
          </a:xfrm>
          <a:prstGeom prst="rect">
            <a:avLst/>
          </a:prstGeom>
          <a:solidFill>
            <a:schemeClr val="bg2">
              <a:lumMod val="60000"/>
              <a:lumOff val="40000"/>
            </a:schemeClr>
          </a:solidFill>
          <a:ln>
            <a:solidFill>
              <a:srgbClr val="3E545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800" dirty="0"/>
              <a:t>Prediction</a:t>
            </a:r>
          </a:p>
        </p:txBody>
      </p:sp>
      <p:sp>
        <p:nvSpPr>
          <p:cNvPr id="10" name="Ellipse 9"/>
          <p:cNvSpPr/>
          <p:nvPr/>
        </p:nvSpPr>
        <p:spPr>
          <a:xfrm>
            <a:off x="76199" y="1875209"/>
            <a:ext cx="2218945" cy="524256"/>
          </a:xfrm>
          <a:prstGeom prst="ellipse">
            <a:avLst/>
          </a:prstGeom>
          <a:solidFill>
            <a:srgbClr val="3E545F"/>
          </a:solidFill>
          <a:ln>
            <a:solidFill>
              <a:srgbClr val="039E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LRF</a:t>
            </a:r>
          </a:p>
        </p:txBody>
      </p:sp>
      <p:sp>
        <p:nvSpPr>
          <p:cNvPr id="11" name="Ellipse 10"/>
          <p:cNvSpPr/>
          <p:nvPr/>
        </p:nvSpPr>
        <p:spPr>
          <a:xfrm>
            <a:off x="7852949" y="4566417"/>
            <a:ext cx="1198796" cy="671397"/>
          </a:xfrm>
          <a:prstGeom prst="ellipse">
            <a:avLst/>
          </a:prstGeom>
          <a:solidFill>
            <a:srgbClr val="3E545F"/>
          </a:solidFill>
          <a:ln>
            <a:solidFill>
              <a:srgbClr val="039E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Map</a:t>
            </a:r>
          </a:p>
        </p:txBody>
      </p:sp>
      <p:sp>
        <p:nvSpPr>
          <p:cNvPr id="12" name="Rechteck 11"/>
          <p:cNvSpPr/>
          <p:nvPr/>
        </p:nvSpPr>
        <p:spPr>
          <a:xfrm>
            <a:off x="246888" y="3056431"/>
            <a:ext cx="1877568" cy="792480"/>
          </a:xfrm>
          <a:prstGeom prst="rect">
            <a:avLst/>
          </a:prstGeom>
          <a:solidFill>
            <a:schemeClr val="bg2">
              <a:lumMod val="60000"/>
              <a:lumOff val="40000"/>
            </a:schemeClr>
          </a:solidFill>
          <a:ln>
            <a:solidFill>
              <a:srgbClr val="3E54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Matching</a:t>
            </a:r>
          </a:p>
        </p:txBody>
      </p:sp>
      <p:sp>
        <p:nvSpPr>
          <p:cNvPr id="13" name="Rechteck 12"/>
          <p:cNvSpPr/>
          <p:nvPr/>
        </p:nvSpPr>
        <p:spPr>
          <a:xfrm>
            <a:off x="3165843" y="4506831"/>
            <a:ext cx="1558517" cy="792480"/>
          </a:xfrm>
          <a:prstGeom prst="rect">
            <a:avLst/>
          </a:prstGeom>
          <a:solidFill>
            <a:schemeClr val="bg2">
              <a:lumMod val="60000"/>
              <a:lumOff val="40000"/>
            </a:schemeClr>
          </a:solidFill>
          <a:ln>
            <a:solidFill>
              <a:srgbClr val="3E545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err="1"/>
              <a:t>Odometry</a:t>
            </a:r>
            <a:endParaRPr lang="en-GB" sz="1800" dirty="0"/>
          </a:p>
        </p:txBody>
      </p:sp>
      <p:sp>
        <p:nvSpPr>
          <p:cNvPr id="14" name="Rechteck 13"/>
          <p:cNvSpPr/>
          <p:nvPr/>
        </p:nvSpPr>
        <p:spPr>
          <a:xfrm>
            <a:off x="5827957" y="4505876"/>
            <a:ext cx="1600612" cy="792480"/>
          </a:xfrm>
          <a:prstGeom prst="rect">
            <a:avLst/>
          </a:prstGeom>
          <a:solidFill>
            <a:schemeClr val="bg2">
              <a:lumMod val="60000"/>
              <a:lumOff val="40000"/>
            </a:schemeClr>
          </a:solidFill>
          <a:ln>
            <a:solidFill>
              <a:srgbClr val="3E545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Observation model</a:t>
            </a:r>
          </a:p>
        </p:txBody>
      </p:sp>
      <p:cxnSp>
        <p:nvCxnSpPr>
          <p:cNvPr id="15" name="Gerade Verbindung mit Pfeil 14"/>
          <p:cNvCxnSpPr>
            <a:stCxn id="10" idx="4"/>
            <a:endCxn id="12" idx="0"/>
          </p:cNvCxnSpPr>
          <p:nvPr/>
        </p:nvCxnSpPr>
        <p:spPr>
          <a:xfrm>
            <a:off x="1185672" y="2399465"/>
            <a:ext cx="0" cy="656966"/>
          </a:xfrm>
          <a:prstGeom prst="straightConnector1">
            <a:avLst/>
          </a:prstGeom>
          <a:ln w="38100">
            <a:solidFill>
              <a:srgbClr val="009FE3"/>
            </a:solidFill>
            <a:tailEnd type="triangle"/>
          </a:ln>
        </p:spPr>
        <p:style>
          <a:lnRef idx="3">
            <a:schemeClr val="accent2"/>
          </a:lnRef>
          <a:fillRef idx="0">
            <a:schemeClr val="accent2"/>
          </a:fillRef>
          <a:effectRef idx="2">
            <a:schemeClr val="accent2"/>
          </a:effectRef>
          <a:fontRef idx="minor">
            <a:schemeClr val="tx1"/>
          </a:fontRef>
        </p:style>
      </p:cxnSp>
      <p:cxnSp>
        <p:nvCxnSpPr>
          <p:cNvPr id="16" name="Gerade Verbindung mit Pfeil 15"/>
          <p:cNvCxnSpPr>
            <a:stCxn id="12" idx="2"/>
            <a:endCxn id="23" idx="0"/>
          </p:cNvCxnSpPr>
          <p:nvPr/>
        </p:nvCxnSpPr>
        <p:spPr>
          <a:xfrm>
            <a:off x="1185672" y="3848911"/>
            <a:ext cx="0" cy="656965"/>
          </a:xfrm>
          <a:prstGeom prst="straightConnector1">
            <a:avLst/>
          </a:prstGeom>
          <a:ln w="38100">
            <a:solidFill>
              <a:srgbClr val="3E545F"/>
            </a:solidFill>
            <a:tailEnd type="triangle"/>
          </a:ln>
        </p:spPr>
        <p:style>
          <a:lnRef idx="3">
            <a:schemeClr val="accent2"/>
          </a:lnRef>
          <a:fillRef idx="0">
            <a:schemeClr val="accent2"/>
          </a:fillRef>
          <a:effectRef idx="2">
            <a:schemeClr val="accent2"/>
          </a:effectRef>
          <a:fontRef idx="minor">
            <a:schemeClr val="tx1"/>
          </a:fontRef>
        </p:style>
      </p:cxnSp>
      <p:cxnSp>
        <p:nvCxnSpPr>
          <p:cNvPr id="17" name="Gerade Verbindung mit Pfeil 16"/>
          <p:cNvCxnSpPr>
            <a:stCxn id="23" idx="3"/>
            <a:endCxn id="13" idx="1"/>
          </p:cNvCxnSpPr>
          <p:nvPr/>
        </p:nvCxnSpPr>
        <p:spPr>
          <a:xfrm>
            <a:off x="2124456" y="4902116"/>
            <a:ext cx="1041387" cy="955"/>
          </a:xfrm>
          <a:prstGeom prst="straightConnector1">
            <a:avLst/>
          </a:prstGeom>
          <a:ln w="38100">
            <a:solidFill>
              <a:srgbClr val="3E545F"/>
            </a:solidFill>
            <a:tailEnd type="triangle"/>
          </a:ln>
        </p:spPr>
        <p:style>
          <a:lnRef idx="3">
            <a:schemeClr val="accent2"/>
          </a:lnRef>
          <a:fillRef idx="0">
            <a:schemeClr val="accent2"/>
          </a:fillRef>
          <a:effectRef idx="2">
            <a:schemeClr val="accent2"/>
          </a:effectRef>
          <a:fontRef idx="minor">
            <a:schemeClr val="tx1"/>
          </a:fontRef>
        </p:style>
      </p:cxnSp>
      <p:cxnSp>
        <p:nvCxnSpPr>
          <p:cNvPr id="19" name="Gerade Verbindung mit Pfeil 18"/>
          <p:cNvCxnSpPr>
            <a:stCxn id="11" idx="2"/>
            <a:endCxn id="14" idx="3"/>
          </p:cNvCxnSpPr>
          <p:nvPr/>
        </p:nvCxnSpPr>
        <p:spPr>
          <a:xfrm flipH="1">
            <a:off x="7428569" y="4902116"/>
            <a:ext cx="424380" cy="0"/>
          </a:xfrm>
          <a:prstGeom prst="straightConnector1">
            <a:avLst/>
          </a:prstGeom>
          <a:ln w="38100">
            <a:solidFill>
              <a:srgbClr val="009FE3"/>
            </a:solidFill>
            <a:tailEnd type="triangle"/>
          </a:ln>
        </p:spPr>
        <p:style>
          <a:lnRef idx="3">
            <a:schemeClr val="accent2"/>
          </a:lnRef>
          <a:fillRef idx="0">
            <a:schemeClr val="accent2"/>
          </a:fillRef>
          <a:effectRef idx="2">
            <a:schemeClr val="accent2"/>
          </a:effectRef>
          <a:fontRef idx="minor">
            <a:schemeClr val="tx1"/>
          </a:fontRef>
        </p:style>
      </p:cxnSp>
      <p:cxnSp>
        <p:nvCxnSpPr>
          <p:cNvPr id="20" name="Gerade Verbindung mit Pfeil 19"/>
          <p:cNvCxnSpPr>
            <a:stCxn id="13" idx="3"/>
            <a:endCxn id="14" idx="1"/>
          </p:cNvCxnSpPr>
          <p:nvPr/>
        </p:nvCxnSpPr>
        <p:spPr>
          <a:xfrm flipV="1">
            <a:off x="4724360" y="4902116"/>
            <a:ext cx="1103597" cy="955"/>
          </a:xfrm>
          <a:prstGeom prst="straightConnector1">
            <a:avLst/>
          </a:prstGeom>
          <a:ln w="38100">
            <a:solidFill>
              <a:srgbClr val="3E545F"/>
            </a:solidFill>
            <a:tailEnd type="triangle"/>
          </a:ln>
        </p:spPr>
        <p:style>
          <a:lnRef idx="2">
            <a:schemeClr val="accent2"/>
          </a:lnRef>
          <a:fillRef idx="0">
            <a:schemeClr val="accent2"/>
          </a:fillRef>
          <a:effectRef idx="1">
            <a:schemeClr val="accent2"/>
          </a:effectRef>
          <a:fontRef idx="minor">
            <a:schemeClr val="tx1"/>
          </a:fontRef>
        </p:style>
      </p:cxnSp>
      <p:cxnSp>
        <p:nvCxnSpPr>
          <p:cNvPr id="22" name="Gewinkelter Verbinder 21"/>
          <p:cNvCxnSpPr>
            <a:stCxn id="14" idx="0"/>
            <a:endCxn id="12" idx="3"/>
          </p:cNvCxnSpPr>
          <p:nvPr/>
        </p:nvCxnSpPr>
        <p:spPr>
          <a:xfrm rot="16200000" flipV="1">
            <a:off x="3849758" y="1727370"/>
            <a:ext cx="1053205" cy="4503807"/>
          </a:xfrm>
          <a:prstGeom prst="bentConnector2">
            <a:avLst/>
          </a:prstGeom>
          <a:ln w="38100">
            <a:solidFill>
              <a:srgbClr val="3E545F"/>
            </a:solidFill>
            <a:tailEnd type="triangle"/>
          </a:ln>
        </p:spPr>
        <p:style>
          <a:lnRef idx="3">
            <a:schemeClr val="accent2"/>
          </a:lnRef>
          <a:fillRef idx="0">
            <a:schemeClr val="accent2"/>
          </a:fillRef>
          <a:effectRef idx="2">
            <a:schemeClr val="accent2"/>
          </a:effectRef>
          <a:fontRef idx="minor">
            <a:schemeClr val="tx1"/>
          </a:fontRef>
        </p:style>
      </p:cxnSp>
      <p:sp>
        <p:nvSpPr>
          <p:cNvPr id="23" name="Rechteck 22"/>
          <p:cNvSpPr/>
          <p:nvPr/>
        </p:nvSpPr>
        <p:spPr>
          <a:xfrm>
            <a:off x="246888" y="4505876"/>
            <a:ext cx="1877568" cy="792480"/>
          </a:xfrm>
          <a:prstGeom prst="rect">
            <a:avLst/>
          </a:prstGeom>
          <a:solidFill>
            <a:schemeClr val="bg2">
              <a:lumMod val="60000"/>
              <a:lumOff val="40000"/>
            </a:schemeClr>
          </a:solidFill>
          <a:ln>
            <a:solidFill>
              <a:srgbClr val="3E54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Update</a:t>
            </a:r>
          </a:p>
        </p:txBody>
      </p:sp>
      <p:sp>
        <p:nvSpPr>
          <p:cNvPr id="24" name="Textfeld 23"/>
          <p:cNvSpPr txBox="1"/>
          <p:nvPr/>
        </p:nvSpPr>
        <p:spPr>
          <a:xfrm>
            <a:off x="287337" y="5739898"/>
            <a:ext cx="3150807" cy="307777"/>
          </a:xfrm>
          <a:prstGeom prst="rect">
            <a:avLst/>
          </a:prstGeom>
          <a:noFill/>
        </p:spPr>
        <p:txBody>
          <a:bodyPr wrap="square" rtlCol="0">
            <a:spAutoFit/>
          </a:bodyPr>
          <a:lstStyle/>
          <a:p>
            <a:r>
              <a:rPr lang="en-GB" dirty="0">
                <a:solidFill>
                  <a:schemeClr val="bg1">
                    <a:lumMod val="65000"/>
                  </a:schemeClr>
                </a:solidFill>
              </a:rPr>
              <a:t>Based on the EKF localization slides</a:t>
            </a:r>
          </a:p>
        </p:txBody>
      </p:sp>
      <p:cxnSp>
        <p:nvCxnSpPr>
          <p:cNvPr id="29" name="Gerade Verbindung mit Pfeil 28"/>
          <p:cNvCxnSpPr/>
          <p:nvPr/>
        </p:nvCxnSpPr>
        <p:spPr>
          <a:xfrm>
            <a:off x="908050" y="3848911"/>
            <a:ext cx="0" cy="608789"/>
          </a:xfrm>
          <a:prstGeom prst="straightConnector1">
            <a:avLst/>
          </a:prstGeom>
          <a:ln w="28575" cap="flat" cmpd="sng" algn="ctr">
            <a:solidFill>
              <a:srgbClr val="3E545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Gerade Verbindung mit Pfeil 29"/>
          <p:cNvCxnSpPr/>
          <p:nvPr/>
        </p:nvCxnSpPr>
        <p:spPr>
          <a:xfrm>
            <a:off x="908050" y="4400550"/>
            <a:ext cx="0" cy="105326"/>
          </a:xfrm>
          <a:prstGeom prst="straightConnector1">
            <a:avLst/>
          </a:prstGeom>
          <a:ln w="28575" cap="flat" cmpd="sng" algn="ctr">
            <a:solidFill>
              <a:srgbClr val="3E545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102119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SzPct val="25000"/>
              <a:buNone/>
            </a:pPr>
            <a:r>
              <a:rPr lang="de-DE" sz="3200" b="1" i="0" u="none" strike="noStrike" cap="none">
                <a:solidFill>
                  <a:srgbClr val="3E545F"/>
                </a:solidFill>
                <a:latin typeface="Arial"/>
                <a:ea typeface="Arial"/>
                <a:cs typeface="Arial"/>
                <a:sym typeface="Arial"/>
              </a:rPr>
              <a:t>Questions</a:t>
            </a:r>
          </a:p>
        </p:txBody>
      </p:sp>
      <p:sp>
        <p:nvSpPr>
          <p:cNvPr id="215" name="Shape 215"/>
          <p:cNvSpPr txBox="1">
            <a:spLocks noGrp="1"/>
          </p:cNvSpPr>
          <p:nvPr>
            <p:ph type="ftr" idx="11"/>
          </p:nvPr>
        </p:nvSpPr>
        <p:spPr>
          <a:xfrm>
            <a:off x="287337" y="6227762"/>
            <a:ext cx="731837" cy="396874"/>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de-DE" sz="1050" dirty="0">
                <a:solidFill>
                  <a:srgbClr val="3E545F"/>
                </a:solidFill>
                <a:latin typeface="Arial"/>
                <a:ea typeface="Arial"/>
                <a:cs typeface="Arial"/>
                <a:sym typeface="Arial"/>
              </a:rPr>
              <a:t>15 </a:t>
            </a:r>
            <a:r>
              <a:rPr lang="de-DE" sz="1050" dirty="0" err="1">
                <a:solidFill>
                  <a:srgbClr val="3E545F"/>
                </a:solidFill>
                <a:latin typeface="Arial"/>
                <a:ea typeface="Arial"/>
                <a:cs typeface="Arial"/>
                <a:sym typeface="Arial"/>
              </a:rPr>
              <a:t>of</a:t>
            </a:r>
            <a:r>
              <a:rPr lang="de-DE" sz="1050" dirty="0">
                <a:solidFill>
                  <a:srgbClr val="3E545F"/>
                </a:solidFill>
                <a:latin typeface="Arial"/>
                <a:ea typeface="Arial"/>
                <a:cs typeface="Arial"/>
                <a:sym typeface="Arial"/>
              </a:rPr>
              <a:t> 15</a:t>
            </a:r>
          </a:p>
        </p:txBody>
      </p:sp>
      <p:sp>
        <p:nvSpPr>
          <p:cNvPr id="216" name="Shape 216"/>
          <p:cNvSpPr txBox="1">
            <a:spLocks noGrp="1"/>
          </p:cNvSpPr>
          <p:nvPr>
            <p:ph type="body" idx="2"/>
          </p:nvPr>
        </p:nvSpPr>
        <p:spPr>
          <a:xfrm>
            <a:off x="287337" y="1513211"/>
            <a:ext cx="8569325" cy="2436071"/>
          </a:xfrm>
          <a:prstGeom prst="rect">
            <a:avLst/>
          </a:prstGeom>
          <a:noFill/>
          <a:ln>
            <a:noFill/>
          </a:ln>
        </p:spPr>
        <p:txBody>
          <a:bodyPr lIns="0" tIns="0" rIns="0" bIns="0" anchor="t" anchorCtr="0">
            <a:noAutofit/>
          </a:bodyPr>
          <a:lstStyle/>
          <a:p>
            <a:pPr marL="216000" marR="0" lvl="0" indent="-216000" algn="l" rtl="0">
              <a:lnSpc>
                <a:spcPct val="150000"/>
              </a:lnSpc>
              <a:spcBef>
                <a:spcPts val="0"/>
              </a:spcBef>
              <a:spcAft>
                <a:spcPts val="0"/>
              </a:spcAft>
              <a:buClr>
                <a:srgbClr val="009FE3"/>
              </a:buClr>
              <a:buSzPct val="100000"/>
              <a:buFont typeface="Noto Sans Symbols"/>
              <a:buChar char="▪"/>
            </a:pPr>
            <a:r>
              <a:rPr lang="de-DE" sz="2400" b="0" dirty="0"/>
              <a:t>Will </a:t>
            </a:r>
            <a:r>
              <a:rPr lang="de-DE" sz="2400" b="0" dirty="0" err="1"/>
              <a:t>the</a:t>
            </a:r>
            <a:r>
              <a:rPr lang="de-DE" sz="2400" b="0" dirty="0"/>
              <a:t> </a:t>
            </a:r>
            <a:r>
              <a:rPr lang="de-DE" sz="2400" b="0" dirty="0" err="1"/>
              <a:t>wheels</a:t>
            </a:r>
            <a:r>
              <a:rPr lang="de-DE" sz="2400" b="0" dirty="0"/>
              <a:t> </a:t>
            </a:r>
            <a:r>
              <a:rPr lang="de-DE" sz="2400" b="0" dirty="0" err="1"/>
              <a:t>be</a:t>
            </a:r>
            <a:r>
              <a:rPr lang="de-DE" sz="2400" b="0" dirty="0"/>
              <a:t> </a:t>
            </a:r>
            <a:r>
              <a:rPr lang="de-DE" sz="2400" b="0" dirty="0" err="1"/>
              <a:t>recalibrated</a:t>
            </a:r>
            <a:r>
              <a:rPr lang="de-DE" sz="2400" b="0" dirty="0"/>
              <a:t>?</a:t>
            </a:r>
            <a:endParaRPr dirty="0"/>
          </a:p>
          <a:p>
            <a:pPr marL="0" marR="0" lvl="0" indent="0" algn="l" rtl="0">
              <a:lnSpc>
                <a:spcPct val="150000"/>
              </a:lnSpc>
              <a:spcBef>
                <a:spcPts val="0"/>
              </a:spcBef>
              <a:spcAft>
                <a:spcPts val="0"/>
              </a:spcAft>
              <a:buClr>
                <a:srgbClr val="009FE3"/>
              </a:buClr>
              <a:buSzPct val="25000"/>
              <a:buFont typeface="Noto Sans Symbols"/>
              <a:buNone/>
            </a:pPr>
            <a:endParaRPr sz="2200" b="1" i="0" u="none" strike="noStrike" cap="none" dirty="0">
              <a:solidFill>
                <a:schemeClr val="dk1"/>
              </a:solidFill>
              <a:latin typeface="Arial"/>
              <a:ea typeface="Arial"/>
              <a:cs typeface="Arial"/>
              <a:sym typeface="Arial"/>
            </a:endParaRPr>
          </a:p>
          <a:p>
            <a:pPr marL="216000" marR="0" lvl="0" indent="-216000" algn="l" rtl="0">
              <a:lnSpc>
                <a:spcPct val="150000"/>
              </a:lnSpc>
              <a:spcBef>
                <a:spcPts val="0"/>
              </a:spcBef>
              <a:spcAft>
                <a:spcPts val="0"/>
              </a:spcAft>
              <a:buClr>
                <a:srgbClr val="009FE3"/>
              </a:buClr>
              <a:buSzPct val="100000"/>
              <a:buFont typeface="Noto Sans Symbols"/>
              <a:buNone/>
            </a:pPr>
            <a:endParaRPr sz="2400" b="0" i="0" u="none" strike="noStrike" cap="none" dirty="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SzPct val="25000"/>
              <a:buNone/>
            </a:pPr>
            <a:r>
              <a:rPr lang="de-DE" sz="3200" b="1" i="0" u="none" strike="noStrike" cap="none">
                <a:solidFill>
                  <a:srgbClr val="3E545F"/>
                </a:solidFill>
                <a:latin typeface="Arial"/>
                <a:ea typeface="Arial"/>
                <a:cs typeface="Arial"/>
                <a:sym typeface="Arial"/>
              </a:rPr>
              <a:t>Outline</a:t>
            </a:r>
          </a:p>
        </p:txBody>
      </p:sp>
      <p:sp>
        <p:nvSpPr>
          <p:cNvPr id="98" name="Shape 98"/>
          <p:cNvSpPr txBox="1">
            <a:spLocks noGrp="1"/>
          </p:cNvSpPr>
          <p:nvPr>
            <p:ph type="ftr" idx="11"/>
          </p:nvPr>
        </p:nvSpPr>
        <p:spPr>
          <a:xfrm>
            <a:off x="287337" y="6227762"/>
            <a:ext cx="731837" cy="396874"/>
          </a:xfrm>
          <a:prstGeom prst="rect">
            <a:avLst/>
          </a:prstGeom>
          <a:noFill/>
          <a:ln>
            <a:noFill/>
          </a:ln>
        </p:spPr>
        <p:txBody>
          <a:bodyPr lIns="0" tIns="0" rIns="0" bIns="0" anchor="t" anchorCtr="0">
            <a:noAutofit/>
          </a:bodyPr>
          <a:lstStyle/>
          <a:p>
            <a:pPr lvl="0">
              <a:buSzPct val="25000"/>
            </a:pPr>
            <a:r>
              <a:rPr lang="de-DE" sz="1050" dirty="0">
                <a:solidFill>
                  <a:srgbClr val="3E545F"/>
                </a:solidFill>
                <a:latin typeface="Arial"/>
                <a:ea typeface="Arial"/>
                <a:cs typeface="Arial"/>
                <a:sym typeface="Arial"/>
              </a:rPr>
              <a:t>2 </a:t>
            </a:r>
            <a:r>
              <a:rPr lang="de-DE" sz="1050" dirty="0" err="1">
                <a:solidFill>
                  <a:srgbClr val="3E545F"/>
                </a:solidFill>
                <a:latin typeface="Arial"/>
                <a:ea typeface="Arial"/>
                <a:cs typeface="Arial"/>
                <a:sym typeface="Arial"/>
              </a:rPr>
              <a:t>of</a:t>
            </a:r>
            <a:r>
              <a:rPr lang="de-DE" dirty="0"/>
              <a:t> 15</a:t>
            </a:r>
            <a:endParaRPr lang="de-DE" sz="1050" dirty="0">
              <a:solidFill>
                <a:srgbClr val="3E545F"/>
              </a:solidFill>
              <a:latin typeface="Arial"/>
              <a:ea typeface="Arial"/>
              <a:cs typeface="Arial"/>
              <a:sym typeface="Arial"/>
            </a:endParaRPr>
          </a:p>
        </p:txBody>
      </p:sp>
      <p:sp>
        <p:nvSpPr>
          <p:cNvPr id="99" name="Shape 99"/>
          <p:cNvSpPr txBox="1">
            <a:spLocks noGrp="1"/>
          </p:cNvSpPr>
          <p:nvPr>
            <p:ph type="body" idx="2"/>
          </p:nvPr>
        </p:nvSpPr>
        <p:spPr>
          <a:xfrm>
            <a:off x="287337" y="1684800"/>
            <a:ext cx="8569325" cy="3194049"/>
          </a:xfrm>
          <a:prstGeom prst="rect">
            <a:avLst/>
          </a:prstGeom>
          <a:noFill/>
          <a:ln>
            <a:noFill/>
          </a:ln>
        </p:spPr>
        <p:txBody>
          <a:bodyPr lIns="0" tIns="0" rIns="0" bIns="0" anchor="t" anchorCtr="0">
            <a:noAutofit/>
          </a:bodyPr>
          <a:lstStyle/>
          <a:p>
            <a:pPr marL="216000" marR="0" lvl="0" indent="-216000" algn="l" rtl="0">
              <a:lnSpc>
                <a:spcPct val="150000"/>
              </a:lnSpc>
              <a:spcBef>
                <a:spcPts val="0"/>
              </a:spcBef>
              <a:spcAft>
                <a:spcPts val="0"/>
              </a:spcAft>
              <a:buClr>
                <a:srgbClr val="009FE3"/>
              </a:buClr>
              <a:buSzPct val="100000"/>
              <a:buFont typeface="Noto Sans Symbols"/>
              <a:buChar char="▪"/>
            </a:pPr>
            <a:r>
              <a:rPr lang="de-DE" sz="2400" b="0" dirty="0"/>
              <a:t>Progress</a:t>
            </a:r>
          </a:p>
          <a:p>
            <a:pPr lvl="1" indent="-216000">
              <a:lnSpc>
                <a:spcPct val="150000"/>
              </a:lnSpc>
              <a:buClr>
                <a:srgbClr val="009FE3"/>
              </a:buClr>
            </a:pPr>
            <a:r>
              <a:rPr lang="de-DE" sz="2200" i="0" u="none" strike="noStrike" cap="none" dirty="0">
                <a:solidFill>
                  <a:schemeClr val="dk1"/>
                </a:solidFill>
                <a:latin typeface="Arial"/>
                <a:ea typeface="Arial"/>
                <a:cs typeface="Arial"/>
                <a:sym typeface="Arial"/>
              </a:rPr>
              <a:t>Robot</a:t>
            </a:r>
          </a:p>
          <a:p>
            <a:pPr lvl="1" indent="-216000">
              <a:lnSpc>
                <a:spcPct val="150000"/>
              </a:lnSpc>
              <a:buClr>
                <a:srgbClr val="009FE3"/>
              </a:buClr>
            </a:pPr>
            <a:r>
              <a:rPr lang="de-DE" sz="2200" b="0" dirty="0" err="1"/>
              <a:t>Theory</a:t>
            </a:r>
            <a:endParaRPr lang="de-DE" sz="2400" b="0" i="0" u="none" strike="noStrike" cap="none" dirty="0">
              <a:solidFill>
                <a:schemeClr val="dk1"/>
              </a:solidFill>
              <a:latin typeface="Arial"/>
              <a:ea typeface="Arial"/>
              <a:cs typeface="Arial"/>
              <a:sym typeface="Arial"/>
            </a:endParaRPr>
          </a:p>
          <a:p>
            <a:pPr marL="216000" marR="0" lvl="0" indent="-216000" algn="l" rtl="0">
              <a:lnSpc>
                <a:spcPct val="150000"/>
              </a:lnSpc>
              <a:spcBef>
                <a:spcPts val="0"/>
              </a:spcBef>
              <a:spcAft>
                <a:spcPts val="0"/>
              </a:spcAft>
              <a:buClr>
                <a:srgbClr val="009FE3"/>
              </a:buClr>
              <a:buSzPct val="100000"/>
              <a:buFont typeface="Noto Sans Symbols"/>
              <a:buChar char="▪"/>
            </a:pPr>
            <a:r>
              <a:rPr lang="de-DE" sz="2400" b="0" dirty="0"/>
              <a:t>Outlook</a:t>
            </a:r>
            <a:endParaRPr lang="de-DE" sz="2400" b="0" i="0" u="none" strike="noStrike" cap="none" dirty="0">
              <a:solidFill>
                <a:schemeClr val="dk1"/>
              </a:solidFill>
              <a:latin typeface="Arial"/>
              <a:ea typeface="Arial"/>
              <a:cs typeface="Arial"/>
              <a:sym typeface="Arial"/>
            </a:endParaRPr>
          </a:p>
          <a:p>
            <a:pPr marL="216000" marR="0" lvl="0" indent="-216000" algn="l" rtl="0">
              <a:lnSpc>
                <a:spcPct val="150000"/>
              </a:lnSpc>
              <a:spcBef>
                <a:spcPts val="0"/>
              </a:spcBef>
              <a:spcAft>
                <a:spcPts val="0"/>
              </a:spcAft>
              <a:buClr>
                <a:srgbClr val="009FE3"/>
              </a:buClr>
              <a:buSzPct val="100000"/>
              <a:buFont typeface="Noto Sans Symbols"/>
              <a:buChar char="▪"/>
            </a:pPr>
            <a:r>
              <a:rPr lang="de-DE" sz="2400" b="0" i="0" u="none" strike="noStrike" cap="none" dirty="0" err="1">
                <a:solidFill>
                  <a:schemeClr val="dk1"/>
                </a:solidFill>
                <a:latin typeface="Arial"/>
                <a:ea typeface="Arial"/>
                <a:cs typeface="Arial"/>
                <a:sym typeface="Arial"/>
              </a:rPr>
              <a:t>Questions</a:t>
            </a:r>
            <a:endParaRPr lang="de-DE" sz="2400" b="0" i="0" u="none" strike="noStrike" cap="none" dirty="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SzPct val="25000"/>
              <a:buNone/>
            </a:pPr>
            <a:r>
              <a:rPr lang="de-DE" sz="3200" b="1" i="0" u="none" strike="noStrike" cap="none">
                <a:solidFill>
                  <a:srgbClr val="3E545F"/>
                </a:solidFill>
                <a:latin typeface="Arial"/>
                <a:ea typeface="Arial"/>
                <a:cs typeface="Arial"/>
                <a:sym typeface="Arial"/>
              </a:rPr>
              <a:t>Outline</a:t>
            </a:r>
          </a:p>
        </p:txBody>
      </p:sp>
      <p:sp>
        <p:nvSpPr>
          <p:cNvPr id="98" name="Shape 98"/>
          <p:cNvSpPr txBox="1">
            <a:spLocks noGrp="1"/>
          </p:cNvSpPr>
          <p:nvPr>
            <p:ph type="ftr" idx="11"/>
          </p:nvPr>
        </p:nvSpPr>
        <p:spPr>
          <a:xfrm>
            <a:off x="287337" y="6227762"/>
            <a:ext cx="731837" cy="396874"/>
          </a:xfrm>
          <a:prstGeom prst="rect">
            <a:avLst/>
          </a:prstGeom>
          <a:noFill/>
          <a:ln>
            <a:noFill/>
          </a:ln>
        </p:spPr>
        <p:txBody>
          <a:bodyPr lIns="0" tIns="0" rIns="0" bIns="0" anchor="t" anchorCtr="0">
            <a:noAutofit/>
          </a:bodyPr>
          <a:lstStyle/>
          <a:p>
            <a:pPr lvl="0">
              <a:buSzPct val="25000"/>
            </a:pPr>
            <a:r>
              <a:rPr lang="de-DE" sz="1050" dirty="0">
                <a:solidFill>
                  <a:srgbClr val="3E545F"/>
                </a:solidFill>
                <a:latin typeface="Arial"/>
                <a:ea typeface="Arial"/>
                <a:cs typeface="Arial"/>
                <a:sym typeface="Arial"/>
              </a:rPr>
              <a:t>2 </a:t>
            </a:r>
            <a:r>
              <a:rPr lang="de-DE" sz="1050" dirty="0" err="1">
                <a:solidFill>
                  <a:srgbClr val="3E545F"/>
                </a:solidFill>
                <a:latin typeface="Arial"/>
                <a:ea typeface="Arial"/>
                <a:cs typeface="Arial"/>
                <a:sym typeface="Arial"/>
              </a:rPr>
              <a:t>of</a:t>
            </a:r>
            <a:r>
              <a:rPr lang="de-DE" dirty="0"/>
              <a:t> 15</a:t>
            </a:r>
            <a:endParaRPr lang="de-DE" sz="1050" dirty="0">
              <a:solidFill>
                <a:srgbClr val="3E545F"/>
              </a:solidFill>
              <a:latin typeface="Arial"/>
              <a:ea typeface="Arial"/>
              <a:cs typeface="Arial"/>
              <a:sym typeface="Arial"/>
            </a:endParaRPr>
          </a:p>
        </p:txBody>
      </p:sp>
      <p:sp>
        <p:nvSpPr>
          <p:cNvPr id="99" name="Shape 99"/>
          <p:cNvSpPr txBox="1">
            <a:spLocks noGrp="1"/>
          </p:cNvSpPr>
          <p:nvPr>
            <p:ph type="body" idx="2"/>
          </p:nvPr>
        </p:nvSpPr>
        <p:spPr>
          <a:xfrm>
            <a:off x="287337" y="1684800"/>
            <a:ext cx="8569325" cy="3194049"/>
          </a:xfrm>
          <a:prstGeom prst="rect">
            <a:avLst/>
          </a:prstGeom>
          <a:noFill/>
          <a:ln>
            <a:noFill/>
          </a:ln>
        </p:spPr>
        <p:txBody>
          <a:bodyPr lIns="0" tIns="0" rIns="0" bIns="0" anchor="t" anchorCtr="0">
            <a:noAutofit/>
          </a:bodyPr>
          <a:lstStyle/>
          <a:p>
            <a:pPr marL="216000" marR="0" lvl="0" indent="-216000" algn="l" rtl="0">
              <a:lnSpc>
                <a:spcPct val="150000"/>
              </a:lnSpc>
              <a:spcBef>
                <a:spcPts val="0"/>
              </a:spcBef>
              <a:spcAft>
                <a:spcPts val="0"/>
              </a:spcAft>
              <a:buClr>
                <a:srgbClr val="009FE3"/>
              </a:buClr>
              <a:buSzPct val="100000"/>
              <a:buFont typeface="Noto Sans Symbols"/>
              <a:buChar char="▪"/>
            </a:pPr>
            <a:r>
              <a:rPr lang="de-DE" sz="2400" b="0" dirty="0"/>
              <a:t>Progress</a:t>
            </a:r>
          </a:p>
          <a:p>
            <a:pPr lvl="1" indent="-216000">
              <a:lnSpc>
                <a:spcPct val="150000"/>
              </a:lnSpc>
              <a:buClr>
                <a:schemeClr val="bg1">
                  <a:lumMod val="75000"/>
                </a:schemeClr>
              </a:buClr>
            </a:pPr>
            <a:r>
              <a:rPr lang="de-DE" sz="2200" i="0" u="none" strike="noStrike" cap="none" dirty="0">
                <a:solidFill>
                  <a:schemeClr val="bg1">
                    <a:lumMod val="75000"/>
                  </a:schemeClr>
                </a:solidFill>
                <a:latin typeface="Arial"/>
                <a:ea typeface="Arial"/>
                <a:cs typeface="Arial"/>
                <a:sym typeface="Arial"/>
              </a:rPr>
              <a:t>Robot</a:t>
            </a:r>
          </a:p>
          <a:p>
            <a:pPr lvl="1" indent="-216000">
              <a:lnSpc>
                <a:spcPct val="150000"/>
              </a:lnSpc>
              <a:buClr>
                <a:schemeClr val="bg1">
                  <a:lumMod val="75000"/>
                </a:schemeClr>
              </a:buClr>
            </a:pPr>
            <a:r>
              <a:rPr lang="de-DE" sz="2200" b="0" dirty="0" err="1">
                <a:solidFill>
                  <a:schemeClr val="bg1">
                    <a:lumMod val="75000"/>
                  </a:schemeClr>
                </a:solidFill>
              </a:rPr>
              <a:t>Theory</a:t>
            </a:r>
            <a:endParaRPr lang="de-DE" sz="2400" b="0" i="0" u="none" strike="noStrike" cap="none" dirty="0">
              <a:solidFill>
                <a:schemeClr val="bg1">
                  <a:lumMod val="75000"/>
                </a:schemeClr>
              </a:solidFill>
              <a:sym typeface="Arial"/>
            </a:endParaRPr>
          </a:p>
          <a:p>
            <a:pPr marL="216000" marR="0" lvl="0" indent="-216000" algn="l" rtl="0">
              <a:lnSpc>
                <a:spcPct val="150000"/>
              </a:lnSpc>
              <a:spcBef>
                <a:spcPts val="0"/>
              </a:spcBef>
              <a:spcAft>
                <a:spcPts val="0"/>
              </a:spcAft>
              <a:buClr>
                <a:schemeClr val="bg1">
                  <a:lumMod val="75000"/>
                </a:schemeClr>
              </a:buClr>
              <a:buSzPct val="100000"/>
              <a:buFont typeface="Noto Sans Symbols"/>
              <a:buChar char="▪"/>
            </a:pPr>
            <a:r>
              <a:rPr lang="de-DE" sz="2400" b="0" dirty="0">
                <a:solidFill>
                  <a:schemeClr val="bg1">
                    <a:lumMod val="75000"/>
                  </a:schemeClr>
                </a:solidFill>
              </a:rPr>
              <a:t>Outlook</a:t>
            </a:r>
            <a:endParaRPr lang="de-DE" sz="2400" b="0" i="0" u="none" strike="noStrike" cap="none" dirty="0">
              <a:solidFill>
                <a:schemeClr val="bg1">
                  <a:lumMod val="75000"/>
                </a:schemeClr>
              </a:solidFill>
              <a:sym typeface="Arial"/>
            </a:endParaRPr>
          </a:p>
          <a:p>
            <a:pPr marL="216000" marR="0" lvl="0" indent="-216000" algn="l" rtl="0">
              <a:lnSpc>
                <a:spcPct val="150000"/>
              </a:lnSpc>
              <a:spcBef>
                <a:spcPts val="0"/>
              </a:spcBef>
              <a:spcAft>
                <a:spcPts val="0"/>
              </a:spcAft>
              <a:buClr>
                <a:schemeClr val="bg1">
                  <a:lumMod val="75000"/>
                </a:schemeClr>
              </a:buClr>
              <a:buSzPct val="100000"/>
              <a:buFont typeface="Noto Sans Symbols"/>
              <a:buChar char="▪"/>
            </a:pPr>
            <a:r>
              <a:rPr lang="de-DE" sz="2400" b="0" i="0" u="none" strike="noStrike" cap="none" dirty="0" err="1">
                <a:solidFill>
                  <a:schemeClr val="bg1">
                    <a:lumMod val="75000"/>
                  </a:schemeClr>
                </a:solidFill>
                <a:latin typeface="Arial"/>
                <a:ea typeface="Arial"/>
                <a:cs typeface="Arial"/>
                <a:sym typeface="Arial"/>
              </a:rPr>
              <a:t>Questions</a:t>
            </a:r>
            <a:endParaRPr lang="de-DE" sz="2400" b="0" i="0" u="none" strike="noStrike" cap="none" dirty="0">
              <a:solidFill>
                <a:schemeClr val="bg1">
                  <a:lumMod val="75000"/>
                </a:schemeClr>
              </a:solidFill>
              <a:latin typeface="Arial"/>
              <a:ea typeface="Arial"/>
              <a:cs typeface="Arial"/>
              <a:sym typeface="Arial"/>
            </a:endParaRPr>
          </a:p>
        </p:txBody>
      </p:sp>
    </p:spTree>
    <p:extLst>
      <p:ext uri="{BB962C8B-B14F-4D97-AF65-F5344CB8AC3E}">
        <p14:creationId xmlns:p14="http://schemas.microsoft.com/office/powerpoint/2010/main" val="1437868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SzPct val="25000"/>
              <a:buNone/>
            </a:pPr>
            <a:r>
              <a:rPr lang="de-DE" sz="3200" dirty="0"/>
              <a:t>Progress</a:t>
            </a:r>
            <a:endParaRPr lang="de-DE" sz="3200" b="1" i="0" u="none" strike="noStrike" cap="none" dirty="0">
              <a:solidFill>
                <a:srgbClr val="3E545F"/>
              </a:solidFill>
              <a:latin typeface="Arial"/>
              <a:ea typeface="Arial"/>
              <a:cs typeface="Arial"/>
              <a:sym typeface="Arial"/>
            </a:endParaRPr>
          </a:p>
        </p:txBody>
      </p:sp>
      <p:sp>
        <p:nvSpPr>
          <p:cNvPr id="105" name="Shape 105"/>
          <p:cNvSpPr txBox="1">
            <a:spLocks noGrp="1"/>
          </p:cNvSpPr>
          <p:nvPr>
            <p:ph type="ftr" idx="11"/>
          </p:nvPr>
        </p:nvSpPr>
        <p:spPr>
          <a:xfrm>
            <a:off x="287337" y="6227762"/>
            <a:ext cx="731837" cy="396874"/>
          </a:xfrm>
          <a:prstGeom prst="rect">
            <a:avLst/>
          </a:prstGeom>
          <a:noFill/>
          <a:ln>
            <a:noFill/>
          </a:ln>
        </p:spPr>
        <p:txBody>
          <a:bodyPr lIns="0" tIns="0" rIns="0" bIns="0" anchor="t" anchorCtr="0">
            <a:noAutofit/>
          </a:bodyPr>
          <a:lstStyle/>
          <a:p>
            <a:pPr lvl="0">
              <a:buSzPct val="25000"/>
            </a:pPr>
            <a:r>
              <a:rPr lang="de-DE" dirty="0"/>
              <a:t>3</a:t>
            </a:r>
            <a:r>
              <a:rPr lang="de-DE" sz="1050" dirty="0">
                <a:solidFill>
                  <a:srgbClr val="3E545F"/>
                </a:solidFill>
                <a:latin typeface="Arial"/>
                <a:ea typeface="Arial"/>
                <a:cs typeface="Arial"/>
                <a:sym typeface="Arial"/>
              </a:rPr>
              <a:t> </a:t>
            </a:r>
            <a:r>
              <a:rPr lang="de-DE" sz="1050" dirty="0" err="1">
                <a:solidFill>
                  <a:srgbClr val="3E545F"/>
                </a:solidFill>
                <a:latin typeface="Arial"/>
                <a:ea typeface="Arial"/>
                <a:cs typeface="Arial"/>
                <a:sym typeface="Arial"/>
              </a:rPr>
              <a:t>of</a:t>
            </a:r>
            <a:r>
              <a:rPr lang="de-DE" dirty="0"/>
              <a:t> 15</a:t>
            </a:r>
            <a:endParaRPr lang="de-DE" sz="1050" dirty="0">
              <a:solidFill>
                <a:srgbClr val="3E545F"/>
              </a:solidFill>
              <a:latin typeface="Arial"/>
              <a:ea typeface="Arial"/>
              <a:cs typeface="Arial"/>
              <a:sym typeface="Arial"/>
            </a:endParaRPr>
          </a:p>
        </p:txBody>
      </p:sp>
      <p:grpSp>
        <p:nvGrpSpPr>
          <p:cNvPr id="7" name="Gruppieren 6"/>
          <p:cNvGrpSpPr/>
          <p:nvPr/>
        </p:nvGrpSpPr>
        <p:grpSpPr>
          <a:xfrm>
            <a:off x="2040359" y="2163215"/>
            <a:ext cx="6210841" cy="1329850"/>
            <a:chOff x="653255" y="4355597"/>
            <a:chExt cx="6822916" cy="1460906"/>
          </a:xfrm>
        </p:grpSpPr>
        <p:sp>
          <p:nvSpPr>
            <p:cNvPr id="10" name="Shape 119"/>
            <p:cNvSpPr/>
            <p:nvPr/>
          </p:nvSpPr>
          <p:spPr>
            <a:xfrm>
              <a:off x="5195548" y="4362119"/>
              <a:ext cx="1859687" cy="825315"/>
            </a:xfrm>
            <a:prstGeom prst="roundRect">
              <a:avLst>
                <a:gd name="adj" fmla="val 16667"/>
              </a:avLst>
            </a:prstGeom>
            <a:solidFill>
              <a:srgbClr val="3E545F"/>
            </a:solidFill>
            <a:ln>
              <a:solidFill>
                <a:srgbClr val="039EE3"/>
              </a:solidFill>
            </a:ln>
          </p:spPr>
          <p:txBody>
            <a:bodyPr lIns="91425" tIns="45700" rIns="91425" bIns="45700" anchor="ctr" anchorCtr="0">
              <a:noAutofit/>
            </a:bodyPr>
            <a:lstStyle/>
            <a:p>
              <a:pPr marL="0" marR="0" lvl="0" indent="0" algn="ctr" rtl="0">
                <a:spcBef>
                  <a:spcPts val="0"/>
                </a:spcBef>
                <a:spcAft>
                  <a:spcPts val="0"/>
                </a:spcAft>
                <a:buSzPct val="25000"/>
                <a:buNone/>
              </a:pPr>
              <a:r>
                <a:rPr lang="de-DE" sz="2000" dirty="0" err="1">
                  <a:solidFill>
                    <a:schemeClr val="bg1">
                      <a:lumMod val="95000"/>
                    </a:schemeClr>
                  </a:solidFill>
                  <a:latin typeface="Arial"/>
                  <a:ea typeface="Arial"/>
                  <a:cs typeface="Arial"/>
                  <a:sym typeface="Arial"/>
                </a:rPr>
                <a:t>Matching</a:t>
              </a:r>
              <a:endParaRPr lang="de-DE" sz="2000" dirty="0">
                <a:solidFill>
                  <a:schemeClr val="bg1">
                    <a:lumMod val="95000"/>
                  </a:schemeClr>
                </a:solidFill>
                <a:latin typeface="Arial"/>
                <a:ea typeface="Arial"/>
                <a:cs typeface="Arial"/>
                <a:sym typeface="Arial"/>
              </a:endParaRPr>
            </a:p>
          </p:txBody>
        </p:sp>
        <p:sp>
          <p:nvSpPr>
            <p:cNvPr id="11" name="Shape 120"/>
            <p:cNvSpPr/>
            <p:nvPr/>
          </p:nvSpPr>
          <p:spPr>
            <a:xfrm>
              <a:off x="2931168" y="4355597"/>
              <a:ext cx="1859687" cy="825315"/>
            </a:xfrm>
            <a:prstGeom prst="roundRect">
              <a:avLst>
                <a:gd name="adj" fmla="val 16667"/>
              </a:avLst>
            </a:prstGeom>
            <a:solidFill>
              <a:srgbClr val="3E545F"/>
            </a:solidFill>
            <a:ln>
              <a:solidFill>
                <a:srgbClr val="039EE3"/>
              </a:solidFill>
            </a:ln>
          </p:spPr>
          <p:txBody>
            <a:bodyPr lIns="91425" tIns="45700" rIns="91425" bIns="45700" anchor="ctr" anchorCtr="0">
              <a:noAutofit/>
            </a:bodyPr>
            <a:lstStyle/>
            <a:p>
              <a:pPr marL="0" marR="0" lvl="0" indent="0" algn="ctr" rtl="0">
                <a:spcBef>
                  <a:spcPts val="0"/>
                </a:spcBef>
                <a:spcAft>
                  <a:spcPts val="0"/>
                </a:spcAft>
                <a:buSzPct val="25000"/>
                <a:buNone/>
              </a:pPr>
              <a:r>
                <a:rPr lang="de-DE" sz="2000" dirty="0" err="1">
                  <a:solidFill>
                    <a:schemeClr val="bg1">
                      <a:lumMod val="95000"/>
                    </a:schemeClr>
                  </a:solidFill>
                  <a:latin typeface="Arial"/>
                  <a:ea typeface="Arial"/>
                  <a:cs typeface="Arial"/>
                  <a:sym typeface="Arial"/>
                </a:rPr>
                <a:t>Prediction</a:t>
              </a:r>
              <a:endParaRPr lang="de-DE" sz="2000" dirty="0">
                <a:solidFill>
                  <a:schemeClr val="bg1">
                    <a:lumMod val="95000"/>
                  </a:schemeClr>
                </a:solidFill>
                <a:latin typeface="Arial"/>
                <a:ea typeface="Arial"/>
                <a:cs typeface="Arial"/>
                <a:sym typeface="Arial"/>
              </a:endParaRPr>
            </a:p>
          </p:txBody>
        </p:sp>
        <p:sp>
          <p:nvSpPr>
            <p:cNvPr id="12" name="Shape 121"/>
            <p:cNvSpPr/>
            <p:nvPr/>
          </p:nvSpPr>
          <p:spPr>
            <a:xfrm>
              <a:off x="653255" y="4362119"/>
              <a:ext cx="1859687" cy="825315"/>
            </a:xfrm>
            <a:prstGeom prst="roundRect">
              <a:avLst>
                <a:gd name="adj" fmla="val 16667"/>
              </a:avLst>
            </a:prstGeom>
            <a:solidFill>
              <a:srgbClr val="3E545F"/>
            </a:solidFill>
            <a:ln>
              <a:solidFill>
                <a:srgbClr val="039EE3"/>
              </a:solidFill>
            </a:ln>
          </p:spPr>
          <p:txBody>
            <a:bodyPr lIns="91425" tIns="45700" rIns="91425" bIns="45700" anchor="ctr" anchorCtr="0">
              <a:noAutofit/>
            </a:bodyPr>
            <a:lstStyle/>
            <a:p>
              <a:pPr marL="0" marR="0" lvl="0" indent="0" algn="ctr" rtl="0">
                <a:spcBef>
                  <a:spcPts val="0"/>
                </a:spcBef>
                <a:spcAft>
                  <a:spcPts val="0"/>
                </a:spcAft>
                <a:buSzPct val="25000"/>
                <a:buNone/>
              </a:pPr>
              <a:r>
                <a:rPr lang="de-DE" sz="2000" dirty="0">
                  <a:solidFill>
                    <a:schemeClr val="bg1">
                      <a:lumMod val="95000"/>
                    </a:schemeClr>
                  </a:solidFill>
                  <a:latin typeface="Arial"/>
                  <a:ea typeface="Arial"/>
                  <a:cs typeface="Arial"/>
                  <a:sym typeface="Arial"/>
                </a:rPr>
                <a:t>Update</a:t>
              </a:r>
            </a:p>
          </p:txBody>
        </p:sp>
        <p:sp>
          <p:nvSpPr>
            <p:cNvPr id="13" name="Shape 122"/>
            <p:cNvSpPr/>
            <p:nvPr/>
          </p:nvSpPr>
          <p:spPr>
            <a:xfrm>
              <a:off x="2433086" y="4650268"/>
              <a:ext cx="560342" cy="249017"/>
            </a:xfrm>
            <a:prstGeom prst="rightArrow">
              <a:avLst>
                <a:gd name="adj1" fmla="val 50000"/>
                <a:gd name="adj2" fmla="val 50000"/>
              </a:avLst>
            </a:prstGeom>
            <a:solidFill>
              <a:srgbClr val="009DE3"/>
            </a:solidFill>
            <a:ln w="12700" cap="flat" cmpd="sng">
              <a:solidFill>
                <a:srgbClr val="004649"/>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 name="Shape 123"/>
            <p:cNvSpPr/>
            <p:nvPr/>
          </p:nvSpPr>
          <p:spPr>
            <a:xfrm>
              <a:off x="4708970" y="4650268"/>
              <a:ext cx="560342" cy="249017"/>
            </a:xfrm>
            <a:prstGeom prst="rightArrow">
              <a:avLst>
                <a:gd name="adj1" fmla="val 50000"/>
                <a:gd name="adj2" fmla="val 50000"/>
              </a:avLst>
            </a:prstGeom>
            <a:solidFill>
              <a:srgbClr val="009DE3"/>
            </a:solidFill>
            <a:ln w="12700" cap="flat" cmpd="sng">
              <a:solidFill>
                <a:srgbClr val="004649"/>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 name="Shape 124"/>
            <p:cNvSpPr/>
            <p:nvPr/>
          </p:nvSpPr>
          <p:spPr>
            <a:xfrm rot="5400000">
              <a:off x="6671467" y="5011799"/>
              <a:ext cx="1095085" cy="514323"/>
            </a:xfrm>
            <a:prstGeom prst="curvedDownArrow">
              <a:avLst>
                <a:gd name="adj1" fmla="val 34326"/>
                <a:gd name="adj2" fmla="val 62733"/>
                <a:gd name="adj3" fmla="val 37632"/>
              </a:avLst>
            </a:prstGeom>
            <a:solidFill>
              <a:srgbClr val="009DE3"/>
            </a:solidFill>
            <a:ln w="12700" cap="flat" cmpd="sng">
              <a:solidFill>
                <a:srgbClr val="004649"/>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125"/>
            <p:cNvSpPr/>
            <p:nvPr/>
          </p:nvSpPr>
          <p:spPr>
            <a:xfrm rot="16200000">
              <a:off x="3753610" y="2530594"/>
              <a:ext cx="557917" cy="5858555"/>
            </a:xfrm>
            <a:prstGeom prst="bentArrow">
              <a:avLst>
                <a:gd name="adj1" fmla="val 25000"/>
                <a:gd name="adj2" fmla="val 25000"/>
                <a:gd name="adj3" fmla="val 25000"/>
                <a:gd name="adj4" fmla="val 43750"/>
              </a:avLst>
            </a:prstGeom>
            <a:solidFill>
              <a:srgbClr val="009DE3"/>
            </a:solidFill>
            <a:ln w="12700" cap="flat" cmpd="sng">
              <a:solidFill>
                <a:srgbClr val="004649"/>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009FE3"/>
                </a:solidFill>
                <a:latin typeface="Arial"/>
                <a:ea typeface="Arial"/>
                <a:cs typeface="Arial"/>
                <a:sym typeface="Arial"/>
              </a:endParaRPr>
            </a:p>
          </p:txBody>
        </p:sp>
      </p:grpSp>
      <p:sp>
        <p:nvSpPr>
          <p:cNvPr id="21" name="Shape 109"/>
          <p:cNvSpPr txBox="1">
            <a:spLocks noGrp="1"/>
          </p:cNvSpPr>
          <p:nvPr>
            <p:ph type="body" idx="2"/>
          </p:nvPr>
        </p:nvSpPr>
        <p:spPr>
          <a:xfrm>
            <a:off x="831855" y="1512577"/>
            <a:ext cx="6693122" cy="661098"/>
          </a:xfrm>
          <a:prstGeom prst="rect">
            <a:avLst/>
          </a:prstGeom>
          <a:noFill/>
          <a:ln>
            <a:noFill/>
          </a:ln>
        </p:spPr>
        <p:txBody>
          <a:bodyPr lIns="0" tIns="0" rIns="0" bIns="0" anchor="t" anchorCtr="0">
            <a:noAutofit/>
          </a:bodyPr>
          <a:lstStyle/>
          <a:p>
            <a:pPr lvl="0" indent="-216000">
              <a:lnSpc>
                <a:spcPct val="150000"/>
              </a:lnSpc>
              <a:buClr>
                <a:srgbClr val="009FE3"/>
              </a:buClr>
            </a:pPr>
            <a:r>
              <a:rPr lang="de-DE" sz="2200" b="0" dirty="0"/>
              <a:t>General </a:t>
            </a:r>
            <a:r>
              <a:rPr lang="de-DE" sz="2200" b="0" dirty="0" err="1"/>
              <a:t>idea</a:t>
            </a:r>
            <a:r>
              <a:rPr lang="de-DE" sz="2200" b="0" dirty="0"/>
              <a:t> </a:t>
            </a:r>
            <a:r>
              <a:rPr lang="de-DE" sz="2200" b="0" dirty="0" err="1"/>
              <a:t>about</a:t>
            </a:r>
            <a:r>
              <a:rPr lang="de-DE" sz="2200" b="0" dirty="0"/>
              <a:t> </a:t>
            </a:r>
            <a:r>
              <a:rPr lang="de-DE" sz="2200" b="0" dirty="0" err="1"/>
              <a:t>our</a:t>
            </a:r>
            <a:r>
              <a:rPr lang="de-DE" sz="2200" b="0" dirty="0"/>
              <a:t> </a:t>
            </a:r>
            <a:r>
              <a:rPr lang="de-DE" sz="2200" b="0" dirty="0" err="1"/>
              <a:t>task</a:t>
            </a:r>
            <a:r>
              <a:rPr lang="de-DE" sz="2200" b="0" dirty="0"/>
              <a:t>, ROS </a:t>
            </a:r>
            <a:r>
              <a:rPr lang="de-DE" sz="2200" b="0" dirty="0" err="1"/>
              <a:t>and</a:t>
            </a:r>
            <a:r>
              <a:rPr lang="de-DE" sz="2200" b="0" dirty="0"/>
              <a:t> </a:t>
            </a:r>
            <a:r>
              <a:rPr lang="de-DE" sz="2200" b="0" dirty="0" err="1"/>
              <a:t>the</a:t>
            </a:r>
            <a:r>
              <a:rPr lang="de-DE" sz="2200" b="0" dirty="0"/>
              <a:t> EKF</a:t>
            </a:r>
            <a:endParaRPr sz="2200" b="1" i="0" u="none" strike="noStrike" cap="none" dirty="0">
              <a:solidFill>
                <a:schemeClr val="dk1"/>
              </a:solidFill>
              <a:sym typeface="Arial"/>
            </a:endParaRPr>
          </a:p>
          <a:p>
            <a:pPr marL="216000" marR="0" lvl="0" indent="-216000" algn="l" rtl="0">
              <a:lnSpc>
                <a:spcPct val="150000"/>
              </a:lnSpc>
              <a:spcBef>
                <a:spcPts val="0"/>
              </a:spcBef>
              <a:spcAft>
                <a:spcPts val="0"/>
              </a:spcAft>
              <a:buClr>
                <a:srgbClr val="009FE3"/>
              </a:buClr>
              <a:buSzPct val="100000"/>
              <a:buFont typeface="Noto Sans Symbols"/>
              <a:buNone/>
            </a:pPr>
            <a:endParaRPr sz="2200" b="0" i="0" u="none" strike="noStrike" cap="none" dirty="0">
              <a:solidFill>
                <a:schemeClr val="dk1"/>
              </a:solidFill>
              <a:sym typeface="Arial"/>
            </a:endParaRPr>
          </a:p>
        </p:txBody>
      </p:sp>
      <p:sp>
        <p:nvSpPr>
          <p:cNvPr id="23" name="Shape 177"/>
          <p:cNvSpPr txBox="1">
            <a:spLocks noGrp="1"/>
          </p:cNvSpPr>
          <p:nvPr>
            <p:ph type="body" idx="2"/>
          </p:nvPr>
        </p:nvSpPr>
        <p:spPr>
          <a:xfrm>
            <a:off x="831855" y="4242899"/>
            <a:ext cx="8569325" cy="2272632"/>
          </a:xfrm>
          <a:prstGeom prst="rect">
            <a:avLst/>
          </a:prstGeom>
          <a:noFill/>
          <a:ln>
            <a:noFill/>
          </a:ln>
        </p:spPr>
        <p:txBody>
          <a:bodyPr lIns="0" tIns="0" rIns="0" bIns="0" anchor="t" anchorCtr="0">
            <a:noAutofit/>
          </a:bodyPr>
          <a:lstStyle/>
          <a:p>
            <a:pPr marL="457200" marR="0" lvl="0" indent="-457200" algn="l" rtl="0">
              <a:spcBef>
                <a:spcPts val="600"/>
              </a:spcBef>
              <a:spcAft>
                <a:spcPts val="0"/>
              </a:spcAft>
              <a:buClr>
                <a:srgbClr val="009FE3"/>
              </a:buClr>
              <a:buSzPct val="100000"/>
              <a:buFont typeface="Arial"/>
              <a:buAutoNum type="arabicPeriod"/>
            </a:pPr>
            <a:r>
              <a:rPr lang="de-DE" sz="2200" b="0" i="0" u="none" strike="noStrike" cap="none" dirty="0">
                <a:solidFill>
                  <a:schemeClr val="dk1"/>
                </a:solidFill>
                <a:sym typeface="Arial"/>
              </a:rPr>
              <a:t>Mapping </a:t>
            </a:r>
            <a:r>
              <a:rPr lang="de-DE" sz="2200" b="0" i="0" u="none" strike="noStrike" cap="none" dirty="0" err="1">
                <a:solidFill>
                  <a:schemeClr val="dk1"/>
                </a:solidFill>
                <a:sym typeface="Arial"/>
              </a:rPr>
              <a:t>the</a:t>
            </a:r>
            <a:r>
              <a:rPr lang="de-DE" sz="2200" b="0" i="0" u="none" strike="noStrike" cap="none" dirty="0">
                <a:solidFill>
                  <a:schemeClr val="dk1"/>
                </a:solidFill>
                <a:sym typeface="Arial"/>
              </a:rPr>
              <a:t> </a:t>
            </a:r>
            <a:r>
              <a:rPr lang="de-DE" sz="2200" b="0" i="0" u="none" strike="noStrike" cap="none" dirty="0" err="1">
                <a:solidFill>
                  <a:srgbClr val="000000"/>
                </a:solidFill>
                <a:sym typeface="Arial"/>
              </a:rPr>
              <a:t>room</a:t>
            </a:r>
            <a:r>
              <a:rPr lang="de-DE" sz="2200" b="0" i="0" u="none" strike="noStrike" cap="none" dirty="0">
                <a:solidFill>
                  <a:srgbClr val="000000"/>
                </a:solidFill>
                <a:sym typeface="Arial"/>
              </a:rPr>
              <a:t> </a:t>
            </a:r>
          </a:p>
          <a:p>
            <a:pPr marL="457200" marR="0" lvl="0" indent="-457200" algn="l" rtl="0">
              <a:spcBef>
                <a:spcPts val="600"/>
              </a:spcBef>
              <a:spcAft>
                <a:spcPts val="0"/>
              </a:spcAft>
              <a:buClr>
                <a:srgbClr val="009FE3"/>
              </a:buClr>
              <a:buSzPct val="100000"/>
              <a:buFont typeface="Arial"/>
              <a:buAutoNum type="arabicPeriod"/>
            </a:pPr>
            <a:r>
              <a:rPr lang="de-DE" sz="2200" b="0" i="0" u="none" strike="noStrike" cap="none" dirty="0" err="1">
                <a:solidFill>
                  <a:schemeClr val="dk1"/>
                </a:solidFill>
                <a:sym typeface="Arial"/>
              </a:rPr>
              <a:t>Combining</a:t>
            </a:r>
            <a:r>
              <a:rPr lang="de-DE" sz="2200" b="0" i="0" u="none" strike="noStrike" cap="none" dirty="0">
                <a:solidFill>
                  <a:schemeClr val="dk1"/>
                </a:solidFill>
                <a:sym typeface="Arial"/>
              </a:rPr>
              <a:t> </a:t>
            </a:r>
            <a:r>
              <a:rPr lang="de-DE" sz="2200" b="0" i="0" u="none" strike="noStrike" cap="none" dirty="0" err="1">
                <a:solidFill>
                  <a:schemeClr val="dk1"/>
                </a:solidFill>
                <a:sym typeface="Arial"/>
              </a:rPr>
              <a:t>pre-acquired</a:t>
            </a:r>
            <a:r>
              <a:rPr lang="de-DE" sz="2200" b="0" i="0" u="none" strike="noStrike" cap="none" dirty="0">
                <a:solidFill>
                  <a:schemeClr val="dk1"/>
                </a:solidFill>
                <a:sym typeface="Arial"/>
              </a:rPr>
              <a:t> </a:t>
            </a:r>
            <a:r>
              <a:rPr lang="de-DE" sz="2200" b="0" i="0" u="none" strike="noStrike" cap="none" dirty="0" err="1">
                <a:solidFill>
                  <a:schemeClr val="dk1"/>
                </a:solidFill>
                <a:sym typeface="Arial"/>
              </a:rPr>
              <a:t>map</a:t>
            </a:r>
            <a:r>
              <a:rPr lang="de-DE" sz="2200" b="0" i="0" u="none" strike="noStrike" cap="none" dirty="0">
                <a:solidFill>
                  <a:schemeClr val="dk1"/>
                </a:solidFill>
                <a:sym typeface="Arial"/>
              </a:rPr>
              <a:t> </a:t>
            </a:r>
            <a:r>
              <a:rPr lang="de-DE" sz="2200" b="0" i="0" u="none" strike="noStrike" cap="none" dirty="0" err="1">
                <a:solidFill>
                  <a:schemeClr val="dk1"/>
                </a:solidFill>
                <a:sym typeface="Arial"/>
              </a:rPr>
              <a:t>with</a:t>
            </a:r>
            <a:r>
              <a:rPr lang="de-DE" sz="2200" b="0" i="0" u="none" strike="noStrike" cap="none" dirty="0">
                <a:solidFill>
                  <a:schemeClr val="dk1"/>
                </a:solidFill>
                <a:sym typeface="Arial"/>
              </a:rPr>
              <a:t> </a:t>
            </a:r>
            <a:r>
              <a:rPr lang="de-DE" sz="2200" b="0" i="0" u="none" strike="noStrike" cap="none" dirty="0" err="1">
                <a:solidFill>
                  <a:schemeClr val="dk1"/>
                </a:solidFill>
                <a:sym typeface="Arial"/>
              </a:rPr>
              <a:t>the</a:t>
            </a:r>
            <a:r>
              <a:rPr lang="de-DE" sz="2200" b="0" i="0" u="none" strike="noStrike" cap="none" dirty="0">
                <a:solidFill>
                  <a:schemeClr val="dk1"/>
                </a:solidFill>
                <a:sym typeface="Arial"/>
              </a:rPr>
              <a:t> </a:t>
            </a:r>
            <a:r>
              <a:rPr lang="de-DE" sz="2200" b="0" i="0" u="none" strike="noStrike" cap="none" dirty="0" err="1">
                <a:solidFill>
                  <a:schemeClr val="dk1"/>
                </a:solidFill>
                <a:sym typeface="Arial"/>
              </a:rPr>
              <a:t>mapped</a:t>
            </a:r>
            <a:r>
              <a:rPr lang="de-DE" sz="2200" b="0" i="0" u="none" strike="noStrike" cap="none" dirty="0">
                <a:solidFill>
                  <a:schemeClr val="dk1"/>
                </a:solidFill>
                <a:sym typeface="Arial"/>
              </a:rPr>
              <a:t> </a:t>
            </a:r>
            <a:r>
              <a:rPr lang="de-DE" sz="2200" b="0" i="0" u="none" strike="noStrike" cap="none" dirty="0" err="1">
                <a:solidFill>
                  <a:schemeClr val="dk1"/>
                </a:solidFill>
                <a:sym typeface="Arial"/>
              </a:rPr>
              <a:t>room</a:t>
            </a:r>
            <a:endParaRPr lang="de-DE" sz="2200" b="0" i="0" u="none" strike="noStrike" cap="none" dirty="0">
              <a:solidFill>
                <a:schemeClr val="dk1"/>
              </a:solidFill>
              <a:sym typeface="Arial"/>
            </a:endParaRPr>
          </a:p>
          <a:p>
            <a:pPr marL="457200" marR="0" lvl="0" indent="-457200" algn="l" rtl="0">
              <a:spcBef>
                <a:spcPts val="600"/>
              </a:spcBef>
              <a:spcAft>
                <a:spcPts val="0"/>
              </a:spcAft>
              <a:buClr>
                <a:srgbClr val="009FE3"/>
              </a:buClr>
              <a:buSzPct val="100000"/>
              <a:buFont typeface="Arial"/>
              <a:buAutoNum type="arabicPeriod"/>
            </a:pPr>
            <a:r>
              <a:rPr lang="de-DE" sz="2200" b="0" dirty="0"/>
              <a:t>Building </a:t>
            </a:r>
            <a:r>
              <a:rPr lang="de-DE" sz="2200" b="0" dirty="0" err="1"/>
              <a:t>autonomy</a:t>
            </a:r>
            <a:r>
              <a:rPr lang="de-DE" sz="2200" b="0" dirty="0"/>
              <a:t>  </a:t>
            </a:r>
          </a:p>
          <a:p>
            <a:pPr marL="457200" marR="0" lvl="0" indent="-457200" algn="l" rtl="0">
              <a:spcBef>
                <a:spcPts val="600"/>
              </a:spcBef>
              <a:spcAft>
                <a:spcPts val="0"/>
              </a:spcAft>
              <a:buClr>
                <a:srgbClr val="009FE3"/>
              </a:buClr>
              <a:buSzPct val="100000"/>
              <a:buFont typeface="Arial"/>
              <a:buAutoNum type="arabicPeriod"/>
            </a:pPr>
            <a:r>
              <a:rPr lang="de-DE" sz="2200" b="0" i="0" u="none" strike="noStrike" cap="none" dirty="0" err="1">
                <a:solidFill>
                  <a:schemeClr val="dk1"/>
                </a:solidFill>
                <a:sym typeface="Arial"/>
              </a:rPr>
              <a:t>Optimizing</a:t>
            </a:r>
            <a:r>
              <a:rPr lang="de-DE" sz="2200" b="0" i="0" u="none" strike="noStrike" cap="none" dirty="0">
                <a:solidFill>
                  <a:schemeClr val="dk1"/>
                </a:solidFill>
                <a:sym typeface="Arial"/>
              </a:rPr>
              <a:t> </a:t>
            </a:r>
            <a:r>
              <a:rPr lang="de-DE" sz="2200" b="0" i="0" u="none" strike="noStrike" cap="none" dirty="0" err="1">
                <a:solidFill>
                  <a:schemeClr val="dk1"/>
                </a:solidFill>
                <a:sym typeface="Arial"/>
              </a:rPr>
              <a:t>for</a:t>
            </a:r>
            <a:r>
              <a:rPr lang="de-DE" sz="2200" b="0" i="0" u="none" strike="noStrike" cap="none" dirty="0">
                <a:solidFill>
                  <a:schemeClr val="dk1"/>
                </a:solidFill>
                <a:sym typeface="Arial"/>
              </a:rPr>
              <a:t> </a:t>
            </a:r>
            <a:r>
              <a:rPr lang="de-DE" sz="2200" b="0" i="0" u="none" strike="noStrike" cap="none" dirty="0" err="1">
                <a:solidFill>
                  <a:schemeClr val="dk1"/>
                </a:solidFill>
                <a:sym typeface="Arial"/>
              </a:rPr>
              <a:t>the</a:t>
            </a:r>
            <a:r>
              <a:rPr lang="de-DE" sz="2200" b="0" i="0" u="none" strike="noStrike" cap="none" dirty="0">
                <a:solidFill>
                  <a:schemeClr val="dk1"/>
                </a:solidFill>
                <a:sym typeface="Arial"/>
              </a:rPr>
              <a:t> </a:t>
            </a:r>
            <a:r>
              <a:rPr lang="de-DE" sz="2200" b="0" i="0" u="none" strike="noStrike" cap="none" dirty="0" err="1">
                <a:solidFill>
                  <a:schemeClr val="dk1"/>
                </a:solidFill>
                <a:sym typeface="Arial"/>
              </a:rPr>
              <a:t>problem</a:t>
            </a:r>
            <a:endParaRPr lang="de-DE" sz="2200" b="0" i="0" u="none" strike="noStrike" cap="none" dirty="0">
              <a:solidFill>
                <a:schemeClr val="dk1"/>
              </a:solidFill>
              <a:sym typeface="Arial"/>
            </a:endParaRPr>
          </a:p>
        </p:txBody>
      </p:sp>
      <p:sp>
        <p:nvSpPr>
          <p:cNvPr id="28" name="Shape 179"/>
          <p:cNvSpPr txBox="1"/>
          <p:nvPr/>
        </p:nvSpPr>
        <p:spPr>
          <a:xfrm>
            <a:off x="8251200" y="5122311"/>
            <a:ext cx="892800" cy="543600"/>
          </a:xfrm>
          <a:prstGeom prst="rect">
            <a:avLst/>
          </a:prstGeom>
          <a:noFill/>
          <a:ln>
            <a:noFill/>
          </a:ln>
        </p:spPr>
        <p:txBody>
          <a:bodyPr lIns="91425" tIns="91425" rIns="91425" bIns="91425" anchor="ctr" anchorCtr="0">
            <a:noAutofit/>
          </a:bodyPr>
          <a:lstStyle/>
          <a:p>
            <a:pPr algn="ctr"/>
            <a:r>
              <a:rPr lang="de-DE" sz="2400" dirty="0">
                <a:solidFill>
                  <a:schemeClr val="dk1"/>
                </a:solidFill>
              </a:rPr>
              <a:t>EKF</a:t>
            </a:r>
          </a:p>
          <a:p>
            <a:pPr lvl="0" algn="ctr">
              <a:spcBef>
                <a:spcPts val="0"/>
              </a:spcBef>
              <a:buNone/>
            </a:pPr>
            <a:endParaRPr lang="de-DE" sz="2400" dirty="0"/>
          </a:p>
        </p:txBody>
      </p:sp>
      <p:sp>
        <p:nvSpPr>
          <p:cNvPr id="29" name="Geschweifte Klammer rechts 28"/>
          <p:cNvSpPr/>
          <p:nvPr/>
        </p:nvSpPr>
        <p:spPr>
          <a:xfrm>
            <a:off x="7714661" y="4584192"/>
            <a:ext cx="634076" cy="1237456"/>
          </a:xfrm>
          <a:prstGeom prst="rightBrace">
            <a:avLst/>
          </a:prstGeom>
          <a:noFill/>
          <a:ln>
            <a:solidFill>
              <a:srgbClr val="039EE3"/>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GB"/>
          </a:p>
        </p:txBody>
      </p:sp>
      <p:sp>
        <p:nvSpPr>
          <p:cNvPr id="17" name="Rechteck 16"/>
          <p:cNvSpPr/>
          <p:nvPr/>
        </p:nvSpPr>
        <p:spPr>
          <a:xfrm>
            <a:off x="831855" y="3596403"/>
            <a:ext cx="2808782" cy="537391"/>
          </a:xfrm>
          <a:prstGeom prst="rect">
            <a:avLst/>
          </a:prstGeom>
        </p:spPr>
        <p:txBody>
          <a:bodyPr wrap="none">
            <a:spAutoFit/>
          </a:bodyPr>
          <a:lstStyle/>
          <a:p>
            <a:pPr lvl="0">
              <a:lnSpc>
                <a:spcPct val="150000"/>
              </a:lnSpc>
              <a:buClr>
                <a:srgbClr val="009FE3"/>
              </a:buClr>
              <a:buSzPct val="25000"/>
            </a:pPr>
            <a:r>
              <a:rPr lang="de-DE" sz="2200" b="1" dirty="0">
                <a:solidFill>
                  <a:schemeClr val="dk1"/>
                </a:solidFill>
              </a:rPr>
              <a:t>Solution Approach:</a:t>
            </a:r>
          </a:p>
        </p:txBody>
      </p:sp>
      <p:sp>
        <p:nvSpPr>
          <p:cNvPr id="18" name="Rechteck 17"/>
          <p:cNvSpPr/>
          <p:nvPr/>
        </p:nvSpPr>
        <p:spPr>
          <a:xfrm>
            <a:off x="245807" y="878900"/>
            <a:ext cx="2100255" cy="646331"/>
          </a:xfrm>
          <a:prstGeom prst="rect">
            <a:avLst/>
          </a:prstGeom>
        </p:spPr>
        <p:txBody>
          <a:bodyPr wrap="none">
            <a:spAutoFit/>
          </a:bodyPr>
          <a:lstStyle/>
          <a:p>
            <a:pPr lvl="0">
              <a:lnSpc>
                <a:spcPct val="150000"/>
              </a:lnSpc>
              <a:buClr>
                <a:srgbClr val="009FE3"/>
              </a:buClr>
              <a:buSzPct val="25000"/>
            </a:pPr>
            <a:r>
              <a:rPr lang="de-DE" sz="2400" b="1" dirty="0">
                <a:solidFill>
                  <a:schemeClr val="dk1"/>
                </a:solidFill>
              </a:rPr>
              <a:t>3 </a:t>
            </a:r>
            <a:r>
              <a:rPr lang="de-DE" sz="2400" b="1" dirty="0" err="1">
                <a:solidFill>
                  <a:schemeClr val="dk1"/>
                </a:solidFill>
              </a:rPr>
              <a:t>weeks</a:t>
            </a:r>
            <a:r>
              <a:rPr lang="de-DE" sz="2400" b="1" dirty="0">
                <a:solidFill>
                  <a:schemeClr val="dk1"/>
                </a:solidFill>
              </a:rPr>
              <a:t> </a:t>
            </a:r>
            <a:r>
              <a:rPr lang="de-DE" sz="2400" b="1" dirty="0" err="1">
                <a:solidFill>
                  <a:schemeClr val="dk1"/>
                </a:solidFill>
              </a:rPr>
              <a:t>ago</a:t>
            </a:r>
            <a:r>
              <a:rPr lang="de-DE" sz="2400" b="1" dirty="0">
                <a:solidFill>
                  <a:schemeClr val="dk1"/>
                </a:solidFill>
              </a:rPr>
              <a:t>:</a:t>
            </a:r>
          </a:p>
        </p:txBody>
      </p:sp>
    </p:spTree>
    <p:extLst>
      <p:ext uri="{BB962C8B-B14F-4D97-AF65-F5344CB8AC3E}">
        <p14:creationId xmlns:p14="http://schemas.microsoft.com/office/powerpoint/2010/main" val="456294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5" name="Abgerundetes Rechteck 4"/>
          <p:cNvSpPr/>
          <p:nvPr/>
        </p:nvSpPr>
        <p:spPr>
          <a:xfrm>
            <a:off x="1307665" y="4811732"/>
            <a:ext cx="6243201" cy="710877"/>
          </a:xfrm>
          <a:prstGeom prst="roundRect">
            <a:avLst/>
          </a:prstGeom>
          <a:solidFill>
            <a:srgbClr val="3E545F"/>
          </a:solidFill>
          <a:ln>
            <a:solidFill>
              <a:srgbClr val="039E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sz="2400" b="1" dirty="0">
                <a:solidFill>
                  <a:schemeClr val="bg1">
                    <a:lumMod val="95000"/>
                  </a:schemeClr>
                </a:solidFill>
              </a:rPr>
              <a:t>First step of the solution approach</a:t>
            </a:r>
          </a:p>
        </p:txBody>
      </p:sp>
      <p:sp>
        <p:nvSpPr>
          <p:cNvPr id="104" name="Shape 104"/>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SzPct val="25000"/>
              <a:buNone/>
            </a:pPr>
            <a:r>
              <a:rPr lang="de-DE" sz="3200" dirty="0"/>
              <a:t>Robot (1)</a:t>
            </a:r>
            <a:endParaRPr lang="de-DE" sz="3200" b="1" i="0" u="none" strike="noStrike" cap="none" dirty="0">
              <a:solidFill>
                <a:srgbClr val="3E545F"/>
              </a:solidFill>
              <a:latin typeface="Arial"/>
              <a:ea typeface="Arial"/>
              <a:cs typeface="Arial"/>
              <a:sym typeface="Arial"/>
            </a:endParaRPr>
          </a:p>
        </p:txBody>
      </p:sp>
      <p:sp>
        <p:nvSpPr>
          <p:cNvPr id="105" name="Shape 105"/>
          <p:cNvSpPr txBox="1">
            <a:spLocks noGrp="1"/>
          </p:cNvSpPr>
          <p:nvPr>
            <p:ph type="ftr" idx="11"/>
          </p:nvPr>
        </p:nvSpPr>
        <p:spPr>
          <a:xfrm>
            <a:off x="287337" y="6227762"/>
            <a:ext cx="731837" cy="396874"/>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de-DE" dirty="0"/>
              <a:t>4</a:t>
            </a:r>
            <a:r>
              <a:rPr lang="de-DE" sz="1050" dirty="0">
                <a:solidFill>
                  <a:srgbClr val="3E545F"/>
                </a:solidFill>
                <a:latin typeface="Arial"/>
                <a:ea typeface="Arial"/>
                <a:cs typeface="Arial"/>
                <a:sym typeface="Arial"/>
              </a:rPr>
              <a:t> </a:t>
            </a:r>
            <a:r>
              <a:rPr lang="de-DE" sz="1050" dirty="0" err="1">
                <a:solidFill>
                  <a:srgbClr val="3E545F"/>
                </a:solidFill>
                <a:latin typeface="Arial"/>
                <a:ea typeface="Arial"/>
                <a:cs typeface="Arial"/>
                <a:sym typeface="Arial"/>
              </a:rPr>
              <a:t>of</a:t>
            </a:r>
            <a:r>
              <a:rPr lang="de-DE" sz="1050" dirty="0">
                <a:solidFill>
                  <a:srgbClr val="3E545F"/>
                </a:solidFill>
                <a:latin typeface="Arial"/>
                <a:ea typeface="Arial"/>
                <a:cs typeface="Arial"/>
                <a:sym typeface="Arial"/>
              </a:rPr>
              <a:t> 15</a:t>
            </a:r>
          </a:p>
        </p:txBody>
      </p:sp>
      <p:sp>
        <p:nvSpPr>
          <p:cNvPr id="21" name="Shape 109"/>
          <p:cNvSpPr txBox="1">
            <a:spLocks noGrp="1"/>
          </p:cNvSpPr>
          <p:nvPr>
            <p:ph type="body" idx="2"/>
          </p:nvPr>
        </p:nvSpPr>
        <p:spPr>
          <a:xfrm>
            <a:off x="842283" y="1760246"/>
            <a:ext cx="7885425" cy="2036439"/>
          </a:xfrm>
          <a:prstGeom prst="rect">
            <a:avLst/>
          </a:prstGeom>
          <a:noFill/>
          <a:ln>
            <a:noFill/>
          </a:ln>
        </p:spPr>
        <p:txBody>
          <a:bodyPr lIns="0" tIns="0" rIns="0" bIns="0" anchor="t" anchorCtr="0">
            <a:noAutofit/>
          </a:bodyPr>
          <a:lstStyle/>
          <a:p>
            <a:pPr lvl="0" indent="-216000">
              <a:lnSpc>
                <a:spcPct val="150000"/>
              </a:lnSpc>
              <a:buClr>
                <a:srgbClr val="009FE3"/>
              </a:buClr>
            </a:pPr>
            <a:r>
              <a:rPr lang="de-DE" sz="2400" b="0" dirty="0"/>
              <a:t>Working ROS Environment</a:t>
            </a:r>
          </a:p>
          <a:p>
            <a:pPr lvl="1" indent="-216000">
              <a:lnSpc>
                <a:spcPct val="150000"/>
              </a:lnSpc>
              <a:buClr>
                <a:srgbClr val="009FE3"/>
              </a:buClr>
            </a:pPr>
            <a:r>
              <a:rPr lang="de-DE" sz="2200" dirty="0"/>
              <a:t>Communication </a:t>
            </a:r>
            <a:r>
              <a:rPr lang="de-DE" sz="2200" dirty="0" err="1"/>
              <a:t>with</a:t>
            </a:r>
            <a:r>
              <a:rPr lang="de-DE" sz="2200" dirty="0"/>
              <a:t> Robot (ROSARIA)</a:t>
            </a:r>
          </a:p>
          <a:p>
            <a:pPr lvl="1" indent="-216000">
              <a:lnSpc>
                <a:spcPct val="150000"/>
              </a:lnSpc>
              <a:buClr>
                <a:srgbClr val="009FE3"/>
              </a:buClr>
            </a:pPr>
            <a:r>
              <a:rPr lang="de-DE" sz="2200" b="0" i="0" u="none" strike="noStrike" cap="none" dirty="0">
                <a:solidFill>
                  <a:schemeClr val="dk1"/>
                </a:solidFill>
                <a:sym typeface="Arial"/>
              </a:rPr>
              <a:t>LRF &amp; </a:t>
            </a:r>
            <a:r>
              <a:rPr lang="de-DE" sz="2200" b="0" i="0" u="none" strike="noStrike" cap="none" dirty="0" err="1">
                <a:solidFill>
                  <a:schemeClr val="dk1"/>
                </a:solidFill>
                <a:sym typeface="Arial"/>
              </a:rPr>
              <a:t>Odometry</a:t>
            </a:r>
            <a:r>
              <a:rPr lang="de-DE" sz="2200" b="0" i="0" u="none" strike="noStrike" cap="none" dirty="0">
                <a:solidFill>
                  <a:schemeClr val="dk1"/>
                </a:solidFill>
                <a:sym typeface="Arial"/>
              </a:rPr>
              <a:t> </a:t>
            </a:r>
            <a:r>
              <a:rPr lang="de-DE" sz="2200" b="0" i="0" u="none" strike="noStrike" cap="none" dirty="0" err="1">
                <a:solidFill>
                  <a:schemeClr val="dk1"/>
                </a:solidFill>
                <a:sym typeface="Arial"/>
              </a:rPr>
              <a:t>connected</a:t>
            </a:r>
            <a:r>
              <a:rPr lang="de-DE" sz="2200" b="0" i="0" u="none" strike="noStrike" cap="none" dirty="0">
                <a:solidFill>
                  <a:schemeClr val="dk1"/>
                </a:solidFill>
                <a:sym typeface="Arial"/>
              </a:rPr>
              <a:t> </a:t>
            </a:r>
            <a:r>
              <a:rPr lang="de-DE" sz="2200" b="0" i="0" u="none" strike="noStrike" cap="none" dirty="0" err="1">
                <a:solidFill>
                  <a:schemeClr val="dk1"/>
                </a:solidFill>
                <a:sym typeface="Arial"/>
              </a:rPr>
              <a:t>to</a:t>
            </a:r>
            <a:r>
              <a:rPr lang="de-DE" sz="2200" b="0" i="0" u="none" strike="noStrike" cap="none" dirty="0">
                <a:solidFill>
                  <a:schemeClr val="dk1"/>
                </a:solidFill>
                <a:sym typeface="Arial"/>
              </a:rPr>
              <a:t> RVIZ</a:t>
            </a:r>
          </a:p>
          <a:p>
            <a:pPr indent="-216000">
              <a:lnSpc>
                <a:spcPct val="150000"/>
              </a:lnSpc>
              <a:buClr>
                <a:srgbClr val="009FE3"/>
              </a:buClr>
            </a:pPr>
            <a:r>
              <a:rPr lang="de-DE" sz="2400" b="0" dirty="0"/>
              <a:t>Remote </a:t>
            </a:r>
            <a:r>
              <a:rPr lang="de-DE" sz="2400" b="0" dirty="0" err="1"/>
              <a:t>control</a:t>
            </a:r>
            <a:r>
              <a:rPr lang="de-DE" sz="2400" b="0" dirty="0"/>
              <a:t> </a:t>
            </a:r>
            <a:r>
              <a:rPr lang="de-DE" sz="2400" b="0" dirty="0" err="1"/>
              <a:t>robot</a:t>
            </a:r>
            <a:r>
              <a:rPr lang="de-DE" sz="2400" b="0" dirty="0"/>
              <a:t> </a:t>
            </a:r>
            <a:r>
              <a:rPr lang="de-DE" sz="2400" b="0" dirty="0" err="1"/>
              <a:t>with</a:t>
            </a:r>
            <a:r>
              <a:rPr lang="de-DE" sz="2400" b="0" dirty="0"/>
              <a:t> </a:t>
            </a:r>
            <a:r>
              <a:rPr lang="de-DE" sz="2400" b="0" dirty="0" err="1"/>
              <a:t>keyboard</a:t>
            </a:r>
            <a:r>
              <a:rPr lang="de-DE" sz="2400" b="0" dirty="0"/>
              <a:t> </a:t>
            </a:r>
            <a:r>
              <a:rPr lang="de-DE" sz="2400" b="0" dirty="0" err="1"/>
              <a:t>from</a:t>
            </a:r>
            <a:r>
              <a:rPr lang="de-DE" sz="2400" b="0" dirty="0"/>
              <a:t> </a:t>
            </a:r>
            <a:r>
              <a:rPr lang="de-DE" sz="2400" b="0" dirty="0" err="1"/>
              <a:t>second</a:t>
            </a:r>
            <a:r>
              <a:rPr lang="de-DE" sz="2400" b="0" dirty="0"/>
              <a:t> </a:t>
            </a:r>
            <a:r>
              <a:rPr lang="de-DE" sz="2400" b="0" dirty="0" err="1"/>
              <a:t>laptop</a:t>
            </a:r>
            <a:endParaRPr lang="de-DE" sz="2400" b="0" i="0" u="none" strike="noStrike" cap="none" dirty="0">
              <a:solidFill>
                <a:schemeClr val="dk1"/>
              </a:solidFill>
              <a:sym typeface="Arial"/>
            </a:endParaRPr>
          </a:p>
          <a:p>
            <a:pPr indent="-216000">
              <a:lnSpc>
                <a:spcPct val="150000"/>
              </a:lnSpc>
              <a:buClr>
                <a:srgbClr val="009FE3"/>
              </a:buClr>
            </a:pPr>
            <a:r>
              <a:rPr lang="de-DE" sz="2400" b="0" dirty="0"/>
              <a:t>First </a:t>
            </a:r>
            <a:r>
              <a:rPr lang="de-DE" sz="2400" b="0" dirty="0" err="1"/>
              <a:t>version</a:t>
            </a:r>
            <a:r>
              <a:rPr lang="de-DE" sz="2400" b="0" dirty="0"/>
              <a:t> </a:t>
            </a:r>
            <a:r>
              <a:rPr lang="de-DE" sz="2400" b="0" dirty="0" err="1"/>
              <a:t>of</a:t>
            </a:r>
            <a:r>
              <a:rPr lang="de-DE" sz="2400" b="0" dirty="0"/>
              <a:t> a </a:t>
            </a:r>
            <a:r>
              <a:rPr lang="de-DE" sz="2400" b="0" dirty="0" err="1"/>
              <a:t>map</a:t>
            </a:r>
            <a:r>
              <a:rPr lang="de-DE" sz="2400" b="0" dirty="0"/>
              <a:t> </a:t>
            </a:r>
            <a:r>
              <a:rPr lang="de-DE" sz="2400" b="0" dirty="0" err="1"/>
              <a:t>of</a:t>
            </a:r>
            <a:r>
              <a:rPr lang="de-DE" sz="2400" b="0" dirty="0"/>
              <a:t> </a:t>
            </a:r>
            <a:r>
              <a:rPr lang="de-DE" sz="2400" b="0" dirty="0" err="1"/>
              <a:t>the</a:t>
            </a:r>
            <a:r>
              <a:rPr lang="de-DE" sz="2400" b="0" dirty="0"/>
              <a:t> 5th </a:t>
            </a:r>
            <a:r>
              <a:rPr lang="de-DE" sz="2400" b="0" dirty="0" err="1"/>
              <a:t>floor</a:t>
            </a:r>
            <a:r>
              <a:rPr lang="de-DE" sz="2400" b="0" dirty="0"/>
              <a:t> (</a:t>
            </a:r>
            <a:r>
              <a:rPr lang="de-DE" sz="2400" b="0" dirty="0" err="1"/>
              <a:t>slam_gmapping</a:t>
            </a:r>
            <a:r>
              <a:rPr lang="de-DE" sz="2400" b="0" dirty="0"/>
              <a:t>)</a:t>
            </a:r>
            <a:endParaRPr sz="2400" b="0" i="0" u="none" strike="noStrike" cap="none" dirty="0">
              <a:solidFill>
                <a:schemeClr val="dk1"/>
              </a:solidFill>
              <a:sym typeface="Arial"/>
            </a:endParaRPr>
          </a:p>
        </p:txBody>
      </p:sp>
      <p:sp>
        <p:nvSpPr>
          <p:cNvPr id="18" name="Rechteck 17"/>
          <p:cNvSpPr/>
          <p:nvPr/>
        </p:nvSpPr>
        <p:spPr>
          <a:xfrm>
            <a:off x="245805" y="1167825"/>
            <a:ext cx="1192955" cy="577850"/>
          </a:xfrm>
          <a:prstGeom prst="rect">
            <a:avLst/>
          </a:prstGeom>
        </p:spPr>
        <p:txBody>
          <a:bodyPr wrap="none">
            <a:spAutoFit/>
          </a:bodyPr>
          <a:lstStyle/>
          <a:p>
            <a:pPr lvl="0">
              <a:lnSpc>
                <a:spcPct val="150000"/>
              </a:lnSpc>
              <a:buClr>
                <a:srgbClr val="009FE3"/>
              </a:buClr>
              <a:buSzPct val="25000"/>
            </a:pPr>
            <a:r>
              <a:rPr lang="de-DE" sz="2400" b="1" dirty="0">
                <a:solidFill>
                  <a:schemeClr val="dk1"/>
                </a:solidFill>
              </a:rPr>
              <a:t>Today:</a:t>
            </a:r>
          </a:p>
        </p:txBody>
      </p:sp>
      <p:pic>
        <p:nvPicPr>
          <p:cNvPr id="4" name="Grafik 3"/>
          <p:cNvPicPr>
            <a:picLocks noChangeAspect="1"/>
          </p:cNvPicPr>
          <p:nvPr/>
        </p:nvPicPr>
        <p:blipFill>
          <a:blip r:embed="rId3"/>
          <a:stretch>
            <a:fillRect/>
          </a:stretch>
        </p:blipFill>
        <p:spPr>
          <a:xfrm>
            <a:off x="7731518" y="4398128"/>
            <a:ext cx="1032118" cy="1032118"/>
          </a:xfrm>
          <a:prstGeom prst="rect">
            <a:avLst/>
          </a:prstGeom>
        </p:spPr>
      </p:pic>
      <p:sp>
        <p:nvSpPr>
          <p:cNvPr id="8" name="Pfeil nach rechts 7"/>
          <p:cNvSpPr/>
          <p:nvPr/>
        </p:nvSpPr>
        <p:spPr>
          <a:xfrm>
            <a:off x="287337" y="5058048"/>
            <a:ext cx="967707" cy="292131"/>
          </a:xfrm>
          <a:prstGeom prst="rightArrow">
            <a:avLst/>
          </a:prstGeom>
          <a:solidFill>
            <a:srgbClr val="009FE3"/>
          </a:solidFill>
          <a:ln>
            <a:solidFill>
              <a:srgbClr val="3E54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2984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SzPct val="25000"/>
              <a:buNone/>
            </a:pPr>
            <a:r>
              <a:rPr lang="de-DE" sz="3200" b="1" i="0" u="none" strike="noStrike" cap="none" dirty="0">
                <a:solidFill>
                  <a:srgbClr val="3E545F"/>
                </a:solidFill>
                <a:latin typeface="Arial"/>
                <a:ea typeface="Arial"/>
                <a:cs typeface="Arial"/>
                <a:sym typeface="Arial"/>
              </a:rPr>
              <a:t>Robot (2)</a:t>
            </a:r>
          </a:p>
        </p:txBody>
      </p:sp>
      <p:sp>
        <p:nvSpPr>
          <p:cNvPr id="105" name="Shape 105"/>
          <p:cNvSpPr txBox="1">
            <a:spLocks noGrp="1"/>
          </p:cNvSpPr>
          <p:nvPr>
            <p:ph type="ftr" idx="11"/>
          </p:nvPr>
        </p:nvSpPr>
        <p:spPr>
          <a:xfrm>
            <a:off x="287337" y="6227762"/>
            <a:ext cx="731837" cy="396874"/>
          </a:xfrm>
          <a:prstGeom prst="rect">
            <a:avLst/>
          </a:prstGeom>
          <a:noFill/>
          <a:ln>
            <a:noFill/>
          </a:ln>
        </p:spPr>
        <p:txBody>
          <a:bodyPr lIns="0" tIns="0" rIns="0" bIns="0" anchor="t" anchorCtr="0">
            <a:noAutofit/>
          </a:bodyPr>
          <a:lstStyle/>
          <a:p>
            <a:pPr lvl="0">
              <a:buSzPct val="25000"/>
            </a:pPr>
            <a:r>
              <a:rPr lang="de-DE" dirty="0"/>
              <a:t>5</a:t>
            </a:r>
            <a:r>
              <a:rPr lang="de-DE" sz="1050" dirty="0">
                <a:solidFill>
                  <a:srgbClr val="3E545F"/>
                </a:solidFill>
                <a:latin typeface="Arial"/>
                <a:ea typeface="Arial"/>
                <a:cs typeface="Arial"/>
                <a:sym typeface="Arial"/>
              </a:rPr>
              <a:t> </a:t>
            </a:r>
            <a:r>
              <a:rPr lang="de-DE" sz="1050" dirty="0" err="1">
                <a:solidFill>
                  <a:srgbClr val="3E545F"/>
                </a:solidFill>
                <a:latin typeface="Arial"/>
                <a:ea typeface="Arial"/>
                <a:cs typeface="Arial"/>
                <a:sym typeface="Arial"/>
              </a:rPr>
              <a:t>of</a:t>
            </a:r>
            <a:r>
              <a:rPr lang="de-DE" dirty="0"/>
              <a:t> 15</a:t>
            </a:r>
            <a:endParaRPr lang="de-DE" sz="1050" dirty="0">
              <a:solidFill>
                <a:srgbClr val="3E545F"/>
              </a:solidFill>
              <a:latin typeface="Arial"/>
              <a:ea typeface="Arial"/>
              <a:cs typeface="Arial"/>
              <a:sym typeface="Arial"/>
            </a:endParaRPr>
          </a:p>
        </p:txBody>
      </p:sp>
      <p:sp>
        <p:nvSpPr>
          <p:cNvPr id="109" name="Shape 109"/>
          <p:cNvSpPr txBox="1">
            <a:spLocks noGrp="1"/>
          </p:cNvSpPr>
          <p:nvPr>
            <p:ph type="body" idx="2"/>
          </p:nvPr>
        </p:nvSpPr>
        <p:spPr>
          <a:xfrm>
            <a:off x="3377101" y="2642190"/>
            <a:ext cx="2404862" cy="1149605"/>
          </a:xfrm>
          <a:prstGeom prst="rect">
            <a:avLst/>
          </a:prstGeom>
          <a:noFill/>
          <a:ln>
            <a:noFill/>
          </a:ln>
        </p:spPr>
        <p:txBody>
          <a:bodyPr lIns="0" tIns="0" rIns="0" bIns="0" anchor="t" anchorCtr="0">
            <a:noAutofit/>
          </a:bodyPr>
          <a:lstStyle/>
          <a:p>
            <a:pPr marL="0" marR="0" lvl="0" indent="0" algn="ctr" rtl="0">
              <a:lnSpc>
                <a:spcPct val="150000"/>
              </a:lnSpc>
              <a:spcBef>
                <a:spcPts val="0"/>
              </a:spcBef>
              <a:spcAft>
                <a:spcPts val="0"/>
              </a:spcAft>
              <a:buClr>
                <a:srgbClr val="009FE3"/>
              </a:buClr>
              <a:buSzPct val="25000"/>
              <a:buFont typeface="Noto Sans Symbols"/>
              <a:buNone/>
            </a:pPr>
            <a:r>
              <a:rPr lang="de-DE" sz="4000" b="1" i="0" u="none" strike="noStrike" cap="none" dirty="0">
                <a:solidFill>
                  <a:schemeClr val="dk1"/>
                </a:solidFill>
                <a:latin typeface="Arial"/>
                <a:ea typeface="Arial"/>
                <a:cs typeface="Arial"/>
                <a:sym typeface="Arial"/>
              </a:rPr>
              <a:t>VIDEOS</a:t>
            </a:r>
            <a:endParaRPr lang="de-DE" sz="4000" b="0" i="0" u="none" strike="noStrike" cap="none" dirty="0">
              <a:solidFill>
                <a:schemeClr val="dk1"/>
              </a:solidFill>
              <a:latin typeface="Arial"/>
              <a:ea typeface="Arial"/>
              <a:cs typeface="Arial"/>
              <a:sym typeface="Arial"/>
            </a:endParaRPr>
          </a:p>
          <a:p>
            <a:pPr marL="432000" marR="0" lvl="1" indent="-216099" algn="l" rtl="0">
              <a:lnSpc>
                <a:spcPct val="150000"/>
              </a:lnSpc>
              <a:spcBef>
                <a:spcPts val="0"/>
              </a:spcBef>
              <a:spcAft>
                <a:spcPts val="0"/>
              </a:spcAft>
              <a:buClr>
                <a:srgbClr val="009FE3"/>
              </a:buClr>
              <a:buSzPct val="100000"/>
              <a:buFont typeface="Noto Sans Symbols"/>
              <a:buNone/>
            </a:pPr>
            <a:endParaRPr sz="3600" b="0" i="0" u="none" strike="noStrike" cap="none" dirty="0">
              <a:solidFill>
                <a:schemeClr val="dk1"/>
              </a:solidFill>
              <a:latin typeface="Arial"/>
              <a:ea typeface="Arial"/>
              <a:cs typeface="Arial"/>
              <a:sym typeface="Arial"/>
            </a:endParaRPr>
          </a:p>
          <a:p>
            <a:pPr marL="216000" marR="0" lvl="0" indent="-216000" algn="l" rtl="0">
              <a:lnSpc>
                <a:spcPct val="150000"/>
              </a:lnSpc>
              <a:spcBef>
                <a:spcPts val="0"/>
              </a:spcBef>
              <a:spcAft>
                <a:spcPts val="0"/>
              </a:spcAft>
              <a:buClr>
                <a:srgbClr val="009FE3"/>
              </a:buClr>
              <a:buSzPct val="100000"/>
              <a:buFont typeface="Noto Sans Symbols"/>
              <a:buNone/>
            </a:pPr>
            <a:endParaRPr sz="4000" b="0" i="0" u="none" strike="noStrike" cap="none" dirty="0">
              <a:solidFill>
                <a:schemeClr val="dk1"/>
              </a:solidFill>
              <a:latin typeface="Arial"/>
              <a:ea typeface="Arial"/>
              <a:cs typeface="Arial"/>
              <a:sym typeface="Arial"/>
            </a:endParaRPr>
          </a:p>
          <a:p>
            <a:pPr marL="216000" marR="0" lvl="0" indent="-216000" algn="l" rtl="0">
              <a:lnSpc>
                <a:spcPct val="150000"/>
              </a:lnSpc>
              <a:spcBef>
                <a:spcPts val="0"/>
              </a:spcBef>
              <a:spcAft>
                <a:spcPts val="0"/>
              </a:spcAft>
              <a:buClr>
                <a:srgbClr val="009FE3"/>
              </a:buClr>
              <a:buSzPct val="100000"/>
              <a:buFont typeface="Noto Sans Symbols"/>
              <a:buNone/>
            </a:pPr>
            <a:endParaRPr sz="4000" b="1" i="0" u="none" strike="noStrike" cap="none" dirty="0">
              <a:solidFill>
                <a:schemeClr val="dk1"/>
              </a:solidFill>
              <a:latin typeface="Arial"/>
              <a:ea typeface="Arial"/>
              <a:cs typeface="Arial"/>
              <a:sym typeface="Arial"/>
            </a:endParaRPr>
          </a:p>
          <a:p>
            <a:pPr marL="216000" marR="0" lvl="0" indent="-216000" algn="l" rtl="0">
              <a:lnSpc>
                <a:spcPct val="150000"/>
              </a:lnSpc>
              <a:spcBef>
                <a:spcPts val="0"/>
              </a:spcBef>
              <a:spcAft>
                <a:spcPts val="0"/>
              </a:spcAft>
              <a:buClr>
                <a:srgbClr val="009FE3"/>
              </a:buClr>
              <a:buSzPct val="100000"/>
              <a:buFont typeface="Noto Sans Symbols"/>
              <a:buNone/>
            </a:pPr>
            <a:endParaRPr sz="3600" b="1" i="0" u="none" strike="noStrike" cap="none" dirty="0">
              <a:solidFill>
                <a:schemeClr val="dk1"/>
              </a:solidFill>
              <a:latin typeface="Arial"/>
              <a:ea typeface="Arial"/>
              <a:cs typeface="Arial"/>
              <a:sym typeface="Arial"/>
            </a:endParaRPr>
          </a:p>
          <a:p>
            <a:pPr marL="216000" marR="0" lvl="0" indent="-216000" algn="l" rtl="0">
              <a:lnSpc>
                <a:spcPct val="150000"/>
              </a:lnSpc>
              <a:spcBef>
                <a:spcPts val="0"/>
              </a:spcBef>
              <a:spcAft>
                <a:spcPts val="0"/>
              </a:spcAft>
              <a:buClr>
                <a:srgbClr val="009FE3"/>
              </a:buClr>
              <a:buSzPct val="100000"/>
              <a:buFont typeface="Noto Sans Symbols"/>
              <a:buNone/>
            </a:pPr>
            <a:endParaRPr sz="4000" b="0" i="0" u="none" strike="noStrike" cap="none" dirty="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SzPct val="25000"/>
              <a:buNone/>
            </a:pPr>
            <a:r>
              <a:rPr lang="de-DE" sz="3200" b="1" i="0" u="none" strike="noStrike" cap="none" dirty="0">
                <a:solidFill>
                  <a:srgbClr val="3E545F"/>
                </a:solidFill>
                <a:latin typeface="Arial"/>
                <a:ea typeface="Arial"/>
                <a:cs typeface="Arial"/>
                <a:sym typeface="Arial"/>
              </a:rPr>
              <a:t>Robot (3)</a:t>
            </a:r>
          </a:p>
        </p:txBody>
      </p:sp>
      <p:sp>
        <p:nvSpPr>
          <p:cNvPr id="105" name="Shape 105"/>
          <p:cNvSpPr txBox="1">
            <a:spLocks noGrp="1"/>
          </p:cNvSpPr>
          <p:nvPr>
            <p:ph type="ftr" idx="11"/>
          </p:nvPr>
        </p:nvSpPr>
        <p:spPr>
          <a:xfrm>
            <a:off x="287337" y="6227762"/>
            <a:ext cx="731837" cy="396874"/>
          </a:xfrm>
          <a:prstGeom prst="rect">
            <a:avLst/>
          </a:prstGeom>
          <a:noFill/>
          <a:ln>
            <a:noFill/>
          </a:ln>
        </p:spPr>
        <p:txBody>
          <a:bodyPr lIns="0" tIns="0" rIns="0" bIns="0" anchor="t" anchorCtr="0">
            <a:noAutofit/>
          </a:bodyPr>
          <a:lstStyle/>
          <a:p>
            <a:pPr lvl="0">
              <a:buSzPct val="25000"/>
            </a:pPr>
            <a:r>
              <a:rPr lang="de-DE" dirty="0"/>
              <a:t>6</a:t>
            </a:r>
            <a:r>
              <a:rPr lang="de-DE" sz="1050" dirty="0">
                <a:solidFill>
                  <a:srgbClr val="3E545F"/>
                </a:solidFill>
                <a:latin typeface="Arial"/>
                <a:ea typeface="Arial"/>
                <a:cs typeface="Arial"/>
                <a:sym typeface="Arial"/>
              </a:rPr>
              <a:t> </a:t>
            </a:r>
            <a:r>
              <a:rPr lang="de-DE" sz="1050" dirty="0" err="1">
                <a:solidFill>
                  <a:srgbClr val="3E545F"/>
                </a:solidFill>
                <a:latin typeface="Arial"/>
                <a:ea typeface="Arial"/>
                <a:cs typeface="Arial"/>
                <a:sym typeface="Arial"/>
              </a:rPr>
              <a:t>of</a:t>
            </a:r>
            <a:r>
              <a:rPr lang="de-DE" dirty="0"/>
              <a:t> 15</a:t>
            </a:r>
            <a:endParaRPr lang="de-DE" sz="1050" dirty="0">
              <a:solidFill>
                <a:srgbClr val="3E545F"/>
              </a:solidFill>
              <a:latin typeface="Arial"/>
              <a:ea typeface="Arial"/>
              <a:cs typeface="Arial"/>
              <a:sym typeface="Arial"/>
            </a:endParaRPr>
          </a:p>
        </p:txBody>
      </p:sp>
      <p:pic>
        <p:nvPicPr>
          <p:cNvPr id="6" name="Grafik 5"/>
          <p:cNvPicPr>
            <a:picLocks noChangeAspect="1"/>
          </p:cNvPicPr>
          <p:nvPr/>
        </p:nvPicPr>
        <p:blipFill rotWithShape="1">
          <a:blip r:embed="rId3"/>
          <a:srcRect l="5640" t="16511" r="2766" b="2923"/>
          <a:stretch/>
        </p:blipFill>
        <p:spPr>
          <a:xfrm>
            <a:off x="915987" y="912731"/>
            <a:ext cx="3709629" cy="2573100"/>
          </a:xfrm>
          <a:prstGeom prst="rect">
            <a:avLst/>
          </a:prstGeom>
        </p:spPr>
      </p:pic>
      <p:pic>
        <p:nvPicPr>
          <p:cNvPr id="7" name="Grafik 6"/>
          <p:cNvPicPr>
            <a:picLocks noChangeAspect="1"/>
          </p:cNvPicPr>
          <p:nvPr/>
        </p:nvPicPr>
        <p:blipFill rotWithShape="1">
          <a:blip r:embed="rId4"/>
          <a:srcRect t="2939" b="3403"/>
          <a:stretch/>
        </p:blipFill>
        <p:spPr>
          <a:xfrm rot="10800000">
            <a:off x="4625616" y="912731"/>
            <a:ext cx="3740863" cy="3287545"/>
          </a:xfrm>
          <a:prstGeom prst="rect">
            <a:avLst/>
          </a:prstGeom>
        </p:spPr>
      </p:pic>
      <p:pic>
        <p:nvPicPr>
          <p:cNvPr id="8" name="Grafik 7"/>
          <p:cNvPicPr>
            <a:picLocks noChangeAspect="1"/>
          </p:cNvPicPr>
          <p:nvPr/>
        </p:nvPicPr>
        <p:blipFill rotWithShape="1">
          <a:blip r:embed="rId5"/>
          <a:srcRect l="7014" t="10344" r="15074" b="7293"/>
          <a:stretch/>
        </p:blipFill>
        <p:spPr>
          <a:xfrm>
            <a:off x="915987" y="3485831"/>
            <a:ext cx="2544231" cy="2425154"/>
          </a:xfrm>
          <a:prstGeom prst="rect">
            <a:avLst/>
          </a:prstGeom>
        </p:spPr>
      </p:pic>
      <p:pic>
        <p:nvPicPr>
          <p:cNvPr id="9" name="Grafik 8"/>
          <p:cNvPicPr>
            <a:picLocks noChangeAspect="1"/>
          </p:cNvPicPr>
          <p:nvPr/>
        </p:nvPicPr>
        <p:blipFill rotWithShape="1">
          <a:blip r:embed="rId6"/>
          <a:srcRect l="6749"/>
          <a:stretch/>
        </p:blipFill>
        <p:spPr>
          <a:xfrm>
            <a:off x="3460218" y="3485831"/>
            <a:ext cx="2504946" cy="2425154"/>
          </a:xfrm>
          <a:prstGeom prst="rect">
            <a:avLst/>
          </a:prstGeom>
        </p:spPr>
      </p:pic>
      <mc:AlternateContent xmlns:mc="http://schemas.openxmlformats.org/markup-compatibility/2006" xmlns:a14="http://schemas.microsoft.com/office/drawing/2010/main">
        <mc:Choice Requires="a14">
          <p:sp>
            <p:nvSpPr>
              <p:cNvPr id="10" name="Rechteck 9"/>
              <p:cNvSpPr/>
              <p:nvPr/>
            </p:nvSpPr>
            <p:spPr>
              <a:xfrm>
                <a:off x="2585159" y="2093933"/>
                <a:ext cx="1133605"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𝑎</m:t>
                      </m:r>
                      <m:r>
                        <a:rPr lang="de-DE" b="0" i="1" smtClean="0">
                          <a:latin typeface="Cambria Math" panose="02040503050406030204" pitchFamily="18" charset="0"/>
                        </a:rPr>
                        <m:t>) 2 </m:t>
                      </m:r>
                      <m:r>
                        <a:rPr lang="de-DE" b="0" i="1" smtClean="0">
                          <a:latin typeface="Cambria Math" panose="02040503050406030204" pitchFamily="18" charset="0"/>
                        </a:rPr>
                        <m:t>𝑙𝑎𝑝𝑠</m:t>
                      </m:r>
                    </m:oMath>
                  </m:oMathPara>
                </a14:m>
                <a:endParaRPr lang="en-GB" dirty="0"/>
              </a:p>
            </p:txBody>
          </p:sp>
        </mc:Choice>
        <mc:Fallback xmlns="">
          <p:sp>
            <p:nvSpPr>
              <p:cNvPr id="10" name="Rechteck 9"/>
              <p:cNvSpPr>
                <a:spLocks noRot="1" noChangeAspect="1" noMove="1" noResize="1" noEditPoints="1" noAdjustHandles="1" noChangeArrowheads="1" noChangeShapeType="1" noTextEdit="1"/>
              </p:cNvSpPr>
              <p:nvPr/>
            </p:nvSpPr>
            <p:spPr>
              <a:xfrm>
                <a:off x="2585159" y="2093933"/>
                <a:ext cx="1133605" cy="307777"/>
              </a:xfrm>
              <a:prstGeom prst="rect">
                <a:avLst/>
              </a:prstGeom>
              <a:blipFill>
                <a:blip r:embed="rId7"/>
                <a:stretch>
                  <a:fillRect b="-784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Rechteck 11"/>
              <p:cNvSpPr/>
              <p:nvPr/>
            </p:nvSpPr>
            <p:spPr>
              <a:xfrm>
                <a:off x="6496047" y="2754010"/>
                <a:ext cx="1133605"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𝑏</m:t>
                      </m:r>
                      <m:r>
                        <a:rPr lang="de-DE" b="0" i="1" smtClean="0">
                          <a:latin typeface="Cambria Math" panose="02040503050406030204" pitchFamily="18" charset="0"/>
                        </a:rPr>
                        <m:t>) 1 </m:t>
                      </m:r>
                      <m:r>
                        <a:rPr lang="de-DE" b="0" i="1" smtClean="0">
                          <a:latin typeface="Cambria Math" panose="02040503050406030204" pitchFamily="18" charset="0"/>
                        </a:rPr>
                        <m:t>𝑙𝑎𝑝</m:t>
                      </m:r>
                    </m:oMath>
                  </m:oMathPara>
                </a14:m>
                <a:endParaRPr lang="en-GB" dirty="0"/>
              </a:p>
            </p:txBody>
          </p:sp>
        </mc:Choice>
        <mc:Fallback xmlns="">
          <p:sp>
            <p:nvSpPr>
              <p:cNvPr id="12" name="Rechteck 11"/>
              <p:cNvSpPr>
                <a:spLocks noRot="1" noChangeAspect="1" noMove="1" noResize="1" noEditPoints="1" noAdjustHandles="1" noChangeArrowheads="1" noChangeShapeType="1" noTextEdit="1"/>
              </p:cNvSpPr>
              <p:nvPr/>
            </p:nvSpPr>
            <p:spPr>
              <a:xfrm>
                <a:off x="6496047" y="2754010"/>
                <a:ext cx="1133605" cy="307777"/>
              </a:xfrm>
              <a:prstGeom prst="rect">
                <a:avLst/>
              </a:prstGeom>
              <a:blipFill>
                <a:blip r:embed="rId8"/>
                <a:stretch>
                  <a:fillRect b="-10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Rechteck 12"/>
              <p:cNvSpPr/>
              <p:nvPr/>
            </p:nvSpPr>
            <p:spPr>
              <a:xfrm>
                <a:off x="1933472" y="4660505"/>
                <a:ext cx="1133605"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𝑐</m:t>
                      </m:r>
                      <m:r>
                        <a:rPr lang="de-DE" b="0" i="1" smtClean="0">
                          <a:latin typeface="Cambria Math" panose="02040503050406030204" pitchFamily="18" charset="0"/>
                        </a:rPr>
                        <m:t>) </m:t>
                      </m:r>
                      <m:r>
                        <a:rPr lang="de-DE" b="0" i="1" smtClean="0">
                          <a:latin typeface="Cambria Math" panose="02040503050406030204" pitchFamily="18" charset="0"/>
                        </a:rPr>
                        <m:t>𝑠𝑙𝑜𝑤</m:t>
                      </m:r>
                    </m:oMath>
                  </m:oMathPara>
                </a14:m>
                <a:endParaRPr lang="en-GB" dirty="0"/>
              </a:p>
            </p:txBody>
          </p:sp>
        </mc:Choice>
        <mc:Fallback xmlns="">
          <p:sp>
            <p:nvSpPr>
              <p:cNvPr id="13" name="Rechteck 12"/>
              <p:cNvSpPr>
                <a:spLocks noRot="1" noChangeAspect="1" noMove="1" noResize="1" noEditPoints="1" noAdjustHandles="1" noChangeArrowheads="1" noChangeShapeType="1" noTextEdit="1"/>
              </p:cNvSpPr>
              <p:nvPr/>
            </p:nvSpPr>
            <p:spPr>
              <a:xfrm>
                <a:off x="1933472" y="4660505"/>
                <a:ext cx="1133605" cy="307777"/>
              </a:xfrm>
              <a:prstGeom prst="rect">
                <a:avLst/>
              </a:prstGeom>
              <a:blipFill>
                <a:blip r:embed="rId9"/>
                <a:stretch>
                  <a:fillRect b="-10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Rechteck 14"/>
              <p:cNvSpPr/>
              <p:nvPr/>
            </p:nvSpPr>
            <p:spPr>
              <a:xfrm>
                <a:off x="4094073" y="4390631"/>
                <a:ext cx="1133605"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𝑑</m:t>
                      </m:r>
                      <m:r>
                        <a:rPr lang="de-DE" b="0" i="1" smtClean="0">
                          <a:latin typeface="Cambria Math" panose="02040503050406030204" pitchFamily="18" charset="0"/>
                        </a:rPr>
                        <m:t>) </m:t>
                      </m:r>
                      <m:r>
                        <a:rPr lang="de-DE" b="0" i="1" smtClean="0">
                          <a:latin typeface="Cambria Math" panose="02040503050406030204" pitchFamily="18" charset="0"/>
                        </a:rPr>
                        <m:t>𝑓𝑎𝑠𝑡</m:t>
                      </m:r>
                    </m:oMath>
                  </m:oMathPara>
                </a14:m>
                <a:endParaRPr lang="en-GB" dirty="0"/>
              </a:p>
            </p:txBody>
          </p:sp>
        </mc:Choice>
        <mc:Fallback xmlns="">
          <p:sp>
            <p:nvSpPr>
              <p:cNvPr id="15" name="Rechteck 14"/>
              <p:cNvSpPr>
                <a:spLocks noRot="1" noChangeAspect="1" noMove="1" noResize="1" noEditPoints="1" noAdjustHandles="1" noChangeArrowheads="1" noChangeShapeType="1" noTextEdit="1"/>
              </p:cNvSpPr>
              <p:nvPr/>
            </p:nvSpPr>
            <p:spPr>
              <a:xfrm>
                <a:off x="4094073" y="4390631"/>
                <a:ext cx="1133605" cy="307777"/>
              </a:xfrm>
              <a:prstGeom prst="rect">
                <a:avLst/>
              </a:prstGeom>
              <a:blipFill>
                <a:blip r:embed="rId10"/>
                <a:stretch>
                  <a:fillRect b="-7843"/>
                </a:stretch>
              </a:blipFill>
            </p:spPr>
            <p:txBody>
              <a:bodyPr/>
              <a:lstStyle/>
              <a:p>
                <a:r>
                  <a:rPr lang="en-GB">
                    <a:noFill/>
                  </a:rPr>
                  <a:t> </a:t>
                </a:r>
              </a:p>
            </p:txBody>
          </p:sp>
        </mc:Fallback>
      </mc:AlternateContent>
      <p:sp>
        <p:nvSpPr>
          <p:cNvPr id="14" name="Rechteck 13"/>
          <p:cNvSpPr/>
          <p:nvPr/>
        </p:nvSpPr>
        <p:spPr>
          <a:xfrm>
            <a:off x="5958814" y="4193926"/>
            <a:ext cx="2407665" cy="1717059"/>
          </a:xfrm>
          <a:prstGeom prst="rect">
            <a:avLst/>
          </a:pr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73937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20" name="Rechteck 19"/>
          <p:cNvSpPr/>
          <p:nvPr/>
        </p:nvSpPr>
        <p:spPr>
          <a:xfrm>
            <a:off x="2909361" y="4217017"/>
            <a:ext cx="4720260" cy="1342794"/>
          </a:xfrm>
          <a:prstGeom prst="rect">
            <a:avLst/>
          </a:prstGeom>
          <a:solidFill>
            <a:srgbClr val="3E545F"/>
          </a:solidFill>
          <a:ln>
            <a:solidFill>
              <a:srgbClr val="039EE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800" dirty="0"/>
              <a:t>Prediction</a:t>
            </a:r>
          </a:p>
        </p:txBody>
      </p:sp>
      <p:sp>
        <p:nvSpPr>
          <p:cNvPr id="104" name="Shape 104"/>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SzPct val="25000"/>
              <a:buNone/>
            </a:pPr>
            <a:r>
              <a:rPr lang="de-DE" sz="3200" dirty="0" err="1"/>
              <a:t>Theory</a:t>
            </a:r>
            <a:r>
              <a:rPr lang="de-DE" sz="3200" dirty="0"/>
              <a:t> (1)</a:t>
            </a:r>
            <a:endParaRPr lang="de-DE" sz="3200" b="1" i="0" u="none" strike="noStrike" cap="none" dirty="0">
              <a:solidFill>
                <a:srgbClr val="3E545F"/>
              </a:solidFill>
              <a:latin typeface="Arial"/>
              <a:ea typeface="Arial"/>
              <a:cs typeface="Arial"/>
              <a:sym typeface="Arial"/>
            </a:endParaRPr>
          </a:p>
        </p:txBody>
      </p:sp>
      <p:sp>
        <p:nvSpPr>
          <p:cNvPr id="105" name="Shape 105"/>
          <p:cNvSpPr txBox="1">
            <a:spLocks noGrp="1"/>
          </p:cNvSpPr>
          <p:nvPr>
            <p:ph type="ftr" idx="11"/>
          </p:nvPr>
        </p:nvSpPr>
        <p:spPr>
          <a:xfrm>
            <a:off x="287337" y="6227762"/>
            <a:ext cx="731837" cy="396874"/>
          </a:xfrm>
          <a:prstGeom prst="rect">
            <a:avLst/>
          </a:prstGeom>
          <a:noFill/>
          <a:ln>
            <a:noFill/>
          </a:ln>
        </p:spPr>
        <p:txBody>
          <a:bodyPr lIns="0" tIns="0" rIns="0" bIns="0" anchor="t" anchorCtr="0">
            <a:noAutofit/>
          </a:bodyPr>
          <a:lstStyle/>
          <a:p>
            <a:pPr lvl="0">
              <a:buSzPct val="25000"/>
            </a:pPr>
            <a:r>
              <a:rPr lang="de-DE" dirty="0"/>
              <a:t>7</a:t>
            </a:r>
            <a:r>
              <a:rPr lang="de-DE" sz="1050" dirty="0">
                <a:solidFill>
                  <a:srgbClr val="3E545F"/>
                </a:solidFill>
                <a:latin typeface="Arial"/>
                <a:ea typeface="Arial"/>
                <a:cs typeface="Arial"/>
                <a:sym typeface="Arial"/>
              </a:rPr>
              <a:t> </a:t>
            </a:r>
            <a:r>
              <a:rPr lang="de-DE" sz="1050" dirty="0" err="1">
                <a:solidFill>
                  <a:srgbClr val="3E545F"/>
                </a:solidFill>
                <a:latin typeface="Arial"/>
                <a:ea typeface="Arial"/>
                <a:cs typeface="Arial"/>
                <a:sym typeface="Arial"/>
              </a:rPr>
              <a:t>of</a:t>
            </a:r>
            <a:r>
              <a:rPr lang="de-DE" dirty="0"/>
              <a:t> 15</a:t>
            </a:r>
            <a:endParaRPr lang="de-DE" sz="1050" dirty="0">
              <a:solidFill>
                <a:srgbClr val="3E545F"/>
              </a:solidFill>
              <a:latin typeface="Arial"/>
              <a:ea typeface="Arial"/>
              <a:cs typeface="Arial"/>
              <a:sym typeface="Arial"/>
            </a:endParaRPr>
          </a:p>
        </p:txBody>
      </p:sp>
      <p:sp>
        <p:nvSpPr>
          <p:cNvPr id="6" name="Ellipse 5"/>
          <p:cNvSpPr/>
          <p:nvPr/>
        </p:nvSpPr>
        <p:spPr>
          <a:xfrm>
            <a:off x="76199" y="1875209"/>
            <a:ext cx="2218945" cy="524256"/>
          </a:xfrm>
          <a:prstGeom prst="ellipse">
            <a:avLst/>
          </a:prstGeom>
          <a:solidFill>
            <a:srgbClr val="3E545F"/>
          </a:solidFill>
          <a:ln>
            <a:solidFill>
              <a:srgbClr val="039E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Observations</a:t>
            </a:r>
          </a:p>
        </p:txBody>
      </p:sp>
      <p:sp>
        <p:nvSpPr>
          <p:cNvPr id="12" name="Ellipse 11"/>
          <p:cNvSpPr/>
          <p:nvPr/>
        </p:nvSpPr>
        <p:spPr>
          <a:xfrm>
            <a:off x="7852949" y="4566417"/>
            <a:ext cx="1198796" cy="671397"/>
          </a:xfrm>
          <a:prstGeom prst="ellipse">
            <a:avLst/>
          </a:prstGeom>
          <a:solidFill>
            <a:srgbClr val="3E545F"/>
          </a:solidFill>
          <a:ln>
            <a:solidFill>
              <a:srgbClr val="039E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World Map</a:t>
            </a:r>
          </a:p>
        </p:txBody>
      </p:sp>
      <p:sp>
        <p:nvSpPr>
          <p:cNvPr id="10" name="Rechteck 9"/>
          <p:cNvSpPr/>
          <p:nvPr/>
        </p:nvSpPr>
        <p:spPr>
          <a:xfrm>
            <a:off x="246888" y="3056431"/>
            <a:ext cx="1877568" cy="792480"/>
          </a:xfrm>
          <a:prstGeom prst="rect">
            <a:avLst/>
          </a:prstGeom>
          <a:solidFill>
            <a:srgbClr val="3E545F"/>
          </a:solidFill>
          <a:ln>
            <a:solidFill>
              <a:srgbClr val="039E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Matching</a:t>
            </a:r>
          </a:p>
        </p:txBody>
      </p:sp>
      <p:sp>
        <p:nvSpPr>
          <p:cNvPr id="17" name="Rechteck 16"/>
          <p:cNvSpPr/>
          <p:nvPr/>
        </p:nvSpPr>
        <p:spPr>
          <a:xfrm>
            <a:off x="3165843" y="4506831"/>
            <a:ext cx="1558517" cy="792480"/>
          </a:xfrm>
          <a:prstGeom prst="rect">
            <a:avLst/>
          </a:prstGeom>
          <a:solidFill>
            <a:srgbClr val="3E545F"/>
          </a:solidFill>
          <a:ln>
            <a:solidFill>
              <a:srgbClr val="039EE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err="1"/>
              <a:t>Odometry</a:t>
            </a:r>
            <a:endParaRPr lang="en-GB" sz="1800" dirty="0"/>
          </a:p>
        </p:txBody>
      </p:sp>
      <p:sp>
        <p:nvSpPr>
          <p:cNvPr id="19" name="Rechteck 18"/>
          <p:cNvSpPr/>
          <p:nvPr/>
        </p:nvSpPr>
        <p:spPr>
          <a:xfrm>
            <a:off x="5827957" y="4505876"/>
            <a:ext cx="1600612" cy="792480"/>
          </a:xfrm>
          <a:prstGeom prst="rect">
            <a:avLst/>
          </a:prstGeom>
          <a:solidFill>
            <a:srgbClr val="3E545F"/>
          </a:solidFill>
          <a:ln>
            <a:solidFill>
              <a:srgbClr val="039EE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Observation model</a:t>
            </a:r>
          </a:p>
        </p:txBody>
      </p:sp>
      <p:cxnSp>
        <p:nvCxnSpPr>
          <p:cNvPr id="13" name="Gerade Verbindung mit Pfeil 12"/>
          <p:cNvCxnSpPr>
            <a:stCxn id="6" idx="4"/>
            <a:endCxn id="10" idx="0"/>
          </p:cNvCxnSpPr>
          <p:nvPr/>
        </p:nvCxnSpPr>
        <p:spPr>
          <a:xfrm>
            <a:off x="1185672" y="2399465"/>
            <a:ext cx="0" cy="656966"/>
          </a:xfrm>
          <a:prstGeom prst="straightConnector1">
            <a:avLst/>
          </a:prstGeom>
          <a:ln w="38100">
            <a:solidFill>
              <a:srgbClr val="009FE3"/>
            </a:solidFill>
            <a:tailEnd type="triangle"/>
          </a:ln>
        </p:spPr>
        <p:style>
          <a:lnRef idx="3">
            <a:schemeClr val="accent2"/>
          </a:lnRef>
          <a:fillRef idx="0">
            <a:schemeClr val="accent2"/>
          </a:fillRef>
          <a:effectRef idx="2">
            <a:schemeClr val="accent2"/>
          </a:effectRef>
          <a:fontRef idx="minor">
            <a:schemeClr val="tx1"/>
          </a:fontRef>
        </p:style>
      </p:cxnSp>
      <p:cxnSp>
        <p:nvCxnSpPr>
          <p:cNvPr id="23" name="Gerade Verbindung mit Pfeil 22"/>
          <p:cNvCxnSpPr>
            <a:stCxn id="10" idx="2"/>
            <a:endCxn id="53" idx="0"/>
          </p:cNvCxnSpPr>
          <p:nvPr/>
        </p:nvCxnSpPr>
        <p:spPr>
          <a:xfrm>
            <a:off x="1185672" y="3848911"/>
            <a:ext cx="0" cy="656965"/>
          </a:xfrm>
          <a:prstGeom prst="straightConnector1">
            <a:avLst/>
          </a:prstGeom>
          <a:ln w="38100">
            <a:solidFill>
              <a:srgbClr val="009FE3"/>
            </a:solidFill>
            <a:tailEnd type="triangle"/>
          </a:ln>
        </p:spPr>
        <p:style>
          <a:lnRef idx="3">
            <a:schemeClr val="accent2"/>
          </a:lnRef>
          <a:fillRef idx="0">
            <a:schemeClr val="accent2"/>
          </a:fillRef>
          <a:effectRef idx="2">
            <a:schemeClr val="accent2"/>
          </a:effectRef>
          <a:fontRef idx="minor">
            <a:schemeClr val="tx1"/>
          </a:fontRef>
        </p:style>
      </p:cxnSp>
      <p:cxnSp>
        <p:nvCxnSpPr>
          <p:cNvPr id="26" name="Gerade Verbindung mit Pfeil 25"/>
          <p:cNvCxnSpPr>
            <a:stCxn id="53" idx="3"/>
            <a:endCxn id="17" idx="1"/>
          </p:cNvCxnSpPr>
          <p:nvPr/>
        </p:nvCxnSpPr>
        <p:spPr>
          <a:xfrm>
            <a:off x="2124456" y="4902116"/>
            <a:ext cx="1041387" cy="955"/>
          </a:xfrm>
          <a:prstGeom prst="straightConnector1">
            <a:avLst/>
          </a:prstGeom>
          <a:ln w="38100">
            <a:solidFill>
              <a:srgbClr val="009FE3"/>
            </a:solidFill>
            <a:tailEnd type="triangle"/>
          </a:ln>
        </p:spPr>
        <p:style>
          <a:lnRef idx="3">
            <a:schemeClr val="accent2"/>
          </a:lnRef>
          <a:fillRef idx="0">
            <a:schemeClr val="accent2"/>
          </a:fillRef>
          <a:effectRef idx="2">
            <a:schemeClr val="accent2"/>
          </a:effectRef>
          <a:fontRef idx="minor">
            <a:schemeClr val="tx1"/>
          </a:fontRef>
        </p:style>
      </p:cxnSp>
      <p:cxnSp>
        <p:nvCxnSpPr>
          <p:cNvPr id="29" name="Gerade Verbindung mit Pfeil 28"/>
          <p:cNvCxnSpPr>
            <a:stCxn id="12" idx="2"/>
            <a:endCxn id="19" idx="3"/>
          </p:cNvCxnSpPr>
          <p:nvPr/>
        </p:nvCxnSpPr>
        <p:spPr>
          <a:xfrm flipH="1">
            <a:off x="7428569" y="4902116"/>
            <a:ext cx="424380" cy="0"/>
          </a:xfrm>
          <a:prstGeom prst="straightConnector1">
            <a:avLst/>
          </a:prstGeom>
          <a:ln w="38100">
            <a:solidFill>
              <a:srgbClr val="009FE3"/>
            </a:solidFill>
            <a:tailEnd type="triangle"/>
          </a:ln>
        </p:spPr>
        <p:style>
          <a:lnRef idx="3">
            <a:schemeClr val="accent2"/>
          </a:lnRef>
          <a:fillRef idx="0">
            <a:schemeClr val="accent2"/>
          </a:fillRef>
          <a:effectRef idx="2">
            <a:schemeClr val="accent2"/>
          </a:effectRef>
          <a:fontRef idx="minor">
            <a:schemeClr val="tx1"/>
          </a:fontRef>
        </p:style>
      </p:cxnSp>
      <p:cxnSp>
        <p:nvCxnSpPr>
          <p:cNvPr id="32" name="Gerade Verbindung mit Pfeil 31"/>
          <p:cNvCxnSpPr>
            <a:stCxn id="17" idx="3"/>
            <a:endCxn id="19" idx="1"/>
          </p:cNvCxnSpPr>
          <p:nvPr/>
        </p:nvCxnSpPr>
        <p:spPr>
          <a:xfrm flipV="1">
            <a:off x="4724360" y="4902116"/>
            <a:ext cx="1103597" cy="955"/>
          </a:xfrm>
          <a:prstGeom prst="straightConnector1">
            <a:avLst/>
          </a:prstGeom>
          <a:ln w="38100">
            <a:solidFill>
              <a:srgbClr val="009FE3"/>
            </a:solidFill>
            <a:tailEnd type="triangle"/>
          </a:ln>
        </p:spPr>
        <p:style>
          <a:lnRef idx="2">
            <a:schemeClr val="accent2"/>
          </a:lnRef>
          <a:fillRef idx="0">
            <a:schemeClr val="accent2"/>
          </a:fillRef>
          <a:effectRef idx="1">
            <a:schemeClr val="accent2"/>
          </a:effectRef>
          <a:fontRef idx="minor">
            <a:schemeClr val="tx1"/>
          </a:fontRef>
        </p:style>
      </p:cxnSp>
      <p:cxnSp>
        <p:nvCxnSpPr>
          <p:cNvPr id="37" name="Gewinkelter Verbinder 36"/>
          <p:cNvCxnSpPr>
            <a:stCxn id="19" idx="0"/>
            <a:endCxn id="10" idx="3"/>
          </p:cNvCxnSpPr>
          <p:nvPr/>
        </p:nvCxnSpPr>
        <p:spPr>
          <a:xfrm rot="16200000" flipV="1">
            <a:off x="3849758" y="1727370"/>
            <a:ext cx="1053205" cy="4503807"/>
          </a:xfrm>
          <a:prstGeom prst="bentConnector2">
            <a:avLst/>
          </a:prstGeom>
          <a:ln w="38100">
            <a:solidFill>
              <a:srgbClr val="009FE3"/>
            </a:solidFill>
            <a:tailEnd type="triangle"/>
          </a:ln>
        </p:spPr>
        <p:style>
          <a:lnRef idx="3">
            <a:schemeClr val="accent2"/>
          </a:lnRef>
          <a:fillRef idx="0">
            <a:schemeClr val="accent2"/>
          </a:fillRef>
          <a:effectRef idx="2">
            <a:schemeClr val="accent2"/>
          </a:effectRef>
          <a:fontRef idx="minor">
            <a:schemeClr val="tx1"/>
          </a:fontRef>
        </p:style>
      </p:cxnSp>
      <p:sp>
        <p:nvSpPr>
          <p:cNvPr id="53" name="Rechteck 52"/>
          <p:cNvSpPr/>
          <p:nvPr/>
        </p:nvSpPr>
        <p:spPr>
          <a:xfrm>
            <a:off x="246888" y="4505876"/>
            <a:ext cx="1877568" cy="792480"/>
          </a:xfrm>
          <a:prstGeom prst="rect">
            <a:avLst/>
          </a:prstGeom>
          <a:solidFill>
            <a:srgbClr val="3E545F"/>
          </a:solidFill>
          <a:ln>
            <a:solidFill>
              <a:srgbClr val="039E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Update</a:t>
            </a:r>
          </a:p>
        </p:txBody>
      </p:sp>
      <p:sp>
        <p:nvSpPr>
          <p:cNvPr id="63" name="Textfeld 62"/>
          <p:cNvSpPr txBox="1"/>
          <p:nvPr/>
        </p:nvSpPr>
        <p:spPr>
          <a:xfrm>
            <a:off x="287337" y="5739898"/>
            <a:ext cx="3150807" cy="307777"/>
          </a:xfrm>
          <a:prstGeom prst="rect">
            <a:avLst/>
          </a:prstGeom>
          <a:noFill/>
        </p:spPr>
        <p:txBody>
          <a:bodyPr wrap="square" rtlCol="0">
            <a:spAutoFit/>
          </a:bodyPr>
          <a:lstStyle/>
          <a:p>
            <a:r>
              <a:rPr lang="en-GB" dirty="0">
                <a:solidFill>
                  <a:schemeClr val="bg1">
                    <a:lumMod val="65000"/>
                  </a:schemeClr>
                </a:solidFill>
              </a:rPr>
              <a:t>Based on the EKF localization slides</a:t>
            </a:r>
          </a:p>
        </p:txBody>
      </p:sp>
      <mc:AlternateContent xmlns:mc="http://schemas.openxmlformats.org/markup-compatibility/2006" xmlns:a14="http://schemas.microsoft.com/office/drawing/2010/main">
        <mc:Choice Requires="a14">
          <p:sp>
            <p:nvSpPr>
              <p:cNvPr id="28" name="Rechteck 27"/>
              <p:cNvSpPr/>
              <p:nvPr/>
            </p:nvSpPr>
            <p:spPr>
              <a:xfrm>
                <a:off x="2119857" y="1443119"/>
                <a:ext cx="2558591" cy="923330"/>
              </a:xfrm>
              <a:prstGeom prst="rect">
                <a:avLst/>
              </a:prstGeom>
            </p:spPr>
            <p:txBody>
              <a:bodyPr wrap="square">
                <a:spAutoFit/>
              </a:bodyPr>
              <a:lstStyle/>
              <a:p>
                <a:r>
                  <a:rPr lang="en-GB" sz="1800" dirty="0"/>
                  <a:t>Non linear dynamics:</a:t>
                </a:r>
              </a:p>
              <a:p>
                <a:pPr/>
                <a14:m>
                  <m:oMathPara xmlns:m="http://schemas.openxmlformats.org/officeDocument/2006/math">
                    <m:oMathParaPr>
                      <m:jc m:val="centerGroup"/>
                    </m:oMathParaPr>
                    <m:oMath xmlns:m="http://schemas.openxmlformats.org/officeDocument/2006/math">
                      <m:r>
                        <a:rPr lang="de-DE" sz="1800" b="0" i="1" smtClean="0">
                          <a:latin typeface="Cambria Math" panose="02040503050406030204" pitchFamily="18" charset="0"/>
                        </a:rPr>
                        <m:t> </m:t>
                      </m:r>
                      <m:sSub>
                        <m:sSubPr>
                          <m:ctrlPr>
                            <a:rPr lang="en-GB" sz="1800" i="1">
                              <a:latin typeface="Cambria Math" panose="02040503050406030204" pitchFamily="18" charset="0"/>
                            </a:rPr>
                          </m:ctrlPr>
                        </m:sSubPr>
                        <m:e>
                          <m:r>
                            <a:rPr lang="de-DE" sz="1800" b="0" i="1" smtClean="0">
                              <a:latin typeface="Cambria Math" panose="02040503050406030204" pitchFamily="18" charset="0"/>
                            </a:rPr>
                            <m:t>𝑥</m:t>
                          </m:r>
                        </m:e>
                        <m:sub>
                          <m:r>
                            <a:rPr lang="de-DE" sz="1800" b="0" i="1" smtClean="0">
                              <a:latin typeface="Cambria Math" panose="02040503050406030204" pitchFamily="18" charset="0"/>
                            </a:rPr>
                            <m:t>𝑘</m:t>
                          </m:r>
                          <m:r>
                            <a:rPr lang="de-DE" sz="1800" b="0" i="1" smtClean="0">
                              <a:latin typeface="Cambria Math" panose="02040503050406030204" pitchFamily="18" charset="0"/>
                            </a:rPr>
                            <m:t>+1</m:t>
                          </m:r>
                        </m:sub>
                      </m:sSub>
                      <m:r>
                        <a:rPr lang="de-DE" sz="1800" b="0" i="1" smtClean="0">
                          <a:latin typeface="Cambria Math" panose="02040503050406030204" pitchFamily="18" charset="0"/>
                        </a:rPr>
                        <m:t>=</m:t>
                      </m:r>
                      <m:r>
                        <a:rPr lang="de-DE" sz="1800" b="0" i="1" smtClean="0">
                          <a:latin typeface="Cambria Math" panose="02040503050406030204" pitchFamily="18" charset="0"/>
                        </a:rPr>
                        <m:t>𝑓</m:t>
                      </m:r>
                      <m:d>
                        <m:dPr>
                          <m:ctrlPr>
                            <a:rPr lang="de-DE" sz="1800" b="0" i="1" smtClean="0">
                              <a:latin typeface="Cambria Math" panose="02040503050406030204" pitchFamily="18" charset="0"/>
                            </a:rPr>
                          </m:ctrlPr>
                        </m:dPr>
                        <m:e>
                          <m:sSub>
                            <m:sSubPr>
                              <m:ctrlPr>
                                <a:rPr lang="en-GB" sz="1800" i="1">
                                  <a:latin typeface="Cambria Math" panose="02040503050406030204" pitchFamily="18" charset="0"/>
                                </a:rPr>
                              </m:ctrlPr>
                            </m:sSubPr>
                            <m:e>
                              <m:r>
                                <a:rPr lang="de-DE" sz="1800" i="1">
                                  <a:latin typeface="Cambria Math" panose="02040503050406030204" pitchFamily="18" charset="0"/>
                                </a:rPr>
                                <m:t>𝑥</m:t>
                              </m:r>
                            </m:e>
                            <m:sub>
                              <m:r>
                                <a:rPr lang="de-DE" sz="1800" i="1">
                                  <a:latin typeface="Cambria Math" panose="02040503050406030204" pitchFamily="18" charset="0"/>
                                </a:rPr>
                                <m:t>𝑘</m:t>
                              </m:r>
                            </m:sub>
                          </m:sSub>
                          <m:r>
                            <a:rPr lang="de-DE" sz="1800" b="0" i="1" smtClean="0">
                              <a:latin typeface="Cambria Math" panose="02040503050406030204" pitchFamily="18" charset="0"/>
                            </a:rPr>
                            <m:t>,</m:t>
                          </m:r>
                          <m:sSub>
                            <m:sSubPr>
                              <m:ctrlPr>
                                <a:rPr lang="en-GB" sz="1800" i="1">
                                  <a:latin typeface="Cambria Math" panose="02040503050406030204" pitchFamily="18" charset="0"/>
                                </a:rPr>
                              </m:ctrlPr>
                            </m:sSubPr>
                            <m:e>
                              <m:r>
                                <a:rPr lang="de-DE" sz="1800" b="0" i="1" smtClean="0">
                                  <a:latin typeface="Cambria Math" panose="02040503050406030204" pitchFamily="18" charset="0"/>
                                </a:rPr>
                                <m:t>𝑢</m:t>
                              </m:r>
                            </m:e>
                            <m:sub>
                              <m:r>
                                <a:rPr lang="de-DE" sz="1800" i="1">
                                  <a:latin typeface="Cambria Math" panose="02040503050406030204" pitchFamily="18" charset="0"/>
                                </a:rPr>
                                <m:t>𝑘</m:t>
                              </m:r>
                            </m:sub>
                          </m:sSub>
                        </m:e>
                      </m:d>
                      <m:r>
                        <a:rPr lang="de-DE" sz="1800" b="0" i="1" smtClean="0">
                          <a:latin typeface="Cambria Math" panose="02040503050406030204" pitchFamily="18" charset="0"/>
                        </a:rPr>
                        <m:t>+</m:t>
                      </m:r>
                      <m:sSub>
                        <m:sSubPr>
                          <m:ctrlPr>
                            <a:rPr lang="en-GB" sz="1800" i="1">
                              <a:latin typeface="Cambria Math" panose="02040503050406030204" pitchFamily="18" charset="0"/>
                            </a:rPr>
                          </m:ctrlPr>
                        </m:sSubPr>
                        <m:e>
                          <m:r>
                            <a:rPr lang="de-DE" sz="1800" b="0" i="1" smtClean="0">
                              <a:latin typeface="Cambria Math" panose="02040503050406030204" pitchFamily="18" charset="0"/>
                            </a:rPr>
                            <m:t>𝑤</m:t>
                          </m:r>
                        </m:e>
                        <m:sub>
                          <m:r>
                            <a:rPr lang="de-DE" sz="1800" i="1">
                              <a:latin typeface="Cambria Math" panose="02040503050406030204" pitchFamily="18" charset="0"/>
                            </a:rPr>
                            <m:t>𝑘</m:t>
                          </m:r>
                        </m:sub>
                      </m:sSub>
                    </m:oMath>
                  </m:oMathPara>
                </a14:m>
                <a:endParaRPr lang="de-DE" sz="1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GB" sz="1800" i="1">
                              <a:latin typeface="Cambria Math" panose="02040503050406030204" pitchFamily="18" charset="0"/>
                            </a:rPr>
                          </m:ctrlPr>
                        </m:sSubPr>
                        <m:e>
                          <m:r>
                            <a:rPr lang="de-DE" sz="1800" b="0" i="1" smtClean="0">
                              <a:latin typeface="Cambria Math" panose="02040503050406030204" pitchFamily="18" charset="0"/>
                            </a:rPr>
                            <m:t>𝑧</m:t>
                          </m:r>
                        </m:e>
                        <m:sub>
                          <m:r>
                            <a:rPr lang="de-DE" sz="1800" i="1">
                              <a:latin typeface="Cambria Math" panose="02040503050406030204" pitchFamily="18" charset="0"/>
                            </a:rPr>
                            <m:t>𝑘</m:t>
                          </m:r>
                        </m:sub>
                      </m:sSub>
                      <m:r>
                        <a:rPr lang="de-DE" sz="1800" i="1">
                          <a:latin typeface="Cambria Math" panose="02040503050406030204" pitchFamily="18" charset="0"/>
                        </a:rPr>
                        <m:t>=</m:t>
                      </m:r>
                      <m:r>
                        <a:rPr lang="de-DE" sz="1800" b="0" i="1" smtClean="0">
                          <a:latin typeface="Cambria Math" panose="02040503050406030204" pitchFamily="18" charset="0"/>
                        </a:rPr>
                        <m:t>h</m:t>
                      </m:r>
                      <m:d>
                        <m:dPr>
                          <m:ctrlPr>
                            <a:rPr lang="de-DE" sz="1800" i="1">
                              <a:latin typeface="Cambria Math" panose="02040503050406030204" pitchFamily="18" charset="0"/>
                            </a:rPr>
                          </m:ctrlPr>
                        </m:dPr>
                        <m:e>
                          <m:sSub>
                            <m:sSubPr>
                              <m:ctrlPr>
                                <a:rPr lang="en-GB" sz="1800" i="1">
                                  <a:latin typeface="Cambria Math" panose="02040503050406030204" pitchFamily="18" charset="0"/>
                                </a:rPr>
                              </m:ctrlPr>
                            </m:sSubPr>
                            <m:e>
                              <m:r>
                                <a:rPr lang="de-DE" sz="1800" i="1">
                                  <a:latin typeface="Cambria Math" panose="02040503050406030204" pitchFamily="18" charset="0"/>
                                </a:rPr>
                                <m:t>𝑥</m:t>
                              </m:r>
                            </m:e>
                            <m:sub>
                              <m:r>
                                <a:rPr lang="de-DE" sz="1800" i="1">
                                  <a:latin typeface="Cambria Math" panose="02040503050406030204" pitchFamily="18" charset="0"/>
                                </a:rPr>
                                <m:t>𝑘</m:t>
                              </m:r>
                            </m:sub>
                          </m:sSub>
                          <m:r>
                            <a:rPr lang="en-GB" sz="1800" i="1" smtClean="0">
                              <a:latin typeface="Cambria Math" panose="02040503050406030204" pitchFamily="18" charset="0"/>
                            </a:rPr>
                            <m:t> </m:t>
                          </m:r>
                        </m:e>
                      </m:d>
                      <m:r>
                        <a:rPr lang="de-DE" sz="1800" i="1">
                          <a:latin typeface="Cambria Math" panose="02040503050406030204" pitchFamily="18" charset="0"/>
                        </a:rPr>
                        <m:t>+</m:t>
                      </m:r>
                      <m:sSub>
                        <m:sSubPr>
                          <m:ctrlPr>
                            <a:rPr lang="en-GB" sz="1800" i="1">
                              <a:latin typeface="Cambria Math" panose="02040503050406030204" pitchFamily="18" charset="0"/>
                            </a:rPr>
                          </m:ctrlPr>
                        </m:sSubPr>
                        <m:e>
                          <m:r>
                            <a:rPr lang="de-DE" sz="1800" b="0" i="1" smtClean="0">
                              <a:latin typeface="Cambria Math" panose="02040503050406030204" pitchFamily="18" charset="0"/>
                            </a:rPr>
                            <m:t>𝑣</m:t>
                          </m:r>
                        </m:e>
                        <m:sub>
                          <m:r>
                            <a:rPr lang="de-DE" sz="1800" i="1">
                              <a:latin typeface="Cambria Math" panose="02040503050406030204" pitchFamily="18" charset="0"/>
                            </a:rPr>
                            <m:t>𝑘</m:t>
                          </m:r>
                        </m:sub>
                      </m:sSub>
                    </m:oMath>
                  </m:oMathPara>
                </a14:m>
                <a:endParaRPr lang="en-GB" sz="1800" dirty="0"/>
              </a:p>
            </p:txBody>
          </p:sp>
        </mc:Choice>
        <mc:Fallback xmlns="">
          <p:sp>
            <p:nvSpPr>
              <p:cNvPr id="28" name="Rechteck 27"/>
              <p:cNvSpPr>
                <a:spLocks noRot="1" noChangeAspect="1" noMove="1" noResize="1" noEditPoints="1" noAdjustHandles="1" noChangeArrowheads="1" noChangeShapeType="1" noTextEdit="1"/>
              </p:cNvSpPr>
              <p:nvPr/>
            </p:nvSpPr>
            <p:spPr>
              <a:xfrm>
                <a:off x="2119857" y="1443119"/>
                <a:ext cx="2558591" cy="923330"/>
              </a:xfrm>
              <a:prstGeom prst="rect">
                <a:avLst/>
              </a:prstGeom>
              <a:blipFill>
                <a:blip r:embed="rId3"/>
                <a:stretch>
                  <a:fillRect l="-2148" t="-3974"/>
                </a:stretch>
              </a:blipFill>
            </p:spPr>
            <p:txBody>
              <a:bodyPr/>
              <a:lstStyle/>
              <a:p>
                <a:r>
                  <a:rPr lang="en-GB">
                    <a:noFill/>
                  </a:rPr>
                  <a:t> </a:t>
                </a:r>
              </a:p>
            </p:txBody>
          </p:sp>
        </mc:Fallback>
      </mc:AlternateContent>
      <p:sp>
        <p:nvSpPr>
          <p:cNvPr id="33" name="Rechteck 32"/>
          <p:cNvSpPr/>
          <p:nvPr/>
        </p:nvSpPr>
        <p:spPr>
          <a:xfrm>
            <a:off x="5269491" y="951866"/>
            <a:ext cx="3579841" cy="2231380"/>
          </a:xfrm>
          <a:prstGeom prst="rect">
            <a:avLst/>
          </a:prstGeom>
        </p:spPr>
        <p:txBody>
          <a:bodyPr wrap="square">
            <a:spAutoFit/>
          </a:bodyPr>
          <a:lstStyle/>
          <a:p>
            <a:pPr marL="285750" indent="-285750">
              <a:spcAft>
                <a:spcPts val="600"/>
              </a:spcAft>
              <a:buClr>
                <a:srgbClr val="039EE3"/>
              </a:buClr>
              <a:buFont typeface="Wingdings" panose="05000000000000000000" pitchFamily="2" charset="2"/>
              <a:buChar char="§"/>
            </a:pPr>
            <a:r>
              <a:rPr lang="en-GB" sz="1800" dirty="0"/>
              <a:t>Approximation by linearization around last state estimate</a:t>
            </a:r>
          </a:p>
          <a:p>
            <a:pPr marL="285750" indent="-285750">
              <a:spcAft>
                <a:spcPts val="600"/>
              </a:spcAft>
              <a:buClr>
                <a:srgbClr val="039EE3"/>
              </a:buClr>
              <a:buFont typeface="Wingdings" panose="05000000000000000000" pitchFamily="2" charset="2"/>
              <a:buChar char="§"/>
            </a:pPr>
            <a:r>
              <a:rPr lang="en-GB" sz="1800" dirty="0"/>
              <a:t>Linearization has to be a good approximation to be valid</a:t>
            </a:r>
          </a:p>
          <a:p>
            <a:pPr marL="285750" indent="-285750">
              <a:spcAft>
                <a:spcPts val="600"/>
              </a:spcAft>
              <a:buClr>
                <a:srgbClr val="039EE3"/>
              </a:buClr>
              <a:buFont typeface="Wingdings" panose="05000000000000000000" pitchFamily="2" charset="2"/>
              <a:buChar char="§"/>
            </a:pPr>
            <a:r>
              <a:rPr lang="en-GB" sz="1800" dirty="0"/>
              <a:t>Otherwise the EKF may even diverge</a:t>
            </a:r>
          </a:p>
          <a:p>
            <a:endParaRPr lang="en-GB" sz="1600" dirty="0"/>
          </a:p>
        </p:txBody>
      </p:sp>
      <p:sp>
        <p:nvSpPr>
          <p:cNvPr id="56" name="Pfeil nach rechts 55"/>
          <p:cNvSpPr/>
          <p:nvPr/>
        </p:nvSpPr>
        <p:spPr>
          <a:xfrm>
            <a:off x="4660968" y="1642755"/>
            <a:ext cx="571501" cy="275009"/>
          </a:xfrm>
          <a:prstGeom prst="rightArrow">
            <a:avLst/>
          </a:prstGeom>
          <a:solidFill>
            <a:srgbClr val="3E545F"/>
          </a:solidFill>
          <a:ln>
            <a:solidFill>
              <a:srgbClr val="009F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5" name="Gerade Verbindung mit Pfeil 34"/>
          <p:cNvCxnSpPr/>
          <p:nvPr/>
        </p:nvCxnSpPr>
        <p:spPr>
          <a:xfrm>
            <a:off x="908050" y="3848911"/>
            <a:ext cx="0" cy="608789"/>
          </a:xfrm>
          <a:prstGeom prst="straightConnector1">
            <a:avLst/>
          </a:prstGeom>
          <a:ln w="28575" cap="flat" cmpd="sng" algn="ctr">
            <a:solidFill>
              <a:srgbClr val="009FE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Gerade Verbindung mit Pfeil 35"/>
          <p:cNvCxnSpPr/>
          <p:nvPr/>
        </p:nvCxnSpPr>
        <p:spPr>
          <a:xfrm>
            <a:off x="908050" y="4400550"/>
            <a:ext cx="0" cy="105326"/>
          </a:xfrm>
          <a:prstGeom prst="straightConnector1">
            <a:avLst/>
          </a:prstGeom>
          <a:ln w="28575" cap="flat" cmpd="sng" algn="ctr">
            <a:solidFill>
              <a:srgbClr val="009FE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442018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3" grpId="0"/>
      <p:bldP spid="5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20" name="Rechteck 19"/>
          <p:cNvSpPr/>
          <p:nvPr/>
        </p:nvSpPr>
        <p:spPr>
          <a:xfrm>
            <a:off x="2909361" y="4217017"/>
            <a:ext cx="4720260" cy="1342794"/>
          </a:xfrm>
          <a:prstGeom prst="rect">
            <a:avLst/>
          </a:prstGeom>
          <a:solidFill>
            <a:srgbClr val="6A8D9E"/>
          </a:solidFill>
          <a:ln>
            <a:solidFill>
              <a:srgbClr val="039EE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800" dirty="0"/>
              <a:t>Prediction</a:t>
            </a:r>
          </a:p>
        </p:txBody>
      </p:sp>
      <p:sp>
        <p:nvSpPr>
          <p:cNvPr id="104" name="Shape 104"/>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lvl="0">
              <a:buSzPct val="25000"/>
            </a:pPr>
            <a:r>
              <a:rPr lang="de-DE" sz="3200" dirty="0" err="1"/>
              <a:t>Theory</a:t>
            </a:r>
            <a:r>
              <a:rPr lang="de-DE" sz="3200" dirty="0"/>
              <a:t> (1)</a:t>
            </a:r>
            <a:endParaRPr lang="de-DE" sz="3200" b="1" i="0" u="none" strike="noStrike" cap="none" dirty="0">
              <a:solidFill>
                <a:srgbClr val="3E545F"/>
              </a:solidFill>
              <a:latin typeface="Arial"/>
              <a:ea typeface="Arial"/>
              <a:cs typeface="Arial"/>
              <a:sym typeface="Arial"/>
            </a:endParaRPr>
          </a:p>
        </p:txBody>
      </p:sp>
      <p:sp>
        <p:nvSpPr>
          <p:cNvPr id="105" name="Shape 105"/>
          <p:cNvSpPr txBox="1">
            <a:spLocks noGrp="1"/>
          </p:cNvSpPr>
          <p:nvPr>
            <p:ph type="ftr" idx="11"/>
          </p:nvPr>
        </p:nvSpPr>
        <p:spPr>
          <a:xfrm>
            <a:off x="287337" y="6227762"/>
            <a:ext cx="731837" cy="396874"/>
          </a:xfrm>
          <a:prstGeom prst="rect">
            <a:avLst/>
          </a:prstGeom>
          <a:noFill/>
          <a:ln>
            <a:noFill/>
          </a:ln>
        </p:spPr>
        <p:txBody>
          <a:bodyPr lIns="0" tIns="0" rIns="0" bIns="0" anchor="t" anchorCtr="0">
            <a:noAutofit/>
          </a:bodyPr>
          <a:lstStyle/>
          <a:p>
            <a:pPr lvl="0">
              <a:buSzPct val="25000"/>
            </a:pPr>
            <a:r>
              <a:rPr lang="de-DE" dirty="0"/>
              <a:t>8</a:t>
            </a:r>
            <a:r>
              <a:rPr lang="de-DE" sz="1050" dirty="0">
                <a:solidFill>
                  <a:srgbClr val="3E545F"/>
                </a:solidFill>
                <a:latin typeface="Arial"/>
                <a:ea typeface="Arial"/>
                <a:cs typeface="Arial"/>
                <a:sym typeface="Arial"/>
              </a:rPr>
              <a:t> </a:t>
            </a:r>
            <a:r>
              <a:rPr lang="de-DE" sz="1050" dirty="0" err="1">
                <a:solidFill>
                  <a:srgbClr val="3E545F"/>
                </a:solidFill>
                <a:latin typeface="Arial"/>
                <a:ea typeface="Arial"/>
                <a:cs typeface="Arial"/>
                <a:sym typeface="Arial"/>
              </a:rPr>
              <a:t>of</a:t>
            </a:r>
            <a:r>
              <a:rPr lang="de-DE" dirty="0"/>
              <a:t> 15</a:t>
            </a:r>
            <a:endParaRPr lang="de-DE" sz="1050" dirty="0">
              <a:solidFill>
                <a:srgbClr val="3E545F"/>
              </a:solidFill>
              <a:latin typeface="Arial"/>
              <a:ea typeface="Arial"/>
              <a:cs typeface="Arial"/>
              <a:sym typeface="Arial"/>
            </a:endParaRPr>
          </a:p>
        </p:txBody>
      </p:sp>
      <p:sp>
        <p:nvSpPr>
          <p:cNvPr id="6" name="Ellipse 5"/>
          <p:cNvSpPr/>
          <p:nvPr/>
        </p:nvSpPr>
        <p:spPr>
          <a:xfrm>
            <a:off x="76199" y="1875209"/>
            <a:ext cx="2218945" cy="524256"/>
          </a:xfrm>
          <a:prstGeom prst="ellipse">
            <a:avLst/>
          </a:prstGeom>
          <a:solidFill>
            <a:srgbClr val="3E545F"/>
          </a:solidFill>
          <a:ln>
            <a:solidFill>
              <a:srgbClr val="039E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Observations</a:t>
            </a:r>
          </a:p>
        </p:txBody>
      </p:sp>
      <p:sp>
        <p:nvSpPr>
          <p:cNvPr id="12" name="Ellipse 11"/>
          <p:cNvSpPr/>
          <p:nvPr/>
        </p:nvSpPr>
        <p:spPr>
          <a:xfrm>
            <a:off x="7852949" y="4566417"/>
            <a:ext cx="1198796" cy="671397"/>
          </a:xfrm>
          <a:prstGeom prst="ellipse">
            <a:avLst/>
          </a:prstGeom>
          <a:solidFill>
            <a:srgbClr val="3E545F"/>
          </a:solidFill>
          <a:ln>
            <a:solidFill>
              <a:srgbClr val="039E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World Map</a:t>
            </a:r>
          </a:p>
        </p:txBody>
      </p:sp>
      <p:sp>
        <p:nvSpPr>
          <p:cNvPr id="10" name="Rechteck 9"/>
          <p:cNvSpPr/>
          <p:nvPr/>
        </p:nvSpPr>
        <p:spPr>
          <a:xfrm>
            <a:off x="246888" y="3056431"/>
            <a:ext cx="1877568" cy="792480"/>
          </a:xfrm>
          <a:prstGeom prst="rect">
            <a:avLst/>
          </a:prstGeom>
          <a:solidFill>
            <a:srgbClr val="3E545F"/>
          </a:solidFill>
          <a:ln>
            <a:solidFill>
              <a:srgbClr val="039E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Matching</a:t>
            </a:r>
          </a:p>
        </p:txBody>
      </p:sp>
      <p:sp>
        <p:nvSpPr>
          <p:cNvPr id="17" name="Rechteck 16"/>
          <p:cNvSpPr/>
          <p:nvPr/>
        </p:nvSpPr>
        <p:spPr>
          <a:xfrm>
            <a:off x="3165843" y="4506831"/>
            <a:ext cx="1558517" cy="792480"/>
          </a:xfrm>
          <a:prstGeom prst="rect">
            <a:avLst/>
          </a:prstGeom>
          <a:solidFill>
            <a:srgbClr val="6A8D9E"/>
          </a:solidFill>
          <a:ln>
            <a:solidFill>
              <a:srgbClr val="039EE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err="1"/>
              <a:t>Odometry</a:t>
            </a:r>
            <a:endParaRPr lang="en-GB" sz="1800" dirty="0"/>
          </a:p>
        </p:txBody>
      </p:sp>
      <p:sp>
        <p:nvSpPr>
          <p:cNvPr id="19" name="Rechteck 18"/>
          <p:cNvSpPr/>
          <p:nvPr/>
        </p:nvSpPr>
        <p:spPr>
          <a:xfrm>
            <a:off x="5827957" y="4505876"/>
            <a:ext cx="1600612" cy="792480"/>
          </a:xfrm>
          <a:prstGeom prst="rect">
            <a:avLst/>
          </a:prstGeom>
          <a:solidFill>
            <a:srgbClr val="6A8D9E"/>
          </a:solidFill>
          <a:ln>
            <a:solidFill>
              <a:srgbClr val="039EE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Observation model</a:t>
            </a:r>
          </a:p>
        </p:txBody>
      </p:sp>
      <p:cxnSp>
        <p:nvCxnSpPr>
          <p:cNvPr id="13" name="Gerade Verbindung mit Pfeil 12"/>
          <p:cNvCxnSpPr>
            <a:stCxn id="6" idx="4"/>
            <a:endCxn id="10" idx="0"/>
          </p:cNvCxnSpPr>
          <p:nvPr/>
        </p:nvCxnSpPr>
        <p:spPr>
          <a:xfrm>
            <a:off x="1185672" y="2399465"/>
            <a:ext cx="0" cy="656966"/>
          </a:xfrm>
          <a:prstGeom prst="straightConnector1">
            <a:avLst/>
          </a:prstGeom>
          <a:ln w="38100">
            <a:solidFill>
              <a:srgbClr val="009FE3"/>
            </a:solidFill>
            <a:tailEnd type="triangle"/>
          </a:ln>
        </p:spPr>
        <p:style>
          <a:lnRef idx="3">
            <a:schemeClr val="accent2"/>
          </a:lnRef>
          <a:fillRef idx="0">
            <a:schemeClr val="accent2"/>
          </a:fillRef>
          <a:effectRef idx="2">
            <a:schemeClr val="accent2"/>
          </a:effectRef>
          <a:fontRef idx="minor">
            <a:schemeClr val="tx1"/>
          </a:fontRef>
        </p:style>
      </p:cxnSp>
      <p:cxnSp>
        <p:nvCxnSpPr>
          <p:cNvPr id="23" name="Gerade Verbindung mit Pfeil 22"/>
          <p:cNvCxnSpPr>
            <a:stCxn id="10" idx="2"/>
            <a:endCxn id="53" idx="0"/>
          </p:cNvCxnSpPr>
          <p:nvPr/>
        </p:nvCxnSpPr>
        <p:spPr>
          <a:xfrm>
            <a:off x="1185672" y="3848911"/>
            <a:ext cx="0" cy="656965"/>
          </a:xfrm>
          <a:prstGeom prst="straightConnector1">
            <a:avLst/>
          </a:prstGeom>
          <a:ln w="38100">
            <a:solidFill>
              <a:srgbClr val="009FE3"/>
            </a:solidFill>
            <a:tailEnd type="triangle"/>
          </a:ln>
        </p:spPr>
        <p:style>
          <a:lnRef idx="3">
            <a:schemeClr val="accent2"/>
          </a:lnRef>
          <a:fillRef idx="0">
            <a:schemeClr val="accent2"/>
          </a:fillRef>
          <a:effectRef idx="2">
            <a:schemeClr val="accent2"/>
          </a:effectRef>
          <a:fontRef idx="minor">
            <a:schemeClr val="tx1"/>
          </a:fontRef>
        </p:style>
      </p:cxnSp>
      <p:cxnSp>
        <p:nvCxnSpPr>
          <p:cNvPr id="26" name="Gerade Verbindung mit Pfeil 25"/>
          <p:cNvCxnSpPr>
            <a:stCxn id="53" idx="3"/>
            <a:endCxn id="17" idx="1"/>
          </p:cNvCxnSpPr>
          <p:nvPr/>
        </p:nvCxnSpPr>
        <p:spPr>
          <a:xfrm>
            <a:off x="2124456" y="4902116"/>
            <a:ext cx="1041387" cy="955"/>
          </a:xfrm>
          <a:prstGeom prst="straightConnector1">
            <a:avLst/>
          </a:prstGeom>
          <a:ln w="38100">
            <a:solidFill>
              <a:srgbClr val="009FE3"/>
            </a:solidFill>
            <a:tailEnd type="triangle"/>
          </a:ln>
        </p:spPr>
        <p:style>
          <a:lnRef idx="3">
            <a:schemeClr val="accent2"/>
          </a:lnRef>
          <a:fillRef idx="0">
            <a:schemeClr val="accent2"/>
          </a:fillRef>
          <a:effectRef idx="2">
            <a:schemeClr val="accent2"/>
          </a:effectRef>
          <a:fontRef idx="minor">
            <a:schemeClr val="tx1"/>
          </a:fontRef>
        </p:style>
      </p:cxnSp>
      <p:cxnSp>
        <p:nvCxnSpPr>
          <p:cNvPr id="29" name="Gerade Verbindung mit Pfeil 28"/>
          <p:cNvCxnSpPr>
            <a:stCxn id="12" idx="2"/>
            <a:endCxn id="19" idx="3"/>
          </p:cNvCxnSpPr>
          <p:nvPr/>
        </p:nvCxnSpPr>
        <p:spPr>
          <a:xfrm flipH="1">
            <a:off x="7428569" y="4902116"/>
            <a:ext cx="424380" cy="0"/>
          </a:xfrm>
          <a:prstGeom prst="straightConnector1">
            <a:avLst/>
          </a:prstGeom>
          <a:ln w="38100">
            <a:solidFill>
              <a:srgbClr val="009FE3"/>
            </a:solidFill>
            <a:tailEnd type="triangle"/>
          </a:ln>
        </p:spPr>
        <p:style>
          <a:lnRef idx="3">
            <a:schemeClr val="accent2"/>
          </a:lnRef>
          <a:fillRef idx="0">
            <a:schemeClr val="accent2"/>
          </a:fillRef>
          <a:effectRef idx="2">
            <a:schemeClr val="accent2"/>
          </a:effectRef>
          <a:fontRef idx="minor">
            <a:schemeClr val="tx1"/>
          </a:fontRef>
        </p:style>
      </p:cxnSp>
      <p:cxnSp>
        <p:nvCxnSpPr>
          <p:cNvPr id="32" name="Gerade Verbindung mit Pfeil 31"/>
          <p:cNvCxnSpPr>
            <a:stCxn id="17" idx="3"/>
            <a:endCxn id="19" idx="1"/>
          </p:cNvCxnSpPr>
          <p:nvPr/>
        </p:nvCxnSpPr>
        <p:spPr>
          <a:xfrm flipV="1">
            <a:off x="4724360" y="4902116"/>
            <a:ext cx="1103597" cy="955"/>
          </a:xfrm>
          <a:prstGeom prst="straightConnector1">
            <a:avLst/>
          </a:prstGeom>
          <a:ln w="38100">
            <a:solidFill>
              <a:srgbClr val="009FE3"/>
            </a:solidFill>
            <a:tailEnd type="triangle"/>
          </a:ln>
        </p:spPr>
        <p:style>
          <a:lnRef idx="2">
            <a:schemeClr val="accent2"/>
          </a:lnRef>
          <a:fillRef idx="0">
            <a:schemeClr val="accent2"/>
          </a:fillRef>
          <a:effectRef idx="1">
            <a:schemeClr val="accent2"/>
          </a:effectRef>
          <a:fontRef idx="minor">
            <a:schemeClr val="tx1"/>
          </a:fontRef>
        </p:style>
      </p:cxnSp>
      <p:cxnSp>
        <p:nvCxnSpPr>
          <p:cNvPr id="37" name="Gewinkelter Verbinder 36"/>
          <p:cNvCxnSpPr>
            <a:stCxn id="19" idx="0"/>
            <a:endCxn id="10" idx="3"/>
          </p:cNvCxnSpPr>
          <p:nvPr/>
        </p:nvCxnSpPr>
        <p:spPr>
          <a:xfrm rot="16200000" flipV="1">
            <a:off x="3849758" y="1727370"/>
            <a:ext cx="1053205" cy="4503807"/>
          </a:xfrm>
          <a:prstGeom prst="bentConnector2">
            <a:avLst/>
          </a:prstGeom>
          <a:ln w="38100">
            <a:solidFill>
              <a:srgbClr val="009FE3"/>
            </a:solidFill>
            <a:tailEnd type="triangle"/>
          </a:ln>
        </p:spPr>
        <p:style>
          <a:lnRef idx="3">
            <a:schemeClr val="accent2"/>
          </a:lnRef>
          <a:fillRef idx="0">
            <a:schemeClr val="accent2"/>
          </a:fillRef>
          <a:effectRef idx="2">
            <a:schemeClr val="accent2"/>
          </a:effectRef>
          <a:fontRef idx="minor">
            <a:schemeClr val="tx1"/>
          </a:fontRef>
        </p:style>
      </p:cxnSp>
      <p:sp>
        <p:nvSpPr>
          <p:cNvPr id="53" name="Rechteck 52"/>
          <p:cNvSpPr/>
          <p:nvPr/>
        </p:nvSpPr>
        <p:spPr>
          <a:xfrm>
            <a:off x="246888" y="4505876"/>
            <a:ext cx="1877568" cy="792480"/>
          </a:xfrm>
          <a:prstGeom prst="rect">
            <a:avLst/>
          </a:prstGeom>
          <a:solidFill>
            <a:srgbClr val="3E545F"/>
          </a:solidFill>
          <a:ln>
            <a:solidFill>
              <a:srgbClr val="039E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Update</a:t>
            </a:r>
          </a:p>
        </p:txBody>
      </p:sp>
      <p:sp>
        <p:nvSpPr>
          <p:cNvPr id="63" name="Textfeld 62"/>
          <p:cNvSpPr txBox="1"/>
          <p:nvPr/>
        </p:nvSpPr>
        <p:spPr>
          <a:xfrm>
            <a:off x="287337" y="5739898"/>
            <a:ext cx="3150807" cy="307777"/>
          </a:xfrm>
          <a:prstGeom prst="rect">
            <a:avLst/>
          </a:prstGeom>
          <a:noFill/>
        </p:spPr>
        <p:txBody>
          <a:bodyPr wrap="square" rtlCol="0">
            <a:spAutoFit/>
          </a:bodyPr>
          <a:lstStyle/>
          <a:p>
            <a:r>
              <a:rPr lang="en-GB" dirty="0">
                <a:solidFill>
                  <a:schemeClr val="bg1">
                    <a:lumMod val="65000"/>
                  </a:schemeClr>
                </a:solidFill>
              </a:rPr>
              <a:t>Based on the EKF localization slides</a:t>
            </a:r>
          </a:p>
        </p:txBody>
      </p:sp>
      <mc:AlternateContent xmlns:mc="http://schemas.openxmlformats.org/markup-compatibility/2006" xmlns:a14="http://schemas.microsoft.com/office/drawing/2010/main">
        <mc:Choice Requires="a14">
          <p:sp>
            <p:nvSpPr>
              <p:cNvPr id="28" name="Rechteck 27"/>
              <p:cNvSpPr/>
              <p:nvPr/>
            </p:nvSpPr>
            <p:spPr>
              <a:xfrm>
                <a:off x="2119857" y="1443119"/>
                <a:ext cx="2558591" cy="923330"/>
              </a:xfrm>
              <a:prstGeom prst="rect">
                <a:avLst/>
              </a:prstGeom>
            </p:spPr>
            <p:txBody>
              <a:bodyPr wrap="square">
                <a:spAutoFit/>
              </a:bodyPr>
              <a:lstStyle/>
              <a:p>
                <a:r>
                  <a:rPr lang="en-GB" sz="1800" dirty="0"/>
                  <a:t>Non linear dynamics:</a:t>
                </a:r>
              </a:p>
              <a:p>
                <a:pPr/>
                <a14:m>
                  <m:oMathPara xmlns:m="http://schemas.openxmlformats.org/officeDocument/2006/math">
                    <m:oMathParaPr>
                      <m:jc m:val="centerGroup"/>
                    </m:oMathParaPr>
                    <m:oMath xmlns:m="http://schemas.openxmlformats.org/officeDocument/2006/math">
                      <m:r>
                        <a:rPr lang="de-DE" sz="1800" b="0" i="1" smtClean="0">
                          <a:latin typeface="Cambria Math" panose="02040503050406030204" pitchFamily="18" charset="0"/>
                        </a:rPr>
                        <m:t> </m:t>
                      </m:r>
                      <m:sSub>
                        <m:sSubPr>
                          <m:ctrlPr>
                            <a:rPr lang="en-GB" sz="1800" i="1">
                              <a:latin typeface="Cambria Math" panose="02040503050406030204" pitchFamily="18" charset="0"/>
                            </a:rPr>
                          </m:ctrlPr>
                        </m:sSubPr>
                        <m:e>
                          <m:r>
                            <a:rPr lang="de-DE" sz="1800" b="0" i="1" smtClean="0">
                              <a:latin typeface="Cambria Math" panose="02040503050406030204" pitchFamily="18" charset="0"/>
                            </a:rPr>
                            <m:t>𝑥</m:t>
                          </m:r>
                        </m:e>
                        <m:sub>
                          <m:r>
                            <a:rPr lang="de-DE" sz="1800" b="0" i="1" smtClean="0">
                              <a:latin typeface="Cambria Math" panose="02040503050406030204" pitchFamily="18" charset="0"/>
                            </a:rPr>
                            <m:t>𝑘</m:t>
                          </m:r>
                          <m:r>
                            <a:rPr lang="de-DE" sz="1800" b="0" i="1" smtClean="0">
                              <a:latin typeface="Cambria Math" panose="02040503050406030204" pitchFamily="18" charset="0"/>
                            </a:rPr>
                            <m:t>+1</m:t>
                          </m:r>
                        </m:sub>
                      </m:sSub>
                      <m:r>
                        <a:rPr lang="de-DE" sz="1800" b="0" i="1" smtClean="0">
                          <a:latin typeface="Cambria Math" panose="02040503050406030204" pitchFamily="18" charset="0"/>
                        </a:rPr>
                        <m:t>=</m:t>
                      </m:r>
                      <m:r>
                        <a:rPr lang="de-DE" sz="1800" b="0" i="1" smtClean="0">
                          <a:latin typeface="Cambria Math" panose="02040503050406030204" pitchFamily="18" charset="0"/>
                        </a:rPr>
                        <m:t>𝑓</m:t>
                      </m:r>
                      <m:d>
                        <m:dPr>
                          <m:ctrlPr>
                            <a:rPr lang="de-DE" sz="1800" b="0" i="1" smtClean="0">
                              <a:latin typeface="Cambria Math" panose="02040503050406030204" pitchFamily="18" charset="0"/>
                            </a:rPr>
                          </m:ctrlPr>
                        </m:dPr>
                        <m:e>
                          <m:sSub>
                            <m:sSubPr>
                              <m:ctrlPr>
                                <a:rPr lang="en-GB" sz="1800" i="1">
                                  <a:latin typeface="Cambria Math" panose="02040503050406030204" pitchFamily="18" charset="0"/>
                                </a:rPr>
                              </m:ctrlPr>
                            </m:sSubPr>
                            <m:e>
                              <m:r>
                                <a:rPr lang="de-DE" sz="1800" i="1">
                                  <a:latin typeface="Cambria Math" panose="02040503050406030204" pitchFamily="18" charset="0"/>
                                </a:rPr>
                                <m:t>𝑥</m:t>
                              </m:r>
                            </m:e>
                            <m:sub>
                              <m:r>
                                <a:rPr lang="de-DE" sz="1800" i="1">
                                  <a:latin typeface="Cambria Math" panose="02040503050406030204" pitchFamily="18" charset="0"/>
                                </a:rPr>
                                <m:t>𝑘</m:t>
                              </m:r>
                            </m:sub>
                          </m:sSub>
                          <m:r>
                            <a:rPr lang="de-DE" sz="1800" b="0" i="1" smtClean="0">
                              <a:latin typeface="Cambria Math" panose="02040503050406030204" pitchFamily="18" charset="0"/>
                            </a:rPr>
                            <m:t>,</m:t>
                          </m:r>
                          <m:sSub>
                            <m:sSubPr>
                              <m:ctrlPr>
                                <a:rPr lang="en-GB" sz="1800" i="1">
                                  <a:latin typeface="Cambria Math" panose="02040503050406030204" pitchFamily="18" charset="0"/>
                                </a:rPr>
                              </m:ctrlPr>
                            </m:sSubPr>
                            <m:e>
                              <m:r>
                                <a:rPr lang="de-DE" sz="1800" b="0" i="1" smtClean="0">
                                  <a:latin typeface="Cambria Math" panose="02040503050406030204" pitchFamily="18" charset="0"/>
                                </a:rPr>
                                <m:t>𝑢</m:t>
                              </m:r>
                            </m:e>
                            <m:sub>
                              <m:r>
                                <a:rPr lang="de-DE" sz="1800" i="1">
                                  <a:latin typeface="Cambria Math" panose="02040503050406030204" pitchFamily="18" charset="0"/>
                                </a:rPr>
                                <m:t>𝑘</m:t>
                              </m:r>
                            </m:sub>
                          </m:sSub>
                        </m:e>
                      </m:d>
                      <m:r>
                        <a:rPr lang="de-DE" sz="1800" b="0" i="1" smtClean="0">
                          <a:latin typeface="Cambria Math" panose="02040503050406030204" pitchFamily="18" charset="0"/>
                        </a:rPr>
                        <m:t>+</m:t>
                      </m:r>
                      <m:sSub>
                        <m:sSubPr>
                          <m:ctrlPr>
                            <a:rPr lang="en-GB" sz="1800" i="1">
                              <a:latin typeface="Cambria Math" panose="02040503050406030204" pitchFamily="18" charset="0"/>
                            </a:rPr>
                          </m:ctrlPr>
                        </m:sSubPr>
                        <m:e>
                          <m:r>
                            <a:rPr lang="de-DE" sz="1800" b="0" i="1" smtClean="0">
                              <a:latin typeface="Cambria Math" panose="02040503050406030204" pitchFamily="18" charset="0"/>
                            </a:rPr>
                            <m:t>𝑤</m:t>
                          </m:r>
                        </m:e>
                        <m:sub>
                          <m:r>
                            <a:rPr lang="de-DE" sz="1800" i="1">
                              <a:latin typeface="Cambria Math" panose="02040503050406030204" pitchFamily="18" charset="0"/>
                            </a:rPr>
                            <m:t>𝑘</m:t>
                          </m:r>
                        </m:sub>
                      </m:sSub>
                    </m:oMath>
                  </m:oMathPara>
                </a14:m>
                <a:endParaRPr lang="de-DE" sz="1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GB" sz="1800" i="1">
                              <a:latin typeface="Cambria Math" panose="02040503050406030204" pitchFamily="18" charset="0"/>
                            </a:rPr>
                          </m:ctrlPr>
                        </m:sSubPr>
                        <m:e>
                          <m:r>
                            <a:rPr lang="de-DE" sz="1800" b="0" i="1" smtClean="0">
                              <a:latin typeface="Cambria Math" panose="02040503050406030204" pitchFamily="18" charset="0"/>
                            </a:rPr>
                            <m:t>𝑧</m:t>
                          </m:r>
                        </m:e>
                        <m:sub>
                          <m:r>
                            <a:rPr lang="de-DE" sz="1800" i="1">
                              <a:latin typeface="Cambria Math" panose="02040503050406030204" pitchFamily="18" charset="0"/>
                            </a:rPr>
                            <m:t>𝑘</m:t>
                          </m:r>
                        </m:sub>
                      </m:sSub>
                      <m:r>
                        <a:rPr lang="de-DE" sz="1800" i="1">
                          <a:latin typeface="Cambria Math" panose="02040503050406030204" pitchFamily="18" charset="0"/>
                        </a:rPr>
                        <m:t>=</m:t>
                      </m:r>
                      <m:r>
                        <a:rPr lang="de-DE" sz="1800" b="0" i="1" smtClean="0">
                          <a:latin typeface="Cambria Math" panose="02040503050406030204" pitchFamily="18" charset="0"/>
                        </a:rPr>
                        <m:t>h</m:t>
                      </m:r>
                      <m:d>
                        <m:dPr>
                          <m:ctrlPr>
                            <a:rPr lang="de-DE" sz="1800" i="1">
                              <a:latin typeface="Cambria Math" panose="02040503050406030204" pitchFamily="18" charset="0"/>
                            </a:rPr>
                          </m:ctrlPr>
                        </m:dPr>
                        <m:e>
                          <m:sSub>
                            <m:sSubPr>
                              <m:ctrlPr>
                                <a:rPr lang="en-GB" sz="1800" i="1">
                                  <a:latin typeface="Cambria Math" panose="02040503050406030204" pitchFamily="18" charset="0"/>
                                </a:rPr>
                              </m:ctrlPr>
                            </m:sSubPr>
                            <m:e>
                              <m:r>
                                <a:rPr lang="de-DE" sz="1800" i="1">
                                  <a:latin typeface="Cambria Math" panose="02040503050406030204" pitchFamily="18" charset="0"/>
                                </a:rPr>
                                <m:t>𝑥</m:t>
                              </m:r>
                            </m:e>
                            <m:sub>
                              <m:r>
                                <a:rPr lang="de-DE" sz="1800" i="1">
                                  <a:latin typeface="Cambria Math" panose="02040503050406030204" pitchFamily="18" charset="0"/>
                                </a:rPr>
                                <m:t>𝑘</m:t>
                              </m:r>
                            </m:sub>
                          </m:sSub>
                          <m:r>
                            <a:rPr lang="en-GB" sz="1800" i="1" smtClean="0">
                              <a:latin typeface="Cambria Math" panose="02040503050406030204" pitchFamily="18" charset="0"/>
                            </a:rPr>
                            <m:t> </m:t>
                          </m:r>
                        </m:e>
                      </m:d>
                      <m:r>
                        <a:rPr lang="de-DE" sz="1800" i="1">
                          <a:latin typeface="Cambria Math" panose="02040503050406030204" pitchFamily="18" charset="0"/>
                        </a:rPr>
                        <m:t>+</m:t>
                      </m:r>
                      <m:sSub>
                        <m:sSubPr>
                          <m:ctrlPr>
                            <a:rPr lang="en-GB" sz="1800" i="1">
                              <a:latin typeface="Cambria Math" panose="02040503050406030204" pitchFamily="18" charset="0"/>
                            </a:rPr>
                          </m:ctrlPr>
                        </m:sSubPr>
                        <m:e>
                          <m:r>
                            <a:rPr lang="de-DE" sz="1800" b="0" i="1" smtClean="0">
                              <a:latin typeface="Cambria Math" panose="02040503050406030204" pitchFamily="18" charset="0"/>
                            </a:rPr>
                            <m:t>𝑣</m:t>
                          </m:r>
                        </m:e>
                        <m:sub>
                          <m:r>
                            <a:rPr lang="de-DE" sz="1800" i="1">
                              <a:latin typeface="Cambria Math" panose="02040503050406030204" pitchFamily="18" charset="0"/>
                            </a:rPr>
                            <m:t>𝑘</m:t>
                          </m:r>
                        </m:sub>
                      </m:sSub>
                    </m:oMath>
                  </m:oMathPara>
                </a14:m>
                <a:endParaRPr lang="en-GB" sz="1800" dirty="0"/>
              </a:p>
            </p:txBody>
          </p:sp>
        </mc:Choice>
        <mc:Fallback xmlns="">
          <p:sp>
            <p:nvSpPr>
              <p:cNvPr id="28" name="Rechteck 27"/>
              <p:cNvSpPr>
                <a:spLocks noRot="1" noChangeAspect="1" noMove="1" noResize="1" noEditPoints="1" noAdjustHandles="1" noChangeArrowheads="1" noChangeShapeType="1" noTextEdit="1"/>
              </p:cNvSpPr>
              <p:nvPr/>
            </p:nvSpPr>
            <p:spPr>
              <a:xfrm>
                <a:off x="2119857" y="1443119"/>
                <a:ext cx="2558591" cy="923330"/>
              </a:xfrm>
              <a:prstGeom prst="rect">
                <a:avLst/>
              </a:prstGeom>
              <a:blipFill>
                <a:blip r:embed="rId3"/>
                <a:stretch>
                  <a:fillRect l="-2148" t="-3974"/>
                </a:stretch>
              </a:blipFill>
            </p:spPr>
            <p:txBody>
              <a:bodyPr/>
              <a:lstStyle/>
              <a:p>
                <a:r>
                  <a:rPr lang="en-GB">
                    <a:noFill/>
                  </a:rPr>
                  <a:t> </a:t>
                </a:r>
              </a:p>
            </p:txBody>
          </p:sp>
        </mc:Fallback>
      </mc:AlternateContent>
      <p:sp>
        <p:nvSpPr>
          <p:cNvPr id="33" name="Rechteck 32"/>
          <p:cNvSpPr/>
          <p:nvPr/>
        </p:nvSpPr>
        <p:spPr>
          <a:xfrm>
            <a:off x="5269491" y="951866"/>
            <a:ext cx="3579841" cy="2231380"/>
          </a:xfrm>
          <a:prstGeom prst="rect">
            <a:avLst/>
          </a:prstGeom>
        </p:spPr>
        <p:txBody>
          <a:bodyPr wrap="square">
            <a:spAutoFit/>
          </a:bodyPr>
          <a:lstStyle/>
          <a:p>
            <a:pPr marL="285750" indent="-285750">
              <a:spcAft>
                <a:spcPts val="600"/>
              </a:spcAft>
              <a:buClr>
                <a:srgbClr val="039EE3"/>
              </a:buClr>
              <a:buFont typeface="Arial" panose="020B0604020202020204" pitchFamily="34" charset="0"/>
              <a:buChar char="•"/>
            </a:pPr>
            <a:r>
              <a:rPr lang="en-GB" sz="1800" dirty="0"/>
              <a:t>Approximation by linearization around last state estimate</a:t>
            </a:r>
          </a:p>
          <a:p>
            <a:pPr marL="285750" indent="-285750">
              <a:spcAft>
                <a:spcPts val="600"/>
              </a:spcAft>
              <a:buClr>
                <a:srgbClr val="039EE3"/>
              </a:buClr>
              <a:buFont typeface="Arial" panose="020B0604020202020204" pitchFamily="34" charset="0"/>
              <a:buChar char="•"/>
            </a:pPr>
            <a:r>
              <a:rPr lang="en-GB" sz="1800" dirty="0"/>
              <a:t>Linearization has to be a good approximation to be valid</a:t>
            </a:r>
          </a:p>
          <a:p>
            <a:pPr marL="285750" indent="-285750">
              <a:spcAft>
                <a:spcPts val="600"/>
              </a:spcAft>
              <a:buClr>
                <a:srgbClr val="039EE3"/>
              </a:buClr>
              <a:buFont typeface="Arial" panose="020B0604020202020204" pitchFamily="34" charset="0"/>
              <a:buChar char="•"/>
            </a:pPr>
            <a:r>
              <a:rPr lang="en-GB" sz="1800" dirty="0"/>
              <a:t>Otherwise the EKF may even diverge</a:t>
            </a:r>
          </a:p>
          <a:p>
            <a:endParaRPr lang="en-GB" sz="1600" dirty="0"/>
          </a:p>
        </p:txBody>
      </p:sp>
      <p:sp>
        <p:nvSpPr>
          <p:cNvPr id="56" name="Pfeil nach rechts 55"/>
          <p:cNvSpPr/>
          <p:nvPr/>
        </p:nvSpPr>
        <p:spPr>
          <a:xfrm>
            <a:off x="4660968" y="1642755"/>
            <a:ext cx="571501" cy="275009"/>
          </a:xfrm>
          <a:prstGeom prst="rightArrow">
            <a:avLst/>
          </a:prstGeom>
          <a:solidFill>
            <a:srgbClr val="3E545F"/>
          </a:solidFill>
          <a:ln>
            <a:solidFill>
              <a:srgbClr val="009F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Pfeil nach rechts 1"/>
          <p:cNvSpPr/>
          <p:nvPr/>
        </p:nvSpPr>
        <p:spPr>
          <a:xfrm rot="19190183" flipH="1">
            <a:off x="5614404" y="3000722"/>
            <a:ext cx="2474376" cy="1163537"/>
          </a:xfrm>
          <a:prstGeom prst="rightArrow">
            <a:avLst/>
          </a:prstGeom>
          <a:solidFill>
            <a:srgbClr val="3E545F"/>
          </a:solidFill>
          <a:ln>
            <a:solidFill>
              <a:srgbClr val="039E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039EE3"/>
                </a:solidFill>
              </a:rPr>
              <a:t>Linear models</a:t>
            </a:r>
          </a:p>
        </p:txBody>
      </p:sp>
      <p:cxnSp>
        <p:nvCxnSpPr>
          <p:cNvPr id="30" name="Gerade Verbindung mit Pfeil 29"/>
          <p:cNvCxnSpPr/>
          <p:nvPr/>
        </p:nvCxnSpPr>
        <p:spPr>
          <a:xfrm>
            <a:off x="908050" y="3848911"/>
            <a:ext cx="0" cy="608789"/>
          </a:xfrm>
          <a:prstGeom prst="straightConnector1">
            <a:avLst/>
          </a:prstGeom>
          <a:ln w="28575" cap="flat" cmpd="sng" algn="ctr">
            <a:solidFill>
              <a:srgbClr val="009FE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Gerade Verbindung mit Pfeil 30"/>
          <p:cNvCxnSpPr/>
          <p:nvPr/>
        </p:nvCxnSpPr>
        <p:spPr>
          <a:xfrm>
            <a:off x="908050" y="4400550"/>
            <a:ext cx="0" cy="105326"/>
          </a:xfrm>
          <a:prstGeom prst="straightConnector1">
            <a:avLst/>
          </a:prstGeom>
          <a:ln w="28575" cap="flat" cmpd="sng" algn="ctr">
            <a:solidFill>
              <a:srgbClr val="009FE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79397859"/>
      </p:ext>
    </p:extLst>
  </p:cSld>
  <p:clrMapOvr>
    <a:masterClrMapping/>
  </p:clrMapOvr>
</p:sld>
</file>

<file path=ppt/theme/theme1.xml><?xml version="1.0" encoding="utf-8"?>
<a:theme xmlns:a="http://schemas.openxmlformats.org/drawingml/2006/main" name="MASTER_fsd_Vorlage">
  <a:themeElements>
    <a:clrScheme name="RWTH Farben">
      <a:dk1>
        <a:srgbClr val="000000"/>
      </a:dk1>
      <a:lt1>
        <a:srgbClr val="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888</Words>
  <Application>Microsoft Office PowerPoint</Application>
  <PresentationFormat>Bildschirmpräsentation (4:3)</PresentationFormat>
  <Paragraphs>226</Paragraphs>
  <Slides>16</Slides>
  <Notes>16</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16</vt:i4>
      </vt:variant>
    </vt:vector>
  </HeadingPairs>
  <TitlesOfParts>
    <vt:vector size="22" baseType="lpstr">
      <vt:lpstr>Arial</vt:lpstr>
      <vt:lpstr>Calibri</vt:lpstr>
      <vt:lpstr>Cambria Math</vt:lpstr>
      <vt:lpstr>Noto Sans Symbols</vt:lpstr>
      <vt:lpstr>Wingdings</vt:lpstr>
      <vt:lpstr>MASTER_fsd_Vorlage</vt:lpstr>
      <vt:lpstr>Project 9: EKF-based Localization with LRF</vt:lpstr>
      <vt:lpstr>Outline</vt:lpstr>
      <vt:lpstr>Outline</vt:lpstr>
      <vt:lpstr>Progress</vt:lpstr>
      <vt:lpstr>Robot (1)</vt:lpstr>
      <vt:lpstr>Robot (2)</vt:lpstr>
      <vt:lpstr>Robot (3)</vt:lpstr>
      <vt:lpstr>Theory (1)</vt:lpstr>
      <vt:lpstr>Theory (1)</vt:lpstr>
      <vt:lpstr>Theory (2)</vt:lpstr>
      <vt:lpstr>Theory (3)</vt:lpstr>
      <vt:lpstr>Theory (4)</vt:lpstr>
      <vt:lpstr>Outline</vt:lpstr>
      <vt:lpstr>Outlook (1)</vt:lpstr>
      <vt:lpstr>Outlook (2)</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9: EKF-based Localization with LRF</dc:title>
  <cp:lastModifiedBy>Markus</cp:lastModifiedBy>
  <cp:revision>58</cp:revision>
  <dcterms:modified xsi:type="dcterms:W3CDTF">2016-10-17T22:40:38Z</dcterms:modified>
</cp:coreProperties>
</file>