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 name="Shape 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After the prediction stage of the algorithm it is necessary to match the prediction with the observations at the new state in order to avoid miscalculations. We therefore do a matching of the observations we predicted and the real world observations. All this is necessary to avoid EKF divergence, ignore outlier observations and to ignore erroneous or inexistent predictions.</a:t>
            </a:r>
          </a:p>
          <a:p>
            <a:pPr lvl="0">
              <a:spcBef>
                <a:spcPts val="0"/>
              </a:spcBef>
              <a:buNone/>
            </a:pPr>
            <a:r>
              <a:rPr lang="en-US"/>
              <a:t>If a matching fails then we go to the "detection and correction of bias", here we calculate a new state vector and a new observation vector and then match the observation vector with the real world observation to see if it a correct prediction.</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world Map is a group of Points and Line segments constituing landmarks.</a:t>
            </a:r>
          </a:p>
          <a:p>
            <a:pPr lvl="0">
              <a:spcBef>
                <a:spcPts val="0"/>
              </a:spcBef>
              <a:buNone/>
            </a:pPr>
            <a:r>
              <a:t/>
            </a:r>
            <a:endParaRPr/>
          </a:p>
          <a:p>
            <a:pPr lvl="0">
              <a:spcBef>
                <a:spcPts val="0"/>
              </a:spcBef>
              <a:buNone/>
            </a:pPr>
            <a:r>
              <a:rPr lang="en-US"/>
              <a:t>The Observation Model creats a mapping of the observation using the information received from the sensor model. Each sensor model has characteristics such as spatial perception and effective beawidth which give us the limits of our observations.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US">
                <a:solidFill>
                  <a:schemeClr val="dk1"/>
                </a:solidFill>
              </a:rPr>
              <a:t>Disadvantages of the extended Kalman filter:</a:t>
            </a:r>
          </a:p>
          <a:p>
            <a:pPr lvl="0">
              <a:spcBef>
                <a:spcPts val="0"/>
              </a:spcBef>
              <a:buClr>
                <a:schemeClr val="dk1"/>
              </a:buClr>
              <a:buSzPct val="100000"/>
              <a:buFont typeface="Arial"/>
              <a:buNone/>
            </a:pPr>
            <a:r>
              <a:t/>
            </a:r>
            <a:endParaRPr>
              <a:solidFill>
                <a:schemeClr val="dk1"/>
              </a:solidFill>
            </a:endParaRPr>
          </a:p>
          <a:p>
            <a:pPr lvl="0">
              <a:lnSpc>
                <a:spcPct val="115000"/>
              </a:lnSpc>
              <a:spcBef>
                <a:spcPts val="600"/>
              </a:spcBef>
              <a:spcAft>
                <a:spcPts val="600"/>
              </a:spcAft>
              <a:buClr>
                <a:schemeClr val="dk1"/>
              </a:buClr>
              <a:buSzPct val="91666"/>
              <a:buFont typeface="Arial"/>
              <a:buNone/>
            </a:pPr>
            <a:r>
              <a:rPr lang="en-US" sz="1150">
                <a:solidFill>
                  <a:srgbClr val="252525"/>
                </a:solidFill>
                <a:highlight>
                  <a:srgbClr val="FFFFFF"/>
                </a:highlight>
              </a:rPr>
              <a:t>Unlike its linear counterpart, the extended Kalman filter in general is </a:t>
            </a:r>
            <a:r>
              <a:rPr i="1" lang="en-US" sz="1150">
                <a:solidFill>
                  <a:srgbClr val="252525"/>
                </a:solidFill>
                <a:highlight>
                  <a:srgbClr val="FFFFFF"/>
                </a:highlight>
              </a:rPr>
              <a:t>not</a:t>
            </a:r>
            <a:r>
              <a:rPr lang="en-US" sz="1150">
                <a:solidFill>
                  <a:srgbClr val="252525"/>
                </a:solidFill>
                <a:highlight>
                  <a:srgbClr val="FFFFFF"/>
                </a:highlight>
              </a:rPr>
              <a:t> an optimal estimator (of course it is optimal if the measurement and the state transition model are both linear, as in that case the extended Kalman filter is identical to the regular one). In addition, </a:t>
            </a:r>
            <a:r>
              <a:rPr b="1" lang="en-US" sz="1150">
                <a:solidFill>
                  <a:srgbClr val="252525"/>
                </a:solidFill>
                <a:highlight>
                  <a:srgbClr val="FFFFFF"/>
                </a:highlight>
              </a:rPr>
              <a:t>if the initial estimate of the state is wrong, or if the process is modeled incorrectly, the filter may quickly diverge, owing to its linearization</a:t>
            </a:r>
            <a:r>
              <a:rPr lang="en-US" sz="1150">
                <a:solidFill>
                  <a:srgbClr val="252525"/>
                </a:solidFill>
                <a:highlight>
                  <a:srgbClr val="FFFFFF"/>
                </a:highlight>
              </a:rPr>
              <a:t>. Another problem with the extended Kalman filter is that the estimated covariance matrix tends to underestimate the true covariance matrix and therefore risks becoming inconsistent in the statistical sense without the addition of "stabilising noise"</a:t>
            </a:r>
            <a:r>
              <a:rPr baseline="30000" lang="en-US" sz="1400">
                <a:solidFill>
                  <a:srgbClr val="252525"/>
                </a:solidFill>
                <a:highlight>
                  <a:srgbClr val="FFFFFF"/>
                </a:highlight>
              </a:rPr>
              <a:t>.</a:t>
            </a:r>
          </a:p>
          <a:p>
            <a:pPr lvl="0">
              <a:lnSpc>
                <a:spcPct val="115000"/>
              </a:lnSpc>
              <a:spcBef>
                <a:spcPts val="600"/>
              </a:spcBef>
              <a:spcAft>
                <a:spcPts val="600"/>
              </a:spcAft>
              <a:buClr>
                <a:schemeClr val="dk1"/>
              </a:buClr>
              <a:buSzPct val="91666"/>
              <a:buFont typeface="Arial"/>
              <a:buNone/>
            </a:pPr>
            <a:r>
              <a:rPr lang="en-US" sz="1150">
                <a:solidFill>
                  <a:srgbClr val="252525"/>
                </a:solidFill>
                <a:highlight>
                  <a:srgbClr val="FFFFFF"/>
                </a:highlight>
              </a:rPr>
              <a:t>Having stated this, the extended Kalman filter can give reasonable performance, and is arguably the </a:t>
            </a:r>
            <a:r>
              <a:rPr i="1" lang="en-US" sz="1150">
                <a:solidFill>
                  <a:srgbClr val="252525"/>
                </a:solidFill>
                <a:highlight>
                  <a:srgbClr val="FFFFFF"/>
                </a:highlight>
              </a:rPr>
              <a:t>de facto </a:t>
            </a:r>
            <a:r>
              <a:rPr lang="en-US" sz="1150">
                <a:solidFill>
                  <a:srgbClr val="252525"/>
                </a:solidFill>
                <a:highlight>
                  <a:srgbClr val="FFFFFF"/>
                </a:highlight>
              </a:rPr>
              <a:t>standard in navigation systems and GPS.</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1" name="Shape 11"/>
        <p:cNvGrpSpPr/>
        <p:nvPr/>
      </p:nvGrpSpPr>
      <p:grpSpPr>
        <a:xfrm>
          <a:off x="0" y="0"/>
          <a:ext cx="0" cy="0"/>
          <a:chOff x="0" y="0"/>
          <a:chExt cx="0" cy="0"/>
        </a:xfrm>
      </p:grpSpPr>
      <p:sp>
        <p:nvSpPr>
          <p:cNvPr id="12" name="Shape 12"/>
          <p:cNvSpPr txBox="1"/>
          <p:nvPr>
            <p:ph idx="1" type="subTitle"/>
          </p:nvPr>
        </p:nvSpPr>
        <p:spPr>
          <a:xfrm>
            <a:off x="743283" y="4214005"/>
            <a:ext cx="7655237" cy="1234938"/>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3" name="Shape 13"/>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
        <p:nvSpPr>
          <p:cNvPr id="16" name="Shape 16"/>
          <p:cNvSpPr txBox="1"/>
          <p:nvPr>
            <p:ph type="title"/>
          </p:nvPr>
        </p:nvSpPr>
        <p:spPr>
          <a:xfrm>
            <a:off x="743283" y="1966535"/>
            <a:ext cx="7655237" cy="2025062"/>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1" i="0" sz="45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 Content">
    <p:spTree>
      <p:nvGrpSpPr>
        <p:cNvPr id="17" name="Shape 17"/>
        <p:cNvGrpSpPr/>
        <p:nvPr/>
      </p:nvGrpSpPr>
      <p:grpSpPr>
        <a:xfrm>
          <a:off x="0" y="0"/>
          <a:ext cx="0" cy="0"/>
          <a:chOff x="0" y="0"/>
          <a:chExt cx="0" cy="0"/>
        </a:xfrm>
      </p:grpSpPr>
      <p:sp>
        <p:nvSpPr>
          <p:cNvPr id="18" name="Shape 18"/>
          <p:cNvSpPr txBox="1"/>
          <p:nvPr>
            <p:ph type="title"/>
          </p:nvPr>
        </p:nvSpPr>
        <p:spPr>
          <a:xfrm>
            <a:off x="743283" y="1449340"/>
            <a:ext cx="7655236" cy="86836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743283" y="2440610"/>
            <a:ext cx="7655236" cy="3685551"/>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 Two Content">
    <p:spTree>
      <p:nvGrpSpPr>
        <p:cNvPr id="23" name="Shape 23"/>
        <p:cNvGrpSpPr/>
        <p:nvPr/>
      </p:nvGrpSpPr>
      <p:grpSpPr>
        <a:xfrm>
          <a:off x="0" y="0"/>
          <a:ext cx="0" cy="0"/>
          <a:chOff x="0" y="0"/>
          <a:chExt cx="0" cy="0"/>
        </a:xfrm>
      </p:grpSpPr>
      <p:sp>
        <p:nvSpPr>
          <p:cNvPr id="24" name="Shape 24"/>
          <p:cNvSpPr txBox="1"/>
          <p:nvPr>
            <p:ph type="title"/>
          </p:nvPr>
        </p:nvSpPr>
        <p:spPr>
          <a:xfrm>
            <a:off x="743283" y="1449340"/>
            <a:ext cx="7655236" cy="86836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43283" y="2469875"/>
            <a:ext cx="3752515" cy="3656287"/>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6" name="Shape 26"/>
          <p:cNvSpPr txBox="1"/>
          <p:nvPr>
            <p:ph idx="2" type="body"/>
          </p:nvPr>
        </p:nvSpPr>
        <p:spPr>
          <a:xfrm>
            <a:off x="4648200" y="2469875"/>
            <a:ext cx="3750321" cy="3656286"/>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7" name="Shape 27"/>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Caption">
    <p:spTree>
      <p:nvGrpSpPr>
        <p:cNvPr id="30" name="Shape 30"/>
        <p:cNvGrpSpPr/>
        <p:nvPr/>
      </p:nvGrpSpPr>
      <p:grpSpPr>
        <a:xfrm>
          <a:off x="0" y="0"/>
          <a:ext cx="0" cy="0"/>
          <a:chOff x="0" y="0"/>
          <a:chExt cx="0" cy="0"/>
        </a:xfrm>
      </p:grpSpPr>
      <p:sp>
        <p:nvSpPr>
          <p:cNvPr id="31" name="Shape 31"/>
          <p:cNvSpPr txBox="1"/>
          <p:nvPr>
            <p:ph idx="1" type="body"/>
          </p:nvPr>
        </p:nvSpPr>
        <p:spPr>
          <a:xfrm>
            <a:off x="3575050" y="2645458"/>
            <a:ext cx="4823471" cy="3480704"/>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2" type="body"/>
          </p:nvPr>
        </p:nvSpPr>
        <p:spPr>
          <a:xfrm>
            <a:off x="743283" y="2645458"/>
            <a:ext cx="2722229" cy="3480704"/>
          </a:xfrm>
          <a:prstGeom prst="rect">
            <a:avLst/>
          </a:prstGeom>
          <a:noFill/>
          <a:ln>
            <a:noFill/>
          </a:ln>
        </p:spPr>
        <p:txBody>
          <a:bodyPr anchorCtr="0" anchor="t" bIns="91425" lIns="91425" rIns="91425" tIns="91425"/>
          <a:lstStyle>
            <a:lvl1pPr indent="0" lvl="0" marL="0" marR="0" rtl="0" algn="l">
              <a:spcBef>
                <a:spcPts val="360"/>
              </a:spcBef>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
        <p:nvSpPr>
          <p:cNvPr id="36" name="Shape 36"/>
          <p:cNvSpPr txBox="1"/>
          <p:nvPr>
            <p:ph type="title"/>
          </p:nvPr>
        </p:nvSpPr>
        <p:spPr>
          <a:xfrm>
            <a:off x="743283" y="1449340"/>
            <a:ext cx="7655237" cy="86836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Caption">
    <p:bg>
      <p:bgPr>
        <a:blipFill rotWithShape="1">
          <a:blip r:embed="rId2">
            <a:alphaModFix/>
          </a:blip>
          <a:stretch>
            <a:fillRect b="0" l="0" r="0" t="0"/>
          </a:stretch>
        </a:blipFill>
      </p:bgPr>
    </p:bg>
    <p:spTree>
      <p:nvGrpSpPr>
        <p:cNvPr id="37" name="Shape 37"/>
        <p:cNvGrpSpPr/>
        <p:nvPr/>
      </p:nvGrpSpPr>
      <p:grpSpPr>
        <a:xfrm>
          <a:off x="0" y="0"/>
          <a:ext cx="0" cy="0"/>
          <a:chOff x="0" y="0"/>
          <a:chExt cx="0" cy="0"/>
        </a:xfrm>
      </p:grpSpPr>
      <p:sp>
        <p:nvSpPr>
          <p:cNvPr id="38" name="Shape 38"/>
          <p:cNvSpPr/>
          <p:nvPr>
            <p:ph idx="2" type="pic"/>
          </p:nvPr>
        </p:nvSpPr>
        <p:spPr>
          <a:xfrm>
            <a:off x="743283" y="1627073"/>
            <a:ext cx="7655237" cy="4114506"/>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9" name="Shape 39"/>
          <p:cNvSpPr txBox="1"/>
          <p:nvPr>
            <p:ph idx="1" type="body"/>
          </p:nvPr>
        </p:nvSpPr>
        <p:spPr>
          <a:xfrm>
            <a:off x="743283" y="5841078"/>
            <a:ext cx="7655237" cy="392136"/>
          </a:xfrm>
          <a:prstGeom prst="rect">
            <a:avLst/>
          </a:prstGeom>
          <a:noFill/>
          <a:ln>
            <a:noFill/>
          </a:ln>
        </p:spPr>
        <p:txBody>
          <a:bodyPr anchorCtr="0" anchor="t" bIns="91425" lIns="91425" rIns="91425" tIns="91425"/>
          <a:lstStyle>
            <a:lvl1pPr indent="0" lvl="0" marL="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0" name="Shape 40"/>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Picture">
    <p:bg>
      <p:bgPr>
        <a:blipFill rotWithShape="1">
          <a:blip r:embed="rId2">
            <a:alphaModFix/>
          </a:blip>
          <a:stretch>
            <a:fillRect b="0" l="0" r="0" t="0"/>
          </a:stretch>
        </a:blipFill>
      </p:bgPr>
    </p:bg>
    <p:spTree>
      <p:nvGrpSpPr>
        <p:cNvPr id="43" name="Shape 43"/>
        <p:cNvGrpSpPr/>
        <p:nvPr/>
      </p:nvGrpSpPr>
      <p:grpSpPr>
        <a:xfrm>
          <a:off x="0" y="0"/>
          <a:ext cx="0" cy="0"/>
          <a:chOff x="0" y="0"/>
          <a:chExt cx="0" cy="0"/>
        </a:xfrm>
      </p:grpSpPr>
      <p:sp>
        <p:nvSpPr>
          <p:cNvPr id="44" name="Shape 44"/>
          <p:cNvSpPr/>
          <p:nvPr>
            <p:ph idx="2" type="pic"/>
          </p:nvPr>
        </p:nvSpPr>
        <p:spPr>
          <a:xfrm>
            <a:off x="743283" y="2469875"/>
            <a:ext cx="7655237" cy="3716518"/>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45" name="Shape 45"/>
          <p:cNvSpPr txBox="1"/>
          <p:nvPr>
            <p:ph type="title"/>
          </p:nvPr>
        </p:nvSpPr>
        <p:spPr>
          <a:xfrm>
            <a:off x="743283" y="1449340"/>
            <a:ext cx="7655237" cy="86836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43283" y="1449340"/>
            <a:ext cx="7655236" cy="868363"/>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743283" y="2440610"/>
            <a:ext cx="7655236" cy="3685551"/>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743283" y="6414651"/>
            <a:ext cx="1847515" cy="306823"/>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414651"/>
            <a:ext cx="2895600" cy="306823"/>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66650" y="6414651"/>
            <a:ext cx="1831872" cy="306823"/>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idx="1" type="subTitle"/>
          </p:nvPr>
        </p:nvSpPr>
        <p:spPr>
          <a:xfrm>
            <a:off x="743283" y="4214005"/>
            <a:ext cx="7655237" cy="1234938"/>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Arial"/>
              <a:ea typeface="Arial"/>
              <a:cs typeface="Arial"/>
              <a:sym typeface="Arial"/>
            </a:endParaRPr>
          </a:p>
        </p:txBody>
      </p:sp>
      <p:sp>
        <p:nvSpPr>
          <p:cNvPr id="58" name="Shape 58"/>
          <p:cNvSpPr txBox="1"/>
          <p:nvPr>
            <p:ph idx="10" type="dt"/>
          </p:nvPr>
        </p:nvSpPr>
        <p:spPr>
          <a:xfrm>
            <a:off x="743283" y="6414651"/>
            <a:ext cx="1847515" cy="306823"/>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1200" u="none" cap="none" strike="noStrike">
                <a:solidFill>
                  <a:srgbClr val="595959"/>
                </a:solidFill>
                <a:latin typeface="Arial"/>
                <a:ea typeface="Arial"/>
                <a:cs typeface="Arial"/>
                <a:sym typeface="Arial"/>
              </a:rPr>
              <a:t>21/07/14</a:t>
            </a:r>
          </a:p>
        </p:txBody>
      </p:sp>
      <p:sp>
        <p:nvSpPr>
          <p:cNvPr id="59" name="Shape 59"/>
          <p:cNvSpPr txBox="1"/>
          <p:nvPr>
            <p:ph idx="11" type="ftr"/>
          </p:nvPr>
        </p:nvSpPr>
        <p:spPr>
          <a:xfrm>
            <a:off x="3124200" y="6414651"/>
            <a:ext cx="2895600" cy="30682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rgbClr val="595959"/>
                </a:solidFill>
                <a:latin typeface="Arial"/>
                <a:ea typeface="Arial"/>
                <a:cs typeface="Arial"/>
                <a:sym typeface="Arial"/>
              </a:rPr>
              <a:t>Instituto Superior Técnico </a:t>
            </a:r>
          </a:p>
        </p:txBody>
      </p:sp>
      <p:sp>
        <p:nvSpPr>
          <p:cNvPr id="60" name="Shape 60"/>
          <p:cNvSpPr txBox="1"/>
          <p:nvPr>
            <p:ph type="title"/>
          </p:nvPr>
        </p:nvSpPr>
        <p:spPr>
          <a:xfrm>
            <a:off x="743283" y="1966535"/>
            <a:ext cx="7655237" cy="2025062"/>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lang="en-US"/>
              <a:t>Extended Kalman Filter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743275" y="1527122"/>
            <a:ext cx="7655100" cy="4599000"/>
          </a:xfrm>
          <a:prstGeom prst="rect">
            <a:avLst/>
          </a:prstGeom>
        </p:spPr>
        <p:txBody>
          <a:bodyPr anchorCtr="0" anchor="t" bIns="91425" lIns="91425" rIns="91425" tIns="91425">
            <a:noAutofit/>
          </a:bodyPr>
          <a:lstStyle/>
          <a:p>
            <a:pPr indent="0" lvl="0" marL="203200" rtl="0">
              <a:spcBef>
                <a:spcPts val="0"/>
              </a:spcBef>
              <a:buNone/>
            </a:pPr>
            <a:r>
              <a:rPr lang="en-US"/>
              <a:t>The Extended Kalman Filter is an algorithm in which we can achieve relative and absolute localization through a recursive process with three stages:</a:t>
            </a:r>
          </a:p>
          <a:p>
            <a:pPr indent="-228600" lvl="0" marL="457200" rtl="0">
              <a:spcBef>
                <a:spcPts val="0"/>
              </a:spcBef>
              <a:buAutoNum type="arabicPeriod"/>
            </a:pPr>
            <a:r>
              <a:rPr lang="en-US"/>
              <a:t>Matching/Filtering</a:t>
            </a:r>
          </a:p>
          <a:p>
            <a:pPr indent="-228600" lvl="0" marL="457200" rtl="0">
              <a:spcBef>
                <a:spcPts val="0"/>
              </a:spcBef>
              <a:buAutoNum type="arabicPeriod"/>
            </a:pPr>
            <a:r>
              <a:rPr lang="en-US"/>
              <a:t>Update</a:t>
            </a:r>
          </a:p>
          <a:p>
            <a:pPr indent="-228600" lvl="0" marL="457200">
              <a:spcBef>
                <a:spcPts val="0"/>
              </a:spcBef>
              <a:buAutoNum type="arabicPeriod"/>
            </a:pPr>
            <a:r>
              <a:rPr lang="en-US"/>
              <a:t>Prediction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743283" y="1449340"/>
            <a:ext cx="7655100" cy="868499"/>
          </a:xfrm>
          <a:prstGeom prst="rect">
            <a:avLst/>
          </a:prstGeom>
        </p:spPr>
        <p:txBody>
          <a:bodyPr anchorCtr="0" anchor="ctr" bIns="91425" lIns="91425" rIns="91425" tIns="91425">
            <a:noAutofit/>
          </a:bodyPr>
          <a:lstStyle/>
          <a:p>
            <a:pPr lvl="0">
              <a:spcBef>
                <a:spcPts val="0"/>
              </a:spcBef>
              <a:buNone/>
            </a:pPr>
            <a:r>
              <a:rPr lang="en-US"/>
              <a:t>Matching</a:t>
            </a:r>
          </a:p>
        </p:txBody>
      </p:sp>
      <p:sp>
        <p:nvSpPr>
          <p:cNvPr id="71" name="Shape 71"/>
          <p:cNvSpPr txBox="1"/>
          <p:nvPr>
            <p:ph idx="1" type="body"/>
          </p:nvPr>
        </p:nvSpPr>
        <p:spPr>
          <a:xfrm>
            <a:off x="743283" y="2440610"/>
            <a:ext cx="7655100" cy="3685500"/>
          </a:xfrm>
          <a:prstGeom prst="rect">
            <a:avLst/>
          </a:prstGeom>
        </p:spPr>
        <p:txBody>
          <a:bodyPr anchorCtr="0" anchor="t" bIns="91425" lIns="91425" rIns="91425" tIns="91425">
            <a:noAutofit/>
          </a:bodyPr>
          <a:lstStyle/>
          <a:p>
            <a:pPr lvl="0">
              <a:spcBef>
                <a:spcPts val="0"/>
              </a:spcBef>
              <a:buNone/>
            </a:pPr>
            <a:r>
              <a:rPr lang="en-US" sz="2400"/>
              <a:t>Inputs -&gt; Observations from the environment</a:t>
            </a:r>
          </a:p>
          <a:p>
            <a:pPr lvl="0">
              <a:spcBef>
                <a:spcPts val="0"/>
              </a:spcBef>
              <a:buNone/>
            </a:pPr>
            <a:r>
              <a:rPr lang="en-US" sz="2400"/>
              <a:t>It is the stage that occurs after a prediction. In this stage of the algorithm it is necessary to match the prediction with the observations at the new state in order to avoid miscalculations.</a:t>
            </a:r>
          </a:p>
          <a:p>
            <a:pPr lvl="0">
              <a:spcBef>
                <a:spcPts val="0"/>
              </a:spcBef>
              <a:buNone/>
            </a:pPr>
            <a:r>
              <a:rPr lang="en-US" sz="2400"/>
              <a:t>If the the Matching is successful then the state and world map is updtated.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743283" y="1449340"/>
            <a:ext cx="7655100" cy="868499"/>
          </a:xfrm>
          <a:prstGeom prst="rect">
            <a:avLst/>
          </a:prstGeom>
        </p:spPr>
        <p:txBody>
          <a:bodyPr anchorCtr="0" anchor="ctr" bIns="91425" lIns="91425" rIns="91425" tIns="91425">
            <a:noAutofit/>
          </a:bodyPr>
          <a:lstStyle/>
          <a:p>
            <a:pPr lvl="0">
              <a:spcBef>
                <a:spcPts val="0"/>
              </a:spcBef>
              <a:buNone/>
            </a:pPr>
            <a:r>
              <a:rPr lang="en-US"/>
              <a:t>Update</a:t>
            </a:r>
          </a:p>
        </p:txBody>
      </p:sp>
      <p:sp>
        <p:nvSpPr>
          <p:cNvPr id="77" name="Shape 77"/>
          <p:cNvSpPr txBox="1"/>
          <p:nvPr>
            <p:ph idx="1" type="body"/>
          </p:nvPr>
        </p:nvSpPr>
        <p:spPr>
          <a:xfrm>
            <a:off x="743283" y="2440610"/>
            <a:ext cx="7655100" cy="3685500"/>
          </a:xfrm>
          <a:prstGeom prst="rect">
            <a:avLst/>
          </a:prstGeom>
        </p:spPr>
        <p:txBody>
          <a:bodyPr anchorCtr="0" anchor="t" bIns="91425" lIns="91425" rIns="91425" tIns="91425">
            <a:noAutofit/>
          </a:bodyPr>
          <a:lstStyle/>
          <a:p>
            <a:pPr lvl="0">
              <a:spcBef>
                <a:spcPts val="0"/>
              </a:spcBef>
              <a:buNone/>
            </a:pPr>
            <a:r>
              <a:rPr lang="en-US"/>
              <a:t>The EKF updates it knowledge of the world map with the obtained observations and also its new position.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743283" y="1449340"/>
            <a:ext cx="7655100" cy="868499"/>
          </a:xfrm>
          <a:prstGeom prst="rect">
            <a:avLst/>
          </a:prstGeom>
        </p:spPr>
        <p:txBody>
          <a:bodyPr anchorCtr="0" anchor="ctr" bIns="91425" lIns="91425" rIns="91425" tIns="91425">
            <a:noAutofit/>
          </a:bodyPr>
          <a:lstStyle/>
          <a:p>
            <a:pPr lvl="0">
              <a:spcBef>
                <a:spcPts val="0"/>
              </a:spcBef>
              <a:buNone/>
            </a:pPr>
            <a:r>
              <a:rPr lang="en-US"/>
              <a:t>Prediction	</a:t>
            </a:r>
          </a:p>
        </p:txBody>
      </p:sp>
      <p:sp>
        <p:nvSpPr>
          <p:cNvPr id="83" name="Shape 83"/>
          <p:cNvSpPr txBox="1"/>
          <p:nvPr>
            <p:ph idx="1" type="body"/>
          </p:nvPr>
        </p:nvSpPr>
        <p:spPr>
          <a:xfrm>
            <a:off x="743283" y="2440610"/>
            <a:ext cx="7655100" cy="3685500"/>
          </a:xfrm>
          <a:prstGeom prst="rect">
            <a:avLst/>
          </a:prstGeom>
        </p:spPr>
        <p:txBody>
          <a:bodyPr anchorCtr="0" anchor="t" bIns="91425" lIns="91425" rIns="91425" tIns="91425">
            <a:noAutofit/>
          </a:bodyPr>
          <a:lstStyle/>
          <a:p>
            <a:pPr lvl="0">
              <a:spcBef>
                <a:spcPts val="0"/>
              </a:spcBef>
              <a:buNone/>
            </a:pPr>
            <a:r>
              <a:rPr lang="en-US"/>
              <a:t>The prediction is made in two steps using a combination of two prediction estimates, the Odometry predicted estimate and then the Observation Model estimate which relates to the world map.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743283" y="1449340"/>
            <a:ext cx="7655100" cy="868499"/>
          </a:xfrm>
          <a:prstGeom prst="rect">
            <a:avLst/>
          </a:prstGeom>
        </p:spPr>
        <p:txBody>
          <a:bodyPr anchorCtr="0" anchor="ctr" bIns="91425" lIns="91425" rIns="91425" tIns="91425">
            <a:noAutofit/>
          </a:bodyPr>
          <a:lstStyle/>
          <a:p>
            <a:pPr lvl="0">
              <a:spcBef>
                <a:spcPts val="0"/>
              </a:spcBef>
              <a:buNone/>
            </a:pPr>
            <a:r>
              <a:rPr lang="en-US"/>
              <a:t>Limitations and disadvantages	</a:t>
            </a:r>
          </a:p>
        </p:txBody>
      </p:sp>
      <p:sp>
        <p:nvSpPr>
          <p:cNvPr id="89" name="Shape 89"/>
          <p:cNvSpPr txBox="1"/>
          <p:nvPr>
            <p:ph idx="1" type="body"/>
          </p:nvPr>
        </p:nvSpPr>
        <p:spPr>
          <a:xfrm>
            <a:off x="743283" y="2440610"/>
            <a:ext cx="7655100" cy="3685500"/>
          </a:xfrm>
          <a:prstGeom prst="rect">
            <a:avLst/>
          </a:prstGeom>
        </p:spPr>
        <p:txBody>
          <a:bodyPr anchorCtr="0" anchor="t" bIns="91425" lIns="91425" rIns="91425" tIns="91425">
            <a:noAutofit/>
          </a:bodyPr>
          <a:lstStyle/>
          <a:p>
            <a:pPr indent="-361950" lvl="0" marL="457200" rtl="0">
              <a:spcBef>
                <a:spcPts val="0"/>
              </a:spcBef>
              <a:buSzPct val="100000"/>
            </a:pPr>
            <a:r>
              <a:rPr lang="en-US" sz="2100"/>
              <a:t>The EKF depends on it’s previous knowledge of the environment in order to make predictions.</a:t>
            </a:r>
          </a:p>
          <a:p>
            <a:pPr indent="0" lvl="0" marL="0" rtl="0">
              <a:spcBef>
                <a:spcPts val="0"/>
              </a:spcBef>
              <a:buNone/>
            </a:pPr>
            <a:r>
              <a:t/>
            </a:r>
            <a:endParaRPr sz="2100"/>
          </a:p>
          <a:p>
            <a:pPr indent="-361950" lvl="0" marL="457200" rtl="0">
              <a:spcBef>
                <a:spcPts val="0"/>
              </a:spcBef>
              <a:buSzPct val="100000"/>
            </a:pPr>
            <a:r>
              <a:rPr lang="en-US" sz="2100"/>
              <a:t>If the initial estimate of the state is wrong, or if the process is modeled incorrectly, the filter may quickly diverge, owing to its linearization. </a:t>
            </a:r>
          </a:p>
          <a:p>
            <a:pPr indent="0" lvl="0" marL="0" rtl="0">
              <a:spcBef>
                <a:spcPts val="0"/>
              </a:spcBef>
              <a:buNone/>
            </a:pPr>
            <a:r>
              <a:t/>
            </a:r>
            <a:endParaRPr sz="2100"/>
          </a:p>
          <a:p>
            <a:pPr indent="-361950" lvl="0" marL="457200">
              <a:spcBef>
                <a:spcPts val="0"/>
              </a:spcBef>
              <a:buSzPct val="100000"/>
            </a:pPr>
            <a:r>
              <a:rPr lang="en-US" sz="2100"/>
              <a:t>Without the addition of “stabilising noise” the covariance matrix tends to underestimate the true covariance matrix therefore risking to become inconsistent.</a:t>
            </a:r>
          </a:p>
        </p:txBody>
      </p:sp>
    </p:spTree>
  </p:cSld>
  <p:clrMapOvr>
    <a:masterClrMapping/>
  </p:clrMapOvr>
</p:sld>
</file>

<file path=ppt/theme/theme1.xml><?xml version="1.0" encoding="utf-8"?>
<a:theme xmlns:a="http://schemas.openxmlformats.org/drawingml/2006/main" xmlns:r="http://schemas.openxmlformats.org/officeDocument/2006/relationships" name="Template-Powerpoint-IST_1">
  <a:themeElements>
    <a:clrScheme name="Custom 1">
      <a:dk1>
        <a:srgbClr val="000000"/>
      </a:dk1>
      <a:lt1>
        <a:srgbClr val="FFFFFF"/>
      </a:lt1>
      <a:dk2>
        <a:srgbClr val="1F497D"/>
      </a:dk2>
      <a:lt2>
        <a:srgbClr val="CCCCCC"/>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