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8" r:id="rId11"/>
    <p:sldId id="266" r:id="rId12"/>
    <p:sldId id="267" r:id="rId13"/>
  </p:sldIdLst>
  <p:sldSz cx="9144000" cy="6858000" type="screen4x3"/>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9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898" autoAdjust="0"/>
  </p:normalViewPr>
  <p:slideViewPr>
    <p:cSldViewPr snapToGrid="0">
      <p:cViewPr varScale="1">
        <p:scale>
          <a:sx n="104" d="100"/>
          <a:sy n="104" d="100"/>
        </p:scale>
        <p:origin x="18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76574" cy="512762"/>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4021137" y="0"/>
            <a:ext cx="3076574" cy="512762"/>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9612" y="4926012"/>
            <a:ext cx="5680075" cy="4029074"/>
          </a:xfrm>
          <a:prstGeom prst="rect">
            <a:avLst/>
          </a:prstGeom>
          <a:noFill/>
          <a:ln>
            <a:noFill/>
          </a:ln>
        </p:spPr>
        <p:txBody>
          <a:bodyPr lIns="91425" tIns="91425" rIns="91425" bIns="91425" anchor="t" anchorCtr="0"/>
          <a:lstStyle>
            <a:lvl1pPr marL="0" marR="0" lvl="0" indent="0" algn="l" rtl="0">
              <a:spcBef>
                <a:spcPts val="300"/>
              </a:spcBef>
              <a:spcAft>
                <a:spcPts val="0"/>
              </a:spcAft>
              <a:buNone/>
              <a:defRPr sz="1000" b="0" i="0" u="none" strike="noStrike" cap="none">
                <a:solidFill>
                  <a:schemeClr val="dk1"/>
                </a:solidFill>
                <a:latin typeface="Arial"/>
                <a:ea typeface="Arial"/>
                <a:cs typeface="Arial"/>
                <a:sym typeface="Arial"/>
              </a:defRPr>
            </a:lvl1pPr>
            <a:lvl2pPr marL="457200" marR="0" lvl="1" indent="0" algn="l" rtl="0">
              <a:spcBef>
                <a:spcPts val="300"/>
              </a:spcBef>
              <a:spcAft>
                <a:spcPts val="0"/>
              </a:spcAft>
              <a:buNone/>
              <a:defRPr sz="1000" b="0" i="0" u="none" strike="noStrike" cap="none">
                <a:solidFill>
                  <a:schemeClr val="dk1"/>
                </a:solidFill>
                <a:latin typeface="Arial"/>
                <a:ea typeface="Arial"/>
                <a:cs typeface="Arial"/>
                <a:sym typeface="Arial"/>
              </a:defRPr>
            </a:lvl2pPr>
            <a:lvl3pPr marL="914400" marR="0" lvl="2" indent="0" algn="l" rtl="0">
              <a:spcBef>
                <a:spcPts val="300"/>
              </a:spcBef>
              <a:spcAft>
                <a:spcPts val="0"/>
              </a:spcAft>
              <a:buNone/>
              <a:defRPr sz="1000" b="0" i="0" u="none" strike="noStrike" cap="none">
                <a:solidFill>
                  <a:schemeClr val="dk1"/>
                </a:solidFill>
                <a:latin typeface="Arial"/>
                <a:ea typeface="Arial"/>
                <a:cs typeface="Arial"/>
                <a:sym typeface="Arial"/>
              </a:defRPr>
            </a:lvl3pPr>
            <a:lvl4pPr marL="1371600" marR="0" lvl="3" indent="0" algn="l" rtl="0">
              <a:spcBef>
                <a:spcPts val="300"/>
              </a:spcBef>
              <a:spcAft>
                <a:spcPts val="0"/>
              </a:spcAft>
              <a:buNone/>
              <a:defRPr sz="1000" b="0" i="0" u="none" strike="noStrike" cap="none">
                <a:solidFill>
                  <a:schemeClr val="dk1"/>
                </a:solidFill>
                <a:latin typeface="Arial"/>
                <a:ea typeface="Arial"/>
                <a:cs typeface="Arial"/>
                <a:sym typeface="Arial"/>
              </a:defRPr>
            </a:lvl4pPr>
            <a:lvl5pPr marL="1828800" marR="0" lvl="4" indent="0" algn="l" rtl="0">
              <a:spcBef>
                <a:spcPts val="300"/>
              </a:spcBef>
              <a:spcAft>
                <a:spcPts val="0"/>
              </a:spcAft>
              <a:buNone/>
              <a:defRPr sz="10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721850"/>
            <a:ext cx="3076574" cy="512762"/>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0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021137" y="9721850"/>
            <a:ext cx="3076574" cy="512762"/>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de-DE" sz="1000" b="0" i="0" u="none" strike="noStrike" cap="none">
                <a:solidFill>
                  <a:schemeClr val="dk1"/>
                </a:solidFill>
                <a:latin typeface="Arial"/>
                <a:ea typeface="Arial"/>
                <a:cs typeface="Arial"/>
                <a:sym typeface="Arial"/>
              </a:rPr>
              <a:t>‹Nr.›</a:t>
            </a:fld>
            <a:endParaRPr lang="de-DE"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endParaRPr/>
          </a:p>
        </p:txBody>
      </p:sp>
      <p:sp>
        <p:nvSpPr>
          <p:cNvPr id="88" name="Shape 88"/>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endParaRPr/>
          </a:p>
        </p:txBody>
      </p:sp>
      <p:sp>
        <p:nvSpPr>
          <p:cNvPr id="182" name="Shape 18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2988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709612" y="4926012"/>
            <a:ext cx="5680200" cy="4029000"/>
          </a:xfrm>
          <a:prstGeom prst="rect">
            <a:avLst/>
          </a:prstGeom>
        </p:spPr>
        <p:txBody>
          <a:bodyPr lIns="91425" tIns="91425" rIns="91425" bIns="91425" anchor="t" anchorCtr="0">
            <a:noAutofit/>
          </a:bodyPr>
          <a:lstStyle/>
          <a:p>
            <a:pPr lvl="0" rtl="0">
              <a:spcBef>
                <a:spcPts val="0"/>
              </a:spcBef>
              <a:buNone/>
            </a:pPr>
            <a:endParaRPr/>
          </a:p>
        </p:txBody>
      </p:sp>
      <p:sp>
        <p:nvSpPr>
          <p:cNvPr id="203" name="Shape 203"/>
          <p:cNvSpPr txBox="1">
            <a:spLocks noGrp="1"/>
          </p:cNvSpPr>
          <p:nvPr>
            <p:ph type="sldNum" idx="12"/>
          </p:nvPr>
        </p:nvSpPr>
        <p:spPr>
          <a:xfrm>
            <a:off x="4021137" y="9721850"/>
            <a:ext cx="3076500" cy="512700"/>
          </a:xfrm>
          <a:prstGeom prst="rect">
            <a:avLst/>
          </a:prstGeom>
        </p:spPr>
        <p:txBody>
          <a:bodyPr lIns="91425" tIns="45700" rIns="91425" bIns="45700" anchor="b" anchorCtr="0">
            <a:noAutofit/>
          </a:bodyPr>
          <a:lstStyle/>
          <a:p>
            <a:pPr lvl="0" rtl="0">
              <a:spcBef>
                <a:spcPts val="0"/>
              </a:spcBef>
              <a:buNone/>
            </a:pPr>
            <a:fld id="{00000000-1234-1234-1234-123412341234}" type="slidenum">
              <a:rPr lang="de-DE"/>
              <a:t>11</a:t>
            </a:fld>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endParaRPr/>
          </a:p>
        </p:txBody>
      </p:sp>
      <p:sp>
        <p:nvSpPr>
          <p:cNvPr id="212" name="Shape 21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endParaRPr/>
          </a:p>
        </p:txBody>
      </p:sp>
      <p:sp>
        <p:nvSpPr>
          <p:cNvPr id="95" name="Shape 95"/>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endParaRPr/>
          </a:p>
        </p:txBody>
      </p:sp>
      <p:sp>
        <p:nvSpPr>
          <p:cNvPr id="102" name="Shape 10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de-DE" sz="1100" dirty="0" err="1"/>
              <a:t>Disadvantages</a:t>
            </a:r>
            <a:r>
              <a:rPr lang="de-DE" sz="1100" dirty="0"/>
              <a:t> </a:t>
            </a:r>
            <a:r>
              <a:rPr lang="de-DE" sz="1100" dirty="0" err="1"/>
              <a:t>of</a:t>
            </a:r>
            <a:r>
              <a:rPr lang="de-DE" sz="1100" dirty="0"/>
              <a:t> </a:t>
            </a:r>
            <a:r>
              <a:rPr lang="de-DE" sz="1100" dirty="0" err="1"/>
              <a:t>the</a:t>
            </a:r>
            <a:r>
              <a:rPr lang="de-DE" sz="1100" dirty="0"/>
              <a:t> </a:t>
            </a:r>
            <a:r>
              <a:rPr lang="de-DE" sz="1100" dirty="0" err="1"/>
              <a:t>extended</a:t>
            </a:r>
            <a:r>
              <a:rPr lang="de-DE" sz="1100" dirty="0"/>
              <a:t> Kalman </a:t>
            </a:r>
            <a:r>
              <a:rPr lang="de-DE" sz="1100" dirty="0" err="1"/>
              <a:t>filter</a:t>
            </a:r>
            <a:r>
              <a:rPr lang="de-DE" sz="1100" dirty="0"/>
              <a:t>:</a:t>
            </a:r>
          </a:p>
          <a:p>
            <a:pPr lvl="0">
              <a:spcBef>
                <a:spcPts val="0"/>
              </a:spcBef>
              <a:buClr>
                <a:schemeClr val="dk1"/>
              </a:buClr>
              <a:buSzPct val="100000"/>
              <a:buFont typeface="Arial"/>
              <a:buNone/>
            </a:pPr>
            <a:endParaRPr sz="1100" dirty="0"/>
          </a:p>
          <a:p>
            <a:pPr lvl="0">
              <a:lnSpc>
                <a:spcPct val="115000"/>
              </a:lnSpc>
              <a:spcBef>
                <a:spcPts val="600"/>
              </a:spcBef>
              <a:spcAft>
                <a:spcPts val="600"/>
              </a:spcAft>
              <a:buClr>
                <a:schemeClr val="dk1"/>
              </a:buClr>
              <a:buSzPct val="91666"/>
              <a:buFont typeface="Arial"/>
              <a:buNone/>
            </a:pPr>
            <a:r>
              <a:rPr lang="de-DE" sz="1150" dirty="0" err="1">
                <a:solidFill>
                  <a:srgbClr val="252525"/>
                </a:solidFill>
              </a:rPr>
              <a:t>Unlike</a:t>
            </a:r>
            <a:r>
              <a:rPr lang="de-DE" sz="1150" dirty="0">
                <a:solidFill>
                  <a:srgbClr val="252525"/>
                </a:solidFill>
              </a:rPr>
              <a:t> </a:t>
            </a:r>
            <a:r>
              <a:rPr lang="de-DE" sz="1150" dirty="0" err="1">
                <a:solidFill>
                  <a:srgbClr val="252525"/>
                </a:solidFill>
              </a:rPr>
              <a:t>its</a:t>
            </a:r>
            <a:r>
              <a:rPr lang="de-DE" sz="1150" dirty="0">
                <a:solidFill>
                  <a:srgbClr val="252525"/>
                </a:solidFill>
              </a:rPr>
              <a:t> linear </a:t>
            </a:r>
            <a:r>
              <a:rPr lang="de-DE" sz="1150" dirty="0" err="1">
                <a:solidFill>
                  <a:srgbClr val="252525"/>
                </a:solidFill>
              </a:rPr>
              <a:t>counterpart</a:t>
            </a:r>
            <a:r>
              <a:rPr lang="de-DE" sz="1150" dirty="0">
                <a:solidFill>
                  <a:srgbClr val="252525"/>
                </a:solidFill>
              </a:rPr>
              <a:t>, </a:t>
            </a:r>
            <a:r>
              <a:rPr lang="de-DE" sz="1150" dirty="0" err="1">
                <a:solidFill>
                  <a:srgbClr val="252525"/>
                </a:solidFill>
              </a:rPr>
              <a:t>the</a:t>
            </a:r>
            <a:r>
              <a:rPr lang="de-DE" sz="1150" dirty="0">
                <a:solidFill>
                  <a:srgbClr val="252525"/>
                </a:solidFill>
              </a:rPr>
              <a:t> </a:t>
            </a:r>
            <a:r>
              <a:rPr lang="de-DE" sz="1150" dirty="0" err="1">
                <a:solidFill>
                  <a:srgbClr val="252525"/>
                </a:solidFill>
              </a:rPr>
              <a:t>extended</a:t>
            </a:r>
            <a:r>
              <a:rPr lang="de-DE" sz="1150" dirty="0">
                <a:solidFill>
                  <a:srgbClr val="252525"/>
                </a:solidFill>
              </a:rPr>
              <a:t> Kalman </a:t>
            </a:r>
            <a:r>
              <a:rPr lang="de-DE" sz="1150" dirty="0" err="1">
                <a:solidFill>
                  <a:srgbClr val="252525"/>
                </a:solidFill>
              </a:rPr>
              <a:t>filter</a:t>
            </a:r>
            <a:r>
              <a:rPr lang="de-DE" sz="1150" dirty="0">
                <a:solidFill>
                  <a:srgbClr val="252525"/>
                </a:solidFill>
              </a:rPr>
              <a:t> in </a:t>
            </a:r>
            <a:r>
              <a:rPr lang="de-DE" sz="1150" dirty="0" err="1">
                <a:solidFill>
                  <a:srgbClr val="252525"/>
                </a:solidFill>
              </a:rPr>
              <a:t>general</a:t>
            </a:r>
            <a:r>
              <a:rPr lang="de-DE" sz="1150" dirty="0">
                <a:solidFill>
                  <a:srgbClr val="252525"/>
                </a:solidFill>
              </a:rPr>
              <a:t> </a:t>
            </a:r>
            <a:r>
              <a:rPr lang="de-DE" sz="1150" dirty="0" err="1">
                <a:solidFill>
                  <a:srgbClr val="252525"/>
                </a:solidFill>
              </a:rPr>
              <a:t>is</a:t>
            </a:r>
            <a:r>
              <a:rPr lang="de-DE" sz="1150" dirty="0">
                <a:solidFill>
                  <a:srgbClr val="252525"/>
                </a:solidFill>
              </a:rPr>
              <a:t> </a:t>
            </a:r>
            <a:r>
              <a:rPr lang="de-DE" sz="1150" i="1" dirty="0">
                <a:solidFill>
                  <a:srgbClr val="252525"/>
                </a:solidFill>
              </a:rPr>
              <a:t>not</a:t>
            </a:r>
            <a:r>
              <a:rPr lang="de-DE" sz="1150" dirty="0">
                <a:solidFill>
                  <a:srgbClr val="252525"/>
                </a:solidFill>
              </a:rPr>
              <a:t> an optimal </a:t>
            </a:r>
            <a:r>
              <a:rPr lang="de-DE" sz="1150" dirty="0" err="1">
                <a:solidFill>
                  <a:srgbClr val="252525"/>
                </a:solidFill>
              </a:rPr>
              <a:t>estimator</a:t>
            </a:r>
            <a:r>
              <a:rPr lang="de-DE" sz="1150" dirty="0">
                <a:solidFill>
                  <a:srgbClr val="252525"/>
                </a:solidFill>
              </a:rPr>
              <a:t> (</a:t>
            </a:r>
            <a:r>
              <a:rPr lang="de-DE" sz="1150" dirty="0" err="1">
                <a:solidFill>
                  <a:srgbClr val="252525"/>
                </a:solidFill>
              </a:rPr>
              <a:t>of</a:t>
            </a:r>
            <a:r>
              <a:rPr lang="de-DE" sz="1150" dirty="0">
                <a:solidFill>
                  <a:srgbClr val="252525"/>
                </a:solidFill>
              </a:rPr>
              <a:t> </a:t>
            </a:r>
            <a:r>
              <a:rPr lang="de-DE" sz="1150" dirty="0" err="1">
                <a:solidFill>
                  <a:srgbClr val="252525"/>
                </a:solidFill>
              </a:rPr>
              <a:t>course</a:t>
            </a:r>
            <a:r>
              <a:rPr lang="de-DE" sz="1150" dirty="0">
                <a:solidFill>
                  <a:srgbClr val="252525"/>
                </a:solidFill>
              </a:rPr>
              <a:t> </a:t>
            </a:r>
            <a:r>
              <a:rPr lang="de-DE" sz="1150" dirty="0" err="1">
                <a:solidFill>
                  <a:srgbClr val="252525"/>
                </a:solidFill>
              </a:rPr>
              <a:t>it</a:t>
            </a:r>
            <a:r>
              <a:rPr lang="de-DE" sz="1150" dirty="0">
                <a:solidFill>
                  <a:srgbClr val="252525"/>
                </a:solidFill>
              </a:rPr>
              <a:t> </a:t>
            </a:r>
            <a:r>
              <a:rPr lang="de-DE" sz="1150" dirty="0" err="1">
                <a:solidFill>
                  <a:srgbClr val="252525"/>
                </a:solidFill>
              </a:rPr>
              <a:t>is</a:t>
            </a:r>
            <a:r>
              <a:rPr lang="de-DE" sz="1150" dirty="0">
                <a:solidFill>
                  <a:srgbClr val="252525"/>
                </a:solidFill>
              </a:rPr>
              <a:t> optimal </a:t>
            </a:r>
            <a:r>
              <a:rPr lang="de-DE" sz="1150" dirty="0" err="1">
                <a:solidFill>
                  <a:srgbClr val="252525"/>
                </a:solidFill>
              </a:rPr>
              <a:t>if</a:t>
            </a:r>
            <a:r>
              <a:rPr lang="de-DE" sz="1150" dirty="0">
                <a:solidFill>
                  <a:srgbClr val="252525"/>
                </a:solidFill>
              </a:rPr>
              <a:t> </a:t>
            </a:r>
            <a:r>
              <a:rPr lang="de-DE" sz="1150" dirty="0" err="1">
                <a:solidFill>
                  <a:srgbClr val="252525"/>
                </a:solidFill>
              </a:rPr>
              <a:t>the</a:t>
            </a:r>
            <a:r>
              <a:rPr lang="de-DE" sz="1150" dirty="0">
                <a:solidFill>
                  <a:srgbClr val="252525"/>
                </a:solidFill>
              </a:rPr>
              <a:t> </a:t>
            </a:r>
            <a:r>
              <a:rPr lang="de-DE" sz="1150" dirty="0" err="1">
                <a:solidFill>
                  <a:srgbClr val="252525"/>
                </a:solidFill>
              </a:rPr>
              <a:t>measurement</a:t>
            </a:r>
            <a:r>
              <a:rPr lang="de-DE" sz="1150" dirty="0">
                <a:solidFill>
                  <a:srgbClr val="252525"/>
                </a:solidFill>
              </a:rPr>
              <a:t> </a:t>
            </a:r>
            <a:r>
              <a:rPr lang="de-DE" sz="1150" dirty="0" err="1">
                <a:solidFill>
                  <a:srgbClr val="252525"/>
                </a:solidFill>
              </a:rPr>
              <a:t>and</a:t>
            </a:r>
            <a:r>
              <a:rPr lang="de-DE" sz="1150" dirty="0">
                <a:solidFill>
                  <a:srgbClr val="252525"/>
                </a:solidFill>
              </a:rPr>
              <a:t> </a:t>
            </a:r>
            <a:r>
              <a:rPr lang="de-DE" sz="1150" dirty="0" err="1">
                <a:solidFill>
                  <a:srgbClr val="252525"/>
                </a:solidFill>
              </a:rPr>
              <a:t>the</a:t>
            </a:r>
            <a:r>
              <a:rPr lang="de-DE" sz="1150" dirty="0">
                <a:solidFill>
                  <a:srgbClr val="252525"/>
                </a:solidFill>
              </a:rPr>
              <a:t> </a:t>
            </a:r>
            <a:r>
              <a:rPr lang="de-DE" sz="1150" dirty="0" err="1">
                <a:solidFill>
                  <a:srgbClr val="252525"/>
                </a:solidFill>
              </a:rPr>
              <a:t>state</a:t>
            </a:r>
            <a:r>
              <a:rPr lang="de-DE" sz="1150" dirty="0">
                <a:solidFill>
                  <a:srgbClr val="252525"/>
                </a:solidFill>
              </a:rPr>
              <a:t> </a:t>
            </a:r>
            <a:r>
              <a:rPr lang="de-DE" sz="1150" dirty="0" err="1">
                <a:solidFill>
                  <a:srgbClr val="252525"/>
                </a:solidFill>
              </a:rPr>
              <a:t>transition</a:t>
            </a:r>
            <a:r>
              <a:rPr lang="de-DE" sz="1150" dirty="0">
                <a:solidFill>
                  <a:srgbClr val="252525"/>
                </a:solidFill>
              </a:rPr>
              <a:t> </a:t>
            </a:r>
            <a:r>
              <a:rPr lang="de-DE" sz="1150" dirty="0" err="1">
                <a:solidFill>
                  <a:srgbClr val="252525"/>
                </a:solidFill>
              </a:rPr>
              <a:t>model</a:t>
            </a:r>
            <a:r>
              <a:rPr lang="de-DE" sz="1150" dirty="0">
                <a:solidFill>
                  <a:srgbClr val="252525"/>
                </a:solidFill>
              </a:rPr>
              <a:t> </a:t>
            </a:r>
            <a:r>
              <a:rPr lang="de-DE" sz="1150" dirty="0" err="1">
                <a:solidFill>
                  <a:srgbClr val="252525"/>
                </a:solidFill>
              </a:rPr>
              <a:t>are</a:t>
            </a:r>
            <a:r>
              <a:rPr lang="de-DE" sz="1150" dirty="0">
                <a:solidFill>
                  <a:srgbClr val="252525"/>
                </a:solidFill>
              </a:rPr>
              <a:t> </a:t>
            </a:r>
            <a:r>
              <a:rPr lang="de-DE" sz="1150" dirty="0" err="1">
                <a:solidFill>
                  <a:srgbClr val="252525"/>
                </a:solidFill>
              </a:rPr>
              <a:t>both</a:t>
            </a:r>
            <a:r>
              <a:rPr lang="de-DE" sz="1150" dirty="0">
                <a:solidFill>
                  <a:srgbClr val="252525"/>
                </a:solidFill>
              </a:rPr>
              <a:t> linear, </a:t>
            </a:r>
            <a:r>
              <a:rPr lang="de-DE" sz="1150" dirty="0" err="1">
                <a:solidFill>
                  <a:srgbClr val="252525"/>
                </a:solidFill>
              </a:rPr>
              <a:t>as</a:t>
            </a:r>
            <a:r>
              <a:rPr lang="de-DE" sz="1150" dirty="0">
                <a:solidFill>
                  <a:srgbClr val="252525"/>
                </a:solidFill>
              </a:rPr>
              <a:t> in </a:t>
            </a:r>
            <a:r>
              <a:rPr lang="de-DE" sz="1150" dirty="0" err="1">
                <a:solidFill>
                  <a:srgbClr val="252525"/>
                </a:solidFill>
              </a:rPr>
              <a:t>that</a:t>
            </a:r>
            <a:r>
              <a:rPr lang="de-DE" sz="1150" dirty="0">
                <a:solidFill>
                  <a:srgbClr val="252525"/>
                </a:solidFill>
              </a:rPr>
              <a:t> </a:t>
            </a:r>
            <a:r>
              <a:rPr lang="de-DE" sz="1150" dirty="0" err="1">
                <a:solidFill>
                  <a:srgbClr val="252525"/>
                </a:solidFill>
              </a:rPr>
              <a:t>case</a:t>
            </a:r>
            <a:r>
              <a:rPr lang="de-DE" sz="1150" dirty="0">
                <a:solidFill>
                  <a:srgbClr val="252525"/>
                </a:solidFill>
              </a:rPr>
              <a:t> </a:t>
            </a:r>
            <a:r>
              <a:rPr lang="de-DE" sz="1150" dirty="0" err="1">
                <a:solidFill>
                  <a:srgbClr val="252525"/>
                </a:solidFill>
              </a:rPr>
              <a:t>the</a:t>
            </a:r>
            <a:r>
              <a:rPr lang="de-DE" sz="1150" dirty="0">
                <a:solidFill>
                  <a:srgbClr val="252525"/>
                </a:solidFill>
              </a:rPr>
              <a:t> </a:t>
            </a:r>
            <a:r>
              <a:rPr lang="de-DE" sz="1150" dirty="0" err="1">
                <a:solidFill>
                  <a:srgbClr val="252525"/>
                </a:solidFill>
              </a:rPr>
              <a:t>extended</a:t>
            </a:r>
            <a:r>
              <a:rPr lang="de-DE" sz="1150" dirty="0">
                <a:solidFill>
                  <a:srgbClr val="252525"/>
                </a:solidFill>
              </a:rPr>
              <a:t> Kalman </a:t>
            </a:r>
            <a:r>
              <a:rPr lang="de-DE" sz="1150" dirty="0" err="1">
                <a:solidFill>
                  <a:srgbClr val="252525"/>
                </a:solidFill>
              </a:rPr>
              <a:t>filter</a:t>
            </a:r>
            <a:r>
              <a:rPr lang="de-DE" sz="1150" dirty="0">
                <a:solidFill>
                  <a:srgbClr val="252525"/>
                </a:solidFill>
              </a:rPr>
              <a:t> </a:t>
            </a:r>
            <a:r>
              <a:rPr lang="de-DE" sz="1150" dirty="0" err="1">
                <a:solidFill>
                  <a:srgbClr val="252525"/>
                </a:solidFill>
              </a:rPr>
              <a:t>is</a:t>
            </a:r>
            <a:r>
              <a:rPr lang="de-DE" sz="1150" dirty="0">
                <a:solidFill>
                  <a:srgbClr val="252525"/>
                </a:solidFill>
              </a:rPr>
              <a:t> </a:t>
            </a:r>
            <a:r>
              <a:rPr lang="de-DE" sz="1150" dirty="0" err="1">
                <a:solidFill>
                  <a:srgbClr val="252525"/>
                </a:solidFill>
              </a:rPr>
              <a:t>identical</a:t>
            </a:r>
            <a:r>
              <a:rPr lang="de-DE" sz="1150" dirty="0">
                <a:solidFill>
                  <a:srgbClr val="252525"/>
                </a:solidFill>
              </a:rPr>
              <a:t> </a:t>
            </a:r>
            <a:r>
              <a:rPr lang="de-DE" sz="1150" dirty="0" err="1">
                <a:solidFill>
                  <a:srgbClr val="252525"/>
                </a:solidFill>
              </a:rPr>
              <a:t>to</a:t>
            </a:r>
            <a:r>
              <a:rPr lang="de-DE" sz="1150" dirty="0">
                <a:solidFill>
                  <a:srgbClr val="252525"/>
                </a:solidFill>
              </a:rPr>
              <a:t> </a:t>
            </a:r>
            <a:r>
              <a:rPr lang="de-DE" sz="1150" dirty="0" err="1">
                <a:solidFill>
                  <a:srgbClr val="252525"/>
                </a:solidFill>
              </a:rPr>
              <a:t>the</a:t>
            </a:r>
            <a:r>
              <a:rPr lang="de-DE" sz="1150" dirty="0">
                <a:solidFill>
                  <a:srgbClr val="252525"/>
                </a:solidFill>
              </a:rPr>
              <a:t> </a:t>
            </a:r>
            <a:r>
              <a:rPr lang="de-DE" sz="1150" dirty="0" err="1">
                <a:solidFill>
                  <a:srgbClr val="252525"/>
                </a:solidFill>
              </a:rPr>
              <a:t>regular</a:t>
            </a:r>
            <a:r>
              <a:rPr lang="de-DE" sz="1150" dirty="0">
                <a:solidFill>
                  <a:srgbClr val="252525"/>
                </a:solidFill>
              </a:rPr>
              <a:t> </a:t>
            </a:r>
            <a:r>
              <a:rPr lang="de-DE" sz="1150" dirty="0" err="1">
                <a:solidFill>
                  <a:srgbClr val="252525"/>
                </a:solidFill>
              </a:rPr>
              <a:t>one</a:t>
            </a:r>
            <a:r>
              <a:rPr lang="de-DE" sz="1150" dirty="0">
                <a:solidFill>
                  <a:srgbClr val="252525"/>
                </a:solidFill>
              </a:rPr>
              <a:t>). In </a:t>
            </a:r>
            <a:r>
              <a:rPr lang="de-DE" sz="1150" dirty="0" err="1">
                <a:solidFill>
                  <a:srgbClr val="252525"/>
                </a:solidFill>
              </a:rPr>
              <a:t>addition</a:t>
            </a:r>
            <a:r>
              <a:rPr lang="de-DE" sz="1150" dirty="0">
                <a:solidFill>
                  <a:srgbClr val="252525"/>
                </a:solidFill>
              </a:rPr>
              <a:t>, </a:t>
            </a:r>
            <a:r>
              <a:rPr lang="de-DE" sz="1150" b="1" dirty="0" err="1">
                <a:solidFill>
                  <a:srgbClr val="252525"/>
                </a:solidFill>
              </a:rPr>
              <a:t>if</a:t>
            </a:r>
            <a:r>
              <a:rPr lang="de-DE" sz="1150" b="1" dirty="0">
                <a:solidFill>
                  <a:srgbClr val="252525"/>
                </a:solidFill>
              </a:rPr>
              <a:t> </a:t>
            </a:r>
            <a:r>
              <a:rPr lang="de-DE" sz="1150" b="1" dirty="0" err="1">
                <a:solidFill>
                  <a:srgbClr val="252525"/>
                </a:solidFill>
              </a:rPr>
              <a:t>the</a:t>
            </a:r>
            <a:r>
              <a:rPr lang="de-DE" sz="1150" b="1" dirty="0">
                <a:solidFill>
                  <a:srgbClr val="252525"/>
                </a:solidFill>
              </a:rPr>
              <a:t> initial </a:t>
            </a:r>
            <a:r>
              <a:rPr lang="de-DE" sz="1150" b="1" dirty="0" err="1">
                <a:solidFill>
                  <a:srgbClr val="252525"/>
                </a:solidFill>
              </a:rPr>
              <a:t>estimate</a:t>
            </a:r>
            <a:r>
              <a:rPr lang="de-DE" sz="1150" b="1" dirty="0">
                <a:solidFill>
                  <a:srgbClr val="252525"/>
                </a:solidFill>
              </a:rPr>
              <a:t> </a:t>
            </a:r>
            <a:r>
              <a:rPr lang="de-DE" sz="1150" b="1" dirty="0" err="1">
                <a:solidFill>
                  <a:srgbClr val="252525"/>
                </a:solidFill>
              </a:rPr>
              <a:t>of</a:t>
            </a:r>
            <a:r>
              <a:rPr lang="de-DE" sz="1150" b="1" dirty="0">
                <a:solidFill>
                  <a:srgbClr val="252525"/>
                </a:solidFill>
              </a:rPr>
              <a:t> </a:t>
            </a:r>
            <a:r>
              <a:rPr lang="de-DE" sz="1150" b="1" dirty="0" err="1">
                <a:solidFill>
                  <a:srgbClr val="252525"/>
                </a:solidFill>
              </a:rPr>
              <a:t>the</a:t>
            </a:r>
            <a:r>
              <a:rPr lang="de-DE" sz="1150" b="1" dirty="0">
                <a:solidFill>
                  <a:srgbClr val="252525"/>
                </a:solidFill>
              </a:rPr>
              <a:t> </a:t>
            </a:r>
            <a:r>
              <a:rPr lang="de-DE" sz="1150" b="1" dirty="0" err="1">
                <a:solidFill>
                  <a:srgbClr val="252525"/>
                </a:solidFill>
              </a:rPr>
              <a:t>state</a:t>
            </a:r>
            <a:r>
              <a:rPr lang="de-DE" sz="1150" b="1" dirty="0">
                <a:solidFill>
                  <a:srgbClr val="252525"/>
                </a:solidFill>
              </a:rPr>
              <a:t> </a:t>
            </a:r>
            <a:r>
              <a:rPr lang="de-DE" sz="1150" b="1" dirty="0" err="1">
                <a:solidFill>
                  <a:srgbClr val="252525"/>
                </a:solidFill>
              </a:rPr>
              <a:t>is</a:t>
            </a:r>
            <a:r>
              <a:rPr lang="de-DE" sz="1150" b="1" dirty="0">
                <a:solidFill>
                  <a:srgbClr val="252525"/>
                </a:solidFill>
              </a:rPr>
              <a:t> </a:t>
            </a:r>
            <a:r>
              <a:rPr lang="de-DE" sz="1150" b="1" dirty="0" err="1">
                <a:solidFill>
                  <a:srgbClr val="252525"/>
                </a:solidFill>
              </a:rPr>
              <a:t>wrong</a:t>
            </a:r>
            <a:r>
              <a:rPr lang="de-DE" sz="1150" b="1" dirty="0">
                <a:solidFill>
                  <a:srgbClr val="252525"/>
                </a:solidFill>
              </a:rPr>
              <a:t>, </a:t>
            </a:r>
            <a:r>
              <a:rPr lang="de-DE" sz="1150" b="1" dirty="0" err="1">
                <a:solidFill>
                  <a:srgbClr val="252525"/>
                </a:solidFill>
              </a:rPr>
              <a:t>or</a:t>
            </a:r>
            <a:r>
              <a:rPr lang="de-DE" sz="1150" b="1" dirty="0">
                <a:solidFill>
                  <a:srgbClr val="252525"/>
                </a:solidFill>
              </a:rPr>
              <a:t> </a:t>
            </a:r>
            <a:r>
              <a:rPr lang="de-DE" sz="1150" b="1" dirty="0" err="1">
                <a:solidFill>
                  <a:srgbClr val="252525"/>
                </a:solidFill>
              </a:rPr>
              <a:t>if</a:t>
            </a:r>
            <a:r>
              <a:rPr lang="de-DE" sz="1150" b="1" dirty="0">
                <a:solidFill>
                  <a:srgbClr val="252525"/>
                </a:solidFill>
              </a:rPr>
              <a:t> </a:t>
            </a:r>
            <a:r>
              <a:rPr lang="de-DE" sz="1150" b="1" dirty="0" err="1">
                <a:solidFill>
                  <a:srgbClr val="252525"/>
                </a:solidFill>
              </a:rPr>
              <a:t>the</a:t>
            </a:r>
            <a:r>
              <a:rPr lang="de-DE" sz="1150" b="1" dirty="0">
                <a:solidFill>
                  <a:srgbClr val="252525"/>
                </a:solidFill>
              </a:rPr>
              <a:t> </a:t>
            </a:r>
            <a:r>
              <a:rPr lang="de-DE" sz="1150" b="1" dirty="0" err="1">
                <a:solidFill>
                  <a:srgbClr val="252525"/>
                </a:solidFill>
              </a:rPr>
              <a:t>process</a:t>
            </a:r>
            <a:r>
              <a:rPr lang="de-DE" sz="1150" b="1" dirty="0">
                <a:solidFill>
                  <a:srgbClr val="252525"/>
                </a:solidFill>
              </a:rPr>
              <a:t> </a:t>
            </a:r>
            <a:r>
              <a:rPr lang="de-DE" sz="1150" b="1" dirty="0" err="1">
                <a:solidFill>
                  <a:srgbClr val="252525"/>
                </a:solidFill>
              </a:rPr>
              <a:t>is</a:t>
            </a:r>
            <a:r>
              <a:rPr lang="de-DE" sz="1150" b="1" dirty="0">
                <a:solidFill>
                  <a:srgbClr val="252525"/>
                </a:solidFill>
              </a:rPr>
              <a:t> </a:t>
            </a:r>
            <a:r>
              <a:rPr lang="de-DE" sz="1150" b="1" dirty="0" err="1">
                <a:solidFill>
                  <a:srgbClr val="252525"/>
                </a:solidFill>
              </a:rPr>
              <a:t>modeled</a:t>
            </a:r>
            <a:r>
              <a:rPr lang="de-DE" sz="1150" b="1" dirty="0">
                <a:solidFill>
                  <a:srgbClr val="252525"/>
                </a:solidFill>
              </a:rPr>
              <a:t> </a:t>
            </a:r>
            <a:r>
              <a:rPr lang="de-DE" sz="1150" b="1" dirty="0" err="1">
                <a:solidFill>
                  <a:srgbClr val="252525"/>
                </a:solidFill>
              </a:rPr>
              <a:t>incorrectly</a:t>
            </a:r>
            <a:r>
              <a:rPr lang="de-DE" sz="1150" b="1" dirty="0">
                <a:solidFill>
                  <a:srgbClr val="252525"/>
                </a:solidFill>
              </a:rPr>
              <a:t>, </a:t>
            </a:r>
            <a:r>
              <a:rPr lang="de-DE" sz="1150" b="1" dirty="0" err="1">
                <a:solidFill>
                  <a:srgbClr val="252525"/>
                </a:solidFill>
              </a:rPr>
              <a:t>the</a:t>
            </a:r>
            <a:r>
              <a:rPr lang="de-DE" sz="1150" b="1" dirty="0">
                <a:solidFill>
                  <a:srgbClr val="252525"/>
                </a:solidFill>
              </a:rPr>
              <a:t> </a:t>
            </a:r>
            <a:r>
              <a:rPr lang="de-DE" sz="1150" b="1" dirty="0" err="1">
                <a:solidFill>
                  <a:srgbClr val="252525"/>
                </a:solidFill>
              </a:rPr>
              <a:t>filter</a:t>
            </a:r>
            <a:r>
              <a:rPr lang="de-DE" sz="1150" b="1" dirty="0">
                <a:solidFill>
                  <a:srgbClr val="252525"/>
                </a:solidFill>
              </a:rPr>
              <a:t> </a:t>
            </a:r>
            <a:r>
              <a:rPr lang="de-DE" sz="1150" b="1" dirty="0" err="1">
                <a:solidFill>
                  <a:srgbClr val="252525"/>
                </a:solidFill>
              </a:rPr>
              <a:t>may</a:t>
            </a:r>
            <a:r>
              <a:rPr lang="de-DE" sz="1150" b="1" dirty="0">
                <a:solidFill>
                  <a:srgbClr val="252525"/>
                </a:solidFill>
              </a:rPr>
              <a:t> </a:t>
            </a:r>
            <a:r>
              <a:rPr lang="de-DE" sz="1150" b="1" dirty="0" err="1">
                <a:solidFill>
                  <a:srgbClr val="252525"/>
                </a:solidFill>
              </a:rPr>
              <a:t>quickly</a:t>
            </a:r>
            <a:r>
              <a:rPr lang="de-DE" sz="1150" b="1" dirty="0">
                <a:solidFill>
                  <a:srgbClr val="252525"/>
                </a:solidFill>
              </a:rPr>
              <a:t> </a:t>
            </a:r>
            <a:r>
              <a:rPr lang="de-DE" sz="1150" b="1" dirty="0" err="1">
                <a:solidFill>
                  <a:srgbClr val="252525"/>
                </a:solidFill>
              </a:rPr>
              <a:t>diverge</a:t>
            </a:r>
            <a:r>
              <a:rPr lang="de-DE" sz="1150" b="1" dirty="0">
                <a:solidFill>
                  <a:srgbClr val="252525"/>
                </a:solidFill>
              </a:rPr>
              <a:t>, </a:t>
            </a:r>
            <a:r>
              <a:rPr lang="de-DE" sz="1150" b="1" dirty="0" err="1">
                <a:solidFill>
                  <a:srgbClr val="252525"/>
                </a:solidFill>
              </a:rPr>
              <a:t>owing</a:t>
            </a:r>
            <a:r>
              <a:rPr lang="de-DE" sz="1150" b="1" dirty="0">
                <a:solidFill>
                  <a:srgbClr val="252525"/>
                </a:solidFill>
              </a:rPr>
              <a:t> </a:t>
            </a:r>
            <a:r>
              <a:rPr lang="de-DE" sz="1150" b="1" dirty="0" err="1">
                <a:solidFill>
                  <a:srgbClr val="252525"/>
                </a:solidFill>
              </a:rPr>
              <a:t>to</a:t>
            </a:r>
            <a:r>
              <a:rPr lang="de-DE" sz="1150" b="1" dirty="0">
                <a:solidFill>
                  <a:srgbClr val="252525"/>
                </a:solidFill>
              </a:rPr>
              <a:t> </a:t>
            </a:r>
            <a:r>
              <a:rPr lang="de-DE" sz="1150" b="1" dirty="0" err="1">
                <a:solidFill>
                  <a:srgbClr val="252525"/>
                </a:solidFill>
              </a:rPr>
              <a:t>its</a:t>
            </a:r>
            <a:r>
              <a:rPr lang="de-DE" sz="1150" b="1" dirty="0">
                <a:solidFill>
                  <a:srgbClr val="252525"/>
                </a:solidFill>
              </a:rPr>
              <a:t> </a:t>
            </a:r>
            <a:r>
              <a:rPr lang="de-DE" sz="1150" b="1" dirty="0" err="1">
                <a:solidFill>
                  <a:srgbClr val="252525"/>
                </a:solidFill>
              </a:rPr>
              <a:t>linearization</a:t>
            </a:r>
            <a:r>
              <a:rPr lang="de-DE" sz="1150" dirty="0">
                <a:solidFill>
                  <a:srgbClr val="252525"/>
                </a:solidFill>
              </a:rPr>
              <a:t>. </a:t>
            </a:r>
            <a:r>
              <a:rPr lang="de-DE" sz="1150" dirty="0" err="1">
                <a:solidFill>
                  <a:srgbClr val="252525"/>
                </a:solidFill>
              </a:rPr>
              <a:t>Another</a:t>
            </a:r>
            <a:r>
              <a:rPr lang="de-DE" sz="1150" dirty="0">
                <a:solidFill>
                  <a:srgbClr val="252525"/>
                </a:solidFill>
              </a:rPr>
              <a:t> </a:t>
            </a:r>
            <a:r>
              <a:rPr lang="de-DE" sz="1150" dirty="0" err="1">
                <a:solidFill>
                  <a:srgbClr val="252525"/>
                </a:solidFill>
              </a:rPr>
              <a:t>problem</a:t>
            </a:r>
            <a:r>
              <a:rPr lang="de-DE" sz="1150" dirty="0">
                <a:solidFill>
                  <a:srgbClr val="252525"/>
                </a:solidFill>
              </a:rPr>
              <a:t> </a:t>
            </a:r>
            <a:r>
              <a:rPr lang="de-DE" sz="1150" dirty="0" err="1">
                <a:solidFill>
                  <a:srgbClr val="252525"/>
                </a:solidFill>
              </a:rPr>
              <a:t>with</a:t>
            </a:r>
            <a:r>
              <a:rPr lang="de-DE" sz="1150" dirty="0">
                <a:solidFill>
                  <a:srgbClr val="252525"/>
                </a:solidFill>
              </a:rPr>
              <a:t> </a:t>
            </a:r>
            <a:r>
              <a:rPr lang="de-DE" sz="1150" dirty="0" err="1">
                <a:solidFill>
                  <a:srgbClr val="252525"/>
                </a:solidFill>
              </a:rPr>
              <a:t>the</a:t>
            </a:r>
            <a:r>
              <a:rPr lang="de-DE" sz="1150" dirty="0">
                <a:solidFill>
                  <a:srgbClr val="252525"/>
                </a:solidFill>
              </a:rPr>
              <a:t> </a:t>
            </a:r>
            <a:r>
              <a:rPr lang="de-DE" sz="1150" dirty="0" err="1">
                <a:solidFill>
                  <a:srgbClr val="252525"/>
                </a:solidFill>
              </a:rPr>
              <a:t>extended</a:t>
            </a:r>
            <a:r>
              <a:rPr lang="de-DE" sz="1150" dirty="0">
                <a:solidFill>
                  <a:srgbClr val="252525"/>
                </a:solidFill>
              </a:rPr>
              <a:t> Kalman </a:t>
            </a:r>
            <a:r>
              <a:rPr lang="de-DE" sz="1150" dirty="0" err="1">
                <a:solidFill>
                  <a:srgbClr val="252525"/>
                </a:solidFill>
              </a:rPr>
              <a:t>filter</a:t>
            </a:r>
            <a:r>
              <a:rPr lang="de-DE" sz="1150" dirty="0">
                <a:solidFill>
                  <a:srgbClr val="252525"/>
                </a:solidFill>
              </a:rPr>
              <a:t> </a:t>
            </a:r>
            <a:r>
              <a:rPr lang="de-DE" sz="1150" dirty="0" err="1">
                <a:solidFill>
                  <a:srgbClr val="252525"/>
                </a:solidFill>
              </a:rPr>
              <a:t>is</a:t>
            </a:r>
            <a:r>
              <a:rPr lang="de-DE" sz="1150" dirty="0">
                <a:solidFill>
                  <a:srgbClr val="252525"/>
                </a:solidFill>
              </a:rPr>
              <a:t> </a:t>
            </a:r>
            <a:r>
              <a:rPr lang="de-DE" sz="1150" dirty="0" err="1">
                <a:solidFill>
                  <a:srgbClr val="252525"/>
                </a:solidFill>
              </a:rPr>
              <a:t>that</a:t>
            </a:r>
            <a:r>
              <a:rPr lang="de-DE" sz="1150" dirty="0">
                <a:solidFill>
                  <a:srgbClr val="252525"/>
                </a:solidFill>
              </a:rPr>
              <a:t> </a:t>
            </a:r>
            <a:r>
              <a:rPr lang="de-DE" sz="1150" dirty="0" err="1">
                <a:solidFill>
                  <a:srgbClr val="252525"/>
                </a:solidFill>
              </a:rPr>
              <a:t>the</a:t>
            </a:r>
            <a:r>
              <a:rPr lang="de-DE" sz="1150" dirty="0">
                <a:solidFill>
                  <a:srgbClr val="252525"/>
                </a:solidFill>
              </a:rPr>
              <a:t> </a:t>
            </a:r>
            <a:r>
              <a:rPr lang="de-DE" sz="1150" dirty="0" err="1">
                <a:solidFill>
                  <a:srgbClr val="252525"/>
                </a:solidFill>
              </a:rPr>
              <a:t>estimated</a:t>
            </a:r>
            <a:r>
              <a:rPr lang="de-DE" sz="1150" dirty="0">
                <a:solidFill>
                  <a:srgbClr val="252525"/>
                </a:solidFill>
              </a:rPr>
              <a:t> </a:t>
            </a:r>
            <a:r>
              <a:rPr lang="de-DE" sz="1150" dirty="0" err="1">
                <a:solidFill>
                  <a:srgbClr val="252525"/>
                </a:solidFill>
              </a:rPr>
              <a:t>covariance</a:t>
            </a:r>
            <a:r>
              <a:rPr lang="de-DE" sz="1150" dirty="0">
                <a:solidFill>
                  <a:srgbClr val="252525"/>
                </a:solidFill>
              </a:rPr>
              <a:t> </a:t>
            </a:r>
            <a:r>
              <a:rPr lang="de-DE" sz="1150" dirty="0" err="1">
                <a:solidFill>
                  <a:srgbClr val="252525"/>
                </a:solidFill>
              </a:rPr>
              <a:t>matrix</a:t>
            </a:r>
            <a:r>
              <a:rPr lang="de-DE" sz="1150" dirty="0">
                <a:solidFill>
                  <a:srgbClr val="252525"/>
                </a:solidFill>
              </a:rPr>
              <a:t> </a:t>
            </a:r>
            <a:r>
              <a:rPr lang="de-DE" sz="1150" dirty="0" err="1">
                <a:solidFill>
                  <a:srgbClr val="252525"/>
                </a:solidFill>
              </a:rPr>
              <a:t>tends</a:t>
            </a:r>
            <a:r>
              <a:rPr lang="de-DE" sz="1150" dirty="0">
                <a:solidFill>
                  <a:srgbClr val="252525"/>
                </a:solidFill>
              </a:rPr>
              <a:t> </a:t>
            </a:r>
            <a:r>
              <a:rPr lang="de-DE" sz="1150" dirty="0" err="1">
                <a:solidFill>
                  <a:srgbClr val="252525"/>
                </a:solidFill>
              </a:rPr>
              <a:t>to</a:t>
            </a:r>
            <a:r>
              <a:rPr lang="de-DE" sz="1150" dirty="0">
                <a:solidFill>
                  <a:srgbClr val="252525"/>
                </a:solidFill>
              </a:rPr>
              <a:t> </a:t>
            </a:r>
            <a:r>
              <a:rPr lang="de-DE" sz="1150" dirty="0" err="1">
                <a:solidFill>
                  <a:srgbClr val="252525"/>
                </a:solidFill>
              </a:rPr>
              <a:t>underestimate</a:t>
            </a:r>
            <a:r>
              <a:rPr lang="de-DE" sz="1150" dirty="0">
                <a:solidFill>
                  <a:srgbClr val="252525"/>
                </a:solidFill>
              </a:rPr>
              <a:t> </a:t>
            </a:r>
            <a:r>
              <a:rPr lang="de-DE" sz="1150" dirty="0" err="1">
                <a:solidFill>
                  <a:srgbClr val="252525"/>
                </a:solidFill>
              </a:rPr>
              <a:t>the</a:t>
            </a:r>
            <a:r>
              <a:rPr lang="de-DE" sz="1150" dirty="0">
                <a:solidFill>
                  <a:srgbClr val="252525"/>
                </a:solidFill>
              </a:rPr>
              <a:t> </a:t>
            </a:r>
            <a:r>
              <a:rPr lang="de-DE" sz="1150" dirty="0" err="1">
                <a:solidFill>
                  <a:srgbClr val="252525"/>
                </a:solidFill>
              </a:rPr>
              <a:t>true</a:t>
            </a:r>
            <a:r>
              <a:rPr lang="de-DE" sz="1150" dirty="0">
                <a:solidFill>
                  <a:srgbClr val="252525"/>
                </a:solidFill>
              </a:rPr>
              <a:t> </a:t>
            </a:r>
            <a:r>
              <a:rPr lang="de-DE" sz="1150" dirty="0" err="1">
                <a:solidFill>
                  <a:srgbClr val="252525"/>
                </a:solidFill>
              </a:rPr>
              <a:t>covariance</a:t>
            </a:r>
            <a:r>
              <a:rPr lang="de-DE" sz="1150" dirty="0">
                <a:solidFill>
                  <a:srgbClr val="252525"/>
                </a:solidFill>
              </a:rPr>
              <a:t> </a:t>
            </a:r>
            <a:r>
              <a:rPr lang="de-DE" sz="1150" dirty="0" err="1">
                <a:solidFill>
                  <a:srgbClr val="252525"/>
                </a:solidFill>
              </a:rPr>
              <a:t>matrix</a:t>
            </a:r>
            <a:r>
              <a:rPr lang="de-DE" sz="1150" dirty="0">
                <a:solidFill>
                  <a:srgbClr val="252525"/>
                </a:solidFill>
              </a:rPr>
              <a:t> </a:t>
            </a:r>
            <a:r>
              <a:rPr lang="de-DE" sz="1150" dirty="0" err="1">
                <a:solidFill>
                  <a:srgbClr val="252525"/>
                </a:solidFill>
              </a:rPr>
              <a:t>and</a:t>
            </a:r>
            <a:r>
              <a:rPr lang="de-DE" sz="1150" dirty="0">
                <a:solidFill>
                  <a:srgbClr val="252525"/>
                </a:solidFill>
              </a:rPr>
              <a:t> </a:t>
            </a:r>
            <a:r>
              <a:rPr lang="de-DE" sz="1150" dirty="0" err="1">
                <a:solidFill>
                  <a:srgbClr val="252525"/>
                </a:solidFill>
              </a:rPr>
              <a:t>therefore</a:t>
            </a:r>
            <a:r>
              <a:rPr lang="de-DE" sz="1150" dirty="0">
                <a:solidFill>
                  <a:srgbClr val="252525"/>
                </a:solidFill>
              </a:rPr>
              <a:t> </a:t>
            </a:r>
            <a:r>
              <a:rPr lang="de-DE" sz="1150" dirty="0" err="1">
                <a:solidFill>
                  <a:srgbClr val="252525"/>
                </a:solidFill>
              </a:rPr>
              <a:t>risks</a:t>
            </a:r>
            <a:r>
              <a:rPr lang="de-DE" sz="1150" dirty="0">
                <a:solidFill>
                  <a:srgbClr val="252525"/>
                </a:solidFill>
              </a:rPr>
              <a:t> </a:t>
            </a:r>
            <a:r>
              <a:rPr lang="de-DE" sz="1150" dirty="0" err="1">
                <a:solidFill>
                  <a:srgbClr val="252525"/>
                </a:solidFill>
              </a:rPr>
              <a:t>becoming</a:t>
            </a:r>
            <a:r>
              <a:rPr lang="de-DE" sz="1150" dirty="0">
                <a:solidFill>
                  <a:srgbClr val="252525"/>
                </a:solidFill>
              </a:rPr>
              <a:t> </a:t>
            </a:r>
            <a:r>
              <a:rPr lang="de-DE" sz="1150" dirty="0" err="1">
                <a:solidFill>
                  <a:srgbClr val="252525"/>
                </a:solidFill>
              </a:rPr>
              <a:t>inconsistent</a:t>
            </a:r>
            <a:r>
              <a:rPr lang="de-DE" sz="1150" dirty="0">
                <a:solidFill>
                  <a:srgbClr val="252525"/>
                </a:solidFill>
              </a:rPr>
              <a:t> in </a:t>
            </a:r>
            <a:r>
              <a:rPr lang="de-DE" sz="1150" dirty="0" err="1">
                <a:solidFill>
                  <a:srgbClr val="252525"/>
                </a:solidFill>
              </a:rPr>
              <a:t>the</a:t>
            </a:r>
            <a:r>
              <a:rPr lang="de-DE" sz="1150" dirty="0">
                <a:solidFill>
                  <a:srgbClr val="252525"/>
                </a:solidFill>
              </a:rPr>
              <a:t> </a:t>
            </a:r>
            <a:r>
              <a:rPr lang="de-DE" sz="1150" dirty="0" err="1">
                <a:solidFill>
                  <a:srgbClr val="252525"/>
                </a:solidFill>
              </a:rPr>
              <a:t>statistical</a:t>
            </a:r>
            <a:r>
              <a:rPr lang="de-DE" sz="1150" dirty="0">
                <a:solidFill>
                  <a:srgbClr val="252525"/>
                </a:solidFill>
              </a:rPr>
              <a:t> sense </a:t>
            </a:r>
            <a:r>
              <a:rPr lang="de-DE" sz="1150" dirty="0" err="1">
                <a:solidFill>
                  <a:srgbClr val="252525"/>
                </a:solidFill>
              </a:rPr>
              <a:t>without</a:t>
            </a:r>
            <a:r>
              <a:rPr lang="de-DE" sz="1150" dirty="0">
                <a:solidFill>
                  <a:srgbClr val="252525"/>
                </a:solidFill>
              </a:rPr>
              <a:t> </a:t>
            </a:r>
            <a:r>
              <a:rPr lang="de-DE" sz="1150" dirty="0" err="1">
                <a:solidFill>
                  <a:srgbClr val="252525"/>
                </a:solidFill>
              </a:rPr>
              <a:t>the</a:t>
            </a:r>
            <a:r>
              <a:rPr lang="de-DE" sz="1150" dirty="0">
                <a:solidFill>
                  <a:srgbClr val="252525"/>
                </a:solidFill>
              </a:rPr>
              <a:t> </a:t>
            </a:r>
            <a:r>
              <a:rPr lang="de-DE" sz="1150" dirty="0" err="1">
                <a:solidFill>
                  <a:srgbClr val="252525"/>
                </a:solidFill>
              </a:rPr>
              <a:t>addition</a:t>
            </a:r>
            <a:r>
              <a:rPr lang="de-DE" sz="1150" dirty="0">
                <a:solidFill>
                  <a:srgbClr val="252525"/>
                </a:solidFill>
              </a:rPr>
              <a:t> </a:t>
            </a:r>
            <a:r>
              <a:rPr lang="de-DE" sz="1150" dirty="0" err="1">
                <a:solidFill>
                  <a:srgbClr val="252525"/>
                </a:solidFill>
              </a:rPr>
              <a:t>of</a:t>
            </a:r>
            <a:r>
              <a:rPr lang="de-DE" sz="1150" dirty="0">
                <a:solidFill>
                  <a:srgbClr val="252525"/>
                </a:solidFill>
              </a:rPr>
              <a:t> "</a:t>
            </a:r>
            <a:r>
              <a:rPr lang="de-DE" sz="1150" dirty="0" err="1">
                <a:solidFill>
                  <a:srgbClr val="252525"/>
                </a:solidFill>
              </a:rPr>
              <a:t>stabilising</a:t>
            </a:r>
            <a:r>
              <a:rPr lang="de-DE" sz="1150" dirty="0">
                <a:solidFill>
                  <a:srgbClr val="252525"/>
                </a:solidFill>
              </a:rPr>
              <a:t> </a:t>
            </a:r>
            <a:r>
              <a:rPr lang="de-DE" sz="1150" dirty="0" err="1">
                <a:solidFill>
                  <a:srgbClr val="252525"/>
                </a:solidFill>
              </a:rPr>
              <a:t>noise</a:t>
            </a:r>
            <a:r>
              <a:rPr lang="de-DE" sz="1150" dirty="0">
                <a:solidFill>
                  <a:srgbClr val="252525"/>
                </a:solidFill>
              </a:rPr>
              <a:t>"</a:t>
            </a:r>
            <a:r>
              <a:rPr lang="de-DE" sz="1400" baseline="30000" dirty="0">
                <a:solidFill>
                  <a:srgbClr val="252525"/>
                </a:solidFill>
              </a:rPr>
              <a:t>.</a:t>
            </a:r>
          </a:p>
          <a:p>
            <a:pPr lvl="0">
              <a:lnSpc>
                <a:spcPct val="115000"/>
              </a:lnSpc>
              <a:spcBef>
                <a:spcPts val="600"/>
              </a:spcBef>
              <a:spcAft>
                <a:spcPts val="600"/>
              </a:spcAft>
              <a:buClr>
                <a:schemeClr val="dk1"/>
              </a:buClr>
              <a:buSzPct val="91666"/>
              <a:buFont typeface="Arial"/>
              <a:buNone/>
            </a:pPr>
            <a:r>
              <a:rPr lang="de-DE" sz="1150" dirty="0" err="1">
                <a:solidFill>
                  <a:srgbClr val="252525"/>
                </a:solidFill>
              </a:rPr>
              <a:t>Having</a:t>
            </a:r>
            <a:r>
              <a:rPr lang="de-DE" sz="1150" dirty="0">
                <a:solidFill>
                  <a:srgbClr val="252525"/>
                </a:solidFill>
              </a:rPr>
              <a:t> </a:t>
            </a:r>
            <a:r>
              <a:rPr lang="de-DE" sz="1150" dirty="0" err="1">
                <a:solidFill>
                  <a:srgbClr val="252525"/>
                </a:solidFill>
              </a:rPr>
              <a:t>stated</a:t>
            </a:r>
            <a:r>
              <a:rPr lang="de-DE" sz="1150" dirty="0">
                <a:solidFill>
                  <a:srgbClr val="252525"/>
                </a:solidFill>
              </a:rPr>
              <a:t> </a:t>
            </a:r>
            <a:r>
              <a:rPr lang="de-DE" sz="1150" dirty="0" err="1">
                <a:solidFill>
                  <a:srgbClr val="252525"/>
                </a:solidFill>
              </a:rPr>
              <a:t>this</a:t>
            </a:r>
            <a:r>
              <a:rPr lang="de-DE" sz="1150" dirty="0">
                <a:solidFill>
                  <a:srgbClr val="252525"/>
                </a:solidFill>
              </a:rPr>
              <a:t>, </a:t>
            </a:r>
            <a:r>
              <a:rPr lang="de-DE" sz="1150" dirty="0" err="1">
                <a:solidFill>
                  <a:srgbClr val="252525"/>
                </a:solidFill>
              </a:rPr>
              <a:t>the</a:t>
            </a:r>
            <a:r>
              <a:rPr lang="de-DE" sz="1150" dirty="0">
                <a:solidFill>
                  <a:srgbClr val="252525"/>
                </a:solidFill>
              </a:rPr>
              <a:t> </a:t>
            </a:r>
            <a:r>
              <a:rPr lang="de-DE" sz="1150" dirty="0" err="1">
                <a:solidFill>
                  <a:srgbClr val="252525"/>
                </a:solidFill>
              </a:rPr>
              <a:t>extended</a:t>
            </a:r>
            <a:r>
              <a:rPr lang="de-DE" sz="1150" dirty="0">
                <a:solidFill>
                  <a:srgbClr val="252525"/>
                </a:solidFill>
              </a:rPr>
              <a:t> Kalman </a:t>
            </a:r>
            <a:r>
              <a:rPr lang="de-DE" sz="1150" dirty="0" err="1">
                <a:solidFill>
                  <a:srgbClr val="252525"/>
                </a:solidFill>
              </a:rPr>
              <a:t>filter</a:t>
            </a:r>
            <a:r>
              <a:rPr lang="de-DE" sz="1150" dirty="0">
                <a:solidFill>
                  <a:srgbClr val="252525"/>
                </a:solidFill>
              </a:rPr>
              <a:t> </a:t>
            </a:r>
            <a:r>
              <a:rPr lang="de-DE" sz="1150" dirty="0" err="1">
                <a:solidFill>
                  <a:srgbClr val="252525"/>
                </a:solidFill>
              </a:rPr>
              <a:t>can</a:t>
            </a:r>
            <a:r>
              <a:rPr lang="de-DE" sz="1150" dirty="0">
                <a:solidFill>
                  <a:srgbClr val="252525"/>
                </a:solidFill>
              </a:rPr>
              <a:t> </a:t>
            </a:r>
            <a:r>
              <a:rPr lang="de-DE" sz="1150" dirty="0" err="1">
                <a:solidFill>
                  <a:srgbClr val="252525"/>
                </a:solidFill>
              </a:rPr>
              <a:t>give</a:t>
            </a:r>
            <a:r>
              <a:rPr lang="de-DE" sz="1150" dirty="0">
                <a:solidFill>
                  <a:srgbClr val="252525"/>
                </a:solidFill>
              </a:rPr>
              <a:t> </a:t>
            </a:r>
            <a:r>
              <a:rPr lang="de-DE" sz="1150" dirty="0" err="1">
                <a:solidFill>
                  <a:srgbClr val="252525"/>
                </a:solidFill>
              </a:rPr>
              <a:t>reasonable</a:t>
            </a:r>
            <a:r>
              <a:rPr lang="de-DE" sz="1150" dirty="0">
                <a:solidFill>
                  <a:srgbClr val="252525"/>
                </a:solidFill>
              </a:rPr>
              <a:t> </a:t>
            </a:r>
            <a:r>
              <a:rPr lang="de-DE" sz="1150" dirty="0" err="1">
                <a:solidFill>
                  <a:srgbClr val="252525"/>
                </a:solidFill>
              </a:rPr>
              <a:t>performance</a:t>
            </a:r>
            <a:r>
              <a:rPr lang="de-DE" sz="1150" dirty="0">
                <a:solidFill>
                  <a:srgbClr val="252525"/>
                </a:solidFill>
              </a:rPr>
              <a:t>, </a:t>
            </a:r>
            <a:r>
              <a:rPr lang="de-DE" sz="1150" dirty="0" err="1">
                <a:solidFill>
                  <a:srgbClr val="252525"/>
                </a:solidFill>
              </a:rPr>
              <a:t>and</a:t>
            </a:r>
            <a:r>
              <a:rPr lang="de-DE" sz="1150" dirty="0">
                <a:solidFill>
                  <a:srgbClr val="252525"/>
                </a:solidFill>
              </a:rPr>
              <a:t> </a:t>
            </a:r>
            <a:r>
              <a:rPr lang="de-DE" sz="1150" dirty="0" err="1">
                <a:solidFill>
                  <a:srgbClr val="252525"/>
                </a:solidFill>
              </a:rPr>
              <a:t>is</a:t>
            </a:r>
            <a:r>
              <a:rPr lang="de-DE" sz="1150" dirty="0">
                <a:solidFill>
                  <a:srgbClr val="252525"/>
                </a:solidFill>
              </a:rPr>
              <a:t> </a:t>
            </a:r>
            <a:r>
              <a:rPr lang="de-DE" sz="1150" dirty="0" err="1">
                <a:solidFill>
                  <a:srgbClr val="252525"/>
                </a:solidFill>
              </a:rPr>
              <a:t>arguably</a:t>
            </a:r>
            <a:r>
              <a:rPr lang="de-DE" sz="1150" dirty="0">
                <a:solidFill>
                  <a:srgbClr val="252525"/>
                </a:solidFill>
              </a:rPr>
              <a:t> </a:t>
            </a:r>
            <a:r>
              <a:rPr lang="de-DE" sz="1150" dirty="0" err="1">
                <a:solidFill>
                  <a:srgbClr val="252525"/>
                </a:solidFill>
              </a:rPr>
              <a:t>the</a:t>
            </a:r>
            <a:r>
              <a:rPr lang="de-DE" sz="1150" dirty="0">
                <a:solidFill>
                  <a:srgbClr val="252525"/>
                </a:solidFill>
              </a:rPr>
              <a:t> </a:t>
            </a:r>
            <a:r>
              <a:rPr lang="de-DE" sz="1150" i="1" dirty="0">
                <a:solidFill>
                  <a:srgbClr val="252525"/>
                </a:solidFill>
              </a:rPr>
              <a:t>de facto </a:t>
            </a:r>
            <a:r>
              <a:rPr lang="de-DE" sz="1150" dirty="0" err="1">
                <a:solidFill>
                  <a:srgbClr val="252525"/>
                </a:solidFill>
              </a:rPr>
              <a:t>standard</a:t>
            </a:r>
            <a:r>
              <a:rPr lang="de-DE" sz="1150" dirty="0">
                <a:solidFill>
                  <a:srgbClr val="252525"/>
                </a:solidFill>
              </a:rPr>
              <a:t> in </a:t>
            </a:r>
            <a:r>
              <a:rPr lang="de-DE" sz="1150" dirty="0" err="1">
                <a:solidFill>
                  <a:srgbClr val="252525"/>
                </a:solidFill>
              </a:rPr>
              <a:t>navigation</a:t>
            </a:r>
            <a:r>
              <a:rPr lang="de-DE" sz="1150" dirty="0">
                <a:solidFill>
                  <a:srgbClr val="252525"/>
                </a:solidFill>
              </a:rPr>
              <a:t> </a:t>
            </a:r>
            <a:r>
              <a:rPr lang="de-DE" sz="1150" dirty="0" err="1">
                <a:solidFill>
                  <a:srgbClr val="252525"/>
                </a:solidFill>
              </a:rPr>
              <a:t>systems</a:t>
            </a:r>
            <a:r>
              <a:rPr lang="de-DE" sz="1150" dirty="0">
                <a:solidFill>
                  <a:srgbClr val="252525"/>
                </a:solidFill>
              </a:rPr>
              <a:t> </a:t>
            </a:r>
            <a:r>
              <a:rPr lang="de-DE" sz="1150" dirty="0" err="1">
                <a:solidFill>
                  <a:srgbClr val="252525"/>
                </a:solidFill>
              </a:rPr>
              <a:t>and</a:t>
            </a:r>
            <a:r>
              <a:rPr lang="de-DE" sz="1150" dirty="0">
                <a:solidFill>
                  <a:srgbClr val="252525"/>
                </a:solidFill>
              </a:rPr>
              <a:t> GPS.</a:t>
            </a:r>
          </a:p>
          <a:p>
            <a:pPr lvl="0">
              <a:spcBef>
                <a:spcPts val="0"/>
              </a:spcBef>
              <a:buClr>
                <a:schemeClr val="dk1"/>
              </a:buClr>
              <a:buSzPct val="100000"/>
              <a:buFont typeface="Arial"/>
              <a:buNone/>
            </a:pPr>
            <a:endParaRPr sz="1100" dirty="0"/>
          </a:p>
          <a:p>
            <a:pPr lvl="0">
              <a:spcBef>
                <a:spcPts val="0"/>
              </a:spcBef>
              <a:buNone/>
            </a:pPr>
            <a:endParaRPr dirty="0"/>
          </a:p>
        </p:txBody>
      </p:sp>
      <p:sp>
        <p:nvSpPr>
          <p:cNvPr id="113" name="Shape 113"/>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endParaRPr/>
          </a:p>
        </p:txBody>
      </p:sp>
      <p:sp>
        <p:nvSpPr>
          <p:cNvPr id="128" name="Shape 128"/>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de-DE" sz="1100" dirty="0"/>
              <a:t>The </a:t>
            </a:r>
            <a:r>
              <a:rPr lang="de-DE" sz="1100" dirty="0" err="1"/>
              <a:t>world</a:t>
            </a:r>
            <a:r>
              <a:rPr lang="de-DE" sz="1100" dirty="0"/>
              <a:t> </a:t>
            </a:r>
            <a:r>
              <a:rPr lang="de-DE" sz="1100" dirty="0" err="1"/>
              <a:t>Map</a:t>
            </a:r>
            <a:r>
              <a:rPr lang="de-DE" sz="1100" dirty="0"/>
              <a:t> </a:t>
            </a:r>
            <a:r>
              <a:rPr lang="de-DE" sz="1100" dirty="0" err="1"/>
              <a:t>is</a:t>
            </a:r>
            <a:r>
              <a:rPr lang="de-DE" sz="1100" dirty="0"/>
              <a:t> a </a:t>
            </a:r>
            <a:r>
              <a:rPr lang="de-DE" sz="1100" dirty="0" err="1"/>
              <a:t>group</a:t>
            </a:r>
            <a:r>
              <a:rPr lang="de-DE" sz="1100" dirty="0"/>
              <a:t> </a:t>
            </a:r>
            <a:r>
              <a:rPr lang="de-DE" sz="1100" dirty="0" err="1"/>
              <a:t>of</a:t>
            </a:r>
            <a:r>
              <a:rPr lang="de-DE" sz="1100" dirty="0"/>
              <a:t> Points </a:t>
            </a:r>
            <a:r>
              <a:rPr lang="de-DE" sz="1100" dirty="0" err="1"/>
              <a:t>and</a:t>
            </a:r>
            <a:r>
              <a:rPr lang="de-DE" sz="1100" dirty="0"/>
              <a:t> Line </a:t>
            </a:r>
            <a:r>
              <a:rPr lang="de-DE" sz="1100" dirty="0" err="1"/>
              <a:t>segments</a:t>
            </a:r>
            <a:r>
              <a:rPr lang="de-DE" sz="1100" dirty="0"/>
              <a:t> </a:t>
            </a:r>
            <a:r>
              <a:rPr lang="de-DE" sz="1100" dirty="0" err="1"/>
              <a:t>constituing</a:t>
            </a:r>
            <a:r>
              <a:rPr lang="de-DE" sz="1100" dirty="0"/>
              <a:t> </a:t>
            </a:r>
            <a:r>
              <a:rPr lang="de-DE" sz="1100" dirty="0" err="1"/>
              <a:t>landmarks</a:t>
            </a:r>
            <a:r>
              <a:rPr lang="de-DE" sz="1100" dirty="0"/>
              <a:t>.</a:t>
            </a:r>
          </a:p>
          <a:p>
            <a:pPr lvl="0">
              <a:spcBef>
                <a:spcPts val="0"/>
              </a:spcBef>
              <a:buClr>
                <a:schemeClr val="dk1"/>
              </a:buClr>
              <a:buSzPct val="100000"/>
              <a:buFont typeface="Arial"/>
              <a:buNone/>
            </a:pPr>
            <a:endParaRPr sz="1100" dirty="0"/>
          </a:p>
          <a:p>
            <a:pPr lvl="0">
              <a:spcBef>
                <a:spcPts val="0"/>
              </a:spcBef>
              <a:buClr>
                <a:schemeClr val="dk1"/>
              </a:buClr>
              <a:buSzPct val="100000"/>
              <a:buFont typeface="Arial"/>
              <a:buNone/>
            </a:pPr>
            <a:r>
              <a:rPr lang="de-DE" sz="1100" dirty="0"/>
              <a:t>The Observation Model </a:t>
            </a:r>
            <a:r>
              <a:rPr lang="de-DE" sz="1100" dirty="0" err="1"/>
              <a:t>creates</a:t>
            </a:r>
            <a:r>
              <a:rPr lang="de-DE" sz="1100" dirty="0"/>
              <a:t> a </a:t>
            </a:r>
            <a:r>
              <a:rPr lang="de-DE" sz="1100" dirty="0" err="1"/>
              <a:t>mapping</a:t>
            </a:r>
            <a:r>
              <a:rPr lang="de-DE" sz="1100" dirty="0"/>
              <a:t> </a:t>
            </a:r>
            <a:r>
              <a:rPr lang="de-DE" sz="1100" dirty="0" err="1"/>
              <a:t>of</a:t>
            </a:r>
            <a:r>
              <a:rPr lang="de-DE" sz="1100" dirty="0"/>
              <a:t> </a:t>
            </a:r>
            <a:r>
              <a:rPr lang="de-DE" sz="1100" dirty="0" err="1"/>
              <a:t>the</a:t>
            </a:r>
            <a:r>
              <a:rPr lang="de-DE" sz="1100" dirty="0"/>
              <a:t> </a:t>
            </a:r>
            <a:r>
              <a:rPr lang="de-DE" sz="1100" dirty="0" err="1"/>
              <a:t>observation</a:t>
            </a:r>
            <a:r>
              <a:rPr lang="de-DE" sz="1100" dirty="0"/>
              <a:t> </a:t>
            </a:r>
            <a:r>
              <a:rPr lang="de-DE" sz="1100" dirty="0" err="1"/>
              <a:t>using</a:t>
            </a:r>
            <a:r>
              <a:rPr lang="de-DE" sz="1100" dirty="0"/>
              <a:t> </a:t>
            </a:r>
            <a:r>
              <a:rPr lang="de-DE" sz="1100" dirty="0" err="1"/>
              <a:t>the</a:t>
            </a:r>
            <a:r>
              <a:rPr lang="de-DE" sz="1100" dirty="0"/>
              <a:t> </a:t>
            </a:r>
            <a:r>
              <a:rPr lang="de-DE" sz="1100" dirty="0" err="1"/>
              <a:t>information</a:t>
            </a:r>
            <a:r>
              <a:rPr lang="de-DE" sz="1100" dirty="0"/>
              <a:t> </a:t>
            </a:r>
            <a:r>
              <a:rPr lang="de-DE" sz="1100" dirty="0" err="1"/>
              <a:t>received</a:t>
            </a:r>
            <a:r>
              <a:rPr lang="de-DE" sz="1100" dirty="0"/>
              <a:t> </a:t>
            </a:r>
            <a:r>
              <a:rPr lang="de-DE" sz="1100" dirty="0" err="1"/>
              <a:t>from</a:t>
            </a:r>
            <a:r>
              <a:rPr lang="de-DE" sz="1100" dirty="0"/>
              <a:t> </a:t>
            </a:r>
            <a:r>
              <a:rPr lang="de-DE" sz="1100" dirty="0" err="1"/>
              <a:t>the</a:t>
            </a:r>
            <a:r>
              <a:rPr lang="de-DE" sz="1100" dirty="0"/>
              <a:t> </a:t>
            </a:r>
            <a:r>
              <a:rPr lang="de-DE" sz="1100" dirty="0" err="1"/>
              <a:t>sensor</a:t>
            </a:r>
            <a:r>
              <a:rPr lang="de-DE" sz="1100" dirty="0"/>
              <a:t> </a:t>
            </a:r>
            <a:r>
              <a:rPr lang="de-DE" sz="1100" dirty="0" err="1"/>
              <a:t>model</a:t>
            </a:r>
            <a:r>
              <a:rPr lang="de-DE" sz="1100" dirty="0"/>
              <a:t>. </a:t>
            </a:r>
            <a:r>
              <a:rPr lang="de-DE" sz="1100" dirty="0" err="1"/>
              <a:t>Each</a:t>
            </a:r>
            <a:r>
              <a:rPr lang="de-DE" sz="1100" dirty="0"/>
              <a:t> </a:t>
            </a:r>
            <a:r>
              <a:rPr lang="de-DE" sz="1100" dirty="0" err="1"/>
              <a:t>sensor</a:t>
            </a:r>
            <a:r>
              <a:rPr lang="de-DE" sz="1100" dirty="0"/>
              <a:t> </a:t>
            </a:r>
            <a:r>
              <a:rPr lang="de-DE" sz="1100" dirty="0" err="1"/>
              <a:t>model</a:t>
            </a:r>
            <a:r>
              <a:rPr lang="de-DE" sz="1100" dirty="0"/>
              <a:t> </a:t>
            </a:r>
            <a:r>
              <a:rPr lang="de-DE" sz="1100" dirty="0" err="1"/>
              <a:t>has</a:t>
            </a:r>
            <a:r>
              <a:rPr lang="de-DE" sz="1100" dirty="0"/>
              <a:t> </a:t>
            </a:r>
            <a:r>
              <a:rPr lang="de-DE" sz="1100" dirty="0" err="1"/>
              <a:t>characteristics</a:t>
            </a:r>
            <a:r>
              <a:rPr lang="de-DE" sz="1100" dirty="0"/>
              <a:t> such </a:t>
            </a:r>
            <a:r>
              <a:rPr lang="de-DE" sz="1100" dirty="0" err="1"/>
              <a:t>as</a:t>
            </a:r>
            <a:r>
              <a:rPr lang="de-DE" sz="1100" dirty="0"/>
              <a:t> </a:t>
            </a:r>
            <a:r>
              <a:rPr lang="de-DE" sz="1100" dirty="0" err="1"/>
              <a:t>spatial</a:t>
            </a:r>
            <a:r>
              <a:rPr lang="de-DE" sz="1100" dirty="0"/>
              <a:t> </a:t>
            </a:r>
            <a:r>
              <a:rPr lang="de-DE" sz="1100" dirty="0" err="1"/>
              <a:t>perception</a:t>
            </a:r>
            <a:r>
              <a:rPr lang="de-DE" sz="1100" dirty="0"/>
              <a:t> </a:t>
            </a:r>
            <a:r>
              <a:rPr lang="de-DE" sz="1100" dirty="0" err="1"/>
              <a:t>and</a:t>
            </a:r>
            <a:r>
              <a:rPr lang="de-DE" sz="1100" dirty="0"/>
              <a:t> </a:t>
            </a:r>
            <a:r>
              <a:rPr lang="de-DE" sz="1100" dirty="0" err="1"/>
              <a:t>effective</a:t>
            </a:r>
            <a:r>
              <a:rPr lang="de-DE" sz="1100" dirty="0"/>
              <a:t> </a:t>
            </a:r>
            <a:r>
              <a:rPr lang="de-DE" sz="1100" dirty="0" err="1"/>
              <a:t>beamwidth</a:t>
            </a:r>
            <a:r>
              <a:rPr lang="de-DE" sz="1100" dirty="0"/>
              <a:t> </a:t>
            </a:r>
            <a:r>
              <a:rPr lang="de-DE" sz="1100" dirty="0" err="1"/>
              <a:t>which</a:t>
            </a:r>
            <a:r>
              <a:rPr lang="de-DE" sz="1100" dirty="0"/>
              <a:t> </a:t>
            </a:r>
            <a:r>
              <a:rPr lang="de-DE" sz="1100" dirty="0" err="1"/>
              <a:t>give</a:t>
            </a:r>
            <a:r>
              <a:rPr lang="de-DE" sz="1100" dirty="0"/>
              <a:t> </a:t>
            </a:r>
            <a:r>
              <a:rPr lang="de-DE" sz="1100" dirty="0" err="1"/>
              <a:t>us</a:t>
            </a:r>
            <a:r>
              <a:rPr lang="de-DE" sz="1100" dirty="0"/>
              <a:t> </a:t>
            </a:r>
            <a:r>
              <a:rPr lang="de-DE" sz="1100" dirty="0" err="1"/>
              <a:t>the</a:t>
            </a:r>
            <a:r>
              <a:rPr lang="de-DE" sz="1100" dirty="0"/>
              <a:t> </a:t>
            </a:r>
            <a:r>
              <a:rPr lang="de-DE" sz="1100" dirty="0" err="1"/>
              <a:t>limits</a:t>
            </a:r>
            <a:r>
              <a:rPr lang="de-DE" sz="1100" dirty="0"/>
              <a:t> </a:t>
            </a:r>
            <a:r>
              <a:rPr lang="de-DE" sz="1100" dirty="0" err="1"/>
              <a:t>of</a:t>
            </a:r>
            <a:r>
              <a:rPr lang="de-DE" sz="1100" dirty="0"/>
              <a:t> </a:t>
            </a:r>
            <a:r>
              <a:rPr lang="de-DE" sz="1100" dirty="0" err="1"/>
              <a:t>our</a:t>
            </a:r>
            <a:r>
              <a:rPr lang="de-DE" sz="1100" dirty="0"/>
              <a:t> </a:t>
            </a:r>
            <a:r>
              <a:rPr lang="de-DE" sz="1100" dirty="0" err="1"/>
              <a:t>observations</a:t>
            </a:r>
            <a:r>
              <a:rPr lang="de-DE" sz="1100" dirty="0"/>
              <a:t>. </a:t>
            </a:r>
          </a:p>
          <a:p>
            <a:pPr lvl="0">
              <a:spcBef>
                <a:spcPts val="0"/>
              </a:spcBef>
              <a:buNone/>
            </a:pPr>
            <a:endParaRPr dirty="0"/>
          </a:p>
        </p:txBody>
      </p:sp>
      <p:sp>
        <p:nvSpPr>
          <p:cNvPr id="143" name="Shape 143"/>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de-DE" sz="1100"/>
              <a:t>After the prediction stage of the algorithm it is necessary to match the prediction with the observations at the new state in order to avoid miscalculations. We therefore do a matching of the observations we predicted and the real world observations. All this is necessary to avoid EKF divergence, ignore outlier observations and to ignore erroneous or inexistent predictions.</a:t>
            </a:r>
          </a:p>
          <a:p>
            <a:pPr lvl="0">
              <a:spcBef>
                <a:spcPts val="0"/>
              </a:spcBef>
              <a:buClr>
                <a:schemeClr val="dk1"/>
              </a:buClr>
              <a:buSzPct val="100000"/>
              <a:buFont typeface="Arial"/>
              <a:buNone/>
            </a:pPr>
            <a:r>
              <a:rPr lang="de-DE" sz="1100"/>
              <a:t>If a matching fails then we go to the "detection and correction of bias", here we calculate a new state vector and a new observation vector and then match the observation vector with the real world observation to see if it a correct prediction.</a:t>
            </a:r>
          </a:p>
          <a:p>
            <a:pPr lvl="0">
              <a:spcBef>
                <a:spcPts val="0"/>
              </a:spcBef>
              <a:buClr>
                <a:schemeClr val="dk1"/>
              </a:buClr>
              <a:buSzPct val="100000"/>
              <a:buFont typeface="Arial"/>
              <a:buNone/>
            </a:pPr>
            <a:endParaRPr sz="1100"/>
          </a:p>
          <a:p>
            <a:pPr lvl="0">
              <a:spcBef>
                <a:spcPts val="0"/>
              </a:spcBef>
              <a:buClr>
                <a:schemeClr val="dk1"/>
              </a:buClr>
              <a:buSzPct val="100000"/>
              <a:buFont typeface="Arial"/>
              <a:buNone/>
            </a:pPr>
            <a:endParaRPr sz="1100"/>
          </a:p>
          <a:p>
            <a:pPr lvl="0">
              <a:spcBef>
                <a:spcPts val="0"/>
              </a:spcBef>
              <a:buNone/>
            </a:pPr>
            <a:endParaRPr/>
          </a:p>
        </p:txBody>
      </p:sp>
      <p:sp>
        <p:nvSpPr>
          <p:cNvPr id="158" name="Shape 158"/>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endParaRPr/>
          </a:p>
        </p:txBody>
      </p:sp>
      <p:sp>
        <p:nvSpPr>
          <p:cNvPr id="173" name="Shape 173"/>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endParaRPr/>
          </a:p>
        </p:txBody>
      </p:sp>
      <p:sp>
        <p:nvSpPr>
          <p:cNvPr id="182" name="Shape 18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el_1/3 Foto">
    <p:spTree>
      <p:nvGrpSpPr>
        <p:cNvPr id="1" name="Shape 18"/>
        <p:cNvGrpSpPr/>
        <p:nvPr/>
      </p:nvGrpSpPr>
      <p:grpSpPr>
        <a:xfrm>
          <a:off x="0" y="0"/>
          <a:ext cx="0" cy="0"/>
          <a:chOff x="0" y="0"/>
          <a:chExt cx="0" cy="0"/>
        </a:xfrm>
      </p:grpSpPr>
      <p:sp>
        <p:nvSpPr>
          <p:cNvPr id="19" name="Shape 19"/>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b="0" i="0" u="none" strike="noStrike" cap="none">
                <a:solidFill>
                  <a:schemeClr val="dk2"/>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ctrTitle"/>
          </p:nvPr>
        </p:nvSpPr>
        <p:spPr>
          <a:xfrm>
            <a:off x="287337" y="2874575"/>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21" name="Shape 21"/>
          <p:cNvSpPr txBox="1">
            <a:spLocks noGrp="1"/>
          </p:cNvSpPr>
          <p:nvPr>
            <p:ph type="subTitle" idx="1"/>
          </p:nvPr>
        </p:nvSpPr>
        <p:spPr>
          <a:xfrm>
            <a:off x="287337" y="367153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pic>
        <p:nvPicPr>
          <p:cNvPr id="22" name="Shape 22"/>
          <p:cNvPicPr preferRelativeResize="0"/>
          <p:nvPr/>
        </p:nvPicPr>
        <p:blipFill rotWithShape="1">
          <a:blip r:embed="rId2">
            <a:alphaModFix/>
          </a:blip>
          <a:srcRect t="48967" b="13241"/>
          <a:stretch/>
        </p:blipFill>
        <p:spPr>
          <a:xfrm>
            <a:off x="0" y="0"/>
            <a:ext cx="9144000" cy="2303463"/>
          </a:xfrm>
          <a:prstGeom prst="rect">
            <a:avLst/>
          </a:prstGeom>
          <a:noFill/>
          <a:ln>
            <a:noFill/>
          </a:ln>
        </p:spPr>
      </p:pic>
      <p:sp>
        <p:nvSpPr>
          <p:cNvPr id="23" name="Shape 23"/>
          <p:cNvSpPr txBox="1"/>
          <p:nvPr/>
        </p:nvSpPr>
        <p:spPr>
          <a:xfrm>
            <a:off x="9258071" y="540456"/>
            <a:ext cx="1641475" cy="11699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Bild zuschneiden unter:</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Format</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Zuschneiden</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Zuschneidewerkzeug horizontal bis zur ersten oder zweiten Linie ziehen</a:t>
            </a:r>
          </a:p>
        </p:txBody>
      </p:sp>
      <p:sp>
        <p:nvSpPr>
          <p:cNvPr id="24" name="Shape 24"/>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Logo in neuer Logosystematik einfügen:</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Einfügen über Karteireiter Einfügen &gt; Grafik</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Logo auswählen (PNG in RGB) </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Schutzraum)</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mit Schutzraum am rechten untern Rand platzieren</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Masteransicht schließen. Das Logo ist nun auf allen  Inhalts-Folien getauscht.</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25" name="Shape 25"/>
          <p:cNvPicPr preferRelativeResize="0"/>
          <p:nvPr/>
        </p:nvPicPr>
        <p:blipFill rotWithShape="1">
          <a:blip r:embed="rId3">
            <a:alphaModFix/>
          </a:blip>
          <a:srcRect/>
          <a:stretch/>
        </p:blipFill>
        <p:spPr>
          <a:xfrm>
            <a:off x="7242371" y="6116617"/>
            <a:ext cx="1408013" cy="619163"/>
          </a:xfrm>
          <a:prstGeom prst="rect">
            <a:avLst/>
          </a:prstGeom>
          <a:noFill/>
          <a:ln>
            <a:noFill/>
          </a:ln>
        </p:spPr>
      </p:pic>
      <p:pic>
        <p:nvPicPr>
          <p:cNvPr id="26" name="Shape 26"/>
          <p:cNvPicPr preferRelativeResize="0"/>
          <p:nvPr/>
        </p:nvPicPr>
        <p:blipFill rotWithShape="1">
          <a:blip r:embed="rId4">
            <a:alphaModFix/>
          </a:blip>
          <a:srcRect t="24828" b="30702"/>
          <a:stretch/>
        </p:blipFill>
        <p:spPr>
          <a:xfrm>
            <a:off x="-661" y="0"/>
            <a:ext cx="9144000" cy="271083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bschlussfolie">
    <p:spTree>
      <p:nvGrpSpPr>
        <p:cNvPr id="1" name="Shape 80"/>
        <p:cNvGrpSpPr/>
        <p:nvPr/>
      </p:nvGrpSpPr>
      <p:grpSpPr>
        <a:xfrm>
          <a:off x="0" y="0"/>
          <a:ext cx="0" cy="0"/>
          <a:chOff x="0" y="0"/>
          <a:chExt cx="0" cy="0"/>
        </a:xfrm>
      </p:grpSpPr>
      <p:sp>
        <p:nvSpPr>
          <p:cNvPr id="81" name="Shape 81"/>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chemeClr val="dk2"/>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cxnSp>
        <p:nvCxnSpPr>
          <p:cNvPr id="82" name="Shape 82"/>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83" name="Shape 83"/>
          <p:cNvSpPr txBox="1"/>
          <p:nvPr/>
        </p:nvSpPr>
        <p:spPr>
          <a:xfrm>
            <a:off x="287337" y="2487613"/>
            <a:ext cx="8569325" cy="1079499"/>
          </a:xfrm>
          <a:prstGeom prst="rect">
            <a:avLst/>
          </a:prstGeom>
          <a:noFill/>
          <a:ln>
            <a:noFill/>
          </a:ln>
        </p:spPr>
        <p:txBody>
          <a:bodyPr lIns="0" tIns="0" rIns="0" bIns="0" anchor="t"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a:solidFill>
                  <a:srgbClr val="3E545F"/>
                </a:solidFill>
                <a:latin typeface="Arial"/>
                <a:ea typeface="Arial"/>
                <a:cs typeface="Arial"/>
                <a:sym typeface="Arial"/>
              </a:rPr>
              <a:t>Vielen Dank</a:t>
            </a:r>
            <a:br>
              <a:rPr lang="de-DE" sz="3200" b="1">
                <a:solidFill>
                  <a:srgbClr val="3E545F"/>
                </a:solidFill>
                <a:latin typeface="Arial"/>
                <a:ea typeface="Arial"/>
                <a:cs typeface="Arial"/>
                <a:sym typeface="Arial"/>
              </a:rPr>
            </a:br>
            <a:r>
              <a:rPr lang="de-DE" sz="3200" b="1">
                <a:solidFill>
                  <a:srgbClr val="3E545F"/>
                </a:solidFill>
                <a:latin typeface="Arial"/>
                <a:ea typeface="Arial"/>
                <a:cs typeface="Arial"/>
                <a:sym typeface="Arial"/>
              </a:rPr>
              <a:t>für Ihre Aufmerksamkeit</a:t>
            </a:r>
          </a:p>
        </p:txBody>
      </p:sp>
      <p:sp>
        <p:nvSpPr>
          <p:cNvPr id="84" name="Shape 84"/>
          <p:cNvSpPr txBox="1">
            <a:spLocks noGrp="1"/>
          </p:cNvSpPr>
          <p:nvPr>
            <p:ph type="body" idx="1"/>
          </p:nvPr>
        </p:nvSpPr>
        <p:spPr>
          <a:xfrm>
            <a:off x="288000" y="3988800"/>
            <a:ext cx="8569325" cy="1655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85" name="Shape 85"/>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Inhalt_Aufzählung">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body" idx="1"/>
          </p:nvPr>
        </p:nvSpPr>
        <p:spPr>
          <a:xfrm>
            <a:off x="288000" y="1152000"/>
            <a:ext cx="8569325" cy="251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b="0" i="0" u="none" strike="noStrike" cap="none">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1" name="Shape 31"/>
          <p:cNvSpPr txBox="1">
            <a:spLocks noGrp="1"/>
          </p:cNvSpPr>
          <p:nvPr>
            <p:ph type="body" idx="2"/>
          </p:nvPr>
        </p:nvSpPr>
        <p:spPr>
          <a:xfrm>
            <a:off x="287337" y="1684800"/>
            <a:ext cx="8569325" cy="3194049"/>
          </a:xfrm>
          <a:prstGeom prst="rect">
            <a:avLst/>
          </a:prstGeom>
          <a:noFill/>
          <a:ln>
            <a:noFill/>
          </a:ln>
        </p:spPr>
        <p:txBody>
          <a:bodyPr lIns="91425" tIns="91425" rIns="91425" bIns="91425" anchor="t" anchorCtr="0"/>
          <a:lstStyle>
            <a:lvl1pPr marL="216000" marR="0" lvl="0" indent="-101699" algn="l" rtl="0">
              <a:lnSpc>
                <a:spcPct val="100000"/>
              </a:lnSpc>
              <a:spcBef>
                <a:spcPts val="0"/>
              </a:spcBef>
              <a:spcAft>
                <a:spcPts val="0"/>
              </a:spcAft>
              <a:buClr>
                <a:srgbClr val="009DE3"/>
              </a:buClr>
              <a:buSzPct val="100000"/>
              <a:buFont typeface="Noto Sans Symbols"/>
              <a:buChar char="▪"/>
              <a:defRPr sz="1800" b="1" i="0" u="none" strike="noStrike" cap="none">
                <a:solidFill>
                  <a:schemeClr val="dk1"/>
                </a:solidFill>
                <a:latin typeface="Arial"/>
                <a:ea typeface="Arial"/>
                <a:cs typeface="Arial"/>
                <a:sym typeface="Arial"/>
              </a:defRPr>
            </a:lvl1pPr>
            <a:lvl2pPr marL="432000" marR="0" lvl="1" indent="-114499" algn="l" rtl="0">
              <a:lnSpc>
                <a:spcPct val="100000"/>
              </a:lnSpc>
              <a:spcBef>
                <a:spcPts val="0"/>
              </a:spcBef>
              <a:spcAft>
                <a:spcPts val="0"/>
              </a:spcAft>
              <a:buClr>
                <a:srgbClr val="009DE3"/>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145080" algn="l" rtl="0">
              <a:lnSpc>
                <a:spcPct val="100000"/>
              </a:lnSpc>
              <a:spcBef>
                <a:spcPts val="0"/>
              </a:spcBef>
              <a:spcAft>
                <a:spcPts val="0"/>
              </a:spcAft>
              <a:buClr>
                <a:srgbClr val="009DE3"/>
              </a:buClr>
              <a:buSzPct val="80000"/>
              <a:buFont typeface="Noto Sans Symbols"/>
              <a:buChar char="▪"/>
              <a:defRPr sz="1400" b="0" i="0" u="none" strike="noStrike" cap="none">
                <a:solidFill>
                  <a:schemeClr val="dk1"/>
                </a:solidFill>
                <a:latin typeface="Arial"/>
                <a:ea typeface="Arial"/>
                <a:cs typeface="Arial"/>
                <a:sym typeface="Arial"/>
              </a:defRPr>
            </a:lvl3pPr>
            <a:lvl4pPr marL="864000" marR="0" lvl="3" indent="-127399" algn="l" rtl="0">
              <a:lnSpc>
                <a:spcPct val="100000"/>
              </a:lnSpc>
              <a:spcBef>
                <a:spcPts val="0"/>
              </a:spcBef>
              <a:spcAft>
                <a:spcPts val="0"/>
              </a:spcAft>
              <a:buClr>
                <a:srgbClr val="009DE3"/>
              </a:buClr>
              <a:buSzPct val="100000"/>
              <a:buFont typeface="Noto Sans Symbols"/>
              <a:buChar char="▪"/>
              <a:defRPr sz="1400" b="0" i="0" u="none" strike="noStrike" cap="none">
                <a:solidFill>
                  <a:schemeClr val="dk1"/>
                </a:solidFill>
                <a:latin typeface="Arial"/>
                <a:ea typeface="Arial"/>
                <a:cs typeface="Arial"/>
                <a:sym typeface="Arial"/>
              </a:defRPr>
            </a:lvl4pPr>
            <a:lvl5pPr marL="864000" marR="0" lvl="4" indent="-1146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2" name="Shape 32"/>
          <p:cNvSpPr txBox="1"/>
          <p:nvPr/>
        </p:nvSpPr>
        <p:spPr>
          <a:xfrm>
            <a:off x="-2246810" y="506412"/>
            <a:ext cx="2067422" cy="470898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Seitenzahlen: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Die Seitenanzeige „1 von X“ ist nicht standardmäßig in Powerpoint verfügbar; daher benötigen Sie dazu ein Add-In. Das Add-In kann im Vorlagencenter heruntergeladen werden.</a:t>
            </a:r>
          </a:p>
          <a:p>
            <a:pPr marL="0" marR="0" lvl="0" indent="0" algn="l" rtl="0">
              <a:spcBef>
                <a:spcPts val="0"/>
              </a:spcBef>
              <a:spcAft>
                <a:spcPts val="0"/>
              </a:spcAft>
              <a:buClr>
                <a:schemeClr val="dk1"/>
              </a:buClr>
              <a:buFont typeface="Arial"/>
              <a:buNone/>
            </a:pPr>
            <a:endParaRPr sz="10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Aktivieren</a:t>
            </a:r>
          </a:p>
          <a:p>
            <a:pPr marL="0" marR="0" lvl="0" indent="0" algn="l" rtl="0">
              <a:spcBef>
                <a:spcPts val="0"/>
              </a:spcBef>
              <a:spcAft>
                <a:spcPts val="0"/>
              </a:spcAft>
              <a:buSzPct val="25000"/>
              <a:buNone/>
            </a:pPr>
            <a:r>
              <a:rPr lang="de-DE" sz="1000" b="0" i="0" u="none" strike="noStrike" cap="none">
                <a:solidFill>
                  <a:schemeClr val="dk1"/>
                </a:solidFill>
                <a:latin typeface="Arial"/>
                <a:ea typeface="Arial"/>
                <a:cs typeface="Arial"/>
                <a:sym typeface="Arial"/>
              </a:rPr>
              <a:t>Nach dem Öffnen der Vorlage, klicken Sie mit einem Doppelklick auf die Datei „RWTH-Addin-Seitenzahlen“, um das Add-In zu aktivieren. Nach dem Schließen von Powerpoint deaktiviert es sich automatisch wieder.</a:t>
            </a:r>
          </a:p>
          <a:p>
            <a:pPr marL="0" marR="0" lvl="0" indent="0" algn="l" rtl="0">
              <a:spcBef>
                <a:spcPts val="0"/>
              </a:spcBef>
              <a:spcAft>
                <a:spcPts val="0"/>
              </a:spcAft>
              <a:buNone/>
            </a:pPr>
            <a:endParaRPr sz="1000">
              <a:solidFill>
                <a:schemeClr val="dk1"/>
              </a:solidFill>
              <a:latin typeface="Arial"/>
              <a:ea typeface="Arial"/>
              <a:cs typeface="Arial"/>
              <a:sym typeface="Arial"/>
            </a:endParaRPr>
          </a:p>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Erstellen</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p>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33" name="Shape 33"/>
          <p:cNvSpPr txBox="1"/>
          <p:nvPr/>
        </p:nvSpPr>
        <p:spPr>
          <a:xfrm>
            <a:off x="9231085" y="506412"/>
            <a:ext cx="2067422" cy="517064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Add-In installieren </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Wenn Sie das Add-In dauerhaft installieren möchten, damit Sie es nicht immer anklicken müssen, gehen Sie wie folgt vor:</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a:solidFill>
                  <a:schemeClr val="dk1"/>
                </a:solidFill>
                <a:latin typeface="Arial"/>
                <a:ea typeface="Arial"/>
                <a:cs typeface="Arial"/>
                <a:sym typeface="Arial"/>
              </a:rPr>
              <a:t>Schaltfläche Office</a:t>
            </a:r>
            <a:r>
              <a:rPr lang="de-DE" sz="1000">
                <a:solidFill>
                  <a:schemeClr val="dk1"/>
                </a:solidFill>
                <a:latin typeface="Arial"/>
                <a:ea typeface="Arial"/>
                <a:cs typeface="Arial"/>
                <a:sym typeface="Arial"/>
              </a:rPr>
              <a:t> (für </a:t>
            </a:r>
            <a:r>
              <a:rPr lang="de-DE" sz="1000" b="0">
                <a:solidFill>
                  <a:schemeClr val="dk1"/>
                </a:solidFill>
                <a:latin typeface="Arial"/>
                <a:ea typeface="Arial"/>
                <a:cs typeface="Arial"/>
                <a:sym typeface="Arial"/>
              </a:rPr>
              <a:t>Office 2007-2010</a:t>
            </a:r>
            <a:r>
              <a:rPr lang="de-DE" sz="1000">
                <a:solidFill>
                  <a:schemeClr val="dk1"/>
                </a:solidFill>
                <a:latin typeface="Arial"/>
                <a:ea typeface="Arial"/>
                <a:cs typeface="Arial"/>
                <a:sym typeface="Arial"/>
              </a:rPr>
              <a:t>, runder Button oben links) bzw. auf </a:t>
            </a:r>
            <a:r>
              <a:rPr lang="de-DE" sz="1000" b="1">
                <a:solidFill>
                  <a:schemeClr val="dk1"/>
                </a:solidFill>
                <a:latin typeface="Arial"/>
                <a:ea typeface="Arial"/>
                <a:cs typeface="Arial"/>
                <a:sym typeface="Arial"/>
              </a:rPr>
              <a:t>Datei</a:t>
            </a:r>
            <a:r>
              <a:rPr lang="de-DE" sz="1000">
                <a:solidFill>
                  <a:schemeClr val="dk1"/>
                </a:solidFill>
                <a:latin typeface="Arial"/>
                <a:ea typeface="Arial"/>
                <a:cs typeface="Arial"/>
                <a:sym typeface="Arial"/>
              </a:rPr>
              <a:t> (</a:t>
            </a:r>
            <a:r>
              <a:rPr lang="de-DE" sz="1000" b="0">
                <a:solidFill>
                  <a:schemeClr val="dk1"/>
                </a:solidFill>
                <a:latin typeface="Arial"/>
                <a:ea typeface="Arial"/>
                <a:cs typeface="Arial"/>
                <a:sym typeface="Arial"/>
              </a:rPr>
              <a:t>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a:t>
            </a:r>
            <a:r>
              <a:rPr lang="de-DE" sz="1000" b="1">
                <a:solidFill>
                  <a:schemeClr val="dk1"/>
                </a:solidFill>
                <a:latin typeface="Arial"/>
                <a:ea typeface="Arial"/>
                <a:cs typeface="Arial"/>
                <a:sym typeface="Arial"/>
              </a:rPr>
              <a:t>PowerPoint-Optionen</a:t>
            </a:r>
            <a:r>
              <a:rPr lang="de-DE" sz="1000">
                <a:solidFill>
                  <a:schemeClr val="dk1"/>
                </a:solidFill>
                <a:latin typeface="Arial"/>
                <a:ea typeface="Arial"/>
                <a:cs typeface="Arial"/>
                <a:sym typeface="Arial"/>
              </a:rPr>
              <a:t>“ (für </a:t>
            </a:r>
            <a:r>
              <a:rPr lang="de-DE" sz="1000" b="0">
                <a:solidFill>
                  <a:schemeClr val="dk1"/>
                </a:solidFill>
                <a:latin typeface="Arial"/>
                <a:ea typeface="Arial"/>
                <a:cs typeface="Arial"/>
                <a:sym typeface="Arial"/>
              </a:rPr>
              <a:t>Office 2007-2010</a:t>
            </a:r>
            <a:r>
              <a:rPr lang="de-DE" sz="1000">
                <a:solidFill>
                  <a:schemeClr val="dk1"/>
                </a:solidFill>
                <a:latin typeface="Arial"/>
                <a:ea typeface="Arial"/>
                <a:cs typeface="Arial"/>
                <a:sym typeface="Arial"/>
              </a:rPr>
              <a:t>, unten rechts) bzw. </a:t>
            </a:r>
            <a:r>
              <a:rPr lang="de-DE" sz="1000" b="1">
                <a:solidFill>
                  <a:schemeClr val="dk1"/>
                </a:solidFill>
                <a:latin typeface="Arial"/>
                <a:ea typeface="Arial"/>
                <a:cs typeface="Arial"/>
                <a:sym typeface="Arial"/>
              </a:rPr>
              <a:t>Optionen</a:t>
            </a:r>
            <a:r>
              <a:rPr lang="de-DE" sz="1000" b="0">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a:solidFill>
                  <a:schemeClr val="dk1"/>
                </a:solidFill>
                <a:latin typeface="Arial"/>
                <a:ea typeface="Arial"/>
                <a:cs typeface="Arial"/>
                <a:sym typeface="Arial"/>
              </a:rPr>
              <a:t>Add-Ins</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wählen Sie ganz unten bei </a:t>
            </a:r>
            <a:r>
              <a:rPr lang="de-DE" sz="1000" b="1">
                <a:solidFill>
                  <a:schemeClr val="dk1"/>
                </a:solidFill>
                <a:latin typeface="Arial"/>
                <a:ea typeface="Arial"/>
                <a:cs typeface="Arial"/>
                <a:sym typeface="Arial"/>
              </a:rPr>
              <a:t>Verwalten:</a:t>
            </a:r>
            <a:r>
              <a:rPr lang="de-DE" sz="1000">
                <a:solidFill>
                  <a:schemeClr val="dk1"/>
                </a:solidFill>
                <a:latin typeface="Arial"/>
                <a:ea typeface="Arial"/>
                <a:cs typeface="Arial"/>
                <a:sym typeface="Arial"/>
              </a:rPr>
              <a:t> den Punkt </a:t>
            </a:r>
            <a:r>
              <a:rPr lang="de-DE" sz="1000" b="1">
                <a:solidFill>
                  <a:schemeClr val="dk1"/>
                </a:solidFill>
                <a:latin typeface="Arial"/>
                <a:ea typeface="Arial"/>
                <a:cs typeface="Arial"/>
                <a:sym typeface="Arial"/>
              </a:rPr>
              <a:t>PowerPoint-Add Ins</a:t>
            </a:r>
            <a:r>
              <a:rPr lang="de-DE" sz="1000">
                <a:solidFill>
                  <a:schemeClr val="dk1"/>
                </a:solidFill>
                <a:latin typeface="Arial"/>
                <a:ea typeface="Arial"/>
                <a:cs typeface="Arial"/>
                <a:sym typeface="Arial"/>
              </a:rPr>
              <a:t> und klicken Sie </a:t>
            </a:r>
            <a:r>
              <a:rPr lang="de-DE" sz="1000" b="1">
                <a:solidFill>
                  <a:schemeClr val="dk1"/>
                </a:solidFill>
                <a:latin typeface="Arial"/>
                <a:ea typeface="Arial"/>
                <a:cs typeface="Arial"/>
                <a:sym typeface="Arial"/>
              </a:rPr>
              <a:t>Gehe zu…</a:t>
            </a:r>
            <a:r>
              <a:rPr lang="de-DE" sz="1000">
                <a:solidFill>
                  <a:schemeClr val="dk1"/>
                </a:solidFill>
                <a:latin typeface="Arial"/>
                <a:ea typeface="Arial"/>
                <a:cs typeface="Arial"/>
                <a:sym typeface="Arial"/>
              </a:rPr>
              <a:t>.</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Sollte das RWTH Add In angezeigt werden, entfernen Sie es! Anders ist eine dauerhafte Installierung nicht möglich.</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Klicken Sie auf </a:t>
            </a:r>
            <a:r>
              <a:rPr lang="de-DE" sz="1000" b="1">
                <a:solidFill>
                  <a:schemeClr val="dk1"/>
                </a:solidFill>
                <a:latin typeface="Arial"/>
                <a:ea typeface="Arial"/>
                <a:cs typeface="Arial"/>
                <a:sym typeface="Arial"/>
              </a:rPr>
              <a:t>Neu Hinzufügen…</a:t>
            </a:r>
            <a:r>
              <a:rPr lang="de-DE" sz="1000" b="0">
                <a:solidFill>
                  <a:schemeClr val="dk1"/>
                </a:solidFill>
                <a:latin typeface="Arial"/>
                <a:ea typeface="Arial"/>
                <a:cs typeface="Arial"/>
                <a:sym typeface="Arial"/>
              </a:rPr>
              <a:t>, suchen Sie das Add-In auf ihrem PC raus und klicken Sie auf </a:t>
            </a:r>
            <a:r>
              <a:rPr lang="de-DE" sz="1000" b="1">
                <a:solidFill>
                  <a:schemeClr val="dk1"/>
                </a:solidFill>
                <a:latin typeface="Arial"/>
                <a:ea typeface="Arial"/>
                <a:cs typeface="Arial"/>
                <a:sym typeface="Arial"/>
              </a:rPr>
              <a:t>OK</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a:solidFill>
                  <a:schemeClr val="dk1"/>
                </a:solidFill>
                <a:latin typeface="Arial"/>
                <a:ea typeface="Arial"/>
                <a:cs typeface="Arial"/>
                <a:sym typeface="Arial"/>
              </a:rPr>
              <a:t>Mit </a:t>
            </a:r>
            <a:r>
              <a:rPr lang="de-DE" sz="1000" b="1">
                <a:solidFill>
                  <a:schemeClr val="dk1"/>
                </a:solidFill>
                <a:latin typeface="Arial"/>
                <a:ea typeface="Arial"/>
                <a:cs typeface="Arial"/>
                <a:sym typeface="Arial"/>
              </a:rPr>
              <a:t>Schließen </a:t>
            </a:r>
            <a:r>
              <a:rPr lang="de-DE" sz="1000" b="0">
                <a:solidFill>
                  <a:schemeClr val="dk1"/>
                </a:solidFill>
                <a:latin typeface="Arial"/>
                <a:ea typeface="Arial"/>
                <a:cs typeface="Arial"/>
                <a:sym typeface="Arial"/>
              </a:rPr>
              <a:t>wird das Add-In dauerhaft gespeichert. Sie können es danach jederzeit wieder entfernen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el_1/3 Farbe">
    <p:spTree>
      <p:nvGrpSpPr>
        <p:cNvPr id="1" name="Shape 34"/>
        <p:cNvGrpSpPr/>
        <p:nvPr/>
      </p:nvGrpSpPr>
      <p:grpSpPr>
        <a:xfrm>
          <a:off x="0" y="0"/>
          <a:ext cx="0" cy="0"/>
          <a:chOff x="0" y="0"/>
          <a:chExt cx="0" cy="0"/>
        </a:xfrm>
      </p:grpSpPr>
      <p:sp>
        <p:nvSpPr>
          <p:cNvPr id="35" name="Shape 35"/>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p:nvPr/>
        </p:nvSpPr>
        <p:spPr>
          <a:xfrm>
            <a:off x="0" y="0"/>
            <a:ext cx="9144000" cy="2312987"/>
          </a:xfrm>
          <a:prstGeom prst="rect">
            <a:avLst/>
          </a:prstGeom>
          <a:solidFill>
            <a:srgbClr val="009FE3"/>
          </a:solidFill>
          <a:ln>
            <a:noFill/>
          </a:ln>
        </p:spPr>
        <p:txBody>
          <a:bodyPr lIns="288000" tIns="0" rIns="288000" bIns="0" anchor="ctr" anchorCtr="0">
            <a:noAutofit/>
          </a:bodyPr>
          <a:lstStyle/>
          <a:p>
            <a:pPr marL="0" marR="0" lvl="0" indent="0" algn="ctr" rtl="0">
              <a:spcBef>
                <a:spcPts val="0"/>
              </a:spcBef>
              <a:spcAft>
                <a:spcPts val="0"/>
              </a:spcAft>
              <a:buNone/>
            </a:pPr>
            <a:endParaRPr sz="1800">
              <a:solidFill>
                <a:srgbClr val="3E545F"/>
              </a:solidFill>
              <a:latin typeface="Arial"/>
              <a:ea typeface="Arial"/>
              <a:cs typeface="Arial"/>
              <a:sym typeface="Arial"/>
            </a:endParaRPr>
          </a:p>
        </p:txBody>
      </p:sp>
      <p:sp>
        <p:nvSpPr>
          <p:cNvPr id="37" name="Shape 37"/>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subTitle" idx="1"/>
          </p:nvPr>
        </p:nvSpPr>
        <p:spPr>
          <a:xfrm>
            <a:off x="288000" y="2980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rgbClr val="3E545F"/>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39" name="Shape 39"/>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rgbClr val="3E545F"/>
                </a:solidFill>
                <a:latin typeface="Arial"/>
                <a:ea typeface="Arial"/>
                <a:cs typeface="Arial"/>
                <a:sym typeface="Arial"/>
              </a:rPr>
              <a:t>Logo in neuer Logosystematik einfügen:</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Zum Anpassen der Fußzeile unt</a:t>
            </a:r>
            <a:r>
              <a:rPr lang="de-DE" sz="1000" b="0">
                <a:solidFill>
                  <a:srgbClr val="3E545F"/>
                </a:solidFill>
                <a:latin typeface="Arial"/>
                <a:ea typeface="Arial"/>
                <a:cs typeface="Arial"/>
                <a:sym typeface="Arial"/>
              </a:rPr>
              <a:t>er Karteireiter Ansicht &gt; auf Folienmaster klicken. Links in der Übersicht auf die oberste Folie scrollen und dort in die Fußzeile klicken. Das Beispiellogo kann nun entfernt werden. </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Einfügen über Karteireiter Einfügen &gt; Grafik</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Logo auswählen (PNG in RGB) </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Skalieren: Doppelklick auf Logo &gt; unter Schriftgrad (rechts im Kopf) Höhe 2,26 cm  einstellen (Breite variiert je nach     </a:t>
            </a:r>
          </a:p>
          <a:p>
            <a:pPr marL="0" marR="0" lvl="0" indent="0" algn="l" rtl="0">
              <a:spcBef>
                <a:spcPts val="0"/>
              </a:spcBef>
              <a:spcAft>
                <a:spcPts val="0"/>
              </a:spcAft>
              <a:buClr>
                <a:srgbClr val="3E545F"/>
              </a:buClr>
              <a:buSzPct val="25000"/>
              <a:buFont typeface="Arial"/>
              <a:buNone/>
            </a:pPr>
            <a:r>
              <a:rPr lang="de-DE" sz="1000">
                <a:solidFill>
                  <a:srgbClr val="3E545F"/>
                </a:solidFill>
                <a:latin typeface="Arial"/>
                <a:ea typeface="Arial"/>
                <a:cs typeface="Arial"/>
                <a:sym typeface="Arial"/>
              </a:rPr>
              <a:t>     Schutzraum)</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mit Schutzraum am rechten untern Rand platzieren</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Masteransicht schließen. Das Logo ist nun auf allen  Inhalts-Folien getauscht.</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Zum Tauschen der Logos in Titel- und Abschlussfolie die jeweilige Masterfolie links anklicken und dort ebenso verfahren. </a:t>
            </a:r>
          </a:p>
        </p:txBody>
      </p:sp>
      <p:pic>
        <p:nvPicPr>
          <p:cNvPr id="40" name="Shape 40"/>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el_2/3 Foto">
    <p:spTree>
      <p:nvGrpSpPr>
        <p:cNvPr id="1" name="Shape 41"/>
        <p:cNvGrpSpPr/>
        <p:nvPr/>
      </p:nvGrpSpPr>
      <p:grpSpPr>
        <a:xfrm>
          <a:off x="0" y="0"/>
          <a:ext cx="0" cy="0"/>
          <a:chOff x="0" y="0"/>
          <a:chExt cx="0" cy="0"/>
        </a:xfrm>
      </p:grpSpPr>
      <p:sp>
        <p:nvSpPr>
          <p:cNvPr id="42" name="Shape 42"/>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chemeClr val="dk2"/>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ctrTitle"/>
          </p:nvPr>
        </p:nvSpPr>
        <p:spPr>
          <a:xfrm>
            <a:off x="288000" y="4364362"/>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ubTitle" idx="1"/>
          </p:nvPr>
        </p:nvSpPr>
        <p:spPr>
          <a:xfrm>
            <a:off x="288000" y="5125767"/>
            <a:ext cx="8567999" cy="81281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5" name="Shape 45"/>
          <p:cNvSpPr txBox="1"/>
          <p:nvPr/>
        </p:nvSpPr>
        <p:spPr>
          <a:xfrm>
            <a:off x="9258071" y="540456"/>
            <a:ext cx="1641475" cy="11699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Bild zuschneiden unter:</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Format</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Zuschneiden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Zuschneidewerkzeug horizontal bis zur ersten oder zweiten Linie ziehen</a:t>
            </a:r>
          </a:p>
        </p:txBody>
      </p:sp>
      <p:sp>
        <p:nvSpPr>
          <p:cNvPr id="46" name="Shape 46"/>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Logo in neuer Logosystematik einfügen: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Anpassen der Fußzeile unt</a:t>
            </a:r>
            <a:r>
              <a:rPr lang="de-DE" sz="1000" b="0">
                <a:solidFill>
                  <a:schemeClr val="dk1"/>
                </a:solidFill>
                <a:latin typeface="Arial"/>
                <a:ea typeface="Arial"/>
                <a:cs typeface="Arial"/>
                <a:sym typeface="Arial"/>
              </a:rPr>
              <a:t>er Karteireiter Ansicht &gt; auf Folienmaster klicken. Links in der Übersicht auf die oberste Folie scrollen und dort in die Fußzeile klicken. Das Beispiellogo kann nun entfernt werden.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Einfügen über Karteireiter Einfügen &gt; Grafik</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Logo auswählen (PNG in RGB)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spcBef>
                <a:spcPts val="0"/>
              </a:spcBef>
              <a:spcAft>
                <a:spcPts val="0"/>
              </a:spcAft>
              <a:buClr>
                <a:schemeClr val="dk1"/>
              </a:buClr>
              <a:buSzPct val="25000"/>
              <a:buFont typeface="Arial"/>
              <a:buNone/>
            </a:pPr>
            <a:r>
              <a:rPr lang="de-DE" sz="1000">
                <a:solidFill>
                  <a:schemeClr val="dk1"/>
                </a:solidFill>
                <a:latin typeface="Arial"/>
                <a:ea typeface="Arial"/>
                <a:cs typeface="Arial"/>
                <a:sym typeface="Arial"/>
              </a:rPr>
              <a:t>     Schutzraum)</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mit Schutzraum am rechten untern Rand platzieren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Masteransicht schließen. Das Logo ist nun auf allen  Inhalts-Folien getauscht.</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47" name="Shape 47"/>
          <p:cNvPicPr preferRelativeResize="0"/>
          <p:nvPr/>
        </p:nvPicPr>
        <p:blipFill rotWithShape="1">
          <a:blip r:embed="rId2">
            <a:alphaModFix/>
          </a:blip>
          <a:srcRect t="22789" b="8536"/>
          <a:stretch/>
        </p:blipFill>
        <p:spPr>
          <a:xfrm>
            <a:off x="112" y="0"/>
            <a:ext cx="9144000" cy="4186326"/>
          </a:xfrm>
          <a:prstGeom prst="rect">
            <a:avLst/>
          </a:prstGeom>
          <a:noFill/>
          <a:ln>
            <a:noFill/>
          </a:ln>
        </p:spPr>
      </p:pic>
      <p:pic>
        <p:nvPicPr>
          <p:cNvPr id="48" name="Shape 48"/>
          <p:cNvPicPr preferRelativeResize="0"/>
          <p:nvPr/>
        </p:nvPicPr>
        <p:blipFill rotWithShape="1">
          <a:blip r:embed="rId3">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el_Text">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chemeClr val="dk2"/>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ubTitle" idx="1"/>
          </p:nvPr>
        </p:nvSpPr>
        <p:spPr>
          <a:xfrm>
            <a:off x="288000" y="2980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53" name="Shape 53"/>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54" name="Shape 54"/>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Logo in neuer Logosystematik einfügen: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Anpassen der Fußzeile unt</a:t>
            </a:r>
            <a:r>
              <a:rPr lang="de-DE" sz="1000" b="0">
                <a:solidFill>
                  <a:schemeClr val="dk1"/>
                </a:solidFill>
                <a:latin typeface="Arial"/>
                <a:ea typeface="Arial"/>
                <a:cs typeface="Arial"/>
                <a:sym typeface="Arial"/>
              </a:rPr>
              <a:t>er Karteireiter Ansicht &gt; auf Folienmaster klicken. Links in der Übersicht auf die oberste Folie scrollen und dort in die Fußzeile klicken. Das Beispiellogo kann nun entfernt werden.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Einfügen über Karteireiter Einfügen &gt; Grafik</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Logo auswählen (PNG in RGB)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spcBef>
                <a:spcPts val="0"/>
              </a:spcBef>
              <a:spcAft>
                <a:spcPts val="0"/>
              </a:spcAft>
              <a:buClr>
                <a:schemeClr val="dk1"/>
              </a:buClr>
              <a:buSzPct val="25000"/>
              <a:buFont typeface="Arial"/>
              <a:buNone/>
            </a:pPr>
            <a:r>
              <a:rPr lang="de-DE" sz="1000">
                <a:solidFill>
                  <a:schemeClr val="dk1"/>
                </a:solidFill>
                <a:latin typeface="Arial"/>
                <a:ea typeface="Arial"/>
                <a:cs typeface="Arial"/>
                <a:sym typeface="Arial"/>
              </a:rPr>
              <a:t>     Schutzraum)</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mit Schutzraum am rechten untern Rand platzieren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Masteransicht schließen. Das Logo ist nun auf allen  Inhalts-Folien getauscht.</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55" name="Shape 55"/>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el_mittig, horizontale Linie">
    <p:spTree>
      <p:nvGrpSpPr>
        <p:cNvPr id="1" name="Shape 56"/>
        <p:cNvGrpSpPr/>
        <p:nvPr/>
      </p:nvGrpSpPr>
      <p:grpSpPr>
        <a:xfrm>
          <a:off x="0" y="0"/>
          <a:ext cx="0" cy="0"/>
          <a:chOff x="0" y="0"/>
          <a:chExt cx="0" cy="0"/>
        </a:xfrm>
      </p:grpSpPr>
      <p:sp>
        <p:nvSpPr>
          <p:cNvPr id="57" name="Shape 57"/>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chemeClr val="dk2"/>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subTitle" idx="1"/>
          </p:nvPr>
        </p:nvSpPr>
        <p:spPr>
          <a:xfrm>
            <a:off x="288000" y="3196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60" name="Shape 60"/>
          <p:cNvCxnSpPr/>
          <p:nvPr/>
        </p:nvCxnSpPr>
        <p:spPr>
          <a:xfrm>
            <a:off x="287337" y="3036888"/>
            <a:ext cx="8569325" cy="0"/>
          </a:xfrm>
          <a:prstGeom prst="straightConnector1">
            <a:avLst/>
          </a:prstGeom>
          <a:noFill/>
          <a:ln w="9525" cap="flat" cmpd="sng">
            <a:solidFill>
              <a:srgbClr val="009FE3"/>
            </a:solidFill>
            <a:prstDash val="solid"/>
            <a:miter/>
            <a:headEnd type="none" w="med" len="med"/>
            <a:tailEnd type="none" w="med" len="med"/>
          </a:ln>
        </p:spPr>
      </p:cxnSp>
      <p:sp>
        <p:nvSpPr>
          <p:cNvPr id="61" name="Shape 61"/>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Logo in neuer Logosystematik einfügen: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Anpassen der Fußzeile unt</a:t>
            </a:r>
            <a:r>
              <a:rPr lang="de-DE" sz="1000" b="0">
                <a:solidFill>
                  <a:schemeClr val="dk1"/>
                </a:solidFill>
                <a:latin typeface="Arial"/>
                <a:ea typeface="Arial"/>
                <a:cs typeface="Arial"/>
                <a:sym typeface="Arial"/>
              </a:rPr>
              <a:t>er Karteireiter Ansicht &gt; auf Folienmaster klicken. Links in der Übersicht auf die oberste Folie scrollen und dort in die Fußzeile klicken. Das Beispiellogo kann nun entfernt werden.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Einfügen über Karteireiter Einfügen &gt; Grafik</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Logo auswählen (PNG in RGB)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spcBef>
                <a:spcPts val="0"/>
              </a:spcBef>
              <a:spcAft>
                <a:spcPts val="0"/>
              </a:spcAft>
              <a:buClr>
                <a:schemeClr val="dk1"/>
              </a:buClr>
              <a:buSzPct val="25000"/>
              <a:buFont typeface="Arial"/>
              <a:buNone/>
            </a:pPr>
            <a:r>
              <a:rPr lang="de-DE" sz="1000">
                <a:solidFill>
                  <a:schemeClr val="dk1"/>
                </a:solidFill>
                <a:latin typeface="Arial"/>
                <a:ea typeface="Arial"/>
                <a:cs typeface="Arial"/>
                <a:sym typeface="Arial"/>
              </a:rPr>
              <a:t>     Schutzraum)</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mit Schutzraum am rechten untern Rand platzieren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Masteransicht schließen. Das Logo ist nun auf allen  Inhalts-Folien getauscht.</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62" name="Shape 62"/>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Inhalt_Tex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body" idx="1"/>
          </p:nvPr>
        </p:nvSpPr>
        <p:spPr>
          <a:xfrm>
            <a:off x="288000" y="1152000"/>
            <a:ext cx="8567999" cy="251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216000" marR="0" lvl="1" indent="292000" algn="l" rtl="0">
              <a:lnSpc>
                <a:spcPct val="100000"/>
              </a:lnSpc>
              <a:spcBef>
                <a:spcPts val="0"/>
              </a:spcBef>
              <a:spcAft>
                <a:spcPts val="0"/>
              </a:spcAft>
              <a:buClr>
                <a:schemeClr val="dk2"/>
              </a:buClr>
              <a:buSzPct val="100000"/>
              <a:buFont typeface="Noto Sans Symbols"/>
              <a:buChar char="−"/>
              <a:defRPr sz="1800" b="0" i="0" u="none" strike="noStrike" cap="none">
                <a:solidFill>
                  <a:schemeClr val="dk1"/>
                </a:solidFill>
                <a:latin typeface="Arial"/>
                <a:ea typeface="Arial"/>
                <a:cs typeface="Arial"/>
                <a:sym typeface="Arial"/>
              </a:defRPr>
            </a:lvl2pPr>
            <a:lvl3pPr marL="432000" marR="0" lvl="2" indent="258880"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648000" marR="0" lvl="3" indent="279100"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4pPr>
            <a:lvl5pPr marL="864000" marR="0" lvl="4" indent="279000"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body" idx="2"/>
          </p:nvPr>
        </p:nvSpPr>
        <p:spPr>
          <a:xfrm>
            <a:off x="287337" y="1684800"/>
            <a:ext cx="8569325" cy="375126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1pPr>
            <a:lvl2pPr marL="432000" marR="0" lvl="1" indent="-1144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1349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146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146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 name="Shape 68"/>
          <p:cNvSpPr txBox="1"/>
          <p:nvPr/>
        </p:nvSpPr>
        <p:spPr>
          <a:xfrm>
            <a:off x="-2246810" y="506412"/>
            <a:ext cx="2067422" cy="470898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Seitenzahlen:</a:t>
            </a:r>
          </a:p>
          <a:p>
            <a:pPr marL="0" marR="0" lvl="0" indent="0" algn="l" rtl="0">
              <a:lnSpc>
                <a:spcPct val="100000"/>
              </a:lnSpc>
              <a:spcBef>
                <a:spcPts val="0"/>
              </a:spcBef>
              <a:spcAft>
                <a:spcPts val="0"/>
              </a:spcAft>
              <a:buClr>
                <a:schemeClr val="dk1"/>
              </a:buClr>
              <a:buSzPct val="25000"/>
              <a:buFont typeface="Arial"/>
              <a:buNone/>
            </a:pPr>
            <a:r>
              <a:rPr lang="de-DE" sz="1000">
                <a:solidFill>
                  <a:schemeClr val="dk1"/>
                </a:solidFill>
                <a:latin typeface="Arial"/>
                <a:ea typeface="Arial"/>
                <a:cs typeface="Arial"/>
                <a:sym typeface="Arial"/>
              </a:rPr>
              <a:t>Die Seitenanzeige „1 von X“ ist nicht standardmäßig in Powerpoint verfügbar; daher benötigen Sie dazu ein Add-In. Das Add-In kann im Vorlagencenter heruntergeladen werden.</a:t>
            </a:r>
          </a:p>
          <a:p>
            <a:pPr marL="0" marR="0" lvl="0" indent="0" algn="l" rtl="0">
              <a:spcBef>
                <a:spcPts val="0"/>
              </a:spcBef>
              <a:spcAft>
                <a:spcPts val="0"/>
              </a:spcAft>
              <a:buClr>
                <a:schemeClr val="dk1"/>
              </a:buClr>
              <a:buFont typeface="Arial"/>
              <a:buNone/>
            </a:pPr>
            <a:endParaRPr sz="1000">
              <a:solidFill>
                <a:schemeClr val="dk1"/>
              </a:solidFill>
              <a:latin typeface="Arial"/>
              <a:ea typeface="Arial"/>
              <a:cs typeface="Arial"/>
              <a:sym typeface="Arial"/>
            </a:endParaRPr>
          </a:p>
          <a:p>
            <a:pPr marL="0" marR="0" lvl="0" indent="0" algn="l" rtl="0">
              <a:spcBef>
                <a:spcPts val="0"/>
              </a:spcBef>
              <a:spcAft>
                <a:spcPts val="0"/>
              </a:spcAft>
              <a:buClr>
                <a:schemeClr val="dk1"/>
              </a:buClr>
              <a:buSzPct val="25000"/>
              <a:buFont typeface="Arial"/>
              <a:buNone/>
            </a:pPr>
            <a:r>
              <a:rPr lang="de-DE" sz="1000" b="1">
                <a:solidFill>
                  <a:schemeClr val="dk1"/>
                </a:solidFill>
                <a:latin typeface="Arial"/>
                <a:ea typeface="Arial"/>
                <a:cs typeface="Arial"/>
                <a:sym typeface="Arial"/>
              </a:rPr>
              <a:t>Aktivieren</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Nach dem Öffnen der Vorlage, klicken Sie mit einem Doppelklick auf die Datei „RWTH-Addin-Seitenzahlen“, um das Add-In zu aktivieren. Nach dem Schließen von Powerpoint deaktiviert es sich automatisch wieder.</a:t>
            </a:r>
          </a:p>
          <a:p>
            <a:pPr marL="0" marR="0" lvl="0" indent="0" algn="l" rtl="0">
              <a:spcBef>
                <a:spcPts val="0"/>
              </a:spcBef>
              <a:spcAft>
                <a:spcPts val="0"/>
              </a:spcAft>
              <a:buNone/>
            </a:pPr>
            <a:endParaRPr sz="1000">
              <a:solidFill>
                <a:schemeClr val="dk1"/>
              </a:solidFill>
              <a:latin typeface="Arial"/>
              <a:ea typeface="Arial"/>
              <a:cs typeface="Arial"/>
              <a:sym typeface="Arial"/>
            </a:endParaRPr>
          </a:p>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Erstellen</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p>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69" name="Shape 69"/>
          <p:cNvSpPr txBox="1"/>
          <p:nvPr/>
        </p:nvSpPr>
        <p:spPr>
          <a:xfrm>
            <a:off x="9231085" y="506412"/>
            <a:ext cx="2067422" cy="517064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Add-In installieren </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Wenn Sie das Add-In dauerhaft installieren möchten, damit Sie es nicht immer anklicken müssen, gehen Sie wie folgt vor:</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a:solidFill>
                  <a:schemeClr val="dk1"/>
                </a:solidFill>
                <a:latin typeface="Arial"/>
                <a:ea typeface="Arial"/>
                <a:cs typeface="Arial"/>
                <a:sym typeface="Arial"/>
              </a:rPr>
              <a:t>Schaltfläche Office</a:t>
            </a:r>
            <a:r>
              <a:rPr lang="de-DE" sz="1000">
                <a:solidFill>
                  <a:schemeClr val="dk1"/>
                </a:solidFill>
                <a:latin typeface="Arial"/>
                <a:ea typeface="Arial"/>
                <a:cs typeface="Arial"/>
                <a:sym typeface="Arial"/>
              </a:rPr>
              <a:t> (für </a:t>
            </a:r>
            <a:r>
              <a:rPr lang="de-DE" sz="1000" b="0">
                <a:solidFill>
                  <a:schemeClr val="dk1"/>
                </a:solidFill>
                <a:latin typeface="Arial"/>
                <a:ea typeface="Arial"/>
                <a:cs typeface="Arial"/>
                <a:sym typeface="Arial"/>
              </a:rPr>
              <a:t>Office 2007-2010</a:t>
            </a:r>
            <a:r>
              <a:rPr lang="de-DE" sz="1000">
                <a:solidFill>
                  <a:schemeClr val="dk1"/>
                </a:solidFill>
                <a:latin typeface="Arial"/>
                <a:ea typeface="Arial"/>
                <a:cs typeface="Arial"/>
                <a:sym typeface="Arial"/>
              </a:rPr>
              <a:t>, runder Button oben links) bzw. auf </a:t>
            </a:r>
            <a:r>
              <a:rPr lang="de-DE" sz="1000" b="1">
                <a:solidFill>
                  <a:schemeClr val="dk1"/>
                </a:solidFill>
                <a:latin typeface="Arial"/>
                <a:ea typeface="Arial"/>
                <a:cs typeface="Arial"/>
                <a:sym typeface="Arial"/>
              </a:rPr>
              <a:t>Datei</a:t>
            </a:r>
            <a:r>
              <a:rPr lang="de-DE" sz="1000">
                <a:solidFill>
                  <a:schemeClr val="dk1"/>
                </a:solidFill>
                <a:latin typeface="Arial"/>
                <a:ea typeface="Arial"/>
                <a:cs typeface="Arial"/>
                <a:sym typeface="Arial"/>
              </a:rPr>
              <a:t> (</a:t>
            </a:r>
            <a:r>
              <a:rPr lang="de-DE" sz="1000" b="0">
                <a:solidFill>
                  <a:schemeClr val="dk1"/>
                </a:solidFill>
                <a:latin typeface="Arial"/>
                <a:ea typeface="Arial"/>
                <a:cs typeface="Arial"/>
                <a:sym typeface="Arial"/>
              </a:rPr>
              <a:t>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a:t>
            </a:r>
            <a:r>
              <a:rPr lang="de-DE" sz="1000" b="1">
                <a:solidFill>
                  <a:schemeClr val="dk1"/>
                </a:solidFill>
                <a:latin typeface="Arial"/>
                <a:ea typeface="Arial"/>
                <a:cs typeface="Arial"/>
                <a:sym typeface="Arial"/>
              </a:rPr>
              <a:t>PowerPoint-Optionen</a:t>
            </a:r>
            <a:r>
              <a:rPr lang="de-DE" sz="1000">
                <a:solidFill>
                  <a:schemeClr val="dk1"/>
                </a:solidFill>
                <a:latin typeface="Arial"/>
                <a:ea typeface="Arial"/>
                <a:cs typeface="Arial"/>
                <a:sym typeface="Arial"/>
              </a:rPr>
              <a:t>“ (für </a:t>
            </a:r>
            <a:r>
              <a:rPr lang="de-DE" sz="1000" b="0">
                <a:solidFill>
                  <a:schemeClr val="dk1"/>
                </a:solidFill>
                <a:latin typeface="Arial"/>
                <a:ea typeface="Arial"/>
                <a:cs typeface="Arial"/>
                <a:sym typeface="Arial"/>
              </a:rPr>
              <a:t>Office 2007-2010</a:t>
            </a:r>
            <a:r>
              <a:rPr lang="de-DE" sz="1000">
                <a:solidFill>
                  <a:schemeClr val="dk1"/>
                </a:solidFill>
                <a:latin typeface="Arial"/>
                <a:ea typeface="Arial"/>
                <a:cs typeface="Arial"/>
                <a:sym typeface="Arial"/>
              </a:rPr>
              <a:t>, unten rechts) bzw. </a:t>
            </a:r>
            <a:r>
              <a:rPr lang="de-DE" sz="1000" b="1">
                <a:solidFill>
                  <a:schemeClr val="dk1"/>
                </a:solidFill>
                <a:latin typeface="Arial"/>
                <a:ea typeface="Arial"/>
                <a:cs typeface="Arial"/>
                <a:sym typeface="Arial"/>
              </a:rPr>
              <a:t>Optionen</a:t>
            </a:r>
            <a:r>
              <a:rPr lang="de-DE" sz="1000" b="0">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a:solidFill>
                  <a:schemeClr val="dk1"/>
                </a:solidFill>
                <a:latin typeface="Arial"/>
                <a:ea typeface="Arial"/>
                <a:cs typeface="Arial"/>
                <a:sym typeface="Arial"/>
              </a:rPr>
              <a:t>Add-Ins</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wählen Sie ganz unten bei </a:t>
            </a:r>
            <a:r>
              <a:rPr lang="de-DE" sz="1000" b="1">
                <a:solidFill>
                  <a:schemeClr val="dk1"/>
                </a:solidFill>
                <a:latin typeface="Arial"/>
                <a:ea typeface="Arial"/>
                <a:cs typeface="Arial"/>
                <a:sym typeface="Arial"/>
              </a:rPr>
              <a:t>Verwalten:</a:t>
            </a:r>
            <a:r>
              <a:rPr lang="de-DE" sz="1000">
                <a:solidFill>
                  <a:schemeClr val="dk1"/>
                </a:solidFill>
                <a:latin typeface="Arial"/>
                <a:ea typeface="Arial"/>
                <a:cs typeface="Arial"/>
                <a:sym typeface="Arial"/>
              </a:rPr>
              <a:t> den Punkt </a:t>
            </a:r>
            <a:r>
              <a:rPr lang="de-DE" sz="1000" b="1">
                <a:solidFill>
                  <a:schemeClr val="dk1"/>
                </a:solidFill>
                <a:latin typeface="Arial"/>
                <a:ea typeface="Arial"/>
                <a:cs typeface="Arial"/>
                <a:sym typeface="Arial"/>
              </a:rPr>
              <a:t>PowerPoint-Add Ins</a:t>
            </a:r>
            <a:r>
              <a:rPr lang="de-DE" sz="1000">
                <a:solidFill>
                  <a:schemeClr val="dk1"/>
                </a:solidFill>
                <a:latin typeface="Arial"/>
                <a:ea typeface="Arial"/>
                <a:cs typeface="Arial"/>
                <a:sym typeface="Arial"/>
              </a:rPr>
              <a:t> und klicken Sie </a:t>
            </a:r>
            <a:r>
              <a:rPr lang="de-DE" sz="1000" b="1">
                <a:solidFill>
                  <a:schemeClr val="dk1"/>
                </a:solidFill>
                <a:latin typeface="Arial"/>
                <a:ea typeface="Arial"/>
                <a:cs typeface="Arial"/>
                <a:sym typeface="Arial"/>
              </a:rPr>
              <a:t>Gehe zu…</a:t>
            </a:r>
            <a:r>
              <a:rPr lang="de-DE" sz="1000">
                <a:solidFill>
                  <a:schemeClr val="dk1"/>
                </a:solidFill>
                <a:latin typeface="Arial"/>
                <a:ea typeface="Arial"/>
                <a:cs typeface="Arial"/>
                <a:sym typeface="Arial"/>
              </a:rPr>
              <a:t>.</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Sollte das RWTH Add In angezeigt werden, entfernen Sie es! Anders ist eine dauerhafte Installierung nicht möglich.</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Klicken Sie auf </a:t>
            </a:r>
            <a:r>
              <a:rPr lang="de-DE" sz="1000" b="1">
                <a:solidFill>
                  <a:schemeClr val="dk1"/>
                </a:solidFill>
                <a:latin typeface="Arial"/>
                <a:ea typeface="Arial"/>
                <a:cs typeface="Arial"/>
                <a:sym typeface="Arial"/>
              </a:rPr>
              <a:t>Neu Hinzufügen…</a:t>
            </a:r>
            <a:r>
              <a:rPr lang="de-DE" sz="1000" b="0">
                <a:solidFill>
                  <a:schemeClr val="dk1"/>
                </a:solidFill>
                <a:latin typeface="Arial"/>
                <a:ea typeface="Arial"/>
                <a:cs typeface="Arial"/>
                <a:sym typeface="Arial"/>
              </a:rPr>
              <a:t>, suchen Sie das Add-In auf ihrem PC raus und klicken Sie auf </a:t>
            </a:r>
            <a:r>
              <a:rPr lang="de-DE" sz="1000" b="1">
                <a:solidFill>
                  <a:schemeClr val="dk1"/>
                </a:solidFill>
                <a:latin typeface="Arial"/>
                <a:ea typeface="Arial"/>
                <a:cs typeface="Arial"/>
                <a:sym typeface="Arial"/>
              </a:rPr>
              <a:t>OK</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a:solidFill>
                  <a:schemeClr val="dk1"/>
                </a:solidFill>
                <a:latin typeface="Arial"/>
                <a:ea typeface="Arial"/>
                <a:cs typeface="Arial"/>
                <a:sym typeface="Arial"/>
              </a:rPr>
              <a:t>Mit </a:t>
            </a:r>
            <a:r>
              <a:rPr lang="de-DE" sz="1000" b="1">
                <a:solidFill>
                  <a:schemeClr val="dk1"/>
                </a:solidFill>
                <a:latin typeface="Arial"/>
                <a:ea typeface="Arial"/>
                <a:cs typeface="Arial"/>
                <a:sym typeface="Arial"/>
              </a:rPr>
              <a:t>Schließen </a:t>
            </a:r>
            <a:r>
              <a:rPr lang="de-DE" sz="1000" b="0">
                <a:solidFill>
                  <a:schemeClr val="dk1"/>
                </a:solidFill>
                <a:latin typeface="Arial"/>
                <a:ea typeface="Arial"/>
                <a:cs typeface="Arial"/>
                <a:sym typeface="Arial"/>
              </a:rPr>
              <a:t>wird das Add-In dauerhaft gespeichert. Sie können es danach jederzeit wieder entfernen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Inhalt_Bi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body" idx="1"/>
          </p:nvPr>
        </p:nvSpPr>
        <p:spPr>
          <a:xfrm>
            <a:off x="287337" y="5359400"/>
            <a:ext cx="8559667" cy="499532"/>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2"/>
              </a:buClr>
              <a:buFont typeface="Arial"/>
              <a:buNone/>
              <a:defRPr sz="900" b="0" i="0" u="none" strike="noStrike" cap="none">
                <a:solidFill>
                  <a:schemeClr val="dk1"/>
                </a:solidFill>
                <a:latin typeface="Arial"/>
                <a:ea typeface="Arial"/>
                <a:cs typeface="Arial"/>
                <a:sym typeface="Arial"/>
              </a:defRPr>
            </a:lvl1pPr>
            <a:lvl2pPr marL="432000" marR="0" lvl="1" indent="-1144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1349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146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146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74" name="Shape 74"/>
          <p:cNvPicPr preferRelativeResize="0"/>
          <p:nvPr/>
        </p:nvPicPr>
        <p:blipFill rotWithShape="1">
          <a:blip r:embed="rId2">
            <a:alphaModFix/>
          </a:blip>
          <a:srcRect l="1724" t="22789" r="10310" b="15440"/>
          <a:stretch/>
        </p:blipFill>
        <p:spPr>
          <a:xfrm>
            <a:off x="545429" y="1225103"/>
            <a:ext cx="8043482" cy="376546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Inhalt_Diagramm">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1"/>
          </p:nvPr>
        </p:nvSpPr>
        <p:spPr>
          <a:xfrm>
            <a:off x="288000" y="1152000"/>
            <a:ext cx="8569325" cy="251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9" name="Shape 79"/>
          <p:cNvSpPr>
            <a:spLocks noGrp="1"/>
          </p:cNvSpPr>
          <p:nvPr>
            <p:ph type="chart" idx="2"/>
          </p:nvPr>
        </p:nvSpPr>
        <p:spPr>
          <a:xfrm>
            <a:off x="287337" y="1684800"/>
            <a:ext cx="8569325" cy="3632199"/>
          </a:xfrm>
          <a:prstGeom prst="rect">
            <a:avLst/>
          </a:prstGeom>
          <a:noFill/>
          <a:ln>
            <a:noFill/>
          </a:ln>
        </p:spPr>
        <p:txBody>
          <a:bodyPr lIns="91425" tIns="91425" rIns="91425" bIns="91425" anchor="t" anchorCtr="0"/>
          <a:lstStyle>
            <a:lvl1pPr marL="216000" marR="0" lvl="0" indent="-101699" algn="l" rtl="0">
              <a:lnSpc>
                <a:spcPct val="100000"/>
              </a:lnSpc>
              <a:spcBef>
                <a:spcPts val="0"/>
              </a:spcBef>
              <a:spcAft>
                <a:spcPts val="0"/>
              </a:spcAft>
              <a:buClr>
                <a:schemeClr val="dk2"/>
              </a:buClr>
              <a:buSzPct val="100000"/>
              <a:buFont typeface="Arial"/>
              <a:buChar char="•"/>
              <a:defRPr sz="1800" b="0" i="0" u="none" strike="noStrike" cap="none">
                <a:solidFill>
                  <a:schemeClr val="dk1"/>
                </a:solidFill>
                <a:latin typeface="Arial"/>
                <a:ea typeface="Arial"/>
                <a:cs typeface="Arial"/>
                <a:sym typeface="Arial"/>
              </a:defRPr>
            </a:lvl1pPr>
            <a:lvl2pPr marL="432000" marR="0" lvl="1" indent="-1144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1349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146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146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p:nvPr/>
        </p:nvSpPr>
        <p:spPr>
          <a:xfrm>
            <a:off x="1123950" y="6227762"/>
            <a:ext cx="4251324" cy="630236"/>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de-DE" sz="1050" b="0" i="0" u="none" strike="noStrike" cap="none">
                <a:solidFill>
                  <a:srgbClr val="3E545F"/>
                </a:solidFill>
                <a:latin typeface="Arial"/>
                <a:ea typeface="Arial"/>
                <a:cs typeface="Arial"/>
                <a:sym typeface="Arial"/>
              </a:rPr>
              <a:t>Project 9: Task, Theory and Approach</a:t>
            </a:r>
          </a:p>
          <a:p>
            <a:pPr marL="0" marR="0" lvl="0" indent="0" algn="l" rtl="0">
              <a:spcBef>
                <a:spcPts val="0"/>
              </a:spcBef>
              <a:spcAft>
                <a:spcPts val="0"/>
              </a:spcAft>
              <a:buSzPct val="25000"/>
              <a:buNone/>
            </a:pPr>
            <a:r>
              <a:rPr lang="de-DE" sz="1050" b="0" i="0" u="none" strike="noStrike" cap="none">
                <a:solidFill>
                  <a:srgbClr val="3E545F"/>
                </a:solidFill>
                <a:latin typeface="Arial"/>
                <a:ea typeface="Arial"/>
                <a:cs typeface="Arial"/>
                <a:sym typeface="Arial"/>
              </a:rPr>
              <a:t>Laboratory 1  |  27. 10. 2016 |  Tiago Gomes  </a:t>
            </a:r>
          </a:p>
        </p:txBody>
      </p:sp>
      <p:sp>
        <p:nvSpPr>
          <p:cNvPr id="11" name="Shape 11"/>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b="0" i="0" u="none" strike="noStrike" cap="none">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cxnSp>
        <p:nvCxnSpPr>
          <p:cNvPr id="12" name="Shape 12"/>
          <p:cNvCxnSpPr/>
          <p:nvPr/>
        </p:nvCxnSpPr>
        <p:spPr>
          <a:xfrm>
            <a:off x="287337" y="814387"/>
            <a:ext cx="8569325" cy="0"/>
          </a:xfrm>
          <a:prstGeom prst="straightConnector1">
            <a:avLst/>
          </a:prstGeom>
          <a:noFill/>
          <a:ln w="9525" cap="flat" cmpd="sng">
            <a:solidFill>
              <a:schemeClr val="dk1"/>
            </a:solidFill>
            <a:prstDash val="solid"/>
            <a:miter/>
            <a:headEnd type="none" w="med" len="med"/>
            <a:tailEnd type="none" w="med" len="med"/>
          </a:ln>
        </p:spPr>
      </p:cxnSp>
      <p:cxnSp>
        <p:nvCxnSpPr>
          <p:cNvPr id="13" name="Shape 13"/>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14" name="Shape 14"/>
          <p:cNvSpPr txBox="1"/>
          <p:nvPr/>
        </p:nvSpPr>
        <p:spPr>
          <a:xfrm>
            <a:off x="-2245176" y="5412101"/>
            <a:ext cx="2033133" cy="147732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Fußzeile anpassen:</a:t>
            </a:r>
          </a:p>
          <a:p>
            <a:pPr marL="0" marR="0" lvl="0" indent="0" algn="l" rtl="0">
              <a:spcBef>
                <a:spcPts val="0"/>
              </a:spcBef>
              <a:spcAft>
                <a:spcPts val="0"/>
              </a:spcAft>
              <a:buSzPct val="25000"/>
              <a:buNone/>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So wird der Text automatisch auf allen Seiten angepasst.</a:t>
            </a:r>
          </a:p>
        </p:txBody>
      </p:sp>
      <p:sp>
        <p:nvSpPr>
          <p:cNvPr id="15" name="Shape 15"/>
          <p:cNvSpPr txBox="1"/>
          <p:nvPr/>
        </p:nvSpPr>
        <p:spPr>
          <a:xfrm>
            <a:off x="-2246313" y="506412"/>
            <a:ext cx="2066924" cy="47085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Seitenzahlen:</a:t>
            </a:r>
          </a:p>
          <a:p>
            <a:pPr marL="0" marR="0" lvl="0" indent="0" algn="l" rtl="0">
              <a:spcBef>
                <a:spcPts val="0"/>
              </a:spcBef>
              <a:spcAft>
                <a:spcPts val="0"/>
              </a:spcAft>
              <a:buSzPct val="25000"/>
              <a:buNone/>
            </a:pPr>
            <a:r>
              <a:rPr lang="de-DE" sz="1000" b="0" i="0" u="none" strike="noStrike" cap="none">
                <a:solidFill>
                  <a:schemeClr val="dk1"/>
                </a:solidFill>
                <a:latin typeface="Arial"/>
                <a:ea typeface="Arial"/>
                <a:cs typeface="Arial"/>
                <a:sym typeface="Arial"/>
              </a:rPr>
              <a:t>Die Seitenanzeige „1 von X“ ist nicht standardmäßig in Powerpoint verfügbar; daher benötigen Sie dazu ein Add-In. Das Add-In kann im Vorlagencenter heruntergeladen werden.</a:t>
            </a:r>
          </a:p>
          <a:p>
            <a:pPr marL="0" marR="0" lvl="0" indent="0" algn="l" rtl="0">
              <a:spcBef>
                <a:spcPts val="0"/>
              </a:spcBef>
              <a:spcAft>
                <a:spcPts val="0"/>
              </a:spcAft>
              <a:buNone/>
            </a:pPr>
            <a:endParaRPr sz="1000" b="0" i="0" u="none" strike="noStrike" cap="none">
              <a:solidFill>
                <a:schemeClr val="dk1"/>
              </a:solidFill>
              <a:latin typeface="Arial"/>
              <a:ea typeface="Arial"/>
              <a:cs typeface="Arial"/>
              <a:sym typeface="Arial"/>
            </a:endParaRPr>
          </a:p>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Aktivieren</a:t>
            </a:r>
          </a:p>
          <a:p>
            <a:pPr marL="0" marR="0" lvl="0" indent="0" algn="l" rtl="0">
              <a:spcBef>
                <a:spcPts val="0"/>
              </a:spcBef>
              <a:spcAft>
                <a:spcPts val="0"/>
              </a:spcAft>
              <a:buSzPct val="25000"/>
              <a:buNone/>
            </a:pPr>
            <a:r>
              <a:rPr lang="de-DE" sz="1000" b="0" i="0" u="none" strike="noStrike" cap="none">
                <a:solidFill>
                  <a:schemeClr val="dk1"/>
                </a:solidFill>
                <a:latin typeface="Arial"/>
                <a:ea typeface="Arial"/>
                <a:cs typeface="Arial"/>
                <a:sym typeface="Arial"/>
              </a:rPr>
              <a:t>Nach dem Öffnen der Vorlage, klicken Sie mit einem Doppelklick auf die Datei „RWTH-Addin-Seitenzahlen“, um das Add-In zu aktivieren. Nach dem Schließen von Powerpoint deaktiviert es sich automatisch wieder.</a:t>
            </a:r>
          </a:p>
          <a:p>
            <a:pPr marL="0" marR="0" lvl="0" indent="0" algn="l" rtl="0">
              <a:spcBef>
                <a:spcPts val="0"/>
              </a:spcBef>
              <a:spcAft>
                <a:spcPts val="0"/>
              </a:spcAft>
              <a:buNone/>
            </a:pPr>
            <a:endParaRPr sz="1000" b="0" i="0" u="none" strike="noStrike" cap="none">
              <a:solidFill>
                <a:schemeClr val="dk1"/>
              </a:solidFill>
              <a:latin typeface="Arial"/>
              <a:ea typeface="Arial"/>
              <a:cs typeface="Arial"/>
              <a:sym typeface="Arial"/>
            </a:endParaRPr>
          </a:p>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Erstellen</a:t>
            </a:r>
          </a:p>
          <a:p>
            <a:pPr marL="0" marR="0" lvl="0" indent="0" algn="l" rtl="0">
              <a:spcBef>
                <a:spcPts val="0"/>
              </a:spcBef>
              <a:spcAft>
                <a:spcPts val="0"/>
              </a:spcAft>
              <a:buSzPct val="25000"/>
              <a:buNone/>
            </a:pPr>
            <a:r>
              <a:rPr lang="de-DE" sz="1000" b="0" i="0" u="none" strike="noStrike" cap="none">
                <a:solidFill>
                  <a:schemeClr val="dk1"/>
                </a:solidFill>
                <a:latin typeface="Arial"/>
                <a:ea typeface="Arial"/>
                <a:cs typeface="Arial"/>
                <a:sym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p>
          <a:p>
            <a:pPr marL="0" marR="0" lvl="0" indent="0" algn="l" rtl="0">
              <a:spcBef>
                <a:spcPts val="0"/>
              </a:spcBef>
              <a:spcAft>
                <a:spcPts val="0"/>
              </a:spcAft>
              <a:buNone/>
            </a:pPr>
            <a:endParaRPr sz="1000" b="0" i="0" u="none" strike="noStrike" cap="none">
              <a:solidFill>
                <a:schemeClr val="dk1"/>
              </a:solidFill>
              <a:latin typeface="Arial"/>
              <a:ea typeface="Arial"/>
              <a:cs typeface="Arial"/>
              <a:sym typeface="Arial"/>
            </a:endParaRPr>
          </a:p>
        </p:txBody>
      </p:sp>
      <p:sp>
        <p:nvSpPr>
          <p:cNvPr id="16" name="Shape 16"/>
          <p:cNvSpPr txBox="1"/>
          <p:nvPr/>
        </p:nvSpPr>
        <p:spPr>
          <a:xfrm>
            <a:off x="9231313" y="506412"/>
            <a:ext cx="2066924" cy="517048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Add-In installieren </a:t>
            </a:r>
          </a:p>
          <a:p>
            <a:pPr marL="0" marR="0" lvl="0" indent="0" algn="l" rtl="0">
              <a:spcBef>
                <a:spcPts val="0"/>
              </a:spcBef>
              <a:spcAft>
                <a:spcPts val="0"/>
              </a:spcAft>
              <a:buSzPct val="25000"/>
              <a:buNone/>
            </a:pPr>
            <a:r>
              <a:rPr lang="de-DE" sz="1000" b="0" i="0" u="none" strike="noStrike" cap="none">
                <a:solidFill>
                  <a:schemeClr val="dk1"/>
                </a:solidFill>
                <a:latin typeface="Arial"/>
                <a:ea typeface="Arial"/>
                <a:cs typeface="Arial"/>
                <a:sym typeface="Arial"/>
              </a:rPr>
              <a:t>Wenn Sie das Add-In dauerhaft installieren möchten, damit Sie es nicht immer anklicken müssen, gehen Sie wie folgt vor:</a:t>
            </a:r>
          </a:p>
          <a:p>
            <a:pPr marL="0" marR="0" lvl="0" indent="0" algn="l" rtl="0">
              <a:spcBef>
                <a:spcPts val="0"/>
              </a:spcBef>
              <a:spcAft>
                <a:spcPts val="0"/>
              </a:spcAft>
              <a:buSzPct val="25000"/>
              <a:buNone/>
            </a:pPr>
            <a:r>
              <a:rPr lang="de-DE" sz="1000" b="0" i="0" u="none" strike="noStrike" cap="none">
                <a:solidFill>
                  <a:schemeClr val="dk1"/>
                </a:solidFill>
                <a:latin typeface="Arial"/>
                <a:ea typeface="Arial"/>
                <a:cs typeface="Arial"/>
                <a:sym typeface="Arial"/>
              </a:rPr>
              <a:t> </a:t>
            </a:r>
          </a:p>
          <a:p>
            <a:pPr marL="228600" marR="0" lvl="0" indent="-228600" algn="l" rtl="0">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Schaltfläche Office</a:t>
            </a:r>
            <a:r>
              <a:rPr lang="de-DE" sz="1000" b="0" i="0" u="none" strike="noStrike" cap="none">
                <a:solidFill>
                  <a:schemeClr val="dk1"/>
                </a:solidFill>
                <a:latin typeface="Arial"/>
                <a:ea typeface="Arial"/>
                <a:cs typeface="Arial"/>
                <a:sym typeface="Arial"/>
              </a:rPr>
              <a:t> (für Office 2007-2010, runder Button oben links) bzw. auf </a:t>
            </a:r>
            <a:r>
              <a:rPr lang="de-DE" sz="1000" b="1" i="0" u="none" strike="noStrike" cap="none">
                <a:solidFill>
                  <a:schemeClr val="dk1"/>
                </a:solidFill>
                <a:latin typeface="Arial"/>
                <a:ea typeface="Arial"/>
                <a:cs typeface="Arial"/>
                <a:sym typeface="Arial"/>
              </a:rPr>
              <a:t>Datei</a:t>
            </a:r>
            <a:r>
              <a:rPr lang="de-DE" sz="1000" b="0" i="0" u="none" strike="noStrike" cap="none">
                <a:solidFill>
                  <a:schemeClr val="dk1"/>
                </a:solidFill>
                <a:latin typeface="Arial"/>
                <a:ea typeface="Arial"/>
                <a:cs typeface="Arial"/>
                <a:sym typeface="Arial"/>
              </a:rPr>
              <a:t> (Office 2013) </a:t>
            </a:r>
          </a:p>
          <a:p>
            <a:pPr marL="228600" marR="0" lvl="0" indent="-228600" algn="l" rtl="0">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a:t>
            </a:r>
            <a:r>
              <a:rPr lang="de-DE" sz="1000" b="1" i="0" u="none" strike="noStrike" cap="none">
                <a:solidFill>
                  <a:schemeClr val="dk1"/>
                </a:solidFill>
                <a:latin typeface="Arial"/>
                <a:ea typeface="Arial"/>
                <a:cs typeface="Arial"/>
                <a:sym typeface="Arial"/>
              </a:rPr>
              <a:t>PowerPoint-Optionen</a:t>
            </a:r>
            <a:r>
              <a:rPr lang="de-DE" sz="1000" b="0" i="0" u="none" strike="noStrike" cap="none">
                <a:solidFill>
                  <a:schemeClr val="dk1"/>
                </a:solidFill>
                <a:latin typeface="Arial"/>
                <a:ea typeface="Arial"/>
                <a:cs typeface="Arial"/>
                <a:sym typeface="Arial"/>
              </a:rPr>
              <a:t>“ (für Office 2007-2010, unten rechts) bzw. </a:t>
            </a:r>
            <a:r>
              <a:rPr lang="de-DE" sz="1000" b="1" i="0" u="none" strike="noStrike" cap="none">
                <a:solidFill>
                  <a:schemeClr val="dk1"/>
                </a:solidFill>
                <a:latin typeface="Arial"/>
                <a:ea typeface="Arial"/>
                <a:cs typeface="Arial"/>
                <a:sym typeface="Arial"/>
              </a:rPr>
              <a:t>Optionen</a:t>
            </a:r>
            <a:r>
              <a:rPr lang="de-DE" sz="1000" b="0" i="0" u="none" strike="noStrike" cap="none">
                <a:solidFill>
                  <a:schemeClr val="dk1"/>
                </a:solidFill>
                <a:latin typeface="Arial"/>
                <a:ea typeface="Arial"/>
                <a:cs typeface="Arial"/>
                <a:sym typeface="Arial"/>
              </a:rPr>
              <a:t> (Office 2013) </a:t>
            </a:r>
          </a:p>
          <a:p>
            <a:pPr marL="228600" marR="0" lvl="0" indent="-228600" algn="l" rtl="0">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Add-Ins</a:t>
            </a:r>
          </a:p>
          <a:p>
            <a:pPr marL="228600" marR="0" lvl="0" indent="-228600" algn="l" rtl="0">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wählen Sie ganz unten bei </a:t>
            </a:r>
            <a:r>
              <a:rPr lang="de-DE" sz="1000" b="1" i="0" u="none" strike="noStrike" cap="none">
                <a:solidFill>
                  <a:schemeClr val="dk1"/>
                </a:solidFill>
                <a:latin typeface="Arial"/>
                <a:ea typeface="Arial"/>
                <a:cs typeface="Arial"/>
                <a:sym typeface="Arial"/>
              </a:rPr>
              <a:t>Verwalten:</a:t>
            </a:r>
            <a:r>
              <a:rPr lang="de-DE" sz="1000" b="0" i="0" u="none" strike="noStrike" cap="none">
                <a:solidFill>
                  <a:schemeClr val="dk1"/>
                </a:solidFill>
                <a:latin typeface="Arial"/>
                <a:ea typeface="Arial"/>
                <a:cs typeface="Arial"/>
                <a:sym typeface="Arial"/>
              </a:rPr>
              <a:t> den Punkt </a:t>
            </a:r>
            <a:r>
              <a:rPr lang="de-DE" sz="1000" b="1" i="0" u="none" strike="noStrike" cap="none">
                <a:solidFill>
                  <a:schemeClr val="dk1"/>
                </a:solidFill>
                <a:latin typeface="Arial"/>
                <a:ea typeface="Arial"/>
                <a:cs typeface="Arial"/>
                <a:sym typeface="Arial"/>
              </a:rPr>
              <a:t>PowerPoint-Add Ins</a:t>
            </a:r>
            <a:r>
              <a:rPr lang="de-DE" sz="1000" b="0" i="0" u="none" strike="noStrike" cap="none">
                <a:solidFill>
                  <a:schemeClr val="dk1"/>
                </a:solidFill>
                <a:latin typeface="Arial"/>
                <a:ea typeface="Arial"/>
                <a:cs typeface="Arial"/>
                <a:sym typeface="Arial"/>
              </a:rPr>
              <a:t> und klicken Sie </a:t>
            </a:r>
            <a:r>
              <a:rPr lang="de-DE" sz="1000" b="1" i="0" u="none" strike="noStrike" cap="none">
                <a:solidFill>
                  <a:schemeClr val="dk1"/>
                </a:solidFill>
                <a:latin typeface="Arial"/>
                <a:ea typeface="Arial"/>
                <a:cs typeface="Arial"/>
                <a:sym typeface="Arial"/>
              </a:rPr>
              <a:t>Gehe zu…</a:t>
            </a:r>
            <a:r>
              <a:rPr lang="de-DE" sz="1000" b="0" i="0" u="none" strike="noStrike" cap="none">
                <a:solidFill>
                  <a:schemeClr val="dk1"/>
                </a:solidFill>
                <a:latin typeface="Arial"/>
                <a:ea typeface="Arial"/>
                <a:cs typeface="Arial"/>
                <a:sym typeface="Arial"/>
              </a:rPr>
              <a:t>.</a:t>
            </a:r>
          </a:p>
          <a:p>
            <a:pPr marL="228600" marR="0" lvl="0" indent="-228600" algn="l" rtl="0">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Sollte das RWTH Add In angezeigt werden, entfernen Sie es! Anders ist eine dauerhafte Installierung nicht möglich.</a:t>
            </a:r>
          </a:p>
          <a:p>
            <a:pPr marL="228600" marR="0" lvl="0" indent="-228600" algn="l" rtl="0">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Klicken Sie auf </a:t>
            </a:r>
            <a:r>
              <a:rPr lang="de-DE" sz="1000" b="1" i="0" u="none" strike="noStrike" cap="none">
                <a:solidFill>
                  <a:schemeClr val="dk1"/>
                </a:solidFill>
                <a:latin typeface="Arial"/>
                <a:ea typeface="Arial"/>
                <a:cs typeface="Arial"/>
                <a:sym typeface="Arial"/>
              </a:rPr>
              <a:t>Neu Hinzufügen…</a:t>
            </a:r>
            <a:r>
              <a:rPr lang="de-DE" sz="1000" b="0" i="0" u="none" strike="noStrike" cap="none">
                <a:solidFill>
                  <a:schemeClr val="dk1"/>
                </a:solidFill>
                <a:latin typeface="Arial"/>
                <a:ea typeface="Arial"/>
                <a:cs typeface="Arial"/>
                <a:sym typeface="Arial"/>
              </a:rPr>
              <a:t>, suchen Sie das Add-In auf ihrem PC raus und klicken Sie auf </a:t>
            </a:r>
            <a:r>
              <a:rPr lang="de-DE" sz="1000" b="1" i="0" u="none" strike="noStrike" cap="none">
                <a:solidFill>
                  <a:schemeClr val="dk1"/>
                </a:solidFill>
                <a:latin typeface="Arial"/>
                <a:ea typeface="Arial"/>
                <a:cs typeface="Arial"/>
                <a:sym typeface="Arial"/>
              </a:rPr>
              <a:t>OK</a:t>
            </a:r>
          </a:p>
          <a:p>
            <a:pPr marL="228600" marR="0" lvl="0" indent="-228600" algn="l" rtl="0">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Mit </a:t>
            </a:r>
            <a:r>
              <a:rPr lang="de-DE" sz="1000" b="1" i="0" u="none" strike="noStrike" cap="none">
                <a:solidFill>
                  <a:schemeClr val="dk1"/>
                </a:solidFill>
                <a:latin typeface="Arial"/>
                <a:ea typeface="Arial"/>
                <a:cs typeface="Arial"/>
                <a:sym typeface="Arial"/>
              </a:rPr>
              <a:t>Schließen </a:t>
            </a:r>
            <a:r>
              <a:rPr lang="de-DE" sz="1000" b="0" i="0" u="none" strike="noStrike" cap="none">
                <a:solidFill>
                  <a:schemeClr val="dk1"/>
                </a:solidFill>
                <a:latin typeface="Arial"/>
                <a:ea typeface="Arial"/>
                <a:cs typeface="Arial"/>
                <a:sym typeface="Arial"/>
              </a:rPr>
              <a:t>wird das Add-In dauerhaft gespeichert. Sie können es danach jederzeit wieder entfernen</a:t>
            </a:r>
          </a:p>
        </p:txBody>
      </p:sp>
      <p:pic>
        <p:nvPicPr>
          <p:cNvPr id="17" name="Shape 17"/>
          <p:cNvPicPr preferRelativeResize="0"/>
          <p:nvPr/>
        </p:nvPicPr>
        <p:blipFill rotWithShape="1">
          <a:blip r:embed="rId12">
            <a:alphaModFix/>
          </a:blip>
          <a:srcRect/>
          <a:stretch/>
        </p:blipFill>
        <p:spPr>
          <a:xfrm>
            <a:off x="7242371" y="6116617"/>
            <a:ext cx="1408013" cy="61916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Shape 91"/>
          <p:cNvSpPr txBox="1">
            <a:spLocks noGrp="1"/>
          </p:cNvSpPr>
          <p:nvPr>
            <p:ph type="ctrTitle"/>
          </p:nvPr>
        </p:nvSpPr>
        <p:spPr>
          <a:xfrm>
            <a:off x="287337" y="3225640"/>
            <a:ext cx="8567999" cy="540000"/>
          </a:xfrm>
          <a:prstGeom prst="rect">
            <a:avLst/>
          </a:prstGeom>
          <a:noFill/>
          <a:ln>
            <a:noFill/>
          </a:ln>
        </p:spPr>
        <p:txBody>
          <a:bodyPr lIns="0" tIns="0" rIns="0" bIns="0" anchor="t" anchorCtr="0">
            <a:noAutofit/>
          </a:bodyPr>
          <a:lstStyle/>
          <a:p>
            <a:pPr marL="0" marR="0" lvl="0" indent="0" algn="l" rtl="0">
              <a:lnSpc>
                <a:spcPct val="90000"/>
              </a:lnSpc>
              <a:spcBef>
                <a:spcPts val="0"/>
              </a:spcBef>
              <a:spcAft>
                <a:spcPts val="0"/>
              </a:spcAft>
              <a:buSzPct val="25000"/>
              <a:buNone/>
            </a:pPr>
            <a:r>
              <a:rPr lang="de-DE" sz="3200" b="1" i="0" u="none" strike="noStrike" cap="none">
                <a:solidFill>
                  <a:srgbClr val="3E545F"/>
                </a:solidFill>
                <a:latin typeface="Arial"/>
                <a:ea typeface="Arial"/>
                <a:cs typeface="Arial"/>
                <a:sym typeface="Arial"/>
              </a:rPr>
              <a:t>Project 9: EKF-based Localization with LRF</a:t>
            </a:r>
          </a:p>
        </p:txBody>
      </p:sp>
      <p:sp>
        <p:nvSpPr>
          <p:cNvPr id="92" name="Shape 92"/>
          <p:cNvSpPr txBox="1">
            <a:spLocks noGrp="1"/>
          </p:cNvSpPr>
          <p:nvPr>
            <p:ph type="subTitle" idx="1"/>
          </p:nvPr>
        </p:nvSpPr>
        <p:spPr>
          <a:xfrm>
            <a:off x="287337" y="3981771"/>
            <a:ext cx="8567999" cy="1655761"/>
          </a:xfrm>
          <a:prstGeom prst="rect">
            <a:avLst/>
          </a:prstGeom>
          <a:noFill/>
          <a:ln>
            <a:noFill/>
          </a:ln>
        </p:spPr>
        <p:txBody>
          <a:bodyPr lIns="0" tIns="0" rIns="0" bIns="0" anchor="t" anchorCtr="0">
            <a:noAutofit/>
          </a:bodyPr>
          <a:lstStyle/>
          <a:p>
            <a:pPr marL="0" marR="0" lvl="0" indent="0" algn="ctr" rtl="0">
              <a:lnSpc>
                <a:spcPct val="150000"/>
              </a:lnSpc>
              <a:spcBef>
                <a:spcPts val="0"/>
              </a:spcBef>
              <a:spcAft>
                <a:spcPts val="0"/>
              </a:spcAft>
              <a:buClr>
                <a:schemeClr val="dk2"/>
              </a:buClr>
              <a:buSzPct val="25000"/>
              <a:buFont typeface="Arial"/>
              <a:buNone/>
            </a:pPr>
            <a:r>
              <a:rPr lang="de-DE" sz="2400" b="0" i="0" u="none" strike="noStrike" cap="none">
                <a:solidFill>
                  <a:schemeClr val="dk1"/>
                </a:solidFill>
                <a:latin typeface="Arial"/>
                <a:ea typeface="Arial"/>
                <a:cs typeface="Arial"/>
                <a:sym typeface="Arial"/>
              </a:rPr>
              <a:t>Presentation 1:</a:t>
            </a:r>
          </a:p>
          <a:p>
            <a:pPr marL="0" marR="0" lvl="0" indent="0" algn="ctr" rtl="0">
              <a:lnSpc>
                <a:spcPct val="150000"/>
              </a:lnSpc>
              <a:spcBef>
                <a:spcPts val="0"/>
              </a:spcBef>
              <a:spcAft>
                <a:spcPts val="0"/>
              </a:spcAft>
              <a:buClr>
                <a:schemeClr val="dk2"/>
              </a:buClr>
              <a:buSzPct val="25000"/>
              <a:buFont typeface="Arial"/>
              <a:buNone/>
            </a:pPr>
            <a:r>
              <a:rPr lang="de-DE" sz="2400" b="0" i="0" u="none" strike="noStrike" cap="none">
                <a:solidFill>
                  <a:schemeClr val="dk1"/>
                </a:solidFill>
                <a:latin typeface="Arial"/>
                <a:ea typeface="Arial"/>
                <a:cs typeface="Arial"/>
                <a:sym typeface="Arial"/>
              </a:rPr>
              <a:t>Task, Theory and Approach </a:t>
            </a:r>
          </a:p>
          <a:p>
            <a:pPr marL="0" marR="0" lvl="0" indent="0" algn="l" rtl="0">
              <a:lnSpc>
                <a:spcPct val="100000"/>
              </a:lnSpc>
              <a:spcBef>
                <a:spcPts val="0"/>
              </a:spcBef>
              <a:spcAft>
                <a:spcPts val="0"/>
              </a:spcAft>
              <a:buClr>
                <a:schemeClr val="dk2"/>
              </a:buClr>
              <a:buSzPct val="25000"/>
              <a:buFont typeface="Arial"/>
              <a:buNone/>
            </a:pP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Shape 18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de-DE" dirty="0"/>
              <a:t>10</a:t>
            </a:r>
            <a:r>
              <a:rPr lang="de-DE" sz="1050" dirty="0">
                <a:solidFill>
                  <a:srgbClr val="3E545F"/>
                </a:solidFill>
                <a:latin typeface="Arial"/>
                <a:ea typeface="Arial"/>
                <a:cs typeface="Arial"/>
                <a:sym typeface="Arial"/>
              </a:rPr>
              <a:t> </a:t>
            </a:r>
            <a:r>
              <a:rPr lang="de-DE" sz="1050" dirty="0" err="1">
                <a:solidFill>
                  <a:srgbClr val="3E545F"/>
                </a:solidFill>
                <a:latin typeface="Arial"/>
                <a:ea typeface="Arial"/>
                <a:cs typeface="Arial"/>
                <a:sym typeface="Arial"/>
              </a:rPr>
              <a:t>of</a:t>
            </a:r>
            <a:r>
              <a:rPr lang="de-DE" sz="1050" dirty="0">
                <a:solidFill>
                  <a:srgbClr val="3E545F"/>
                </a:solidFill>
                <a:latin typeface="Arial"/>
                <a:ea typeface="Arial"/>
                <a:cs typeface="Arial"/>
                <a:sym typeface="Arial"/>
              </a:rPr>
              <a:t> 12</a:t>
            </a:r>
          </a:p>
        </p:txBody>
      </p:sp>
      <p:sp>
        <p:nvSpPr>
          <p:cNvPr id="24" name="Shape 195"/>
          <p:cNvSpPr txBox="1">
            <a:spLocks noGrp="1"/>
          </p:cNvSpPr>
          <p:nvPr>
            <p:ph type="title"/>
          </p:nvPr>
        </p:nvSpPr>
        <p:spPr>
          <a:xfrm>
            <a:off x="210400" y="270475"/>
            <a:ext cx="8568000" cy="543600"/>
          </a:xfrm>
          <a:prstGeom prst="rect">
            <a:avLst/>
          </a:prstGeom>
        </p:spPr>
        <p:txBody>
          <a:bodyPr lIns="91425" tIns="91425" rIns="91425" bIns="91425" anchor="b" anchorCtr="0">
            <a:noAutofit/>
          </a:bodyPr>
          <a:lstStyle/>
          <a:p>
            <a:pPr lvl="0"/>
            <a:r>
              <a:rPr lang="de-DE" sz="3200" dirty="0"/>
              <a:t>Solution Approach (3)</a:t>
            </a:r>
          </a:p>
        </p:txBody>
      </p:sp>
      <p:sp>
        <p:nvSpPr>
          <p:cNvPr id="25" name="Shape 196"/>
          <p:cNvSpPr txBox="1">
            <a:spLocks noGrp="1"/>
          </p:cNvSpPr>
          <p:nvPr>
            <p:ph type="body" idx="1"/>
          </p:nvPr>
        </p:nvSpPr>
        <p:spPr>
          <a:xfrm>
            <a:off x="135600" y="1152000"/>
            <a:ext cx="2978700" cy="1140300"/>
          </a:xfrm>
          <a:prstGeom prst="rect">
            <a:avLst/>
          </a:prstGeom>
        </p:spPr>
        <p:txBody>
          <a:bodyPr lIns="91425" tIns="91425" rIns="91425" bIns="91425" anchor="t" anchorCtr="0">
            <a:noAutofit/>
          </a:bodyPr>
          <a:lstStyle/>
          <a:p>
            <a:pPr lvl="0">
              <a:spcBef>
                <a:spcPts val="0"/>
              </a:spcBef>
              <a:buNone/>
            </a:pPr>
            <a:r>
              <a:rPr lang="de-DE" sz="2400"/>
              <a:t>Combining with pre-acquired map:</a:t>
            </a:r>
          </a:p>
          <a:p>
            <a:pPr lvl="0" rtl="0">
              <a:spcBef>
                <a:spcPts val="0"/>
              </a:spcBef>
              <a:buNone/>
            </a:pPr>
            <a:endParaRPr sz="2400"/>
          </a:p>
        </p:txBody>
      </p:sp>
      <p:sp>
        <p:nvSpPr>
          <p:cNvPr id="26" name="Shape 197"/>
          <p:cNvSpPr txBox="1">
            <a:spLocks noGrp="1"/>
          </p:cNvSpPr>
          <p:nvPr>
            <p:ph type="body" idx="1"/>
          </p:nvPr>
        </p:nvSpPr>
        <p:spPr>
          <a:xfrm>
            <a:off x="3276175" y="1152000"/>
            <a:ext cx="5682600" cy="1140300"/>
          </a:xfrm>
          <a:prstGeom prst="rect">
            <a:avLst/>
          </a:prstGeom>
        </p:spPr>
        <p:txBody>
          <a:bodyPr lIns="91425" tIns="91425" rIns="91425" bIns="91425" anchor="t" anchorCtr="0">
            <a:noAutofit/>
          </a:bodyPr>
          <a:lstStyle/>
          <a:p>
            <a:pPr lvl="0" rtl="0">
              <a:spcBef>
                <a:spcPts val="0"/>
              </a:spcBef>
              <a:buNone/>
            </a:pPr>
            <a:r>
              <a:rPr lang="de-DE" sz="2400" b="0"/>
              <a:t>The robot needs to match the mapped portion of the room with the pre-acquired map</a:t>
            </a:r>
          </a:p>
          <a:p>
            <a:pPr lvl="0" rtl="0">
              <a:spcBef>
                <a:spcPts val="0"/>
              </a:spcBef>
              <a:buNone/>
            </a:pPr>
            <a:endParaRPr sz="2400"/>
          </a:p>
        </p:txBody>
      </p:sp>
      <p:sp>
        <p:nvSpPr>
          <p:cNvPr id="27" name="Shape 198"/>
          <p:cNvSpPr txBox="1">
            <a:spLocks noGrp="1"/>
          </p:cNvSpPr>
          <p:nvPr>
            <p:ph type="body" idx="2"/>
          </p:nvPr>
        </p:nvSpPr>
        <p:spPr>
          <a:xfrm>
            <a:off x="210400" y="2400100"/>
            <a:ext cx="7380600" cy="3549000"/>
          </a:xfrm>
          <a:prstGeom prst="rect">
            <a:avLst/>
          </a:prstGeom>
          <a:noFill/>
          <a:ln>
            <a:noFill/>
          </a:ln>
        </p:spPr>
        <p:txBody>
          <a:bodyPr lIns="0" tIns="0" rIns="0" bIns="0" anchor="t" anchorCtr="0">
            <a:noAutofit/>
          </a:bodyPr>
          <a:lstStyle/>
          <a:p>
            <a:pPr marL="0" marR="0" lvl="0" indent="0" algn="l" rtl="0">
              <a:lnSpc>
                <a:spcPct val="150000"/>
              </a:lnSpc>
              <a:spcBef>
                <a:spcPts val="0"/>
              </a:spcBef>
              <a:spcAft>
                <a:spcPts val="0"/>
              </a:spcAft>
              <a:buClr>
                <a:srgbClr val="009FE3"/>
              </a:buClr>
              <a:buSzPct val="25000"/>
              <a:buFont typeface="Noto Sans Symbols"/>
              <a:buNone/>
            </a:pPr>
            <a:r>
              <a:rPr lang="de-DE" sz="2200" b="1" i="0" u="none" strike="noStrike" cap="none">
                <a:solidFill>
                  <a:schemeClr val="dk1"/>
                </a:solidFill>
                <a:latin typeface="Arial"/>
                <a:ea typeface="Arial"/>
                <a:cs typeface="Arial"/>
                <a:sym typeface="Arial"/>
              </a:rPr>
              <a:t>Problems:</a:t>
            </a:r>
          </a:p>
          <a:p>
            <a:pPr marL="216000" marR="0" lvl="0" indent="-216000" algn="l" rtl="0">
              <a:lnSpc>
                <a:spcPct val="150000"/>
              </a:lnSpc>
              <a:spcBef>
                <a:spcPts val="0"/>
              </a:spcBef>
              <a:spcAft>
                <a:spcPts val="0"/>
              </a:spcAft>
              <a:buClr>
                <a:srgbClr val="009FE3"/>
              </a:buClr>
              <a:buSzPct val="100000"/>
              <a:buFont typeface="Noto Sans Symbols"/>
              <a:buChar char="▪"/>
            </a:pPr>
            <a:r>
              <a:rPr lang="de-DE" sz="2200" b="0"/>
              <a:t>Objects that were moved won’t match</a:t>
            </a:r>
          </a:p>
          <a:p>
            <a:pPr marL="216000" marR="0" lvl="0" indent="-216000" algn="l" rtl="0">
              <a:lnSpc>
                <a:spcPct val="150000"/>
              </a:lnSpc>
              <a:spcBef>
                <a:spcPts val="0"/>
              </a:spcBef>
              <a:spcAft>
                <a:spcPts val="0"/>
              </a:spcAft>
              <a:buClr>
                <a:srgbClr val="009FE3"/>
              </a:buClr>
              <a:buSzPct val="100000"/>
              <a:buFont typeface="Noto Sans Symbols"/>
              <a:buChar char="▪"/>
            </a:pPr>
            <a:r>
              <a:rPr lang="de-DE" sz="2200" b="0"/>
              <a:t>There may be small errors, maps won’t overlap</a:t>
            </a:r>
          </a:p>
          <a:p>
            <a:pPr marL="216000" marR="0" lvl="0" indent="-216000" algn="l" rtl="0">
              <a:lnSpc>
                <a:spcPct val="150000"/>
              </a:lnSpc>
              <a:spcBef>
                <a:spcPts val="0"/>
              </a:spcBef>
              <a:spcAft>
                <a:spcPts val="0"/>
              </a:spcAft>
              <a:buClr>
                <a:srgbClr val="009FE3"/>
              </a:buClr>
              <a:buSzPct val="100000"/>
              <a:buFont typeface="Noto Sans Symbols"/>
              <a:buChar char="▪"/>
            </a:pPr>
            <a:r>
              <a:rPr lang="de-DE" sz="2200" b="0"/>
              <a:t>Similar parts in the map might lead to a mismatch</a:t>
            </a:r>
          </a:p>
          <a:p>
            <a:pPr marL="216000" marR="0" lvl="0" indent="-216000" algn="l" rtl="0">
              <a:lnSpc>
                <a:spcPct val="150000"/>
              </a:lnSpc>
              <a:spcBef>
                <a:spcPts val="0"/>
              </a:spcBef>
              <a:spcAft>
                <a:spcPts val="0"/>
              </a:spcAft>
              <a:buClr>
                <a:srgbClr val="009FE3"/>
              </a:buClr>
              <a:buSzPct val="100000"/>
              <a:buFont typeface="Noto Sans Symbols"/>
              <a:buChar char="▪"/>
            </a:pPr>
            <a:r>
              <a:rPr lang="de-DE" sz="2200" b="0"/>
              <a:t>The correspondence algorithm has to be quick</a:t>
            </a:r>
          </a:p>
          <a:p>
            <a:pPr marL="216000" marR="0" lvl="0" indent="-216000" algn="l" rtl="0">
              <a:lnSpc>
                <a:spcPct val="150000"/>
              </a:lnSpc>
              <a:spcBef>
                <a:spcPts val="0"/>
              </a:spcBef>
              <a:spcAft>
                <a:spcPts val="0"/>
              </a:spcAft>
              <a:buClr>
                <a:srgbClr val="009FE3"/>
              </a:buClr>
              <a:buSzPct val="100000"/>
              <a:buFont typeface="Noto Sans Symbols"/>
              <a:buNone/>
            </a:pPr>
            <a:endParaRPr sz="2200" b="0" i="0" u="none" strike="noStrike" cap="none">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2400" b="0" i="0" u="none" strike="noStrike" cap="none">
              <a:solidFill>
                <a:schemeClr val="dk1"/>
              </a:solidFill>
              <a:latin typeface="Arial"/>
              <a:ea typeface="Arial"/>
              <a:cs typeface="Arial"/>
              <a:sym typeface="Arial"/>
            </a:endParaRPr>
          </a:p>
        </p:txBody>
      </p:sp>
      <p:sp>
        <p:nvSpPr>
          <p:cNvPr id="28" name="Shape 199"/>
          <p:cNvSpPr txBox="1">
            <a:spLocks/>
          </p:cNvSpPr>
          <p:nvPr/>
        </p:nvSpPr>
        <p:spPr>
          <a:xfrm>
            <a:off x="362800" y="5159725"/>
            <a:ext cx="8568000" cy="7059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r>
              <a:rPr lang="en-GB" sz="2400" b="0"/>
              <a:t>In this phase, the robot will be </a:t>
            </a:r>
            <a:r>
              <a:rPr lang="en-GB" sz="2400"/>
              <a:t>able to determine its location</a:t>
            </a:r>
          </a:p>
          <a:p>
            <a:endParaRPr lang="en-GB" sz="2400"/>
          </a:p>
        </p:txBody>
      </p:sp>
    </p:spTree>
    <p:extLst>
      <p:ext uri="{BB962C8B-B14F-4D97-AF65-F5344CB8AC3E}">
        <p14:creationId xmlns:p14="http://schemas.microsoft.com/office/powerpoint/2010/main" val="293589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210400" y="270475"/>
            <a:ext cx="8568000" cy="543600"/>
          </a:xfrm>
          <a:prstGeom prst="rect">
            <a:avLst/>
          </a:prstGeom>
        </p:spPr>
        <p:txBody>
          <a:bodyPr lIns="91425" tIns="91425" rIns="91425" bIns="91425" anchor="b" anchorCtr="0">
            <a:noAutofit/>
          </a:bodyPr>
          <a:lstStyle/>
          <a:p>
            <a:pPr lvl="0"/>
            <a:r>
              <a:rPr lang="de-DE" sz="3200" dirty="0"/>
              <a:t>Solution Approach (4)</a:t>
            </a:r>
          </a:p>
        </p:txBody>
      </p:sp>
      <p:sp>
        <p:nvSpPr>
          <p:cNvPr id="206" name="Shape 206"/>
          <p:cNvSpPr txBox="1">
            <a:spLocks noGrp="1"/>
          </p:cNvSpPr>
          <p:nvPr>
            <p:ph type="body" idx="1"/>
          </p:nvPr>
        </p:nvSpPr>
        <p:spPr>
          <a:xfrm>
            <a:off x="135600" y="1152000"/>
            <a:ext cx="2978700" cy="1140300"/>
          </a:xfrm>
          <a:prstGeom prst="rect">
            <a:avLst/>
          </a:prstGeom>
        </p:spPr>
        <p:txBody>
          <a:bodyPr lIns="91425" tIns="91425" rIns="91425" bIns="91425" anchor="t" anchorCtr="0">
            <a:noAutofit/>
          </a:bodyPr>
          <a:lstStyle/>
          <a:p>
            <a:pPr lvl="0" rtl="0">
              <a:spcBef>
                <a:spcPts val="0"/>
              </a:spcBef>
              <a:buNone/>
            </a:pPr>
            <a:r>
              <a:rPr lang="de-DE" sz="2400"/>
              <a:t>Building Authonomy:</a:t>
            </a:r>
          </a:p>
          <a:p>
            <a:pPr lvl="0" rtl="0">
              <a:spcBef>
                <a:spcPts val="0"/>
              </a:spcBef>
              <a:buNone/>
            </a:pPr>
            <a:endParaRPr sz="2400"/>
          </a:p>
        </p:txBody>
      </p:sp>
      <p:sp>
        <p:nvSpPr>
          <p:cNvPr id="207" name="Shape 207"/>
          <p:cNvSpPr txBox="1">
            <a:spLocks noGrp="1"/>
          </p:cNvSpPr>
          <p:nvPr>
            <p:ph type="body" idx="1"/>
          </p:nvPr>
        </p:nvSpPr>
        <p:spPr>
          <a:xfrm>
            <a:off x="3276175" y="1152000"/>
            <a:ext cx="5682600" cy="1140300"/>
          </a:xfrm>
          <a:prstGeom prst="rect">
            <a:avLst/>
          </a:prstGeom>
        </p:spPr>
        <p:txBody>
          <a:bodyPr lIns="91425" tIns="91425" rIns="91425" bIns="91425" anchor="t" anchorCtr="0">
            <a:noAutofit/>
          </a:bodyPr>
          <a:lstStyle/>
          <a:p>
            <a:pPr lvl="0" rtl="0">
              <a:spcBef>
                <a:spcPts val="0"/>
              </a:spcBef>
              <a:buNone/>
            </a:pPr>
            <a:r>
              <a:rPr lang="de-DE" sz="2400" b="0"/>
              <a:t>The Robot will make decisions, based on objectives</a:t>
            </a:r>
          </a:p>
          <a:p>
            <a:pPr lvl="0" rtl="0">
              <a:spcBef>
                <a:spcPts val="0"/>
              </a:spcBef>
              <a:buNone/>
            </a:pPr>
            <a:endParaRPr sz="2400"/>
          </a:p>
        </p:txBody>
      </p:sp>
      <p:sp>
        <p:nvSpPr>
          <p:cNvPr id="208" name="Shape 208"/>
          <p:cNvSpPr txBox="1">
            <a:spLocks noGrp="1"/>
          </p:cNvSpPr>
          <p:nvPr>
            <p:ph type="body" idx="2"/>
          </p:nvPr>
        </p:nvSpPr>
        <p:spPr>
          <a:xfrm>
            <a:off x="210400" y="2400100"/>
            <a:ext cx="7380600" cy="3549000"/>
          </a:xfrm>
          <a:prstGeom prst="rect">
            <a:avLst/>
          </a:prstGeom>
          <a:noFill/>
          <a:ln>
            <a:noFill/>
          </a:ln>
        </p:spPr>
        <p:txBody>
          <a:bodyPr lIns="0" tIns="0" rIns="0" bIns="0" anchor="t" anchorCtr="0">
            <a:noAutofit/>
          </a:bodyPr>
          <a:lstStyle/>
          <a:p>
            <a:pPr marL="0" marR="0" lvl="0" indent="0" algn="l" rtl="0">
              <a:lnSpc>
                <a:spcPct val="150000"/>
              </a:lnSpc>
              <a:spcBef>
                <a:spcPts val="0"/>
              </a:spcBef>
              <a:spcAft>
                <a:spcPts val="0"/>
              </a:spcAft>
              <a:buClr>
                <a:srgbClr val="009FE3"/>
              </a:buClr>
              <a:buSzPct val="25000"/>
              <a:buFont typeface="Noto Sans Symbols"/>
              <a:buNone/>
            </a:pPr>
            <a:endParaRPr sz="2200" b="0" i="0" u="none" strike="noStrike" cap="none">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2400" b="0" i="0" u="none" strike="noStrike" cap="none">
              <a:solidFill>
                <a:schemeClr val="dk1"/>
              </a:solidFill>
              <a:latin typeface="Arial"/>
              <a:ea typeface="Arial"/>
              <a:cs typeface="Arial"/>
              <a:sym typeface="Arial"/>
            </a:endParaRPr>
          </a:p>
        </p:txBody>
      </p:sp>
      <p:pic>
        <p:nvPicPr>
          <p:cNvPr id="209" name="Shape 209" descr="Download.jpg"/>
          <p:cNvPicPr preferRelativeResize="0"/>
          <p:nvPr/>
        </p:nvPicPr>
        <p:blipFill rotWithShape="1">
          <a:blip r:embed="rId3">
            <a:alphaModFix/>
          </a:blip>
          <a:srcRect b="12180"/>
          <a:stretch/>
        </p:blipFill>
        <p:spPr>
          <a:xfrm>
            <a:off x="3223037" y="2630225"/>
            <a:ext cx="2542725" cy="2345100"/>
          </a:xfrm>
          <a:prstGeom prst="rect">
            <a:avLst/>
          </a:prstGeom>
          <a:noFill/>
          <a:ln>
            <a:noFill/>
          </a:ln>
        </p:spPr>
      </p:pic>
      <p:sp>
        <p:nvSpPr>
          <p:cNvPr id="9" name="Shape 21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de-DE" sz="1050" dirty="0">
                <a:solidFill>
                  <a:srgbClr val="3E545F"/>
                </a:solidFill>
                <a:latin typeface="Arial"/>
                <a:ea typeface="Arial"/>
                <a:cs typeface="Arial"/>
                <a:sym typeface="Arial"/>
              </a:rPr>
              <a:t>11 </a:t>
            </a:r>
            <a:r>
              <a:rPr lang="de-DE" sz="1050" dirty="0" err="1">
                <a:solidFill>
                  <a:srgbClr val="3E545F"/>
                </a:solidFill>
                <a:latin typeface="Arial"/>
                <a:ea typeface="Arial"/>
                <a:cs typeface="Arial"/>
                <a:sym typeface="Arial"/>
              </a:rPr>
              <a:t>of</a:t>
            </a:r>
            <a:r>
              <a:rPr lang="de-DE" sz="1050" dirty="0">
                <a:solidFill>
                  <a:srgbClr val="3E545F"/>
                </a:solidFill>
                <a:latin typeface="Arial"/>
                <a:ea typeface="Arial"/>
                <a:cs typeface="Arial"/>
                <a:sym typeface="Arial"/>
              </a:rPr>
              <a:t> 12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a:solidFill>
                  <a:srgbClr val="3E545F"/>
                </a:solidFill>
                <a:latin typeface="Arial"/>
                <a:ea typeface="Arial"/>
                <a:cs typeface="Arial"/>
                <a:sym typeface="Arial"/>
              </a:rPr>
              <a:t>Questions</a:t>
            </a:r>
          </a:p>
        </p:txBody>
      </p:sp>
      <p:sp>
        <p:nvSpPr>
          <p:cNvPr id="215" name="Shape 21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de-DE" sz="1050" dirty="0">
                <a:solidFill>
                  <a:srgbClr val="3E545F"/>
                </a:solidFill>
                <a:latin typeface="Arial"/>
                <a:ea typeface="Arial"/>
                <a:cs typeface="Arial"/>
                <a:sym typeface="Arial"/>
              </a:rPr>
              <a:t>12 </a:t>
            </a:r>
            <a:r>
              <a:rPr lang="de-DE" sz="1050" dirty="0" err="1">
                <a:solidFill>
                  <a:srgbClr val="3E545F"/>
                </a:solidFill>
                <a:latin typeface="Arial"/>
                <a:ea typeface="Arial"/>
                <a:cs typeface="Arial"/>
                <a:sym typeface="Arial"/>
              </a:rPr>
              <a:t>of</a:t>
            </a:r>
            <a:r>
              <a:rPr lang="de-DE" sz="1050" dirty="0">
                <a:solidFill>
                  <a:srgbClr val="3E545F"/>
                </a:solidFill>
                <a:latin typeface="Arial"/>
                <a:ea typeface="Arial"/>
                <a:cs typeface="Arial"/>
                <a:sym typeface="Arial"/>
              </a:rPr>
              <a:t> 12</a:t>
            </a:r>
          </a:p>
        </p:txBody>
      </p:sp>
      <p:sp>
        <p:nvSpPr>
          <p:cNvPr id="216" name="Shape 216"/>
          <p:cNvSpPr txBox="1">
            <a:spLocks noGrp="1"/>
          </p:cNvSpPr>
          <p:nvPr>
            <p:ph type="body" idx="2"/>
          </p:nvPr>
        </p:nvSpPr>
        <p:spPr>
          <a:xfrm>
            <a:off x="287337" y="1513211"/>
            <a:ext cx="8569325" cy="2436071"/>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rgbClr val="009FE3"/>
              </a:buClr>
              <a:buSzPct val="100000"/>
              <a:buFont typeface="Noto Sans Symbols"/>
              <a:buChar char="▪"/>
            </a:pPr>
            <a:r>
              <a:rPr lang="de-DE" sz="2400" b="0"/>
              <a:t>Which robot and sensor models will we use?</a:t>
            </a: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a:t>What are the objectives?</a:t>
            </a: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a:t>What should the robot be optimized for?</a:t>
            </a: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a:t>Will objects be moved during the experiment?</a:t>
            </a:r>
          </a:p>
          <a:p>
            <a:pPr marL="0" marR="0" lvl="0" indent="0" algn="l" rtl="0">
              <a:lnSpc>
                <a:spcPct val="150000"/>
              </a:lnSpc>
              <a:spcBef>
                <a:spcPts val="0"/>
              </a:spcBef>
              <a:spcAft>
                <a:spcPts val="0"/>
              </a:spcAft>
              <a:buNone/>
            </a:pPr>
            <a:endParaRPr/>
          </a:p>
          <a:p>
            <a:pPr marL="0" marR="0" lvl="0" indent="0" algn="l" rtl="0">
              <a:lnSpc>
                <a:spcPct val="150000"/>
              </a:lnSpc>
              <a:spcBef>
                <a:spcPts val="0"/>
              </a:spcBef>
              <a:spcAft>
                <a:spcPts val="0"/>
              </a:spcAft>
              <a:buNone/>
            </a:pPr>
            <a:endParaRPr/>
          </a:p>
          <a:p>
            <a:pPr marL="0" marR="0" lvl="0" indent="0" algn="l" rtl="0">
              <a:lnSpc>
                <a:spcPct val="150000"/>
              </a:lnSpc>
              <a:spcBef>
                <a:spcPts val="0"/>
              </a:spcBef>
              <a:spcAft>
                <a:spcPts val="0"/>
              </a:spcAft>
              <a:buClr>
                <a:srgbClr val="009FE3"/>
              </a:buClr>
              <a:buSzPct val="25000"/>
              <a:buFont typeface="Noto Sans Symbols"/>
              <a:buNone/>
            </a:pPr>
            <a:endParaRPr sz="2200" b="1" i="0" u="none" strike="noStrike" cap="none">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a:solidFill>
                  <a:srgbClr val="3E545F"/>
                </a:solidFill>
                <a:latin typeface="Arial"/>
                <a:ea typeface="Arial"/>
                <a:cs typeface="Arial"/>
                <a:sym typeface="Arial"/>
              </a:rPr>
              <a:t>Outline</a:t>
            </a:r>
          </a:p>
        </p:txBody>
      </p:sp>
      <p:sp>
        <p:nvSpPr>
          <p:cNvPr id="98" name="Shape 98"/>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de-DE" sz="1050">
                <a:solidFill>
                  <a:srgbClr val="3E545F"/>
                </a:solidFill>
                <a:latin typeface="Arial"/>
                <a:ea typeface="Arial"/>
                <a:cs typeface="Arial"/>
                <a:sym typeface="Arial"/>
              </a:rPr>
              <a:t>2 of 12</a:t>
            </a:r>
          </a:p>
        </p:txBody>
      </p:sp>
      <p:sp>
        <p:nvSpPr>
          <p:cNvPr id="99" name="Shape 99"/>
          <p:cNvSpPr txBox="1">
            <a:spLocks noGrp="1"/>
          </p:cNvSpPr>
          <p:nvPr>
            <p:ph type="body" idx="2"/>
          </p:nvPr>
        </p:nvSpPr>
        <p:spPr>
          <a:xfrm>
            <a:off x="287337" y="1684800"/>
            <a:ext cx="8569325" cy="3194049"/>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rgbClr val="009FE3"/>
              </a:buClr>
              <a:buSzPct val="100000"/>
              <a:buFont typeface="Noto Sans Symbols"/>
              <a:buChar char="▪"/>
            </a:pPr>
            <a:r>
              <a:rPr lang="de-DE" sz="2400" b="0" i="0" u="none" strike="noStrike" cap="none">
                <a:solidFill>
                  <a:schemeClr val="dk1"/>
                </a:solidFill>
                <a:latin typeface="Arial"/>
                <a:ea typeface="Arial"/>
                <a:cs typeface="Arial"/>
                <a:sym typeface="Arial"/>
              </a:rPr>
              <a:t>Task</a:t>
            </a: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i="0" u="none" strike="noStrike" cap="none">
                <a:solidFill>
                  <a:schemeClr val="dk1"/>
                </a:solidFill>
                <a:latin typeface="Arial"/>
                <a:ea typeface="Arial"/>
                <a:cs typeface="Arial"/>
                <a:sym typeface="Arial"/>
              </a:rPr>
              <a:t>Extended Kalman Filter</a:t>
            </a: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a:t>Solution</a:t>
            </a:r>
            <a:r>
              <a:rPr lang="de-DE" sz="2400" b="0" i="0" u="none" strike="noStrike" cap="none">
                <a:solidFill>
                  <a:schemeClr val="dk1"/>
                </a:solidFill>
                <a:latin typeface="Arial"/>
                <a:ea typeface="Arial"/>
                <a:cs typeface="Arial"/>
                <a:sym typeface="Arial"/>
              </a:rPr>
              <a:t> Approach</a:t>
            </a: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i="0" u="none" strike="noStrike" cap="none">
                <a:solidFill>
                  <a:schemeClr val="dk1"/>
                </a:solidFill>
                <a:latin typeface="Arial"/>
                <a:ea typeface="Arial"/>
                <a:cs typeface="Arial"/>
                <a:sym typeface="Arial"/>
              </a:rPr>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a:solidFill>
                  <a:srgbClr val="3E545F"/>
                </a:solidFill>
                <a:latin typeface="Arial"/>
                <a:ea typeface="Arial"/>
                <a:cs typeface="Arial"/>
                <a:sym typeface="Arial"/>
              </a:rPr>
              <a:t>Task</a:t>
            </a:r>
          </a:p>
        </p:txBody>
      </p:sp>
      <p:sp>
        <p:nvSpPr>
          <p:cNvPr id="105" name="Shape 10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de-DE" sz="1050">
                <a:solidFill>
                  <a:srgbClr val="3E545F"/>
                </a:solidFill>
                <a:latin typeface="Arial"/>
                <a:ea typeface="Arial"/>
                <a:cs typeface="Arial"/>
                <a:sym typeface="Arial"/>
              </a:rPr>
              <a:t>3 of 12</a:t>
            </a:r>
          </a:p>
        </p:txBody>
      </p:sp>
      <p:sp>
        <p:nvSpPr>
          <p:cNvPr id="106" name="Shape 106"/>
          <p:cNvSpPr txBox="1">
            <a:spLocks noGrp="1"/>
          </p:cNvSpPr>
          <p:nvPr>
            <p:ph type="body" idx="2"/>
          </p:nvPr>
        </p:nvSpPr>
        <p:spPr>
          <a:xfrm>
            <a:off x="287337" y="3216993"/>
            <a:ext cx="8569325" cy="2436071"/>
          </a:xfrm>
          <a:prstGeom prst="rect">
            <a:avLst/>
          </a:prstGeom>
          <a:noFill/>
          <a:ln>
            <a:noFill/>
          </a:ln>
        </p:spPr>
        <p:txBody>
          <a:bodyPr lIns="0" tIns="0" rIns="0" bIns="0" anchor="t" anchorCtr="0">
            <a:noAutofit/>
          </a:bodyPr>
          <a:lstStyle/>
          <a:p>
            <a:pPr marL="0" marR="0" lvl="0" indent="0" algn="l" rtl="0">
              <a:lnSpc>
                <a:spcPct val="150000"/>
              </a:lnSpc>
              <a:spcBef>
                <a:spcPts val="0"/>
              </a:spcBef>
              <a:spcAft>
                <a:spcPts val="0"/>
              </a:spcAft>
              <a:buClr>
                <a:srgbClr val="009FE3"/>
              </a:buClr>
              <a:buSzPct val="25000"/>
              <a:buFont typeface="Noto Sans Symbols"/>
              <a:buNone/>
            </a:pPr>
            <a:endParaRPr sz="2200" b="1" i="0" u="none" strike="noStrike" cap="none">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2400" b="0" i="0" u="none" strike="noStrike" cap="none">
              <a:solidFill>
                <a:schemeClr val="dk1"/>
              </a:solidFill>
              <a:latin typeface="Arial"/>
              <a:ea typeface="Arial"/>
              <a:cs typeface="Arial"/>
              <a:sym typeface="Arial"/>
            </a:endParaRPr>
          </a:p>
        </p:txBody>
      </p:sp>
      <p:pic>
        <p:nvPicPr>
          <p:cNvPr id="107" name="Shape 107"/>
          <p:cNvPicPr preferRelativeResize="0"/>
          <p:nvPr/>
        </p:nvPicPr>
        <p:blipFill rotWithShape="1">
          <a:blip r:embed="rId3">
            <a:alphaModFix/>
          </a:blip>
          <a:srcRect/>
          <a:stretch/>
        </p:blipFill>
        <p:spPr>
          <a:xfrm>
            <a:off x="6603317" y="2142642"/>
            <a:ext cx="2252682" cy="1986793"/>
          </a:xfrm>
          <a:prstGeom prst="rect">
            <a:avLst/>
          </a:prstGeom>
          <a:noFill/>
          <a:ln>
            <a:noFill/>
          </a:ln>
        </p:spPr>
      </p:pic>
      <p:sp>
        <p:nvSpPr>
          <p:cNvPr id="108" name="Shape 108"/>
          <p:cNvSpPr txBox="1">
            <a:spLocks noGrp="1"/>
          </p:cNvSpPr>
          <p:nvPr>
            <p:ph type="body" idx="2"/>
          </p:nvPr>
        </p:nvSpPr>
        <p:spPr>
          <a:xfrm>
            <a:off x="366046" y="1291698"/>
            <a:ext cx="6873848" cy="44285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9FE3"/>
              </a:buClr>
              <a:buSzPct val="25000"/>
              <a:buFont typeface="Noto Sans Symbols"/>
              <a:buNone/>
            </a:pPr>
            <a:r>
              <a:rPr lang="de-DE" sz="2400" b="1" i="0" u="none" strike="noStrike" cap="none">
                <a:solidFill>
                  <a:schemeClr val="dk1"/>
                </a:solidFill>
                <a:latin typeface="Arial"/>
                <a:ea typeface="Arial"/>
                <a:cs typeface="Arial"/>
                <a:sym typeface="Arial"/>
              </a:rPr>
              <a:t>Goal</a:t>
            </a:r>
            <a:r>
              <a:rPr lang="de-DE" sz="2400" b="0" i="0" u="none" strike="noStrike" cap="none">
                <a:solidFill>
                  <a:schemeClr val="dk1"/>
                </a:solidFill>
                <a:latin typeface="Arial"/>
                <a:ea typeface="Arial"/>
                <a:cs typeface="Arial"/>
                <a:sym typeface="Arial"/>
              </a:rPr>
              <a:t>: 	estimate location &amp; orientation in real time</a:t>
            </a:r>
          </a:p>
          <a:p>
            <a:pPr marL="0" marR="0" lvl="0" indent="0" algn="l" rtl="0">
              <a:lnSpc>
                <a:spcPct val="150000"/>
              </a:lnSpc>
              <a:spcBef>
                <a:spcPts val="0"/>
              </a:spcBef>
              <a:spcAft>
                <a:spcPts val="0"/>
              </a:spcAft>
              <a:buClr>
                <a:srgbClr val="009FE3"/>
              </a:buClr>
              <a:buSzPct val="25000"/>
              <a:buFont typeface="Noto Sans Symbols"/>
              <a:buNone/>
            </a:pPr>
            <a:endParaRPr sz="2200" b="1" i="0" u="none" strike="noStrike" cap="none">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2400" b="0" i="0" u="none" strike="noStrike" cap="none">
              <a:solidFill>
                <a:schemeClr val="dk1"/>
              </a:solidFill>
              <a:latin typeface="Arial"/>
              <a:ea typeface="Arial"/>
              <a:cs typeface="Arial"/>
              <a:sym typeface="Arial"/>
            </a:endParaRPr>
          </a:p>
        </p:txBody>
      </p:sp>
      <p:sp>
        <p:nvSpPr>
          <p:cNvPr id="109" name="Shape 109"/>
          <p:cNvSpPr txBox="1">
            <a:spLocks noGrp="1"/>
          </p:cNvSpPr>
          <p:nvPr>
            <p:ph type="body" idx="2"/>
          </p:nvPr>
        </p:nvSpPr>
        <p:spPr>
          <a:xfrm>
            <a:off x="366046" y="1824503"/>
            <a:ext cx="6120813" cy="3828561"/>
          </a:xfrm>
          <a:prstGeom prst="rect">
            <a:avLst/>
          </a:prstGeom>
          <a:noFill/>
          <a:ln>
            <a:noFill/>
          </a:ln>
        </p:spPr>
        <p:txBody>
          <a:bodyPr lIns="0" tIns="0" rIns="0" bIns="0" anchor="t" anchorCtr="0">
            <a:noAutofit/>
          </a:bodyPr>
          <a:lstStyle/>
          <a:p>
            <a:pPr marL="0" marR="0" lvl="0" indent="0" algn="l" rtl="0">
              <a:lnSpc>
                <a:spcPct val="150000"/>
              </a:lnSpc>
              <a:spcBef>
                <a:spcPts val="0"/>
              </a:spcBef>
              <a:spcAft>
                <a:spcPts val="0"/>
              </a:spcAft>
              <a:buClr>
                <a:srgbClr val="009FE3"/>
              </a:buClr>
              <a:buSzPct val="25000"/>
              <a:buFont typeface="Noto Sans Symbols"/>
              <a:buNone/>
            </a:pPr>
            <a:r>
              <a:rPr lang="de-DE" sz="2400" b="1" i="0" u="none" strike="noStrike" cap="none">
                <a:solidFill>
                  <a:schemeClr val="dk1"/>
                </a:solidFill>
                <a:latin typeface="Arial"/>
                <a:ea typeface="Arial"/>
                <a:cs typeface="Arial"/>
                <a:sym typeface="Arial"/>
              </a:rPr>
              <a:t>Method:</a:t>
            </a: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i="0" u="none" strike="noStrike" cap="none">
                <a:solidFill>
                  <a:schemeClr val="dk1"/>
                </a:solidFill>
                <a:latin typeface="Arial"/>
                <a:ea typeface="Arial"/>
                <a:cs typeface="Arial"/>
                <a:sym typeface="Arial"/>
              </a:rPr>
              <a:t>Implement an EKF</a:t>
            </a:r>
          </a:p>
          <a:p>
            <a:pPr marL="432000" marR="0" lvl="1" indent="-216099" algn="l" rtl="0">
              <a:lnSpc>
                <a:spcPct val="150000"/>
              </a:lnSpc>
              <a:spcBef>
                <a:spcPts val="0"/>
              </a:spcBef>
              <a:spcAft>
                <a:spcPts val="0"/>
              </a:spcAft>
              <a:buClr>
                <a:srgbClr val="009FE3"/>
              </a:buClr>
              <a:buSzPct val="100000"/>
              <a:buFont typeface="Noto Sans Symbols"/>
              <a:buChar char="▪"/>
            </a:pPr>
            <a:r>
              <a:rPr lang="de-DE" sz="2200" b="0" i="0" u="none" strike="noStrike" cap="none">
                <a:solidFill>
                  <a:schemeClr val="dk1"/>
                </a:solidFill>
                <a:latin typeface="Arial"/>
                <a:ea typeface="Arial"/>
                <a:cs typeface="Arial"/>
                <a:sym typeface="Arial"/>
              </a:rPr>
              <a:t>Use odometry for prediction</a:t>
            </a:r>
          </a:p>
          <a:p>
            <a:pPr marL="432000" marR="0" lvl="1" indent="-216099" algn="l" rtl="0">
              <a:lnSpc>
                <a:spcPct val="150000"/>
              </a:lnSpc>
              <a:spcBef>
                <a:spcPts val="0"/>
              </a:spcBef>
              <a:spcAft>
                <a:spcPts val="0"/>
              </a:spcAft>
              <a:buClr>
                <a:srgbClr val="009FE3"/>
              </a:buClr>
              <a:buSzPct val="100000"/>
              <a:buFont typeface="Noto Sans Symbols"/>
              <a:buChar char="▪"/>
            </a:pPr>
            <a:r>
              <a:rPr lang="de-DE" sz="2200" b="0" i="0" u="none" strike="noStrike" cap="none">
                <a:solidFill>
                  <a:schemeClr val="dk1"/>
                </a:solidFill>
                <a:latin typeface="Arial"/>
                <a:ea typeface="Arial"/>
                <a:cs typeface="Arial"/>
                <a:sym typeface="Arial"/>
              </a:rPr>
              <a:t>Compare LRF measurements with map- based expected measurements for updates</a:t>
            </a: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i="0" u="none" strike="noStrike" cap="none">
                <a:solidFill>
                  <a:schemeClr val="dk1"/>
                </a:solidFill>
                <a:latin typeface="Arial"/>
                <a:ea typeface="Arial"/>
                <a:cs typeface="Arial"/>
                <a:sym typeface="Arial"/>
              </a:rPr>
              <a:t>Use SLAM package for obtaining the map</a:t>
            </a:r>
          </a:p>
          <a:p>
            <a:pPr marL="432000" marR="0" lvl="1" indent="-216099" algn="l" rtl="0">
              <a:lnSpc>
                <a:spcPct val="150000"/>
              </a:lnSpc>
              <a:spcBef>
                <a:spcPts val="0"/>
              </a:spcBef>
              <a:spcAft>
                <a:spcPts val="0"/>
              </a:spcAft>
              <a:buClr>
                <a:srgbClr val="009FE3"/>
              </a:buClr>
              <a:buSzPct val="100000"/>
              <a:buFont typeface="Noto Sans Symbols"/>
              <a:buNone/>
            </a:pPr>
            <a:endParaRPr sz="2200" b="0" i="0" u="none" strike="noStrike" cap="none">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2400" b="0" i="0" u="none" strike="noStrike" cap="none">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2400" b="1" i="0" u="none" strike="noStrike" cap="none">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2200" b="1" i="0" u="none" strike="noStrike" cap="none">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2400" b="0" i="0" u="none" strike="noStrike" cap="none">
              <a:solidFill>
                <a:schemeClr val="dk1"/>
              </a:solidFill>
              <a:latin typeface="Arial"/>
              <a:ea typeface="Arial"/>
              <a:cs typeface="Arial"/>
              <a:sym typeface="Arial"/>
            </a:endParaRPr>
          </a:p>
        </p:txBody>
      </p:sp>
      <p:sp>
        <p:nvSpPr>
          <p:cNvPr id="110" name="Shape 110"/>
          <p:cNvSpPr txBox="1">
            <a:spLocks noGrp="1"/>
          </p:cNvSpPr>
          <p:nvPr>
            <p:ph type="body" idx="2"/>
          </p:nvPr>
        </p:nvSpPr>
        <p:spPr>
          <a:xfrm>
            <a:off x="147489" y="4985719"/>
            <a:ext cx="8633208" cy="556220"/>
          </a:xfrm>
          <a:prstGeom prst="rect">
            <a:avLst/>
          </a:prstGeom>
          <a:noFill/>
          <a:ln>
            <a:noFill/>
          </a:ln>
        </p:spPr>
        <p:txBody>
          <a:bodyPr lIns="0" tIns="0" rIns="0" bIns="0" anchor="t" anchorCtr="0">
            <a:noAutofit/>
          </a:bodyPr>
          <a:lstStyle/>
          <a:p>
            <a:pPr marL="432000" marR="0" lvl="1" indent="-216099" algn="l" rtl="0">
              <a:lnSpc>
                <a:spcPct val="150000"/>
              </a:lnSpc>
              <a:spcBef>
                <a:spcPts val="0"/>
              </a:spcBef>
              <a:spcAft>
                <a:spcPts val="0"/>
              </a:spcAft>
              <a:buClr>
                <a:srgbClr val="009FE3"/>
              </a:buClr>
              <a:buSzPct val="100000"/>
              <a:buFont typeface="Noto Sans Symbols"/>
              <a:buChar char="▪"/>
            </a:pPr>
            <a:r>
              <a:rPr lang="de-DE" sz="2400" b="0" i="0" u="none" strike="noStrike" cap="none">
                <a:solidFill>
                  <a:schemeClr val="dk1"/>
                </a:solidFill>
                <a:latin typeface="Arial"/>
                <a:ea typeface="Arial"/>
                <a:cs typeface="Arial"/>
                <a:sym typeface="Arial"/>
              </a:rPr>
              <a:t>Implement robustness to kidnapping and global localization</a:t>
            </a:r>
          </a:p>
          <a:p>
            <a:pPr marL="432000" marR="0" lvl="1" indent="-216099" algn="l" rtl="0">
              <a:lnSpc>
                <a:spcPct val="150000"/>
              </a:lnSpc>
              <a:spcBef>
                <a:spcPts val="0"/>
              </a:spcBef>
              <a:spcAft>
                <a:spcPts val="0"/>
              </a:spcAft>
              <a:buClr>
                <a:srgbClr val="009FE3"/>
              </a:buClr>
              <a:buSzPct val="100000"/>
              <a:buFont typeface="Noto Sans Symbols"/>
              <a:buNone/>
            </a:pPr>
            <a:endParaRPr sz="2200" b="0" i="0" u="none" strike="noStrike" cap="none">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2400" b="0" i="0" u="none" strike="noStrike" cap="none">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2400" b="1" i="0" u="none" strike="noStrike" cap="none">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2200" b="1" i="0" u="none" strike="noStrike" cap="none">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a:solidFill>
                  <a:srgbClr val="3E545F"/>
                </a:solidFill>
                <a:latin typeface="Arial"/>
                <a:ea typeface="Arial"/>
                <a:cs typeface="Arial"/>
                <a:sym typeface="Arial"/>
              </a:rPr>
              <a:t>Extended Kalman Filter (1)</a:t>
            </a:r>
          </a:p>
        </p:txBody>
      </p:sp>
      <p:sp>
        <p:nvSpPr>
          <p:cNvPr id="116" name="Shape 116"/>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de-DE" sz="1050">
                <a:solidFill>
                  <a:srgbClr val="3E545F"/>
                </a:solidFill>
                <a:latin typeface="Arial"/>
                <a:ea typeface="Arial"/>
                <a:cs typeface="Arial"/>
                <a:sym typeface="Arial"/>
              </a:rPr>
              <a:t>4 of 12</a:t>
            </a:r>
          </a:p>
        </p:txBody>
      </p:sp>
      <p:sp>
        <p:nvSpPr>
          <p:cNvPr id="117" name="Shape 117"/>
          <p:cNvSpPr txBox="1">
            <a:spLocks noGrp="1"/>
          </p:cNvSpPr>
          <p:nvPr>
            <p:ph type="body" idx="2"/>
          </p:nvPr>
        </p:nvSpPr>
        <p:spPr>
          <a:xfrm>
            <a:off x="366047" y="3245192"/>
            <a:ext cx="8569325" cy="2436071"/>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rgbClr val="009FE3"/>
              </a:buClr>
              <a:buSzPct val="100000"/>
              <a:buFont typeface="Noto Sans Symbols"/>
              <a:buChar char="▪"/>
            </a:pPr>
            <a:r>
              <a:rPr lang="de-DE" sz="2400" b="0" i="0" u="none" strike="noStrike" cap="none">
                <a:solidFill>
                  <a:schemeClr val="dk1"/>
                </a:solidFill>
                <a:latin typeface="Arial"/>
                <a:ea typeface="Arial"/>
                <a:cs typeface="Arial"/>
                <a:sym typeface="Arial"/>
              </a:rPr>
              <a:t>Algorithm to achieve relative and absolute localization</a:t>
            </a: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a:t>T</a:t>
            </a:r>
            <a:r>
              <a:rPr lang="de-DE" sz="2400" b="0" i="0" u="none" strike="noStrike" cap="none">
                <a:solidFill>
                  <a:schemeClr val="dk1"/>
                </a:solidFill>
                <a:latin typeface="Arial"/>
                <a:ea typeface="Arial"/>
                <a:cs typeface="Arial"/>
                <a:sym typeface="Arial"/>
              </a:rPr>
              <a:t>hree staged recursive process</a:t>
            </a: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i="0" u="none" strike="noStrike" cap="none">
                <a:solidFill>
                  <a:schemeClr val="dk1"/>
                </a:solidFill>
                <a:latin typeface="Arial"/>
                <a:ea typeface="Arial"/>
                <a:cs typeface="Arial"/>
                <a:sym typeface="Arial"/>
              </a:rPr>
              <a:t>Depends on the previous knowledge o</a:t>
            </a:r>
            <a:r>
              <a:rPr lang="de-DE" sz="2400" b="0"/>
              <a:t>f</a:t>
            </a:r>
            <a:r>
              <a:rPr lang="de-DE" sz="2400" b="0" i="0" u="none" strike="noStrike" cap="none">
                <a:solidFill>
                  <a:schemeClr val="dk1"/>
                </a:solidFill>
                <a:latin typeface="Arial"/>
                <a:ea typeface="Arial"/>
                <a:cs typeface="Arial"/>
                <a:sym typeface="Arial"/>
              </a:rPr>
              <a:t> the </a:t>
            </a:r>
            <a:r>
              <a:rPr lang="de-DE" sz="2400" b="0"/>
              <a:t>environment</a:t>
            </a: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i="0" u="none" strike="noStrike" cap="none">
                <a:solidFill>
                  <a:schemeClr val="dk1"/>
                </a:solidFill>
                <a:latin typeface="Arial"/>
                <a:ea typeface="Arial"/>
                <a:cs typeface="Arial"/>
                <a:sym typeface="Arial"/>
              </a:rPr>
              <a:t>Sensitive to initial estimate or modelling errors </a:t>
            </a:r>
          </a:p>
          <a:p>
            <a:pPr marL="0" marR="0" lvl="0" indent="0" algn="l" rtl="0">
              <a:lnSpc>
                <a:spcPct val="150000"/>
              </a:lnSpc>
              <a:spcBef>
                <a:spcPts val="0"/>
              </a:spcBef>
              <a:spcAft>
                <a:spcPts val="0"/>
              </a:spcAft>
              <a:buClr>
                <a:srgbClr val="009FE3"/>
              </a:buClr>
              <a:buSzPct val="25000"/>
              <a:buFont typeface="Noto Sans Symbols"/>
              <a:buNone/>
            </a:pPr>
            <a:endParaRPr sz="2200" b="1" i="0" u="none" strike="noStrike" cap="none">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2400" b="0" i="0" u="none" strike="noStrike" cap="none">
              <a:solidFill>
                <a:schemeClr val="dk1"/>
              </a:solidFill>
              <a:latin typeface="Arial"/>
              <a:ea typeface="Arial"/>
              <a:cs typeface="Arial"/>
              <a:sym typeface="Arial"/>
            </a:endParaRPr>
          </a:p>
        </p:txBody>
      </p:sp>
      <p:grpSp>
        <p:nvGrpSpPr>
          <p:cNvPr id="118" name="Shape 118"/>
          <p:cNvGrpSpPr/>
          <p:nvPr/>
        </p:nvGrpSpPr>
        <p:grpSpPr>
          <a:xfrm>
            <a:off x="570042" y="1295066"/>
            <a:ext cx="7964356" cy="1705309"/>
            <a:chOff x="662781" y="3273091"/>
            <a:chExt cx="8002587" cy="1955804"/>
          </a:xfrm>
        </p:grpSpPr>
        <p:sp>
          <p:nvSpPr>
            <p:cNvPr id="119" name="Shape 119"/>
            <p:cNvSpPr/>
            <p:nvPr/>
          </p:nvSpPr>
          <p:spPr>
            <a:xfrm>
              <a:off x="5990430" y="3281823"/>
              <a:ext cx="2181224" cy="1104899"/>
            </a:xfrm>
            <a:prstGeom prst="roundRect">
              <a:avLst>
                <a:gd name="adj" fmla="val 16667"/>
              </a:avLst>
            </a:prstGeom>
            <a:solidFill>
              <a:srgbClr val="3E545F"/>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de-DE" sz="2800">
                  <a:solidFill>
                    <a:srgbClr val="009FE3"/>
                  </a:solidFill>
                  <a:latin typeface="Arial"/>
                  <a:ea typeface="Arial"/>
                  <a:cs typeface="Arial"/>
                  <a:sym typeface="Arial"/>
                </a:rPr>
                <a:t>Matching/</a:t>
              </a:r>
            </a:p>
            <a:p>
              <a:pPr marL="0" marR="0" lvl="0" indent="0" algn="ctr" rtl="0">
                <a:spcBef>
                  <a:spcPts val="0"/>
                </a:spcBef>
                <a:spcAft>
                  <a:spcPts val="0"/>
                </a:spcAft>
                <a:buSzPct val="25000"/>
                <a:buNone/>
              </a:pPr>
              <a:r>
                <a:rPr lang="de-DE" sz="2800">
                  <a:solidFill>
                    <a:srgbClr val="009FE3"/>
                  </a:solidFill>
                  <a:latin typeface="Arial"/>
                  <a:ea typeface="Arial"/>
                  <a:cs typeface="Arial"/>
                  <a:sym typeface="Arial"/>
                </a:rPr>
                <a:t>Filtering</a:t>
              </a:r>
            </a:p>
          </p:txBody>
        </p:sp>
        <p:sp>
          <p:nvSpPr>
            <p:cNvPr id="120" name="Shape 120"/>
            <p:cNvSpPr/>
            <p:nvPr/>
          </p:nvSpPr>
          <p:spPr>
            <a:xfrm>
              <a:off x="3334542" y="3273091"/>
              <a:ext cx="2181224" cy="1104899"/>
            </a:xfrm>
            <a:prstGeom prst="roundRect">
              <a:avLst>
                <a:gd name="adj" fmla="val 16667"/>
              </a:avLst>
            </a:prstGeom>
            <a:solidFill>
              <a:srgbClr val="3E545F"/>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de-DE" sz="2800">
                  <a:solidFill>
                    <a:srgbClr val="009FE3"/>
                  </a:solidFill>
                  <a:latin typeface="Arial"/>
                  <a:ea typeface="Arial"/>
                  <a:cs typeface="Arial"/>
                  <a:sym typeface="Arial"/>
                </a:rPr>
                <a:t>Prediction</a:t>
              </a:r>
            </a:p>
          </p:txBody>
        </p:sp>
        <p:sp>
          <p:nvSpPr>
            <p:cNvPr id="121" name="Shape 121"/>
            <p:cNvSpPr/>
            <p:nvPr/>
          </p:nvSpPr>
          <p:spPr>
            <a:xfrm>
              <a:off x="662781" y="3281823"/>
              <a:ext cx="2181224" cy="1104899"/>
            </a:xfrm>
            <a:prstGeom prst="roundRect">
              <a:avLst>
                <a:gd name="adj" fmla="val 16667"/>
              </a:avLst>
            </a:prstGeom>
            <a:solidFill>
              <a:srgbClr val="3E545F"/>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de-DE" sz="2800">
                  <a:solidFill>
                    <a:srgbClr val="009FE3"/>
                  </a:solidFill>
                  <a:latin typeface="Arial"/>
                  <a:ea typeface="Arial"/>
                  <a:cs typeface="Arial"/>
                  <a:sym typeface="Arial"/>
                </a:rPr>
                <a:t>Update</a:t>
              </a:r>
            </a:p>
          </p:txBody>
        </p:sp>
        <p:sp>
          <p:nvSpPr>
            <p:cNvPr id="122" name="Shape 122"/>
            <p:cNvSpPr/>
            <p:nvPr/>
          </p:nvSpPr>
          <p:spPr>
            <a:xfrm>
              <a:off x="2750342" y="3667585"/>
              <a:ext cx="657224" cy="333374"/>
            </a:xfrm>
            <a:prstGeom prst="rightArrow">
              <a:avLst>
                <a:gd name="adj1" fmla="val 50000"/>
                <a:gd name="adj2" fmla="val 50000"/>
              </a:avLst>
            </a:prstGeom>
            <a:solidFill>
              <a:srgbClr val="009DE3"/>
            </a:solidFill>
            <a:ln w="12700" cap="flat" cmpd="sng">
              <a:solidFill>
                <a:srgbClr val="00464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3" name="Shape 123"/>
            <p:cNvSpPr/>
            <p:nvPr/>
          </p:nvSpPr>
          <p:spPr>
            <a:xfrm>
              <a:off x="5419723" y="3667585"/>
              <a:ext cx="657224" cy="333374"/>
            </a:xfrm>
            <a:prstGeom prst="rightArrow">
              <a:avLst>
                <a:gd name="adj1" fmla="val 50000"/>
                <a:gd name="adj2" fmla="val 50000"/>
              </a:avLst>
            </a:prstGeom>
            <a:solidFill>
              <a:srgbClr val="009DE3"/>
            </a:solidFill>
            <a:ln w="12700" cap="flat" cmpd="sng">
              <a:solidFill>
                <a:srgbClr val="00464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4" name="Shape 124"/>
            <p:cNvSpPr/>
            <p:nvPr/>
          </p:nvSpPr>
          <p:spPr>
            <a:xfrm rot="5400000">
              <a:off x="7630716" y="4194242"/>
              <a:ext cx="1466057" cy="603249"/>
            </a:xfrm>
            <a:prstGeom prst="curvedDownArrow">
              <a:avLst>
                <a:gd name="adj1" fmla="val 34326"/>
                <a:gd name="adj2" fmla="val 62733"/>
                <a:gd name="adj3" fmla="val 37632"/>
              </a:avLst>
            </a:prstGeom>
            <a:solidFill>
              <a:srgbClr val="009DE3"/>
            </a:solidFill>
            <a:ln w="12700" cap="flat" cmpd="sng">
              <a:solidFill>
                <a:srgbClr val="00464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25" name="Shape 125"/>
            <p:cNvSpPr/>
            <p:nvPr/>
          </p:nvSpPr>
          <p:spPr>
            <a:xfrm rot="-5400000">
              <a:off x="4252914" y="1315705"/>
              <a:ext cx="746918" cy="6871491"/>
            </a:xfrm>
            <a:prstGeom prst="bentArrow">
              <a:avLst>
                <a:gd name="adj1" fmla="val 25000"/>
                <a:gd name="adj2" fmla="val 25000"/>
                <a:gd name="adj3" fmla="val 25000"/>
                <a:gd name="adj4" fmla="val 43750"/>
              </a:avLst>
            </a:prstGeom>
            <a:solidFill>
              <a:srgbClr val="009DE3"/>
            </a:solidFill>
            <a:ln w="12700" cap="flat" cmpd="sng">
              <a:solidFill>
                <a:srgbClr val="004649"/>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009FE3"/>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a:solidFill>
                  <a:srgbClr val="3E545F"/>
                </a:solidFill>
                <a:latin typeface="Arial"/>
                <a:ea typeface="Arial"/>
                <a:cs typeface="Arial"/>
                <a:sym typeface="Arial"/>
              </a:rPr>
              <a:t>Extended Kalman Filter (2)</a:t>
            </a:r>
          </a:p>
        </p:txBody>
      </p:sp>
      <p:sp>
        <p:nvSpPr>
          <p:cNvPr id="131" name="Shape 131"/>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de-DE" sz="1050">
                <a:solidFill>
                  <a:srgbClr val="3E545F"/>
                </a:solidFill>
                <a:latin typeface="Arial"/>
                <a:ea typeface="Arial"/>
                <a:cs typeface="Arial"/>
                <a:sym typeface="Arial"/>
              </a:rPr>
              <a:t>5 of 12</a:t>
            </a:r>
          </a:p>
        </p:txBody>
      </p:sp>
      <p:sp>
        <p:nvSpPr>
          <p:cNvPr id="132" name="Shape 132"/>
          <p:cNvSpPr txBox="1">
            <a:spLocks noGrp="1"/>
          </p:cNvSpPr>
          <p:nvPr>
            <p:ph type="body" idx="2"/>
          </p:nvPr>
        </p:nvSpPr>
        <p:spPr>
          <a:xfrm>
            <a:off x="287337" y="3043709"/>
            <a:ext cx="8569325" cy="2135649"/>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rgbClr val="009FE3"/>
              </a:buClr>
              <a:buSzPct val="100000"/>
              <a:buFont typeface="Noto Sans Symbols"/>
              <a:buChar char="▪"/>
            </a:pPr>
            <a:r>
              <a:rPr lang="de-DE" sz="2400" b="0" i="0" u="none" strike="noStrike" cap="none">
                <a:solidFill>
                  <a:schemeClr val="dk1"/>
                </a:solidFill>
                <a:latin typeface="Arial"/>
                <a:ea typeface="Arial"/>
                <a:cs typeface="Arial"/>
                <a:sym typeface="Arial"/>
              </a:rPr>
              <a:t>EKF updates knowledge of world map using</a:t>
            </a:r>
          </a:p>
          <a:p>
            <a:pPr marL="432000" marR="0" lvl="1" indent="-216099" algn="l" rtl="0">
              <a:lnSpc>
                <a:spcPct val="150000"/>
              </a:lnSpc>
              <a:spcBef>
                <a:spcPts val="0"/>
              </a:spcBef>
              <a:spcAft>
                <a:spcPts val="0"/>
              </a:spcAft>
              <a:buClr>
                <a:srgbClr val="009FE3"/>
              </a:buClr>
              <a:buSzPct val="100000"/>
              <a:buFont typeface="Noto Sans Symbols"/>
              <a:buChar char="▪"/>
            </a:pPr>
            <a:r>
              <a:rPr lang="de-DE" sz="2200" b="0" i="0" u="none" strike="noStrike" cap="none">
                <a:solidFill>
                  <a:schemeClr val="dk1"/>
                </a:solidFill>
                <a:latin typeface="Arial"/>
                <a:ea typeface="Arial"/>
                <a:cs typeface="Arial"/>
                <a:sym typeface="Arial"/>
              </a:rPr>
              <a:t>Obtained observations </a:t>
            </a:r>
          </a:p>
          <a:p>
            <a:pPr marL="432000" marR="0" lvl="1" indent="-216099" algn="l" rtl="0">
              <a:lnSpc>
                <a:spcPct val="150000"/>
              </a:lnSpc>
              <a:spcBef>
                <a:spcPts val="0"/>
              </a:spcBef>
              <a:spcAft>
                <a:spcPts val="0"/>
              </a:spcAft>
              <a:buClr>
                <a:srgbClr val="009FE3"/>
              </a:buClr>
              <a:buSzPct val="100000"/>
              <a:buFont typeface="Noto Sans Symbols"/>
              <a:buChar char="▪"/>
            </a:pPr>
            <a:r>
              <a:rPr lang="de-DE" sz="2200" b="0" i="0" u="none" strike="noStrike" cap="none">
                <a:solidFill>
                  <a:schemeClr val="dk1"/>
                </a:solidFill>
                <a:latin typeface="Arial"/>
                <a:ea typeface="Arial"/>
                <a:cs typeface="Arial"/>
                <a:sym typeface="Arial"/>
              </a:rPr>
              <a:t>New position</a:t>
            </a:r>
          </a:p>
          <a:p>
            <a:pPr marL="216100" marR="0" lvl="1" indent="-200" algn="l" rtl="0">
              <a:lnSpc>
                <a:spcPct val="150000"/>
              </a:lnSpc>
              <a:spcBef>
                <a:spcPts val="0"/>
              </a:spcBef>
              <a:spcAft>
                <a:spcPts val="0"/>
              </a:spcAft>
              <a:buClr>
                <a:srgbClr val="009FE3"/>
              </a:buClr>
              <a:buSzPct val="25000"/>
              <a:buFont typeface="Noto Sans Symbols"/>
              <a:buNone/>
            </a:pPr>
            <a:endParaRPr sz="2200" b="0" i="0" u="none" strike="noStrike" cap="none">
              <a:solidFill>
                <a:schemeClr val="dk1"/>
              </a:solidFill>
              <a:latin typeface="Arial"/>
              <a:ea typeface="Arial"/>
              <a:cs typeface="Arial"/>
              <a:sym typeface="Arial"/>
            </a:endParaRPr>
          </a:p>
        </p:txBody>
      </p:sp>
      <p:grpSp>
        <p:nvGrpSpPr>
          <p:cNvPr id="133" name="Shape 133"/>
          <p:cNvGrpSpPr/>
          <p:nvPr/>
        </p:nvGrpSpPr>
        <p:grpSpPr>
          <a:xfrm>
            <a:off x="570042" y="1295066"/>
            <a:ext cx="7964356" cy="1705309"/>
            <a:chOff x="662781" y="3273091"/>
            <a:chExt cx="8002587" cy="1955804"/>
          </a:xfrm>
        </p:grpSpPr>
        <p:sp>
          <p:nvSpPr>
            <p:cNvPr id="134" name="Shape 134"/>
            <p:cNvSpPr/>
            <p:nvPr/>
          </p:nvSpPr>
          <p:spPr>
            <a:xfrm>
              <a:off x="5990430" y="3281823"/>
              <a:ext cx="2181224" cy="1104899"/>
            </a:xfrm>
            <a:prstGeom prst="roundRect">
              <a:avLst>
                <a:gd name="adj" fmla="val 16667"/>
              </a:avLst>
            </a:prstGeom>
            <a:solidFill>
              <a:srgbClr val="D8D8D8"/>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de-DE" sz="2800">
                  <a:solidFill>
                    <a:srgbClr val="BFBFBF"/>
                  </a:solidFill>
                  <a:latin typeface="Arial"/>
                  <a:ea typeface="Arial"/>
                  <a:cs typeface="Arial"/>
                  <a:sym typeface="Arial"/>
                </a:rPr>
                <a:t>Matching/</a:t>
              </a:r>
            </a:p>
            <a:p>
              <a:pPr marL="0" marR="0" lvl="0" indent="0" algn="ctr" rtl="0">
                <a:spcBef>
                  <a:spcPts val="0"/>
                </a:spcBef>
                <a:spcAft>
                  <a:spcPts val="0"/>
                </a:spcAft>
                <a:buSzPct val="25000"/>
                <a:buNone/>
              </a:pPr>
              <a:r>
                <a:rPr lang="de-DE" sz="2800">
                  <a:solidFill>
                    <a:srgbClr val="BFBFBF"/>
                  </a:solidFill>
                  <a:latin typeface="Arial"/>
                  <a:ea typeface="Arial"/>
                  <a:cs typeface="Arial"/>
                  <a:sym typeface="Arial"/>
                </a:rPr>
                <a:t>Filtering</a:t>
              </a:r>
            </a:p>
          </p:txBody>
        </p:sp>
        <p:sp>
          <p:nvSpPr>
            <p:cNvPr id="135" name="Shape 135"/>
            <p:cNvSpPr/>
            <p:nvPr/>
          </p:nvSpPr>
          <p:spPr>
            <a:xfrm>
              <a:off x="3334542" y="3273091"/>
              <a:ext cx="2181224" cy="1104899"/>
            </a:xfrm>
            <a:prstGeom prst="roundRect">
              <a:avLst>
                <a:gd name="adj" fmla="val 16667"/>
              </a:avLst>
            </a:prstGeom>
            <a:solidFill>
              <a:srgbClr val="D8D8D8"/>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de-DE" sz="2800">
                  <a:solidFill>
                    <a:srgbClr val="BFBFBF"/>
                  </a:solidFill>
                  <a:latin typeface="Arial"/>
                  <a:ea typeface="Arial"/>
                  <a:cs typeface="Arial"/>
                  <a:sym typeface="Arial"/>
                </a:rPr>
                <a:t>Prediction</a:t>
              </a:r>
            </a:p>
          </p:txBody>
        </p:sp>
        <p:sp>
          <p:nvSpPr>
            <p:cNvPr id="136" name="Shape 136"/>
            <p:cNvSpPr/>
            <p:nvPr/>
          </p:nvSpPr>
          <p:spPr>
            <a:xfrm>
              <a:off x="662781" y="3281823"/>
              <a:ext cx="2181224" cy="1104899"/>
            </a:xfrm>
            <a:prstGeom prst="roundRect">
              <a:avLst>
                <a:gd name="adj" fmla="val 16667"/>
              </a:avLst>
            </a:prstGeom>
            <a:solidFill>
              <a:srgbClr val="3E545F"/>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de-DE" sz="2800">
                  <a:solidFill>
                    <a:srgbClr val="009FE3"/>
                  </a:solidFill>
                  <a:latin typeface="Arial"/>
                  <a:ea typeface="Arial"/>
                  <a:cs typeface="Arial"/>
                  <a:sym typeface="Arial"/>
                </a:rPr>
                <a:t>Update</a:t>
              </a:r>
            </a:p>
          </p:txBody>
        </p:sp>
        <p:sp>
          <p:nvSpPr>
            <p:cNvPr id="137" name="Shape 137"/>
            <p:cNvSpPr/>
            <p:nvPr/>
          </p:nvSpPr>
          <p:spPr>
            <a:xfrm>
              <a:off x="2750342" y="3667585"/>
              <a:ext cx="657224" cy="333374"/>
            </a:xfrm>
            <a:prstGeom prst="rightArrow">
              <a:avLst>
                <a:gd name="adj1" fmla="val 50000"/>
                <a:gd name="adj2" fmla="val 50000"/>
              </a:avLst>
            </a:prstGeom>
            <a:solidFill>
              <a:srgbClr val="F2F2F2"/>
            </a:solidFill>
            <a:ln w="12700" cap="flat" cmpd="sng">
              <a:solidFill>
                <a:srgbClr val="BFBFB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8" name="Shape 138"/>
            <p:cNvSpPr/>
            <p:nvPr/>
          </p:nvSpPr>
          <p:spPr>
            <a:xfrm>
              <a:off x="5419723" y="3667585"/>
              <a:ext cx="657224" cy="333374"/>
            </a:xfrm>
            <a:prstGeom prst="rightArrow">
              <a:avLst>
                <a:gd name="adj1" fmla="val 50000"/>
                <a:gd name="adj2" fmla="val 50000"/>
              </a:avLst>
            </a:prstGeom>
            <a:solidFill>
              <a:srgbClr val="F2F2F2"/>
            </a:solidFill>
            <a:ln w="12700" cap="flat" cmpd="sng">
              <a:solidFill>
                <a:srgbClr val="BFBFB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9" name="Shape 139"/>
            <p:cNvSpPr/>
            <p:nvPr/>
          </p:nvSpPr>
          <p:spPr>
            <a:xfrm rot="5400000">
              <a:off x="7630716" y="4194242"/>
              <a:ext cx="1466057" cy="603249"/>
            </a:xfrm>
            <a:prstGeom prst="curvedDownArrow">
              <a:avLst>
                <a:gd name="adj1" fmla="val 34326"/>
                <a:gd name="adj2" fmla="val 62733"/>
                <a:gd name="adj3" fmla="val 37632"/>
              </a:avLst>
            </a:prstGeom>
            <a:solidFill>
              <a:srgbClr val="F2F2F2"/>
            </a:solidFill>
            <a:ln w="12700" cap="flat" cmpd="sng">
              <a:solidFill>
                <a:srgbClr val="BFBFB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0" name="Shape 140"/>
            <p:cNvSpPr/>
            <p:nvPr/>
          </p:nvSpPr>
          <p:spPr>
            <a:xfrm rot="-5400000">
              <a:off x="4252914" y="1315705"/>
              <a:ext cx="746918" cy="6871491"/>
            </a:xfrm>
            <a:prstGeom prst="bentArrow">
              <a:avLst>
                <a:gd name="adj1" fmla="val 25000"/>
                <a:gd name="adj2" fmla="val 25000"/>
                <a:gd name="adj3" fmla="val 25000"/>
                <a:gd name="adj4" fmla="val 43750"/>
              </a:avLst>
            </a:prstGeom>
            <a:solidFill>
              <a:srgbClr val="F2F2F2"/>
            </a:solidFill>
            <a:ln w="12700" cap="flat" cmpd="sng">
              <a:solidFill>
                <a:srgbClr val="BFBFB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009FE3"/>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dirty="0">
                <a:solidFill>
                  <a:srgbClr val="3E545F"/>
                </a:solidFill>
                <a:latin typeface="Arial"/>
                <a:ea typeface="Arial"/>
                <a:cs typeface="Arial"/>
                <a:sym typeface="Arial"/>
              </a:rPr>
              <a:t>Extended Kalman Filter (3)</a:t>
            </a:r>
          </a:p>
        </p:txBody>
      </p:sp>
      <p:sp>
        <p:nvSpPr>
          <p:cNvPr id="146" name="Shape 146"/>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de-DE" sz="1050">
                <a:solidFill>
                  <a:srgbClr val="3E545F"/>
                </a:solidFill>
                <a:latin typeface="Arial"/>
                <a:ea typeface="Arial"/>
                <a:cs typeface="Arial"/>
                <a:sym typeface="Arial"/>
              </a:rPr>
              <a:t>6 of 12</a:t>
            </a:r>
          </a:p>
        </p:txBody>
      </p:sp>
      <p:sp>
        <p:nvSpPr>
          <p:cNvPr id="147" name="Shape 147"/>
          <p:cNvSpPr txBox="1">
            <a:spLocks noGrp="1"/>
          </p:cNvSpPr>
          <p:nvPr>
            <p:ph type="body" idx="2"/>
          </p:nvPr>
        </p:nvSpPr>
        <p:spPr>
          <a:xfrm>
            <a:off x="287337" y="3043709"/>
            <a:ext cx="8569325" cy="2135649"/>
          </a:xfrm>
          <a:prstGeom prst="rect">
            <a:avLst/>
          </a:prstGeom>
          <a:noFill/>
          <a:ln>
            <a:noFill/>
          </a:ln>
        </p:spPr>
        <p:txBody>
          <a:bodyPr lIns="0" tIns="0" rIns="0" bIns="0" anchor="t" anchorCtr="0">
            <a:noAutofit/>
          </a:bodyPr>
          <a:lstStyle/>
          <a:p>
            <a:pPr marL="457200" marR="0" lvl="0" indent="-381000" algn="l" rtl="0">
              <a:lnSpc>
                <a:spcPct val="150000"/>
              </a:lnSpc>
              <a:spcBef>
                <a:spcPts val="0"/>
              </a:spcBef>
              <a:spcAft>
                <a:spcPts val="0"/>
              </a:spcAft>
              <a:buClr>
                <a:srgbClr val="039EE3"/>
              </a:buClr>
              <a:buSzPct val="100000"/>
              <a:buFont typeface="Arial"/>
              <a:buAutoNum type="arabicPeriod"/>
            </a:pPr>
            <a:r>
              <a:rPr lang="de-DE" sz="2400" b="0" dirty="0" err="1"/>
              <a:t>O</a:t>
            </a:r>
            <a:r>
              <a:rPr lang="de-DE" sz="2400" b="0" i="0" u="none" strike="noStrike" cap="none" dirty="0" err="1">
                <a:solidFill>
                  <a:schemeClr val="dk1"/>
                </a:solidFill>
                <a:latin typeface="Arial"/>
                <a:ea typeface="Arial"/>
                <a:cs typeface="Arial"/>
                <a:sym typeface="Arial"/>
              </a:rPr>
              <a:t>dometry</a:t>
            </a:r>
            <a:r>
              <a:rPr lang="de-DE" sz="2400" b="0" i="0" u="none" strike="noStrike" cap="none" dirty="0">
                <a:solidFill>
                  <a:schemeClr val="dk1"/>
                </a:solidFill>
                <a:latin typeface="Arial"/>
                <a:ea typeface="Arial"/>
                <a:cs typeface="Arial"/>
                <a:sym typeface="Arial"/>
              </a:rPr>
              <a:t> </a:t>
            </a:r>
            <a:r>
              <a:rPr lang="de-DE" sz="2400" b="0" i="0" u="none" strike="noStrike" cap="none" dirty="0" err="1">
                <a:solidFill>
                  <a:schemeClr val="dk1"/>
                </a:solidFill>
                <a:latin typeface="Arial"/>
                <a:ea typeface="Arial"/>
                <a:cs typeface="Arial"/>
                <a:sym typeface="Arial"/>
              </a:rPr>
              <a:t>based</a:t>
            </a:r>
            <a:r>
              <a:rPr lang="de-DE" sz="2400" b="0" i="0" u="none" strike="noStrike" cap="none" dirty="0">
                <a:solidFill>
                  <a:schemeClr val="dk1"/>
                </a:solidFill>
                <a:latin typeface="Arial"/>
                <a:ea typeface="Arial"/>
                <a:cs typeface="Arial"/>
                <a:sym typeface="Arial"/>
              </a:rPr>
              <a:t> </a:t>
            </a:r>
            <a:r>
              <a:rPr lang="de-DE" sz="2400" b="0" i="0" u="none" strike="noStrike" cap="none" dirty="0" err="1">
                <a:solidFill>
                  <a:schemeClr val="dk1"/>
                </a:solidFill>
                <a:latin typeface="Arial"/>
                <a:ea typeface="Arial"/>
                <a:cs typeface="Arial"/>
                <a:sym typeface="Arial"/>
              </a:rPr>
              <a:t>estimate</a:t>
            </a:r>
            <a:endParaRPr lang="de-DE" sz="2400" b="0" i="0" u="none" strike="noStrike" cap="none" dirty="0">
              <a:solidFill>
                <a:schemeClr val="dk1"/>
              </a:solidFill>
              <a:latin typeface="Arial"/>
              <a:ea typeface="Arial"/>
              <a:cs typeface="Arial"/>
              <a:sym typeface="Arial"/>
            </a:endParaRPr>
          </a:p>
          <a:p>
            <a:pPr marL="457200" marR="0" lvl="0" indent="-381000" algn="l" rtl="0">
              <a:lnSpc>
                <a:spcPct val="150000"/>
              </a:lnSpc>
              <a:spcBef>
                <a:spcPts val="0"/>
              </a:spcBef>
              <a:spcAft>
                <a:spcPts val="0"/>
              </a:spcAft>
              <a:buClr>
                <a:srgbClr val="039EE3"/>
              </a:buClr>
              <a:buSzPct val="100000"/>
              <a:buFont typeface="Arial"/>
              <a:buAutoNum type="arabicPeriod"/>
            </a:pPr>
            <a:r>
              <a:rPr lang="de-DE" sz="2400" b="0" dirty="0"/>
              <a:t>O</a:t>
            </a:r>
            <a:r>
              <a:rPr lang="de-DE" sz="2400" b="0" i="0" u="none" strike="noStrike" cap="none" dirty="0">
                <a:solidFill>
                  <a:schemeClr val="dk1"/>
                </a:solidFill>
                <a:latin typeface="Arial"/>
                <a:ea typeface="Arial"/>
                <a:cs typeface="Arial"/>
                <a:sym typeface="Arial"/>
              </a:rPr>
              <a:t>bservation </a:t>
            </a:r>
            <a:r>
              <a:rPr lang="de-DE" sz="2400" b="0" i="0" u="none" strike="noStrike" cap="none" dirty="0" err="1">
                <a:solidFill>
                  <a:schemeClr val="dk1"/>
                </a:solidFill>
                <a:latin typeface="Arial"/>
                <a:ea typeface="Arial"/>
                <a:cs typeface="Arial"/>
                <a:sym typeface="Arial"/>
              </a:rPr>
              <a:t>model</a:t>
            </a:r>
            <a:r>
              <a:rPr lang="de-DE" sz="2400" b="0" i="0" u="none" strike="noStrike" cap="none" dirty="0">
                <a:solidFill>
                  <a:schemeClr val="dk1"/>
                </a:solidFill>
                <a:latin typeface="Arial"/>
                <a:ea typeface="Arial"/>
                <a:cs typeface="Arial"/>
                <a:sym typeface="Arial"/>
              </a:rPr>
              <a:t> </a:t>
            </a:r>
            <a:r>
              <a:rPr lang="de-DE" sz="2400" b="0" i="0" u="none" strike="noStrike" cap="none" dirty="0" err="1">
                <a:solidFill>
                  <a:schemeClr val="dk1"/>
                </a:solidFill>
                <a:latin typeface="Arial"/>
                <a:ea typeface="Arial"/>
                <a:cs typeface="Arial"/>
                <a:sym typeface="Arial"/>
              </a:rPr>
              <a:t>estimate</a:t>
            </a:r>
            <a:endParaRPr lang="de-DE" sz="2400" b="0" i="0" u="none" strike="noStrike" cap="none" dirty="0">
              <a:solidFill>
                <a:schemeClr val="dk1"/>
              </a:solidFill>
              <a:latin typeface="Arial"/>
              <a:ea typeface="Arial"/>
              <a:cs typeface="Arial"/>
              <a:sym typeface="Arial"/>
            </a:endParaRPr>
          </a:p>
          <a:p>
            <a:pPr marL="457200" marR="0" lvl="0" indent="-381000" algn="l" rtl="0">
              <a:lnSpc>
                <a:spcPct val="150000"/>
              </a:lnSpc>
              <a:spcBef>
                <a:spcPts val="0"/>
              </a:spcBef>
              <a:spcAft>
                <a:spcPts val="0"/>
              </a:spcAft>
              <a:buClr>
                <a:srgbClr val="039EE3"/>
              </a:buClr>
              <a:buSzPct val="100000"/>
              <a:buAutoNum type="arabicPeriod"/>
            </a:pPr>
            <a:r>
              <a:rPr lang="de-DE" sz="2400" b="0" dirty="0" err="1"/>
              <a:t>Combining</a:t>
            </a:r>
            <a:r>
              <a:rPr lang="de-DE" sz="2400" b="0" dirty="0"/>
              <a:t> </a:t>
            </a:r>
            <a:r>
              <a:rPr lang="de-DE" sz="2400" b="0" dirty="0" err="1"/>
              <a:t>the</a:t>
            </a:r>
            <a:r>
              <a:rPr lang="de-DE" sz="2400" b="0" dirty="0"/>
              <a:t> </a:t>
            </a:r>
            <a:r>
              <a:rPr lang="de-DE" sz="2400" b="0" dirty="0" err="1"/>
              <a:t>two</a:t>
            </a:r>
            <a:r>
              <a:rPr lang="de-DE" sz="2400" b="0" dirty="0"/>
              <a:t> </a:t>
            </a:r>
            <a:r>
              <a:rPr lang="de-DE" sz="2400" b="0" dirty="0" err="1"/>
              <a:t>estimates</a:t>
            </a:r>
            <a:endParaRPr lang="de-DE" sz="2400" b="0" dirty="0"/>
          </a:p>
          <a:p>
            <a:pPr marL="216100" marR="0" lvl="1" indent="-200" algn="l" rtl="0">
              <a:lnSpc>
                <a:spcPct val="150000"/>
              </a:lnSpc>
              <a:spcBef>
                <a:spcPts val="0"/>
              </a:spcBef>
              <a:spcAft>
                <a:spcPts val="0"/>
              </a:spcAft>
              <a:buClr>
                <a:srgbClr val="009FE3"/>
              </a:buClr>
              <a:buSzPct val="25000"/>
              <a:buFont typeface="Noto Sans Symbols"/>
              <a:buNone/>
            </a:pPr>
            <a:endParaRPr sz="2200" b="0" i="0" u="none" strike="noStrike" cap="none" dirty="0">
              <a:solidFill>
                <a:schemeClr val="dk1"/>
              </a:solidFill>
              <a:latin typeface="Arial"/>
              <a:ea typeface="Arial"/>
              <a:cs typeface="Arial"/>
              <a:sym typeface="Arial"/>
            </a:endParaRPr>
          </a:p>
        </p:txBody>
      </p:sp>
      <p:grpSp>
        <p:nvGrpSpPr>
          <p:cNvPr id="148" name="Shape 148"/>
          <p:cNvGrpSpPr/>
          <p:nvPr/>
        </p:nvGrpSpPr>
        <p:grpSpPr>
          <a:xfrm>
            <a:off x="570042" y="1295066"/>
            <a:ext cx="7964356" cy="1705309"/>
            <a:chOff x="662781" y="3273091"/>
            <a:chExt cx="8002587" cy="1955804"/>
          </a:xfrm>
        </p:grpSpPr>
        <p:sp>
          <p:nvSpPr>
            <p:cNvPr id="149" name="Shape 149"/>
            <p:cNvSpPr/>
            <p:nvPr/>
          </p:nvSpPr>
          <p:spPr>
            <a:xfrm>
              <a:off x="5990430" y="3281823"/>
              <a:ext cx="2181224" cy="1104899"/>
            </a:xfrm>
            <a:prstGeom prst="roundRect">
              <a:avLst>
                <a:gd name="adj" fmla="val 16667"/>
              </a:avLst>
            </a:prstGeom>
            <a:solidFill>
              <a:srgbClr val="D8D8D8"/>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de-DE" sz="2800">
                  <a:solidFill>
                    <a:srgbClr val="BFBFBF"/>
                  </a:solidFill>
                  <a:latin typeface="Arial"/>
                  <a:ea typeface="Arial"/>
                  <a:cs typeface="Arial"/>
                  <a:sym typeface="Arial"/>
                </a:rPr>
                <a:t>Matching/</a:t>
              </a:r>
            </a:p>
            <a:p>
              <a:pPr marL="0" marR="0" lvl="0" indent="0" algn="ctr" rtl="0">
                <a:spcBef>
                  <a:spcPts val="0"/>
                </a:spcBef>
                <a:spcAft>
                  <a:spcPts val="0"/>
                </a:spcAft>
                <a:buSzPct val="25000"/>
                <a:buNone/>
              </a:pPr>
              <a:r>
                <a:rPr lang="de-DE" sz="2800">
                  <a:solidFill>
                    <a:srgbClr val="BFBFBF"/>
                  </a:solidFill>
                  <a:latin typeface="Arial"/>
                  <a:ea typeface="Arial"/>
                  <a:cs typeface="Arial"/>
                  <a:sym typeface="Arial"/>
                </a:rPr>
                <a:t>Filtering</a:t>
              </a:r>
            </a:p>
          </p:txBody>
        </p:sp>
        <p:sp>
          <p:nvSpPr>
            <p:cNvPr id="150" name="Shape 150"/>
            <p:cNvSpPr/>
            <p:nvPr/>
          </p:nvSpPr>
          <p:spPr>
            <a:xfrm>
              <a:off x="3334542" y="3273091"/>
              <a:ext cx="2181224" cy="1104899"/>
            </a:xfrm>
            <a:prstGeom prst="roundRect">
              <a:avLst>
                <a:gd name="adj" fmla="val 16667"/>
              </a:avLst>
            </a:prstGeom>
            <a:solidFill>
              <a:srgbClr val="3E545F"/>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de-DE" sz="2800">
                  <a:solidFill>
                    <a:srgbClr val="009DE3"/>
                  </a:solidFill>
                  <a:latin typeface="Arial"/>
                  <a:ea typeface="Arial"/>
                  <a:cs typeface="Arial"/>
                  <a:sym typeface="Arial"/>
                </a:rPr>
                <a:t>Prediction</a:t>
              </a:r>
            </a:p>
          </p:txBody>
        </p:sp>
        <p:sp>
          <p:nvSpPr>
            <p:cNvPr id="151" name="Shape 151"/>
            <p:cNvSpPr/>
            <p:nvPr/>
          </p:nvSpPr>
          <p:spPr>
            <a:xfrm>
              <a:off x="662781" y="3281823"/>
              <a:ext cx="2181224" cy="1104899"/>
            </a:xfrm>
            <a:prstGeom prst="roundRect">
              <a:avLst>
                <a:gd name="adj" fmla="val 16667"/>
              </a:avLst>
            </a:prstGeom>
            <a:solidFill>
              <a:srgbClr val="D8D8D8"/>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de-DE" sz="2800">
                  <a:solidFill>
                    <a:srgbClr val="BFBFBF"/>
                  </a:solidFill>
                  <a:latin typeface="Arial"/>
                  <a:ea typeface="Arial"/>
                  <a:cs typeface="Arial"/>
                  <a:sym typeface="Arial"/>
                </a:rPr>
                <a:t>Update</a:t>
              </a:r>
            </a:p>
          </p:txBody>
        </p:sp>
        <p:sp>
          <p:nvSpPr>
            <p:cNvPr id="152" name="Shape 152"/>
            <p:cNvSpPr/>
            <p:nvPr/>
          </p:nvSpPr>
          <p:spPr>
            <a:xfrm>
              <a:off x="2750342" y="3667585"/>
              <a:ext cx="657224" cy="333374"/>
            </a:xfrm>
            <a:prstGeom prst="rightArrow">
              <a:avLst>
                <a:gd name="adj1" fmla="val 50000"/>
                <a:gd name="adj2" fmla="val 50000"/>
              </a:avLst>
            </a:prstGeom>
            <a:solidFill>
              <a:srgbClr val="F2F2F2"/>
            </a:solidFill>
            <a:ln w="12700" cap="flat" cmpd="sng">
              <a:solidFill>
                <a:srgbClr val="BFBFB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3" name="Shape 153"/>
            <p:cNvSpPr/>
            <p:nvPr/>
          </p:nvSpPr>
          <p:spPr>
            <a:xfrm>
              <a:off x="5419723" y="3667585"/>
              <a:ext cx="657224" cy="333374"/>
            </a:xfrm>
            <a:prstGeom prst="rightArrow">
              <a:avLst>
                <a:gd name="adj1" fmla="val 50000"/>
                <a:gd name="adj2" fmla="val 50000"/>
              </a:avLst>
            </a:prstGeom>
            <a:solidFill>
              <a:srgbClr val="F2F2F2"/>
            </a:solidFill>
            <a:ln w="12700" cap="flat" cmpd="sng">
              <a:solidFill>
                <a:srgbClr val="BFBFB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4" name="Shape 154"/>
            <p:cNvSpPr/>
            <p:nvPr/>
          </p:nvSpPr>
          <p:spPr>
            <a:xfrm rot="5400000">
              <a:off x="7630716" y="4194242"/>
              <a:ext cx="1466057" cy="603249"/>
            </a:xfrm>
            <a:prstGeom prst="curvedDownArrow">
              <a:avLst>
                <a:gd name="adj1" fmla="val 34326"/>
                <a:gd name="adj2" fmla="val 62733"/>
                <a:gd name="adj3" fmla="val 37632"/>
              </a:avLst>
            </a:prstGeom>
            <a:solidFill>
              <a:srgbClr val="F2F2F2"/>
            </a:solidFill>
            <a:ln w="12700" cap="flat" cmpd="sng">
              <a:solidFill>
                <a:srgbClr val="BFBFB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5" name="Shape 155"/>
            <p:cNvSpPr/>
            <p:nvPr/>
          </p:nvSpPr>
          <p:spPr>
            <a:xfrm rot="-5400000">
              <a:off x="4252914" y="1315705"/>
              <a:ext cx="746918" cy="6871491"/>
            </a:xfrm>
            <a:prstGeom prst="bentArrow">
              <a:avLst>
                <a:gd name="adj1" fmla="val 25000"/>
                <a:gd name="adj2" fmla="val 25000"/>
                <a:gd name="adj3" fmla="val 25000"/>
                <a:gd name="adj4" fmla="val 43750"/>
              </a:avLst>
            </a:prstGeom>
            <a:solidFill>
              <a:srgbClr val="F2F2F2"/>
            </a:solidFill>
            <a:ln w="12700" cap="flat" cmpd="sng">
              <a:solidFill>
                <a:srgbClr val="BFBFB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009FE3"/>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dirty="0">
                <a:solidFill>
                  <a:srgbClr val="3E545F"/>
                </a:solidFill>
                <a:latin typeface="Arial"/>
                <a:ea typeface="Arial"/>
                <a:cs typeface="Arial"/>
                <a:sym typeface="Arial"/>
              </a:rPr>
              <a:t>Extended Kalman Filter (4)</a:t>
            </a:r>
          </a:p>
        </p:txBody>
      </p:sp>
      <p:sp>
        <p:nvSpPr>
          <p:cNvPr id="161" name="Shape 161"/>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de-DE" sz="1050">
                <a:solidFill>
                  <a:srgbClr val="3E545F"/>
                </a:solidFill>
                <a:latin typeface="Arial"/>
                <a:ea typeface="Arial"/>
                <a:cs typeface="Arial"/>
                <a:sym typeface="Arial"/>
              </a:rPr>
              <a:t>7 of 12</a:t>
            </a:r>
          </a:p>
        </p:txBody>
      </p:sp>
      <p:sp>
        <p:nvSpPr>
          <p:cNvPr id="162" name="Shape 162"/>
          <p:cNvSpPr txBox="1">
            <a:spLocks noGrp="1"/>
          </p:cNvSpPr>
          <p:nvPr>
            <p:ph type="body" idx="2"/>
          </p:nvPr>
        </p:nvSpPr>
        <p:spPr>
          <a:xfrm>
            <a:off x="287337" y="3043709"/>
            <a:ext cx="8569325" cy="2135649"/>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rgbClr val="009FE3"/>
              </a:buClr>
              <a:buSzPct val="100000"/>
              <a:buFont typeface="Noto Sans Symbols"/>
              <a:buChar char="▪"/>
            </a:pPr>
            <a:r>
              <a:rPr lang="de-DE" sz="2400" b="0" i="0" u="none" strike="noStrike" cap="none">
                <a:solidFill>
                  <a:schemeClr val="dk1"/>
                </a:solidFill>
                <a:latin typeface="Arial"/>
                <a:ea typeface="Arial"/>
                <a:cs typeface="Arial"/>
                <a:sym typeface="Arial"/>
              </a:rPr>
              <a:t>Match prediction with observations at new state</a:t>
            </a:r>
          </a:p>
          <a:p>
            <a:pPr marL="432000" marR="0" lvl="1" indent="-216099" algn="l" rtl="0">
              <a:lnSpc>
                <a:spcPct val="150000"/>
              </a:lnSpc>
              <a:spcBef>
                <a:spcPts val="0"/>
              </a:spcBef>
              <a:spcAft>
                <a:spcPts val="0"/>
              </a:spcAft>
              <a:buClr>
                <a:srgbClr val="009FE3"/>
              </a:buClr>
              <a:buSzPct val="100000"/>
              <a:buFont typeface="Noto Sans Symbols"/>
              <a:buChar char="▪"/>
            </a:pPr>
            <a:r>
              <a:rPr lang="de-DE" sz="2000" b="0" i="0" u="none" strike="noStrike" cap="none">
                <a:solidFill>
                  <a:schemeClr val="dk1"/>
                </a:solidFill>
                <a:latin typeface="Arial"/>
                <a:ea typeface="Arial"/>
                <a:cs typeface="Arial"/>
                <a:sym typeface="Arial"/>
              </a:rPr>
              <a:t>Avoids miscalculations</a:t>
            </a:r>
          </a:p>
          <a:p>
            <a:pPr marL="216000" marR="0" lvl="0" indent="-216000" algn="l" rtl="0">
              <a:lnSpc>
                <a:spcPct val="150000"/>
              </a:lnSpc>
              <a:spcBef>
                <a:spcPts val="0"/>
              </a:spcBef>
              <a:spcAft>
                <a:spcPts val="0"/>
              </a:spcAft>
              <a:buClr>
                <a:srgbClr val="009FE3"/>
              </a:buClr>
              <a:buSzPct val="100000"/>
              <a:buFont typeface="Noto Sans Symbols"/>
              <a:buChar char="▪"/>
            </a:pPr>
            <a:r>
              <a:rPr lang="de-DE" sz="2200" b="0" i="0" u="none" strike="noStrike" cap="none">
                <a:solidFill>
                  <a:schemeClr val="dk1"/>
                </a:solidFill>
                <a:latin typeface="Arial"/>
                <a:ea typeface="Arial"/>
                <a:cs typeface="Arial"/>
                <a:sym typeface="Arial"/>
              </a:rPr>
              <a:t>If matching is successful state and world map is updated</a:t>
            </a:r>
          </a:p>
          <a:p>
            <a:pPr marL="216100" marR="0" lvl="1" indent="-200" algn="l" rtl="0">
              <a:lnSpc>
                <a:spcPct val="150000"/>
              </a:lnSpc>
              <a:spcBef>
                <a:spcPts val="0"/>
              </a:spcBef>
              <a:spcAft>
                <a:spcPts val="0"/>
              </a:spcAft>
              <a:buClr>
                <a:srgbClr val="009FE3"/>
              </a:buClr>
              <a:buSzPct val="25000"/>
              <a:buFont typeface="Noto Sans Symbols"/>
              <a:buNone/>
            </a:pPr>
            <a:endParaRPr sz="2200" b="0" i="0" u="none" strike="noStrike" cap="none">
              <a:solidFill>
                <a:schemeClr val="dk1"/>
              </a:solidFill>
              <a:latin typeface="Arial"/>
              <a:ea typeface="Arial"/>
              <a:cs typeface="Arial"/>
              <a:sym typeface="Arial"/>
            </a:endParaRPr>
          </a:p>
        </p:txBody>
      </p:sp>
      <p:grpSp>
        <p:nvGrpSpPr>
          <p:cNvPr id="163" name="Shape 163"/>
          <p:cNvGrpSpPr/>
          <p:nvPr/>
        </p:nvGrpSpPr>
        <p:grpSpPr>
          <a:xfrm>
            <a:off x="570042" y="1295066"/>
            <a:ext cx="7964356" cy="1705309"/>
            <a:chOff x="662781" y="3273091"/>
            <a:chExt cx="8002587" cy="1955804"/>
          </a:xfrm>
        </p:grpSpPr>
        <p:sp>
          <p:nvSpPr>
            <p:cNvPr id="164" name="Shape 164"/>
            <p:cNvSpPr/>
            <p:nvPr/>
          </p:nvSpPr>
          <p:spPr>
            <a:xfrm>
              <a:off x="5990430" y="3281823"/>
              <a:ext cx="2181224" cy="1104899"/>
            </a:xfrm>
            <a:prstGeom prst="roundRect">
              <a:avLst>
                <a:gd name="adj" fmla="val 16667"/>
              </a:avLst>
            </a:prstGeom>
            <a:solidFill>
              <a:srgbClr val="3E545F"/>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de-DE" sz="2800">
                  <a:solidFill>
                    <a:srgbClr val="009DE3"/>
                  </a:solidFill>
                  <a:latin typeface="Arial"/>
                  <a:ea typeface="Arial"/>
                  <a:cs typeface="Arial"/>
                  <a:sym typeface="Arial"/>
                </a:rPr>
                <a:t>Matching/</a:t>
              </a:r>
            </a:p>
            <a:p>
              <a:pPr marL="0" marR="0" lvl="0" indent="0" algn="ctr" rtl="0">
                <a:spcBef>
                  <a:spcPts val="0"/>
                </a:spcBef>
                <a:spcAft>
                  <a:spcPts val="0"/>
                </a:spcAft>
                <a:buSzPct val="25000"/>
                <a:buNone/>
              </a:pPr>
              <a:r>
                <a:rPr lang="de-DE" sz="2800">
                  <a:solidFill>
                    <a:srgbClr val="009DE3"/>
                  </a:solidFill>
                  <a:latin typeface="Arial"/>
                  <a:ea typeface="Arial"/>
                  <a:cs typeface="Arial"/>
                  <a:sym typeface="Arial"/>
                </a:rPr>
                <a:t>Filtering</a:t>
              </a:r>
            </a:p>
          </p:txBody>
        </p:sp>
        <p:sp>
          <p:nvSpPr>
            <p:cNvPr id="165" name="Shape 165"/>
            <p:cNvSpPr/>
            <p:nvPr/>
          </p:nvSpPr>
          <p:spPr>
            <a:xfrm>
              <a:off x="3334542" y="3273091"/>
              <a:ext cx="2181224" cy="1104899"/>
            </a:xfrm>
            <a:prstGeom prst="roundRect">
              <a:avLst>
                <a:gd name="adj" fmla="val 16667"/>
              </a:avLst>
            </a:prstGeom>
            <a:solidFill>
              <a:srgbClr val="D8D8D8"/>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de-DE" sz="2800">
                  <a:solidFill>
                    <a:srgbClr val="BFBFBF"/>
                  </a:solidFill>
                  <a:latin typeface="Arial"/>
                  <a:ea typeface="Arial"/>
                  <a:cs typeface="Arial"/>
                  <a:sym typeface="Arial"/>
                </a:rPr>
                <a:t>Prediction</a:t>
              </a:r>
            </a:p>
          </p:txBody>
        </p:sp>
        <p:sp>
          <p:nvSpPr>
            <p:cNvPr id="166" name="Shape 166"/>
            <p:cNvSpPr/>
            <p:nvPr/>
          </p:nvSpPr>
          <p:spPr>
            <a:xfrm>
              <a:off x="662781" y="3281823"/>
              <a:ext cx="2181224" cy="1104899"/>
            </a:xfrm>
            <a:prstGeom prst="roundRect">
              <a:avLst>
                <a:gd name="adj" fmla="val 16667"/>
              </a:avLst>
            </a:prstGeom>
            <a:solidFill>
              <a:srgbClr val="D8D8D8"/>
            </a:solid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de-DE" sz="2800">
                  <a:solidFill>
                    <a:srgbClr val="BFBFBF"/>
                  </a:solidFill>
                  <a:latin typeface="Arial"/>
                  <a:ea typeface="Arial"/>
                  <a:cs typeface="Arial"/>
                  <a:sym typeface="Arial"/>
                </a:rPr>
                <a:t>Update</a:t>
              </a:r>
            </a:p>
          </p:txBody>
        </p:sp>
        <p:sp>
          <p:nvSpPr>
            <p:cNvPr id="167" name="Shape 167"/>
            <p:cNvSpPr/>
            <p:nvPr/>
          </p:nvSpPr>
          <p:spPr>
            <a:xfrm>
              <a:off x="2750342" y="3667585"/>
              <a:ext cx="657224" cy="333374"/>
            </a:xfrm>
            <a:prstGeom prst="rightArrow">
              <a:avLst>
                <a:gd name="adj1" fmla="val 50000"/>
                <a:gd name="adj2" fmla="val 50000"/>
              </a:avLst>
            </a:prstGeom>
            <a:solidFill>
              <a:srgbClr val="F2F2F2"/>
            </a:solidFill>
            <a:ln w="12700" cap="flat" cmpd="sng">
              <a:solidFill>
                <a:srgbClr val="BFBFB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8" name="Shape 168"/>
            <p:cNvSpPr/>
            <p:nvPr/>
          </p:nvSpPr>
          <p:spPr>
            <a:xfrm>
              <a:off x="5419723" y="3667585"/>
              <a:ext cx="657224" cy="333374"/>
            </a:xfrm>
            <a:prstGeom prst="rightArrow">
              <a:avLst>
                <a:gd name="adj1" fmla="val 50000"/>
                <a:gd name="adj2" fmla="val 50000"/>
              </a:avLst>
            </a:prstGeom>
            <a:solidFill>
              <a:srgbClr val="F2F2F2"/>
            </a:solidFill>
            <a:ln w="12700" cap="flat" cmpd="sng">
              <a:solidFill>
                <a:srgbClr val="BFBFB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9" name="Shape 169"/>
            <p:cNvSpPr/>
            <p:nvPr/>
          </p:nvSpPr>
          <p:spPr>
            <a:xfrm rot="5400000">
              <a:off x="7630716" y="4194242"/>
              <a:ext cx="1466057" cy="603249"/>
            </a:xfrm>
            <a:prstGeom prst="curvedDownArrow">
              <a:avLst>
                <a:gd name="adj1" fmla="val 34326"/>
                <a:gd name="adj2" fmla="val 62733"/>
                <a:gd name="adj3" fmla="val 37632"/>
              </a:avLst>
            </a:prstGeom>
            <a:solidFill>
              <a:srgbClr val="F2F2F2"/>
            </a:solidFill>
            <a:ln w="12700" cap="flat" cmpd="sng">
              <a:solidFill>
                <a:srgbClr val="BFBFB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70" name="Shape 170"/>
            <p:cNvSpPr/>
            <p:nvPr/>
          </p:nvSpPr>
          <p:spPr>
            <a:xfrm rot="-5400000">
              <a:off x="4252914" y="1315705"/>
              <a:ext cx="746918" cy="6871491"/>
            </a:xfrm>
            <a:prstGeom prst="bentArrow">
              <a:avLst>
                <a:gd name="adj1" fmla="val 25000"/>
                <a:gd name="adj2" fmla="val 25000"/>
                <a:gd name="adj3" fmla="val 25000"/>
                <a:gd name="adj4" fmla="val 43750"/>
              </a:avLst>
            </a:prstGeom>
            <a:solidFill>
              <a:srgbClr val="F2F2F2"/>
            </a:solidFill>
            <a:ln w="12700" cap="flat" cmpd="sng">
              <a:solidFill>
                <a:srgbClr val="BFBFB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009FE3"/>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lvl="0">
              <a:buSzPct val="25000"/>
            </a:pPr>
            <a:r>
              <a:rPr lang="de-DE" sz="3200" dirty="0"/>
              <a:t>Solution Approach (</a:t>
            </a:r>
            <a:r>
              <a:rPr lang="de-DE" sz="3200" b="1" i="0" u="none" strike="noStrike" cap="none" dirty="0">
                <a:solidFill>
                  <a:srgbClr val="3E545F"/>
                </a:solidFill>
                <a:latin typeface="Arial"/>
                <a:ea typeface="Arial"/>
                <a:cs typeface="Arial"/>
                <a:sym typeface="Arial"/>
              </a:rPr>
              <a:t>1)</a:t>
            </a:r>
          </a:p>
        </p:txBody>
      </p:sp>
      <p:sp>
        <p:nvSpPr>
          <p:cNvPr id="176" name="Shape 176"/>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de-DE" sz="1050" dirty="0">
                <a:solidFill>
                  <a:srgbClr val="3E545F"/>
                </a:solidFill>
                <a:latin typeface="Arial"/>
                <a:ea typeface="Arial"/>
                <a:cs typeface="Arial"/>
                <a:sym typeface="Arial"/>
              </a:rPr>
              <a:t>8 </a:t>
            </a:r>
            <a:r>
              <a:rPr lang="de-DE" sz="1050" dirty="0" err="1">
                <a:solidFill>
                  <a:srgbClr val="3E545F"/>
                </a:solidFill>
                <a:latin typeface="Arial"/>
                <a:ea typeface="Arial"/>
                <a:cs typeface="Arial"/>
                <a:sym typeface="Arial"/>
              </a:rPr>
              <a:t>of</a:t>
            </a:r>
            <a:r>
              <a:rPr lang="de-DE" sz="1050" dirty="0">
                <a:solidFill>
                  <a:srgbClr val="3E545F"/>
                </a:solidFill>
                <a:latin typeface="Arial"/>
                <a:ea typeface="Arial"/>
                <a:cs typeface="Arial"/>
                <a:sym typeface="Arial"/>
              </a:rPr>
              <a:t> 12</a:t>
            </a:r>
          </a:p>
        </p:txBody>
      </p:sp>
      <p:sp>
        <p:nvSpPr>
          <p:cNvPr id="177" name="Shape 177"/>
          <p:cNvSpPr txBox="1">
            <a:spLocks noGrp="1"/>
          </p:cNvSpPr>
          <p:nvPr>
            <p:ph type="body" idx="2"/>
          </p:nvPr>
        </p:nvSpPr>
        <p:spPr>
          <a:xfrm>
            <a:off x="287337" y="1513211"/>
            <a:ext cx="8569325" cy="2436071"/>
          </a:xfrm>
          <a:prstGeom prst="rect">
            <a:avLst/>
          </a:prstGeom>
          <a:noFill/>
          <a:ln>
            <a:noFill/>
          </a:ln>
        </p:spPr>
        <p:txBody>
          <a:bodyPr lIns="0" tIns="0" rIns="0" bIns="0" anchor="t" anchorCtr="0">
            <a:noAutofit/>
          </a:bodyPr>
          <a:lstStyle/>
          <a:p>
            <a:pPr marL="457200" marR="0" lvl="0" indent="-457200" algn="l" rtl="0">
              <a:lnSpc>
                <a:spcPct val="150000"/>
              </a:lnSpc>
              <a:spcBef>
                <a:spcPts val="0"/>
              </a:spcBef>
              <a:spcAft>
                <a:spcPts val="0"/>
              </a:spcAft>
              <a:buClr>
                <a:srgbClr val="009FE3"/>
              </a:buClr>
              <a:buSzPct val="100000"/>
              <a:buFont typeface="Arial"/>
              <a:buAutoNum type="arabicPeriod"/>
            </a:pPr>
            <a:r>
              <a:rPr lang="de-DE" sz="2400" b="0" i="0" u="none" strike="noStrike" cap="none" dirty="0">
                <a:solidFill>
                  <a:schemeClr val="dk1"/>
                </a:solidFill>
                <a:latin typeface="Arial"/>
                <a:ea typeface="Arial"/>
                <a:cs typeface="Arial"/>
                <a:sym typeface="Arial"/>
              </a:rPr>
              <a:t>Mapping </a:t>
            </a:r>
            <a:r>
              <a:rPr lang="de-DE" sz="2400" b="0" i="0" u="none" strike="noStrike" cap="none" dirty="0" err="1">
                <a:solidFill>
                  <a:schemeClr val="dk1"/>
                </a:solidFill>
                <a:latin typeface="Arial"/>
                <a:ea typeface="Arial"/>
                <a:cs typeface="Arial"/>
                <a:sym typeface="Arial"/>
              </a:rPr>
              <a:t>the</a:t>
            </a:r>
            <a:r>
              <a:rPr lang="de-DE" sz="2400" b="0" i="0" u="none" strike="noStrike" cap="none" dirty="0">
                <a:solidFill>
                  <a:schemeClr val="dk1"/>
                </a:solidFill>
                <a:latin typeface="Arial"/>
                <a:ea typeface="Arial"/>
                <a:cs typeface="Arial"/>
                <a:sym typeface="Arial"/>
              </a:rPr>
              <a:t> </a:t>
            </a:r>
            <a:r>
              <a:rPr lang="de-DE" sz="2400" b="0" i="0" u="none" strike="noStrike" cap="none" dirty="0" err="1">
                <a:solidFill>
                  <a:srgbClr val="000000"/>
                </a:solidFill>
                <a:latin typeface="Arial"/>
                <a:ea typeface="Arial"/>
                <a:cs typeface="Arial"/>
                <a:sym typeface="Arial"/>
              </a:rPr>
              <a:t>room</a:t>
            </a:r>
            <a:r>
              <a:rPr lang="de-DE" sz="2400" b="0" i="0" u="none" strike="noStrike" cap="none" dirty="0">
                <a:solidFill>
                  <a:srgbClr val="000000"/>
                </a:solidFill>
                <a:latin typeface="Arial"/>
                <a:ea typeface="Arial"/>
                <a:cs typeface="Arial"/>
                <a:sym typeface="Arial"/>
              </a:rPr>
              <a:t> </a:t>
            </a:r>
          </a:p>
          <a:p>
            <a:pPr marL="457200" marR="0" lvl="0" indent="-457200" algn="l" rtl="0">
              <a:lnSpc>
                <a:spcPct val="150000"/>
              </a:lnSpc>
              <a:spcBef>
                <a:spcPts val="0"/>
              </a:spcBef>
              <a:spcAft>
                <a:spcPts val="0"/>
              </a:spcAft>
              <a:buClr>
                <a:srgbClr val="009FE3"/>
              </a:buClr>
              <a:buSzPct val="100000"/>
              <a:buFont typeface="Arial"/>
              <a:buAutoNum type="arabicPeriod"/>
            </a:pPr>
            <a:r>
              <a:rPr lang="de-DE" sz="2400" b="0" i="0" u="none" strike="noStrike" cap="none" dirty="0" err="1">
                <a:solidFill>
                  <a:schemeClr val="dk1"/>
                </a:solidFill>
                <a:latin typeface="Arial"/>
                <a:ea typeface="Arial"/>
                <a:cs typeface="Arial"/>
                <a:sym typeface="Arial"/>
              </a:rPr>
              <a:t>Combining</a:t>
            </a:r>
            <a:r>
              <a:rPr lang="de-DE" sz="2400" b="0" i="0" u="none" strike="noStrike" cap="none" dirty="0">
                <a:solidFill>
                  <a:schemeClr val="dk1"/>
                </a:solidFill>
                <a:latin typeface="Arial"/>
                <a:ea typeface="Arial"/>
                <a:cs typeface="Arial"/>
                <a:sym typeface="Arial"/>
              </a:rPr>
              <a:t> </a:t>
            </a:r>
            <a:r>
              <a:rPr lang="de-DE" sz="2400" b="0" i="0" u="none" strike="noStrike" cap="none" dirty="0" err="1">
                <a:solidFill>
                  <a:schemeClr val="dk1"/>
                </a:solidFill>
                <a:latin typeface="Arial"/>
                <a:ea typeface="Arial"/>
                <a:cs typeface="Arial"/>
                <a:sym typeface="Arial"/>
              </a:rPr>
              <a:t>pre-acquired</a:t>
            </a:r>
            <a:r>
              <a:rPr lang="de-DE" sz="2400" b="0" i="0" u="none" strike="noStrike" cap="none" dirty="0">
                <a:solidFill>
                  <a:schemeClr val="dk1"/>
                </a:solidFill>
                <a:latin typeface="Arial"/>
                <a:ea typeface="Arial"/>
                <a:cs typeface="Arial"/>
                <a:sym typeface="Arial"/>
              </a:rPr>
              <a:t> </a:t>
            </a:r>
            <a:r>
              <a:rPr lang="de-DE" sz="2400" b="0" i="0" u="none" strike="noStrike" cap="none" dirty="0" err="1">
                <a:solidFill>
                  <a:schemeClr val="dk1"/>
                </a:solidFill>
                <a:latin typeface="Arial"/>
                <a:ea typeface="Arial"/>
                <a:cs typeface="Arial"/>
                <a:sym typeface="Arial"/>
              </a:rPr>
              <a:t>map</a:t>
            </a:r>
            <a:r>
              <a:rPr lang="de-DE" sz="2400" b="0" i="0" u="none" strike="noStrike" cap="none" dirty="0">
                <a:solidFill>
                  <a:schemeClr val="dk1"/>
                </a:solidFill>
                <a:latin typeface="Arial"/>
                <a:ea typeface="Arial"/>
                <a:cs typeface="Arial"/>
                <a:sym typeface="Arial"/>
              </a:rPr>
              <a:t> </a:t>
            </a:r>
            <a:r>
              <a:rPr lang="de-DE" sz="2400" b="0" i="0" u="none" strike="noStrike" cap="none" dirty="0" err="1">
                <a:solidFill>
                  <a:schemeClr val="dk1"/>
                </a:solidFill>
                <a:latin typeface="Arial"/>
                <a:ea typeface="Arial"/>
                <a:cs typeface="Arial"/>
                <a:sym typeface="Arial"/>
              </a:rPr>
              <a:t>with</a:t>
            </a:r>
            <a:r>
              <a:rPr lang="de-DE" sz="2400" b="0" i="0" u="none" strike="noStrike" cap="none" dirty="0">
                <a:solidFill>
                  <a:schemeClr val="dk1"/>
                </a:solidFill>
                <a:latin typeface="Arial"/>
                <a:ea typeface="Arial"/>
                <a:cs typeface="Arial"/>
                <a:sym typeface="Arial"/>
              </a:rPr>
              <a:t> </a:t>
            </a:r>
            <a:r>
              <a:rPr lang="de-DE" sz="2400" b="0" i="0" u="none" strike="noStrike" cap="none" dirty="0" err="1">
                <a:solidFill>
                  <a:schemeClr val="dk1"/>
                </a:solidFill>
                <a:latin typeface="Arial"/>
                <a:ea typeface="Arial"/>
                <a:cs typeface="Arial"/>
                <a:sym typeface="Arial"/>
              </a:rPr>
              <a:t>the</a:t>
            </a:r>
            <a:r>
              <a:rPr lang="de-DE" sz="2400" b="0" i="0" u="none" strike="noStrike" cap="none" dirty="0">
                <a:solidFill>
                  <a:schemeClr val="dk1"/>
                </a:solidFill>
                <a:latin typeface="Arial"/>
                <a:ea typeface="Arial"/>
                <a:cs typeface="Arial"/>
                <a:sym typeface="Arial"/>
              </a:rPr>
              <a:t> </a:t>
            </a:r>
            <a:r>
              <a:rPr lang="de-DE" sz="2400" b="0" i="0" u="none" strike="noStrike" cap="none" dirty="0" err="1">
                <a:solidFill>
                  <a:schemeClr val="dk1"/>
                </a:solidFill>
                <a:latin typeface="Arial"/>
                <a:ea typeface="Arial"/>
                <a:cs typeface="Arial"/>
                <a:sym typeface="Arial"/>
              </a:rPr>
              <a:t>mapped</a:t>
            </a:r>
            <a:r>
              <a:rPr lang="de-DE" sz="2400" b="0" i="0" u="none" strike="noStrike" cap="none" dirty="0">
                <a:solidFill>
                  <a:schemeClr val="dk1"/>
                </a:solidFill>
                <a:latin typeface="Arial"/>
                <a:ea typeface="Arial"/>
                <a:cs typeface="Arial"/>
                <a:sym typeface="Arial"/>
              </a:rPr>
              <a:t> </a:t>
            </a:r>
            <a:r>
              <a:rPr lang="de-DE" sz="2400" b="0" i="0" u="none" strike="noStrike" cap="none" dirty="0" err="1">
                <a:solidFill>
                  <a:schemeClr val="dk1"/>
                </a:solidFill>
                <a:latin typeface="Arial"/>
                <a:ea typeface="Arial"/>
                <a:cs typeface="Arial"/>
                <a:sym typeface="Arial"/>
              </a:rPr>
              <a:t>room</a:t>
            </a:r>
            <a:endParaRPr lang="de-DE" sz="2400" b="0" i="0" u="none" strike="noStrike" cap="none" dirty="0">
              <a:solidFill>
                <a:schemeClr val="dk1"/>
              </a:solidFill>
              <a:latin typeface="Arial"/>
              <a:ea typeface="Arial"/>
              <a:cs typeface="Arial"/>
              <a:sym typeface="Arial"/>
            </a:endParaRPr>
          </a:p>
          <a:p>
            <a:pPr marL="457200" marR="0" lvl="0" indent="-457200" algn="l" rtl="0">
              <a:lnSpc>
                <a:spcPct val="150000"/>
              </a:lnSpc>
              <a:spcBef>
                <a:spcPts val="0"/>
              </a:spcBef>
              <a:spcAft>
                <a:spcPts val="0"/>
              </a:spcAft>
              <a:buClr>
                <a:srgbClr val="009FE3"/>
              </a:buClr>
              <a:buSzPct val="100000"/>
              <a:buFont typeface="Arial"/>
              <a:buAutoNum type="arabicPeriod"/>
            </a:pPr>
            <a:r>
              <a:rPr lang="de-DE" sz="2400" b="0" dirty="0"/>
              <a:t>Building </a:t>
            </a:r>
            <a:r>
              <a:rPr lang="de-DE" sz="2400" b="0" dirty="0" err="1"/>
              <a:t>autonomy</a:t>
            </a:r>
            <a:r>
              <a:rPr lang="de-DE" sz="2400" b="0" dirty="0"/>
              <a:t>  </a:t>
            </a:r>
          </a:p>
          <a:p>
            <a:pPr marL="457200" marR="0" lvl="0" indent="-457200" algn="l" rtl="0">
              <a:lnSpc>
                <a:spcPct val="150000"/>
              </a:lnSpc>
              <a:spcBef>
                <a:spcPts val="0"/>
              </a:spcBef>
              <a:spcAft>
                <a:spcPts val="0"/>
              </a:spcAft>
              <a:buClr>
                <a:srgbClr val="009FE3"/>
              </a:buClr>
              <a:buSzPct val="100000"/>
              <a:buFont typeface="Arial"/>
              <a:buAutoNum type="arabicPeriod"/>
            </a:pPr>
            <a:r>
              <a:rPr lang="de-DE" sz="2400" b="0" i="0" u="none" strike="noStrike" cap="none" dirty="0" err="1">
                <a:solidFill>
                  <a:schemeClr val="dk1"/>
                </a:solidFill>
                <a:latin typeface="Arial"/>
                <a:ea typeface="Arial"/>
                <a:cs typeface="Arial"/>
                <a:sym typeface="Arial"/>
              </a:rPr>
              <a:t>Optimizing</a:t>
            </a:r>
            <a:r>
              <a:rPr lang="de-DE" sz="2400" b="0" i="0" u="none" strike="noStrike" cap="none" dirty="0">
                <a:solidFill>
                  <a:schemeClr val="dk1"/>
                </a:solidFill>
                <a:latin typeface="Arial"/>
                <a:ea typeface="Arial"/>
                <a:cs typeface="Arial"/>
                <a:sym typeface="Arial"/>
              </a:rPr>
              <a:t> </a:t>
            </a:r>
            <a:r>
              <a:rPr lang="de-DE" sz="2400" b="0" i="0" u="none" strike="noStrike" cap="none" dirty="0" err="1">
                <a:solidFill>
                  <a:schemeClr val="dk1"/>
                </a:solidFill>
                <a:latin typeface="Arial"/>
                <a:ea typeface="Arial"/>
                <a:cs typeface="Arial"/>
                <a:sym typeface="Arial"/>
              </a:rPr>
              <a:t>for</a:t>
            </a:r>
            <a:r>
              <a:rPr lang="de-DE" sz="2400" b="0" i="0" u="none" strike="noStrike" cap="none" dirty="0">
                <a:solidFill>
                  <a:schemeClr val="dk1"/>
                </a:solidFill>
                <a:latin typeface="Arial"/>
                <a:ea typeface="Arial"/>
                <a:cs typeface="Arial"/>
                <a:sym typeface="Arial"/>
              </a:rPr>
              <a:t> </a:t>
            </a:r>
            <a:r>
              <a:rPr lang="de-DE" sz="2400" b="0" i="0" u="none" strike="noStrike" cap="none" dirty="0" err="1">
                <a:solidFill>
                  <a:schemeClr val="dk1"/>
                </a:solidFill>
                <a:latin typeface="Arial"/>
                <a:ea typeface="Arial"/>
                <a:cs typeface="Arial"/>
                <a:sym typeface="Arial"/>
              </a:rPr>
              <a:t>the</a:t>
            </a:r>
            <a:r>
              <a:rPr lang="de-DE" sz="2400" b="0" i="0" u="none" strike="noStrike" cap="none" dirty="0">
                <a:solidFill>
                  <a:schemeClr val="dk1"/>
                </a:solidFill>
                <a:latin typeface="Arial"/>
                <a:ea typeface="Arial"/>
                <a:cs typeface="Arial"/>
                <a:sym typeface="Arial"/>
              </a:rPr>
              <a:t> </a:t>
            </a:r>
            <a:r>
              <a:rPr lang="de-DE" sz="2400" b="0" i="0" u="none" strike="noStrike" cap="none" dirty="0" err="1">
                <a:solidFill>
                  <a:schemeClr val="dk1"/>
                </a:solidFill>
                <a:latin typeface="Arial"/>
                <a:ea typeface="Arial"/>
                <a:cs typeface="Arial"/>
                <a:sym typeface="Arial"/>
              </a:rPr>
              <a:t>problem</a:t>
            </a:r>
            <a:endParaRPr lang="de-DE" sz="2400" b="0"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9FE3"/>
              </a:buClr>
              <a:buSzPct val="25000"/>
              <a:buFont typeface="Noto Sans Symbols"/>
              <a:buNone/>
            </a:pPr>
            <a:endParaRPr sz="2200" b="1" i="0" u="none" strike="noStrike" cap="none" dirty="0">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2400" b="0" i="0" u="none" strike="noStrike" cap="none" dirty="0">
              <a:solidFill>
                <a:schemeClr val="dk1"/>
              </a:solidFill>
              <a:latin typeface="Arial"/>
              <a:ea typeface="Arial"/>
              <a:cs typeface="Arial"/>
              <a:sym typeface="Arial"/>
            </a:endParaRPr>
          </a:p>
        </p:txBody>
      </p:sp>
      <p:sp>
        <p:nvSpPr>
          <p:cNvPr id="179" name="Shape 179"/>
          <p:cNvSpPr txBox="1"/>
          <p:nvPr/>
        </p:nvSpPr>
        <p:spPr>
          <a:xfrm>
            <a:off x="8251200" y="2878694"/>
            <a:ext cx="892800" cy="543600"/>
          </a:xfrm>
          <a:prstGeom prst="rect">
            <a:avLst/>
          </a:prstGeom>
          <a:noFill/>
          <a:ln>
            <a:noFill/>
          </a:ln>
        </p:spPr>
        <p:txBody>
          <a:bodyPr lIns="91425" tIns="91425" rIns="91425" bIns="91425" anchor="ctr" anchorCtr="0">
            <a:noAutofit/>
          </a:bodyPr>
          <a:lstStyle/>
          <a:p>
            <a:pPr algn="ctr"/>
            <a:r>
              <a:rPr lang="de-DE" sz="2400" dirty="0">
                <a:solidFill>
                  <a:schemeClr val="dk1"/>
                </a:solidFill>
              </a:rPr>
              <a:t>EKF</a:t>
            </a:r>
          </a:p>
          <a:p>
            <a:pPr lvl="0" algn="ctr">
              <a:spcBef>
                <a:spcPts val="0"/>
              </a:spcBef>
              <a:buNone/>
            </a:pPr>
            <a:endParaRPr lang="de-DE" sz="2400" dirty="0"/>
          </a:p>
        </p:txBody>
      </p:sp>
      <p:sp>
        <p:nvSpPr>
          <p:cNvPr id="2" name="Geschweifte Klammer rechts 1"/>
          <p:cNvSpPr/>
          <p:nvPr/>
        </p:nvSpPr>
        <p:spPr>
          <a:xfrm>
            <a:off x="7617124" y="2098083"/>
            <a:ext cx="724619" cy="1699404"/>
          </a:xfrm>
          <a:prstGeom prst="rightBrace">
            <a:avLst/>
          </a:prstGeom>
          <a:noFill/>
          <a:ln>
            <a:solidFill>
              <a:srgbClr val="039EE3"/>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lvl="0">
              <a:buSzPct val="25000"/>
            </a:pPr>
            <a:r>
              <a:rPr lang="de-DE" sz="3200" dirty="0"/>
              <a:t>Solution Approach </a:t>
            </a:r>
            <a:r>
              <a:rPr lang="de-DE" sz="3200" b="1" i="0" u="none" strike="noStrike" cap="none" dirty="0">
                <a:solidFill>
                  <a:srgbClr val="3E545F"/>
                </a:solidFill>
                <a:latin typeface="Arial"/>
                <a:ea typeface="Arial"/>
                <a:cs typeface="Arial"/>
                <a:sym typeface="Arial"/>
              </a:rPr>
              <a:t>(</a:t>
            </a:r>
            <a:r>
              <a:rPr lang="de-DE" sz="3200" dirty="0"/>
              <a:t>2</a:t>
            </a:r>
            <a:r>
              <a:rPr lang="de-DE" sz="3200" b="1" i="0" u="none" strike="noStrike" cap="none" dirty="0">
                <a:solidFill>
                  <a:srgbClr val="3E545F"/>
                </a:solidFill>
                <a:latin typeface="Arial"/>
                <a:ea typeface="Arial"/>
                <a:cs typeface="Arial"/>
                <a:sym typeface="Arial"/>
              </a:rPr>
              <a:t>)</a:t>
            </a:r>
          </a:p>
        </p:txBody>
      </p:sp>
      <p:sp>
        <p:nvSpPr>
          <p:cNvPr id="185" name="Shape 18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de-DE" sz="1050">
                <a:solidFill>
                  <a:srgbClr val="3E545F"/>
                </a:solidFill>
                <a:latin typeface="Arial"/>
                <a:ea typeface="Arial"/>
                <a:cs typeface="Arial"/>
                <a:sym typeface="Arial"/>
              </a:rPr>
              <a:t>9 of 12</a:t>
            </a:r>
          </a:p>
        </p:txBody>
      </p:sp>
      <p:sp>
        <p:nvSpPr>
          <p:cNvPr id="186" name="Shape 186"/>
          <p:cNvSpPr txBox="1">
            <a:spLocks noGrp="1"/>
          </p:cNvSpPr>
          <p:nvPr>
            <p:ph type="body" idx="2"/>
          </p:nvPr>
        </p:nvSpPr>
        <p:spPr>
          <a:xfrm>
            <a:off x="210400" y="1326900"/>
            <a:ext cx="5364900" cy="9078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9FE3"/>
              </a:buClr>
              <a:buSzPct val="25000"/>
              <a:buFont typeface="Noto Sans Symbols"/>
              <a:buNone/>
            </a:pPr>
            <a:r>
              <a:rPr lang="de-DE" sz="2400" b="1" i="0" u="none" strike="noStrike" cap="none">
                <a:solidFill>
                  <a:schemeClr val="dk1"/>
                </a:solidFill>
                <a:latin typeface="Arial"/>
                <a:ea typeface="Arial"/>
                <a:cs typeface="Arial"/>
                <a:sym typeface="Arial"/>
              </a:rPr>
              <a:t>Mapping</a:t>
            </a:r>
            <a:r>
              <a:rPr lang="de-DE" sz="2400" b="0" i="0" u="none" strike="noStrike" cap="none">
                <a:solidFill>
                  <a:schemeClr val="dk1"/>
                </a:solidFill>
                <a:latin typeface="Arial"/>
                <a:ea typeface="Arial"/>
                <a:cs typeface="Arial"/>
                <a:sym typeface="Arial"/>
              </a:rPr>
              <a:t>: 	robot needs to describe  				the  </a:t>
            </a:r>
            <a:r>
              <a:rPr lang="de-DE" sz="2400" b="0"/>
              <a:t>environment</a:t>
            </a:r>
          </a:p>
          <a:p>
            <a:pPr marL="0" marR="0" lvl="0" indent="0" algn="l" rtl="0">
              <a:lnSpc>
                <a:spcPct val="150000"/>
              </a:lnSpc>
              <a:spcBef>
                <a:spcPts val="0"/>
              </a:spcBef>
              <a:spcAft>
                <a:spcPts val="0"/>
              </a:spcAft>
              <a:buClr>
                <a:srgbClr val="009FE3"/>
              </a:buClr>
              <a:buSzPct val="25000"/>
              <a:buFont typeface="Noto Sans Symbols"/>
              <a:buNone/>
            </a:pPr>
            <a:endParaRPr sz="2200" b="1" i="0" u="none" strike="noStrike" cap="none">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2400" b="0" i="0" u="none" strike="noStrike" cap="none">
              <a:solidFill>
                <a:schemeClr val="dk1"/>
              </a:solidFill>
              <a:latin typeface="Arial"/>
              <a:ea typeface="Arial"/>
              <a:cs typeface="Arial"/>
              <a:sym typeface="Arial"/>
            </a:endParaRPr>
          </a:p>
        </p:txBody>
      </p:sp>
      <p:sp>
        <p:nvSpPr>
          <p:cNvPr id="187" name="Shape 187"/>
          <p:cNvSpPr/>
          <p:nvPr/>
        </p:nvSpPr>
        <p:spPr>
          <a:xfrm>
            <a:off x="5842228" y="1216616"/>
            <a:ext cx="3013771" cy="1666433"/>
          </a:xfrm>
          <a:prstGeom prst="roundRect">
            <a:avLst>
              <a:gd name="adj" fmla="val 16667"/>
            </a:avLst>
          </a:prstGeom>
          <a:solidFill>
            <a:srgbClr val="3E545F"/>
          </a:solidFill>
          <a:ln w="12700" cap="flat" cmpd="sng">
            <a:solidFill>
              <a:srgbClr val="004649"/>
            </a:solidFill>
            <a:prstDash val="solid"/>
            <a:miter/>
            <a:headEnd type="none" w="med" len="med"/>
            <a:tailEnd type="none" w="med" len="med"/>
          </a:ln>
        </p:spPr>
        <p:txBody>
          <a:bodyPr lIns="91425" tIns="45700" rIns="91425" bIns="45700" anchor="t" anchorCtr="0">
            <a:noAutofit/>
          </a:bodyPr>
          <a:lstStyle/>
          <a:p>
            <a:pPr marL="0" marR="0" lvl="0" indent="0" algn="ctr" rtl="0">
              <a:spcBef>
                <a:spcPts val="0"/>
              </a:spcBef>
              <a:spcAft>
                <a:spcPts val="0"/>
              </a:spcAft>
              <a:buSzPct val="25000"/>
              <a:buNone/>
            </a:pPr>
            <a:r>
              <a:rPr lang="de-DE" sz="2000" b="1">
                <a:solidFill>
                  <a:srgbClr val="009DE3"/>
                </a:solidFill>
                <a:latin typeface="Arial"/>
                <a:ea typeface="Arial"/>
                <a:cs typeface="Arial"/>
                <a:sym typeface="Arial"/>
              </a:rPr>
              <a:t>Geometric</a:t>
            </a:r>
          </a:p>
          <a:p>
            <a:pPr marL="0" marR="0" lvl="0" indent="0" algn="ctr" rtl="0">
              <a:spcBef>
                <a:spcPts val="1200"/>
              </a:spcBef>
              <a:spcAft>
                <a:spcPts val="0"/>
              </a:spcAft>
              <a:buSzPct val="25000"/>
              <a:buNone/>
            </a:pPr>
            <a:r>
              <a:rPr lang="de-DE" sz="2000">
                <a:solidFill>
                  <a:schemeClr val="lt1"/>
                </a:solidFill>
                <a:latin typeface="Arial"/>
                <a:ea typeface="Arial"/>
                <a:cs typeface="Arial"/>
                <a:sym typeface="Arial"/>
              </a:rPr>
              <a:t>Describe environment in metric terms without considering landmarks</a:t>
            </a:r>
          </a:p>
        </p:txBody>
      </p:sp>
      <p:sp>
        <p:nvSpPr>
          <p:cNvPr id="188" name="Shape 188"/>
          <p:cNvSpPr/>
          <p:nvPr/>
        </p:nvSpPr>
        <p:spPr>
          <a:xfrm>
            <a:off x="5842228" y="3098300"/>
            <a:ext cx="3013771" cy="2592493"/>
          </a:xfrm>
          <a:prstGeom prst="roundRect">
            <a:avLst>
              <a:gd name="adj" fmla="val 16667"/>
            </a:avLst>
          </a:prstGeom>
          <a:solidFill>
            <a:srgbClr val="3E545F"/>
          </a:solidFill>
          <a:ln w="12700" cap="flat" cmpd="sng">
            <a:solidFill>
              <a:srgbClr val="004649"/>
            </a:solidFill>
            <a:prstDash val="solid"/>
            <a:miter/>
            <a:headEnd type="none" w="med" len="med"/>
            <a:tailEnd type="none" w="med" len="med"/>
          </a:ln>
        </p:spPr>
        <p:txBody>
          <a:bodyPr lIns="91425" tIns="45700" rIns="91425" bIns="45700" anchor="t" anchorCtr="0">
            <a:noAutofit/>
          </a:bodyPr>
          <a:lstStyle/>
          <a:p>
            <a:pPr marL="0" marR="0" lvl="0" indent="0" algn="ctr" rtl="0">
              <a:spcBef>
                <a:spcPts val="0"/>
              </a:spcBef>
              <a:spcAft>
                <a:spcPts val="0"/>
              </a:spcAft>
              <a:buSzPct val="25000"/>
              <a:buNone/>
            </a:pPr>
            <a:r>
              <a:rPr lang="de-DE" sz="2000" b="1">
                <a:solidFill>
                  <a:srgbClr val="009DE3"/>
                </a:solidFill>
                <a:latin typeface="Arial"/>
                <a:ea typeface="Arial"/>
                <a:cs typeface="Arial"/>
                <a:sym typeface="Arial"/>
              </a:rPr>
              <a:t>Topological</a:t>
            </a:r>
          </a:p>
          <a:p>
            <a:pPr marL="0" marR="0" lvl="0" indent="0" algn="ctr" rtl="0">
              <a:spcBef>
                <a:spcPts val="1200"/>
              </a:spcBef>
              <a:spcAft>
                <a:spcPts val="0"/>
              </a:spcAft>
              <a:buSzPct val="25000"/>
              <a:buNone/>
            </a:pPr>
            <a:r>
              <a:rPr lang="de-DE" sz="2000">
                <a:solidFill>
                  <a:schemeClr val="lt1"/>
                </a:solidFill>
                <a:latin typeface="Arial"/>
                <a:ea typeface="Arial"/>
                <a:cs typeface="Arial"/>
                <a:sym typeface="Arial"/>
              </a:rPr>
              <a:t>Describe environment in terms of certain features in specific locations and ways from going from one location to another</a:t>
            </a:r>
          </a:p>
        </p:txBody>
      </p:sp>
      <p:sp>
        <p:nvSpPr>
          <p:cNvPr id="189" name="Shape 189"/>
          <p:cNvSpPr txBox="1">
            <a:spLocks noGrp="1"/>
          </p:cNvSpPr>
          <p:nvPr>
            <p:ph type="body" idx="2"/>
          </p:nvPr>
        </p:nvSpPr>
        <p:spPr>
          <a:xfrm>
            <a:off x="210404" y="2400102"/>
            <a:ext cx="5478760" cy="3548876"/>
          </a:xfrm>
          <a:prstGeom prst="rect">
            <a:avLst/>
          </a:prstGeom>
          <a:noFill/>
          <a:ln>
            <a:noFill/>
          </a:ln>
        </p:spPr>
        <p:txBody>
          <a:bodyPr lIns="0" tIns="0" rIns="0" bIns="0" anchor="t" anchorCtr="0">
            <a:noAutofit/>
          </a:bodyPr>
          <a:lstStyle/>
          <a:p>
            <a:pPr marL="0" marR="0" lvl="0" indent="0" algn="l" rtl="0">
              <a:lnSpc>
                <a:spcPct val="150000"/>
              </a:lnSpc>
              <a:spcBef>
                <a:spcPts val="0"/>
              </a:spcBef>
              <a:spcAft>
                <a:spcPts val="0"/>
              </a:spcAft>
              <a:buClr>
                <a:srgbClr val="009FE3"/>
              </a:buClr>
              <a:buSzPct val="25000"/>
              <a:buFont typeface="Noto Sans Symbols"/>
              <a:buNone/>
            </a:pPr>
            <a:r>
              <a:rPr lang="de-DE" sz="2200" b="1" i="0" u="none" strike="noStrike" cap="none" dirty="0">
                <a:solidFill>
                  <a:schemeClr val="dk1"/>
                </a:solidFill>
                <a:latin typeface="Arial"/>
                <a:ea typeface="Arial"/>
                <a:cs typeface="Arial"/>
                <a:sym typeface="Arial"/>
              </a:rPr>
              <a:t>Problems:</a:t>
            </a:r>
          </a:p>
          <a:p>
            <a:pPr marL="216000" marR="0" lvl="0" indent="-216000" algn="l" rtl="0">
              <a:lnSpc>
                <a:spcPct val="150000"/>
              </a:lnSpc>
              <a:spcBef>
                <a:spcPts val="0"/>
              </a:spcBef>
              <a:spcAft>
                <a:spcPts val="0"/>
              </a:spcAft>
              <a:buClr>
                <a:srgbClr val="009FE3"/>
              </a:buClr>
              <a:buSzPct val="100000"/>
              <a:buFont typeface="Noto Sans Symbols"/>
              <a:buChar char="▪"/>
            </a:pPr>
            <a:r>
              <a:rPr lang="de-DE" sz="2200" b="0" i="0" u="none" strike="noStrike" cap="none" dirty="0" err="1">
                <a:solidFill>
                  <a:schemeClr val="dk1"/>
                </a:solidFill>
                <a:latin typeface="Arial"/>
                <a:ea typeface="Arial"/>
                <a:cs typeface="Arial"/>
                <a:sym typeface="Arial"/>
              </a:rPr>
              <a:t>Detect</a:t>
            </a:r>
            <a:r>
              <a:rPr lang="de-DE" sz="2200" b="0" i="0" u="none" strike="noStrike" cap="none" dirty="0">
                <a:solidFill>
                  <a:schemeClr val="dk1"/>
                </a:solidFill>
                <a:latin typeface="Arial"/>
                <a:ea typeface="Arial"/>
                <a:cs typeface="Arial"/>
                <a:sym typeface="Arial"/>
              </a:rPr>
              <a:t> </a:t>
            </a:r>
            <a:r>
              <a:rPr lang="de-DE" sz="2200" b="0" i="0" u="none" strike="noStrike" cap="none" dirty="0" err="1">
                <a:solidFill>
                  <a:schemeClr val="dk1"/>
                </a:solidFill>
                <a:latin typeface="Arial"/>
                <a:ea typeface="Arial"/>
                <a:cs typeface="Arial"/>
                <a:sym typeface="Arial"/>
              </a:rPr>
              <a:t>object</a:t>
            </a:r>
            <a:r>
              <a:rPr lang="de-DE" sz="2200" b="0" i="0" u="none" strike="noStrike" cap="none" dirty="0">
                <a:solidFill>
                  <a:schemeClr val="dk1"/>
                </a:solidFill>
                <a:latin typeface="Arial"/>
                <a:ea typeface="Arial"/>
                <a:cs typeface="Arial"/>
                <a:sym typeface="Arial"/>
              </a:rPr>
              <a:t> </a:t>
            </a:r>
            <a:r>
              <a:rPr lang="de-DE" sz="2200" b="0" i="0" u="none" strike="noStrike" cap="none" dirty="0" err="1">
                <a:solidFill>
                  <a:schemeClr val="dk1"/>
                </a:solidFill>
                <a:latin typeface="Arial"/>
                <a:ea typeface="Arial"/>
                <a:cs typeface="Arial"/>
                <a:sym typeface="Arial"/>
              </a:rPr>
              <a:t>through</a:t>
            </a:r>
            <a:r>
              <a:rPr lang="de-DE" sz="2200" b="0" i="0" u="none" strike="noStrike" cap="none" dirty="0">
                <a:solidFill>
                  <a:schemeClr val="dk1"/>
                </a:solidFill>
                <a:latin typeface="Arial"/>
                <a:ea typeface="Arial"/>
                <a:cs typeface="Arial"/>
                <a:sym typeface="Arial"/>
              </a:rPr>
              <a:t> </a:t>
            </a:r>
            <a:r>
              <a:rPr lang="de-DE" sz="2200" b="0" i="0" u="none" strike="noStrike" cap="none" dirty="0" err="1">
                <a:solidFill>
                  <a:schemeClr val="dk1"/>
                </a:solidFill>
                <a:latin typeface="Arial"/>
                <a:ea typeface="Arial"/>
                <a:cs typeface="Arial"/>
                <a:sym typeface="Arial"/>
              </a:rPr>
              <a:t>sensors</a:t>
            </a:r>
            <a:endParaRPr lang="de-DE" sz="2200" b="0" i="0" u="none" strike="noStrike" cap="none" dirty="0">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Char char="▪"/>
            </a:pPr>
            <a:r>
              <a:rPr lang="de-DE" sz="2200" b="0" i="0" u="none" strike="noStrike" cap="none" dirty="0" err="1">
                <a:solidFill>
                  <a:schemeClr val="dk1"/>
                </a:solidFill>
                <a:latin typeface="Arial"/>
                <a:ea typeface="Arial"/>
                <a:cs typeface="Arial"/>
                <a:sym typeface="Arial"/>
              </a:rPr>
              <a:t>Understand</a:t>
            </a:r>
            <a:r>
              <a:rPr lang="de-DE" sz="2200" b="0" i="0" u="none" strike="noStrike" cap="none" dirty="0">
                <a:solidFill>
                  <a:schemeClr val="dk1"/>
                </a:solidFill>
                <a:latin typeface="Arial"/>
                <a:ea typeface="Arial"/>
                <a:cs typeface="Arial"/>
                <a:sym typeface="Arial"/>
              </a:rPr>
              <a:t> </a:t>
            </a:r>
            <a:r>
              <a:rPr lang="de-DE" sz="2200" b="0" i="0" u="none" strike="noStrike" cap="none" dirty="0" err="1">
                <a:solidFill>
                  <a:schemeClr val="dk1"/>
                </a:solidFill>
                <a:latin typeface="Arial"/>
                <a:ea typeface="Arial"/>
                <a:cs typeface="Arial"/>
                <a:sym typeface="Arial"/>
              </a:rPr>
              <a:t>provided</a:t>
            </a:r>
            <a:r>
              <a:rPr lang="de-DE" sz="2200" b="0" i="0" u="none" strike="noStrike" cap="none" dirty="0">
                <a:solidFill>
                  <a:schemeClr val="dk1"/>
                </a:solidFill>
                <a:latin typeface="Arial"/>
                <a:ea typeface="Arial"/>
                <a:cs typeface="Arial"/>
                <a:sym typeface="Arial"/>
              </a:rPr>
              <a:t> </a:t>
            </a:r>
            <a:r>
              <a:rPr lang="de-DE" sz="2200" b="0" i="0" u="none" strike="noStrike" cap="none" dirty="0" err="1">
                <a:solidFill>
                  <a:schemeClr val="dk1"/>
                </a:solidFill>
                <a:latin typeface="Arial"/>
                <a:ea typeface="Arial"/>
                <a:cs typeface="Arial"/>
                <a:sym typeface="Arial"/>
              </a:rPr>
              <a:t>information</a:t>
            </a:r>
            <a:endParaRPr lang="de-DE" sz="2200" b="0" i="0" u="none" strike="noStrike" cap="none" dirty="0">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Char char="▪"/>
            </a:pPr>
            <a:r>
              <a:rPr lang="de-DE" sz="2200" b="0" i="0" u="none" strike="noStrike" cap="none" dirty="0">
                <a:solidFill>
                  <a:schemeClr val="dk1"/>
                </a:solidFill>
                <a:latin typeface="Arial"/>
                <a:ea typeface="Arial"/>
                <a:cs typeface="Arial"/>
                <a:sym typeface="Arial"/>
              </a:rPr>
              <a:t>Find a </a:t>
            </a:r>
            <a:r>
              <a:rPr lang="de-DE" sz="2200" b="0" i="0" u="none" strike="noStrike" cap="none" dirty="0" err="1">
                <a:solidFill>
                  <a:schemeClr val="dk1"/>
                </a:solidFill>
                <a:latin typeface="Arial"/>
                <a:ea typeface="Arial"/>
                <a:cs typeface="Arial"/>
                <a:sym typeface="Arial"/>
              </a:rPr>
              <a:t>computationally</a:t>
            </a:r>
            <a:r>
              <a:rPr lang="de-DE" sz="2200" b="0" i="0" u="none" strike="noStrike" cap="none" dirty="0">
                <a:solidFill>
                  <a:schemeClr val="dk1"/>
                </a:solidFill>
                <a:latin typeface="Arial"/>
                <a:ea typeface="Arial"/>
                <a:cs typeface="Arial"/>
                <a:sym typeface="Arial"/>
              </a:rPr>
              <a:t> </a:t>
            </a:r>
            <a:r>
              <a:rPr lang="de-DE" sz="2200" b="0" i="0" u="none" strike="noStrike" cap="none" dirty="0" err="1">
                <a:solidFill>
                  <a:schemeClr val="dk1"/>
                </a:solidFill>
                <a:latin typeface="Arial"/>
                <a:ea typeface="Arial"/>
                <a:cs typeface="Arial"/>
                <a:sym typeface="Arial"/>
              </a:rPr>
              <a:t>inexpensive</a:t>
            </a:r>
            <a:r>
              <a:rPr lang="de-DE" sz="2200" b="0" i="0" u="none" strike="noStrike" cap="none" dirty="0">
                <a:solidFill>
                  <a:schemeClr val="dk1"/>
                </a:solidFill>
                <a:latin typeface="Arial"/>
                <a:ea typeface="Arial"/>
                <a:cs typeface="Arial"/>
                <a:sym typeface="Arial"/>
              </a:rPr>
              <a:t> </a:t>
            </a:r>
            <a:r>
              <a:rPr lang="de-DE" sz="2200" b="0" i="0" u="none" strike="noStrike" cap="none" dirty="0" err="1">
                <a:solidFill>
                  <a:schemeClr val="dk1"/>
                </a:solidFill>
                <a:latin typeface="Arial"/>
                <a:ea typeface="Arial"/>
                <a:cs typeface="Arial"/>
                <a:sym typeface="Arial"/>
              </a:rPr>
              <a:t>model</a:t>
            </a:r>
            <a:endParaRPr lang="de-DE" sz="2200" b="0" i="0" u="none" strike="noStrike" cap="none" dirty="0">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Char char="▪"/>
            </a:pPr>
            <a:r>
              <a:rPr lang="de-DE" sz="2200" b="0" i="0" u="none" strike="noStrike" cap="none" dirty="0" err="1">
                <a:solidFill>
                  <a:schemeClr val="dk1"/>
                </a:solidFill>
                <a:latin typeface="Arial"/>
                <a:ea typeface="Arial"/>
                <a:cs typeface="Arial"/>
                <a:sym typeface="Arial"/>
              </a:rPr>
              <a:t>Odometry</a:t>
            </a:r>
            <a:r>
              <a:rPr lang="de-DE" sz="2200" b="0" i="0" u="none" strike="noStrike" cap="none" dirty="0">
                <a:solidFill>
                  <a:schemeClr val="dk1"/>
                </a:solidFill>
                <a:latin typeface="Arial"/>
                <a:ea typeface="Arial"/>
                <a:cs typeface="Arial"/>
                <a:sym typeface="Arial"/>
              </a:rPr>
              <a:t> </a:t>
            </a:r>
            <a:r>
              <a:rPr lang="de-DE" sz="2200" b="0" i="0" u="none" strike="noStrike" cap="none" dirty="0" err="1">
                <a:solidFill>
                  <a:schemeClr val="dk1"/>
                </a:solidFill>
                <a:latin typeface="Arial"/>
                <a:ea typeface="Arial"/>
                <a:cs typeface="Arial"/>
                <a:sym typeface="Arial"/>
              </a:rPr>
              <a:t>can</a:t>
            </a:r>
            <a:r>
              <a:rPr lang="de-DE" sz="2200" b="0" i="0" u="none" strike="noStrike" cap="none" dirty="0">
                <a:solidFill>
                  <a:schemeClr val="dk1"/>
                </a:solidFill>
                <a:latin typeface="Arial"/>
                <a:ea typeface="Arial"/>
                <a:cs typeface="Arial"/>
                <a:sym typeface="Arial"/>
              </a:rPr>
              <a:t> </a:t>
            </a:r>
            <a:r>
              <a:rPr lang="de-DE" sz="2200" b="0" i="0" u="none" strike="noStrike" cap="none" dirty="0" err="1">
                <a:solidFill>
                  <a:schemeClr val="dk1"/>
                </a:solidFill>
                <a:latin typeface="Arial"/>
                <a:ea typeface="Arial"/>
                <a:cs typeface="Arial"/>
                <a:sym typeface="Arial"/>
              </a:rPr>
              <a:t>be</a:t>
            </a:r>
            <a:r>
              <a:rPr lang="de-DE" sz="2200" b="0" i="0" u="none" strike="noStrike" cap="none" dirty="0">
                <a:solidFill>
                  <a:schemeClr val="dk1"/>
                </a:solidFill>
                <a:latin typeface="Arial"/>
                <a:ea typeface="Arial"/>
                <a:cs typeface="Arial"/>
                <a:sym typeface="Arial"/>
              </a:rPr>
              <a:t> </a:t>
            </a:r>
            <a:r>
              <a:rPr lang="de-DE" sz="2200" b="0" i="0" u="none" strike="noStrike" cap="none" dirty="0" err="1">
                <a:solidFill>
                  <a:schemeClr val="dk1"/>
                </a:solidFill>
                <a:latin typeface="Arial"/>
                <a:ea typeface="Arial"/>
                <a:cs typeface="Arial"/>
                <a:sym typeface="Arial"/>
              </a:rPr>
              <a:t>inaccurate</a:t>
            </a:r>
            <a:r>
              <a:rPr lang="de-DE" sz="2200" b="0" i="0" u="none" strike="noStrike" cap="none" dirty="0">
                <a:solidFill>
                  <a:schemeClr val="dk1"/>
                </a:solidFill>
                <a:latin typeface="Arial"/>
                <a:ea typeface="Arial"/>
                <a:cs typeface="Arial"/>
                <a:sym typeface="Arial"/>
              </a:rPr>
              <a:t> due </a:t>
            </a:r>
            <a:r>
              <a:rPr lang="de-DE" sz="2200" b="0" i="0" u="none" strike="noStrike" cap="none" dirty="0" err="1">
                <a:solidFill>
                  <a:schemeClr val="dk1"/>
                </a:solidFill>
                <a:latin typeface="Arial"/>
                <a:ea typeface="Arial"/>
                <a:cs typeface="Arial"/>
                <a:sym typeface="Arial"/>
              </a:rPr>
              <a:t>to</a:t>
            </a:r>
            <a:r>
              <a:rPr lang="de-DE" sz="2200" b="0" i="0" u="none" strike="noStrike" cap="none" dirty="0">
                <a:solidFill>
                  <a:schemeClr val="dk1"/>
                </a:solidFill>
                <a:latin typeface="Arial"/>
                <a:ea typeface="Arial"/>
                <a:cs typeface="Arial"/>
                <a:sym typeface="Arial"/>
              </a:rPr>
              <a:t> </a:t>
            </a:r>
            <a:r>
              <a:rPr lang="de-DE" sz="2200" b="0" i="0" u="none" strike="noStrike" cap="none" dirty="0" err="1">
                <a:solidFill>
                  <a:schemeClr val="dk1"/>
                </a:solidFill>
                <a:latin typeface="Arial"/>
                <a:ea typeface="Arial"/>
                <a:cs typeface="Arial"/>
                <a:sym typeface="Arial"/>
              </a:rPr>
              <a:t>wheel</a:t>
            </a:r>
            <a:r>
              <a:rPr lang="de-DE" sz="2200" b="0" i="0" u="none" strike="noStrike" cap="none" dirty="0">
                <a:solidFill>
                  <a:schemeClr val="dk1"/>
                </a:solidFill>
                <a:latin typeface="Arial"/>
                <a:ea typeface="Arial"/>
                <a:cs typeface="Arial"/>
                <a:sym typeface="Arial"/>
              </a:rPr>
              <a:t> </a:t>
            </a:r>
            <a:r>
              <a:rPr lang="de-DE" sz="2200" b="0" i="0" u="none" strike="noStrike" cap="none" dirty="0" err="1">
                <a:solidFill>
                  <a:schemeClr val="dk1"/>
                </a:solidFill>
                <a:latin typeface="Arial"/>
                <a:ea typeface="Arial"/>
                <a:cs typeface="Arial"/>
                <a:sym typeface="Arial"/>
              </a:rPr>
              <a:t>slippage</a:t>
            </a:r>
            <a:endParaRPr lang="de-DE" sz="2200" b="0" i="0" u="none" strike="noStrike" cap="none" dirty="0">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Char char="▪"/>
            </a:pPr>
            <a:r>
              <a:rPr lang="de-DE" sz="2200" b="0" i="0" u="none" strike="noStrike" cap="none" dirty="0">
                <a:solidFill>
                  <a:schemeClr val="dk1"/>
                </a:solidFill>
                <a:latin typeface="Arial"/>
                <a:ea typeface="Arial"/>
                <a:cs typeface="Arial"/>
                <a:sym typeface="Arial"/>
              </a:rPr>
              <a:t>Noise</a:t>
            </a:r>
            <a:r>
              <a:rPr lang="de-DE" sz="2200" b="0" dirty="0"/>
              <a:t> e.g.</a:t>
            </a:r>
            <a:r>
              <a:rPr lang="de-DE" sz="2200" b="0" i="0" u="none" strike="noStrike" cap="none" dirty="0">
                <a:solidFill>
                  <a:schemeClr val="dk1"/>
                </a:solidFill>
                <a:latin typeface="Arial"/>
                <a:ea typeface="Arial"/>
                <a:cs typeface="Arial"/>
                <a:sym typeface="Arial"/>
              </a:rPr>
              <a:t> </a:t>
            </a:r>
            <a:r>
              <a:rPr lang="de-DE" sz="2200" b="0" i="0" u="none" strike="noStrike" cap="none" dirty="0" err="1">
                <a:solidFill>
                  <a:schemeClr val="dk1"/>
                </a:solidFill>
                <a:latin typeface="Arial"/>
                <a:ea typeface="Arial"/>
                <a:cs typeface="Arial"/>
                <a:sym typeface="Arial"/>
              </a:rPr>
              <a:t>from</a:t>
            </a:r>
            <a:r>
              <a:rPr lang="de-DE" sz="2200" b="0" i="0" u="none" strike="noStrike" cap="none" dirty="0">
                <a:solidFill>
                  <a:schemeClr val="dk1"/>
                </a:solidFill>
                <a:latin typeface="Arial"/>
                <a:ea typeface="Arial"/>
                <a:cs typeface="Arial"/>
                <a:sym typeface="Arial"/>
              </a:rPr>
              <a:t> </a:t>
            </a:r>
            <a:r>
              <a:rPr lang="de-DE" sz="2200" b="0" i="0" u="none" strike="noStrike" cap="none" dirty="0" err="1">
                <a:solidFill>
                  <a:schemeClr val="dk1"/>
                </a:solidFill>
                <a:latin typeface="Arial"/>
                <a:ea typeface="Arial"/>
                <a:cs typeface="Arial"/>
                <a:sym typeface="Arial"/>
              </a:rPr>
              <a:t>mirrors</a:t>
            </a:r>
            <a:endParaRPr lang="de-DE" sz="2200" b="0" i="0" u="none" strike="noStrike" cap="none" dirty="0">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2200" b="0" i="0" u="none" strike="noStrike" cap="none" dirty="0">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2400" b="0" i="0" u="none" strike="noStrike" cap="none"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ASTER_fsd_Vorlage">
  <a:themeElements>
    <a:clrScheme name="RWTH Farben">
      <a:dk1>
        <a:srgbClr val="000000"/>
      </a:dk1>
      <a:lt1>
        <a:srgbClr val="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722</Words>
  <Application>Microsoft Office PowerPoint</Application>
  <PresentationFormat>Bildschirmpräsentation (4:3)</PresentationFormat>
  <Paragraphs>114</Paragraphs>
  <Slides>12</Slides>
  <Notes>12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12</vt:i4>
      </vt:variant>
    </vt:vector>
  </HeadingPairs>
  <TitlesOfParts>
    <vt:vector size="16" baseType="lpstr">
      <vt:lpstr>Arial</vt:lpstr>
      <vt:lpstr>Calibri</vt:lpstr>
      <vt:lpstr>Noto Sans Symbols</vt:lpstr>
      <vt:lpstr>MASTER_fsd_Vorlage</vt:lpstr>
      <vt:lpstr>Project 9: EKF-based Localization with LRF</vt:lpstr>
      <vt:lpstr>Outline</vt:lpstr>
      <vt:lpstr>Task</vt:lpstr>
      <vt:lpstr>Extended Kalman Filter (1)</vt:lpstr>
      <vt:lpstr>Extended Kalman Filter (2)</vt:lpstr>
      <vt:lpstr>Extended Kalman Filter (3)</vt:lpstr>
      <vt:lpstr>Extended Kalman Filter (4)</vt:lpstr>
      <vt:lpstr>Solution Approach (1)</vt:lpstr>
      <vt:lpstr>Solution Approach (2)</vt:lpstr>
      <vt:lpstr>Solution Approach (3)</vt:lpstr>
      <vt:lpstr>Solution Approach (4)</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9: EKF-based Localization with LRF</dc:title>
  <cp:lastModifiedBy>Markus</cp:lastModifiedBy>
  <cp:revision>3</cp:revision>
  <dcterms:modified xsi:type="dcterms:W3CDTF">2016-09-26T19:44:04Z</dcterms:modified>
</cp:coreProperties>
</file>