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7675" autoAdjust="0"/>
  </p:normalViewPr>
  <p:slideViewPr>
    <p:cSldViewPr snapToGrid="0" snapToObjects="1">
      <p:cViewPr varScale="1">
        <p:scale>
          <a:sx n="52" d="100"/>
          <a:sy n="52" d="100"/>
        </p:scale>
        <p:origin x="32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5CD76-415E-4D3E-926B-3C29F4D31A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F7D51B-B758-481E-9447-43A5D1084860}">
      <dgm:prSet phldrT="[Text]" custT="1"/>
      <dgm:spPr/>
      <dgm:t>
        <a:bodyPr/>
        <a:lstStyle/>
        <a:p>
          <a:r>
            <a:rPr lang="en-US" sz="1800" dirty="0"/>
            <a:t>Around method </a:t>
          </a:r>
        </a:p>
        <a:p>
          <a:r>
            <a:rPr lang="en-US" sz="1800" dirty="0"/>
            <a:t>(</a:t>
          </a:r>
          <a:r>
            <a:rPr lang="en-US" sz="1800" dirty="0" err="1"/>
            <a:t>mais</a:t>
          </a:r>
          <a:r>
            <a:rPr lang="en-US" sz="1800" dirty="0"/>
            <a:t> </a:t>
          </a:r>
          <a:r>
            <a:rPr lang="en-US" sz="1800" dirty="0" err="1"/>
            <a:t>especifíco</a:t>
          </a:r>
          <a:r>
            <a:rPr lang="en-US" sz="1800" dirty="0"/>
            <a:t>)</a:t>
          </a:r>
        </a:p>
      </dgm:t>
    </dgm:pt>
    <dgm:pt modelId="{D76B681F-8429-407C-AF44-9E9356D13273}" type="parTrans" cxnId="{9EEA863B-5CE3-4E98-A2C8-CD28E2873083}">
      <dgm:prSet/>
      <dgm:spPr/>
      <dgm:t>
        <a:bodyPr/>
        <a:lstStyle/>
        <a:p>
          <a:endParaRPr lang="en-US"/>
        </a:p>
      </dgm:t>
    </dgm:pt>
    <dgm:pt modelId="{9BE17DDF-52C9-4F31-828F-EF1162734F5A}" type="sibTrans" cxnId="{9EEA863B-5CE3-4E98-A2C8-CD28E2873083}">
      <dgm:prSet/>
      <dgm:spPr/>
      <dgm:t>
        <a:bodyPr/>
        <a:lstStyle/>
        <a:p>
          <a:endParaRPr lang="en-US"/>
        </a:p>
      </dgm:t>
    </dgm:pt>
    <dgm:pt modelId="{9F23821E-D231-4485-99FB-53F60AB12EDE}">
      <dgm:prSet phldrT="[Text]" custT="1"/>
      <dgm:spPr/>
      <dgm:t>
        <a:bodyPr/>
        <a:lstStyle/>
        <a:p>
          <a:r>
            <a:rPr lang="en-US" sz="1800" dirty="0"/>
            <a:t>Before methods</a:t>
          </a:r>
        </a:p>
        <a:p>
          <a:r>
            <a:rPr lang="en-US" sz="1800" dirty="0"/>
            <a:t> (</a:t>
          </a:r>
          <a:r>
            <a:rPr lang="en-US" sz="1800" dirty="0" err="1"/>
            <a:t>mais</a:t>
          </a:r>
          <a:r>
            <a:rPr lang="en-US" sz="1800" dirty="0"/>
            <a:t> </a:t>
          </a:r>
          <a:r>
            <a:rPr lang="en-US" sz="1800" dirty="0" err="1"/>
            <a:t>especifíco</a:t>
          </a:r>
          <a:r>
            <a:rPr lang="en-US" sz="1800" dirty="0"/>
            <a:t> para o </a:t>
          </a:r>
          <a:r>
            <a:rPr lang="en-US" sz="1800" dirty="0" err="1"/>
            <a:t>menos</a:t>
          </a:r>
          <a:r>
            <a:rPr lang="en-US" sz="1800" dirty="0"/>
            <a:t> </a:t>
          </a:r>
          <a:r>
            <a:rPr lang="en-US" sz="1800" dirty="0" err="1"/>
            <a:t>especifico</a:t>
          </a:r>
          <a:r>
            <a:rPr lang="en-US" sz="1800" dirty="0"/>
            <a:t>)</a:t>
          </a:r>
        </a:p>
      </dgm:t>
    </dgm:pt>
    <dgm:pt modelId="{DFD3DB7D-52A4-4764-8A76-5F8EF6637865}" type="parTrans" cxnId="{293AFA58-64F7-4684-A16D-4DE21EFAA3EC}">
      <dgm:prSet/>
      <dgm:spPr/>
      <dgm:t>
        <a:bodyPr/>
        <a:lstStyle/>
        <a:p>
          <a:endParaRPr lang="en-US"/>
        </a:p>
      </dgm:t>
    </dgm:pt>
    <dgm:pt modelId="{85FAC1F2-0F4F-4689-8493-365FB75FDF11}" type="sibTrans" cxnId="{293AFA58-64F7-4684-A16D-4DE21EFAA3EC}">
      <dgm:prSet/>
      <dgm:spPr/>
      <dgm:t>
        <a:bodyPr/>
        <a:lstStyle/>
        <a:p>
          <a:endParaRPr lang="en-US"/>
        </a:p>
      </dgm:t>
    </dgm:pt>
    <dgm:pt modelId="{F77C03FD-5277-488F-868C-092C2E32C323}">
      <dgm:prSet phldrT="[Text]" custT="1"/>
      <dgm:spPr/>
      <dgm:t>
        <a:bodyPr/>
        <a:lstStyle/>
        <a:p>
          <a:r>
            <a:rPr lang="en-US" sz="1800" dirty="0"/>
            <a:t>Primary method (</a:t>
          </a:r>
          <a:r>
            <a:rPr lang="en-US" sz="1800" dirty="0" err="1"/>
            <a:t>mais</a:t>
          </a:r>
          <a:r>
            <a:rPr lang="en-US" sz="1800" dirty="0"/>
            <a:t> </a:t>
          </a:r>
          <a:r>
            <a:rPr lang="en-US" sz="1800" dirty="0" err="1"/>
            <a:t>especifíco</a:t>
          </a:r>
          <a:r>
            <a:rPr lang="en-US" sz="1800" dirty="0"/>
            <a:t>)</a:t>
          </a:r>
        </a:p>
      </dgm:t>
    </dgm:pt>
    <dgm:pt modelId="{C15C4E3F-88E5-467E-B4A3-9072B3192FD5}" type="parTrans" cxnId="{D0D40CBF-10C9-4CE1-8434-D9679238C62B}">
      <dgm:prSet/>
      <dgm:spPr/>
      <dgm:t>
        <a:bodyPr/>
        <a:lstStyle/>
        <a:p>
          <a:endParaRPr lang="en-US"/>
        </a:p>
      </dgm:t>
    </dgm:pt>
    <dgm:pt modelId="{28A3DCF6-8731-4FB2-A086-B2FD59C451E9}" type="sibTrans" cxnId="{D0D40CBF-10C9-4CE1-8434-D9679238C62B}">
      <dgm:prSet/>
      <dgm:spPr/>
      <dgm:t>
        <a:bodyPr/>
        <a:lstStyle/>
        <a:p>
          <a:endParaRPr lang="en-US"/>
        </a:p>
      </dgm:t>
    </dgm:pt>
    <dgm:pt modelId="{07ED10E2-7FBE-4AD8-8E0F-3B635A4E1041}">
      <dgm:prSet phldrT="[Text]" custT="1"/>
      <dgm:spPr/>
      <dgm:t>
        <a:bodyPr/>
        <a:lstStyle/>
        <a:p>
          <a:r>
            <a:rPr lang="en-US" sz="1800" dirty="0"/>
            <a:t>After methods (</a:t>
          </a:r>
          <a:r>
            <a:rPr lang="en-US" sz="1800" dirty="0" err="1"/>
            <a:t>menos</a:t>
          </a:r>
          <a:r>
            <a:rPr lang="en-US" sz="1800" dirty="0"/>
            <a:t> </a:t>
          </a:r>
          <a:r>
            <a:rPr lang="en-US" sz="1800" dirty="0" err="1"/>
            <a:t>especifíco</a:t>
          </a:r>
          <a:r>
            <a:rPr lang="en-US" sz="1800" dirty="0"/>
            <a:t> para o </a:t>
          </a:r>
          <a:r>
            <a:rPr lang="en-US" sz="1800" dirty="0" err="1"/>
            <a:t>mais</a:t>
          </a:r>
          <a:r>
            <a:rPr lang="en-US" sz="1800" dirty="0"/>
            <a:t> </a:t>
          </a:r>
          <a:r>
            <a:rPr lang="en-US" sz="1800" dirty="0" err="1"/>
            <a:t>especifíco</a:t>
          </a:r>
          <a:r>
            <a:rPr lang="en-US" sz="1800" dirty="0"/>
            <a:t>)</a:t>
          </a:r>
        </a:p>
      </dgm:t>
    </dgm:pt>
    <dgm:pt modelId="{935A16CC-0AD8-4CA9-B07B-B90CC80BD7BD}" type="parTrans" cxnId="{85FA76B6-8988-46A2-A8F3-667E975270AC}">
      <dgm:prSet/>
      <dgm:spPr/>
      <dgm:t>
        <a:bodyPr/>
        <a:lstStyle/>
        <a:p>
          <a:endParaRPr lang="en-US"/>
        </a:p>
      </dgm:t>
    </dgm:pt>
    <dgm:pt modelId="{47FE4AE9-4563-48EA-B0C8-6C77C669D468}" type="sibTrans" cxnId="{85FA76B6-8988-46A2-A8F3-667E975270AC}">
      <dgm:prSet/>
      <dgm:spPr/>
      <dgm:t>
        <a:bodyPr/>
        <a:lstStyle/>
        <a:p>
          <a:endParaRPr lang="en-US"/>
        </a:p>
      </dgm:t>
    </dgm:pt>
    <dgm:pt modelId="{08444C93-39AE-4857-8297-0375B962AE9B}" type="pres">
      <dgm:prSet presAssocID="{CCF5CD76-415E-4D3E-926B-3C29F4D31A74}" presName="Name0" presStyleCnt="0">
        <dgm:presLayoutVars>
          <dgm:dir/>
          <dgm:resizeHandles val="exact"/>
        </dgm:presLayoutVars>
      </dgm:prSet>
      <dgm:spPr/>
    </dgm:pt>
    <dgm:pt modelId="{21D14814-0006-4C20-9BD8-B24CF1CA402F}" type="pres">
      <dgm:prSet presAssocID="{9DF7D51B-B758-481E-9447-43A5D1084860}" presName="node" presStyleLbl="node1" presStyleIdx="0" presStyleCnt="4" custScaleX="158616" custScaleY="127585" custLinFactNeighborX="-1944" custLinFactNeighborY="-2674">
        <dgm:presLayoutVars>
          <dgm:bulletEnabled val="1"/>
        </dgm:presLayoutVars>
      </dgm:prSet>
      <dgm:spPr/>
    </dgm:pt>
    <dgm:pt modelId="{D41A6653-9D31-4044-A687-6CB2A313FC73}" type="pres">
      <dgm:prSet presAssocID="{9BE17DDF-52C9-4F31-828F-EF1162734F5A}" presName="sibTrans" presStyleLbl="sibTrans2D1" presStyleIdx="0" presStyleCnt="3"/>
      <dgm:spPr/>
    </dgm:pt>
    <dgm:pt modelId="{46A79B1F-C068-4557-8C6F-32C17B4C3B52}" type="pres">
      <dgm:prSet presAssocID="{9BE17DDF-52C9-4F31-828F-EF1162734F5A}" presName="connectorText" presStyleLbl="sibTrans2D1" presStyleIdx="0" presStyleCnt="3"/>
      <dgm:spPr/>
    </dgm:pt>
    <dgm:pt modelId="{5A019860-F3E2-4030-87C7-95A528A6C4F0}" type="pres">
      <dgm:prSet presAssocID="{9F23821E-D231-4485-99FB-53F60AB12EDE}" presName="node" presStyleLbl="node1" presStyleIdx="1" presStyleCnt="4" custScaleX="193824" custScaleY="130191">
        <dgm:presLayoutVars>
          <dgm:bulletEnabled val="1"/>
        </dgm:presLayoutVars>
      </dgm:prSet>
      <dgm:spPr/>
    </dgm:pt>
    <dgm:pt modelId="{C3405D1A-C0D6-49CB-8585-5BCCEF00DBFB}" type="pres">
      <dgm:prSet presAssocID="{85FAC1F2-0F4F-4689-8493-365FB75FDF11}" presName="sibTrans" presStyleLbl="sibTrans2D1" presStyleIdx="1" presStyleCnt="3"/>
      <dgm:spPr/>
    </dgm:pt>
    <dgm:pt modelId="{5ECF1EDD-0B09-4EFA-8AB9-BD3A4279B150}" type="pres">
      <dgm:prSet presAssocID="{85FAC1F2-0F4F-4689-8493-365FB75FDF11}" presName="connectorText" presStyleLbl="sibTrans2D1" presStyleIdx="1" presStyleCnt="3"/>
      <dgm:spPr/>
    </dgm:pt>
    <dgm:pt modelId="{7F60B1A3-A2A9-4F4F-AA5D-D668AAEF561B}" type="pres">
      <dgm:prSet presAssocID="{F77C03FD-5277-488F-868C-092C2E32C323}" presName="node" presStyleLbl="node1" presStyleIdx="2" presStyleCnt="4" custScaleX="171135" custScaleY="128866">
        <dgm:presLayoutVars>
          <dgm:bulletEnabled val="1"/>
        </dgm:presLayoutVars>
      </dgm:prSet>
      <dgm:spPr/>
    </dgm:pt>
    <dgm:pt modelId="{04A44A6B-7892-4407-B9AF-CFA2D3C8C7FE}" type="pres">
      <dgm:prSet presAssocID="{28A3DCF6-8731-4FB2-A086-B2FD59C451E9}" presName="sibTrans" presStyleLbl="sibTrans2D1" presStyleIdx="2" presStyleCnt="3"/>
      <dgm:spPr/>
    </dgm:pt>
    <dgm:pt modelId="{F7B09604-6A59-4647-B15E-C3358C1F47D3}" type="pres">
      <dgm:prSet presAssocID="{28A3DCF6-8731-4FB2-A086-B2FD59C451E9}" presName="connectorText" presStyleLbl="sibTrans2D1" presStyleIdx="2" presStyleCnt="3"/>
      <dgm:spPr/>
    </dgm:pt>
    <dgm:pt modelId="{202A26C7-D9D9-4787-B9F6-8942F173DF69}" type="pres">
      <dgm:prSet presAssocID="{07ED10E2-7FBE-4AD8-8E0F-3B635A4E1041}" presName="node" presStyleLbl="node1" presStyleIdx="3" presStyleCnt="4" custScaleX="160761" custScaleY="142459">
        <dgm:presLayoutVars>
          <dgm:bulletEnabled val="1"/>
        </dgm:presLayoutVars>
      </dgm:prSet>
      <dgm:spPr/>
    </dgm:pt>
  </dgm:ptLst>
  <dgm:cxnLst>
    <dgm:cxn modelId="{66040B09-7940-44C7-8A8D-27C447A7D269}" type="presOf" srcId="{F77C03FD-5277-488F-868C-092C2E32C323}" destId="{7F60B1A3-A2A9-4F4F-AA5D-D668AAEF561B}" srcOrd="0" destOrd="0" presId="urn:microsoft.com/office/officeart/2005/8/layout/process1"/>
    <dgm:cxn modelId="{AAAC2F7F-6206-4B5B-B658-DB48A10CF14B}" type="presOf" srcId="{9BE17DDF-52C9-4F31-828F-EF1162734F5A}" destId="{46A79B1F-C068-4557-8C6F-32C17B4C3B52}" srcOrd="1" destOrd="0" presId="urn:microsoft.com/office/officeart/2005/8/layout/process1"/>
    <dgm:cxn modelId="{58B92FED-3CBA-4FE3-8194-BF691E315CCE}" type="presOf" srcId="{85FAC1F2-0F4F-4689-8493-365FB75FDF11}" destId="{5ECF1EDD-0B09-4EFA-8AB9-BD3A4279B150}" srcOrd="1" destOrd="0" presId="urn:microsoft.com/office/officeart/2005/8/layout/process1"/>
    <dgm:cxn modelId="{293AFA58-64F7-4684-A16D-4DE21EFAA3EC}" srcId="{CCF5CD76-415E-4D3E-926B-3C29F4D31A74}" destId="{9F23821E-D231-4485-99FB-53F60AB12EDE}" srcOrd="1" destOrd="0" parTransId="{DFD3DB7D-52A4-4764-8A76-5F8EF6637865}" sibTransId="{85FAC1F2-0F4F-4689-8493-365FB75FDF11}"/>
    <dgm:cxn modelId="{85FA76B6-8988-46A2-A8F3-667E975270AC}" srcId="{CCF5CD76-415E-4D3E-926B-3C29F4D31A74}" destId="{07ED10E2-7FBE-4AD8-8E0F-3B635A4E1041}" srcOrd="3" destOrd="0" parTransId="{935A16CC-0AD8-4CA9-B07B-B90CC80BD7BD}" sibTransId="{47FE4AE9-4563-48EA-B0C8-6C77C669D468}"/>
    <dgm:cxn modelId="{CEF3ACAB-460D-45E8-94A2-76354BEFB69B}" type="presOf" srcId="{28A3DCF6-8731-4FB2-A086-B2FD59C451E9}" destId="{04A44A6B-7892-4407-B9AF-CFA2D3C8C7FE}" srcOrd="0" destOrd="0" presId="urn:microsoft.com/office/officeart/2005/8/layout/process1"/>
    <dgm:cxn modelId="{19501162-EBCE-4244-8243-A25FFA6412D7}" type="presOf" srcId="{07ED10E2-7FBE-4AD8-8E0F-3B635A4E1041}" destId="{202A26C7-D9D9-4787-B9F6-8942F173DF69}" srcOrd="0" destOrd="0" presId="urn:microsoft.com/office/officeart/2005/8/layout/process1"/>
    <dgm:cxn modelId="{9EEA863B-5CE3-4E98-A2C8-CD28E2873083}" srcId="{CCF5CD76-415E-4D3E-926B-3C29F4D31A74}" destId="{9DF7D51B-B758-481E-9447-43A5D1084860}" srcOrd="0" destOrd="0" parTransId="{D76B681F-8429-407C-AF44-9E9356D13273}" sibTransId="{9BE17DDF-52C9-4F31-828F-EF1162734F5A}"/>
    <dgm:cxn modelId="{FA63E2E7-1B20-4097-BACD-F3F0C9231E68}" type="presOf" srcId="{9BE17DDF-52C9-4F31-828F-EF1162734F5A}" destId="{D41A6653-9D31-4044-A687-6CB2A313FC73}" srcOrd="0" destOrd="0" presId="urn:microsoft.com/office/officeart/2005/8/layout/process1"/>
    <dgm:cxn modelId="{973A4211-33ED-437F-864F-E6DB44AAB24A}" type="presOf" srcId="{9F23821E-D231-4485-99FB-53F60AB12EDE}" destId="{5A019860-F3E2-4030-87C7-95A528A6C4F0}" srcOrd="0" destOrd="0" presId="urn:microsoft.com/office/officeart/2005/8/layout/process1"/>
    <dgm:cxn modelId="{23FCA742-12B7-4D88-ADAD-4ECABF9CBCEF}" type="presOf" srcId="{9DF7D51B-B758-481E-9447-43A5D1084860}" destId="{21D14814-0006-4C20-9BD8-B24CF1CA402F}" srcOrd="0" destOrd="0" presId="urn:microsoft.com/office/officeart/2005/8/layout/process1"/>
    <dgm:cxn modelId="{C58E922C-F668-4B84-9116-C11BC674E0E0}" type="presOf" srcId="{85FAC1F2-0F4F-4689-8493-365FB75FDF11}" destId="{C3405D1A-C0D6-49CB-8585-5BCCEF00DBFB}" srcOrd="0" destOrd="0" presId="urn:microsoft.com/office/officeart/2005/8/layout/process1"/>
    <dgm:cxn modelId="{EBD1E8A9-D847-41CC-98E2-743404207166}" type="presOf" srcId="{28A3DCF6-8731-4FB2-A086-B2FD59C451E9}" destId="{F7B09604-6A59-4647-B15E-C3358C1F47D3}" srcOrd="1" destOrd="0" presId="urn:microsoft.com/office/officeart/2005/8/layout/process1"/>
    <dgm:cxn modelId="{D0D40CBF-10C9-4CE1-8434-D9679238C62B}" srcId="{CCF5CD76-415E-4D3E-926B-3C29F4D31A74}" destId="{F77C03FD-5277-488F-868C-092C2E32C323}" srcOrd="2" destOrd="0" parTransId="{C15C4E3F-88E5-467E-B4A3-9072B3192FD5}" sibTransId="{28A3DCF6-8731-4FB2-A086-B2FD59C451E9}"/>
    <dgm:cxn modelId="{0822D12B-3464-43BD-B51B-46E7A7E9848C}" type="presOf" srcId="{CCF5CD76-415E-4D3E-926B-3C29F4D31A74}" destId="{08444C93-39AE-4857-8297-0375B962AE9B}" srcOrd="0" destOrd="0" presId="urn:microsoft.com/office/officeart/2005/8/layout/process1"/>
    <dgm:cxn modelId="{E970CF1D-6580-4FDA-AAA1-A2F033D584A1}" type="presParOf" srcId="{08444C93-39AE-4857-8297-0375B962AE9B}" destId="{21D14814-0006-4C20-9BD8-B24CF1CA402F}" srcOrd="0" destOrd="0" presId="urn:microsoft.com/office/officeart/2005/8/layout/process1"/>
    <dgm:cxn modelId="{90B96449-4D02-43D7-AAF1-6AB65548F7FB}" type="presParOf" srcId="{08444C93-39AE-4857-8297-0375B962AE9B}" destId="{D41A6653-9D31-4044-A687-6CB2A313FC73}" srcOrd="1" destOrd="0" presId="urn:microsoft.com/office/officeart/2005/8/layout/process1"/>
    <dgm:cxn modelId="{DF854918-2B0A-4797-BA89-0F53891EFA29}" type="presParOf" srcId="{D41A6653-9D31-4044-A687-6CB2A313FC73}" destId="{46A79B1F-C068-4557-8C6F-32C17B4C3B52}" srcOrd="0" destOrd="0" presId="urn:microsoft.com/office/officeart/2005/8/layout/process1"/>
    <dgm:cxn modelId="{572FC65C-A797-4A94-820C-3FD9B0CD4092}" type="presParOf" srcId="{08444C93-39AE-4857-8297-0375B962AE9B}" destId="{5A019860-F3E2-4030-87C7-95A528A6C4F0}" srcOrd="2" destOrd="0" presId="urn:microsoft.com/office/officeart/2005/8/layout/process1"/>
    <dgm:cxn modelId="{B03EC06B-B5A1-4BDD-A5C7-9D585E300C34}" type="presParOf" srcId="{08444C93-39AE-4857-8297-0375B962AE9B}" destId="{C3405D1A-C0D6-49CB-8585-5BCCEF00DBFB}" srcOrd="3" destOrd="0" presId="urn:microsoft.com/office/officeart/2005/8/layout/process1"/>
    <dgm:cxn modelId="{F68C9C83-7CA5-49F4-9F02-D6D1A427DB6A}" type="presParOf" srcId="{C3405D1A-C0D6-49CB-8585-5BCCEF00DBFB}" destId="{5ECF1EDD-0B09-4EFA-8AB9-BD3A4279B150}" srcOrd="0" destOrd="0" presId="urn:microsoft.com/office/officeart/2005/8/layout/process1"/>
    <dgm:cxn modelId="{DB13014C-44F2-4DF3-AB73-74EAF6D22A0C}" type="presParOf" srcId="{08444C93-39AE-4857-8297-0375B962AE9B}" destId="{7F60B1A3-A2A9-4F4F-AA5D-D668AAEF561B}" srcOrd="4" destOrd="0" presId="urn:microsoft.com/office/officeart/2005/8/layout/process1"/>
    <dgm:cxn modelId="{117FC03B-1187-4BD3-B46A-C900DF5099D0}" type="presParOf" srcId="{08444C93-39AE-4857-8297-0375B962AE9B}" destId="{04A44A6B-7892-4407-B9AF-CFA2D3C8C7FE}" srcOrd="5" destOrd="0" presId="urn:microsoft.com/office/officeart/2005/8/layout/process1"/>
    <dgm:cxn modelId="{93939CFD-ED18-443F-8574-60097EA430EB}" type="presParOf" srcId="{04A44A6B-7892-4407-B9AF-CFA2D3C8C7FE}" destId="{F7B09604-6A59-4647-B15E-C3358C1F47D3}" srcOrd="0" destOrd="0" presId="urn:microsoft.com/office/officeart/2005/8/layout/process1"/>
    <dgm:cxn modelId="{9EC9FB9A-20E1-4F5D-B638-E335F93A4CAC}" type="presParOf" srcId="{08444C93-39AE-4857-8297-0375B962AE9B}" destId="{202A26C7-D9D9-4787-B9F6-8942F173DF6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14814-0006-4C20-9BD8-B24CF1CA402F}">
      <dsp:nvSpPr>
        <dsp:cNvPr id="0" name=""/>
        <dsp:cNvSpPr/>
      </dsp:nvSpPr>
      <dsp:spPr>
        <a:xfrm>
          <a:off x="0" y="1045345"/>
          <a:ext cx="1800597" cy="1893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Around method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kern="1200" dirty="0" err="1"/>
            <a:t>mais</a:t>
          </a:r>
          <a:r>
            <a:rPr lang="en-US" sz="1800" kern="1200" dirty="0"/>
            <a:t> </a:t>
          </a:r>
          <a:r>
            <a:rPr lang="en-US" sz="1800" kern="1200" dirty="0" err="1"/>
            <a:t>especifíco</a:t>
          </a:r>
          <a:r>
            <a:rPr lang="en-US" sz="1800" kern="1200" dirty="0"/>
            <a:t>)</a:t>
          </a:r>
        </a:p>
      </dsp:txBody>
      <dsp:txXfrm>
        <a:off x="52738" y="1098083"/>
        <a:ext cx="1695121" cy="1788445"/>
      </dsp:txXfrm>
    </dsp:sp>
    <dsp:sp modelId="{D41A6653-9D31-4044-A687-6CB2A313FC73}">
      <dsp:nvSpPr>
        <dsp:cNvPr id="0" name=""/>
        <dsp:cNvSpPr/>
      </dsp:nvSpPr>
      <dsp:spPr>
        <a:xfrm rot="55440">
          <a:off x="1915755" y="1869889"/>
          <a:ext cx="244199" cy="281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15760" y="1925603"/>
        <a:ext cx="170939" cy="168917"/>
      </dsp:txXfrm>
    </dsp:sp>
    <dsp:sp modelId="{5A019860-F3E2-4030-87C7-95A528A6C4F0}">
      <dsp:nvSpPr>
        <dsp:cNvPr id="0" name=""/>
        <dsp:cNvSpPr/>
      </dsp:nvSpPr>
      <dsp:spPr>
        <a:xfrm>
          <a:off x="2261291" y="1065697"/>
          <a:ext cx="2200276" cy="193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Before methods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(</a:t>
          </a:r>
          <a:r>
            <a:rPr lang="en-US" sz="1800" kern="1200" dirty="0" err="1"/>
            <a:t>mais</a:t>
          </a:r>
          <a:r>
            <a:rPr lang="en-US" sz="1800" kern="1200" dirty="0"/>
            <a:t> </a:t>
          </a:r>
          <a:r>
            <a:rPr lang="en-US" sz="1800" kern="1200" dirty="0" err="1"/>
            <a:t>especifíco</a:t>
          </a:r>
          <a:r>
            <a:rPr lang="en-US" sz="1800" kern="1200" dirty="0"/>
            <a:t> para o </a:t>
          </a:r>
          <a:r>
            <a:rPr lang="en-US" sz="1800" kern="1200" dirty="0" err="1"/>
            <a:t>menos</a:t>
          </a:r>
          <a:r>
            <a:rPr lang="en-US" sz="1800" kern="1200" dirty="0"/>
            <a:t> </a:t>
          </a:r>
          <a:r>
            <a:rPr lang="en-US" sz="1800" kern="1200" dirty="0" err="1"/>
            <a:t>especifico</a:t>
          </a:r>
          <a:r>
            <a:rPr lang="en-US" sz="1800" kern="1200" dirty="0"/>
            <a:t>)</a:t>
          </a:r>
        </a:p>
      </dsp:txBody>
      <dsp:txXfrm>
        <a:off x="2317895" y="1122301"/>
        <a:ext cx="2087068" cy="1819397"/>
      </dsp:txXfrm>
    </dsp:sp>
    <dsp:sp modelId="{C3405D1A-C0D6-49CB-8585-5BCCEF00DBFB}">
      <dsp:nvSpPr>
        <dsp:cNvPr id="0" name=""/>
        <dsp:cNvSpPr/>
      </dsp:nvSpPr>
      <dsp:spPr>
        <a:xfrm>
          <a:off x="4575087" y="1891236"/>
          <a:ext cx="240660" cy="281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75087" y="1947541"/>
        <a:ext cx="168462" cy="168917"/>
      </dsp:txXfrm>
    </dsp:sp>
    <dsp:sp modelId="{7F60B1A3-A2A9-4F4F-AA5D-D668AAEF561B}">
      <dsp:nvSpPr>
        <dsp:cNvPr id="0" name=""/>
        <dsp:cNvSpPr/>
      </dsp:nvSpPr>
      <dsp:spPr>
        <a:xfrm>
          <a:off x="4915645" y="1075531"/>
          <a:ext cx="1942712" cy="191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 method (</a:t>
          </a:r>
          <a:r>
            <a:rPr lang="en-US" sz="1800" kern="1200" dirty="0" err="1"/>
            <a:t>mais</a:t>
          </a:r>
          <a:r>
            <a:rPr lang="en-US" sz="1800" kern="1200" dirty="0"/>
            <a:t> </a:t>
          </a:r>
          <a:r>
            <a:rPr lang="en-US" sz="1800" kern="1200" dirty="0" err="1"/>
            <a:t>especifíco</a:t>
          </a:r>
          <a:r>
            <a:rPr lang="en-US" sz="1800" kern="1200" dirty="0"/>
            <a:t>)</a:t>
          </a:r>
        </a:p>
      </dsp:txBody>
      <dsp:txXfrm>
        <a:off x="4971673" y="1131559"/>
        <a:ext cx="1830656" cy="1800881"/>
      </dsp:txXfrm>
    </dsp:sp>
    <dsp:sp modelId="{04A44A6B-7892-4407-B9AF-CFA2D3C8C7FE}">
      <dsp:nvSpPr>
        <dsp:cNvPr id="0" name=""/>
        <dsp:cNvSpPr/>
      </dsp:nvSpPr>
      <dsp:spPr>
        <a:xfrm>
          <a:off x="6971877" y="1891236"/>
          <a:ext cx="240660" cy="281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971877" y="1947541"/>
        <a:ext cx="168462" cy="168917"/>
      </dsp:txXfrm>
    </dsp:sp>
    <dsp:sp modelId="{202A26C7-D9D9-4787-B9F6-8942F173DF69}">
      <dsp:nvSpPr>
        <dsp:cNvPr id="0" name=""/>
        <dsp:cNvSpPr/>
      </dsp:nvSpPr>
      <dsp:spPr>
        <a:xfrm>
          <a:off x="7312435" y="974641"/>
          <a:ext cx="1824947" cy="2114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methods (</a:t>
          </a:r>
          <a:r>
            <a:rPr lang="en-US" sz="1800" kern="1200" dirty="0" err="1"/>
            <a:t>menos</a:t>
          </a:r>
          <a:r>
            <a:rPr lang="en-US" sz="1800" kern="1200" dirty="0"/>
            <a:t> </a:t>
          </a:r>
          <a:r>
            <a:rPr lang="en-US" sz="1800" kern="1200" dirty="0" err="1"/>
            <a:t>especifíco</a:t>
          </a:r>
          <a:r>
            <a:rPr lang="en-US" sz="1800" kern="1200" dirty="0"/>
            <a:t> para o </a:t>
          </a:r>
          <a:r>
            <a:rPr lang="en-US" sz="1800" kern="1200" dirty="0" err="1"/>
            <a:t>mais</a:t>
          </a:r>
          <a:r>
            <a:rPr lang="en-US" sz="1800" kern="1200" dirty="0"/>
            <a:t> </a:t>
          </a:r>
          <a:r>
            <a:rPr lang="en-US" sz="1800" kern="1200" dirty="0" err="1"/>
            <a:t>especifíco</a:t>
          </a:r>
          <a:r>
            <a:rPr lang="en-US" sz="1800" kern="1200" dirty="0"/>
            <a:t>)</a:t>
          </a:r>
        </a:p>
      </dsp:txBody>
      <dsp:txXfrm>
        <a:off x="7365886" y="1028092"/>
        <a:ext cx="1718045" cy="200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20E8-3420-4665-AF77-FF47F5717F5E}" type="datetimeFigureOut">
              <a:rPr lang="pt-PT" smtClean="0"/>
              <a:t>16/05/2016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EC3C-5E62-44D9-A4CD-D519C726EBB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2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Dizer</a:t>
            </a:r>
            <a:r>
              <a:rPr lang="en-US" baseline="0" dirty="0"/>
              <a:t> </a:t>
            </a:r>
            <a:r>
              <a:rPr lang="en-US" baseline="0" dirty="0" err="1"/>
              <a:t>bom</a:t>
            </a:r>
            <a:r>
              <a:rPr lang="en-US" baseline="0" dirty="0"/>
              <a:t> </a:t>
            </a:r>
            <a:r>
              <a:rPr lang="en-US" baseline="0" dirty="0" err="1"/>
              <a:t>dia</a:t>
            </a:r>
            <a:br>
              <a:rPr lang="en-US" baseline="0" dirty="0"/>
            </a:br>
            <a:r>
              <a:rPr lang="en-US" baseline="0" dirty="0"/>
              <a:t>-</a:t>
            </a:r>
            <a:r>
              <a:rPr lang="en-US" baseline="0" dirty="0" err="1"/>
              <a:t>Sorrir</a:t>
            </a:r>
            <a:r>
              <a:rPr lang="en-US" baseline="0" dirty="0"/>
              <a:t>(</a:t>
            </a:r>
            <a:r>
              <a:rPr lang="en-US" baseline="0" dirty="0" err="1"/>
              <a:t>cinicamente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 </a:t>
            </a:r>
            <a:r>
              <a:rPr lang="en-US" baseline="0" dirty="0" err="1"/>
              <a:t>xD</a:t>
            </a:r>
            <a:r>
              <a:rPr lang="en-US" baseline="0" dirty="0"/>
              <a:t> )</a:t>
            </a:r>
            <a:br>
              <a:rPr lang="en-US" baseline="0" dirty="0"/>
            </a:br>
            <a:r>
              <a:rPr lang="en-US" baseline="0" dirty="0"/>
              <a:t>-</a:t>
            </a:r>
            <a:r>
              <a:rPr lang="en-US" baseline="0" dirty="0" err="1"/>
              <a:t>Respirar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04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CLOS(Common Lisp Object System)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do Java </a:t>
            </a:r>
            <a:r>
              <a:rPr lang="en-US" dirty="0" err="1"/>
              <a:t>existe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utilizer Multiple Dispatch. No Java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Single Dispatch + Overloading o que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</a:t>
            </a:r>
            <a:r>
              <a:rPr lang="en-US" dirty="0" err="1"/>
              <a:t>comparativamente</a:t>
            </a:r>
            <a:r>
              <a:rPr lang="en-US" dirty="0"/>
              <a:t> com o CLOS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0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780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Para gerar a lista de precedencias das classes utilizamos uma procura </a:t>
            </a:r>
            <a:r>
              <a:rPr lang="en-US" b="1" i="1" noProof="1"/>
              <a:t>BFS</a:t>
            </a:r>
            <a:r>
              <a:rPr lang="en-US" noProof="1"/>
              <a:t> começando na classe que temos como argumento e subindo pelas respectivas super-classes e super-interfaces.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8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Critério de desempate entre classes e interfaces ao mesmo nivel de hierarquia decidimos que classes têm precedencia sobre as interfaces e a ordem das interfaces é aquela pela qual sao declaradas quando elas sao implementadas.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58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classe Generic Function tem como atributos uma string correspondente ao nome da função e 4 </a:t>
            </a:r>
            <a:r>
              <a:rPr lang="pt-PT" i="1" dirty="0"/>
              <a:t>handlers</a:t>
            </a:r>
            <a:r>
              <a:rPr lang="pt-PT" dirty="0"/>
              <a:t>, um correspondente aos metodos </a:t>
            </a:r>
            <a:r>
              <a:rPr lang="pt-PT" b="1" i="1" dirty="0"/>
              <a:t>primários</a:t>
            </a:r>
            <a:r>
              <a:rPr lang="pt-PT" dirty="0"/>
              <a:t>, outro aos metodos </a:t>
            </a:r>
            <a:r>
              <a:rPr lang="pt-PT" b="1" i="1" dirty="0"/>
              <a:t>around</a:t>
            </a:r>
            <a:r>
              <a:rPr lang="pt-PT" dirty="0"/>
              <a:t>, outro aos </a:t>
            </a:r>
            <a:r>
              <a:rPr lang="pt-PT" b="1" i="1" dirty="0"/>
              <a:t>after</a:t>
            </a:r>
            <a:r>
              <a:rPr lang="pt-PT" dirty="0"/>
              <a:t> e outro aos </a:t>
            </a:r>
            <a:r>
              <a:rPr lang="pt-PT" b="1" i="1" dirty="0"/>
              <a:t>before</a:t>
            </a:r>
            <a:r>
              <a:rPr lang="pt-PT" i="1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64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O consiste na execução sequencial do(s) metodo(s) aplicaveis </a:t>
            </a:r>
            <a:r>
              <a:rPr lang="en-US" b="1" i="1" noProof="1"/>
              <a:t>around</a:t>
            </a:r>
            <a:r>
              <a:rPr lang="en-US" noProof="1"/>
              <a:t> mais especifico(s) e/ou metodos </a:t>
            </a:r>
            <a:r>
              <a:rPr lang="en-US" b="1" i="1" noProof="1"/>
              <a:t>before</a:t>
            </a:r>
            <a:r>
              <a:rPr lang="en-US" noProof="1"/>
              <a:t>(executados do mais especifico para o menos) , metodo </a:t>
            </a:r>
            <a:r>
              <a:rPr lang="en-US" b="1" i="1" noProof="1"/>
              <a:t>primário</a:t>
            </a:r>
            <a:r>
              <a:rPr lang="en-US" noProof="1"/>
              <a:t> mais especifico e metodos </a:t>
            </a:r>
            <a:r>
              <a:rPr lang="en-US" b="1" i="1" noProof="1"/>
              <a:t>after</a:t>
            </a:r>
            <a:r>
              <a:rPr lang="en-US" noProof="1"/>
              <a:t>(executados do menos especifico para o mais)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2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cache que </a:t>
            </a:r>
            <a:r>
              <a:rPr lang="en-US" dirty="0" err="1"/>
              <a:t>guarda</a:t>
            </a:r>
            <a:r>
              <a:rPr lang="en-US" dirty="0"/>
              <a:t> a </a:t>
            </a:r>
            <a:r>
              <a:rPr lang="en-US" dirty="0" err="1"/>
              <a:t>chamada</a:t>
            </a:r>
            <a:r>
              <a:rPr lang="en-US" dirty="0"/>
              <a:t> para um dado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argumentos</a:t>
            </a:r>
            <a:r>
              <a:rPr lang="en-US" dirty="0"/>
              <a:t>. </a:t>
            </a:r>
          </a:p>
          <a:p>
            <a:r>
              <a:rPr lang="en-US" dirty="0" err="1"/>
              <a:t>Guarda</a:t>
            </a:r>
            <a:r>
              <a:rPr lang="en-US" dirty="0"/>
              <a:t> o </a:t>
            </a:r>
            <a:r>
              <a:rPr lang="en-US" dirty="0" err="1"/>
              <a:t>cálculo</a:t>
            </a:r>
            <a:r>
              <a:rPr lang="en-US" dirty="0"/>
              <a:t> do </a:t>
            </a:r>
            <a:r>
              <a:rPr lang="en-US" dirty="0" err="1"/>
              <a:t>effectiveMethod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dada </a:t>
            </a:r>
            <a:r>
              <a:rPr lang="en-US" dirty="0" err="1"/>
              <a:t>chamada</a:t>
            </a:r>
            <a:endParaRPr lang="en-US" dirty="0"/>
          </a:p>
          <a:p>
            <a:r>
              <a:rPr lang="en-US" dirty="0"/>
              <a:t>Cache </a:t>
            </a:r>
            <a:r>
              <a:rPr lang="en-US" dirty="0" err="1"/>
              <a:t>contém</a:t>
            </a:r>
            <a:r>
              <a:rPr lang="en-US" dirty="0"/>
              <a:t> um </a:t>
            </a:r>
            <a:r>
              <a:rPr lang="en-US" dirty="0" err="1"/>
              <a:t>objecto</a:t>
            </a:r>
            <a:r>
              <a:rPr lang="en-US" dirty="0"/>
              <a:t> </a:t>
            </a:r>
            <a:r>
              <a:rPr lang="pt-PT" b="1" i="1" dirty="0"/>
              <a:t>EffectiveMethodCacheItem </a:t>
            </a:r>
            <a:r>
              <a:rPr lang="pt-PT" dirty="0"/>
              <a:t>que contem o metodo efectivo respectivo aos argumentos da chamada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97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existirem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b="1" i="1" dirty="0"/>
              <a:t>around</a:t>
            </a:r>
            <a:r>
              <a:rPr lang="en-US" dirty="0"/>
              <a:t> com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CLOS</a:t>
            </a:r>
          </a:p>
          <a:p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implementamos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o </a:t>
            </a:r>
            <a:r>
              <a:rPr lang="en-US" b="1" i="1" dirty="0"/>
              <a:t>call-next-method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around de forma a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o </a:t>
            </a:r>
            <a:r>
              <a:rPr lang="en-US" dirty="0" err="1"/>
              <a:t>proximo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</a:t>
            </a:r>
            <a:r>
              <a:rPr lang="en-US" dirty="0" err="1"/>
              <a:t>aplicavel</a:t>
            </a:r>
            <a:r>
              <a:rPr lang="en-US" dirty="0"/>
              <a:t>.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6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5/16/2016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4339" y="4831474"/>
            <a:ext cx="7655238" cy="123493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André Rodrigues nº69998</a:t>
            </a:r>
          </a:p>
          <a:p>
            <a:pPr algn="r"/>
            <a:r>
              <a:rPr lang="en-US" dirty="0"/>
              <a:t>Gonçalo Castilho nº75305</a:t>
            </a:r>
          </a:p>
          <a:p>
            <a:pPr algn="r"/>
            <a:r>
              <a:rPr lang="en-US" dirty="0"/>
              <a:t>Sílvia Timóteo nº75770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 in Java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03200" y="4831474"/>
            <a:ext cx="4461164" cy="1234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Professor:</a:t>
            </a:r>
          </a:p>
          <a:p>
            <a:pPr algn="l"/>
            <a:r>
              <a:rPr lang="en-US" dirty="0"/>
              <a:t>António Menezes Leitão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7862" y="2485654"/>
            <a:ext cx="2705100" cy="1638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53" y="4683967"/>
            <a:ext cx="8322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GFName</a:t>
            </a:r>
            <a:r>
              <a:rPr lang="en-GB" sz="2400" dirty="0"/>
              <a:t> – string </a:t>
            </a:r>
            <a:r>
              <a:rPr lang="en-GB" sz="2400" dirty="0" err="1"/>
              <a:t>representativo</a:t>
            </a:r>
            <a:r>
              <a:rPr lang="en-GB" sz="2400" dirty="0"/>
              <a:t> do </a:t>
            </a:r>
            <a:r>
              <a:rPr lang="en-GB" sz="2400" dirty="0" err="1"/>
              <a:t>nome</a:t>
            </a:r>
            <a:r>
              <a:rPr lang="en-GB" sz="2400" dirty="0"/>
              <a:t> da </a:t>
            </a:r>
            <a:r>
              <a:rPr lang="en-GB" sz="2400" dirty="0" err="1"/>
              <a:t>função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3 </a:t>
            </a:r>
            <a:r>
              <a:rPr lang="pt-PT" sz="2400" i="1" dirty="0"/>
              <a:t>handlers</a:t>
            </a:r>
            <a:r>
              <a:rPr lang="pt-PT" sz="2400" dirty="0"/>
              <a:t>, um correspondente aos métodos </a:t>
            </a:r>
            <a:r>
              <a:rPr lang="pt-PT" sz="2400" b="1" i="1" dirty="0"/>
              <a:t>primários</a:t>
            </a:r>
            <a:r>
              <a:rPr lang="pt-PT" sz="2400" dirty="0"/>
              <a:t>,  outro aos </a:t>
            </a:r>
            <a:r>
              <a:rPr lang="pt-PT" sz="2400" b="1" i="1" dirty="0"/>
              <a:t>after</a:t>
            </a:r>
            <a:r>
              <a:rPr lang="pt-PT" sz="2400" dirty="0"/>
              <a:t> e outro aos </a:t>
            </a:r>
            <a:r>
              <a:rPr lang="pt-PT" sz="2400" b="1" i="1" dirty="0"/>
              <a:t>before</a:t>
            </a:r>
            <a:r>
              <a:rPr lang="pt-PT" sz="2400" i="1" dirty="0"/>
              <a:t>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88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noProof="1"/>
              <a:t>Para ser executada a função generic é calculado </a:t>
            </a:r>
            <a:r>
              <a:rPr lang="en-US" b="1" i="1" noProof="1"/>
              <a:t>effective method </a:t>
            </a:r>
            <a:r>
              <a:rPr lang="en-US" noProof="1"/>
              <a:t> para os argumentos da chamada. </a:t>
            </a:r>
            <a:endParaRPr lang="en-US" b="1" i="1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4" y="2440611"/>
            <a:ext cx="7655237" cy="619830"/>
          </a:xfrm>
        </p:spPr>
        <p:txBody>
          <a:bodyPr>
            <a:normAutofit/>
          </a:bodyPr>
          <a:lstStyle/>
          <a:p>
            <a:r>
              <a:rPr lang="en-US" b="1" i="1" noProof="1"/>
              <a:t>Effective method 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6059236"/>
              </p:ext>
            </p:extLst>
          </p:nvPr>
        </p:nvGraphicFramePr>
        <p:xfrm>
          <a:off x="0" y="2317703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71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83" y="3167975"/>
            <a:ext cx="7655237" cy="868363"/>
          </a:xfrm>
        </p:spPr>
        <p:txBody>
          <a:bodyPr/>
          <a:lstStyle/>
          <a:p>
            <a:pPr algn="ctr"/>
            <a:r>
              <a:rPr lang="en-US" dirty="0" err="1"/>
              <a:t>Extensões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280970" y="1276830"/>
            <a:ext cx="7655237" cy="3685552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041"/>
            <a:ext cx="9144000" cy="4105469"/>
          </a:xfrm>
        </p:spPr>
      </p:pic>
    </p:spTree>
    <p:extLst>
      <p:ext uri="{BB962C8B-B14F-4D97-AF65-F5344CB8AC3E}">
        <p14:creationId xmlns:p14="http://schemas.microsoft.com/office/powerpoint/2010/main" val="42178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869" y="2427717"/>
            <a:ext cx="8269131" cy="1248544"/>
          </a:xfrm>
        </p:spPr>
        <p:txBody>
          <a:bodyPr>
            <a:normAutofit/>
          </a:bodyPr>
          <a:lstStyle/>
          <a:p>
            <a:r>
              <a:rPr lang="en-US" dirty="0" err="1"/>
              <a:t>Guarda</a:t>
            </a:r>
            <a:r>
              <a:rPr lang="en-US" dirty="0"/>
              <a:t> o </a:t>
            </a:r>
            <a:r>
              <a:rPr lang="en-US" dirty="0" err="1"/>
              <a:t>cálculo</a:t>
            </a:r>
            <a:r>
              <a:rPr lang="en-US" dirty="0"/>
              <a:t> do </a:t>
            </a:r>
            <a:r>
              <a:rPr lang="en-US" dirty="0" err="1"/>
              <a:t>effectiveMethod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dada </a:t>
            </a:r>
            <a:r>
              <a:rPr lang="en-US" dirty="0" err="1"/>
              <a:t>chamada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pt-PT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97" y="4105262"/>
            <a:ext cx="3079844" cy="2098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39" y="4706687"/>
            <a:ext cx="5214031" cy="1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Métodos</a:t>
            </a:r>
            <a:r>
              <a:rPr lang="en-US" dirty="0"/>
              <a:t> Around e Call-next-method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4" y="2999152"/>
            <a:ext cx="7655237" cy="368555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existirem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b="1" i="1" dirty="0"/>
              <a:t>around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i="1" dirty="0"/>
              <a:t>call-next-method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around com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CLOS.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1" y="3449417"/>
            <a:ext cx="7655237" cy="868363"/>
          </a:xfrm>
        </p:spPr>
        <p:txBody>
          <a:bodyPr/>
          <a:lstStyle/>
          <a:p>
            <a:pPr algn="ctr"/>
            <a:r>
              <a:rPr lang="en-US" dirty="0" err="1"/>
              <a:t>Questões</a:t>
            </a:r>
            <a:r>
              <a:rPr lang="en-US" dirty="0"/>
              <a:t>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30752" y="2475004"/>
            <a:ext cx="7655237" cy="3685552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</a:t>
            </a:r>
          </a:p>
          <a:p>
            <a:pPr lvl="1"/>
            <a:r>
              <a:rPr lang="en-US" dirty="0"/>
              <a:t>Multiple dispatch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Single dispatch + 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Permitir</a:t>
            </a:r>
            <a:r>
              <a:rPr lang="en-US" dirty="0"/>
              <a:t> Multiple Dispatch </a:t>
            </a:r>
            <a:r>
              <a:rPr lang="en-US" dirty="0" err="1"/>
              <a:t>em</a:t>
            </a:r>
            <a:r>
              <a:rPr lang="en-US" dirty="0"/>
              <a:t> java.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14" y="2924850"/>
            <a:ext cx="8109771" cy="1252296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55237" y="803321"/>
            <a:ext cx="7655237" cy="3685552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5" y="2183363"/>
            <a:ext cx="8714791" cy="4068147"/>
          </a:xfrm>
        </p:spPr>
      </p:pic>
    </p:spTree>
    <p:extLst>
      <p:ext uri="{BB962C8B-B14F-4D97-AF65-F5344CB8AC3E}">
        <p14:creationId xmlns:p14="http://schemas.microsoft.com/office/powerpoint/2010/main" val="10760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32" y="1474082"/>
            <a:ext cx="7655237" cy="868363"/>
          </a:xfrm>
        </p:spPr>
        <p:txBody>
          <a:bodyPr/>
          <a:lstStyle/>
          <a:p>
            <a:r>
              <a:rPr lang="en-US" dirty="0"/>
              <a:t>Function Handler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5" y="2440611"/>
            <a:ext cx="4985711" cy="36855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um </a:t>
            </a:r>
            <a:r>
              <a:rPr lang="en-US" dirty="0" err="1"/>
              <a:t>tipo</a:t>
            </a:r>
            <a:r>
              <a:rPr lang="en-US" dirty="0"/>
              <a:t> (</a:t>
            </a:r>
            <a:r>
              <a:rPr lang="en-US" b="1" i="1" dirty="0"/>
              <a:t>Around</a:t>
            </a:r>
            <a:r>
              <a:rPr lang="en-US" dirty="0"/>
              <a:t>, </a:t>
            </a:r>
            <a:r>
              <a:rPr lang="en-US" b="1" i="1" dirty="0"/>
              <a:t>Primary</a:t>
            </a:r>
            <a:r>
              <a:rPr lang="en-US" dirty="0"/>
              <a:t>, </a:t>
            </a:r>
            <a:r>
              <a:rPr lang="en-US" b="1" i="1" dirty="0"/>
              <a:t>Before</a:t>
            </a:r>
            <a:r>
              <a:rPr lang="en-US" dirty="0"/>
              <a:t> e </a:t>
            </a:r>
            <a:r>
              <a:rPr lang="en-US" b="1" i="1" dirty="0"/>
              <a:t>After</a:t>
            </a:r>
            <a:r>
              <a:rPr lang="en-US" dirty="0"/>
              <a:t>)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Selecciona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aplicáveis</a:t>
            </a:r>
            <a:r>
              <a:rPr lang="en-US" dirty="0"/>
              <a:t> e </a:t>
            </a:r>
            <a:r>
              <a:rPr lang="en-US" dirty="0" err="1"/>
              <a:t>ordena-os</a:t>
            </a:r>
            <a:r>
              <a:rPr lang="en-US" dirty="0"/>
              <a:t> 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efectuada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98" y="2114591"/>
            <a:ext cx="2700741" cy="124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98" y="3716077"/>
            <a:ext cx="2700741" cy="22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Precedência</a:t>
            </a:r>
            <a:r>
              <a:rPr lang="en-US" dirty="0"/>
              <a:t> de classes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Foi utilizada uma procura </a:t>
            </a:r>
            <a:r>
              <a:rPr lang="en-US" b="1" i="1" noProof="1"/>
              <a:t>BFS</a:t>
            </a:r>
            <a:r>
              <a:rPr lang="en-US" noProof="1"/>
              <a:t> para gerar a lista de precendias de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321" y="2439988"/>
            <a:ext cx="6107162" cy="2691849"/>
          </a:xfrm>
        </p:spPr>
      </p:pic>
      <p:sp>
        <p:nvSpPr>
          <p:cNvPr id="9" name="TextBox 8"/>
          <p:cNvSpPr txBox="1"/>
          <p:nvPr/>
        </p:nvSpPr>
        <p:spPr>
          <a:xfrm>
            <a:off x="1096071" y="5254122"/>
            <a:ext cx="6958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A -&gt; B -&gt; I1 -&gt; I2 -&gt; C -&gt; I3</a:t>
            </a:r>
          </a:p>
        </p:txBody>
      </p:sp>
    </p:spTree>
    <p:extLst>
      <p:ext uri="{BB962C8B-B14F-4D97-AF65-F5344CB8AC3E}">
        <p14:creationId xmlns:p14="http://schemas.microsoft.com/office/powerpoint/2010/main" val="286526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Precedência</a:t>
            </a:r>
            <a:r>
              <a:rPr lang="en-US" dirty="0"/>
              <a:t> de classes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Critério de desempate entre classes e interfaces ao mesmo nivel de hierarquia:</a:t>
            </a:r>
          </a:p>
          <a:p>
            <a:endParaRPr lang="en-US" noProof="1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591188" y="3826187"/>
            <a:ext cx="1548881" cy="9144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43284" y="4963886"/>
            <a:ext cx="7896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1"/>
              <a:t>As classes têm precedência sobre as interfaces e a ordem das interfaces é aquela pela qual sao declaradas.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9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1763</TotalTime>
  <Words>594</Words>
  <Application>Microsoft Office PowerPoint</Application>
  <PresentationFormat>On-screen Show (4:3)</PresentationFormat>
  <Paragraphs>101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Template-Powerpoint-IST_1</vt:lpstr>
      <vt:lpstr>Multiple Dispatch in Java</vt:lpstr>
      <vt:lpstr>Introdução ao problema</vt:lpstr>
      <vt:lpstr>Objectivo</vt:lpstr>
      <vt:lpstr>Solution</vt:lpstr>
      <vt:lpstr>UML</vt:lpstr>
      <vt:lpstr>Function Handler</vt:lpstr>
      <vt:lpstr>Precedência de classes</vt:lpstr>
      <vt:lpstr>Exemplo de ordenação</vt:lpstr>
      <vt:lpstr>Precedência de classes</vt:lpstr>
      <vt:lpstr>Generic Function</vt:lpstr>
      <vt:lpstr>Generic Function</vt:lpstr>
      <vt:lpstr>Generic Function</vt:lpstr>
      <vt:lpstr>Extensões</vt:lpstr>
      <vt:lpstr>UML</vt:lpstr>
      <vt:lpstr>Cache</vt:lpstr>
      <vt:lpstr>Métodos Around e Call-next-method</vt:lpstr>
      <vt:lpstr>Questões?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Sílvia Timóteo</cp:lastModifiedBy>
  <cp:revision>41</cp:revision>
  <dcterms:created xsi:type="dcterms:W3CDTF">2014-07-21T10:31:21Z</dcterms:created>
  <dcterms:modified xsi:type="dcterms:W3CDTF">2016-05-16T16:08:59Z</dcterms:modified>
</cp:coreProperties>
</file>