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71" r:id="rId14"/>
    <p:sldId id="272" r:id="rId15"/>
    <p:sldId id="268" r:id="rId16"/>
    <p:sldId id="269"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902" autoAdjust="0"/>
  </p:normalViewPr>
  <p:slideViewPr>
    <p:cSldViewPr snapToGrid="0" snapToObjects="1">
      <p:cViewPr varScale="1">
        <p:scale>
          <a:sx n="53" d="100"/>
          <a:sy n="53" d="100"/>
        </p:scale>
        <p:origin x="48" y="54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dirty="0"/>
              <a:t>Time per execution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922403945653195"/>
          <c:y val="0.17434361558032288"/>
          <c:w val="0.77513955048190586"/>
          <c:h val="0.59569777719810457"/>
        </c:manualLayout>
      </c:layout>
      <c:scatterChart>
        <c:scatterStyle val="lineMarker"/>
        <c:varyColors val="0"/>
        <c:ser>
          <c:idx val="0"/>
          <c:order val="0"/>
          <c:tx>
            <c:strRef>
              <c:f>Sheet1!$B$1</c:f>
              <c:strCache>
                <c:ptCount val="1"/>
                <c:pt idx="0">
                  <c:v>Execution Time(ms)</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20</c:v>
                </c:pt>
                <c:pt idx="1">
                  <c:v>16</c:v>
                </c:pt>
                <c:pt idx="2">
                  <c:v>15</c:v>
                </c:pt>
                <c:pt idx="3">
                  <c:v>16</c:v>
                </c:pt>
                <c:pt idx="4">
                  <c:v>19</c:v>
                </c:pt>
                <c:pt idx="5">
                  <c:v>17</c:v>
                </c:pt>
                <c:pt idx="6">
                  <c:v>19</c:v>
                </c:pt>
                <c:pt idx="7">
                  <c:v>22</c:v>
                </c:pt>
                <c:pt idx="8">
                  <c:v>18</c:v>
                </c:pt>
                <c:pt idx="9">
                  <c:v>20</c:v>
                </c:pt>
              </c:numCache>
            </c:numRef>
          </c:yVal>
          <c:smooth val="0"/>
          <c:extLst>
            <c:ext xmlns:c16="http://schemas.microsoft.com/office/drawing/2014/chart" uri="{C3380CC4-5D6E-409C-BE32-E72D297353CC}">
              <c16:uniqueId val="{00000000-4F15-49AF-9179-633A4F6D8693}"/>
            </c:ext>
          </c:extLst>
        </c:ser>
        <c:dLbls>
          <c:showLegendKey val="0"/>
          <c:showVal val="0"/>
          <c:showCatName val="0"/>
          <c:showSerName val="0"/>
          <c:showPercent val="0"/>
          <c:showBubbleSize val="0"/>
        </c:dLbls>
        <c:axId val="387590400"/>
        <c:axId val="387591712"/>
      </c:scatterChart>
      <c:valAx>
        <c:axId val="387590400"/>
        <c:scaling>
          <c:orientation val="minMax"/>
          <c:max val="10"/>
        </c:scaling>
        <c:delete val="0"/>
        <c:axPos val="b"/>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7591712"/>
        <c:crosses val="autoZero"/>
        <c:crossBetween val="midCat"/>
      </c:valAx>
      <c:valAx>
        <c:axId val="3875917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pt-PT" dirty="0"/>
                  <a:t>Time</a:t>
                </a:r>
                <a:r>
                  <a:rPr lang="pt-PT" baseline="0" dirty="0"/>
                  <a:t>(ms)</a:t>
                </a:r>
                <a:endParaRPr lang="pt-PT"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759040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dirty="0"/>
              <a:t>Time per execution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922403945653195"/>
          <c:y val="0.17434361558032288"/>
          <c:w val="0.77513955048190586"/>
          <c:h val="0.59569777719810457"/>
        </c:manualLayout>
      </c:layout>
      <c:scatterChart>
        <c:scatterStyle val="lineMarker"/>
        <c:varyColors val="0"/>
        <c:ser>
          <c:idx val="0"/>
          <c:order val="0"/>
          <c:tx>
            <c:strRef>
              <c:f>Sheet1!$B$1</c:f>
              <c:strCache>
                <c:ptCount val="1"/>
                <c:pt idx="0">
                  <c:v>Execution Time(ms)</c:v>
                </c:pt>
              </c:strCache>
            </c:strRef>
          </c:tx>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13</c:v>
                </c:pt>
                <c:pt idx="1">
                  <c:v>14</c:v>
                </c:pt>
                <c:pt idx="2">
                  <c:v>15</c:v>
                </c:pt>
                <c:pt idx="3">
                  <c:v>15</c:v>
                </c:pt>
                <c:pt idx="4">
                  <c:v>15</c:v>
                </c:pt>
                <c:pt idx="5">
                  <c:v>13</c:v>
                </c:pt>
                <c:pt idx="6">
                  <c:v>12</c:v>
                </c:pt>
                <c:pt idx="7">
                  <c:v>14</c:v>
                </c:pt>
                <c:pt idx="8">
                  <c:v>13</c:v>
                </c:pt>
                <c:pt idx="9">
                  <c:v>16</c:v>
                </c:pt>
              </c:numCache>
            </c:numRef>
          </c:yVal>
          <c:smooth val="0"/>
          <c:extLst>
            <c:ext xmlns:c16="http://schemas.microsoft.com/office/drawing/2014/chart" uri="{C3380CC4-5D6E-409C-BE32-E72D297353CC}">
              <c16:uniqueId val="{00000000-2701-4410-9672-AC2D8959F163}"/>
            </c:ext>
          </c:extLst>
        </c:ser>
        <c:dLbls>
          <c:showLegendKey val="0"/>
          <c:showVal val="0"/>
          <c:showCatName val="0"/>
          <c:showSerName val="0"/>
          <c:showPercent val="0"/>
          <c:showBubbleSize val="0"/>
        </c:dLbls>
        <c:axId val="387590400"/>
        <c:axId val="387591712"/>
      </c:scatterChart>
      <c:valAx>
        <c:axId val="387590400"/>
        <c:scaling>
          <c:orientation val="minMax"/>
          <c:max val="10"/>
        </c:scaling>
        <c:delete val="0"/>
        <c:axPos val="b"/>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7591712"/>
        <c:crosses val="autoZero"/>
        <c:crossBetween val="midCat"/>
      </c:valAx>
      <c:valAx>
        <c:axId val="3875917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pt-PT" dirty="0"/>
                  <a:t>Time</a:t>
                </a:r>
                <a:r>
                  <a:rPr lang="pt-PT" baseline="0" dirty="0"/>
                  <a:t>(ms)</a:t>
                </a:r>
                <a:endParaRPr lang="pt-PT"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7590400"/>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920E8-3420-4665-AF77-FF47F5717F5E}" type="datetimeFigureOut">
              <a:rPr lang="pt-PT" smtClean="0"/>
              <a:t>14/04/2016</a:t>
            </a:fld>
            <a:endParaRPr lang="pt-P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1EC3C-5E62-44D9-A4CD-D519C726EBB2}" type="slidenum">
              <a:rPr lang="pt-PT" smtClean="0"/>
              <a:t>‹#›</a:t>
            </a:fld>
            <a:endParaRPr lang="pt-PT"/>
          </a:p>
        </p:txBody>
      </p:sp>
    </p:spTree>
    <p:extLst>
      <p:ext uri="{BB962C8B-B14F-4D97-AF65-F5344CB8AC3E}">
        <p14:creationId xmlns:p14="http://schemas.microsoft.com/office/powerpoint/2010/main" val="375026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Dizer</a:t>
            </a:r>
            <a:r>
              <a:rPr lang="en-US" baseline="0" dirty="0"/>
              <a:t> </a:t>
            </a:r>
            <a:r>
              <a:rPr lang="en-US" baseline="0" dirty="0" err="1"/>
              <a:t>bom</a:t>
            </a:r>
            <a:r>
              <a:rPr lang="en-US" baseline="0" dirty="0"/>
              <a:t> </a:t>
            </a:r>
            <a:r>
              <a:rPr lang="en-US" baseline="0" dirty="0" err="1"/>
              <a:t>dia</a:t>
            </a:r>
            <a:br>
              <a:rPr lang="en-US" baseline="0" dirty="0"/>
            </a:br>
            <a:r>
              <a:rPr lang="en-US" baseline="0" dirty="0"/>
              <a:t>-</a:t>
            </a:r>
            <a:r>
              <a:rPr lang="en-US" baseline="0" dirty="0" err="1"/>
              <a:t>Sorrir</a:t>
            </a:r>
            <a:r>
              <a:rPr lang="en-US" baseline="0" dirty="0"/>
              <a:t>(</a:t>
            </a:r>
            <a:r>
              <a:rPr lang="en-US" baseline="0" dirty="0" err="1"/>
              <a:t>cinicamente</a:t>
            </a:r>
            <a:r>
              <a:rPr lang="en-US" baseline="0" dirty="0"/>
              <a:t> </a:t>
            </a:r>
            <a:r>
              <a:rPr lang="en-US" baseline="0" dirty="0" err="1"/>
              <a:t>claro</a:t>
            </a:r>
            <a:r>
              <a:rPr lang="en-US" baseline="0" dirty="0"/>
              <a:t> </a:t>
            </a:r>
            <a:r>
              <a:rPr lang="en-US" baseline="0" dirty="0" err="1"/>
              <a:t>xD</a:t>
            </a:r>
            <a:r>
              <a:rPr lang="en-US" baseline="0" dirty="0"/>
              <a:t> )</a:t>
            </a:r>
            <a:br>
              <a:rPr lang="en-US" baseline="0" dirty="0"/>
            </a:br>
            <a:r>
              <a:rPr lang="en-US" baseline="0" dirty="0"/>
              <a:t>-</a:t>
            </a:r>
            <a:r>
              <a:rPr lang="en-US" baseline="0" dirty="0" err="1"/>
              <a:t>Respirar</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a:t>
            </a:fld>
            <a:endParaRPr lang="pt-PT"/>
          </a:p>
        </p:txBody>
      </p:sp>
    </p:spTree>
    <p:extLst>
      <p:ext uri="{BB962C8B-B14F-4D97-AF65-F5344CB8AC3E}">
        <p14:creationId xmlns:p14="http://schemas.microsoft.com/office/powerpoint/2010/main" val="1479043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motivação</a:t>
            </a:r>
            <a:r>
              <a:rPr lang="en-US" baseline="0" dirty="0"/>
              <a:t> </a:t>
            </a:r>
            <a:r>
              <a:rPr lang="en-US" baseline="0" dirty="0" err="1"/>
              <a:t>por</a:t>
            </a:r>
            <a:r>
              <a:rPr lang="en-US" baseline="0" dirty="0"/>
              <a:t> de </a:t>
            </a:r>
            <a:r>
              <a:rPr lang="en-US" baseline="0" dirty="0" err="1"/>
              <a:t>trás</a:t>
            </a:r>
            <a:r>
              <a:rPr lang="en-US" baseline="0" dirty="0"/>
              <a:t> da </a:t>
            </a:r>
            <a:r>
              <a:rPr lang="en-US" baseline="0" dirty="0" err="1"/>
              <a:t>adição</a:t>
            </a:r>
            <a:r>
              <a:rPr lang="en-US" baseline="0" dirty="0"/>
              <a:t> </a:t>
            </a:r>
            <a:r>
              <a:rPr lang="en-US" baseline="0" dirty="0" err="1"/>
              <a:t>desta</a:t>
            </a:r>
            <a:r>
              <a:rPr lang="en-US" baseline="0" dirty="0"/>
              <a:t> </a:t>
            </a:r>
            <a:r>
              <a:rPr lang="en-US" baseline="0" dirty="0" err="1"/>
              <a:t>extensão</a:t>
            </a:r>
            <a:r>
              <a:rPr lang="en-US" baseline="0" dirty="0"/>
              <a:t> </a:t>
            </a:r>
            <a:r>
              <a:rPr lang="en-US" baseline="0" dirty="0" err="1"/>
              <a:t>depara</a:t>
            </a:r>
            <a:r>
              <a:rPr lang="en-US" baseline="0" dirty="0"/>
              <a:t>-se com o facto das </a:t>
            </a:r>
            <a:r>
              <a:rPr lang="en-US" baseline="0" dirty="0" err="1"/>
              <a:t>operações</a:t>
            </a:r>
            <a:r>
              <a:rPr lang="en-US" baseline="0" dirty="0"/>
              <a:t> de </a:t>
            </a:r>
            <a:r>
              <a:rPr lang="en-US" baseline="0" dirty="0" err="1"/>
              <a:t>Autoboxing</a:t>
            </a:r>
            <a:r>
              <a:rPr lang="en-US" baseline="0" dirty="0"/>
              <a:t> </a:t>
            </a:r>
            <a:r>
              <a:rPr lang="en-US" baseline="0" dirty="0" err="1"/>
              <a:t>serem</a:t>
            </a:r>
            <a:r>
              <a:rPr lang="en-US" baseline="0" dirty="0"/>
              <a:t> </a:t>
            </a:r>
            <a:r>
              <a:rPr lang="en-US" baseline="0" dirty="0" err="1"/>
              <a:t>relativamente</a:t>
            </a:r>
            <a:r>
              <a:rPr lang="en-US" baseline="0" dirty="0"/>
              <a:t> </a:t>
            </a:r>
            <a:r>
              <a:rPr lang="en-US" baseline="0" dirty="0" err="1"/>
              <a:t>mais</a:t>
            </a:r>
            <a:r>
              <a:rPr lang="en-US" baseline="0" dirty="0"/>
              <a:t> </a:t>
            </a:r>
            <a:r>
              <a:rPr lang="en-US" baseline="0" dirty="0" err="1"/>
              <a:t>lentas</a:t>
            </a:r>
            <a:r>
              <a:rPr lang="en-US" baseline="0" dirty="0"/>
              <a:t> que as </a:t>
            </a:r>
            <a:r>
              <a:rPr lang="en-US" baseline="0" dirty="0" err="1"/>
              <a:t>chamadas</a:t>
            </a:r>
            <a:r>
              <a:rPr lang="en-US" baseline="0" dirty="0"/>
              <a:t> </a:t>
            </a:r>
            <a:r>
              <a:rPr lang="en-US" baseline="0" dirty="0" err="1"/>
              <a:t>aos</a:t>
            </a:r>
            <a:r>
              <a:rPr lang="en-US" baseline="0" dirty="0"/>
              <a:t> </a:t>
            </a:r>
            <a:r>
              <a:rPr lang="en-US" baseline="0" dirty="0" err="1"/>
              <a:t>metodos</a:t>
            </a:r>
            <a:r>
              <a:rPr lang="en-US" baseline="0" dirty="0"/>
              <a:t> new de </a:t>
            </a:r>
            <a:r>
              <a:rPr lang="en-US" baseline="0" dirty="0" err="1"/>
              <a:t>cada</a:t>
            </a:r>
            <a:r>
              <a:rPr lang="en-US" baseline="0" dirty="0"/>
              <a:t> </a:t>
            </a:r>
            <a:r>
              <a:rPr lang="en-US" baseline="0" dirty="0" err="1"/>
              <a:t>objeto</a:t>
            </a:r>
            <a:endParaRPr lang="en-US" baseline="0" dirty="0"/>
          </a:p>
          <a:p>
            <a:endParaRPr lang="en-US" baseline="0" dirty="0"/>
          </a:p>
          <a:p>
            <a:r>
              <a:rPr lang="en-US" baseline="0" dirty="0"/>
              <a:t>A </a:t>
            </a:r>
            <a:r>
              <a:rPr lang="en-US" baseline="0" dirty="0" err="1"/>
              <a:t>razão</a:t>
            </a:r>
            <a:r>
              <a:rPr lang="en-US" baseline="0" dirty="0"/>
              <a:t> para </a:t>
            </a:r>
            <a:r>
              <a:rPr lang="en-US" baseline="0" dirty="0" err="1"/>
              <a:t>tal</a:t>
            </a:r>
            <a:r>
              <a:rPr lang="en-US" baseline="0" dirty="0"/>
              <a:t> </a:t>
            </a:r>
            <a:r>
              <a:rPr lang="en-US" baseline="0" dirty="0" err="1"/>
              <a:t>advem</a:t>
            </a:r>
            <a:r>
              <a:rPr lang="en-US" baseline="0" dirty="0"/>
              <a:t> de o </a:t>
            </a:r>
            <a:r>
              <a:rPr lang="en-US" baseline="0" dirty="0" err="1"/>
              <a:t>Autoboxing</a:t>
            </a:r>
            <a:r>
              <a:rPr lang="en-US" baseline="0" dirty="0"/>
              <a:t> guarder </a:t>
            </a:r>
            <a:r>
              <a:rPr lang="en-US" baseline="0" dirty="0" err="1"/>
              <a:t>em</a:t>
            </a:r>
            <a:r>
              <a:rPr lang="en-US" baseline="0" dirty="0"/>
              <a:t> cache </a:t>
            </a:r>
            <a:r>
              <a:rPr lang="en-US" baseline="0" dirty="0" err="1"/>
              <a:t>objectos</a:t>
            </a:r>
            <a:r>
              <a:rPr lang="en-US" baseline="0" dirty="0"/>
              <a:t> do </a:t>
            </a:r>
            <a:r>
              <a:rPr lang="en-US" baseline="0" dirty="0" err="1"/>
              <a:t>tipo</a:t>
            </a:r>
            <a:r>
              <a:rPr lang="en-US" baseline="0" dirty="0"/>
              <a:t> </a:t>
            </a:r>
            <a:r>
              <a:rPr lang="en-US" baseline="0" dirty="0" err="1"/>
              <a:t>referencia</a:t>
            </a:r>
            <a:r>
              <a:rPr lang="en-US" baseline="0" dirty="0"/>
              <a:t> e </a:t>
            </a:r>
            <a:r>
              <a:rPr lang="en-US" baseline="0" dirty="0" err="1"/>
              <a:t>usar</a:t>
            </a:r>
            <a:r>
              <a:rPr lang="en-US" baseline="0" dirty="0"/>
              <a:t> </a:t>
            </a:r>
            <a:r>
              <a:rPr lang="en-US" baseline="0" dirty="0" err="1"/>
              <a:t>estes</a:t>
            </a:r>
            <a:r>
              <a:rPr lang="en-US" baseline="0" dirty="0"/>
              <a:t> </a:t>
            </a:r>
            <a:r>
              <a:rPr lang="en-US" baseline="0" dirty="0" err="1"/>
              <a:t>objectos</a:t>
            </a:r>
            <a:r>
              <a:rPr lang="en-US" baseline="0" dirty="0"/>
              <a:t> para </a:t>
            </a:r>
            <a:r>
              <a:rPr lang="en-US" baseline="0" dirty="0" err="1"/>
              <a:t>evitar</a:t>
            </a:r>
            <a:r>
              <a:rPr lang="en-US" baseline="0" dirty="0"/>
              <a:t> </a:t>
            </a:r>
            <a:r>
              <a:rPr lang="en-US" baseline="0" dirty="0" err="1"/>
              <a:t>estar</a:t>
            </a:r>
            <a:r>
              <a:rPr lang="en-US" baseline="0" dirty="0"/>
              <a:t> </a:t>
            </a:r>
            <a:r>
              <a:rPr lang="en-US" baseline="0" dirty="0" err="1"/>
              <a:t>sempre</a:t>
            </a:r>
            <a:r>
              <a:rPr lang="en-US" baseline="0" dirty="0"/>
              <a:t> a </a:t>
            </a:r>
            <a:r>
              <a:rPr lang="en-US" baseline="0" dirty="0" err="1"/>
              <a:t>instanciar</a:t>
            </a:r>
            <a:r>
              <a:rPr lang="en-US" baseline="0" dirty="0"/>
              <a:t> um novo </a:t>
            </a:r>
            <a:r>
              <a:rPr lang="en-US" baseline="0" dirty="0" err="1"/>
              <a:t>Objecto</a:t>
            </a:r>
            <a:endParaRPr lang="en-US" baseline="0" dirty="0"/>
          </a:p>
          <a:p>
            <a:endParaRPr lang="en-US" baseline="0" dirty="0"/>
          </a:p>
          <a:p>
            <a:r>
              <a:rPr lang="en-US" baseline="0" dirty="0" err="1"/>
              <a:t>Apesar</a:t>
            </a:r>
            <a:r>
              <a:rPr lang="en-US" baseline="0" dirty="0"/>
              <a:t> da </a:t>
            </a:r>
            <a:r>
              <a:rPr lang="en-US" baseline="0" dirty="0" err="1"/>
              <a:t>criação</a:t>
            </a:r>
            <a:r>
              <a:rPr lang="en-US" baseline="0" dirty="0"/>
              <a:t> de um </a:t>
            </a:r>
            <a:r>
              <a:rPr lang="en-US" baseline="0" dirty="0" err="1"/>
              <a:t>objecto</a:t>
            </a:r>
            <a:r>
              <a:rPr lang="en-US" baseline="0" dirty="0"/>
              <a:t> </a:t>
            </a:r>
            <a:r>
              <a:rPr lang="en-US" baseline="0" dirty="0" err="1"/>
              <a:t>ser</a:t>
            </a:r>
            <a:r>
              <a:rPr lang="en-US" baseline="0" dirty="0"/>
              <a:t> </a:t>
            </a:r>
            <a:r>
              <a:rPr lang="en-US" baseline="0" dirty="0" err="1"/>
              <a:t>mais</a:t>
            </a:r>
            <a:r>
              <a:rPr lang="en-US" baseline="0" dirty="0"/>
              <a:t> </a:t>
            </a:r>
            <a:r>
              <a:rPr lang="en-US" baseline="0" dirty="0" err="1"/>
              <a:t>rapida</a:t>
            </a:r>
            <a:r>
              <a:rPr lang="en-US" baseline="0" dirty="0"/>
              <a:t> que o </a:t>
            </a:r>
            <a:r>
              <a:rPr lang="en-US" baseline="0" dirty="0" err="1"/>
              <a:t>autoboixng</a:t>
            </a:r>
            <a:r>
              <a:rPr lang="en-US" baseline="0" dirty="0"/>
              <a:t> </a:t>
            </a:r>
            <a:r>
              <a:rPr lang="en-US" baseline="0" dirty="0" err="1"/>
              <a:t>esta</a:t>
            </a:r>
            <a:r>
              <a:rPr lang="en-US" baseline="0" dirty="0"/>
              <a:t> </a:t>
            </a:r>
            <a:r>
              <a:rPr lang="en-US" baseline="0" dirty="0" err="1"/>
              <a:t>utiliza</a:t>
            </a:r>
            <a:r>
              <a:rPr lang="en-US" baseline="0" dirty="0"/>
              <a:t> </a:t>
            </a:r>
            <a:r>
              <a:rPr lang="en-US" baseline="0" dirty="0" err="1"/>
              <a:t>mais</a:t>
            </a:r>
            <a:r>
              <a:rPr lang="en-US" baseline="0" dirty="0"/>
              <a:t> </a:t>
            </a:r>
            <a:r>
              <a:rPr lang="en-US" baseline="0" dirty="0" err="1"/>
              <a:t>memória</a:t>
            </a:r>
            <a:r>
              <a:rPr lang="en-US" baseline="0" dirty="0"/>
              <a:t> mas </a:t>
            </a:r>
            <a:r>
              <a:rPr lang="en-US" baseline="0" dirty="0" err="1"/>
              <a:t>visto</a:t>
            </a:r>
            <a:r>
              <a:rPr lang="en-US" baseline="0" dirty="0"/>
              <a:t> que o Garbage Collector </a:t>
            </a:r>
            <a:r>
              <a:rPr lang="en-US" baseline="0" dirty="0" err="1"/>
              <a:t>permite</a:t>
            </a:r>
            <a:r>
              <a:rPr lang="en-US" baseline="0" dirty="0"/>
              <a:t> </a:t>
            </a:r>
            <a:r>
              <a:rPr lang="en-US" baseline="0" dirty="0" err="1"/>
              <a:t>uma</a:t>
            </a:r>
            <a:r>
              <a:rPr lang="en-US" baseline="0" dirty="0"/>
              <a:t> </a:t>
            </a:r>
            <a:r>
              <a:rPr lang="en-US" baseline="0" dirty="0" err="1"/>
              <a:t>gestão</a:t>
            </a:r>
            <a:r>
              <a:rPr lang="en-US" baseline="0" dirty="0"/>
              <a:t> </a:t>
            </a:r>
            <a:r>
              <a:rPr lang="en-US" baseline="0" dirty="0" err="1"/>
              <a:t>bastante</a:t>
            </a:r>
            <a:r>
              <a:rPr lang="en-US" baseline="0" dirty="0"/>
              <a:t> boa da </a:t>
            </a:r>
            <a:r>
              <a:rPr lang="en-US" baseline="0" dirty="0" err="1"/>
              <a:t>memória</a:t>
            </a:r>
            <a:r>
              <a:rPr lang="en-US" baseline="0" dirty="0"/>
              <a:t> </a:t>
            </a:r>
            <a:r>
              <a:rPr lang="en-US" baseline="0" dirty="0" err="1"/>
              <a:t>este</a:t>
            </a:r>
            <a:r>
              <a:rPr lang="en-US" baseline="0" dirty="0"/>
              <a:t> é um </a:t>
            </a:r>
            <a:r>
              <a:rPr lang="en-US" baseline="0" dirty="0" err="1"/>
              <a:t>problema</a:t>
            </a:r>
            <a:r>
              <a:rPr lang="en-US" baseline="0" dirty="0"/>
              <a:t> que </a:t>
            </a:r>
            <a:r>
              <a:rPr lang="en-US" baseline="0" dirty="0" err="1"/>
              <a:t>não</a:t>
            </a:r>
            <a:r>
              <a:rPr lang="en-US" baseline="0" dirty="0"/>
              <a:t> </a:t>
            </a:r>
            <a:r>
              <a:rPr lang="en-US" baseline="0" dirty="0" err="1"/>
              <a:t>influencia</a:t>
            </a:r>
            <a:r>
              <a:rPr lang="en-US" baseline="0" dirty="0"/>
              <a:t> </a:t>
            </a:r>
            <a:r>
              <a:rPr lang="en-US" baseline="0" dirty="0" err="1"/>
              <a:t>em</a:t>
            </a:r>
            <a:r>
              <a:rPr lang="en-US" baseline="0" dirty="0"/>
              <a:t> </a:t>
            </a:r>
            <a:r>
              <a:rPr lang="en-US" baseline="0" dirty="0" err="1"/>
              <a:t>grande</a:t>
            </a:r>
            <a:r>
              <a:rPr lang="en-US" baseline="0" dirty="0"/>
              <a:t> </a:t>
            </a:r>
            <a:r>
              <a:rPr lang="en-US" baseline="0" dirty="0" err="1"/>
              <a:t>medida</a:t>
            </a:r>
            <a:r>
              <a:rPr lang="en-US" baseline="0" dirty="0"/>
              <a:t> </a:t>
            </a:r>
            <a:r>
              <a:rPr lang="en-US" baseline="0" dirty="0" err="1"/>
              <a:t>esta</a:t>
            </a:r>
            <a:r>
              <a:rPr lang="en-US" baseline="0" dirty="0"/>
              <a:t> </a:t>
            </a:r>
            <a:r>
              <a:rPr lang="en-US" baseline="0" dirty="0" err="1"/>
              <a:t>solução</a:t>
            </a:r>
            <a:r>
              <a:rPr lang="en-US" baseline="0" dirty="0"/>
              <a:t>.</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10</a:t>
            </a:fld>
            <a:endParaRPr lang="pt-PT"/>
          </a:p>
        </p:txBody>
      </p:sp>
    </p:spTree>
    <p:extLst>
      <p:ext uri="{BB962C8B-B14F-4D97-AF65-F5344CB8AC3E}">
        <p14:creationId xmlns:p14="http://schemas.microsoft.com/office/powerpoint/2010/main" val="374504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Como </a:t>
            </a:r>
            <a:r>
              <a:rPr lang="en-US" dirty="0" err="1"/>
              <a:t>tal</a:t>
            </a:r>
            <a:r>
              <a:rPr lang="en-US" dirty="0"/>
              <a:t> a </a:t>
            </a:r>
            <a:r>
              <a:rPr lang="en-US" dirty="0" err="1"/>
              <a:t>nossa</a:t>
            </a:r>
            <a:r>
              <a:rPr lang="en-US" dirty="0"/>
              <a:t> </a:t>
            </a:r>
            <a:r>
              <a:rPr lang="en-US" dirty="0" err="1"/>
              <a:t>solução</a:t>
            </a:r>
            <a:r>
              <a:rPr lang="en-US" baseline="0" dirty="0"/>
              <a:t> </a:t>
            </a:r>
            <a:r>
              <a:rPr lang="en-US" baseline="0" dirty="0" err="1"/>
              <a:t>consistiu</a:t>
            </a:r>
            <a:r>
              <a:rPr lang="en-US" baseline="0" dirty="0"/>
              <a:t> </a:t>
            </a:r>
            <a:r>
              <a:rPr lang="en-US" baseline="0" dirty="0" err="1"/>
              <a:t>em</a:t>
            </a:r>
            <a:r>
              <a:rPr lang="en-US" baseline="0" dirty="0"/>
              <a:t> para </a:t>
            </a:r>
            <a:r>
              <a:rPr lang="en-US" baseline="0" dirty="0" err="1"/>
              <a:t>alem</a:t>
            </a:r>
            <a:r>
              <a:rPr lang="en-US" baseline="0" dirty="0"/>
              <a:t> de </a:t>
            </a:r>
            <a:r>
              <a:rPr lang="en-US" baseline="0" dirty="0" err="1"/>
              <a:t>detectarmos</a:t>
            </a:r>
            <a:r>
              <a:rPr lang="en-US" baseline="0" dirty="0"/>
              <a:t> as </a:t>
            </a:r>
            <a:r>
              <a:rPr lang="en-US" baseline="0" dirty="0" err="1"/>
              <a:t>operações</a:t>
            </a:r>
            <a:r>
              <a:rPr lang="en-US" baseline="0" dirty="0"/>
              <a:t> de </a:t>
            </a:r>
            <a:r>
              <a:rPr lang="en-US" baseline="0" dirty="0" err="1"/>
              <a:t>Autoboxing</a:t>
            </a:r>
            <a:r>
              <a:rPr lang="en-US" baseline="0" dirty="0"/>
              <a:t> , </a:t>
            </a:r>
            <a:r>
              <a:rPr lang="en-US" baseline="0" dirty="0" err="1"/>
              <a:t>substituimos</a:t>
            </a:r>
            <a:r>
              <a:rPr lang="en-US" baseline="0" dirty="0"/>
              <a:t> </a:t>
            </a:r>
            <a:r>
              <a:rPr lang="en-US" baseline="0" dirty="0" err="1"/>
              <a:t>estas</a:t>
            </a:r>
            <a:r>
              <a:rPr lang="en-US" baseline="0" dirty="0"/>
              <a:t> pela </a:t>
            </a:r>
            <a:r>
              <a:rPr lang="en-US" baseline="0" dirty="0" err="1"/>
              <a:t>chamada</a:t>
            </a:r>
            <a:r>
              <a:rPr lang="en-US" baseline="0" dirty="0"/>
              <a:t> respective </a:t>
            </a:r>
            <a:r>
              <a:rPr lang="en-US" baseline="0" dirty="0" err="1"/>
              <a:t>ao</a:t>
            </a:r>
            <a:r>
              <a:rPr lang="en-US" baseline="0" dirty="0"/>
              <a:t> </a:t>
            </a:r>
            <a:r>
              <a:rPr lang="en-US" baseline="0" dirty="0" err="1"/>
              <a:t>metodo</a:t>
            </a:r>
            <a:r>
              <a:rPr lang="en-US" baseline="0" dirty="0"/>
              <a:t> new de </a:t>
            </a:r>
            <a:r>
              <a:rPr lang="en-US" baseline="0" dirty="0" err="1"/>
              <a:t>cada</a:t>
            </a:r>
            <a:r>
              <a:rPr lang="en-US" baseline="0" dirty="0"/>
              <a:t> </a:t>
            </a:r>
            <a:r>
              <a:rPr lang="en-US" baseline="0" dirty="0" err="1"/>
              <a:t>tipo</a:t>
            </a:r>
            <a:r>
              <a:rPr lang="en-US" baseline="0" dirty="0"/>
              <a:t> </a:t>
            </a:r>
            <a:r>
              <a:rPr lang="en-US" baseline="0" dirty="0" err="1"/>
              <a:t>referencia</a:t>
            </a:r>
            <a:r>
              <a:rPr lang="en-US" baseline="0" dirty="0"/>
              <a:t> </a:t>
            </a:r>
            <a:r>
              <a:rPr lang="en-US" baseline="0" dirty="0" err="1"/>
              <a:t>sem</a:t>
            </a:r>
            <a:r>
              <a:rPr lang="en-US" baseline="0" dirty="0"/>
              <a:t> </a:t>
            </a:r>
            <a:r>
              <a:rPr lang="en-US" baseline="0" dirty="0" err="1"/>
              <a:t>alterar</a:t>
            </a:r>
            <a:r>
              <a:rPr lang="en-US" baseline="0" dirty="0"/>
              <a:t> o </a:t>
            </a:r>
            <a:r>
              <a:rPr lang="en-US" baseline="0" dirty="0" err="1"/>
              <a:t>funcionamento</a:t>
            </a:r>
            <a:r>
              <a:rPr lang="en-US" baseline="0" dirty="0"/>
              <a:t> </a:t>
            </a:r>
            <a:r>
              <a:rPr lang="en-US" baseline="0" dirty="0" err="1"/>
              <a:t>esperado</a:t>
            </a:r>
            <a:r>
              <a:rPr lang="en-US" baseline="0" dirty="0"/>
              <a:t> do </a:t>
            </a:r>
            <a:r>
              <a:rPr lang="en-US" baseline="0" dirty="0" err="1"/>
              <a:t>programa</a:t>
            </a:r>
            <a:r>
              <a:rPr lang="en-US" baseline="0" dirty="0"/>
              <a:t>.</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11</a:t>
            </a:fld>
            <a:endParaRPr lang="pt-PT"/>
          </a:p>
        </p:txBody>
      </p:sp>
    </p:spTree>
    <p:extLst>
      <p:ext uri="{BB962C8B-B14F-4D97-AF65-F5344CB8AC3E}">
        <p14:creationId xmlns:p14="http://schemas.microsoft.com/office/powerpoint/2010/main" val="1615938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Calculamos</a:t>
            </a:r>
            <a:r>
              <a:rPr lang="en-US" baseline="0" dirty="0"/>
              <a:t> </a:t>
            </a:r>
            <a:r>
              <a:rPr lang="en-US" baseline="0" dirty="0" err="1"/>
              <a:t>os</a:t>
            </a:r>
            <a:r>
              <a:rPr lang="en-US" baseline="0" dirty="0"/>
              <a:t> tempos de </a:t>
            </a:r>
            <a:r>
              <a:rPr lang="en-US" baseline="0" dirty="0" err="1"/>
              <a:t>execução</a:t>
            </a:r>
            <a:r>
              <a:rPr lang="en-US" baseline="0" dirty="0"/>
              <a:t> da </a:t>
            </a:r>
            <a:r>
              <a:rPr lang="en-US" baseline="0" dirty="0" err="1"/>
              <a:t>versão</a:t>
            </a:r>
            <a:r>
              <a:rPr lang="en-US" baseline="0" dirty="0"/>
              <a:t> com e </a:t>
            </a:r>
            <a:r>
              <a:rPr lang="en-US" baseline="0" dirty="0" err="1"/>
              <a:t>sem</a:t>
            </a:r>
            <a:r>
              <a:rPr lang="en-US" baseline="0" dirty="0"/>
              <a:t> </a:t>
            </a:r>
            <a:r>
              <a:rPr lang="en-US" baseline="0" dirty="0" err="1"/>
              <a:t>extensões</a:t>
            </a:r>
            <a:r>
              <a:rPr lang="en-US" baseline="0" dirty="0"/>
              <a:t> de forma a </a:t>
            </a:r>
            <a:r>
              <a:rPr lang="en-US" baseline="0" dirty="0" err="1"/>
              <a:t>comprovarmos</a:t>
            </a:r>
            <a:r>
              <a:rPr lang="en-US" baseline="0" dirty="0"/>
              <a:t> se a </a:t>
            </a:r>
            <a:r>
              <a:rPr lang="en-US" baseline="0" dirty="0" err="1"/>
              <a:t>nossa</a:t>
            </a:r>
            <a:r>
              <a:rPr lang="en-US" baseline="0" dirty="0"/>
              <a:t> </a:t>
            </a:r>
            <a:r>
              <a:rPr lang="en-US" baseline="0" dirty="0" err="1"/>
              <a:t>extensão</a:t>
            </a:r>
            <a:r>
              <a:rPr lang="en-US" baseline="0" dirty="0"/>
              <a:t> </a:t>
            </a:r>
            <a:r>
              <a:rPr lang="en-US" baseline="0" dirty="0" err="1"/>
              <a:t>obteve</a:t>
            </a:r>
            <a:r>
              <a:rPr lang="en-US" baseline="0" dirty="0"/>
              <a:t> </a:t>
            </a:r>
            <a:r>
              <a:rPr lang="en-US" baseline="0" dirty="0" err="1"/>
              <a:t>resultados</a:t>
            </a:r>
            <a:r>
              <a:rPr lang="en-US" baseline="0" dirty="0"/>
              <a:t> </a:t>
            </a:r>
            <a:r>
              <a:rPr lang="en-US" baseline="0" dirty="0" err="1"/>
              <a:t>positivos</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12</a:t>
            </a:fld>
            <a:endParaRPr lang="pt-PT"/>
          </a:p>
        </p:txBody>
      </p:sp>
    </p:spTree>
    <p:extLst>
      <p:ext uri="{BB962C8B-B14F-4D97-AF65-F5344CB8AC3E}">
        <p14:creationId xmlns:p14="http://schemas.microsoft.com/office/powerpoint/2010/main" val="26967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a:t>
            </a:r>
            <a:r>
              <a:rPr lang="en-US" baseline="0" dirty="0"/>
              <a:t> era o output original do </a:t>
            </a:r>
            <a:r>
              <a:rPr lang="en-US" baseline="0" dirty="0" err="1"/>
              <a:t>nosso</a:t>
            </a:r>
            <a:r>
              <a:rPr lang="en-US" baseline="0" dirty="0"/>
              <a:t> </a:t>
            </a:r>
            <a:r>
              <a:rPr lang="en-US" baseline="0" dirty="0" err="1"/>
              <a:t>programa</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13</a:t>
            </a:fld>
            <a:endParaRPr lang="pt-PT"/>
          </a:p>
        </p:txBody>
      </p:sp>
    </p:spTree>
    <p:extLst>
      <p:ext uri="{BB962C8B-B14F-4D97-AF65-F5344CB8AC3E}">
        <p14:creationId xmlns:p14="http://schemas.microsoft.com/office/powerpoint/2010/main" val="60542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 é o</a:t>
            </a:r>
            <a:r>
              <a:rPr lang="en-US" baseline="0" dirty="0"/>
              <a:t> output do </a:t>
            </a:r>
            <a:r>
              <a:rPr lang="en-US" baseline="0" dirty="0" err="1"/>
              <a:t>programa</a:t>
            </a:r>
            <a:r>
              <a:rPr lang="en-US" baseline="0" dirty="0"/>
              <a:t> com a </a:t>
            </a:r>
            <a:r>
              <a:rPr lang="en-US" baseline="0" dirty="0" err="1"/>
              <a:t>extenção</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14</a:t>
            </a:fld>
            <a:endParaRPr lang="pt-PT"/>
          </a:p>
        </p:txBody>
      </p:sp>
    </p:spTree>
    <p:extLst>
      <p:ext uri="{BB962C8B-B14F-4D97-AF65-F5344CB8AC3E}">
        <p14:creationId xmlns:p14="http://schemas.microsoft.com/office/powerpoint/2010/main" val="121968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Utilizamos</a:t>
            </a:r>
            <a:r>
              <a:rPr lang="en-US" dirty="0"/>
              <a:t> </a:t>
            </a:r>
            <a:r>
              <a:rPr lang="en-US" dirty="0" err="1"/>
              <a:t>este</a:t>
            </a:r>
            <a:r>
              <a:rPr lang="en-US" dirty="0"/>
              <a:t> </a:t>
            </a:r>
            <a:r>
              <a:rPr lang="en-US" dirty="0" err="1"/>
              <a:t>programa</a:t>
            </a:r>
            <a:r>
              <a:rPr lang="en-US" dirty="0"/>
              <a:t> para</a:t>
            </a:r>
            <a:r>
              <a:rPr lang="en-US" baseline="0" dirty="0"/>
              <a:t> </a:t>
            </a:r>
            <a:r>
              <a:rPr lang="en-US" baseline="0" dirty="0" err="1"/>
              <a:t>testarmos</a:t>
            </a:r>
            <a:r>
              <a:rPr lang="en-US" baseline="0" dirty="0"/>
              <a:t> </a:t>
            </a:r>
            <a:r>
              <a:rPr lang="en-US" baseline="0" dirty="0" err="1"/>
              <a:t>onde</a:t>
            </a:r>
            <a:r>
              <a:rPr lang="en-US" baseline="0" dirty="0"/>
              <a:t> </a:t>
            </a:r>
            <a:r>
              <a:rPr lang="en-US" baseline="0" dirty="0" err="1"/>
              <a:t>existem</a:t>
            </a:r>
            <a:r>
              <a:rPr lang="en-US" baseline="0" dirty="0"/>
              <a:t> </a:t>
            </a:r>
            <a:r>
              <a:rPr lang="en-US" baseline="0" dirty="0" err="1"/>
              <a:t>aproximadamente</a:t>
            </a:r>
            <a:r>
              <a:rPr lang="en-US" baseline="0" dirty="0"/>
              <a:t> 10 mil </a:t>
            </a:r>
            <a:r>
              <a:rPr lang="en-US" baseline="0" dirty="0" err="1"/>
              <a:t>operaçoes</a:t>
            </a:r>
            <a:r>
              <a:rPr lang="en-US" baseline="0" dirty="0"/>
              <a:t> de </a:t>
            </a:r>
            <a:r>
              <a:rPr lang="en-US" baseline="0" dirty="0" err="1"/>
              <a:t>Autoboxing</a:t>
            </a:r>
            <a:r>
              <a:rPr lang="en-US" baseline="0" dirty="0"/>
              <a:t> a </a:t>
            </a:r>
            <a:r>
              <a:rPr lang="en-US" baseline="0" dirty="0" err="1"/>
              <a:t>ocorrem</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15</a:t>
            </a:fld>
            <a:endParaRPr lang="pt-PT"/>
          </a:p>
        </p:txBody>
      </p:sp>
    </p:spTree>
    <p:extLst>
      <p:ext uri="{BB962C8B-B14F-4D97-AF65-F5344CB8AC3E}">
        <p14:creationId xmlns:p14="http://schemas.microsoft.com/office/powerpoint/2010/main" val="120351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a:t>
            </a:r>
            <a:r>
              <a:rPr lang="en-US" dirty="0" err="1"/>
              <a:t>resultados</a:t>
            </a:r>
            <a:r>
              <a:rPr lang="en-US" dirty="0"/>
              <a:t> da </a:t>
            </a:r>
            <a:r>
              <a:rPr lang="en-US" dirty="0" err="1"/>
              <a:t>execução</a:t>
            </a:r>
            <a:r>
              <a:rPr lang="en-US" dirty="0"/>
              <a:t> do </a:t>
            </a:r>
            <a:r>
              <a:rPr lang="en-US" dirty="0" err="1"/>
              <a:t>programa</a:t>
            </a:r>
            <a:r>
              <a:rPr lang="en-US" dirty="0"/>
              <a:t> </a:t>
            </a:r>
            <a:r>
              <a:rPr lang="en-US" dirty="0" err="1"/>
              <a:t>sem</a:t>
            </a:r>
            <a:r>
              <a:rPr lang="en-US" dirty="0"/>
              <a:t> </a:t>
            </a:r>
            <a:r>
              <a:rPr lang="en-US" dirty="0" err="1"/>
              <a:t>alterarmos</a:t>
            </a:r>
            <a:r>
              <a:rPr lang="en-US" baseline="0" dirty="0"/>
              <a:t> o </a:t>
            </a:r>
            <a:r>
              <a:rPr lang="en-US" baseline="0" dirty="0" err="1"/>
              <a:t>seu</a:t>
            </a:r>
            <a:r>
              <a:rPr lang="en-US" baseline="0" dirty="0"/>
              <a:t> </a:t>
            </a:r>
            <a:r>
              <a:rPr lang="en-US" baseline="0" dirty="0" err="1"/>
              <a:t>codigo</a:t>
            </a:r>
            <a:r>
              <a:rPr lang="en-US" baseline="0" dirty="0"/>
              <a:t> </a:t>
            </a:r>
            <a:r>
              <a:rPr lang="en-US" baseline="0" dirty="0" err="1"/>
              <a:t>são</a:t>
            </a:r>
            <a:r>
              <a:rPr lang="en-US" baseline="0" dirty="0"/>
              <a:t> </a:t>
            </a:r>
            <a:r>
              <a:rPr lang="en-US" baseline="0" dirty="0" err="1"/>
              <a:t>estes</a:t>
            </a:r>
            <a:r>
              <a:rPr lang="en-US" baseline="0" dirty="0"/>
              <a:t> </a:t>
            </a:r>
            <a:r>
              <a:rPr lang="en-US" baseline="0" dirty="0" err="1"/>
              <a:t>onde</a:t>
            </a:r>
            <a:r>
              <a:rPr lang="en-US" baseline="0" dirty="0"/>
              <a:t> </a:t>
            </a:r>
            <a:r>
              <a:rPr lang="en-US" baseline="0" dirty="0" err="1"/>
              <a:t>em</a:t>
            </a:r>
            <a:r>
              <a:rPr lang="en-US" baseline="0" dirty="0"/>
              <a:t> 10 </a:t>
            </a:r>
            <a:r>
              <a:rPr lang="en-US" baseline="0" dirty="0" err="1"/>
              <a:t>execuções</a:t>
            </a:r>
            <a:r>
              <a:rPr lang="en-US" baseline="0" dirty="0"/>
              <a:t> </a:t>
            </a:r>
            <a:r>
              <a:rPr lang="en-US" baseline="0" dirty="0" err="1"/>
              <a:t>sempre</a:t>
            </a:r>
            <a:r>
              <a:rPr lang="en-US" baseline="0" dirty="0"/>
              <a:t> </a:t>
            </a:r>
            <a:r>
              <a:rPr lang="en-US" baseline="0" dirty="0" err="1"/>
              <a:t>na</a:t>
            </a:r>
            <a:r>
              <a:rPr lang="en-US" baseline="0" dirty="0"/>
              <a:t> </a:t>
            </a:r>
            <a:r>
              <a:rPr lang="en-US" baseline="0" dirty="0" err="1"/>
              <a:t>mesma</a:t>
            </a:r>
            <a:r>
              <a:rPr lang="en-US" baseline="0" dirty="0"/>
              <a:t> </a:t>
            </a:r>
            <a:r>
              <a:rPr lang="en-US" baseline="0" dirty="0" err="1"/>
              <a:t>maquina</a:t>
            </a:r>
            <a:r>
              <a:rPr lang="en-US" baseline="0" dirty="0"/>
              <a:t> </a:t>
            </a:r>
            <a:r>
              <a:rPr lang="en-US" baseline="0" dirty="0" err="1"/>
              <a:t>tivemos</a:t>
            </a:r>
            <a:r>
              <a:rPr lang="en-US" baseline="0" dirty="0"/>
              <a:t> um tempo de </a:t>
            </a:r>
            <a:r>
              <a:rPr lang="en-US" baseline="0" dirty="0" err="1"/>
              <a:t>execução</a:t>
            </a:r>
            <a:r>
              <a:rPr lang="en-US" baseline="0" dirty="0"/>
              <a:t> </a:t>
            </a:r>
            <a:r>
              <a:rPr lang="en-US" baseline="0" dirty="0" err="1"/>
              <a:t>médio</a:t>
            </a:r>
            <a:r>
              <a:rPr lang="en-US" baseline="0" dirty="0"/>
              <a:t> de 18.2 </a:t>
            </a:r>
            <a:r>
              <a:rPr lang="en-US" baseline="0" dirty="0" err="1"/>
              <a:t>ms</a:t>
            </a:r>
            <a:r>
              <a:rPr lang="en-US" baseline="0" dirty="0"/>
              <a:t> com 22ms </a:t>
            </a:r>
            <a:r>
              <a:rPr lang="en-US" baseline="0" dirty="0" err="1"/>
              <a:t>sendo</a:t>
            </a:r>
            <a:r>
              <a:rPr lang="en-US" baseline="0" dirty="0"/>
              <a:t> o </a:t>
            </a:r>
            <a:r>
              <a:rPr lang="en-US" baseline="0" dirty="0" err="1"/>
              <a:t>maior</a:t>
            </a:r>
            <a:r>
              <a:rPr lang="en-US" baseline="0" dirty="0"/>
              <a:t> tempo de </a:t>
            </a:r>
            <a:r>
              <a:rPr lang="en-US" baseline="0" dirty="0" err="1"/>
              <a:t>execução</a:t>
            </a:r>
            <a:r>
              <a:rPr lang="en-US" baseline="0" dirty="0"/>
              <a:t> e 15 </a:t>
            </a:r>
            <a:r>
              <a:rPr lang="en-US" baseline="0" dirty="0" err="1"/>
              <a:t>ms</a:t>
            </a:r>
            <a:r>
              <a:rPr lang="en-US" baseline="0" dirty="0"/>
              <a:t> </a:t>
            </a:r>
            <a:r>
              <a:rPr lang="en-US" baseline="0" dirty="0" err="1"/>
              <a:t>sendo</a:t>
            </a:r>
            <a:r>
              <a:rPr lang="en-US" baseline="0" dirty="0"/>
              <a:t> o </a:t>
            </a:r>
            <a:r>
              <a:rPr lang="en-US" baseline="0" dirty="0" err="1"/>
              <a:t>menor</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16</a:t>
            </a:fld>
            <a:endParaRPr lang="pt-PT"/>
          </a:p>
        </p:txBody>
      </p:sp>
    </p:spTree>
    <p:extLst>
      <p:ext uri="{BB962C8B-B14F-4D97-AF65-F5344CB8AC3E}">
        <p14:creationId xmlns:p14="http://schemas.microsoft.com/office/powerpoint/2010/main" val="1286628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Utilizando</a:t>
            </a:r>
            <a:r>
              <a:rPr lang="en-US" baseline="0" dirty="0"/>
              <a:t> o </a:t>
            </a:r>
            <a:r>
              <a:rPr lang="en-US" baseline="0" dirty="0" err="1"/>
              <a:t>nosso</a:t>
            </a:r>
            <a:r>
              <a:rPr lang="en-US" baseline="0" dirty="0"/>
              <a:t> </a:t>
            </a:r>
            <a:r>
              <a:rPr lang="en-US" baseline="0" dirty="0" err="1"/>
              <a:t>programa</a:t>
            </a:r>
            <a:r>
              <a:rPr lang="en-US" baseline="0" dirty="0"/>
              <a:t> com a </a:t>
            </a:r>
            <a:r>
              <a:rPr lang="en-US" baseline="0" dirty="0" err="1"/>
              <a:t>extensão</a:t>
            </a:r>
            <a:r>
              <a:rPr lang="en-US" baseline="0" dirty="0"/>
              <a:t> </a:t>
            </a:r>
            <a:r>
              <a:rPr lang="en-US" baseline="0" dirty="0" err="1"/>
              <a:t>podemos</a:t>
            </a:r>
            <a:r>
              <a:rPr lang="en-US" baseline="0" dirty="0"/>
              <a:t> observer </a:t>
            </a:r>
            <a:r>
              <a:rPr lang="en-US" baseline="0" dirty="0" err="1"/>
              <a:t>uma</a:t>
            </a:r>
            <a:r>
              <a:rPr lang="en-US" baseline="0" dirty="0"/>
              <a:t> </a:t>
            </a:r>
            <a:r>
              <a:rPr lang="en-US" baseline="0" dirty="0" err="1"/>
              <a:t>melhoria</a:t>
            </a:r>
            <a:r>
              <a:rPr lang="en-US" baseline="0" dirty="0"/>
              <a:t> </a:t>
            </a:r>
            <a:r>
              <a:rPr lang="en-US" baseline="0" dirty="0" err="1"/>
              <a:t>consideravel</a:t>
            </a:r>
            <a:r>
              <a:rPr lang="en-US" baseline="0" dirty="0"/>
              <a:t> dos tempos de </a:t>
            </a:r>
            <a:r>
              <a:rPr lang="en-US" baseline="0" dirty="0" err="1"/>
              <a:t>execução</a:t>
            </a:r>
            <a:r>
              <a:rPr lang="en-US" baseline="0" dirty="0"/>
              <a:t> </a:t>
            </a:r>
            <a:r>
              <a:rPr lang="en-US" baseline="0" dirty="0" err="1"/>
              <a:t>sendo</a:t>
            </a:r>
            <a:r>
              <a:rPr lang="en-US" baseline="0" dirty="0"/>
              <a:t> que </a:t>
            </a:r>
            <a:r>
              <a:rPr lang="en-US" baseline="0" dirty="0" err="1"/>
              <a:t>baixamos</a:t>
            </a:r>
            <a:r>
              <a:rPr lang="en-US" baseline="0" dirty="0"/>
              <a:t> </a:t>
            </a:r>
            <a:r>
              <a:rPr lang="en-US" baseline="0" dirty="0" err="1"/>
              <a:t>em</a:t>
            </a:r>
            <a:r>
              <a:rPr lang="en-US" baseline="0" dirty="0"/>
              <a:t> 4.2 </a:t>
            </a:r>
            <a:r>
              <a:rPr lang="en-US" baseline="0" dirty="0" err="1"/>
              <a:t>ms</a:t>
            </a:r>
            <a:r>
              <a:rPr lang="en-US" baseline="0" dirty="0"/>
              <a:t> o tempo </a:t>
            </a:r>
            <a:r>
              <a:rPr lang="en-US" baseline="0" dirty="0" err="1"/>
              <a:t>médio</a:t>
            </a:r>
            <a:r>
              <a:rPr lang="en-US" baseline="0" dirty="0"/>
              <a:t> de </a:t>
            </a:r>
            <a:r>
              <a:rPr lang="en-US" baseline="0" dirty="0" err="1"/>
              <a:t>execução</a:t>
            </a:r>
            <a:r>
              <a:rPr lang="en-US" baseline="0" dirty="0"/>
              <a:t>  e </a:t>
            </a:r>
            <a:r>
              <a:rPr lang="en-US" baseline="0" dirty="0" err="1"/>
              <a:t>tivemos</a:t>
            </a:r>
            <a:r>
              <a:rPr lang="en-US" baseline="0" dirty="0"/>
              <a:t> o </a:t>
            </a:r>
            <a:r>
              <a:rPr lang="en-US" baseline="0" dirty="0" err="1"/>
              <a:t>nosso</a:t>
            </a:r>
            <a:r>
              <a:rPr lang="en-US" baseline="0" dirty="0"/>
              <a:t> </a:t>
            </a:r>
            <a:r>
              <a:rPr lang="en-US" baseline="0" dirty="0" err="1"/>
              <a:t>maior</a:t>
            </a:r>
            <a:r>
              <a:rPr lang="en-US" baseline="0" dirty="0"/>
              <a:t> tempo de </a:t>
            </a:r>
            <a:r>
              <a:rPr lang="en-US" baseline="0" dirty="0" err="1"/>
              <a:t>execução</a:t>
            </a:r>
            <a:r>
              <a:rPr lang="en-US" baseline="0" dirty="0"/>
              <a:t> </a:t>
            </a:r>
            <a:r>
              <a:rPr lang="en-US" baseline="0" dirty="0" err="1"/>
              <a:t>menor</a:t>
            </a:r>
            <a:r>
              <a:rPr lang="en-US" baseline="0" dirty="0"/>
              <a:t> </a:t>
            </a:r>
            <a:r>
              <a:rPr lang="en-US" baseline="0" dirty="0" err="1"/>
              <a:t>ainda</a:t>
            </a:r>
            <a:r>
              <a:rPr lang="en-US" baseline="0" dirty="0"/>
              <a:t> que o tempo </a:t>
            </a:r>
            <a:r>
              <a:rPr lang="en-US" baseline="0" dirty="0" err="1"/>
              <a:t>médio</a:t>
            </a:r>
            <a:r>
              <a:rPr lang="en-US" baseline="0" dirty="0"/>
              <a:t> de </a:t>
            </a:r>
            <a:r>
              <a:rPr lang="en-US" baseline="0" dirty="0" err="1"/>
              <a:t>execução</a:t>
            </a:r>
            <a:r>
              <a:rPr lang="en-US" baseline="0" dirty="0"/>
              <a:t> do </a:t>
            </a:r>
            <a:r>
              <a:rPr lang="en-US" baseline="0" dirty="0" err="1"/>
              <a:t>programa</a:t>
            </a:r>
            <a:r>
              <a:rPr lang="en-US" baseline="0" dirty="0"/>
              <a:t> com as </a:t>
            </a:r>
            <a:r>
              <a:rPr lang="en-US" baseline="0" dirty="0" err="1"/>
              <a:t>operações</a:t>
            </a:r>
            <a:r>
              <a:rPr lang="en-US" baseline="0" dirty="0"/>
              <a:t> de </a:t>
            </a:r>
            <a:r>
              <a:rPr lang="en-US" baseline="0" dirty="0" err="1"/>
              <a:t>autoboxing</a:t>
            </a:r>
            <a:r>
              <a:rPr lang="en-US" baseline="0" dirty="0"/>
              <a:t> </a:t>
            </a:r>
            <a:r>
              <a:rPr lang="en-US" baseline="0" dirty="0" err="1"/>
              <a:t>inalteradas</a:t>
            </a:r>
            <a:r>
              <a:rPr lang="en-US" baseline="0" dirty="0"/>
              <a:t>.</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17</a:t>
            </a:fld>
            <a:endParaRPr lang="pt-PT"/>
          </a:p>
        </p:txBody>
      </p:sp>
    </p:spTree>
    <p:extLst>
      <p:ext uri="{BB962C8B-B14F-4D97-AF65-F5344CB8AC3E}">
        <p14:creationId xmlns:p14="http://schemas.microsoft.com/office/powerpoint/2010/main" val="223328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Referir</a:t>
            </a:r>
            <a:r>
              <a:rPr lang="en-US" baseline="0" dirty="0"/>
              <a:t> </a:t>
            </a:r>
            <a:r>
              <a:rPr lang="en-US" baseline="0" dirty="0" err="1"/>
              <a:t>rapidamente</a:t>
            </a:r>
            <a:r>
              <a:rPr lang="en-US" baseline="0" dirty="0"/>
              <a:t> o que é o </a:t>
            </a:r>
            <a:r>
              <a:rPr lang="en-US" baseline="0" dirty="0" err="1"/>
              <a:t>Autoboxing</a:t>
            </a:r>
            <a:r>
              <a:rPr lang="en-US" baseline="0" dirty="0"/>
              <a:t> e Unboxing</a:t>
            </a:r>
            <a:br>
              <a:rPr lang="en-US" baseline="0" dirty="0"/>
            </a:br>
            <a:r>
              <a:rPr lang="en-US" baseline="0" dirty="0"/>
              <a:t>-</a:t>
            </a:r>
            <a:r>
              <a:rPr lang="en-US" baseline="0" dirty="0" err="1"/>
              <a:t>Vantagens</a:t>
            </a:r>
            <a:r>
              <a:rPr lang="en-US" baseline="0" dirty="0"/>
              <a:t> de </a:t>
            </a:r>
            <a:r>
              <a:rPr lang="en-US" baseline="0" dirty="0" err="1"/>
              <a:t>usarmos</a:t>
            </a:r>
            <a:r>
              <a:rPr lang="en-US" baseline="0" dirty="0"/>
              <a:t> </a:t>
            </a:r>
            <a:r>
              <a:rPr lang="en-US" baseline="0" dirty="0" err="1"/>
              <a:t>Autoboxing</a:t>
            </a:r>
            <a:r>
              <a:rPr lang="en-US" baseline="0" dirty="0"/>
              <a:t> e unboxing:</a:t>
            </a:r>
            <a:br>
              <a:rPr lang="en-US" baseline="0" dirty="0"/>
            </a:br>
            <a:r>
              <a:rPr lang="en-US" baseline="0" dirty="0"/>
              <a:t>	</a:t>
            </a:r>
            <a:r>
              <a:rPr lang="en-US" sz="1200" b="1" i="0" kern="1200" dirty="0">
                <a:solidFill>
                  <a:schemeClr val="tx1"/>
                </a:solidFill>
                <a:effectLst/>
                <a:latin typeface="+mn-lt"/>
                <a:ea typeface="+mn-ea"/>
                <a:cs typeface="+mn-cs"/>
              </a:rPr>
              <a:t>Pros:</a:t>
            </a:r>
          </a:p>
          <a:p>
            <a:pPr marL="1085850" lvl="2" indent="-171450">
              <a:buFont typeface="Arial" panose="020B0604020202020204" pitchFamily="34" charset="0"/>
              <a:buChar char="•"/>
            </a:pPr>
            <a:r>
              <a:rPr lang="en-US" sz="1200" b="0" i="0" kern="1200" dirty="0" err="1">
                <a:solidFill>
                  <a:schemeClr val="tx1"/>
                </a:solidFill>
                <a:effectLst/>
                <a:latin typeface="+mn-lt"/>
                <a:ea typeface="+mn-ea"/>
                <a:cs typeface="+mn-cs"/>
              </a:rPr>
              <a:t>Autoboxing</a:t>
            </a:r>
            <a:r>
              <a:rPr lang="en-US" sz="1200" b="0" i="0" kern="1200" dirty="0">
                <a:solidFill>
                  <a:schemeClr val="tx1"/>
                </a:solidFill>
                <a:effectLst/>
                <a:latin typeface="+mn-lt"/>
                <a:ea typeface="+mn-ea"/>
                <a:cs typeface="+mn-cs"/>
              </a:rPr>
              <a:t> and unboxing can make your code easier to read:</a:t>
            </a:r>
          </a:p>
          <a:p>
            <a:pPr marL="1085850" lvl="2"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Leaving out all the unnecessary .</a:t>
            </a:r>
            <a:r>
              <a:rPr lang="en-US" sz="1200" b="0" i="0" kern="1200" dirty="0" err="1">
                <a:solidFill>
                  <a:schemeClr val="tx1"/>
                </a:solidFill>
                <a:effectLst/>
                <a:latin typeface="+mn-lt"/>
                <a:ea typeface="+mn-ea"/>
                <a:cs typeface="+mn-cs"/>
              </a:rPr>
              <a:t>doubleValue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Double.valueOf</a:t>
            </a:r>
            <a:r>
              <a:rPr lang="en-US" sz="1200" b="0" i="0" kern="1200" dirty="0">
                <a:solidFill>
                  <a:schemeClr val="tx1"/>
                </a:solidFill>
                <a:effectLst/>
                <a:latin typeface="+mn-lt"/>
                <a:ea typeface="+mn-ea"/>
                <a:cs typeface="+mn-cs"/>
              </a:rPr>
              <a:t>() reduces the visual noise and can make your code easier to read.</a:t>
            </a:r>
          </a:p>
          <a:p>
            <a:pPr marL="1085850" lvl="2"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Auto-boxing allows you to easily use collections of primitive values (such as a List,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Desvantagens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usarmos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isto</a:t>
            </a:r>
            <a:r>
              <a:rPr lang="en-US" sz="1200" b="0" i="0" kern="1200" baseline="0" dirty="0">
                <a:solidFill>
                  <a:schemeClr val="tx1"/>
                </a:solidFill>
                <a:effectLst/>
                <a:latin typeface="+mn-lt"/>
                <a:ea typeface="+mn-ea"/>
                <a:cs typeface="+mn-cs"/>
              </a:rPr>
              <a:t>:</a:t>
            </a:r>
            <a:br>
              <a:rPr lang="en-US" sz="1200" b="0" i="0" kern="1200" baseline="0" dirty="0">
                <a:solidFill>
                  <a:schemeClr val="tx1"/>
                </a:solidFill>
                <a:effectLst/>
                <a:latin typeface="+mn-lt"/>
                <a:ea typeface="+mn-ea"/>
                <a:cs typeface="+mn-cs"/>
              </a:rPr>
            </a:br>
            <a:r>
              <a:rPr lang="en-US" sz="1200" b="0"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Cons:</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Excessive, unnecessary auto-boxing and auto-unboxing can hinder your performance.</a:t>
            </a:r>
          </a:p>
          <a:p>
            <a:r>
              <a:rPr lang="en-US" sz="1200" b="0" i="0" kern="1200" dirty="0">
                <a:solidFill>
                  <a:schemeClr val="tx1"/>
                </a:solidFill>
                <a:effectLst/>
                <a:latin typeface="+mn-lt"/>
                <a:ea typeface="+mn-ea"/>
                <a:cs typeface="+mn-cs"/>
              </a:rPr>
              <a:t>	</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For example, if you have an API that returns a double and another API that expects a double, but you handle the value as a Double in between, then you're doing useless auto-boxing.</a:t>
            </a:r>
          </a:p>
          <a:p>
            <a:r>
              <a:rPr lang="en-US" sz="1200" b="0" i="0" kern="1200" dirty="0">
                <a:solidFill>
                  <a:schemeClr val="tx1"/>
                </a:solidFill>
                <a:effectLst/>
                <a:latin typeface="+mn-lt"/>
                <a:ea typeface="+mn-ea"/>
                <a:cs typeface="+mn-cs"/>
              </a:rPr>
              <a:t>	auto-unboxing can introduce a </a:t>
            </a:r>
            <a:r>
              <a:rPr lang="en-US" sz="1200" b="0" i="0" kern="1200" dirty="0" err="1">
                <a:solidFill>
                  <a:schemeClr val="tx1"/>
                </a:solidFill>
                <a:effectLst/>
                <a:latin typeface="+mn-lt"/>
                <a:ea typeface="+mn-ea"/>
                <a:cs typeface="+mn-cs"/>
              </a:rPr>
              <a:t>NullPointerException</a:t>
            </a:r>
            <a:r>
              <a:rPr lang="en-US" sz="1200" b="0" i="0" kern="1200" dirty="0">
                <a:solidFill>
                  <a:schemeClr val="tx1"/>
                </a:solidFill>
                <a:effectLst/>
                <a:latin typeface="+mn-lt"/>
                <a:ea typeface="+mn-ea"/>
                <a:cs typeface="+mn-cs"/>
              </a:rPr>
              <a:t> where you don't expect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getResult</a:t>
            </a:r>
            <a:r>
              <a:rPr lang="en-US" sz="1200" b="0" i="0" kern="1200" dirty="0">
                <a:solidFill>
                  <a:schemeClr val="tx1"/>
                </a:solidFill>
                <a:effectLst/>
                <a:latin typeface="+mn-lt"/>
                <a:ea typeface="+mn-ea"/>
                <a:cs typeface="+mn-cs"/>
              </a:rPr>
              <a:t>(Double 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  double result = d /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Using collections of auto-boxed values uses a lot more memory than a comparable double[] for example.</a:t>
            </a:r>
          </a:p>
          <a:p>
            <a:endParaRPr lang="en-US" sz="1200" b="0" i="0" kern="1200" dirty="0">
              <a:solidFill>
                <a:schemeClr val="tx1"/>
              </a:solidFill>
              <a:effectLst/>
              <a:latin typeface="+mn-lt"/>
              <a:ea typeface="+mn-ea"/>
              <a:cs typeface="+mn-cs"/>
            </a:endParaRPr>
          </a:p>
          <a:p>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2</a:t>
            </a:fld>
            <a:endParaRPr lang="pt-PT"/>
          </a:p>
        </p:txBody>
      </p:sp>
    </p:spTree>
    <p:extLst>
      <p:ext uri="{BB962C8B-B14F-4D97-AF65-F5344CB8AC3E}">
        <p14:creationId xmlns:p14="http://schemas.microsoft.com/office/powerpoint/2010/main" val="338254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Dizer</a:t>
            </a:r>
            <a:r>
              <a:rPr lang="en-US" baseline="0" dirty="0"/>
              <a:t> que com </a:t>
            </a:r>
            <a:r>
              <a:rPr lang="en-US" baseline="0" dirty="0" err="1"/>
              <a:t>este</a:t>
            </a:r>
            <a:r>
              <a:rPr lang="en-US" baseline="0" dirty="0"/>
              <a:t> </a:t>
            </a:r>
            <a:r>
              <a:rPr lang="en-US" baseline="0" dirty="0" err="1"/>
              <a:t>projeto</a:t>
            </a:r>
            <a:r>
              <a:rPr lang="en-US" baseline="0" dirty="0"/>
              <a:t> </a:t>
            </a:r>
            <a:r>
              <a:rPr lang="en-US" baseline="0" dirty="0" err="1"/>
              <a:t>tinhamos</a:t>
            </a:r>
            <a:r>
              <a:rPr lang="en-US" baseline="0" dirty="0"/>
              <a:t> o </a:t>
            </a:r>
            <a:r>
              <a:rPr lang="en-US" baseline="0" dirty="0" err="1"/>
              <a:t>objectivo</a:t>
            </a:r>
            <a:r>
              <a:rPr lang="en-US" baseline="0" dirty="0"/>
              <a:t> de detector </a:t>
            </a:r>
            <a:r>
              <a:rPr lang="en-US" baseline="0" dirty="0" err="1"/>
              <a:t>todas</a:t>
            </a:r>
            <a:r>
              <a:rPr lang="en-US" baseline="0" dirty="0"/>
              <a:t> as </a:t>
            </a:r>
            <a:r>
              <a:rPr lang="en-US" baseline="0" dirty="0" err="1"/>
              <a:t>operaçoes</a:t>
            </a:r>
            <a:r>
              <a:rPr lang="en-US" baseline="0" dirty="0"/>
              <a:t> de boxing e unboxing </a:t>
            </a:r>
            <a:r>
              <a:rPr lang="en-US" baseline="0" dirty="0" err="1"/>
              <a:t>num</a:t>
            </a:r>
            <a:r>
              <a:rPr lang="en-US" baseline="0" dirty="0"/>
              <a:t> </a:t>
            </a:r>
            <a:r>
              <a:rPr lang="en-US" baseline="0" dirty="0" err="1"/>
              <a:t>programa</a:t>
            </a:r>
            <a:r>
              <a:rPr lang="en-US" baseline="0" dirty="0"/>
              <a:t>.</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3</a:t>
            </a:fld>
            <a:endParaRPr lang="pt-PT"/>
          </a:p>
        </p:txBody>
      </p:sp>
    </p:spTree>
    <p:extLst>
      <p:ext uri="{BB962C8B-B14F-4D97-AF65-F5344CB8AC3E}">
        <p14:creationId xmlns:p14="http://schemas.microsoft.com/office/powerpoint/2010/main" val="124479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4</a:t>
            </a:fld>
            <a:endParaRPr lang="pt-PT"/>
          </a:p>
        </p:txBody>
      </p:sp>
    </p:spTree>
    <p:extLst>
      <p:ext uri="{BB962C8B-B14F-4D97-AF65-F5344CB8AC3E}">
        <p14:creationId xmlns:p14="http://schemas.microsoft.com/office/powerpoint/2010/main" val="242756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a:t>
            </a:r>
            <a:r>
              <a:rPr lang="en-US" baseline="0" dirty="0"/>
              <a:t> Name- Nome do </a:t>
            </a:r>
            <a:r>
              <a:rPr lang="en-US" baseline="0" dirty="0" err="1"/>
              <a:t>metodo</a:t>
            </a:r>
            <a:r>
              <a:rPr lang="en-US" baseline="0" dirty="0"/>
              <a:t> </a:t>
            </a:r>
            <a:r>
              <a:rPr lang="en-US" baseline="0" dirty="0" err="1"/>
              <a:t>onde</a:t>
            </a:r>
            <a:r>
              <a:rPr lang="en-US" baseline="0" dirty="0"/>
              <a:t> é </a:t>
            </a:r>
            <a:r>
              <a:rPr lang="en-US" baseline="0" dirty="0" err="1"/>
              <a:t>feita</a:t>
            </a:r>
            <a:r>
              <a:rPr lang="en-US" baseline="0" dirty="0"/>
              <a:t> a </a:t>
            </a:r>
            <a:r>
              <a:rPr lang="en-US" baseline="0" dirty="0" err="1"/>
              <a:t>operaçao</a:t>
            </a:r>
            <a:r>
              <a:rPr lang="en-US" baseline="0" dirty="0"/>
              <a:t> de boxing </a:t>
            </a:r>
            <a:r>
              <a:rPr lang="en-US" baseline="0" dirty="0" err="1"/>
              <a:t>ou</a:t>
            </a:r>
            <a:r>
              <a:rPr lang="en-US" baseline="0" dirty="0"/>
              <a:t> unboxing</a:t>
            </a:r>
            <a:br>
              <a:rPr lang="en-US" baseline="0" dirty="0"/>
            </a:br>
            <a:br>
              <a:rPr lang="en-US" baseline="0" dirty="0"/>
            </a:br>
            <a:r>
              <a:rPr lang="en-US" baseline="0" dirty="0"/>
              <a:t>Type- </a:t>
            </a:r>
            <a:r>
              <a:rPr lang="en-US" baseline="0" dirty="0" err="1"/>
              <a:t>Tipo</a:t>
            </a:r>
            <a:r>
              <a:rPr lang="en-US" baseline="0" dirty="0"/>
              <a:t> da </a:t>
            </a:r>
            <a:r>
              <a:rPr lang="en-US" baseline="0" dirty="0" err="1"/>
              <a:t>variavel</a:t>
            </a:r>
            <a:r>
              <a:rPr lang="en-US" baseline="0" dirty="0"/>
              <a:t> que </a:t>
            </a:r>
            <a:r>
              <a:rPr lang="en-US" baseline="0" dirty="0" err="1"/>
              <a:t>sofreu</a:t>
            </a:r>
            <a:r>
              <a:rPr lang="en-US" baseline="0" dirty="0"/>
              <a:t> Boxing </a:t>
            </a:r>
            <a:r>
              <a:rPr lang="en-US" baseline="0" dirty="0" err="1"/>
              <a:t>ou</a:t>
            </a:r>
            <a:r>
              <a:rPr lang="en-US" baseline="0" dirty="0"/>
              <a:t> unboxing</a:t>
            </a:r>
          </a:p>
          <a:p>
            <a:endParaRPr lang="en-US" baseline="0" dirty="0"/>
          </a:p>
          <a:p>
            <a:r>
              <a:rPr lang="en-US" baseline="0" dirty="0"/>
              <a:t>Action- O </a:t>
            </a:r>
            <a:r>
              <a:rPr lang="en-US" baseline="0" dirty="0" err="1"/>
              <a:t>tipo</a:t>
            </a:r>
            <a:r>
              <a:rPr lang="en-US" baseline="0" dirty="0"/>
              <a:t> de </a:t>
            </a:r>
            <a:r>
              <a:rPr lang="en-US" baseline="0" dirty="0" err="1"/>
              <a:t>operação</a:t>
            </a:r>
            <a:r>
              <a:rPr lang="en-US" baseline="0" dirty="0"/>
              <a:t> que </a:t>
            </a:r>
            <a:r>
              <a:rPr lang="en-US" baseline="0" dirty="0" err="1"/>
              <a:t>ocorreu</a:t>
            </a:r>
            <a:r>
              <a:rPr lang="en-US" baseline="0" dirty="0"/>
              <a:t>(Boxing </a:t>
            </a:r>
            <a:r>
              <a:rPr lang="en-US" baseline="0" dirty="0" err="1"/>
              <a:t>ou</a:t>
            </a:r>
            <a:r>
              <a:rPr lang="en-US" baseline="0" dirty="0"/>
              <a:t> unboxing)</a:t>
            </a:r>
            <a:br>
              <a:rPr lang="en-US" baseline="0" dirty="0"/>
            </a:br>
            <a:br>
              <a:rPr lang="en-US" baseline="0" dirty="0"/>
            </a:br>
            <a:r>
              <a:rPr lang="en-US" baseline="0" dirty="0"/>
              <a:t>Count- O </a:t>
            </a:r>
            <a:r>
              <a:rPr lang="en-US" baseline="0" dirty="0" err="1"/>
              <a:t>número</a:t>
            </a:r>
            <a:r>
              <a:rPr lang="en-US" baseline="0" dirty="0"/>
              <a:t> de </a:t>
            </a:r>
            <a:r>
              <a:rPr lang="en-US" baseline="0" dirty="0" err="1"/>
              <a:t>vezes</a:t>
            </a:r>
            <a:r>
              <a:rPr lang="en-US" baseline="0" dirty="0"/>
              <a:t> que a </a:t>
            </a:r>
            <a:r>
              <a:rPr lang="en-US" baseline="0" dirty="0" err="1"/>
              <a:t>operação</a:t>
            </a:r>
            <a:r>
              <a:rPr lang="en-US" baseline="0" dirty="0"/>
              <a:t> </a:t>
            </a:r>
            <a:r>
              <a:rPr lang="en-US" baseline="0" dirty="0" err="1"/>
              <a:t>ocorreu</a:t>
            </a:r>
            <a:r>
              <a:rPr lang="en-US" baseline="0" dirty="0"/>
              <a:t> para um dado </a:t>
            </a:r>
            <a:r>
              <a:rPr lang="en-US" baseline="0" dirty="0" err="1"/>
              <a:t>tipo</a:t>
            </a:r>
            <a:r>
              <a:rPr lang="en-US" baseline="0" dirty="0"/>
              <a:t> </a:t>
            </a:r>
            <a:r>
              <a:rPr lang="en-US" baseline="0" dirty="0" err="1"/>
              <a:t>num</a:t>
            </a:r>
            <a:r>
              <a:rPr lang="en-US" baseline="0" dirty="0"/>
              <a:t> dado </a:t>
            </a:r>
            <a:r>
              <a:rPr lang="en-US" baseline="0" dirty="0" err="1"/>
              <a:t>metodo</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5</a:t>
            </a:fld>
            <a:endParaRPr lang="pt-PT"/>
          </a:p>
        </p:txBody>
      </p:sp>
    </p:spTree>
    <p:extLst>
      <p:ext uri="{BB962C8B-B14F-4D97-AF65-F5344CB8AC3E}">
        <p14:creationId xmlns:p14="http://schemas.microsoft.com/office/powerpoint/2010/main" val="77478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InsertData</a:t>
            </a:r>
            <a:r>
              <a:rPr lang="en-US" baseline="0" dirty="0"/>
              <a:t> serve para </a:t>
            </a:r>
            <a:r>
              <a:rPr lang="en-US" baseline="0" dirty="0" err="1"/>
              <a:t>incrementar</a:t>
            </a:r>
            <a:r>
              <a:rPr lang="en-US" baseline="0" dirty="0"/>
              <a:t> a </a:t>
            </a:r>
            <a:r>
              <a:rPr lang="en-US" baseline="0" dirty="0" err="1"/>
              <a:t>contagem</a:t>
            </a:r>
            <a:r>
              <a:rPr lang="en-US" baseline="0" dirty="0"/>
              <a:t> do </a:t>
            </a:r>
            <a:r>
              <a:rPr lang="en-US" baseline="0" dirty="0" err="1"/>
              <a:t>numero</a:t>
            </a:r>
            <a:r>
              <a:rPr lang="en-US" baseline="0" dirty="0"/>
              <a:t> de </a:t>
            </a:r>
            <a:r>
              <a:rPr lang="en-US" baseline="0" dirty="0" err="1"/>
              <a:t>operações</a:t>
            </a:r>
            <a:r>
              <a:rPr lang="en-US" baseline="0" dirty="0"/>
              <a:t> de boxing e unboxing </a:t>
            </a:r>
            <a:r>
              <a:rPr lang="en-US" baseline="0" dirty="0" err="1"/>
              <a:t>feitas</a:t>
            </a:r>
            <a:r>
              <a:rPr lang="en-US" baseline="0" dirty="0"/>
              <a:t>. </a:t>
            </a:r>
            <a:r>
              <a:rPr lang="en-US" baseline="0" dirty="0" err="1"/>
              <a:t>Esta</a:t>
            </a:r>
            <a:r>
              <a:rPr lang="en-US" baseline="0" dirty="0"/>
              <a:t> </a:t>
            </a:r>
            <a:r>
              <a:rPr lang="en-US" baseline="0" dirty="0" err="1"/>
              <a:t>funçao</a:t>
            </a:r>
            <a:r>
              <a:rPr lang="en-US" baseline="0" dirty="0"/>
              <a:t> </a:t>
            </a:r>
            <a:r>
              <a:rPr lang="en-US" baseline="0" dirty="0" err="1"/>
              <a:t>recebe</a:t>
            </a:r>
            <a:r>
              <a:rPr lang="en-US" baseline="0" dirty="0"/>
              <a:t> </a:t>
            </a:r>
            <a:r>
              <a:rPr lang="en-US" baseline="0" dirty="0" err="1"/>
              <a:t>como</a:t>
            </a:r>
            <a:r>
              <a:rPr lang="en-US" baseline="0" dirty="0"/>
              <a:t> </a:t>
            </a:r>
            <a:r>
              <a:rPr lang="en-US" baseline="0" dirty="0" err="1"/>
              <a:t>argumentos</a:t>
            </a:r>
            <a:r>
              <a:rPr lang="en-US" baseline="0" dirty="0"/>
              <a:t> o nome do </a:t>
            </a:r>
            <a:r>
              <a:rPr lang="en-US" baseline="0" dirty="0" err="1"/>
              <a:t>Metodo</a:t>
            </a:r>
            <a:r>
              <a:rPr lang="en-US" baseline="0" dirty="0"/>
              <a:t> </a:t>
            </a:r>
            <a:r>
              <a:rPr lang="en-US" baseline="0" dirty="0" err="1"/>
              <a:t>onde</a:t>
            </a:r>
            <a:r>
              <a:rPr lang="en-US" baseline="0" dirty="0"/>
              <a:t> </a:t>
            </a:r>
            <a:r>
              <a:rPr lang="en-US" baseline="0" dirty="0" err="1"/>
              <a:t>foi</a:t>
            </a:r>
            <a:r>
              <a:rPr lang="en-US" baseline="0" dirty="0"/>
              <a:t> </a:t>
            </a:r>
            <a:r>
              <a:rPr lang="en-US" baseline="0" dirty="0" err="1"/>
              <a:t>realizada</a:t>
            </a:r>
            <a:r>
              <a:rPr lang="en-US" baseline="0" dirty="0"/>
              <a:t> a </a:t>
            </a:r>
            <a:r>
              <a:rPr lang="en-US" baseline="0" dirty="0" err="1"/>
              <a:t>operaçao</a:t>
            </a:r>
            <a:r>
              <a:rPr lang="en-US" baseline="0" dirty="0"/>
              <a:t>, o </a:t>
            </a:r>
            <a:r>
              <a:rPr lang="en-US" baseline="0" dirty="0" err="1"/>
              <a:t>tipo</a:t>
            </a:r>
            <a:r>
              <a:rPr lang="en-US" baseline="0" dirty="0"/>
              <a:t> da </a:t>
            </a:r>
            <a:r>
              <a:rPr lang="en-US" baseline="0" dirty="0" err="1"/>
              <a:t>variavel</a:t>
            </a:r>
            <a:r>
              <a:rPr lang="en-US" baseline="0" dirty="0"/>
              <a:t> e </a:t>
            </a:r>
            <a:r>
              <a:rPr lang="en-US" baseline="0" dirty="0" err="1"/>
              <a:t>qual</a:t>
            </a:r>
            <a:r>
              <a:rPr lang="en-US" baseline="0" dirty="0"/>
              <a:t> a </a:t>
            </a:r>
            <a:r>
              <a:rPr lang="en-US" baseline="0" dirty="0" err="1"/>
              <a:t>operação</a:t>
            </a:r>
            <a:r>
              <a:rPr lang="en-US" baseline="0" dirty="0"/>
              <a:t>, boxing </a:t>
            </a:r>
            <a:r>
              <a:rPr lang="en-US" baseline="0" dirty="0" err="1"/>
              <a:t>ou</a:t>
            </a:r>
            <a:r>
              <a:rPr lang="en-US" baseline="0" dirty="0"/>
              <a:t> unboxing</a:t>
            </a:r>
          </a:p>
          <a:p>
            <a:endParaRPr lang="en-US" baseline="0" dirty="0"/>
          </a:p>
          <a:p>
            <a:r>
              <a:rPr lang="en-US" baseline="0" dirty="0" err="1"/>
              <a:t>printData</a:t>
            </a:r>
            <a:r>
              <a:rPr lang="en-US" baseline="0" dirty="0"/>
              <a:t> é </a:t>
            </a:r>
            <a:r>
              <a:rPr lang="en-US" baseline="0" dirty="0" err="1"/>
              <a:t>uma</a:t>
            </a:r>
            <a:r>
              <a:rPr lang="en-US" baseline="0" dirty="0"/>
              <a:t> </a:t>
            </a:r>
            <a:r>
              <a:rPr lang="en-US" baseline="0" dirty="0" err="1"/>
              <a:t>função</a:t>
            </a:r>
            <a:r>
              <a:rPr lang="en-US" baseline="0" dirty="0"/>
              <a:t> que </a:t>
            </a:r>
            <a:r>
              <a:rPr lang="en-US" baseline="0" dirty="0" err="1"/>
              <a:t>ser</a:t>
            </a:r>
            <a:r>
              <a:rPr lang="en-US" baseline="0" dirty="0"/>
              <a:t> </a:t>
            </a:r>
            <a:r>
              <a:rPr lang="en-US" baseline="0" dirty="0" err="1"/>
              <a:t>apenas</a:t>
            </a:r>
            <a:r>
              <a:rPr lang="en-US" baseline="0" dirty="0"/>
              <a:t> para </a:t>
            </a:r>
            <a:r>
              <a:rPr lang="en-US" baseline="0" dirty="0" err="1"/>
              <a:t>imprimir</a:t>
            </a:r>
            <a:r>
              <a:rPr lang="en-US" baseline="0" dirty="0"/>
              <a:t> no </a:t>
            </a:r>
            <a:r>
              <a:rPr lang="en-US" baseline="0" dirty="0" err="1"/>
              <a:t>formato</a:t>
            </a:r>
            <a:r>
              <a:rPr lang="en-US" baseline="0" dirty="0"/>
              <a:t> </a:t>
            </a:r>
            <a:r>
              <a:rPr lang="en-US" baseline="0" dirty="0" err="1"/>
              <a:t>desejado</a:t>
            </a:r>
            <a:r>
              <a:rPr lang="en-US" baseline="0" dirty="0"/>
              <a:t> o </a:t>
            </a:r>
            <a:r>
              <a:rPr lang="en-US" baseline="0" dirty="0" err="1"/>
              <a:t>número</a:t>
            </a:r>
            <a:r>
              <a:rPr lang="en-US" baseline="0" dirty="0"/>
              <a:t> de </a:t>
            </a:r>
            <a:r>
              <a:rPr lang="en-US" baseline="0" dirty="0" err="1"/>
              <a:t>vezes</a:t>
            </a:r>
            <a:r>
              <a:rPr lang="en-US" baseline="0" dirty="0"/>
              <a:t> que </a:t>
            </a:r>
            <a:r>
              <a:rPr lang="en-US" baseline="0" dirty="0" err="1"/>
              <a:t>existiram</a:t>
            </a:r>
            <a:r>
              <a:rPr lang="en-US" baseline="0" dirty="0"/>
              <a:t> </a:t>
            </a:r>
            <a:r>
              <a:rPr lang="en-US" baseline="0" dirty="0" err="1"/>
              <a:t>operaçoes</a:t>
            </a:r>
            <a:r>
              <a:rPr lang="en-US" baseline="0" dirty="0"/>
              <a:t> de boxing e unboxing para </a:t>
            </a:r>
            <a:r>
              <a:rPr lang="en-US" baseline="0" dirty="0" err="1"/>
              <a:t>cada</a:t>
            </a:r>
            <a:r>
              <a:rPr lang="en-US" baseline="0" dirty="0"/>
              <a:t> </a:t>
            </a:r>
            <a:r>
              <a:rPr lang="en-US" baseline="0" dirty="0" err="1"/>
              <a:t>metodo</a:t>
            </a:r>
            <a:r>
              <a:rPr lang="en-US" baseline="0" dirty="0"/>
              <a:t>, </a:t>
            </a:r>
            <a:r>
              <a:rPr lang="en-US" baseline="0" dirty="0" err="1"/>
              <a:t>tipo</a:t>
            </a:r>
            <a:r>
              <a:rPr lang="en-US" baseline="0" dirty="0"/>
              <a:t> de </a:t>
            </a:r>
            <a:r>
              <a:rPr lang="en-US" baseline="0" dirty="0" err="1"/>
              <a:t>variavel</a:t>
            </a:r>
            <a:r>
              <a:rPr lang="en-US" baseline="0" dirty="0"/>
              <a:t> e </a:t>
            </a:r>
            <a:r>
              <a:rPr lang="en-US" baseline="0" dirty="0" err="1"/>
              <a:t>tipo</a:t>
            </a:r>
            <a:r>
              <a:rPr lang="en-US" baseline="0" dirty="0"/>
              <a:t> de </a:t>
            </a:r>
            <a:r>
              <a:rPr lang="en-US" baseline="0" dirty="0" err="1"/>
              <a:t>operação</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6</a:t>
            </a:fld>
            <a:endParaRPr lang="pt-PT"/>
          </a:p>
        </p:txBody>
      </p:sp>
    </p:spTree>
    <p:extLst>
      <p:ext uri="{BB962C8B-B14F-4D97-AF65-F5344CB8AC3E}">
        <p14:creationId xmlns:p14="http://schemas.microsoft.com/office/powerpoint/2010/main" val="10784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r>
              <a:rPr lang="en-US" baseline="0" dirty="0"/>
              <a:t> </a:t>
            </a:r>
            <a:r>
              <a:rPr lang="en-US" baseline="0" dirty="0" err="1"/>
              <a:t>algoritmo</a:t>
            </a:r>
            <a:r>
              <a:rPr lang="en-US" baseline="0" dirty="0"/>
              <a:t> </a:t>
            </a:r>
            <a:r>
              <a:rPr lang="en-US" baseline="0" dirty="0" err="1"/>
              <a:t>usado</a:t>
            </a:r>
            <a:r>
              <a:rPr lang="en-US" baseline="0" dirty="0"/>
              <a:t> para </a:t>
            </a:r>
            <a:r>
              <a:rPr lang="en-US" baseline="0" dirty="0" err="1"/>
              <a:t>chegarmos</a:t>
            </a:r>
            <a:r>
              <a:rPr lang="en-US" baseline="0" dirty="0"/>
              <a:t> </a:t>
            </a:r>
            <a:r>
              <a:rPr lang="en-US" baseline="0" dirty="0" err="1"/>
              <a:t>ao</a:t>
            </a:r>
            <a:r>
              <a:rPr lang="en-US" baseline="0" dirty="0"/>
              <a:t> </a:t>
            </a:r>
            <a:r>
              <a:rPr lang="en-US" baseline="0" dirty="0" err="1"/>
              <a:t>nosso</a:t>
            </a:r>
            <a:r>
              <a:rPr lang="en-US" baseline="0" dirty="0"/>
              <a:t> objective </a:t>
            </a:r>
            <a:r>
              <a:rPr lang="en-US" baseline="0" dirty="0" err="1"/>
              <a:t>consiste</a:t>
            </a:r>
            <a:r>
              <a:rPr lang="en-US" baseline="0" dirty="0"/>
              <a:t> </a:t>
            </a:r>
            <a:r>
              <a:rPr lang="en-US" baseline="0" dirty="0" err="1"/>
              <a:t>em</a:t>
            </a:r>
            <a:r>
              <a:rPr lang="en-US" baseline="0" dirty="0"/>
              <a:t> 3 </a:t>
            </a:r>
            <a:r>
              <a:rPr lang="en-US" baseline="0" dirty="0" err="1"/>
              <a:t>passos</a:t>
            </a:r>
            <a:r>
              <a:rPr lang="en-US" baseline="0" dirty="0"/>
              <a:t>.</a:t>
            </a:r>
          </a:p>
          <a:p>
            <a:r>
              <a:rPr lang="en-US" baseline="0" dirty="0"/>
              <a:t>O </a:t>
            </a:r>
            <a:r>
              <a:rPr lang="en-US" baseline="0" dirty="0" err="1"/>
              <a:t>primeiro</a:t>
            </a:r>
            <a:r>
              <a:rPr lang="en-US" baseline="0" dirty="0"/>
              <a:t> </a:t>
            </a:r>
            <a:r>
              <a:rPr lang="en-US" baseline="0" dirty="0" err="1"/>
              <a:t>consiste</a:t>
            </a:r>
            <a:r>
              <a:rPr lang="en-US" baseline="0" dirty="0"/>
              <a:t> </a:t>
            </a:r>
            <a:r>
              <a:rPr lang="en-US" baseline="0" dirty="0" err="1"/>
              <a:t>em</a:t>
            </a:r>
            <a:r>
              <a:rPr lang="en-US" baseline="0" dirty="0"/>
              <a:t> </a:t>
            </a:r>
            <a:r>
              <a:rPr lang="en-US" baseline="0" dirty="0" err="1"/>
              <a:t>pesquisar</a:t>
            </a:r>
            <a:r>
              <a:rPr lang="en-US" baseline="0" dirty="0"/>
              <a:t> no bytecode do </a:t>
            </a:r>
            <a:r>
              <a:rPr lang="en-US" baseline="0" dirty="0" err="1"/>
              <a:t>programa</a:t>
            </a:r>
            <a:r>
              <a:rPr lang="en-US" baseline="0" dirty="0"/>
              <a:t> que </a:t>
            </a:r>
            <a:r>
              <a:rPr lang="en-US" baseline="0" dirty="0" err="1"/>
              <a:t>recebemos</a:t>
            </a:r>
            <a:r>
              <a:rPr lang="en-US" baseline="0" dirty="0"/>
              <a:t> </a:t>
            </a:r>
            <a:r>
              <a:rPr lang="en-US" baseline="0" dirty="0" err="1"/>
              <a:t>como</a:t>
            </a:r>
            <a:r>
              <a:rPr lang="en-US" baseline="0" dirty="0"/>
              <a:t> </a:t>
            </a:r>
            <a:r>
              <a:rPr lang="en-US" baseline="0" dirty="0" err="1"/>
              <a:t>argumento</a:t>
            </a:r>
            <a:r>
              <a:rPr lang="en-US" baseline="0" dirty="0"/>
              <a:t> </a:t>
            </a:r>
            <a:r>
              <a:rPr lang="en-US" baseline="0" dirty="0" err="1"/>
              <a:t>onde</a:t>
            </a:r>
            <a:r>
              <a:rPr lang="en-US" baseline="0" dirty="0"/>
              <a:t> no </a:t>
            </a:r>
            <a:r>
              <a:rPr lang="en-US" baseline="0" dirty="0" err="1"/>
              <a:t>codigo</a:t>
            </a:r>
            <a:r>
              <a:rPr lang="en-US" baseline="0" dirty="0"/>
              <a:t> </a:t>
            </a:r>
            <a:r>
              <a:rPr lang="en-US" baseline="0" dirty="0" err="1"/>
              <a:t>são</a:t>
            </a:r>
            <a:r>
              <a:rPr lang="en-US" baseline="0" dirty="0"/>
              <a:t> </a:t>
            </a:r>
            <a:r>
              <a:rPr lang="en-US" baseline="0" dirty="0" err="1"/>
              <a:t>realizadas</a:t>
            </a:r>
            <a:r>
              <a:rPr lang="en-US" baseline="0" dirty="0"/>
              <a:t> as </a:t>
            </a:r>
            <a:r>
              <a:rPr lang="en-US" baseline="0" dirty="0" err="1"/>
              <a:t>operações</a:t>
            </a:r>
            <a:r>
              <a:rPr lang="en-US" baseline="0" dirty="0"/>
              <a:t> de boxing e unboxing</a:t>
            </a:r>
          </a:p>
          <a:p>
            <a:endParaRPr lang="en-US" baseline="0" dirty="0"/>
          </a:p>
          <a:p>
            <a:r>
              <a:rPr lang="en-US" baseline="0" dirty="0" err="1"/>
              <a:t>Em</a:t>
            </a:r>
            <a:r>
              <a:rPr lang="en-US" baseline="0" dirty="0"/>
              <a:t> Segundo </a:t>
            </a:r>
            <a:r>
              <a:rPr lang="en-US" baseline="0" dirty="0" err="1"/>
              <a:t>lugar</a:t>
            </a:r>
            <a:r>
              <a:rPr lang="en-US" baseline="0" dirty="0"/>
              <a:t> </a:t>
            </a:r>
            <a:r>
              <a:rPr lang="en-US" baseline="0" dirty="0" err="1"/>
              <a:t>adicionamos</a:t>
            </a:r>
            <a:r>
              <a:rPr lang="en-US" baseline="0" dirty="0"/>
              <a:t> </a:t>
            </a:r>
            <a:r>
              <a:rPr lang="en-US" baseline="0" dirty="0" err="1"/>
              <a:t>uma</a:t>
            </a:r>
            <a:r>
              <a:rPr lang="en-US" baseline="0" dirty="0"/>
              <a:t> </a:t>
            </a:r>
            <a:r>
              <a:rPr lang="en-US" baseline="0" dirty="0" err="1"/>
              <a:t>chamada</a:t>
            </a:r>
            <a:r>
              <a:rPr lang="en-US" baseline="0" dirty="0"/>
              <a:t> a </a:t>
            </a:r>
            <a:r>
              <a:rPr lang="en-US" baseline="0" dirty="0" err="1"/>
              <a:t>função</a:t>
            </a:r>
            <a:r>
              <a:rPr lang="en-US" baseline="0" dirty="0"/>
              <a:t> </a:t>
            </a:r>
            <a:r>
              <a:rPr lang="en-US" baseline="0" dirty="0" err="1"/>
              <a:t>insertdata</a:t>
            </a:r>
            <a:r>
              <a:rPr lang="en-US" baseline="0" dirty="0"/>
              <a:t> no </a:t>
            </a:r>
            <a:r>
              <a:rPr lang="en-US" baseline="0" dirty="0" err="1"/>
              <a:t>codigo</a:t>
            </a:r>
            <a:r>
              <a:rPr lang="en-US" baseline="0" dirty="0"/>
              <a:t> do </a:t>
            </a:r>
            <a:r>
              <a:rPr lang="en-US" baseline="0" dirty="0" err="1"/>
              <a:t>programa</a:t>
            </a:r>
            <a:r>
              <a:rPr lang="en-US" baseline="0" dirty="0"/>
              <a:t> </a:t>
            </a:r>
            <a:r>
              <a:rPr lang="en-US" baseline="0" dirty="0" err="1"/>
              <a:t>recebido</a:t>
            </a:r>
            <a:r>
              <a:rPr lang="en-US" baseline="0" dirty="0"/>
              <a:t> </a:t>
            </a:r>
            <a:r>
              <a:rPr lang="en-US" baseline="0" dirty="0" err="1"/>
              <a:t>como</a:t>
            </a:r>
            <a:r>
              <a:rPr lang="en-US" baseline="0" dirty="0"/>
              <a:t> </a:t>
            </a:r>
            <a:r>
              <a:rPr lang="en-US" baseline="0" dirty="0" err="1"/>
              <a:t>argumento</a:t>
            </a:r>
            <a:r>
              <a:rPr lang="en-US" baseline="0" dirty="0"/>
              <a:t>. A </a:t>
            </a:r>
            <a:r>
              <a:rPr lang="en-US" baseline="0" dirty="0" err="1"/>
              <a:t>chamada</a:t>
            </a:r>
            <a:r>
              <a:rPr lang="en-US" baseline="0" dirty="0"/>
              <a:t> a </a:t>
            </a:r>
            <a:r>
              <a:rPr lang="en-US" baseline="0" dirty="0" err="1"/>
              <a:t>funçao</a:t>
            </a:r>
            <a:r>
              <a:rPr lang="en-US" baseline="0" dirty="0"/>
              <a:t> é </a:t>
            </a:r>
            <a:r>
              <a:rPr lang="en-US" baseline="0" dirty="0" err="1"/>
              <a:t>adicionada</a:t>
            </a:r>
            <a:r>
              <a:rPr lang="en-US" baseline="0" dirty="0"/>
              <a:t> com </a:t>
            </a:r>
            <a:r>
              <a:rPr lang="en-US" baseline="0" dirty="0" err="1"/>
              <a:t>os</a:t>
            </a:r>
            <a:r>
              <a:rPr lang="en-US" baseline="0" dirty="0"/>
              <a:t> </a:t>
            </a:r>
            <a:r>
              <a:rPr lang="en-US" baseline="0" dirty="0" err="1"/>
              <a:t>argumentos</a:t>
            </a:r>
            <a:r>
              <a:rPr lang="en-US" baseline="0" dirty="0"/>
              <a:t> </a:t>
            </a:r>
            <a:r>
              <a:rPr lang="en-US" baseline="0" dirty="0" err="1"/>
              <a:t>esperados</a:t>
            </a:r>
            <a:r>
              <a:rPr lang="en-US" baseline="0" dirty="0"/>
              <a:t>. </a:t>
            </a:r>
            <a:r>
              <a:rPr lang="en-US" baseline="0" dirty="0" err="1"/>
              <a:t>Quero</a:t>
            </a:r>
            <a:r>
              <a:rPr lang="en-US" baseline="0" dirty="0"/>
              <a:t> </a:t>
            </a:r>
            <a:r>
              <a:rPr lang="en-US" baseline="0" dirty="0" err="1"/>
              <a:t>dizer</a:t>
            </a:r>
            <a:r>
              <a:rPr lang="en-US" baseline="0" dirty="0"/>
              <a:t> com </a:t>
            </a:r>
            <a:r>
              <a:rPr lang="en-US" baseline="0" dirty="0" err="1"/>
              <a:t>isto</a:t>
            </a:r>
            <a:r>
              <a:rPr lang="en-US" baseline="0" dirty="0"/>
              <a:t> que </a:t>
            </a:r>
            <a:r>
              <a:rPr lang="en-US" baseline="0" dirty="0" err="1"/>
              <a:t>adicionamos</a:t>
            </a:r>
            <a:r>
              <a:rPr lang="en-US" baseline="0" dirty="0"/>
              <a:t> a </a:t>
            </a:r>
            <a:r>
              <a:rPr lang="en-US" baseline="0" dirty="0" err="1"/>
              <a:t>chamada</a:t>
            </a:r>
            <a:r>
              <a:rPr lang="en-US" baseline="0" dirty="0"/>
              <a:t> a </a:t>
            </a:r>
            <a:r>
              <a:rPr lang="en-US" baseline="0" dirty="0" err="1"/>
              <a:t>função</a:t>
            </a:r>
            <a:r>
              <a:rPr lang="en-US" baseline="0" dirty="0"/>
              <a:t> no outro </a:t>
            </a:r>
            <a:r>
              <a:rPr lang="en-US" baseline="0" dirty="0" err="1"/>
              <a:t>programa</a:t>
            </a:r>
            <a:r>
              <a:rPr lang="en-US" baseline="0" dirty="0"/>
              <a:t> </a:t>
            </a:r>
            <a:r>
              <a:rPr lang="en-US" baseline="0" dirty="0" err="1"/>
              <a:t>já</a:t>
            </a:r>
            <a:r>
              <a:rPr lang="en-US" baseline="0" dirty="0"/>
              <a:t> com o nome do </a:t>
            </a:r>
            <a:r>
              <a:rPr lang="en-US" baseline="0" dirty="0" err="1"/>
              <a:t>metodo</a:t>
            </a:r>
            <a:r>
              <a:rPr lang="en-US" baseline="0" dirty="0"/>
              <a:t>, </a:t>
            </a:r>
            <a:r>
              <a:rPr lang="en-US" baseline="0" dirty="0" err="1"/>
              <a:t>tipo</a:t>
            </a:r>
            <a:r>
              <a:rPr lang="en-US" baseline="0" dirty="0"/>
              <a:t> e </a:t>
            </a:r>
            <a:r>
              <a:rPr lang="en-US" baseline="0" dirty="0" err="1"/>
              <a:t>operação</a:t>
            </a:r>
            <a:r>
              <a:rPr lang="en-US" baseline="0" dirty="0"/>
              <a:t> que </a:t>
            </a:r>
            <a:r>
              <a:rPr lang="en-US" baseline="0" dirty="0" err="1"/>
              <a:t>estam</a:t>
            </a:r>
            <a:r>
              <a:rPr lang="en-US" baseline="0" dirty="0"/>
              <a:t> a </a:t>
            </a:r>
            <a:r>
              <a:rPr lang="en-US" baseline="0" dirty="0" err="1"/>
              <a:t>ser</a:t>
            </a:r>
            <a:r>
              <a:rPr lang="en-US" baseline="0" dirty="0"/>
              <a:t> </a:t>
            </a:r>
            <a:r>
              <a:rPr lang="en-US" baseline="0" dirty="0" err="1"/>
              <a:t>executados</a:t>
            </a:r>
            <a:r>
              <a:rPr lang="en-US" baseline="0" dirty="0"/>
              <a:t>.</a:t>
            </a:r>
            <a:br>
              <a:rPr lang="en-US" baseline="0" dirty="0"/>
            </a:br>
            <a:br>
              <a:rPr lang="en-US" baseline="0" dirty="0"/>
            </a:br>
            <a:r>
              <a:rPr lang="en-US" baseline="0" dirty="0" err="1"/>
              <a:t>Por</a:t>
            </a:r>
            <a:r>
              <a:rPr lang="en-US" baseline="0" dirty="0"/>
              <a:t> </a:t>
            </a:r>
            <a:r>
              <a:rPr lang="en-US" baseline="0" dirty="0" err="1"/>
              <a:t>fim</a:t>
            </a:r>
            <a:r>
              <a:rPr lang="en-US" baseline="0" dirty="0"/>
              <a:t> </a:t>
            </a:r>
            <a:r>
              <a:rPr lang="en-US" baseline="0" dirty="0" err="1"/>
              <a:t>adicionamos</a:t>
            </a:r>
            <a:r>
              <a:rPr lang="en-US" baseline="0" dirty="0"/>
              <a:t> </a:t>
            </a:r>
            <a:r>
              <a:rPr lang="en-US" baseline="0" dirty="0" err="1"/>
              <a:t>uma</a:t>
            </a:r>
            <a:r>
              <a:rPr lang="en-US" baseline="0" dirty="0"/>
              <a:t> </a:t>
            </a:r>
            <a:r>
              <a:rPr lang="en-US" baseline="0" dirty="0" err="1"/>
              <a:t>chamada</a:t>
            </a:r>
            <a:r>
              <a:rPr lang="en-US" baseline="0" dirty="0"/>
              <a:t> </a:t>
            </a:r>
            <a:r>
              <a:rPr lang="en-US" baseline="0" dirty="0" err="1"/>
              <a:t>ao</a:t>
            </a:r>
            <a:r>
              <a:rPr lang="en-US" baseline="0" dirty="0"/>
              <a:t> </a:t>
            </a:r>
            <a:r>
              <a:rPr lang="en-US" baseline="0" dirty="0" err="1"/>
              <a:t>metodo</a:t>
            </a:r>
            <a:r>
              <a:rPr lang="en-US" baseline="0" dirty="0"/>
              <a:t> </a:t>
            </a:r>
            <a:r>
              <a:rPr lang="en-US" baseline="0" dirty="0" err="1"/>
              <a:t>printData</a:t>
            </a:r>
            <a:r>
              <a:rPr lang="en-US" baseline="0" dirty="0"/>
              <a:t> a </a:t>
            </a:r>
            <a:r>
              <a:rPr lang="en-US" baseline="0" dirty="0" err="1"/>
              <a:t>seguir</a:t>
            </a:r>
            <a:r>
              <a:rPr lang="en-US" baseline="0" dirty="0"/>
              <a:t> </a:t>
            </a:r>
            <a:r>
              <a:rPr lang="en-US" baseline="0" dirty="0" err="1"/>
              <a:t>ao</a:t>
            </a:r>
            <a:r>
              <a:rPr lang="en-US" baseline="0" dirty="0"/>
              <a:t> </a:t>
            </a:r>
            <a:r>
              <a:rPr lang="en-US" baseline="0" dirty="0" err="1"/>
              <a:t>metodo</a:t>
            </a:r>
            <a:r>
              <a:rPr lang="en-US" baseline="0" dirty="0"/>
              <a:t> main do </a:t>
            </a:r>
            <a:r>
              <a:rPr lang="en-US" baseline="0" dirty="0" err="1"/>
              <a:t>programa</a:t>
            </a:r>
            <a:r>
              <a:rPr lang="en-US" baseline="0" dirty="0"/>
              <a:t> de forma a </a:t>
            </a:r>
            <a:r>
              <a:rPr lang="en-US" baseline="0" dirty="0" err="1"/>
              <a:t>imprimirmos</a:t>
            </a:r>
            <a:r>
              <a:rPr lang="en-US" baseline="0" dirty="0"/>
              <a:t> </a:t>
            </a:r>
            <a:r>
              <a:rPr lang="en-US" baseline="0" dirty="0" err="1"/>
              <a:t>em</a:t>
            </a:r>
            <a:r>
              <a:rPr lang="en-US" baseline="0" dirty="0"/>
              <a:t> ultimo </a:t>
            </a:r>
            <a:r>
              <a:rPr lang="en-US" baseline="0" dirty="0" err="1"/>
              <a:t>lugar</a:t>
            </a:r>
            <a:r>
              <a:rPr lang="en-US" baseline="0" dirty="0"/>
              <a:t>, </a:t>
            </a:r>
            <a:r>
              <a:rPr lang="en-US" baseline="0" dirty="0" err="1"/>
              <a:t>após</a:t>
            </a:r>
            <a:r>
              <a:rPr lang="en-US" baseline="0" dirty="0"/>
              <a:t> a </a:t>
            </a:r>
            <a:r>
              <a:rPr lang="en-US" baseline="0" dirty="0" err="1"/>
              <a:t>execuçao</a:t>
            </a:r>
            <a:r>
              <a:rPr lang="en-US" baseline="0" dirty="0"/>
              <a:t> </a:t>
            </a:r>
            <a:r>
              <a:rPr lang="en-US" baseline="0" dirty="0" err="1"/>
              <a:t>esperada</a:t>
            </a:r>
            <a:r>
              <a:rPr lang="en-US" baseline="0" dirty="0"/>
              <a:t> do </a:t>
            </a:r>
            <a:r>
              <a:rPr lang="en-US" baseline="0" dirty="0" err="1"/>
              <a:t>programa</a:t>
            </a:r>
            <a:r>
              <a:rPr lang="en-US" baseline="0" dirty="0"/>
              <a:t> o output com a </a:t>
            </a:r>
            <a:r>
              <a:rPr lang="en-US" baseline="0" dirty="0" err="1"/>
              <a:t>contagem</a:t>
            </a:r>
            <a:r>
              <a:rPr lang="en-US" baseline="0" dirty="0"/>
              <a:t> das </a:t>
            </a:r>
            <a:r>
              <a:rPr lang="en-US" baseline="0" dirty="0" err="1"/>
              <a:t>operações</a:t>
            </a:r>
            <a:r>
              <a:rPr lang="en-US" baseline="0" dirty="0"/>
              <a:t> de boxing e unboxing</a:t>
            </a:r>
          </a:p>
        </p:txBody>
      </p:sp>
      <p:sp>
        <p:nvSpPr>
          <p:cNvPr id="4" name="Slide Number Placeholder 3"/>
          <p:cNvSpPr>
            <a:spLocks noGrp="1"/>
          </p:cNvSpPr>
          <p:nvPr>
            <p:ph type="sldNum" sz="quarter" idx="10"/>
          </p:nvPr>
        </p:nvSpPr>
        <p:spPr/>
        <p:txBody>
          <a:bodyPr/>
          <a:lstStyle/>
          <a:p>
            <a:fld id="{1A41EC3C-5E62-44D9-A4CD-D519C726EBB2}" type="slidenum">
              <a:rPr lang="pt-PT" smtClean="0"/>
              <a:t>7</a:t>
            </a:fld>
            <a:endParaRPr lang="pt-PT"/>
          </a:p>
        </p:txBody>
      </p:sp>
    </p:spTree>
    <p:extLst>
      <p:ext uri="{BB962C8B-B14F-4D97-AF65-F5344CB8AC3E}">
        <p14:creationId xmlns:p14="http://schemas.microsoft.com/office/powerpoint/2010/main" val="4199834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Tivemos</a:t>
            </a:r>
            <a:r>
              <a:rPr lang="en-US" baseline="0" dirty="0"/>
              <a:t> </a:t>
            </a:r>
            <a:r>
              <a:rPr lang="en-US" baseline="0" dirty="0" err="1"/>
              <a:t>algumas</a:t>
            </a:r>
            <a:r>
              <a:rPr lang="en-US" baseline="0" dirty="0"/>
              <a:t> </a:t>
            </a:r>
            <a:r>
              <a:rPr lang="en-US" baseline="0" dirty="0" err="1"/>
              <a:t>dificultades</a:t>
            </a:r>
            <a:r>
              <a:rPr lang="en-US" baseline="0" dirty="0"/>
              <a:t> </a:t>
            </a:r>
            <a:r>
              <a:rPr lang="en-US" baseline="0" dirty="0" err="1"/>
              <a:t>ao</a:t>
            </a:r>
            <a:r>
              <a:rPr lang="en-US" baseline="0" dirty="0"/>
              <a:t> </a:t>
            </a:r>
            <a:r>
              <a:rPr lang="en-US" baseline="0" dirty="0" err="1"/>
              <a:t>realizar</a:t>
            </a:r>
            <a:r>
              <a:rPr lang="en-US" baseline="0" dirty="0"/>
              <a:t> </a:t>
            </a:r>
            <a:r>
              <a:rPr lang="en-US" baseline="0" dirty="0" err="1"/>
              <a:t>este</a:t>
            </a:r>
            <a:r>
              <a:rPr lang="en-US" baseline="0" dirty="0"/>
              <a:t> </a:t>
            </a:r>
            <a:r>
              <a:rPr lang="en-US" baseline="0" dirty="0" err="1"/>
              <a:t>projeto</a:t>
            </a:r>
            <a:r>
              <a:rPr lang="en-US" baseline="0" dirty="0"/>
              <a:t> </a:t>
            </a:r>
            <a:r>
              <a:rPr lang="en-US" baseline="0" dirty="0" err="1"/>
              <a:t>sendo</a:t>
            </a:r>
            <a:r>
              <a:rPr lang="en-US" baseline="0" dirty="0"/>
              <a:t> que a </a:t>
            </a:r>
            <a:r>
              <a:rPr lang="en-US" baseline="0" dirty="0" err="1"/>
              <a:t>primeira</a:t>
            </a:r>
            <a:r>
              <a:rPr lang="en-US" baseline="0" dirty="0"/>
              <a:t> que </a:t>
            </a:r>
            <a:r>
              <a:rPr lang="en-US" baseline="0" dirty="0" err="1"/>
              <a:t>nos</a:t>
            </a:r>
            <a:r>
              <a:rPr lang="en-US" baseline="0" dirty="0"/>
              <a:t> </a:t>
            </a:r>
            <a:r>
              <a:rPr lang="en-US" baseline="0" dirty="0" err="1"/>
              <a:t>deparamos</a:t>
            </a:r>
            <a:r>
              <a:rPr lang="en-US" baseline="0" dirty="0"/>
              <a:t> </a:t>
            </a:r>
            <a:r>
              <a:rPr lang="en-US" baseline="0" dirty="0" err="1"/>
              <a:t>foi</a:t>
            </a:r>
            <a:r>
              <a:rPr lang="en-US" baseline="0" dirty="0"/>
              <a:t> a </a:t>
            </a:r>
            <a:r>
              <a:rPr lang="en-US" baseline="0" dirty="0" err="1"/>
              <a:t>impossibilidade</a:t>
            </a:r>
            <a:r>
              <a:rPr lang="en-US" baseline="0" dirty="0"/>
              <a:t> de </a:t>
            </a:r>
            <a:r>
              <a:rPr lang="en-US" baseline="0" dirty="0" err="1"/>
              <a:t>usarmos</a:t>
            </a:r>
            <a:r>
              <a:rPr lang="en-US" baseline="0" dirty="0"/>
              <a:t> </a:t>
            </a:r>
            <a:r>
              <a:rPr lang="en-US" baseline="0" dirty="0" err="1"/>
              <a:t>parametrização</a:t>
            </a:r>
            <a:r>
              <a:rPr lang="en-US" baseline="0" dirty="0"/>
              <a:t>. Como </a:t>
            </a:r>
            <a:r>
              <a:rPr lang="en-US" baseline="0" dirty="0" err="1"/>
              <a:t>tal</a:t>
            </a:r>
            <a:r>
              <a:rPr lang="en-US" baseline="0" dirty="0"/>
              <a:t> </a:t>
            </a:r>
            <a:r>
              <a:rPr lang="en-US" baseline="0" dirty="0" err="1"/>
              <a:t>todos</a:t>
            </a:r>
            <a:r>
              <a:rPr lang="en-US" baseline="0" dirty="0"/>
              <a:t> </a:t>
            </a:r>
            <a:r>
              <a:rPr lang="en-US" baseline="0" dirty="0" err="1"/>
              <a:t>os</a:t>
            </a:r>
            <a:r>
              <a:rPr lang="en-US" baseline="0" dirty="0"/>
              <a:t> </a:t>
            </a:r>
            <a:r>
              <a:rPr lang="en-US" baseline="0" dirty="0" err="1"/>
              <a:t>nossos</a:t>
            </a:r>
            <a:r>
              <a:rPr lang="en-US" baseline="0" dirty="0"/>
              <a:t> </a:t>
            </a:r>
            <a:r>
              <a:rPr lang="en-US" baseline="0" dirty="0" err="1"/>
              <a:t>objectos</a:t>
            </a:r>
            <a:r>
              <a:rPr lang="en-US" baseline="0" dirty="0"/>
              <a:t> que </a:t>
            </a:r>
            <a:r>
              <a:rPr lang="en-US" baseline="0" dirty="0" err="1"/>
              <a:t>eram</a:t>
            </a:r>
            <a:r>
              <a:rPr lang="en-US" baseline="0" dirty="0"/>
              <a:t> </a:t>
            </a:r>
            <a:r>
              <a:rPr lang="en-US" baseline="0" dirty="0" err="1"/>
              <a:t>passados</a:t>
            </a:r>
            <a:r>
              <a:rPr lang="en-US" baseline="0" dirty="0"/>
              <a:t> para o </a:t>
            </a:r>
            <a:r>
              <a:rPr lang="en-US" baseline="0" dirty="0" err="1"/>
              <a:t>TreeMap</a:t>
            </a:r>
            <a:r>
              <a:rPr lang="en-US" baseline="0" dirty="0"/>
              <a:t> </a:t>
            </a:r>
            <a:r>
              <a:rPr lang="en-US" baseline="0" dirty="0" err="1"/>
              <a:t>teriam</a:t>
            </a:r>
            <a:r>
              <a:rPr lang="en-US" baseline="0" dirty="0"/>
              <a:t> de </a:t>
            </a:r>
            <a:r>
              <a:rPr lang="en-US" baseline="0" dirty="0" err="1"/>
              <a:t>ser</a:t>
            </a:r>
            <a:r>
              <a:rPr lang="en-US" baseline="0" dirty="0"/>
              <a:t> </a:t>
            </a:r>
            <a:r>
              <a:rPr lang="en-US" baseline="0" dirty="0" err="1"/>
              <a:t>inseridos</a:t>
            </a:r>
            <a:r>
              <a:rPr lang="en-US" baseline="0" dirty="0"/>
              <a:t> </a:t>
            </a:r>
            <a:r>
              <a:rPr lang="en-US" baseline="0" dirty="0" err="1"/>
              <a:t>como</a:t>
            </a:r>
            <a:r>
              <a:rPr lang="en-US" baseline="0" dirty="0"/>
              <a:t> Object e </a:t>
            </a:r>
            <a:r>
              <a:rPr lang="en-US" baseline="0" dirty="0" err="1"/>
              <a:t>não</a:t>
            </a:r>
            <a:r>
              <a:rPr lang="en-US" baseline="0" dirty="0"/>
              <a:t> no </a:t>
            </a:r>
            <a:r>
              <a:rPr lang="en-US" baseline="0" dirty="0" err="1"/>
              <a:t>tipo</a:t>
            </a:r>
            <a:r>
              <a:rPr lang="en-US" baseline="0" dirty="0"/>
              <a:t> </a:t>
            </a:r>
            <a:r>
              <a:rPr lang="en-US" baseline="0" dirty="0" err="1"/>
              <a:t>desejado</a:t>
            </a:r>
            <a:r>
              <a:rPr lang="en-US" baseline="0" dirty="0"/>
              <a:t>. </a:t>
            </a:r>
            <a:r>
              <a:rPr lang="en-US" baseline="0" dirty="0" err="1"/>
              <a:t>Isto</a:t>
            </a:r>
            <a:r>
              <a:rPr lang="en-US" baseline="0" dirty="0"/>
              <a:t> </a:t>
            </a:r>
            <a:r>
              <a:rPr lang="en-US" baseline="0" dirty="0" err="1"/>
              <a:t>acontece</a:t>
            </a:r>
            <a:r>
              <a:rPr lang="en-US" baseline="0" dirty="0"/>
              <a:t> </a:t>
            </a:r>
            <a:r>
              <a:rPr lang="en-US" baseline="0" dirty="0" err="1"/>
              <a:t>devido</a:t>
            </a:r>
            <a:r>
              <a:rPr lang="en-US" baseline="0" dirty="0"/>
              <a:t> </a:t>
            </a:r>
            <a:r>
              <a:rPr lang="en-US" baseline="0" dirty="0" err="1"/>
              <a:t>ao</a:t>
            </a:r>
            <a:r>
              <a:rPr lang="en-US" baseline="0" dirty="0"/>
              <a:t> </a:t>
            </a:r>
            <a:r>
              <a:rPr lang="en-US" baseline="0" dirty="0" err="1"/>
              <a:t>Javassist</a:t>
            </a:r>
            <a:r>
              <a:rPr lang="en-US" baseline="0" dirty="0"/>
              <a:t> </a:t>
            </a:r>
            <a:r>
              <a:rPr lang="en-US" baseline="0" dirty="0" err="1"/>
              <a:t>ter</a:t>
            </a:r>
            <a:r>
              <a:rPr lang="en-US" baseline="0" dirty="0"/>
              <a:t> </a:t>
            </a:r>
            <a:r>
              <a:rPr lang="en-US" baseline="0" dirty="0" err="1"/>
              <a:t>uma</a:t>
            </a:r>
            <a:r>
              <a:rPr lang="en-US" baseline="0" dirty="0"/>
              <a:t> </a:t>
            </a:r>
            <a:r>
              <a:rPr lang="en-US" baseline="0" dirty="0" err="1"/>
              <a:t>limitação</a:t>
            </a:r>
            <a:r>
              <a:rPr lang="en-US" baseline="0" dirty="0"/>
              <a:t> </a:t>
            </a:r>
            <a:r>
              <a:rPr lang="en-US" baseline="0" dirty="0" err="1"/>
              <a:t>nesse</a:t>
            </a:r>
            <a:r>
              <a:rPr lang="en-US" baseline="0" dirty="0"/>
              <a:t> aspect e </a:t>
            </a:r>
            <a:r>
              <a:rPr lang="en-US" baseline="0" dirty="0" err="1"/>
              <a:t>nao</a:t>
            </a:r>
            <a:r>
              <a:rPr lang="en-US" baseline="0" dirty="0"/>
              <a:t> </a:t>
            </a:r>
            <a:r>
              <a:rPr lang="en-US" baseline="0" dirty="0" err="1"/>
              <a:t>suportar</a:t>
            </a:r>
            <a:r>
              <a:rPr lang="en-US" baseline="0" dirty="0"/>
              <a:t> </a:t>
            </a:r>
            <a:r>
              <a:rPr lang="en-US" baseline="0" dirty="0" err="1"/>
              <a:t>parame</a:t>
            </a:r>
            <a:r>
              <a:rPr lang="pt-PT" baseline="0" dirty="0"/>
              <a:t>trização.</a:t>
            </a:r>
            <a:br>
              <a:rPr lang="en-US" baseline="0" dirty="0"/>
            </a:br>
            <a:br>
              <a:rPr lang="en-US" baseline="0" dirty="0"/>
            </a:br>
            <a:r>
              <a:rPr lang="en-US" baseline="0" dirty="0"/>
              <a:t>Outro </a:t>
            </a:r>
            <a:r>
              <a:rPr lang="en-US" baseline="0" dirty="0" err="1"/>
              <a:t>problema</a:t>
            </a:r>
            <a:r>
              <a:rPr lang="en-US" baseline="0" dirty="0"/>
              <a:t> que </a:t>
            </a:r>
            <a:r>
              <a:rPr lang="en-US" baseline="0" dirty="0" err="1"/>
              <a:t>tivemos</a:t>
            </a:r>
            <a:r>
              <a:rPr lang="en-US" baseline="0" dirty="0"/>
              <a:t> </a:t>
            </a:r>
            <a:r>
              <a:rPr lang="en-US" baseline="0" dirty="0" err="1"/>
              <a:t>foi</a:t>
            </a:r>
            <a:r>
              <a:rPr lang="en-US" baseline="0" dirty="0"/>
              <a:t> a </a:t>
            </a:r>
            <a:r>
              <a:rPr lang="en-US" baseline="0" dirty="0" err="1"/>
              <a:t>impossibilidade</a:t>
            </a:r>
            <a:r>
              <a:rPr lang="en-US" baseline="0" dirty="0"/>
              <a:t> de </a:t>
            </a:r>
            <a:r>
              <a:rPr lang="en-US" baseline="0" dirty="0" err="1"/>
              <a:t>injectarmos</a:t>
            </a:r>
            <a:r>
              <a:rPr lang="en-US" baseline="0" dirty="0"/>
              <a:t> o </a:t>
            </a:r>
            <a:r>
              <a:rPr lang="en-US" baseline="0" dirty="0" err="1"/>
              <a:t>codigo</a:t>
            </a:r>
            <a:r>
              <a:rPr lang="en-US" baseline="0" dirty="0"/>
              <a:t> das </a:t>
            </a:r>
            <a:r>
              <a:rPr lang="en-US" baseline="0" dirty="0" err="1"/>
              <a:t>nossas</a:t>
            </a:r>
            <a:r>
              <a:rPr lang="en-US" baseline="0" dirty="0"/>
              <a:t> </a:t>
            </a:r>
            <a:r>
              <a:rPr lang="en-US" baseline="0" dirty="0" err="1"/>
              <a:t>funçoes</a:t>
            </a:r>
            <a:r>
              <a:rPr lang="en-US" baseline="0" dirty="0"/>
              <a:t> antes de </a:t>
            </a:r>
            <a:r>
              <a:rPr lang="en-US" baseline="0" dirty="0" err="1"/>
              <a:t>pesquisarmos</a:t>
            </a:r>
            <a:r>
              <a:rPr lang="en-US" baseline="0" dirty="0"/>
              <a:t> </a:t>
            </a:r>
            <a:r>
              <a:rPr lang="en-US" baseline="0" dirty="0" err="1"/>
              <a:t>onde</a:t>
            </a:r>
            <a:r>
              <a:rPr lang="en-US" baseline="0" dirty="0"/>
              <a:t> no </a:t>
            </a:r>
            <a:r>
              <a:rPr lang="en-US" baseline="0" dirty="0" err="1"/>
              <a:t>programa</a:t>
            </a:r>
            <a:r>
              <a:rPr lang="en-US" baseline="0" dirty="0"/>
              <a:t> </a:t>
            </a:r>
            <a:r>
              <a:rPr lang="en-US" baseline="0" dirty="0" err="1"/>
              <a:t>recebido</a:t>
            </a:r>
            <a:r>
              <a:rPr lang="en-US" baseline="0" dirty="0"/>
              <a:t> </a:t>
            </a:r>
            <a:r>
              <a:rPr lang="en-US" baseline="0" dirty="0" err="1"/>
              <a:t>eram</a:t>
            </a:r>
            <a:r>
              <a:rPr lang="en-US" baseline="0" dirty="0"/>
              <a:t> </a:t>
            </a:r>
            <a:r>
              <a:rPr lang="en-US" baseline="0" dirty="0" err="1"/>
              <a:t>feitas</a:t>
            </a:r>
            <a:r>
              <a:rPr lang="en-US" baseline="0" dirty="0"/>
              <a:t> as </a:t>
            </a:r>
            <a:r>
              <a:rPr lang="en-US" baseline="0" dirty="0" err="1"/>
              <a:t>operaçoes</a:t>
            </a:r>
            <a:r>
              <a:rPr lang="en-US" baseline="0" dirty="0"/>
              <a:t> de boxing e unboxing. Tal </a:t>
            </a:r>
            <a:r>
              <a:rPr lang="en-US" baseline="0" dirty="0" err="1"/>
              <a:t>acontecia</a:t>
            </a:r>
            <a:r>
              <a:rPr lang="en-US" baseline="0" dirty="0"/>
              <a:t> </a:t>
            </a:r>
            <a:r>
              <a:rPr lang="en-US" baseline="0" dirty="0" err="1"/>
              <a:t>pois</a:t>
            </a:r>
            <a:r>
              <a:rPr lang="en-US" baseline="0" dirty="0"/>
              <a:t> </a:t>
            </a:r>
            <a:r>
              <a:rPr lang="en-US" baseline="0" dirty="0" err="1"/>
              <a:t>os</a:t>
            </a:r>
            <a:r>
              <a:rPr lang="en-US" baseline="0" dirty="0"/>
              <a:t> </a:t>
            </a:r>
            <a:r>
              <a:rPr lang="en-US" baseline="0" dirty="0" err="1"/>
              <a:t>nossos</a:t>
            </a:r>
            <a:r>
              <a:rPr lang="en-US" baseline="0" dirty="0"/>
              <a:t> </a:t>
            </a:r>
            <a:r>
              <a:rPr lang="en-US" baseline="0" dirty="0" err="1"/>
              <a:t>programas</a:t>
            </a:r>
            <a:r>
              <a:rPr lang="en-US" baseline="0" dirty="0"/>
              <a:t> </a:t>
            </a:r>
            <a:r>
              <a:rPr lang="en-US" baseline="0" dirty="0" err="1"/>
              <a:t>continham</a:t>
            </a:r>
            <a:r>
              <a:rPr lang="en-US" baseline="0" dirty="0"/>
              <a:t> </a:t>
            </a:r>
            <a:r>
              <a:rPr lang="en-US" baseline="0" dirty="0" err="1"/>
              <a:t>eles</a:t>
            </a:r>
            <a:r>
              <a:rPr lang="en-US" baseline="0" dirty="0"/>
              <a:t> </a:t>
            </a:r>
            <a:r>
              <a:rPr lang="en-US" baseline="0" dirty="0" err="1"/>
              <a:t>operaçoes</a:t>
            </a:r>
            <a:r>
              <a:rPr lang="en-US" baseline="0" dirty="0"/>
              <a:t> de boxing e unboxing </a:t>
            </a:r>
            <a:r>
              <a:rPr lang="en-US" baseline="0" dirty="0" err="1"/>
              <a:t>sendo</a:t>
            </a:r>
            <a:r>
              <a:rPr lang="en-US" baseline="0" dirty="0"/>
              <a:t> </a:t>
            </a:r>
            <a:r>
              <a:rPr lang="en-US" baseline="0" dirty="0" err="1"/>
              <a:t>portanto</a:t>
            </a:r>
            <a:r>
              <a:rPr lang="en-US" baseline="0" dirty="0"/>
              <a:t> que </a:t>
            </a:r>
            <a:r>
              <a:rPr lang="en-US" baseline="0" dirty="0" err="1"/>
              <a:t>recursivamente</a:t>
            </a:r>
            <a:r>
              <a:rPr lang="en-US" baseline="0" dirty="0"/>
              <a:t> </a:t>
            </a:r>
            <a:r>
              <a:rPr lang="en-US" baseline="0" dirty="0" err="1"/>
              <a:t>detectavamos</a:t>
            </a:r>
            <a:r>
              <a:rPr lang="en-US" baseline="0" dirty="0"/>
              <a:t> </a:t>
            </a:r>
            <a:r>
              <a:rPr lang="en-US" baseline="0" dirty="0" err="1"/>
              <a:t>estas</a:t>
            </a:r>
            <a:r>
              <a:rPr lang="en-US" baseline="0" dirty="0"/>
              <a:t> </a:t>
            </a:r>
            <a:r>
              <a:rPr lang="en-US" baseline="0" dirty="0" err="1"/>
              <a:t>operaçoes</a:t>
            </a:r>
            <a:r>
              <a:rPr lang="en-US" baseline="0" dirty="0"/>
              <a:t> </a:t>
            </a:r>
            <a:r>
              <a:rPr lang="en-US" baseline="0" dirty="0" err="1"/>
              <a:t>na</a:t>
            </a:r>
            <a:r>
              <a:rPr lang="en-US" baseline="0" dirty="0"/>
              <a:t> </a:t>
            </a:r>
            <a:r>
              <a:rPr lang="en-US" baseline="0" dirty="0" err="1"/>
              <a:t>adiçao</a:t>
            </a:r>
            <a:r>
              <a:rPr lang="en-US" baseline="0" dirty="0"/>
              <a:t> das </a:t>
            </a:r>
            <a:r>
              <a:rPr lang="en-US" baseline="0" dirty="0" err="1"/>
              <a:t>chamadas</a:t>
            </a:r>
            <a:r>
              <a:rPr lang="en-US" baseline="0" dirty="0"/>
              <a:t> as </a:t>
            </a:r>
            <a:r>
              <a:rPr lang="en-US" baseline="0" dirty="0" err="1"/>
              <a:t>nossas</a:t>
            </a:r>
            <a:r>
              <a:rPr lang="en-US" baseline="0" dirty="0"/>
              <a:t> </a:t>
            </a:r>
            <a:r>
              <a:rPr lang="en-US" baseline="0" dirty="0" err="1"/>
              <a:t>funçoes</a:t>
            </a:r>
            <a:r>
              <a:rPr lang="en-US" baseline="0" dirty="0"/>
              <a:t>. Como </a:t>
            </a:r>
            <a:r>
              <a:rPr lang="en-US" baseline="0" dirty="0" err="1"/>
              <a:t>tal</a:t>
            </a:r>
            <a:r>
              <a:rPr lang="en-US" baseline="0" dirty="0"/>
              <a:t> </a:t>
            </a:r>
            <a:r>
              <a:rPr lang="en-US" baseline="0" dirty="0" err="1"/>
              <a:t>apenas</a:t>
            </a:r>
            <a:r>
              <a:rPr lang="en-US" baseline="0" dirty="0"/>
              <a:t> </a:t>
            </a:r>
            <a:r>
              <a:rPr lang="en-US" baseline="0" dirty="0" err="1"/>
              <a:t>adicionamos</a:t>
            </a:r>
            <a:r>
              <a:rPr lang="en-US" baseline="0" dirty="0"/>
              <a:t> o </a:t>
            </a:r>
            <a:r>
              <a:rPr lang="en-US" baseline="0" dirty="0" err="1"/>
              <a:t>corpo</a:t>
            </a:r>
            <a:r>
              <a:rPr lang="en-US" baseline="0" dirty="0"/>
              <a:t> das </a:t>
            </a:r>
            <a:r>
              <a:rPr lang="en-US" baseline="0" dirty="0" err="1"/>
              <a:t>nossas</a:t>
            </a:r>
            <a:r>
              <a:rPr lang="en-US" baseline="0" dirty="0"/>
              <a:t> </a:t>
            </a:r>
            <a:r>
              <a:rPr lang="en-US" baseline="0" dirty="0" err="1"/>
              <a:t>funçoes</a:t>
            </a:r>
            <a:r>
              <a:rPr lang="en-US" baseline="0" dirty="0"/>
              <a:t> </a:t>
            </a:r>
            <a:r>
              <a:rPr lang="pt-PT" sz="1200" b="0" i="0" kern="1200" dirty="0">
                <a:solidFill>
                  <a:schemeClr val="tx1"/>
                </a:solidFill>
                <a:effectLst/>
                <a:latin typeface="+mn-lt"/>
                <a:ea typeface="+mn-ea"/>
                <a:cs typeface="+mn-cs"/>
              </a:rPr>
              <a:t>so apos ter-se inserido no programa a instrumentar todas as chamadas necessarias, ou seja, nos locais onde ocorre uma das operações de unboxing/autoboxing.</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8</a:t>
            </a:fld>
            <a:endParaRPr lang="pt-PT"/>
          </a:p>
        </p:txBody>
      </p:sp>
    </p:spTree>
    <p:extLst>
      <p:ext uri="{BB962C8B-B14F-4D97-AF65-F5344CB8AC3E}">
        <p14:creationId xmlns:p14="http://schemas.microsoft.com/office/powerpoint/2010/main" val="60919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Adicionamos</a:t>
            </a:r>
            <a:r>
              <a:rPr lang="en-US" dirty="0"/>
              <a:t> </a:t>
            </a:r>
            <a:r>
              <a:rPr lang="en-US" dirty="0" err="1"/>
              <a:t>tambem</a:t>
            </a:r>
            <a:r>
              <a:rPr lang="en-US" dirty="0"/>
              <a:t> </a:t>
            </a:r>
            <a:r>
              <a:rPr lang="en-US" dirty="0" err="1"/>
              <a:t>uma</a:t>
            </a:r>
            <a:r>
              <a:rPr lang="en-US" dirty="0"/>
              <a:t> </a:t>
            </a:r>
            <a:r>
              <a:rPr lang="en-US" dirty="0" err="1"/>
              <a:t>extensão</a:t>
            </a:r>
            <a:r>
              <a:rPr lang="en-US" baseline="0" dirty="0"/>
              <a:t> </a:t>
            </a:r>
            <a:r>
              <a:rPr lang="en-US" baseline="0" dirty="0" err="1"/>
              <a:t>ao</a:t>
            </a:r>
            <a:r>
              <a:rPr lang="en-US" baseline="0" dirty="0"/>
              <a:t> </a:t>
            </a:r>
            <a:r>
              <a:rPr lang="en-US" baseline="0" dirty="0" err="1"/>
              <a:t>nosso</a:t>
            </a:r>
            <a:r>
              <a:rPr lang="en-US" baseline="0" dirty="0"/>
              <a:t> profiler.</a:t>
            </a:r>
            <a:endParaRPr lang="pt-PT" dirty="0"/>
          </a:p>
        </p:txBody>
      </p:sp>
      <p:sp>
        <p:nvSpPr>
          <p:cNvPr id="4" name="Slide Number Placeholder 3"/>
          <p:cNvSpPr>
            <a:spLocks noGrp="1"/>
          </p:cNvSpPr>
          <p:nvPr>
            <p:ph type="sldNum" sz="quarter" idx="10"/>
          </p:nvPr>
        </p:nvSpPr>
        <p:spPr/>
        <p:txBody>
          <a:bodyPr/>
          <a:lstStyle/>
          <a:p>
            <a:fld id="{1A41EC3C-5E62-44D9-A4CD-D519C726EBB2}" type="slidenum">
              <a:rPr lang="pt-PT" smtClean="0"/>
              <a:t>9</a:t>
            </a:fld>
            <a:endParaRPr lang="pt-PT"/>
          </a:p>
        </p:txBody>
      </p:sp>
    </p:spTree>
    <p:extLst>
      <p:ext uri="{BB962C8B-B14F-4D97-AF65-F5344CB8AC3E}">
        <p14:creationId xmlns:p14="http://schemas.microsoft.com/office/powerpoint/2010/main" val="94617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3284" y="4214005"/>
            <a:ext cx="7655238" cy="12349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dirty="0"/>
          </a:p>
        </p:txBody>
      </p:sp>
      <p:sp>
        <p:nvSpPr>
          <p:cNvPr id="4" name="Date Placeholder 3"/>
          <p:cNvSpPr>
            <a:spLocks noGrp="1"/>
          </p:cNvSpPr>
          <p:nvPr>
            <p:ph type="dt" sz="half" idx="10"/>
          </p:nvPr>
        </p:nvSpPr>
        <p:spPr/>
        <p:txBody>
          <a:bodyPr/>
          <a:lstStyle/>
          <a:p>
            <a:fld id="{F2CC31B8-D55E-3142-A1F8-FCFE86EBD46B}" type="datetime1">
              <a:rPr lang="en-US" smtClean="0"/>
              <a:t>14-Apr-16</a:t>
            </a:fld>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
        <p:nvSpPr>
          <p:cNvPr id="9" name="Title 1"/>
          <p:cNvSpPr>
            <a:spLocks noGrp="1"/>
          </p:cNvSpPr>
          <p:nvPr>
            <p:ph type="title"/>
          </p:nvPr>
        </p:nvSpPr>
        <p:spPr>
          <a:xfrm>
            <a:off x="743284" y="1966536"/>
            <a:ext cx="7655238" cy="2025063"/>
          </a:xfrm>
        </p:spPr>
        <p:txBody>
          <a:bodyPr>
            <a:normAutofit/>
          </a:bodyPr>
          <a:lstStyle>
            <a:lvl1pPr algn="ctr">
              <a:defRPr sz="4500"/>
            </a:lvl1pPr>
          </a:lstStyle>
          <a:p>
            <a:r>
              <a:rPr lang="pt-PT"/>
              <a:t>Click to edit Master title style</a:t>
            </a:r>
            <a:endParaRPr lang="en-US" dirty="0"/>
          </a:p>
        </p:txBody>
      </p:sp>
    </p:spTree>
    <p:extLst>
      <p:ext uri="{BB962C8B-B14F-4D97-AF65-F5344CB8AC3E}">
        <p14:creationId xmlns:p14="http://schemas.microsoft.com/office/powerpoint/2010/main" val="5201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33635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743284" y="2469876"/>
            <a:ext cx="3752516" cy="365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Content Placeholder 3"/>
          <p:cNvSpPr>
            <a:spLocks noGrp="1"/>
          </p:cNvSpPr>
          <p:nvPr>
            <p:ph sz="half" idx="2"/>
          </p:nvPr>
        </p:nvSpPr>
        <p:spPr>
          <a:xfrm>
            <a:off x="4648200" y="2469876"/>
            <a:ext cx="3750322" cy="3656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5" name="Date Placeholder 4"/>
          <p:cNvSpPr>
            <a:spLocks noGrp="1"/>
          </p:cNvSpPr>
          <p:nvPr>
            <p:ph type="dt" sz="half" idx="10"/>
          </p:nvPr>
        </p:nvSpPr>
        <p:spPr/>
        <p:txBody>
          <a:bodyPr/>
          <a:lstStyle/>
          <a:p>
            <a:fld id="{8BA5FDB6-C8E1-CA43-986D-07A95846BEF8}" type="datetime1">
              <a:rPr lang="en-US" smtClean="0"/>
              <a:t>14-Apr-16</a:t>
            </a:fld>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513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645459"/>
            <a:ext cx="4823472" cy="34807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Text Placeholder 3"/>
          <p:cNvSpPr>
            <a:spLocks noGrp="1"/>
          </p:cNvSpPr>
          <p:nvPr>
            <p:ph type="body" sz="half" idx="2"/>
          </p:nvPr>
        </p:nvSpPr>
        <p:spPr>
          <a:xfrm>
            <a:off x="743284" y="2645459"/>
            <a:ext cx="2722229" cy="3480704"/>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D181DAD3-920B-5943-A25F-8EE8A165768D}" type="datetime1">
              <a:rPr lang="en-US" smtClean="0"/>
              <a:t>14-Apr-16</a:t>
            </a:fld>
            <a:endParaRPr lang="en-US"/>
          </a:p>
        </p:txBody>
      </p:sp>
      <p:sp>
        <p:nvSpPr>
          <p:cNvPr id="6" name="Footer Placeholder 5"/>
          <p:cNvSpPr>
            <a:spLocks noGrp="1"/>
          </p:cNvSpPr>
          <p:nvPr>
            <p:ph type="ftr" sz="quarter" idx="11"/>
          </p:nvPr>
        </p:nvSpPr>
        <p:spPr/>
        <p:txBody>
          <a:bodyPr/>
          <a:lstStyle/>
          <a:p>
            <a:r>
              <a:rPr lang="pt-BR"/>
              <a:t>Instituto Superior Técnico </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
        <p:nvSpPr>
          <p:cNvPr id="8" name="Title 1"/>
          <p:cNvSpPr>
            <a:spLocks noGrp="1"/>
          </p:cNvSpPr>
          <p:nvPr>
            <p:ph type="title"/>
          </p:nvPr>
        </p:nvSpPr>
        <p:spPr>
          <a:xfrm>
            <a:off x="743284" y="1449340"/>
            <a:ext cx="7655238" cy="868363"/>
          </a:xfrm>
        </p:spPr>
        <p:txBody>
          <a:bodyPr/>
          <a:lstStyle/>
          <a:p>
            <a:r>
              <a:rPr lang="pt-PT"/>
              <a:t>Click to edit Master title style</a:t>
            </a:r>
            <a:endParaRPr lang="en-US"/>
          </a:p>
        </p:txBody>
      </p:sp>
    </p:spTree>
    <p:extLst>
      <p:ext uri="{BB962C8B-B14F-4D97-AF65-F5344CB8AC3E}">
        <p14:creationId xmlns:p14="http://schemas.microsoft.com/office/powerpoint/2010/main" val="40210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3284" y="1627073"/>
            <a:ext cx="7655238" cy="41145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Drag picture to placeholder or click icon to add</a:t>
            </a:r>
            <a:endParaRPr lang="en-US" dirty="0"/>
          </a:p>
        </p:txBody>
      </p:sp>
      <p:sp>
        <p:nvSpPr>
          <p:cNvPr id="4" name="Text Placeholder 3"/>
          <p:cNvSpPr>
            <a:spLocks noGrp="1"/>
          </p:cNvSpPr>
          <p:nvPr>
            <p:ph type="body" sz="half" idx="2"/>
          </p:nvPr>
        </p:nvSpPr>
        <p:spPr>
          <a:xfrm>
            <a:off x="743284" y="5841079"/>
            <a:ext cx="7655238" cy="392137"/>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E6DFEB03-8AE6-F64E-A2BF-5A3C6EB89D07}" type="datetime1">
              <a:rPr lang="en-US" smtClean="0"/>
              <a:t>14-Apr-16</a:t>
            </a:fld>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6229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743284" y="2469875"/>
            <a:ext cx="7655238" cy="37165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Drag picture to placeholder or click icon to add</a:t>
            </a:r>
            <a:endParaRPr lang="en-US" dirty="0"/>
          </a:p>
        </p:txBody>
      </p:sp>
      <p:sp>
        <p:nvSpPr>
          <p:cNvPr id="11" name="Title 1"/>
          <p:cNvSpPr>
            <a:spLocks noGrp="1"/>
          </p:cNvSpPr>
          <p:nvPr>
            <p:ph type="title"/>
          </p:nvPr>
        </p:nvSpPr>
        <p:spPr>
          <a:xfrm>
            <a:off x="743284" y="1449340"/>
            <a:ext cx="7655238" cy="868363"/>
          </a:xfrm>
        </p:spPr>
        <p:txBody>
          <a:bodyPr/>
          <a:lstStyle/>
          <a:p>
            <a:r>
              <a:rPr lang="pt-PT"/>
              <a:t>Click to edit Master title style</a:t>
            </a:r>
            <a:endParaRPr lang="en-US"/>
          </a:p>
        </p:txBody>
      </p:sp>
      <p:sp>
        <p:nvSpPr>
          <p:cNvPr id="7" name="Date Placeholder 4"/>
          <p:cNvSpPr>
            <a:spLocks noGrp="1"/>
          </p:cNvSpPr>
          <p:nvPr>
            <p:ph type="dt" sz="half" idx="10"/>
          </p:nvPr>
        </p:nvSpPr>
        <p:spPr>
          <a:xfrm>
            <a:off x="743284" y="6414652"/>
            <a:ext cx="1847516" cy="306823"/>
          </a:xfrm>
        </p:spPr>
        <p:txBody>
          <a:bodyPr/>
          <a:lstStyle/>
          <a:p>
            <a:fld id="{E6DFEB03-8AE6-F64E-A2BF-5A3C6EB89D07}" type="datetime1">
              <a:rPr lang="en-US" smtClean="0"/>
              <a:t>14-Apr-16</a:t>
            </a:fld>
            <a:endParaRPr lang="en-US" dirty="0"/>
          </a:p>
        </p:txBody>
      </p:sp>
      <p:sp>
        <p:nvSpPr>
          <p:cNvPr id="12" name="Footer Placeholder 5"/>
          <p:cNvSpPr>
            <a:spLocks noGrp="1"/>
          </p:cNvSpPr>
          <p:nvPr>
            <p:ph type="ftr" sz="quarter" idx="11"/>
          </p:nvPr>
        </p:nvSpPr>
        <p:spPr>
          <a:xfrm>
            <a:off x="3124200" y="6414652"/>
            <a:ext cx="2895600" cy="306823"/>
          </a:xfrm>
        </p:spPr>
        <p:txBody>
          <a:bodyPr/>
          <a:lstStyle/>
          <a:p>
            <a:r>
              <a:rPr lang="pt-BR"/>
              <a:t>Instituto Superior Técnico </a:t>
            </a:r>
            <a:endParaRPr lang="en-US"/>
          </a:p>
        </p:txBody>
      </p:sp>
      <p:sp>
        <p:nvSpPr>
          <p:cNvPr id="13" name="Slide Number Placeholder 6"/>
          <p:cNvSpPr>
            <a:spLocks noGrp="1"/>
          </p:cNvSpPr>
          <p:nvPr>
            <p:ph type="sldNum" sz="quarter" idx="12"/>
          </p:nvPr>
        </p:nvSpPr>
        <p:spPr>
          <a:xfrm>
            <a:off x="6566650" y="6414652"/>
            <a:ext cx="1831872" cy="306823"/>
          </a:xfrm>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6351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AFE96-DCFC-C64E-95A7-05B2CB393A95}" type="datetime1">
              <a:rPr lang="en-US" smtClean="0"/>
              <a:t>14-Apr-16</a:t>
            </a:fld>
            <a:endParaRPr lang="en-US"/>
          </a:p>
        </p:txBody>
      </p:sp>
      <p:sp>
        <p:nvSpPr>
          <p:cNvPr id="3" name="Footer Placeholder 2"/>
          <p:cNvSpPr>
            <a:spLocks noGrp="1"/>
          </p:cNvSpPr>
          <p:nvPr>
            <p:ph type="ftr" sz="quarter" idx="11"/>
          </p:nvPr>
        </p:nvSpPr>
        <p:spPr/>
        <p:txBody>
          <a:bodyPr/>
          <a:lstStyle/>
          <a:p>
            <a:r>
              <a:rPr lang="pt-BR"/>
              <a:t>Instituto Superior Técnico </a:t>
            </a:r>
            <a:endParaRPr lang="en-US"/>
          </a:p>
        </p:txBody>
      </p:sp>
      <p:sp>
        <p:nvSpPr>
          <p:cNvPr id="4" name="Slide Number Placeholder 3"/>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18762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284" y="1449340"/>
            <a:ext cx="7655237" cy="868363"/>
          </a:xfrm>
          <a:prstGeom prst="rect">
            <a:avLst/>
          </a:prstGeom>
        </p:spPr>
        <p:txBody>
          <a:bodyPr vert="horz" lIns="91440" tIns="45720" rIns="91440" bIns="45720" rtlCol="0" anchor="ctr">
            <a:normAutofit/>
          </a:bodyPr>
          <a:lstStyle/>
          <a:p>
            <a:r>
              <a:rPr lang="pt-PT"/>
              <a:t>Click to edit Master title style</a:t>
            </a:r>
            <a:endParaRPr lang="en-US" dirty="0"/>
          </a:p>
        </p:txBody>
      </p:sp>
      <p:sp>
        <p:nvSpPr>
          <p:cNvPr id="3" name="Text Placeholder 2"/>
          <p:cNvSpPr>
            <a:spLocks noGrp="1"/>
          </p:cNvSpPr>
          <p:nvPr>
            <p:ph type="body" idx="1"/>
          </p:nvPr>
        </p:nvSpPr>
        <p:spPr>
          <a:xfrm>
            <a:off x="743284" y="2440611"/>
            <a:ext cx="7655237" cy="3685552"/>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2"/>
          </p:nvPr>
        </p:nvSpPr>
        <p:spPr>
          <a:xfrm>
            <a:off x="743284" y="6414652"/>
            <a:ext cx="1847516" cy="306823"/>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7FD4294-2665-F444-8DA7-9FAAB9092A2E}" type="datetime1">
              <a:rPr lang="en-US" smtClean="0"/>
              <a:pPr/>
              <a:t>14-Apr-16</a:t>
            </a:fld>
            <a:endParaRPr lang="en-US" dirty="0"/>
          </a:p>
        </p:txBody>
      </p:sp>
      <p:sp>
        <p:nvSpPr>
          <p:cNvPr id="5" name="Footer Placeholder 4"/>
          <p:cNvSpPr>
            <a:spLocks noGrp="1"/>
          </p:cNvSpPr>
          <p:nvPr>
            <p:ph type="ftr" sz="quarter" idx="3"/>
          </p:nvPr>
        </p:nvSpPr>
        <p:spPr>
          <a:xfrm>
            <a:off x="3124200" y="6414652"/>
            <a:ext cx="2895600" cy="306823"/>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err="1"/>
              <a:t>Instituto</a:t>
            </a:r>
            <a:r>
              <a:rPr lang="en-US" dirty="0"/>
              <a:t> Superior </a:t>
            </a:r>
            <a:r>
              <a:rPr lang="en-US" dirty="0" err="1"/>
              <a:t>Técnico</a:t>
            </a:r>
            <a:r>
              <a:rPr lang="en-US" dirty="0"/>
              <a:t> </a:t>
            </a:r>
          </a:p>
        </p:txBody>
      </p:sp>
      <p:sp>
        <p:nvSpPr>
          <p:cNvPr id="6" name="Slide Number Placeholder 5"/>
          <p:cNvSpPr>
            <a:spLocks noGrp="1"/>
          </p:cNvSpPr>
          <p:nvPr>
            <p:ph type="sldNum" sz="quarter" idx="4"/>
          </p:nvPr>
        </p:nvSpPr>
        <p:spPr>
          <a:xfrm>
            <a:off x="6566650" y="6414652"/>
            <a:ext cx="1831872" cy="306823"/>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A60EF0C-846E-4A4D-B9C3-8238AE181769}" type="slidenum">
              <a:rPr lang="en-US" smtClean="0"/>
              <a:pPr/>
              <a:t>‹#›</a:t>
            </a:fld>
            <a:endParaRPr lang="en-US" dirty="0"/>
          </a:p>
        </p:txBody>
      </p:sp>
    </p:spTree>
    <p:extLst>
      <p:ext uri="{BB962C8B-B14F-4D97-AF65-F5344CB8AC3E}">
        <p14:creationId xmlns:p14="http://schemas.microsoft.com/office/powerpoint/2010/main" val="46487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hf sldNum="0" hdr="0"/>
  <p:txStyles>
    <p:titleStyle>
      <a:lvl1pPr algn="l" defTabSz="457200" rtl="0" eaLnBrk="1" latinLnBrk="0" hangingPunct="1">
        <a:spcBef>
          <a:spcPct val="0"/>
        </a:spcBef>
        <a:buNone/>
        <a:defRPr sz="3600" b="1" i="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4339" y="4831474"/>
            <a:ext cx="7655238" cy="1234938"/>
          </a:xfrm>
        </p:spPr>
        <p:txBody>
          <a:bodyPr>
            <a:normAutofit fontScale="77500" lnSpcReduction="20000"/>
          </a:bodyPr>
          <a:lstStyle/>
          <a:p>
            <a:pPr algn="r"/>
            <a:r>
              <a:rPr lang="en-US" dirty="0"/>
              <a:t>André Rodrigues nº69998</a:t>
            </a:r>
          </a:p>
          <a:p>
            <a:pPr algn="r"/>
            <a:r>
              <a:rPr lang="en-US" dirty="0"/>
              <a:t>Gonçalo Castilho nº75305</a:t>
            </a:r>
          </a:p>
          <a:p>
            <a:pPr algn="r"/>
            <a:r>
              <a:rPr lang="en-US" dirty="0"/>
              <a:t>Sílvia Timóteo nº75770</a:t>
            </a:r>
          </a:p>
        </p:txBody>
      </p:sp>
      <p:sp>
        <p:nvSpPr>
          <p:cNvPr id="3" name="Date Placeholder 2"/>
          <p:cNvSpPr>
            <a:spLocks noGrp="1"/>
          </p:cNvSpPr>
          <p:nvPr>
            <p:ph type="dt" sz="half" idx="10"/>
          </p:nvPr>
        </p:nvSpPr>
        <p:spPr/>
        <p:txBody>
          <a:bodyPr/>
          <a:lstStyle/>
          <a:p>
            <a:fld id="{F2CC31B8-D55E-3142-A1F8-FCFE86EBD46B}" type="datetime1">
              <a:rPr lang="en-US" smtClean="0"/>
              <a:t>14-Apr-16</a:t>
            </a:fld>
            <a:endParaRPr lang="en-US" dirty="0"/>
          </a:p>
        </p:txBody>
      </p:sp>
      <p:sp>
        <p:nvSpPr>
          <p:cNvPr id="4" name="Footer Placeholder 3"/>
          <p:cNvSpPr>
            <a:spLocks noGrp="1"/>
          </p:cNvSpPr>
          <p:nvPr>
            <p:ph type="ftr" sz="quarter" idx="11"/>
          </p:nvPr>
        </p:nvSpPr>
        <p:spPr/>
        <p:txBody>
          <a:bodyPr/>
          <a:lstStyle/>
          <a:p>
            <a:r>
              <a:rPr lang="pt-BR"/>
              <a:t>Instituto Superior Técnico </a:t>
            </a:r>
            <a:endParaRPr lang="en-US"/>
          </a:p>
        </p:txBody>
      </p:sp>
      <p:sp>
        <p:nvSpPr>
          <p:cNvPr id="5" name="Title 4"/>
          <p:cNvSpPr>
            <a:spLocks noGrp="1"/>
          </p:cNvSpPr>
          <p:nvPr>
            <p:ph type="title"/>
          </p:nvPr>
        </p:nvSpPr>
        <p:spPr/>
        <p:txBody>
          <a:bodyPr/>
          <a:lstStyle/>
          <a:p>
            <a:r>
              <a:rPr lang="en-US" dirty="0" err="1"/>
              <a:t>Autoboxing</a:t>
            </a:r>
            <a:r>
              <a:rPr lang="en-US" dirty="0"/>
              <a:t> in Java</a:t>
            </a:r>
          </a:p>
        </p:txBody>
      </p:sp>
      <p:sp>
        <p:nvSpPr>
          <p:cNvPr id="6" name="Subtitle 1"/>
          <p:cNvSpPr txBox="1">
            <a:spLocks/>
          </p:cNvSpPr>
          <p:nvPr/>
        </p:nvSpPr>
        <p:spPr>
          <a:xfrm>
            <a:off x="203200" y="4831474"/>
            <a:ext cx="4461164" cy="1234938"/>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dirty="0"/>
              <a:t>Professor:</a:t>
            </a:r>
          </a:p>
          <a:p>
            <a:pPr algn="l"/>
            <a:r>
              <a:rPr lang="en-US" dirty="0"/>
              <a:t>António Menezes Leitão</a:t>
            </a:r>
          </a:p>
        </p:txBody>
      </p:sp>
    </p:spTree>
    <p:extLst>
      <p:ext uri="{BB962C8B-B14F-4D97-AF65-F5344CB8AC3E}">
        <p14:creationId xmlns:p14="http://schemas.microsoft.com/office/powerpoint/2010/main" val="351563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Motivation</a:t>
            </a:r>
          </a:p>
        </p:txBody>
      </p:sp>
      <p:sp>
        <p:nvSpPr>
          <p:cNvPr id="3" name="Content Placeholder 2"/>
          <p:cNvSpPr>
            <a:spLocks noGrp="1"/>
          </p:cNvSpPr>
          <p:nvPr>
            <p:ph idx="1"/>
          </p:nvPr>
        </p:nvSpPr>
        <p:spPr/>
        <p:txBody>
          <a:bodyPr>
            <a:normAutofit fontScale="92500" lnSpcReduction="20000"/>
          </a:bodyPr>
          <a:lstStyle/>
          <a:p>
            <a:r>
              <a:rPr lang="pt-PT" dirty="0"/>
              <a:t>Autoboxing operations are relatively slower than simply calling a new &lt;Object&gt;() method;</a:t>
            </a:r>
          </a:p>
          <a:p>
            <a:r>
              <a:rPr lang="pt-PT" dirty="0"/>
              <a:t>Autoboxing caches reference objects and uses these cached objects instead of always instantiating a new Object;</a:t>
            </a:r>
          </a:p>
          <a:p>
            <a:r>
              <a:rPr lang="pt-PT" dirty="0"/>
              <a:t>Calling new &lt;Object&gt;() is a little bit faster than autoboxing (although it uses more memory.</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94501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Solution</a:t>
            </a:r>
          </a:p>
        </p:txBody>
      </p:sp>
      <p:sp>
        <p:nvSpPr>
          <p:cNvPr id="3" name="Content Placeholder 2"/>
          <p:cNvSpPr>
            <a:spLocks noGrp="1"/>
          </p:cNvSpPr>
          <p:nvPr>
            <p:ph idx="1"/>
          </p:nvPr>
        </p:nvSpPr>
        <p:spPr/>
        <p:txBody>
          <a:bodyPr/>
          <a:lstStyle/>
          <a:p>
            <a:r>
              <a:rPr lang="pt-PT" dirty="0"/>
              <a:t>To improve execution times in programs we replace Autoboxing operations for the call to the respective new method of each reference type.</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15603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577" y="3082832"/>
            <a:ext cx="1946649" cy="868363"/>
          </a:xfrm>
        </p:spPr>
        <p:txBody>
          <a:bodyPr/>
          <a:lstStyle/>
          <a:p>
            <a:r>
              <a:rPr lang="pt-PT" dirty="0"/>
              <a:t>Results</a:t>
            </a:r>
          </a:p>
        </p:txBody>
      </p:sp>
      <p:sp>
        <p:nvSpPr>
          <p:cNvPr id="3" name="Content Placeholder 2"/>
          <p:cNvSpPr>
            <a:spLocks noGrp="1"/>
          </p:cNvSpPr>
          <p:nvPr>
            <p:ph idx="1"/>
          </p:nvPr>
        </p:nvSpPr>
        <p:spPr/>
        <p:txBody>
          <a:bodyPr/>
          <a:lstStyle/>
          <a:p>
            <a:endParaRPr lang="pt-PT"/>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91956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Old output format</a:t>
            </a:r>
          </a:p>
        </p:txBody>
      </p:sp>
      <p:sp>
        <p:nvSpPr>
          <p:cNvPr id="3" name="Content Placeholder 2"/>
          <p:cNvSpPr>
            <a:spLocks noGrp="1"/>
          </p:cNvSpPr>
          <p:nvPr>
            <p:ph idx="1"/>
          </p:nvPr>
        </p:nvSpPr>
        <p:spPr/>
        <p:txBody>
          <a:bodyPr/>
          <a:lstStyle/>
          <a:p>
            <a:endParaRPr lang="pt-PT"/>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pic>
        <p:nvPicPr>
          <p:cNvPr id="6" name="Picture 5"/>
          <p:cNvPicPr>
            <a:picLocks noChangeAspect="1"/>
          </p:cNvPicPr>
          <p:nvPr/>
        </p:nvPicPr>
        <p:blipFill>
          <a:blip r:embed="rId3"/>
          <a:stretch>
            <a:fillRect/>
          </a:stretch>
        </p:blipFill>
        <p:spPr>
          <a:xfrm>
            <a:off x="554636" y="3257730"/>
            <a:ext cx="8032532" cy="1634239"/>
          </a:xfrm>
          <a:prstGeom prst="rect">
            <a:avLst/>
          </a:prstGeom>
        </p:spPr>
      </p:pic>
    </p:spTree>
    <p:extLst>
      <p:ext uri="{BB962C8B-B14F-4D97-AF65-F5344CB8AC3E}">
        <p14:creationId xmlns:p14="http://schemas.microsoft.com/office/powerpoint/2010/main" val="137549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New output format</a:t>
            </a:r>
          </a:p>
        </p:txBody>
      </p:sp>
      <p:sp>
        <p:nvSpPr>
          <p:cNvPr id="3" name="Content Placeholder 2"/>
          <p:cNvSpPr>
            <a:spLocks noGrp="1"/>
          </p:cNvSpPr>
          <p:nvPr>
            <p:ph idx="1"/>
          </p:nvPr>
        </p:nvSpPr>
        <p:spPr/>
        <p:txBody>
          <a:bodyPr/>
          <a:lstStyle/>
          <a:p>
            <a:endParaRPr lang="pt-PT"/>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pic>
        <p:nvPicPr>
          <p:cNvPr id="6" name="Picture 5"/>
          <p:cNvPicPr>
            <a:picLocks noChangeAspect="1"/>
          </p:cNvPicPr>
          <p:nvPr/>
        </p:nvPicPr>
        <p:blipFill>
          <a:blip r:embed="rId3"/>
          <a:stretch>
            <a:fillRect/>
          </a:stretch>
        </p:blipFill>
        <p:spPr>
          <a:xfrm>
            <a:off x="318024" y="3283026"/>
            <a:ext cx="8667750" cy="1552575"/>
          </a:xfrm>
          <a:prstGeom prst="rect">
            <a:avLst/>
          </a:prstGeom>
        </p:spPr>
      </p:pic>
    </p:spTree>
    <p:extLst>
      <p:ext uri="{BB962C8B-B14F-4D97-AF65-F5344CB8AC3E}">
        <p14:creationId xmlns:p14="http://schemas.microsoft.com/office/powerpoint/2010/main" val="369395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411549" y="2606192"/>
            <a:ext cx="6010275" cy="3400425"/>
          </a:xfrm>
          <a:prstGeom prst="rect">
            <a:avLst/>
          </a:prstGeom>
        </p:spPr>
      </p:pic>
      <p:sp>
        <p:nvSpPr>
          <p:cNvPr id="2" name="Title 1"/>
          <p:cNvSpPr>
            <a:spLocks noGrp="1"/>
          </p:cNvSpPr>
          <p:nvPr>
            <p:ph type="title"/>
          </p:nvPr>
        </p:nvSpPr>
        <p:spPr/>
        <p:txBody>
          <a:bodyPr/>
          <a:lstStyle/>
          <a:p>
            <a:r>
              <a:rPr lang="pt-PT" dirty="0"/>
              <a:t>Test Program</a:t>
            </a:r>
          </a:p>
        </p:txBody>
      </p:sp>
      <p:sp>
        <p:nvSpPr>
          <p:cNvPr id="3" name="Content Placeholder 2"/>
          <p:cNvSpPr>
            <a:spLocks noGrp="1"/>
          </p:cNvSpPr>
          <p:nvPr>
            <p:ph idx="1"/>
          </p:nvPr>
        </p:nvSpPr>
        <p:spPr/>
        <p:txBody>
          <a:bodyPr/>
          <a:lstStyle/>
          <a:p>
            <a:endParaRPr lang="pt-PT"/>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77886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BoxingProfiler(original)</a:t>
            </a:r>
          </a:p>
        </p:txBody>
      </p:sp>
      <p:sp>
        <p:nvSpPr>
          <p:cNvPr id="3" name="Content Placeholder 2"/>
          <p:cNvSpPr>
            <a:spLocks noGrp="1"/>
          </p:cNvSpPr>
          <p:nvPr>
            <p:ph idx="1"/>
          </p:nvPr>
        </p:nvSpPr>
        <p:spPr>
          <a:xfrm>
            <a:off x="390618" y="2440611"/>
            <a:ext cx="8202966" cy="1373401"/>
          </a:xfrm>
        </p:spPr>
        <p:txBody>
          <a:bodyPr>
            <a:normAutofit fontScale="92500" lnSpcReduction="10000"/>
          </a:bodyPr>
          <a:lstStyle/>
          <a:p>
            <a:r>
              <a:rPr lang="pt-PT" dirty="0"/>
              <a:t>The average execution time of the program is 18.2ms with 22ms being the highest execution time and 15ms being the smallest.</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graphicFrame>
        <p:nvGraphicFramePr>
          <p:cNvPr id="9" name="Chart 8"/>
          <p:cNvGraphicFramePr/>
          <p:nvPr>
            <p:extLst>
              <p:ext uri="{D42A27DB-BD31-4B8C-83A1-F6EECF244321}">
                <p14:modId xmlns:p14="http://schemas.microsoft.com/office/powerpoint/2010/main" val="3181539630"/>
              </p:ext>
            </p:extLst>
          </p:nvPr>
        </p:nvGraphicFramePr>
        <p:xfrm>
          <a:off x="2299317" y="3979593"/>
          <a:ext cx="4314547" cy="22694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975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2134533689"/>
              </p:ext>
            </p:extLst>
          </p:nvPr>
        </p:nvGraphicFramePr>
        <p:xfrm>
          <a:off x="2299317" y="3898248"/>
          <a:ext cx="4314547" cy="226947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pt-PT" dirty="0"/>
              <a:t>BoxingProfilerExtended</a:t>
            </a:r>
          </a:p>
        </p:txBody>
      </p:sp>
      <p:sp>
        <p:nvSpPr>
          <p:cNvPr id="3" name="Content Placeholder 2"/>
          <p:cNvSpPr>
            <a:spLocks noGrp="1"/>
          </p:cNvSpPr>
          <p:nvPr>
            <p:ph idx="1"/>
          </p:nvPr>
        </p:nvSpPr>
        <p:spPr>
          <a:xfrm>
            <a:off x="414810" y="2317703"/>
            <a:ext cx="8285307" cy="1759747"/>
          </a:xfrm>
        </p:spPr>
        <p:txBody>
          <a:bodyPr>
            <a:normAutofit fontScale="92500"/>
          </a:bodyPr>
          <a:lstStyle/>
          <a:p>
            <a:pPr algn="just"/>
            <a:r>
              <a:rPr lang="pt-PT" dirty="0"/>
              <a:t>The average execution time of the program is 14ms with 16ms being the highest execution time and 12ms being the smallest.</a:t>
            </a:r>
          </a:p>
          <a:p>
            <a:endParaRPr lang="pt-PT" dirty="0"/>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128190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Introduction	</a:t>
            </a:r>
          </a:p>
        </p:txBody>
      </p:sp>
      <p:sp>
        <p:nvSpPr>
          <p:cNvPr id="3" name="Content Placeholder 2"/>
          <p:cNvSpPr>
            <a:spLocks noGrp="1"/>
          </p:cNvSpPr>
          <p:nvPr>
            <p:ph idx="1"/>
          </p:nvPr>
        </p:nvSpPr>
        <p:spPr/>
        <p:txBody>
          <a:bodyPr/>
          <a:lstStyle/>
          <a:p>
            <a:r>
              <a:rPr lang="pt-PT" dirty="0"/>
              <a:t>Since Java 1.5 there exists boxing and unboxing operations. These consist in converting primitive types into their corresponding wrapper(reference) type and the other way around. Although this is done automaticaly it is very costly.</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3603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Goals</a:t>
            </a:r>
          </a:p>
        </p:txBody>
      </p:sp>
      <p:sp>
        <p:nvSpPr>
          <p:cNvPr id="3" name="Content Placeholder 2"/>
          <p:cNvSpPr>
            <a:spLocks noGrp="1"/>
          </p:cNvSpPr>
          <p:nvPr>
            <p:ph idx="1"/>
          </p:nvPr>
        </p:nvSpPr>
        <p:spPr/>
        <p:txBody>
          <a:bodyPr>
            <a:normAutofit/>
          </a:bodyPr>
          <a:lstStyle/>
          <a:p>
            <a:r>
              <a:rPr lang="pt-PT" dirty="0"/>
              <a:t>Detecting boxing and unboxing operations in Java for all primitive types and their respective reference types.</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55369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284" y="1449340"/>
            <a:ext cx="7655237" cy="4360333"/>
          </a:xfrm>
        </p:spPr>
        <p:txBody>
          <a:bodyPr/>
          <a:lstStyle/>
          <a:p>
            <a:pPr algn="ctr"/>
            <a:r>
              <a:rPr lang="pt-PT" b="0" dirty="0"/>
              <a:t>Solution</a:t>
            </a:r>
          </a:p>
        </p:txBody>
      </p:sp>
      <p:sp>
        <p:nvSpPr>
          <p:cNvPr id="3" name="Content Placeholder 2"/>
          <p:cNvSpPr>
            <a:spLocks noGrp="1"/>
          </p:cNvSpPr>
          <p:nvPr>
            <p:ph idx="1"/>
          </p:nvPr>
        </p:nvSpPr>
        <p:spPr>
          <a:xfrm>
            <a:off x="-402025" y="5220756"/>
            <a:ext cx="7655237" cy="3685552"/>
          </a:xfrm>
        </p:spPr>
        <p:txBody>
          <a:bodyPr/>
          <a:lstStyle/>
          <a:p>
            <a:endParaRPr lang="pt-PT" dirty="0"/>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40917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Code Instrumentation</a:t>
            </a:r>
          </a:p>
        </p:txBody>
      </p:sp>
      <p:sp>
        <p:nvSpPr>
          <p:cNvPr id="3" name="Content Placeholder 2"/>
          <p:cNvSpPr>
            <a:spLocks noGrp="1"/>
          </p:cNvSpPr>
          <p:nvPr>
            <p:ph idx="1"/>
          </p:nvPr>
        </p:nvSpPr>
        <p:spPr/>
        <p:txBody>
          <a:bodyPr/>
          <a:lstStyle/>
          <a:p>
            <a:r>
              <a:rPr lang="pt-PT" dirty="0"/>
              <a:t>First we added a TreeMap to count the number of boxing/unboxing operations done ordered by the following keys:</a:t>
            </a:r>
          </a:p>
          <a:p>
            <a:endParaRPr lang="pt-PT" dirty="0"/>
          </a:p>
          <a:p>
            <a:pPr marL="0" indent="0" algn="ctr">
              <a:buNone/>
            </a:pPr>
            <a:r>
              <a:rPr lang="pt-PT" dirty="0"/>
              <a:t>Method Name-&gt;Type-&gt;Action-&gt;Count</a:t>
            </a:r>
          </a:p>
          <a:p>
            <a:pPr marL="0" indent="0">
              <a:buNone/>
            </a:pPr>
            <a:endParaRPr lang="pt-PT" dirty="0"/>
          </a:p>
          <a:p>
            <a:pPr marL="0" indent="0" algn="r">
              <a:buNone/>
            </a:pPr>
            <a:r>
              <a:rPr lang="pt-PT" sz="1600" dirty="0"/>
              <a:t>Action={Boxing,Unboxing}</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99321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Code Instrumentation</a:t>
            </a:r>
          </a:p>
        </p:txBody>
      </p:sp>
      <p:sp>
        <p:nvSpPr>
          <p:cNvPr id="3" name="Content Placeholder 2"/>
          <p:cNvSpPr>
            <a:spLocks noGrp="1"/>
          </p:cNvSpPr>
          <p:nvPr>
            <p:ph idx="1"/>
          </p:nvPr>
        </p:nvSpPr>
        <p:spPr/>
        <p:txBody>
          <a:bodyPr/>
          <a:lstStyle/>
          <a:p>
            <a:r>
              <a:rPr lang="pt-PT" dirty="0"/>
              <a:t>Then we injected a function(</a:t>
            </a:r>
            <a:r>
              <a:rPr lang="pt-PT" i="1" dirty="0"/>
              <a:t>insertData</a:t>
            </a:r>
            <a:r>
              <a:rPr lang="pt-PT" dirty="0"/>
              <a:t>), to increment the count in the TreeMap;</a:t>
            </a:r>
          </a:p>
          <a:p>
            <a:endParaRPr lang="pt-PT" dirty="0"/>
          </a:p>
          <a:p>
            <a:r>
              <a:rPr lang="pt-PT" dirty="0"/>
              <a:t>Also we injected another function(</a:t>
            </a:r>
            <a:r>
              <a:rPr lang="pt-PT" i="1" dirty="0"/>
              <a:t>printData</a:t>
            </a:r>
            <a:r>
              <a:rPr lang="pt-PT" dirty="0"/>
              <a:t>) to print the results.</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dirty="0"/>
              <a:t>Instituto Superior Técnico </a:t>
            </a:r>
            <a:endParaRPr lang="en-US" dirty="0"/>
          </a:p>
        </p:txBody>
      </p:sp>
    </p:spTree>
    <p:extLst>
      <p:ext uri="{BB962C8B-B14F-4D97-AF65-F5344CB8AC3E}">
        <p14:creationId xmlns:p14="http://schemas.microsoft.com/office/powerpoint/2010/main" val="31248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Algorithm used</a:t>
            </a:r>
          </a:p>
        </p:txBody>
      </p:sp>
      <p:sp>
        <p:nvSpPr>
          <p:cNvPr id="3" name="Content Placeholder 2"/>
          <p:cNvSpPr>
            <a:spLocks noGrp="1"/>
          </p:cNvSpPr>
          <p:nvPr>
            <p:ph idx="1"/>
          </p:nvPr>
        </p:nvSpPr>
        <p:spPr/>
        <p:txBody>
          <a:bodyPr/>
          <a:lstStyle/>
          <a:p>
            <a:pPr marL="514350" indent="-514350">
              <a:buFont typeface="+mj-lt"/>
              <a:buAutoNum type="arabicPeriod"/>
            </a:pPr>
            <a:r>
              <a:rPr lang="pt-PT" dirty="0"/>
              <a:t>Search for where boxing and unboxing operations where done in the code;</a:t>
            </a:r>
          </a:p>
          <a:p>
            <a:pPr marL="514350" indent="-514350">
              <a:buFont typeface="+mj-lt"/>
              <a:buAutoNum type="arabicPeriod"/>
            </a:pPr>
            <a:r>
              <a:rPr lang="pt-PT" dirty="0"/>
              <a:t>Added a call after the operation to function insertData;</a:t>
            </a:r>
          </a:p>
          <a:p>
            <a:pPr marL="514350" indent="-514350">
              <a:buFont typeface="+mj-lt"/>
              <a:buAutoNum type="arabicPeriod"/>
            </a:pPr>
            <a:r>
              <a:rPr lang="pt-PT" dirty="0"/>
              <a:t>Added a call after the main method to the function printData.</a:t>
            </a:r>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26829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Dificulties</a:t>
            </a:r>
          </a:p>
        </p:txBody>
      </p:sp>
      <p:sp>
        <p:nvSpPr>
          <p:cNvPr id="3" name="Content Placeholder 2"/>
          <p:cNvSpPr>
            <a:spLocks noGrp="1"/>
          </p:cNvSpPr>
          <p:nvPr>
            <p:ph idx="1"/>
          </p:nvPr>
        </p:nvSpPr>
        <p:spPr/>
        <p:txBody>
          <a:bodyPr/>
          <a:lstStyle/>
          <a:p>
            <a:r>
              <a:rPr lang="pt-PT" dirty="0"/>
              <a:t>Parametrization(Javassist);</a:t>
            </a:r>
          </a:p>
          <a:p>
            <a:r>
              <a:rPr lang="pt-PT" dirty="0"/>
              <a:t>Stack overflow;</a:t>
            </a:r>
          </a:p>
          <a:p>
            <a:endParaRPr lang="pt-PT" dirty="0"/>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74828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285" y="3091709"/>
            <a:ext cx="4299233" cy="868363"/>
          </a:xfrm>
        </p:spPr>
        <p:txBody>
          <a:bodyPr>
            <a:normAutofit/>
          </a:bodyPr>
          <a:lstStyle/>
          <a:p>
            <a:r>
              <a:rPr lang="pt-PT" dirty="0"/>
              <a:t>Extensions added</a:t>
            </a:r>
          </a:p>
        </p:txBody>
      </p:sp>
      <p:sp>
        <p:nvSpPr>
          <p:cNvPr id="3" name="Content Placeholder 2"/>
          <p:cNvSpPr>
            <a:spLocks noGrp="1"/>
          </p:cNvSpPr>
          <p:nvPr>
            <p:ph idx="1"/>
          </p:nvPr>
        </p:nvSpPr>
        <p:spPr/>
        <p:txBody>
          <a:bodyPr/>
          <a:lstStyle/>
          <a:p>
            <a:endParaRPr lang="pt-PT"/>
          </a:p>
        </p:txBody>
      </p:sp>
      <p:sp>
        <p:nvSpPr>
          <p:cNvPr id="4" name="Date Placeholder 3"/>
          <p:cNvSpPr>
            <a:spLocks noGrp="1"/>
          </p:cNvSpPr>
          <p:nvPr>
            <p:ph type="dt" sz="half" idx="10"/>
          </p:nvPr>
        </p:nvSpPr>
        <p:spPr/>
        <p:txBody>
          <a:bodyPr/>
          <a:lstStyle/>
          <a:p>
            <a:fld id="{EA0B2E4C-09A0-1C47-AC04-653E7CA38318}" type="datetime1">
              <a:rPr lang="en-US" smtClean="0"/>
              <a:t>14-Apr-16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698243626"/>
      </p:ext>
    </p:extLst>
  </p:cSld>
  <p:clrMapOvr>
    <a:masterClrMapping/>
  </p:clrMapOvr>
</p:sld>
</file>

<file path=ppt/theme/theme1.xml><?xml version="1.0" encoding="utf-8"?>
<a:theme xmlns:a="http://schemas.openxmlformats.org/drawingml/2006/main" name="Template-Powerpoint-IST_1">
  <a:themeElements>
    <a:clrScheme name="Custom 1">
      <a:dk1>
        <a:sysClr val="windowText" lastClr="000000"/>
      </a:dk1>
      <a:lt1>
        <a:sysClr val="window" lastClr="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Template-Powerpoint-IST_1.thmx</Template>
  <TotalTime>151</TotalTime>
  <Words>981</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Template-Powerpoint-IST_1</vt:lpstr>
      <vt:lpstr>Autoboxing in Java</vt:lpstr>
      <vt:lpstr>Introduction </vt:lpstr>
      <vt:lpstr>Goals</vt:lpstr>
      <vt:lpstr>Solution</vt:lpstr>
      <vt:lpstr>Code Instrumentation</vt:lpstr>
      <vt:lpstr>Code Instrumentation</vt:lpstr>
      <vt:lpstr>Algorithm used</vt:lpstr>
      <vt:lpstr>Dificulties</vt:lpstr>
      <vt:lpstr>Extensions added</vt:lpstr>
      <vt:lpstr>Motivation</vt:lpstr>
      <vt:lpstr>Solution</vt:lpstr>
      <vt:lpstr>Results</vt:lpstr>
      <vt:lpstr>Old output format</vt:lpstr>
      <vt:lpstr>New output format</vt:lpstr>
      <vt:lpstr>Test Program</vt:lpstr>
      <vt:lpstr>BoxingProfiler(original)</vt:lpstr>
      <vt:lpstr>BoxingProfilerExtended</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Guerreiro</dc:creator>
  <cp:lastModifiedBy>Gonçalo Castilho</cp:lastModifiedBy>
  <cp:revision>18</cp:revision>
  <dcterms:created xsi:type="dcterms:W3CDTF">2014-07-21T10:31:21Z</dcterms:created>
  <dcterms:modified xsi:type="dcterms:W3CDTF">2016-04-14T08:53:58Z</dcterms:modified>
</cp:coreProperties>
</file>