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96" r:id="rId4"/>
    <p:sldId id="258" r:id="rId5"/>
    <p:sldId id="265" r:id="rId6"/>
    <p:sldId id="259" r:id="rId7"/>
    <p:sldId id="310" r:id="rId8"/>
    <p:sldId id="311" r:id="rId9"/>
    <p:sldId id="312" r:id="rId10"/>
    <p:sldId id="298" r:id="rId11"/>
    <p:sldId id="297" r:id="rId12"/>
    <p:sldId id="299" r:id="rId13"/>
    <p:sldId id="300" r:id="rId14"/>
    <p:sldId id="301" r:id="rId15"/>
    <p:sldId id="309" r:id="rId16"/>
    <p:sldId id="302" r:id="rId17"/>
    <p:sldId id="303" r:id="rId18"/>
    <p:sldId id="304" r:id="rId19"/>
    <p:sldId id="305" r:id="rId20"/>
    <p:sldId id="313" r:id="rId21"/>
    <p:sldId id="314" r:id="rId22"/>
    <p:sldId id="306" r:id="rId23"/>
    <p:sldId id="308" r:id="rId24"/>
    <p:sldId id="307" r:id="rId25"/>
  </p:sldIdLst>
  <p:sldSz cx="18288000" cy="10287000"/>
  <p:notesSz cx="6858000" cy="9144000"/>
  <p:embeddedFontLst>
    <p:embeddedFont>
      <p:font typeface="Consolas" panose="020B0609020204030204" pitchFamily="49"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Poppins Heavy" panose="020B0604020202020204" charset="0"/>
      <p:regular r:id="rId34"/>
    </p:embeddedFont>
    <p:embeddedFont>
      <p:font typeface="Poppins Ultra-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1FF"/>
    <a:srgbClr val="2B4A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2" d="100"/>
          <a:sy n="42" d="100"/>
        </p:scale>
        <p:origin x="1104" y="1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lainguyn123/student-performance-factor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13253354" y="2659665"/>
            <a:ext cx="4647262" cy="4762635"/>
            <a:chOff x="0" y="0"/>
            <a:chExt cx="1913890" cy="1913890"/>
          </a:xfrm>
          <a:solidFill>
            <a:schemeClr val="accent5">
              <a:lumMod val="75000"/>
            </a:schemeClr>
          </a:solidFill>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pFill/>
          </p:spPr>
        </p:sp>
      </p:grpSp>
      <p:grpSp>
        <p:nvGrpSpPr>
          <p:cNvPr id="6" name="Group 6"/>
          <p:cNvGrpSpPr/>
          <p:nvPr/>
        </p:nvGrpSpPr>
        <p:grpSpPr>
          <a:xfrm rot="2700000">
            <a:off x="10420676" y="8003063"/>
            <a:ext cx="6164339" cy="6164339"/>
            <a:chOff x="0" y="0"/>
            <a:chExt cx="1913890" cy="1913890"/>
          </a:xfrm>
          <a:solidFill>
            <a:schemeClr val="accent5">
              <a:lumMod val="75000"/>
            </a:schemeClr>
          </a:solidFill>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pFill/>
          </p:spPr>
        </p:sp>
      </p:grpSp>
      <p:sp>
        <p:nvSpPr>
          <p:cNvPr id="9" name="TextBox 9"/>
          <p:cNvSpPr txBox="1"/>
          <p:nvPr/>
        </p:nvSpPr>
        <p:spPr>
          <a:xfrm>
            <a:off x="5161155" y="-308394"/>
            <a:ext cx="12616379" cy="1124795"/>
          </a:xfrm>
          <a:prstGeom prst="rect">
            <a:avLst/>
          </a:prstGeom>
        </p:spPr>
        <p:txBody>
          <a:bodyPr lIns="0" tIns="0" rIns="0" bIns="0" rtlCol="0" anchor="t">
            <a:spAutoFit/>
          </a:bodyPr>
          <a:lstStyle/>
          <a:p>
            <a:pPr>
              <a:lnSpc>
                <a:spcPts val="10499"/>
              </a:lnSpc>
            </a:pPr>
            <a:r>
              <a:rPr lang="fr-FR" sz="3200" spc="999" dirty="0">
                <a:latin typeface="Poppins Heavy"/>
              </a:rPr>
              <a:t>Projet</a:t>
            </a:r>
            <a:r>
              <a:rPr lang="en-US" sz="3200" spc="999" dirty="0">
                <a:latin typeface="Poppins Heavy"/>
              </a:rPr>
              <a:t> de Machine learning</a:t>
            </a:r>
          </a:p>
        </p:txBody>
      </p:sp>
      <p:sp>
        <p:nvSpPr>
          <p:cNvPr id="10" name="TextBox 10"/>
          <p:cNvSpPr txBox="1"/>
          <p:nvPr/>
        </p:nvSpPr>
        <p:spPr>
          <a:xfrm>
            <a:off x="-230702" y="4370633"/>
            <a:ext cx="10927743" cy="923330"/>
          </a:xfrm>
          <a:prstGeom prst="rect">
            <a:avLst/>
          </a:prstGeom>
        </p:spPr>
        <p:txBody>
          <a:bodyPr wrap="square" lIns="0" tIns="0" rIns="0" bIns="0" rtlCol="0" anchor="t">
            <a:spAutoFit/>
          </a:bodyPr>
          <a:lstStyle/>
          <a:p>
            <a:pPr algn="ctr"/>
            <a:r>
              <a:rPr lang="fr-FR" sz="6000" b="1" i="0" dirty="0">
                <a:effectLst/>
                <a:latin typeface="Times New Roman" panose="02020603050405020304" pitchFamily="18" charset="0"/>
                <a:cs typeface="Times New Roman" panose="02020603050405020304" pitchFamily="18" charset="0"/>
              </a:rPr>
              <a:t>Student Performance</a:t>
            </a:r>
            <a:endParaRPr lang="fr-FR" sz="6000" b="1" spc="600" dirty="0">
              <a:latin typeface="Times New Roman" panose="02020603050405020304" pitchFamily="18" charset="0"/>
              <a:cs typeface="Times New Roman" panose="02020603050405020304" pitchFamily="18" charset="0"/>
            </a:endParaRPr>
          </a:p>
        </p:txBody>
      </p:sp>
      <p:sp>
        <p:nvSpPr>
          <p:cNvPr id="11" name="TextBox 11"/>
          <p:cNvSpPr txBox="1"/>
          <p:nvPr/>
        </p:nvSpPr>
        <p:spPr>
          <a:xfrm>
            <a:off x="981908" y="7553586"/>
            <a:ext cx="12863411" cy="2871171"/>
          </a:xfrm>
          <a:prstGeom prst="rect">
            <a:avLst/>
          </a:prstGeom>
        </p:spPr>
        <p:txBody>
          <a:bodyPr wrap="square" lIns="0" tIns="0" rIns="0" bIns="0" rtlCol="0" anchor="t">
            <a:spAutoFit/>
          </a:bodyPr>
          <a:lstStyle/>
          <a:p>
            <a:r>
              <a:rPr lang="fr-FR" sz="2400" u="sng" spc="300" dirty="0">
                <a:latin typeface="Times New Roman" panose="02020603050405020304" pitchFamily="18" charset="0"/>
                <a:cs typeface="Times New Roman" panose="02020603050405020304" pitchFamily="18" charset="0"/>
              </a:rPr>
              <a:t>Réalisé</a:t>
            </a:r>
            <a:r>
              <a:rPr lang="en-US" sz="2400" u="sng" spc="300" dirty="0">
                <a:latin typeface="Times New Roman" panose="02020603050405020304" pitchFamily="18" charset="0"/>
                <a:cs typeface="Times New Roman" panose="02020603050405020304" pitchFamily="18" charset="0"/>
              </a:rPr>
              <a:t> par</a:t>
            </a:r>
            <a:r>
              <a:rPr lang="en-US" sz="2400" spc="300" dirty="0">
                <a:latin typeface="Times New Roman" panose="02020603050405020304" pitchFamily="18" charset="0"/>
                <a:cs typeface="Times New Roman" panose="02020603050405020304" pitchFamily="18" charset="0"/>
              </a:rPr>
              <a:t>:</a:t>
            </a:r>
          </a:p>
          <a:p>
            <a:r>
              <a:rPr lang="en-US" sz="2400" b="1" spc="300" dirty="0">
                <a:latin typeface="Times New Roman" panose="02020603050405020304" pitchFamily="18" charset="0"/>
                <a:ea typeface="Calibri" panose="020F0502020204030204" pitchFamily="34" charset="0"/>
                <a:cs typeface="Times New Roman" panose="02020603050405020304" pitchFamily="18" charset="0"/>
              </a:rPr>
              <a:t>DIOP </a:t>
            </a:r>
            <a:r>
              <a:rPr lang="en-US" sz="2400" b="1" spc="300" dirty="0" err="1">
                <a:latin typeface="Times New Roman" panose="02020603050405020304" pitchFamily="18" charset="0"/>
                <a:ea typeface="Calibri" panose="020F0502020204030204" pitchFamily="34" charset="0"/>
                <a:cs typeface="Times New Roman" panose="02020603050405020304" pitchFamily="18" charset="0"/>
              </a:rPr>
              <a:t>Ousseynou</a:t>
            </a:r>
            <a:endParaRPr lang="en-US" sz="2400" b="1" spc="300" dirty="0">
              <a:latin typeface="Times New Roman" panose="02020603050405020304" pitchFamily="18" charset="0"/>
              <a:ea typeface="Calibri" panose="020F0502020204030204" pitchFamily="34" charset="0"/>
              <a:cs typeface="Times New Roman" panose="02020603050405020304" pitchFamily="18" charset="0"/>
            </a:endParaRPr>
          </a:p>
          <a:p>
            <a:r>
              <a:rPr lang="fr-FR" sz="2400" b="1" spc="300" dirty="0">
                <a:latin typeface="Times New Roman" panose="02020603050405020304" pitchFamily="18" charset="0"/>
                <a:ea typeface="Calibri" panose="020F0502020204030204" pitchFamily="34" charset="0"/>
                <a:cs typeface="Times New Roman" panose="02020603050405020304" pitchFamily="18" charset="0"/>
              </a:rPr>
              <a:t>GADO Seman Giovanni Jocelyn</a:t>
            </a:r>
            <a:endParaRPr lang="en-US" sz="2400" b="1" spc="3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b="1" spc="300" dirty="0">
                <a:latin typeface="Times New Roman" panose="02020603050405020304" pitchFamily="18" charset="0"/>
                <a:ea typeface="Calibri" panose="020F0502020204030204" pitchFamily="34" charset="0"/>
                <a:cs typeface="Times New Roman" panose="02020603050405020304" pitchFamily="18" charset="0"/>
              </a:rPr>
              <a:t>THIAM Omar</a:t>
            </a:r>
          </a:p>
          <a:p>
            <a:r>
              <a:rPr lang="en-US" sz="2400" b="1" spc="300" dirty="0">
                <a:latin typeface="Times New Roman" panose="02020603050405020304" pitchFamily="18" charset="0"/>
                <a:ea typeface="Calibri" panose="020F0502020204030204" pitchFamily="34" charset="0"/>
                <a:cs typeface="Times New Roman" panose="02020603050405020304" pitchFamily="18" charset="0"/>
              </a:rPr>
              <a:t>YATABARE </a:t>
            </a:r>
            <a:r>
              <a:rPr lang="en-US" sz="2400" b="1" spc="300" dirty="0" err="1">
                <a:latin typeface="Times New Roman" panose="02020603050405020304" pitchFamily="18" charset="0"/>
                <a:ea typeface="Calibri" panose="020F0502020204030204" pitchFamily="34" charset="0"/>
                <a:cs typeface="Times New Roman" panose="02020603050405020304" pitchFamily="18" charset="0"/>
              </a:rPr>
              <a:t>Cheikhna</a:t>
            </a:r>
            <a:r>
              <a:rPr lang="en-US" sz="2400" b="1" spc="3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spc="300" dirty="0" err="1">
                <a:latin typeface="Times New Roman" panose="02020603050405020304" pitchFamily="18" charset="0"/>
                <a:ea typeface="Calibri" panose="020F0502020204030204" pitchFamily="34" charset="0"/>
                <a:cs typeface="Times New Roman" panose="02020603050405020304" pitchFamily="18" charset="0"/>
              </a:rPr>
              <a:t>Amala</a:t>
            </a:r>
            <a:endParaRPr lang="en-US" sz="2400" b="1" spc="300" dirty="0">
              <a:latin typeface="Times New Roman" panose="02020603050405020304" pitchFamily="18" charset="0"/>
              <a:ea typeface="Calibri" panose="020F0502020204030204" pitchFamily="34" charset="0"/>
              <a:cs typeface="Times New Roman" panose="02020603050405020304" pitchFamily="18" charset="0"/>
            </a:endParaRPr>
          </a:p>
          <a:p>
            <a:pPr>
              <a:lnSpc>
                <a:spcPts val="4200"/>
              </a:lnSpc>
            </a:pPr>
            <a:endParaRPr lang="fr-FR" sz="3000" spc="300" dirty="0">
              <a:solidFill>
                <a:srgbClr val="000000"/>
              </a:solidFill>
              <a:latin typeface="Lato"/>
            </a:endParaRPr>
          </a:p>
          <a:p>
            <a:pPr>
              <a:lnSpc>
                <a:spcPts val="4200"/>
              </a:lnSpc>
            </a:pPr>
            <a:endParaRPr lang="en-US" sz="3000" spc="300" dirty="0">
              <a:solidFill>
                <a:srgbClr val="000000"/>
              </a:solidFill>
              <a:latin typeface="Lato"/>
            </a:endParaRPr>
          </a:p>
        </p:txBody>
      </p:sp>
      <p:sp>
        <p:nvSpPr>
          <p:cNvPr id="13" name="Freeform 13"/>
          <p:cNvSpPr/>
          <p:nvPr/>
        </p:nvSpPr>
        <p:spPr>
          <a:xfrm>
            <a:off x="-4134433" y="1004889"/>
            <a:ext cx="12993464" cy="2102579"/>
          </a:xfrm>
          <a:custGeom>
            <a:avLst/>
            <a:gdLst/>
            <a:ahLst/>
            <a:cxnLst/>
            <a:rect l="l" t="t" r="r" b="b"/>
            <a:pathLst>
              <a:path w="12993464" h="2102579">
                <a:moveTo>
                  <a:pt x="0" y="0"/>
                </a:moveTo>
                <a:lnTo>
                  <a:pt x="12993465" y="0"/>
                </a:lnTo>
                <a:lnTo>
                  <a:pt x="12993465" y="2102578"/>
                </a:lnTo>
                <a:lnTo>
                  <a:pt x="0" y="2102578"/>
                </a:lnTo>
                <a:lnTo>
                  <a:pt x="0" y="0"/>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sp>
      <p:grpSp>
        <p:nvGrpSpPr>
          <p:cNvPr id="14" name="Group 14"/>
          <p:cNvGrpSpPr/>
          <p:nvPr/>
        </p:nvGrpSpPr>
        <p:grpSpPr>
          <a:xfrm>
            <a:off x="0" y="0"/>
            <a:ext cx="541602" cy="10287000"/>
            <a:chOff x="0" y="0"/>
            <a:chExt cx="157867" cy="2998468"/>
          </a:xfrm>
          <a:solidFill>
            <a:schemeClr val="accent5">
              <a:lumMod val="75000"/>
            </a:schemeClr>
          </a:solidFill>
        </p:grpSpPr>
        <p:sp>
          <p:nvSpPr>
            <p:cNvPr id="15" name="Freeform 15"/>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grpFill/>
          </p:spPr>
        </p:sp>
      </p:grpSp>
      <p:pic>
        <p:nvPicPr>
          <p:cNvPr id="17" name="Picture 20">
            <a:extLst>
              <a:ext uri="{FF2B5EF4-FFF2-40B4-BE49-F238E27FC236}">
                <a16:creationId xmlns:a16="http://schemas.microsoft.com/office/drawing/2014/main" id="{8E0C587E-9CA9-494A-B4BB-8ED3498FB7E2}"/>
              </a:ext>
            </a:extLst>
          </p:cNvPr>
          <p:cNvPicPr/>
          <p:nvPr/>
        </p:nvPicPr>
        <p:blipFill>
          <a:blip r:embed="rId4"/>
          <a:stretch>
            <a:fillRect/>
          </a:stretch>
        </p:blipFill>
        <p:spPr>
          <a:xfrm>
            <a:off x="15546505" y="150640"/>
            <a:ext cx="1974921" cy="1527032"/>
          </a:xfrm>
          <a:prstGeom prst="rect">
            <a:avLst/>
          </a:prstGeom>
        </p:spPr>
      </p:pic>
      <p:sp>
        <p:nvSpPr>
          <p:cNvPr id="18" name="ZoneTexte 17">
            <a:extLst>
              <a:ext uri="{FF2B5EF4-FFF2-40B4-BE49-F238E27FC236}">
                <a16:creationId xmlns:a16="http://schemas.microsoft.com/office/drawing/2014/main" id="{9DC0FD05-A7E3-4A56-AFAB-D6AA5F96289D}"/>
              </a:ext>
            </a:extLst>
          </p:cNvPr>
          <p:cNvSpPr txBox="1"/>
          <p:nvPr/>
        </p:nvSpPr>
        <p:spPr>
          <a:xfrm>
            <a:off x="11940538" y="8157367"/>
            <a:ext cx="3276600" cy="954107"/>
          </a:xfrm>
          <a:prstGeom prst="rect">
            <a:avLst/>
          </a:prstGeom>
          <a:noFill/>
        </p:spPr>
        <p:txBody>
          <a:bodyPr wrap="square" rtlCol="0">
            <a:spAutoFit/>
          </a:bodyPr>
          <a:lstStyle/>
          <a:p>
            <a:pPr algn="ctr"/>
            <a:r>
              <a:rPr lang="fr-FR" sz="2800" u="sng" dirty="0">
                <a:latin typeface="Times New Roman" panose="02020603050405020304" pitchFamily="18" charset="0"/>
                <a:cs typeface="Times New Roman" panose="02020603050405020304" pitchFamily="18" charset="0"/>
              </a:rPr>
              <a:t>Formatrice </a:t>
            </a:r>
            <a:r>
              <a:rPr lang="fr-FR" sz="2800" dirty="0">
                <a:latin typeface="Times New Roman" panose="02020603050405020304" pitchFamily="18" charset="0"/>
                <a:cs typeface="Times New Roman" panose="02020603050405020304" pitchFamily="18" charset="0"/>
              </a:rPr>
              <a:t>: </a:t>
            </a:r>
          </a:p>
          <a:p>
            <a:pPr algn="ctr"/>
            <a:r>
              <a:rPr lang="fr-FR" sz="2800" b="1" dirty="0">
                <a:latin typeface="Times New Roman" panose="02020603050405020304" pitchFamily="18" charset="0"/>
                <a:cs typeface="Times New Roman" panose="02020603050405020304" pitchFamily="18" charset="0"/>
              </a:rPr>
              <a:t>Mme Mously DIAW</a:t>
            </a:r>
          </a:p>
        </p:txBody>
      </p:sp>
      <p:pic>
        <p:nvPicPr>
          <p:cNvPr id="12" name="Image 11">
            <a:extLst>
              <a:ext uri="{FF2B5EF4-FFF2-40B4-BE49-F238E27FC236}">
                <a16:creationId xmlns:a16="http://schemas.microsoft.com/office/drawing/2014/main" id="{F9F49973-479B-FD7E-FD20-F1CA34927F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8029" y="504129"/>
            <a:ext cx="1908540" cy="1535858"/>
          </a:xfrm>
          <a:prstGeom prst="rect">
            <a:avLst/>
          </a:prstGeom>
        </p:spPr>
      </p:pic>
      <p:pic>
        <p:nvPicPr>
          <p:cNvPr id="20" name="Image 0" descr="preencoded.png">
            <a:extLst>
              <a:ext uri="{FF2B5EF4-FFF2-40B4-BE49-F238E27FC236}">
                <a16:creationId xmlns:a16="http://schemas.microsoft.com/office/drawing/2014/main" id="{C053590A-15CE-9AF5-33AA-71326DBEBCBA}"/>
              </a:ext>
            </a:extLst>
          </p:cNvPr>
          <p:cNvPicPr>
            <a:picLocks noChangeAspect="1"/>
          </p:cNvPicPr>
          <p:nvPr/>
        </p:nvPicPr>
        <p:blipFill>
          <a:blip r:embed="rId6"/>
          <a:stretch>
            <a:fillRect/>
          </a:stretch>
        </p:blipFill>
        <p:spPr>
          <a:xfrm rot="18888958">
            <a:off x="13361309" y="2886161"/>
            <a:ext cx="4431354" cy="43096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E2AC4-FB42-86A9-F39E-622E539B831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4944453-942A-A026-2484-0D9683D497F8}"/>
              </a:ext>
            </a:extLst>
          </p:cNvPr>
          <p:cNvGrpSpPr/>
          <p:nvPr/>
        </p:nvGrpSpPr>
        <p:grpSpPr>
          <a:xfrm>
            <a:off x="277834" y="2425592"/>
            <a:ext cx="9968424" cy="1259922"/>
            <a:chOff x="0" y="0"/>
            <a:chExt cx="3636508" cy="459623"/>
          </a:xfrm>
          <a:solidFill>
            <a:schemeClr val="accent5">
              <a:lumMod val="75000"/>
            </a:schemeClr>
          </a:solidFill>
        </p:grpSpPr>
        <p:sp>
          <p:nvSpPr>
            <p:cNvPr id="3" name="Freeform 3">
              <a:extLst>
                <a:ext uri="{FF2B5EF4-FFF2-40B4-BE49-F238E27FC236}">
                  <a16:creationId xmlns:a16="http://schemas.microsoft.com/office/drawing/2014/main" id="{7E2A1422-76C7-91AF-725E-5087391D4053}"/>
                </a:ext>
              </a:extLst>
            </p:cNvPr>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grpFill/>
          </p:spPr>
        </p:sp>
      </p:grpSp>
      <p:grpSp>
        <p:nvGrpSpPr>
          <p:cNvPr id="4" name="Group 4">
            <a:extLst>
              <a:ext uri="{FF2B5EF4-FFF2-40B4-BE49-F238E27FC236}">
                <a16:creationId xmlns:a16="http://schemas.microsoft.com/office/drawing/2014/main" id="{811C9052-EA52-0F4E-4520-41B8DE84C77C}"/>
              </a:ext>
            </a:extLst>
          </p:cNvPr>
          <p:cNvGrpSpPr/>
          <p:nvPr/>
        </p:nvGrpSpPr>
        <p:grpSpPr>
          <a:xfrm rot="-2700000">
            <a:off x="-3283041" y="-3283041"/>
            <a:ext cx="6566081" cy="6566081"/>
            <a:chOff x="0" y="0"/>
            <a:chExt cx="1913890" cy="1913890"/>
          </a:xfrm>
          <a:solidFill>
            <a:schemeClr val="accent5">
              <a:lumMod val="75000"/>
            </a:schemeClr>
          </a:solidFill>
        </p:grpSpPr>
        <p:sp>
          <p:nvSpPr>
            <p:cNvPr id="5" name="Freeform 5">
              <a:extLst>
                <a:ext uri="{FF2B5EF4-FFF2-40B4-BE49-F238E27FC236}">
                  <a16:creationId xmlns:a16="http://schemas.microsoft.com/office/drawing/2014/main" id="{75C63D39-237B-5202-E042-7015E9768A9F}"/>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6" name="Group 6">
            <a:extLst>
              <a:ext uri="{FF2B5EF4-FFF2-40B4-BE49-F238E27FC236}">
                <a16:creationId xmlns:a16="http://schemas.microsoft.com/office/drawing/2014/main" id="{3FEAA469-216D-CA04-ED3D-71BC407CDD35}"/>
              </a:ext>
            </a:extLst>
          </p:cNvPr>
          <p:cNvGrpSpPr/>
          <p:nvPr/>
        </p:nvGrpSpPr>
        <p:grpSpPr>
          <a:xfrm rot="2700000">
            <a:off x="-2926440" y="-2926440"/>
            <a:ext cx="5852880" cy="5852880"/>
            <a:chOff x="0" y="0"/>
            <a:chExt cx="1913890" cy="1913890"/>
          </a:xfrm>
        </p:grpSpPr>
        <p:sp>
          <p:nvSpPr>
            <p:cNvPr id="7" name="Freeform 7">
              <a:extLst>
                <a:ext uri="{FF2B5EF4-FFF2-40B4-BE49-F238E27FC236}">
                  <a16:creationId xmlns:a16="http://schemas.microsoft.com/office/drawing/2014/main" id="{30A8975C-48D3-3D98-54AD-0917D7EB10D7}"/>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a:extLst>
              <a:ext uri="{FF2B5EF4-FFF2-40B4-BE49-F238E27FC236}">
                <a16:creationId xmlns:a16="http://schemas.microsoft.com/office/drawing/2014/main" id="{AAE90E6E-3BF8-EC5E-01DC-51C3FB4B9593}"/>
              </a:ext>
            </a:extLst>
          </p:cNvPr>
          <p:cNvGrpSpPr/>
          <p:nvPr/>
        </p:nvGrpSpPr>
        <p:grpSpPr>
          <a:xfrm rot="-2700000">
            <a:off x="-3283041" y="7003959"/>
            <a:ext cx="6566081" cy="6566081"/>
            <a:chOff x="0" y="0"/>
            <a:chExt cx="1913890" cy="1913890"/>
          </a:xfrm>
          <a:solidFill>
            <a:schemeClr val="accent5">
              <a:lumMod val="75000"/>
            </a:schemeClr>
          </a:solidFill>
        </p:grpSpPr>
        <p:sp>
          <p:nvSpPr>
            <p:cNvPr id="9" name="Freeform 9">
              <a:extLst>
                <a:ext uri="{FF2B5EF4-FFF2-40B4-BE49-F238E27FC236}">
                  <a16:creationId xmlns:a16="http://schemas.microsoft.com/office/drawing/2014/main" id="{1F4C069F-F46C-6E16-D503-AF214F914C81}"/>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0" name="Group 10">
            <a:extLst>
              <a:ext uri="{FF2B5EF4-FFF2-40B4-BE49-F238E27FC236}">
                <a16:creationId xmlns:a16="http://schemas.microsoft.com/office/drawing/2014/main" id="{F4C84163-8AA2-6F0C-EBBB-0D4132B570AA}"/>
              </a:ext>
            </a:extLst>
          </p:cNvPr>
          <p:cNvGrpSpPr/>
          <p:nvPr/>
        </p:nvGrpSpPr>
        <p:grpSpPr>
          <a:xfrm rot="2700000">
            <a:off x="-2926440" y="7360560"/>
            <a:ext cx="5852880" cy="5852880"/>
            <a:chOff x="0" y="0"/>
            <a:chExt cx="1913890" cy="1913890"/>
          </a:xfrm>
        </p:grpSpPr>
        <p:sp>
          <p:nvSpPr>
            <p:cNvPr id="11" name="Freeform 11">
              <a:extLst>
                <a:ext uri="{FF2B5EF4-FFF2-40B4-BE49-F238E27FC236}">
                  <a16:creationId xmlns:a16="http://schemas.microsoft.com/office/drawing/2014/main" id="{033548AD-74B6-0A65-E8FC-FED51A1E7E9F}"/>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a:extLst>
              <a:ext uri="{FF2B5EF4-FFF2-40B4-BE49-F238E27FC236}">
                <a16:creationId xmlns:a16="http://schemas.microsoft.com/office/drawing/2014/main" id="{7D6B01F7-1188-03AA-B9BD-E8D882697EB2}"/>
              </a:ext>
            </a:extLst>
          </p:cNvPr>
          <p:cNvGrpSpPr/>
          <p:nvPr/>
        </p:nvGrpSpPr>
        <p:grpSpPr>
          <a:xfrm rot="-2700000">
            <a:off x="-3283041" y="8117325"/>
            <a:ext cx="6566081" cy="6566081"/>
            <a:chOff x="0" y="0"/>
            <a:chExt cx="1913890" cy="1913890"/>
          </a:xfrm>
          <a:solidFill>
            <a:schemeClr val="accent5">
              <a:lumMod val="75000"/>
            </a:schemeClr>
          </a:solidFill>
        </p:grpSpPr>
        <p:sp>
          <p:nvSpPr>
            <p:cNvPr id="13" name="Freeform 13">
              <a:extLst>
                <a:ext uri="{FF2B5EF4-FFF2-40B4-BE49-F238E27FC236}">
                  <a16:creationId xmlns:a16="http://schemas.microsoft.com/office/drawing/2014/main" id="{845802BF-3AAE-2A1B-F9D5-BA1320C8AD2A}"/>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4" name="Group 14">
            <a:extLst>
              <a:ext uri="{FF2B5EF4-FFF2-40B4-BE49-F238E27FC236}">
                <a16:creationId xmlns:a16="http://schemas.microsoft.com/office/drawing/2014/main" id="{C22D569E-9AA0-BB95-7F1E-D6ADF07E9907}"/>
              </a:ext>
            </a:extLst>
          </p:cNvPr>
          <p:cNvGrpSpPr/>
          <p:nvPr/>
        </p:nvGrpSpPr>
        <p:grpSpPr>
          <a:xfrm rot="2700000">
            <a:off x="-2926440" y="8473925"/>
            <a:ext cx="5852880" cy="5852880"/>
            <a:chOff x="0" y="0"/>
            <a:chExt cx="1913890" cy="1913890"/>
          </a:xfrm>
        </p:grpSpPr>
        <p:sp>
          <p:nvSpPr>
            <p:cNvPr id="15" name="Freeform 15">
              <a:extLst>
                <a:ext uri="{FF2B5EF4-FFF2-40B4-BE49-F238E27FC236}">
                  <a16:creationId xmlns:a16="http://schemas.microsoft.com/office/drawing/2014/main" id="{5B99397C-38FB-BFCE-6AD6-683F716D05FE}"/>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7" name="TextBox 17">
            <a:extLst>
              <a:ext uri="{FF2B5EF4-FFF2-40B4-BE49-F238E27FC236}">
                <a16:creationId xmlns:a16="http://schemas.microsoft.com/office/drawing/2014/main" id="{36370C6E-573A-30D2-0689-B3200BD1017D}"/>
              </a:ext>
            </a:extLst>
          </p:cNvPr>
          <p:cNvSpPr txBox="1"/>
          <p:nvPr/>
        </p:nvSpPr>
        <p:spPr>
          <a:xfrm>
            <a:off x="895350" y="4184448"/>
            <a:ext cx="9233976" cy="1095172"/>
          </a:xfrm>
          <a:prstGeom prst="rect">
            <a:avLst/>
          </a:prstGeom>
        </p:spPr>
        <p:txBody>
          <a:bodyPr lIns="0" tIns="0" rIns="0" bIns="0" rtlCol="0" anchor="t">
            <a:spAutoFit/>
          </a:bodyPr>
          <a:lstStyle/>
          <a:p>
            <a:pPr algn="ctr">
              <a:lnSpc>
                <a:spcPts val="8400"/>
              </a:lnSpc>
            </a:pPr>
            <a:r>
              <a:rPr lang="fr-FR" sz="8000" spc="400" dirty="0">
                <a:latin typeface="Poppins Ultra-Bold"/>
              </a:rPr>
              <a:t>Prétraitement</a:t>
            </a:r>
          </a:p>
        </p:txBody>
      </p:sp>
      <p:sp>
        <p:nvSpPr>
          <p:cNvPr id="18" name="TextBox 18">
            <a:extLst>
              <a:ext uri="{FF2B5EF4-FFF2-40B4-BE49-F238E27FC236}">
                <a16:creationId xmlns:a16="http://schemas.microsoft.com/office/drawing/2014/main" id="{0D772BA8-5893-8E16-5AC9-F2E2DD911174}"/>
              </a:ext>
            </a:extLst>
          </p:cNvPr>
          <p:cNvSpPr txBox="1"/>
          <p:nvPr/>
        </p:nvSpPr>
        <p:spPr>
          <a:xfrm>
            <a:off x="3997858" y="2523496"/>
            <a:ext cx="2528376" cy="1095172"/>
          </a:xfrm>
          <a:prstGeom prst="rect">
            <a:avLst/>
          </a:prstGeom>
        </p:spPr>
        <p:txBody>
          <a:bodyPr lIns="0" tIns="0" rIns="0" bIns="0" rtlCol="0" anchor="t">
            <a:spAutoFit/>
          </a:bodyPr>
          <a:lstStyle/>
          <a:p>
            <a:pPr algn="ctr">
              <a:lnSpc>
                <a:spcPts val="8400"/>
              </a:lnSpc>
            </a:pPr>
            <a:r>
              <a:rPr lang="en-US" sz="8000" spc="400" dirty="0">
                <a:solidFill>
                  <a:srgbClr val="FFFFFF"/>
                </a:solidFill>
                <a:latin typeface="Poppins Heavy"/>
              </a:rPr>
              <a:t>3</a:t>
            </a:r>
          </a:p>
        </p:txBody>
      </p:sp>
      <p:grpSp>
        <p:nvGrpSpPr>
          <p:cNvPr id="19" name="Group 19">
            <a:extLst>
              <a:ext uri="{FF2B5EF4-FFF2-40B4-BE49-F238E27FC236}">
                <a16:creationId xmlns:a16="http://schemas.microsoft.com/office/drawing/2014/main" id="{CD2937E3-1197-C4CA-1D3A-CF5CBA53D162}"/>
              </a:ext>
            </a:extLst>
          </p:cNvPr>
          <p:cNvGrpSpPr/>
          <p:nvPr/>
        </p:nvGrpSpPr>
        <p:grpSpPr>
          <a:xfrm>
            <a:off x="10129326" y="-1"/>
            <a:ext cx="8158674" cy="10287000"/>
            <a:chOff x="0" y="0"/>
            <a:chExt cx="2976306" cy="3752725"/>
          </a:xfrm>
          <a:solidFill>
            <a:schemeClr val="accent5">
              <a:lumMod val="75000"/>
            </a:schemeClr>
          </a:solidFill>
        </p:grpSpPr>
        <p:sp>
          <p:nvSpPr>
            <p:cNvPr id="20" name="Freeform 20">
              <a:extLst>
                <a:ext uri="{FF2B5EF4-FFF2-40B4-BE49-F238E27FC236}">
                  <a16:creationId xmlns:a16="http://schemas.microsoft.com/office/drawing/2014/main" id="{CFF3DF63-FE9E-67D7-503A-0D2B687D3EE7}"/>
                </a:ext>
              </a:extLst>
            </p:cNvPr>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grpFill/>
          </p:spPr>
        </p:sp>
      </p:grpSp>
      <p:pic>
        <p:nvPicPr>
          <p:cNvPr id="21" name="Picture 8" descr="Observation - Icônes gens gratuites">
            <a:extLst>
              <a:ext uri="{FF2B5EF4-FFF2-40B4-BE49-F238E27FC236}">
                <a16:creationId xmlns:a16="http://schemas.microsoft.com/office/drawing/2014/main" id="{CF27E44B-FEEA-6C57-D3D4-1687D6B20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8874" y="3553913"/>
            <a:ext cx="3321027" cy="317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25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E5372-BFCC-A1E1-024C-B1555226E044}"/>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6DCE1348-A615-35FB-AC74-9B3ED34EF66F}"/>
              </a:ext>
            </a:extLst>
          </p:cNvPr>
          <p:cNvGrpSpPr/>
          <p:nvPr/>
        </p:nvGrpSpPr>
        <p:grpSpPr>
          <a:xfrm rot="5400000">
            <a:off x="227291" y="244965"/>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F686BDDC-73B4-14AA-CCEE-A8825BF41E8C}"/>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562E34A3-5594-5F60-380B-B862D97D838A}"/>
              </a:ext>
            </a:extLst>
          </p:cNvPr>
          <p:cNvSpPr txBox="1"/>
          <p:nvPr/>
        </p:nvSpPr>
        <p:spPr>
          <a:xfrm>
            <a:off x="-838200" y="497293"/>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Prétraitement</a:t>
            </a:r>
            <a:endParaRPr lang="en-US" sz="6000" spc="300" dirty="0">
              <a:solidFill>
                <a:schemeClr val="accent5">
                  <a:lumMod val="75000"/>
                </a:schemeClr>
              </a:solidFill>
              <a:latin typeface="Poppins Ultra-Bold"/>
            </a:endParaRPr>
          </a:p>
        </p:txBody>
      </p:sp>
      <p:sp>
        <p:nvSpPr>
          <p:cNvPr id="13" name="TextBox 13">
            <a:extLst>
              <a:ext uri="{FF2B5EF4-FFF2-40B4-BE49-F238E27FC236}">
                <a16:creationId xmlns:a16="http://schemas.microsoft.com/office/drawing/2014/main" id="{2EAA8129-49BB-8BFA-85D4-9D9B25292413}"/>
              </a:ext>
            </a:extLst>
          </p:cNvPr>
          <p:cNvSpPr txBox="1"/>
          <p:nvPr/>
        </p:nvSpPr>
        <p:spPr>
          <a:xfrm>
            <a:off x="680461" y="2311954"/>
            <a:ext cx="16595435" cy="3154197"/>
          </a:xfrm>
          <a:prstGeom prst="rect">
            <a:avLst/>
          </a:prstGeom>
        </p:spPr>
        <p:txBody>
          <a:bodyPr wrap="square" lIns="0" tIns="0" rIns="0" bIns="0" rtlCol="0" anchor="t">
            <a:spAutoFit/>
          </a:bodyPr>
          <a:lstStyle/>
          <a:p>
            <a:pPr>
              <a:lnSpc>
                <a:spcPct val="150000"/>
              </a:lnSpc>
            </a:pPr>
            <a:r>
              <a:rPr lang="fr-FR" sz="2800" b="0" dirty="0">
                <a:effectLst/>
                <a:latin typeface="Times New Roman" panose="02020603050405020304" pitchFamily="18" charset="0"/>
                <a:cs typeface="Times New Roman" panose="02020603050405020304" pitchFamily="18" charset="0"/>
              </a:rPr>
              <a:t>Les variables avec des valeurs manquantes sont :</a:t>
            </a:r>
            <a:br>
              <a:rPr lang="fr-FR" sz="2800" b="0" dirty="0">
                <a:effectLst/>
                <a:latin typeface="Times New Roman" panose="02020603050405020304" pitchFamily="18" charset="0"/>
                <a:cs typeface="Times New Roman" panose="02020603050405020304" pitchFamily="18" charset="0"/>
              </a:rPr>
            </a:br>
            <a:r>
              <a:rPr lang="fr-FR" sz="2800" b="0" dirty="0">
                <a:effectLst/>
                <a:latin typeface="Times New Roman" panose="02020603050405020304" pitchFamily="18" charset="0"/>
                <a:cs typeface="Times New Roman" panose="02020603050405020304" pitchFamily="18" charset="0"/>
              </a:rPr>
              <a:t>- </a:t>
            </a:r>
            <a:r>
              <a:rPr lang="fr-FR" sz="2800" b="0" i="1" dirty="0">
                <a:effectLst/>
                <a:latin typeface="Times New Roman" panose="02020603050405020304" pitchFamily="18" charset="0"/>
                <a:cs typeface="Times New Roman" panose="02020603050405020304" pitchFamily="18" charset="0"/>
              </a:rPr>
              <a:t>Teacher </a:t>
            </a:r>
            <a:r>
              <a:rPr lang="fr-FR" sz="2800" b="0" i="1" dirty="0" err="1">
                <a:effectLst/>
                <a:latin typeface="Times New Roman" panose="02020603050405020304" pitchFamily="18" charset="0"/>
                <a:cs typeface="Times New Roman" panose="02020603050405020304" pitchFamily="18" charset="0"/>
              </a:rPr>
              <a:t>Quality</a:t>
            </a:r>
            <a:r>
              <a:rPr lang="fr-FR" sz="2800" i="1"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 renvoyant à la qualité de l’enseignement</a:t>
            </a:r>
            <a:r>
              <a:rPr lang="fr-FR" sz="2800" b="0" dirty="0">
                <a:effectLst/>
                <a:latin typeface="Times New Roman" panose="02020603050405020304" pitchFamily="18" charset="0"/>
                <a:cs typeface="Times New Roman" panose="02020603050405020304" pitchFamily="18" charset="0"/>
              </a:rPr>
              <a:t> (1.18%)</a:t>
            </a:r>
          </a:p>
          <a:p>
            <a:pPr>
              <a:lnSpc>
                <a:spcPct val="150000"/>
              </a:lnSpc>
            </a:pPr>
            <a:r>
              <a:rPr lang="fr-FR" sz="2800" b="0" dirty="0">
                <a:effectLst/>
                <a:latin typeface="Times New Roman" panose="02020603050405020304" pitchFamily="18" charset="0"/>
                <a:cs typeface="Times New Roman" panose="02020603050405020304" pitchFamily="18" charset="0"/>
              </a:rPr>
              <a:t>- </a:t>
            </a:r>
            <a:r>
              <a:rPr lang="fr-FR" sz="2800" b="0" i="1" dirty="0">
                <a:effectLst/>
                <a:latin typeface="Times New Roman" panose="02020603050405020304" pitchFamily="18" charset="0"/>
                <a:cs typeface="Times New Roman" panose="02020603050405020304" pitchFamily="18" charset="0"/>
              </a:rPr>
              <a:t>Parental Education</a:t>
            </a:r>
            <a:r>
              <a:rPr lang="fr-FR" sz="2800" i="1" dirty="0">
                <a:latin typeface="Times New Roman" panose="02020603050405020304" pitchFamily="18" charset="0"/>
                <a:cs typeface="Times New Roman" panose="02020603050405020304" pitchFamily="18" charset="0"/>
              </a:rPr>
              <a:t> </a:t>
            </a:r>
            <a:r>
              <a:rPr lang="fr-FR" sz="2800" b="0" i="1" dirty="0">
                <a:effectLst/>
                <a:latin typeface="Times New Roman" panose="02020603050405020304" pitchFamily="18" charset="0"/>
                <a:cs typeface="Times New Roman" panose="02020603050405020304" pitchFamily="18" charset="0"/>
              </a:rPr>
              <a:t>Level</a:t>
            </a:r>
            <a:r>
              <a:rPr lang="fr-FR" sz="2800" i="1"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 renvoyant au niveau d’éducation des parents</a:t>
            </a:r>
            <a:r>
              <a:rPr lang="fr-FR" sz="2800" b="0" dirty="0">
                <a:effectLst/>
                <a:latin typeface="Times New Roman" panose="02020603050405020304" pitchFamily="18" charset="0"/>
                <a:cs typeface="Times New Roman" panose="02020603050405020304" pitchFamily="18" charset="0"/>
              </a:rPr>
              <a:t> (1.36%)</a:t>
            </a:r>
          </a:p>
          <a:p>
            <a:pPr marL="342900" indent="-342900">
              <a:lnSpc>
                <a:spcPct val="150000"/>
              </a:lnSpc>
              <a:buFontTx/>
              <a:buChar char="-"/>
            </a:pPr>
            <a:r>
              <a:rPr lang="fr-FR" sz="2800" b="0" i="1" dirty="0">
                <a:effectLst/>
                <a:latin typeface="Times New Roman" panose="02020603050405020304" pitchFamily="18" charset="0"/>
                <a:cs typeface="Times New Roman" panose="02020603050405020304" pitchFamily="18" charset="0"/>
              </a:rPr>
              <a:t>Distance </a:t>
            </a:r>
            <a:r>
              <a:rPr lang="fr-FR" sz="2800" b="0" i="1" dirty="0" err="1">
                <a:effectLst/>
                <a:latin typeface="Times New Roman" panose="02020603050405020304" pitchFamily="18" charset="0"/>
                <a:cs typeface="Times New Roman" panose="02020603050405020304" pitchFamily="18" charset="0"/>
              </a:rPr>
              <a:t>from</a:t>
            </a:r>
            <a:r>
              <a:rPr lang="fr-FR" sz="2800" b="0" i="1" dirty="0">
                <a:effectLst/>
                <a:latin typeface="Times New Roman" panose="02020603050405020304" pitchFamily="18" charset="0"/>
                <a:cs typeface="Times New Roman" panose="02020603050405020304" pitchFamily="18" charset="0"/>
              </a:rPr>
              <a:t> Home </a:t>
            </a:r>
            <a:r>
              <a:rPr lang="fr-FR" sz="2800" b="0" dirty="0">
                <a:effectLst/>
                <a:latin typeface="Times New Roman" panose="02020603050405020304" pitchFamily="18" charset="0"/>
                <a:cs typeface="Times New Roman" panose="02020603050405020304" pitchFamily="18" charset="0"/>
              </a:rPr>
              <a:t>: renvoyant à la distance entre la maison et l’école (1.01%)</a:t>
            </a:r>
          </a:p>
          <a:p>
            <a:pPr>
              <a:lnSpc>
                <a:spcPct val="150000"/>
              </a:lnSpc>
            </a:pPr>
            <a:r>
              <a:rPr lang="fr-FR" sz="2800" dirty="0">
                <a:latin typeface="Times New Roman" panose="02020603050405020304" pitchFamily="18" charset="0"/>
                <a:cs typeface="Times New Roman" panose="02020603050405020304" pitchFamily="18" charset="0"/>
              </a:rPr>
              <a:t>Ces variables étant toutes qualitatives, nous avons choisi l’amputation par le mode de chacune d’elle.</a:t>
            </a:r>
            <a:endParaRPr lang="fr-FR" sz="2800" b="0" dirty="0">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A729619-126D-C4F2-7FC7-0FD5397AA6E9}"/>
              </a:ext>
            </a:extLst>
          </p:cNvPr>
          <p:cNvSpPr txBox="1"/>
          <p:nvPr/>
        </p:nvSpPr>
        <p:spPr>
          <a:xfrm>
            <a:off x="-457200" y="1762249"/>
            <a:ext cx="13042858" cy="494110"/>
          </a:xfrm>
          <a:prstGeom prst="rect">
            <a:avLst/>
          </a:prstGeom>
        </p:spPr>
        <p:txBody>
          <a:bodyPr wrap="square" lIns="0" tIns="0" rIns="0" bIns="0" rtlCol="0" anchor="t">
            <a:spAutoFit/>
          </a:bodyPr>
          <a:lstStyle/>
          <a:p>
            <a:pPr algn="ctr">
              <a:lnSpc>
                <a:spcPts val="4200"/>
              </a:lnSpc>
            </a:pPr>
            <a:r>
              <a:rPr lang="en-US" sz="3000" b="1" spc="300" dirty="0">
                <a:solidFill>
                  <a:schemeClr val="accent5">
                    <a:lumMod val="75000"/>
                  </a:schemeClr>
                </a:solidFill>
                <a:latin typeface="Times New Roman" panose="02020603050405020304" pitchFamily="18" charset="0"/>
                <a:cs typeface="Times New Roman" panose="02020603050405020304" pitchFamily="18" charset="0"/>
              </a:rPr>
              <a:t>1. CORRECTION DES VALEURS MANQUANTES</a:t>
            </a:r>
          </a:p>
        </p:txBody>
      </p:sp>
      <p:sp>
        <p:nvSpPr>
          <p:cNvPr id="17" name="TextBox 13">
            <a:extLst>
              <a:ext uri="{FF2B5EF4-FFF2-40B4-BE49-F238E27FC236}">
                <a16:creationId xmlns:a16="http://schemas.microsoft.com/office/drawing/2014/main" id="{400675B1-4E4B-43F4-926C-B04446FA95A9}"/>
              </a:ext>
            </a:extLst>
          </p:cNvPr>
          <p:cNvSpPr txBox="1"/>
          <p:nvPr/>
        </p:nvSpPr>
        <p:spPr>
          <a:xfrm>
            <a:off x="680461" y="6591300"/>
            <a:ext cx="16437697" cy="2507866"/>
          </a:xfrm>
          <a:prstGeom prst="rect">
            <a:avLst/>
          </a:prstGeom>
        </p:spPr>
        <p:txBody>
          <a:bodyPr wrap="square" lIns="0" tIns="0" rIns="0" bIns="0" rtlCol="0" anchor="t">
            <a:spAutoFit/>
          </a:bodyPr>
          <a:lstStyle/>
          <a:p>
            <a:pPr algn="just">
              <a:lnSpc>
                <a:spcPct val="150000"/>
              </a:lnSpc>
            </a:pPr>
            <a:r>
              <a:rPr lang="fr-FR" sz="2800" b="0" dirty="0">
                <a:effectLst/>
                <a:latin typeface="Times New Roman" panose="02020603050405020304" pitchFamily="18" charset="0"/>
                <a:cs typeface="Times New Roman" panose="02020603050405020304" pitchFamily="18" charset="0"/>
              </a:rPr>
              <a:t>Une valeur aberrante, également connue sous le nom d’</a:t>
            </a:r>
            <a:r>
              <a:rPr lang="fr-FR" sz="2800" b="0" dirty="0" err="1">
                <a:effectLst/>
                <a:latin typeface="Times New Roman" panose="02020603050405020304" pitchFamily="18" charset="0"/>
                <a:cs typeface="Times New Roman" panose="02020603050405020304" pitchFamily="18" charset="0"/>
              </a:rPr>
              <a:t>outlier</a:t>
            </a:r>
            <a:r>
              <a:rPr lang="fr-FR" sz="2800" b="0" dirty="0">
                <a:effectLst/>
                <a:latin typeface="Times New Roman" panose="02020603050405020304" pitchFamily="18" charset="0"/>
                <a:cs typeface="Times New Roman" panose="02020603050405020304" pitchFamily="18" charset="0"/>
              </a:rPr>
              <a:t> en statistiques, est une observation qui se situe à une distance significative des autres valeurs dans un ensemble de données. </a:t>
            </a:r>
            <a:r>
              <a:rPr lang="fr-FR" sz="2800" dirty="0">
                <a:latin typeface="Times New Roman" panose="02020603050405020304" pitchFamily="18" charset="0"/>
                <a:cs typeface="Times New Roman" panose="02020603050405020304" pitchFamily="18" charset="0"/>
              </a:rPr>
              <a:t>Dans notre jeu de données, les valeurs aberrantes étant au dessus de troisième quartile ont été ramenées au troisième quartile et celles étant en dessous du premier quartile ont été ramenées au premier quartile.</a:t>
            </a:r>
            <a:endParaRPr lang="fr-FR" sz="2800" b="0" dirty="0">
              <a:effectLst/>
              <a:latin typeface="Times New Roman" panose="02020603050405020304" pitchFamily="18" charset="0"/>
              <a:cs typeface="Times New Roman" panose="02020603050405020304" pitchFamily="18" charset="0"/>
            </a:endParaRPr>
          </a:p>
        </p:txBody>
      </p:sp>
      <p:sp>
        <p:nvSpPr>
          <p:cNvPr id="2" name="TextBox 13">
            <a:extLst>
              <a:ext uri="{FF2B5EF4-FFF2-40B4-BE49-F238E27FC236}">
                <a16:creationId xmlns:a16="http://schemas.microsoft.com/office/drawing/2014/main" id="{A937CE89-2B0D-1C00-557C-321E9D5E702B}"/>
              </a:ext>
            </a:extLst>
          </p:cNvPr>
          <p:cNvSpPr txBox="1"/>
          <p:nvPr/>
        </p:nvSpPr>
        <p:spPr>
          <a:xfrm>
            <a:off x="-487680" y="5990911"/>
            <a:ext cx="13042858" cy="494110"/>
          </a:xfrm>
          <a:prstGeom prst="rect">
            <a:avLst/>
          </a:prstGeom>
        </p:spPr>
        <p:txBody>
          <a:bodyPr wrap="square" lIns="0" tIns="0" rIns="0" bIns="0" rtlCol="0" anchor="t">
            <a:spAutoFit/>
          </a:bodyPr>
          <a:lstStyle/>
          <a:p>
            <a:pPr algn="ctr">
              <a:lnSpc>
                <a:spcPts val="4200"/>
              </a:lnSpc>
            </a:pPr>
            <a:r>
              <a:rPr lang="en-US" sz="3000" b="1" spc="300" dirty="0">
                <a:solidFill>
                  <a:schemeClr val="accent5">
                    <a:lumMod val="75000"/>
                  </a:schemeClr>
                </a:solidFill>
                <a:latin typeface="Times New Roman" panose="02020603050405020304" pitchFamily="18" charset="0"/>
                <a:cs typeface="Times New Roman" panose="02020603050405020304" pitchFamily="18" charset="0"/>
              </a:rPr>
              <a:t>2. CORRECTION DES VALEURS ABERRANTES</a:t>
            </a:r>
          </a:p>
        </p:txBody>
      </p:sp>
      <p:grpSp>
        <p:nvGrpSpPr>
          <p:cNvPr id="3" name="Group 18">
            <a:extLst>
              <a:ext uri="{FF2B5EF4-FFF2-40B4-BE49-F238E27FC236}">
                <a16:creationId xmlns:a16="http://schemas.microsoft.com/office/drawing/2014/main" id="{CD9212CD-A29F-BF05-E177-AEA2E1648D29}"/>
              </a:ext>
            </a:extLst>
          </p:cNvPr>
          <p:cNvGrpSpPr/>
          <p:nvPr/>
        </p:nvGrpSpPr>
        <p:grpSpPr>
          <a:xfrm rot="16200000">
            <a:off x="16457914" y="8449883"/>
            <a:ext cx="1635964" cy="1633346"/>
            <a:chOff x="0" y="0"/>
            <a:chExt cx="6350000" cy="6339840"/>
          </a:xfrm>
          <a:solidFill>
            <a:schemeClr val="accent5">
              <a:lumMod val="75000"/>
            </a:schemeClr>
          </a:solidFill>
        </p:grpSpPr>
        <p:sp>
          <p:nvSpPr>
            <p:cNvPr id="4" name="Freeform 19">
              <a:extLst>
                <a:ext uri="{FF2B5EF4-FFF2-40B4-BE49-F238E27FC236}">
                  <a16:creationId xmlns:a16="http://schemas.microsoft.com/office/drawing/2014/main" id="{3E4A740A-2E17-770C-E0D5-85A9A028E3C7}"/>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Tree>
    <p:extLst>
      <p:ext uri="{BB962C8B-B14F-4D97-AF65-F5344CB8AC3E}">
        <p14:creationId xmlns:p14="http://schemas.microsoft.com/office/powerpoint/2010/main" val="311821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D314B-D21B-142C-6BF1-2089B66AA113}"/>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D2AE1B54-136A-22F6-38A4-6D14A868A2EF}"/>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95982F09-BA75-7D02-3F3D-F763340F1D13}"/>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DF1D6ECB-40D6-1E7D-1137-FC4B3F953A41}"/>
              </a:ext>
            </a:extLst>
          </p:cNvPr>
          <p:cNvSpPr txBox="1"/>
          <p:nvPr/>
        </p:nvSpPr>
        <p:spPr>
          <a:xfrm>
            <a:off x="-838200" y="497293"/>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Prétraitement</a:t>
            </a:r>
            <a:endParaRPr lang="en-US" sz="6000" spc="300" dirty="0">
              <a:solidFill>
                <a:schemeClr val="accent5">
                  <a:lumMod val="75000"/>
                </a:schemeClr>
              </a:solidFill>
              <a:latin typeface="Poppins Ultra-Bold"/>
            </a:endParaRPr>
          </a:p>
        </p:txBody>
      </p:sp>
      <p:sp>
        <p:nvSpPr>
          <p:cNvPr id="13" name="TextBox 13">
            <a:extLst>
              <a:ext uri="{FF2B5EF4-FFF2-40B4-BE49-F238E27FC236}">
                <a16:creationId xmlns:a16="http://schemas.microsoft.com/office/drawing/2014/main" id="{3B87A2C0-467B-A9AB-E491-B369EF0D013E}"/>
              </a:ext>
            </a:extLst>
          </p:cNvPr>
          <p:cNvSpPr txBox="1"/>
          <p:nvPr/>
        </p:nvSpPr>
        <p:spPr>
          <a:xfrm>
            <a:off x="685800" y="3162300"/>
            <a:ext cx="16595435" cy="5093189"/>
          </a:xfrm>
          <a:prstGeom prst="rect">
            <a:avLst/>
          </a:prstGeom>
        </p:spPr>
        <p:txBody>
          <a:bodyPr wrap="square" lIns="0" tIns="0" rIns="0" bIns="0" rtlCol="0" anchor="t">
            <a:spAutoFit/>
          </a:bodyPr>
          <a:lstStyle/>
          <a:p>
            <a:pPr>
              <a:lnSpc>
                <a:spcPct val="150000"/>
              </a:lnSpc>
            </a:pPr>
            <a:r>
              <a:rPr lang="fr-FR" sz="2800" b="0" dirty="0">
                <a:effectLst/>
                <a:latin typeface="Times New Roman" panose="02020603050405020304" pitchFamily="18" charset="0"/>
                <a:cs typeface="Times New Roman" panose="02020603050405020304" pitchFamily="18" charset="0"/>
              </a:rPr>
              <a:t>Nos variables qualitatives comportent des variables ordinales et des variables binaires</a:t>
            </a:r>
            <a:r>
              <a:rPr lang="fr-FR" sz="2800" dirty="0">
                <a:latin typeface="Times New Roman" panose="02020603050405020304" pitchFamily="18" charset="0"/>
                <a:cs typeface="Times New Roman" panose="02020603050405020304" pitchFamily="18" charset="0"/>
              </a:rPr>
              <a:t>. Dans notre cas, la méthode d’encodage utilisée est le </a:t>
            </a:r>
            <a:r>
              <a:rPr lang="fr-FR" sz="2800" b="1" i="1" dirty="0">
                <a:latin typeface="Times New Roman" panose="02020603050405020304" pitchFamily="18" charset="0"/>
                <a:cs typeface="Times New Roman" panose="02020603050405020304" pitchFamily="18" charset="0"/>
              </a:rPr>
              <a:t>label encoding</a:t>
            </a:r>
            <a:r>
              <a:rPr lang="fr-FR" sz="2800" dirty="0">
                <a:latin typeface="Times New Roman" panose="02020603050405020304" pitchFamily="18" charset="0"/>
                <a:cs typeface="Times New Roman" panose="02020603050405020304" pitchFamily="18" charset="0"/>
              </a:rPr>
              <a:t>.</a:t>
            </a:r>
          </a:p>
          <a:p>
            <a:pPr>
              <a:lnSpc>
                <a:spcPct val="150000"/>
              </a:lnSpc>
            </a:pPr>
            <a:r>
              <a:rPr lang="fr-FR" sz="2800" b="0" dirty="0">
                <a:effectLst/>
                <a:latin typeface="Times New Roman" panose="02020603050405020304" pitchFamily="18" charset="0"/>
                <a:cs typeface="Times New Roman" panose="02020603050405020304" pitchFamily="18" charset="0"/>
              </a:rPr>
              <a:t>Le </a:t>
            </a:r>
            <a:r>
              <a:rPr lang="fr-FR" sz="2800" b="1" i="1" dirty="0">
                <a:effectLst/>
                <a:latin typeface="Times New Roman" panose="02020603050405020304" pitchFamily="18" charset="0"/>
                <a:cs typeface="Times New Roman" panose="02020603050405020304" pitchFamily="18" charset="0"/>
              </a:rPr>
              <a:t>Label Encoding </a:t>
            </a:r>
            <a:r>
              <a:rPr lang="fr-FR" sz="2800" b="0" dirty="0">
                <a:effectLst/>
                <a:latin typeface="Times New Roman" panose="02020603050405020304" pitchFamily="18" charset="0"/>
                <a:cs typeface="Times New Roman" panose="02020603050405020304" pitchFamily="18" charset="0"/>
              </a:rPr>
              <a:t>est particulièrement pertinent lorsque les catégories de la variable ont un ordre implicite ou explicite. Par exemple, dans le cas de la variable </a:t>
            </a:r>
            <a:r>
              <a:rPr lang="fr-FR" sz="2800" b="0" i="1" dirty="0">
                <a:effectLst/>
                <a:latin typeface="Times New Roman" panose="02020603050405020304" pitchFamily="18" charset="0"/>
                <a:cs typeface="Times New Roman" panose="02020603050405020304" pitchFamily="18" charset="0"/>
              </a:rPr>
              <a:t>Motivation Level </a:t>
            </a:r>
            <a:r>
              <a:rPr lang="fr-FR" sz="2800" b="0" dirty="0">
                <a:effectLst/>
                <a:latin typeface="Times New Roman" panose="02020603050405020304" pitchFamily="18" charset="0"/>
                <a:cs typeface="Times New Roman" panose="02020603050405020304" pitchFamily="18" charset="0"/>
              </a:rPr>
              <a:t>avec les catégories "Low", "Medium", et "High", il y a un ordre qui a été transformé en valeurs numériques comme 1, 2, et 3.</a:t>
            </a:r>
          </a:p>
          <a:p>
            <a:pPr>
              <a:lnSpc>
                <a:spcPct val="150000"/>
              </a:lnSpc>
            </a:pPr>
            <a:r>
              <a:rPr lang="fr-FR" sz="2800" dirty="0">
                <a:latin typeface="Times New Roman" panose="02020603050405020304" pitchFamily="18" charset="0"/>
                <a:cs typeface="Times New Roman" panose="02020603050405020304" pitchFamily="18" charset="0"/>
              </a:rPr>
              <a:t>Celles binaires comme par exemple le sexe, ont été transformées en 0, 1.</a:t>
            </a:r>
            <a:endParaRPr lang="fr-FR" sz="2800" b="0" dirty="0">
              <a:effectLst/>
              <a:latin typeface="Times New Roman" panose="02020603050405020304" pitchFamily="18" charset="0"/>
              <a:cs typeface="Times New Roman" panose="02020603050405020304" pitchFamily="18" charset="0"/>
            </a:endParaRPr>
          </a:p>
          <a:p>
            <a:pPr>
              <a:lnSpc>
                <a:spcPct val="150000"/>
              </a:lnSpc>
            </a:pPr>
            <a:r>
              <a:rPr lang="fr-FR" sz="2800" b="0" dirty="0">
                <a:effectLst/>
                <a:latin typeface="Times New Roman" panose="02020603050405020304" pitchFamily="18" charset="0"/>
                <a:cs typeface="Times New Roman" panose="02020603050405020304" pitchFamily="18" charset="0"/>
              </a:rPr>
              <a:t>Ce type d'encodage permet de conserver l'ordre des catégories, ce qui peut être important pour certains modèles qui prennent en compte cet ordre.</a:t>
            </a:r>
          </a:p>
        </p:txBody>
      </p:sp>
      <p:sp>
        <p:nvSpPr>
          <p:cNvPr id="14" name="TextBox 13">
            <a:extLst>
              <a:ext uri="{FF2B5EF4-FFF2-40B4-BE49-F238E27FC236}">
                <a16:creationId xmlns:a16="http://schemas.microsoft.com/office/drawing/2014/main" id="{42000005-476A-652D-F7C8-5A7494E26779}"/>
              </a:ext>
            </a:extLst>
          </p:cNvPr>
          <p:cNvSpPr txBox="1"/>
          <p:nvPr/>
        </p:nvSpPr>
        <p:spPr>
          <a:xfrm>
            <a:off x="-457200" y="2255052"/>
            <a:ext cx="13042858" cy="494110"/>
          </a:xfrm>
          <a:prstGeom prst="rect">
            <a:avLst/>
          </a:prstGeom>
        </p:spPr>
        <p:txBody>
          <a:bodyPr wrap="square" lIns="0" tIns="0" rIns="0" bIns="0" rtlCol="0" anchor="t">
            <a:spAutoFit/>
          </a:bodyPr>
          <a:lstStyle/>
          <a:p>
            <a:pPr algn="ctr">
              <a:lnSpc>
                <a:spcPts val="4200"/>
              </a:lnSpc>
            </a:pPr>
            <a:r>
              <a:rPr lang="fr-FR" sz="3000" b="1" spc="300" dirty="0">
                <a:solidFill>
                  <a:schemeClr val="accent5">
                    <a:lumMod val="75000"/>
                  </a:schemeClr>
                </a:solidFill>
                <a:latin typeface="Times New Roman" panose="02020603050405020304" pitchFamily="18" charset="0"/>
                <a:cs typeface="Times New Roman" panose="02020603050405020304" pitchFamily="18" charset="0"/>
              </a:rPr>
              <a:t>3. ENCODAGE DES VARIABLES QUALITATIVES</a:t>
            </a:r>
          </a:p>
        </p:txBody>
      </p:sp>
    </p:spTree>
    <p:extLst>
      <p:ext uri="{BB962C8B-B14F-4D97-AF65-F5344CB8AC3E}">
        <p14:creationId xmlns:p14="http://schemas.microsoft.com/office/powerpoint/2010/main" val="65368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E5712-74CC-B006-89BB-1928DBA0004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DED80EC-78EF-EF5F-8F5B-BE4D39E9039A}"/>
              </a:ext>
            </a:extLst>
          </p:cNvPr>
          <p:cNvGrpSpPr/>
          <p:nvPr/>
        </p:nvGrpSpPr>
        <p:grpSpPr>
          <a:xfrm>
            <a:off x="277834" y="2425592"/>
            <a:ext cx="9968424" cy="1259922"/>
            <a:chOff x="0" y="0"/>
            <a:chExt cx="3636508" cy="459623"/>
          </a:xfrm>
          <a:solidFill>
            <a:schemeClr val="accent5">
              <a:lumMod val="75000"/>
            </a:schemeClr>
          </a:solidFill>
        </p:grpSpPr>
        <p:sp>
          <p:nvSpPr>
            <p:cNvPr id="3" name="Freeform 3">
              <a:extLst>
                <a:ext uri="{FF2B5EF4-FFF2-40B4-BE49-F238E27FC236}">
                  <a16:creationId xmlns:a16="http://schemas.microsoft.com/office/drawing/2014/main" id="{2EE8668F-1654-0771-22CA-0F0396A89A07}"/>
                </a:ext>
              </a:extLst>
            </p:cNvPr>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grpFill/>
          </p:spPr>
        </p:sp>
      </p:grpSp>
      <p:grpSp>
        <p:nvGrpSpPr>
          <p:cNvPr id="4" name="Group 4">
            <a:extLst>
              <a:ext uri="{FF2B5EF4-FFF2-40B4-BE49-F238E27FC236}">
                <a16:creationId xmlns:a16="http://schemas.microsoft.com/office/drawing/2014/main" id="{6C64FCC5-8C2F-F424-0060-E9C89862DF18}"/>
              </a:ext>
            </a:extLst>
          </p:cNvPr>
          <p:cNvGrpSpPr/>
          <p:nvPr/>
        </p:nvGrpSpPr>
        <p:grpSpPr>
          <a:xfrm rot="-2700000">
            <a:off x="-3283041" y="-3283041"/>
            <a:ext cx="6566081" cy="6566081"/>
            <a:chOff x="0" y="0"/>
            <a:chExt cx="1913890" cy="1913890"/>
          </a:xfrm>
          <a:solidFill>
            <a:schemeClr val="accent5">
              <a:lumMod val="75000"/>
            </a:schemeClr>
          </a:solidFill>
        </p:grpSpPr>
        <p:sp>
          <p:nvSpPr>
            <p:cNvPr id="5" name="Freeform 5">
              <a:extLst>
                <a:ext uri="{FF2B5EF4-FFF2-40B4-BE49-F238E27FC236}">
                  <a16:creationId xmlns:a16="http://schemas.microsoft.com/office/drawing/2014/main" id="{CC3AC663-48D6-2AC8-C85C-840C3B3BB678}"/>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6" name="Group 6">
            <a:extLst>
              <a:ext uri="{FF2B5EF4-FFF2-40B4-BE49-F238E27FC236}">
                <a16:creationId xmlns:a16="http://schemas.microsoft.com/office/drawing/2014/main" id="{73C5F6BE-24B4-8CF3-8F68-41473ABCE564}"/>
              </a:ext>
            </a:extLst>
          </p:cNvPr>
          <p:cNvGrpSpPr/>
          <p:nvPr/>
        </p:nvGrpSpPr>
        <p:grpSpPr>
          <a:xfrm rot="2700000">
            <a:off x="-2926440" y="-2926440"/>
            <a:ext cx="5852880" cy="5852880"/>
            <a:chOff x="0" y="0"/>
            <a:chExt cx="1913890" cy="1913890"/>
          </a:xfrm>
        </p:grpSpPr>
        <p:sp>
          <p:nvSpPr>
            <p:cNvPr id="7" name="Freeform 7">
              <a:extLst>
                <a:ext uri="{FF2B5EF4-FFF2-40B4-BE49-F238E27FC236}">
                  <a16:creationId xmlns:a16="http://schemas.microsoft.com/office/drawing/2014/main" id="{52FE065B-FB6F-F72B-6650-31939B75E853}"/>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a:extLst>
              <a:ext uri="{FF2B5EF4-FFF2-40B4-BE49-F238E27FC236}">
                <a16:creationId xmlns:a16="http://schemas.microsoft.com/office/drawing/2014/main" id="{07DB2B34-9B91-2B81-F6E9-874A472E6180}"/>
              </a:ext>
            </a:extLst>
          </p:cNvPr>
          <p:cNvGrpSpPr/>
          <p:nvPr/>
        </p:nvGrpSpPr>
        <p:grpSpPr>
          <a:xfrm rot="-2700000">
            <a:off x="-3283041" y="7003959"/>
            <a:ext cx="6566081" cy="6566081"/>
            <a:chOff x="0" y="0"/>
            <a:chExt cx="1913890" cy="1913890"/>
          </a:xfrm>
          <a:solidFill>
            <a:schemeClr val="accent5">
              <a:lumMod val="75000"/>
            </a:schemeClr>
          </a:solidFill>
        </p:grpSpPr>
        <p:sp>
          <p:nvSpPr>
            <p:cNvPr id="9" name="Freeform 9">
              <a:extLst>
                <a:ext uri="{FF2B5EF4-FFF2-40B4-BE49-F238E27FC236}">
                  <a16:creationId xmlns:a16="http://schemas.microsoft.com/office/drawing/2014/main" id="{CA3FB3EF-B3F4-A363-63FC-BBC084D9B77E}"/>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0" name="Group 10">
            <a:extLst>
              <a:ext uri="{FF2B5EF4-FFF2-40B4-BE49-F238E27FC236}">
                <a16:creationId xmlns:a16="http://schemas.microsoft.com/office/drawing/2014/main" id="{15F860F9-52F6-6BCD-D6C3-5F60F2CDB66A}"/>
              </a:ext>
            </a:extLst>
          </p:cNvPr>
          <p:cNvGrpSpPr/>
          <p:nvPr/>
        </p:nvGrpSpPr>
        <p:grpSpPr>
          <a:xfrm rot="2700000">
            <a:off x="-2926440" y="7360560"/>
            <a:ext cx="5852880" cy="5852880"/>
            <a:chOff x="0" y="0"/>
            <a:chExt cx="1913890" cy="1913890"/>
          </a:xfrm>
        </p:grpSpPr>
        <p:sp>
          <p:nvSpPr>
            <p:cNvPr id="11" name="Freeform 11">
              <a:extLst>
                <a:ext uri="{FF2B5EF4-FFF2-40B4-BE49-F238E27FC236}">
                  <a16:creationId xmlns:a16="http://schemas.microsoft.com/office/drawing/2014/main" id="{4F2C90D3-5DF4-CF22-0B11-D6A21F1598FB}"/>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a:extLst>
              <a:ext uri="{FF2B5EF4-FFF2-40B4-BE49-F238E27FC236}">
                <a16:creationId xmlns:a16="http://schemas.microsoft.com/office/drawing/2014/main" id="{3309BB4C-7AE5-5AAB-7220-A314B34B7163}"/>
              </a:ext>
            </a:extLst>
          </p:cNvPr>
          <p:cNvGrpSpPr/>
          <p:nvPr/>
        </p:nvGrpSpPr>
        <p:grpSpPr>
          <a:xfrm rot="-2700000">
            <a:off x="-3283041" y="8117325"/>
            <a:ext cx="6566081" cy="6566081"/>
            <a:chOff x="0" y="0"/>
            <a:chExt cx="1913890" cy="1913890"/>
          </a:xfrm>
          <a:solidFill>
            <a:schemeClr val="accent5">
              <a:lumMod val="75000"/>
            </a:schemeClr>
          </a:solidFill>
        </p:grpSpPr>
        <p:sp>
          <p:nvSpPr>
            <p:cNvPr id="13" name="Freeform 13">
              <a:extLst>
                <a:ext uri="{FF2B5EF4-FFF2-40B4-BE49-F238E27FC236}">
                  <a16:creationId xmlns:a16="http://schemas.microsoft.com/office/drawing/2014/main" id="{256F3C27-4D72-DA62-31E0-372C398C5A39}"/>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4" name="Group 14">
            <a:extLst>
              <a:ext uri="{FF2B5EF4-FFF2-40B4-BE49-F238E27FC236}">
                <a16:creationId xmlns:a16="http://schemas.microsoft.com/office/drawing/2014/main" id="{915BF041-51C6-0489-0EC4-45696497EE3A}"/>
              </a:ext>
            </a:extLst>
          </p:cNvPr>
          <p:cNvGrpSpPr/>
          <p:nvPr/>
        </p:nvGrpSpPr>
        <p:grpSpPr>
          <a:xfrm rot="2700000">
            <a:off x="-2926440" y="8473925"/>
            <a:ext cx="5852880" cy="5852880"/>
            <a:chOff x="0" y="0"/>
            <a:chExt cx="1913890" cy="1913890"/>
          </a:xfrm>
        </p:grpSpPr>
        <p:sp>
          <p:nvSpPr>
            <p:cNvPr id="15" name="Freeform 15">
              <a:extLst>
                <a:ext uri="{FF2B5EF4-FFF2-40B4-BE49-F238E27FC236}">
                  <a16:creationId xmlns:a16="http://schemas.microsoft.com/office/drawing/2014/main" id="{E0C27CE5-C8DE-2FF9-40BD-D931A553D4AC}"/>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7" name="TextBox 17">
            <a:extLst>
              <a:ext uri="{FF2B5EF4-FFF2-40B4-BE49-F238E27FC236}">
                <a16:creationId xmlns:a16="http://schemas.microsoft.com/office/drawing/2014/main" id="{62620207-269B-B35D-48ED-70E167A7C694}"/>
              </a:ext>
            </a:extLst>
          </p:cNvPr>
          <p:cNvSpPr txBox="1"/>
          <p:nvPr/>
        </p:nvSpPr>
        <p:spPr>
          <a:xfrm>
            <a:off x="895350" y="4184448"/>
            <a:ext cx="9233976" cy="1095172"/>
          </a:xfrm>
          <a:prstGeom prst="rect">
            <a:avLst/>
          </a:prstGeom>
        </p:spPr>
        <p:txBody>
          <a:bodyPr lIns="0" tIns="0" rIns="0" bIns="0" rtlCol="0" anchor="t">
            <a:spAutoFit/>
          </a:bodyPr>
          <a:lstStyle/>
          <a:p>
            <a:pPr algn="ctr">
              <a:lnSpc>
                <a:spcPts val="8400"/>
              </a:lnSpc>
            </a:pPr>
            <a:r>
              <a:rPr lang="fr-FR" sz="8000" spc="400" dirty="0">
                <a:latin typeface="Poppins Ultra-Bold"/>
              </a:rPr>
              <a:t>Modélisation</a:t>
            </a:r>
          </a:p>
        </p:txBody>
      </p:sp>
      <p:sp>
        <p:nvSpPr>
          <p:cNvPr id="18" name="TextBox 18">
            <a:extLst>
              <a:ext uri="{FF2B5EF4-FFF2-40B4-BE49-F238E27FC236}">
                <a16:creationId xmlns:a16="http://schemas.microsoft.com/office/drawing/2014/main" id="{2F3C98D6-3877-325D-4189-7195127AB5EE}"/>
              </a:ext>
            </a:extLst>
          </p:cNvPr>
          <p:cNvSpPr txBox="1"/>
          <p:nvPr/>
        </p:nvSpPr>
        <p:spPr>
          <a:xfrm>
            <a:off x="3997858" y="2523496"/>
            <a:ext cx="2528376" cy="1095172"/>
          </a:xfrm>
          <a:prstGeom prst="rect">
            <a:avLst/>
          </a:prstGeom>
        </p:spPr>
        <p:txBody>
          <a:bodyPr lIns="0" tIns="0" rIns="0" bIns="0" rtlCol="0" anchor="t">
            <a:spAutoFit/>
          </a:bodyPr>
          <a:lstStyle/>
          <a:p>
            <a:pPr algn="ctr">
              <a:lnSpc>
                <a:spcPts val="8400"/>
              </a:lnSpc>
            </a:pPr>
            <a:r>
              <a:rPr lang="en-US" sz="8000" spc="400" dirty="0">
                <a:solidFill>
                  <a:srgbClr val="FFFFFF"/>
                </a:solidFill>
                <a:latin typeface="Poppins Heavy"/>
              </a:rPr>
              <a:t>4</a:t>
            </a:r>
          </a:p>
        </p:txBody>
      </p:sp>
      <p:grpSp>
        <p:nvGrpSpPr>
          <p:cNvPr id="19" name="Group 19">
            <a:extLst>
              <a:ext uri="{FF2B5EF4-FFF2-40B4-BE49-F238E27FC236}">
                <a16:creationId xmlns:a16="http://schemas.microsoft.com/office/drawing/2014/main" id="{EE782F40-4407-2CF3-7881-CAB24E98A55B}"/>
              </a:ext>
            </a:extLst>
          </p:cNvPr>
          <p:cNvGrpSpPr/>
          <p:nvPr/>
        </p:nvGrpSpPr>
        <p:grpSpPr>
          <a:xfrm>
            <a:off x="10129326" y="-1"/>
            <a:ext cx="8158674" cy="10287000"/>
            <a:chOff x="0" y="0"/>
            <a:chExt cx="2976306" cy="3752725"/>
          </a:xfrm>
          <a:solidFill>
            <a:schemeClr val="accent5">
              <a:lumMod val="75000"/>
            </a:schemeClr>
          </a:solidFill>
        </p:grpSpPr>
        <p:sp>
          <p:nvSpPr>
            <p:cNvPr id="20" name="Freeform 20">
              <a:extLst>
                <a:ext uri="{FF2B5EF4-FFF2-40B4-BE49-F238E27FC236}">
                  <a16:creationId xmlns:a16="http://schemas.microsoft.com/office/drawing/2014/main" id="{EB38F2AF-2B42-EB51-FD61-B2CA314F3C70}"/>
                </a:ext>
              </a:extLst>
            </p:cNvPr>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grpFill/>
          </p:spPr>
        </p:sp>
      </p:grpSp>
      <p:pic>
        <p:nvPicPr>
          <p:cNvPr id="16" name="Picture 2" descr="Variable - Icônes éducation gratuites">
            <a:extLst>
              <a:ext uri="{FF2B5EF4-FFF2-40B4-BE49-F238E27FC236}">
                <a16:creationId xmlns:a16="http://schemas.microsoft.com/office/drawing/2014/main" id="{D6358CDD-739F-307C-73EA-7E41FB091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6207" y="3848100"/>
            <a:ext cx="2124912" cy="212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96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46BF4-6864-8352-F74B-B9F641908D1C}"/>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D7EF8BC8-8A48-E6E7-D21E-518D409281DF}"/>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665E9D3C-DEF7-114D-BE32-7CD4DF9DB3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B45676AD-137C-9B93-1C69-4BE4627A1950}"/>
              </a:ext>
            </a:extLst>
          </p:cNvPr>
          <p:cNvSpPr txBox="1"/>
          <p:nvPr/>
        </p:nvSpPr>
        <p:spPr>
          <a:xfrm>
            <a:off x="-838200" y="497293"/>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Modélisation</a:t>
            </a:r>
            <a:endParaRPr lang="en-US" sz="6000" spc="300" dirty="0">
              <a:solidFill>
                <a:schemeClr val="accent5">
                  <a:lumMod val="75000"/>
                </a:schemeClr>
              </a:solidFill>
              <a:latin typeface="Poppins Ultra-Bold"/>
            </a:endParaRPr>
          </a:p>
        </p:txBody>
      </p:sp>
      <p:sp>
        <p:nvSpPr>
          <p:cNvPr id="13" name="TextBox 13">
            <a:extLst>
              <a:ext uri="{FF2B5EF4-FFF2-40B4-BE49-F238E27FC236}">
                <a16:creationId xmlns:a16="http://schemas.microsoft.com/office/drawing/2014/main" id="{1804A1A3-9194-46E8-DEF6-78DDEAA36BDB}"/>
              </a:ext>
            </a:extLst>
          </p:cNvPr>
          <p:cNvSpPr txBox="1"/>
          <p:nvPr/>
        </p:nvSpPr>
        <p:spPr>
          <a:xfrm>
            <a:off x="685800" y="2628900"/>
            <a:ext cx="16595435" cy="2156809"/>
          </a:xfrm>
          <a:prstGeom prst="rect">
            <a:avLst/>
          </a:prstGeom>
        </p:spPr>
        <p:txBody>
          <a:bodyPr wrap="square" lIns="0" tIns="0" rIns="0" bIns="0" rtlCol="0" anchor="t">
            <a:spAutoFit/>
          </a:bodyPr>
          <a:lstStyle/>
          <a:p>
            <a:pPr>
              <a:lnSpc>
                <a:spcPct val="150000"/>
              </a:lnSpc>
            </a:pPr>
            <a:r>
              <a:rPr lang="fr-FR" sz="2400" b="0" dirty="0">
                <a:effectLst/>
                <a:latin typeface="Times New Roman" panose="02020603050405020304" pitchFamily="18" charset="0"/>
                <a:cs typeface="Times New Roman" panose="02020603050405020304" pitchFamily="18" charset="0"/>
              </a:rPr>
              <a:t>La standardisation consiste à transformer les données de sorte que chaque variable ait une moyenne de 0 et un écart-type de 1. Cela s'effectue en soustrayant la moyenne de chaque variable et en la divisant par son écart-type.</a:t>
            </a:r>
          </a:p>
          <a:p>
            <a:pPr>
              <a:lnSpc>
                <a:spcPct val="150000"/>
              </a:lnSpc>
            </a:pPr>
            <a:r>
              <a:rPr lang="fr-FR" sz="2400" b="0" dirty="0">
                <a:effectLst/>
                <a:latin typeface="Times New Roman" panose="02020603050405020304" pitchFamily="18" charset="0"/>
                <a:cs typeface="Times New Roman" panose="02020603050405020304" pitchFamily="18" charset="0"/>
              </a:rPr>
              <a:t>Elle est indispensable car elle nous permet de ramener toutes les données à une même échelle afin de </a:t>
            </a:r>
            <a:r>
              <a:rPr lang="fr-FR" sz="2400" dirty="0">
                <a:latin typeface="Times New Roman" panose="02020603050405020304" pitchFamily="18" charset="0"/>
                <a:cs typeface="Times New Roman" panose="02020603050405020304" pitchFamily="18" charset="0"/>
              </a:rPr>
              <a:t>réduire l’impact des valeurs extrêmes et permettre ainsi au modèle de mieux généraliser sur de nouvelles données.</a:t>
            </a:r>
            <a:endParaRPr lang="fr-FR" sz="2400" b="0" dirty="0">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F7ED987-6AC3-DA7C-A7D5-5DB814DE4CB4}"/>
              </a:ext>
            </a:extLst>
          </p:cNvPr>
          <p:cNvSpPr txBox="1"/>
          <p:nvPr/>
        </p:nvSpPr>
        <p:spPr>
          <a:xfrm>
            <a:off x="-990600" y="1854308"/>
            <a:ext cx="13042858" cy="494110"/>
          </a:xfrm>
          <a:prstGeom prst="rect">
            <a:avLst/>
          </a:prstGeom>
        </p:spPr>
        <p:txBody>
          <a:bodyPr wrap="square" lIns="0" tIns="0" rIns="0" bIns="0" rtlCol="0" anchor="t">
            <a:spAutoFit/>
          </a:bodyPr>
          <a:lstStyle/>
          <a:p>
            <a:pPr algn="ctr">
              <a:lnSpc>
                <a:spcPts val="4200"/>
              </a:lnSpc>
            </a:pPr>
            <a:r>
              <a:rPr lang="fr-FR" sz="3000" b="1" spc="300" dirty="0">
                <a:solidFill>
                  <a:schemeClr val="accent5">
                    <a:lumMod val="75000"/>
                  </a:schemeClr>
                </a:solidFill>
                <a:latin typeface="Times New Roman" panose="02020603050405020304" pitchFamily="18" charset="0"/>
                <a:cs typeface="Times New Roman" panose="02020603050405020304" pitchFamily="18" charset="0"/>
              </a:rPr>
              <a:t>1. STANDARDISATION DES DONNÉES </a:t>
            </a:r>
          </a:p>
        </p:txBody>
      </p:sp>
      <p:sp>
        <p:nvSpPr>
          <p:cNvPr id="2" name="TextBox 13">
            <a:extLst>
              <a:ext uri="{FF2B5EF4-FFF2-40B4-BE49-F238E27FC236}">
                <a16:creationId xmlns:a16="http://schemas.microsoft.com/office/drawing/2014/main" id="{4E1B689B-D9FF-8D0B-8C5F-8D4F34E95C57}"/>
              </a:ext>
            </a:extLst>
          </p:cNvPr>
          <p:cNvSpPr txBox="1"/>
          <p:nvPr/>
        </p:nvSpPr>
        <p:spPr>
          <a:xfrm>
            <a:off x="-2743200" y="5182275"/>
            <a:ext cx="13042858" cy="494110"/>
          </a:xfrm>
          <a:prstGeom prst="rect">
            <a:avLst/>
          </a:prstGeom>
        </p:spPr>
        <p:txBody>
          <a:bodyPr wrap="square" lIns="0" tIns="0" rIns="0" bIns="0" rtlCol="0" anchor="t">
            <a:spAutoFit/>
          </a:bodyPr>
          <a:lstStyle/>
          <a:p>
            <a:pPr algn="ctr">
              <a:lnSpc>
                <a:spcPts val="4200"/>
              </a:lnSpc>
            </a:pPr>
            <a:r>
              <a:rPr lang="fr-FR" sz="3000" b="1" spc="300" dirty="0">
                <a:solidFill>
                  <a:schemeClr val="accent5">
                    <a:lumMod val="75000"/>
                  </a:schemeClr>
                </a:solidFill>
                <a:latin typeface="Times New Roman" panose="02020603050405020304" pitchFamily="18" charset="0"/>
                <a:cs typeface="Times New Roman" panose="02020603050405020304" pitchFamily="18" charset="0"/>
              </a:rPr>
              <a:t>2. MODÈLES TESTÉS</a:t>
            </a:r>
          </a:p>
        </p:txBody>
      </p:sp>
      <p:sp>
        <p:nvSpPr>
          <p:cNvPr id="3" name="TextBox 13">
            <a:extLst>
              <a:ext uri="{FF2B5EF4-FFF2-40B4-BE49-F238E27FC236}">
                <a16:creationId xmlns:a16="http://schemas.microsoft.com/office/drawing/2014/main" id="{F55055C2-532F-53D2-D945-CECD72F93E45}"/>
              </a:ext>
            </a:extLst>
          </p:cNvPr>
          <p:cNvSpPr txBox="1"/>
          <p:nvPr/>
        </p:nvSpPr>
        <p:spPr>
          <a:xfrm>
            <a:off x="1859280" y="5842468"/>
            <a:ext cx="7010400" cy="4365619"/>
          </a:xfrm>
          <a:prstGeom prst="rect">
            <a:avLst/>
          </a:prstGeom>
        </p:spPr>
        <p:txBody>
          <a:bodyPr wrap="square" lIns="0" tIns="0" rIns="0" bIns="0" rtlCol="0" anchor="t">
            <a:spAutoFit/>
          </a:bodyPr>
          <a:lstStyle/>
          <a:p>
            <a:pPr marL="342900" indent="-342900">
              <a:lnSpc>
                <a:spcPct val="150000"/>
              </a:lnSpc>
              <a:buFont typeface="Arial" panose="020B0604020202020204" pitchFamily="34" charset="0"/>
              <a:buChar char="•"/>
            </a:pPr>
            <a:r>
              <a:rPr lang="fr-FR" sz="2400" b="0" dirty="0">
                <a:effectLst/>
                <a:latin typeface="Times New Roman" panose="02020603050405020304" pitchFamily="18" charset="0"/>
                <a:cs typeface="Times New Roman" panose="02020603050405020304" pitchFamily="18" charset="0"/>
              </a:rPr>
              <a:t>Régression linéaire multiple</a:t>
            </a:r>
          </a:p>
          <a:p>
            <a:pPr marL="342900" indent="-3429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Régression Ridge</a:t>
            </a:r>
          </a:p>
          <a:p>
            <a:pPr marL="342900" indent="-342900">
              <a:lnSpc>
                <a:spcPct val="150000"/>
              </a:lnSpc>
              <a:buFont typeface="Arial" panose="020B0604020202020204" pitchFamily="34" charset="0"/>
              <a:buChar char="•"/>
            </a:pPr>
            <a:r>
              <a:rPr lang="fr-FR" sz="2400" b="0" dirty="0">
                <a:effectLst/>
                <a:latin typeface="Times New Roman" panose="02020603050405020304" pitchFamily="18" charset="0"/>
                <a:cs typeface="Times New Roman" panose="02020603050405020304" pitchFamily="18" charset="0"/>
              </a:rPr>
              <a:t>R</a:t>
            </a:r>
            <a:r>
              <a:rPr lang="fr-FR" sz="2400" dirty="0">
                <a:latin typeface="Times New Roman" panose="02020603050405020304" pitchFamily="18" charset="0"/>
                <a:cs typeface="Times New Roman" panose="02020603050405020304" pitchFamily="18" charset="0"/>
              </a:rPr>
              <a:t>égression Lasso</a:t>
            </a:r>
          </a:p>
          <a:p>
            <a:pPr marL="342900" indent="-342900">
              <a:lnSpc>
                <a:spcPct val="150000"/>
              </a:lnSpc>
              <a:buFont typeface="Arial" panose="020B0604020202020204" pitchFamily="34" charset="0"/>
              <a:buChar char="•"/>
            </a:pPr>
            <a:r>
              <a:rPr lang="fr-FR" sz="2400" b="0" dirty="0">
                <a:effectLst/>
                <a:latin typeface="Times New Roman" panose="02020603050405020304" pitchFamily="18" charset="0"/>
                <a:cs typeface="Times New Roman" panose="02020603050405020304" pitchFamily="18" charset="0"/>
              </a:rPr>
              <a:t>Elastic</a:t>
            </a:r>
            <a:r>
              <a:rPr lang="fr-FR" sz="2400" dirty="0">
                <a:latin typeface="Times New Roman" panose="02020603050405020304" pitchFamily="18" charset="0"/>
                <a:cs typeface="Times New Roman" panose="02020603050405020304" pitchFamily="18" charset="0"/>
              </a:rPr>
              <a:t>-Net</a:t>
            </a:r>
          </a:p>
          <a:p>
            <a:pPr marL="342900" indent="-342900">
              <a:lnSpc>
                <a:spcPct val="150000"/>
              </a:lnSpc>
              <a:buFont typeface="Arial" panose="020B0604020202020204" pitchFamily="34" charset="0"/>
              <a:buChar char="•"/>
            </a:pPr>
            <a:r>
              <a:rPr lang="fr-FR" sz="2400" b="0" dirty="0">
                <a:effectLst/>
                <a:latin typeface="Times New Roman" panose="02020603050405020304" pitchFamily="18" charset="0"/>
                <a:cs typeface="Times New Roman" panose="02020603050405020304" pitchFamily="18" charset="0"/>
              </a:rPr>
              <a:t>KNN (K-</a:t>
            </a:r>
            <a:r>
              <a:rPr lang="fr-FR" sz="2400" b="0" dirty="0" err="1">
                <a:effectLst/>
                <a:latin typeface="Times New Roman" panose="02020603050405020304" pitchFamily="18" charset="0"/>
                <a:cs typeface="Times New Roman" panose="02020603050405020304" pitchFamily="18" charset="0"/>
              </a:rPr>
              <a:t>Nearest</a:t>
            </a:r>
            <a:r>
              <a:rPr lang="fr-FR" sz="2400" b="0" dirty="0">
                <a:effectLst/>
                <a:latin typeface="Times New Roman" panose="02020603050405020304" pitchFamily="18" charset="0"/>
                <a:cs typeface="Times New Roman" panose="02020603050405020304" pitchFamily="18" charset="0"/>
              </a:rPr>
              <a:t> Neighbors)</a:t>
            </a:r>
          </a:p>
          <a:p>
            <a:pPr marL="342900" indent="-3429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Random Forest</a:t>
            </a:r>
          </a:p>
          <a:p>
            <a:pPr marL="342900" indent="-342900">
              <a:lnSpc>
                <a:spcPct val="150000"/>
              </a:lnSpc>
              <a:buFont typeface="Arial" panose="020B0604020202020204" pitchFamily="34" charset="0"/>
              <a:buChar char="•"/>
            </a:pPr>
            <a:r>
              <a:rPr lang="fr-FR" sz="2400" b="0" dirty="0">
                <a:effectLst/>
                <a:latin typeface="Times New Roman" panose="02020603050405020304" pitchFamily="18" charset="0"/>
                <a:cs typeface="Times New Roman" panose="02020603050405020304" pitchFamily="18" charset="0"/>
              </a:rPr>
              <a:t>Gradient Boosting</a:t>
            </a:r>
          </a:p>
          <a:p>
            <a:pPr marL="342900" indent="-342900">
              <a:lnSpc>
                <a:spcPct val="150000"/>
              </a:lnSpc>
              <a:buFont typeface="Arial" panose="020B0604020202020204" pitchFamily="34" charset="0"/>
              <a:buChar char="•"/>
            </a:pPr>
            <a:endParaRPr lang="fr-FR" sz="2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07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BC8C3-F51A-4EEF-6D33-40EDE6CCD59D}"/>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9D2DD635-E891-5659-C04F-77B26131398E}"/>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0F235B79-9619-DE95-FB40-E244556BB8F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C87DC1B6-62C6-B337-B61A-883FB719E9E7}"/>
              </a:ext>
            </a:extLst>
          </p:cNvPr>
          <p:cNvSpPr txBox="1"/>
          <p:nvPr/>
        </p:nvSpPr>
        <p:spPr>
          <a:xfrm>
            <a:off x="-838200" y="497293"/>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Modélisation</a:t>
            </a:r>
            <a:endParaRPr lang="en-US" sz="6000" spc="300" dirty="0">
              <a:solidFill>
                <a:schemeClr val="accent5">
                  <a:lumMod val="75000"/>
                </a:schemeClr>
              </a:solidFill>
              <a:latin typeface="Poppins Ultra-Bold"/>
            </a:endParaRPr>
          </a:p>
        </p:txBody>
      </p:sp>
      <p:sp>
        <p:nvSpPr>
          <p:cNvPr id="13" name="TextBox 13">
            <a:extLst>
              <a:ext uri="{FF2B5EF4-FFF2-40B4-BE49-F238E27FC236}">
                <a16:creationId xmlns:a16="http://schemas.microsoft.com/office/drawing/2014/main" id="{E98AACB0-15D7-A043-503F-0205A2E9FFD1}"/>
              </a:ext>
            </a:extLst>
          </p:cNvPr>
          <p:cNvSpPr txBox="1"/>
          <p:nvPr/>
        </p:nvSpPr>
        <p:spPr>
          <a:xfrm>
            <a:off x="1662085" y="2635743"/>
            <a:ext cx="16595435" cy="3154197"/>
          </a:xfrm>
          <a:prstGeom prst="rect">
            <a:avLst/>
          </a:prstGeom>
        </p:spPr>
        <p:txBody>
          <a:bodyPr wrap="square" lIns="0" tIns="0" rIns="0" bIns="0" rtlCol="0" anchor="t">
            <a:spAutoFit/>
          </a:bodyPr>
          <a:lstStyle/>
          <a:p>
            <a:pPr>
              <a:lnSpc>
                <a:spcPct val="150000"/>
              </a:lnSpc>
            </a:pPr>
            <a:r>
              <a:rPr lang="fr-FR" sz="2800" b="0" dirty="0">
                <a:effectLst/>
                <a:latin typeface="Times New Roman" panose="02020603050405020304" pitchFamily="18" charset="0"/>
                <a:cs typeface="Times New Roman" panose="02020603050405020304" pitchFamily="18" charset="0"/>
              </a:rPr>
              <a:t>Pour les différents mod</a:t>
            </a:r>
            <a:r>
              <a:rPr lang="fr-FR" sz="2800" dirty="0">
                <a:latin typeface="Times New Roman" panose="02020603050405020304" pitchFamily="18" charset="0"/>
                <a:cs typeface="Times New Roman" panose="02020603050405020304" pitchFamily="18" charset="0"/>
              </a:rPr>
              <a:t>èles suscités, la méthodologie suivante a été appliquée :</a:t>
            </a:r>
          </a:p>
          <a:p>
            <a:pPr marL="342900" indent="-342900">
              <a:lnSpc>
                <a:spcPct val="150000"/>
              </a:lnSpc>
              <a:buFont typeface="Arial" panose="020B0604020202020204" pitchFamily="34" charset="0"/>
              <a:buChar char="•"/>
            </a:pPr>
            <a:r>
              <a:rPr lang="fr-FR" sz="2800" b="0" dirty="0">
                <a:effectLst/>
                <a:latin typeface="Times New Roman" panose="02020603050405020304" pitchFamily="18" charset="0"/>
                <a:cs typeface="Times New Roman" panose="02020603050405020304" pitchFamily="18" charset="0"/>
              </a:rPr>
              <a:t>Initialisation du modèle</a:t>
            </a:r>
          </a:p>
          <a:p>
            <a:pPr marL="342900" indent="-3429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Tests d’hypothèses si nécessaire</a:t>
            </a:r>
            <a:endParaRPr lang="fr-FR" sz="2800" b="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Optimisation des paramètres avec la validation croisée</a:t>
            </a:r>
          </a:p>
          <a:p>
            <a:pPr marL="342900" indent="-342900">
              <a:lnSpc>
                <a:spcPct val="150000"/>
              </a:lnSpc>
              <a:buFont typeface="Arial" panose="020B0604020202020204" pitchFamily="34" charset="0"/>
              <a:buChar char="•"/>
            </a:pPr>
            <a:endParaRPr lang="fr-FR" sz="2800" b="0" dirty="0">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BED2F13-F024-DEBB-4075-5C3CF4E2DA55}"/>
              </a:ext>
            </a:extLst>
          </p:cNvPr>
          <p:cNvSpPr txBox="1"/>
          <p:nvPr/>
        </p:nvSpPr>
        <p:spPr>
          <a:xfrm>
            <a:off x="-3429000" y="1978865"/>
            <a:ext cx="13042858" cy="494110"/>
          </a:xfrm>
          <a:prstGeom prst="rect">
            <a:avLst/>
          </a:prstGeom>
        </p:spPr>
        <p:txBody>
          <a:bodyPr wrap="square" lIns="0" tIns="0" rIns="0" bIns="0" rtlCol="0" anchor="t">
            <a:spAutoFit/>
          </a:bodyPr>
          <a:lstStyle/>
          <a:p>
            <a:pPr algn="ctr">
              <a:lnSpc>
                <a:spcPts val="4200"/>
              </a:lnSpc>
            </a:pPr>
            <a:r>
              <a:rPr lang="fr-FR" sz="3000" b="1" spc="300" dirty="0">
                <a:solidFill>
                  <a:schemeClr val="accent5">
                    <a:lumMod val="75000"/>
                  </a:schemeClr>
                </a:solidFill>
                <a:latin typeface="Times New Roman" panose="02020603050405020304" pitchFamily="18" charset="0"/>
                <a:cs typeface="Times New Roman" panose="02020603050405020304" pitchFamily="18" charset="0"/>
              </a:rPr>
              <a:t>3. MÉTHODOLOGIE </a:t>
            </a:r>
          </a:p>
        </p:txBody>
      </p:sp>
      <p:sp>
        <p:nvSpPr>
          <p:cNvPr id="5" name="TextBox 13">
            <a:extLst>
              <a:ext uri="{FF2B5EF4-FFF2-40B4-BE49-F238E27FC236}">
                <a16:creationId xmlns:a16="http://schemas.microsoft.com/office/drawing/2014/main" id="{FB6CF452-10AF-E2DE-4141-D8A000158A17}"/>
              </a:ext>
            </a:extLst>
          </p:cNvPr>
          <p:cNvSpPr txBox="1"/>
          <p:nvPr/>
        </p:nvSpPr>
        <p:spPr>
          <a:xfrm>
            <a:off x="-2133600" y="5658410"/>
            <a:ext cx="13042858" cy="494110"/>
          </a:xfrm>
          <a:prstGeom prst="rect">
            <a:avLst/>
          </a:prstGeom>
        </p:spPr>
        <p:txBody>
          <a:bodyPr wrap="square" lIns="0" tIns="0" rIns="0" bIns="0" rtlCol="0" anchor="t">
            <a:spAutoFit/>
          </a:bodyPr>
          <a:lstStyle/>
          <a:p>
            <a:pPr algn="ctr">
              <a:lnSpc>
                <a:spcPts val="4200"/>
              </a:lnSpc>
            </a:pPr>
            <a:r>
              <a:rPr lang="fr-FR" sz="3000" b="1" spc="300" dirty="0">
                <a:solidFill>
                  <a:schemeClr val="accent5">
                    <a:lumMod val="75000"/>
                  </a:schemeClr>
                </a:solidFill>
                <a:latin typeface="Times New Roman" panose="02020603050405020304" pitchFamily="18" charset="0"/>
                <a:cs typeface="Times New Roman" panose="02020603050405020304" pitchFamily="18" charset="0"/>
              </a:rPr>
              <a:t>4. MÉTRIQUES D’ÉVALUATION </a:t>
            </a:r>
          </a:p>
        </p:txBody>
      </p:sp>
      <p:sp>
        <p:nvSpPr>
          <p:cNvPr id="7" name="TextBox 13">
            <a:extLst>
              <a:ext uri="{FF2B5EF4-FFF2-40B4-BE49-F238E27FC236}">
                <a16:creationId xmlns:a16="http://schemas.microsoft.com/office/drawing/2014/main" id="{DF67200A-1AFA-3952-A315-5FC6DF6AF0E8}"/>
              </a:ext>
            </a:extLst>
          </p:cNvPr>
          <p:cNvSpPr txBox="1"/>
          <p:nvPr/>
        </p:nvSpPr>
        <p:spPr>
          <a:xfrm>
            <a:off x="1662085" y="6515100"/>
            <a:ext cx="7010400" cy="1595630"/>
          </a:xfrm>
          <a:prstGeom prst="rect">
            <a:avLst/>
          </a:prstGeom>
        </p:spPr>
        <p:txBody>
          <a:bodyPr wrap="square" lIns="0" tIns="0" rIns="0" bIns="0" rtlCol="0" anchor="t">
            <a:spAutoFit/>
          </a:bodyPr>
          <a:lstStyle/>
          <a:p>
            <a:pPr marL="342900" indent="-3429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Coefficient de détermination : R²</a:t>
            </a:r>
          </a:p>
          <a:p>
            <a:pPr marL="342900" indent="-3429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Erreur quadratique moyenne : MSE</a:t>
            </a:r>
          </a:p>
          <a:p>
            <a:pPr marL="342900" indent="-342900">
              <a:lnSpc>
                <a:spcPct val="150000"/>
              </a:lnSpc>
              <a:buFont typeface="Arial" panose="020B0604020202020204" pitchFamily="34" charset="0"/>
              <a:buChar char="•"/>
            </a:pPr>
            <a:endParaRPr lang="fr-FR" sz="2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42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8C460-CE50-3D6B-BE6E-DD80E06650B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2F6091A-880B-C8E3-CC8C-A1E31F513341}"/>
              </a:ext>
            </a:extLst>
          </p:cNvPr>
          <p:cNvGrpSpPr/>
          <p:nvPr/>
        </p:nvGrpSpPr>
        <p:grpSpPr>
          <a:xfrm>
            <a:off x="277834" y="2425592"/>
            <a:ext cx="9968424" cy="1259922"/>
            <a:chOff x="0" y="0"/>
            <a:chExt cx="3636508" cy="459623"/>
          </a:xfrm>
          <a:solidFill>
            <a:schemeClr val="accent5">
              <a:lumMod val="75000"/>
            </a:schemeClr>
          </a:solidFill>
        </p:grpSpPr>
        <p:sp>
          <p:nvSpPr>
            <p:cNvPr id="3" name="Freeform 3">
              <a:extLst>
                <a:ext uri="{FF2B5EF4-FFF2-40B4-BE49-F238E27FC236}">
                  <a16:creationId xmlns:a16="http://schemas.microsoft.com/office/drawing/2014/main" id="{D914595E-AC52-AA51-6CFB-DB1900ED7656}"/>
                </a:ext>
              </a:extLst>
            </p:cNvPr>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grpFill/>
          </p:spPr>
        </p:sp>
      </p:grpSp>
      <p:grpSp>
        <p:nvGrpSpPr>
          <p:cNvPr id="4" name="Group 4">
            <a:extLst>
              <a:ext uri="{FF2B5EF4-FFF2-40B4-BE49-F238E27FC236}">
                <a16:creationId xmlns:a16="http://schemas.microsoft.com/office/drawing/2014/main" id="{7B43BE0E-91E3-8149-C0EF-A1A35D33C12F}"/>
              </a:ext>
            </a:extLst>
          </p:cNvPr>
          <p:cNvGrpSpPr/>
          <p:nvPr/>
        </p:nvGrpSpPr>
        <p:grpSpPr>
          <a:xfrm rot="-2700000">
            <a:off x="-3283041" y="-3283041"/>
            <a:ext cx="6566081" cy="6566081"/>
            <a:chOff x="0" y="0"/>
            <a:chExt cx="1913890" cy="1913890"/>
          </a:xfrm>
          <a:solidFill>
            <a:schemeClr val="accent5">
              <a:lumMod val="75000"/>
            </a:schemeClr>
          </a:solidFill>
        </p:grpSpPr>
        <p:sp>
          <p:nvSpPr>
            <p:cNvPr id="5" name="Freeform 5">
              <a:extLst>
                <a:ext uri="{FF2B5EF4-FFF2-40B4-BE49-F238E27FC236}">
                  <a16:creationId xmlns:a16="http://schemas.microsoft.com/office/drawing/2014/main" id="{1E5806BA-02C5-7CCC-DF29-E2F349DBC0D4}"/>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6" name="Group 6">
            <a:extLst>
              <a:ext uri="{FF2B5EF4-FFF2-40B4-BE49-F238E27FC236}">
                <a16:creationId xmlns:a16="http://schemas.microsoft.com/office/drawing/2014/main" id="{DB26E497-0ACD-0359-94E7-E4118A2374EC}"/>
              </a:ext>
            </a:extLst>
          </p:cNvPr>
          <p:cNvGrpSpPr/>
          <p:nvPr/>
        </p:nvGrpSpPr>
        <p:grpSpPr>
          <a:xfrm rot="2700000">
            <a:off x="-2926440" y="-2926440"/>
            <a:ext cx="5852880" cy="5852880"/>
            <a:chOff x="0" y="0"/>
            <a:chExt cx="1913890" cy="1913890"/>
          </a:xfrm>
        </p:grpSpPr>
        <p:sp>
          <p:nvSpPr>
            <p:cNvPr id="7" name="Freeform 7">
              <a:extLst>
                <a:ext uri="{FF2B5EF4-FFF2-40B4-BE49-F238E27FC236}">
                  <a16:creationId xmlns:a16="http://schemas.microsoft.com/office/drawing/2014/main" id="{61E7E269-B78A-293A-CC06-1B869540A66A}"/>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a:extLst>
              <a:ext uri="{FF2B5EF4-FFF2-40B4-BE49-F238E27FC236}">
                <a16:creationId xmlns:a16="http://schemas.microsoft.com/office/drawing/2014/main" id="{39DEA855-AAC7-2D31-F1D0-1B84BFA08E25}"/>
              </a:ext>
            </a:extLst>
          </p:cNvPr>
          <p:cNvGrpSpPr/>
          <p:nvPr/>
        </p:nvGrpSpPr>
        <p:grpSpPr>
          <a:xfrm rot="-2700000">
            <a:off x="-3283041" y="7003959"/>
            <a:ext cx="6566081" cy="6566081"/>
            <a:chOff x="0" y="0"/>
            <a:chExt cx="1913890" cy="1913890"/>
          </a:xfrm>
          <a:solidFill>
            <a:schemeClr val="accent5">
              <a:lumMod val="75000"/>
            </a:schemeClr>
          </a:solidFill>
        </p:grpSpPr>
        <p:sp>
          <p:nvSpPr>
            <p:cNvPr id="9" name="Freeform 9">
              <a:extLst>
                <a:ext uri="{FF2B5EF4-FFF2-40B4-BE49-F238E27FC236}">
                  <a16:creationId xmlns:a16="http://schemas.microsoft.com/office/drawing/2014/main" id="{3672207C-33A1-3282-19CA-64691EF66171}"/>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0" name="Group 10">
            <a:extLst>
              <a:ext uri="{FF2B5EF4-FFF2-40B4-BE49-F238E27FC236}">
                <a16:creationId xmlns:a16="http://schemas.microsoft.com/office/drawing/2014/main" id="{995967CF-E61D-71E6-8B73-0BDA6C30692E}"/>
              </a:ext>
            </a:extLst>
          </p:cNvPr>
          <p:cNvGrpSpPr/>
          <p:nvPr/>
        </p:nvGrpSpPr>
        <p:grpSpPr>
          <a:xfrm rot="2700000">
            <a:off x="-2926440" y="7360560"/>
            <a:ext cx="5852880" cy="5852880"/>
            <a:chOff x="0" y="0"/>
            <a:chExt cx="1913890" cy="1913890"/>
          </a:xfrm>
        </p:grpSpPr>
        <p:sp>
          <p:nvSpPr>
            <p:cNvPr id="11" name="Freeform 11">
              <a:extLst>
                <a:ext uri="{FF2B5EF4-FFF2-40B4-BE49-F238E27FC236}">
                  <a16:creationId xmlns:a16="http://schemas.microsoft.com/office/drawing/2014/main" id="{2C2C0651-8B1F-46DD-FEC1-C5F231428AFE}"/>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a:extLst>
              <a:ext uri="{FF2B5EF4-FFF2-40B4-BE49-F238E27FC236}">
                <a16:creationId xmlns:a16="http://schemas.microsoft.com/office/drawing/2014/main" id="{9D943DA2-8EBA-B4C8-86AC-8F4B79B3D59D}"/>
              </a:ext>
            </a:extLst>
          </p:cNvPr>
          <p:cNvGrpSpPr/>
          <p:nvPr/>
        </p:nvGrpSpPr>
        <p:grpSpPr>
          <a:xfrm rot="-2700000">
            <a:off x="-3283041" y="8117325"/>
            <a:ext cx="6566081" cy="6566081"/>
            <a:chOff x="0" y="0"/>
            <a:chExt cx="1913890" cy="1913890"/>
          </a:xfrm>
          <a:solidFill>
            <a:schemeClr val="accent5">
              <a:lumMod val="75000"/>
            </a:schemeClr>
          </a:solidFill>
        </p:grpSpPr>
        <p:sp>
          <p:nvSpPr>
            <p:cNvPr id="13" name="Freeform 13">
              <a:extLst>
                <a:ext uri="{FF2B5EF4-FFF2-40B4-BE49-F238E27FC236}">
                  <a16:creationId xmlns:a16="http://schemas.microsoft.com/office/drawing/2014/main" id="{164D3982-5549-61BC-D8C2-33777E4252B7}"/>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4" name="Group 14">
            <a:extLst>
              <a:ext uri="{FF2B5EF4-FFF2-40B4-BE49-F238E27FC236}">
                <a16:creationId xmlns:a16="http://schemas.microsoft.com/office/drawing/2014/main" id="{B8906FC1-DFCB-DE47-F77D-39C678C7FD40}"/>
              </a:ext>
            </a:extLst>
          </p:cNvPr>
          <p:cNvGrpSpPr/>
          <p:nvPr/>
        </p:nvGrpSpPr>
        <p:grpSpPr>
          <a:xfrm rot="2700000">
            <a:off x="-2926440" y="8473925"/>
            <a:ext cx="5852880" cy="5852880"/>
            <a:chOff x="0" y="0"/>
            <a:chExt cx="1913890" cy="1913890"/>
          </a:xfrm>
        </p:grpSpPr>
        <p:sp>
          <p:nvSpPr>
            <p:cNvPr id="15" name="Freeform 15">
              <a:extLst>
                <a:ext uri="{FF2B5EF4-FFF2-40B4-BE49-F238E27FC236}">
                  <a16:creationId xmlns:a16="http://schemas.microsoft.com/office/drawing/2014/main" id="{AAF5E6F0-D668-58AC-D9F7-24A4E2860253}"/>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7" name="TextBox 17">
            <a:extLst>
              <a:ext uri="{FF2B5EF4-FFF2-40B4-BE49-F238E27FC236}">
                <a16:creationId xmlns:a16="http://schemas.microsoft.com/office/drawing/2014/main" id="{6288DA8E-5606-E4AF-00CE-78679B33BF37}"/>
              </a:ext>
            </a:extLst>
          </p:cNvPr>
          <p:cNvSpPr txBox="1"/>
          <p:nvPr/>
        </p:nvSpPr>
        <p:spPr>
          <a:xfrm>
            <a:off x="530240" y="3997386"/>
            <a:ext cx="9716017" cy="2172390"/>
          </a:xfrm>
          <a:prstGeom prst="rect">
            <a:avLst/>
          </a:prstGeom>
        </p:spPr>
        <p:txBody>
          <a:bodyPr wrap="square" lIns="0" tIns="0" rIns="0" bIns="0" rtlCol="0" anchor="t">
            <a:spAutoFit/>
          </a:bodyPr>
          <a:lstStyle/>
          <a:p>
            <a:pPr algn="ctr">
              <a:lnSpc>
                <a:spcPts val="8400"/>
              </a:lnSpc>
            </a:pPr>
            <a:r>
              <a:rPr lang="fr-FR" sz="8000" spc="400" dirty="0">
                <a:latin typeface="Poppins Ultra-Bold"/>
              </a:rPr>
              <a:t>Choix du meilleur modèle</a:t>
            </a:r>
          </a:p>
        </p:txBody>
      </p:sp>
      <p:sp>
        <p:nvSpPr>
          <p:cNvPr id="18" name="TextBox 18">
            <a:extLst>
              <a:ext uri="{FF2B5EF4-FFF2-40B4-BE49-F238E27FC236}">
                <a16:creationId xmlns:a16="http://schemas.microsoft.com/office/drawing/2014/main" id="{7DA034E1-777D-7326-2FA1-7A11BF739AAF}"/>
              </a:ext>
            </a:extLst>
          </p:cNvPr>
          <p:cNvSpPr txBox="1"/>
          <p:nvPr/>
        </p:nvSpPr>
        <p:spPr>
          <a:xfrm>
            <a:off x="3997858" y="2523496"/>
            <a:ext cx="2528376" cy="1095172"/>
          </a:xfrm>
          <a:prstGeom prst="rect">
            <a:avLst/>
          </a:prstGeom>
        </p:spPr>
        <p:txBody>
          <a:bodyPr lIns="0" tIns="0" rIns="0" bIns="0" rtlCol="0" anchor="t">
            <a:spAutoFit/>
          </a:bodyPr>
          <a:lstStyle/>
          <a:p>
            <a:pPr algn="ctr">
              <a:lnSpc>
                <a:spcPts val="8400"/>
              </a:lnSpc>
            </a:pPr>
            <a:r>
              <a:rPr lang="en-US" sz="8000" spc="400" dirty="0">
                <a:solidFill>
                  <a:srgbClr val="FFFFFF"/>
                </a:solidFill>
                <a:latin typeface="Poppins Heavy"/>
              </a:rPr>
              <a:t>5</a:t>
            </a:r>
          </a:p>
        </p:txBody>
      </p:sp>
      <p:grpSp>
        <p:nvGrpSpPr>
          <p:cNvPr id="19" name="Group 19">
            <a:extLst>
              <a:ext uri="{FF2B5EF4-FFF2-40B4-BE49-F238E27FC236}">
                <a16:creationId xmlns:a16="http://schemas.microsoft.com/office/drawing/2014/main" id="{2C578063-DF71-D7C5-EF13-2054B44427F7}"/>
              </a:ext>
            </a:extLst>
          </p:cNvPr>
          <p:cNvGrpSpPr/>
          <p:nvPr/>
        </p:nvGrpSpPr>
        <p:grpSpPr>
          <a:xfrm>
            <a:off x="10129326" y="-1"/>
            <a:ext cx="8158674" cy="10287000"/>
            <a:chOff x="0" y="0"/>
            <a:chExt cx="2976306" cy="3752725"/>
          </a:xfrm>
          <a:solidFill>
            <a:schemeClr val="accent5">
              <a:lumMod val="75000"/>
            </a:schemeClr>
          </a:solidFill>
        </p:grpSpPr>
        <p:sp>
          <p:nvSpPr>
            <p:cNvPr id="20" name="Freeform 20">
              <a:extLst>
                <a:ext uri="{FF2B5EF4-FFF2-40B4-BE49-F238E27FC236}">
                  <a16:creationId xmlns:a16="http://schemas.microsoft.com/office/drawing/2014/main" id="{F2CCE0D4-24B1-162C-1F5C-45F2951E28A4}"/>
                </a:ext>
              </a:extLst>
            </p:cNvPr>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grpFill/>
          </p:spPr>
        </p:sp>
      </p:grpSp>
      <p:pic>
        <p:nvPicPr>
          <p:cNvPr id="23" name="Image 22">
            <a:extLst>
              <a:ext uri="{FF2B5EF4-FFF2-40B4-BE49-F238E27FC236}">
                <a16:creationId xmlns:a16="http://schemas.microsoft.com/office/drawing/2014/main" id="{9A714304-103F-8CBF-A510-532A666912AC}"/>
              </a:ext>
            </a:extLst>
          </p:cNvPr>
          <p:cNvPicPr>
            <a:picLocks noChangeAspect="1"/>
          </p:cNvPicPr>
          <p:nvPr/>
        </p:nvPicPr>
        <p:blipFill>
          <a:blip r:embed="rId2"/>
          <a:stretch>
            <a:fillRect/>
          </a:stretch>
        </p:blipFill>
        <p:spPr>
          <a:xfrm>
            <a:off x="11936440" y="2857500"/>
            <a:ext cx="4876800" cy="4876800"/>
          </a:xfrm>
          <a:prstGeom prst="rect">
            <a:avLst/>
          </a:prstGeom>
        </p:spPr>
      </p:pic>
    </p:spTree>
    <p:extLst>
      <p:ext uri="{BB962C8B-B14F-4D97-AF65-F5344CB8AC3E}">
        <p14:creationId xmlns:p14="http://schemas.microsoft.com/office/powerpoint/2010/main" val="418281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285D7-3754-14CF-C6A7-0E459E324170}"/>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03D6576A-8315-31C3-248E-59EEA5FBA32B}"/>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1E7FA7BC-74F7-77D1-A963-38E0D391FE50}"/>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E01F10AD-2A64-0ECE-0AE0-AF0A7D1CA116}"/>
              </a:ext>
            </a:extLst>
          </p:cNvPr>
          <p:cNvSpPr txBox="1"/>
          <p:nvPr/>
        </p:nvSpPr>
        <p:spPr>
          <a:xfrm>
            <a:off x="1258550" y="593646"/>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Choix du meilleur modèle</a:t>
            </a:r>
          </a:p>
        </p:txBody>
      </p:sp>
      <p:sp>
        <p:nvSpPr>
          <p:cNvPr id="13" name="TextBox 13">
            <a:extLst>
              <a:ext uri="{FF2B5EF4-FFF2-40B4-BE49-F238E27FC236}">
                <a16:creationId xmlns:a16="http://schemas.microsoft.com/office/drawing/2014/main" id="{B5D6F32D-01A9-26E2-E93B-7FE3C0D2AFAD}"/>
              </a:ext>
            </a:extLst>
          </p:cNvPr>
          <p:cNvSpPr txBox="1"/>
          <p:nvPr/>
        </p:nvSpPr>
        <p:spPr>
          <a:xfrm>
            <a:off x="685800" y="2628900"/>
            <a:ext cx="16595435" cy="487634"/>
          </a:xfrm>
          <a:prstGeom prst="rect">
            <a:avLst/>
          </a:prstGeom>
        </p:spPr>
        <p:txBody>
          <a:bodyPr wrap="square" lIns="0" tIns="0" rIns="0" bIns="0" rtlCol="0" anchor="t">
            <a:spAutoFit/>
          </a:bodyPr>
          <a:lstStyle/>
          <a:p>
            <a:pPr>
              <a:lnSpc>
                <a:spcPct val="150000"/>
              </a:lnSpc>
            </a:pPr>
            <a:r>
              <a:rPr lang="fr-FR" sz="2400" b="0" dirty="0">
                <a:effectLst/>
                <a:latin typeface="Times New Roman" panose="02020603050405020304" pitchFamily="18" charset="0"/>
                <a:cs typeface="Times New Roman" panose="02020603050405020304" pitchFamily="18" charset="0"/>
              </a:rPr>
              <a:t>Les performances des différents modèles sont consignées dans le tableau suivant : </a:t>
            </a:r>
          </a:p>
        </p:txBody>
      </p:sp>
      <p:sp>
        <p:nvSpPr>
          <p:cNvPr id="14" name="TextBox 13">
            <a:extLst>
              <a:ext uri="{FF2B5EF4-FFF2-40B4-BE49-F238E27FC236}">
                <a16:creationId xmlns:a16="http://schemas.microsoft.com/office/drawing/2014/main" id="{1223B530-D91B-1467-0214-377BC1DC7F6D}"/>
              </a:ext>
            </a:extLst>
          </p:cNvPr>
          <p:cNvSpPr txBox="1"/>
          <p:nvPr/>
        </p:nvSpPr>
        <p:spPr>
          <a:xfrm>
            <a:off x="-1447800" y="2036590"/>
            <a:ext cx="13042858" cy="494110"/>
          </a:xfrm>
          <a:prstGeom prst="rect">
            <a:avLst/>
          </a:prstGeom>
        </p:spPr>
        <p:txBody>
          <a:bodyPr wrap="square" lIns="0" tIns="0" rIns="0" bIns="0" rtlCol="0" anchor="t">
            <a:spAutoFit/>
          </a:bodyPr>
          <a:lstStyle/>
          <a:p>
            <a:pPr algn="ctr">
              <a:lnSpc>
                <a:spcPts val="4200"/>
              </a:lnSpc>
            </a:pPr>
            <a:r>
              <a:rPr lang="fr-FR" sz="3000" b="1" spc="300" dirty="0">
                <a:solidFill>
                  <a:schemeClr val="accent5">
                    <a:lumMod val="75000"/>
                  </a:schemeClr>
                </a:solidFill>
                <a:latin typeface="Times New Roman" panose="02020603050405020304" pitchFamily="18" charset="0"/>
                <a:cs typeface="Times New Roman" panose="02020603050405020304" pitchFamily="18" charset="0"/>
              </a:rPr>
              <a:t>1. PRÉSENTATION DES RÉSULTATS </a:t>
            </a:r>
          </a:p>
        </p:txBody>
      </p:sp>
      <p:pic>
        <p:nvPicPr>
          <p:cNvPr id="7" name="Image 6">
            <a:extLst>
              <a:ext uri="{FF2B5EF4-FFF2-40B4-BE49-F238E27FC236}">
                <a16:creationId xmlns:a16="http://schemas.microsoft.com/office/drawing/2014/main" id="{6118587D-FB72-AFE8-BE7D-DD0BE89CB113}"/>
              </a:ext>
            </a:extLst>
          </p:cNvPr>
          <p:cNvPicPr>
            <a:picLocks noChangeAspect="1"/>
          </p:cNvPicPr>
          <p:nvPr/>
        </p:nvPicPr>
        <p:blipFill>
          <a:blip r:embed="rId2">
            <a:extLst>
              <a:ext uri="{28A0092B-C50C-407E-A947-70E740481C1C}">
                <a14:useLocalDpi xmlns:a14="http://schemas.microsoft.com/office/drawing/2010/main" val="0"/>
              </a:ext>
            </a:extLst>
          </a:blip>
          <a:srcRect t="1272"/>
          <a:stretch/>
        </p:blipFill>
        <p:spPr>
          <a:xfrm>
            <a:off x="1676400" y="3467100"/>
            <a:ext cx="14554200" cy="6226254"/>
          </a:xfrm>
          <a:prstGeom prst="rect">
            <a:avLst/>
          </a:prstGeom>
          <a:solidFill>
            <a:schemeClr val="tx1"/>
          </a:solidFill>
          <a:ln>
            <a:solidFill>
              <a:schemeClr val="tx1"/>
            </a:solidFill>
          </a:ln>
        </p:spPr>
      </p:pic>
      <p:pic>
        <p:nvPicPr>
          <p:cNvPr id="12" name="Image 11">
            <a:extLst>
              <a:ext uri="{FF2B5EF4-FFF2-40B4-BE49-F238E27FC236}">
                <a16:creationId xmlns:a16="http://schemas.microsoft.com/office/drawing/2014/main" id="{8CB2633B-C71B-5AAC-69B4-79436FC7ADAF}"/>
              </a:ext>
            </a:extLst>
          </p:cNvPr>
          <p:cNvPicPr>
            <a:picLocks noChangeAspect="1"/>
          </p:cNvPicPr>
          <p:nvPr/>
        </p:nvPicPr>
        <p:blipFill>
          <a:blip r:embed="rId3"/>
          <a:stretch>
            <a:fillRect/>
          </a:stretch>
        </p:blipFill>
        <p:spPr>
          <a:xfrm>
            <a:off x="14301408" y="342900"/>
            <a:ext cx="3717635" cy="2971799"/>
          </a:xfrm>
          <a:prstGeom prst="rect">
            <a:avLst/>
          </a:prstGeom>
        </p:spPr>
      </p:pic>
    </p:spTree>
    <p:extLst>
      <p:ext uri="{BB962C8B-B14F-4D97-AF65-F5344CB8AC3E}">
        <p14:creationId xmlns:p14="http://schemas.microsoft.com/office/powerpoint/2010/main" val="39521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671F3-BA8D-A546-FF66-246A42F603FC}"/>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0B965CCA-F348-6723-88E5-8BEA0E0D83FC}"/>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E1ABE2F2-7BED-979D-D64D-D795905B3EBA}"/>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52130DE2-0569-EEC5-B208-764F06AC0224}"/>
              </a:ext>
            </a:extLst>
          </p:cNvPr>
          <p:cNvSpPr txBox="1"/>
          <p:nvPr/>
        </p:nvSpPr>
        <p:spPr>
          <a:xfrm>
            <a:off x="1258550" y="593646"/>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Choix du meilleur modèle</a:t>
            </a:r>
          </a:p>
        </p:txBody>
      </p:sp>
      <p:sp>
        <p:nvSpPr>
          <p:cNvPr id="14" name="TextBox 13">
            <a:extLst>
              <a:ext uri="{FF2B5EF4-FFF2-40B4-BE49-F238E27FC236}">
                <a16:creationId xmlns:a16="http://schemas.microsoft.com/office/drawing/2014/main" id="{9878B846-9A16-6AB5-7CB4-F3EF3C44819B}"/>
              </a:ext>
            </a:extLst>
          </p:cNvPr>
          <p:cNvSpPr txBox="1"/>
          <p:nvPr/>
        </p:nvSpPr>
        <p:spPr>
          <a:xfrm>
            <a:off x="-2819400" y="2199005"/>
            <a:ext cx="13042858" cy="494110"/>
          </a:xfrm>
          <a:prstGeom prst="rect">
            <a:avLst/>
          </a:prstGeom>
        </p:spPr>
        <p:txBody>
          <a:bodyPr wrap="square" lIns="0" tIns="0" rIns="0" bIns="0" rtlCol="0" anchor="t">
            <a:spAutoFit/>
          </a:bodyPr>
          <a:lstStyle/>
          <a:p>
            <a:pPr algn="ctr">
              <a:lnSpc>
                <a:spcPts val="4200"/>
              </a:lnSpc>
            </a:pPr>
            <a:r>
              <a:rPr lang="fr-FR" sz="3000" b="1" spc="300" dirty="0">
                <a:solidFill>
                  <a:schemeClr val="accent5">
                    <a:lumMod val="75000"/>
                  </a:schemeClr>
                </a:solidFill>
                <a:latin typeface="Times New Roman" panose="02020603050405020304" pitchFamily="18" charset="0"/>
                <a:cs typeface="Times New Roman" panose="02020603050405020304" pitchFamily="18" charset="0"/>
              </a:rPr>
              <a:t>2. MEILLEUR MODÈLE</a:t>
            </a:r>
          </a:p>
        </p:txBody>
      </p:sp>
      <p:sp>
        <p:nvSpPr>
          <p:cNvPr id="5" name="ZoneTexte 4">
            <a:extLst>
              <a:ext uri="{FF2B5EF4-FFF2-40B4-BE49-F238E27FC236}">
                <a16:creationId xmlns:a16="http://schemas.microsoft.com/office/drawing/2014/main" id="{CC848448-E989-A4E6-3F59-ED9FDD369BE0}"/>
              </a:ext>
            </a:extLst>
          </p:cNvPr>
          <p:cNvSpPr txBox="1"/>
          <p:nvPr/>
        </p:nvSpPr>
        <p:spPr>
          <a:xfrm>
            <a:off x="762000" y="2913255"/>
            <a:ext cx="16306800" cy="3246530"/>
          </a:xfrm>
          <a:prstGeom prst="rect">
            <a:avLst/>
          </a:prstGeom>
          <a:noFill/>
        </p:spPr>
        <p:txBody>
          <a:bodyPr wrap="square">
            <a:spAutoFit/>
          </a:bodyPr>
          <a:lstStyle/>
          <a:p>
            <a:pPr>
              <a:lnSpc>
                <a:spcPct val="150000"/>
              </a:lnSpc>
            </a:pPr>
            <a:r>
              <a:rPr lang="fr-FR" sz="2800" dirty="0">
                <a:effectLst/>
                <a:latin typeface="Times New Roman" panose="02020603050405020304" pitchFamily="18" charset="0"/>
                <a:cs typeface="Times New Roman" panose="02020603050405020304" pitchFamily="18" charset="0"/>
              </a:rPr>
              <a:t>Le modèle Ridge se distingue par ses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E</a:t>
            </a:r>
            <a:r>
              <a:rPr lang="fr-FR" sz="2800" dirty="0">
                <a:effectLst/>
                <a:latin typeface="Times New Roman" panose="02020603050405020304" pitchFamily="18" charset="0"/>
                <a:cs typeface="Times New Roman" panose="02020603050405020304" pitchFamily="18" charset="0"/>
              </a:rPr>
              <a:t>xcellentes performances en validation croisée (</a:t>
            </a:r>
            <a:r>
              <a:rPr lang="fr-FR" sz="2800" dirty="0">
                <a:latin typeface="Times New Roman" panose="02020603050405020304" pitchFamily="18" charset="0"/>
                <a:cs typeface="Times New Roman" panose="02020603050405020304" pitchFamily="18" charset="0"/>
              </a:rPr>
              <a:t>R² </a:t>
            </a:r>
            <a:r>
              <a:rPr lang="fr-FR" sz="2800" dirty="0">
                <a:effectLst/>
                <a:latin typeface="Times New Roman" panose="02020603050405020304" pitchFamily="18" charset="0"/>
                <a:cs typeface="Times New Roman" panose="02020603050405020304" pitchFamily="18" charset="0"/>
              </a:rPr>
              <a:t>= 0.9033).</a:t>
            </a:r>
          </a:p>
          <a:p>
            <a:pPr marL="457200" indent="-457200">
              <a:lnSpc>
                <a:spcPct val="150000"/>
              </a:lnSpc>
              <a:buFont typeface="Arial" panose="020B0604020202020204" pitchFamily="34" charset="0"/>
              <a:buChar char="•"/>
            </a:pPr>
            <a:r>
              <a:rPr lang="fr-FR" sz="2800" dirty="0">
                <a:effectLst/>
                <a:latin typeface="Times New Roman" panose="02020603050405020304" pitchFamily="18" charset="0"/>
                <a:cs typeface="Times New Roman" panose="02020603050405020304" pitchFamily="18" charset="0"/>
              </a:rPr>
              <a:t>Très bons résultats sur le test (</a:t>
            </a:r>
            <a:r>
              <a:rPr lang="fr-FR" sz="2800" dirty="0">
                <a:latin typeface="Times New Roman" panose="02020603050405020304" pitchFamily="18" charset="0"/>
                <a:cs typeface="Times New Roman" panose="02020603050405020304" pitchFamily="18" charset="0"/>
              </a:rPr>
              <a:t>R² </a:t>
            </a:r>
            <a:r>
              <a:rPr lang="fr-FR" sz="2800" dirty="0">
                <a:effectLst/>
                <a:latin typeface="Times New Roman" panose="02020603050405020304" pitchFamily="18" charset="0"/>
                <a:cs typeface="Times New Roman" panose="02020603050405020304" pitchFamily="18" charset="0"/>
              </a:rPr>
              <a:t>= 0.9103), garantissant ainsi une généralisation optimale.</a:t>
            </a:r>
          </a:p>
          <a:p>
            <a:pPr marL="457200" indent="-457200">
              <a:lnSpc>
                <a:spcPct val="150000"/>
              </a:lnSpc>
              <a:buFont typeface="Arial" panose="020B0604020202020204" pitchFamily="34" charset="0"/>
              <a:buChar char="•"/>
            </a:pPr>
            <a:endParaRPr lang="fr-FR" sz="2800" dirty="0">
              <a:latin typeface="Times New Roman" panose="02020603050405020304" pitchFamily="18" charset="0"/>
              <a:cs typeface="Times New Roman" panose="02020603050405020304" pitchFamily="18" charset="0"/>
            </a:endParaRPr>
          </a:p>
          <a:p>
            <a:pPr>
              <a:lnSpc>
                <a:spcPct val="150000"/>
              </a:lnSpc>
            </a:pPr>
            <a:r>
              <a:rPr lang="fr-FR" sz="2800" dirty="0">
                <a:latin typeface="Times New Roman" panose="02020603050405020304" pitchFamily="18" charset="0"/>
                <a:cs typeface="Times New Roman" panose="02020603050405020304" pitchFamily="18" charset="0"/>
              </a:rPr>
              <a:t>Par suite, le modèle retenu est </a:t>
            </a:r>
            <a:r>
              <a:rPr lang="fr-FR" sz="2800" b="1" dirty="0">
                <a:latin typeface="Times New Roman" panose="02020603050405020304" pitchFamily="18" charset="0"/>
                <a:cs typeface="Times New Roman" panose="02020603050405020304" pitchFamily="18" charset="0"/>
              </a:rPr>
              <a:t>la régression Ridge</a:t>
            </a:r>
            <a:r>
              <a:rPr lang="fr-FR" sz="2800" dirty="0">
                <a:latin typeface="Times New Roman" panose="02020603050405020304" pitchFamily="18" charset="0"/>
                <a:cs typeface="Times New Roman" panose="02020603050405020304" pitchFamily="18" charset="0"/>
              </a:rPr>
              <a:t>.</a:t>
            </a:r>
            <a:endParaRPr lang="fr-FR" sz="2800" dirty="0">
              <a:effectLst/>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46C5F12B-A3EA-3E63-0272-6B38D2C4BFB6}"/>
              </a:ext>
            </a:extLst>
          </p:cNvPr>
          <p:cNvPicPr>
            <a:picLocks noChangeAspect="1"/>
          </p:cNvPicPr>
          <p:nvPr/>
        </p:nvPicPr>
        <p:blipFill>
          <a:blip r:embed="rId2"/>
          <a:stretch>
            <a:fillRect/>
          </a:stretch>
        </p:blipFill>
        <p:spPr>
          <a:xfrm>
            <a:off x="13258800" y="342900"/>
            <a:ext cx="4876800" cy="4038600"/>
          </a:xfrm>
          <a:prstGeom prst="rect">
            <a:avLst/>
          </a:prstGeom>
        </p:spPr>
      </p:pic>
    </p:spTree>
    <p:extLst>
      <p:ext uri="{BB962C8B-B14F-4D97-AF65-F5344CB8AC3E}">
        <p14:creationId xmlns:p14="http://schemas.microsoft.com/office/powerpoint/2010/main" val="1713831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2C3B2-D18C-BDFA-3F5E-7697DD0CC1E1}"/>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F53F0413-99AA-803C-9436-FEFBA15D7F5D}"/>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B95F7FA5-5471-F5B7-FA53-157DF9CFB3F3}"/>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2ED39F08-AE75-F228-01CD-C23D5DB2F87B}"/>
              </a:ext>
            </a:extLst>
          </p:cNvPr>
          <p:cNvSpPr txBox="1"/>
          <p:nvPr/>
        </p:nvSpPr>
        <p:spPr>
          <a:xfrm>
            <a:off x="1228070" y="4273510"/>
            <a:ext cx="16800850" cy="923330"/>
          </a:xfrm>
          <a:prstGeom prst="rect">
            <a:avLst/>
          </a:prstGeom>
        </p:spPr>
        <p:txBody>
          <a:bodyPr wrap="square" lIns="0" tIns="0" rIns="0" bIns="0" rtlCol="0" anchor="t">
            <a:spAutoFit/>
          </a:bodyPr>
          <a:lstStyle/>
          <a:p>
            <a:r>
              <a:rPr lang="fr-FR" sz="6000" b="1" dirty="0">
                <a:solidFill>
                  <a:schemeClr val="accent5">
                    <a:lumMod val="75000"/>
                  </a:schemeClr>
                </a:solidFill>
                <a:latin typeface="Times New Roman" panose="02020603050405020304" pitchFamily="18" charset="0"/>
                <a:cs typeface="Times New Roman" panose="02020603050405020304" pitchFamily="18" charset="0"/>
              </a:rPr>
              <a:t>Déploiement et test de l’application de prédiction </a:t>
            </a:r>
          </a:p>
        </p:txBody>
      </p:sp>
      <p:grpSp>
        <p:nvGrpSpPr>
          <p:cNvPr id="2" name="Group 18">
            <a:extLst>
              <a:ext uri="{FF2B5EF4-FFF2-40B4-BE49-F238E27FC236}">
                <a16:creationId xmlns:a16="http://schemas.microsoft.com/office/drawing/2014/main" id="{0474B8C6-176F-C129-052B-6787A8C73857}"/>
              </a:ext>
            </a:extLst>
          </p:cNvPr>
          <p:cNvGrpSpPr/>
          <p:nvPr/>
        </p:nvGrpSpPr>
        <p:grpSpPr>
          <a:xfrm rot="16200000">
            <a:off x="16152868" y="8309445"/>
            <a:ext cx="1635964" cy="1633346"/>
            <a:chOff x="0" y="0"/>
            <a:chExt cx="6350000" cy="6339840"/>
          </a:xfrm>
          <a:solidFill>
            <a:schemeClr val="accent5">
              <a:lumMod val="75000"/>
            </a:schemeClr>
          </a:solidFill>
        </p:grpSpPr>
        <p:sp>
          <p:nvSpPr>
            <p:cNvPr id="3" name="Freeform 19">
              <a:extLst>
                <a:ext uri="{FF2B5EF4-FFF2-40B4-BE49-F238E27FC236}">
                  <a16:creationId xmlns:a16="http://schemas.microsoft.com/office/drawing/2014/main" id="{FC24D957-B97C-4379-C582-37E52862EA17}"/>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4" name="Group 18">
            <a:extLst>
              <a:ext uri="{FF2B5EF4-FFF2-40B4-BE49-F238E27FC236}">
                <a16:creationId xmlns:a16="http://schemas.microsoft.com/office/drawing/2014/main" id="{1E0A00AD-FA79-48B3-690D-225A86E10F2F}"/>
              </a:ext>
            </a:extLst>
          </p:cNvPr>
          <p:cNvGrpSpPr/>
          <p:nvPr/>
        </p:nvGrpSpPr>
        <p:grpSpPr>
          <a:xfrm rot="10800000">
            <a:off x="16154177" y="342900"/>
            <a:ext cx="1635964" cy="1633346"/>
            <a:chOff x="0" y="0"/>
            <a:chExt cx="6350000" cy="6339840"/>
          </a:xfrm>
          <a:solidFill>
            <a:schemeClr val="accent5">
              <a:lumMod val="75000"/>
            </a:schemeClr>
          </a:solidFill>
        </p:grpSpPr>
        <p:sp>
          <p:nvSpPr>
            <p:cNvPr id="6" name="Freeform 19">
              <a:extLst>
                <a:ext uri="{FF2B5EF4-FFF2-40B4-BE49-F238E27FC236}">
                  <a16:creationId xmlns:a16="http://schemas.microsoft.com/office/drawing/2014/main" id="{64FD78E5-4B1E-2F62-9203-0800EB26B871}"/>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7" name="Group 18">
            <a:extLst>
              <a:ext uri="{FF2B5EF4-FFF2-40B4-BE49-F238E27FC236}">
                <a16:creationId xmlns:a16="http://schemas.microsoft.com/office/drawing/2014/main" id="{13D4E3F7-3128-C4A1-84C9-222F09880325}"/>
              </a:ext>
            </a:extLst>
          </p:cNvPr>
          <p:cNvGrpSpPr/>
          <p:nvPr/>
        </p:nvGrpSpPr>
        <p:grpSpPr>
          <a:xfrm>
            <a:off x="526947" y="8115300"/>
            <a:ext cx="1635964" cy="1633346"/>
            <a:chOff x="0" y="0"/>
            <a:chExt cx="6350000" cy="6339840"/>
          </a:xfrm>
          <a:solidFill>
            <a:schemeClr val="accent5">
              <a:lumMod val="75000"/>
            </a:schemeClr>
          </a:solidFill>
        </p:grpSpPr>
        <p:sp>
          <p:nvSpPr>
            <p:cNvPr id="9" name="Freeform 19">
              <a:extLst>
                <a:ext uri="{FF2B5EF4-FFF2-40B4-BE49-F238E27FC236}">
                  <a16:creationId xmlns:a16="http://schemas.microsoft.com/office/drawing/2014/main" id="{D3B05082-55AA-DB5C-B094-63BEE2393CF6}"/>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Tree>
    <p:extLst>
      <p:ext uri="{BB962C8B-B14F-4D97-AF65-F5344CB8AC3E}">
        <p14:creationId xmlns:p14="http://schemas.microsoft.com/office/powerpoint/2010/main" val="335441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32517" y="-3370999"/>
            <a:ext cx="5770168" cy="5770168"/>
            <a:chOff x="0" y="0"/>
            <a:chExt cx="6350000" cy="6350000"/>
          </a:xfrm>
          <a:solidFill>
            <a:schemeClr val="accent5">
              <a:lumMod val="75000"/>
            </a:schemeClr>
          </a:solidFill>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8" name="Group 8"/>
          <p:cNvGrpSpPr/>
          <p:nvPr/>
        </p:nvGrpSpPr>
        <p:grpSpPr>
          <a:xfrm>
            <a:off x="619537" y="8261838"/>
            <a:ext cx="1635964" cy="1633346"/>
            <a:chOff x="0" y="0"/>
            <a:chExt cx="6350000" cy="6339840"/>
          </a:xfrm>
          <a:solidFill>
            <a:schemeClr val="accent5">
              <a:lumMod val="75000"/>
            </a:schemeClr>
          </a:solidFill>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0" name="Group 10"/>
          <p:cNvGrpSpPr/>
          <p:nvPr/>
        </p:nvGrpSpPr>
        <p:grpSpPr>
          <a:xfrm rot="5400000">
            <a:off x="618228" y="566151"/>
            <a:ext cx="1635964" cy="1633346"/>
            <a:chOff x="0" y="0"/>
            <a:chExt cx="6350000" cy="6339840"/>
          </a:xfrm>
          <a:solidFill>
            <a:schemeClr val="accent5">
              <a:lumMod val="75000"/>
            </a:schemeClr>
          </a:solidFill>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2" name="TextBox 12"/>
          <p:cNvSpPr txBox="1"/>
          <p:nvPr/>
        </p:nvSpPr>
        <p:spPr>
          <a:xfrm>
            <a:off x="2044743" y="487537"/>
            <a:ext cx="8183276" cy="821379"/>
          </a:xfrm>
          <a:prstGeom prst="rect">
            <a:avLst/>
          </a:prstGeom>
        </p:spPr>
        <p:txBody>
          <a:bodyPr lIns="0" tIns="0" rIns="0" bIns="0" rtlCol="0" anchor="t">
            <a:spAutoFit/>
          </a:bodyPr>
          <a:lstStyle/>
          <a:p>
            <a:pPr algn="ctr">
              <a:lnSpc>
                <a:spcPts val="6300"/>
              </a:lnSpc>
            </a:pPr>
            <a:r>
              <a:rPr lang="en-US" sz="6000" spc="300" dirty="0">
                <a:solidFill>
                  <a:schemeClr val="accent5">
                    <a:lumMod val="75000"/>
                  </a:schemeClr>
                </a:solidFill>
                <a:latin typeface="Poppins Ultra-Bold"/>
              </a:rPr>
              <a:t>INTRODUCTION</a:t>
            </a:r>
          </a:p>
        </p:txBody>
      </p:sp>
      <p:sp>
        <p:nvSpPr>
          <p:cNvPr id="75" name="TextBox 13">
            <a:extLst>
              <a:ext uri="{FF2B5EF4-FFF2-40B4-BE49-F238E27FC236}">
                <a16:creationId xmlns:a16="http://schemas.microsoft.com/office/drawing/2014/main" id="{99B0A999-3B8B-4F96-9C95-91707D47C8BE}"/>
              </a:ext>
            </a:extLst>
          </p:cNvPr>
          <p:cNvSpPr txBox="1"/>
          <p:nvPr/>
        </p:nvSpPr>
        <p:spPr>
          <a:xfrm>
            <a:off x="304800" y="1755229"/>
            <a:ext cx="7383176" cy="494110"/>
          </a:xfrm>
          <a:prstGeom prst="rect">
            <a:avLst/>
          </a:prstGeom>
        </p:spPr>
        <p:txBody>
          <a:bodyPr lIns="0" tIns="0" rIns="0" bIns="0" rtlCol="0" anchor="t">
            <a:spAutoFit/>
          </a:bodyPr>
          <a:lstStyle/>
          <a:p>
            <a:pPr algn="ctr">
              <a:lnSpc>
                <a:spcPts val="4200"/>
              </a:lnSpc>
            </a:pPr>
            <a:r>
              <a:rPr lang="en-US" sz="3000" b="1" spc="300" dirty="0">
                <a:solidFill>
                  <a:schemeClr val="accent5">
                    <a:lumMod val="75000"/>
                  </a:schemeClr>
                </a:solidFill>
                <a:latin typeface="Times New Roman" panose="02020603050405020304" pitchFamily="18" charset="0"/>
                <a:cs typeface="Times New Roman" panose="02020603050405020304" pitchFamily="18" charset="0"/>
              </a:rPr>
              <a:t>1. CONTEXTE</a:t>
            </a:r>
          </a:p>
        </p:txBody>
      </p:sp>
      <p:sp>
        <p:nvSpPr>
          <p:cNvPr id="76" name="TextBox 13">
            <a:extLst>
              <a:ext uri="{FF2B5EF4-FFF2-40B4-BE49-F238E27FC236}">
                <a16:creationId xmlns:a16="http://schemas.microsoft.com/office/drawing/2014/main" id="{3C40B526-A26A-44C2-8AC6-459C5ED4C8EF}"/>
              </a:ext>
            </a:extLst>
          </p:cNvPr>
          <p:cNvSpPr txBox="1"/>
          <p:nvPr/>
        </p:nvSpPr>
        <p:spPr>
          <a:xfrm>
            <a:off x="1143000" y="2647119"/>
            <a:ext cx="16383000" cy="5093189"/>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 réussite éducative est un enjeu majeur des sociétés modernes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L’éducation vise à développer des compétences critiques et analytiques, comme le souligne Albert Einstein : </a:t>
            </a:r>
            <a:r>
              <a:rPr kumimoji="0" lang="fr-FR" altLang="fr-FR"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"L’éducation n’est pas l’apprentissage des faits, mais la formation de l’esprit à penser"</a:t>
            </a:r>
            <a:endPar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 nombreux défis subsistent : conditions socio-économiques, motivations personnelles et environnement familial</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Grâce aux technologies avancées et au Machine Learning, il est possible d’analyser ces facteurs en profondeur</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L’exploitation des données éducatives ouvre la voie à des solutions concrètes pour améliorer les stratégies d’apprentissage.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23D61-6E10-523A-0356-1A15EEC53506}"/>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D4CFFAA4-1463-4FC8-F48F-D4B7E511CDB0}"/>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CDAF2D4D-9FD5-489E-D87B-5E9A8D778CD0}"/>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2" name="Group 18">
            <a:extLst>
              <a:ext uri="{FF2B5EF4-FFF2-40B4-BE49-F238E27FC236}">
                <a16:creationId xmlns:a16="http://schemas.microsoft.com/office/drawing/2014/main" id="{2C8D03C6-519F-6063-6547-02860C4FC1EB}"/>
              </a:ext>
            </a:extLst>
          </p:cNvPr>
          <p:cNvGrpSpPr/>
          <p:nvPr/>
        </p:nvGrpSpPr>
        <p:grpSpPr>
          <a:xfrm rot="16200000">
            <a:off x="16152868" y="8309445"/>
            <a:ext cx="1635964" cy="1633346"/>
            <a:chOff x="0" y="0"/>
            <a:chExt cx="6350000" cy="6339840"/>
          </a:xfrm>
          <a:solidFill>
            <a:schemeClr val="accent5">
              <a:lumMod val="75000"/>
            </a:schemeClr>
          </a:solidFill>
        </p:grpSpPr>
        <p:sp>
          <p:nvSpPr>
            <p:cNvPr id="3" name="Freeform 19">
              <a:extLst>
                <a:ext uri="{FF2B5EF4-FFF2-40B4-BE49-F238E27FC236}">
                  <a16:creationId xmlns:a16="http://schemas.microsoft.com/office/drawing/2014/main" id="{52CF33D2-36E2-7861-83BF-6714A5F5DC2C}"/>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4" name="Group 18">
            <a:extLst>
              <a:ext uri="{FF2B5EF4-FFF2-40B4-BE49-F238E27FC236}">
                <a16:creationId xmlns:a16="http://schemas.microsoft.com/office/drawing/2014/main" id="{668927B7-0F2C-30BA-7D8B-E539243D56F2}"/>
              </a:ext>
            </a:extLst>
          </p:cNvPr>
          <p:cNvGrpSpPr/>
          <p:nvPr/>
        </p:nvGrpSpPr>
        <p:grpSpPr>
          <a:xfrm rot="10800000">
            <a:off x="16154177" y="342900"/>
            <a:ext cx="1635964" cy="1633346"/>
            <a:chOff x="0" y="0"/>
            <a:chExt cx="6350000" cy="6339840"/>
          </a:xfrm>
          <a:solidFill>
            <a:schemeClr val="accent5">
              <a:lumMod val="75000"/>
            </a:schemeClr>
          </a:solidFill>
        </p:grpSpPr>
        <p:sp>
          <p:nvSpPr>
            <p:cNvPr id="6" name="Freeform 19">
              <a:extLst>
                <a:ext uri="{FF2B5EF4-FFF2-40B4-BE49-F238E27FC236}">
                  <a16:creationId xmlns:a16="http://schemas.microsoft.com/office/drawing/2014/main" id="{D1A38ECD-11FF-83BD-BC21-0338A3FD012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7" name="Group 18">
            <a:extLst>
              <a:ext uri="{FF2B5EF4-FFF2-40B4-BE49-F238E27FC236}">
                <a16:creationId xmlns:a16="http://schemas.microsoft.com/office/drawing/2014/main" id="{86EF31CF-4EA4-6DF0-26D3-0DDED644DD8E}"/>
              </a:ext>
            </a:extLst>
          </p:cNvPr>
          <p:cNvGrpSpPr/>
          <p:nvPr/>
        </p:nvGrpSpPr>
        <p:grpSpPr>
          <a:xfrm>
            <a:off x="526947" y="8115300"/>
            <a:ext cx="1635964" cy="1633346"/>
            <a:chOff x="0" y="0"/>
            <a:chExt cx="6350000" cy="6339840"/>
          </a:xfrm>
          <a:solidFill>
            <a:schemeClr val="accent5">
              <a:lumMod val="75000"/>
            </a:schemeClr>
          </a:solidFill>
        </p:grpSpPr>
        <p:sp>
          <p:nvSpPr>
            <p:cNvPr id="9" name="Freeform 19">
              <a:extLst>
                <a:ext uri="{FF2B5EF4-FFF2-40B4-BE49-F238E27FC236}">
                  <a16:creationId xmlns:a16="http://schemas.microsoft.com/office/drawing/2014/main" id="{E33A1760-682A-B264-149C-45E92D2B8DB5}"/>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8" name="Image 7">
            <a:extLst>
              <a:ext uri="{FF2B5EF4-FFF2-40B4-BE49-F238E27FC236}">
                <a16:creationId xmlns:a16="http://schemas.microsoft.com/office/drawing/2014/main" id="{1569C0A2-8D3A-77E2-2E11-62E65C361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547" y="2387458"/>
            <a:ext cx="11798906" cy="5512083"/>
          </a:xfrm>
          <a:prstGeom prst="rect">
            <a:avLst/>
          </a:prstGeom>
        </p:spPr>
      </p:pic>
    </p:spTree>
    <p:extLst>
      <p:ext uri="{BB962C8B-B14F-4D97-AF65-F5344CB8AC3E}">
        <p14:creationId xmlns:p14="http://schemas.microsoft.com/office/powerpoint/2010/main" val="375315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C2A11-3EF8-71E7-7D02-CD60CBBB704B}"/>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17C06B9B-6E01-14DE-1EC5-E528DD0E7FA0}"/>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C0324300-E401-C59A-4595-F3EF026532E4}"/>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2" name="Group 18">
            <a:extLst>
              <a:ext uri="{FF2B5EF4-FFF2-40B4-BE49-F238E27FC236}">
                <a16:creationId xmlns:a16="http://schemas.microsoft.com/office/drawing/2014/main" id="{EC77D7AA-74BE-CEF5-A732-B04F6B9E14AB}"/>
              </a:ext>
            </a:extLst>
          </p:cNvPr>
          <p:cNvGrpSpPr/>
          <p:nvPr/>
        </p:nvGrpSpPr>
        <p:grpSpPr>
          <a:xfrm rot="16200000">
            <a:off x="16152868" y="8309445"/>
            <a:ext cx="1635964" cy="1633346"/>
            <a:chOff x="0" y="0"/>
            <a:chExt cx="6350000" cy="6339840"/>
          </a:xfrm>
          <a:solidFill>
            <a:schemeClr val="accent5">
              <a:lumMod val="75000"/>
            </a:schemeClr>
          </a:solidFill>
        </p:grpSpPr>
        <p:sp>
          <p:nvSpPr>
            <p:cNvPr id="3" name="Freeform 19">
              <a:extLst>
                <a:ext uri="{FF2B5EF4-FFF2-40B4-BE49-F238E27FC236}">
                  <a16:creationId xmlns:a16="http://schemas.microsoft.com/office/drawing/2014/main" id="{C99C2968-1AA4-06DA-C262-EE5E4CEE6DDC}"/>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4" name="Group 18">
            <a:extLst>
              <a:ext uri="{FF2B5EF4-FFF2-40B4-BE49-F238E27FC236}">
                <a16:creationId xmlns:a16="http://schemas.microsoft.com/office/drawing/2014/main" id="{A257942A-2806-6608-7B8E-36B774B5FAC0}"/>
              </a:ext>
            </a:extLst>
          </p:cNvPr>
          <p:cNvGrpSpPr/>
          <p:nvPr/>
        </p:nvGrpSpPr>
        <p:grpSpPr>
          <a:xfrm rot="10800000">
            <a:off x="16154177" y="342900"/>
            <a:ext cx="1635964" cy="1633346"/>
            <a:chOff x="0" y="0"/>
            <a:chExt cx="6350000" cy="6339840"/>
          </a:xfrm>
          <a:solidFill>
            <a:schemeClr val="accent5">
              <a:lumMod val="75000"/>
            </a:schemeClr>
          </a:solidFill>
        </p:grpSpPr>
        <p:sp>
          <p:nvSpPr>
            <p:cNvPr id="6" name="Freeform 19">
              <a:extLst>
                <a:ext uri="{FF2B5EF4-FFF2-40B4-BE49-F238E27FC236}">
                  <a16:creationId xmlns:a16="http://schemas.microsoft.com/office/drawing/2014/main" id="{2B47F644-DA1B-630D-890D-B20E84FF8C1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7" name="Group 18">
            <a:extLst>
              <a:ext uri="{FF2B5EF4-FFF2-40B4-BE49-F238E27FC236}">
                <a16:creationId xmlns:a16="http://schemas.microsoft.com/office/drawing/2014/main" id="{D5F29183-20B0-3ADB-722E-69228B5E60E3}"/>
              </a:ext>
            </a:extLst>
          </p:cNvPr>
          <p:cNvGrpSpPr/>
          <p:nvPr/>
        </p:nvGrpSpPr>
        <p:grpSpPr>
          <a:xfrm>
            <a:off x="526947" y="8115300"/>
            <a:ext cx="1635964" cy="1633346"/>
            <a:chOff x="0" y="0"/>
            <a:chExt cx="6350000" cy="6339840"/>
          </a:xfrm>
          <a:solidFill>
            <a:schemeClr val="accent5">
              <a:lumMod val="75000"/>
            </a:schemeClr>
          </a:solidFill>
        </p:grpSpPr>
        <p:sp>
          <p:nvSpPr>
            <p:cNvPr id="9" name="Freeform 19">
              <a:extLst>
                <a:ext uri="{FF2B5EF4-FFF2-40B4-BE49-F238E27FC236}">
                  <a16:creationId xmlns:a16="http://schemas.microsoft.com/office/drawing/2014/main" id="{9BCC697B-4851-5C23-4C6D-16B0F7195EA1}"/>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8" name="Image 7">
            <a:extLst>
              <a:ext uri="{FF2B5EF4-FFF2-40B4-BE49-F238E27FC236}">
                <a16:creationId xmlns:a16="http://schemas.microsoft.com/office/drawing/2014/main" id="{BEDD9C2F-264E-C937-36D6-330C60584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18" y="1976247"/>
            <a:ext cx="11944964" cy="5891543"/>
          </a:xfrm>
          <a:prstGeom prst="rect">
            <a:avLst/>
          </a:prstGeom>
        </p:spPr>
      </p:pic>
    </p:spTree>
    <p:extLst>
      <p:ext uri="{BB962C8B-B14F-4D97-AF65-F5344CB8AC3E}">
        <p14:creationId xmlns:p14="http://schemas.microsoft.com/office/powerpoint/2010/main" val="131419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D4396-5F04-F43D-3042-06C775EA2F4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01CA78F-ED6E-AD10-97C5-1DE133A23B7B}"/>
              </a:ext>
            </a:extLst>
          </p:cNvPr>
          <p:cNvGrpSpPr/>
          <p:nvPr/>
        </p:nvGrpSpPr>
        <p:grpSpPr>
          <a:xfrm>
            <a:off x="15832517" y="-3370999"/>
            <a:ext cx="5770168" cy="5770168"/>
            <a:chOff x="0" y="0"/>
            <a:chExt cx="6350000" cy="6350000"/>
          </a:xfrm>
          <a:solidFill>
            <a:schemeClr val="accent5">
              <a:lumMod val="75000"/>
            </a:schemeClr>
          </a:solidFill>
        </p:grpSpPr>
        <p:sp>
          <p:nvSpPr>
            <p:cNvPr id="3" name="Freeform 3">
              <a:extLst>
                <a:ext uri="{FF2B5EF4-FFF2-40B4-BE49-F238E27FC236}">
                  <a16:creationId xmlns:a16="http://schemas.microsoft.com/office/drawing/2014/main" id="{A0B13AA9-1F9B-0E34-EF34-95F5E948BC1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8" name="Group 8">
            <a:extLst>
              <a:ext uri="{FF2B5EF4-FFF2-40B4-BE49-F238E27FC236}">
                <a16:creationId xmlns:a16="http://schemas.microsoft.com/office/drawing/2014/main" id="{8D50D90C-BE50-43D3-4C6B-02FC2162C6E3}"/>
              </a:ext>
            </a:extLst>
          </p:cNvPr>
          <p:cNvGrpSpPr/>
          <p:nvPr/>
        </p:nvGrpSpPr>
        <p:grpSpPr>
          <a:xfrm>
            <a:off x="619537" y="8261838"/>
            <a:ext cx="1635964" cy="1633346"/>
            <a:chOff x="0" y="0"/>
            <a:chExt cx="6350000" cy="6339840"/>
          </a:xfrm>
          <a:solidFill>
            <a:schemeClr val="accent5">
              <a:lumMod val="75000"/>
            </a:schemeClr>
          </a:solidFill>
        </p:grpSpPr>
        <p:sp>
          <p:nvSpPr>
            <p:cNvPr id="9" name="Freeform 9">
              <a:extLst>
                <a:ext uri="{FF2B5EF4-FFF2-40B4-BE49-F238E27FC236}">
                  <a16:creationId xmlns:a16="http://schemas.microsoft.com/office/drawing/2014/main" id="{8B4ECAB7-6B24-AA9C-4A8B-7F3FFCC80D7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0" name="Group 10">
            <a:extLst>
              <a:ext uri="{FF2B5EF4-FFF2-40B4-BE49-F238E27FC236}">
                <a16:creationId xmlns:a16="http://schemas.microsoft.com/office/drawing/2014/main" id="{FFC8C440-3C15-87AF-7146-FEBCE713B537}"/>
              </a:ext>
            </a:extLst>
          </p:cNvPr>
          <p:cNvGrpSpPr/>
          <p:nvPr/>
        </p:nvGrpSpPr>
        <p:grpSpPr>
          <a:xfrm rot="5400000">
            <a:off x="618228" y="566151"/>
            <a:ext cx="1635964" cy="1633346"/>
            <a:chOff x="0" y="0"/>
            <a:chExt cx="6350000" cy="6339840"/>
          </a:xfrm>
          <a:solidFill>
            <a:schemeClr val="accent5">
              <a:lumMod val="75000"/>
            </a:schemeClr>
          </a:solidFill>
        </p:grpSpPr>
        <p:sp>
          <p:nvSpPr>
            <p:cNvPr id="11" name="Freeform 11">
              <a:extLst>
                <a:ext uri="{FF2B5EF4-FFF2-40B4-BE49-F238E27FC236}">
                  <a16:creationId xmlns:a16="http://schemas.microsoft.com/office/drawing/2014/main" id="{1C989D87-F16A-F061-4E60-028BF163D69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2" name="TextBox 12">
            <a:extLst>
              <a:ext uri="{FF2B5EF4-FFF2-40B4-BE49-F238E27FC236}">
                <a16:creationId xmlns:a16="http://schemas.microsoft.com/office/drawing/2014/main" id="{709108DF-796C-275F-62EB-E2618D7BA739}"/>
              </a:ext>
            </a:extLst>
          </p:cNvPr>
          <p:cNvSpPr txBox="1"/>
          <p:nvPr/>
        </p:nvSpPr>
        <p:spPr>
          <a:xfrm>
            <a:off x="1752600" y="564842"/>
            <a:ext cx="8183276" cy="821379"/>
          </a:xfrm>
          <a:prstGeom prst="rect">
            <a:avLst/>
          </a:prstGeom>
        </p:spPr>
        <p:txBody>
          <a:bodyPr lIns="0" tIns="0" rIns="0" bIns="0" rtlCol="0" anchor="t">
            <a:spAutoFit/>
          </a:bodyPr>
          <a:lstStyle/>
          <a:p>
            <a:pPr algn="ctr">
              <a:lnSpc>
                <a:spcPts val="6300"/>
              </a:lnSpc>
            </a:pPr>
            <a:r>
              <a:rPr lang="en-US" sz="6000" spc="300" dirty="0">
                <a:solidFill>
                  <a:schemeClr val="accent5">
                    <a:lumMod val="75000"/>
                  </a:schemeClr>
                </a:solidFill>
                <a:latin typeface="Poppins Ultra-Bold"/>
              </a:rPr>
              <a:t>CONCLUSION</a:t>
            </a:r>
          </a:p>
        </p:txBody>
      </p:sp>
      <p:sp>
        <p:nvSpPr>
          <p:cNvPr id="76" name="TextBox 13">
            <a:extLst>
              <a:ext uri="{FF2B5EF4-FFF2-40B4-BE49-F238E27FC236}">
                <a16:creationId xmlns:a16="http://schemas.microsoft.com/office/drawing/2014/main" id="{9BE61C4E-B363-3E5B-5486-7D1119026806}"/>
              </a:ext>
            </a:extLst>
          </p:cNvPr>
          <p:cNvSpPr txBox="1"/>
          <p:nvPr/>
        </p:nvSpPr>
        <p:spPr>
          <a:xfrm>
            <a:off x="1143000" y="2647119"/>
            <a:ext cx="16383000" cy="3800528"/>
          </a:xfrm>
          <a:prstGeom prst="rect">
            <a:avLst/>
          </a:prstGeom>
        </p:spPr>
        <p:txBody>
          <a:bodyPr wrap="square" lIns="0" tIns="0" rIns="0" bIns="0" rtlCol="0" anchor="t">
            <a:spAutoFit/>
          </a:bodyPr>
          <a:lstStyle/>
          <a:p>
            <a:pPr marR="0" lvl="0" algn="l" defTabSz="914400" rtl="0" eaLnBrk="0" fontAlgn="base" latinLnBrk="0" hangingPunct="0">
              <a:lnSpc>
                <a:spcPct val="150000"/>
              </a:lnSpc>
              <a:spcBef>
                <a:spcPct val="0"/>
              </a:spcBef>
              <a:spcAft>
                <a:spcPct val="0"/>
              </a:spcAft>
              <a:buClrTx/>
              <a:buSzTx/>
              <a:tabLst/>
            </a:pPr>
            <a:r>
              <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 dit beauc</a:t>
            </a:r>
            <a:r>
              <a:rPr lang="fr-FR" altLang="fr-FR" sz="2800" dirty="0">
                <a:latin typeface="Times New Roman" panose="02020603050405020304" pitchFamily="18" charset="0"/>
                <a:cs typeface="Times New Roman" panose="02020603050405020304" pitchFamily="18" charset="0"/>
              </a:rPr>
              <a:t>oup plus haut, l’éducation revêt d’une importance particulière. Notre travail consistait à prédire grâce aux outils de machine learning, le score à l’examen d’un apprenant en tenant en compte d’un certain nombre de ces caractéristiques notamment le nombre d’heurs d’études, le niveau d’éducation des parents, l’assiduité, etc. Par suite, les résultats nous ont permis de choisir comme meilleur modèle la régression Ridge car généralisant mieux sur les données. Ainsi, cet outil pourra servir de manière efficace quant au ciblage et à la bonne application des différentes politiques mises en place par les autorités éducatives.</a:t>
            </a:r>
          </a:p>
        </p:txBody>
      </p:sp>
    </p:spTree>
    <p:extLst>
      <p:ext uri="{BB962C8B-B14F-4D97-AF65-F5344CB8AC3E}">
        <p14:creationId xmlns:p14="http://schemas.microsoft.com/office/powerpoint/2010/main" val="1674456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D75D4-8271-7F53-C0CD-2D7FCC96E37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22AEE7A-F332-4DA0-DE57-90C6150A244C}"/>
              </a:ext>
            </a:extLst>
          </p:cNvPr>
          <p:cNvGrpSpPr/>
          <p:nvPr/>
        </p:nvGrpSpPr>
        <p:grpSpPr>
          <a:xfrm>
            <a:off x="15832517" y="-3370999"/>
            <a:ext cx="5770168" cy="5770168"/>
            <a:chOff x="0" y="0"/>
            <a:chExt cx="6350000" cy="6350000"/>
          </a:xfrm>
          <a:solidFill>
            <a:schemeClr val="accent5">
              <a:lumMod val="75000"/>
            </a:schemeClr>
          </a:solidFill>
        </p:grpSpPr>
        <p:sp>
          <p:nvSpPr>
            <p:cNvPr id="3" name="Freeform 3">
              <a:extLst>
                <a:ext uri="{FF2B5EF4-FFF2-40B4-BE49-F238E27FC236}">
                  <a16:creationId xmlns:a16="http://schemas.microsoft.com/office/drawing/2014/main" id="{0986210E-E3D3-E949-AD6B-0C0BF7FBF13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8" name="Group 8">
            <a:extLst>
              <a:ext uri="{FF2B5EF4-FFF2-40B4-BE49-F238E27FC236}">
                <a16:creationId xmlns:a16="http://schemas.microsoft.com/office/drawing/2014/main" id="{6C6EC85A-E917-5AB6-70B5-E3C5F413EA90}"/>
              </a:ext>
            </a:extLst>
          </p:cNvPr>
          <p:cNvGrpSpPr/>
          <p:nvPr/>
        </p:nvGrpSpPr>
        <p:grpSpPr>
          <a:xfrm>
            <a:off x="619537" y="8261838"/>
            <a:ext cx="1635964" cy="1633346"/>
            <a:chOff x="0" y="0"/>
            <a:chExt cx="6350000" cy="6339840"/>
          </a:xfrm>
          <a:solidFill>
            <a:schemeClr val="accent5">
              <a:lumMod val="75000"/>
            </a:schemeClr>
          </a:solidFill>
        </p:grpSpPr>
        <p:sp>
          <p:nvSpPr>
            <p:cNvPr id="9" name="Freeform 9">
              <a:extLst>
                <a:ext uri="{FF2B5EF4-FFF2-40B4-BE49-F238E27FC236}">
                  <a16:creationId xmlns:a16="http://schemas.microsoft.com/office/drawing/2014/main" id="{122F7BDF-BED8-E0B0-82D0-5771756DCBEA}"/>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0" name="Group 10">
            <a:extLst>
              <a:ext uri="{FF2B5EF4-FFF2-40B4-BE49-F238E27FC236}">
                <a16:creationId xmlns:a16="http://schemas.microsoft.com/office/drawing/2014/main" id="{48412C0B-64F4-997A-3A2E-2D16811C85C5}"/>
              </a:ext>
            </a:extLst>
          </p:cNvPr>
          <p:cNvGrpSpPr/>
          <p:nvPr/>
        </p:nvGrpSpPr>
        <p:grpSpPr>
          <a:xfrm rot="5400000">
            <a:off x="618228" y="566151"/>
            <a:ext cx="1635964" cy="1633346"/>
            <a:chOff x="0" y="0"/>
            <a:chExt cx="6350000" cy="6339840"/>
          </a:xfrm>
          <a:solidFill>
            <a:schemeClr val="accent5">
              <a:lumMod val="75000"/>
            </a:schemeClr>
          </a:solidFill>
        </p:grpSpPr>
        <p:sp>
          <p:nvSpPr>
            <p:cNvPr id="11" name="Freeform 11">
              <a:extLst>
                <a:ext uri="{FF2B5EF4-FFF2-40B4-BE49-F238E27FC236}">
                  <a16:creationId xmlns:a16="http://schemas.microsoft.com/office/drawing/2014/main" id="{7988B69F-8368-2272-E261-414AF0B97587}"/>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2" name="TextBox 12">
            <a:extLst>
              <a:ext uri="{FF2B5EF4-FFF2-40B4-BE49-F238E27FC236}">
                <a16:creationId xmlns:a16="http://schemas.microsoft.com/office/drawing/2014/main" id="{1CAFCE70-2C2D-AA5E-CE6F-12016CD7F354}"/>
              </a:ext>
            </a:extLst>
          </p:cNvPr>
          <p:cNvSpPr txBox="1"/>
          <p:nvPr/>
        </p:nvSpPr>
        <p:spPr>
          <a:xfrm>
            <a:off x="1752600" y="564842"/>
            <a:ext cx="8183276" cy="821379"/>
          </a:xfrm>
          <a:prstGeom prst="rect">
            <a:avLst/>
          </a:prstGeom>
        </p:spPr>
        <p:txBody>
          <a:bodyPr lIns="0" tIns="0" rIns="0" bIns="0" rtlCol="0" anchor="t">
            <a:spAutoFit/>
          </a:bodyPr>
          <a:lstStyle/>
          <a:p>
            <a:pPr algn="ctr">
              <a:lnSpc>
                <a:spcPts val="6300"/>
              </a:lnSpc>
            </a:pPr>
            <a:r>
              <a:rPr lang="en-US" sz="6000" spc="300" dirty="0">
                <a:solidFill>
                  <a:schemeClr val="accent5">
                    <a:lumMod val="75000"/>
                  </a:schemeClr>
                </a:solidFill>
                <a:latin typeface="Poppins Ultra-Bold"/>
              </a:rPr>
              <a:t>BIBLIOGRAPHIE</a:t>
            </a:r>
          </a:p>
        </p:txBody>
      </p:sp>
      <p:sp>
        <p:nvSpPr>
          <p:cNvPr id="76" name="TextBox 13">
            <a:extLst>
              <a:ext uri="{FF2B5EF4-FFF2-40B4-BE49-F238E27FC236}">
                <a16:creationId xmlns:a16="http://schemas.microsoft.com/office/drawing/2014/main" id="{C82AB27B-98B8-9A2B-DE37-98D41120AA85}"/>
              </a:ext>
            </a:extLst>
          </p:cNvPr>
          <p:cNvSpPr txBox="1"/>
          <p:nvPr/>
        </p:nvSpPr>
        <p:spPr>
          <a:xfrm>
            <a:off x="1143000" y="2647119"/>
            <a:ext cx="16383000" cy="1861535"/>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fr-FR" altLang="fr-FR" sz="2800" dirty="0">
                <a:latin typeface="Times New Roman" panose="02020603050405020304" pitchFamily="18" charset="0"/>
                <a:cs typeface="Times New Roman" panose="02020603050405020304" pitchFamily="18" charset="0"/>
              </a:rPr>
              <a:t>Cours du professeur</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fr-FR" altLang="fr-FR" sz="2800" dirty="0">
                <a:latin typeface="Times New Roman" panose="02020603050405020304" pitchFamily="18" charset="0"/>
                <a:cs typeface="Times New Roman" panose="02020603050405020304" pitchFamily="18" charset="0"/>
              </a:rPr>
              <a:t>Kaggle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fr-FR" altLang="fr-FR" sz="2800" dirty="0" err="1">
                <a:latin typeface="Times New Roman" panose="02020603050405020304" pitchFamily="18" charset="0"/>
                <a:cs typeface="Times New Roman" panose="02020603050405020304" pitchFamily="18" charset="0"/>
              </a:rPr>
              <a:t>Scikit-learn</a:t>
            </a:r>
            <a:endParaRPr lang="fr-FR" alt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035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167AA-D697-CA97-EA36-CA868D5EA0D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5B3338A-30C1-B4B2-6A97-12E0FC8F997E}"/>
              </a:ext>
            </a:extLst>
          </p:cNvPr>
          <p:cNvGrpSpPr/>
          <p:nvPr/>
        </p:nvGrpSpPr>
        <p:grpSpPr>
          <a:xfrm>
            <a:off x="15832517" y="-3370999"/>
            <a:ext cx="5770168" cy="5770168"/>
            <a:chOff x="0" y="0"/>
            <a:chExt cx="6350000" cy="6350000"/>
          </a:xfrm>
          <a:solidFill>
            <a:schemeClr val="accent5">
              <a:lumMod val="75000"/>
            </a:schemeClr>
          </a:solidFill>
        </p:grpSpPr>
        <p:sp>
          <p:nvSpPr>
            <p:cNvPr id="3" name="Freeform 3">
              <a:extLst>
                <a:ext uri="{FF2B5EF4-FFF2-40B4-BE49-F238E27FC236}">
                  <a16:creationId xmlns:a16="http://schemas.microsoft.com/office/drawing/2014/main" id="{B96DA5EB-8D83-B024-A60C-2688CC3A9AE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8" name="Group 8">
            <a:extLst>
              <a:ext uri="{FF2B5EF4-FFF2-40B4-BE49-F238E27FC236}">
                <a16:creationId xmlns:a16="http://schemas.microsoft.com/office/drawing/2014/main" id="{E7F7CB69-9D6B-8C03-F7CB-F6F8665E372D}"/>
              </a:ext>
            </a:extLst>
          </p:cNvPr>
          <p:cNvGrpSpPr/>
          <p:nvPr/>
        </p:nvGrpSpPr>
        <p:grpSpPr>
          <a:xfrm>
            <a:off x="619537" y="8261838"/>
            <a:ext cx="1635964" cy="1633346"/>
            <a:chOff x="0" y="0"/>
            <a:chExt cx="6350000" cy="6339840"/>
          </a:xfrm>
          <a:solidFill>
            <a:schemeClr val="accent5">
              <a:lumMod val="75000"/>
            </a:schemeClr>
          </a:solidFill>
        </p:grpSpPr>
        <p:sp>
          <p:nvSpPr>
            <p:cNvPr id="9" name="Freeform 9">
              <a:extLst>
                <a:ext uri="{FF2B5EF4-FFF2-40B4-BE49-F238E27FC236}">
                  <a16:creationId xmlns:a16="http://schemas.microsoft.com/office/drawing/2014/main" id="{1D8E464D-E101-6B7B-520D-E8D6112331B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76" name="TextBox 13">
            <a:extLst>
              <a:ext uri="{FF2B5EF4-FFF2-40B4-BE49-F238E27FC236}">
                <a16:creationId xmlns:a16="http://schemas.microsoft.com/office/drawing/2014/main" id="{21D91D78-5D5A-5EDD-DFA5-F2FE60D4E40F}"/>
              </a:ext>
            </a:extLst>
          </p:cNvPr>
          <p:cNvSpPr txBox="1"/>
          <p:nvPr/>
        </p:nvSpPr>
        <p:spPr>
          <a:xfrm>
            <a:off x="3810000" y="4076700"/>
            <a:ext cx="11506200" cy="812723"/>
          </a:xfrm>
          <a:prstGeom prst="rect">
            <a:avLst/>
          </a:prstGeom>
        </p:spPr>
        <p:txBody>
          <a:bodyPr wrap="square" lIns="0" tIns="0" rIns="0" bIns="0" rtlCol="0" anchor="t">
            <a:spAutoFit/>
          </a:bodyPr>
          <a:lstStyle/>
          <a:p>
            <a:pPr marR="0" lvl="0" algn="l" defTabSz="914400" rtl="0" eaLnBrk="0" fontAlgn="base" latinLnBrk="0" hangingPunct="0">
              <a:lnSpc>
                <a:spcPct val="150000"/>
              </a:lnSpc>
              <a:spcBef>
                <a:spcPct val="0"/>
              </a:spcBef>
              <a:spcAft>
                <a:spcPct val="0"/>
              </a:spcAft>
              <a:buClrTx/>
              <a:buSzTx/>
              <a:tabLst/>
            </a:pPr>
            <a:r>
              <a:rPr kumimoji="0" lang="fr-FR" altLang="fr-FR"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MERCI POUR VOTRE AIMABLE ATTENTION</a:t>
            </a:r>
            <a:endParaRPr lang="fr-FR" altLang="fr-F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3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548F-B424-82FD-4315-86ECB850792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2856217-2A83-1F36-AA1F-AC799CD673FD}"/>
              </a:ext>
            </a:extLst>
          </p:cNvPr>
          <p:cNvGrpSpPr/>
          <p:nvPr/>
        </p:nvGrpSpPr>
        <p:grpSpPr>
          <a:xfrm>
            <a:off x="15832517" y="-3370999"/>
            <a:ext cx="5770168" cy="5770168"/>
            <a:chOff x="0" y="0"/>
            <a:chExt cx="6350000" cy="6350000"/>
          </a:xfrm>
          <a:solidFill>
            <a:schemeClr val="accent5">
              <a:lumMod val="75000"/>
            </a:schemeClr>
          </a:solidFill>
        </p:grpSpPr>
        <p:sp>
          <p:nvSpPr>
            <p:cNvPr id="3" name="Freeform 3">
              <a:extLst>
                <a:ext uri="{FF2B5EF4-FFF2-40B4-BE49-F238E27FC236}">
                  <a16:creationId xmlns:a16="http://schemas.microsoft.com/office/drawing/2014/main" id="{25F2C705-A6E6-1398-F9D0-B8BF3144746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10" name="Group 10">
            <a:extLst>
              <a:ext uri="{FF2B5EF4-FFF2-40B4-BE49-F238E27FC236}">
                <a16:creationId xmlns:a16="http://schemas.microsoft.com/office/drawing/2014/main" id="{A77C6E02-B251-54A1-D8A1-996F820BC348}"/>
              </a:ext>
            </a:extLst>
          </p:cNvPr>
          <p:cNvGrpSpPr/>
          <p:nvPr/>
        </p:nvGrpSpPr>
        <p:grpSpPr>
          <a:xfrm rot="5400000">
            <a:off x="303491" y="277075"/>
            <a:ext cx="1635964" cy="1633346"/>
            <a:chOff x="0" y="0"/>
            <a:chExt cx="6350000" cy="6339840"/>
          </a:xfrm>
          <a:solidFill>
            <a:schemeClr val="accent5">
              <a:lumMod val="75000"/>
            </a:schemeClr>
          </a:solidFill>
        </p:grpSpPr>
        <p:sp>
          <p:nvSpPr>
            <p:cNvPr id="11" name="Freeform 11">
              <a:extLst>
                <a:ext uri="{FF2B5EF4-FFF2-40B4-BE49-F238E27FC236}">
                  <a16:creationId xmlns:a16="http://schemas.microsoft.com/office/drawing/2014/main" id="{A65CF2B0-21CE-8914-DC25-2843A79B79A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2" name="TextBox 12">
            <a:extLst>
              <a:ext uri="{FF2B5EF4-FFF2-40B4-BE49-F238E27FC236}">
                <a16:creationId xmlns:a16="http://schemas.microsoft.com/office/drawing/2014/main" id="{F8027569-E297-13C4-FC71-11B60532394D}"/>
              </a:ext>
            </a:extLst>
          </p:cNvPr>
          <p:cNvSpPr txBox="1"/>
          <p:nvPr/>
        </p:nvSpPr>
        <p:spPr>
          <a:xfrm>
            <a:off x="2044743" y="487537"/>
            <a:ext cx="8183276" cy="821379"/>
          </a:xfrm>
          <a:prstGeom prst="rect">
            <a:avLst/>
          </a:prstGeom>
        </p:spPr>
        <p:txBody>
          <a:bodyPr lIns="0" tIns="0" rIns="0" bIns="0" rtlCol="0" anchor="t">
            <a:spAutoFit/>
          </a:bodyPr>
          <a:lstStyle/>
          <a:p>
            <a:pPr algn="ctr">
              <a:lnSpc>
                <a:spcPts val="6300"/>
              </a:lnSpc>
            </a:pPr>
            <a:r>
              <a:rPr lang="en-US" sz="6000" spc="300" dirty="0">
                <a:solidFill>
                  <a:schemeClr val="accent5">
                    <a:lumMod val="75000"/>
                  </a:schemeClr>
                </a:solidFill>
                <a:latin typeface="Poppins Ultra-Bold"/>
              </a:rPr>
              <a:t>INTRODUCTION</a:t>
            </a:r>
          </a:p>
        </p:txBody>
      </p:sp>
      <p:sp>
        <p:nvSpPr>
          <p:cNvPr id="75" name="TextBox 13">
            <a:extLst>
              <a:ext uri="{FF2B5EF4-FFF2-40B4-BE49-F238E27FC236}">
                <a16:creationId xmlns:a16="http://schemas.microsoft.com/office/drawing/2014/main" id="{4E509272-40FC-D3F7-C35E-CE32073AD2FB}"/>
              </a:ext>
            </a:extLst>
          </p:cNvPr>
          <p:cNvSpPr txBox="1"/>
          <p:nvPr/>
        </p:nvSpPr>
        <p:spPr>
          <a:xfrm>
            <a:off x="304800" y="1755229"/>
            <a:ext cx="7383176" cy="494110"/>
          </a:xfrm>
          <a:prstGeom prst="rect">
            <a:avLst/>
          </a:prstGeom>
        </p:spPr>
        <p:txBody>
          <a:bodyPr lIns="0" tIns="0" rIns="0" bIns="0" rtlCol="0" anchor="t">
            <a:spAutoFit/>
          </a:bodyPr>
          <a:lstStyle/>
          <a:p>
            <a:pPr algn="ctr">
              <a:lnSpc>
                <a:spcPts val="4200"/>
              </a:lnSpc>
            </a:pPr>
            <a:r>
              <a:rPr lang="en-US" sz="3000" b="1" spc="300" dirty="0">
                <a:solidFill>
                  <a:schemeClr val="accent5">
                    <a:lumMod val="75000"/>
                  </a:schemeClr>
                </a:solidFill>
                <a:latin typeface="Times New Roman" panose="02020603050405020304" pitchFamily="18" charset="0"/>
                <a:cs typeface="Times New Roman" panose="02020603050405020304" pitchFamily="18" charset="0"/>
              </a:rPr>
              <a:t>2. OBJECTIFS</a:t>
            </a:r>
          </a:p>
        </p:txBody>
      </p:sp>
      <p:sp>
        <p:nvSpPr>
          <p:cNvPr id="76" name="TextBox 13">
            <a:extLst>
              <a:ext uri="{FF2B5EF4-FFF2-40B4-BE49-F238E27FC236}">
                <a16:creationId xmlns:a16="http://schemas.microsoft.com/office/drawing/2014/main" id="{6D0F6EF4-62C5-DFAC-E896-EFE6D0E5199A}"/>
              </a:ext>
            </a:extLst>
          </p:cNvPr>
          <p:cNvSpPr txBox="1"/>
          <p:nvPr/>
        </p:nvSpPr>
        <p:spPr>
          <a:xfrm>
            <a:off x="1143000" y="2647119"/>
            <a:ext cx="16383000" cy="5093189"/>
          </a:xfrm>
          <a:prstGeom prst="rect">
            <a:avLst/>
          </a:prstGeom>
        </p:spPr>
        <p:txBody>
          <a:bodyPr wrap="square" lIns="0" tIns="0" rIns="0" bIns="0" rtlCol="0" anchor="t">
            <a:spAutoFit/>
          </a:bodyPr>
          <a:lstStyle/>
          <a:p>
            <a:pPr>
              <a:lnSpc>
                <a:spcPct val="150000"/>
              </a:lnSpc>
            </a:pPr>
            <a:r>
              <a:rPr lang="fr-FR" sz="2800" b="0" dirty="0">
                <a:effectLst/>
                <a:latin typeface="Times New Roman" panose="02020603050405020304" pitchFamily="18" charset="0"/>
                <a:cs typeface="Times New Roman" panose="02020603050405020304" pitchFamily="18" charset="0"/>
              </a:rPr>
              <a:t>L’objectif général de ce projet est de développer un modèle de régression capable de prédire la performance académique des étudiants à partir de données contextuelles et sociodémographiques.</a:t>
            </a:r>
          </a:p>
          <a:p>
            <a:pPr>
              <a:lnSpc>
                <a:spcPct val="150000"/>
              </a:lnSpc>
            </a:pPr>
            <a:br>
              <a:rPr lang="fr-FR" sz="2800" b="0" dirty="0">
                <a:effectLst/>
                <a:latin typeface="Times New Roman" panose="02020603050405020304" pitchFamily="18" charset="0"/>
                <a:cs typeface="Times New Roman" panose="02020603050405020304" pitchFamily="18" charset="0"/>
              </a:rPr>
            </a:br>
            <a:r>
              <a:rPr lang="fr-FR" sz="2800" b="0" dirty="0">
                <a:effectLst/>
                <a:latin typeface="Times New Roman" panose="02020603050405020304" pitchFamily="18" charset="0"/>
                <a:cs typeface="Times New Roman" panose="02020603050405020304" pitchFamily="18" charset="0"/>
              </a:rPr>
              <a:t>Les objectifs spécifiques incluent :</a:t>
            </a:r>
          </a:p>
          <a:p>
            <a:pPr>
              <a:lnSpc>
                <a:spcPct val="150000"/>
              </a:lnSpc>
            </a:pPr>
            <a:r>
              <a:rPr lang="fr-FR" sz="2800" b="0" dirty="0">
                <a:effectLst/>
                <a:latin typeface="Times New Roman" panose="02020603050405020304" pitchFamily="18" charset="0"/>
                <a:cs typeface="Times New Roman" panose="02020603050405020304" pitchFamily="18" charset="0"/>
              </a:rPr>
              <a:t>- Identifier les variables ayant une influence significative sur la performance académique des étudiants.</a:t>
            </a:r>
          </a:p>
          <a:p>
            <a:pPr>
              <a:lnSpc>
                <a:spcPct val="150000"/>
              </a:lnSpc>
            </a:pPr>
            <a:r>
              <a:rPr lang="fr-FR" sz="2800" b="0" dirty="0">
                <a:effectLst/>
                <a:latin typeface="Times New Roman" panose="02020603050405020304" pitchFamily="18" charset="0"/>
                <a:cs typeface="Times New Roman" panose="02020603050405020304" pitchFamily="18" charset="0"/>
              </a:rPr>
              <a:t>- Construire un modèle prédictif robuste en utilisant des techniques de Machine Learning adaptées.</a:t>
            </a:r>
          </a:p>
          <a:p>
            <a:pPr>
              <a:lnSpc>
                <a:spcPct val="150000"/>
              </a:lnSpc>
            </a:pPr>
            <a:r>
              <a:rPr lang="fr-FR" sz="2800" b="0" dirty="0">
                <a:effectLst/>
                <a:latin typeface="Times New Roman" panose="02020603050405020304" pitchFamily="18" charset="0"/>
                <a:cs typeface="Times New Roman" panose="02020603050405020304" pitchFamily="18" charset="0"/>
              </a:rPr>
              <a:t>- Évaluer la pertinence et la précision des prédictions à l’aide de métriques fiables.</a:t>
            </a:r>
          </a:p>
          <a:p>
            <a:pPr>
              <a:lnSpc>
                <a:spcPct val="150000"/>
              </a:lnSpc>
            </a:pPr>
            <a:r>
              <a:rPr lang="fr-FR" sz="2800" b="0" dirty="0">
                <a:effectLst/>
                <a:latin typeface="Times New Roman" panose="02020603050405020304" pitchFamily="18" charset="0"/>
                <a:cs typeface="Times New Roman" panose="02020603050405020304" pitchFamily="18" charset="0"/>
              </a:rPr>
              <a:t>- Déployer ce modèle sur une plateforme pour une utilisation concrète par des parties prenantes éducatives.</a:t>
            </a:r>
          </a:p>
        </p:txBody>
      </p:sp>
      <p:grpSp>
        <p:nvGrpSpPr>
          <p:cNvPr id="4" name="Group 8">
            <a:extLst>
              <a:ext uri="{FF2B5EF4-FFF2-40B4-BE49-F238E27FC236}">
                <a16:creationId xmlns:a16="http://schemas.microsoft.com/office/drawing/2014/main" id="{14035631-750C-750D-083C-0ED89A63A706}"/>
              </a:ext>
            </a:extLst>
          </p:cNvPr>
          <p:cNvGrpSpPr/>
          <p:nvPr/>
        </p:nvGrpSpPr>
        <p:grpSpPr>
          <a:xfrm>
            <a:off x="302182" y="8400748"/>
            <a:ext cx="1635964" cy="1633346"/>
            <a:chOff x="0" y="0"/>
            <a:chExt cx="6350000" cy="6339840"/>
          </a:xfrm>
          <a:solidFill>
            <a:schemeClr val="accent5">
              <a:lumMod val="75000"/>
            </a:schemeClr>
          </a:solidFill>
        </p:grpSpPr>
        <p:sp>
          <p:nvSpPr>
            <p:cNvPr id="5" name="Freeform 9">
              <a:extLst>
                <a:ext uri="{FF2B5EF4-FFF2-40B4-BE49-F238E27FC236}">
                  <a16:creationId xmlns:a16="http://schemas.microsoft.com/office/drawing/2014/main" id="{0D38F859-E083-4B69-10E5-3536CC01206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Tree>
    <p:extLst>
      <p:ext uri="{BB962C8B-B14F-4D97-AF65-F5344CB8AC3E}">
        <p14:creationId xmlns:p14="http://schemas.microsoft.com/office/powerpoint/2010/main" val="216719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371425"/>
            <a:ext cx="18288000" cy="2441431"/>
            <a:chOff x="0" y="0"/>
            <a:chExt cx="6671512" cy="2316725"/>
          </a:xfrm>
          <a:solidFill>
            <a:schemeClr val="accent5">
              <a:lumMod val="75000"/>
            </a:schemeClr>
          </a:solidFill>
        </p:grpSpPr>
        <p:sp>
          <p:nvSpPr>
            <p:cNvPr id="6" name="Freeform 6"/>
            <p:cNvSpPr/>
            <p:nvPr/>
          </p:nvSpPr>
          <p:spPr>
            <a:xfrm>
              <a:off x="0" y="0"/>
              <a:ext cx="6671512" cy="2316725"/>
            </a:xfrm>
            <a:custGeom>
              <a:avLst/>
              <a:gdLst/>
              <a:ahLst/>
              <a:cxnLst/>
              <a:rect l="l" t="t" r="r" b="b"/>
              <a:pathLst>
                <a:path w="6671512" h="2316725">
                  <a:moveTo>
                    <a:pt x="0" y="0"/>
                  </a:moveTo>
                  <a:lnTo>
                    <a:pt x="6671512" y="0"/>
                  </a:lnTo>
                  <a:lnTo>
                    <a:pt x="6671512" y="2316725"/>
                  </a:lnTo>
                  <a:lnTo>
                    <a:pt x="0" y="2316725"/>
                  </a:lnTo>
                  <a:close/>
                </a:path>
              </a:pathLst>
            </a:custGeom>
            <a:grpFill/>
          </p:spPr>
        </p:sp>
      </p:grpSp>
      <p:sp>
        <p:nvSpPr>
          <p:cNvPr id="13" name="TextBox 13"/>
          <p:cNvSpPr txBox="1"/>
          <p:nvPr/>
        </p:nvSpPr>
        <p:spPr>
          <a:xfrm>
            <a:off x="-228600" y="800100"/>
            <a:ext cx="4967830" cy="821379"/>
          </a:xfrm>
          <a:prstGeom prst="rect">
            <a:avLst/>
          </a:prstGeom>
        </p:spPr>
        <p:txBody>
          <a:bodyPr lIns="0" tIns="0" rIns="0" bIns="0" rtlCol="0" anchor="t">
            <a:spAutoFit/>
          </a:bodyPr>
          <a:lstStyle/>
          <a:p>
            <a:pPr algn="ctr">
              <a:lnSpc>
                <a:spcPts val="6300"/>
              </a:lnSpc>
            </a:pPr>
            <a:r>
              <a:rPr lang="en-US" sz="6000" spc="300" dirty="0">
                <a:solidFill>
                  <a:srgbClr val="FFFFFF"/>
                </a:solidFill>
                <a:latin typeface="Poppins Heavy"/>
              </a:rPr>
              <a:t>PLAN</a:t>
            </a:r>
          </a:p>
        </p:txBody>
      </p:sp>
      <p:grpSp>
        <p:nvGrpSpPr>
          <p:cNvPr id="24" name="Groupe 23">
            <a:extLst>
              <a:ext uri="{FF2B5EF4-FFF2-40B4-BE49-F238E27FC236}">
                <a16:creationId xmlns:a16="http://schemas.microsoft.com/office/drawing/2014/main" id="{954AE745-D4FC-46EA-B1B0-94DA8B5668EA}"/>
              </a:ext>
            </a:extLst>
          </p:cNvPr>
          <p:cNvGrpSpPr/>
          <p:nvPr/>
        </p:nvGrpSpPr>
        <p:grpSpPr>
          <a:xfrm>
            <a:off x="1551193" y="4368370"/>
            <a:ext cx="1142999" cy="888222"/>
            <a:chOff x="2476500" y="4514434"/>
            <a:chExt cx="1142999" cy="888222"/>
          </a:xfrm>
          <a:solidFill>
            <a:schemeClr val="accent5">
              <a:lumMod val="75000"/>
            </a:schemeClr>
          </a:solidFill>
        </p:grpSpPr>
        <p:sp>
          <p:nvSpPr>
            <p:cNvPr id="16" name="Google Shape;833;p42">
              <a:extLst>
                <a:ext uri="{FF2B5EF4-FFF2-40B4-BE49-F238E27FC236}">
                  <a16:creationId xmlns:a16="http://schemas.microsoft.com/office/drawing/2014/main" id="{D96AD93B-1CBD-49E8-979D-F707E3A12865}"/>
                </a:ext>
              </a:extLst>
            </p:cNvPr>
            <p:cNvSpPr/>
            <p:nvPr/>
          </p:nvSpPr>
          <p:spPr>
            <a:xfrm>
              <a:off x="2476500" y="4514434"/>
              <a:ext cx="1142999" cy="888222"/>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7" name="ZoneTexte 16">
              <a:extLst>
                <a:ext uri="{FF2B5EF4-FFF2-40B4-BE49-F238E27FC236}">
                  <a16:creationId xmlns:a16="http://schemas.microsoft.com/office/drawing/2014/main" id="{02D83FE1-D66F-43D0-A0A5-BE62652298F1}"/>
                </a:ext>
              </a:extLst>
            </p:cNvPr>
            <p:cNvSpPr txBox="1"/>
            <p:nvPr/>
          </p:nvSpPr>
          <p:spPr>
            <a:xfrm>
              <a:off x="2651656" y="4527995"/>
              <a:ext cx="792685" cy="769441"/>
            </a:xfrm>
            <a:prstGeom prst="rect">
              <a:avLst/>
            </a:prstGeom>
            <a:grpFill/>
          </p:spPr>
          <p:txBody>
            <a:bodyPr wrap="square" rtlCol="0">
              <a:spAutoFit/>
            </a:bodyPr>
            <a:lstStyle/>
            <a:p>
              <a:r>
                <a:rPr lang="fr-FR" sz="4400" b="1" dirty="0">
                  <a:solidFill>
                    <a:schemeClr val="bg1"/>
                  </a:solidFill>
                  <a:latin typeface="Times New Roman" panose="02020603050405020304" pitchFamily="18" charset="0"/>
                  <a:cs typeface="Times New Roman" panose="02020603050405020304" pitchFamily="18" charset="0"/>
                </a:rPr>
                <a:t>01</a:t>
              </a:r>
            </a:p>
          </p:txBody>
        </p:sp>
      </p:grpSp>
      <p:grpSp>
        <p:nvGrpSpPr>
          <p:cNvPr id="26" name="Groupe 25">
            <a:extLst>
              <a:ext uri="{FF2B5EF4-FFF2-40B4-BE49-F238E27FC236}">
                <a16:creationId xmlns:a16="http://schemas.microsoft.com/office/drawing/2014/main" id="{60B4A4FB-DDE3-4D28-B45A-669A66C23E78}"/>
              </a:ext>
            </a:extLst>
          </p:cNvPr>
          <p:cNvGrpSpPr/>
          <p:nvPr/>
        </p:nvGrpSpPr>
        <p:grpSpPr>
          <a:xfrm>
            <a:off x="7772163" y="6082885"/>
            <a:ext cx="1142999" cy="888222"/>
            <a:chOff x="11093435" y="6863838"/>
            <a:chExt cx="1142999" cy="888222"/>
          </a:xfrm>
          <a:solidFill>
            <a:schemeClr val="accent5">
              <a:lumMod val="75000"/>
            </a:schemeClr>
          </a:solidFill>
        </p:grpSpPr>
        <p:sp>
          <p:nvSpPr>
            <p:cNvPr id="19" name="Google Shape;833;p42">
              <a:extLst>
                <a:ext uri="{FF2B5EF4-FFF2-40B4-BE49-F238E27FC236}">
                  <a16:creationId xmlns:a16="http://schemas.microsoft.com/office/drawing/2014/main" id="{34B44155-09A2-4890-819B-1FE0CF81E637}"/>
                </a:ext>
              </a:extLst>
            </p:cNvPr>
            <p:cNvSpPr/>
            <p:nvPr/>
          </p:nvSpPr>
          <p:spPr>
            <a:xfrm>
              <a:off x="11093435" y="6863838"/>
              <a:ext cx="1142999" cy="888222"/>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1" name="ZoneTexte 20">
              <a:extLst>
                <a:ext uri="{FF2B5EF4-FFF2-40B4-BE49-F238E27FC236}">
                  <a16:creationId xmlns:a16="http://schemas.microsoft.com/office/drawing/2014/main" id="{7935CB5D-C847-4752-BD90-390235B601C4}"/>
                </a:ext>
              </a:extLst>
            </p:cNvPr>
            <p:cNvSpPr txBox="1"/>
            <p:nvPr/>
          </p:nvSpPr>
          <p:spPr>
            <a:xfrm>
              <a:off x="11268590" y="6863838"/>
              <a:ext cx="792685" cy="769441"/>
            </a:xfrm>
            <a:prstGeom prst="rect">
              <a:avLst/>
            </a:prstGeom>
            <a:grpFill/>
          </p:spPr>
          <p:txBody>
            <a:bodyPr wrap="square" rtlCol="0">
              <a:spAutoFit/>
            </a:bodyPr>
            <a:lstStyle/>
            <a:p>
              <a:r>
                <a:rPr lang="fr-FR" sz="4400" b="1" dirty="0">
                  <a:solidFill>
                    <a:schemeClr val="bg1"/>
                  </a:solidFill>
                  <a:latin typeface="Times New Roman" panose="02020603050405020304" pitchFamily="18" charset="0"/>
                  <a:cs typeface="Times New Roman" panose="02020603050405020304" pitchFamily="18" charset="0"/>
                </a:rPr>
                <a:t>05</a:t>
              </a:r>
            </a:p>
          </p:txBody>
        </p:sp>
      </p:grpSp>
      <p:grpSp>
        <p:nvGrpSpPr>
          <p:cNvPr id="25" name="Groupe 24">
            <a:extLst>
              <a:ext uri="{FF2B5EF4-FFF2-40B4-BE49-F238E27FC236}">
                <a16:creationId xmlns:a16="http://schemas.microsoft.com/office/drawing/2014/main" id="{4965A4C7-1310-4EED-BD9F-2195FBBE4B1A}"/>
              </a:ext>
            </a:extLst>
          </p:cNvPr>
          <p:cNvGrpSpPr/>
          <p:nvPr/>
        </p:nvGrpSpPr>
        <p:grpSpPr>
          <a:xfrm>
            <a:off x="7789990" y="4354450"/>
            <a:ext cx="1142999" cy="888222"/>
            <a:chOff x="11093435" y="4640728"/>
            <a:chExt cx="1142999" cy="888222"/>
          </a:xfrm>
          <a:solidFill>
            <a:schemeClr val="accent5">
              <a:lumMod val="75000"/>
            </a:schemeClr>
          </a:solidFill>
        </p:grpSpPr>
        <p:sp>
          <p:nvSpPr>
            <p:cNvPr id="18" name="Google Shape;833;p42">
              <a:extLst>
                <a:ext uri="{FF2B5EF4-FFF2-40B4-BE49-F238E27FC236}">
                  <a16:creationId xmlns:a16="http://schemas.microsoft.com/office/drawing/2014/main" id="{208D377C-E5C0-4B36-A881-1E7311B8AA53}"/>
                </a:ext>
              </a:extLst>
            </p:cNvPr>
            <p:cNvSpPr/>
            <p:nvPr/>
          </p:nvSpPr>
          <p:spPr>
            <a:xfrm>
              <a:off x="11093435" y="4640728"/>
              <a:ext cx="1142999" cy="888222"/>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2" name="ZoneTexte 21">
              <a:extLst>
                <a:ext uri="{FF2B5EF4-FFF2-40B4-BE49-F238E27FC236}">
                  <a16:creationId xmlns:a16="http://schemas.microsoft.com/office/drawing/2014/main" id="{91E106B7-B258-4B8B-A9E6-43F0D9D9EF94}"/>
                </a:ext>
              </a:extLst>
            </p:cNvPr>
            <p:cNvSpPr txBox="1"/>
            <p:nvPr/>
          </p:nvSpPr>
          <p:spPr>
            <a:xfrm>
              <a:off x="11268590" y="4673457"/>
              <a:ext cx="792685" cy="769441"/>
            </a:xfrm>
            <a:prstGeom prst="rect">
              <a:avLst/>
            </a:prstGeom>
            <a:grpFill/>
          </p:spPr>
          <p:txBody>
            <a:bodyPr wrap="square" rtlCol="0">
              <a:spAutoFit/>
            </a:bodyPr>
            <a:lstStyle/>
            <a:p>
              <a:r>
                <a:rPr lang="fr-FR" sz="4400" b="1" dirty="0">
                  <a:solidFill>
                    <a:schemeClr val="bg1"/>
                  </a:solidFill>
                  <a:latin typeface="Times New Roman" panose="02020603050405020304" pitchFamily="18" charset="0"/>
                  <a:cs typeface="Times New Roman" panose="02020603050405020304" pitchFamily="18" charset="0"/>
                </a:rPr>
                <a:t>02</a:t>
              </a:r>
            </a:p>
          </p:txBody>
        </p:sp>
      </p:grpSp>
      <p:grpSp>
        <p:nvGrpSpPr>
          <p:cNvPr id="27" name="Groupe 26">
            <a:extLst>
              <a:ext uri="{FF2B5EF4-FFF2-40B4-BE49-F238E27FC236}">
                <a16:creationId xmlns:a16="http://schemas.microsoft.com/office/drawing/2014/main" id="{9CED3662-C696-4A4F-8226-0DF02CF80DDF}"/>
              </a:ext>
            </a:extLst>
          </p:cNvPr>
          <p:cNvGrpSpPr/>
          <p:nvPr/>
        </p:nvGrpSpPr>
        <p:grpSpPr>
          <a:xfrm>
            <a:off x="1573636" y="6082885"/>
            <a:ext cx="1120556" cy="888222"/>
            <a:chOff x="2552543" y="6991993"/>
            <a:chExt cx="1120556" cy="888222"/>
          </a:xfrm>
          <a:solidFill>
            <a:schemeClr val="accent5">
              <a:lumMod val="75000"/>
            </a:schemeClr>
          </a:solidFill>
        </p:grpSpPr>
        <p:sp>
          <p:nvSpPr>
            <p:cNvPr id="20" name="Google Shape;833;p42">
              <a:extLst>
                <a:ext uri="{FF2B5EF4-FFF2-40B4-BE49-F238E27FC236}">
                  <a16:creationId xmlns:a16="http://schemas.microsoft.com/office/drawing/2014/main" id="{7740C475-1E7C-48A7-A42C-E728B30D0501}"/>
                </a:ext>
              </a:extLst>
            </p:cNvPr>
            <p:cNvSpPr/>
            <p:nvPr/>
          </p:nvSpPr>
          <p:spPr>
            <a:xfrm>
              <a:off x="2552543" y="6991993"/>
              <a:ext cx="1120556" cy="888222"/>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3" name="ZoneTexte 22">
              <a:extLst>
                <a:ext uri="{FF2B5EF4-FFF2-40B4-BE49-F238E27FC236}">
                  <a16:creationId xmlns:a16="http://schemas.microsoft.com/office/drawing/2014/main" id="{16A89E1B-8F1E-4AF1-8B10-18146D130A20}"/>
                </a:ext>
              </a:extLst>
            </p:cNvPr>
            <p:cNvSpPr txBox="1"/>
            <p:nvPr/>
          </p:nvSpPr>
          <p:spPr>
            <a:xfrm>
              <a:off x="2727702" y="6991993"/>
              <a:ext cx="945397" cy="769441"/>
            </a:xfrm>
            <a:prstGeom prst="rect">
              <a:avLst/>
            </a:prstGeom>
            <a:grpFill/>
          </p:spPr>
          <p:txBody>
            <a:bodyPr wrap="square" rtlCol="0">
              <a:spAutoFit/>
            </a:bodyPr>
            <a:lstStyle/>
            <a:p>
              <a:r>
                <a:rPr lang="fr-FR" sz="4400" b="1" dirty="0">
                  <a:solidFill>
                    <a:schemeClr val="bg1"/>
                  </a:solidFill>
                  <a:latin typeface="Times New Roman" panose="02020603050405020304" pitchFamily="18" charset="0"/>
                  <a:cs typeface="Times New Roman" panose="02020603050405020304" pitchFamily="18" charset="0"/>
                </a:rPr>
                <a:t>04</a:t>
              </a:r>
            </a:p>
          </p:txBody>
        </p:sp>
      </p:grpSp>
      <p:grpSp>
        <p:nvGrpSpPr>
          <p:cNvPr id="28" name="Group 4">
            <a:extLst>
              <a:ext uri="{FF2B5EF4-FFF2-40B4-BE49-F238E27FC236}">
                <a16:creationId xmlns:a16="http://schemas.microsoft.com/office/drawing/2014/main" id="{4A29FCEA-B629-4C00-9A43-B9BF26E80BA5}"/>
              </a:ext>
            </a:extLst>
          </p:cNvPr>
          <p:cNvGrpSpPr/>
          <p:nvPr/>
        </p:nvGrpSpPr>
        <p:grpSpPr>
          <a:xfrm rot="16200000" flipH="1">
            <a:off x="8891291" y="-558324"/>
            <a:ext cx="83395" cy="8194423"/>
            <a:chOff x="0" y="0"/>
            <a:chExt cx="874407" cy="3339658"/>
          </a:xfrm>
          <a:solidFill>
            <a:schemeClr val="accent5">
              <a:lumMod val="75000"/>
            </a:schemeClr>
          </a:solidFill>
        </p:grpSpPr>
        <p:sp>
          <p:nvSpPr>
            <p:cNvPr id="29" name="Freeform 5">
              <a:extLst>
                <a:ext uri="{FF2B5EF4-FFF2-40B4-BE49-F238E27FC236}">
                  <a16:creationId xmlns:a16="http://schemas.microsoft.com/office/drawing/2014/main" id="{EE584B42-D188-4D55-B112-635E877BA170}"/>
                </a:ext>
              </a:extLst>
            </p:cNvPr>
            <p:cNvSpPr/>
            <p:nvPr/>
          </p:nvSpPr>
          <p:spPr>
            <a:xfrm>
              <a:off x="0" y="0"/>
              <a:ext cx="874407" cy="3339659"/>
            </a:xfrm>
            <a:custGeom>
              <a:avLst/>
              <a:gdLst/>
              <a:ahLst/>
              <a:cxnLst/>
              <a:rect l="l" t="t" r="r" b="b"/>
              <a:pathLst>
                <a:path w="874407" h="3339659">
                  <a:moveTo>
                    <a:pt x="0" y="0"/>
                  </a:moveTo>
                  <a:lnTo>
                    <a:pt x="874407" y="0"/>
                  </a:lnTo>
                  <a:lnTo>
                    <a:pt x="874407" y="3339659"/>
                  </a:lnTo>
                  <a:lnTo>
                    <a:pt x="0" y="3339659"/>
                  </a:lnTo>
                  <a:close/>
                </a:path>
              </a:pathLst>
            </a:custGeom>
            <a:grpFill/>
          </p:spPr>
        </p:sp>
      </p:grpSp>
      <p:grpSp>
        <p:nvGrpSpPr>
          <p:cNvPr id="30" name="Group 4">
            <a:extLst>
              <a:ext uri="{FF2B5EF4-FFF2-40B4-BE49-F238E27FC236}">
                <a16:creationId xmlns:a16="http://schemas.microsoft.com/office/drawing/2014/main" id="{80D35D1A-29C6-4552-B3F3-FC266D08489F}"/>
              </a:ext>
            </a:extLst>
          </p:cNvPr>
          <p:cNvGrpSpPr/>
          <p:nvPr/>
        </p:nvGrpSpPr>
        <p:grpSpPr>
          <a:xfrm rot="16200000" flipH="1">
            <a:off x="8898266" y="3649369"/>
            <a:ext cx="83395" cy="8194423"/>
            <a:chOff x="0" y="0"/>
            <a:chExt cx="874407" cy="3339658"/>
          </a:xfrm>
          <a:solidFill>
            <a:schemeClr val="accent5">
              <a:lumMod val="75000"/>
            </a:schemeClr>
          </a:solidFill>
        </p:grpSpPr>
        <p:sp>
          <p:nvSpPr>
            <p:cNvPr id="31" name="Freeform 5">
              <a:extLst>
                <a:ext uri="{FF2B5EF4-FFF2-40B4-BE49-F238E27FC236}">
                  <a16:creationId xmlns:a16="http://schemas.microsoft.com/office/drawing/2014/main" id="{EB651784-3FC6-4ECC-B868-C39308900D64}"/>
                </a:ext>
              </a:extLst>
            </p:cNvPr>
            <p:cNvSpPr/>
            <p:nvPr/>
          </p:nvSpPr>
          <p:spPr>
            <a:xfrm>
              <a:off x="0" y="0"/>
              <a:ext cx="874407" cy="3339659"/>
            </a:xfrm>
            <a:custGeom>
              <a:avLst/>
              <a:gdLst/>
              <a:ahLst/>
              <a:cxnLst/>
              <a:rect l="l" t="t" r="r" b="b"/>
              <a:pathLst>
                <a:path w="874407" h="3339659">
                  <a:moveTo>
                    <a:pt x="0" y="0"/>
                  </a:moveTo>
                  <a:lnTo>
                    <a:pt x="874407" y="0"/>
                  </a:lnTo>
                  <a:lnTo>
                    <a:pt x="874407" y="3339659"/>
                  </a:lnTo>
                  <a:lnTo>
                    <a:pt x="0" y="3339659"/>
                  </a:lnTo>
                  <a:close/>
                </a:path>
              </a:pathLst>
            </a:custGeom>
            <a:grpFill/>
          </p:spPr>
        </p:sp>
      </p:grpSp>
      <p:sp>
        <p:nvSpPr>
          <p:cNvPr id="32" name="ZoneTexte 31">
            <a:extLst>
              <a:ext uri="{FF2B5EF4-FFF2-40B4-BE49-F238E27FC236}">
                <a16:creationId xmlns:a16="http://schemas.microsoft.com/office/drawing/2014/main" id="{E9885E09-FE97-4E63-B554-8684F3C75239}"/>
              </a:ext>
            </a:extLst>
          </p:cNvPr>
          <p:cNvSpPr txBox="1"/>
          <p:nvPr/>
        </p:nvSpPr>
        <p:spPr>
          <a:xfrm>
            <a:off x="7467039" y="2650284"/>
            <a:ext cx="2896246" cy="649320"/>
          </a:xfrm>
          <a:prstGeom prst="rect">
            <a:avLst/>
          </a:prstGeom>
          <a:noFill/>
        </p:spPr>
        <p:txBody>
          <a:bodyPr wrap="square" rtlCol="0">
            <a:spAutoFit/>
          </a:bodyPr>
          <a:lstStyle/>
          <a:p>
            <a:r>
              <a:rPr lang="fr-FR" sz="3600" b="1"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sp>
        <p:nvSpPr>
          <p:cNvPr id="33" name="ZoneTexte 32">
            <a:extLst>
              <a:ext uri="{FF2B5EF4-FFF2-40B4-BE49-F238E27FC236}">
                <a16:creationId xmlns:a16="http://schemas.microsoft.com/office/drawing/2014/main" id="{C16E7E93-3C22-4EFD-BFE9-4895FEDA11A2}"/>
              </a:ext>
            </a:extLst>
          </p:cNvPr>
          <p:cNvSpPr txBox="1"/>
          <p:nvPr/>
        </p:nvSpPr>
        <p:spPr>
          <a:xfrm>
            <a:off x="4235818" y="8198889"/>
            <a:ext cx="9816363" cy="646331"/>
          </a:xfrm>
          <a:prstGeom prst="rect">
            <a:avLst/>
          </a:prstGeom>
          <a:noFill/>
        </p:spPr>
        <p:txBody>
          <a:bodyPr wrap="square" rtlCol="0">
            <a:spAutoFit/>
          </a:bodyPr>
          <a:lstStyle/>
          <a:p>
            <a:r>
              <a:rPr lang="fr-FR" sz="3600" b="1" dirty="0">
                <a:solidFill>
                  <a:schemeClr val="accent5">
                    <a:lumMod val="75000"/>
                  </a:schemeClr>
                </a:solidFill>
                <a:latin typeface="Times New Roman" panose="02020603050405020304" pitchFamily="18" charset="0"/>
                <a:cs typeface="Times New Roman" panose="02020603050405020304" pitchFamily="18" charset="0"/>
              </a:rPr>
              <a:t>Déploiement et test de l’application de prédiction </a:t>
            </a:r>
          </a:p>
        </p:txBody>
      </p:sp>
      <p:sp>
        <p:nvSpPr>
          <p:cNvPr id="35" name="ZoneTexte 34">
            <a:extLst>
              <a:ext uri="{FF2B5EF4-FFF2-40B4-BE49-F238E27FC236}">
                <a16:creationId xmlns:a16="http://schemas.microsoft.com/office/drawing/2014/main" id="{48372B0C-F249-4896-8B44-D8FAF9A97918}"/>
              </a:ext>
            </a:extLst>
          </p:cNvPr>
          <p:cNvSpPr txBox="1"/>
          <p:nvPr/>
        </p:nvSpPr>
        <p:spPr>
          <a:xfrm>
            <a:off x="2814599" y="6198278"/>
            <a:ext cx="2411312" cy="584775"/>
          </a:xfrm>
          <a:prstGeom prst="rect">
            <a:avLst/>
          </a:prstGeom>
          <a:noFill/>
        </p:spPr>
        <p:txBody>
          <a:bodyPr wrap="square" rtlCol="0">
            <a:spAutoFit/>
          </a:bodyPr>
          <a:lstStyle/>
          <a:p>
            <a:r>
              <a:rPr lang="fr-FR" sz="3200" dirty="0">
                <a:solidFill>
                  <a:schemeClr val="tx1"/>
                </a:solidFill>
                <a:latin typeface="Times New Roman" panose="02020603050405020304" pitchFamily="18" charset="0"/>
                <a:cs typeface="Times New Roman" panose="02020603050405020304" pitchFamily="18" charset="0"/>
              </a:rPr>
              <a:t>Modélisation</a:t>
            </a:r>
            <a:endParaRPr lang="fr-FR" sz="3200" dirty="0">
              <a:latin typeface="Times New Roman" panose="02020603050405020304" pitchFamily="18" charset="0"/>
              <a:cs typeface="Times New Roman" panose="02020603050405020304" pitchFamily="18" charset="0"/>
            </a:endParaRPr>
          </a:p>
        </p:txBody>
      </p:sp>
      <p:sp>
        <p:nvSpPr>
          <p:cNvPr id="36" name="ZoneTexte 35">
            <a:extLst>
              <a:ext uri="{FF2B5EF4-FFF2-40B4-BE49-F238E27FC236}">
                <a16:creationId xmlns:a16="http://schemas.microsoft.com/office/drawing/2014/main" id="{85D2A513-9A60-4E17-8E90-21C755785FF6}"/>
              </a:ext>
            </a:extLst>
          </p:cNvPr>
          <p:cNvSpPr txBox="1"/>
          <p:nvPr/>
        </p:nvSpPr>
        <p:spPr>
          <a:xfrm>
            <a:off x="14149693" y="4431641"/>
            <a:ext cx="2437329" cy="584775"/>
          </a:xfrm>
          <a:prstGeom prst="rect">
            <a:avLst/>
          </a:prstGeom>
          <a:noFill/>
        </p:spPr>
        <p:txBody>
          <a:bodyPr wrap="square" rtlCol="0">
            <a:spAutoFit/>
          </a:bodyPr>
          <a:lstStyle/>
          <a:p>
            <a:r>
              <a:rPr lang="fr-FR" sz="3200" dirty="0">
                <a:latin typeface="Times New Roman" panose="02020603050405020304" pitchFamily="18" charset="0"/>
                <a:cs typeface="Times New Roman" panose="02020603050405020304" pitchFamily="18" charset="0"/>
              </a:rPr>
              <a:t>Prétraitement</a:t>
            </a:r>
          </a:p>
        </p:txBody>
      </p:sp>
      <p:sp>
        <p:nvSpPr>
          <p:cNvPr id="37" name="ZoneTexte 36">
            <a:extLst>
              <a:ext uri="{FF2B5EF4-FFF2-40B4-BE49-F238E27FC236}">
                <a16:creationId xmlns:a16="http://schemas.microsoft.com/office/drawing/2014/main" id="{05A06F33-3EE3-4F75-BCEF-DC8D810CF469}"/>
              </a:ext>
            </a:extLst>
          </p:cNvPr>
          <p:cNvSpPr txBox="1"/>
          <p:nvPr/>
        </p:nvSpPr>
        <p:spPr>
          <a:xfrm>
            <a:off x="9196693" y="6234608"/>
            <a:ext cx="4953000" cy="584775"/>
          </a:xfrm>
          <a:prstGeom prst="rect">
            <a:avLst/>
          </a:prstGeom>
          <a:noFill/>
        </p:spPr>
        <p:txBody>
          <a:bodyPr wrap="square" rtlCol="0">
            <a:spAutoFit/>
          </a:bodyPr>
          <a:lstStyle/>
          <a:p>
            <a:r>
              <a:rPr lang="fr-FR" sz="3200" dirty="0">
                <a:latin typeface="Times New Roman" panose="02020603050405020304" pitchFamily="18" charset="0"/>
                <a:cs typeface="Times New Roman" panose="02020603050405020304" pitchFamily="18" charset="0"/>
              </a:rPr>
              <a:t>Choix du modèle définitif</a:t>
            </a:r>
          </a:p>
        </p:txBody>
      </p:sp>
      <p:sp>
        <p:nvSpPr>
          <p:cNvPr id="38" name="ZoneTexte 37">
            <a:extLst>
              <a:ext uri="{FF2B5EF4-FFF2-40B4-BE49-F238E27FC236}">
                <a16:creationId xmlns:a16="http://schemas.microsoft.com/office/drawing/2014/main" id="{85D2A513-9A60-4E17-8E90-21C755785FF6}"/>
              </a:ext>
            </a:extLst>
          </p:cNvPr>
          <p:cNvSpPr txBox="1"/>
          <p:nvPr/>
        </p:nvSpPr>
        <p:spPr>
          <a:xfrm>
            <a:off x="2749411" y="4475973"/>
            <a:ext cx="4953000" cy="584775"/>
          </a:xfrm>
          <a:prstGeom prst="rect">
            <a:avLst/>
          </a:prstGeom>
          <a:noFill/>
        </p:spPr>
        <p:txBody>
          <a:bodyPr wrap="square" rtlCol="0">
            <a:spAutoFit/>
          </a:bodyPr>
          <a:lstStyle/>
          <a:p>
            <a:r>
              <a:rPr lang="fr-FR" sz="3200" dirty="0">
                <a:latin typeface="Times New Roman" panose="02020603050405020304" pitchFamily="18" charset="0"/>
                <a:cs typeface="Times New Roman" panose="02020603050405020304" pitchFamily="18" charset="0"/>
              </a:rPr>
              <a:t>Présentation des données</a:t>
            </a:r>
          </a:p>
        </p:txBody>
      </p:sp>
      <p:grpSp>
        <p:nvGrpSpPr>
          <p:cNvPr id="2" name="Groupe 1">
            <a:extLst>
              <a:ext uri="{FF2B5EF4-FFF2-40B4-BE49-F238E27FC236}">
                <a16:creationId xmlns:a16="http://schemas.microsoft.com/office/drawing/2014/main" id="{7A031AF4-471B-7A07-605E-DAE993BB1401}"/>
              </a:ext>
            </a:extLst>
          </p:cNvPr>
          <p:cNvGrpSpPr/>
          <p:nvPr/>
        </p:nvGrpSpPr>
        <p:grpSpPr>
          <a:xfrm>
            <a:off x="12771477" y="4324250"/>
            <a:ext cx="1142999" cy="888222"/>
            <a:chOff x="11093435" y="4640728"/>
            <a:chExt cx="1142999" cy="888222"/>
          </a:xfrm>
          <a:solidFill>
            <a:schemeClr val="accent5">
              <a:lumMod val="75000"/>
            </a:schemeClr>
          </a:solidFill>
        </p:grpSpPr>
        <p:sp>
          <p:nvSpPr>
            <p:cNvPr id="3" name="Google Shape;833;p42">
              <a:extLst>
                <a:ext uri="{FF2B5EF4-FFF2-40B4-BE49-F238E27FC236}">
                  <a16:creationId xmlns:a16="http://schemas.microsoft.com/office/drawing/2014/main" id="{8C52D51F-1498-ACAD-4D6F-471596E9755C}"/>
                </a:ext>
              </a:extLst>
            </p:cNvPr>
            <p:cNvSpPr/>
            <p:nvPr/>
          </p:nvSpPr>
          <p:spPr>
            <a:xfrm>
              <a:off x="11093435" y="4640728"/>
              <a:ext cx="1142999" cy="888222"/>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 name="ZoneTexte 3">
              <a:extLst>
                <a:ext uri="{FF2B5EF4-FFF2-40B4-BE49-F238E27FC236}">
                  <a16:creationId xmlns:a16="http://schemas.microsoft.com/office/drawing/2014/main" id="{70081425-E407-8415-AB35-9BC458F54C64}"/>
                </a:ext>
              </a:extLst>
            </p:cNvPr>
            <p:cNvSpPr txBox="1"/>
            <p:nvPr/>
          </p:nvSpPr>
          <p:spPr>
            <a:xfrm>
              <a:off x="11268590" y="4673457"/>
              <a:ext cx="792685" cy="769441"/>
            </a:xfrm>
            <a:prstGeom prst="rect">
              <a:avLst/>
            </a:prstGeom>
            <a:grpFill/>
          </p:spPr>
          <p:txBody>
            <a:bodyPr wrap="square" rtlCol="0">
              <a:spAutoFit/>
            </a:bodyPr>
            <a:lstStyle/>
            <a:p>
              <a:r>
                <a:rPr lang="fr-FR" sz="4400" b="1" dirty="0">
                  <a:solidFill>
                    <a:schemeClr val="bg1"/>
                  </a:solidFill>
                  <a:latin typeface="Times New Roman" panose="02020603050405020304" pitchFamily="18" charset="0"/>
                  <a:cs typeface="Times New Roman" panose="02020603050405020304" pitchFamily="18" charset="0"/>
                </a:rPr>
                <a:t>03</a:t>
              </a:r>
            </a:p>
          </p:txBody>
        </p:sp>
      </p:grpSp>
      <p:sp>
        <p:nvSpPr>
          <p:cNvPr id="8" name="ZoneTexte 7">
            <a:extLst>
              <a:ext uri="{FF2B5EF4-FFF2-40B4-BE49-F238E27FC236}">
                <a16:creationId xmlns:a16="http://schemas.microsoft.com/office/drawing/2014/main" id="{C16BFE4E-A3E3-D8BC-4E74-67D386551D5D}"/>
              </a:ext>
            </a:extLst>
          </p:cNvPr>
          <p:cNvSpPr txBox="1"/>
          <p:nvPr/>
        </p:nvSpPr>
        <p:spPr>
          <a:xfrm>
            <a:off x="9082172" y="4484590"/>
            <a:ext cx="2411312" cy="584775"/>
          </a:xfrm>
          <a:prstGeom prst="rect">
            <a:avLst/>
          </a:prstGeom>
          <a:noFill/>
        </p:spPr>
        <p:txBody>
          <a:bodyPr wrap="square" rtlCol="0">
            <a:spAutoFit/>
          </a:bodyPr>
          <a:lstStyle/>
          <a:p>
            <a:r>
              <a:rPr lang="fr-FR" sz="3200" dirty="0">
                <a:solidFill>
                  <a:schemeClr val="tx1"/>
                </a:solidFill>
                <a:latin typeface="Times New Roman" panose="02020603050405020304" pitchFamily="18" charset="0"/>
                <a:cs typeface="Times New Roman" panose="02020603050405020304" pitchFamily="18" charset="0"/>
              </a:rPr>
              <a:t>Analyse</a:t>
            </a:r>
            <a:endParaRPr lang="fr-F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834" y="2425592"/>
            <a:ext cx="9968424" cy="1259922"/>
            <a:chOff x="0" y="0"/>
            <a:chExt cx="3636508" cy="459623"/>
          </a:xfrm>
          <a:solidFill>
            <a:schemeClr val="accent5">
              <a:lumMod val="75000"/>
            </a:schemeClr>
          </a:solidFill>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grpFill/>
          </p:spPr>
        </p:sp>
      </p:grpSp>
      <p:grpSp>
        <p:nvGrpSpPr>
          <p:cNvPr id="4" name="Group 4"/>
          <p:cNvGrpSpPr/>
          <p:nvPr/>
        </p:nvGrpSpPr>
        <p:grpSpPr>
          <a:xfrm rot="-2700000">
            <a:off x="-3283041" y="-3283041"/>
            <a:ext cx="6566081" cy="6566081"/>
            <a:chOff x="0" y="0"/>
            <a:chExt cx="1913890" cy="1913890"/>
          </a:xfrm>
          <a:solidFill>
            <a:schemeClr val="accent5">
              <a:lumMod val="75000"/>
            </a:schemeClr>
          </a:solidFill>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6" name="Group 6"/>
          <p:cNvGrpSpPr/>
          <p:nvPr/>
        </p:nvGrpSpPr>
        <p:grpSpPr>
          <a:xfrm rot="2700000">
            <a:off x="-2926440" y="-2926440"/>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3283041" y="7003959"/>
            <a:ext cx="6566081" cy="6566081"/>
            <a:chOff x="0" y="0"/>
            <a:chExt cx="1913890" cy="1913890"/>
          </a:xfrm>
          <a:solidFill>
            <a:schemeClr val="accent5">
              <a:lumMod val="75000"/>
            </a:schemeClr>
          </a:solidFill>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0" name="Group 10"/>
          <p:cNvGrpSpPr/>
          <p:nvPr/>
        </p:nvGrpSpPr>
        <p:grpSpPr>
          <a:xfrm rot="2700000">
            <a:off x="-2926440" y="7360560"/>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2700000">
            <a:off x="-3283041" y="8117325"/>
            <a:ext cx="6566081" cy="6566081"/>
            <a:chOff x="0" y="0"/>
            <a:chExt cx="1913890" cy="1913890"/>
          </a:xfrm>
          <a:solidFill>
            <a:schemeClr val="accent5">
              <a:lumMod val="75000"/>
            </a:schemeClr>
          </a:solidFill>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4" name="Group 14"/>
          <p:cNvGrpSpPr/>
          <p:nvPr/>
        </p:nvGrpSpPr>
        <p:grpSpPr>
          <a:xfrm rot="2700000">
            <a:off x="-2926440" y="8473925"/>
            <a:ext cx="5852880" cy="58528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7" name="TextBox 17"/>
          <p:cNvSpPr txBox="1"/>
          <p:nvPr/>
        </p:nvSpPr>
        <p:spPr>
          <a:xfrm>
            <a:off x="895350" y="4142904"/>
            <a:ext cx="9233976" cy="2172390"/>
          </a:xfrm>
          <a:prstGeom prst="rect">
            <a:avLst/>
          </a:prstGeom>
        </p:spPr>
        <p:txBody>
          <a:bodyPr lIns="0" tIns="0" rIns="0" bIns="0" rtlCol="0" anchor="t">
            <a:spAutoFit/>
          </a:bodyPr>
          <a:lstStyle/>
          <a:p>
            <a:pPr algn="ctr">
              <a:lnSpc>
                <a:spcPts val="8400"/>
              </a:lnSpc>
            </a:pPr>
            <a:r>
              <a:rPr lang="fr-FR" sz="8000" spc="400" dirty="0">
                <a:latin typeface="Poppins Ultra-Bold"/>
              </a:rPr>
              <a:t>Présentation des données</a:t>
            </a:r>
          </a:p>
        </p:txBody>
      </p:sp>
      <p:sp>
        <p:nvSpPr>
          <p:cNvPr id="18" name="TextBox 18"/>
          <p:cNvSpPr txBox="1"/>
          <p:nvPr/>
        </p:nvSpPr>
        <p:spPr>
          <a:xfrm>
            <a:off x="3997858" y="2523496"/>
            <a:ext cx="2528376" cy="1095172"/>
          </a:xfrm>
          <a:prstGeom prst="rect">
            <a:avLst/>
          </a:prstGeom>
        </p:spPr>
        <p:txBody>
          <a:bodyPr lIns="0" tIns="0" rIns="0" bIns="0" rtlCol="0" anchor="t">
            <a:spAutoFit/>
          </a:bodyPr>
          <a:lstStyle/>
          <a:p>
            <a:pPr algn="ctr">
              <a:lnSpc>
                <a:spcPts val="8400"/>
              </a:lnSpc>
            </a:pPr>
            <a:r>
              <a:rPr lang="en-US" sz="8000" spc="400" dirty="0">
                <a:solidFill>
                  <a:srgbClr val="FFFFFF"/>
                </a:solidFill>
                <a:latin typeface="Poppins Heavy"/>
              </a:rPr>
              <a:t>1</a:t>
            </a:r>
          </a:p>
        </p:txBody>
      </p:sp>
      <p:grpSp>
        <p:nvGrpSpPr>
          <p:cNvPr id="19" name="Group 19"/>
          <p:cNvGrpSpPr/>
          <p:nvPr/>
        </p:nvGrpSpPr>
        <p:grpSpPr>
          <a:xfrm>
            <a:off x="10129326" y="-1"/>
            <a:ext cx="8158674" cy="10287000"/>
            <a:chOff x="0" y="0"/>
            <a:chExt cx="2976306" cy="3752725"/>
          </a:xfrm>
          <a:solidFill>
            <a:schemeClr val="accent5">
              <a:lumMod val="75000"/>
            </a:schemeClr>
          </a:solidFill>
        </p:grpSpPr>
        <p:sp>
          <p:nvSpPr>
            <p:cNvPr id="20" name="Freeform 20"/>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grpFill/>
          </p:spPr>
        </p:sp>
      </p:grpSp>
      <p:pic>
        <p:nvPicPr>
          <p:cNvPr id="16" name="Picture 2" descr="La source de données - Icônes ordinateur gratuites">
            <a:extLst>
              <a:ext uri="{FF2B5EF4-FFF2-40B4-BE49-F238E27FC236}">
                <a16:creationId xmlns:a16="http://schemas.microsoft.com/office/drawing/2014/main" id="{B6E44544-D5FC-3C8C-59EB-50DCD4A4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1602" y="3467100"/>
            <a:ext cx="3857598" cy="3794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8"/>
          <p:cNvGrpSpPr/>
          <p:nvPr/>
        </p:nvGrpSpPr>
        <p:grpSpPr>
          <a:xfrm rot="5400000">
            <a:off x="440568" y="344209"/>
            <a:ext cx="1635964" cy="1633346"/>
            <a:chOff x="0" y="0"/>
            <a:chExt cx="6350000" cy="6339840"/>
          </a:xfrm>
          <a:solidFill>
            <a:schemeClr val="accent5">
              <a:lumMod val="75000"/>
            </a:schemeClr>
          </a:solidFill>
        </p:grpSpPr>
        <p:sp>
          <p:nvSpPr>
            <p:cNvPr id="19" name="Freeform 1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0" name="TextBox 12">
            <a:extLst>
              <a:ext uri="{FF2B5EF4-FFF2-40B4-BE49-F238E27FC236}">
                <a16:creationId xmlns:a16="http://schemas.microsoft.com/office/drawing/2014/main" id="{FA2AC5C6-63AD-BE15-B2E2-AEA7DD885CF4}"/>
              </a:ext>
            </a:extLst>
          </p:cNvPr>
          <p:cNvSpPr txBox="1"/>
          <p:nvPr/>
        </p:nvSpPr>
        <p:spPr>
          <a:xfrm>
            <a:off x="2044742" y="487537"/>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PRÉSENTATION</a:t>
            </a:r>
            <a:r>
              <a:rPr lang="en-US" sz="6000" spc="300" dirty="0">
                <a:solidFill>
                  <a:schemeClr val="accent5">
                    <a:lumMod val="75000"/>
                  </a:schemeClr>
                </a:solidFill>
                <a:latin typeface="Poppins Ultra-Bold"/>
              </a:rPr>
              <a:t> DES </a:t>
            </a:r>
            <a:r>
              <a:rPr lang="fr-FR" sz="6000" spc="300" dirty="0">
                <a:solidFill>
                  <a:schemeClr val="accent5">
                    <a:lumMod val="75000"/>
                  </a:schemeClr>
                </a:solidFill>
                <a:latin typeface="Poppins Ultra-Bold"/>
              </a:rPr>
              <a:t>DONNÉES </a:t>
            </a:r>
            <a:endParaRPr lang="en-US" sz="6000" spc="300" dirty="0">
              <a:solidFill>
                <a:schemeClr val="accent5">
                  <a:lumMod val="75000"/>
                </a:schemeClr>
              </a:solidFill>
              <a:latin typeface="Poppins Ultra-Bold"/>
            </a:endParaRPr>
          </a:p>
        </p:txBody>
      </p:sp>
      <p:sp>
        <p:nvSpPr>
          <p:cNvPr id="13" name="TextBox 13">
            <a:extLst>
              <a:ext uri="{FF2B5EF4-FFF2-40B4-BE49-F238E27FC236}">
                <a16:creationId xmlns:a16="http://schemas.microsoft.com/office/drawing/2014/main" id="{38D9941D-D7FD-40C4-2CEB-8E45D8EC8363}"/>
              </a:ext>
            </a:extLst>
          </p:cNvPr>
          <p:cNvSpPr txBox="1"/>
          <p:nvPr/>
        </p:nvSpPr>
        <p:spPr>
          <a:xfrm>
            <a:off x="701965" y="2920071"/>
            <a:ext cx="16595435" cy="1861535"/>
          </a:xfrm>
          <a:prstGeom prst="rect">
            <a:avLst/>
          </a:prstGeom>
        </p:spPr>
        <p:txBody>
          <a:bodyPr wrap="square" lIns="0" tIns="0" rIns="0" bIns="0" rtlCol="0" anchor="t">
            <a:spAutoFit/>
          </a:bodyPr>
          <a:lstStyle/>
          <a:p>
            <a:pPr algn="just">
              <a:lnSpc>
                <a:spcPct val="150000"/>
              </a:lnSpc>
            </a:pPr>
            <a:r>
              <a:rPr lang="fr-FR" sz="2800" b="0" dirty="0">
                <a:effectLst/>
                <a:latin typeface="Times New Roman" panose="02020603050405020304" pitchFamily="18" charset="0"/>
                <a:cs typeface="Times New Roman" panose="02020603050405020304" pitchFamily="18" charset="0"/>
              </a:rPr>
              <a:t>Les données utilisées pour ce projet proviennent de la plateforme </a:t>
            </a:r>
            <a:r>
              <a:rPr lang="fr-FR" sz="2800" b="0" i="1" dirty="0">
                <a:effectLst/>
                <a:latin typeface="Times New Roman" panose="02020603050405020304" pitchFamily="18" charset="0"/>
                <a:cs typeface="Times New Roman" panose="02020603050405020304" pitchFamily="18" charset="0"/>
              </a:rPr>
              <a:t>Kaggle</a:t>
            </a:r>
            <a:r>
              <a:rPr lang="fr-FR" sz="2800" b="0" dirty="0">
                <a:effectLst/>
                <a:latin typeface="Times New Roman" panose="02020603050405020304" pitchFamily="18" charset="0"/>
                <a:cs typeface="Times New Roman" panose="02020603050405020304" pitchFamily="18" charset="0"/>
              </a:rPr>
              <a:t>, via le jeu de données intitulé "Student Performance Factors". Ce dataset, partagé par l'utilisateur Lainguyn123, vise à explorer les facteurs influençant la performance académique des étudiants. Il est accessible à l'adresse suivante : </a:t>
            </a:r>
            <a:r>
              <a:rPr lang="fr-FR" sz="2800" dirty="0">
                <a:latin typeface="Times New Roman" panose="02020603050405020304" pitchFamily="18" charset="0"/>
                <a:cs typeface="Times New Roman" panose="02020603050405020304" pitchFamily="18" charset="0"/>
                <a:hlinkClick r:id="rId2"/>
              </a:rPr>
              <a:t>Student Performance Factors </a:t>
            </a:r>
            <a:endParaRPr lang="fr-FR" sz="2800" b="0" dirty="0">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D6C9E7D-6B5A-F508-8B9E-3FDD3D7A1391}"/>
              </a:ext>
            </a:extLst>
          </p:cNvPr>
          <p:cNvSpPr txBox="1"/>
          <p:nvPr/>
        </p:nvSpPr>
        <p:spPr>
          <a:xfrm>
            <a:off x="-1066800" y="2283211"/>
            <a:ext cx="7383176" cy="494110"/>
          </a:xfrm>
          <a:prstGeom prst="rect">
            <a:avLst/>
          </a:prstGeom>
        </p:spPr>
        <p:txBody>
          <a:bodyPr lIns="0" tIns="0" rIns="0" bIns="0" rtlCol="0" anchor="t">
            <a:spAutoFit/>
          </a:bodyPr>
          <a:lstStyle/>
          <a:p>
            <a:pPr algn="ctr">
              <a:lnSpc>
                <a:spcPts val="4200"/>
              </a:lnSpc>
            </a:pPr>
            <a:r>
              <a:rPr lang="en-US" sz="3000" b="1" spc="300" dirty="0">
                <a:solidFill>
                  <a:schemeClr val="accent5">
                    <a:lumMod val="75000"/>
                  </a:schemeClr>
                </a:solidFill>
                <a:latin typeface="Times New Roman" panose="02020603050405020304" pitchFamily="18" charset="0"/>
                <a:cs typeface="Times New Roman" panose="02020603050405020304" pitchFamily="18" charset="0"/>
              </a:rPr>
              <a:t>SOURCE</a:t>
            </a:r>
          </a:p>
        </p:txBody>
      </p:sp>
      <p:sp>
        <p:nvSpPr>
          <p:cNvPr id="17" name="TextBox 13">
            <a:extLst>
              <a:ext uri="{FF2B5EF4-FFF2-40B4-BE49-F238E27FC236}">
                <a16:creationId xmlns:a16="http://schemas.microsoft.com/office/drawing/2014/main" id="{F5FE1790-ACF2-03A1-98D7-A8BB519CB235}"/>
              </a:ext>
            </a:extLst>
          </p:cNvPr>
          <p:cNvSpPr txBox="1"/>
          <p:nvPr/>
        </p:nvSpPr>
        <p:spPr>
          <a:xfrm>
            <a:off x="838200" y="5264550"/>
            <a:ext cx="12196154" cy="2514343"/>
          </a:xfrm>
          <a:prstGeom prst="rect">
            <a:avLst/>
          </a:prstGeom>
        </p:spPr>
        <p:txBody>
          <a:bodyPr wrap="square" lIns="0" tIns="0" rIns="0" bIns="0" rtlCol="0" anchor="t">
            <a:spAutoFit/>
          </a:bodyPr>
          <a:lstStyle/>
          <a:p>
            <a:pPr marL="342900" indent="-342900" algn="just">
              <a:lnSpc>
                <a:spcPct val="150000"/>
              </a:lnSpc>
              <a:buFont typeface="Arial" panose="020B0604020202020204" pitchFamily="34" charset="0"/>
              <a:buChar char="•"/>
            </a:pPr>
            <a:r>
              <a:rPr lang="fr-FR" sz="2800" b="0" dirty="0">
                <a:effectLst/>
                <a:latin typeface="Times New Roman" panose="02020603050405020304" pitchFamily="18" charset="0"/>
                <a:cs typeface="Times New Roman" panose="02020603050405020304" pitchFamily="18" charset="0"/>
              </a:rPr>
              <a:t>Nombre d’observations : 6607</a:t>
            </a:r>
          </a:p>
          <a:p>
            <a:pPr marL="342900" indent="-342900" algn="just">
              <a:lnSpc>
                <a:spcPct val="150000"/>
              </a:lnSpc>
              <a:buFont typeface="Arial" panose="020B0604020202020204" pitchFamily="34" charset="0"/>
              <a:buChar char="•"/>
            </a:pPr>
            <a:r>
              <a:rPr lang="fr-FR" sz="2800" b="0" dirty="0">
                <a:effectLst/>
                <a:latin typeface="Times New Roman" panose="02020603050405020304" pitchFamily="18" charset="0"/>
                <a:cs typeface="Times New Roman" panose="02020603050405020304" pitchFamily="18" charset="0"/>
              </a:rPr>
              <a:t>Nombre total de variables : 20</a:t>
            </a:r>
          </a:p>
          <a:p>
            <a:pPr marL="342900" indent="-342900" algn="just">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19 variables explicatives dont 13 qualitatives et 6 quantitatives</a:t>
            </a:r>
          </a:p>
          <a:p>
            <a:pPr marL="342900" indent="-342900" algn="just">
              <a:lnSpc>
                <a:spcPct val="150000"/>
              </a:lnSpc>
              <a:buFont typeface="Arial" panose="020B0604020202020204" pitchFamily="34" charset="0"/>
              <a:buChar char="•"/>
            </a:pPr>
            <a:r>
              <a:rPr lang="fr-FR" sz="2800" b="0" dirty="0">
                <a:effectLst/>
                <a:latin typeface="Times New Roman" panose="02020603050405020304" pitchFamily="18" charset="0"/>
                <a:cs typeface="Times New Roman" panose="02020603050405020304" pitchFamily="18" charset="0"/>
              </a:rPr>
              <a:t>Variable cible : le score à l’examen (</a:t>
            </a:r>
            <a:r>
              <a:rPr lang="fr-FR" sz="2800" b="0" i="1" dirty="0">
                <a:solidFill>
                  <a:srgbClr val="22AA44"/>
                </a:solidFill>
                <a:effectLst/>
                <a:latin typeface="Consolas" panose="020B0609020204030204" pitchFamily="49" charset="0"/>
              </a:rPr>
              <a:t>Exam_Score)</a:t>
            </a:r>
            <a:endParaRPr lang="fr-FR" sz="2800" b="0" dirty="0">
              <a:solidFill>
                <a:srgbClr val="6688CC"/>
              </a:solidFill>
              <a:effectLst/>
              <a:latin typeface="Consolas" panose="020B0609020204030204" pitchFamily="49" charset="0"/>
            </a:endParaRPr>
          </a:p>
        </p:txBody>
      </p:sp>
      <p:grpSp>
        <p:nvGrpSpPr>
          <p:cNvPr id="20" name="Group 8">
            <a:extLst>
              <a:ext uri="{FF2B5EF4-FFF2-40B4-BE49-F238E27FC236}">
                <a16:creationId xmlns:a16="http://schemas.microsoft.com/office/drawing/2014/main" id="{00A5DADD-085C-AF91-9300-7C8DD42004D9}"/>
              </a:ext>
            </a:extLst>
          </p:cNvPr>
          <p:cNvGrpSpPr/>
          <p:nvPr/>
        </p:nvGrpSpPr>
        <p:grpSpPr>
          <a:xfrm>
            <a:off x="616919" y="8261838"/>
            <a:ext cx="1635964" cy="1633346"/>
            <a:chOff x="0" y="0"/>
            <a:chExt cx="6350000" cy="6339840"/>
          </a:xfrm>
          <a:solidFill>
            <a:schemeClr val="accent5">
              <a:lumMod val="75000"/>
            </a:schemeClr>
          </a:solidFill>
        </p:grpSpPr>
        <p:sp>
          <p:nvSpPr>
            <p:cNvPr id="21" name="Freeform 9">
              <a:extLst>
                <a:ext uri="{FF2B5EF4-FFF2-40B4-BE49-F238E27FC236}">
                  <a16:creationId xmlns:a16="http://schemas.microsoft.com/office/drawing/2014/main" id="{B1CFD133-1227-62F9-7ADF-43592FE693C6}"/>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3A0B-8107-F710-2DF4-AE89F7DA279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0286FED-F06D-9425-B075-2392C9091842}"/>
              </a:ext>
            </a:extLst>
          </p:cNvPr>
          <p:cNvGrpSpPr/>
          <p:nvPr/>
        </p:nvGrpSpPr>
        <p:grpSpPr>
          <a:xfrm>
            <a:off x="277834" y="2425592"/>
            <a:ext cx="9968424" cy="1259922"/>
            <a:chOff x="0" y="0"/>
            <a:chExt cx="3636508" cy="459623"/>
          </a:xfrm>
          <a:solidFill>
            <a:schemeClr val="accent5">
              <a:lumMod val="75000"/>
            </a:schemeClr>
          </a:solidFill>
        </p:grpSpPr>
        <p:sp>
          <p:nvSpPr>
            <p:cNvPr id="3" name="Freeform 3">
              <a:extLst>
                <a:ext uri="{FF2B5EF4-FFF2-40B4-BE49-F238E27FC236}">
                  <a16:creationId xmlns:a16="http://schemas.microsoft.com/office/drawing/2014/main" id="{6235DFAD-77E5-D30D-A96A-B618332EA7DA}"/>
                </a:ext>
              </a:extLst>
            </p:cNvPr>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grpFill/>
          </p:spPr>
        </p:sp>
      </p:grpSp>
      <p:grpSp>
        <p:nvGrpSpPr>
          <p:cNvPr id="4" name="Group 4">
            <a:extLst>
              <a:ext uri="{FF2B5EF4-FFF2-40B4-BE49-F238E27FC236}">
                <a16:creationId xmlns:a16="http://schemas.microsoft.com/office/drawing/2014/main" id="{2AAA8183-72C4-29AD-674E-4CA10A8B2238}"/>
              </a:ext>
            </a:extLst>
          </p:cNvPr>
          <p:cNvGrpSpPr/>
          <p:nvPr/>
        </p:nvGrpSpPr>
        <p:grpSpPr>
          <a:xfrm rot="-2700000">
            <a:off x="-3283041" y="-3283041"/>
            <a:ext cx="6566081" cy="6566081"/>
            <a:chOff x="0" y="0"/>
            <a:chExt cx="1913890" cy="1913890"/>
          </a:xfrm>
          <a:solidFill>
            <a:schemeClr val="accent5">
              <a:lumMod val="75000"/>
            </a:schemeClr>
          </a:solidFill>
        </p:grpSpPr>
        <p:sp>
          <p:nvSpPr>
            <p:cNvPr id="5" name="Freeform 5">
              <a:extLst>
                <a:ext uri="{FF2B5EF4-FFF2-40B4-BE49-F238E27FC236}">
                  <a16:creationId xmlns:a16="http://schemas.microsoft.com/office/drawing/2014/main" id="{DAF65BA0-12FC-BD47-2EEE-C9941ABFAF34}"/>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6" name="Group 6">
            <a:extLst>
              <a:ext uri="{FF2B5EF4-FFF2-40B4-BE49-F238E27FC236}">
                <a16:creationId xmlns:a16="http://schemas.microsoft.com/office/drawing/2014/main" id="{F8477CA3-BAD9-12D7-D554-1F358C3D9958}"/>
              </a:ext>
            </a:extLst>
          </p:cNvPr>
          <p:cNvGrpSpPr/>
          <p:nvPr/>
        </p:nvGrpSpPr>
        <p:grpSpPr>
          <a:xfrm rot="2700000">
            <a:off x="-2926440" y="-2926440"/>
            <a:ext cx="5852880" cy="5852880"/>
            <a:chOff x="0" y="0"/>
            <a:chExt cx="1913890" cy="1913890"/>
          </a:xfrm>
        </p:grpSpPr>
        <p:sp>
          <p:nvSpPr>
            <p:cNvPr id="7" name="Freeform 7">
              <a:extLst>
                <a:ext uri="{FF2B5EF4-FFF2-40B4-BE49-F238E27FC236}">
                  <a16:creationId xmlns:a16="http://schemas.microsoft.com/office/drawing/2014/main" id="{C03F3295-B189-8A76-DF62-601B7FE6A081}"/>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a:extLst>
              <a:ext uri="{FF2B5EF4-FFF2-40B4-BE49-F238E27FC236}">
                <a16:creationId xmlns:a16="http://schemas.microsoft.com/office/drawing/2014/main" id="{825FA17E-5095-A628-B7DD-F54E527BEEAA}"/>
              </a:ext>
            </a:extLst>
          </p:cNvPr>
          <p:cNvGrpSpPr/>
          <p:nvPr/>
        </p:nvGrpSpPr>
        <p:grpSpPr>
          <a:xfrm rot="-2700000">
            <a:off x="-3283041" y="7003959"/>
            <a:ext cx="6566081" cy="6566081"/>
            <a:chOff x="0" y="0"/>
            <a:chExt cx="1913890" cy="1913890"/>
          </a:xfrm>
          <a:solidFill>
            <a:schemeClr val="accent5">
              <a:lumMod val="75000"/>
            </a:schemeClr>
          </a:solidFill>
        </p:grpSpPr>
        <p:sp>
          <p:nvSpPr>
            <p:cNvPr id="9" name="Freeform 9">
              <a:extLst>
                <a:ext uri="{FF2B5EF4-FFF2-40B4-BE49-F238E27FC236}">
                  <a16:creationId xmlns:a16="http://schemas.microsoft.com/office/drawing/2014/main" id="{EEB676AD-A7C7-9DFF-99ED-91898D8B4D2D}"/>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0" name="Group 10">
            <a:extLst>
              <a:ext uri="{FF2B5EF4-FFF2-40B4-BE49-F238E27FC236}">
                <a16:creationId xmlns:a16="http://schemas.microsoft.com/office/drawing/2014/main" id="{83B0DDD5-5778-EA57-56DA-03DEF04DAA91}"/>
              </a:ext>
            </a:extLst>
          </p:cNvPr>
          <p:cNvGrpSpPr/>
          <p:nvPr/>
        </p:nvGrpSpPr>
        <p:grpSpPr>
          <a:xfrm rot="2700000">
            <a:off x="-2926440" y="7360560"/>
            <a:ext cx="5852880" cy="5852880"/>
            <a:chOff x="0" y="0"/>
            <a:chExt cx="1913890" cy="1913890"/>
          </a:xfrm>
        </p:grpSpPr>
        <p:sp>
          <p:nvSpPr>
            <p:cNvPr id="11" name="Freeform 11">
              <a:extLst>
                <a:ext uri="{FF2B5EF4-FFF2-40B4-BE49-F238E27FC236}">
                  <a16:creationId xmlns:a16="http://schemas.microsoft.com/office/drawing/2014/main" id="{B070CCE6-5529-5BAE-58C5-1957B9D28DC6}"/>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a:extLst>
              <a:ext uri="{FF2B5EF4-FFF2-40B4-BE49-F238E27FC236}">
                <a16:creationId xmlns:a16="http://schemas.microsoft.com/office/drawing/2014/main" id="{19CE1968-DE62-6CB3-C68F-F002AA686A07}"/>
              </a:ext>
            </a:extLst>
          </p:cNvPr>
          <p:cNvGrpSpPr/>
          <p:nvPr/>
        </p:nvGrpSpPr>
        <p:grpSpPr>
          <a:xfrm rot="-2700000">
            <a:off x="-3283041" y="8117325"/>
            <a:ext cx="6566081" cy="6566081"/>
            <a:chOff x="0" y="0"/>
            <a:chExt cx="1913890" cy="1913890"/>
          </a:xfrm>
          <a:solidFill>
            <a:schemeClr val="accent5">
              <a:lumMod val="75000"/>
            </a:schemeClr>
          </a:solidFill>
        </p:grpSpPr>
        <p:sp>
          <p:nvSpPr>
            <p:cNvPr id="13" name="Freeform 13">
              <a:extLst>
                <a:ext uri="{FF2B5EF4-FFF2-40B4-BE49-F238E27FC236}">
                  <a16:creationId xmlns:a16="http://schemas.microsoft.com/office/drawing/2014/main" id="{0727C289-47E1-11AC-B330-2DB470C9138B}"/>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4" name="Group 14">
            <a:extLst>
              <a:ext uri="{FF2B5EF4-FFF2-40B4-BE49-F238E27FC236}">
                <a16:creationId xmlns:a16="http://schemas.microsoft.com/office/drawing/2014/main" id="{B323A6C3-7D4A-EE37-6B2D-EFBA6CC89736}"/>
              </a:ext>
            </a:extLst>
          </p:cNvPr>
          <p:cNvGrpSpPr/>
          <p:nvPr/>
        </p:nvGrpSpPr>
        <p:grpSpPr>
          <a:xfrm rot="2700000">
            <a:off x="-2926440" y="8473925"/>
            <a:ext cx="5852880" cy="5852880"/>
            <a:chOff x="0" y="0"/>
            <a:chExt cx="1913890" cy="1913890"/>
          </a:xfrm>
        </p:grpSpPr>
        <p:sp>
          <p:nvSpPr>
            <p:cNvPr id="15" name="Freeform 15">
              <a:extLst>
                <a:ext uri="{FF2B5EF4-FFF2-40B4-BE49-F238E27FC236}">
                  <a16:creationId xmlns:a16="http://schemas.microsoft.com/office/drawing/2014/main" id="{60F45F5A-2780-5FDF-6698-1CB550127A35}"/>
                </a:ext>
              </a:extLst>
            </p:cNvPr>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7" name="TextBox 17">
            <a:extLst>
              <a:ext uri="{FF2B5EF4-FFF2-40B4-BE49-F238E27FC236}">
                <a16:creationId xmlns:a16="http://schemas.microsoft.com/office/drawing/2014/main" id="{9315C75E-9922-3ABC-157E-DD60D69833BD}"/>
              </a:ext>
            </a:extLst>
          </p:cNvPr>
          <p:cNvSpPr txBox="1"/>
          <p:nvPr/>
        </p:nvSpPr>
        <p:spPr>
          <a:xfrm>
            <a:off x="895350" y="4184448"/>
            <a:ext cx="9233976" cy="1095172"/>
          </a:xfrm>
          <a:prstGeom prst="rect">
            <a:avLst/>
          </a:prstGeom>
        </p:spPr>
        <p:txBody>
          <a:bodyPr lIns="0" tIns="0" rIns="0" bIns="0" rtlCol="0" anchor="t">
            <a:spAutoFit/>
          </a:bodyPr>
          <a:lstStyle/>
          <a:p>
            <a:pPr algn="ctr">
              <a:lnSpc>
                <a:spcPts val="8400"/>
              </a:lnSpc>
            </a:pPr>
            <a:r>
              <a:rPr lang="fr-FR" sz="8000" spc="400" dirty="0">
                <a:latin typeface="Poppins Ultra-Bold"/>
              </a:rPr>
              <a:t>Analyse</a:t>
            </a:r>
          </a:p>
        </p:txBody>
      </p:sp>
      <p:sp>
        <p:nvSpPr>
          <p:cNvPr id="18" name="TextBox 18">
            <a:extLst>
              <a:ext uri="{FF2B5EF4-FFF2-40B4-BE49-F238E27FC236}">
                <a16:creationId xmlns:a16="http://schemas.microsoft.com/office/drawing/2014/main" id="{45119BD2-1EA2-B6A8-22C1-02F38B571F12}"/>
              </a:ext>
            </a:extLst>
          </p:cNvPr>
          <p:cNvSpPr txBox="1"/>
          <p:nvPr/>
        </p:nvSpPr>
        <p:spPr>
          <a:xfrm>
            <a:off x="3997858" y="2523496"/>
            <a:ext cx="2528376" cy="1095172"/>
          </a:xfrm>
          <a:prstGeom prst="rect">
            <a:avLst/>
          </a:prstGeom>
        </p:spPr>
        <p:txBody>
          <a:bodyPr lIns="0" tIns="0" rIns="0" bIns="0" rtlCol="0" anchor="t">
            <a:spAutoFit/>
          </a:bodyPr>
          <a:lstStyle/>
          <a:p>
            <a:pPr algn="ctr">
              <a:lnSpc>
                <a:spcPts val="8400"/>
              </a:lnSpc>
            </a:pPr>
            <a:r>
              <a:rPr lang="en-US" sz="8000" spc="400" dirty="0">
                <a:solidFill>
                  <a:srgbClr val="FFFFFF"/>
                </a:solidFill>
                <a:latin typeface="Poppins Heavy"/>
              </a:rPr>
              <a:t>2</a:t>
            </a:r>
          </a:p>
        </p:txBody>
      </p:sp>
      <p:grpSp>
        <p:nvGrpSpPr>
          <p:cNvPr id="19" name="Group 19">
            <a:extLst>
              <a:ext uri="{FF2B5EF4-FFF2-40B4-BE49-F238E27FC236}">
                <a16:creationId xmlns:a16="http://schemas.microsoft.com/office/drawing/2014/main" id="{CAD12BF7-ECD3-6C4E-F42B-165337D6BDF1}"/>
              </a:ext>
            </a:extLst>
          </p:cNvPr>
          <p:cNvGrpSpPr/>
          <p:nvPr/>
        </p:nvGrpSpPr>
        <p:grpSpPr>
          <a:xfrm>
            <a:off x="10129326" y="-1"/>
            <a:ext cx="8158674" cy="10287000"/>
            <a:chOff x="0" y="0"/>
            <a:chExt cx="2976306" cy="3752725"/>
          </a:xfrm>
          <a:solidFill>
            <a:schemeClr val="accent5">
              <a:lumMod val="75000"/>
            </a:schemeClr>
          </a:solidFill>
        </p:grpSpPr>
        <p:sp>
          <p:nvSpPr>
            <p:cNvPr id="20" name="Freeform 20">
              <a:extLst>
                <a:ext uri="{FF2B5EF4-FFF2-40B4-BE49-F238E27FC236}">
                  <a16:creationId xmlns:a16="http://schemas.microsoft.com/office/drawing/2014/main" id="{85C08CA1-FADB-E06D-4D1D-698E4798ABC9}"/>
                </a:ext>
              </a:extLst>
            </p:cNvPr>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grpFill/>
          </p:spPr>
        </p:sp>
      </p:grpSp>
      <p:pic>
        <p:nvPicPr>
          <p:cNvPr id="22" name="Graphique 21" descr="Graphique à barres avec un remplissage uni">
            <a:extLst>
              <a:ext uri="{FF2B5EF4-FFF2-40B4-BE49-F238E27FC236}">
                <a16:creationId xmlns:a16="http://schemas.microsoft.com/office/drawing/2014/main" id="{4A4A73B4-D25B-8E5A-2E75-F031119273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24581" y="3089486"/>
            <a:ext cx="3285096" cy="3285096"/>
          </a:xfrm>
          <a:prstGeom prst="rect">
            <a:avLst/>
          </a:prstGeom>
        </p:spPr>
      </p:pic>
    </p:spTree>
    <p:extLst>
      <p:ext uri="{BB962C8B-B14F-4D97-AF65-F5344CB8AC3E}">
        <p14:creationId xmlns:p14="http://schemas.microsoft.com/office/powerpoint/2010/main" val="112211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4F7A9-D283-5C37-0FC0-DD0E17B7684E}"/>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F162E487-D261-A33E-5FF2-4870DDC72A5C}"/>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5B6A3087-2113-1B92-CD34-A6EEE7D7129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20" name="Group 8">
            <a:extLst>
              <a:ext uri="{FF2B5EF4-FFF2-40B4-BE49-F238E27FC236}">
                <a16:creationId xmlns:a16="http://schemas.microsoft.com/office/drawing/2014/main" id="{BDD8D841-602F-89DA-9D90-E9DC7E329434}"/>
              </a:ext>
            </a:extLst>
          </p:cNvPr>
          <p:cNvGrpSpPr/>
          <p:nvPr/>
        </p:nvGrpSpPr>
        <p:grpSpPr>
          <a:xfrm>
            <a:off x="616919" y="8261838"/>
            <a:ext cx="1635964" cy="1633346"/>
            <a:chOff x="0" y="0"/>
            <a:chExt cx="6350000" cy="6339840"/>
          </a:xfrm>
          <a:solidFill>
            <a:schemeClr val="accent5">
              <a:lumMod val="75000"/>
            </a:schemeClr>
          </a:solidFill>
        </p:grpSpPr>
        <p:sp>
          <p:nvSpPr>
            <p:cNvPr id="21" name="Freeform 9">
              <a:extLst>
                <a:ext uri="{FF2B5EF4-FFF2-40B4-BE49-F238E27FC236}">
                  <a16:creationId xmlns:a16="http://schemas.microsoft.com/office/drawing/2014/main" id="{54547212-FFB8-CF9C-CE02-19FC88478D9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3" name="Image 2">
            <a:extLst>
              <a:ext uri="{FF2B5EF4-FFF2-40B4-BE49-F238E27FC236}">
                <a16:creationId xmlns:a16="http://schemas.microsoft.com/office/drawing/2014/main" id="{25978CC0-D133-8FBD-8EEE-92508E8E0A7B}"/>
              </a:ext>
            </a:extLst>
          </p:cNvPr>
          <p:cNvPicPr>
            <a:picLocks noChangeAspect="1"/>
          </p:cNvPicPr>
          <p:nvPr/>
        </p:nvPicPr>
        <p:blipFill>
          <a:blip r:embed="rId2">
            <a:extLst>
              <a:ext uri="{28A0092B-C50C-407E-A947-70E740481C1C}">
                <a14:useLocalDpi xmlns:a14="http://schemas.microsoft.com/office/drawing/2010/main" val="0"/>
              </a:ext>
            </a:extLst>
          </a:blip>
          <a:srcRect l="50000"/>
          <a:stretch/>
        </p:blipFill>
        <p:spPr>
          <a:xfrm>
            <a:off x="2059983" y="1952465"/>
            <a:ext cx="6807721" cy="6309373"/>
          </a:xfrm>
          <a:prstGeom prst="rect">
            <a:avLst/>
          </a:prstGeom>
        </p:spPr>
      </p:pic>
      <p:pic>
        <p:nvPicPr>
          <p:cNvPr id="5" name="Image 4">
            <a:extLst>
              <a:ext uri="{FF2B5EF4-FFF2-40B4-BE49-F238E27FC236}">
                <a16:creationId xmlns:a16="http://schemas.microsoft.com/office/drawing/2014/main" id="{73514B51-385A-B90E-02F6-DFBECA33B2DD}"/>
              </a:ext>
            </a:extLst>
          </p:cNvPr>
          <p:cNvPicPr>
            <a:picLocks noChangeAspect="1"/>
          </p:cNvPicPr>
          <p:nvPr/>
        </p:nvPicPr>
        <p:blipFill>
          <a:blip r:embed="rId3">
            <a:extLst>
              <a:ext uri="{28A0092B-C50C-407E-A947-70E740481C1C}">
                <a14:useLocalDpi xmlns:a14="http://schemas.microsoft.com/office/drawing/2010/main" val="0"/>
              </a:ext>
            </a:extLst>
          </a:blip>
          <a:srcRect l="50000"/>
          <a:stretch/>
        </p:blipFill>
        <p:spPr>
          <a:xfrm>
            <a:off x="9420296" y="1978865"/>
            <a:ext cx="6807721" cy="6309372"/>
          </a:xfrm>
          <a:prstGeom prst="rect">
            <a:avLst/>
          </a:prstGeom>
        </p:spPr>
      </p:pic>
      <p:sp>
        <p:nvSpPr>
          <p:cNvPr id="6" name="TextBox 12">
            <a:extLst>
              <a:ext uri="{FF2B5EF4-FFF2-40B4-BE49-F238E27FC236}">
                <a16:creationId xmlns:a16="http://schemas.microsoft.com/office/drawing/2014/main" id="{504857DE-CBF4-5173-3460-6FF66438AEA6}"/>
              </a:ext>
            </a:extLst>
          </p:cNvPr>
          <p:cNvSpPr txBox="1"/>
          <p:nvPr/>
        </p:nvSpPr>
        <p:spPr>
          <a:xfrm>
            <a:off x="-1828800" y="495300"/>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Analyse</a:t>
            </a:r>
            <a:endParaRPr lang="en-US" sz="6000" spc="300" dirty="0">
              <a:solidFill>
                <a:schemeClr val="accent5">
                  <a:lumMod val="75000"/>
                </a:schemeClr>
              </a:solidFill>
              <a:latin typeface="Poppins Ultra-Bold"/>
            </a:endParaRPr>
          </a:p>
        </p:txBody>
      </p:sp>
    </p:spTree>
    <p:extLst>
      <p:ext uri="{BB962C8B-B14F-4D97-AF65-F5344CB8AC3E}">
        <p14:creationId xmlns:p14="http://schemas.microsoft.com/office/powerpoint/2010/main" val="133977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1791E-0722-CD73-A76B-ADBB245D1A3F}"/>
            </a:ext>
          </a:extLst>
        </p:cNvPr>
        <p:cNvGrpSpPr/>
        <p:nvPr/>
      </p:nvGrpSpPr>
      <p:grpSpPr>
        <a:xfrm>
          <a:off x="0" y="0"/>
          <a:ext cx="0" cy="0"/>
          <a:chOff x="0" y="0"/>
          <a:chExt cx="0" cy="0"/>
        </a:xfrm>
      </p:grpSpPr>
      <p:grpSp>
        <p:nvGrpSpPr>
          <p:cNvPr id="18" name="Group 18">
            <a:extLst>
              <a:ext uri="{FF2B5EF4-FFF2-40B4-BE49-F238E27FC236}">
                <a16:creationId xmlns:a16="http://schemas.microsoft.com/office/drawing/2014/main" id="{790176C1-5E91-C8C0-58EA-52B9E3D1F0BB}"/>
              </a:ext>
            </a:extLst>
          </p:cNvPr>
          <p:cNvGrpSpPr/>
          <p:nvPr/>
        </p:nvGrpSpPr>
        <p:grpSpPr>
          <a:xfrm rot="5400000">
            <a:off x="440568" y="344209"/>
            <a:ext cx="1635964" cy="1633346"/>
            <a:chOff x="0" y="0"/>
            <a:chExt cx="6350000" cy="6339840"/>
          </a:xfrm>
          <a:solidFill>
            <a:schemeClr val="accent5">
              <a:lumMod val="75000"/>
            </a:schemeClr>
          </a:solidFill>
        </p:grpSpPr>
        <p:sp>
          <p:nvSpPr>
            <p:cNvPr id="19" name="Freeform 19">
              <a:extLst>
                <a:ext uri="{FF2B5EF4-FFF2-40B4-BE49-F238E27FC236}">
                  <a16:creationId xmlns:a16="http://schemas.microsoft.com/office/drawing/2014/main" id="{B12158EA-648E-2356-0144-DDCC9E7C8F20}"/>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20" name="Group 8">
            <a:extLst>
              <a:ext uri="{FF2B5EF4-FFF2-40B4-BE49-F238E27FC236}">
                <a16:creationId xmlns:a16="http://schemas.microsoft.com/office/drawing/2014/main" id="{E1197315-5E3C-8D3F-C2E9-F1D81CFEAEE9}"/>
              </a:ext>
            </a:extLst>
          </p:cNvPr>
          <p:cNvGrpSpPr/>
          <p:nvPr/>
        </p:nvGrpSpPr>
        <p:grpSpPr>
          <a:xfrm>
            <a:off x="616919" y="8261838"/>
            <a:ext cx="1635964" cy="1633346"/>
            <a:chOff x="0" y="0"/>
            <a:chExt cx="6350000" cy="6339840"/>
          </a:xfrm>
          <a:solidFill>
            <a:schemeClr val="accent5">
              <a:lumMod val="75000"/>
            </a:schemeClr>
          </a:solidFill>
        </p:grpSpPr>
        <p:sp>
          <p:nvSpPr>
            <p:cNvPr id="21" name="Freeform 9">
              <a:extLst>
                <a:ext uri="{FF2B5EF4-FFF2-40B4-BE49-F238E27FC236}">
                  <a16:creationId xmlns:a16="http://schemas.microsoft.com/office/drawing/2014/main" id="{C9F08E6E-1F35-179D-0ADB-C73AF22569D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2" name="TextBox 12">
            <a:extLst>
              <a:ext uri="{FF2B5EF4-FFF2-40B4-BE49-F238E27FC236}">
                <a16:creationId xmlns:a16="http://schemas.microsoft.com/office/drawing/2014/main" id="{85E8BBC0-91C9-4781-B231-B79685C3C609}"/>
              </a:ext>
            </a:extLst>
          </p:cNvPr>
          <p:cNvSpPr txBox="1"/>
          <p:nvPr/>
        </p:nvSpPr>
        <p:spPr>
          <a:xfrm>
            <a:off x="-1828800" y="495300"/>
            <a:ext cx="13042858" cy="821379"/>
          </a:xfrm>
          <a:prstGeom prst="rect">
            <a:avLst/>
          </a:prstGeom>
        </p:spPr>
        <p:txBody>
          <a:bodyPr wrap="square" lIns="0" tIns="0" rIns="0" bIns="0" rtlCol="0" anchor="t">
            <a:spAutoFit/>
          </a:bodyPr>
          <a:lstStyle/>
          <a:p>
            <a:pPr algn="ctr">
              <a:lnSpc>
                <a:spcPts val="6300"/>
              </a:lnSpc>
            </a:pPr>
            <a:r>
              <a:rPr lang="fr-FR" sz="6000" spc="300" dirty="0">
                <a:solidFill>
                  <a:schemeClr val="accent5">
                    <a:lumMod val="75000"/>
                  </a:schemeClr>
                </a:solidFill>
                <a:latin typeface="Poppins Ultra-Bold"/>
              </a:rPr>
              <a:t>Analyse</a:t>
            </a:r>
            <a:endParaRPr lang="en-US" sz="6000" spc="300" dirty="0">
              <a:solidFill>
                <a:schemeClr val="accent5">
                  <a:lumMod val="75000"/>
                </a:schemeClr>
              </a:solidFill>
              <a:latin typeface="Poppins Ultra-Bold"/>
            </a:endParaRPr>
          </a:p>
        </p:txBody>
      </p:sp>
      <p:pic>
        <p:nvPicPr>
          <p:cNvPr id="6" name="Image 5">
            <a:extLst>
              <a:ext uri="{FF2B5EF4-FFF2-40B4-BE49-F238E27FC236}">
                <a16:creationId xmlns:a16="http://schemas.microsoft.com/office/drawing/2014/main" id="{C5D4C423-D11C-CF24-809E-CCB7B4A1F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956809"/>
            <a:ext cx="11201400" cy="6373381"/>
          </a:xfrm>
          <a:prstGeom prst="rect">
            <a:avLst/>
          </a:prstGeom>
          <a:ln>
            <a:solidFill>
              <a:schemeClr val="tx1"/>
            </a:solidFill>
          </a:ln>
        </p:spPr>
      </p:pic>
    </p:spTree>
    <p:extLst>
      <p:ext uri="{BB962C8B-B14F-4D97-AF65-F5344CB8AC3E}">
        <p14:creationId xmlns:p14="http://schemas.microsoft.com/office/powerpoint/2010/main" val="273249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4190</TotalTime>
  <Words>982</Words>
  <Application>Microsoft Office PowerPoint</Application>
  <PresentationFormat>Personnalisé</PresentationFormat>
  <Paragraphs>109</Paragraphs>
  <Slides>24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Poppins Ultra-Bold</vt:lpstr>
      <vt:lpstr>Times New Roman</vt:lpstr>
      <vt:lpstr>Poppins Heavy</vt:lpstr>
      <vt:lpstr>Lato</vt:lpstr>
      <vt:lpstr>Consolas</vt:lpstr>
      <vt:lpstr>Arial</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Simple et Basique Diagonale Blocs Bleu</dc:title>
  <dc:creator>LENOVO</dc:creator>
  <cp:lastModifiedBy>Giovanni GADO</cp:lastModifiedBy>
  <cp:revision>69</cp:revision>
  <dcterms:created xsi:type="dcterms:W3CDTF">2006-08-16T00:00:00Z</dcterms:created>
  <dcterms:modified xsi:type="dcterms:W3CDTF">2024-12-18T18:10:49Z</dcterms:modified>
  <dc:identifier>DAF1LBinRwQ</dc:identifier>
</cp:coreProperties>
</file>