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 id="256" r:id="rId4"/>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14/05/2014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19765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14/05/2014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25464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14/05/2014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699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8CF55661-3CEE-DF4F-A85E-20191356A428}" type="datetimeFigureOut">
              <a:rPr lang="en-US" smtClean="0"/>
              <a:t>14/05/2014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44015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CF55661-3CEE-DF4F-A85E-20191356A428}" type="datetimeFigureOut">
              <a:rPr lang="en-US" smtClean="0"/>
              <a:t>14/05/2014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0888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8CF55661-3CEE-DF4F-A85E-20191356A428}" type="datetimeFigureOut">
              <a:rPr lang="en-US" smtClean="0"/>
              <a:t>14/05/2014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8565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8CF55661-3CEE-DF4F-A85E-20191356A428}" type="datetimeFigureOut">
              <a:rPr lang="en-US" smtClean="0"/>
              <a:t>14/05/2014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00425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8CF55661-3CEE-DF4F-A85E-20191356A428}" type="datetimeFigureOut">
              <a:rPr lang="en-US" smtClean="0"/>
              <a:t>14/05/2014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164544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55661-3CEE-DF4F-A85E-20191356A428}" type="datetimeFigureOut">
              <a:rPr lang="en-US" smtClean="0"/>
              <a:t>14/05/2014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79961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14/05/2014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211914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CF55661-3CEE-DF4F-A85E-20191356A428}" type="datetimeFigureOut">
              <a:rPr lang="en-US" smtClean="0"/>
              <a:t>14/05/2014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D27B3-87C1-5B49-B150-C740631C9B2E}" type="slidenum">
              <a:rPr lang="en-US" smtClean="0"/>
              <a:t>‹#›</a:t>
            </a:fld>
            <a:endParaRPr lang="en-US"/>
          </a:p>
        </p:txBody>
      </p:sp>
    </p:spTree>
    <p:extLst>
      <p:ext uri="{BB962C8B-B14F-4D97-AF65-F5344CB8AC3E}">
        <p14:creationId xmlns:p14="http://schemas.microsoft.com/office/powerpoint/2010/main" val="3063528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55661-3CEE-DF4F-A85E-20191356A428}" type="datetimeFigureOut">
              <a:rPr lang="en-US" smtClean="0"/>
              <a:t>14/05/2014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D27B3-87C1-5B49-B150-C740631C9B2E}" type="slidenum">
              <a:rPr lang="en-US" smtClean="0"/>
              <a:t>‹#›</a:t>
            </a:fld>
            <a:endParaRPr lang="en-US"/>
          </a:p>
        </p:txBody>
      </p:sp>
    </p:spTree>
    <p:extLst>
      <p:ext uri="{BB962C8B-B14F-4D97-AF65-F5344CB8AC3E}">
        <p14:creationId xmlns:p14="http://schemas.microsoft.com/office/powerpoint/2010/main" val="19877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1481" y="1635760"/>
            <a:ext cx="6146800" cy="2123658"/>
          </a:xfrm>
          <a:prstGeom prst="rect">
            <a:avLst/>
          </a:prstGeom>
          <a:noFill/>
        </p:spPr>
        <p:txBody>
          <a:bodyPr wrap="square" rtlCol="0">
            <a:spAutoFit/>
          </a:bodyPr>
          <a:lstStyle/>
          <a:p>
            <a:r>
              <a:rPr lang="en-US" dirty="0" smtClean="0"/>
              <a:t>These SketchUp video tutorials are provided by the makers of SketchUp, there are many more videos on their YouTube channel.</a:t>
            </a:r>
          </a:p>
          <a:p>
            <a:endParaRPr lang="en-US" dirty="0"/>
          </a:p>
          <a:p>
            <a:pPr algn="ctr"/>
            <a:r>
              <a:rPr lang="fi-FI" sz="2400" dirty="0" err="1">
                <a:solidFill>
                  <a:schemeClr val="tx2">
                    <a:lumMod val="60000"/>
                    <a:lumOff val="40000"/>
                  </a:schemeClr>
                </a:solidFill>
              </a:rPr>
              <a:t>youtube.com/user/</a:t>
            </a:r>
            <a:r>
              <a:rPr lang="fi-FI" sz="2400" dirty="0" err="1" smtClean="0">
                <a:solidFill>
                  <a:schemeClr val="tx2">
                    <a:lumMod val="60000"/>
                    <a:lumOff val="40000"/>
                  </a:schemeClr>
                </a:solidFill>
              </a:rPr>
              <a:t>SketchUpVideo</a:t>
            </a:r>
            <a:endParaRPr lang="fi-FI" sz="2400" dirty="0" smtClean="0">
              <a:solidFill>
                <a:schemeClr val="tx2">
                  <a:lumMod val="60000"/>
                  <a:lumOff val="40000"/>
                </a:schemeClr>
              </a:solidFill>
            </a:endParaRPr>
          </a:p>
          <a:p>
            <a:endParaRPr lang="fi-FI" dirty="0">
              <a:solidFill>
                <a:schemeClr val="tx2">
                  <a:lumMod val="60000"/>
                  <a:lumOff val="40000"/>
                </a:schemeClr>
              </a:solidFill>
            </a:endParaRPr>
          </a:p>
          <a:p>
            <a:endParaRPr lang="en-US" dirty="0"/>
          </a:p>
        </p:txBody>
      </p:sp>
      <p:sp>
        <p:nvSpPr>
          <p:cNvPr id="6" name="TextBox 5"/>
          <p:cNvSpPr txBox="1"/>
          <p:nvPr/>
        </p:nvSpPr>
        <p:spPr>
          <a:xfrm>
            <a:off x="411481" y="3979366"/>
            <a:ext cx="8392160" cy="923330"/>
          </a:xfrm>
          <a:prstGeom prst="rect">
            <a:avLst/>
          </a:prstGeom>
          <a:noFill/>
        </p:spPr>
        <p:txBody>
          <a:bodyPr wrap="square" rtlCol="0">
            <a:spAutoFit/>
          </a:bodyPr>
          <a:lstStyle/>
          <a:p>
            <a:r>
              <a:rPr lang="fi-FI" i="1" dirty="0" err="1"/>
              <a:t>If</a:t>
            </a:r>
            <a:r>
              <a:rPr lang="fi-FI" i="1" dirty="0"/>
              <a:t> </a:t>
            </a:r>
            <a:r>
              <a:rPr lang="fi-FI" i="1" dirty="0" err="1"/>
              <a:t>you</a:t>
            </a:r>
            <a:r>
              <a:rPr lang="fi-FI" i="1" dirty="0"/>
              <a:t> </a:t>
            </a:r>
            <a:r>
              <a:rPr lang="fi-FI" i="1" dirty="0" err="1"/>
              <a:t>are</a:t>
            </a:r>
            <a:r>
              <a:rPr lang="fi-FI" i="1" dirty="0"/>
              <a:t> </a:t>
            </a:r>
            <a:r>
              <a:rPr lang="fi-FI" i="1" dirty="0" err="1"/>
              <a:t>unfamiliar</a:t>
            </a:r>
            <a:r>
              <a:rPr lang="fi-FI" i="1" dirty="0"/>
              <a:t> with the </a:t>
            </a:r>
            <a:r>
              <a:rPr lang="fi-FI" i="1" dirty="0" err="1" smtClean="0"/>
              <a:t>basics</a:t>
            </a:r>
            <a:r>
              <a:rPr lang="fi-FI" i="1" dirty="0" smtClean="0"/>
              <a:t> </a:t>
            </a:r>
            <a:r>
              <a:rPr lang="fi-FI" i="1" dirty="0"/>
              <a:t>of SketchUp </a:t>
            </a:r>
            <a:r>
              <a:rPr lang="fi-FI" i="1" dirty="0" err="1"/>
              <a:t>we</a:t>
            </a:r>
            <a:r>
              <a:rPr lang="fi-FI" i="1" dirty="0"/>
              <a:t> </a:t>
            </a:r>
            <a:r>
              <a:rPr lang="fi-FI" i="1" dirty="0" err="1"/>
              <a:t>highly</a:t>
            </a:r>
            <a:r>
              <a:rPr lang="fi-FI" i="1" dirty="0"/>
              <a:t> </a:t>
            </a:r>
            <a:r>
              <a:rPr lang="fi-FI" i="1" dirty="0" err="1"/>
              <a:t>recomend</a:t>
            </a:r>
            <a:r>
              <a:rPr lang="fi-FI" i="1" dirty="0"/>
              <a:t> </a:t>
            </a:r>
            <a:r>
              <a:rPr lang="fi-FI" i="1" dirty="0" err="1"/>
              <a:t>that</a:t>
            </a:r>
            <a:r>
              <a:rPr lang="fi-FI" i="1" dirty="0"/>
              <a:t> </a:t>
            </a:r>
            <a:r>
              <a:rPr lang="fi-FI" i="1" dirty="0" err="1"/>
              <a:t>you</a:t>
            </a:r>
            <a:r>
              <a:rPr lang="fi-FI" i="1" dirty="0"/>
              <a:t> </a:t>
            </a:r>
            <a:r>
              <a:rPr lang="fi-FI" i="1" dirty="0" err="1"/>
              <a:t>watch</a:t>
            </a:r>
            <a:r>
              <a:rPr lang="fi-FI" i="1" dirty="0"/>
              <a:t> </a:t>
            </a:r>
            <a:r>
              <a:rPr lang="fi-FI" i="1" dirty="0" err="1"/>
              <a:t>these</a:t>
            </a:r>
            <a:r>
              <a:rPr lang="fi-FI" i="1" dirty="0"/>
              <a:t> </a:t>
            </a:r>
            <a:r>
              <a:rPr lang="fi-FI" i="1" dirty="0" err="1"/>
              <a:t>videos</a:t>
            </a:r>
            <a:r>
              <a:rPr lang="fi-FI" i="1" dirty="0"/>
              <a:t> </a:t>
            </a:r>
            <a:r>
              <a:rPr lang="fi-FI" i="1" dirty="0" err="1"/>
              <a:t>before</a:t>
            </a:r>
            <a:r>
              <a:rPr lang="fi-FI" i="1" dirty="0"/>
              <a:t> </a:t>
            </a:r>
            <a:r>
              <a:rPr lang="fi-FI" i="1" dirty="0" err="1" smtClean="0"/>
              <a:t>procceding</a:t>
            </a:r>
            <a:r>
              <a:rPr lang="fi-FI" i="1" dirty="0" smtClean="0"/>
              <a:t>.</a:t>
            </a:r>
            <a:endParaRPr lang="en-US" i="1" dirty="0"/>
          </a:p>
          <a:p>
            <a:r>
              <a:rPr lang="en-US" dirty="0" smtClean="0"/>
              <a:t> </a:t>
            </a:r>
            <a:endParaRPr lang="en-US" dirty="0"/>
          </a:p>
        </p:txBody>
      </p:sp>
      <p:sp>
        <p:nvSpPr>
          <p:cNvPr id="8" name="TextBox 7"/>
          <p:cNvSpPr txBox="1"/>
          <p:nvPr/>
        </p:nvSpPr>
        <p:spPr>
          <a:xfrm>
            <a:off x="711200" y="416560"/>
            <a:ext cx="77216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SketchUp Getting Started Videos</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7589520" y="5094322"/>
            <a:ext cx="1554480"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sym typeface="Wingdings"/>
              </a:rPr>
              <a:t></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1" name="Picture 10"/>
          <p:cNvPicPr>
            <a:picLocks noChangeAspect="1"/>
          </p:cNvPicPr>
          <p:nvPr/>
        </p:nvPicPr>
        <p:blipFill>
          <a:blip r:embed="rId2"/>
          <a:stretch>
            <a:fillRect/>
          </a:stretch>
        </p:blipFill>
        <p:spPr>
          <a:xfrm>
            <a:off x="6939956" y="1635760"/>
            <a:ext cx="1863685" cy="1863685"/>
          </a:xfrm>
          <a:prstGeom prst="rect">
            <a:avLst/>
          </a:prstGeom>
        </p:spPr>
      </p:pic>
    </p:spTree>
    <p:extLst>
      <p:ext uri="{BB962C8B-B14F-4D97-AF65-F5344CB8AC3E}">
        <p14:creationId xmlns:p14="http://schemas.microsoft.com/office/powerpoint/2010/main" val="65093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 y="213360"/>
            <a:ext cx="8737600" cy="2031325"/>
          </a:xfrm>
          <a:prstGeom prst="rect">
            <a:avLst/>
          </a:prstGeom>
          <a:noFill/>
        </p:spPr>
        <p:txBody>
          <a:bodyPr wrap="square" rtlCol="0">
            <a:spAutoFit/>
          </a:bodyPr>
          <a:lstStyle/>
          <a:p>
            <a:r>
              <a:rPr lang="en-US" b="1" dirty="0" smtClean="0"/>
              <a:t>Part 3: Let there be light</a:t>
            </a:r>
          </a:p>
          <a:p>
            <a:endParaRPr lang="en-US" dirty="0"/>
          </a:p>
          <a:p>
            <a:r>
              <a:rPr lang="en-US" dirty="0" smtClean="0"/>
              <a:t>So now we have a room, it has an entrance, several links to other rooms. But it feels drab because everything is 10% lit.</a:t>
            </a:r>
          </a:p>
          <a:p>
            <a:endParaRPr lang="en-US" dirty="0"/>
          </a:p>
          <a:p>
            <a:endParaRPr lang="en-US" dirty="0"/>
          </a:p>
          <a:p>
            <a:r>
              <a:rPr lang="en-US" dirty="0" smtClean="0"/>
              <a:t> </a:t>
            </a:r>
            <a:endParaRPr lang="en-US" dirty="0"/>
          </a:p>
        </p:txBody>
      </p:sp>
      <p:pic>
        <p:nvPicPr>
          <p:cNvPr id="3" name="Picture 2" descr="su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0" y="1696720"/>
            <a:ext cx="1102360" cy="1102360"/>
          </a:xfrm>
          <a:prstGeom prst="rect">
            <a:avLst/>
          </a:prstGeom>
        </p:spPr>
      </p:pic>
      <p:sp>
        <p:nvSpPr>
          <p:cNvPr id="4" name="TextBox 3"/>
          <p:cNvSpPr txBox="1"/>
          <p:nvPr/>
        </p:nvSpPr>
        <p:spPr>
          <a:xfrm>
            <a:off x="213360" y="1371600"/>
            <a:ext cx="7498080" cy="2308324"/>
          </a:xfrm>
          <a:prstGeom prst="rect">
            <a:avLst/>
          </a:prstGeom>
          <a:noFill/>
        </p:spPr>
        <p:txBody>
          <a:bodyPr wrap="square" rtlCol="0">
            <a:spAutoFit/>
          </a:bodyPr>
          <a:lstStyle/>
          <a:p>
            <a:r>
              <a:rPr lang="en-US" dirty="0"/>
              <a:t>First import a new component, Choose File -&gt; Import and select examples/models/placeholders/!</a:t>
            </a:r>
            <a:r>
              <a:rPr lang="en-US" dirty="0" err="1"/>
              <a:t>sun.skp</a:t>
            </a:r>
            <a:r>
              <a:rPr lang="en-US" dirty="0"/>
              <a:t>, place the sun icon anywhere you like. The “!” at in front of the name means this component is a “</a:t>
            </a:r>
            <a:r>
              <a:rPr lang="en-US" b="1" dirty="0"/>
              <a:t>placeholder</a:t>
            </a:r>
            <a:r>
              <a:rPr lang="en-US" dirty="0"/>
              <a:t>” it will not be visible in the room when compiled.</a:t>
            </a:r>
          </a:p>
          <a:p>
            <a:endParaRPr lang="en-US" sz="1400" dirty="0"/>
          </a:p>
          <a:p>
            <a:r>
              <a:rPr lang="en-US" dirty="0"/>
              <a:t>Set the name of the sun icon to “</a:t>
            </a:r>
            <a:r>
              <a:rPr lang="en-US" sz="1400" dirty="0">
                <a:latin typeface="Andale Mono"/>
                <a:cs typeface="Andale Mono"/>
              </a:rPr>
              <a:t>$ambient|</a:t>
            </a:r>
            <a:r>
              <a:rPr lang="en-US" sz="1400" dirty="0" smtClean="0">
                <a:latin typeface="Andale Mono"/>
                <a:cs typeface="Andale Mono"/>
              </a:rPr>
              <a:t>0.5 0.5 0.5</a:t>
            </a:r>
            <a:r>
              <a:rPr lang="en-US" dirty="0" smtClean="0"/>
              <a:t>”, this will set the default light level for the room. Play around with the value to see what effects it has on the room.</a:t>
            </a:r>
            <a:endParaRPr lang="en-US" dirty="0"/>
          </a:p>
        </p:txBody>
      </p:sp>
      <p:pic>
        <p:nvPicPr>
          <p:cNvPr id="5" name="Picture 4"/>
          <p:cNvPicPr>
            <a:picLocks noChangeAspect="1"/>
          </p:cNvPicPr>
          <p:nvPr/>
        </p:nvPicPr>
        <p:blipFill>
          <a:blip r:embed="rId3"/>
          <a:stretch>
            <a:fillRect/>
          </a:stretch>
        </p:blipFill>
        <p:spPr>
          <a:xfrm>
            <a:off x="213360" y="3832324"/>
            <a:ext cx="1171476" cy="1171476"/>
          </a:xfrm>
          <a:prstGeom prst="rect">
            <a:avLst/>
          </a:prstGeom>
        </p:spPr>
      </p:pic>
      <p:sp>
        <p:nvSpPr>
          <p:cNvPr id="6" name="TextBox 5"/>
          <p:cNvSpPr txBox="1"/>
          <p:nvPr/>
        </p:nvSpPr>
        <p:spPr>
          <a:xfrm>
            <a:off x="1534160" y="3679924"/>
            <a:ext cx="7391400" cy="2677656"/>
          </a:xfrm>
          <a:prstGeom prst="rect">
            <a:avLst/>
          </a:prstGeom>
          <a:noFill/>
        </p:spPr>
        <p:txBody>
          <a:bodyPr wrap="square" rtlCol="0">
            <a:spAutoFit/>
          </a:bodyPr>
          <a:lstStyle/>
          <a:p>
            <a:r>
              <a:rPr lang="en-US" dirty="0" smtClean="0"/>
              <a:t>Now import examples/models/placeholders/!</a:t>
            </a:r>
            <a:r>
              <a:rPr lang="en-US" dirty="0" err="1" smtClean="0"/>
              <a:t>lightbulb.skp</a:t>
            </a:r>
            <a:r>
              <a:rPr lang="en-US" dirty="0" smtClean="0"/>
              <a:t/>
            </a:r>
            <a:br>
              <a:rPr lang="en-US" dirty="0" smtClean="0"/>
            </a:br>
            <a:r>
              <a:rPr lang="en-US" dirty="0" smtClean="0"/>
              <a:t/>
            </a:r>
            <a:br>
              <a:rPr lang="en-US" dirty="0" smtClean="0"/>
            </a:br>
            <a:r>
              <a:rPr lang="en-US" dirty="0" smtClean="0"/>
              <a:t>Create a couple of instances of “!</a:t>
            </a:r>
            <a:r>
              <a:rPr lang="en-US" dirty="0" err="1" smtClean="0"/>
              <a:t>lightbulb</a:t>
            </a:r>
            <a:r>
              <a:rPr lang="en-US" dirty="0" smtClean="0"/>
              <a:t>” and position them in your scene set their names to:</a:t>
            </a:r>
          </a:p>
          <a:p>
            <a:endParaRPr lang="en-US" dirty="0"/>
          </a:p>
          <a:p>
            <a:pPr lvl="1"/>
            <a:r>
              <a:rPr lang="en-US" sz="1400" dirty="0" smtClean="0">
                <a:latin typeface="Andale Mono"/>
                <a:cs typeface="Andale Mono"/>
              </a:rPr>
              <a:t>$light|5 5 5</a:t>
            </a:r>
          </a:p>
          <a:p>
            <a:pPr lvl="1"/>
            <a:r>
              <a:rPr lang="en-US" sz="1400" dirty="0">
                <a:latin typeface="Andale Mono"/>
                <a:cs typeface="Andale Mono"/>
              </a:rPr>
              <a:t>$light</a:t>
            </a:r>
            <a:r>
              <a:rPr lang="en-US" sz="1400" dirty="0" smtClean="0">
                <a:latin typeface="Andale Mono"/>
                <a:cs typeface="Andale Mono"/>
              </a:rPr>
              <a:t>|0 </a:t>
            </a:r>
            <a:r>
              <a:rPr lang="en-US" sz="1400" dirty="0">
                <a:latin typeface="Andale Mono"/>
                <a:cs typeface="Andale Mono"/>
              </a:rPr>
              <a:t>5 </a:t>
            </a:r>
            <a:r>
              <a:rPr lang="en-US" sz="1400" dirty="0" smtClean="0">
                <a:latin typeface="Andale Mono"/>
                <a:cs typeface="Andale Mono"/>
              </a:rPr>
              <a:t>0</a:t>
            </a:r>
          </a:p>
          <a:p>
            <a:pPr lvl="1"/>
            <a:r>
              <a:rPr lang="en-US" sz="1400" dirty="0">
                <a:latin typeface="Andale Mono"/>
                <a:cs typeface="Andale Mono"/>
              </a:rPr>
              <a:t>$light</a:t>
            </a:r>
            <a:r>
              <a:rPr lang="en-US" sz="1400" dirty="0" smtClean="0">
                <a:latin typeface="Andale Mono"/>
                <a:cs typeface="Andale Mono"/>
              </a:rPr>
              <a:t>|0 0 5</a:t>
            </a:r>
            <a:endParaRPr lang="en-US" sz="1400" dirty="0">
              <a:latin typeface="Andale Mono"/>
              <a:cs typeface="Andale Mono"/>
            </a:endParaRPr>
          </a:p>
          <a:p>
            <a:pPr lvl="1"/>
            <a:r>
              <a:rPr lang="en-US" sz="1400" dirty="0">
                <a:latin typeface="Andale Mono"/>
                <a:cs typeface="Andale Mono"/>
              </a:rPr>
              <a:t>$light|0 0 5</a:t>
            </a:r>
            <a:r>
              <a:rPr lang="en-US" dirty="0" smtClean="0"/>
              <a:t/>
            </a:r>
            <a:br>
              <a:rPr lang="en-US" dirty="0" smtClean="0"/>
            </a:br>
            <a:endParaRPr lang="en-US" dirty="0"/>
          </a:p>
        </p:txBody>
      </p:sp>
      <p:sp>
        <p:nvSpPr>
          <p:cNvPr id="7" name="TextBox 6"/>
          <p:cNvSpPr txBox="1"/>
          <p:nvPr/>
        </p:nvSpPr>
        <p:spPr>
          <a:xfrm>
            <a:off x="5506771" y="5982621"/>
            <a:ext cx="3230339" cy="461665"/>
          </a:xfrm>
          <a:prstGeom prst="rect">
            <a:avLst/>
          </a:prstGeom>
          <a:noFill/>
        </p:spPr>
        <p:txBody>
          <a:bodyPr wrap="square" rtlCol="0">
            <a:spAutoFit/>
          </a:bodyPr>
          <a:lstStyle/>
          <a:p>
            <a:pPr algn="r"/>
            <a:r>
              <a:rPr lang="en-US" sz="2400" b="1" dirty="0" smtClean="0"/>
              <a:t>Tut1_example4.skp </a:t>
            </a:r>
            <a:r>
              <a:rPr lang="en-US" sz="2400" b="1" dirty="0" smtClean="0">
                <a:sym typeface="Wingdings"/>
              </a:rPr>
              <a:t></a:t>
            </a:r>
            <a:endParaRPr lang="en-US" sz="2400" b="1" dirty="0"/>
          </a:p>
        </p:txBody>
      </p:sp>
    </p:spTree>
    <p:extLst>
      <p:ext uri="{BB962C8B-B14F-4D97-AF65-F5344CB8AC3E}">
        <p14:creationId xmlns:p14="http://schemas.microsoft.com/office/powerpoint/2010/main" val="287521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 y="340974"/>
            <a:ext cx="8666480" cy="1477328"/>
          </a:xfrm>
          <a:prstGeom prst="rect">
            <a:avLst/>
          </a:prstGeom>
          <a:noFill/>
        </p:spPr>
        <p:txBody>
          <a:bodyPr wrap="square" rtlCol="0">
            <a:spAutoFit/>
          </a:bodyPr>
          <a:lstStyle/>
          <a:p>
            <a:r>
              <a:rPr lang="en-US" b="1" dirty="0" smtClean="0"/>
              <a:t>Properties for $light entities</a:t>
            </a:r>
          </a:p>
          <a:p>
            <a:endParaRPr lang="en-US" dirty="0"/>
          </a:p>
          <a:p>
            <a:r>
              <a:rPr lang="en-US" dirty="0" smtClean="0"/>
              <a:t>Like links there are various options you can set:</a:t>
            </a:r>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10298168"/>
              </p:ext>
            </p:extLst>
          </p:nvPr>
        </p:nvGraphicFramePr>
        <p:xfrm>
          <a:off x="243840" y="1371599"/>
          <a:ext cx="8666480" cy="5171606"/>
        </p:xfrm>
        <a:graphic>
          <a:graphicData uri="http://schemas.openxmlformats.org/drawingml/2006/table">
            <a:tbl>
              <a:tblPr firstRow="1" bandRow="1">
                <a:tableStyleId>{5C22544A-7EE6-4342-B048-85BDC9FD1C3A}</a:tableStyleId>
              </a:tblPr>
              <a:tblGrid>
                <a:gridCol w="1010579"/>
                <a:gridCol w="1275983"/>
                <a:gridCol w="1418893"/>
                <a:gridCol w="4961025"/>
              </a:tblGrid>
              <a:tr h="376866">
                <a:tc>
                  <a:txBody>
                    <a:bodyPr/>
                    <a:lstStyle/>
                    <a:p>
                      <a:r>
                        <a:rPr lang="en-US" dirty="0" smtClean="0"/>
                        <a:t>Name</a:t>
                      </a:r>
                      <a:endParaRPr lang="en-US" dirty="0"/>
                    </a:p>
                  </a:txBody>
                  <a:tcPr/>
                </a:tc>
                <a:tc>
                  <a:txBody>
                    <a:bodyPr/>
                    <a:lstStyle/>
                    <a:p>
                      <a:r>
                        <a:rPr lang="en-US" dirty="0" smtClean="0"/>
                        <a:t>Value</a:t>
                      </a:r>
                      <a:endParaRPr lang="en-US" dirty="0"/>
                    </a:p>
                  </a:txBody>
                  <a:tcPr/>
                </a:tc>
                <a:tc>
                  <a:txBody>
                    <a:bodyPr/>
                    <a:lstStyle/>
                    <a:p>
                      <a:r>
                        <a:rPr lang="en-US" dirty="0" smtClean="0"/>
                        <a:t>Default</a:t>
                      </a:r>
                      <a:endParaRPr lang="en-US" dirty="0"/>
                    </a:p>
                  </a:txBody>
                  <a:tcPr/>
                </a:tc>
                <a:tc>
                  <a:txBody>
                    <a:bodyPr/>
                    <a:lstStyle/>
                    <a:p>
                      <a:r>
                        <a:rPr lang="en-US" dirty="0" smtClean="0"/>
                        <a:t>Description</a:t>
                      </a:r>
                      <a:endParaRPr lang="en-US" dirty="0"/>
                    </a:p>
                  </a:txBody>
                  <a:tcPr/>
                </a:tc>
              </a:tr>
              <a:tr h="942164">
                <a:tc>
                  <a:txBody>
                    <a:bodyPr/>
                    <a:lstStyle/>
                    <a:p>
                      <a:r>
                        <a:rPr lang="en-US" dirty="0" err="1" smtClean="0"/>
                        <a:t>func</a:t>
                      </a:r>
                      <a:endParaRPr lang="en-US" dirty="0"/>
                    </a:p>
                  </a:txBody>
                  <a:tcPr/>
                </a:tc>
                <a:tc>
                  <a:txBody>
                    <a:bodyPr/>
                    <a:lstStyle/>
                    <a:p>
                      <a:r>
                        <a:rPr lang="en-US" dirty="0" smtClean="0"/>
                        <a:t>String</a:t>
                      </a:r>
                      <a:endParaRPr lang="en-US" dirty="0"/>
                    </a:p>
                  </a:txBody>
                  <a:tcPr/>
                </a:tc>
                <a:tc>
                  <a:txBody>
                    <a:bodyPr/>
                    <a:lstStyle/>
                    <a:p>
                      <a:r>
                        <a:rPr lang="en-US" dirty="0" smtClean="0"/>
                        <a:t>“</a:t>
                      </a:r>
                      <a:r>
                        <a:rPr lang="en-US" dirty="0" err="1" smtClean="0"/>
                        <a:t>pointlight</a:t>
                      </a:r>
                      <a:r>
                        <a:rPr lang="en-US" dirty="0" smtClean="0"/>
                        <a:t>”</a:t>
                      </a:r>
                      <a:endParaRPr lang="en-US" dirty="0"/>
                    </a:p>
                  </a:txBody>
                  <a:tcPr/>
                </a:tc>
                <a:tc>
                  <a:txBody>
                    <a:bodyPr/>
                    <a:lstStyle/>
                    <a:p>
                      <a:r>
                        <a:rPr lang="en-US" dirty="0" smtClean="0"/>
                        <a:t>Specifies a custom light</a:t>
                      </a:r>
                      <a:r>
                        <a:rPr lang="en-US" baseline="0" dirty="0" smtClean="0"/>
                        <a:t> function to use, currently the only supported values is “torchlight” which will create a flickering effect</a:t>
                      </a:r>
                      <a:endParaRPr lang="en-US" dirty="0"/>
                    </a:p>
                  </a:txBody>
                  <a:tcPr/>
                </a:tc>
              </a:tr>
              <a:tr h="2072761">
                <a:tc>
                  <a:txBody>
                    <a:bodyPr/>
                    <a:lstStyle/>
                    <a:p>
                      <a:r>
                        <a:rPr lang="en-US" dirty="0" smtClean="0"/>
                        <a:t>range</a:t>
                      </a:r>
                      <a:endParaRPr lang="en-US" dirty="0"/>
                    </a:p>
                  </a:txBody>
                  <a:tcPr/>
                </a:tc>
                <a:tc>
                  <a:txBody>
                    <a:bodyPr/>
                    <a:lstStyle/>
                    <a:p>
                      <a:r>
                        <a:rPr lang="en-US" dirty="0" smtClean="0"/>
                        <a:t>Number</a:t>
                      </a:r>
                      <a:endParaRPr lang="en-US" dirty="0"/>
                    </a:p>
                  </a:txBody>
                  <a:tcPr/>
                </a:tc>
                <a:tc>
                  <a:txBody>
                    <a:bodyPr/>
                    <a:lstStyle/>
                    <a:p>
                      <a:r>
                        <a:rPr lang="en-US" dirty="0" smtClean="0"/>
                        <a:t>20</a:t>
                      </a:r>
                      <a:endParaRPr lang="en-US" dirty="0"/>
                    </a:p>
                  </a:txBody>
                  <a:tcPr/>
                </a:tc>
                <a:tc>
                  <a:txBody>
                    <a:bodyPr/>
                    <a:lstStyle/>
                    <a:p>
                      <a:r>
                        <a:rPr lang="en-US" dirty="0" smtClean="0"/>
                        <a:t>Maximum distance (meters)</a:t>
                      </a:r>
                      <a:r>
                        <a:rPr lang="en-US" baseline="0" dirty="0" smtClean="0"/>
                        <a:t> </a:t>
                      </a:r>
                      <a:r>
                        <a:rPr lang="en-US" dirty="0" smtClean="0"/>
                        <a:t>to apply the light, to increase performance set this to the minimum that does not cause</a:t>
                      </a:r>
                      <a:r>
                        <a:rPr lang="en-US" baseline="0" dirty="0" smtClean="0"/>
                        <a:t> graphical artifacts.</a:t>
                      </a:r>
                      <a:br>
                        <a:rPr lang="en-US" baseline="0" dirty="0" smtClean="0"/>
                      </a:br>
                      <a:endParaRPr lang="en-US" baseline="0" dirty="0" smtClean="0"/>
                    </a:p>
                    <a:p>
                      <a:r>
                        <a:rPr lang="en-US" baseline="0" dirty="0" smtClean="0"/>
                        <a:t>Alternatively you can set this to a lower value to achieve some interesting effects</a:t>
                      </a:r>
                      <a:br>
                        <a:rPr lang="en-US" baseline="0" dirty="0" smtClean="0"/>
                      </a:br>
                      <a:endParaRPr lang="en-US" dirty="0"/>
                    </a:p>
                  </a:txBody>
                  <a:tcPr/>
                </a:tc>
              </a:tr>
              <a:tr h="743263">
                <a:tc>
                  <a:txBody>
                    <a:bodyPr/>
                    <a:lstStyle/>
                    <a:p>
                      <a:r>
                        <a:rPr lang="en-US" dirty="0" smtClean="0"/>
                        <a:t>falloff</a:t>
                      </a:r>
                      <a:endParaRPr lang="en-US" dirty="0"/>
                    </a:p>
                  </a:txBody>
                  <a:tcPr/>
                </a:tc>
                <a:tc>
                  <a:txBody>
                    <a:bodyPr/>
                    <a:lstStyle/>
                    <a:p>
                      <a:r>
                        <a:rPr lang="en-US" dirty="0" smtClean="0"/>
                        <a:t>Number</a:t>
                      </a:r>
                      <a:endParaRPr lang="en-US" dirty="0"/>
                    </a:p>
                  </a:txBody>
                  <a:tcPr/>
                </a:tc>
                <a:tc>
                  <a:txBody>
                    <a:bodyPr/>
                    <a:lstStyle/>
                    <a:p>
                      <a:r>
                        <a:rPr lang="en-US" dirty="0" smtClean="0"/>
                        <a:t>2</a:t>
                      </a:r>
                      <a:endParaRPr lang="en-US" dirty="0"/>
                    </a:p>
                  </a:txBody>
                  <a:tcPr/>
                </a:tc>
                <a:tc>
                  <a:txBody>
                    <a:bodyPr/>
                    <a:lstStyle/>
                    <a:p>
                      <a:r>
                        <a:rPr lang="en-US" dirty="0" smtClean="0"/>
                        <a:t>Specifies</a:t>
                      </a:r>
                      <a:r>
                        <a:rPr lang="en-US" baseline="0" dirty="0" smtClean="0"/>
                        <a:t> the falloff power factor, where 1=1/x 2=1/x</a:t>
                      </a:r>
                      <a:r>
                        <a:rPr lang="en-US" baseline="30000" dirty="0" smtClean="0"/>
                        <a:t>2</a:t>
                      </a:r>
                      <a:r>
                        <a:rPr lang="en-US" baseline="0" dirty="0" smtClean="0"/>
                        <a:t> 3=1/x</a:t>
                      </a:r>
                      <a:r>
                        <a:rPr lang="en-US" baseline="30000" dirty="0" smtClean="0"/>
                        <a:t>3</a:t>
                      </a:r>
                      <a:endParaRPr lang="en-US" baseline="30000" dirty="0"/>
                    </a:p>
                  </a:txBody>
                  <a:tcPr/>
                </a:tc>
              </a:tr>
              <a:tr h="1036552">
                <a:tc>
                  <a:txBody>
                    <a:bodyPr/>
                    <a:lstStyle/>
                    <a:p>
                      <a:r>
                        <a:rPr lang="en-US" dirty="0" err="1" smtClean="0"/>
                        <a:t>cond</a:t>
                      </a:r>
                      <a:endParaRPr lang="en-US" dirty="0"/>
                    </a:p>
                  </a:txBody>
                  <a:tcPr/>
                </a:tc>
                <a:tc>
                  <a:txBody>
                    <a:bodyPr/>
                    <a:lstStyle/>
                    <a:p>
                      <a:r>
                        <a:rPr lang="en-US" dirty="0" smtClean="0"/>
                        <a:t>GLSL </a:t>
                      </a:r>
                      <a:r>
                        <a:rPr lang="en-US" dirty="0" err="1" smtClean="0"/>
                        <a:t>Expresion</a:t>
                      </a:r>
                      <a:endParaRPr lang="en-US" dirty="0"/>
                    </a:p>
                  </a:txBody>
                  <a:tcPr/>
                </a:tc>
                <a:tc>
                  <a:txBody>
                    <a:bodyPr/>
                    <a:lstStyle/>
                    <a:p>
                      <a:r>
                        <a:rPr lang="en-US" dirty="0" smtClean="0"/>
                        <a:t>“true”</a:t>
                      </a:r>
                      <a:endParaRPr lang="en-US" dirty="0"/>
                    </a:p>
                  </a:txBody>
                  <a:tcPr/>
                </a:tc>
                <a:tc>
                  <a:txBody>
                    <a:bodyPr/>
                    <a:lstStyle/>
                    <a:p>
                      <a:r>
                        <a:rPr lang="en-US" dirty="0" smtClean="0"/>
                        <a:t>Allows you to enable disable</a:t>
                      </a:r>
                      <a:r>
                        <a:rPr lang="en-US" baseline="0" dirty="0" smtClean="0"/>
                        <a:t> the light with some custom condition. </a:t>
                      </a:r>
                      <a:r>
                        <a:rPr lang="en-US" i="1" baseline="0" dirty="0" smtClean="0"/>
                        <a:t>Perhaps based on the proximity of the player enable the light?</a:t>
                      </a:r>
                      <a:endParaRPr lang="en-US" i="1" dirty="0"/>
                    </a:p>
                  </a:txBody>
                  <a:tcPr/>
                </a:tc>
              </a:tr>
            </a:tbl>
          </a:graphicData>
        </a:graphic>
      </p:graphicFrame>
    </p:spTree>
    <p:extLst>
      <p:ext uri="{BB962C8B-B14F-4D97-AF65-F5344CB8AC3E}">
        <p14:creationId xmlns:p14="http://schemas.microsoft.com/office/powerpoint/2010/main" val="322863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60" y="325120"/>
            <a:ext cx="8615680" cy="1754327"/>
          </a:xfrm>
          <a:prstGeom prst="rect">
            <a:avLst/>
          </a:prstGeom>
          <a:noFill/>
        </p:spPr>
        <p:txBody>
          <a:bodyPr wrap="square" rtlCol="0">
            <a:spAutoFit/>
          </a:bodyPr>
          <a:lstStyle/>
          <a:p>
            <a:r>
              <a:rPr lang="en-US" b="1" dirty="0" smtClean="0"/>
              <a:t>Additional properties for $spotlight entities	</a:t>
            </a:r>
          </a:p>
          <a:p>
            <a:endParaRPr lang="en-US" dirty="0"/>
          </a:p>
          <a:p>
            <a:r>
              <a:rPr lang="en-US" dirty="0" smtClean="0"/>
              <a:t>As well as </a:t>
            </a:r>
            <a:r>
              <a:rPr lang="en-US" b="1" dirty="0" smtClean="0"/>
              <a:t>$light </a:t>
            </a:r>
            <a:r>
              <a:rPr lang="en-US" dirty="0" smtClean="0"/>
              <a:t>you can create directional spotlights which will emit light from the components green axis.</a:t>
            </a:r>
          </a:p>
          <a:p>
            <a:endParaRPr lang="en-US" dirty="0"/>
          </a:p>
          <a:p>
            <a:r>
              <a:rPr lang="en-US" dirty="0" smtClean="0"/>
              <a:t>These support all the properties of the $light entity as well as these additional properties:</a:t>
            </a:r>
          </a:p>
        </p:txBody>
      </p:sp>
      <p:graphicFrame>
        <p:nvGraphicFramePr>
          <p:cNvPr id="3" name="Table 2"/>
          <p:cNvGraphicFramePr>
            <a:graphicFrameLocks noGrp="1"/>
          </p:cNvGraphicFramePr>
          <p:nvPr>
            <p:extLst>
              <p:ext uri="{D42A27DB-BD31-4B8C-83A1-F6EECF244321}">
                <p14:modId xmlns:p14="http://schemas.microsoft.com/office/powerpoint/2010/main" val="663921669"/>
              </p:ext>
            </p:extLst>
          </p:nvPr>
        </p:nvGraphicFramePr>
        <p:xfrm>
          <a:off x="335280" y="2240280"/>
          <a:ext cx="8270240" cy="2307590"/>
        </p:xfrm>
        <a:graphic>
          <a:graphicData uri="http://schemas.openxmlformats.org/drawingml/2006/table">
            <a:tbl>
              <a:tblPr firstRow="1" bandRow="1">
                <a:tableStyleId>{5C22544A-7EE6-4342-B048-85BDC9FD1C3A}</a:tableStyleId>
              </a:tblPr>
              <a:tblGrid>
                <a:gridCol w="1483360"/>
                <a:gridCol w="1270000"/>
                <a:gridCol w="1767840"/>
                <a:gridCol w="3749040"/>
              </a:tblGrid>
              <a:tr h="478790">
                <a:tc>
                  <a:txBody>
                    <a:bodyPr/>
                    <a:lstStyle/>
                    <a:p>
                      <a:r>
                        <a:rPr lang="en-US" dirty="0" smtClean="0"/>
                        <a:t>Name</a:t>
                      </a:r>
                      <a:endParaRPr lang="en-US" dirty="0"/>
                    </a:p>
                  </a:txBody>
                  <a:tcPr/>
                </a:tc>
                <a:tc>
                  <a:txBody>
                    <a:bodyPr/>
                    <a:lstStyle/>
                    <a:p>
                      <a:r>
                        <a:rPr lang="en-US" dirty="0" smtClean="0"/>
                        <a:t>Value</a:t>
                      </a:r>
                      <a:endParaRPr lang="en-US" dirty="0"/>
                    </a:p>
                  </a:txBody>
                  <a:tcPr/>
                </a:tc>
                <a:tc>
                  <a:txBody>
                    <a:bodyPr/>
                    <a:lstStyle/>
                    <a:p>
                      <a:r>
                        <a:rPr lang="en-US" dirty="0" smtClean="0"/>
                        <a:t>Default</a:t>
                      </a:r>
                      <a:endParaRPr lang="en-US" dirty="0"/>
                    </a:p>
                  </a:txBody>
                  <a:tcPr/>
                </a:tc>
                <a:tc>
                  <a:txBody>
                    <a:bodyPr/>
                    <a:lstStyle/>
                    <a:p>
                      <a:r>
                        <a:rPr lang="en-US" dirty="0" smtClean="0"/>
                        <a:t>Description</a:t>
                      </a:r>
                      <a:endParaRPr lang="en-US" dirty="0"/>
                    </a:p>
                  </a:txBody>
                  <a:tcPr/>
                </a:tc>
              </a:tr>
              <a:tr h="440690">
                <a:tc>
                  <a:txBody>
                    <a:bodyPr/>
                    <a:lstStyle/>
                    <a:p>
                      <a:r>
                        <a:rPr lang="en-US" dirty="0" err="1" smtClean="0"/>
                        <a:t>outerCone</a:t>
                      </a:r>
                      <a:endParaRPr lang="en-US" dirty="0"/>
                    </a:p>
                  </a:txBody>
                  <a:tcPr/>
                </a:tc>
                <a:tc>
                  <a:txBody>
                    <a:bodyPr/>
                    <a:lstStyle/>
                    <a:p>
                      <a:r>
                        <a:rPr lang="en-US" baseline="0" dirty="0" smtClean="0"/>
                        <a:t>Number</a:t>
                      </a:r>
                      <a:endParaRPr lang="en-US" baseline="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40</a:t>
                      </a:r>
                      <a:r>
                        <a:rPr lang="en-US" baseline="30000" dirty="0" smtClean="0"/>
                        <a:t>O</a:t>
                      </a:r>
                    </a:p>
                  </a:txBody>
                  <a:tcPr/>
                </a:tc>
                <a:tc>
                  <a:txBody>
                    <a:bodyPr/>
                    <a:lstStyle/>
                    <a:p>
                      <a:r>
                        <a:rPr lang="en-US" dirty="0" smtClean="0"/>
                        <a:t>The angle that light is emitted from the spot light</a:t>
                      </a:r>
                      <a:endParaRPr lang="en-US" dirty="0"/>
                    </a:p>
                  </a:txBody>
                  <a:tcPr/>
                </a:tc>
              </a:tr>
              <a:tr h="478790">
                <a:tc>
                  <a:txBody>
                    <a:bodyPr/>
                    <a:lstStyle/>
                    <a:p>
                      <a:r>
                        <a:rPr lang="en-US" dirty="0" err="1" smtClean="0"/>
                        <a:t>innerCone</a:t>
                      </a:r>
                      <a:endParaRPr lang="en-US" dirty="0"/>
                    </a:p>
                  </a:txBody>
                  <a:tcPr/>
                </a:tc>
                <a:tc>
                  <a:txBody>
                    <a:bodyPr/>
                    <a:lstStyle/>
                    <a:p>
                      <a:r>
                        <a:rPr lang="en-US" dirty="0" smtClean="0"/>
                        <a:t>Number</a:t>
                      </a:r>
                      <a:endParaRPr lang="en-US" dirty="0"/>
                    </a:p>
                  </a:txBody>
                  <a:tcPr/>
                </a:tc>
                <a:tc>
                  <a:txBody>
                    <a:bodyPr/>
                    <a:lstStyle/>
                    <a:p>
                      <a:r>
                        <a:rPr lang="en-US" dirty="0" err="1" smtClean="0"/>
                        <a:t>outerCone</a:t>
                      </a:r>
                      <a:r>
                        <a:rPr lang="en-US" dirty="0" smtClean="0"/>
                        <a:t> - 2</a:t>
                      </a:r>
                      <a:r>
                        <a:rPr lang="en-US" baseline="30000" dirty="0" smtClean="0"/>
                        <a:t>O</a:t>
                      </a:r>
                      <a:endParaRPr lang="en-US" baseline="30000" dirty="0"/>
                    </a:p>
                  </a:txBody>
                  <a:tcPr/>
                </a:tc>
                <a:tc>
                  <a:txBody>
                    <a:bodyPr/>
                    <a:lstStyle/>
                    <a:p>
                      <a:r>
                        <a:rPr lang="en-US" dirty="0" smtClean="0"/>
                        <a:t>The angle,</a:t>
                      </a:r>
                      <a:r>
                        <a:rPr lang="en-US" baseline="0" dirty="0" smtClean="0"/>
                        <a:t> that within receives maximum intensity. The difference will have a gradual fall off to 0 when it reaches the outer cone</a:t>
                      </a:r>
                      <a:endParaRPr lang="en-US" dirty="0"/>
                    </a:p>
                  </a:txBody>
                  <a:tcPr/>
                </a:tc>
              </a:tr>
            </a:tbl>
          </a:graphicData>
        </a:graphic>
      </p:graphicFrame>
      <p:sp>
        <p:nvSpPr>
          <p:cNvPr id="4" name="TextBox 3"/>
          <p:cNvSpPr txBox="1"/>
          <p:nvPr/>
        </p:nvSpPr>
        <p:spPr>
          <a:xfrm>
            <a:off x="5506771" y="5982621"/>
            <a:ext cx="3230339" cy="461665"/>
          </a:xfrm>
          <a:prstGeom prst="rect">
            <a:avLst/>
          </a:prstGeom>
          <a:noFill/>
        </p:spPr>
        <p:txBody>
          <a:bodyPr wrap="square" rtlCol="0">
            <a:spAutoFit/>
          </a:bodyPr>
          <a:lstStyle/>
          <a:p>
            <a:pPr algn="r"/>
            <a:r>
              <a:rPr lang="en-US" sz="2400" b="1" dirty="0" err="1" smtClean="0"/>
              <a:t>Tut_spotlight.skp</a:t>
            </a:r>
            <a:r>
              <a:rPr lang="en-US" sz="2400" b="1" dirty="0" smtClean="0"/>
              <a:t> </a:t>
            </a:r>
            <a:r>
              <a:rPr lang="en-US" sz="2400" b="1" dirty="0" smtClean="0">
                <a:sym typeface="Wingdings"/>
              </a:rPr>
              <a:t></a:t>
            </a:r>
            <a:endParaRPr lang="en-US" sz="2400" b="1" dirty="0"/>
          </a:p>
        </p:txBody>
      </p:sp>
    </p:spTree>
    <p:extLst>
      <p:ext uri="{BB962C8B-B14F-4D97-AF65-F5344CB8AC3E}">
        <p14:creationId xmlns:p14="http://schemas.microsoft.com/office/powerpoint/2010/main" val="316695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49556"/>
            <a:ext cx="9144000" cy="6242684"/>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Part 1 – Getting started</a:t>
            </a:r>
            <a:b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Part 2 – Offset tool and follow </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a:t>
            </a:r>
            <a:b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Part 3 - Inference, materials, 3D warehouse</a:t>
            </a:r>
            <a:b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Part </a:t>
            </a:r>
            <a:r>
              <a:rPr lang="en-US"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 </a:t>
            </a: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Groups and components</a:t>
            </a:r>
            <a:b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itle 1"/>
          <p:cNvSpPr txBox="1">
            <a:spLocks/>
          </p:cNvSpPr>
          <p:nvPr/>
        </p:nvSpPr>
        <p:spPr>
          <a:xfrm>
            <a:off x="0" y="1555752"/>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Title 1"/>
          <p:cNvSpPr txBox="1">
            <a:spLocks/>
          </p:cNvSpPr>
          <p:nvPr/>
        </p:nvSpPr>
        <p:spPr>
          <a:xfrm>
            <a:off x="0" y="2698752"/>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600" dirty="0"/>
          </a:p>
        </p:txBody>
      </p:sp>
      <p:sp>
        <p:nvSpPr>
          <p:cNvPr id="7" name="Title 1"/>
          <p:cNvSpPr txBox="1">
            <a:spLocks/>
          </p:cNvSpPr>
          <p:nvPr/>
        </p:nvSpPr>
        <p:spPr>
          <a:xfrm>
            <a:off x="457200" y="399859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04194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175816"/>
            <a:ext cx="8531408" cy="76944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GB"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SketchUp2Room Basic Tutorial</a:t>
            </a:r>
            <a:endParaRPr lang="en-GB"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p:cNvPicPr>
            <a:picLocks noChangeAspect="1"/>
          </p:cNvPicPr>
          <p:nvPr/>
        </p:nvPicPr>
        <p:blipFill>
          <a:blip r:embed="rId2"/>
          <a:stretch>
            <a:fillRect/>
          </a:stretch>
        </p:blipFill>
        <p:spPr>
          <a:xfrm>
            <a:off x="0" y="1121762"/>
            <a:ext cx="1422862" cy="1182753"/>
          </a:xfrm>
          <a:prstGeom prst="rect">
            <a:avLst/>
          </a:prstGeom>
        </p:spPr>
      </p:pic>
      <p:pic>
        <p:nvPicPr>
          <p:cNvPr id="7" name="Picture 6"/>
          <p:cNvPicPr>
            <a:picLocks noChangeAspect="1"/>
          </p:cNvPicPr>
          <p:nvPr/>
        </p:nvPicPr>
        <p:blipFill>
          <a:blip r:embed="rId3"/>
          <a:stretch>
            <a:fillRect/>
          </a:stretch>
        </p:blipFill>
        <p:spPr>
          <a:xfrm>
            <a:off x="219918" y="2432158"/>
            <a:ext cx="1037694" cy="1124168"/>
          </a:xfrm>
          <a:prstGeom prst="rect">
            <a:avLst/>
          </a:prstGeom>
        </p:spPr>
      </p:pic>
      <p:sp>
        <p:nvSpPr>
          <p:cNvPr id="8" name="TextBox 7"/>
          <p:cNvSpPr txBox="1"/>
          <p:nvPr/>
        </p:nvSpPr>
        <p:spPr>
          <a:xfrm>
            <a:off x="1422862" y="1447001"/>
            <a:ext cx="6142206" cy="1754327"/>
          </a:xfrm>
          <a:prstGeom prst="rect">
            <a:avLst/>
          </a:prstGeom>
          <a:noFill/>
        </p:spPr>
        <p:txBody>
          <a:bodyPr wrap="square" rtlCol="0">
            <a:spAutoFit/>
          </a:bodyPr>
          <a:lstStyle/>
          <a:p>
            <a:r>
              <a:rPr lang="en-US" dirty="0" smtClean="0"/>
              <a:t>Download the Sketchup2Room distribution here:</a:t>
            </a:r>
            <a:endParaRPr lang="en-GB" dirty="0" smtClean="0"/>
          </a:p>
          <a:p>
            <a:pPr lvl="0"/>
            <a:r>
              <a:rPr lang="en-US" dirty="0" err="1" smtClean="0">
                <a:solidFill>
                  <a:srgbClr val="3366FF"/>
                </a:solidFill>
              </a:rPr>
              <a:t>github.com</a:t>
            </a:r>
            <a:r>
              <a:rPr lang="en-US" dirty="0" smtClean="0">
                <a:solidFill>
                  <a:srgbClr val="3366FF"/>
                </a:solidFill>
              </a:rPr>
              <a:t>/</a:t>
            </a:r>
            <a:r>
              <a:rPr lang="en-US" dirty="0" err="1" smtClean="0">
                <a:solidFill>
                  <a:srgbClr val="3366FF"/>
                </a:solidFill>
              </a:rPr>
              <a:t>lisa-lionheart</a:t>
            </a:r>
            <a:r>
              <a:rPr lang="en-US" dirty="0" smtClean="0">
                <a:solidFill>
                  <a:srgbClr val="3366FF"/>
                </a:solidFill>
              </a:rPr>
              <a:t>/sketchup2room</a:t>
            </a:r>
            <a:endParaRPr lang="en-GB" dirty="0" smtClean="0">
              <a:solidFill>
                <a:srgbClr val="3366FF"/>
              </a:solidFill>
            </a:endParaRPr>
          </a:p>
          <a:p>
            <a:r>
              <a:rPr lang="en-US" dirty="0" smtClean="0"/>
              <a:t> </a:t>
            </a:r>
            <a:endParaRPr lang="en-GB" dirty="0" smtClean="0"/>
          </a:p>
          <a:p>
            <a:endParaRPr lang="en-US" dirty="0" smtClean="0"/>
          </a:p>
          <a:p>
            <a:r>
              <a:rPr lang="en-US" dirty="0" smtClean="0"/>
              <a:t>You can download SketchUp 2014 Here:</a:t>
            </a:r>
            <a:endParaRPr lang="en-GB" dirty="0" smtClean="0"/>
          </a:p>
          <a:p>
            <a:pPr lvl="0"/>
            <a:r>
              <a:rPr lang="en-US" dirty="0" err="1" smtClean="0">
                <a:solidFill>
                  <a:srgbClr val="3366FF"/>
                </a:solidFill>
              </a:rPr>
              <a:t>sketchup.com</a:t>
            </a:r>
            <a:r>
              <a:rPr lang="en-US" dirty="0" smtClean="0">
                <a:solidFill>
                  <a:srgbClr val="3366FF"/>
                </a:solidFill>
              </a:rPr>
              <a:t>/download</a:t>
            </a:r>
          </a:p>
        </p:txBody>
      </p:sp>
      <p:sp>
        <p:nvSpPr>
          <p:cNvPr id="9" name="TextBox 8"/>
          <p:cNvSpPr txBox="1"/>
          <p:nvPr/>
        </p:nvSpPr>
        <p:spPr>
          <a:xfrm>
            <a:off x="219918" y="3657918"/>
            <a:ext cx="8531408" cy="2585323"/>
          </a:xfrm>
          <a:prstGeom prst="rect">
            <a:avLst/>
          </a:prstGeom>
          <a:noFill/>
        </p:spPr>
        <p:txBody>
          <a:bodyPr wrap="square" rtlCol="0">
            <a:spAutoFit/>
          </a:bodyPr>
          <a:lstStyle/>
          <a:p>
            <a:r>
              <a:rPr lang="en-US" dirty="0" smtClean="0"/>
              <a:t>SketchUp2Room project Structure:</a:t>
            </a:r>
            <a:endParaRPr lang="en-GB" dirty="0" smtClean="0"/>
          </a:p>
          <a:p>
            <a:r>
              <a:rPr lang="en-US" dirty="0" smtClean="0"/>
              <a:t> </a:t>
            </a:r>
            <a:endParaRPr lang="en-GB" dirty="0" smtClean="0"/>
          </a:p>
          <a:p>
            <a:r>
              <a:rPr lang="en-US" dirty="0" smtClean="0"/>
              <a:t>bin: 			Where the executable is stored.</a:t>
            </a:r>
            <a:endParaRPr lang="en-GB" dirty="0" smtClean="0"/>
          </a:p>
          <a:p>
            <a:r>
              <a:rPr lang="en-US" dirty="0" smtClean="0"/>
              <a:t>source: 		The C++ source code.</a:t>
            </a:r>
            <a:endParaRPr lang="en-GB" dirty="0" smtClean="0"/>
          </a:p>
          <a:p>
            <a:r>
              <a:rPr lang="en-US" dirty="0" smtClean="0"/>
              <a:t>examples: 	Couple of example files for you to look at.</a:t>
            </a:r>
            <a:endParaRPr lang="en-GB" dirty="0" smtClean="0"/>
          </a:p>
          <a:p>
            <a:r>
              <a:rPr lang="en-US" dirty="0" smtClean="0"/>
              <a:t>tutorial:		This tutorial</a:t>
            </a:r>
            <a:endParaRPr lang="en-GB" dirty="0" smtClean="0"/>
          </a:p>
          <a:p>
            <a:r>
              <a:rPr lang="en-US" dirty="0" smtClean="0"/>
              <a:t>workspace: 	A place for you to start creating your own rooms.</a:t>
            </a:r>
            <a:endParaRPr lang="en-GB" dirty="0" smtClean="0"/>
          </a:p>
          <a:p>
            <a:r>
              <a:rPr lang="en-US" dirty="0" smtClean="0"/>
              <a:t> </a:t>
            </a:r>
            <a:endParaRPr lang="en-GB" dirty="0" smtClean="0"/>
          </a:p>
          <a:p>
            <a:r>
              <a:rPr lang="en-US" i="1" dirty="0" smtClean="0"/>
              <a:t>We highly recommend that you look around the examples and tutorial SketchUp files</a:t>
            </a:r>
            <a:endParaRPr lang="en-GB" i="1" dirty="0" smtClean="0"/>
          </a:p>
        </p:txBody>
      </p:sp>
      <p:sp>
        <p:nvSpPr>
          <p:cNvPr id="3" name="TextBox 2"/>
          <p:cNvSpPr txBox="1"/>
          <p:nvPr/>
        </p:nvSpPr>
        <p:spPr>
          <a:xfrm>
            <a:off x="7675880" y="1101442"/>
            <a:ext cx="1554480" cy="76944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sym typeface="Wingdings"/>
              </a:rPr>
              <a:t></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4189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8" y="267256"/>
            <a:ext cx="8669457" cy="1938992"/>
          </a:xfrm>
          <a:prstGeom prst="rect">
            <a:avLst/>
          </a:prstGeom>
        </p:spPr>
        <p:txBody>
          <a:bodyPr wrap="square">
            <a:spAutoFit/>
          </a:bodyPr>
          <a:lstStyle/>
          <a:p>
            <a:r>
              <a:rPr lang="en-US" sz="2000" b="1" dirty="0"/>
              <a:t>Tutorial 1: Basics of how to structure your SketchUp project</a:t>
            </a:r>
            <a:endParaRPr lang="en-GB" sz="2000" b="1" dirty="0"/>
          </a:p>
          <a:p>
            <a:r>
              <a:rPr lang="en-US" sz="2000" dirty="0"/>
              <a:t> </a:t>
            </a:r>
            <a:endParaRPr lang="en-GB" sz="2000" dirty="0"/>
          </a:p>
          <a:p>
            <a:r>
              <a:rPr lang="en-US" sz="2000" dirty="0"/>
              <a:t>Once you can have SketchUp installed and the SketchUp2Room project downloaded. You can start creating JanusVR rooms. There are a lot of good tutorials on YouTube that explain how to use SketchUp so we won’t cover those here</a:t>
            </a:r>
            <a:r>
              <a:rPr lang="en-US" sz="2000" dirty="0" smtClean="0"/>
              <a:t>.</a:t>
            </a:r>
            <a:endParaRPr lang="en-GB" sz="2000" dirty="0"/>
          </a:p>
        </p:txBody>
      </p:sp>
      <p:sp>
        <p:nvSpPr>
          <p:cNvPr id="2" name="TextBox 1"/>
          <p:cNvSpPr txBox="1"/>
          <p:nvPr/>
        </p:nvSpPr>
        <p:spPr>
          <a:xfrm>
            <a:off x="220879" y="2457421"/>
            <a:ext cx="4804094" cy="4370427"/>
          </a:xfrm>
          <a:prstGeom prst="rect">
            <a:avLst/>
          </a:prstGeom>
          <a:noFill/>
        </p:spPr>
        <p:txBody>
          <a:bodyPr wrap="square" rtlCol="0">
            <a:spAutoFit/>
          </a:bodyPr>
          <a:lstStyle/>
          <a:p>
            <a:r>
              <a:rPr lang="en-US" sz="2000" dirty="0" smtClean="0"/>
              <a:t>Creating a simple room with 4 walls and a ceiling will just work. The only caveat is that sketchup2room will ignore faces with the Default material. For a face to be exported you must use the paint bucket to set the faces material.</a:t>
            </a:r>
            <a:endParaRPr lang="en-GB" sz="2000" dirty="0" smtClean="0"/>
          </a:p>
          <a:p>
            <a:r>
              <a:rPr lang="en-US" sz="2000" dirty="0" smtClean="0"/>
              <a:t> </a:t>
            </a:r>
            <a:endParaRPr lang="en-GB" sz="2000" dirty="0" smtClean="0"/>
          </a:p>
          <a:p>
            <a:r>
              <a:rPr lang="en-US" sz="2000" dirty="0" smtClean="0"/>
              <a:t>Now save your file, save it into the workspaces directory and then double click on the build command file. A terminal window should appear and a build directory will be created with the JanusVR html and associated assets.</a:t>
            </a:r>
            <a:endParaRPr lang="en-GB" sz="2000" dirty="0" smtClean="0"/>
          </a:p>
          <a:p>
            <a:endParaRPr lang="en-US" dirty="0"/>
          </a:p>
        </p:txBody>
      </p:sp>
      <p:sp>
        <p:nvSpPr>
          <p:cNvPr id="7" name="TextBox 6"/>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Tut1_example1.skp </a:t>
            </a:r>
            <a:r>
              <a:rPr lang="en-US" sz="2400" b="1" dirty="0" smtClean="0">
                <a:sym typeface="Wingdings"/>
              </a:rPr>
              <a:t></a:t>
            </a:r>
            <a:endParaRPr lang="en-US" sz="2400" b="1" dirty="0"/>
          </a:p>
        </p:txBody>
      </p:sp>
      <p:pic>
        <p:nvPicPr>
          <p:cNvPr id="3" name="Picture 2" descr="Screen Shot 2014-05-15 at 20.26.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644" y="2457421"/>
            <a:ext cx="2899823" cy="224584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8922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79" y="267256"/>
            <a:ext cx="8531408" cy="3477875"/>
          </a:xfrm>
          <a:prstGeom prst="rect">
            <a:avLst/>
          </a:prstGeom>
        </p:spPr>
        <p:txBody>
          <a:bodyPr wrap="square">
            <a:spAutoFit/>
          </a:bodyPr>
          <a:lstStyle/>
          <a:p>
            <a:r>
              <a:rPr lang="en-US" sz="2000" dirty="0"/>
              <a:t>You can now add an entry to your JanusVR </a:t>
            </a:r>
            <a:r>
              <a:rPr lang="en-US" sz="2000" dirty="0" err="1"/>
              <a:t>workspaces.txt</a:t>
            </a:r>
            <a:r>
              <a:rPr lang="en-US" sz="2000" dirty="0"/>
              <a:t> to the html file in the build directory and visit the room in JanusVR. :D</a:t>
            </a:r>
            <a:endParaRPr lang="en-GB" sz="2000" dirty="0"/>
          </a:p>
          <a:p>
            <a:r>
              <a:rPr lang="en-US" sz="2000" dirty="0"/>
              <a:t> </a:t>
            </a:r>
            <a:endParaRPr lang="en-GB" sz="2000" dirty="0"/>
          </a:p>
          <a:p>
            <a:r>
              <a:rPr lang="en-US" sz="2000" dirty="0"/>
              <a:t>The entrance portal will be placed at the </a:t>
            </a:r>
            <a:r>
              <a:rPr lang="en-US" sz="2000" b="1" dirty="0"/>
              <a:t>origin</a:t>
            </a:r>
            <a:r>
              <a:rPr lang="en-US" sz="2000" dirty="0"/>
              <a:t> (where the axis’s meet) and will be facing along the green (x axis).</a:t>
            </a:r>
            <a:endParaRPr lang="en-GB" sz="2000" dirty="0"/>
          </a:p>
          <a:p>
            <a:r>
              <a:rPr lang="en-US" sz="2000" dirty="0"/>
              <a:t> </a:t>
            </a:r>
            <a:endParaRPr lang="en-GB" sz="2000" dirty="0"/>
          </a:p>
          <a:p>
            <a:r>
              <a:rPr lang="en-US" sz="2000" dirty="0"/>
              <a:t>This is fine but if we want to change where the entrance to this room is and make links to other JanusVR rooms. For that we need </a:t>
            </a:r>
            <a:r>
              <a:rPr lang="en-US" sz="2000" b="1" dirty="0"/>
              <a:t>components</a:t>
            </a:r>
            <a:r>
              <a:rPr lang="en-US" sz="2000" dirty="0" smtClean="0"/>
              <a:t>.</a:t>
            </a:r>
          </a:p>
          <a:p>
            <a:endParaRPr lang="en-US" sz="2000" dirty="0"/>
          </a:p>
          <a:p>
            <a:endParaRPr lang="en-GB" sz="2000" dirty="0"/>
          </a:p>
          <a:p>
            <a:r>
              <a:rPr lang="en-US" sz="2000" dirty="0"/>
              <a:t> </a:t>
            </a:r>
            <a:endParaRPr lang="en-GB" sz="2000" dirty="0"/>
          </a:p>
        </p:txBody>
      </p:sp>
      <p:sp>
        <p:nvSpPr>
          <p:cNvPr id="2" name="TextBox 1"/>
          <p:cNvSpPr txBox="1"/>
          <p:nvPr/>
        </p:nvSpPr>
        <p:spPr>
          <a:xfrm>
            <a:off x="220879" y="3230542"/>
            <a:ext cx="5176825" cy="2862323"/>
          </a:xfrm>
          <a:prstGeom prst="rect">
            <a:avLst/>
          </a:prstGeom>
          <a:noFill/>
        </p:spPr>
        <p:txBody>
          <a:bodyPr wrap="square" rtlCol="0">
            <a:spAutoFit/>
          </a:bodyPr>
          <a:lstStyle/>
          <a:p>
            <a:r>
              <a:rPr lang="en-US" i="1" dirty="0" smtClean="0"/>
              <a:t>For now we will use and existing component but later on we want to create our own.</a:t>
            </a:r>
            <a:endParaRPr lang="en-GB" dirty="0" smtClean="0"/>
          </a:p>
          <a:p>
            <a:endParaRPr lang="en-US" dirty="0" smtClean="0"/>
          </a:p>
          <a:p>
            <a:r>
              <a:rPr lang="en-US" dirty="0" smtClean="0"/>
              <a:t>From the file menu, choose File -&gt; Import go to examples/models and select </a:t>
            </a:r>
            <a:r>
              <a:rPr lang="en-US" dirty="0" err="1" smtClean="0"/>
              <a:t>arch.skp</a:t>
            </a:r>
            <a:r>
              <a:rPr lang="en-US" dirty="0" smtClean="0"/>
              <a:t>. A holodeck arch based on TNG will be selected and you can position it wherever you like in the room.</a:t>
            </a:r>
            <a:endParaRPr lang="en-GB" dirty="0" smtClean="0"/>
          </a:p>
          <a:p>
            <a:r>
              <a:rPr lang="en-US" dirty="0" smtClean="0"/>
              <a:t> </a:t>
            </a:r>
            <a:endParaRPr lang="en-GB" dirty="0" smtClean="0"/>
          </a:p>
          <a:p>
            <a:r>
              <a:rPr lang="en-US" dirty="0" smtClean="0"/>
              <a:t> </a:t>
            </a:r>
            <a:endParaRPr lang="en-GB" dirty="0" smtClean="0"/>
          </a:p>
          <a:p>
            <a:endParaRPr lang="en-US" dirty="0"/>
          </a:p>
        </p:txBody>
      </p:sp>
      <p:pic>
        <p:nvPicPr>
          <p:cNvPr id="5" name="Picture 4" descr="Screen Shot 2014-05-10 at 10.35.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997" y="3136755"/>
            <a:ext cx="2942166" cy="2956110"/>
          </a:xfrm>
          <a:prstGeom prst="rect">
            <a:avLst/>
          </a:prstGeom>
          <a:ln>
            <a:solidFill>
              <a:srgbClr val="00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9338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683" y="276116"/>
            <a:ext cx="8535554" cy="1477328"/>
          </a:xfrm>
          <a:prstGeom prst="rect">
            <a:avLst/>
          </a:prstGeom>
          <a:noFill/>
        </p:spPr>
        <p:txBody>
          <a:bodyPr wrap="square" rtlCol="0">
            <a:spAutoFit/>
          </a:bodyPr>
          <a:lstStyle/>
          <a:p>
            <a:r>
              <a:rPr lang="en-US" dirty="0" smtClean="0"/>
              <a:t>Once you have positioned the arch, make sure it is selected and right click and choose “Entity Info”. A toolbox will be displayed with information about this </a:t>
            </a:r>
            <a:r>
              <a:rPr lang="en-US" b="1" dirty="0" smtClean="0"/>
              <a:t>instance</a:t>
            </a:r>
            <a:r>
              <a:rPr lang="en-US" dirty="0" smtClean="0"/>
              <a:t> of the arch </a:t>
            </a:r>
            <a:r>
              <a:rPr lang="en-US" b="1" dirty="0" smtClean="0"/>
              <a:t>component.</a:t>
            </a:r>
            <a:endParaRPr lang="en-GB" dirty="0" smtClean="0"/>
          </a:p>
          <a:p>
            <a:r>
              <a:rPr lang="en-US" b="1" dirty="0" smtClean="0"/>
              <a:t> </a:t>
            </a:r>
            <a:endParaRPr lang="en-GB" dirty="0" smtClean="0"/>
          </a:p>
          <a:p>
            <a:endParaRPr lang="en-US" dirty="0"/>
          </a:p>
        </p:txBody>
      </p:sp>
      <p:sp>
        <p:nvSpPr>
          <p:cNvPr id="8" name="TextBox 7"/>
          <p:cNvSpPr txBox="1"/>
          <p:nvPr/>
        </p:nvSpPr>
        <p:spPr>
          <a:xfrm>
            <a:off x="234684" y="1338980"/>
            <a:ext cx="3482972" cy="3416320"/>
          </a:xfrm>
          <a:prstGeom prst="rect">
            <a:avLst/>
          </a:prstGeom>
          <a:noFill/>
        </p:spPr>
        <p:txBody>
          <a:bodyPr wrap="square" rtlCol="0">
            <a:spAutoFit/>
          </a:bodyPr>
          <a:lstStyle/>
          <a:p>
            <a:r>
              <a:rPr lang="en-US" dirty="0" smtClean="0"/>
              <a:t>The important parts here are “name” and “definition” name is unique to this copy (</a:t>
            </a:r>
            <a:r>
              <a:rPr lang="en-US" b="1" dirty="0" smtClean="0"/>
              <a:t>instance</a:t>
            </a:r>
            <a:r>
              <a:rPr lang="en-US" dirty="0" smtClean="0"/>
              <a:t>) of the arch where as arch is the name of the component all copies will have the same </a:t>
            </a:r>
            <a:r>
              <a:rPr lang="en-US" b="1" dirty="0" smtClean="0"/>
              <a:t>definition</a:t>
            </a:r>
            <a:r>
              <a:rPr lang="en-US" dirty="0" smtClean="0"/>
              <a:t> name. When sketchup2room encounters a component in a SketchUp file it will export the component as a separate OBJ file from the main room geometry.</a:t>
            </a:r>
            <a:endParaRPr lang="en-GB" dirty="0" smtClean="0"/>
          </a:p>
          <a:p>
            <a:endParaRPr lang="en-US" dirty="0"/>
          </a:p>
        </p:txBody>
      </p:sp>
      <p:sp>
        <p:nvSpPr>
          <p:cNvPr id="9" name="TextBox 8"/>
          <p:cNvSpPr txBox="1"/>
          <p:nvPr/>
        </p:nvSpPr>
        <p:spPr>
          <a:xfrm>
            <a:off x="234683" y="4749666"/>
            <a:ext cx="5167165" cy="1754327"/>
          </a:xfrm>
          <a:prstGeom prst="rect">
            <a:avLst/>
          </a:prstGeom>
          <a:noFill/>
        </p:spPr>
        <p:txBody>
          <a:bodyPr wrap="square" rtlCol="0">
            <a:spAutoFit/>
          </a:bodyPr>
          <a:lstStyle/>
          <a:p>
            <a:r>
              <a:rPr lang="en-US" dirty="0" smtClean="0"/>
              <a:t>By setting the name of an </a:t>
            </a:r>
            <a:r>
              <a:rPr lang="en-US" b="1" dirty="0" smtClean="0"/>
              <a:t>instance </a:t>
            </a:r>
            <a:r>
              <a:rPr lang="en-US" dirty="0" smtClean="0"/>
              <a:t>we can instruct sketchup2room to do different things. For now change the value of the name of the arch to </a:t>
            </a:r>
            <a:r>
              <a:rPr lang="en-US" b="1" dirty="0" smtClean="0"/>
              <a:t>$origin </a:t>
            </a:r>
            <a:r>
              <a:rPr lang="en-US" dirty="0" smtClean="0"/>
              <a:t>this will instruct SketchUp to set the origin to the location of the arch.</a:t>
            </a:r>
            <a:endParaRPr lang="en-GB" dirty="0" smtClean="0"/>
          </a:p>
          <a:p>
            <a:endParaRPr lang="en-US" dirty="0"/>
          </a:p>
        </p:txBody>
      </p:sp>
      <p:pic>
        <p:nvPicPr>
          <p:cNvPr id="11" name="Picture 10" descr="Screen Shot 2014-05-10 at 10.36.06.png"/>
          <p:cNvPicPr>
            <a:picLocks noChangeAspect="1"/>
          </p:cNvPicPr>
          <p:nvPr/>
        </p:nvPicPr>
        <p:blipFill rotWithShape="1">
          <a:blip r:embed="rId2">
            <a:extLst>
              <a:ext uri="{28A0092B-C50C-407E-A947-70E740481C1C}">
                <a14:useLocalDpi xmlns:a14="http://schemas.microsoft.com/office/drawing/2010/main" val="0"/>
              </a:ext>
            </a:extLst>
          </a:blip>
          <a:srcRect l="59747" t="35181" r="6483" b="32557"/>
          <a:stretch/>
        </p:blipFill>
        <p:spPr>
          <a:xfrm>
            <a:off x="3909885" y="1444190"/>
            <a:ext cx="4860351" cy="2902031"/>
          </a:xfrm>
          <a:prstGeom prst="rect">
            <a:avLst/>
          </a:prstGeom>
        </p:spPr>
      </p:pic>
    </p:spTree>
    <p:extLst>
      <p:ext uri="{BB962C8B-B14F-4D97-AF65-F5344CB8AC3E}">
        <p14:creationId xmlns:p14="http://schemas.microsoft.com/office/powerpoint/2010/main" val="239792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93" y="207086"/>
            <a:ext cx="8572823" cy="3970318"/>
          </a:xfrm>
          <a:prstGeom prst="rect">
            <a:avLst/>
          </a:prstGeom>
          <a:noFill/>
        </p:spPr>
        <p:txBody>
          <a:bodyPr wrap="square" rtlCol="0">
            <a:spAutoFit/>
          </a:bodyPr>
          <a:lstStyle/>
          <a:p>
            <a:r>
              <a:rPr lang="en-US" dirty="0"/>
              <a:t> </a:t>
            </a:r>
            <a:endParaRPr lang="en-GB" dirty="0"/>
          </a:p>
          <a:p>
            <a:r>
              <a:rPr lang="en-US" dirty="0"/>
              <a:t>Save the file and run the build command. When you visit the room in VR now, the entrance should appear in the archway.</a:t>
            </a:r>
            <a:endParaRPr lang="en-GB" dirty="0"/>
          </a:p>
          <a:p>
            <a:endParaRPr lang="en-GB" dirty="0"/>
          </a:p>
          <a:p>
            <a:r>
              <a:rPr lang="en-US" i="1" dirty="0"/>
              <a:t>When you create your own components to be used </a:t>
            </a:r>
            <a:r>
              <a:rPr lang="en-US" i="1" dirty="0" smtClean="0"/>
              <a:t>with JanusVR its important to  note that the the portal will be created on the components </a:t>
            </a:r>
            <a:r>
              <a:rPr lang="en-US" b="1" i="1" dirty="0" smtClean="0"/>
              <a:t>origin</a:t>
            </a:r>
            <a:r>
              <a:rPr lang="en-US" i="1" dirty="0" smtClean="0"/>
              <a:t> and will be facing along the components local x (green) axis. Sketchup2Room uses the green axis for setting all directions.</a:t>
            </a:r>
          </a:p>
          <a:p>
            <a:endParaRPr lang="en-US" i="1" dirty="0"/>
          </a:p>
          <a:p>
            <a:r>
              <a:rPr lang="en-US" i="1" dirty="0" smtClean="0"/>
              <a:t>When you build large complex rooms it’s a very good idea to break your file into different components so that you can control how your level is loaded. Things that don’t need to be drawn immediately like furniture or statues should be in </a:t>
            </a:r>
            <a:r>
              <a:rPr lang="en-US" b="1" i="1" dirty="0" smtClean="0"/>
              <a:t>components </a:t>
            </a:r>
            <a:r>
              <a:rPr lang="en-US" i="1" dirty="0" smtClean="0"/>
              <a:t>but things like the floor and walls that need to give the player a sense that there is something there should not be </a:t>
            </a:r>
            <a:r>
              <a:rPr lang="en-US" b="1" i="1" dirty="0" smtClean="0"/>
              <a:t>components</a:t>
            </a:r>
            <a:endParaRPr lang="en-GB" dirty="0"/>
          </a:p>
        </p:txBody>
      </p:sp>
      <p:sp>
        <p:nvSpPr>
          <p:cNvPr id="3" name="TextBox 2"/>
          <p:cNvSpPr txBox="1"/>
          <p:nvPr/>
        </p:nvSpPr>
        <p:spPr>
          <a:xfrm>
            <a:off x="5659996" y="5827790"/>
            <a:ext cx="3230339" cy="461665"/>
          </a:xfrm>
          <a:prstGeom prst="rect">
            <a:avLst/>
          </a:prstGeom>
          <a:noFill/>
        </p:spPr>
        <p:txBody>
          <a:bodyPr wrap="square" rtlCol="0">
            <a:spAutoFit/>
          </a:bodyPr>
          <a:lstStyle/>
          <a:p>
            <a:pPr algn="r"/>
            <a:r>
              <a:rPr lang="en-US" sz="2400" b="1" dirty="0" smtClean="0"/>
              <a:t>Tut1_example2.skp </a:t>
            </a:r>
            <a:r>
              <a:rPr lang="en-US" sz="2400" b="1" dirty="0" smtClean="0">
                <a:sym typeface="Wingdings"/>
              </a:rPr>
              <a:t></a:t>
            </a:r>
            <a:endParaRPr lang="en-US" sz="2400" b="1" dirty="0"/>
          </a:p>
        </p:txBody>
      </p:sp>
    </p:spTree>
    <p:extLst>
      <p:ext uri="{BB962C8B-B14F-4D97-AF65-F5344CB8AC3E}">
        <p14:creationId xmlns:p14="http://schemas.microsoft.com/office/powerpoint/2010/main" val="263361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880" y="163866"/>
            <a:ext cx="8725630" cy="5078314"/>
          </a:xfrm>
          <a:prstGeom prst="rect">
            <a:avLst/>
          </a:prstGeom>
          <a:noFill/>
        </p:spPr>
        <p:txBody>
          <a:bodyPr wrap="square" rtlCol="0">
            <a:spAutoFit/>
          </a:bodyPr>
          <a:lstStyle/>
          <a:p>
            <a:r>
              <a:rPr lang="en-US" b="1" dirty="0" smtClean="0"/>
              <a:t>Part 2: Adding some links</a:t>
            </a:r>
          </a:p>
          <a:p>
            <a:endParaRPr lang="en-US" dirty="0"/>
          </a:p>
          <a:p>
            <a:r>
              <a:rPr lang="en-US" dirty="0" smtClean="0"/>
              <a:t>Now that we have a basic room setup with an entrance portal we should some links.</a:t>
            </a:r>
          </a:p>
          <a:p>
            <a:endParaRPr lang="en-US" dirty="0"/>
          </a:p>
          <a:p>
            <a:r>
              <a:rPr lang="en-US" dirty="0" smtClean="0"/>
              <a:t>We start by creating a new instance of the arch, as we have already imported the arch component we do not import it again. Instead choose from the menu Window-&gt; Components a dialog will appear and in that will be an icon for the arch component. In future you will use this dialog a lot to place your own pre made components into your rooms.</a:t>
            </a:r>
          </a:p>
          <a:p>
            <a:endParaRPr lang="en-US" dirty="0"/>
          </a:p>
          <a:p>
            <a:r>
              <a:rPr lang="en-US" dirty="0" smtClean="0"/>
              <a:t>Click on the arch icon and then move your cursor back to the main window, the familiar arch should appear beneath the cursor. Click to place a new instance in the room and position where you want it with the move/rotate tools.</a:t>
            </a:r>
          </a:p>
          <a:p>
            <a:endParaRPr lang="en-US" dirty="0"/>
          </a:p>
          <a:p>
            <a:r>
              <a:rPr lang="en-US" dirty="0" smtClean="0"/>
              <a:t>Now, to make this new instance of the arch component into a link we need to change the instance name, right click with the arch selected and choose Entity Info. </a:t>
            </a:r>
          </a:p>
          <a:p>
            <a:endParaRPr lang="en-US" dirty="0"/>
          </a:p>
          <a:p>
            <a:r>
              <a:rPr lang="en-US" dirty="0" smtClean="0"/>
              <a:t>Set the name to the following:  “</a:t>
            </a:r>
            <a:r>
              <a:rPr lang="en-US" sz="1400" dirty="0" smtClean="0">
                <a:latin typeface="Andale Mono"/>
                <a:cs typeface="Andale Mono"/>
              </a:rPr>
              <a:t>$</a:t>
            </a:r>
            <a:r>
              <a:rPr lang="en-US" sz="1400" dirty="0" err="1" smtClean="0">
                <a:latin typeface="Andale Mono"/>
                <a:cs typeface="Andale Mono"/>
              </a:rPr>
              <a:t>link|title</a:t>
            </a:r>
            <a:r>
              <a:rPr lang="en-US" sz="1400" dirty="0" smtClean="0">
                <a:latin typeface="Andale Mono"/>
                <a:cs typeface="Andale Mono"/>
              </a:rPr>
              <a:t>=This is a </a:t>
            </a:r>
            <a:r>
              <a:rPr lang="en-US" sz="1400" dirty="0" err="1" smtClean="0">
                <a:latin typeface="Andale Mono"/>
                <a:cs typeface="Andale Mono"/>
              </a:rPr>
              <a:t>link|http</a:t>
            </a:r>
            <a:r>
              <a:rPr lang="en-US" sz="1400" dirty="0" smtClean="0">
                <a:latin typeface="Andale Mono"/>
                <a:cs typeface="Andale Mono"/>
              </a:rPr>
              <a:t>://</a:t>
            </a:r>
            <a:r>
              <a:rPr lang="en-US" sz="1400" dirty="0" err="1" smtClean="0">
                <a:latin typeface="Andale Mono"/>
                <a:cs typeface="Andale Mono"/>
              </a:rPr>
              <a:t>www.vrsites.com</a:t>
            </a:r>
            <a:r>
              <a:rPr lang="en-US" dirty="0" smtClean="0"/>
              <a:t>”</a:t>
            </a:r>
            <a:endParaRPr lang="en-US" dirty="0"/>
          </a:p>
        </p:txBody>
      </p:sp>
      <p:sp>
        <p:nvSpPr>
          <p:cNvPr id="3" name="TextBox 2"/>
          <p:cNvSpPr txBox="1"/>
          <p:nvPr/>
        </p:nvSpPr>
        <p:spPr>
          <a:xfrm>
            <a:off x="163880" y="5428023"/>
            <a:ext cx="5631436" cy="830997"/>
          </a:xfrm>
          <a:prstGeom prst="rect">
            <a:avLst/>
          </a:prstGeom>
          <a:noFill/>
        </p:spPr>
        <p:txBody>
          <a:bodyPr wrap="square" rtlCol="0">
            <a:spAutoFit/>
          </a:bodyPr>
          <a:lstStyle/>
          <a:p>
            <a:r>
              <a:rPr lang="en-US" sz="1600" i="1" dirty="0" smtClean="0"/>
              <a:t>Note the use of pipe character “|” to separate declarations, this character is </a:t>
            </a:r>
            <a:r>
              <a:rPr lang="en-US" sz="1600" i="1" dirty="0" smtClean="0"/>
              <a:t>used </a:t>
            </a:r>
            <a:r>
              <a:rPr lang="en-US" sz="1600" i="1" dirty="0" smtClean="0"/>
              <a:t>throughout </a:t>
            </a:r>
            <a:r>
              <a:rPr lang="en-US" sz="1600" i="1" dirty="0" smtClean="0"/>
              <a:t>sketchup2room </a:t>
            </a:r>
            <a:r>
              <a:rPr lang="en-US" sz="1600" i="1" dirty="0" smtClean="0"/>
              <a:t>to separate definitions </a:t>
            </a:r>
          </a:p>
        </p:txBody>
      </p:sp>
      <p:sp>
        <p:nvSpPr>
          <p:cNvPr id="4" name="TextBox 3"/>
          <p:cNvSpPr txBox="1"/>
          <p:nvPr/>
        </p:nvSpPr>
        <p:spPr>
          <a:xfrm>
            <a:off x="5659171" y="6124861"/>
            <a:ext cx="3230339" cy="461665"/>
          </a:xfrm>
          <a:prstGeom prst="rect">
            <a:avLst/>
          </a:prstGeom>
          <a:noFill/>
        </p:spPr>
        <p:txBody>
          <a:bodyPr wrap="square" rtlCol="0">
            <a:spAutoFit/>
          </a:bodyPr>
          <a:lstStyle/>
          <a:p>
            <a:pPr algn="r"/>
            <a:r>
              <a:rPr lang="en-US" sz="2400" b="1" dirty="0" smtClean="0"/>
              <a:t>Tut1_example3.skp </a:t>
            </a:r>
            <a:r>
              <a:rPr lang="en-US" sz="2400" b="1" dirty="0" smtClean="0">
                <a:sym typeface="Wingdings"/>
              </a:rPr>
              <a:t></a:t>
            </a:r>
            <a:endParaRPr lang="en-US" sz="2400" b="1" dirty="0"/>
          </a:p>
        </p:txBody>
      </p:sp>
    </p:spTree>
    <p:extLst>
      <p:ext uri="{BB962C8B-B14F-4D97-AF65-F5344CB8AC3E}">
        <p14:creationId xmlns:p14="http://schemas.microsoft.com/office/powerpoint/2010/main" val="222209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3" y="131036"/>
            <a:ext cx="8829036" cy="3970318"/>
          </a:xfrm>
          <a:prstGeom prst="rect">
            <a:avLst/>
          </a:prstGeom>
          <a:noFill/>
        </p:spPr>
        <p:txBody>
          <a:bodyPr wrap="square" rtlCol="0">
            <a:spAutoFit/>
          </a:bodyPr>
          <a:lstStyle/>
          <a:p>
            <a:r>
              <a:rPr lang="en-US" b="1" dirty="0" smtClean="0"/>
              <a:t>Advanced Links</a:t>
            </a:r>
            <a:r>
              <a:rPr lang="en-US" dirty="0" smtClean="0"/>
              <a:t/>
            </a:r>
            <a:br>
              <a:rPr lang="en-US" dirty="0" smtClean="0"/>
            </a:br>
            <a:r>
              <a:rPr lang="en-US" dirty="0" smtClean="0"/>
              <a:t/>
            </a:r>
            <a:br>
              <a:rPr lang="en-US" dirty="0" smtClean="0"/>
            </a:br>
            <a:r>
              <a:rPr lang="en-US" dirty="0" smtClean="0"/>
              <a:t>As you may have guessed, there are various options like the title field you can set on an link. The general for all skecthup2room commands is:</a:t>
            </a:r>
            <a:br>
              <a:rPr lang="en-US" dirty="0" smtClean="0"/>
            </a:br>
            <a:endParaRPr lang="en-US" dirty="0" smtClean="0"/>
          </a:p>
          <a:p>
            <a:r>
              <a:rPr lang="en-US" dirty="0"/>
              <a:t>	</a:t>
            </a:r>
            <a:r>
              <a:rPr lang="en-US" sz="1400" dirty="0" smtClean="0">
                <a:latin typeface="Andale Mono"/>
                <a:cs typeface="Andale Mono"/>
              </a:rPr>
              <a:t>$&lt;</a:t>
            </a:r>
            <a:r>
              <a:rPr lang="en-US" sz="1400" dirty="0" err="1" smtClean="0">
                <a:latin typeface="Andale Mono"/>
                <a:cs typeface="Andale Mono"/>
              </a:rPr>
              <a:t>typename</a:t>
            </a:r>
            <a:r>
              <a:rPr lang="en-US" sz="1400" dirty="0" smtClean="0">
                <a:latin typeface="Andale Mono"/>
                <a:cs typeface="Andale Mono"/>
              </a:rPr>
              <a:t>&gt;|&lt;options&gt;|&lt;value (</a:t>
            </a:r>
            <a:r>
              <a:rPr lang="en-US" sz="1400" dirty="0" err="1" smtClean="0">
                <a:latin typeface="Andale Mono"/>
                <a:cs typeface="Andale Mono"/>
              </a:rPr>
              <a:t>url</a:t>
            </a:r>
            <a:r>
              <a:rPr lang="en-US" sz="1400" dirty="0" smtClean="0">
                <a:latin typeface="Andale Mono"/>
                <a:cs typeface="Andale Mono"/>
              </a:rPr>
              <a:t>)&gt;</a:t>
            </a:r>
          </a:p>
          <a:p>
            <a:endParaRPr lang="en-US" dirty="0" smtClean="0"/>
          </a:p>
          <a:p>
            <a:r>
              <a:rPr lang="en-US" dirty="0" smtClean="0"/>
              <a:t>Where the options and value section are optional and depend on the type.</a:t>
            </a:r>
          </a:p>
          <a:p>
            <a:endParaRPr lang="en-US" dirty="0"/>
          </a:p>
          <a:p>
            <a:r>
              <a:rPr lang="en-US" dirty="0" smtClean="0"/>
              <a:t>Here are the complete list of options for the </a:t>
            </a:r>
            <a:r>
              <a:rPr lang="en-US" b="1" dirty="0" smtClean="0"/>
              <a:t>$link</a:t>
            </a:r>
            <a:r>
              <a:rPr lang="en-US" dirty="0" smtClean="0"/>
              <a:t> type:</a:t>
            </a:r>
            <a:endParaRPr lang="en-US" dirty="0"/>
          </a:p>
          <a:p>
            <a:endParaRPr lang="en-US" dirty="0" smtClean="0"/>
          </a:p>
          <a:p>
            <a:endParaRPr lang="en-US" dirty="0" smtClean="0"/>
          </a:p>
          <a:p>
            <a:r>
              <a:rPr lang="en-US" dirty="0" smtClean="0"/>
              <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6164867"/>
              </p:ext>
            </p:extLst>
          </p:nvPr>
        </p:nvGraphicFramePr>
        <p:xfrm>
          <a:off x="566268" y="3041440"/>
          <a:ext cx="7866531" cy="3389839"/>
        </p:xfrm>
        <a:graphic>
          <a:graphicData uri="http://schemas.openxmlformats.org/drawingml/2006/table">
            <a:tbl>
              <a:tblPr firstRow="1" bandRow="1">
                <a:tableStyleId>{5C22544A-7EE6-4342-B048-85BDC9FD1C3A}</a:tableStyleId>
              </a:tblPr>
              <a:tblGrid>
                <a:gridCol w="1343812"/>
                <a:gridCol w="1341120"/>
                <a:gridCol w="5181599"/>
              </a:tblGrid>
              <a:tr h="332006">
                <a:tc>
                  <a:txBody>
                    <a:bodyPr/>
                    <a:lstStyle/>
                    <a:p>
                      <a:pPr algn="ctr" fontAlgn="b"/>
                      <a:r>
                        <a:rPr lang="de-DE" sz="1800" b="1" i="0" u="none" strike="noStrike" dirty="0">
                          <a:solidFill>
                            <a:schemeClr val="bg1"/>
                          </a:solidFill>
                          <a:effectLst/>
                          <a:latin typeface="Calibri"/>
                        </a:rPr>
                        <a:t>Name</a:t>
                      </a:r>
                    </a:p>
                  </a:txBody>
                  <a:tcPr marL="12700" marR="12700" marT="12700" marB="0"/>
                </a:tc>
                <a:tc>
                  <a:txBody>
                    <a:bodyPr/>
                    <a:lstStyle/>
                    <a:p>
                      <a:pPr algn="ctr" fontAlgn="b"/>
                      <a:r>
                        <a:rPr lang="fi-FI" sz="1800" b="1" i="0" u="none" strike="noStrike" dirty="0">
                          <a:solidFill>
                            <a:schemeClr val="bg1"/>
                          </a:solidFill>
                          <a:effectLst/>
                          <a:latin typeface="Calibri"/>
                        </a:rPr>
                        <a:t>Value</a:t>
                      </a:r>
                    </a:p>
                  </a:txBody>
                  <a:tcPr marL="12700" marR="12700" marT="12700" marB="0"/>
                </a:tc>
                <a:tc>
                  <a:txBody>
                    <a:bodyPr/>
                    <a:lstStyle/>
                    <a:p>
                      <a:pPr lvl="1" algn="l" fontAlgn="b"/>
                      <a:r>
                        <a:rPr lang="en-US" sz="1800" b="1" i="0" u="none" strike="noStrike" dirty="0">
                          <a:solidFill>
                            <a:schemeClr val="bg1"/>
                          </a:solidFill>
                          <a:effectLst/>
                          <a:latin typeface="Calibri"/>
                        </a:rPr>
                        <a:t>Description</a:t>
                      </a:r>
                    </a:p>
                  </a:txBody>
                  <a:tcPr marL="12700" marR="12700" marT="12700" marB="0"/>
                </a:tc>
              </a:tr>
              <a:tr h="316852">
                <a:tc>
                  <a:txBody>
                    <a:bodyPr/>
                    <a:lstStyle/>
                    <a:p>
                      <a:pPr algn="ctr" fontAlgn="b">
                        <a:lnSpc>
                          <a:spcPct val="100000"/>
                        </a:lnSpc>
                      </a:pPr>
                      <a:r>
                        <a:rPr lang="en-US" sz="1800" b="0" i="0" u="none" strike="noStrike" baseline="0" dirty="0">
                          <a:solidFill>
                            <a:srgbClr val="000000"/>
                          </a:solidFill>
                          <a:effectLst/>
                          <a:latin typeface="Calibri"/>
                        </a:rPr>
                        <a:t>title</a:t>
                      </a:r>
                    </a:p>
                  </a:txBody>
                  <a:tcPr marL="12700" marR="12700" marT="12700" marB="0" anchor="ctr"/>
                </a:tc>
                <a:tc>
                  <a:txBody>
                    <a:bodyPr/>
                    <a:lstStyle/>
                    <a:p>
                      <a:pPr algn="ctr" fontAlgn="b">
                        <a:lnSpc>
                          <a:spcPct val="100000"/>
                        </a:lnSpc>
                      </a:pPr>
                      <a:r>
                        <a:rPr lang="en-US" sz="1800" b="0" i="0" u="none" strike="noStrike" baseline="0" dirty="0" smtClean="0">
                          <a:solidFill>
                            <a:srgbClr val="000000"/>
                          </a:solidFill>
                          <a:effectLst/>
                          <a:latin typeface="Calibri"/>
                        </a:rPr>
                        <a:t>String</a:t>
                      </a:r>
                      <a:endParaRPr lang="en-US" sz="1800" b="0" i="0" u="none" strike="noStrike" baseline="0" dirty="0">
                        <a:solidFill>
                          <a:srgbClr val="000000"/>
                        </a:solidFill>
                        <a:effectLst/>
                        <a:latin typeface="Calibri"/>
                      </a:endParaRP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Sets the title of the </a:t>
                      </a:r>
                      <a:r>
                        <a:rPr lang="en-US" sz="1800" b="0" i="0" u="none" strike="noStrike" baseline="0" dirty="0" smtClean="0">
                          <a:solidFill>
                            <a:srgbClr val="000000"/>
                          </a:solidFill>
                          <a:effectLst/>
                          <a:latin typeface="Calibri"/>
                        </a:rPr>
                        <a:t>link</a:t>
                      </a:r>
                      <a:endParaRPr lang="en-US" sz="1800" b="0" i="0" u="none" strike="noStrike" baseline="0" dirty="0">
                        <a:solidFill>
                          <a:srgbClr val="000000"/>
                        </a:solidFill>
                        <a:effectLst/>
                        <a:latin typeface="Calibri"/>
                      </a:endParaRPr>
                    </a:p>
                  </a:txBody>
                  <a:tcPr marL="12700" marR="12700" marT="12700" marB="0" anchor="ctr"/>
                </a:tc>
              </a:tr>
              <a:tr h="375447">
                <a:tc>
                  <a:txBody>
                    <a:bodyPr/>
                    <a:lstStyle/>
                    <a:p>
                      <a:pPr algn="ctr" fontAlgn="b">
                        <a:lnSpc>
                          <a:spcPct val="100000"/>
                        </a:lnSpc>
                      </a:pPr>
                      <a:r>
                        <a:rPr lang="da-DK" sz="1800" b="0" i="0" u="none" strike="noStrike" baseline="0" dirty="0" err="1">
                          <a:solidFill>
                            <a:srgbClr val="000000"/>
                          </a:solidFill>
                          <a:effectLst/>
                          <a:latin typeface="Calibri"/>
                        </a:rPr>
                        <a:t>noglow</a:t>
                      </a:r>
                      <a:endParaRPr lang="da-DK" sz="1800" b="0" i="0" u="none" strike="noStrike" baseline="0" dirty="0">
                        <a:solidFill>
                          <a:srgbClr val="000000"/>
                        </a:solidFill>
                        <a:effectLst/>
                        <a:latin typeface="Calibri"/>
                      </a:endParaRPr>
                    </a:p>
                  </a:txBody>
                  <a:tcPr marL="12700" marR="12700" marT="12700" marB="0" anchor="ctr"/>
                </a:tc>
                <a:tc>
                  <a:txBody>
                    <a:bodyPr/>
                    <a:lstStyle/>
                    <a:p>
                      <a:pPr algn="ctr" fontAlgn="b">
                        <a:lnSpc>
                          <a:spcPct val="100000"/>
                        </a:lnSpc>
                      </a:pPr>
                      <a:r>
                        <a:rPr lang="en-US" sz="1800" b="0" i="1" u="none" strike="noStrike" baseline="0" dirty="0">
                          <a:solidFill>
                            <a:srgbClr val="000000"/>
                          </a:solidFill>
                          <a:effectLst/>
                          <a:latin typeface="Calibri"/>
                        </a:rPr>
                        <a:t> </a:t>
                      </a:r>
                      <a:r>
                        <a:rPr lang="en-US" sz="1800" b="0" i="1" u="none" strike="noStrike" baseline="0" dirty="0" smtClean="0">
                          <a:solidFill>
                            <a:srgbClr val="000000"/>
                          </a:solidFill>
                          <a:effectLst/>
                          <a:latin typeface="Calibri"/>
                        </a:rPr>
                        <a:t>None</a:t>
                      </a:r>
                      <a:endParaRPr lang="en-US" sz="1800" b="0" i="1" u="none" strike="noStrike" baseline="0" dirty="0">
                        <a:solidFill>
                          <a:srgbClr val="000000"/>
                        </a:solidFill>
                        <a:effectLst/>
                        <a:latin typeface="Calibri"/>
                      </a:endParaRP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Disables the glow effect</a:t>
                      </a:r>
                    </a:p>
                  </a:txBody>
                  <a:tcPr marL="12700" marR="12700" marT="12700" marB="0" anchor="ctr"/>
                </a:tc>
              </a:tr>
              <a:tr h="316852">
                <a:tc>
                  <a:txBody>
                    <a:bodyPr/>
                    <a:lstStyle/>
                    <a:p>
                      <a:pPr algn="ctr" fontAlgn="b">
                        <a:lnSpc>
                          <a:spcPct val="100000"/>
                        </a:lnSpc>
                      </a:pPr>
                      <a:r>
                        <a:rPr lang="en-US" sz="1800" b="0" i="0" u="none" strike="noStrike" baseline="0">
                          <a:solidFill>
                            <a:srgbClr val="000000"/>
                          </a:solidFill>
                          <a:effectLst/>
                          <a:latin typeface="Calibri"/>
                        </a:rPr>
                        <a:t>notext</a:t>
                      </a:r>
                    </a:p>
                  </a:txBody>
                  <a:tcPr marL="12700" marR="12700" marT="12700" marB="0" anchor="ctr"/>
                </a:tc>
                <a:tc>
                  <a:txBody>
                    <a:bodyPr/>
                    <a:lstStyle/>
                    <a:p>
                      <a:pPr algn="ctr" fontAlgn="b">
                        <a:lnSpc>
                          <a:spcPct val="100000"/>
                        </a:lnSpc>
                      </a:pPr>
                      <a:r>
                        <a:rPr lang="en-US" sz="1800" b="0" i="1" u="none" strike="noStrike" baseline="0" dirty="0" smtClean="0">
                          <a:solidFill>
                            <a:srgbClr val="000000"/>
                          </a:solidFill>
                          <a:effectLst/>
                          <a:latin typeface="Calibri"/>
                        </a:rPr>
                        <a:t>None</a:t>
                      </a:r>
                      <a:r>
                        <a:rPr lang="en-US" sz="1800" b="0" i="1" u="none" strike="noStrike" baseline="0" dirty="0">
                          <a:solidFill>
                            <a:srgbClr val="000000"/>
                          </a:solidFill>
                          <a:effectLst/>
                          <a:latin typeface="Calibri"/>
                        </a:rPr>
                        <a:t> </a:t>
                      </a:r>
                    </a:p>
                  </a:txBody>
                  <a:tcPr marL="12700" marR="12700" marT="12700" marB="0" anchor="ctr"/>
                </a:tc>
                <a:tc>
                  <a:txBody>
                    <a:bodyPr/>
                    <a:lstStyle/>
                    <a:p>
                      <a:pPr lvl="1" algn="l" fontAlgn="b">
                        <a:lnSpc>
                          <a:spcPct val="100000"/>
                        </a:lnSpc>
                      </a:pPr>
                      <a:r>
                        <a:rPr lang="pl-PL" sz="1800" b="0" i="0" u="none" strike="noStrike" baseline="0" dirty="0" err="1" smtClean="0">
                          <a:solidFill>
                            <a:srgbClr val="000000"/>
                          </a:solidFill>
                          <a:effectLst/>
                          <a:latin typeface="Calibri"/>
                        </a:rPr>
                        <a:t>Draws</a:t>
                      </a:r>
                      <a:r>
                        <a:rPr lang="pl-PL" sz="1800" b="0" i="0" u="none" strike="noStrike" baseline="0" dirty="0" smtClean="0">
                          <a:solidFill>
                            <a:srgbClr val="000000"/>
                          </a:solidFill>
                          <a:effectLst/>
                          <a:latin typeface="Calibri"/>
                        </a:rPr>
                        <a:t> </a:t>
                      </a:r>
                      <a:r>
                        <a:rPr lang="pl-PL" sz="1800" b="0" i="0" u="none" strike="noStrike" baseline="0" dirty="0">
                          <a:solidFill>
                            <a:srgbClr val="000000"/>
                          </a:solidFill>
                          <a:effectLst/>
                          <a:latin typeface="Calibri"/>
                        </a:rPr>
                        <a:t>no </a:t>
                      </a:r>
                      <a:r>
                        <a:rPr lang="pl-PL" sz="1800" b="0" i="0" u="none" strike="noStrike" baseline="0" dirty="0" err="1" smtClean="0">
                          <a:solidFill>
                            <a:srgbClr val="000000"/>
                          </a:solidFill>
                          <a:effectLst/>
                          <a:latin typeface="Calibri"/>
                        </a:rPr>
                        <a:t>text</a:t>
                      </a:r>
                      <a:r>
                        <a:rPr lang="pl-PL" sz="1800" b="0" i="0" u="none" strike="noStrike" baseline="0" dirty="0" smtClean="0">
                          <a:solidFill>
                            <a:srgbClr val="000000"/>
                          </a:solidFill>
                          <a:effectLst/>
                          <a:latin typeface="Calibri"/>
                        </a:rPr>
                        <a:t> on the </a:t>
                      </a:r>
                      <a:r>
                        <a:rPr lang="pl-PL" sz="1800" b="0" i="0" u="none" strike="noStrike" baseline="0" dirty="0" err="1" smtClean="0">
                          <a:solidFill>
                            <a:srgbClr val="000000"/>
                          </a:solidFill>
                          <a:effectLst/>
                          <a:latin typeface="Calibri"/>
                        </a:rPr>
                        <a:t>door</a:t>
                      </a:r>
                      <a:endParaRPr lang="pl-PL" sz="1800" b="0" i="0" u="none" strike="noStrike" baseline="0" dirty="0">
                        <a:solidFill>
                          <a:srgbClr val="000000"/>
                        </a:solidFill>
                        <a:effectLst/>
                        <a:latin typeface="Calibri"/>
                      </a:endParaRPr>
                    </a:p>
                  </a:txBody>
                  <a:tcPr marL="12700" marR="12700" marT="12700" marB="0" anchor="ctr"/>
                </a:tc>
              </a:tr>
              <a:tr h="375447">
                <a:tc>
                  <a:txBody>
                    <a:bodyPr/>
                    <a:lstStyle/>
                    <a:p>
                      <a:pPr algn="ctr" fontAlgn="b">
                        <a:lnSpc>
                          <a:spcPct val="100000"/>
                        </a:lnSpc>
                      </a:pPr>
                      <a:r>
                        <a:rPr lang="ro-RO" sz="1800" b="0" i="0" u="none" strike="noStrike" baseline="0">
                          <a:solidFill>
                            <a:srgbClr val="000000"/>
                          </a:solidFill>
                          <a:effectLst/>
                          <a:latin typeface="Calibri"/>
                        </a:rPr>
                        <a:t>autoload</a:t>
                      </a:r>
                    </a:p>
                  </a:txBody>
                  <a:tcPr marL="12700" marR="12700" marT="12700" marB="0" anchor="ctr"/>
                </a:tc>
                <a:tc>
                  <a:txBody>
                    <a:bodyPr/>
                    <a:lstStyle/>
                    <a:p>
                      <a:pPr algn="ctr" fontAlgn="b">
                        <a:lnSpc>
                          <a:spcPct val="100000"/>
                        </a:lnSpc>
                      </a:pPr>
                      <a:r>
                        <a:rPr lang="en-US" sz="1800" b="0" i="1" u="none" strike="noStrike" baseline="0" dirty="0" smtClean="0">
                          <a:solidFill>
                            <a:srgbClr val="000000"/>
                          </a:solidFill>
                          <a:effectLst/>
                          <a:latin typeface="Calibri"/>
                        </a:rPr>
                        <a:t>None</a:t>
                      </a:r>
                      <a:r>
                        <a:rPr lang="en-US" sz="1800" b="0" i="1" u="none" strike="noStrike" baseline="0" dirty="0">
                          <a:solidFill>
                            <a:srgbClr val="000000"/>
                          </a:solidFill>
                          <a:effectLst/>
                          <a:latin typeface="Calibri"/>
                        </a:rPr>
                        <a:t> </a:t>
                      </a: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Automatically load the target room</a:t>
                      </a:r>
                    </a:p>
                  </a:txBody>
                  <a:tcPr marL="12700" marR="12700" marT="12700" marB="0" anchor="ctr"/>
                </a:tc>
              </a:tr>
              <a:tr h="375447">
                <a:tc>
                  <a:txBody>
                    <a:bodyPr/>
                    <a:lstStyle/>
                    <a:p>
                      <a:pPr algn="ctr" fontAlgn="b">
                        <a:lnSpc>
                          <a:spcPct val="100000"/>
                        </a:lnSpc>
                      </a:pPr>
                      <a:r>
                        <a:rPr lang="en-US" sz="1800" b="0" i="0" u="none" strike="noStrike" baseline="0">
                          <a:solidFill>
                            <a:srgbClr val="000000"/>
                          </a:solidFill>
                          <a:effectLst/>
                          <a:latin typeface="Calibri"/>
                        </a:rPr>
                        <a:t>col</a:t>
                      </a:r>
                    </a:p>
                  </a:txBody>
                  <a:tcPr marL="12700" marR="12700" marT="12700" marB="0" anchor="ctr"/>
                </a:tc>
                <a:tc>
                  <a:txBody>
                    <a:bodyPr/>
                    <a:lstStyle/>
                    <a:p>
                      <a:pPr algn="ctr" fontAlgn="b">
                        <a:lnSpc>
                          <a:spcPct val="100000"/>
                        </a:lnSpc>
                      </a:pPr>
                      <a:r>
                        <a:rPr lang="en-US" sz="1800" b="0" i="0" u="none" strike="noStrike" baseline="0" dirty="0" smtClean="0">
                          <a:solidFill>
                            <a:srgbClr val="000000"/>
                          </a:solidFill>
                          <a:effectLst/>
                          <a:latin typeface="Calibri"/>
                        </a:rPr>
                        <a:t>RGB</a:t>
                      </a:r>
                      <a:endParaRPr lang="en-US" sz="1800" b="0" i="0" u="none" strike="noStrike" baseline="0" dirty="0">
                        <a:solidFill>
                          <a:srgbClr val="000000"/>
                        </a:solidFill>
                        <a:effectLst/>
                        <a:latin typeface="Calibri"/>
                      </a:endParaRP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Sets the </a:t>
                      </a:r>
                      <a:r>
                        <a:rPr lang="en-US" sz="1800" b="0" i="0" u="none" strike="noStrike" baseline="0" dirty="0" err="1">
                          <a:solidFill>
                            <a:srgbClr val="000000"/>
                          </a:solidFill>
                          <a:effectLst/>
                          <a:latin typeface="Calibri"/>
                        </a:rPr>
                        <a:t>colour</a:t>
                      </a:r>
                      <a:r>
                        <a:rPr lang="en-US" sz="1800" b="0" i="0" u="none" strike="noStrike" baseline="0" dirty="0">
                          <a:solidFill>
                            <a:srgbClr val="000000"/>
                          </a:solidFill>
                          <a:effectLst/>
                          <a:latin typeface="Calibri"/>
                        </a:rPr>
                        <a:t> of the glow effect</a:t>
                      </a:r>
                    </a:p>
                  </a:txBody>
                  <a:tcPr marL="12700" marR="12700" marT="12700" marB="0" anchor="ctr"/>
                </a:tc>
              </a:tr>
              <a:tr h="740043">
                <a:tc>
                  <a:txBody>
                    <a:bodyPr/>
                    <a:lstStyle/>
                    <a:p>
                      <a:pPr algn="ctr" fontAlgn="b">
                        <a:lnSpc>
                          <a:spcPct val="100000"/>
                        </a:lnSpc>
                      </a:pPr>
                      <a:r>
                        <a:rPr lang="en-US" sz="1800" b="0" i="0" u="none" strike="noStrike" baseline="0">
                          <a:solidFill>
                            <a:srgbClr val="000000"/>
                          </a:solidFill>
                          <a:effectLst/>
                          <a:latin typeface="Calibri"/>
                        </a:rPr>
                        <a:t>thumb</a:t>
                      </a:r>
                    </a:p>
                  </a:txBody>
                  <a:tcPr marL="12700" marR="12700" marT="12700" marB="0" anchor="ctr"/>
                </a:tc>
                <a:tc>
                  <a:txBody>
                    <a:bodyPr/>
                    <a:lstStyle/>
                    <a:p>
                      <a:pPr algn="ctr" fontAlgn="b">
                        <a:lnSpc>
                          <a:spcPct val="100000"/>
                        </a:lnSpc>
                      </a:pPr>
                      <a:r>
                        <a:rPr lang="en-US" sz="1800" b="0" i="0" u="none" strike="noStrike" baseline="0" dirty="0" smtClean="0">
                          <a:solidFill>
                            <a:srgbClr val="000000"/>
                          </a:solidFill>
                          <a:effectLst/>
                          <a:latin typeface="Calibri"/>
                        </a:rPr>
                        <a:t>String</a:t>
                      </a:r>
                      <a:endParaRPr lang="en-US" sz="1800" b="0" i="0" u="none" strike="noStrike" baseline="0" dirty="0">
                        <a:solidFill>
                          <a:srgbClr val="000000"/>
                        </a:solidFill>
                        <a:effectLst/>
                        <a:latin typeface="Calibri"/>
                      </a:endParaRP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Path to the thumbnail image, will be copied to build </a:t>
                      </a:r>
                      <a:r>
                        <a:rPr lang="en-US" sz="1800" b="0" i="0" u="none" strike="noStrike" baseline="0" dirty="0" smtClean="0">
                          <a:solidFill>
                            <a:srgbClr val="000000"/>
                          </a:solidFill>
                          <a:effectLst/>
                          <a:latin typeface="Calibri"/>
                        </a:rPr>
                        <a:t>directory</a:t>
                      </a:r>
                      <a:endParaRPr lang="en-US" sz="1800" b="0" i="0" u="none" strike="noStrike" baseline="0" dirty="0">
                        <a:solidFill>
                          <a:srgbClr val="000000"/>
                        </a:solidFill>
                        <a:effectLst/>
                        <a:latin typeface="Calibri"/>
                      </a:endParaRPr>
                    </a:p>
                  </a:txBody>
                  <a:tcPr marL="12700" marR="12700" marT="12700" marB="0" anchor="ctr"/>
                </a:tc>
              </a:tr>
              <a:tr h="557745">
                <a:tc>
                  <a:txBody>
                    <a:bodyPr/>
                    <a:lstStyle/>
                    <a:p>
                      <a:pPr algn="ctr" fontAlgn="b">
                        <a:lnSpc>
                          <a:spcPct val="100000"/>
                        </a:lnSpc>
                      </a:pPr>
                      <a:r>
                        <a:rPr lang="it-IT" sz="1800" b="0" i="0" u="none" strike="noStrike" baseline="0">
                          <a:solidFill>
                            <a:srgbClr val="000000"/>
                          </a:solidFill>
                          <a:effectLst/>
                          <a:latin typeface="Calibri"/>
                        </a:rPr>
                        <a:t>size</a:t>
                      </a:r>
                    </a:p>
                  </a:txBody>
                  <a:tcPr marL="12700" marR="12700" marT="12700" marB="0" anchor="ctr"/>
                </a:tc>
                <a:tc>
                  <a:txBody>
                    <a:bodyPr/>
                    <a:lstStyle/>
                    <a:p>
                      <a:pPr algn="ctr" fontAlgn="b">
                        <a:lnSpc>
                          <a:spcPct val="100000"/>
                        </a:lnSpc>
                      </a:pPr>
                      <a:r>
                        <a:rPr lang="en-US" sz="1800" b="0" i="0" u="none" strike="noStrike" baseline="0" dirty="0">
                          <a:solidFill>
                            <a:srgbClr val="000000"/>
                          </a:solidFill>
                          <a:effectLst/>
                          <a:latin typeface="Calibri"/>
                        </a:rPr>
                        <a:t>width height</a:t>
                      </a:r>
                    </a:p>
                  </a:txBody>
                  <a:tcPr marL="12700" marR="12700" marT="12700" marB="0" anchor="ctr"/>
                </a:tc>
                <a:tc>
                  <a:txBody>
                    <a:bodyPr/>
                    <a:lstStyle/>
                    <a:p>
                      <a:pPr lvl="1" algn="l" fontAlgn="b">
                        <a:lnSpc>
                          <a:spcPct val="100000"/>
                        </a:lnSpc>
                      </a:pPr>
                      <a:r>
                        <a:rPr lang="en-US" sz="1800" b="0" i="0" u="none" strike="noStrike" baseline="0" dirty="0">
                          <a:solidFill>
                            <a:srgbClr val="000000"/>
                          </a:solidFill>
                          <a:effectLst/>
                          <a:latin typeface="Calibri"/>
                        </a:rPr>
                        <a:t>Set the size of the portal. Default: 1.8 2.5</a:t>
                      </a:r>
                    </a:p>
                  </a:txBody>
                  <a:tcPr marL="12700" marR="12700" marT="12700" marB="0" anchor="ctr"/>
                </a:tc>
              </a:tr>
            </a:tbl>
          </a:graphicData>
        </a:graphic>
      </p:graphicFrame>
    </p:spTree>
    <p:extLst>
      <p:ext uri="{BB962C8B-B14F-4D97-AF65-F5344CB8AC3E}">
        <p14:creationId xmlns:p14="http://schemas.microsoft.com/office/powerpoint/2010/main" val="2881772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4630</TotalTime>
  <Words>1010</Words>
  <Application>Microsoft Macintosh PowerPoint</Application>
  <PresentationFormat>On-screen Show (4:3)</PresentationFormat>
  <Paragraphs>160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Part 1 – Getting started  Part 2 – Offset tool and follow me  Part 3 - Inference, materials, 3D warehouse  Part 4 – Groups and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Blah</dc:creator>
  <cp:lastModifiedBy>Blah</cp:lastModifiedBy>
  <cp:revision>32</cp:revision>
  <dcterms:created xsi:type="dcterms:W3CDTF">2014-05-10T09:06:44Z</dcterms:created>
  <dcterms:modified xsi:type="dcterms:W3CDTF">2014-05-15T20:09:11Z</dcterms:modified>
</cp:coreProperties>
</file>