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4"/>
  </p:notesMasterIdLst>
  <p:sldIdLst>
    <p:sldId id="256" r:id="rId2"/>
    <p:sldId id="267" r:id="rId3"/>
    <p:sldId id="294" r:id="rId4"/>
    <p:sldId id="269" r:id="rId5"/>
    <p:sldId id="276" r:id="rId6"/>
    <p:sldId id="277" r:id="rId7"/>
    <p:sldId id="270" r:id="rId8"/>
    <p:sldId id="286" r:id="rId9"/>
    <p:sldId id="284" r:id="rId10"/>
    <p:sldId id="285" r:id="rId11"/>
    <p:sldId id="292" r:id="rId12"/>
    <p:sldId id="295" r:id="rId13"/>
    <p:sldId id="271" r:id="rId14"/>
    <p:sldId id="274" r:id="rId15"/>
    <p:sldId id="289" r:id="rId16"/>
    <p:sldId id="273" r:id="rId17"/>
    <p:sldId id="288" r:id="rId18"/>
    <p:sldId id="272" r:id="rId19"/>
    <p:sldId id="283" r:id="rId20"/>
    <p:sldId id="293" r:id="rId21"/>
    <p:sldId id="290" r:id="rId22"/>
    <p:sldId id="291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E5D"/>
    <a:srgbClr val="F9F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7"/>
    <p:restoredTop sz="82571"/>
  </p:normalViewPr>
  <p:slideViewPr>
    <p:cSldViewPr snapToGrid="0">
      <p:cViewPr varScale="1">
        <p:scale>
          <a:sx n="94" d="100"/>
          <a:sy n="94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denni\Downloads\Studynator_Zeitplan%20(1)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denni\Downloads\Studynator_Zeitplan%20(1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CH" dirty="0"/>
              <a:t>SOLL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14285873300568"/>
          <c:y val="0.294118143987457"/>
          <c:w val="0.74012212976863001"/>
          <c:h val="0.59515671489226496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'[Studynator_Zeitplan (1).xls]Balkenplan - Gantt-Diagramm'!$C$1</c:f>
              <c:strCache>
                <c:ptCount val="1"/>
                <c:pt idx="0">
                  <c:v>Beginn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cat>
            <c:strRef>
              <c:f>'[Studynator_Zeitplan (1).xls]Balkenplan - Gantt-Diagramm'!$B$2:$B$10</c:f>
              <c:strCache>
                <c:ptCount val="8"/>
                <c:pt idx="0">
                  <c:v>Planung Sprint 1</c:v>
                </c:pt>
                <c:pt idx="1">
                  <c:v>Umsetzung Sprint 1</c:v>
                </c:pt>
                <c:pt idx="2">
                  <c:v>Planung Sprint 2</c:v>
                </c:pt>
                <c:pt idx="3">
                  <c:v>Umsetzung Sprint 2</c:v>
                </c:pt>
                <c:pt idx="4">
                  <c:v>Planung Sprint 3</c:v>
                </c:pt>
                <c:pt idx="5">
                  <c:v>Umsetzung Sprint 3</c:v>
                </c:pt>
                <c:pt idx="6">
                  <c:v>Präsentation</c:v>
                </c:pt>
                <c:pt idx="7">
                  <c:v>Projektabgabe</c:v>
                </c:pt>
              </c:strCache>
            </c:strRef>
          </c:cat>
          <c:val>
            <c:numRef>
              <c:f>'[Studynator_Zeitplan (1).xls]Balkenplan - Gantt-Diagramm'!$C$2:$C$10</c:f>
              <c:numCache>
                <c:formatCode>dd/mm/yy</c:formatCode>
                <c:ptCount val="9"/>
                <c:pt idx="0">
                  <c:v>42996</c:v>
                </c:pt>
                <c:pt idx="1">
                  <c:v>42996</c:v>
                </c:pt>
                <c:pt idx="2">
                  <c:v>43003</c:v>
                </c:pt>
                <c:pt idx="3">
                  <c:v>43003</c:v>
                </c:pt>
                <c:pt idx="4">
                  <c:v>43017</c:v>
                </c:pt>
                <c:pt idx="5">
                  <c:v>43017</c:v>
                </c:pt>
                <c:pt idx="6">
                  <c:v>43031</c:v>
                </c:pt>
                <c:pt idx="7">
                  <c:v>43038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3C-4715-A99C-F17A09D903D8}"/>
            </c:ext>
          </c:extLst>
        </c:ser>
        <c:ser>
          <c:idx val="0"/>
          <c:order val="1"/>
          <c:tx>
            <c:strRef>
              <c:f>'[Studynator_Zeitplan (1).xls]Balkenplan - Gantt-Diagramm'!$D$1</c:f>
              <c:strCache>
                <c:ptCount val="1"/>
                <c:pt idx="0">
                  <c:v>Dauer</c:v>
                </c:pt>
              </c:strCache>
            </c:strRef>
          </c:tx>
          <c:spPr>
            <a:solidFill>
              <a:srgbClr val="3366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'[Studynator_Zeitplan (1).xls]Balkenplan - Gantt-Diagramm'!$B$2:$B$10</c:f>
              <c:strCache>
                <c:ptCount val="8"/>
                <c:pt idx="0">
                  <c:v>Planung Sprint 1</c:v>
                </c:pt>
                <c:pt idx="1">
                  <c:v>Umsetzung Sprint 1</c:v>
                </c:pt>
                <c:pt idx="2">
                  <c:v>Planung Sprint 2</c:v>
                </c:pt>
                <c:pt idx="3">
                  <c:v>Umsetzung Sprint 2</c:v>
                </c:pt>
                <c:pt idx="4">
                  <c:v>Planung Sprint 3</c:v>
                </c:pt>
                <c:pt idx="5">
                  <c:v>Umsetzung Sprint 3</c:v>
                </c:pt>
                <c:pt idx="6">
                  <c:v>Präsentation</c:v>
                </c:pt>
                <c:pt idx="7">
                  <c:v>Projektabgabe</c:v>
                </c:pt>
              </c:strCache>
            </c:strRef>
          </c:cat>
          <c:val>
            <c:numRef>
              <c:f>'[Studynator_Zeitplan (1).xls]Balkenplan - Gantt-Diagramm'!$D$2:$D$10</c:f>
              <c:numCache>
                <c:formatCode>General</c:formatCode>
                <c:ptCount val="9"/>
                <c:pt idx="0">
                  <c:v>1</c:v>
                </c:pt>
                <c:pt idx="1">
                  <c:v>7</c:v>
                </c:pt>
                <c:pt idx="2">
                  <c:v>1</c:v>
                </c:pt>
                <c:pt idx="3">
                  <c:v>14</c:v>
                </c:pt>
                <c:pt idx="4">
                  <c:v>1</c:v>
                </c:pt>
                <c:pt idx="5">
                  <c:v>14</c:v>
                </c:pt>
                <c:pt idx="6" formatCode="0">
                  <c:v>7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3C-4715-A99C-F17A09D903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510156816"/>
        <c:axId val="-1397723136"/>
      </c:barChart>
      <c:catAx>
        <c:axId val="-1510156816"/>
        <c:scaling>
          <c:orientation val="maxMin"/>
        </c:scaling>
        <c:delete val="0"/>
        <c:axPos val="l"/>
        <c:title>
          <c:tx>
            <c:rich>
              <a:bodyPr/>
              <a:lstStyle/>
              <a:p>
                <a:pPr>
                  <a:defRPr sz="8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CH"/>
                  <a:t>Arbeitspakete / Aktivitäten</a:t>
                </a:r>
              </a:p>
            </c:rich>
          </c:tx>
          <c:layout>
            <c:manualLayout>
              <c:xMode val="edge"/>
              <c:yMode val="edge"/>
              <c:x val="1.8237093286197201E-2"/>
              <c:y val="0.32872034674827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-13977231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1397723136"/>
        <c:scaling>
          <c:orientation val="minMax"/>
          <c:max val="43045"/>
          <c:min val="42996"/>
        </c:scaling>
        <c:delete val="0"/>
        <c:axPos val="t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dd/\ mm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-1510156816"/>
        <c:crosses val="autoZero"/>
        <c:crossBetween val="between"/>
        <c:majorUnit val="7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9F7F1"/>
    </a:solidFill>
    <a:ln w="3175">
      <a:noFill/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CH" dirty="0"/>
              <a:t>IST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14285873300568"/>
          <c:y val="0.294118143987457"/>
          <c:w val="0.74012212976863001"/>
          <c:h val="0.59515671489226496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'[Studynator_Zeitplan (1).xls]Balkenplan - Gantt-Diagramm'!$C$1</c:f>
              <c:strCache>
                <c:ptCount val="1"/>
                <c:pt idx="0">
                  <c:v>Beginn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cat>
            <c:strRef>
              <c:f>'[Studynator_Zeitplan (1).xls]Balkenplan - Gantt-Diagramm'!$B$2:$B$10</c:f>
              <c:strCache>
                <c:ptCount val="8"/>
                <c:pt idx="0">
                  <c:v>Planung Sprint 1</c:v>
                </c:pt>
                <c:pt idx="1">
                  <c:v>Umsetzung Sprint 1</c:v>
                </c:pt>
                <c:pt idx="2">
                  <c:v>Planung Sprint 2</c:v>
                </c:pt>
                <c:pt idx="3">
                  <c:v>Umsetzung Sprint 2</c:v>
                </c:pt>
                <c:pt idx="4">
                  <c:v>Planung Sprint 3</c:v>
                </c:pt>
                <c:pt idx="5">
                  <c:v>Umsetzung Sprint 3</c:v>
                </c:pt>
                <c:pt idx="6">
                  <c:v>Präsentation</c:v>
                </c:pt>
                <c:pt idx="7">
                  <c:v>Projektabgabe</c:v>
                </c:pt>
              </c:strCache>
            </c:strRef>
          </c:cat>
          <c:val>
            <c:numRef>
              <c:f>'[Studynator_Zeitplan (1).xls]Balkenplan - Gantt-Diagramm'!$C$2:$C$10</c:f>
              <c:numCache>
                <c:formatCode>dd/mm/yy</c:formatCode>
                <c:ptCount val="9"/>
                <c:pt idx="0">
                  <c:v>42996</c:v>
                </c:pt>
                <c:pt idx="1">
                  <c:v>42996</c:v>
                </c:pt>
                <c:pt idx="2">
                  <c:v>43003</c:v>
                </c:pt>
                <c:pt idx="3">
                  <c:v>43003</c:v>
                </c:pt>
                <c:pt idx="4">
                  <c:v>43031</c:v>
                </c:pt>
                <c:pt idx="5">
                  <c:v>43031</c:v>
                </c:pt>
                <c:pt idx="6">
                  <c:v>43038</c:v>
                </c:pt>
                <c:pt idx="7">
                  <c:v>43044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2C-4B90-80FA-02D4356F5D9E}"/>
            </c:ext>
          </c:extLst>
        </c:ser>
        <c:ser>
          <c:idx val="0"/>
          <c:order val="1"/>
          <c:tx>
            <c:strRef>
              <c:f>'[Studynator_Zeitplan (1).xls]Balkenplan - Gantt-Diagramm'!$D$1</c:f>
              <c:strCache>
                <c:ptCount val="1"/>
                <c:pt idx="0">
                  <c:v>Dauer</c:v>
                </c:pt>
              </c:strCache>
            </c:strRef>
          </c:tx>
          <c:spPr>
            <a:solidFill>
              <a:srgbClr val="3366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'[Studynator_Zeitplan (1).xls]Balkenplan - Gantt-Diagramm'!$B$2:$B$10</c:f>
              <c:strCache>
                <c:ptCount val="8"/>
                <c:pt idx="0">
                  <c:v>Planung Sprint 1</c:v>
                </c:pt>
                <c:pt idx="1">
                  <c:v>Umsetzung Sprint 1</c:v>
                </c:pt>
                <c:pt idx="2">
                  <c:v>Planung Sprint 2</c:v>
                </c:pt>
                <c:pt idx="3">
                  <c:v>Umsetzung Sprint 2</c:v>
                </c:pt>
                <c:pt idx="4">
                  <c:v>Planung Sprint 3</c:v>
                </c:pt>
                <c:pt idx="5">
                  <c:v>Umsetzung Sprint 3</c:v>
                </c:pt>
                <c:pt idx="6">
                  <c:v>Präsentation</c:v>
                </c:pt>
                <c:pt idx="7">
                  <c:v>Projektabgabe</c:v>
                </c:pt>
              </c:strCache>
            </c:strRef>
          </c:cat>
          <c:val>
            <c:numRef>
              <c:f>'[Studynator_Zeitplan (1).xls]Balkenplan - Gantt-Diagramm'!$D$2:$D$10</c:f>
              <c:numCache>
                <c:formatCode>General</c:formatCode>
                <c:ptCount val="9"/>
                <c:pt idx="0">
                  <c:v>1</c:v>
                </c:pt>
                <c:pt idx="1">
                  <c:v>7</c:v>
                </c:pt>
                <c:pt idx="2">
                  <c:v>1</c:v>
                </c:pt>
                <c:pt idx="3">
                  <c:v>28</c:v>
                </c:pt>
                <c:pt idx="4">
                  <c:v>1</c:v>
                </c:pt>
                <c:pt idx="5">
                  <c:v>14</c:v>
                </c:pt>
                <c:pt idx="6" formatCode="0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2C-4B90-80FA-02D4356F5D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419395696"/>
        <c:axId val="-1419390656"/>
      </c:barChart>
      <c:catAx>
        <c:axId val="-1419395696"/>
        <c:scaling>
          <c:orientation val="maxMin"/>
        </c:scaling>
        <c:delete val="0"/>
        <c:axPos val="l"/>
        <c:title>
          <c:tx>
            <c:rich>
              <a:bodyPr/>
              <a:lstStyle/>
              <a:p>
                <a:pPr>
                  <a:defRPr sz="8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CH"/>
                  <a:t>Arbeitspakete / Aktivitäten</a:t>
                </a:r>
              </a:p>
            </c:rich>
          </c:tx>
          <c:layout>
            <c:manualLayout>
              <c:xMode val="edge"/>
              <c:yMode val="edge"/>
              <c:x val="1.8237093286197201E-2"/>
              <c:y val="0.32872034674827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-141939065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1419390656"/>
        <c:scaling>
          <c:orientation val="minMax"/>
          <c:max val="43045"/>
          <c:min val="42996"/>
        </c:scaling>
        <c:delete val="0"/>
        <c:axPos val="t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dd/\ mm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-1419395696"/>
        <c:crosses val="autoZero"/>
        <c:crossBetween val="between"/>
        <c:majorUnit val="7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9F7F1"/>
    </a:solidFill>
    <a:ln w="3175">
      <a:noFill/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0.00759</cdr:x>
      <cdr:y>0.92241</cdr:y>
    </cdr:from>
    <cdr:to>
      <cdr:x>0.95154</cdr:x>
      <cdr:y>0.97672</cdr:y>
    </cdr:to>
    <cdr:sp macro="" textlink="">
      <cdr:nvSpPr>
        <cdr:cNvPr id="2049" name="Text Box 1">
          <a:extLst xmlns:a="http://schemas.openxmlformats.org/drawingml/2006/main">
            <a:ext uri="{FF2B5EF4-FFF2-40B4-BE49-F238E27FC236}">
              <a16:creationId xmlns:a16="http://schemas.microsoft.com/office/drawing/2014/main" id="{43510FAA-0BC8-4368-96F1-B94F008BBE19}"/>
            </a:ext>
          </a:extLst>
        </cdr:cNvPr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0800" y="2551113"/>
          <a:ext cx="5925183" cy="15001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27432" tIns="22860" rIns="0" bIns="0" anchor="t" upright="1"/>
        <a:lstStyle xmlns:a="http://schemas.openxmlformats.org/drawingml/2006/main"/>
        <a:p xmlns:a="http://schemas.openxmlformats.org/drawingml/2006/main">
          <a:endParaRPr lang="de-CH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0.00759</cdr:x>
      <cdr:y>0.92241</cdr:y>
    </cdr:from>
    <cdr:to>
      <cdr:x>0.95154</cdr:x>
      <cdr:y>0.97672</cdr:y>
    </cdr:to>
    <cdr:sp macro="" textlink="">
      <cdr:nvSpPr>
        <cdr:cNvPr id="2049" name="Text Box 1">
          <a:extLst xmlns:a="http://schemas.openxmlformats.org/drawingml/2006/main">
            <a:ext uri="{FF2B5EF4-FFF2-40B4-BE49-F238E27FC236}">
              <a16:creationId xmlns:a16="http://schemas.microsoft.com/office/drawing/2014/main" id="{43510FAA-0BC8-4368-96F1-B94F008BBE19}"/>
            </a:ext>
          </a:extLst>
        </cdr:cNvPr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0800" y="2551113"/>
          <a:ext cx="5925183" cy="15001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65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27432" tIns="22860" rIns="0" bIns="0" anchor="t" upright="1"/>
        <a:lstStyle xmlns:a="http://schemas.openxmlformats.org/drawingml/2006/main"/>
        <a:p xmlns:a="http://schemas.openxmlformats.org/drawingml/2006/main">
          <a:endParaRPr lang="de-CH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210F0-1583-4F8B-9C2E-9C6F42019753}" type="datetimeFigureOut">
              <a:rPr lang="de-CH" smtClean="0"/>
              <a:t>05.11.2017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B81A6-A126-4AE4-9837-D28ACE5F32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162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Linienorganisation im Bild rechts</a:t>
            </a:r>
          </a:p>
          <a:p>
            <a:endParaRPr lang="de-CH" dirty="0"/>
          </a:p>
          <a:p>
            <a:r>
              <a:rPr lang="de-CH" dirty="0"/>
              <a:t>Projektteam aus 2 Personen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052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Gefahren in unserem Projekt:</a:t>
            </a:r>
          </a:p>
          <a:p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Planung</a:t>
            </a:r>
          </a:p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Unvorhersehbare Zeitfresser und versteckte Arbeit nicht einberechnet</a:t>
            </a:r>
          </a:p>
          <a:p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Umsetzung</a:t>
            </a:r>
          </a:p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Probleme mit JavaScript Memory Heap Problem --&gt; Mehre Tage für Problemlösung benötigt</a:t>
            </a:r>
          </a:p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Datenbank ist sehr Umfangreich, viele Tabellen und Zwischentabellen</a:t>
            </a:r>
          </a:p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Dennis beschränktes node.js Wissen --&gt;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Fehlende Entwicklungsressourcen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Kalender muss selbst programmiert werden --&gt; erheblich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grösserer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Aufwand</a:t>
            </a:r>
          </a:p>
          <a:p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 Nächstes Mal mehr Zeit für Risikoanalyse aufwenden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9859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Prototyp</a:t>
            </a:r>
            <a:r>
              <a:rPr lang="de-DE" baseline="0" dirty="0"/>
              <a:t>, bei Entwicklung mitten in Sprint 3 </a:t>
            </a:r>
            <a:r>
              <a:rPr lang="de-DE" baseline="0" dirty="0">
                <a:sym typeface="Wingdings"/>
              </a:rPr>
              <a:t> Priorisierung und Kalenderfunktion müssen noch fertig realisiert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853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Prototyp</a:t>
            </a:r>
            <a:r>
              <a:rPr lang="de-DE" baseline="0" dirty="0"/>
              <a:t>, bei Entwicklung mitten in Sprint 3 </a:t>
            </a:r>
            <a:r>
              <a:rPr lang="de-DE" baseline="0" dirty="0">
                <a:sym typeface="Wingdings"/>
              </a:rPr>
              <a:t> Priorisierung und Kalenderfunktion müssen noch fertig realisiert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003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Wöchentliche Sitzungen: Persönliche Besprechung</a:t>
            </a:r>
          </a:p>
          <a:p>
            <a:r>
              <a:rPr lang="de-CH" dirty="0"/>
              <a:t>SCRUM: Bessere Methode, mehrere Planungen</a:t>
            </a:r>
          </a:p>
          <a:p>
            <a:r>
              <a:rPr lang="de-CH" dirty="0"/>
              <a:t>Teilung in Meilensteine: Ziele in Technisch, Frontend und Backend gegliedert</a:t>
            </a:r>
          </a:p>
          <a:p>
            <a:r>
              <a:rPr lang="de-CH" dirty="0"/>
              <a:t>GitHub: Ungehinderte Zusammenarbeit beim Programmieren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9007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Projektmanager für fast alles verantwortlich</a:t>
            </a:r>
          </a:p>
          <a:p>
            <a:r>
              <a:rPr lang="de-CH" dirty="0"/>
              <a:t>Programmierer mehrheitlich Verantwortung für Fortschritt</a:t>
            </a:r>
          </a:p>
          <a:p>
            <a:r>
              <a:rPr lang="de-CH" dirty="0"/>
              <a:t>Investor wird informiert und konsultiert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272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S1: Hintergrund; DB, </a:t>
            </a:r>
            <a:r>
              <a:rPr lang="de-CH" dirty="0" err="1"/>
              <a:t>Git</a:t>
            </a:r>
            <a:endParaRPr lang="de-CH" dirty="0"/>
          </a:p>
          <a:p>
            <a:r>
              <a:rPr lang="de-CH" dirty="0"/>
              <a:t>S2: Frontend; Kalender, Login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699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S3: Backend; Hausaufgaben erfassen, Priorisierung etc…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40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7127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Kommunikation in Herbstferien war nicht sehr optimal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555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Wöchentliche Sitzungen: Weiteres Vorgehen</a:t>
            </a:r>
          </a:p>
          <a:p>
            <a:r>
              <a:rPr lang="de-CH" dirty="0"/>
              <a:t>Dropbox: Dateifluss</a:t>
            </a:r>
          </a:p>
          <a:p>
            <a:r>
              <a:rPr lang="de-CH" dirty="0"/>
              <a:t>WhatsApp: Ausserschulische Besprechungen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6486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Risikobereiche: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Alle Projektdimensionen beachten (Planung,</a:t>
            </a:r>
            <a:r>
              <a:rPr lang="de-DE" baseline="0" dirty="0"/>
              <a:t> Umsetzung, </a:t>
            </a:r>
            <a:r>
              <a:rPr lang="de-DE" baseline="0" dirty="0" err="1"/>
              <a:t>Testing</a:t>
            </a:r>
            <a:r>
              <a:rPr lang="de-DE" baseline="0" dirty="0"/>
              <a:t> UND Einführung</a:t>
            </a:r>
            <a:r>
              <a:rPr lang="de-DE" dirty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de-DE" dirty="0"/>
              <a:t>Symptome benennen:</a:t>
            </a:r>
          </a:p>
          <a:p>
            <a:r>
              <a:rPr lang="de-DE" dirty="0"/>
              <a:t>Erkennungsmerkmale der Probleme finden</a:t>
            </a:r>
            <a:r>
              <a:rPr lang="de-DE" baseline="0" dirty="0"/>
              <a:t>, </a:t>
            </a:r>
            <a:r>
              <a:rPr lang="de-DE" dirty="0"/>
              <a:t>Wahrscheinlichkeit des Eintretens und die Tragweite festlegen</a:t>
            </a:r>
          </a:p>
          <a:p>
            <a:endParaRPr lang="de-DE" dirty="0"/>
          </a:p>
          <a:p>
            <a:r>
              <a:rPr lang="de-DE" dirty="0"/>
              <a:t>Verbindliche Maßnahmen Planen:</a:t>
            </a:r>
          </a:p>
          <a:p>
            <a:r>
              <a:rPr lang="de-DE" dirty="0"/>
              <a:t>Entweder Problem verhindern oder seine Auswirkungen begrenzen</a:t>
            </a:r>
          </a:p>
          <a:p>
            <a:endParaRPr lang="de-DE" dirty="0"/>
          </a:p>
          <a:p>
            <a:r>
              <a:rPr lang="de-DE" dirty="0"/>
              <a:t>Alternativpläne schmieden:</a:t>
            </a:r>
          </a:p>
          <a:p>
            <a:r>
              <a:rPr lang="de-DE" dirty="0"/>
              <a:t>Bei kritischen Problembereichen bereits in der Planungsphase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B81A6-A126-4AE4-9837-D28ACE5F3209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248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2C4DB-B764-478E-870D-214122C59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0AB10A-ED1E-4150-AA82-BF4198797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4872E8-DE41-4C9E-BBAF-87E2367B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EA0-35C7-47EA-83FD-3DD08A993D29}" type="datetime1">
              <a:rPr lang="de-CH" smtClean="0"/>
              <a:t>05.11.2017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BEE75-1DD6-4BBE-8E44-FA89616C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C635F-5D16-422A-A061-5D5F7BD2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743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4A027-D034-4E51-A428-F46AEADE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566885-BF24-4763-808C-9A0673D76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556E77-B137-4221-B04C-91D7899B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E7A8-8486-48F4-ABFF-A05B2ADE2CE5}" type="datetime1">
              <a:rPr lang="de-CH" smtClean="0"/>
              <a:t>05.11.2017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DDC1A-09B6-4AAF-8A07-1BA88BC2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02CA30-9EC4-433F-9CDD-BC3229C8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31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0751A0-FDBC-4E3B-968B-E41E0A0F7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B257EA-C29C-4755-8156-B2ADE3BE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9C168-35F2-44FA-B110-C66C8576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1F3E-2A1B-443E-87E4-00204C62E0A6}" type="datetime1">
              <a:rPr lang="de-CH" smtClean="0"/>
              <a:t>05.11.2017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2ADA6-3C2A-4044-9E54-8127D1F8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1A948C-9A4C-4FF5-9693-4E6F5D99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267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002A1-2D6B-45BA-BDD4-11C64CCB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52BA4-842E-4B6A-9CAC-55AA8447F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AD868-BAF6-4A65-BF92-0F4FBF1A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CH" dirty="0"/>
              <a:t>September 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4D665-7074-41E5-A113-F6026B5F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</a:t>
            </a:r>
            <a:r>
              <a:rPr lang="de-CH" dirty="0" err="1"/>
              <a:t>Studynator</a:t>
            </a:r>
            <a:r>
              <a:rPr lang="de-CH" dirty="0"/>
              <a:t> Inc. 2017 | Yvo Keller / Dennis </a:t>
            </a:r>
            <a:r>
              <a:rPr lang="de-CH" dirty="0" err="1"/>
              <a:t>Schäppi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F1E68D-87AF-4291-B12C-0B532E33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/>
              <a:t>Folie Nr. </a:t>
            </a:r>
            <a:fld id="{ACD87602-F38D-4D66-BBCB-27AEB5DB755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13F392-15EA-4AFB-827F-ED0FE25F80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791" y="5049954"/>
            <a:ext cx="1127009" cy="11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86C0E-7DD2-46F3-AAED-E3EAE819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EC2101-20A2-4821-A3F7-CF249A750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BA9AB4-2F2D-4EC5-9B4F-C6517440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September 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F56A35-72E9-4F02-8164-BF9AD85C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© Studynator Inc. 2017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A9E5A-0FF3-4123-B1A0-3F42F179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Folie Nr. </a:t>
            </a:r>
            <a:fld id="{ACD87602-F38D-4D66-BBCB-27AEB5DB755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506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90FB-5C85-472B-B208-CDBDABD1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A8914-DA53-46DC-BA8A-A2CDF7863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DE11E3-9F3B-4BD5-A7BD-E91C93B89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AC2D08-25C3-4922-88DF-261D72D6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3EAF-FCEC-4698-A1A8-82FC4FD38BF2}" type="datetime1">
              <a:rPr lang="de-CH" smtClean="0"/>
              <a:t>05.11.2017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7C6BC8-8C88-49ED-BD19-BC60B836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BF1D50-2F71-4A80-8D52-EC1DF51A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25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BA3FE-34CB-448F-9F53-E54D39C1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BB9AEA-2FC7-4E96-B6FF-95772CAF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5D321-4752-4370-93A1-DA23822F1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F19701-D0DB-43BD-A889-218E0005B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84A772-F8AC-47B4-AA2C-4D1CFA332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F9BBB0-BD5C-4C6C-810B-BF820848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1918-B719-4864-9272-6569881D6A0E}" type="datetime1">
              <a:rPr lang="de-CH" smtClean="0"/>
              <a:t>05.11.2017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D471B9-EC65-4005-8BD1-739CAD1F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49DE99-DB5F-4F8C-8C9A-4AB138F4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929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8A92F-02D7-4603-B951-9E06BC99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E74591-252F-4719-A364-22A9AE1F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16F0-27C3-4A1B-8E70-145E75277EF5}" type="datetime1">
              <a:rPr lang="de-CH" smtClean="0"/>
              <a:t>05.11.2017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BC2608-0EB5-4E83-ACAA-2C276C01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C79D39-D57F-442D-A164-7E5A9705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770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792193-51E9-4ACD-BAFF-4910719C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07F1-6999-4F18-B7EB-4F9D5A565970}" type="datetime1">
              <a:rPr lang="de-CH" smtClean="0"/>
              <a:t>05.11.2017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13B5F8-F018-4BA7-9749-16698499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120FF3-2BC1-4AC0-B2DC-58F688D0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80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88B26-9960-4064-BDD3-73BC9B2B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2F68AD-C766-4275-899D-A0F20C9C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08185C-AB4A-4E1D-B392-5E43ACF9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D0C6E3-06E1-4E76-8352-8248A888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6634-F8CF-415B-B0D0-B7B9C6263993}" type="datetime1">
              <a:rPr lang="de-CH" smtClean="0"/>
              <a:t>05.11.2017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9CAE24-044F-438A-BF7F-089689A4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B9384F-7A6B-4392-9D38-F8A0EEBD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46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D60DB-879E-4238-888B-FD1D6261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A68723-41A7-4887-A973-0678E815F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FD5C32-8C51-4C68-9E35-5A89AD7BB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39CE6D-0A8A-4B3D-A33D-9FEA28EE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6B26-BF11-4A3B-859E-0002F3F2E19E}" type="datetime1">
              <a:rPr lang="de-CH" smtClean="0"/>
              <a:t>05.11.2017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7F9BB1-7823-41B1-BFC5-49514AE1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8D3FA9-926C-4EC6-A578-2A5E218F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976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13FAB9-8915-46C7-8CEA-E6754C9E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69804F-D772-4354-B75F-D2ED451CB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8A138B-A15C-4683-B1E2-853F51C78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17EC-B4CE-4F05-BD18-5D02DBAAB4CA}" type="datetime1">
              <a:rPr lang="de-CH" smtClean="0"/>
              <a:t>05.11.2017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A21690-13DE-4C8A-8988-132C6ACEA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/>
              <a:t>© </a:t>
            </a:r>
            <a:r>
              <a:rPr lang="de-CH" dirty="0" err="1"/>
              <a:t>Studynator</a:t>
            </a:r>
            <a:r>
              <a:rPr lang="de-CH" dirty="0"/>
              <a:t> Inc. 2017 | Yvo Keller / Dennis </a:t>
            </a:r>
            <a:r>
              <a:rPr lang="de-CH" dirty="0" err="1"/>
              <a:t>Schäppi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CDBF9D-A154-4C5E-A102-587F7D5F0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BF37E-78BE-41A4-A385-876C7BBAE2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427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1_Planung/Projektauftrag%20Studynator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27F12D-CB4C-404A-B6EC-952AFF889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52" y="1112052"/>
            <a:ext cx="4633897" cy="46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5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Meilensteine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dirty="0">
                <a:solidFill>
                  <a:srgbClr val="7F6E5D"/>
                </a:solidFill>
                <a:latin typeface="+mj-lt"/>
              </a:rPr>
              <a:t>Sprint 1</a:t>
            </a:r>
          </a:p>
          <a:p>
            <a:pPr lvl="0"/>
            <a:r>
              <a:rPr lang="de-DE" dirty="0" err="1"/>
              <a:t>Node</a:t>
            </a:r>
            <a:r>
              <a:rPr lang="de-DE" dirty="0"/>
              <a:t> Projekt und GitHub einrichten</a:t>
            </a:r>
            <a:endParaRPr lang="de-CH" dirty="0"/>
          </a:p>
          <a:p>
            <a:pPr lvl="0"/>
            <a:r>
              <a:rPr lang="de-DE" dirty="0"/>
              <a:t>Datenbankmodell</a:t>
            </a:r>
            <a:endParaRPr lang="de-CH" dirty="0"/>
          </a:p>
          <a:p>
            <a:r>
              <a:rPr lang="de-DE" dirty="0"/>
              <a:t>Datenbank aufbauen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7F6E5D"/>
                </a:solidFill>
                <a:latin typeface="+mj-lt"/>
              </a:rPr>
              <a:t>Sprint 2</a:t>
            </a:r>
          </a:p>
          <a:p>
            <a:pPr lvl="0"/>
            <a:r>
              <a:rPr lang="de-DE" dirty="0"/>
              <a:t>Kalender implementieren</a:t>
            </a:r>
            <a:endParaRPr lang="de-CH" dirty="0"/>
          </a:p>
          <a:p>
            <a:r>
              <a:rPr lang="de-DE" dirty="0"/>
              <a:t>Login System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© Studynator Inc. 2017 | Yvo Keller / Dennis Schäppi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6571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Meilensteine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>
                <a:solidFill>
                  <a:srgbClr val="7F6E5D"/>
                </a:solidFill>
                <a:latin typeface="+mj-lt"/>
              </a:rPr>
              <a:t>Sprint 3</a:t>
            </a:r>
            <a:endParaRPr lang="de-DE" dirty="0">
              <a:solidFill>
                <a:srgbClr val="7F6E5D"/>
              </a:solidFill>
              <a:latin typeface="+mj-lt"/>
            </a:endParaRPr>
          </a:p>
          <a:p>
            <a:pPr lvl="0"/>
            <a:r>
              <a:rPr lang="de-DE" dirty="0"/>
              <a:t>Hausaufgaben hinzufügen</a:t>
            </a:r>
            <a:endParaRPr lang="de-CH" dirty="0"/>
          </a:p>
          <a:p>
            <a:pPr lvl="0"/>
            <a:r>
              <a:rPr lang="de-DE" dirty="0"/>
              <a:t>Prüfungen hinzufügen</a:t>
            </a:r>
            <a:endParaRPr lang="de-CH" dirty="0"/>
          </a:p>
          <a:p>
            <a:pPr lvl="0"/>
            <a:r>
              <a:rPr lang="de-DE" dirty="0"/>
              <a:t>Kalender für Klassen freigeben</a:t>
            </a:r>
            <a:endParaRPr lang="de-CH" dirty="0"/>
          </a:p>
          <a:p>
            <a:r>
              <a:rPr lang="de-DE" dirty="0"/>
              <a:t>Aufgaben priorisieren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© Studynator Inc. 2017 | Yvo Keller / Dennis Schäppi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278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Projektauftrag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dirty="0">
                <a:hlinkClick r:id="rId3"/>
              </a:rPr>
              <a:t>PDF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© Studynator Inc. 2017 | Yvo Keller / Dennis Schäppi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1324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Zeitplan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© Studynator Inc. 2017 | Yvo Keller / Dennis Schäppi</a:t>
            </a:r>
            <a:endParaRPr lang="de-CH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6EDA35BF-F72E-4E0E-B7C0-AD57C4FBA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278704"/>
              </p:ext>
            </p:extLst>
          </p:nvPr>
        </p:nvGraphicFramePr>
        <p:xfrm>
          <a:off x="875493" y="1501777"/>
          <a:ext cx="6992157" cy="2289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6EDA35BF-F72E-4E0E-B7C0-AD57C4FBA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956026"/>
              </p:ext>
            </p:extLst>
          </p:nvPr>
        </p:nvGraphicFramePr>
        <p:xfrm>
          <a:off x="875493" y="3848811"/>
          <a:ext cx="6992157" cy="2157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5094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Allgemein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Wöchentliche Teamsitzungen</a:t>
            </a:r>
          </a:p>
          <a:p>
            <a:r>
              <a:rPr lang="de-DE" dirty="0"/>
              <a:t>Dropbox</a:t>
            </a:r>
          </a:p>
          <a:p>
            <a:r>
              <a:rPr lang="de-DE" dirty="0"/>
              <a:t>WhatsApp (ausserhalb der Schule)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© Studynator Inc. 2017 | Yvo Keller / Dennis Schäppi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33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Protokoll</a:t>
            </a:r>
            <a:endParaRPr lang="de-CH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 zum Arbeiten</a:t>
            </a:r>
          </a:p>
          <a:p>
            <a:r>
              <a:rPr lang="de-DE" dirty="0"/>
              <a:t>Dokumentation für wöchentliche Sitzungen</a:t>
            </a:r>
          </a:p>
          <a:p>
            <a:r>
              <a:rPr lang="de-DE" dirty="0"/>
              <a:t>Nächste Schritte ausführlich besprechen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© Studynator Inc. 2017 | Yvo Keller / Dennis Schäppi</a:t>
            </a:r>
            <a:endParaRPr lang="de-CH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75" y="1553471"/>
            <a:ext cx="4565050" cy="46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Risikoanalyse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Theorie</a:t>
            </a:r>
            <a:endParaRPr lang="de-CH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Risikobereiche identifizieren</a:t>
            </a:r>
          </a:p>
          <a:p>
            <a:r>
              <a:rPr lang="de-DE" dirty="0"/>
              <a:t>Symptome benennen</a:t>
            </a:r>
          </a:p>
          <a:p>
            <a:r>
              <a:rPr lang="de-DE" dirty="0"/>
              <a:t>Verbindliche Maßnahmen Planen</a:t>
            </a:r>
          </a:p>
          <a:p>
            <a:r>
              <a:rPr lang="de-DE" dirty="0"/>
              <a:t>Alternativpläne schmieden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© Studynator Inc. 2017 | Yvo Keller / Dennis Schäppi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144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Risikoanalyse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Das Magische Dreieck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Umsetzung des Kalenders</a:t>
            </a:r>
          </a:p>
          <a:p>
            <a:r>
              <a:rPr lang="de-DE" dirty="0"/>
              <a:t>Fehlende Entwicklungsressourcen</a:t>
            </a:r>
          </a:p>
          <a:p>
            <a:r>
              <a:rPr lang="de-DE" dirty="0"/>
              <a:t>Fehlende Zeit</a:t>
            </a:r>
          </a:p>
          <a:p>
            <a:r>
              <a:rPr lang="de-DE" dirty="0"/>
              <a:t>Fehlendes Knowhow</a:t>
            </a:r>
          </a:p>
          <a:p>
            <a:r>
              <a:rPr lang="de-DE" dirty="0"/>
              <a:t>JavaScript Memory Heap</a:t>
            </a:r>
          </a:p>
          <a:p>
            <a:r>
              <a:rPr lang="de-DE" dirty="0"/>
              <a:t>Umfangreiche Datenbank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ym typeface="Wingdings"/>
              </a:rPr>
              <a:t> Magisches Dreieck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© Studynator Inc. 2017 | Yvo Keller / Dennis Schäppi</a:t>
            </a:r>
            <a:endParaRPr lang="de-CH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069" y="1824384"/>
            <a:ext cx="3896731" cy="296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3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Ressourcen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node.js</a:t>
            </a:r>
          </a:p>
          <a:p>
            <a:pPr lvl="1"/>
            <a:r>
              <a:rPr lang="de-DE" dirty="0" err="1"/>
              <a:t>ejs</a:t>
            </a:r>
            <a:endParaRPr lang="de-DE" dirty="0"/>
          </a:p>
          <a:p>
            <a:pPr lvl="1"/>
            <a:r>
              <a:rPr lang="de-DE" dirty="0" err="1"/>
              <a:t>node-calendar</a:t>
            </a:r>
            <a:endParaRPr lang="de-DE" dirty="0"/>
          </a:p>
          <a:p>
            <a:pPr lvl="1"/>
            <a:r>
              <a:rPr lang="de-DE" dirty="0"/>
              <a:t>express</a:t>
            </a:r>
          </a:p>
          <a:p>
            <a:r>
              <a:rPr lang="de-DE" dirty="0"/>
              <a:t>MySQL Datenbank (XAMPP)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© Studynator Inc. 2017 | Yvo Keller / Dennis Schäppi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840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Die Datenbank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© Studynator Inc. 2017 | Yvo Keller / Dennis Schäppi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14" y="1690688"/>
            <a:ext cx="6687962" cy="4351338"/>
          </a:xfrm>
        </p:spPr>
      </p:pic>
    </p:spTree>
    <p:extLst>
      <p:ext uri="{BB962C8B-B14F-4D97-AF65-F5344CB8AC3E}">
        <p14:creationId xmlns:p14="http://schemas.microsoft.com/office/powerpoint/2010/main" val="56528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  <a:endParaRPr lang="de-CH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15512" cy="4351338"/>
          </a:xfrm>
        </p:spPr>
        <p:txBody>
          <a:bodyPr>
            <a:normAutofit/>
          </a:bodyPr>
          <a:lstStyle/>
          <a:p>
            <a:r>
              <a:rPr lang="de-DE" dirty="0"/>
              <a:t>Businessplan</a:t>
            </a:r>
          </a:p>
          <a:p>
            <a:r>
              <a:rPr lang="de-DE" dirty="0"/>
              <a:t>Organisation</a:t>
            </a:r>
          </a:p>
          <a:p>
            <a:r>
              <a:rPr lang="de-DE" dirty="0"/>
              <a:t>Planung</a:t>
            </a:r>
          </a:p>
          <a:p>
            <a:r>
              <a:rPr lang="de-DE" dirty="0"/>
              <a:t>Kommunikation</a:t>
            </a:r>
          </a:p>
          <a:p>
            <a:r>
              <a:rPr lang="de-DE" dirty="0"/>
              <a:t>Risikoanalyse</a:t>
            </a:r>
          </a:p>
          <a:p>
            <a:r>
              <a:rPr lang="de-DE" dirty="0"/>
              <a:t>Umsetzung</a:t>
            </a:r>
          </a:p>
          <a:p>
            <a:r>
              <a:rPr lang="de-DE" dirty="0"/>
              <a:t>Reflexion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© Studynator Inc. 2017 | Yvo Keller / Dennis Schäppi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1995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Der Prototyp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1" y="1612628"/>
            <a:ext cx="8591073" cy="4520541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© Studynator Inc. 2017 | Yvo Keller / Dennis Schäppi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2848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Reflektion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Was haben wir gelernt?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Dennis</a:t>
            </a:r>
          </a:p>
          <a:p>
            <a:pPr lvl="1">
              <a:buFont typeface="Courier New" charset="0"/>
              <a:buChar char="o"/>
            </a:pPr>
            <a:r>
              <a:rPr lang="de-DE" dirty="0"/>
              <a:t>Bei großen Projekten mehrere Planungen in Sequenzen durchführen</a:t>
            </a:r>
          </a:p>
          <a:p>
            <a:pPr lvl="1">
              <a:buFont typeface="Courier New" charset="0"/>
              <a:buChar char="o"/>
            </a:pPr>
            <a:endParaRPr lang="de-DE" dirty="0"/>
          </a:p>
          <a:p>
            <a:r>
              <a:rPr lang="de-DE" dirty="0"/>
              <a:t>Yvo</a:t>
            </a:r>
          </a:p>
          <a:p>
            <a:pPr lvl="1">
              <a:buFont typeface="Courier New" charset="0"/>
              <a:buChar char="o"/>
            </a:pPr>
            <a:r>
              <a:rPr lang="de-DE" dirty="0"/>
              <a:t>Mehr Zeit in die Risikoanalyse stecken</a:t>
            </a:r>
          </a:p>
          <a:p>
            <a:pPr lvl="1">
              <a:buFont typeface="Courier New" charset="0"/>
              <a:buChar char="o"/>
            </a:pPr>
            <a:r>
              <a:rPr lang="de-DE" dirty="0"/>
              <a:t>Für ein Projekt dieser Größe braucht es mehr Ressourcen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© Studynator Inc. 2017 | Yvo Keller / Dennis Schäppi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6773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27F12D-CB4C-404A-B6EC-952AFF889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34" y="1916725"/>
            <a:ext cx="3865332" cy="3865332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A58C54B0-51EF-49FB-B596-6A65DFA4E4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/>
              <a:t>Ende</a:t>
            </a:r>
            <a:br>
              <a:rPr lang="de-CH"/>
            </a:br>
            <a:r>
              <a:rPr lang="de-CH" sz="3600">
                <a:solidFill>
                  <a:srgbClr val="7F6E5D"/>
                </a:solidFill>
              </a:rPr>
              <a:t>Danke für Ihre Aufmerksamkeit</a:t>
            </a:r>
            <a:endParaRPr lang="de-CH" dirty="0">
              <a:solidFill>
                <a:srgbClr val="7F6E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2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Businessplan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Produkt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Webapplikation zur Koordinierung der Lernzeit vor Prüfungen und Hausaufgaben</a:t>
            </a:r>
          </a:p>
          <a:p>
            <a:r>
              <a:rPr lang="de-CH" dirty="0"/>
              <a:t>Geteilter Hausaufgaben- sowie Prüfungskalender nach Klasse</a:t>
            </a:r>
          </a:p>
          <a:p>
            <a:r>
              <a:rPr lang="de-CH" dirty="0"/>
              <a:t>Priorisierung der verschiedenen Fächer und Prüfungen durch User</a:t>
            </a:r>
          </a:p>
          <a:p>
            <a:r>
              <a:rPr lang="de-CH" dirty="0"/>
              <a:t>Applikation erinnert und verteilt die Lernzeit nach verbleibender Zeit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© Studynator Inc. 2017 | Yvo Keller / Dennis Schäppi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94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Businessplan 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Chancen</a:t>
            </a:r>
            <a:endParaRPr lang="de-CH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Schulen erwarten Leistungen von Studenten, die nur mit guter Planung &amp; Koordinationsfähigkeit erfüllt werden können</a:t>
            </a:r>
          </a:p>
          <a:p>
            <a:r>
              <a:rPr lang="de-CH" dirty="0"/>
              <a:t>Sehr wenige Anbieter mit vergleichbaren Lösungen</a:t>
            </a:r>
          </a:p>
          <a:p>
            <a:r>
              <a:rPr lang="de-CH" dirty="0"/>
              <a:t>STUDYNATOR</a:t>
            </a:r>
            <a:r>
              <a:rPr lang="de-CH" baseline="30000" dirty="0"/>
              <a:t>TM</a:t>
            </a:r>
            <a:r>
              <a:rPr lang="de-CH" dirty="0"/>
              <a:t> übernimmt ebendiese Lernplanung für Examen und Hausaufgaben</a:t>
            </a:r>
          </a:p>
          <a:p>
            <a:r>
              <a:rPr lang="de-CH" dirty="0"/>
              <a:t>Lösungen zur Vereinfachung und Optimierung des Lernprozesses sind stark gesucht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© Studynator Inc. 2017 | Yvo Keller / Dennis Schäppi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123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Businessplan 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USP (Alleinstellungsmerkmale)</a:t>
            </a:r>
            <a:endParaRPr lang="de-CH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STUDYNATOR</a:t>
            </a:r>
            <a:r>
              <a:rPr lang="de-CH" baseline="30000" dirty="0"/>
              <a:t>TM</a:t>
            </a:r>
            <a:r>
              <a:rPr lang="de-CH" dirty="0"/>
              <a:t> soll kostenlos sein. Die Dienstleistung finanziert sich durch Werbung und freiwillige Spenden</a:t>
            </a:r>
          </a:p>
          <a:p>
            <a:r>
              <a:rPr lang="de-CH" dirty="0"/>
              <a:t>Benutzerfreundliche, moderne Oberfläche</a:t>
            </a:r>
          </a:p>
          <a:p>
            <a:r>
              <a:rPr lang="de-CH" dirty="0"/>
              <a:t>Effiziente Planung kann einfach und in kurzer Zeit erstellt werden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© Studynator Inc. 2017 | Yvo Keller / Dennis Schäppi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95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Businessplan 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Vision</a:t>
            </a:r>
            <a:endParaRPr lang="de-CH" dirty="0">
              <a:solidFill>
                <a:srgbClr val="7F6E5D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Vision: STUDYNATOR</a:t>
            </a:r>
            <a:r>
              <a:rPr lang="de-CH" baseline="30000" dirty="0"/>
              <a:t>TM</a:t>
            </a:r>
            <a:r>
              <a:rPr lang="de-CH" dirty="0"/>
              <a:t> ist DER Terminplaner für Studenten, vereinfacht ihren Lernprozess und verhilft so zu besseren Noten.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© Studynator Inc. 2017 | Yvo Keller / Dennis Schäppi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606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Struktur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Projektleiter: 	Dennis Schäppi</a:t>
            </a:r>
          </a:p>
          <a:p>
            <a:r>
              <a:rPr lang="de-DE" dirty="0"/>
              <a:t>Projektteam: 	Yvo Keller</a:t>
            </a:r>
          </a:p>
          <a:p>
            <a:r>
              <a:rPr lang="de-DE" dirty="0"/>
              <a:t>Auftraggeber: 	Jeroen Loosli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© Studynator Inc. 2017 | Yvo Keller / Dennis Schäppi</a:t>
            </a: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03D131E-F83B-4B36-9423-7AD5278D1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416" y="1815953"/>
            <a:ext cx="3304160" cy="41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Teamdynamik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Wöchentliche Sitzungen</a:t>
            </a:r>
          </a:p>
          <a:p>
            <a:r>
              <a:rPr lang="de-DE" dirty="0"/>
              <a:t>Vorgehen nach SCRUM</a:t>
            </a:r>
          </a:p>
          <a:p>
            <a:r>
              <a:rPr lang="de-DE" dirty="0"/>
              <a:t>Sprints sind in unsere Meilensteine aufgeteilt</a:t>
            </a:r>
          </a:p>
          <a:p>
            <a:r>
              <a:rPr lang="de-DE" dirty="0"/>
              <a:t>Projekt auf GitHub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© Studynator Inc. 2017 | Yvo Keller / Dennis Schäppi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335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  <a:br>
              <a:rPr lang="de-DE" dirty="0"/>
            </a:br>
            <a:r>
              <a:rPr lang="de-CH" sz="3200" dirty="0">
                <a:solidFill>
                  <a:srgbClr val="7F6E5D"/>
                </a:solidFill>
              </a:rPr>
              <a:t>Verantwortlichkeiten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© Studynator Inc. 2017 | Yvo Keller / Dennis Schäppi</a:t>
            </a:r>
            <a:endParaRPr lang="de-CH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53E6963-0619-4E29-A49D-76CB63F11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49508"/>
              </p:ext>
            </p:extLst>
          </p:nvPr>
        </p:nvGraphicFramePr>
        <p:xfrm>
          <a:off x="838200" y="1825625"/>
          <a:ext cx="5262501" cy="4351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3609">
                  <a:extLst>
                    <a:ext uri="{9D8B030D-6E8A-4147-A177-3AD203B41FA5}">
                      <a16:colId xmlns:a16="http://schemas.microsoft.com/office/drawing/2014/main" val="2147073400"/>
                    </a:ext>
                  </a:extLst>
                </a:gridCol>
                <a:gridCol w="70033">
                  <a:extLst>
                    <a:ext uri="{9D8B030D-6E8A-4147-A177-3AD203B41FA5}">
                      <a16:colId xmlns:a16="http://schemas.microsoft.com/office/drawing/2014/main" val="2805994524"/>
                    </a:ext>
                  </a:extLst>
                </a:gridCol>
                <a:gridCol w="952953">
                  <a:extLst>
                    <a:ext uri="{9D8B030D-6E8A-4147-A177-3AD203B41FA5}">
                      <a16:colId xmlns:a16="http://schemas.microsoft.com/office/drawing/2014/main" val="4009926406"/>
                    </a:ext>
                  </a:extLst>
                </a:gridCol>
                <a:gridCol w="952953">
                  <a:extLst>
                    <a:ext uri="{9D8B030D-6E8A-4147-A177-3AD203B41FA5}">
                      <a16:colId xmlns:a16="http://schemas.microsoft.com/office/drawing/2014/main" val="2666048763"/>
                    </a:ext>
                  </a:extLst>
                </a:gridCol>
                <a:gridCol w="952953">
                  <a:extLst>
                    <a:ext uri="{9D8B030D-6E8A-4147-A177-3AD203B41FA5}">
                      <a16:colId xmlns:a16="http://schemas.microsoft.com/office/drawing/2014/main" val="3298519841"/>
                    </a:ext>
                  </a:extLst>
                </a:gridCol>
              </a:tblGrid>
              <a:tr h="261622">
                <a:tc>
                  <a:txBody>
                    <a:bodyPr/>
                    <a:lstStyle/>
                    <a:p>
                      <a:pPr algn="ctr" fontAlgn="t"/>
                      <a:r>
                        <a:rPr lang="de-CH" sz="1100" u="none" strike="noStrike" dirty="0">
                          <a:effectLst/>
                        </a:rPr>
                        <a:t> </a:t>
                      </a:r>
                      <a:endParaRPr lang="de-CH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900" u="none" strike="noStrike">
                          <a:effectLst/>
                        </a:rPr>
                        <a:t> 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1100" b="1" u="none" strike="noStrike" dirty="0">
                          <a:effectLst/>
                        </a:rPr>
                        <a:t>Investor</a:t>
                      </a:r>
                      <a:endParaRPr lang="de-CH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1100" b="1" u="none" strike="noStrike" dirty="0" err="1">
                          <a:effectLst/>
                        </a:rPr>
                        <a:t>Proj</a:t>
                      </a:r>
                      <a:r>
                        <a:rPr lang="de-CH" sz="1100" b="1" u="none" strike="noStrike" dirty="0">
                          <a:effectLst/>
                        </a:rPr>
                        <a:t>. </a:t>
                      </a:r>
                      <a:r>
                        <a:rPr lang="de-CH" sz="1100" b="1" u="none" strike="noStrike" dirty="0" err="1">
                          <a:effectLst/>
                        </a:rPr>
                        <a:t>Mgr</a:t>
                      </a:r>
                      <a:endParaRPr lang="de-CH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CH" sz="1100" b="1" u="none" strike="noStrike" dirty="0">
                          <a:effectLst/>
                        </a:rPr>
                        <a:t>Developer</a:t>
                      </a:r>
                      <a:endParaRPr lang="de-CH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/>
                </a:tc>
                <a:extLst>
                  <a:ext uri="{0D108BD9-81ED-4DB2-BD59-A6C34878D82A}">
                    <a16:rowId xmlns:a16="http://schemas.microsoft.com/office/drawing/2014/main" val="4051786828"/>
                  </a:ext>
                </a:extLst>
              </a:tr>
              <a:tr h="40045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Investoren identifizieren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300" u="none" strike="noStrike">
                          <a:effectLst/>
                        </a:rPr>
                        <a:t> 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C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-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-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extLst>
                  <a:ext uri="{0D108BD9-81ED-4DB2-BD59-A6C34878D82A}">
                    <a16:rowId xmlns:a16="http://schemas.microsoft.com/office/drawing/2014/main" val="653062618"/>
                  </a:ext>
                </a:extLst>
              </a:tr>
              <a:tr h="40045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Investoren Besuche vereinbaren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300" u="none" strike="noStrike">
                          <a:effectLst/>
                        </a:rPr>
                        <a:t> 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I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R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 dirty="0">
                          <a:effectLst/>
                        </a:rPr>
                        <a:t>-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extLst>
                  <a:ext uri="{0D108BD9-81ED-4DB2-BD59-A6C34878D82A}">
                    <a16:rowId xmlns:a16="http://schemas.microsoft.com/office/drawing/2014/main" val="1471752485"/>
                  </a:ext>
                </a:extLst>
              </a:tr>
              <a:tr h="40045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Sitzungen vereinbaren und moderieren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300" u="none" strike="noStrike">
                          <a:effectLst/>
                        </a:rPr>
                        <a:t> 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-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R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I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extLst>
                  <a:ext uri="{0D108BD9-81ED-4DB2-BD59-A6C34878D82A}">
                    <a16:rowId xmlns:a16="http://schemas.microsoft.com/office/drawing/2014/main" val="3503062095"/>
                  </a:ext>
                </a:extLst>
              </a:tr>
              <a:tr h="40045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Protokoll führen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300" u="none" strike="noStrike">
                          <a:effectLst/>
                        </a:rPr>
                        <a:t> 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-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R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C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extLst>
                  <a:ext uri="{0D108BD9-81ED-4DB2-BD59-A6C34878D82A}">
                    <a16:rowId xmlns:a16="http://schemas.microsoft.com/office/drawing/2014/main" val="359030768"/>
                  </a:ext>
                </a:extLst>
              </a:tr>
              <a:tr h="40045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Implementieren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300" u="none" strike="noStrike">
                          <a:effectLst/>
                        </a:rPr>
                        <a:t> 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I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R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A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extLst>
                  <a:ext uri="{0D108BD9-81ED-4DB2-BD59-A6C34878D82A}">
                    <a16:rowId xmlns:a16="http://schemas.microsoft.com/office/drawing/2014/main" val="4080021282"/>
                  </a:ext>
                </a:extLst>
              </a:tr>
              <a:tr h="40045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Vertrag mit Investor abschliessen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300" u="none" strike="noStrike">
                          <a:effectLst/>
                        </a:rPr>
                        <a:t> 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C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R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I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extLst>
                  <a:ext uri="{0D108BD9-81ED-4DB2-BD59-A6C34878D82A}">
                    <a16:rowId xmlns:a16="http://schemas.microsoft.com/office/drawing/2014/main" val="1947754995"/>
                  </a:ext>
                </a:extLst>
              </a:tr>
              <a:tr h="562336"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Vermarkten des Produktes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300" u="none" strike="noStrike">
                          <a:effectLst/>
                        </a:rPr>
                        <a:t> 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C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R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I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extLst>
                  <a:ext uri="{0D108BD9-81ED-4DB2-BD59-A6C34878D82A}">
                    <a16:rowId xmlns:a16="http://schemas.microsoft.com/office/drawing/2014/main" val="4210170839"/>
                  </a:ext>
                </a:extLst>
              </a:tr>
              <a:tr h="562336"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Applikationssicherheit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300" u="none" strike="noStrike">
                          <a:effectLst/>
                        </a:rPr>
                        <a:t> 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-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R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A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extLst>
                  <a:ext uri="{0D108BD9-81ED-4DB2-BD59-A6C34878D82A}">
                    <a16:rowId xmlns:a16="http://schemas.microsoft.com/office/drawing/2014/main" val="2926240735"/>
                  </a:ext>
                </a:extLst>
              </a:tr>
              <a:tr h="562336">
                <a:tc>
                  <a:txBody>
                    <a:bodyPr/>
                    <a:lstStyle/>
                    <a:p>
                      <a:pPr algn="l" fontAlgn="ctr"/>
                      <a:r>
                        <a:rPr lang="de-CH" sz="1100" u="none" strike="noStrike">
                          <a:effectLst/>
                        </a:rPr>
                        <a:t>Fortschritt überwachen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300" u="none" strike="noStrike">
                          <a:effectLst/>
                        </a:rPr>
                        <a:t> </a:t>
                      </a:r>
                      <a:endParaRPr lang="de-CH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I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>
                          <a:effectLst/>
                        </a:rPr>
                        <a:t>R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100" u="none" strike="noStrike" dirty="0">
                          <a:effectLst/>
                        </a:rPr>
                        <a:t>A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18" marR="7518" marT="7518" marB="0" anchor="ctr"/>
                </a:tc>
                <a:extLst>
                  <a:ext uri="{0D108BD9-81ED-4DB2-BD59-A6C34878D82A}">
                    <a16:rowId xmlns:a16="http://schemas.microsoft.com/office/drawing/2014/main" val="2776010185"/>
                  </a:ext>
                </a:extLst>
              </a:tr>
            </a:tbl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402FD643-567D-4B3D-B8B2-ADC0B5906E52}"/>
              </a:ext>
            </a:extLst>
          </p:cNvPr>
          <p:cNvSpPr/>
          <p:nvPr/>
        </p:nvSpPr>
        <p:spPr>
          <a:xfrm>
            <a:off x="6457025" y="182562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1600" dirty="0">
                <a:latin typeface="Arial" panose="020B0604020202020204" pitchFamily="34" charset="0"/>
              </a:rPr>
              <a:t>R = Verantwortlich</a:t>
            </a:r>
          </a:p>
          <a:p>
            <a:r>
              <a:rPr lang="de-CH" sz="1600" dirty="0">
                <a:latin typeface="Arial" panose="020B0604020202020204" pitchFamily="34" charset="0"/>
              </a:rPr>
              <a:t>A = Rechenschaftspflichtig</a:t>
            </a:r>
          </a:p>
          <a:p>
            <a:r>
              <a:rPr lang="de-CH" sz="1600" dirty="0">
                <a:latin typeface="Arial" panose="020B0604020202020204" pitchFamily="34" charset="0"/>
              </a:rPr>
              <a:t>C = Konsultiert</a:t>
            </a:r>
          </a:p>
          <a:p>
            <a:r>
              <a:rPr lang="de-CH" sz="1600" dirty="0">
                <a:latin typeface="Arial" panose="020B0604020202020204" pitchFamily="34" charset="0"/>
              </a:rPr>
              <a:t>I = Informiert</a:t>
            </a:r>
            <a:r>
              <a:rPr lang="de-CH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093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Studynator">
      <a:dk1>
        <a:srgbClr val="F05565"/>
      </a:dk1>
      <a:lt1>
        <a:srgbClr val="FFFFFF"/>
      </a:lt1>
      <a:dk2>
        <a:srgbClr val="000000"/>
      </a:dk2>
      <a:lt2>
        <a:srgbClr val="F9F7F1"/>
      </a:lt2>
      <a:accent1>
        <a:srgbClr val="E5C243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830</Words>
  <Application>Microsoft Office PowerPoint</Application>
  <PresentationFormat>Breitbild</PresentationFormat>
  <Paragraphs>224</Paragraphs>
  <Slides>22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Courier New</vt:lpstr>
      <vt:lpstr>Wingdings</vt:lpstr>
      <vt:lpstr>Office</vt:lpstr>
      <vt:lpstr>PowerPoint-Präsentation</vt:lpstr>
      <vt:lpstr>Ablauf</vt:lpstr>
      <vt:lpstr>Businessplan Produkt</vt:lpstr>
      <vt:lpstr>Businessplan  Chancen</vt:lpstr>
      <vt:lpstr>Businessplan  USP (Alleinstellungsmerkmale)</vt:lpstr>
      <vt:lpstr>Businessplan  Vision</vt:lpstr>
      <vt:lpstr>Organisation Struktur</vt:lpstr>
      <vt:lpstr>Organisation Teamdynamik</vt:lpstr>
      <vt:lpstr>Organisation Verantwortlichkeiten</vt:lpstr>
      <vt:lpstr>Planung Meilensteine</vt:lpstr>
      <vt:lpstr>Planung Meilensteine</vt:lpstr>
      <vt:lpstr>Planung Projektauftrag</vt:lpstr>
      <vt:lpstr>Planung Zeitplan</vt:lpstr>
      <vt:lpstr>Kommunikation Allgemein</vt:lpstr>
      <vt:lpstr>Kommunikation Protokoll</vt:lpstr>
      <vt:lpstr>Risikoanalyse Theorie</vt:lpstr>
      <vt:lpstr>Risikoanalyse Das Magische Dreieck</vt:lpstr>
      <vt:lpstr>Umsetzung Ressourcen</vt:lpstr>
      <vt:lpstr>Umsetzung Die Datenbank</vt:lpstr>
      <vt:lpstr>Umsetzung Der Prototyp</vt:lpstr>
      <vt:lpstr>Reflektion Was haben wir gelernt?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Studynator</dc:title>
  <dc:creator>Dennis Schaeppi</dc:creator>
  <cp:lastModifiedBy>Dennis Schaeppi</cp:lastModifiedBy>
  <cp:revision>210</cp:revision>
  <dcterms:created xsi:type="dcterms:W3CDTF">2017-09-04T12:21:36Z</dcterms:created>
  <dcterms:modified xsi:type="dcterms:W3CDTF">2017-11-05T14:37:14Z</dcterms:modified>
</cp:coreProperties>
</file>