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76" r:id="rId4"/>
    <p:sldId id="258" r:id="rId5"/>
    <p:sldId id="273" r:id="rId6"/>
    <p:sldId id="260" r:id="rId7"/>
    <p:sldId id="259" r:id="rId8"/>
    <p:sldId id="278" r:id="rId9"/>
    <p:sldId id="277" r:id="rId10"/>
    <p:sldId id="266" r:id="rId11"/>
    <p:sldId id="272" r:id="rId12"/>
    <p:sldId id="274" r:id="rId13"/>
    <p:sldId id="275" r:id="rId14"/>
    <p:sldId id="271" r:id="rId15"/>
    <p:sldId id="261" r:id="rId16"/>
    <p:sldId id="265" r:id="rId17"/>
    <p:sldId id="267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71" autoAdjust="0"/>
    <p:restoredTop sz="79670" autoAdjust="0"/>
  </p:normalViewPr>
  <p:slideViewPr>
    <p:cSldViewPr snapToGrid="0">
      <p:cViewPr varScale="1">
        <p:scale>
          <a:sx n="69" d="100"/>
          <a:sy n="69" d="100"/>
        </p:scale>
        <p:origin x="114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9E49AC-762C-40A9-B675-CE64F3A7747F}" type="datetimeFigureOut">
              <a:rPr lang="de-CH" smtClean="0"/>
              <a:t>06.11.2017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B53A39-F8C4-42E7-B074-50977E7B65E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86049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Wie Projekt angepackt</a:t>
            </a:r>
          </a:p>
          <a:p>
            <a:r>
              <a:rPr lang="de-CH" dirty="0"/>
              <a:t>Magisches Dreieck</a:t>
            </a:r>
            <a:r>
              <a:rPr lang="de-CH" baseline="0" dirty="0"/>
              <a:t> für Projektarbeit</a:t>
            </a:r>
          </a:p>
          <a:p>
            <a:r>
              <a:rPr lang="de-CH" baseline="0" dirty="0"/>
              <a:t>SCRUM 3 Sprints</a:t>
            </a:r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53A39-F8C4-42E7-B074-50977E7B65ED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14201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Forming</a:t>
            </a:r>
            <a:r>
              <a:rPr lang="de-CH" dirty="0"/>
              <a:t> – Kennenlernen, erste Aufgabenteilung</a:t>
            </a:r>
            <a:r>
              <a:rPr lang="de-CH" baseline="0" dirty="0"/>
              <a:t> -</a:t>
            </a:r>
            <a:r>
              <a:rPr lang="de-CH" dirty="0"/>
              <a:t> gut gelaufen</a:t>
            </a:r>
          </a:p>
          <a:p>
            <a:r>
              <a:rPr lang="de-CH" dirty="0" err="1"/>
              <a:t>Storming</a:t>
            </a:r>
            <a:r>
              <a:rPr lang="de-CH" baseline="0" dirty="0"/>
              <a:t> – Ziele </a:t>
            </a:r>
            <a:r>
              <a:rPr lang="de-CH" baseline="0" dirty="0" err="1"/>
              <a:t>klarifizieren</a:t>
            </a:r>
            <a:r>
              <a:rPr lang="de-CH" baseline="0" dirty="0"/>
              <a:t> -  z.T. Probleme</a:t>
            </a:r>
          </a:p>
          <a:p>
            <a:r>
              <a:rPr lang="de-CH" baseline="0" dirty="0" err="1"/>
              <a:t>Norming</a:t>
            </a:r>
            <a:r>
              <a:rPr lang="de-CH" baseline="0" dirty="0"/>
              <a:t> – wie fragen, </a:t>
            </a:r>
            <a:r>
              <a:rPr lang="de-CH" baseline="0" dirty="0" err="1"/>
              <a:t>lösungsansätze</a:t>
            </a:r>
            <a:r>
              <a:rPr lang="de-CH" baseline="0" dirty="0"/>
              <a:t> – gut gelaufen</a:t>
            </a:r>
          </a:p>
          <a:p>
            <a:r>
              <a:rPr lang="de-CH" baseline="0" dirty="0" err="1"/>
              <a:t>Performing</a:t>
            </a:r>
            <a:r>
              <a:rPr lang="de-CH" baseline="0" dirty="0"/>
              <a:t> – Selbstorganisation, bei manchem besser, bei anderen schlecht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53A39-F8C4-42E7-B074-50977E7B65ED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1109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Im vorhinein Gedanken zu Problemen gemacht - Risikoanalyse</a:t>
            </a:r>
          </a:p>
          <a:p>
            <a:r>
              <a:rPr lang="de-CH" dirty="0"/>
              <a:t>Schlimmste Problem wäre zu späte Abgabe</a:t>
            </a:r>
          </a:p>
          <a:p>
            <a:r>
              <a:rPr lang="de-CH" dirty="0"/>
              <a:t>4 Risiken</a:t>
            </a:r>
          </a:p>
          <a:p>
            <a:r>
              <a:rPr lang="de-CH" dirty="0"/>
              <a:t>Kurz vorlesen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53A39-F8C4-42E7-B074-50977E7B65ED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72209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Firebase</a:t>
            </a:r>
            <a:r>
              <a:rPr lang="de-CH" dirty="0"/>
              <a:t> Backend</a:t>
            </a:r>
          </a:p>
          <a:p>
            <a:r>
              <a:rPr lang="de-CH" dirty="0"/>
              <a:t>GitHub: Versionskontrolle</a:t>
            </a:r>
          </a:p>
          <a:p>
            <a:r>
              <a:rPr lang="de-CH" dirty="0" err="1"/>
              <a:t>Trello</a:t>
            </a:r>
            <a:r>
              <a:rPr lang="de-CH" dirty="0"/>
              <a:t>: Aufträge - zeigen</a:t>
            </a:r>
          </a:p>
          <a:p>
            <a:r>
              <a:rPr lang="de-CH" dirty="0" err="1"/>
              <a:t>AndroidStudio</a:t>
            </a:r>
            <a:r>
              <a:rPr lang="de-CH" dirty="0"/>
              <a:t>: Entwicklung</a:t>
            </a:r>
          </a:p>
          <a:p>
            <a:r>
              <a:rPr lang="de-CH" dirty="0"/>
              <a:t>GANTT: Projektplan</a:t>
            </a:r>
          </a:p>
          <a:p>
            <a:r>
              <a:rPr lang="de-CH" dirty="0"/>
              <a:t>Microsoft Office Produkte: Dokumentation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CB178-BF16-4E40-85C2-7E636C61E5C2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5859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Google entwickelt</a:t>
            </a:r>
          </a:p>
          <a:p>
            <a:r>
              <a:rPr lang="de-CH" dirty="0"/>
              <a:t>Funktionalitäten: </a:t>
            </a:r>
          </a:p>
          <a:p>
            <a:pPr marL="171450" indent="-171450">
              <a:buFontTx/>
              <a:buChar char="-"/>
            </a:pPr>
            <a:r>
              <a:rPr lang="de-CH" dirty="0" err="1"/>
              <a:t>NoSQL</a:t>
            </a:r>
            <a:r>
              <a:rPr lang="de-CH" dirty="0"/>
              <a:t> Datenbank -&gt; Realtime</a:t>
            </a:r>
          </a:p>
          <a:p>
            <a:pPr marL="171450" indent="-171450">
              <a:buFontTx/>
              <a:buChar char="-"/>
            </a:pPr>
            <a:r>
              <a:rPr lang="de-CH" dirty="0"/>
              <a:t>Authentifikation</a:t>
            </a:r>
          </a:p>
          <a:p>
            <a:pPr marL="171450" indent="-171450">
              <a:buFontTx/>
              <a:buChar char="-"/>
            </a:pPr>
            <a:r>
              <a:rPr lang="de-CH" dirty="0" err="1"/>
              <a:t>Admob</a:t>
            </a:r>
            <a:endParaRPr lang="de-CH" dirty="0"/>
          </a:p>
          <a:p>
            <a:pPr marL="171450" indent="-171450">
              <a:buFontTx/>
              <a:buChar char="-"/>
            </a:pPr>
            <a:r>
              <a:rPr lang="de-CH" dirty="0"/>
              <a:t>Storage -&gt; Später Bilder speichern</a:t>
            </a:r>
          </a:p>
          <a:p>
            <a:pPr marL="0" indent="0">
              <a:buFontTx/>
              <a:buNone/>
            </a:pPr>
            <a:r>
              <a:rPr lang="de-CH" dirty="0"/>
              <a:t>Android Studio integriert -&gt; zwei Mal klicken </a:t>
            </a:r>
          </a:p>
          <a:p>
            <a:pPr marL="0" indent="0">
              <a:buFontTx/>
              <a:buNone/>
            </a:pPr>
            <a:r>
              <a:rPr lang="de-CH" dirty="0"/>
              <a:t>Assistent: Tutorials Integration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53A39-F8C4-42E7-B074-50977E7B65ED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51462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Benutzen </a:t>
            </a:r>
            <a:r>
              <a:rPr lang="de-CH" dirty="0" err="1"/>
              <a:t>Firebase</a:t>
            </a:r>
            <a:r>
              <a:rPr lang="de-CH" dirty="0"/>
              <a:t> Funktionalität</a:t>
            </a:r>
          </a:p>
          <a:p>
            <a:r>
              <a:rPr lang="de-CH" dirty="0"/>
              <a:t>Bietet: </a:t>
            </a:r>
          </a:p>
          <a:p>
            <a:pPr marL="171450" indent="-171450">
              <a:buFontTx/>
              <a:buChar char="-"/>
            </a:pPr>
            <a:r>
              <a:rPr lang="de-CH" dirty="0"/>
              <a:t>Username, Email, Passwort Authentifizierung</a:t>
            </a:r>
          </a:p>
          <a:p>
            <a:pPr marL="171450" indent="-171450">
              <a:buFontTx/>
              <a:buChar char="-"/>
            </a:pPr>
            <a:r>
              <a:rPr lang="de-CH" dirty="0"/>
              <a:t>Backend gespeichert – Passwort verschlüsselt</a:t>
            </a:r>
          </a:p>
          <a:p>
            <a:pPr marL="171450" indent="-171450">
              <a:buFontTx/>
              <a:buChar char="-"/>
            </a:pPr>
            <a:r>
              <a:rPr lang="de-CH" dirty="0"/>
              <a:t>Bei Passwort vergessen – Email versenden</a:t>
            </a:r>
          </a:p>
          <a:p>
            <a:pPr marL="171450" indent="-171450">
              <a:buFontTx/>
              <a:buChar char="-"/>
            </a:pPr>
            <a:r>
              <a:rPr lang="de-CH" dirty="0"/>
              <a:t>Login direkt von </a:t>
            </a:r>
            <a:r>
              <a:rPr lang="de-CH" dirty="0" err="1"/>
              <a:t>Firebase</a:t>
            </a:r>
            <a:r>
              <a:rPr lang="de-CH" dirty="0"/>
              <a:t> gehandhabt</a:t>
            </a:r>
          </a:p>
          <a:p>
            <a:pPr marL="0" indent="0">
              <a:buFontTx/>
              <a:buNone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53A39-F8C4-42E7-B074-50977E7B65ED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33354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C22D-7D5B-4677-9FAA-EB6027C7F7EE}" type="datetimeFigureOut">
              <a:rPr lang="de-CH" smtClean="0"/>
              <a:t>06.11.2017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84AA-B5B3-4F5D-A335-676670E48B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77498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C22D-7D5B-4677-9FAA-EB6027C7F7EE}" type="datetimeFigureOut">
              <a:rPr lang="de-CH" smtClean="0"/>
              <a:t>06.11.2017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84AA-B5B3-4F5D-A335-676670E48B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95921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C22D-7D5B-4677-9FAA-EB6027C7F7EE}" type="datetimeFigureOut">
              <a:rPr lang="de-CH" smtClean="0"/>
              <a:t>06.11.2017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84AA-B5B3-4F5D-A335-676670E48B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51467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C22D-7D5B-4677-9FAA-EB6027C7F7EE}" type="datetimeFigureOut">
              <a:rPr lang="de-CH" smtClean="0"/>
              <a:t>06.11.2017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84AA-B5B3-4F5D-A335-676670E48B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8805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C22D-7D5B-4677-9FAA-EB6027C7F7EE}" type="datetimeFigureOut">
              <a:rPr lang="de-CH" smtClean="0"/>
              <a:t>06.11.2017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84AA-B5B3-4F5D-A335-676670E48B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832094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C22D-7D5B-4677-9FAA-EB6027C7F7EE}" type="datetimeFigureOut">
              <a:rPr lang="de-CH" smtClean="0"/>
              <a:t>06.11.2017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84AA-B5B3-4F5D-A335-676670E48B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54912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C22D-7D5B-4677-9FAA-EB6027C7F7EE}" type="datetimeFigureOut">
              <a:rPr lang="de-CH" smtClean="0"/>
              <a:t>06.11.2017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84AA-B5B3-4F5D-A335-676670E48BBB}" type="slidenum">
              <a:rPr lang="de-CH" smtClean="0"/>
              <a:t>‹Nr.›</a:t>
            </a:fld>
            <a:endParaRPr lang="de-CH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9861" y="308999"/>
            <a:ext cx="2076957" cy="1246828"/>
          </a:xfrm>
          <a:prstGeom prst="rect">
            <a:avLst/>
          </a:prstGeom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feld 6"/>
          <p:cNvSpPr txBox="1"/>
          <p:nvPr userDrawn="1"/>
        </p:nvSpPr>
        <p:spPr>
          <a:xfrm>
            <a:off x="451513" y="6129488"/>
            <a:ext cx="1210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ENTERTAINNET</a:t>
            </a:r>
          </a:p>
        </p:txBody>
      </p:sp>
      <p:sp>
        <p:nvSpPr>
          <p:cNvPr id="10" name="Textfeld 9"/>
          <p:cNvSpPr txBox="1"/>
          <p:nvPr userDrawn="1"/>
        </p:nvSpPr>
        <p:spPr>
          <a:xfrm>
            <a:off x="10789585" y="6129488"/>
            <a:ext cx="950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30.10.2017</a:t>
            </a:r>
          </a:p>
        </p:txBody>
      </p:sp>
    </p:spTree>
    <p:extLst>
      <p:ext uri="{BB962C8B-B14F-4D97-AF65-F5344CB8AC3E}">
        <p14:creationId xmlns:p14="http://schemas.microsoft.com/office/powerpoint/2010/main" val="28141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C22D-7D5B-4677-9FAA-EB6027C7F7EE}" type="datetimeFigureOut">
              <a:rPr lang="de-CH" smtClean="0"/>
              <a:t>06.11.2017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84AA-B5B3-4F5D-A335-676670E48B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14862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C22D-7D5B-4677-9FAA-EB6027C7F7EE}" type="datetimeFigureOut">
              <a:rPr lang="de-CH" smtClean="0"/>
              <a:t>06.11.2017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84AA-B5B3-4F5D-A335-676670E48B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3291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C22D-7D5B-4677-9FAA-EB6027C7F7EE}" type="datetimeFigureOut">
              <a:rPr lang="de-CH" smtClean="0"/>
              <a:t>06.11.2017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84AA-B5B3-4F5D-A335-676670E48B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02768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C22D-7D5B-4677-9FAA-EB6027C7F7EE}" type="datetimeFigureOut">
              <a:rPr lang="de-CH" smtClean="0"/>
              <a:t>06.11.2017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84AA-B5B3-4F5D-A335-676670E48B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33905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C22D-7D5B-4677-9FAA-EB6027C7F7EE}" type="datetimeFigureOut">
              <a:rPr lang="de-CH" smtClean="0"/>
              <a:t>06.11.2017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84AA-B5B3-4F5D-A335-676670E48B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8426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C22D-7D5B-4677-9FAA-EB6027C7F7EE}" type="datetimeFigureOut">
              <a:rPr lang="de-CH" smtClean="0"/>
              <a:t>06.11.2017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84AA-B5B3-4F5D-A335-676670E48B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47999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8FEC22D-7D5B-4677-9FAA-EB6027C7F7EE}" type="datetimeFigureOut">
              <a:rPr lang="de-CH" smtClean="0"/>
              <a:t>06.11.2017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569784AA-B5B3-4F5D-A335-676670E48B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36783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8FEC22D-7D5B-4677-9FAA-EB6027C7F7EE}" type="datetimeFigureOut">
              <a:rPr lang="de-CH" smtClean="0"/>
              <a:t>06.11.2017</a:t>
            </a:fld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569784AA-B5B3-4F5D-A335-676670E48B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533631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tmp"/><Relationship Id="rId4" Type="http://schemas.openxmlformats.org/officeDocument/2006/relationships/image" Target="../media/image7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ENTERTAINNET	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de-CH" dirty="0"/>
              <a:t>Von Nico Lutz, Marc Vollenweider, Patrick </a:t>
            </a:r>
            <a:r>
              <a:rPr lang="de-CH" dirty="0" err="1"/>
              <a:t>Wissiak</a:t>
            </a:r>
            <a:r>
              <a:rPr lang="de-CH" dirty="0"/>
              <a:t>, Gabriel Meier, </a:t>
            </a:r>
            <a:r>
              <a:rPr lang="de-CH" dirty="0" err="1"/>
              <a:t>Vithun</a:t>
            </a:r>
            <a:r>
              <a:rPr lang="de-CH" dirty="0"/>
              <a:t> </a:t>
            </a:r>
            <a:r>
              <a:rPr lang="de-CH" dirty="0" err="1"/>
              <a:t>Vamathevan</a:t>
            </a:r>
            <a:r>
              <a:rPr lang="de-CH" dirty="0"/>
              <a:t>, Alex Maurer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648" y="457200"/>
            <a:ext cx="4486935" cy="2693573"/>
          </a:xfrm>
          <a:prstGeom prst="rect">
            <a:avLst/>
          </a:prstGeom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96568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Risikoanalyse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FF7FE7BC-62B1-42C8-9148-87CD736846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2221352"/>
              </p:ext>
            </p:extLst>
          </p:nvPr>
        </p:nvGraphicFramePr>
        <p:xfrm>
          <a:off x="-2" y="2226364"/>
          <a:ext cx="12192002" cy="3565507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334501">
                  <a:extLst>
                    <a:ext uri="{9D8B030D-6E8A-4147-A177-3AD203B41FA5}">
                      <a16:colId xmlns:a16="http://schemas.microsoft.com/office/drawing/2014/main" val="1756958949"/>
                    </a:ext>
                  </a:extLst>
                </a:gridCol>
                <a:gridCol w="1614835">
                  <a:extLst>
                    <a:ext uri="{9D8B030D-6E8A-4147-A177-3AD203B41FA5}">
                      <a16:colId xmlns:a16="http://schemas.microsoft.com/office/drawing/2014/main" val="2119582681"/>
                    </a:ext>
                  </a:extLst>
                </a:gridCol>
                <a:gridCol w="2030078">
                  <a:extLst>
                    <a:ext uri="{9D8B030D-6E8A-4147-A177-3AD203B41FA5}">
                      <a16:colId xmlns:a16="http://schemas.microsoft.com/office/drawing/2014/main" val="309405549"/>
                    </a:ext>
                  </a:extLst>
                </a:gridCol>
                <a:gridCol w="3506498">
                  <a:extLst>
                    <a:ext uri="{9D8B030D-6E8A-4147-A177-3AD203B41FA5}">
                      <a16:colId xmlns:a16="http://schemas.microsoft.com/office/drawing/2014/main" val="617832737"/>
                    </a:ext>
                  </a:extLst>
                </a:gridCol>
                <a:gridCol w="296429">
                  <a:extLst>
                    <a:ext uri="{9D8B030D-6E8A-4147-A177-3AD203B41FA5}">
                      <a16:colId xmlns:a16="http://schemas.microsoft.com/office/drawing/2014/main" val="2844262930"/>
                    </a:ext>
                  </a:extLst>
                </a:gridCol>
                <a:gridCol w="327991">
                  <a:extLst>
                    <a:ext uri="{9D8B030D-6E8A-4147-A177-3AD203B41FA5}">
                      <a16:colId xmlns:a16="http://schemas.microsoft.com/office/drawing/2014/main" val="3985694485"/>
                    </a:ext>
                  </a:extLst>
                </a:gridCol>
                <a:gridCol w="337931">
                  <a:extLst>
                    <a:ext uri="{9D8B030D-6E8A-4147-A177-3AD203B41FA5}">
                      <a16:colId xmlns:a16="http://schemas.microsoft.com/office/drawing/2014/main" val="936486431"/>
                    </a:ext>
                  </a:extLst>
                </a:gridCol>
                <a:gridCol w="1848678">
                  <a:extLst>
                    <a:ext uri="{9D8B030D-6E8A-4147-A177-3AD203B41FA5}">
                      <a16:colId xmlns:a16="http://schemas.microsoft.com/office/drawing/2014/main" val="983719914"/>
                    </a:ext>
                  </a:extLst>
                </a:gridCol>
                <a:gridCol w="954157">
                  <a:extLst>
                    <a:ext uri="{9D8B030D-6E8A-4147-A177-3AD203B41FA5}">
                      <a16:colId xmlns:a16="http://schemas.microsoft.com/office/drawing/2014/main" val="2979302150"/>
                    </a:ext>
                  </a:extLst>
                </a:gridCol>
                <a:gridCol w="940904">
                  <a:extLst>
                    <a:ext uri="{9D8B030D-6E8A-4147-A177-3AD203B41FA5}">
                      <a16:colId xmlns:a16="http://schemas.microsoft.com/office/drawing/2014/main" val="3779189737"/>
                    </a:ext>
                  </a:extLst>
                </a:gridCol>
              </a:tblGrid>
              <a:tr h="1621391"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 dirty="0">
                          <a:effectLst/>
                        </a:rPr>
                        <a:t>Nr.</a:t>
                      </a:r>
                      <a:endParaRPr lang="de-CH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 dirty="0">
                          <a:effectLst/>
                        </a:rPr>
                        <a:t>Risikogruppe</a:t>
                      </a:r>
                      <a:endParaRPr lang="de-CH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 dirty="0">
                          <a:effectLst/>
                        </a:rPr>
                        <a:t>Risiko</a:t>
                      </a:r>
                      <a:endParaRPr lang="de-CH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>
                          <a:effectLst/>
                        </a:rPr>
                        <a:t>Symptome</a:t>
                      </a:r>
                      <a:endParaRPr lang="de-CH" sz="1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u="none" strike="noStrike" dirty="0">
                          <a:effectLst/>
                        </a:rPr>
                        <a:t>Wahrscheinlichkeit</a:t>
                      </a:r>
                      <a:endParaRPr lang="de-CH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vert="vert27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u="none" strike="noStrike" dirty="0">
                          <a:effectLst/>
                        </a:rPr>
                        <a:t>Tragweite</a:t>
                      </a:r>
                      <a:endParaRPr lang="de-CH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vert="vert27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u="none" strike="noStrike" dirty="0">
                          <a:effectLst/>
                        </a:rPr>
                        <a:t>Risikofaktor</a:t>
                      </a:r>
                      <a:endParaRPr lang="de-CH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vert="vert27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>
                          <a:effectLst/>
                        </a:rPr>
                        <a:t>Gegenmassnahme</a:t>
                      </a:r>
                      <a:endParaRPr lang="de-CH" sz="1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>
                          <a:effectLst/>
                        </a:rPr>
                        <a:t>Deadline</a:t>
                      </a:r>
                      <a:endParaRPr lang="de-CH" sz="1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>
                          <a:effectLst/>
                        </a:rPr>
                        <a:t>Verantwortung</a:t>
                      </a:r>
                      <a:endParaRPr lang="de-CH" sz="1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extLst>
                  <a:ext uri="{0D108BD9-81ED-4DB2-BD59-A6C34878D82A}">
                    <a16:rowId xmlns:a16="http://schemas.microsoft.com/office/drawing/2014/main" val="204507381"/>
                  </a:ext>
                </a:extLst>
              </a:tr>
              <a:tr h="510352"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u="none" strike="noStrike" dirty="0">
                          <a:effectLst/>
                        </a:rPr>
                        <a:t>1</a:t>
                      </a:r>
                      <a:endParaRPr lang="de-CH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 dirty="0">
                          <a:effectLst/>
                        </a:rPr>
                        <a:t>Organisation</a:t>
                      </a:r>
                      <a:endParaRPr lang="de-CH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 dirty="0">
                          <a:effectLst/>
                        </a:rPr>
                        <a:t>Verspätete Abgabe</a:t>
                      </a:r>
                      <a:endParaRPr lang="de-CH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 dirty="0">
                          <a:effectLst/>
                        </a:rPr>
                        <a:t>sich in gewissen Aufgaben verlieren</a:t>
                      </a:r>
                      <a:endParaRPr lang="de-CH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u="none" strike="noStrike">
                          <a:effectLst/>
                        </a:rPr>
                        <a:t>2</a:t>
                      </a:r>
                      <a:endParaRPr lang="de-CH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u="none" strike="noStrike" dirty="0">
                          <a:effectLst/>
                        </a:rPr>
                        <a:t>6</a:t>
                      </a:r>
                      <a:endParaRPr lang="de-CH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u="none" strike="noStrike" dirty="0">
                          <a:effectLst/>
                        </a:rPr>
                        <a:t>4</a:t>
                      </a:r>
                      <a:endParaRPr lang="de-CH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 dirty="0">
                          <a:effectLst/>
                        </a:rPr>
                        <a:t>Gute Aufgabenverteilung, Sitzungen</a:t>
                      </a:r>
                      <a:endParaRPr lang="de-CH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u="none" strike="noStrike">
                          <a:effectLst/>
                        </a:rPr>
                        <a:t>30.10.2017</a:t>
                      </a:r>
                      <a:endParaRPr lang="de-CH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>
                          <a:effectLst/>
                        </a:rPr>
                        <a:t>Nico Lutz</a:t>
                      </a:r>
                      <a:endParaRPr lang="de-CH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extLst>
                  <a:ext uri="{0D108BD9-81ED-4DB2-BD59-A6C34878D82A}">
                    <a16:rowId xmlns:a16="http://schemas.microsoft.com/office/drawing/2014/main" val="2099330729"/>
                  </a:ext>
                </a:extLst>
              </a:tr>
              <a:tr h="341807"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u="none" strike="noStrike" dirty="0">
                          <a:effectLst/>
                        </a:rPr>
                        <a:t>2</a:t>
                      </a:r>
                      <a:endParaRPr lang="de-CH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 dirty="0">
                          <a:effectLst/>
                        </a:rPr>
                        <a:t>Organisation, Programmieren</a:t>
                      </a:r>
                      <a:endParaRPr lang="de-CH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 dirty="0">
                          <a:effectLst/>
                        </a:rPr>
                        <a:t>Korrupte Dateien</a:t>
                      </a:r>
                      <a:endParaRPr lang="de-CH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 dirty="0">
                          <a:effectLst/>
                        </a:rPr>
                        <a:t>verschiedene </a:t>
                      </a:r>
                      <a:r>
                        <a:rPr lang="de-CH" sz="1400" u="none" strike="noStrike" dirty="0" err="1">
                          <a:effectLst/>
                        </a:rPr>
                        <a:t>versionen</a:t>
                      </a:r>
                      <a:r>
                        <a:rPr lang="de-CH" sz="1400" u="none" strike="noStrike" dirty="0">
                          <a:effectLst/>
                        </a:rPr>
                        <a:t> einer Datei auf </a:t>
                      </a:r>
                      <a:r>
                        <a:rPr lang="de-CH" sz="1400" u="none" strike="noStrike" dirty="0" err="1">
                          <a:effectLst/>
                        </a:rPr>
                        <a:t>Github</a:t>
                      </a:r>
                      <a:r>
                        <a:rPr lang="de-CH" sz="1400" u="none" strike="noStrike" dirty="0">
                          <a:effectLst/>
                        </a:rPr>
                        <a:t> hochgeladen</a:t>
                      </a:r>
                      <a:endParaRPr lang="de-CH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u="none" strike="noStrike">
                          <a:effectLst/>
                        </a:rPr>
                        <a:t>3</a:t>
                      </a:r>
                      <a:endParaRPr lang="de-CH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u="none" strike="noStrike">
                          <a:effectLst/>
                        </a:rPr>
                        <a:t>1</a:t>
                      </a:r>
                      <a:endParaRPr lang="de-CH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u="none" strike="noStrike" dirty="0">
                          <a:effectLst/>
                        </a:rPr>
                        <a:t>1</a:t>
                      </a:r>
                      <a:endParaRPr lang="de-CH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>
                          <a:effectLst/>
                        </a:rPr>
                        <a:t>Immer Pullen vor Pushen</a:t>
                      </a:r>
                      <a:endParaRPr lang="de-CH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u="none" strike="noStrike">
                          <a:effectLst/>
                        </a:rPr>
                        <a:t>30.10.2017</a:t>
                      </a:r>
                      <a:endParaRPr lang="de-CH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 dirty="0">
                          <a:effectLst/>
                        </a:rPr>
                        <a:t>Alle</a:t>
                      </a:r>
                      <a:endParaRPr lang="de-CH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extLst>
                  <a:ext uri="{0D108BD9-81ED-4DB2-BD59-A6C34878D82A}">
                    <a16:rowId xmlns:a16="http://schemas.microsoft.com/office/drawing/2014/main" val="1504547318"/>
                  </a:ext>
                </a:extLst>
              </a:tr>
              <a:tr h="341807"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u="none" strike="noStrike" dirty="0">
                          <a:effectLst/>
                        </a:rPr>
                        <a:t>3</a:t>
                      </a:r>
                      <a:endParaRPr lang="de-CH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 dirty="0">
                          <a:effectLst/>
                        </a:rPr>
                        <a:t>Organisation, Kommunikation</a:t>
                      </a:r>
                      <a:endParaRPr lang="de-CH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 dirty="0">
                          <a:effectLst/>
                        </a:rPr>
                        <a:t>Fehlende Kommunikation</a:t>
                      </a:r>
                      <a:endParaRPr lang="de-CH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 dirty="0">
                          <a:effectLst/>
                        </a:rPr>
                        <a:t>Aufgaben bleiben aus</a:t>
                      </a:r>
                      <a:endParaRPr lang="de-CH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u="none" strike="noStrike">
                          <a:effectLst/>
                        </a:rPr>
                        <a:t>1</a:t>
                      </a:r>
                      <a:endParaRPr lang="de-CH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u="none" strike="noStrike">
                          <a:effectLst/>
                        </a:rPr>
                        <a:t>3</a:t>
                      </a:r>
                      <a:endParaRPr lang="de-CH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u="none" strike="noStrike">
                          <a:effectLst/>
                        </a:rPr>
                        <a:t>3</a:t>
                      </a:r>
                      <a:endParaRPr lang="de-CH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>
                          <a:effectLst/>
                        </a:rPr>
                        <a:t>Sitzungen, gutes Absprechen</a:t>
                      </a:r>
                      <a:endParaRPr lang="de-CH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u="none" strike="noStrike">
                          <a:effectLst/>
                        </a:rPr>
                        <a:t>30.10.2017</a:t>
                      </a:r>
                      <a:endParaRPr lang="de-CH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>
                          <a:effectLst/>
                        </a:rPr>
                        <a:t>Nico Lutz</a:t>
                      </a:r>
                      <a:endParaRPr lang="de-CH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extLst>
                  <a:ext uri="{0D108BD9-81ED-4DB2-BD59-A6C34878D82A}">
                    <a16:rowId xmlns:a16="http://schemas.microsoft.com/office/drawing/2014/main" val="137664474"/>
                  </a:ext>
                </a:extLst>
              </a:tr>
              <a:tr h="341807"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u="none" strike="noStrike" dirty="0">
                          <a:effectLst/>
                        </a:rPr>
                        <a:t>4</a:t>
                      </a:r>
                      <a:endParaRPr lang="de-CH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>
                          <a:effectLst/>
                        </a:rPr>
                        <a:t>Programmieren</a:t>
                      </a:r>
                      <a:endParaRPr lang="de-CH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 dirty="0">
                          <a:effectLst/>
                        </a:rPr>
                        <a:t>Schlechte Wahl der Arbeitswerkzeuge</a:t>
                      </a:r>
                      <a:endParaRPr lang="de-CH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 dirty="0">
                          <a:effectLst/>
                        </a:rPr>
                        <a:t>Arbeiten haben Probleme mit der Ausgewählten Programmiersprache</a:t>
                      </a:r>
                      <a:endParaRPr lang="de-CH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u="none" strike="noStrike">
                          <a:effectLst/>
                        </a:rPr>
                        <a:t>2</a:t>
                      </a:r>
                      <a:endParaRPr lang="de-CH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u="none" strike="noStrike">
                          <a:effectLst/>
                        </a:rPr>
                        <a:t>2</a:t>
                      </a:r>
                      <a:endParaRPr lang="de-CH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u="none" strike="noStrike">
                          <a:effectLst/>
                        </a:rPr>
                        <a:t>2</a:t>
                      </a:r>
                      <a:endParaRPr lang="de-CH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>
                          <a:effectLst/>
                        </a:rPr>
                        <a:t>Kommunikation, informieren</a:t>
                      </a:r>
                      <a:endParaRPr lang="de-CH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u="none" strike="noStrike">
                          <a:effectLst/>
                        </a:rPr>
                        <a:t>30.10.2017</a:t>
                      </a:r>
                      <a:endParaRPr lang="de-CH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 dirty="0">
                          <a:effectLst/>
                        </a:rPr>
                        <a:t>Developer</a:t>
                      </a:r>
                      <a:endParaRPr lang="de-CH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extLst>
                  <a:ext uri="{0D108BD9-81ED-4DB2-BD59-A6C34878D82A}">
                    <a16:rowId xmlns:a16="http://schemas.microsoft.com/office/drawing/2014/main" val="943865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8731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79353-3051-490F-BF9B-7E718EAFD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Architektur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B1A03A-CC3A-4FDE-A696-B1690AB8D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de-CH" dirty="0" err="1"/>
              <a:t>Firebase</a:t>
            </a:r>
            <a:r>
              <a:rPr lang="de-CH" dirty="0"/>
              <a:t> Backend</a:t>
            </a:r>
          </a:p>
          <a:p>
            <a:r>
              <a:rPr lang="de-CH" dirty="0"/>
              <a:t>GitHub</a:t>
            </a:r>
          </a:p>
          <a:p>
            <a:pPr lvl="0"/>
            <a:r>
              <a:rPr lang="de-CH" dirty="0" err="1"/>
              <a:t>Trello</a:t>
            </a:r>
            <a:endParaRPr lang="de-CH" dirty="0"/>
          </a:p>
          <a:p>
            <a:pPr lvl="0"/>
            <a:r>
              <a:rPr lang="de-CH" dirty="0" err="1"/>
              <a:t>AndroidStudio</a:t>
            </a:r>
            <a:endParaRPr lang="de-CH" dirty="0"/>
          </a:p>
          <a:p>
            <a:pPr lvl="0"/>
            <a:r>
              <a:rPr lang="de-CH" dirty="0"/>
              <a:t>GANTT</a:t>
            </a:r>
          </a:p>
          <a:p>
            <a:r>
              <a:rPr lang="de-CH" dirty="0"/>
              <a:t>Microsoft Office Produkte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09613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26472-0B6D-4DBA-B9D8-AE480BB4A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Firebase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EA341-25A6-4BFD-8C2D-09324CED0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de-CH" dirty="0"/>
              <a:t>Google</a:t>
            </a:r>
          </a:p>
          <a:p>
            <a:endParaRPr lang="de-CH" dirty="0"/>
          </a:p>
          <a:p>
            <a:r>
              <a:rPr lang="de-CH" dirty="0"/>
              <a:t>Wieso Firebase?</a:t>
            </a:r>
          </a:p>
          <a:p>
            <a:pPr lvl="1"/>
            <a:r>
              <a:rPr lang="de-CH" dirty="0"/>
              <a:t>Statische IP</a:t>
            </a:r>
          </a:p>
          <a:p>
            <a:pPr lvl="1"/>
            <a:r>
              <a:rPr lang="de-CH" dirty="0"/>
              <a:t>Funktionalitäten</a:t>
            </a:r>
          </a:p>
          <a:p>
            <a:pPr lvl="1"/>
            <a:r>
              <a:rPr lang="de-CH" dirty="0"/>
              <a:t>Performance</a:t>
            </a:r>
          </a:p>
          <a:p>
            <a:pPr lvl="1"/>
            <a:r>
              <a:rPr lang="de-CH" dirty="0"/>
              <a:t>Einfache Handhabung</a:t>
            </a:r>
          </a:p>
        </p:txBody>
      </p:sp>
      <p:pic>
        <p:nvPicPr>
          <p:cNvPr id="6" name="Picture 2" descr="Bildergebnis für firebase">
            <a:extLst>
              <a:ext uri="{FF2B5EF4-FFF2-40B4-BE49-F238E27FC236}">
                <a16:creationId xmlns:a16="http://schemas.microsoft.com/office/drawing/2014/main" id="{B018AA13-8CC0-4DB7-A8C8-D339E9944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556" y="3072926"/>
            <a:ext cx="2285714" cy="228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 descr="Bildschirmausschnitt">
            <a:extLst>
              <a:ext uri="{FF2B5EF4-FFF2-40B4-BE49-F238E27FC236}">
                <a16:creationId xmlns:a16="http://schemas.microsoft.com/office/drawing/2014/main" id="{2A0214D9-CCA7-4D11-BD3B-551A214DB7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211" y="2650347"/>
            <a:ext cx="2635492" cy="3360252"/>
          </a:xfrm>
          <a:prstGeom prst="rect">
            <a:avLst/>
          </a:prstGeom>
        </p:spPr>
      </p:pic>
      <p:pic>
        <p:nvPicPr>
          <p:cNvPr id="8" name="Grafik 7" descr="Bildschirmausschnitt">
            <a:extLst>
              <a:ext uri="{FF2B5EF4-FFF2-40B4-BE49-F238E27FC236}">
                <a16:creationId xmlns:a16="http://schemas.microsoft.com/office/drawing/2014/main" id="{5D6617F5-01C2-4E85-BF55-AF9C5A8C90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544" y="2027591"/>
            <a:ext cx="3182826" cy="437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72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E7C20-8818-43DE-A21C-F3601C9B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Login / Registrierung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76293-5251-49E9-BEC5-22F217E34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de-CH" dirty="0" err="1"/>
              <a:t>Firebase</a:t>
            </a:r>
            <a:r>
              <a:rPr lang="de-CH" dirty="0"/>
              <a:t>-Authentication</a:t>
            </a:r>
          </a:p>
          <a:p>
            <a:r>
              <a:rPr lang="de-CH" dirty="0"/>
              <a:t>Für die Authentifizierung:</a:t>
            </a:r>
          </a:p>
          <a:p>
            <a:pPr lvl="1"/>
            <a:r>
              <a:rPr lang="de-CH" dirty="0"/>
              <a:t>Username</a:t>
            </a:r>
          </a:p>
          <a:p>
            <a:pPr lvl="1"/>
            <a:r>
              <a:rPr lang="de-CH" dirty="0"/>
              <a:t>E-Mail</a:t>
            </a:r>
          </a:p>
          <a:p>
            <a:pPr lvl="1"/>
            <a:r>
              <a:rPr lang="de-CH" dirty="0"/>
              <a:t>Passwort</a:t>
            </a:r>
          </a:p>
          <a:p>
            <a:r>
              <a:rPr lang="de-CH" dirty="0"/>
              <a:t>Backend gespeichert</a:t>
            </a:r>
          </a:p>
          <a:p>
            <a:r>
              <a:rPr lang="de-CH" dirty="0"/>
              <a:t>Email versenden</a:t>
            </a:r>
          </a:p>
          <a:p>
            <a:pPr lvl="1"/>
            <a:endParaRPr lang="de-CH" dirty="0"/>
          </a:p>
          <a:p>
            <a:endParaRPr lang="de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7652B3-5F87-4DE2-9321-518C8FE43BF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56"/>
          <a:stretch/>
        </p:blipFill>
        <p:spPr>
          <a:xfrm>
            <a:off x="7801994" y="2222287"/>
            <a:ext cx="2239842" cy="37925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3583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Die Funktionen der App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de-CH" dirty="0"/>
              <a:t>Live-Demo durch Marc Vollenweider</a:t>
            </a:r>
          </a:p>
        </p:txBody>
      </p:sp>
    </p:spTree>
    <p:extLst>
      <p:ext uri="{BB962C8B-B14F-4D97-AF65-F5344CB8AC3E}">
        <p14:creationId xmlns:p14="http://schemas.microsoft.com/office/powerpoint/2010/main" val="2408178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Fazit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r>
              <a:rPr lang="de-CH" dirty="0"/>
              <a:t>Lerneffekte: </a:t>
            </a:r>
          </a:p>
          <a:p>
            <a:pPr lvl="1"/>
            <a:r>
              <a:rPr lang="de-CH" dirty="0"/>
              <a:t>Projekt Management in kleinem Entwicklungsteam</a:t>
            </a:r>
          </a:p>
          <a:p>
            <a:pPr lvl="1"/>
            <a:r>
              <a:rPr lang="de-CH" dirty="0"/>
              <a:t>Arbeitsaufteilung und Festhalten dieser Aufgaben</a:t>
            </a:r>
          </a:p>
          <a:p>
            <a:pPr lvl="1"/>
            <a:r>
              <a:rPr lang="de-CH" dirty="0"/>
              <a:t>Benutzen von </a:t>
            </a:r>
            <a:r>
              <a:rPr lang="de-CH" dirty="0" err="1"/>
              <a:t>Firebase</a:t>
            </a:r>
            <a:endParaRPr lang="de-CH" dirty="0"/>
          </a:p>
          <a:p>
            <a:pPr lvl="1"/>
            <a:r>
              <a:rPr lang="de-CH" dirty="0"/>
              <a:t>Programmieren mit Android</a:t>
            </a:r>
          </a:p>
          <a:p>
            <a:pPr lvl="1"/>
            <a:r>
              <a:rPr lang="de-CH" dirty="0"/>
              <a:t>Halten von Meetings</a:t>
            </a:r>
          </a:p>
          <a:p>
            <a:pPr lvl="1"/>
            <a:r>
              <a:rPr lang="de-CH" dirty="0"/>
              <a:t>Kommunikation in Team</a:t>
            </a:r>
          </a:p>
          <a:p>
            <a:pPr lvl="1"/>
            <a:r>
              <a:rPr lang="de-CH" dirty="0"/>
              <a:t>Probleme innert kürzester Zeit lösen.</a:t>
            </a:r>
          </a:p>
          <a:p>
            <a:pPr lvl="1"/>
            <a:r>
              <a:rPr lang="de-CH" dirty="0"/>
              <a:t>Aufbau von IT-Projekt.</a:t>
            </a:r>
          </a:p>
          <a:p>
            <a:pPr lvl="1"/>
            <a:r>
              <a:rPr lang="de-CH" dirty="0"/>
              <a:t>Anwendung von </a:t>
            </a:r>
            <a:r>
              <a:rPr lang="de-CH" dirty="0" err="1"/>
              <a:t>Scrum</a:t>
            </a:r>
            <a:endParaRPr lang="de-CH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01110CF-E067-4F40-A440-F9C49C4998C7}"/>
              </a:ext>
            </a:extLst>
          </p:cNvPr>
          <p:cNvSpPr txBox="1"/>
          <p:nvPr/>
        </p:nvSpPr>
        <p:spPr>
          <a:xfrm>
            <a:off x="818712" y="5789279"/>
            <a:ext cx="11296682" cy="36933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429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lvl1pPr>
            <a:lvl2pPr marL="7429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/>
            </a:lvl2pPr>
            <a:lvl3pPr marL="1143000" indent="-2286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/>
            </a:lvl3pPr>
            <a:lvl4pPr marL="1600200" indent="-2286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/>
            </a:lvl4pPr>
            <a:lvl5pPr marL="2057400" indent="-2286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/>
            </a:lvl5pPr>
            <a:lvl6pPr marL="2400000" indent="-2286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/>
            </a:lvl6pPr>
            <a:lvl7pPr marL="2800000" indent="-2286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/>
            </a:lvl7pPr>
            <a:lvl8pPr marL="3200000" indent="-2286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/>
            </a:lvl8pPr>
            <a:lvl9pPr marL="3600000" indent="-2286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/>
            </a:lvl9pPr>
          </a:lstStyle>
          <a:p>
            <a:pPr marL="0" indent="0">
              <a:buNone/>
            </a:pPr>
            <a:r>
              <a:rPr lang="de-CH" dirty="0"/>
              <a:t>Gute Kommunikation und Arbeitsaufteilung sind die wesentlichsten Punkte für ein gutes Ergebnis.</a:t>
            </a:r>
          </a:p>
        </p:txBody>
      </p:sp>
    </p:spTree>
    <p:extLst>
      <p:ext uri="{BB962C8B-B14F-4D97-AF65-F5344CB8AC3E}">
        <p14:creationId xmlns:p14="http://schemas.microsoft.com/office/powerpoint/2010/main" val="3853776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Fragen?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de-CH" dirty="0"/>
              <a:t>Falls noch fragen offen sind, können diese jetzt gestellt werden.</a:t>
            </a:r>
          </a:p>
        </p:txBody>
      </p:sp>
    </p:spTree>
    <p:extLst>
      <p:ext uri="{BB962C8B-B14F-4D97-AF65-F5344CB8AC3E}">
        <p14:creationId xmlns:p14="http://schemas.microsoft.com/office/powerpoint/2010/main" val="1913360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Ende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de-CH" dirty="0"/>
              <a:t>Vielen Dank für Ihre Aufmerksamkeit.</a:t>
            </a:r>
          </a:p>
        </p:txBody>
      </p:sp>
    </p:spTree>
    <p:extLst>
      <p:ext uri="{BB962C8B-B14F-4D97-AF65-F5344CB8AC3E}">
        <p14:creationId xmlns:p14="http://schemas.microsoft.com/office/powerpoint/2010/main" val="2926706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Ablauf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827784"/>
          </a:xfrm>
        </p:spPr>
        <p:txBody>
          <a:bodyPr anchor="t">
            <a:normAutofit fontScale="77500" lnSpcReduction="20000"/>
          </a:bodyPr>
          <a:lstStyle/>
          <a:p>
            <a:r>
              <a:rPr lang="de-CH" dirty="0"/>
              <a:t>Problemdarstellung</a:t>
            </a:r>
          </a:p>
          <a:p>
            <a:r>
              <a:rPr lang="de-CH" dirty="0"/>
              <a:t>ENTERTAINNET – Was ist das?</a:t>
            </a:r>
          </a:p>
          <a:p>
            <a:r>
              <a:rPr lang="de-CH" dirty="0"/>
              <a:t>Vorteile</a:t>
            </a:r>
          </a:p>
          <a:p>
            <a:r>
              <a:rPr lang="de-CH" dirty="0"/>
              <a:t>Ziele</a:t>
            </a:r>
          </a:p>
          <a:p>
            <a:r>
              <a:rPr lang="de-CH" dirty="0"/>
              <a:t>Planung</a:t>
            </a:r>
          </a:p>
          <a:p>
            <a:r>
              <a:rPr lang="de-CH" dirty="0"/>
              <a:t>Zeitplanung</a:t>
            </a:r>
          </a:p>
          <a:p>
            <a:r>
              <a:rPr lang="de-CH" dirty="0"/>
              <a:t>Kommunikation</a:t>
            </a:r>
          </a:p>
          <a:p>
            <a:r>
              <a:rPr lang="de-CH" dirty="0"/>
              <a:t>Risikoanalyse</a:t>
            </a:r>
          </a:p>
          <a:p>
            <a:r>
              <a:rPr lang="de-CH" dirty="0"/>
              <a:t>Architektur</a:t>
            </a:r>
          </a:p>
          <a:p>
            <a:r>
              <a:rPr lang="de-CH" dirty="0" err="1"/>
              <a:t>Firebase</a:t>
            </a:r>
            <a:endParaRPr lang="de-CH" dirty="0"/>
          </a:p>
          <a:p>
            <a:r>
              <a:rPr lang="de-CH" dirty="0"/>
              <a:t>Login</a:t>
            </a:r>
          </a:p>
          <a:p>
            <a:r>
              <a:rPr lang="de-CH" dirty="0"/>
              <a:t>Die Funktionen der App</a:t>
            </a:r>
          </a:p>
          <a:p>
            <a:r>
              <a:rPr lang="de-CH" dirty="0"/>
              <a:t>Fazit und Reflexion</a:t>
            </a:r>
          </a:p>
        </p:txBody>
      </p:sp>
    </p:spTree>
    <p:extLst>
      <p:ext uri="{BB962C8B-B14F-4D97-AF65-F5344CB8AC3E}">
        <p14:creationId xmlns:p14="http://schemas.microsoft.com/office/powerpoint/2010/main" val="879410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Problemdarstellung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de-CH" dirty="0"/>
              <a:t>Unterhaltung fehlt</a:t>
            </a:r>
          </a:p>
          <a:p>
            <a:r>
              <a:rPr lang="de-CH" dirty="0"/>
              <a:t>Humor nicht weit verbreitet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97890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ENTERTAINNET – Was ist das?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de-CH" dirty="0"/>
              <a:t>Entertainment + Network</a:t>
            </a:r>
          </a:p>
          <a:p>
            <a:r>
              <a:rPr lang="en-US" dirty="0" err="1"/>
              <a:t>Witze</a:t>
            </a:r>
            <a:endParaRPr lang="en-US" dirty="0"/>
          </a:p>
          <a:p>
            <a:r>
              <a:rPr lang="en-US" dirty="0" err="1">
                <a:sym typeface="Wingdings" panose="05000000000000000000" pitchFamily="2" charset="2"/>
              </a:rPr>
              <a:t>Teilen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mit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/>
              <a:t>guten</a:t>
            </a:r>
            <a:r>
              <a:rPr lang="en-US" dirty="0"/>
              <a:t> </a:t>
            </a:r>
            <a:r>
              <a:rPr lang="en-US" dirty="0" err="1"/>
              <a:t>Freunden</a:t>
            </a:r>
            <a:endParaRPr lang="en-US" dirty="0"/>
          </a:p>
          <a:p>
            <a:r>
              <a:rPr lang="en-US" dirty="0" err="1"/>
              <a:t>Fördert</a:t>
            </a:r>
            <a:r>
              <a:rPr lang="en-US" dirty="0"/>
              <a:t> Sinn </a:t>
            </a:r>
            <a:r>
              <a:rPr lang="en-US" dirty="0" err="1"/>
              <a:t>für</a:t>
            </a:r>
            <a:r>
              <a:rPr lang="en-US" dirty="0"/>
              <a:t> Humor</a:t>
            </a:r>
          </a:p>
        </p:txBody>
      </p:sp>
    </p:spTree>
    <p:extLst>
      <p:ext uri="{BB962C8B-B14F-4D97-AF65-F5344CB8AC3E}">
        <p14:creationId xmlns:p14="http://schemas.microsoft.com/office/powerpoint/2010/main" val="2038801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F1FFC-5E6C-4479-823F-3AB29798F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de-CH" dirty="0"/>
              <a:t>Simple Oberfläche</a:t>
            </a:r>
          </a:p>
          <a:p>
            <a:r>
              <a:rPr lang="de-CH" dirty="0"/>
              <a:t>Kostenlos für Benutzer (enthält Werbung)</a:t>
            </a:r>
          </a:p>
          <a:p>
            <a:r>
              <a:rPr lang="de-CH" dirty="0"/>
              <a:t>Unterhaltsam</a:t>
            </a:r>
          </a:p>
          <a:p>
            <a:r>
              <a:rPr lang="de-CH" dirty="0"/>
              <a:t>Auflockerung</a:t>
            </a:r>
          </a:p>
          <a:p>
            <a:endParaRPr lang="de-CH" dirty="0"/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CH" dirty="0"/>
              <a:t>Vorteile</a:t>
            </a:r>
          </a:p>
        </p:txBody>
      </p:sp>
    </p:spTree>
    <p:extLst>
      <p:ext uri="{BB962C8B-B14F-4D97-AF65-F5344CB8AC3E}">
        <p14:creationId xmlns:p14="http://schemas.microsoft.com/office/powerpoint/2010/main" val="3444151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Ziele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de-CH" dirty="0"/>
              <a:t>Soziales Netzwerk besteht als Applikation</a:t>
            </a:r>
          </a:p>
          <a:p>
            <a:r>
              <a:rPr lang="de-CH" dirty="0"/>
              <a:t>Witze erstellen und teilen</a:t>
            </a:r>
          </a:p>
          <a:p>
            <a:r>
              <a:rPr lang="de-CH" dirty="0"/>
              <a:t>Benutzer können Konto erstellen</a:t>
            </a:r>
          </a:p>
          <a:p>
            <a:r>
              <a:rPr lang="de-CH" dirty="0"/>
              <a:t>Corporate Design</a:t>
            </a:r>
          </a:p>
          <a:p>
            <a:r>
              <a:rPr lang="de-CH" dirty="0"/>
              <a:t>Minimum 20 Benutzer im ersten Monat</a:t>
            </a:r>
          </a:p>
        </p:txBody>
      </p:sp>
    </p:spTree>
    <p:extLst>
      <p:ext uri="{BB962C8B-B14F-4D97-AF65-F5344CB8AC3E}">
        <p14:creationId xmlns:p14="http://schemas.microsoft.com/office/powerpoint/2010/main" val="3795454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Planung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de-CH" dirty="0"/>
              <a:t>GANTT Zeitplan</a:t>
            </a:r>
          </a:p>
          <a:p>
            <a:r>
              <a:rPr lang="en-US" dirty="0"/>
              <a:t>GitHub </a:t>
            </a:r>
            <a:r>
              <a:rPr lang="en-US" dirty="0" err="1"/>
              <a:t>Versionierung</a:t>
            </a:r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SCRUM</a:t>
            </a:r>
          </a:p>
          <a:p>
            <a:r>
              <a:rPr lang="de-CH" dirty="0"/>
              <a:t>Kosten: CHF 1458.-</a:t>
            </a:r>
          </a:p>
          <a:p>
            <a:r>
              <a:rPr lang="de-CH" dirty="0"/>
              <a:t>Teammeetings</a:t>
            </a:r>
            <a:endParaRPr lang="en-US" dirty="0"/>
          </a:p>
        </p:txBody>
      </p:sp>
      <p:grpSp>
        <p:nvGrpSpPr>
          <p:cNvPr id="36" name="Gruppieren 35"/>
          <p:cNvGrpSpPr/>
          <p:nvPr/>
        </p:nvGrpSpPr>
        <p:grpSpPr>
          <a:xfrm>
            <a:off x="7739298" y="2027223"/>
            <a:ext cx="4116984" cy="3725088"/>
            <a:chOff x="7739298" y="2027223"/>
            <a:chExt cx="4116984" cy="3725088"/>
          </a:xfrm>
        </p:grpSpPr>
        <p:sp>
          <p:nvSpPr>
            <p:cNvPr id="4" name="Rechteck 3"/>
            <p:cNvSpPr/>
            <p:nvPr/>
          </p:nvSpPr>
          <p:spPr>
            <a:xfrm>
              <a:off x="9107582" y="2027223"/>
              <a:ext cx="1368000" cy="69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>
                  <a:solidFill>
                    <a:schemeClr val="bg1"/>
                  </a:solidFill>
                </a:rPr>
                <a:t>Nico Lutz</a:t>
              </a:r>
            </a:p>
          </p:txBody>
        </p:sp>
        <p:sp>
          <p:nvSpPr>
            <p:cNvPr id="5" name="Rechteck 4"/>
            <p:cNvSpPr/>
            <p:nvPr/>
          </p:nvSpPr>
          <p:spPr>
            <a:xfrm>
              <a:off x="7739298" y="3039189"/>
              <a:ext cx="1368284" cy="6929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400" dirty="0">
                  <a:solidFill>
                    <a:schemeClr val="bg1"/>
                  </a:solidFill>
                </a:rPr>
                <a:t>Marc Vollenweider</a:t>
              </a:r>
            </a:p>
          </p:txBody>
        </p:sp>
        <p:sp>
          <p:nvSpPr>
            <p:cNvPr id="8" name="Rechteck 7"/>
            <p:cNvSpPr/>
            <p:nvPr/>
          </p:nvSpPr>
          <p:spPr>
            <a:xfrm>
              <a:off x="10475582" y="3037319"/>
              <a:ext cx="1368000" cy="69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400" dirty="0">
                  <a:solidFill>
                    <a:schemeClr val="bg1"/>
                  </a:solidFill>
                </a:rPr>
                <a:t>Nico Lutz</a:t>
              </a:r>
            </a:p>
          </p:txBody>
        </p:sp>
        <p:sp>
          <p:nvSpPr>
            <p:cNvPr id="9" name="Rechteck 8"/>
            <p:cNvSpPr/>
            <p:nvPr/>
          </p:nvSpPr>
          <p:spPr>
            <a:xfrm>
              <a:off x="10475582" y="4047415"/>
              <a:ext cx="1368000" cy="69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400" dirty="0" err="1">
                  <a:solidFill>
                    <a:schemeClr val="bg1"/>
                  </a:solidFill>
                </a:rPr>
                <a:t>Vithun</a:t>
              </a:r>
              <a:r>
                <a:rPr lang="de-CH" sz="1400" dirty="0">
                  <a:solidFill>
                    <a:schemeClr val="bg1"/>
                  </a:solidFill>
                </a:rPr>
                <a:t> </a:t>
              </a:r>
              <a:r>
                <a:rPr lang="de-CH" sz="1400" dirty="0" err="1">
                  <a:solidFill>
                    <a:schemeClr val="bg1"/>
                  </a:solidFill>
                </a:rPr>
                <a:t>Vamathevan</a:t>
              </a:r>
              <a:endParaRPr lang="de-CH" sz="1400" dirty="0">
                <a:solidFill>
                  <a:schemeClr val="bg1"/>
                </a:solidFill>
              </a:endParaRPr>
            </a:p>
          </p:txBody>
        </p:sp>
        <p:sp>
          <p:nvSpPr>
            <p:cNvPr id="10" name="Rechteck 9"/>
            <p:cNvSpPr/>
            <p:nvPr/>
          </p:nvSpPr>
          <p:spPr>
            <a:xfrm>
              <a:off x="10475582" y="5057511"/>
              <a:ext cx="1368000" cy="69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400" dirty="0">
                  <a:solidFill>
                    <a:schemeClr val="bg1"/>
                  </a:solidFill>
                </a:rPr>
                <a:t>Alex Maurer</a:t>
              </a:r>
            </a:p>
          </p:txBody>
        </p:sp>
        <p:sp>
          <p:nvSpPr>
            <p:cNvPr id="11" name="Rechteck 10"/>
            <p:cNvSpPr/>
            <p:nvPr/>
          </p:nvSpPr>
          <p:spPr>
            <a:xfrm>
              <a:off x="7739298" y="4047415"/>
              <a:ext cx="1368000" cy="69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400" dirty="0">
                  <a:solidFill>
                    <a:schemeClr val="bg1"/>
                  </a:solidFill>
                </a:rPr>
                <a:t>Patrick </a:t>
              </a:r>
              <a:r>
                <a:rPr lang="de-CH" sz="1400" dirty="0" err="1">
                  <a:solidFill>
                    <a:schemeClr val="bg1"/>
                  </a:solidFill>
                </a:rPr>
                <a:t>Wissiak</a:t>
              </a:r>
              <a:endParaRPr lang="de-CH" sz="1400" dirty="0">
                <a:solidFill>
                  <a:schemeClr val="bg1"/>
                </a:solidFill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7739298" y="5057511"/>
              <a:ext cx="1368000" cy="69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400" dirty="0">
                  <a:solidFill>
                    <a:schemeClr val="bg1"/>
                  </a:solidFill>
                </a:rPr>
                <a:t>Gabriel Meier</a:t>
              </a:r>
            </a:p>
          </p:txBody>
        </p:sp>
        <p:cxnSp>
          <p:nvCxnSpPr>
            <p:cNvPr id="14" name="Gewinkelte Verbindung 13"/>
            <p:cNvCxnSpPr>
              <a:stCxn id="4" idx="2"/>
              <a:endCxn id="5" idx="0"/>
            </p:cNvCxnSpPr>
            <p:nvPr/>
          </p:nvCxnSpPr>
          <p:spPr>
            <a:xfrm rot="5400000">
              <a:off x="8948928" y="2196535"/>
              <a:ext cx="317166" cy="1368142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winkelte Verbindung 16"/>
            <p:cNvCxnSpPr>
              <a:stCxn id="4" idx="2"/>
              <a:endCxn id="8" idx="0"/>
            </p:cNvCxnSpPr>
            <p:nvPr/>
          </p:nvCxnSpPr>
          <p:spPr>
            <a:xfrm rot="16200000" flipH="1">
              <a:off x="10317934" y="2195671"/>
              <a:ext cx="315296" cy="1368000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winkelte Verbindung 23"/>
            <p:cNvCxnSpPr>
              <a:stCxn id="5" idx="1"/>
              <a:endCxn id="11" idx="1"/>
            </p:cNvCxnSpPr>
            <p:nvPr/>
          </p:nvCxnSpPr>
          <p:spPr>
            <a:xfrm rot="10800000" flipV="1">
              <a:off x="7739298" y="3385653"/>
              <a:ext cx="12700" cy="1009161"/>
            </a:xfrm>
            <a:prstGeom prst="bentConnector3">
              <a:avLst>
                <a:gd name="adj1" fmla="val 180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winkelte Verbindung 26"/>
            <p:cNvCxnSpPr>
              <a:stCxn id="5" idx="1"/>
              <a:endCxn id="12" idx="1"/>
            </p:cNvCxnSpPr>
            <p:nvPr/>
          </p:nvCxnSpPr>
          <p:spPr>
            <a:xfrm rot="10800000" flipV="1">
              <a:off x="7739298" y="3385653"/>
              <a:ext cx="12700" cy="2019257"/>
            </a:xfrm>
            <a:prstGeom prst="bentConnector3">
              <a:avLst>
                <a:gd name="adj1" fmla="val 180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winkelte Verbindung 29"/>
            <p:cNvCxnSpPr>
              <a:stCxn id="8" idx="3"/>
              <a:endCxn id="9" idx="3"/>
            </p:cNvCxnSpPr>
            <p:nvPr/>
          </p:nvCxnSpPr>
          <p:spPr>
            <a:xfrm>
              <a:off x="11843582" y="3384719"/>
              <a:ext cx="12700" cy="1010096"/>
            </a:xfrm>
            <a:prstGeom prst="bentConnector3">
              <a:avLst>
                <a:gd name="adj1" fmla="val 180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winkelte Verbindung 32"/>
            <p:cNvCxnSpPr>
              <a:stCxn id="8" idx="3"/>
              <a:endCxn id="10" idx="3"/>
            </p:cNvCxnSpPr>
            <p:nvPr/>
          </p:nvCxnSpPr>
          <p:spPr>
            <a:xfrm>
              <a:off x="11843582" y="3384719"/>
              <a:ext cx="12700" cy="2020192"/>
            </a:xfrm>
            <a:prstGeom prst="bentConnector3">
              <a:avLst>
                <a:gd name="adj1" fmla="val 180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Gleichschenkliges Dreieck 36"/>
          <p:cNvSpPr/>
          <p:nvPr/>
        </p:nvSpPr>
        <p:spPr>
          <a:xfrm>
            <a:off x="3234293" y="2483274"/>
            <a:ext cx="3343524" cy="28823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8" name="Textfeld 37"/>
          <p:cNvSpPr txBox="1"/>
          <p:nvPr/>
        </p:nvSpPr>
        <p:spPr>
          <a:xfrm>
            <a:off x="4360873" y="2016410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Qualität</a:t>
            </a:r>
          </a:p>
        </p:txBody>
      </p:sp>
      <p:sp>
        <p:nvSpPr>
          <p:cNvPr id="39" name="Textfeld 38"/>
          <p:cNvSpPr txBox="1"/>
          <p:nvPr/>
        </p:nvSpPr>
        <p:spPr>
          <a:xfrm>
            <a:off x="6163168" y="5365622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Kosten</a:t>
            </a:r>
          </a:p>
        </p:txBody>
      </p:sp>
      <p:sp>
        <p:nvSpPr>
          <p:cNvPr id="40" name="Textfeld 39"/>
          <p:cNvSpPr txBox="1"/>
          <p:nvPr/>
        </p:nvSpPr>
        <p:spPr>
          <a:xfrm>
            <a:off x="2927484" y="5365622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Zeit</a:t>
            </a:r>
          </a:p>
        </p:txBody>
      </p:sp>
      <p:sp>
        <p:nvSpPr>
          <p:cNvPr id="41" name="Ellipse 40"/>
          <p:cNvSpPr/>
          <p:nvPr/>
        </p:nvSpPr>
        <p:spPr>
          <a:xfrm>
            <a:off x="4246195" y="3844465"/>
            <a:ext cx="1319718" cy="914400"/>
          </a:xfrm>
          <a:prstGeom prst="ellipse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43" name="Grafik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510" y="4084625"/>
            <a:ext cx="723088" cy="43408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7816614" y="2465196"/>
            <a:ext cx="1213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/>
              <a:t>Entwicklung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10556692" y="2461647"/>
            <a:ext cx="1205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/>
              <a:t>Dokumente</a:t>
            </a:r>
          </a:p>
        </p:txBody>
      </p:sp>
    </p:spTree>
    <p:extLst>
      <p:ext uri="{BB962C8B-B14F-4D97-AF65-F5344CB8AC3E}">
        <p14:creationId xmlns:p14="http://schemas.microsoft.com/office/powerpoint/2010/main" val="3717683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879566-10F2-46D1-AAC1-9399851CD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Zeitplanung</a:t>
            </a:r>
          </a:p>
        </p:txBody>
      </p:sp>
      <p:pic>
        <p:nvPicPr>
          <p:cNvPr id="5" name="Inhaltsplatzhalter 4" descr="Bildschirmausschnitt">
            <a:extLst>
              <a:ext uri="{FF2B5EF4-FFF2-40B4-BE49-F238E27FC236}">
                <a16:creationId xmlns:a16="http://schemas.microsoft.com/office/drawing/2014/main" id="{FD03C051-23A3-43DE-B001-07A531E833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43" y="2207941"/>
            <a:ext cx="11638914" cy="3666080"/>
          </a:xfrm>
        </p:spPr>
      </p:pic>
    </p:spTree>
    <p:extLst>
      <p:ext uri="{BB962C8B-B14F-4D97-AF65-F5344CB8AC3E}">
        <p14:creationId xmlns:p14="http://schemas.microsoft.com/office/powerpoint/2010/main" val="1671470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Kommunikation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de-CH" dirty="0"/>
              <a:t>Aufgabenteilung</a:t>
            </a:r>
          </a:p>
          <a:p>
            <a:r>
              <a:rPr lang="de-CH" dirty="0"/>
              <a:t>Geregelt nach </a:t>
            </a:r>
            <a:r>
              <a:rPr lang="de-CH" dirty="0" err="1"/>
              <a:t>Tuckman</a:t>
            </a:r>
            <a:endParaRPr lang="en-US" dirty="0"/>
          </a:p>
          <a:p>
            <a:r>
              <a:rPr lang="en-US" dirty="0"/>
              <a:t>Trello, WhatsApp, Slack, </a:t>
            </a:r>
            <a:r>
              <a:rPr lang="de-CH" dirty="0"/>
              <a:t>Mail</a:t>
            </a:r>
          </a:p>
          <a:p>
            <a:r>
              <a:rPr lang="de-CH" dirty="0"/>
              <a:t>RACI</a:t>
            </a:r>
            <a:endParaRPr lang="en-US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745842"/>
              </p:ext>
            </p:extLst>
          </p:nvPr>
        </p:nvGraphicFramePr>
        <p:xfrm>
          <a:off x="4471068" y="2183736"/>
          <a:ext cx="7720932" cy="3675062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1970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48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48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48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48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48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27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27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20961">
                <a:tc>
                  <a:txBody>
                    <a:bodyPr/>
                    <a:lstStyle/>
                    <a:p>
                      <a:pPr algn="ctr" fontAlgn="t"/>
                      <a:r>
                        <a:rPr lang="de-CH" sz="900" u="none" strike="noStrike">
                          <a:effectLst/>
                        </a:rPr>
                        <a:t>Tasks</a:t>
                      </a:r>
                      <a:endParaRPr lang="de-CH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800" u="none" strike="noStrike">
                          <a:effectLst/>
                        </a:rPr>
                        <a:t> </a:t>
                      </a:r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CH" sz="900" u="none" strike="noStrike">
                          <a:effectLst/>
                        </a:rPr>
                        <a:t>Investor</a:t>
                      </a:r>
                      <a:endParaRPr lang="de-CH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CH" sz="900" u="none" strike="noStrike">
                          <a:effectLst/>
                        </a:rPr>
                        <a:t>Proj. Mgr</a:t>
                      </a:r>
                      <a:endParaRPr lang="de-CH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CH" sz="900" u="none" strike="noStrike">
                          <a:effectLst/>
                        </a:rPr>
                        <a:t>Coder 1 </a:t>
                      </a:r>
                      <a:endParaRPr lang="de-CH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CH" sz="900" u="none" strike="noStrike">
                          <a:effectLst/>
                        </a:rPr>
                        <a:t>Coder 2</a:t>
                      </a:r>
                      <a:endParaRPr lang="de-CH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CH" sz="900" u="none" strike="noStrike">
                          <a:effectLst/>
                        </a:rPr>
                        <a:t>Coder 3</a:t>
                      </a:r>
                      <a:endParaRPr lang="de-CH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CH" sz="900" u="none" strike="noStrike">
                          <a:effectLst/>
                        </a:rPr>
                        <a:t>Coder 4</a:t>
                      </a:r>
                      <a:endParaRPr lang="de-CH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CH" sz="900" u="none" strike="noStrike">
                          <a:effectLst/>
                        </a:rPr>
                        <a:t>Coder 5</a:t>
                      </a:r>
                      <a:endParaRPr lang="de-CH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214">
                <a:tc>
                  <a:txBody>
                    <a:bodyPr/>
                    <a:lstStyle/>
                    <a:p>
                      <a:pPr algn="l" fontAlgn="ctr"/>
                      <a:r>
                        <a:rPr lang="de-CH" sz="900" u="none" strike="noStrike">
                          <a:effectLst/>
                        </a:rPr>
                        <a:t>Identify investors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1100" u="none" strike="noStrike">
                          <a:effectLst/>
                        </a:rPr>
                        <a:t> 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C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-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-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-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-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R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-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14">
                <a:tc>
                  <a:txBody>
                    <a:bodyPr/>
                    <a:lstStyle/>
                    <a:p>
                      <a:pPr algn="l" fontAlgn="ctr"/>
                      <a:r>
                        <a:rPr lang="de-CH" sz="900" u="none" strike="noStrike">
                          <a:effectLst/>
                        </a:rPr>
                        <a:t>Arrange for investor visits 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1100" u="none" strike="noStrike">
                          <a:effectLst/>
                        </a:rPr>
                        <a:t> 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I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R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-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-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-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-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-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14">
                <a:tc>
                  <a:txBody>
                    <a:bodyPr/>
                    <a:lstStyle/>
                    <a:p>
                      <a:pPr algn="l" fontAlgn="ctr"/>
                      <a:r>
                        <a:rPr lang="de-CH" sz="900" u="none" strike="noStrike">
                          <a:effectLst/>
                        </a:rPr>
                        <a:t>Arrange for project meetings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1100" u="none" strike="noStrike">
                          <a:effectLst/>
                        </a:rPr>
                        <a:t> 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-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R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I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I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I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I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I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14">
                <a:tc>
                  <a:txBody>
                    <a:bodyPr/>
                    <a:lstStyle/>
                    <a:p>
                      <a:pPr algn="l" fontAlgn="ctr"/>
                      <a:r>
                        <a:rPr lang="de-CH" sz="900" u="none" strike="noStrike">
                          <a:effectLst/>
                        </a:rPr>
                        <a:t>Arrange for project management software 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1100" u="none" strike="noStrike">
                          <a:effectLst/>
                        </a:rPr>
                        <a:t> 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-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R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C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C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I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I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I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Review input of stakeholders and…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1100" u="none" strike="noStrike">
                          <a:effectLst/>
                        </a:rPr>
                        <a:t> 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A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I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I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-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-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R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-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214">
                <a:tc>
                  <a:txBody>
                    <a:bodyPr/>
                    <a:lstStyle/>
                    <a:p>
                      <a:pPr algn="l" fontAlgn="ctr"/>
                      <a:r>
                        <a:rPr lang="de-CH" sz="900" u="none" strike="noStrike">
                          <a:effectLst/>
                        </a:rPr>
                        <a:t>Protocol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1100" u="none" strike="noStrike">
                          <a:effectLst/>
                        </a:rPr>
                        <a:t> 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I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I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-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-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-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-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R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939">
                <a:tc>
                  <a:txBody>
                    <a:bodyPr/>
                    <a:lstStyle/>
                    <a:p>
                      <a:pPr algn="l" fontAlgn="ctr"/>
                      <a:r>
                        <a:rPr lang="de-CH" sz="900" u="none" strike="noStrike">
                          <a:effectLst/>
                        </a:rPr>
                        <a:t>Communicate project to promote….. 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1100" u="none" strike="noStrike">
                          <a:effectLst/>
                        </a:rPr>
                        <a:t> 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I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I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R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I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I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I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I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4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Provide security strategies the coders crew by June 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1100" u="none" strike="noStrike">
                          <a:effectLst/>
                        </a:rPr>
                        <a:t> 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I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-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A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R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R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I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I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4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Oversee the project during …., ensure it is completed on time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1100" u="none" strike="noStrike" dirty="0">
                          <a:effectLst/>
                        </a:rPr>
                        <a:t> 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 dirty="0">
                          <a:effectLst/>
                        </a:rPr>
                        <a:t>A</a:t>
                      </a:r>
                      <a:endParaRPr lang="de-CH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I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I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-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-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R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 dirty="0">
                          <a:effectLst/>
                        </a:rPr>
                        <a:t>-</a:t>
                      </a:r>
                      <a:endParaRPr lang="de-CH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9748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itierfähig">
  <a:themeElements>
    <a:clrScheme name="Gelb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Zitierfähig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Zitierfähig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TM03457503[[fn=Zitierfähig]]</Template>
  <TotalTime>0</TotalTime>
  <Words>628</Words>
  <Application>Microsoft Office PowerPoint</Application>
  <PresentationFormat>Breitbild</PresentationFormat>
  <Paragraphs>278</Paragraphs>
  <Slides>17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3" baseType="lpstr">
      <vt:lpstr>Arial</vt:lpstr>
      <vt:lpstr>Calibri</vt:lpstr>
      <vt:lpstr>Century Gothic</vt:lpstr>
      <vt:lpstr>Wingdings</vt:lpstr>
      <vt:lpstr>Wingdings 2</vt:lpstr>
      <vt:lpstr>Zitierfähig</vt:lpstr>
      <vt:lpstr>ENTERTAINNET </vt:lpstr>
      <vt:lpstr>Ablauf</vt:lpstr>
      <vt:lpstr>Problemdarstellung</vt:lpstr>
      <vt:lpstr>ENTERTAINNET – Was ist das?</vt:lpstr>
      <vt:lpstr>PowerPoint-Präsentation</vt:lpstr>
      <vt:lpstr>Ziele</vt:lpstr>
      <vt:lpstr>Planung</vt:lpstr>
      <vt:lpstr>Zeitplanung</vt:lpstr>
      <vt:lpstr>Kommunikation</vt:lpstr>
      <vt:lpstr>Risikoanalyse</vt:lpstr>
      <vt:lpstr>Architektur</vt:lpstr>
      <vt:lpstr>Firebase</vt:lpstr>
      <vt:lpstr>Login / Registrierung</vt:lpstr>
      <vt:lpstr>Die Funktionen der App</vt:lpstr>
      <vt:lpstr>Fazit</vt:lpstr>
      <vt:lpstr>Fragen?</vt:lpstr>
      <vt:lpstr>Ende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ENTERTAINNET</dc:title>
  <dc:creator>Nico Lutz</dc:creator>
  <cp:lastModifiedBy>P. W.</cp:lastModifiedBy>
  <cp:revision>64</cp:revision>
  <dcterms:created xsi:type="dcterms:W3CDTF">2017-10-27T14:04:49Z</dcterms:created>
  <dcterms:modified xsi:type="dcterms:W3CDTF">2017-11-06T08:37:58Z</dcterms:modified>
</cp:coreProperties>
</file>