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257" r:id="rId3"/>
    <p:sldId id="259" r:id="rId4"/>
    <p:sldId id="260" r:id="rId5"/>
    <p:sldId id="274" r:id="rId6"/>
    <p:sldId id="296" r:id="rId7"/>
    <p:sldId id="297" r:id="rId8"/>
    <p:sldId id="298" r:id="rId9"/>
    <p:sldId id="301" r:id="rId10"/>
    <p:sldId id="299" r:id="rId11"/>
    <p:sldId id="312" r:id="rId12"/>
    <p:sldId id="300" r:id="rId13"/>
    <p:sldId id="262" r:id="rId14"/>
    <p:sldId id="303" r:id="rId15"/>
    <p:sldId id="307" r:id="rId16"/>
    <p:sldId id="306" r:id="rId17"/>
    <p:sldId id="305" r:id="rId18"/>
    <p:sldId id="304" r:id="rId19"/>
    <p:sldId id="308" r:id="rId20"/>
    <p:sldId id="309" r:id="rId21"/>
    <p:sldId id="310" r:id="rId22"/>
    <p:sldId id="311" r:id="rId23"/>
    <p:sldId id="313" r:id="rId24"/>
    <p:sldId id="314" r:id="rId25"/>
    <p:sldId id="315" r:id="rId26"/>
    <p:sldId id="266" r:id="rId27"/>
    <p:sldId id="270" r:id="rId28"/>
    <p:sldId id="288" r:id="rId29"/>
    <p:sldId id="271" r:id="rId30"/>
  </p:sldIdLst>
  <p:sldSz cx="9144000" cy="5143500" type="screen16x9"/>
  <p:notesSz cx="6858000" cy="9144000"/>
  <p:embeddedFontLst>
    <p:embeddedFont>
      <p:font typeface="Bahnschrift" panose="020B0502040204020203" pitchFamily="34" charset="0"/>
      <p:regular r:id="rId32"/>
      <p:bold r:id="rId33"/>
    </p:embeddedFont>
    <p:embeddedFont>
      <p:font typeface="Barlow" panose="00000500000000000000" pitchFamily="2" charset="0"/>
      <p:regular r:id="rId34"/>
      <p:bold r:id="rId35"/>
      <p:italic r:id="rId36"/>
      <p:boldItalic r:id="rId37"/>
    </p:embeddedFont>
    <p:embeddedFont>
      <p:font typeface="Barlow Light" panose="00000400000000000000" pitchFamily="2"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Lucida Calligraphy" panose="03010101010101010101" pitchFamily="66"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4694"/>
  </p:normalViewPr>
  <p:slideViewPr>
    <p:cSldViewPr snapToGrid="0" snapToObjects="1">
      <p:cViewPr varScale="1">
        <p:scale>
          <a:sx n="103" d="100"/>
          <a:sy n="103" d="100"/>
        </p:scale>
        <p:origin x="9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1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4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657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760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74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0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230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2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42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872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071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78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603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800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5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43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602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94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78420"/>
            <a:ext cx="5110800" cy="206036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t>Twitter </a:t>
            </a:r>
            <a:r>
              <a:rPr lang="en-US" dirty="0"/>
              <a:t>Real-Time Data </a:t>
            </a:r>
            <a:r>
              <a:rPr lang="en-US" sz="4800" dirty="0"/>
              <a:t>Analysis</a:t>
            </a:r>
            <a:r>
              <a:rPr lang="en-GB" dirty="0">
                <a:solidFill>
                  <a:schemeClr val="lt2"/>
                </a:solidFill>
              </a:rPr>
              <a:t> </a:t>
            </a: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F1C895F6-D2FE-4C21-97CC-D23C280C7EBF}"/>
              </a:ext>
            </a:extLst>
          </p:cNvPr>
          <p:cNvSpPr txBox="1"/>
          <p:nvPr/>
        </p:nvSpPr>
        <p:spPr>
          <a:xfrm>
            <a:off x="855300" y="2854894"/>
            <a:ext cx="4101551" cy="1477328"/>
          </a:xfrm>
          <a:prstGeom prst="rect">
            <a:avLst/>
          </a:prstGeom>
          <a:noFill/>
        </p:spPr>
        <p:txBody>
          <a:bodyPr wrap="square" rtlCol="0">
            <a:spAutoFit/>
          </a:bodyPr>
          <a:lstStyle/>
          <a:p>
            <a:pPr marL="0" indent="0">
              <a:buNone/>
            </a:pPr>
            <a:r>
              <a:rPr lang="en-US" sz="1800" dirty="0">
                <a:solidFill>
                  <a:schemeClr val="tx1"/>
                </a:solidFill>
              </a:rPr>
              <a:t>By</a:t>
            </a:r>
          </a:p>
          <a:p>
            <a:pPr marL="0" indent="0">
              <a:buNone/>
            </a:pPr>
            <a:r>
              <a:rPr lang="en-US" sz="1800" dirty="0">
                <a:solidFill>
                  <a:schemeClr val="tx1"/>
                </a:solidFill>
              </a:rPr>
              <a:t>Venkata Naga Sri </a:t>
            </a:r>
            <a:r>
              <a:rPr lang="en-US" sz="1800" dirty="0" err="1">
                <a:solidFill>
                  <a:schemeClr val="tx1"/>
                </a:solidFill>
              </a:rPr>
              <a:t>Sahithi</a:t>
            </a:r>
            <a:r>
              <a:rPr lang="en-US" sz="1800" dirty="0">
                <a:solidFill>
                  <a:schemeClr val="tx1"/>
                </a:solidFill>
              </a:rPr>
              <a:t> </a:t>
            </a:r>
            <a:r>
              <a:rPr lang="en-US" sz="1800" dirty="0" err="1">
                <a:solidFill>
                  <a:schemeClr val="tx1"/>
                </a:solidFill>
              </a:rPr>
              <a:t>Mulukutla</a:t>
            </a:r>
            <a:endParaRPr lang="en-US" sz="1800" dirty="0">
              <a:solidFill>
                <a:schemeClr val="tx1"/>
              </a:solidFill>
            </a:endParaRPr>
          </a:p>
          <a:p>
            <a:pPr marL="0" indent="0">
              <a:buNone/>
            </a:pPr>
            <a:r>
              <a:rPr lang="en-US" sz="1800" dirty="0">
                <a:solidFill>
                  <a:schemeClr val="tx1"/>
                </a:solidFill>
              </a:rPr>
              <a:t>Venkata Reddy </a:t>
            </a:r>
            <a:r>
              <a:rPr lang="en-US" sz="1800" dirty="0" err="1">
                <a:solidFill>
                  <a:schemeClr val="tx1"/>
                </a:solidFill>
              </a:rPr>
              <a:t>Kovvuri</a:t>
            </a:r>
            <a:endParaRPr lang="en-US" sz="1800" dirty="0">
              <a:solidFill>
                <a:schemeClr val="tx1"/>
              </a:solidFill>
            </a:endParaRPr>
          </a:p>
          <a:p>
            <a:pPr marL="0" indent="0">
              <a:buNone/>
            </a:pPr>
            <a:r>
              <a:rPr lang="en-US" sz="1800" dirty="0" err="1">
                <a:solidFill>
                  <a:schemeClr val="tx1"/>
                </a:solidFill>
              </a:rPr>
              <a:t>Gagan</a:t>
            </a:r>
            <a:r>
              <a:rPr lang="en-US" sz="1800" dirty="0">
                <a:solidFill>
                  <a:schemeClr val="tx1"/>
                </a:solidFill>
              </a:rPr>
              <a:t> M</a:t>
            </a:r>
          </a:p>
          <a:p>
            <a:pPr marL="0" indent="0">
              <a:buNone/>
            </a:pPr>
            <a:r>
              <a:rPr lang="en-US" sz="1800" dirty="0" err="1">
                <a:solidFill>
                  <a:schemeClr val="tx1"/>
                </a:solidFill>
              </a:rPr>
              <a:t>Yeswanth</a:t>
            </a:r>
            <a:r>
              <a:rPr lang="en-US" sz="1800" dirty="0">
                <a:solidFill>
                  <a:schemeClr val="tx1"/>
                </a:solidFill>
              </a:rPr>
              <a:t> </a:t>
            </a:r>
            <a:r>
              <a:rPr lang="en-US" sz="1800" dirty="0" err="1">
                <a:solidFill>
                  <a:schemeClr val="tx1"/>
                </a:solidFill>
              </a:rPr>
              <a:t>Yuppalapati</a:t>
            </a:r>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Methodology</a:t>
            </a:r>
            <a:endParaRPr dirty="0"/>
          </a:p>
        </p:txBody>
      </p:sp>
      <p:sp>
        <p:nvSpPr>
          <p:cNvPr id="163" name="Google Shape;163;p16"/>
          <p:cNvSpPr txBox="1">
            <a:spLocks noGrp="1"/>
          </p:cNvSpPr>
          <p:nvPr>
            <p:ph type="body" idx="1"/>
          </p:nvPr>
        </p:nvSpPr>
        <p:spPr>
          <a:xfrm>
            <a:off x="855300" y="1650380"/>
            <a:ext cx="7040040" cy="2737467"/>
          </a:xfrm>
          <a:prstGeom prst="rect">
            <a:avLst/>
          </a:prstGeom>
        </p:spPr>
        <p:txBody>
          <a:bodyPr spcFirstLastPara="1" wrap="square" lIns="0" tIns="0" rIns="0" bIns="0" anchor="t" anchorCtr="0">
            <a:noAutofit/>
          </a:bodyPr>
          <a:lstStyle/>
          <a:p>
            <a:pPr marL="285750" indent="-285750">
              <a:lnSpc>
                <a:spcPct val="100000"/>
              </a:lnSpc>
              <a:spcAft>
                <a:spcPts val="1600"/>
              </a:spcAft>
              <a:buFont typeface="Wingdings" panose="05000000000000000000" pitchFamily="2" charset="2"/>
              <a:buChar char="Ø"/>
            </a:pPr>
            <a:r>
              <a:rPr lang="en-GB" sz="1400" dirty="0"/>
              <a:t>Created Kafka Producer which was use to publish data to twitter topic.</a:t>
            </a:r>
          </a:p>
          <a:p>
            <a:pPr marL="285750" indent="-285750">
              <a:lnSpc>
                <a:spcPct val="100000"/>
              </a:lnSpc>
              <a:spcAft>
                <a:spcPts val="1600"/>
              </a:spcAft>
              <a:buFont typeface="Wingdings" panose="05000000000000000000" pitchFamily="2" charset="2"/>
              <a:buChar char="Ø"/>
            </a:pPr>
            <a:r>
              <a:rPr lang="en-GB" sz="1400" dirty="0"/>
              <a:t>Used the twitter API to get the twitter data.</a:t>
            </a:r>
          </a:p>
          <a:p>
            <a:pPr marL="285750" indent="-285750">
              <a:lnSpc>
                <a:spcPct val="100000"/>
              </a:lnSpc>
              <a:spcAft>
                <a:spcPts val="1600"/>
              </a:spcAft>
              <a:buFont typeface="Wingdings" panose="05000000000000000000" pitchFamily="2" charset="2"/>
              <a:buChar char="Ø"/>
            </a:pPr>
            <a:r>
              <a:rPr lang="en-GB" sz="1400" dirty="0"/>
              <a:t>Simulate real time data using twitter developer </a:t>
            </a:r>
            <a:r>
              <a:rPr lang="en-GB" sz="1400" dirty="0" err="1"/>
              <a:t>api</a:t>
            </a:r>
            <a:r>
              <a:rPr lang="en-GB" sz="1400" dirty="0"/>
              <a:t>.</a:t>
            </a:r>
          </a:p>
          <a:p>
            <a:pPr marL="285750" indent="-285750">
              <a:lnSpc>
                <a:spcPct val="100000"/>
              </a:lnSpc>
              <a:spcAft>
                <a:spcPts val="1600"/>
              </a:spcAft>
              <a:buFont typeface="Wingdings" panose="05000000000000000000" pitchFamily="2" charset="2"/>
              <a:buChar char="Ø"/>
            </a:pPr>
            <a:r>
              <a:rPr lang="en-GB" sz="1400" dirty="0"/>
              <a:t>We used </a:t>
            </a:r>
            <a:r>
              <a:rPr lang="en-GB" sz="1400" dirty="0" err="1"/>
              <a:t>PySpark</a:t>
            </a:r>
            <a:r>
              <a:rPr lang="en-GB" sz="1400" dirty="0"/>
              <a:t> program to run the spark SQL queries along with their required dependencies.</a:t>
            </a:r>
          </a:p>
          <a:p>
            <a:pPr marL="285750" indent="-285750">
              <a:lnSpc>
                <a:spcPct val="100000"/>
              </a:lnSpc>
              <a:spcAft>
                <a:spcPts val="1600"/>
              </a:spcAft>
              <a:buFont typeface="Wingdings" panose="05000000000000000000" pitchFamily="2" charset="2"/>
              <a:buChar char="Ø"/>
            </a:pPr>
            <a:r>
              <a:rPr lang="en-GB" sz="1400" dirty="0"/>
              <a:t>Used Kafka Consumer to get the data from the topic “twitter”.</a:t>
            </a:r>
            <a:endParaRPr lang="en-US" sz="1400" dirty="0"/>
          </a:p>
          <a:p>
            <a:pPr marL="285750" indent="-285750">
              <a:lnSpc>
                <a:spcPct val="100000"/>
              </a:lnSpc>
              <a:spcAft>
                <a:spcPts val="1600"/>
              </a:spcAft>
              <a:buFont typeface="Wingdings" panose="05000000000000000000" pitchFamily="2" charset="2"/>
              <a:buChar char="Ø"/>
            </a:pPr>
            <a:r>
              <a:rPr lang="en-US" sz="1400" dirty="0"/>
              <a:t>Grouped the trending hashtags into batches.</a:t>
            </a:r>
            <a:endParaRPr lang="en-GB"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08031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800" dirty="0"/>
              <a:t>Project Working</a:t>
            </a:r>
            <a:endParaRPr sz="28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01BF4FA7-8D4D-40F4-A3A9-F7FF4E47C2C8}"/>
              </a:ext>
            </a:extLst>
          </p:cNvPr>
          <p:cNvPicPr>
            <a:picLocks noChangeAspect="1"/>
          </p:cNvPicPr>
          <p:nvPr/>
        </p:nvPicPr>
        <p:blipFill rotWithShape="1">
          <a:blip r:embed="rId3"/>
          <a:srcRect r="45220"/>
          <a:stretch/>
        </p:blipFill>
        <p:spPr>
          <a:xfrm>
            <a:off x="1809731" y="1767409"/>
            <a:ext cx="5009081" cy="2188493"/>
          </a:xfrm>
          <a:prstGeom prst="rect">
            <a:avLst/>
          </a:prstGeom>
        </p:spPr>
      </p:pic>
    </p:spTree>
    <p:extLst>
      <p:ext uri="{BB962C8B-B14F-4D97-AF65-F5344CB8AC3E}">
        <p14:creationId xmlns:p14="http://schemas.microsoft.com/office/powerpoint/2010/main" val="119674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Project Flow</a:t>
            </a:r>
            <a:endParaRPr dirty="0"/>
          </a:p>
        </p:txBody>
      </p:sp>
      <p:sp>
        <p:nvSpPr>
          <p:cNvPr id="163" name="Google Shape;163;p16"/>
          <p:cNvSpPr txBox="1">
            <a:spLocks noGrp="1"/>
          </p:cNvSpPr>
          <p:nvPr>
            <p:ph type="body" idx="1"/>
          </p:nvPr>
        </p:nvSpPr>
        <p:spPr>
          <a:xfrm>
            <a:off x="297504" y="1332866"/>
            <a:ext cx="7597836" cy="3054982"/>
          </a:xfrm>
          <a:prstGeom prst="rect">
            <a:avLst/>
          </a:prstGeom>
        </p:spPr>
        <p:txBody>
          <a:bodyPr spcFirstLastPara="1" wrap="square" lIns="0" tIns="0" rIns="0" bIns="0" anchor="t" anchorCtr="0">
            <a:noAutofit/>
          </a:bodyPr>
          <a:lstStyle/>
          <a:p>
            <a:pPr marL="285750" indent="-285750">
              <a:lnSpc>
                <a:spcPct val="100000"/>
              </a:lnSpc>
              <a:spcAft>
                <a:spcPts val="1600"/>
              </a:spcAft>
              <a:buFont typeface="Wingdings" panose="05000000000000000000" pitchFamily="2" charset="2"/>
              <a:buChar char="Ø"/>
            </a:pPr>
            <a:endParaRPr lang="en-GB" sz="1400" dirty="0"/>
          </a:p>
          <a:p>
            <a:pPr marL="0" indent="0">
              <a:lnSpc>
                <a:spcPct val="100000"/>
              </a:lnSpc>
              <a:spcAft>
                <a:spcPts val="1600"/>
              </a:spcAft>
              <a:buNone/>
            </a:pPr>
            <a:endParaRPr lang="en-GB" sz="1400" dirty="0"/>
          </a:p>
          <a:p>
            <a:pPr marL="0" indent="0">
              <a:lnSpc>
                <a:spcPct val="100000"/>
              </a:lnSpc>
              <a:spcAft>
                <a:spcPts val="1600"/>
              </a:spcAft>
              <a:buNone/>
            </a:pPr>
            <a:endParaRPr lang="en-GB" sz="1400" dirty="0"/>
          </a:p>
          <a:p>
            <a:pPr marL="0" indent="0">
              <a:lnSpc>
                <a:spcPct val="100000"/>
              </a:lnSpc>
              <a:spcAft>
                <a:spcPts val="1600"/>
              </a:spcAft>
              <a:buNone/>
            </a:pPr>
            <a:endParaRPr lang="en-GB" sz="1400" dirty="0"/>
          </a:p>
          <a:p>
            <a:pPr marL="0" indent="0">
              <a:lnSpc>
                <a:spcPct val="100000"/>
              </a:lnSpc>
              <a:spcAft>
                <a:spcPts val="1600"/>
              </a:spcAft>
              <a:buNone/>
            </a:pPr>
            <a:endParaRPr lang="en-GB" sz="1400" dirty="0"/>
          </a:p>
          <a:p>
            <a:pPr marL="0" indent="0">
              <a:lnSpc>
                <a:spcPct val="100000"/>
              </a:lnSpc>
              <a:spcAft>
                <a:spcPts val="1600"/>
              </a:spcAft>
              <a:buNone/>
            </a:pPr>
            <a:endParaRPr lang="en-GB"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1" name="Picture Placeholder 24" descr="Bar chart">
            <a:extLst>
              <a:ext uri="{FF2B5EF4-FFF2-40B4-BE49-F238E27FC236}">
                <a16:creationId xmlns:a16="http://schemas.microsoft.com/office/drawing/2014/main" id="{2537E487-5213-47AB-BCB6-32FFC926D60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5493911" y="1679357"/>
            <a:ext cx="1259505" cy="1259505"/>
          </a:xfrm>
          <a:prstGeom prst="ellipse">
            <a:avLst/>
          </a:prstGeom>
        </p:spPr>
      </p:pic>
      <p:pic>
        <p:nvPicPr>
          <p:cNvPr id="32" name="Picture Placeholder 26" descr="Clock">
            <a:extLst>
              <a:ext uri="{FF2B5EF4-FFF2-40B4-BE49-F238E27FC236}">
                <a16:creationId xmlns:a16="http://schemas.microsoft.com/office/drawing/2014/main" id="{1DE214E5-5A79-4E4A-9FDB-B27AF5BCEE26}"/>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446611" y="1666669"/>
            <a:ext cx="1259505" cy="1259505"/>
          </a:xfrm>
          <a:prstGeom prst="ellipse">
            <a:avLst/>
          </a:prstGeom>
        </p:spPr>
      </p:pic>
      <p:pic>
        <p:nvPicPr>
          <p:cNvPr id="33" name="Picture Placeholder 28" descr="Microscope">
            <a:extLst>
              <a:ext uri="{FF2B5EF4-FFF2-40B4-BE49-F238E27FC236}">
                <a16:creationId xmlns:a16="http://schemas.microsoft.com/office/drawing/2014/main" id="{EF5823A5-D651-40BE-8F33-5C97C2F4ACF9}"/>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a:xfrm>
            <a:off x="2000627" y="1666668"/>
            <a:ext cx="1259505" cy="1259505"/>
          </a:xfrm>
          <a:prstGeom prst="ellipse">
            <a:avLst/>
          </a:prstGeom>
        </p:spPr>
      </p:pic>
      <p:pic>
        <p:nvPicPr>
          <p:cNvPr id="34" name="Picture Placeholder 32" descr="Head with Gears">
            <a:extLst>
              <a:ext uri="{FF2B5EF4-FFF2-40B4-BE49-F238E27FC236}">
                <a16:creationId xmlns:a16="http://schemas.microsoft.com/office/drawing/2014/main" id="{211442EE-BE87-4394-AA67-7933E0295F92}"/>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t="63" b="63"/>
          <a:stretch>
            <a:fillRect/>
          </a:stretch>
        </p:blipFill>
        <p:spPr>
          <a:xfrm>
            <a:off x="3904333" y="1669090"/>
            <a:ext cx="1259505" cy="1259505"/>
          </a:xfrm>
          <a:prstGeom prst="ellipse">
            <a:avLst/>
          </a:prstGeom>
        </p:spPr>
      </p:pic>
      <p:sp>
        <p:nvSpPr>
          <p:cNvPr id="2" name="TextBox 1">
            <a:extLst>
              <a:ext uri="{FF2B5EF4-FFF2-40B4-BE49-F238E27FC236}">
                <a16:creationId xmlns:a16="http://schemas.microsoft.com/office/drawing/2014/main" id="{D5D6C91D-DEC3-4764-94C3-450BC2597B60}"/>
              </a:ext>
            </a:extLst>
          </p:cNvPr>
          <p:cNvSpPr txBox="1"/>
          <p:nvPr/>
        </p:nvSpPr>
        <p:spPr>
          <a:xfrm>
            <a:off x="539463" y="3072311"/>
            <a:ext cx="1166653" cy="1200329"/>
          </a:xfrm>
          <a:prstGeom prst="rect">
            <a:avLst/>
          </a:prstGeom>
          <a:noFill/>
        </p:spPr>
        <p:txBody>
          <a:bodyPr wrap="square" rtlCol="0">
            <a:spAutoFit/>
          </a:bodyPr>
          <a:lstStyle/>
          <a:p>
            <a:r>
              <a:rPr lang="en-US" sz="1200" dirty="0">
                <a:solidFill>
                  <a:schemeClr val="tx1"/>
                </a:solidFill>
              </a:rPr>
              <a:t>Data Source</a:t>
            </a:r>
          </a:p>
          <a:p>
            <a:r>
              <a:rPr lang="en-US" sz="1200" dirty="0">
                <a:solidFill>
                  <a:schemeClr val="tx1"/>
                </a:solidFill>
              </a:rPr>
              <a:t>The Streaming data is coming from Twitter</a:t>
            </a:r>
          </a:p>
          <a:p>
            <a:endParaRPr lang="en-IN" sz="1200" dirty="0">
              <a:solidFill>
                <a:schemeClr val="tx1"/>
              </a:solidFill>
            </a:endParaRPr>
          </a:p>
        </p:txBody>
      </p:sp>
      <p:sp>
        <p:nvSpPr>
          <p:cNvPr id="3" name="TextBox 2">
            <a:extLst>
              <a:ext uri="{FF2B5EF4-FFF2-40B4-BE49-F238E27FC236}">
                <a16:creationId xmlns:a16="http://schemas.microsoft.com/office/drawing/2014/main" id="{0FEDE34E-48D9-412F-8BE6-00AE4801F2F0}"/>
              </a:ext>
            </a:extLst>
          </p:cNvPr>
          <p:cNvSpPr txBox="1"/>
          <p:nvPr/>
        </p:nvSpPr>
        <p:spPr>
          <a:xfrm>
            <a:off x="2145189" y="3072311"/>
            <a:ext cx="1036626" cy="1754326"/>
          </a:xfrm>
          <a:prstGeom prst="rect">
            <a:avLst/>
          </a:prstGeom>
          <a:noFill/>
        </p:spPr>
        <p:txBody>
          <a:bodyPr wrap="square" rtlCol="0">
            <a:spAutoFit/>
          </a:bodyPr>
          <a:lstStyle/>
          <a:p>
            <a:r>
              <a:rPr lang="en-US" sz="1200" dirty="0">
                <a:solidFill>
                  <a:schemeClr val="tx1"/>
                </a:solidFill>
              </a:rPr>
              <a:t>Processing</a:t>
            </a:r>
          </a:p>
          <a:p>
            <a:r>
              <a:rPr lang="en-US" sz="1200" dirty="0">
                <a:solidFill>
                  <a:schemeClr val="tx1"/>
                </a:solidFill>
              </a:rPr>
              <a:t>The Data is processed that the required data is taken into Kafka topic</a:t>
            </a:r>
          </a:p>
          <a:p>
            <a:endParaRPr lang="en-IN" sz="1200" dirty="0">
              <a:solidFill>
                <a:schemeClr val="tx1"/>
              </a:solidFill>
            </a:endParaRPr>
          </a:p>
        </p:txBody>
      </p:sp>
      <p:sp>
        <p:nvSpPr>
          <p:cNvPr id="4" name="TextBox 3">
            <a:extLst>
              <a:ext uri="{FF2B5EF4-FFF2-40B4-BE49-F238E27FC236}">
                <a16:creationId xmlns:a16="http://schemas.microsoft.com/office/drawing/2014/main" id="{67A15C9C-6D7F-4206-AB39-792BD4807619}"/>
              </a:ext>
            </a:extLst>
          </p:cNvPr>
          <p:cNvSpPr txBox="1"/>
          <p:nvPr/>
        </p:nvSpPr>
        <p:spPr>
          <a:xfrm>
            <a:off x="4070633" y="3072312"/>
            <a:ext cx="1036626" cy="1569660"/>
          </a:xfrm>
          <a:prstGeom prst="rect">
            <a:avLst/>
          </a:prstGeom>
          <a:noFill/>
        </p:spPr>
        <p:txBody>
          <a:bodyPr wrap="square" rtlCol="0">
            <a:spAutoFit/>
          </a:bodyPr>
          <a:lstStyle/>
          <a:p>
            <a:r>
              <a:rPr lang="en-US" sz="1200" dirty="0">
                <a:solidFill>
                  <a:schemeClr val="tx1"/>
                </a:solidFill>
              </a:rPr>
              <a:t>Streaming</a:t>
            </a:r>
          </a:p>
          <a:p>
            <a:r>
              <a:rPr lang="en-US" sz="1200" dirty="0">
                <a:solidFill>
                  <a:schemeClr val="tx1"/>
                </a:solidFill>
              </a:rPr>
              <a:t>The data is Streamed from Kafka topic using Spark Streaming</a:t>
            </a:r>
          </a:p>
          <a:p>
            <a:endParaRPr lang="en-IN" sz="1200" dirty="0">
              <a:solidFill>
                <a:schemeClr val="tx1"/>
              </a:solidFill>
            </a:endParaRPr>
          </a:p>
        </p:txBody>
      </p:sp>
      <p:sp>
        <p:nvSpPr>
          <p:cNvPr id="5" name="TextBox 4">
            <a:extLst>
              <a:ext uri="{FF2B5EF4-FFF2-40B4-BE49-F238E27FC236}">
                <a16:creationId xmlns:a16="http://schemas.microsoft.com/office/drawing/2014/main" id="{60580B15-A8F4-4338-9B06-B688329AF375}"/>
              </a:ext>
            </a:extLst>
          </p:cNvPr>
          <p:cNvSpPr txBox="1"/>
          <p:nvPr/>
        </p:nvSpPr>
        <p:spPr>
          <a:xfrm>
            <a:off x="5702206" y="2991072"/>
            <a:ext cx="1036626" cy="1569660"/>
          </a:xfrm>
          <a:prstGeom prst="rect">
            <a:avLst/>
          </a:prstGeom>
          <a:noFill/>
        </p:spPr>
        <p:txBody>
          <a:bodyPr wrap="square" rtlCol="0">
            <a:spAutoFit/>
          </a:bodyPr>
          <a:lstStyle/>
          <a:p>
            <a:r>
              <a:rPr lang="en-US" sz="1200" dirty="0">
                <a:solidFill>
                  <a:schemeClr val="tx1"/>
                </a:solidFill>
              </a:rPr>
              <a:t>Outcome</a:t>
            </a:r>
          </a:p>
          <a:p>
            <a:r>
              <a:rPr lang="en-US" sz="1200" dirty="0">
                <a:solidFill>
                  <a:schemeClr val="tx1"/>
                </a:solidFill>
              </a:rPr>
              <a:t>The data is released in batches with respective to trending hashtags</a:t>
            </a:r>
          </a:p>
          <a:p>
            <a:endParaRPr lang="en-IN" sz="1200" dirty="0">
              <a:solidFill>
                <a:schemeClr val="tx1"/>
              </a:solidFill>
            </a:endParaRPr>
          </a:p>
        </p:txBody>
      </p:sp>
    </p:spTree>
    <p:extLst>
      <p:ext uri="{BB962C8B-B14F-4D97-AF65-F5344CB8AC3E}">
        <p14:creationId xmlns:p14="http://schemas.microsoft.com/office/powerpoint/2010/main" val="264597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800" dirty="0"/>
              <a:t>Code </a:t>
            </a:r>
            <a:endParaRPr sz="48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24" name="Google Shape;224;p17"/>
          <p:cNvSpPr txBox="1">
            <a:spLocks noGrp="1"/>
          </p:cNvSpPr>
          <p:nvPr>
            <p:ph type="ctrTitle" idx="4294967295"/>
          </p:nvPr>
        </p:nvSpPr>
        <p:spPr>
          <a:xfrm>
            <a:off x="855299" y="185855"/>
            <a:ext cx="7524529" cy="62995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t>Prerequisites for running the Project</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2" name="Picture 31">
            <a:extLst>
              <a:ext uri="{FF2B5EF4-FFF2-40B4-BE49-F238E27FC236}">
                <a16:creationId xmlns:a16="http://schemas.microsoft.com/office/drawing/2014/main" id="{E3FAE0A2-4430-486B-946A-2D2E1E2D2CAA}"/>
              </a:ext>
            </a:extLst>
          </p:cNvPr>
          <p:cNvPicPr>
            <a:picLocks noChangeAspect="1"/>
          </p:cNvPicPr>
          <p:nvPr/>
        </p:nvPicPr>
        <p:blipFill rotWithShape="1">
          <a:blip r:embed="rId3"/>
          <a:srcRect l="7041" t="19184" r="37781" b="56054"/>
          <a:stretch/>
        </p:blipFill>
        <p:spPr>
          <a:xfrm>
            <a:off x="931354" y="1701372"/>
            <a:ext cx="7431576" cy="1875932"/>
          </a:xfrm>
          <a:prstGeom prst="rect">
            <a:avLst/>
          </a:prstGeom>
        </p:spPr>
      </p:pic>
    </p:spTree>
    <p:extLst>
      <p:ext uri="{BB962C8B-B14F-4D97-AF65-F5344CB8AC3E}">
        <p14:creationId xmlns:p14="http://schemas.microsoft.com/office/powerpoint/2010/main" val="348775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24" name="Google Shape;224;p17"/>
          <p:cNvSpPr txBox="1">
            <a:spLocks noGrp="1"/>
          </p:cNvSpPr>
          <p:nvPr>
            <p:ph type="ctrTitle" idx="4294967295"/>
          </p:nvPr>
        </p:nvSpPr>
        <p:spPr>
          <a:xfrm>
            <a:off x="855299" y="185855"/>
            <a:ext cx="7524529" cy="62995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Connecting and Accessing data from Twitter</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3" name="Picture 32">
            <a:extLst>
              <a:ext uri="{FF2B5EF4-FFF2-40B4-BE49-F238E27FC236}">
                <a16:creationId xmlns:a16="http://schemas.microsoft.com/office/drawing/2014/main" id="{6644CC45-FEC6-4FAB-8DE9-6F39D994408D}"/>
              </a:ext>
            </a:extLst>
          </p:cNvPr>
          <p:cNvPicPr>
            <a:picLocks noChangeAspect="1"/>
          </p:cNvPicPr>
          <p:nvPr/>
        </p:nvPicPr>
        <p:blipFill rotWithShape="1">
          <a:blip r:embed="rId3"/>
          <a:srcRect l="6965" t="35918" r="57755" b="37687"/>
          <a:stretch/>
        </p:blipFill>
        <p:spPr>
          <a:xfrm>
            <a:off x="981824" y="1280169"/>
            <a:ext cx="6839339" cy="2878159"/>
          </a:xfrm>
          <a:prstGeom prst="rect">
            <a:avLst/>
          </a:prstGeom>
        </p:spPr>
      </p:pic>
    </p:spTree>
    <p:extLst>
      <p:ext uri="{BB962C8B-B14F-4D97-AF65-F5344CB8AC3E}">
        <p14:creationId xmlns:p14="http://schemas.microsoft.com/office/powerpoint/2010/main" val="193400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24" name="Google Shape;224;p17"/>
          <p:cNvSpPr txBox="1">
            <a:spLocks noGrp="1"/>
          </p:cNvSpPr>
          <p:nvPr>
            <p:ph type="ctrTitle" idx="4294967295"/>
          </p:nvPr>
        </p:nvSpPr>
        <p:spPr>
          <a:xfrm>
            <a:off x="855299" y="185855"/>
            <a:ext cx="7524529" cy="62995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Code for Twitter Stream Listening</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3" name="Picture 32">
            <a:extLst>
              <a:ext uri="{FF2B5EF4-FFF2-40B4-BE49-F238E27FC236}">
                <a16:creationId xmlns:a16="http://schemas.microsoft.com/office/drawing/2014/main" id="{78F60304-28A7-4572-A218-DDF396D0E2CD}"/>
              </a:ext>
            </a:extLst>
          </p:cNvPr>
          <p:cNvPicPr>
            <a:picLocks noChangeAspect="1"/>
          </p:cNvPicPr>
          <p:nvPr/>
        </p:nvPicPr>
        <p:blipFill rotWithShape="1">
          <a:blip r:embed="rId3"/>
          <a:srcRect l="7117" t="23673" r="49031" b="26122"/>
          <a:stretch/>
        </p:blipFill>
        <p:spPr>
          <a:xfrm>
            <a:off x="1056038" y="798692"/>
            <a:ext cx="6447453" cy="4152024"/>
          </a:xfrm>
          <a:prstGeom prst="rect">
            <a:avLst/>
          </a:prstGeom>
        </p:spPr>
      </p:pic>
    </p:spTree>
    <p:extLst>
      <p:ext uri="{BB962C8B-B14F-4D97-AF65-F5344CB8AC3E}">
        <p14:creationId xmlns:p14="http://schemas.microsoft.com/office/powerpoint/2010/main" val="174794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24" name="Google Shape;224;p17"/>
          <p:cNvSpPr txBox="1">
            <a:spLocks noGrp="1"/>
          </p:cNvSpPr>
          <p:nvPr>
            <p:ph type="ctrTitle" idx="4294967295"/>
          </p:nvPr>
        </p:nvSpPr>
        <p:spPr>
          <a:xfrm>
            <a:off x="855299" y="185855"/>
            <a:ext cx="7524529" cy="62995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Filtering the Twitter Stream Data</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3" name="Picture 32">
            <a:extLst>
              <a:ext uri="{FF2B5EF4-FFF2-40B4-BE49-F238E27FC236}">
                <a16:creationId xmlns:a16="http://schemas.microsoft.com/office/drawing/2014/main" id="{1D5EB023-BF96-45BB-A777-C0A97D3701CB}"/>
              </a:ext>
            </a:extLst>
          </p:cNvPr>
          <p:cNvPicPr>
            <a:picLocks noChangeAspect="1"/>
          </p:cNvPicPr>
          <p:nvPr/>
        </p:nvPicPr>
        <p:blipFill rotWithShape="1">
          <a:blip r:embed="rId3"/>
          <a:srcRect l="7193" t="75919" r="55843" b="13197"/>
          <a:stretch/>
        </p:blipFill>
        <p:spPr>
          <a:xfrm>
            <a:off x="1083617" y="2024134"/>
            <a:ext cx="6196690" cy="1026367"/>
          </a:xfrm>
          <a:prstGeom prst="rect">
            <a:avLst/>
          </a:prstGeom>
        </p:spPr>
      </p:pic>
    </p:spTree>
    <p:extLst>
      <p:ext uri="{BB962C8B-B14F-4D97-AF65-F5344CB8AC3E}">
        <p14:creationId xmlns:p14="http://schemas.microsoft.com/office/powerpoint/2010/main" val="198124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Creating </a:t>
            </a:r>
            <a:r>
              <a:rPr lang="en-US" sz="2800" dirty="0" err="1"/>
              <a:t>SparkSession</a:t>
            </a:r>
            <a:r>
              <a:rPr lang="en-US" sz="2800" dirty="0"/>
              <a:t> and Subscribe Kafka Topic</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4" name="Picture 33">
            <a:extLst>
              <a:ext uri="{FF2B5EF4-FFF2-40B4-BE49-F238E27FC236}">
                <a16:creationId xmlns:a16="http://schemas.microsoft.com/office/drawing/2014/main" id="{CADD1487-CD09-4E4A-BE9B-8EE5500198AD}"/>
              </a:ext>
            </a:extLst>
          </p:cNvPr>
          <p:cNvPicPr>
            <a:picLocks noChangeAspect="1"/>
          </p:cNvPicPr>
          <p:nvPr/>
        </p:nvPicPr>
        <p:blipFill rotWithShape="1">
          <a:blip r:embed="rId3"/>
          <a:srcRect l="7041" t="25170" r="7168" b="60817"/>
          <a:stretch/>
        </p:blipFill>
        <p:spPr>
          <a:xfrm>
            <a:off x="855299" y="2225350"/>
            <a:ext cx="8202480" cy="753663"/>
          </a:xfrm>
          <a:prstGeom prst="rect">
            <a:avLst/>
          </a:prstGeom>
        </p:spPr>
      </p:pic>
    </p:spTree>
    <p:extLst>
      <p:ext uri="{BB962C8B-B14F-4D97-AF65-F5344CB8AC3E}">
        <p14:creationId xmlns:p14="http://schemas.microsoft.com/office/powerpoint/2010/main" val="261430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Grouping the hashtags and making a batch using Spark SQL </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3" name="Picture 32">
            <a:extLst>
              <a:ext uri="{FF2B5EF4-FFF2-40B4-BE49-F238E27FC236}">
                <a16:creationId xmlns:a16="http://schemas.microsoft.com/office/drawing/2014/main" id="{0248F6B1-E98A-4329-8D2F-21AE75034AAC}"/>
              </a:ext>
            </a:extLst>
          </p:cNvPr>
          <p:cNvPicPr>
            <a:picLocks noChangeAspect="1"/>
          </p:cNvPicPr>
          <p:nvPr/>
        </p:nvPicPr>
        <p:blipFill rotWithShape="1">
          <a:blip r:embed="rId3"/>
          <a:srcRect l="6735" t="38231" r="33112" b="39184"/>
          <a:stretch/>
        </p:blipFill>
        <p:spPr>
          <a:xfrm>
            <a:off x="855299" y="1873976"/>
            <a:ext cx="7769669" cy="1640923"/>
          </a:xfrm>
          <a:prstGeom prst="rect">
            <a:avLst/>
          </a:prstGeom>
        </p:spPr>
      </p:pic>
    </p:spTree>
    <p:extLst>
      <p:ext uri="{BB962C8B-B14F-4D97-AF65-F5344CB8AC3E}">
        <p14:creationId xmlns:p14="http://schemas.microsoft.com/office/powerpoint/2010/main" val="380875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200722"/>
            <a:ext cx="5307000" cy="42374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Agenda</a:t>
            </a:r>
            <a:endParaRPr dirty="0"/>
          </a:p>
        </p:txBody>
      </p:sp>
      <p:sp>
        <p:nvSpPr>
          <p:cNvPr id="108" name="Google Shape;108;p12"/>
          <p:cNvSpPr txBox="1">
            <a:spLocks noGrp="1"/>
          </p:cNvSpPr>
          <p:nvPr>
            <p:ph type="body" idx="1"/>
          </p:nvPr>
        </p:nvSpPr>
        <p:spPr>
          <a:xfrm>
            <a:off x="855275" y="944137"/>
            <a:ext cx="3473100" cy="326359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Tech Stacks</a:t>
            </a:r>
          </a:p>
          <a:p>
            <a:pPr>
              <a:buFont typeface="Wingdings" panose="05000000000000000000" pitchFamily="2" charset="2"/>
              <a:buChar char="Ø"/>
            </a:pPr>
            <a:r>
              <a:rPr lang="en-IN" dirty="0"/>
              <a:t>Spark Overview</a:t>
            </a:r>
          </a:p>
          <a:p>
            <a:pPr>
              <a:buFont typeface="Wingdings" panose="05000000000000000000" pitchFamily="2" charset="2"/>
              <a:buChar char="Ø"/>
            </a:pPr>
            <a:r>
              <a:rPr lang="en-IN" dirty="0"/>
              <a:t>Getting Started </a:t>
            </a:r>
          </a:p>
          <a:p>
            <a:pPr>
              <a:buFont typeface="Wingdings" panose="05000000000000000000" pitchFamily="2" charset="2"/>
              <a:buChar char="Ø"/>
            </a:pPr>
            <a:r>
              <a:rPr lang="en-IN" dirty="0"/>
              <a:t>Kafka Overview</a:t>
            </a:r>
          </a:p>
          <a:p>
            <a:pPr>
              <a:buFont typeface="Wingdings" panose="05000000000000000000" pitchFamily="2" charset="2"/>
              <a:buChar char="Ø"/>
            </a:pPr>
            <a:r>
              <a:rPr lang="en-IN" dirty="0"/>
              <a:t>Code </a:t>
            </a:r>
          </a:p>
          <a:p>
            <a:pPr>
              <a:buFont typeface="Wingdings" panose="05000000000000000000" pitchFamily="2" charset="2"/>
              <a:buChar char="Ø"/>
            </a:pPr>
            <a:r>
              <a:rPr lang="en-IN" dirty="0"/>
              <a:t>Challenges</a:t>
            </a:r>
          </a:p>
          <a:p>
            <a:pPr>
              <a:buFont typeface="Wingdings" panose="05000000000000000000" pitchFamily="2" charset="2"/>
              <a:buChar char="Ø"/>
            </a:pPr>
            <a:r>
              <a:rPr lang="en-IN" dirty="0"/>
              <a:t>Conclusion</a:t>
            </a:r>
          </a:p>
          <a:p>
            <a:pPr>
              <a:buFont typeface="Wingdings" panose="05000000000000000000" pitchFamily="2" charset="2"/>
              <a:buChar char="Ø"/>
            </a:pPr>
            <a:endParaRPr lang="en-IN" dirty="0"/>
          </a:p>
          <a:p>
            <a:pPr marL="0" lvl="0" indent="0" algn="l" rtl="0">
              <a:spcBef>
                <a:spcPts val="0"/>
              </a:spcBef>
              <a:spcAft>
                <a:spcPts val="0"/>
              </a:spcAft>
              <a:buClr>
                <a:schemeClr val="dk1"/>
              </a:buClr>
              <a:buSzPts val="1100"/>
              <a:buFont typeface="Arial"/>
              <a:buNone/>
            </a:pP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800" dirty="0" err="1"/>
              <a:t>Ouput</a:t>
            </a:r>
            <a:endParaRPr sz="48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958574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Batch1-Trending Hashtags</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4" name="Picture 33">
            <a:extLst>
              <a:ext uri="{FF2B5EF4-FFF2-40B4-BE49-F238E27FC236}">
                <a16:creationId xmlns:a16="http://schemas.microsoft.com/office/drawing/2014/main" id="{F021BB02-195A-4F5D-A151-1CF991BF300C}"/>
              </a:ext>
            </a:extLst>
          </p:cNvPr>
          <p:cNvPicPr>
            <a:picLocks noChangeAspect="1"/>
          </p:cNvPicPr>
          <p:nvPr/>
        </p:nvPicPr>
        <p:blipFill rotWithShape="1">
          <a:blip r:embed="rId3"/>
          <a:srcRect t="32381" r="70459" b="7916"/>
          <a:stretch/>
        </p:blipFill>
        <p:spPr>
          <a:xfrm>
            <a:off x="1519976" y="1340753"/>
            <a:ext cx="2910361" cy="3308556"/>
          </a:xfrm>
          <a:prstGeom prst="rect">
            <a:avLst/>
          </a:prstGeom>
        </p:spPr>
      </p:pic>
    </p:spTree>
    <p:extLst>
      <p:ext uri="{BB962C8B-B14F-4D97-AF65-F5344CB8AC3E}">
        <p14:creationId xmlns:p14="http://schemas.microsoft.com/office/powerpoint/2010/main" val="121825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Batch2-Trending Hashtags</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4" name="Picture 33">
            <a:extLst>
              <a:ext uri="{FF2B5EF4-FFF2-40B4-BE49-F238E27FC236}">
                <a16:creationId xmlns:a16="http://schemas.microsoft.com/office/drawing/2014/main" id="{A7B5CE90-8442-4001-9349-48A7250F5F67}"/>
              </a:ext>
            </a:extLst>
          </p:cNvPr>
          <p:cNvPicPr>
            <a:picLocks noChangeAspect="1"/>
          </p:cNvPicPr>
          <p:nvPr/>
        </p:nvPicPr>
        <p:blipFill rotWithShape="1">
          <a:blip r:embed="rId3"/>
          <a:srcRect t="24081" r="72526" b="17143"/>
          <a:stretch/>
        </p:blipFill>
        <p:spPr>
          <a:xfrm>
            <a:off x="1251828" y="1213871"/>
            <a:ext cx="2929655" cy="3525379"/>
          </a:xfrm>
          <a:prstGeom prst="rect">
            <a:avLst/>
          </a:prstGeom>
        </p:spPr>
      </p:pic>
    </p:spTree>
    <p:extLst>
      <p:ext uri="{BB962C8B-B14F-4D97-AF65-F5344CB8AC3E}">
        <p14:creationId xmlns:p14="http://schemas.microsoft.com/office/powerpoint/2010/main" val="148185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Batch3-Trending Hashtags</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3" name="Picture 32">
            <a:extLst>
              <a:ext uri="{FF2B5EF4-FFF2-40B4-BE49-F238E27FC236}">
                <a16:creationId xmlns:a16="http://schemas.microsoft.com/office/drawing/2014/main" id="{F824BE84-6FBE-4AFF-A523-1308022888B0}"/>
              </a:ext>
            </a:extLst>
          </p:cNvPr>
          <p:cNvPicPr>
            <a:picLocks noChangeAspect="1"/>
          </p:cNvPicPr>
          <p:nvPr/>
        </p:nvPicPr>
        <p:blipFill rotWithShape="1">
          <a:blip r:embed="rId3"/>
          <a:srcRect t="15726" r="64107" b="24490"/>
          <a:stretch/>
        </p:blipFill>
        <p:spPr>
          <a:xfrm>
            <a:off x="1266550" y="1356596"/>
            <a:ext cx="3411597" cy="3196408"/>
          </a:xfrm>
          <a:prstGeom prst="rect">
            <a:avLst/>
          </a:prstGeom>
        </p:spPr>
      </p:pic>
    </p:spTree>
    <p:extLst>
      <p:ext uri="{BB962C8B-B14F-4D97-AF65-F5344CB8AC3E}">
        <p14:creationId xmlns:p14="http://schemas.microsoft.com/office/powerpoint/2010/main" val="382941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Batch4-Trending Hashtags</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4" name="Picture 33">
            <a:extLst>
              <a:ext uri="{FF2B5EF4-FFF2-40B4-BE49-F238E27FC236}">
                <a16:creationId xmlns:a16="http://schemas.microsoft.com/office/drawing/2014/main" id="{168D294B-5AC7-407E-9A14-E110BA3EA9A5}"/>
              </a:ext>
            </a:extLst>
          </p:cNvPr>
          <p:cNvPicPr>
            <a:picLocks noChangeAspect="1"/>
          </p:cNvPicPr>
          <p:nvPr/>
        </p:nvPicPr>
        <p:blipFill rotWithShape="1">
          <a:blip r:embed="rId3"/>
          <a:srcRect t="19728" r="70918" b="19592"/>
          <a:stretch/>
        </p:blipFill>
        <p:spPr>
          <a:xfrm>
            <a:off x="1168016" y="1310958"/>
            <a:ext cx="2806781" cy="3294275"/>
          </a:xfrm>
          <a:prstGeom prst="rect">
            <a:avLst/>
          </a:prstGeom>
        </p:spPr>
      </p:pic>
    </p:spTree>
    <p:extLst>
      <p:ext uri="{BB962C8B-B14F-4D97-AF65-F5344CB8AC3E}">
        <p14:creationId xmlns:p14="http://schemas.microsoft.com/office/powerpoint/2010/main" val="368862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24" name="Google Shape;224;p17"/>
          <p:cNvSpPr txBox="1">
            <a:spLocks noGrp="1"/>
          </p:cNvSpPr>
          <p:nvPr>
            <p:ph type="ctrTitle" idx="4294967295"/>
          </p:nvPr>
        </p:nvSpPr>
        <p:spPr>
          <a:xfrm>
            <a:off x="855299" y="390365"/>
            <a:ext cx="7524529" cy="93073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Batch5-Trending Hashtags</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4" name="Picture 33">
            <a:extLst>
              <a:ext uri="{FF2B5EF4-FFF2-40B4-BE49-F238E27FC236}">
                <a16:creationId xmlns:a16="http://schemas.microsoft.com/office/drawing/2014/main" id="{2F72C622-0812-4EF5-BE68-09399813D3FF}"/>
              </a:ext>
            </a:extLst>
          </p:cNvPr>
          <p:cNvPicPr>
            <a:picLocks noChangeAspect="1"/>
          </p:cNvPicPr>
          <p:nvPr/>
        </p:nvPicPr>
        <p:blipFill rotWithShape="1">
          <a:blip r:embed="rId3"/>
          <a:srcRect t="30068" r="70230" b="10476"/>
          <a:stretch/>
        </p:blipFill>
        <p:spPr>
          <a:xfrm>
            <a:off x="1054750" y="1243084"/>
            <a:ext cx="3048899" cy="3425114"/>
          </a:xfrm>
          <a:prstGeom prst="rect">
            <a:avLst/>
          </a:prstGeom>
        </p:spPr>
      </p:pic>
    </p:spTree>
    <p:extLst>
      <p:ext uri="{BB962C8B-B14F-4D97-AF65-F5344CB8AC3E}">
        <p14:creationId xmlns:p14="http://schemas.microsoft.com/office/powerpoint/2010/main" val="39153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00" y="133815"/>
            <a:ext cx="2582100" cy="6839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b="0" dirty="0">
              <a:solidFill>
                <a:schemeClr val="accent2"/>
              </a:solidFill>
            </a:endParaRPr>
          </a:p>
          <a:p>
            <a:pPr marL="0" lvl="0" indent="0" algn="l" rtl="0">
              <a:spcBef>
                <a:spcPts val="0"/>
              </a:spcBef>
              <a:spcAft>
                <a:spcPts val="0"/>
              </a:spcAft>
              <a:buNone/>
            </a:pPr>
            <a:r>
              <a:rPr lang="en" dirty="0"/>
              <a:t>Challenges</a:t>
            </a:r>
            <a:endParaRPr dirty="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2" name="TextBox 1">
            <a:extLst>
              <a:ext uri="{FF2B5EF4-FFF2-40B4-BE49-F238E27FC236}">
                <a16:creationId xmlns:a16="http://schemas.microsoft.com/office/drawing/2014/main" id="{1EC10756-41E7-4D11-9A9D-21DE02B6256B}"/>
              </a:ext>
            </a:extLst>
          </p:cNvPr>
          <p:cNvSpPr txBox="1"/>
          <p:nvPr/>
        </p:nvSpPr>
        <p:spPr>
          <a:xfrm>
            <a:off x="855300" y="1055649"/>
            <a:ext cx="7277656" cy="1774845"/>
          </a:xfrm>
          <a:prstGeom prst="rect">
            <a:avLst/>
          </a:prstGeom>
          <a:noFill/>
        </p:spPr>
        <p:txBody>
          <a:bodyPr wrap="square" rtlCol="0">
            <a:spAutoFit/>
          </a:bodyPr>
          <a:lstStyle/>
          <a:p>
            <a:pPr marL="285750" indent="-285750">
              <a:spcBef>
                <a:spcPts val="400"/>
              </a:spcBef>
              <a:buClr>
                <a:schemeClr val="accent3">
                  <a:lumMod val="60000"/>
                  <a:lumOff val="40000"/>
                </a:schemeClr>
              </a:buClr>
              <a:buFont typeface="Wingdings" panose="05000000000000000000" pitchFamily="2" charset="2"/>
              <a:buChar char="v"/>
            </a:pPr>
            <a:r>
              <a:rPr lang="en-IN" sz="1600" dirty="0">
                <a:solidFill>
                  <a:schemeClr val="tx1"/>
                </a:solidFill>
              </a:rPr>
              <a:t>Difficulties in fetching the data from Twitter API.</a:t>
            </a:r>
          </a:p>
          <a:p>
            <a:pPr marL="285750" indent="-285750">
              <a:spcBef>
                <a:spcPts val="400"/>
              </a:spcBef>
              <a:buClr>
                <a:schemeClr val="accent3">
                  <a:lumMod val="60000"/>
                  <a:lumOff val="40000"/>
                </a:schemeClr>
              </a:buClr>
              <a:buFont typeface="Wingdings" panose="05000000000000000000" pitchFamily="2" charset="2"/>
              <a:buChar char="v"/>
            </a:pPr>
            <a:r>
              <a:rPr lang="en-IN" sz="1600" dirty="0">
                <a:solidFill>
                  <a:schemeClr val="tx1"/>
                </a:solidFill>
              </a:rPr>
              <a:t>Faced problems while setting up the dependencies of the project like Kafka and Spark</a:t>
            </a:r>
          </a:p>
          <a:p>
            <a:pPr marL="285750" indent="-285750">
              <a:spcBef>
                <a:spcPts val="400"/>
              </a:spcBef>
              <a:buClr>
                <a:schemeClr val="accent3">
                  <a:lumMod val="60000"/>
                  <a:lumOff val="40000"/>
                </a:schemeClr>
              </a:buClr>
              <a:buFont typeface="Wingdings" panose="05000000000000000000" pitchFamily="2" charset="2"/>
              <a:buChar char="v"/>
            </a:pPr>
            <a:r>
              <a:rPr lang="en-IN" sz="1600" dirty="0">
                <a:solidFill>
                  <a:schemeClr val="tx1"/>
                </a:solidFill>
              </a:rPr>
              <a:t>Spark submit failed due to missing package to integrate Kafka with Spark.</a:t>
            </a:r>
          </a:p>
          <a:p>
            <a:pPr marL="285750" indent="-285750">
              <a:spcBef>
                <a:spcPts val="400"/>
              </a:spcBef>
              <a:buClr>
                <a:schemeClr val="accent3">
                  <a:lumMod val="60000"/>
                  <a:lumOff val="40000"/>
                </a:schemeClr>
              </a:buClr>
              <a:buFont typeface="Wingdings" panose="05000000000000000000" pitchFamily="2" charset="2"/>
              <a:buChar char="v"/>
            </a:pPr>
            <a:r>
              <a:rPr lang="en-IN" sz="1600" dirty="0">
                <a:solidFill>
                  <a:schemeClr val="tx1"/>
                </a:solidFill>
              </a:rPr>
              <a:t>Was unable to get the spark streaming.</a:t>
            </a:r>
          </a:p>
          <a:p>
            <a:pPr marL="285750" indent="-285750">
              <a:spcBef>
                <a:spcPts val="400"/>
              </a:spcBef>
              <a:buClr>
                <a:schemeClr val="accent3">
                  <a:lumMod val="60000"/>
                  <a:lumOff val="40000"/>
                </a:schemeClr>
              </a:buClr>
              <a:buFont typeface="Wingdings" panose="05000000000000000000" pitchFamily="2" charset="2"/>
              <a:buChar char="v"/>
            </a:pPr>
            <a:r>
              <a:rPr lang="en-IN" sz="1600" dirty="0">
                <a:solidFill>
                  <a:schemeClr val="tx1"/>
                </a:solidFill>
              </a:rPr>
              <a:t>The Output batches was not updating in streaming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ctrTitle" idx="4294967295"/>
          </p:nvPr>
        </p:nvSpPr>
        <p:spPr>
          <a:xfrm>
            <a:off x="564995" y="177490"/>
            <a:ext cx="7723705" cy="156953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a:solidFill>
                  <a:schemeClr val="accent5"/>
                </a:solidFill>
              </a:rPr>
              <a:t>Conclusion</a:t>
            </a:r>
            <a:endParaRPr sz="4400" dirty="0">
              <a:solidFill>
                <a:schemeClr val="accent5"/>
              </a:solidFill>
            </a:endParaRPr>
          </a:p>
        </p:txBody>
      </p:sp>
      <p:sp>
        <p:nvSpPr>
          <p:cNvPr id="343" name="Google Shape;343;p25"/>
          <p:cNvSpPr txBox="1">
            <a:spLocks noGrp="1"/>
          </p:cNvSpPr>
          <p:nvPr>
            <p:ph type="subTitle" idx="4294967295"/>
          </p:nvPr>
        </p:nvSpPr>
        <p:spPr>
          <a:xfrm>
            <a:off x="564995" y="260195"/>
            <a:ext cx="8177105" cy="4705815"/>
          </a:xfrm>
          <a:prstGeom prst="rect">
            <a:avLst/>
          </a:prstGeom>
        </p:spPr>
        <p:txBody>
          <a:bodyPr spcFirstLastPara="1" wrap="square" lIns="0" tIns="0" rIns="0" bIns="0" anchor="ctr" anchorCtr="0">
            <a:noAutofit/>
          </a:bodyPr>
          <a:lstStyle/>
          <a:p>
            <a:pPr>
              <a:buFont typeface="Courier New" panose="02070309020205020404" pitchFamily="49" charset="0"/>
              <a:buChar char="o"/>
            </a:pPr>
            <a:r>
              <a:rPr lang="en-GB" sz="1600" b="0" i="0" dirty="0">
                <a:solidFill>
                  <a:schemeClr val="tx1"/>
                </a:solidFill>
                <a:effectLst/>
                <a:latin typeface="Bahnschrift" panose="020B0502040204020203" pitchFamily="34" charset="0"/>
              </a:rPr>
              <a:t>Spark Streaming and Kafka integration can offer some pretty robust features for your data streaming requirements</a:t>
            </a:r>
            <a:endParaRPr lang="en-IN" sz="1600" dirty="0">
              <a:solidFill>
                <a:schemeClr val="tx1"/>
              </a:solidFill>
              <a:latin typeface="Bahnschrift" panose="020B0502040204020203" pitchFamily="34" charset="0"/>
            </a:endParaRPr>
          </a:p>
          <a:p>
            <a:pPr>
              <a:buFont typeface="Courier New" panose="02070309020205020404" pitchFamily="49" charset="0"/>
              <a:buChar char="o"/>
            </a:pPr>
            <a:r>
              <a:rPr lang="en-IN" sz="1600" dirty="0">
                <a:solidFill>
                  <a:schemeClr val="tx1"/>
                </a:solidFill>
                <a:latin typeface="Bahnschrift" panose="020B0502040204020203" pitchFamily="34" charset="0"/>
              </a:rPr>
              <a:t>The Twitter data can be inconsistent so that we are applying operations on data and with the help of Spark Streaming we  Stream the data. </a:t>
            </a:r>
          </a:p>
          <a:p>
            <a:pPr>
              <a:buFont typeface="Courier New" panose="02070309020205020404" pitchFamily="49" charset="0"/>
              <a:buChar char="o"/>
            </a:pPr>
            <a:r>
              <a:rPr lang="en-GB" sz="1600" b="0" i="0" dirty="0">
                <a:solidFill>
                  <a:schemeClr val="tx1"/>
                </a:solidFill>
                <a:effectLst/>
                <a:latin typeface="Bahnschrift" panose="020B0502040204020203" pitchFamily="34" charset="0"/>
              </a:rPr>
              <a:t>Kafka Stream refers to a client library that lets you process and </a:t>
            </a:r>
            <a:r>
              <a:rPr lang="en-GB" sz="1600" b="0" i="0" dirty="0" err="1">
                <a:solidFill>
                  <a:schemeClr val="tx1"/>
                </a:solidFill>
                <a:effectLst/>
                <a:latin typeface="Bahnschrift" panose="020B0502040204020203" pitchFamily="34" charset="0"/>
              </a:rPr>
              <a:t>analyzes</a:t>
            </a:r>
            <a:r>
              <a:rPr lang="en-GB" sz="1600" b="0" i="0" dirty="0">
                <a:solidFill>
                  <a:schemeClr val="tx1"/>
                </a:solidFill>
                <a:effectLst/>
                <a:latin typeface="Bahnschrift" panose="020B0502040204020203" pitchFamily="34" charset="0"/>
              </a:rPr>
              <a:t> the data inputs that received from Kafka and sends the outputs either to Kafka or other designated external system.</a:t>
            </a:r>
          </a:p>
          <a:p>
            <a:pPr>
              <a:buFont typeface="Courier New" panose="02070309020205020404" pitchFamily="49" charset="0"/>
              <a:buChar char="o"/>
            </a:pPr>
            <a:endParaRPr sz="1600" dirty="0">
              <a:solidFill>
                <a:schemeClr val="tx1"/>
              </a:solidFill>
              <a:latin typeface="Bahnschrift" panose="020B0502040204020203" pitchFamily="34" charset="0"/>
            </a:endParaRPr>
          </a:p>
        </p:txBody>
      </p:sp>
      <p:sp>
        <p:nvSpPr>
          <p:cNvPr id="344" name="Google Shape;344;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691" name="Google Shape;691;p43"/>
          <p:cNvSpPr txBox="1"/>
          <p:nvPr/>
        </p:nvSpPr>
        <p:spPr>
          <a:xfrm>
            <a:off x="855300" y="3181815"/>
            <a:ext cx="1494225" cy="93128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Barlow"/>
                <a:ea typeface="Barlow"/>
                <a:cs typeface="Barlow"/>
                <a:sym typeface="Barlow"/>
              </a:rPr>
              <a:t>Venkata Naga Sri </a:t>
            </a:r>
            <a:r>
              <a:rPr lang="en-GB" sz="1200" b="1" dirty="0" err="1">
                <a:solidFill>
                  <a:schemeClr val="dk1"/>
                </a:solidFill>
                <a:latin typeface="Barlow"/>
                <a:ea typeface="Barlow"/>
                <a:cs typeface="Barlow"/>
                <a:sym typeface="Barlow"/>
              </a:rPr>
              <a:t>Sahithi</a:t>
            </a:r>
            <a:endParaRPr lang="en-GB" dirty="0">
              <a:latin typeface="Barlow"/>
              <a:ea typeface="Barlow"/>
              <a:cs typeface="Barlow"/>
              <a:sym typeface="Barlow"/>
            </a:endParaRPr>
          </a:p>
        </p:txBody>
      </p:sp>
      <p:sp>
        <p:nvSpPr>
          <p:cNvPr id="693" name="Google Shape;693;p43"/>
          <p:cNvSpPr txBox="1"/>
          <p:nvPr/>
        </p:nvSpPr>
        <p:spPr>
          <a:xfrm>
            <a:off x="2835025" y="3181815"/>
            <a:ext cx="1494225" cy="93128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Venkata Reddy Kovvuri</a:t>
            </a:r>
            <a:endParaRPr dirty="0">
              <a:latin typeface="Barlow"/>
              <a:ea typeface="Barlow"/>
              <a:cs typeface="Barlow"/>
              <a:sym typeface="Barlow"/>
            </a:endParaRPr>
          </a:p>
        </p:txBody>
      </p:sp>
      <p:sp>
        <p:nvSpPr>
          <p:cNvPr id="695" name="Google Shape;695;p43"/>
          <p:cNvSpPr txBox="1"/>
          <p:nvPr/>
        </p:nvSpPr>
        <p:spPr>
          <a:xfrm>
            <a:off x="4814750" y="3181815"/>
            <a:ext cx="1494225" cy="93128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Gagan N</a:t>
            </a:r>
            <a:endParaRPr dirty="0">
              <a:latin typeface="Barlow"/>
              <a:ea typeface="Barlow"/>
              <a:cs typeface="Barlow"/>
              <a:sym typeface="Barlow"/>
            </a:endParaRPr>
          </a:p>
        </p:txBody>
      </p:sp>
      <p:sp>
        <p:nvSpPr>
          <p:cNvPr id="697" name="Google Shape;697;p43"/>
          <p:cNvSpPr txBox="1"/>
          <p:nvPr/>
        </p:nvSpPr>
        <p:spPr>
          <a:xfrm>
            <a:off x="6735337" y="3181815"/>
            <a:ext cx="1553363" cy="93128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Yeswanth Vuppalapati</a:t>
            </a:r>
            <a:endParaRPr dirty="0">
              <a:latin typeface="Barlow"/>
              <a:ea typeface="Barlow"/>
              <a:cs typeface="Barlow"/>
              <a:sym typeface="Barlow"/>
            </a:endParaRPr>
          </a:p>
        </p:txBody>
      </p:sp>
      <p:pic>
        <p:nvPicPr>
          <p:cNvPr id="13" name="Graphic 12" descr="Illustration of a pencil character ">
            <a:extLst>
              <a:ext uri="{FF2B5EF4-FFF2-40B4-BE49-F238E27FC236}">
                <a16:creationId xmlns:a16="http://schemas.microsoft.com/office/drawing/2014/main" id="{9C459986-AFBB-43FA-BDE3-4EAC7366A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077964">
            <a:off x="1259238" y="1718057"/>
            <a:ext cx="686347" cy="1170829"/>
          </a:xfrm>
          <a:prstGeom prst="rect">
            <a:avLst/>
          </a:prstGeom>
        </p:spPr>
      </p:pic>
      <p:pic>
        <p:nvPicPr>
          <p:cNvPr id="14" name="Graphic 13" descr="Illustration of a blue bag of school supplies character ">
            <a:extLst>
              <a:ext uri="{FF2B5EF4-FFF2-40B4-BE49-F238E27FC236}">
                <a16:creationId xmlns:a16="http://schemas.microsoft.com/office/drawing/2014/main" id="{BF709E69-A8BE-4049-8923-02728E065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86042" y="1945887"/>
            <a:ext cx="1392190" cy="958017"/>
          </a:xfrm>
          <a:prstGeom prst="rect">
            <a:avLst/>
          </a:prstGeom>
        </p:spPr>
      </p:pic>
      <p:pic>
        <p:nvPicPr>
          <p:cNvPr id="15" name="Graphic 14" descr="Illustration of a purple book character ">
            <a:extLst>
              <a:ext uri="{FF2B5EF4-FFF2-40B4-BE49-F238E27FC236}">
                <a16:creationId xmlns:a16="http://schemas.microsoft.com/office/drawing/2014/main" id="{D01553B1-DF76-4460-AABF-1F2A9DE684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035551" y="1873750"/>
            <a:ext cx="874595" cy="1014356"/>
          </a:xfrm>
          <a:prstGeom prst="rect">
            <a:avLst/>
          </a:prstGeom>
        </p:spPr>
      </p:pic>
      <p:pic>
        <p:nvPicPr>
          <p:cNvPr id="16" name="Graphic 15" descr="Illustration of a globe character ">
            <a:extLst>
              <a:ext uri="{FF2B5EF4-FFF2-40B4-BE49-F238E27FC236}">
                <a16:creationId xmlns:a16="http://schemas.microsoft.com/office/drawing/2014/main" id="{CECE2B57-C1E8-4CE2-8BB0-1EE90996EE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06442" y="1945887"/>
            <a:ext cx="1062928" cy="8397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3" name="Google Shape;353;p26"/>
          <p:cNvSpPr txBox="1">
            <a:spLocks noGrp="1"/>
          </p:cNvSpPr>
          <p:nvPr>
            <p:ph type="ctrTitle" idx="4294967295"/>
          </p:nvPr>
        </p:nvSpPr>
        <p:spPr>
          <a:xfrm>
            <a:off x="855300" y="2124296"/>
            <a:ext cx="4332878" cy="102034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800" dirty="0">
                <a:latin typeface="Lucida Calligraphy" panose="03010101010101010101" pitchFamily="66" charset="0"/>
              </a:rPr>
              <a:t>Thank You</a:t>
            </a:r>
            <a:endParaRPr sz="4800" dirty="0">
              <a:latin typeface="Lucida Calligraphy" panose="03010101010101010101" pitchFamily="66" charset="0"/>
            </a:endParaRPr>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260195"/>
            <a:ext cx="5110800" cy="60562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Description</a:t>
            </a:r>
            <a:endParaRPr dirty="0"/>
          </a:p>
        </p:txBody>
      </p:sp>
      <p:sp>
        <p:nvSpPr>
          <p:cNvPr id="124" name="Google Shape;124;p14"/>
          <p:cNvSpPr txBox="1">
            <a:spLocks noGrp="1"/>
          </p:cNvSpPr>
          <p:nvPr>
            <p:ph type="subTitle" idx="1"/>
          </p:nvPr>
        </p:nvSpPr>
        <p:spPr>
          <a:xfrm>
            <a:off x="855299" y="1244119"/>
            <a:ext cx="7723705" cy="3639185"/>
          </a:xfrm>
          <a:prstGeom prst="rect">
            <a:avLst/>
          </a:prstGeom>
        </p:spPr>
        <p:txBody>
          <a:bodyPr spcFirstLastPara="1" wrap="square" lIns="0" tIns="0" rIns="0" bIns="0" anchor="t" anchorCtr="0">
            <a:noAutofit/>
          </a:bodyPr>
          <a:lstStyle/>
          <a:p>
            <a:pPr algn="just"/>
            <a:r>
              <a:rPr lang="en-GB" sz="1800" b="1" i="0" dirty="0">
                <a:solidFill>
                  <a:schemeClr val="tx1"/>
                </a:solidFill>
                <a:effectLst/>
              </a:rPr>
              <a:t>Kafka</a:t>
            </a:r>
            <a:r>
              <a:rPr lang="en-GB" sz="1800" b="0" i="0" dirty="0">
                <a:solidFill>
                  <a:schemeClr val="tx1"/>
                </a:solidFill>
                <a:effectLst/>
              </a:rPr>
              <a:t> is the tool most used to read streaming data. It follows a publish-subscribe model where you write messages (publish) and read them (subscribe).  Messages are grouped into </a:t>
            </a:r>
            <a:r>
              <a:rPr lang="en-GB" sz="1800" b="1" i="0" dirty="0">
                <a:solidFill>
                  <a:schemeClr val="tx1"/>
                </a:solidFill>
                <a:effectLst/>
              </a:rPr>
              <a:t>topics</a:t>
            </a:r>
            <a:r>
              <a:rPr lang="en-GB" sz="1800" b="0" i="0" dirty="0">
                <a:solidFill>
                  <a:schemeClr val="tx1"/>
                </a:solidFill>
                <a:effectLst/>
              </a:rPr>
              <a:t>. As messages are consumed, they are removed from Kafka.</a:t>
            </a:r>
          </a:p>
          <a:p>
            <a:pPr algn="just"/>
            <a:r>
              <a:rPr lang="en-GB" sz="1800" b="0" i="0" dirty="0">
                <a:solidFill>
                  <a:schemeClr val="tx1"/>
                </a:solidFill>
                <a:effectLst/>
              </a:rPr>
              <a:t>Since this data coming is as a stream, it makes sense to process it with a streaming product, like </a:t>
            </a:r>
            <a:r>
              <a:rPr lang="en-GB" sz="1800" b="1" i="0" dirty="0">
                <a:solidFill>
                  <a:schemeClr val="tx1"/>
                </a:solidFill>
                <a:effectLst/>
              </a:rPr>
              <a:t>Apache Spark Streaming</a:t>
            </a:r>
            <a:r>
              <a:rPr lang="en-GB" sz="1800" b="0" i="0" dirty="0">
                <a:solidFill>
                  <a:schemeClr val="tx1"/>
                </a:solidFill>
                <a:effectLst/>
              </a:rPr>
              <a:t>.  That keeps data in memory without writing it to storage, unless you want to.  But streaming data has value when it is live, i.e., streaming.  So there would not be much reason to store that data permanently to some place like Hadoop.</a:t>
            </a:r>
            <a:endParaRPr lang="en-US" sz="1800" dirty="0">
              <a:solidFill>
                <a:schemeClr val="tx1"/>
              </a:solidFill>
            </a:endParaRPr>
          </a:p>
          <a:p>
            <a:pPr marL="0" lvl="0" indent="0" algn="l" rtl="0">
              <a:spcBef>
                <a:spcPts val="0"/>
              </a:spcBef>
              <a:spcAft>
                <a:spcPts val="800"/>
              </a:spcAft>
              <a:buNone/>
            </a:pPr>
            <a:endParaRPr sz="1800" dirty="0">
              <a:solidFill>
                <a:schemeClr val="tx1"/>
              </a:solidFill>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855300" y="178420"/>
            <a:ext cx="5307000" cy="1613209"/>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dirty="0"/>
              <a:t>Project Overview</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D8C12A48-EBAD-4286-8488-059F201D9D4C}"/>
              </a:ext>
            </a:extLst>
          </p:cNvPr>
          <p:cNvSpPr txBox="1"/>
          <p:nvPr/>
        </p:nvSpPr>
        <p:spPr>
          <a:xfrm>
            <a:off x="855299" y="1791629"/>
            <a:ext cx="6682925" cy="1384995"/>
          </a:xfrm>
          <a:prstGeom prst="rect">
            <a:avLst/>
          </a:prstGeom>
          <a:noFill/>
        </p:spPr>
        <p:txBody>
          <a:bodyPr wrap="square" rtlCol="0">
            <a:spAutoFit/>
          </a:bodyPr>
          <a:lstStyle/>
          <a:p>
            <a:pPr algn="just"/>
            <a:r>
              <a:rPr lang="en-US" sz="1400" dirty="0">
                <a:solidFill>
                  <a:schemeClr val="tx1"/>
                </a:solidFill>
              </a:rPr>
              <a:t>Our Project deals with trending hashtags in twitter using Kafka and Spark Streaming.</a:t>
            </a:r>
          </a:p>
          <a:p>
            <a:pPr algn="just"/>
            <a:r>
              <a:rPr lang="en-US" sz="1400" dirty="0">
                <a:solidFill>
                  <a:schemeClr val="tx1"/>
                </a:solidFill>
              </a:rPr>
              <a:t>Here we are grouping the data from the Twitter and storing in Kafka topic and streaming with help of Spark Streaming</a:t>
            </a:r>
          </a:p>
          <a:p>
            <a:pPr algn="just"/>
            <a:r>
              <a:rPr lang="en-US" sz="1400" dirty="0">
                <a:solidFill>
                  <a:schemeClr val="tx1"/>
                </a:solidFill>
              </a:rPr>
              <a:t>The Streaming data is organized into Batches that are updated from previous batches respective to the trending hashtags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407" name="Google Shape;407;p29"/>
          <p:cNvCxnSpPr/>
          <p:nvPr/>
        </p:nvCxnSpPr>
        <p:spPr>
          <a:xfrm>
            <a:off x="937305" y="1495073"/>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8" name="Google Shape;408;p29"/>
          <p:cNvCxnSpPr/>
          <p:nvPr/>
        </p:nvCxnSpPr>
        <p:spPr>
          <a:xfrm>
            <a:off x="952500" y="2322562"/>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9" name="Google Shape;409;p29"/>
          <p:cNvCxnSpPr/>
          <p:nvPr/>
        </p:nvCxnSpPr>
        <p:spPr>
          <a:xfrm>
            <a:off x="952500" y="3266816"/>
            <a:ext cx="7239000" cy="0"/>
          </a:xfrm>
          <a:prstGeom prst="straightConnector1">
            <a:avLst/>
          </a:prstGeom>
          <a:noFill/>
          <a:ln w="9525" cap="flat" cmpd="sng">
            <a:solidFill>
              <a:schemeClr val="accent5"/>
            </a:solidFill>
            <a:prstDash val="solid"/>
            <a:round/>
            <a:headEnd type="none" w="med" len="med"/>
            <a:tailEnd type="none" w="med" len="med"/>
          </a:ln>
        </p:spPr>
      </p:cxnSp>
      <p:sp>
        <p:nvSpPr>
          <p:cNvPr id="419" name="Google Shape;419;p29"/>
          <p:cNvSpPr/>
          <p:nvPr/>
        </p:nvSpPr>
        <p:spPr>
          <a:xfrm rot="5400000">
            <a:off x="4207987" y="-371446"/>
            <a:ext cx="255109" cy="3520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4201060" y="397618"/>
            <a:ext cx="268962" cy="352092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9"/>
          <p:cNvSpPr/>
          <p:nvPr/>
        </p:nvSpPr>
        <p:spPr>
          <a:xfrm rot="5400000">
            <a:off x="4203794" y="1374694"/>
            <a:ext cx="263491" cy="35209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0803FF8-84F9-4769-BFCB-DE13440A5D4E}"/>
              </a:ext>
            </a:extLst>
          </p:cNvPr>
          <p:cNvSpPr txBox="1"/>
          <p:nvPr/>
        </p:nvSpPr>
        <p:spPr>
          <a:xfrm>
            <a:off x="937305" y="1144859"/>
            <a:ext cx="1637773" cy="2031325"/>
          </a:xfrm>
          <a:prstGeom prst="rect">
            <a:avLst/>
          </a:prstGeom>
          <a:noFill/>
        </p:spPr>
        <p:txBody>
          <a:bodyPr wrap="square" rtlCol="0">
            <a:spAutoFit/>
          </a:bodyPr>
          <a:lstStyle/>
          <a:p>
            <a:r>
              <a:rPr lang="en-GB" dirty="0">
                <a:solidFill>
                  <a:schemeClr val="tx1"/>
                </a:solidFill>
              </a:rPr>
              <a:t>Python</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Kafka</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IN" dirty="0">
                <a:solidFill>
                  <a:schemeClr val="tx1"/>
                </a:solidFill>
              </a:rPr>
              <a:t>Spark Streaming</a:t>
            </a:r>
            <a:endParaRPr lang="en-GB" dirty="0">
              <a:solidFill>
                <a:schemeClr val="tx1"/>
              </a:solidFill>
            </a:endParaRPr>
          </a:p>
        </p:txBody>
      </p:sp>
      <p:sp>
        <p:nvSpPr>
          <p:cNvPr id="25" name="Google Shape;162;p16">
            <a:extLst>
              <a:ext uri="{FF2B5EF4-FFF2-40B4-BE49-F238E27FC236}">
                <a16:creationId xmlns:a16="http://schemas.microsoft.com/office/drawing/2014/main" id="{764B9ABE-E320-459E-8567-43461E9932E8}"/>
              </a:ext>
            </a:extLst>
          </p:cNvPr>
          <p:cNvSpPr txBox="1">
            <a:spLocks/>
          </p:cNvSpPr>
          <p:nvPr/>
        </p:nvSpPr>
        <p:spPr>
          <a:xfrm>
            <a:off x="937302" y="223026"/>
            <a:ext cx="5224998" cy="591197"/>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accent1"/>
                </a:solidFill>
                <a:latin typeface="Barlow" panose="00000500000000000000" pitchFamily="2" charset="0"/>
              </a:rPr>
              <a:t>Major Tech Stacks </a:t>
            </a:r>
          </a:p>
        </p:txBody>
      </p:sp>
      <p:cxnSp>
        <p:nvCxnSpPr>
          <p:cNvPr id="26" name="Google Shape;409;p29">
            <a:extLst>
              <a:ext uri="{FF2B5EF4-FFF2-40B4-BE49-F238E27FC236}">
                <a16:creationId xmlns:a16="http://schemas.microsoft.com/office/drawing/2014/main" id="{666AAC24-3094-43E1-82B0-5FB5A6F2771A}"/>
              </a:ext>
            </a:extLst>
          </p:cNvPr>
          <p:cNvCxnSpPr>
            <a:cxnSpLocks/>
          </p:cNvCxnSpPr>
          <p:nvPr/>
        </p:nvCxnSpPr>
        <p:spPr>
          <a:xfrm>
            <a:off x="832344" y="356271"/>
            <a:ext cx="0" cy="4393579"/>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err="1"/>
              <a:t>PySpark</a:t>
            </a:r>
            <a:r>
              <a:rPr lang="en-GB" dirty="0"/>
              <a:t> </a:t>
            </a:r>
            <a:endParaRPr dirty="0"/>
          </a:p>
        </p:txBody>
      </p:sp>
      <p:sp>
        <p:nvSpPr>
          <p:cNvPr id="163" name="Google Shape;163;p16"/>
          <p:cNvSpPr txBox="1">
            <a:spLocks noGrp="1"/>
          </p:cNvSpPr>
          <p:nvPr>
            <p:ph type="body" idx="1"/>
          </p:nvPr>
        </p:nvSpPr>
        <p:spPr>
          <a:xfrm>
            <a:off x="855300" y="1457910"/>
            <a:ext cx="7040040" cy="2929937"/>
          </a:xfrm>
          <a:prstGeom prst="rect">
            <a:avLst/>
          </a:prstGeom>
        </p:spPr>
        <p:txBody>
          <a:bodyPr spcFirstLastPara="1" wrap="square" lIns="0" tIns="0" rIns="0" bIns="0" anchor="t" anchorCtr="0">
            <a:noAutofit/>
          </a:bodyPr>
          <a:lstStyle/>
          <a:p>
            <a:pPr marL="457200" indent="-228600" fontAlgn="auto">
              <a:spcBef>
                <a:spcPts val="0"/>
              </a:spcBef>
              <a:spcAft>
                <a:spcPts val="1200"/>
              </a:spcAft>
              <a:buFont typeface="Calibri" panose="020F0502020204030204" pitchFamily="34" charset="0"/>
              <a:buChar char="●"/>
              <a:defRPr/>
            </a:pPr>
            <a:r>
              <a:rPr lang="en" sz="1400" dirty="0">
                <a:solidFill>
                  <a:schemeClr val="tx1">
                    <a:lumMod val="75000"/>
                    <a:lumOff val="25000"/>
                  </a:schemeClr>
                </a:solidFill>
                <a:latin typeface="Arial" panose="020B0604020202020204" pitchFamily="34" charset="0"/>
                <a:cs typeface="Arial" panose="020B0604020202020204" pitchFamily="34" charset="0"/>
              </a:rPr>
              <a:t>P</a:t>
            </a:r>
            <a:r>
              <a:rPr lang="en-IN" sz="1400" dirty="0" err="1">
                <a:solidFill>
                  <a:schemeClr val="tx1">
                    <a:lumMod val="75000"/>
                    <a:lumOff val="25000"/>
                  </a:schemeClr>
                </a:solidFill>
                <a:latin typeface="Arial" panose="020B0604020202020204" pitchFamily="34" charset="0"/>
                <a:cs typeface="Arial" panose="020B0604020202020204" pitchFamily="34" charset="0"/>
              </a:rPr>
              <a:t>ySpark</a:t>
            </a:r>
            <a:r>
              <a:rPr lang="en-IN" sz="1400" dirty="0">
                <a:solidFill>
                  <a:schemeClr val="tx1">
                    <a:lumMod val="75000"/>
                    <a:lumOff val="25000"/>
                  </a:schemeClr>
                </a:solidFill>
                <a:latin typeface="Arial" panose="020B0604020202020204" pitchFamily="34" charset="0"/>
                <a:cs typeface="Arial" panose="020B0604020202020204" pitchFamily="34" charset="0"/>
              </a:rPr>
              <a:t> in an interactive shell for Spark in Python.</a:t>
            </a:r>
            <a:endParaRPr lang="en" sz="1400" dirty="0">
              <a:solidFill>
                <a:schemeClr val="tx1">
                  <a:lumMod val="75000"/>
                  <a:lumOff val="25000"/>
                </a:schemeClr>
              </a:solidFill>
              <a:latin typeface="Arial" panose="020B0604020202020204" pitchFamily="34" charset="0"/>
              <a:cs typeface="Arial" panose="020B0604020202020204" pitchFamily="34" charset="0"/>
            </a:endParaRPr>
          </a:p>
          <a:p>
            <a:pPr marL="457200" indent="-228600" fontAlgn="auto">
              <a:spcBef>
                <a:spcPts val="0"/>
              </a:spcBef>
              <a:spcAft>
                <a:spcPts val="1200"/>
              </a:spcAft>
              <a:buFont typeface="Calibri" panose="020F0502020204030204" pitchFamily="34" charset="0"/>
              <a:buChar char="●"/>
              <a:defRPr/>
            </a:pPr>
            <a:r>
              <a:rPr lang="en-IN" sz="1400" dirty="0">
                <a:solidFill>
                  <a:schemeClr val="tx1">
                    <a:lumMod val="75000"/>
                    <a:lumOff val="25000"/>
                  </a:schemeClr>
                </a:solidFill>
                <a:latin typeface="Arial" panose="020B0604020202020204" pitchFamily="34" charset="0"/>
                <a:cs typeface="Arial" panose="020B0604020202020204" pitchFamily="34" charset="0"/>
              </a:rPr>
              <a:t>The Python shell can be used explore data interactively and is a simple way to learn the API.</a:t>
            </a:r>
          </a:p>
          <a:p>
            <a:pPr marL="457200" indent="-228600" fontAlgn="auto">
              <a:spcBef>
                <a:spcPts val="0"/>
              </a:spcBef>
              <a:spcAft>
                <a:spcPts val="1200"/>
              </a:spcAft>
              <a:buFont typeface="Calibri" panose="020F0502020204030204" pitchFamily="34" charset="0"/>
              <a:buChar char="●"/>
              <a:defRPr/>
            </a:pPr>
            <a:r>
              <a:rPr lang="en-IN" sz="1400" dirty="0">
                <a:solidFill>
                  <a:schemeClr val="tx1">
                    <a:lumMod val="75000"/>
                    <a:lumOff val="25000"/>
                  </a:schemeClr>
                </a:solidFill>
                <a:latin typeface="Arial" panose="020B0604020202020204" pitchFamily="34" charset="0"/>
                <a:cs typeface="Arial" panose="020B0604020202020204" pitchFamily="34" charset="0"/>
              </a:rPr>
              <a:t>By default, the bin/</a:t>
            </a:r>
            <a:r>
              <a:rPr lang="en-IN" sz="1400" dirty="0" err="1">
                <a:solidFill>
                  <a:schemeClr val="tx1">
                    <a:lumMod val="75000"/>
                    <a:lumOff val="25000"/>
                  </a:schemeClr>
                </a:solidFill>
                <a:latin typeface="Arial" panose="020B0604020202020204" pitchFamily="34" charset="0"/>
                <a:cs typeface="Arial" panose="020B0604020202020204" pitchFamily="34" charset="0"/>
              </a:rPr>
              <a:t>pyspark</a:t>
            </a:r>
            <a:r>
              <a:rPr lang="en-IN" sz="1400" dirty="0">
                <a:solidFill>
                  <a:schemeClr val="tx1">
                    <a:lumMod val="75000"/>
                    <a:lumOff val="25000"/>
                  </a:schemeClr>
                </a:solidFill>
                <a:latin typeface="Arial" panose="020B0604020202020204" pitchFamily="34" charset="0"/>
                <a:cs typeface="Arial" panose="020B0604020202020204" pitchFamily="34" charset="0"/>
              </a:rPr>
              <a:t> shell creates </a:t>
            </a:r>
            <a:r>
              <a:rPr lang="en-IN" sz="1400" dirty="0" err="1">
                <a:solidFill>
                  <a:schemeClr val="tx1">
                    <a:lumMod val="75000"/>
                    <a:lumOff val="25000"/>
                  </a:schemeClr>
                </a:solidFill>
                <a:latin typeface="Arial" panose="020B0604020202020204" pitchFamily="34" charset="0"/>
                <a:cs typeface="Arial" panose="020B0604020202020204" pitchFamily="34" charset="0"/>
              </a:rPr>
              <a:t>SparkContext</a:t>
            </a:r>
            <a:r>
              <a:rPr lang="en-IN" sz="1400" dirty="0">
                <a:solidFill>
                  <a:schemeClr val="tx1">
                    <a:lumMod val="75000"/>
                    <a:lumOff val="25000"/>
                  </a:schemeClr>
                </a:solidFill>
                <a:latin typeface="Arial" panose="020B0604020202020204" pitchFamily="34" charset="0"/>
                <a:cs typeface="Arial" panose="020B0604020202020204" pitchFamily="34" charset="0"/>
              </a:rPr>
              <a:t> that runs applications.</a:t>
            </a:r>
          </a:p>
          <a:p>
            <a:pPr marL="457200" indent="-228600" fontAlgn="auto">
              <a:spcBef>
                <a:spcPts val="0"/>
              </a:spcBef>
              <a:spcAft>
                <a:spcPts val="1200"/>
              </a:spcAft>
              <a:buFont typeface="Calibri" panose="020F0502020204030204" pitchFamily="34" charset="0"/>
              <a:buChar char="●"/>
              <a:defRPr/>
            </a:pPr>
            <a:r>
              <a:rPr lang="en-IN" sz="1400" dirty="0">
                <a:solidFill>
                  <a:schemeClr val="tx1">
                    <a:lumMod val="75000"/>
                    <a:lumOff val="25000"/>
                  </a:schemeClr>
                </a:solidFill>
                <a:latin typeface="Arial" panose="020B0604020202020204" pitchFamily="34" charset="0"/>
                <a:cs typeface="Arial" panose="020B0604020202020204" pitchFamily="34" charset="0"/>
              </a:rPr>
              <a:t>In </a:t>
            </a:r>
            <a:r>
              <a:rPr lang="en-IN" sz="1400" dirty="0" err="1">
                <a:solidFill>
                  <a:schemeClr val="tx1">
                    <a:lumMod val="75000"/>
                    <a:lumOff val="25000"/>
                  </a:schemeClr>
                </a:solidFill>
                <a:latin typeface="Arial" panose="020B0604020202020204" pitchFamily="34" charset="0"/>
                <a:cs typeface="Arial" panose="020B0604020202020204" pitchFamily="34" charset="0"/>
              </a:rPr>
              <a:t>PySpark</a:t>
            </a:r>
            <a:r>
              <a:rPr lang="en-IN" sz="1400" dirty="0">
                <a:solidFill>
                  <a:schemeClr val="tx1">
                    <a:lumMod val="75000"/>
                    <a:lumOff val="25000"/>
                  </a:schemeClr>
                </a:solidFill>
                <a:latin typeface="Arial" panose="020B0604020202020204" pitchFamily="34" charset="0"/>
                <a:cs typeface="Arial" panose="020B0604020202020204" pitchFamily="34" charset="0"/>
              </a:rPr>
              <a:t>, RDDs(Resilient Distributed Dataset) support the same methods as their Scala counterparts but take Python functions and return Python collection types.</a:t>
            </a:r>
          </a:p>
          <a:p>
            <a:pPr marL="457200" indent="-228600" fontAlgn="auto">
              <a:spcBef>
                <a:spcPts val="0"/>
              </a:spcBef>
              <a:spcAft>
                <a:spcPts val="1200"/>
              </a:spcAft>
              <a:buFont typeface="Calibri" panose="020F0502020204030204" pitchFamily="34" charset="0"/>
              <a:buChar char="●"/>
              <a:defRPr/>
            </a:pPr>
            <a:r>
              <a:rPr lang="en-IN" sz="1400" dirty="0">
                <a:solidFill>
                  <a:schemeClr val="tx1">
                    <a:lumMod val="75000"/>
                    <a:lumOff val="25000"/>
                  </a:schemeClr>
                </a:solidFill>
                <a:latin typeface="Arial" panose="020B0604020202020204" pitchFamily="34" charset="0"/>
                <a:cs typeface="Arial" panose="020B0604020202020204" pitchFamily="34" charset="0"/>
              </a:rPr>
              <a:t>Spark revolves around the concept of a resilient distributed dataset (RDD), which is a fault-tolerant collection of elements that can be operated on in parallel.</a:t>
            </a:r>
          </a:p>
          <a:p>
            <a:pPr marL="0" indent="0">
              <a:buNone/>
            </a:pPr>
            <a:endParaRPr lang="en-IN" sz="1400" dirty="0">
              <a:latin typeface="Arial" panose="020B0604020202020204" pitchFamily="34" charset="0"/>
              <a:cs typeface="Arial" panose="020B0604020202020204" pitchFamily="34" charset="0"/>
            </a:endParaRPr>
          </a:p>
          <a:p>
            <a:pPr marL="76200" indent="0">
              <a:buNone/>
            </a:pPr>
            <a:endParaRPr lang="en-US" sz="1400" dirty="0">
              <a:latin typeface="Arial" panose="020B0604020202020204" pitchFamily="34" charset="0"/>
              <a:cs typeface="Arial" panose="020B0604020202020204" pitchFamily="34" charset="0"/>
            </a:endParaRP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12583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dirty="0">
                <a:sym typeface="Arial" charset="0"/>
              </a:rPr>
              <a:t>Spark Streaming</a:t>
            </a:r>
            <a:endParaRPr dirty="0"/>
          </a:p>
        </p:txBody>
      </p:sp>
      <p:sp>
        <p:nvSpPr>
          <p:cNvPr id="163" name="Google Shape;163;p16"/>
          <p:cNvSpPr txBox="1">
            <a:spLocks noGrp="1"/>
          </p:cNvSpPr>
          <p:nvPr>
            <p:ph type="body" idx="1"/>
          </p:nvPr>
        </p:nvSpPr>
        <p:spPr>
          <a:xfrm>
            <a:off x="855300" y="1650380"/>
            <a:ext cx="7040040" cy="2737467"/>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altLang="en-US" sz="1600" dirty="0">
                <a:latin typeface="Calibri" panose="020F0502020204030204" pitchFamily="34" charset="0"/>
                <a:cs typeface="Calibri" panose="020F0502020204030204" pitchFamily="34" charset="0"/>
              </a:rPr>
              <a:t>Framework for large scale stream processing </a:t>
            </a:r>
          </a:p>
          <a:p>
            <a:pPr>
              <a:buFont typeface="Wingdings" panose="05000000000000000000" pitchFamily="2" charset="2"/>
              <a:buChar char="Ø"/>
            </a:pPr>
            <a:r>
              <a:rPr lang="en-US" altLang="en-US" sz="1400" dirty="0">
                <a:latin typeface="Calibri" panose="020F0502020204030204" pitchFamily="34" charset="0"/>
                <a:cs typeface="Calibri" panose="020F0502020204030204" pitchFamily="34" charset="0"/>
              </a:rPr>
              <a:t>Scales to 100s of node</a:t>
            </a:r>
          </a:p>
          <a:p>
            <a:pPr>
              <a:buFont typeface="Wingdings" panose="05000000000000000000" pitchFamily="2" charset="2"/>
              <a:buChar char="Ø"/>
            </a:pPr>
            <a:r>
              <a:rPr lang="en-US" altLang="en-US" sz="1400" dirty="0">
                <a:latin typeface="Calibri" panose="020F0502020204030204" pitchFamily="34" charset="0"/>
                <a:cs typeface="Calibri" panose="020F0502020204030204" pitchFamily="34" charset="0"/>
              </a:rPr>
              <a:t>Can achieve second scale latencies</a:t>
            </a:r>
          </a:p>
          <a:p>
            <a:pPr>
              <a:buFont typeface="Wingdings" panose="05000000000000000000" pitchFamily="2" charset="2"/>
              <a:buChar char="Ø"/>
            </a:pPr>
            <a:r>
              <a:rPr lang="en-US" altLang="en-US" sz="1400" dirty="0">
                <a:latin typeface="Calibri" panose="020F0502020204030204" pitchFamily="34" charset="0"/>
                <a:cs typeface="Calibri" panose="020F0502020204030204" pitchFamily="34" charset="0"/>
              </a:rPr>
              <a:t>Integrates with Spark’s batch and interactive processing</a:t>
            </a:r>
          </a:p>
          <a:p>
            <a:pPr>
              <a:buFont typeface="Wingdings" panose="05000000000000000000" pitchFamily="2" charset="2"/>
              <a:buChar char="Ø"/>
            </a:pPr>
            <a:r>
              <a:rPr lang="en-US" altLang="en-US" sz="1400" dirty="0">
                <a:latin typeface="Calibri" panose="020F0502020204030204" pitchFamily="34" charset="0"/>
                <a:cs typeface="Calibri" panose="020F0502020204030204" pitchFamily="34" charset="0"/>
              </a:rPr>
              <a:t>Provides a simple batch-like API for implementing complex algorithm</a:t>
            </a:r>
          </a:p>
          <a:p>
            <a:pPr>
              <a:buFont typeface="Wingdings" panose="05000000000000000000" pitchFamily="2" charset="2"/>
              <a:buChar char="Ø"/>
            </a:pPr>
            <a:r>
              <a:rPr lang="en-US" altLang="en-US" sz="1400" dirty="0">
                <a:latin typeface="Calibri" panose="020F0502020204030204" pitchFamily="34" charset="0"/>
                <a:cs typeface="Calibri" panose="020F0502020204030204" pitchFamily="34" charset="0"/>
              </a:rPr>
              <a:t>Can absorb live data streams from Kafka etc.</a:t>
            </a:r>
            <a:endParaRPr lang="en-IN" sz="1200" dirty="0"/>
          </a:p>
          <a:p>
            <a:pPr marL="76200" indent="0">
              <a:buNone/>
            </a:pPr>
            <a:endParaRPr lang="en-US"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1006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Kafka</a:t>
            </a:r>
            <a:endParaRPr dirty="0"/>
          </a:p>
        </p:txBody>
      </p:sp>
      <p:sp>
        <p:nvSpPr>
          <p:cNvPr id="163" name="Google Shape;163;p16"/>
          <p:cNvSpPr txBox="1">
            <a:spLocks noGrp="1"/>
          </p:cNvSpPr>
          <p:nvPr>
            <p:ph type="body" idx="1"/>
          </p:nvPr>
        </p:nvSpPr>
        <p:spPr>
          <a:xfrm>
            <a:off x="855300" y="1650380"/>
            <a:ext cx="7040040" cy="2737467"/>
          </a:xfrm>
          <a:prstGeom prst="rect">
            <a:avLst/>
          </a:prstGeom>
        </p:spPr>
        <p:txBody>
          <a:bodyPr spcFirstLastPara="1" wrap="square" lIns="0" tIns="0" rIns="0" bIns="0" anchor="t" anchorCtr="0">
            <a:noAutofit/>
          </a:bodyPr>
          <a:lstStyle/>
          <a:p>
            <a:pPr marL="342900" indent="-342900">
              <a:buFont typeface="Wingdings" panose="05000000000000000000" pitchFamily="2" charset="2"/>
              <a:buChar char="Ø"/>
            </a:pPr>
            <a:r>
              <a:rPr lang="en-US" sz="1200" dirty="0">
                <a:solidFill>
                  <a:schemeClr val="accent3">
                    <a:lumMod val="60000"/>
                    <a:lumOff val="40000"/>
                  </a:schemeClr>
                </a:solidFill>
              </a:rPr>
              <a:t>It is a messaging system</a:t>
            </a:r>
          </a:p>
          <a:p>
            <a:pPr marL="342900" indent="-342900">
              <a:buFont typeface="Wingdings" panose="05000000000000000000" pitchFamily="2" charset="2"/>
              <a:buChar char="Ø"/>
            </a:pPr>
            <a:r>
              <a:rPr lang="en-US" sz="1200" dirty="0">
                <a:solidFill>
                  <a:schemeClr val="accent3">
                    <a:lumMod val="60000"/>
                    <a:lumOff val="40000"/>
                  </a:schemeClr>
                </a:solidFill>
              </a:rPr>
              <a:t>Fault tolerant messaging system</a:t>
            </a:r>
          </a:p>
          <a:p>
            <a:pPr marL="342900" indent="-342900">
              <a:buFont typeface="Wingdings" panose="05000000000000000000" pitchFamily="2" charset="2"/>
              <a:buChar char="Ø"/>
            </a:pPr>
            <a:r>
              <a:rPr lang="en-US" sz="1200" dirty="0">
                <a:solidFill>
                  <a:schemeClr val="accent3">
                    <a:lumMod val="60000"/>
                    <a:lumOff val="40000"/>
                  </a:schemeClr>
                </a:solidFill>
              </a:rPr>
              <a:t>Pub-sub based fault tolerant messaging system. </a:t>
            </a:r>
          </a:p>
          <a:p>
            <a:pPr marL="342900" indent="-342900">
              <a:buFont typeface="Wingdings" panose="05000000000000000000" pitchFamily="2" charset="2"/>
              <a:buChar char="Ø"/>
            </a:pPr>
            <a:r>
              <a:rPr lang="en-US" sz="1200" dirty="0">
                <a:solidFill>
                  <a:schemeClr val="accent3">
                    <a:lumMod val="60000"/>
                    <a:lumOff val="40000"/>
                  </a:schemeClr>
                </a:solidFill>
              </a:rPr>
              <a:t>It is an event streaming platform.</a:t>
            </a:r>
          </a:p>
          <a:p>
            <a:pPr marL="342900" indent="-342900">
              <a:buFont typeface="Wingdings" panose="05000000000000000000" pitchFamily="2" charset="2"/>
              <a:buChar char="Ø"/>
            </a:pPr>
            <a:r>
              <a:rPr lang="en-IN" sz="1200" dirty="0">
                <a:solidFill>
                  <a:schemeClr val="accent3">
                    <a:lumMod val="60000"/>
                    <a:lumOff val="40000"/>
                  </a:schemeClr>
                </a:solidFill>
              </a:rPr>
              <a:t>OPEN-SOURCE APACHE PROJECT.</a:t>
            </a:r>
            <a:endParaRPr lang="en-US" sz="1200" dirty="0">
              <a:solidFill>
                <a:schemeClr val="accent3">
                  <a:lumMod val="60000"/>
                  <a:lumOff val="40000"/>
                </a:schemeClr>
              </a:solidFill>
            </a:endParaRPr>
          </a:p>
          <a:p>
            <a:pPr marL="76200" indent="0">
              <a:buNone/>
            </a:pPr>
            <a:r>
              <a:rPr lang="en-US" sz="1800" b="1" dirty="0">
                <a:solidFill>
                  <a:schemeClr val="tx1"/>
                </a:solidFill>
              </a:rPr>
              <a:t>Features</a:t>
            </a:r>
            <a:r>
              <a:rPr lang="en-US" sz="1800" dirty="0">
                <a:solidFill>
                  <a:schemeClr val="tx1"/>
                </a:solidFill>
              </a:rPr>
              <a:t>:</a:t>
            </a:r>
          </a:p>
          <a:p>
            <a:pPr marL="342900" indent="-342900">
              <a:buFont typeface="Wingdings" panose="05000000000000000000" pitchFamily="2" charset="2"/>
              <a:buChar char="Ø"/>
            </a:pPr>
            <a:r>
              <a:rPr lang="en-US" sz="1400" dirty="0">
                <a:solidFill>
                  <a:schemeClr val="accent3">
                    <a:lumMod val="60000"/>
                    <a:lumOff val="40000"/>
                  </a:schemeClr>
                </a:solidFill>
              </a:rPr>
              <a:t>High throughput</a:t>
            </a:r>
          </a:p>
          <a:p>
            <a:pPr marL="342900" indent="-342900">
              <a:buFont typeface="Wingdings" panose="05000000000000000000" pitchFamily="2" charset="2"/>
              <a:buChar char="Ø"/>
            </a:pPr>
            <a:r>
              <a:rPr lang="en-US" sz="1400" dirty="0">
                <a:solidFill>
                  <a:schemeClr val="accent3">
                    <a:lumMod val="60000"/>
                    <a:lumOff val="40000"/>
                  </a:schemeClr>
                </a:solidFill>
              </a:rPr>
              <a:t>built-in partitioning</a:t>
            </a:r>
          </a:p>
          <a:p>
            <a:pPr marL="342900" indent="-342900">
              <a:buFont typeface="Wingdings" panose="05000000000000000000" pitchFamily="2" charset="2"/>
              <a:buChar char="Ø"/>
            </a:pPr>
            <a:r>
              <a:rPr lang="en-US" sz="1400" dirty="0">
                <a:solidFill>
                  <a:schemeClr val="accent3">
                    <a:lumMod val="60000"/>
                    <a:lumOff val="40000"/>
                  </a:schemeClr>
                </a:solidFill>
              </a:rPr>
              <a:t>replication  ( 3 by default) Fault tolerant</a:t>
            </a:r>
          </a:p>
          <a:p>
            <a:pPr marL="342900" indent="-342900">
              <a:buFont typeface="Wingdings" panose="05000000000000000000" pitchFamily="2" charset="2"/>
              <a:buChar char="Ø"/>
            </a:pPr>
            <a:r>
              <a:rPr lang="en-US" sz="1400" dirty="0">
                <a:solidFill>
                  <a:schemeClr val="accent3">
                    <a:lumMod val="60000"/>
                    <a:lumOff val="40000"/>
                  </a:schemeClr>
                </a:solidFill>
              </a:rPr>
              <a:t>Durability/availability</a:t>
            </a:r>
            <a:endParaRPr lang="en-US" sz="1200" dirty="0">
              <a:solidFill>
                <a:schemeClr val="accent3">
                  <a:lumMod val="60000"/>
                  <a:lumOff val="40000"/>
                </a:schemeClr>
              </a:solidFill>
            </a:endParaRPr>
          </a:p>
          <a:p>
            <a:pPr marL="342900" indent="-342900">
              <a:buFont typeface="Wingdings" panose="05000000000000000000" pitchFamily="2" charset="2"/>
              <a:buChar char="Ø"/>
            </a:pPr>
            <a:r>
              <a:rPr lang="en-US" sz="1400" dirty="0">
                <a:solidFill>
                  <a:schemeClr val="accent3">
                    <a:lumMod val="60000"/>
                    <a:lumOff val="40000"/>
                  </a:schemeClr>
                </a:solidFill>
              </a:rPr>
              <a:t>High speed. P</a:t>
            </a:r>
            <a:r>
              <a:rPr lang="en-IN" sz="1400" dirty="0" err="1">
                <a:solidFill>
                  <a:schemeClr val="accent3">
                    <a:lumMod val="60000"/>
                    <a:lumOff val="40000"/>
                  </a:schemeClr>
                </a:solidFill>
              </a:rPr>
              <a:t>erforms</a:t>
            </a:r>
            <a:r>
              <a:rPr lang="en-IN" sz="1400" dirty="0">
                <a:solidFill>
                  <a:schemeClr val="accent3">
                    <a:lumMod val="60000"/>
                    <a:lumOff val="40000"/>
                  </a:schemeClr>
                </a:solidFill>
              </a:rPr>
              <a:t> 2 million writes/sec.</a:t>
            </a:r>
          </a:p>
          <a:p>
            <a:pPr marL="76200" indent="0">
              <a:buNone/>
            </a:pPr>
            <a:endParaRPr lang="en-US"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12229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Kafka Topic</a:t>
            </a:r>
            <a:endParaRPr dirty="0"/>
          </a:p>
        </p:txBody>
      </p:sp>
      <p:sp>
        <p:nvSpPr>
          <p:cNvPr id="163" name="Google Shape;163;p16"/>
          <p:cNvSpPr txBox="1">
            <a:spLocks noGrp="1"/>
          </p:cNvSpPr>
          <p:nvPr>
            <p:ph type="body" idx="1"/>
          </p:nvPr>
        </p:nvSpPr>
        <p:spPr>
          <a:xfrm>
            <a:off x="564448" y="1553738"/>
            <a:ext cx="7330892" cy="283411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1200" dirty="0"/>
              <a:t>Events are organized and durably stored in </a:t>
            </a:r>
            <a:r>
              <a:rPr lang="en-US" sz="1200" b="1" dirty="0"/>
              <a:t>topics</a:t>
            </a:r>
            <a:r>
              <a:rPr lang="en-US" sz="1200" dirty="0"/>
              <a:t>. </a:t>
            </a:r>
          </a:p>
          <a:p>
            <a:pPr>
              <a:buFont typeface="Wingdings" panose="05000000000000000000" pitchFamily="2" charset="2"/>
              <a:buChar char="Ø"/>
            </a:pPr>
            <a:r>
              <a:rPr lang="en-US" sz="1200" dirty="0"/>
              <a:t>A stream of messages belonging to a particular category. Data is stored in topics.</a:t>
            </a:r>
          </a:p>
          <a:p>
            <a:pPr>
              <a:buFont typeface="Wingdings" panose="05000000000000000000" pitchFamily="2" charset="2"/>
              <a:buChar char="Ø"/>
            </a:pPr>
            <a:r>
              <a:rPr lang="en-US" sz="1200" dirty="0"/>
              <a:t>Topics are split into partitions. For each topic, Kafka keeps a minimum of one 			partition. </a:t>
            </a:r>
          </a:p>
          <a:p>
            <a:pPr>
              <a:buFont typeface="Wingdings" panose="05000000000000000000" pitchFamily="2" charset="2"/>
              <a:buChar char="Ø"/>
            </a:pPr>
            <a:r>
              <a:rPr lang="en-US" sz="1200" dirty="0"/>
              <a:t>	Each such partition contains messages in an immutable ordered sequence. </a:t>
            </a:r>
          </a:p>
          <a:p>
            <a:pPr>
              <a:buFont typeface="Wingdings" panose="05000000000000000000" pitchFamily="2" charset="2"/>
              <a:buChar char="Ø"/>
            </a:pPr>
            <a:r>
              <a:rPr lang="en-US" sz="1200" dirty="0"/>
              <a:t>	A partition is implemented as a set of segment files of equal sizes.</a:t>
            </a:r>
          </a:p>
          <a:p>
            <a:pPr>
              <a:buFont typeface="Wingdings" panose="05000000000000000000" pitchFamily="2" charset="2"/>
              <a:buChar char="Ø"/>
            </a:pPr>
            <a:r>
              <a:rPr lang="en-US" sz="1200" dirty="0"/>
              <a:t>	Very simplified, a topic is similar to a folder in a file system, and the events are the 		files in that folder.  </a:t>
            </a:r>
          </a:p>
          <a:p>
            <a:pPr>
              <a:buFont typeface="Wingdings" panose="05000000000000000000" pitchFamily="2" charset="2"/>
              <a:buChar char="Ø"/>
            </a:pPr>
            <a:r>
              <a:rPr lang="en-US" sz="1200" dirty="0"/>
              <a:t> 	Topics in Kafka are always multi-producer and multi-subscriber.</a:t>
            </a:r>
          </a:p>
          <a:p>
            <a:pPr>
              <a:buFont typeface="Wingdings" panose="05000000000000000000" pitchFamily="2" charset="2"/>
              <a:buChar char="Ø"/>
            </a:pPr>
            <a:r>
              <a:rPr lang="en-US" sz="1200" dirty="0"/>
              <a:t>Create a topic: Open a new prompt in </a:t>
            </a:r>
            <a:r>
              <a:rPr lang="en-US" sz="1200" dirty="0" err="1"/>
              <a:t>kakfa</a:t>
            </a:r>
            <a:r>
              <a:rPr lang="en-US" sz="1200" dirty="0"/>
              <a:t> location and give the following command.</a:t>
            </a:r>
          </a:p>
          <a:p>
            <a:pPr>
              <a:buFont typeface="Wingdings" panose="05000000000000000000" pitchFamily="2" charset="2"/>
              <a:buChar char="Ø"/>
            </a:pPr>
            <a:r>
              <a:rPr lang="en-IN" sz="1200" dirty="0"/>
              <a:t>$ bin</a:t>
            </a:r>
            <a:r>
              <a:rPr lang="en-US" sz="1200" dirty="0"/>
              <a:t>/kafka-topics.sh  --create </a:t>
            </a:r>
          </a:p>
          <a:p>
            <a:pPr marL="0" indent="0">
              <a:buNone/>
            </a:pPr>
            <a:r>
              <a:rPr lang="en-US" sz="1200" dirty="0"/>
              <a:t>                                            --zookeeper localhost:2181</a:t>
            </a:r>
          </a:p>
          <a:p>
            <a:pPr marL="0" indent="0">
              <a:buNone/>
            </a:pPr>
            <a:r>
              <a:rPr lang="en-US" sz="1200" dirty="0"/>
              <a:t>                                            --replication-factor 1 </a:t>
            </a:r>
          </a:p>
          <a:p>
            <a:pPr marL="0" indent="0">
              <a:buNone/>
            </a:pPr>
            <a:r>
              <a:rPr lang="en-US" sz="1200" dirty="0"/>
              <a:t>                                            --partition 1 </a:t>
            </a:r>
          </a:p>
          <a:p>
            <a:pPr marL="0" indent="0">
              <a:buNone/>
            </a:pPr>
            <a:r>
              <a:rPr lang="en-US" sz="1200" dirty="0"/>
              <a:t>                                            --topic </a:t>
            </a:r>
            <a:r>
              <a:rPr lang="en-US" sz="1200" dirty="0" err="1"/>
              <a:t>kafkatopic</a:t>
            </a:r>
            <a:endParaRPr lang="en-US" sz="1200" dirty="0"/>
          </a:p>
          <a:p>
            <a:pPr marL="0" indent="0">
              <a:buNone/>
            </a:pPr>
            <a:endParaRPr lang="en-IN" sz="1200" dirty="0"/>
          </a:p>
          <a:p>
            <a:pPr marL="76200" indent="0">
              <a:buNone/>
            </a:pPr>
            <a:endParaRPr lang="en-US"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53733903"/>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909</Words>
  <Application>Microsoft Office PowerPoint</Application>
  <PresentationFormat>On-screen Show (16:9)</PresentationFormat>
  <Paragraphs>149</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Calibri</vt:lpstr>
      <vt:lpstr>Barlow</vt:lpstr>
      <vt:lpstr>Bahnschrift</vt:lpstr>
      <vt:lpstr>Arial</vt:lpstr>
      <vt:lpstr>Barlow Light</vt:lpstr>
      <vt:lpstr>Lucida Calligraphy</vt:lpstr>
      <vt:lpstr>Wingdings</vt:lpstr>
      <vt:lpstr>Courier New</vt:lpstr>
      <vt:lpstr>Minola template</vt:lpstr>
      <vt:lpstr>Twitter Real-Time Data Analysis </vt:lpstr>
      <vt:lpstr>Agenda</vt:lpstr>
      <vt:lpstr>Description</vt:lpstr>
      <vt:lpstr>PowerPoint Presentation</vt:lpstr>
      <vt:lpstr>PowerPoint Presentation</vt:lpstr>
      <vt:lpstr>PySpark </vt:lpstr>
      <vt:lpstr>Spark Streaming</vt:lpstr>
      <vt:lpstr>Kafka</vt:lpstr>
      <vt:lpstr>Kafka Topic</vt:lpstr>
      <vt:lpstr>Methodology</vt:lpstr>
      <vt:lpstr>Project Working</vt:lpstr>
      <vt:lpstr>Project Flow</vt:lpstr>
      <vt:lpstr>Code </vt:lpstr>
      <vt:lpstr>Prerequisites for running the Project</vt:lpstr>
      <vt:lpstr>Connecting and Accessing data from Twitter</vt:lpstr>
      <vt:lpstr>Code for Twitter Stream Listening</vt:lpstr>
      <vt:lpstr>Filtering the Twitter Stream Data</vt:lpstr>
      <vt:lpstr>Creating SparkSession and Subscribe Kafka Topic</vt:lpstr>
      <vt:lpstr>Grouping the hashtags and making a batch using Spark SQL </vt:lpstr>
      <vt:lpstr>Ouput</vt:lpstr>
      <vt:lpstr>Batch1-Trending Hashtags</vt:lpstr>
      <vt:lpstr>Batch2-Trending Hashtags</vt:lpstr>
      <vt:lpstr>Batch3-Trending Hashtags</vt:lpstr>
      <vt:lpstr>Batch4-Trending Hashtags</vt:lpstr>
      <vt:lpstr>Batch5-Trending Hashtags</vt:lpstr>
      <vt:lpstr> Challenges</vt:lpstr>
      <vt:lpstr>Conclusion</vt:lpstr>
      <vt:lpstr>TEAM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VENKAT REDDY KOVVURI</dc:creator>
  <cp:lastModifiedBy>VENKAT REDDY KOVVURI</cp:lastModifiedBy>
  <cp:revision>13</cp:revision>
  <dcterms:modified xsi:type="dcterms:W3CDTF">2021-09-27T05:54:40Z</dcterms:modified>
</cp:coreProperties>
</file>