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6" r:id="rId3"/>
    <p:sldId id="272" r:id="rId4"/>
    <p:sldId id="271" r:id="rId5"/>
    <p:sldId id="273" r:id="rId6"/>
    <p:sldId id="285" r:id="rId7"/>
    <p:sldId id="274" r:id="rId8"/>
    <p:sldId id="262" r:id="rId9"/>
    <p:sldId id="291" r:id="rId10"/>
    <p:sldId id="259" r:id="rId11"/>
    <p:sldId id="261" r:id="rId12"/>
    <p:sldId id="263" r:id="rId13"/>
    <p:sldId id="264" r:id="rId14"/>
    <p:sldId id="305" r:id="rId15"/>
    <p:sldId id="286" r:id="rId16"/>
    <p:sldId id="266" r:id="rId17"/>
    <p:sldId id="308" r:id="rId18"/>
    <p:sldId id="309" r:id="rId19"/>
    <p:sldId id="320" r:id="rId20"/>
    <p:sldId id="310" r:id="rId21"/>
    <p:sldId id="312" r:id="rId22"/>
    <p:sldId id="321" r:id="rId23"/>
    <p:sldId id="311" r:id="rId24"/>
    <p:sldId id="313" r:id="rId25"/>
    <p:sldId id="314" r:id="rId26"/>
    <p:sldId id="315" r:id="rId27"/>
    <p:sldId id="316" r:id="rId28"/>
    <p:sldId id="32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2" autoAdjust="0"/>
    <p:restoredTop sz="94535"/>
  </p:normalViewPr>
  <p:slideViewPr>
    <p:cSldViewPr snapToGrid="0" snapToObjects="1">
      <p:cViewPr varScale="1">
        <p:scale>
          <a:sx n="99" d="100"/>
          <a:sy n="99" d="100"/>
        </p:scale>
        <p:origin x="1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CE9EE-8D76-4ABF-B157-71B6E1555D24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589F8-C239-41DC-B211-220F4F68E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many classic arcade games: interesting opportunities to breathe new life into them!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2D156-B7AF-42B7-86AE-266AA61110D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2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8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F7F7-D708-4C45-A30D-CC2D049B444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00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ame.engineering.nyu.edu/projects/exploring-game-spac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EssexUniversityMCTS/gvgai/wiki/VGDL-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Search Spaces:</a:t>
            </a:r>
            <a:br>
              <a:rPr lang="en-US" dirty="0"/>
            </a:br>
            <a:r>
              <a:rPr lang="en-US" dirty="0"/>
              <a:t>Inspiration and Component Parts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Lucas</a:t>
            </a:r>
          </a:p>
        </p:txBody>
      </p:sp>
    </p:spTree>
    <p:extLst>
      <p:ext uri="{BB962C8B-B14F-4D97-AF65-F5344CB8AC3E}">
        <p14:creationId xmlns:p14="http://schemas.microsoft.com/office/powerpoint/2010/main" val="140622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Devil is in the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23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big picture is important as well, BUT:</a:t>
            </a:r>
          </a:p>
          <a:p>
            <a:r>
              <a:rPr lang="en-US" dirty="0"/>
              <a:t>Tuning the details has a </a:t>
            </a:r>
            <a:r>
              <a:rPr lang="en-US" b="1" dirty="0"/>
              <a:t>massive</a:t>
            </a:r>
            <a:r>
              <a:rPr lang="en-US" dirty="0"/>
              <a:t> effect on playability of a game</a:t>
            </a:r>
          </a:p>
          <a:p>
            <a:r>
              <a:rPr lang="en-US" dirty="0"/>
              <a:t>We can separate out the identifying and setting of the detailed parameters</a:t>
            </a:r>
          </a:p>
          <a:p>
            <a:r>
              <a:rPr lang="en-US" dirty="0"/>
              <a:t>From measuring the effects of particular combinations of settings</a:t>
            </a:r>
          </a:p>
          <a:p>
            <a:r>
              <a:rPr lang="en-US" dirty="0"/>
              <a:t>The details can be hand tuned or automatically tuned</a:t>
            </a:r>
          </a:p>
          <a:p>
            <a:r>
              <a:rPr lang="en-US" dirty="0"/>
              <a:t>How can we measure the quality of a game?</a:t>
            </a:r>
          </a:p>
          <a:p>
            <a:pPr lvl="1"/>
            <a:r>
              <a:rPr lang="en-US" dirty="0"/>
              <a:t>Human play testing</a:t>
            </a:r>
          </a:p>
          <a:p>
            <a:pPr lvl="1"/>
            <a:r>
              <a:rPr lang="en-US" dirty="0"/>
              <a:t>Measuring experience of AI bots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2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Searching a Flappy Bird Design Space</a:t>
            </a:r>
            <a:br>
              <a:rPr lang="en-GB" dirty="0"/>
            </a:br>
            <a:r>
              <a:rPr lang="en-GB" dirty="0"/>
              <a:t>(work by Aaron Isaksen et al @ NYU)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9630"/>
            <a:ext cx="8229600" cy="171653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Interesting approach:</a:t>
            </a:r>
          </a:p>
          <a:p>
            <a:pPr lvl="1"/>
            <a:r>
              <a:rPr lang="en-GB" dirty="0"/>
              <a:t>Identify a number of numerical parameters</a:t>
            </a:r>
          </a:p>
          <a:p>
            <a:pPr lvl="1"/>
            <a:r>
              <a:rPr lang="en-GB" dirty="0"/>
              <a:t>Search for combinations of parameters that lead to playable games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91" y="1545825"/>
            <a:ext cx="6620254" cy="276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98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 playable Flappy Bird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859"/>
          </a:xfrm>
        </p:spPr>
        <p:txBody>
          <a:bodyPr/>
          <a:lstStyle/>
          <a:p>
            <a:r>
              <a:rPr lang="en-GB" dirty="0"/>
              <a:t>A simple but near optimal AI player is used with a small amount of random noise</a:t>
            </a:r>
          </a:p>
          <a:p>
            <a:pPr lvl="1"/>
            <a:r>
              <a:rPr lang="en-GB" dirty="0"/>
              <a:t>The noise is used to vary the “tap time” (i.e. the exact game tick that the screen tap event is sent)</a:t>
            </a:r>
          </a:p>
          <a:p>
            <a:r>
              <a:rPr lang="en-GB" dirty="0"/>
              <a:t>A playable game is defined as one where the percentage of “birds” achieving a minimum degree of progress is within a specified range</a:t>
            </a:r>
          </a:p>
        </p:txBody>
      </p:sp>
    </p:spTree>
    <p:extLst>
      <p:ext uri="{BB962C8B-B14F-4D97-AF65-F5344CB8AC3E}">
        <p14:creationId xmlns:p14="http://schemas.microsoft.com/office/powerpoint/2010/main" val="121355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the game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67" y="4327244"/>
            <a:ext cx="8229600" cy="225301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After searching for playable games and clustering them</a:t>
            </a:r>
          </a:p>
          <a:p>
            <a:r>
              <a:rPr lang="en-GB" dirty="0"/>
              <a:t>Different clusters led to games with a significantly different feel, even though the rules were the same</a:t>
            </a:r>
          </a:p>
          <a:p>
            <a:r>
              <a:rPr lang="en-GB" dirty="0">
                <a:hlinkClick r:id="rId2"/>
              </a:rPr>
              <a:t>See link for more info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911" y="1312865"/>
            <a:ext cx="4529271" cy="282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58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 on </a:t>
            </a:r>
            <a:r>
              <a:rPr lang="en-GB" dirty="0" err="1"/>
              <a:t>Isaksen’s</a:t>
            </a:r>
            <a:r>
              <a:rPr lang="en-GB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Excellent example of doing interesting work with simple AI</a:t>
            </a:r>
          </a:p>
          <a:p>
            <a:r>
              <a:rPr lang="en-GB" dirty="0"/>
              <a:t>Uses games for which the development of an optimal or near-optimal AI is possible (perhaps even easy)</a:t>
            </a:r>
          </a:p>
          <a:p>
            <a:r>
              <a:rPr lang="en-GB" dirty="0"/>
              <a:t>Then adds noise to the actions of the AI bots to simulate weaker play and human error</a:t>
            </a:r>
          </a:p>
          <a:p>
            <a:pPr lvl="1"/>
            <a:r>
              <a:rPr lang="en-GB" dirty="0"/>
              <a:t>Noise can be added to vary the time </a:t>
            </a:r>
          </a:p>
          <a:p>
            <a:pPr lvl="1"/>
            <a:r>
              <a:rPr lang="en-GB" dirty="0"/>
              <a:t>Can define the standard deviation of the added noise</a:t>
            </a:r>
          </a:p>
          <a:p>
            <a:r>
              <a:rPr lang="en-GB" dirty="0"/>
              <a:t>Very cool!!!</a:t>
            </a:r>
          </a:p>
        </p:txBody>
      </p:sp>
    </p:spTree>
    <p:extLst>
      <p:ext uri="{BB962C8B-B14F-4D97-AF65-F5344CB8AC3E}">
        <p14:creationId xmlns:p14="http://schemas.microsoft.com/office/powerpoint/2010/main" val="326409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10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Constructing a Searchable Game Design Space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Approach: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Identify Characteristic Dimensions of a Game Genre </a:t>
            </a:r>
            <a:br>
              <a:rPr lang="en-GB" dirty="0"/>
            </a:br>
            <a:r>
              <a:rPr lang="en-GB" dirty="0"/>
              <a:t>e.g. 2-D Arcade Games</a:t>
            </a:r>
          </a:p>
        </p:txBody>
      </p:sp>
    </p:spTree>
    <p:extLst>
      <p:ext uri="{BB962C8B-B14F-4D97-AF65-F5344CB8AC3E}">
        <p14:creationId xmlns:p14="http://schemas.microsoft.com/office/powerpoint/2010/main" val="166041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Approach: Identify Characteristic Dimensions of a Game Genre e.g. 2-D Arcade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2803"/>
          </a:xfrm>
        </p:spPr>
        <p:txBody>
          <a:bodyPr>
            <a:normAutofit/>
          </a:bodyPr>
          <a:lstStyle/>
          <a:p>
            <a:r>
              <a:rPr lang="en-GB" dirty="0"/>
              <a:t>Game rules</a:t>
            </a:r>
          </a:p>
          <a:p>
            <a:r>
              <a:rPr lang="en-GB" dirty="0"/>
              <a:t>Object types</a:t>
            </a:r>
          </a:p>
          <a:p>
            <a:r>
              <a:rPr lang="en-GB" dirty="0"/>
              <a:t>Vehicle physics</a:t>
            </a:r>
          </a:p>
          <a:p>
            <a:r>
              <a:rPr lang="en-GB" dirty="0"/>
              <a:t>Input controls</a:t>
            </a:r>
          </a:p>
          <a:p>
            <a:r>
              <a:rPr lang="en-GB" dirty="0"/>
              <a:t>Weapon systems</a:t>
            </a:r>
          </a:p>
          <a:p>
            <a:r>
              <a:rPr lang="en-GB" dirty="0"/>
              <a:t>Game views</a:t>
            </a:r>
          </a:p>
          <a:p>
            <a:r>
              <a:rPr lang="en-GB" dirty="0"/>
              <a:t>Level designs</a:t>
            </a:r>
          </a:p>
          <a:p>
            <a:r>
              <a:rPr lang="en-GB" dirty="0"/>
              <a:t>AI Behaviour</a:t>
            </a:r>
          </a:p>
        </p:txBody>
      </p:sp>
    </p:spTree>
    <p:extLst>
      <p:ext uri="{BB962C8B-B14F-4D97-AF65-F5344CB8AC3E}">
        <p14:creationId xmlns:p14="http://schemas.microsoft.com/office/powerpoint/2010/main" val="106118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What happens when things collide?  (define in </a:t>
            </a:r>
            <a:r>
              <a:rPr lang="en-GB" b="1" dirty="0"/>
              <a:t>Collision Matrix</a:t>
            </a:r>
            <a:r>
              <a:rPr lang="en-GB" dirty="0"/>
              <a:t>)</a:t>
            </a:r>
          </a:p>
          <a:p>
            <a:r>
              <a:rPr lang="en-GB" dirty="0"/>
              <a:t>Reward structure (points, lives/health/ammo gained and lost)</a:t>
            </a:r>
          </a:p>
          <a:p>
            <a:r>
              <a:rPr lang="en-GB" dirty="0"/>
              <a:t>Game state transition structure (e.g. when is a level cleared?)</a:t>
            </a:r>
          </a:p>
          <a:p>
            <a:r>
              <a:rPr lang="en-GB" dirty="0"/>
              <a:t>These are fundamental to the nature of the game</a:t>
            </a:r>
          </a:p>
          <a:p>
            <a:pPr lvl="1"/>
            <a:r>
              <a:rPr lang="en-GB" dirty="0"/>
              <a:t>Small changes can radically alter the game</a:t>
            </a:r>
          </a:p>
          <a:p>
            <a:pPr lvl="1"/>
            <a:r>
              <a:rPr lang="en-GB" dirty="0"/>
              <a:t>For example, flipping the sign on a reward signal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58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Things to:</a:t>
            </a:r>
          </a:p>
          <a:p>
            <a:pPr lvl="1"/>
            <a:r>
              <a:rPr lang="en-GB" dirty="0"/>
              <a:t>Shoot</a:t>
            </a:r>
          </a:p>
          <a:p>
            <a:pPr lvl="1"/>
            <a:r>
              <a:rPr lang="en-GB" dirty="0"/>
              <a:t>Collect</a:t>
            </a:r>
          </a:p>
          <a:p>
            <a:pPr lvl="2"/>
            <a:r>
              <a:rPr lang="en-GB" dirty="0"/>
              <a:t>For reward</a:t>
            </a:r>
          </a:p>
          <a:p>
            <a:pPr lvl="2"/>
            <a:r>
              <a:rPr lang="en-GB" dirty="0"/>
              <a:t>Or power up / </a:t>
            </a:r>
            <a:br>
              <a:rPr lang="en-GB" dirty="0"/>
            </a:br>
            <a:r>
              <a:rPr lang="en-GB" dirty="0"/>
              <a:t>health</a:t>
            </a:r>
          </a:p>
          <a:p>
            <a:pPr lvl="1"/>
            <a:r>
              <a:rPr lang="en-GB" dirty="0"/>
              <a:t>Jump on</a:t>
            </a:r>
          </a:p>
          <a:p>
            <a:pPr lvl="1"/>
            <a:r>
              <a:rPr lang="en-GB" dirty="0"/>
              <a:t>Protect</a:t>
            </a:r>
          </a:p>
          <a:p>
            <a:pPr lvl="1"/>
            <a:r>
              <a:rPr lang="en-GB" dirty="0"/>
              <a:t>Infect</a:t>
            </a:r>
          </a:p>
          <a:p>
            <a:pPr lvl="1"/>
            <a:r>
              <a:rPr lang="en-GB" dirty="0"/>
              <a:t>Bounce 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72" y="2166258"/>
            <a:ext cx="4731029" cy="320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5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VGDL Example with Level Design</a:t>
            </a:r>
            <a:br>
              <a:rPr lang="en-GB" dirty="0"/>
            </a:br>
            <a:r>
              <a:rPr lang="en-GB" sz="2200" dirty="0">
                <a:hlinkClick r:id="rId2"/>
              </a:rPr>
              <a:t>https://github.com/EssexUniversityMCTS/gvgai/wiki/VGDL-Language</a:t>
            </a:r>
            <a:r>
              <a:rPr lang="en-GB" sz="2200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8" y="1720786"/>
            <a:ext cx="5174494" cy="4284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082" y="2576497"/>
            <a:ext cx="2976930" cy="257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Automated Game Design: </a:t>
            </a:r>
            <a:br>
              <a:rPr lang="en-GB" dirty="0"/>
            </a:br>
            <a:r>
              <a:rPr lang="en-GB" dirty="0"/>
              <a:t>Main Steps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35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Main steps:</a:t>
            </a:r>
          </a:p>
          <a:p>
            <a:pPr lvl="1"/>
            <a:r>
              <a:rPr lang="en-GB" dirty="0"/>
              <a:t>Creating a search space for a set of games (or game levels)</a:t>
            </a:r>
          </a:p>
          <a:p>
            <a:pPr lvl="1"/>
            <a:r>
              <a:rPr lang="en-GB" dirty="0"/>
              <a:t>Creating operators to choose points in the space, and also variation operators to choose points in some neighbourhood (e.g. a </a:t>
            </a:r>
            <a:r>
              <a:rPr lang="en-GB" b="1" dirty="0"/>
              <a:t>Mutation</a:t>
            </a:r>
            <a:r>
              <a:rPr lang="en-GB" dirty="0"/>
              <a:t> operator)</a:t>
            </a:r>
          </a:p>
          <a:p>
            <a:pPr lvl="1"/>
            <a:r>
              <a:rPr lang="en-GB" b="1" dirty="0"/>
              <a:t>Evaluate points in the search space</a:t>
            </a:r>
          </a:p>
          <a:p>
            <a:r>
              <a:rPr lang="en-GB" b="1" dirty="0"/>
              <a:t>In general, the final step (evaluation) is the hardest!</a:t>
            </a:r>
          </a:p>
          <a:p>
            <a:pPr lvl="1"/>
            <a:r>
              <a:rPr lang="en-GB" dirty="0"/>
              <a:t>For a restricted set of games, we can write evaluation heuristics</a:t>
            </a:r>
          </a:p>
          <a:p>
            <a:pPr lvl="1"/>
            <a:r>
              <a:rPr lang="en-GB" dirty="0"/>
              <a:t>Or measure the experience of </a:t>
            </a:r>
            <a:r>
              <a:rPr lang="en-GB" b="1" dirty="0"/>
              <a:t>AI bots </a:t>
            </a:r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682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actions affect the movement of the vehicle (space ship)</a:t>
            </a:r>
          </a:p>
          <a:p>
            <a:r>
              <a:rPr lang="en-GB" dirty="0"/>
              <a:t>Left-right?</a:t>
            </a:r>
          </a:p>
          <a:p>
            <a:r>
              <a:rPr lang="en-GB" dirty="0"/>
              <a:t>Car-like?</a:t>
            </a:r>
          </a:p>
          <a:p>
            <a:r>
              <a:rPr lang="en-GB" dirty="0"/>
              <a:t>Asteroids-style space ship</a:t>
            </a:r>
          </a:p>
          <a:p>
            <a:pPr lvl="1"/>
            <a:r>
              <a:rPr lang="en-GB" dirty="0"/>
              <a:t>Thrust forward / reverse</a:t>
            </a:r>
          </a:p>
          <a:p>
            <a:pPr lvl="1"/>
            <a:r>
              <a:rPr lang="en-GB" dirty="0"/>
              <a:t>Thrust always on?  (this is an interesting twist)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67" y="326711"/>
            <a:ext cx="1031422" cy="1090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325411">
            <a:off x="1585926" y="326711"/>
            <a:ext cx="1031422" cy="10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4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Controls / Actuator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Related to vehicle physics but distinct</a:t>
            </a:r>
          </a:p>
          <a:p>
            <a:r>
              <a:rPr lang="en-GB" dirty="0"/>
              <a:t>How is the ship / game controlled</a:t>
            </a:r>
          </a:p>
          <a:p>
            <a:r>
              <a:rPr lang="en-GB" dirty="0"/>
              <a:t>E.g. Classic arcade versus one tap or one touch (let’s say with one-touch the duration of touch counts too, as well as the timing of the touch)</a:t>
            </a:r>
          </a:p>
          <a:p>
            <a:r>
              <a:rPr lang="en-GB" dirty="0"/>
              <a:t>Can also vary the input mode completely</a:t>
            </a:r>
          </a:p>
          <a:p>
            <a:pPr lvl="1"/>
            <a:r>
              <a:rPr lang="en-GB" dirty="0"/>
              <a:t>E.g. Tap-based Pac-Man where each tap gives Pac-Man an aim-point</a:t>
            </a:r>
          </a:p>
        </p:txBody>
      </p:sp>
    </p:spTree>
    <p:extLst>
      <p:ext uri="{BB962C8B-B14F-4D97-AF65-F5344CB8AC3E}">
        <p14:creationId xmlns:p14="http://schemas.microsoft.com/office/powerpoint/2010/main" val="149534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9D48-DBBD-784B-B7D9-5863F12B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Planet Wars</a:t>
            </a:r>
            <a:br>
              <a:rPr lang="en-US" dirty="0"/>
            </a:br>
            <a:r>
              <a:rPr lang="en-US" sz="3600" dirty="0"/>
              <a:t>3 input modes: Slingshot, source-target, catapult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ED95-2BCB-3C44-8918-119B53C8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11208-CD70-C141-B9FD-EDA850F0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199"/>
            <a:ext cx="8229600" cy="49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32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Weapon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Things to vary include:</a:t>
            </a:r>
          </a:p>
          <a:p>
            <a:pPr lvl="1"/>
            <a:r>
              <a:rPr lang="en-GB" dirty="0"/>
              <a:t>Firing rate (and cannon cool down)</a:t>
            </a:r>
          </a:p>
          <a:p>
            <a:pPr lvl="1"/>
            <a:r>
              <a:rPr lang="en-GB" dirty="0"/>
              <a:t>Missile velocity profile</a:t>
            </a:r>
          </a:p>
          <a:p>
            <a:pPr lvl="2"/>
            <a:r>
              <a:rPr lang="en-GB" dirty="0"/>
              <a:t>How fast does it travel</a:t>
            </a:r>
          </a:p>
          <a:p>
            <a:pPr lvl="2"/>
            <a:r>
              <a:rPr lang="en-GB" dirty="0"/>
              <a:t>And does it slow down (like a bullet) or speed up (like a rocket)</a:t>
            </a:r>
          </a:p>
          <a:p>
            <a:pPr lvl="1"/>
            <a:r>
              <a:rPr lang="en-GB" dirty="0"/>
              <a:t>Missile range</a:t>
            </a:r>
          </a:p>
          <a:p>
            <a:pPr lvl="1"/>
            <a:r>
              <a:rPr lang="en-GB" dirty="0"/>
              <a:t>Missile steer</a:t>
            </a:r>
          </a:p>
          <a:p>
            <a:pPr lvl="2"/>
            <a:r>
              <a:rPr lang="en-GB" dirty="0"/>
              <a:t>(make ship movement steer the missile – like </a:t>
            </a:r>
            <a:r>
              <a:rPr lang="en-GB" dirty="0" err="1"/>
              <a:t>Galaxians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4531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Fixed versus panning / scrolling / zooming viewport)</a:t>
            </a:r>
          </a:p>
          <a:p>
            <a:pPr lvl="1"/>
            <a:r>
              <a:rPr lang="en-GB" dirty="0"/>
              <a:t>2D versus 3D, fully versus partially observable</a:t>
            </a:r>
          </a:p>
          <a:p>
            <a:r>
              <a:rPr lang="en-GB" dirty="0"/>
              <a:t>Note that this can radically alter the nature and difficulty of a game</a:t>
            </a:r>
          </a:p>
          <a:p>
            <a:r>
              <a:rPr lang="en-GB" dirty="0"/>
              <a:t>In game theory terms may also be significant e.g.</a:t>
            </a:r>
          </a:p>
          <a:p>
            <a:pPr lvl="1"/>
            <a:r>
              <a:rPr lang="en-GB" dirty="0"/>
              <a:t>Transform a game of </a:t>
            </a:r>
            <a:r>
              <a:rPr lang="en-GB" b="1" dirty="0"/>
              <a:t>perfect information</a:t>
            </a:r>
            <a:r>
              <a:rPr lang="en-GB" dirty="0"/>
              <a:t> into a </a:t>
            </a:r>
            <a:r>
              <a:rPr lang="en-GB" b="1" dirty="0"/>
              <a:t>partially observable</a:t>
            </a:r>
            <a:r>
              <a:rPr lang="en-GB" dirty="0"/>
              <a:t> one (and an MDP into a POMDP)</a:t>
            </a:r>
          </a:p>
          <a:p>
            <a:r>
              <a:rPr lang="en-GB" b="1" dirty="0"/>
              <a:t>What about Lights-Out Space Battle</a:t>
            </a:r>
          </a:p>
          <a:p>
            <a:pPr lvl="1"/>
            <a:r>
              <a:rPr lang="en-GB" b="1" dirty="0"/>
              <a:t>Play without seeing anything – except the score!</a:t>
            </a:r>
          </a:p>
          <a:p>
            <a:pPr lvl="1"/>
            <a:r>
              <a:rPr lang="en-GB" b="1" dirty="0"/>
              <a:t>Actually an already studied game: </a:t>
            </a:r>
            <a:r>
              <a:rPr lang="en-GB" b="1" dirty="0" err="1"/>
              <a:t>Kriegspiel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0025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obviously has a significant impact on the difficulty and interest of a game</a:t>
            </a:r>
          </a:p>
          <a:p>
            <a:r>
              <a:rPr lang="en-GB" dirty="0"/>
              <a:t>Ms Pac-Man is a classic example</a:t>
            </a:r>
          </a:p>
          <a:p>
            <a:r>
              <a:rPr lang="en-GB" dirty="0"/>
              <a:t>Where levels differ in maze layouts</a:t>
            </a:r>
          </a:p>
          <a:p>
            <a:r>
              <a:rPr lang="en-GB" dirty="0"/>
              <a:t>And also in the parameters (edible time, speed of Ms Pac-Man and speed of Ghosts)</a:t>
            </a:r>
          </a:p>
          <a:p>
            <a:r>
              <a:rPr lang="en-GB" dirty="0"/>
              <a:t>For Asteroids exercise focus on speed, size and movement (and possibly nature) of the Asteroids</a:t>
            </a:r>
          </a:p>
        </p:txBody>
      </p:sp>
    </p:spTree>
    <p:extLst>
      <p:ext uri="{BB962C8B-B14F-4D97-AF65-F5344CB8AC3E}">
        <p14:creationId xmlns:p14="http://schemas.microsoft.com/office/powerpoint/2010/main" val="2121073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 Pac-Man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9923"/>
            <a:ext cx="8229600" cy="53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4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28606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This can be a  big and complex one</a:t>
            </a:r>
          </a:p>
          <a:p>
            <a:r>
              <a:rPr lang="en-GB" dirty="0"/>
              <a:t>But we’ll experiment with powerful AI on this course</a:t>
            </a:r>
          </a:p>
          <a:p>
            <a:r>
              <a:rPr lang="en-GB" dirty="0"/>
              <a:t>To help manage the complexity</a:t>
            </a:r>
          </a:p>
          <a:p>
            <a:r>
              <a:rPr lang="en-GB" dirty="0"/>
              <a:t>Good AI can make for a very engaging experience – for even a simple battle game</a:t>
            </a:r>
          </a:p>
          <a:p>
            <a:r>
              <a:rPr lang="en-GB" dirty="0"/>
              <a:t>E.g. Atari Tank Battle was brilliant – to play against a human opponent (in this case HI instead of AI)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34" y="1417638"/>
            <a:ext cx="3292125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16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8D4B-DFBE-EE40-AD00-75D591FD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EAA0-B8A2-B641-9B00-3135165B8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possible aspects of a game can and probably should be varied</a:t>
            </a:r>
          </a:p>
          <a:p>
            <a:r>
              <a:rPr lang="en-US" dirty="0"/>
              <a:t>Think in terms of game search spaces</a:t>
            </a:r>
          </a:p>
          <a:p>
            <a:r>
              <a:rPr lang="en-US" dirty="0"/>
              <a:t>And searching those spaces automatically</a:t>
            </a:r>
          </a:p>
          <a:p>
            <a:r>
              <a:rPr lang="en-US" dirty="0"/>
              <a:t>At least to weed out non-starters</a:t>
            </a:r>
          </a:p>
        </p:txBody>
      </p:sp>
    </p:spTree>
    <p:extLst>
      <p:ext uri="{BB962C8B-B14F-4D97-AF65-F5344CB8AC3E}">
        <p14:creationId xmlns:p14="http://schemas.microsoft.com/office/powerpoint/2010/main" val="388765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One-Touch Casual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72149" cy="4525963"/>
          </a:xfrm>
        </p:spPr>
        <p:txBody>
          <a:bodyPr/>
          <a:lstStyle/>
          <a:p>
            <a:r>
              <a:rPr lang="en-US" dirty="0"/>
              <a:t>Flappy Bird Phenomenon</a:t>
            </a:r>
          </a:p>
          <a:p>
            <a:r>
              <a:rPr lang="en-US" dirty="0"/>
              <a:t>Since then some good one-touch games</a:t>
            </a:r>
          </a:p>
          <a:p>
            <a:r>
              <a:rPr lang="en-US" dirty="0"/>
              <a:t>Retry, </a:t>
            </a:r>
            <a:r>
              <a:rPr lang="en-US" dirty="0" err="1"/>
              <a:t>Mr</a:t>
            </a:r>
            <a:r>
              <a:rPr lang="en-US" dirty="0"/>
              <a:t> Jump, Swing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1600199"/>
            <a:ext cx="2807441" cy="49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3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</a:t>
            </a:r>
            <a:r>
              <a:rPr lang="en-US" dirty="0"/>
              <a:t> Jump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11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80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Plenty of “inspiration” out there…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46538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14" y="1916832"/>
            <a:ext cx="414766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995936" y="3212976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42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great opportunities for mining minor variations in existing games</a:t>
            </a:r>
          </a:p>
          <a:p>
            <a:r>
              <a:rPr lang="en-US" dirty="0"/>
              <a:t>Tuning the hell out of a format</a:t>
            </a:r>
          </a:p>
        </p:txBody>
      </p:sp>
    </p:spTree>
    <p:extLst>
      <p:ext uri="{BB962C8B-B14F-4D97-AF65-F5344CB8AC3E}">
        <p14:creationId xmlns:p14="http://schemas.microsoft.com/office/powerpoint/2010/main" val="330690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Ambitious Searchable Design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Togelius and </a:t>
            </a:r>
            <a:r>
              <a:rPr lang="en-GB" dirty="0" err="1"/>
              <a:t>Schmidhuber</a:t>
            </a:r>
            <a:r>
              <a:rPr lang="en-GB" dirty="0"/>
              <a:t> (CIG 2008)</a:t>
            </a:r>
          </a:p>
          <a:p>
            <a:r>
              <a:rPr lang="en-GB" dirty="0"/>
              <a:t>Cook and Colton (CIG 2011, …)</a:t>
            </a:r>
          </a:p>
          <a:p>
            <a:r>
              <a:rPr lang="en-GB" dirty="0"/>
              <a:t>The above were ambitious in the open-ended nature of the rules – but the games had limited variations in the physics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Even more open-ended: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Video Game Description Language</a:t>
            </a:r>
          </a:p>
          <a:p>
            <a:pPr lvl="1"/>
            <a:r>
              <a:rPr lang="en-GB" dirty="0" err="1"/>
              <a:t>Ebner</a:t>
            </a:r>
            <a:r>
              <a:rPr lang="en-GB" dirty="0"/>
              <a:t> at al Dagstuhl 2012, Schaul CIG 2013)</a:t>
            </a:r>
          </a:p>
          <a:p>
            <a:r>
              <a:rPr lang="en-GB" dirty="0"/>
              <a:t>All interesting work</a:t>
            </a:r>
          </a:p>
          <a:p>
            <a:r>
              <a:rPr lang="en-GB" dirty="0"/>
              <a:t>Difficult to auto-generate good quality human-playable games</a:t>
            </a:r>
          </a:p>
        </p:txBody>
      </p:sp>
    </p:spTree>
    <p:extLst>
      <p:ext uri="{BB962C8B-B14F-4D97-AF65-F5344CB8AC3E}">
        <p14:creationId xmlns:p14="http://schemas.microsoft.com/office/powerpoint/2010/main" val="376686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Togelius and </a:t>
            </a:r>
            <a:r>
              <a:rPr lang="en-GB" dirty="0" err="1"/>
              <a:t>Schmidhuber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64" y="1568057"/>
            <a:ext cx="50196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417638"/>
            <a:ext cx="27645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Three items:</a:t>
            </a:r>
          </a:p>
          <a:p>
            <a:r>
              <a:rPr lang="en-GB" dirty="0"/>
              <a:t>Set of numerical parameters</a:t>
            </a:r>
          </a:p>
          <a:p>
            <a:r>
              <a:rPr lang="en-GB" dirty="0"/>
              <a:t>Table of collision effects</a:t>
            </a:r>
          </a:p>
          <a:p>
            <a:r>
              <a:rPr lang="en-GB" dirty="0"/>
              <a:t>Table of collision scores</a:t>
            </a:r>
          </a:p>
          <a:p>
            <a:endParaRPr lang="en-GB" dirty="0"/>
          </a:p>
          <a:p>
            <a:r>
              <a:rPr lang="en-GB" dirty="0"/>
              <a:t>Evaluation was complex: how well could agents learn to play a game?</a:t>
            </a:r>
          </a:p>
          <a:p>
            <a:endParaRPr lang="en-GB" dirty="0"/>
          </a:p>
          <a:p>
            <a:r>
              <a:rPr lang="en-GB" dirty="0"/>
              <a:t>Inspiring work, but results were restricted by the cost of each fitness evaluation, and the learning ability of the algorithms</a:t>
            </a:r>
          </a:p>
          <a:p>
            <a:endParaRPr lang="en-GB" dirty="0"/>
          </a:p>
          <a:p>
            <a:r>
              <a:rPr lang="en-GB" dirty="0"/>
              <a:t>Current approach would more likely be SFP-based</a:t>
            </a:r>
          </a:p>
        </p:txBody>
      </p:sp>
    </p:spTree>
    <p:extLst>
      <p:ext uri="{BB962C8B-B14F-4D97-AF65-F5344CB8AC3E}">
        <p14:creationId xmlns:p14="http://schemas.microsoft.com/office/powerpoint/2010/main" val="250452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1107</Words>
  <Application>Microsoft Macintosh PowerPoint</Application>
  <PresentationFormat>On-screen Show (4:3)</PresentationFormat>
  <Paragraphs>150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Game Search Spaces: Inspiration and Component Parts</vt:lpstr>
      <vt:lpstr>Automated Game Design:  Main Steps and Challenges</vt:lpstr>
      <vt:lpstr>One-Touch Casual Games</vt:lpstr>
      <vt:lpstr>Mr Jump</vt:lpstr>
      <vt:lpstr>Retry</vt:lpstr>
      <vt:lpstr>Plenty of “inspiration” out there…</vt:lpstr>
      <vt:lpstr>Observation</vt:lpstr>
      <vt:lpstr>Ambitious Searchable Design Spaces</vt:lpstr>
      <vt:lpstr>Togelius and Schmidhuber</vt:lpstr>
      <vt:lpstr>The Devil is in the Detail</vt:lpstr>
      <vt:lpstr>Searching a Flappy Bird Design Space (work by Aaron Isaksen et al @ NYU)</vt:lpstr>
      <vt:lpstr>What is a playable Flappy Bird game?</vt:lpstr>
      <vt:lpstr>Searching the game space</vt:lpstr>
      <vt:lpstr>Comments on Isaksen’s Work</vt:lpstr>
      <vt:lpstr>Constructing a Searchable Game Design Space  Approach:   Identify Characteristic Dimensions of a Game Genre  e.g. 2-D Arcade Games</vt:lpstr>
      <vt:lpstr>Approach: Identify Characteristic Dimensions of a Game Genre e.g. 2-D Arcade Games</vt:lpstr>
      <vt:lpstr>Game Rules</vt:lpstr>
      <vt:lpstr>Object Types</vt:lpstr>
      <vt:lpstr>VGDL Example with Level Design https://github.com/EssexUniversityMCTS/gvgai/wiki/VGDL-Language </vt:lpstr>
      <vt:lpstr>Vehicle Physics</vt:lpstr>
      <vt:lpstr>Input Controls / Actuator Models</vt:lpstr>
      <vt:lpstr>Planet Wars 3 input modes: Slingshot, source-target, catapult</vt:lpstr>
      <vt:lpstr>Weapon Systems</vt:lpstr>
      <vt:lpstr>Game Views</vt:lpstr>
      <vt:lpstr>Level Design</vt:lpstr>
      <vt:lpstr>Ms Pac-Man Example</vt:lpstr>
      <vt:lpstr>AI Behaviour</vt:lpstr>
      <vt:lpstr>Summary</vt:lpstr>
    </vt:vector>
  </TitlesOfParts>
  <Company>University of Essex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IGGI Game Design Part II AI Informed Game Design</dc:title>
  <dc:creator>Simon Lucas</dc:creator>
  <cp:lastModifiedBy>Simon Lucas</cp:lastModifiedBy>
  <cp:revision>73</cp:revision>
  <dcterms:created xsi:type="dcterms:W3CDTF">2015-06-06T22:50:09Z</dcterms:created>
  <dcterms:modified xsi:type="dcterms:W3CDTF">2019-06-03T05:54:42Z</dcterms:modified>
</cp:coreProperties>
</file>