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306" r:id="rId3"/>
    <p:sldId id="315" r:id="rId4"/>
    <p:sldId id="311" r:id="rId5"/>
    <p:sldId id="307" r:id="rId6"/>
    <p:sldId id="312" r:id="rId7"/>
    <p:sldId id="308" r:id="rId8"/>
    <p:sldId id="309" r:id="rId9"/>
    <p:sldId id="310" r:id="rId10"/>
    <p:sldId id="314" r:id="rId11"/>
    <p:sldId id="31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p:restoredTop sz="94617"/>
  </p:normalViewPr>
  <p:slideViewPr>
    <p:cSldViewPr snapToGrid="0" snapToObjects="1">
      <p:cViewPr varScale="1">
        <p:scale>
          <a:sx n="100" d="100"/>
          <a:sy n="100" d="100"/>
        </p:scale>
        <p:origin x="1200" y="160"/>
      </p:cViewPr>
      <p:guideLst>
        <p:guide orient="horz" pos="2160"/>
        <p:guide pos="2880"/>
      </p:guideLst>
    </p:cSldViewPr>
  </p:slideViewPr>
  <p:notesTextViewPr>
    <p:cViewPr>
      <p:scale>
        <a:sx n="100" d="100"/>
        <a:sy n="100" d="100"/>
      </p:scale>
      <p:origin x="0" y="0"/>
    </p:cViewPr>
  </p:notesTextViewPr>
  <p:sorterViewPr>
    <p:cViewPr>
      <p:scale>
        <a:sx n="93" d="100"/>
        <a:sy n="9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BCE9EE-8D76-4ABF-B157-71B6E1555D24}" type="datetimeFigureOut">
              <a:rPr lang="en-GB" smtClean="0"/>
              <a:t>02/06/2019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589F8-C239-41DC-B211-220F4F68EDC2}" type="slidenum">
              <a:rPr lang="en-GB" smtClean="0"/>
              <a:t>‹#›</a:t>
            </a:fld>
            <a:endParaRPr lang="en-GB"/>
          </a:p>
        </p:txBody>
      </p:sp>
    </p:spTree>
    <p:extLst>
      <p:ext uri="{BB962C8B-B14F-4D97-AF65-F5344CB8AC3E}">
        <p14:creationId xmlns:p14="http://schemas.microsoft.com/office/powerpoint/2010/main" val="141976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6B06F7F7-D708-4C45-A30D-CC2D049B444D}" type="datetimeFigureOut">
              <a:rPr lang="en-US" smtClean="0"/>
              <a:t>6/2/19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147551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B06F7F7-D708-4C45-A30D-CC2D049B444D}" type="datetimeFigureOut">
              <a:rPr lang="en-US" smtClean="0"/>
              <a:t>6/2/19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100981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B06F7F7-D708-4C45-A30D-CC2D049B444D}" type="datetimeFigureOut">
              <a:rPr lang="en-US" smtClean="0"/>
              <a:t>6/2/19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279143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B06F7F7-D708-4C45-A30D-CC2D049B444D}" type="datetimeFigureOut">
              <a:rPr lang="en-US" smtClean="0"/>
              <a:t>6/2/19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339962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B06F7F7-D708-4C45-A30D-CC2D049B444D}" type="datetimeFigureOut">
              <a:rPr lang="en-US" smtClean="0"/>
              <a:t>6/2/19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199498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6B06F7F7-D708-4C45-A30D-CC2D049B444D}" type="datetimeFigureOut">
              <a:rPr lang="en-US" smtClean="0"/>
              <a:t>6/2/19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24347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6B06F7F7-D708-4C45-A30D-CC2D049B444D}" type="datetimeFigureOut">
              <a:rPr lang="en-US" smtClean="0"/>
              <a:t>6/2/19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418858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6B06F7F7-D708-4C45-A30D-CC2D049B444D}" type="datetimeFigureOut">
              <a:rPr lang="en-US" smtClean="0"/>
              <a:t>6/2/19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95664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6F7F7-D708-4C45-A30D-CC2D049B444D}" type="datetimeFigureOut">
              <a:rPr lang="en-US" smtClean="0"/>
              <a:t>6/2/19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64698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B06F7F7-D708-4C45-A30D-CC2D049B444D}" type="datetimeFigureOut">
              <a:rPr lang="en-US" smtClean="0"/>
              <a:t>6/2/19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114554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B06F7F7-D708-4C45-A30D-CC2D049B444D}" type="datetimeFigureOut">
              <a:rPr lang="en-US" smtClean="0"/>
              <a:t>6/2/19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23D92-70D3-D943-8311-00D8916EA719}" type="slidenum">
              <a:rPr lang="en-US" smtClean="0"/>
              <a:t>‹#›</a:t>
            </a:fld>
            <a:endParaRPr lang="en-US"/>
          </a:p>
        </p:txBody>
      </p:sp>
    </p:spTree>
    <p:extLst>
      <p:ext uri="{BB962C8B-B14F-4D97-AF65-F5344CB8AC3E}">
        <p14:creationId xmlns:p14="http://schemas.microsoft.com/office/powerpoint/2010/main" val="395696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6F7F7-D708-4C45-A30D-CC2D049B444D}" type="datetimeFigureOut">
              <a:rPr lang="en-US" smtClean="0"/>
              <a:t>6/2/19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23D92-70D3-D943-8311-00D8916EA719}" type="slidenum">
              <a:rPr lang="en-US" smtClean="0"/>
              <a:t>‹#›</a:t>
            </a:fld>
            <a:endParaRPr lang="en-US"/>
          </a:p>
        </p:txBody>
      </p:sp>
    </p:spTree>
    <p:extLst>
      <p:ext uri="{BB962C8B-B14F-4D97-AF65-F5344CB8AC3E}">
        <p14:creationId xmlns:p14="http://schemas.microsoft.com/office/powerpoint/2010/main" val="62990070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Simple Evolutionary Algorithm</a:t>
            </a:r>
            <a:br>
              <a:rPr lang="en-US" dirty="0"/>
            </a:br>
            <a:r>
              <a:rPr lang="en-US" dirty="0"/>
              <a:t>The Random Mutation Hill-Climber</a:t>
            </a:r>
          </a:p>
        </p:txBody>
      </p:sp>
      <p:sp>
        <p:nvSpPr>
          <p:cNvPr id="3" name="Subtitle 2"/>
          <p:cNvSpPr>
            <a:spLocks noGrp="1"/>
          </p:cNvSpPr>
          <p:nvPr>
            <p:ph type="subTitle" idx="1"/>
          </p:nvPr>
        </p:nvSpPr>
        <p:spPr/>
        <p:txBody>
          <a:bodyPr/>
          <a:lstStyle/>
          <a:p>
            <a:r>
              <a:rPr lang="en-US" dirty="0"/>
              <a:t>Simon Lucas</a:t>
            </a:r>
          </a:p>
        </p:txBody>
      </p:sp>
    </p:spTree>
    <p:extLst>
      <p:ext uri="{BB962C8B-B14F-4D97-AF65-F5344CB8AC3E}">
        <p14:creationId xmlns:p14="http://schemas.microsoft.com/office/powerpoint/2010/main" val="1406222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Hitting Time Exercise Hint</a:t>
            </a:r>
          </a:p>
        </p:txBody>
      </p:sp>
      <p:sp>
        <p:nvSpPr>
          <p:cNvPr id="3" name="Content Placeholder 2"/>
          <p:cNvSpPr>
            <a:spLocks noGrp="1"/>
          </p:cNvSpPr>
          <p:nvPr>
            <p:ph idx="1"/>
          </p:nvPr>
        </p:nvSpPr>
        <p:spPr/>
        <p:txBody>
          <a:bodyPr/>
          <a:lstStyle/>
          <a:p>
            <a:r>
              <a:rPr lang="en-GB" dirty="0"/>
              <a:t>Key hint:</a:t>
            </a:r>
          </a:p>
          <a:p>
            <a:r>
              <a:rPr lang="en-GB" dirty="0"/>
              <a:t>If an event has a probability of </a:t>
            </a:r>
            <a:r>
              <a:rPr lang="en-GB" b="1" dirty="0"/>
              <a:t>(1/N)</a:t>
            </a:r>
          </a:p>
          <a:p>
            <a:r>
              <a:rPr lang="en-GB" dirty="0"/>
              <a:t>Then the expected number of samples before the event occurs is </a:t>
            </a:r>
            <a:r>
              <a:rPr lang="en-GB" b="1" dirty="0"/>
              <a:t>N</a:t>
            </a:r>
            <a:endParaRPr lang="en-GB" dirty="0"/>
          </a:p>
          <a:p>
            <a:r>
              <a:rPr lang="en-GB" dirty="0"/>
              <a:t>Start by considering how long it takes to flip the final incorrect bit</a:t>
            </a:r>
          </a:p>
          <a:p>
            <a:r>
              <a:rPr lang="en-GB" dirty="0"/>
              <a:t>Then develop an expression for the total time</a:t>
            </a:r>
          </a:p>
        </p:txBody>
      </p:sp>
    </p:spTree>
    <p:extLst>
      <p:ext uri="{BB962C8B-B14F-4D97-AF65-F5344CB8AC3E}">
        <p14:creationId xmlns:p14="http://schemas.microsoft.com/office/powerpoint/2010/main" val="359373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Evolutionary Game Design Exercise</a:t>
            </a:r>
          </a:p>
        </p:txBody>
      </p:sp>
      <p:sp>
        <p:nvSpPr>
          <p:cNvPr id="3" name="Content Placeholder 2"/>
          <p:cNvSpPr>
            <a:spLocks noGrp="1"/>
          </p:cNvSpPr>
          <p:nvPr>
            <p:ph idx="1"/>
          </p:nvPr>
        </p:nvSpPr>
        <p:spPr/>
        <p:txBody>
          <a:bodyPr/>
          <a:lstStyle/>
          <a:p>
            <a:r>
              <a:rPr lang="en-GB" dirty="0"/>
              <a:t>In a later lab session:</a:t>
            </a:r>
          </a:p>
          <a:p>
            <a:pPr lvl="1"/>
            <a:r>
              <a:rPr lang="en-GB" dirty="0"/>
              <a:t>adapt the Random Mutation Hill Climber code to optimise some aspect of a game</a:t>
            </a:r>
          </a:p>
          <a:p>
            <a:r>
              <a:rPr lang="en-GB" dirty="0"/>
              <a:t>Approach:</a:t>
            </a:r>
          </a:p>
          <a:p>
            <a:pPr lvl="1"/>
            <a:r>
              <a:rPr lang="en-GB" dirty="0"/>
              <a:t>Implement a </a:t>
            </a:r>
            <a:r>
              <a:rPr lang="en-GB" dirty="0" err="1"/>
              <a:t>GameParameter</a:t>
            </a:r>
            <a:r>
              <a:rPr lang="en-GB" dirty="0"/>
              <a:t> class</a:t>
            </a:r>
          </a:p>
          <a:p>
            <a:pPr lvl="1"/>
            <a:r>
              <a:rPr lang="en-GB" dirty="0"/>
              <a:t>Have this implement an </a:t>
            </a:r>
            <a:r>
              <a:rPr lang="en-GB" b="1" dirty="0"/>
              <a:t>Evolvable</a:t>
            </a:r>
            <a:r>
              <a:rPr lang="en-GB" dirty="0"/>
              <a:t> interface</a:t>
            </a:r>
          </a:p>
          <a:p>
            <a:pPr lvl="1"/>
            <a:r>
              <a:rPr lang="en-GB" dirty="0"/>
              <a:t>Then adapt the RHMC </a:t>
            </a:r>
            <a:r>
              <a:rPr lang="en-GB"/>
              <a:t>to evolve</a:t>
            </a:r>
            <a:endParaRPr lang="en-GB" dirty="0"/>
          </a:p>
        </p:txBody>
      </p:sp>
    </p:spTree>
    <p:extLst>
      <p:ext uri="{BB962C8B-B14F-4D97-AF65-F5344CB8AC3E}">
        <p14:creationId xmlns:p14="http://schemas.microsoft.com/office/powerpoint/2010/main" val="22945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My Favourite Evolutionary Algorithm</a:t>
            </a:r>
            <a:br>
              <a:rPr lang="en-GB" dirty="0"/>
            </a:br>
            <a:r>
              <a:rPr lang="en-GB" dirty="0"/>
              <a:t>Random Mutation Hill-Climber (RHMC)</a:t>
            </a:r>
          </a:p>
        </p:txBody>
      </p:sp>
      <p:sp>
        <p:nvSpPr>
          <p:cNvPr id="3" name="Content Placeholder 2"/>
          <p:cNvSpPr>
            <a:spLocks noGrp="1"/>
          </p:cNvSpPr>
          <p:nvPr>
            <p:ph idx="1"/>
          </p:nvPr>
        </p:nvSpPr>
        <p:spPr/>
        <p:txBody>
          <a:bodyPr/>
          <a:lstStyle/>
          <a:p>
            <a:r>
              <a:rPr lang="en-GB" dirty="0"/>
              <a:t>Ultra-simple</a:t>
            </a:r>
          </a:p>
          <a:p>
            <a:r>
              <a:rPr lang="en-GB" dirty="0"/>
              <a:t>Performance very good across a range of problems</a:t>
            </a:r>
          </a:p>
          <a:p>
            <a:r>
              <a:rPr lang="en-GB" dirty="0"/>
              <a:t>Prone to get stuck in local optima</a:t>
            </a:r>
          </a:p>
          <a:p>
            <a:r>
              <a:rPr lang="en-GB" sz="4000" b="1" dirty="0"/>
              <a:t>So run with random restarts!!!</a:t>
            </a:r>
          </a:p>
          <a:p>
            <a:r>
              <a:rPr lang="en-GB" dirty="0"/>
              <a:t>AKA: (1+1) ES</a:t>
            </a:r>
          </a:p>
          <a:p>
            <a:pPr lvl="1"/>
            <a:r>
              <a:rPr lang="en-GB" dirty="0"/>
              <a:t>Especially when optimising a vector of real numbers</a:t>
            </a:r>
          </a:p>
          <a:p>
            <a:endParaRPr lang="en-GB" dirty="0"/>
          </a:p>
        </p:txBody>
      </p:sp>
    </p:spTree>
    <p:extLst>
      <p:ext uri="{BB962C8B-B14F-4D97-AF65-F5344CB8AC3E}">
        <p14:creationId xmlns:p14="http://schemas.microsoft.com/office/powerpoint/2010/main" val="47474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Visualisation: Demo Code for </a:t>
            </a:r>
            <a:r>
              <a:rPr lang="en-GB" dirty="0" err="1"/>
              <a:t>OneMax</a:t>
            </a:r>
            <a:br>
              <a:rPr lang="en-GB" dirty="0"/>
            </a:br>
            <a:r>
              <a:rPr lang="en-GB" dirty="0"/>
              <a:t>Problem solved when all grid is yellow</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2114550" y="1538400"/>
            <a:ext cx="4914900" cy="5172075"/>
          </a:xfrm>
          <a:prstGeom prst="rect">
            <a:avLst/>
          </a:prstGeom>
        </p:spPr>
      </p:pic>
    </p:spTree>
    <p:extLst>
      <p:ext uri="{BB962C8B-B14F-4D97-AF65-F5344CB8AC3E}">
        <p14:creationId xmlns:p14="http://schemas.microsoft.com/office/powerpoint/2010/main" val="285243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Algorithm</a:t>
            </a:r>
          </a:p>
        </p:txBody>
      </p:sp>
      <p:sp>
        <p:nvSpPr>
          <p:cNvPr id="3" name="Content Placeholder 2"/>
          <p:cNvSpPr>
            <a:spLocks noGrp="1"/>
          </p:cNvSpPr>
          <p:nvPr>
            <p:ph idx="1"/>
          </p:nvPr>
        </p:nvSpPr>
        <p:spPr/>
        <p:txBody>
          <a:bodyPr>
            <a:normAutofit lnSpcReduction="10000"/>
          </a:bodyPr>
          <a:lstStyle/>
          <a:p>
            <a:r>
              <a:rPr lang="en-GB" dirty="0"/>
              <a:t>Make a random solution – call it </a:t>
            </a:r>
            <a:r>
              <a:rPr lang="en-GB" dirty="0" err="1"/>
              <a:t>bestYet</a:t>
            </a:r>
            <a:endParaRPr lang="en-GB" dirty="0"/>
          </a:p>
          <a:p>
            <a:r>
              <a:rPr lang="en-GB" dirty="0"/>
              <a:t>Repeat until termination</a:t>
            </a:r>
          </a:p>
          <a:p>
            <a:pPr lvl="1"/>
            <a:r>
              <a:rPr lang="en-GB" dirty="0" err="1"/>
              <a:t>mutatedCopy</a:t>
            </a:r>
            <a:r>
              <a:rPr lang="en-GB" dirty="0"/>
              <a:t> := </a:t>
            </a:r>
            <a:r>
              <a:rPr lang="en-GB" dirty="0" err="1"/>
              <a:t>copyAndMutate</a:t>
            </a:r>
            <a:r>
              <a:rPr lang="en-GB" dirty="0"/>
              <a:t>(</a:t>
            </a:r>
            <a:r>
              <a:rPr lang="en-GB" dirty="0" err="1"/>
              <a:t>bestYet</a:t>
            </a:r>
            <a:r>
              <a:rPr lang="en-GB" dirty="0"/>
              <a:t>)</a:t>
            </a:r>
          </a:p>
          <a:p>
            <a:pPr lvl="1"/>
            <a:r>
              <a:rPr lang="en-GB" dirty="0"/>
              <a:t>If (</a:t>
            </a:r>
            <a:r>
              <a:rPr lang="en-GB" dirty="0" err="1"/>
              <a:t>mutatedCopy</a:t>
            </a:r>
            <a:r>
              <a:rPr lang="en-GB" dirty="0"/>
              <a:t> </a:t>
            </a:r>
            <a:r>
              <a:rPr lang="en-GB" b="1" dirty="0"/>
              <a:t>is better or equal to</a:t>
            </a:r>
            <a:r>
              <a:rPr lang="en-GB" dirty="0"/>
              <a:t> </a:t>
            </a:r>
            <a:r>
              <a:rPr lang="en-GB" dirty="0" err="1"/>
              <a:t>bestYet</a:t>
            </a:r>
            <a:r>
              <a:rPr lang="en-GB" dirty="0"/>
              <a:t>)</a:t>
            </a:r>
          </a:p>
          <a:p>
            <a:pPr lvl="2"/>
            <a:r>
              <a:rPr lang="en-GB" dirty="0" err="1"/>
              <a:t>bestYet</a:t>
            </a:r>
            <a:r>
              <a:rPr lang="en-GB" dirty="0"/>
              <a:t> := </a:t>
            </a:r>
            <a:r>
              <a:rPr lang="en-GB" dirty="0" err="1"/>
              <a:t>mutatedCopy</a:t>
            </a:r>
            <a:endParaRPr lang="en-GB" dirty="0"/>
          </a:p>
          <a:p>
            <a:pPr lvl="1"/>
            <a:r>
              <a:rPr lang="en-GB" dirty="0"/>
              <a:t>Terminate if </a:t>
            </a:r>
            <a:r>
              <a:rPr lang="en-GB" dirty="0" err="1"/>
              <a:t>bestYet</a:t>
            </a:r>
            <a:r>
              <a:rPr lang="en-GB" dirty="0"/>
              <a:t> is good enough</a:t>
            </a:r>
          </a:p>
          <a:p>
            <a:pPr lvl="1"/>
            <a:r>
              <a:rPr lang="en-GB" dirty="0"/>
              <a:t>OR we’ve run out of time</a:t>
            </a:r>
          </a:p>
          <a:p>
            <a:pPr marL="0" indent="0">
              <a:buNone/>
            </a:pPr>
            <a:endParaRPr lang="en-GB" dirty="0"/>
          </a:p>
          <a:p>
            <a:pPr marL="0" indent="0">
              <a:buNone/>
            </a:pPr>
            <a:r>
              <a:rPr lang="en-GB" dirty="0"/>
              <a:t>Question: where is the fitness evaluation done?</a:t>
            </a:r>
          </a:p>
        </p:txBody>
      </p:sp>
    </p:spTree>
    <p:extLst>
      <p:ext uri="{BB962C8B-B14F-4D97-AF65-F5344CB8AC3E}">
        <p14:creationId xmlns:p14="http://schemas.microsoft.com/office/powerpoint/2010/main" val="86958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RHMC Algorithm</a:t>
            </a:r>
            <a:br>
              <a:rPr lang="en-GB" dirty="0"/>
            </a:br>
            <a:r>
              <a:rPr lang="en-GB" dirty="0"/>
              <a:t>(for vector of real, co-evolution)</a:t>
            </a:r>
          </a:p>
        </p:txBody>
      </p:sp>
      <p:sp>
        <p:nvSpPr>
          <p:cNvPr id="4" name="Rectangle 1"/>
          <p:cNvSpPr>
            <a:spLocks noGrp="1" noChangeArrowheads="1"/>
          </p:cNvSpPr>
          <p:nvPr>
            <p:ph idx="1"/>
          </p:nvPr>
        </p:nvSpPr>
        <p:spPr bwMode="auto">
          <a:xfrm>
            <a:off x="973183" y="1955676"/>
            <a:ext cx="7197634"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run(</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nEvals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i&lt;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nEvals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randomly mutate the best yet</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randMut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stepFac</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diff =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eval</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.pointsDiff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(diff &gt;=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97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RHMC Algorithm</a:t>
            </a:r>
            <a:br>
              <a:rPr lang="en-GB" dirty="0"/>
            </a:br>
            <a:r>
              <a:rPr lang="en-GB" dirty="0"/>
              <a:t>And with adaptive step size</a:t>
            </a:r>
          </a:p>
        </p:txBody>
      </p:sp>
      <p:sp>
        <p:nvSpPr>
          <p:cNvPr id="4" name="Rectangle 1"/>
          <p:cNvSpPr>
            <a:spLocks noGrp="1" noChangeArrowheads="1"/>
          </p:cNvSpPr>
          <p:nvPr>
            <p:ph idx="1"/>
          </p:nvPr>
        </p:nvSpPr>
        <p:spPr bwMode="auto">
          <a:xfrm>
            <a:off x="822960" y="1760050"/>
            <a:ext cx="7165744" cy="49552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double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run(</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nEvals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i&lt;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nEvals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randomly mutate the best yet</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randMut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stepFac</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diff =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eval</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.pointsDiff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if it's better then adopt the mutation as the new best</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(diff &gt;=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try making it bigger - make even faster progress</a:t>
            </a:r>
            <a:br>
              <a:rPr lang="en-US" altLang="en-US" sz="1400" i="1" dirty="0">
                <a:solidFill>
                  <a:srgbClr val="808080"/>
                </a:solidFill>
                <a:latin typeface="Courier New" panose="02070309020205020404" pitchFamily="49" charset="0"/>
                <a:cs typeface="Courier New" panose="02070309020205020404" pitchFamily="49" charset="0"/>
              </a:rPr>
            </a:br>
            <a:r>
              <a:rPr lang="en-US" altLang="en-US" sz="1400" i="1" dirty="0">
                <a:solidFill>
                  <a:srgbClr val="808080"/>
                </a:solidFill>
                <a:latin typeface="Courier New" panose="02070309020205020404" pitchFamily="49" charset="0"/>
                <a:cs typeface="Courier New" panose="02070309020205020404" pitchFamily="49" charset="0"/>
              </a:rPr>
              <a:t>	   </a:t>
            </a:r>
            <a:r>
              <a:rPr lang="en-US" altLang="en-US" sz="1400" b="1" dirty="0" err="1">
                <a:solidFill>
                  <a:srgbClr val="660E7A"/>
                </a:solidFill>
                <a:latin typeface="Courier New" panose="02070309020205020404" pitchFamily="49" charset="0"/>
                <a:cs typeface="Courier New" panose="02070309020205020404" pitchFamily="49" charset="0"/>
              </a:rPr>
              <a:t>stepFac</a:t>
            </a:r>
            <a:r>
              <a:rPr lang="en-US" altLang="en-US" sz="1400" b="1" dirty="0">
                <a:solidFill>
                  <a:srgbClr val="660E7A"/>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err="1">
                <a:solidFill>
                  <a:srgbClr val="660E7A"/>
                </a:solidFill>
                <a:latin typeface="Courier New" panose="02070309020205020404" pitchFamily="49" charset="0"/>
                <a:cs typeface="Courier New" panose="02070309020205020404" pitchFamily="49" charset="0"/>
              </a:rPr>
              <a:t>stepAdjust</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try making the step size smaller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stepFac</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stepAdjust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980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Test RHMC on the one max problem</a:t>
            </a:r>
          </a:p>
        </p:txBody>
      </p:sp>
      <p:sp>
        <p:nvSpPr>
          <p:cNvPr id="3" name="Content Placeholder 2"/>
          <p:cNvSpPr>
            <a:spLocks noGrp="1"/>
          </p:cNvSpPr>
          <p:nvPr>
            <p:ph idx="1"/>
          </p:nvPr>
        </p:nvSpPr>
        <p:spPr>
          <a:xfrm>
            <a:off x="457200" y="1600200"/>
            <a:ext cx="8229600" cy="4887227"/>
          </a:xfrm>
        </p:spPr>
        <p:txBody>
          <a:bodyPr>
            <a:normAutofit fontScale="77500" lnSpcReduction="20000"/>
          </a:bodyPr>
          <a:lstStyle/>
          <a:p>
            <a:r>
              <a:rPr lang="en-GB" dirty="0"/>
              <a:t>Aims to evolve a binary vector of all ones</a:t>
            </a:r>
          </a:p>
          <a:p>
            <a:r>
              <a:rPr lang="en-GB" dirty="0"/>
              <a:t>Useful test problem</a:t>
            </a:r>
          </a:p>
          <a:p>
            <a:r>
              <a:rPr lang="en-GB" dirty="0"/>
              <a:t>Easy: </a:t>
            </a:r>
            <a:r>
              <a:rPr lang="en-GB" b="1" dirty="0"/>
              <a:t>no local optima</a:t>
            </a:r>
          </a:p>
          <a:p>
            <a:r>
              <a:rPr lang="en-GB" dirty="0"/>
              <a:t>Gives a </a:t>
            </a:r>
            <a:r>
              <a:rPr lang="en-GB" b="1" dirty="0"/>
              <a:t>rough idea</a:t>
            </a:r>
            <a:r>
              <a:rPr lang="en-GB" dirty="0"/>
              <a:t> of how long the algorithm may take to learn a given number of bits for a similarly easy problem</a:t>
            </a:r>
          </a:p>
          <a:p>
            <a:r>
              <a:rPr lang="en-GB" dirty="0"/>
              <a:t>But many real-world problems are tougher and have local optima</a:t>
            </a:r>
          </a:p>
          <a:p>
            <a:r>
              <a:rPr lang="en-GB" dirty="0"/>
              <a:t>And </a:t>
            </a:r>
            <a:r>
              <a:rPr lang="en-GB" b="1" dirty="0" err="1"/>
              <a:t>epistatis</a:t>
            </a:r>
            <a:r>
              <a:rPr lang="en-GB" dirty="0"/>
              <a:t> – where the meaning of a symbol in one part of the solution depends on one or more other parts</a:t>
            </a:r>
          </a:p>
          <a:p>
            <a:r>
              <a:rPr lang="en-GB" dirty="0"/>
              <a:t>Asteroids example of epistasis:</a:t>
            </a:r>
          </a:p>
          <a:p>
            <a:pPr lvl="1"/>
            <a:r>
              <a:rPr lang="en-GB" dirty="0"/>
              <a:t>For a particular level of challenge, the optimal number and speed of Asteroids will depend on the missile firing rate of the ship (a rapid fire gun will enable the player to handle more fast moving Asteroids)</a:t>
            </a:r>
          </a:p>
        </p:txBody>
      </p:sp>
    </p:spTree>
    <p:extLst>
      <p:ext uri="{BB962C8B-B14F-4D97-AF65-F5344CB8AC3E}">
        <p14:creationId xmlns:p14="http://schemas.microsoft.com/office/powerpoint/2010/main" val="374989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t>RHMC Algorithm</a:t>
            </a:r>
            <a:br>
              <a:rPr lang="en-GB" sz="3600" dirty="0"/>
            </a:br>
            <a:r>
              <a:rPr lang="en-GB" sz="3600" dirty="0"/>
              <a:t>Specific </a:t>
            </a:r>
            <a:r>
              <a:rPr lang="en-GB" sz="3600" b="1" dirty="0"/>
              <a:t>one max</a:t>
            </a:r>
            <a:r>
              <a:rPr lang="en-GB" sz="3600" dirty="0"/>
              <a:t> example</a:t>
            </a:r>
          </a:p>
        </p:txBody>
      </p:sp>
      <p:sp>
        <p:nvSpPr>
          <p:cNvPr id="4" name="Rectangle 1"/>
          <p:cNvSpPr>
            <a:spLocks noGrp="1" noChangeArrowheads="1"/>
          </p:cNvSpPr>
          <p:nvPr>
            <p:ph idx="1"/>
          </p:nvPr>
        </p:nvSpPr>
        <p:spPr bwMode="auto">
          <a:xfrm>
            <a:off x="457200" y="1416362"/>
            <a:ext cx="8207696"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Integer run(</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nEvals)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i&lt;=nEvals; i++)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randomly mutate the best yet</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mut = </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randMut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if it's better then adopt the mutation as the new best</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(countOnes(mut) &gt;= countOnes(</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bestYet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mut;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System.out.println(Arrays.toString(bestYet));</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(countOnes(</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bestYet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return how many evals it took to reach perfection</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failed to find a solution</a:t>
            </a:r>
            <a:b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36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Exercise - RHMC</a:t>
            </a:r>
          </a:p>
        </p:txBody>
      </p:sp>
      <p:sp>
        <p:nvSpPr>
          <p:cNvPr id="3" name="Content Placeholder 2"/>
          <p:cNvSpPr>
            <a:spLocks noGrp="1"/>
          </p:cNvSpPr>
          <p:nvPr>
            <p:ph idx="1"/>
          </p:nvPr>
        </p:nvSpPr>
        <p:spPr>
          <a:xfrm>
            <a:off x="457200" y="1417638"/>
            <a:ext cx="8229600" cy="5121707"/>
          </a:xfrm>
        </p:spPr>
        <p:txBody>
          <a:bodyPr>
            <a:normAutofit fontScale="85000" lnSpcReduction="10000"/>
          </a:bodyPr>
          <a:lstStyle/>
          <a:p>
            <a:r>
              <a:rPr lang="en-GB" dirty="0"/>
              <a:t>Work out how to predict the “expected hitting time” of the algorithm on one max</a:t>
            </a:r>
          </a:p>
          <a:p>
            <a:r>
              <a:rPr lang="en-GB" dirty="0"/>
              <a:t>This means, starting from a random bit vector, how many fitness evaluations are expected in order to reach the optimum (all ones)</a:t>
            </a:r>
          </a:p>
          <a:p>
            <a:r>
              <a:rPr lang="en-GB" dirty="0"/>
              <a:t>Experiment with the code:</a:t>
            </a:r>
          </a:p>
          <a:p>
            <a:pPr lvl="1"/>
            <a:r>
              <a:rPr lang="en-GB" dirty="0"/>
              <a:t>See </a:t>
            </a:r>
            <a:r>
              <a:rPr lang="en-GB" b="1" dirty="0" err="1">
                <a:latin typeface="Courier New" panose="02070309020205020404" pitchFamily="49" charset="0"/>
                <a:cs typeface="Courier New" panose="02070309020205020404" pitchFamily="49" charset="0"/>
              </a:rPr>
              <a:t>ga.OneMaxTest</a:t>
            </a:r>
            <a:endParaRPr lang="en-GB" b="1" dirty="0">
              <a:latin typeface="Courier New" panose="02070309020205020404" pitchFamily="49" charset="0"/>
              <a:cs typeface="Courier New" panose="02070309020205020404" pitchFamily="49" charset="0"/>
            </a:endParaRPr>
          </a:p>
          <a:p>
            <a:pPr lvl="1"/>
            <a:r>
              <a:rPr lang="en-GB" dirty="0"/>
              <a:t>Observe how the expected hitting time varies with N</a:t>
            </a:r>
          </a:p>
          <a:p>
            <a:pPr lvl="1"/>
            <a:r>
              <a:rPr lang="en-GB" dirty="0"/>
              <a:t>Develop a sum of series expression for this</a:t>
            </a:r>
          </a:p>
          <a:p>
            <a:pPr lvl="1"/>
            <a:r>
              <a:rPr lang="en-GB" dirty="0"/>
              <a:t>Implement it in the method: 								</a:t>
            </a:r>
          </a:p>
          <a:p>
            <a:pPr lvl="2"/>
            <a:r>
              <a:rPr lang="en-GB" sz="3300" b="1" dirty="0" err="1">
                <a:latin typeface="Courier" charset="0"/>
                <a:ea typeface="Courier" charset="0"/>
                <a:cs typeface="Courier" charset="0"/>
              </a:rPr>
              <a:t>predictNEvals</a:t>
            </a:r>
            <a:r>
              <a:rPr lang="en-GB" sz="3300" b="1" dirty="0">
                <a:latin typeface="Courier" charset="0"/>
                <a:ea typeface="Courier" charset="0"/>
                <a:cs typeface="Courier" charset="0"/>
              </a:rPr>
              <a:t>(</a:t>
            </a:r>
            <a:r>
              <a:rPr lang="en-GB" sz="3300" b="1" dirty="0" err="1">
                <a:latin typeface="Courier" charset="0"/>
                <a:ea typeface="Courier" charset="0"/>
                <a:cs typeface="Courier" charset="0"/>
              </a:rPr>
              <a:t>int</a:t>
            </a:r>
            <a:r>
              <a:rPr lang="en-GB" sz="3300" b="1" dirty="0">
                <a:latin typeface="Courier" charset="0"/>
                <a:ea typeface="Courier" charset="0"/>
                <a:cs typeface="Courier" charset="0"/>
              </a:rPr>
              <a:t> n)</a:t>
            </a:r>
          </a:p>
          <a:p>
            <a:r>
              <a:rPr lang="en-GB" dirty="0"/>
              <a:t>How does it scale (e.g. is it O(N) ?)</a:t>
            </a:r>
          </a:p>
        </p:txBody>
      </p:sp>
    </p:spTree>
    <p:extLst>
      <p:ext uri="{BB962C8B-B14F-4D97-AF65-F5344CB8AC3E}">
        <p14:creationId xmlns:p14="http://schemas.microsoft.com/office/powerpoint/2010/main" val="4010147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4522</TotalTime>
  <Words>435</Words>
  <Application>Microsoft Macintosh PowerPoint</Application>
  <PresentationFormat>On-screen Show (4:3)</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vt:lpstr>
      <vt:lpstr>Courier New</vt:lpstr>
      <vt:lpstr>Office Theme</vt:lpstr>
      <vt:lpstr>A Simple Evolutionary Algorithm The Random Mutation Hill-Climber</vt:lpstr>
      <vt:lpstr>My Favourite Evolutionary Algorithm Random Mutation Hill-Climber (RHMC)</vt:lpstr>
      <vt:lpstr>Visualisation: Demo Code for OneMax Problem solved when all grid is yellow</vt:lpstr>
      <vt:lpstr>The Algorithm</vt:lpstr>
      <vt:lpstr>RHMC Algorithm (for vector of real, co-evolution)</vt:lpstr>
      <vt:lpstr>RHMC Algorithm And with adaptive step size</vt:lpstr>
      <vt:lpstr>Test RHMC on the one max problem</vt:lpstr>
      <vt:lpstr>RHMC Algorithm Specific one max example</vt:lpstr>
      <vt:lpstr>Lab Exercise - RHMC</vt:lpstr>
      <vt:lpstr>Expected Hitting Time Exercise Hint</vt:lpstr>
      <vt:lpstr>Evolutionary Game Design Exercise</vt:lpstr>
    </vt:vector>
  </TitlesOfParts>
  <Company>University of Essex</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IGGI Game Design Part II AI Informed Game Design</dc:title>
  <dc:creator>Simon Lucas</dc:creator>
  <cp:lastModifiedBy>Simon Lucas</cp:lastModifiedBy>
  <cp:revision>65</cp:revision>
  <dcterms:created xsi:type="dcterms:W3CDTF">2015-06-06T22:50:09Z</dcterms:created>
  <dcterms:modified xsi:type="dcterms:W3CDTF">2019-06-02T10:40:01Z</dcterms:modified>
</cp:coreProperties>
</file>