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7" r:id="rId5"/>
    <p:sldId id="264" r:id="rId6"/>
    <p:sldId id="265" r:id="rId7"/>
    <p:sldId id="266" r:id="rId8"/>
    <p:sldId id="259" r:id="rId9"/>
    <p:sldId id="260" r:id="rId10"/>
    <p:sldId id="261" r:id="rId11"/>
    <p:sldId id="258" r:id="rId12"/>
    <p:sldId id="269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43"/>
  </p:normalViewPr>
  <p:slideViewPr>
    <p:cSldViewPr>
      <p:cViewPr varScale="1">
        <p:scale>
          <a:sx n="120" d="100"/>
          <a:sy n="120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57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17-05-18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AnalysingPacMa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Game Analytics</a:t>
            </a:r>
            <a:br>
              <a:rPr lang="nl-NL" b="1" dirty="0"/>
            </a:br>
            <a:br>
              <a:rPr lang="nl-NL" b="1" dirty="0"/>
            </a:br>
            <a:r>
              <a:rPr lang="nl-NL" sz="2200" b="1"/>
              <a:t>Slides adapted from </a:t>
            </a:r>
            <a:r>
              <a:rPr lang="nl-NL" sz="2200" b="1" dirty="0"/>
              <a:t>WG on Game Analytics</a:t>
            </a:r>
            <a:br>
              <a:rPr lang="nl-NL" sz="2200" b="1" dirty="0"/>
            </a:br>
            <a:r>
              <a:rPr lang="nl-NL" sz="2200" b="1" dirty="0"/>
              <a:t>in Dagstuhl seminar </a:t>
            </a:r>
            <a:br>
              <a:rPr lang="nl-NL" sz="2200" b="1" dirty="0"/>
            </a:br>
            <a:r>
              <a:rPr lang="nl-NL" sz="2200" b="1" dirty="0"/>
              <a:t>on Integration in C&amp;AI in Games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Christian </a:t>
            </a:r>
            <a:r>
              <a:rPr lang="nl-NL" dirty="0" err="1"/>
              <a:t>Bauckhage</a:t>
            </a:r>
            <a:r>
              <a:rPr lang="nl-NL" dirty="0"/>
              <a:t>, Bruno </a:t>
            </a:r>
            <a:r>
              <a:rPr lang="nl-NL" dirty="0" err="1"/>
              <a:t>Bouzy</a:t>
            </a:r>
            <a:r>
              <a:rPr lang="nl-NL" dirty="0"/>
              <a:t>, Peter </a:t>
            </a:r>
            <a:r>
              <a:rPr lang="nl-NL" dirty="0" err="1"/>
              <a:t>Cowling</a:t>
            </a:r>
            <a:r>
              <a:rPr lang="nl-NL" dirty="0"/>
              <a:t>, </a:t>
            </a:r>
            <a:r>
              <a:rPr lang="nl-NL" dirty="0" err="1"/>
              <a:t>Graham</a:t>
            </a:r>
            <a:r>
              <a:rPr lang="nl-NL" dirty="0"/>
              <a:t> </a:t>
            </a:r>
            <a:r>
              <a:rPr lang="nl-NL" dirty="0" err="1"/>
              <a:t>Kendall</a:t>
            </a:r>
            <a:r>
              <a:rPr lang="nl-NL" dirty="0"/>
              <a:t>, Pier Luca </a:t>
            </a:r>
            <a:r>
              <a:rPr lang="nl-NL" dirty="0" err="1"/>
              <a:t>Lanzi</a:t>
            </a:r>
            <a:r>
              <a:rPr lang="nl-NL" dirty="0"/>
              <a:t>, Simon Lucas, Mark </a:t>
            </a:r>
            <a:r>
              <a:rPr lang="nl-NL" dirty="0" err="1"/>
              <a:t>Winands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Integration: Deep NNs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type of analysis you might do when Deep NNs become more mainstream:</a:t>
            </a:r>
          </a:p>
          <a:p>
            <a:pPr lvl="1"/>
            <a:r>
              <a:rPr lang="en-GB" dirty="0"/>
              <a:t>Social Affect Analysis</a:t>
            </a:r>
            <a:endParaRPr lang="nl-NL" dirty="0"/>
          </a:p>
          <a:p>
            <a:pPr lvl="1"/>
            <a:r>
              <a:rPr lang="en-GB" dirty="0"/>
              <a:t>From face  / body language Voice. </a:t>
            </a:r>
            <a:endParaRPr lang="nl-NL" dirty="0"/>
          </a:p>
          <a:p>
            <a:pPr lvl="1"/>
            <a:r>
              <a:rPr lang="en-GB" dirty="0"/>
              <a:t>Kinect / Front Camera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786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Planet Wars</a:t>
            </a:r>
            <a:br>
              <a:rPr lang="nl-NL" sz="3600" dirty="0"/>
            </a:br>
            <a:r>
              <a:rPr lang="nl-NL" sz="3600" dirty="0"/>
              <a:t>Data Analysis: Plotting “Piece” Difference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865340" cy="48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9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groups:</a:t>
            </a:r>
          </a:p>
          <a:p>
            <a:pPr lvl="1"/>
            <a:r>
              <a:rPr lang="en-GB" dirty="0"/>
              <a:t>Develop a set of measures to apply to “Space Battle”</a:t>
            </a:r>
          </a:p>
          <a:p>
            <a:pPr lvl="1"/>
            <a:r>
              <a:rPr lang="en-GB" dirty="0"/>
              <a:t>Implement some of them (aim for simple and effective)</a:t>
            </a:r>
          </a:p>
          <a:p>
            <a:pPr lvl="1"/>
            <a:r>
              <a:rPr lang="en-GB" dirty="0"/>
              <a:t>Test their ability to detect differences in the game setup, and in the agents playing the game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2" action="ppaction://hlinkfile"/>
              </a:rPr>
              <a:t>PacMan</a:t>
            </a:r>
            <a:r>
              <a:rPr lang="en-GB" dirty="0">
                <a:hlinkClick r:id="rId2" action="ppaction://hlinkfile"/>
              </a:rPr>
              <a:t> CIG 2012 </a:t>
            </a:r>
            <a:r>
              <a:rPr lang="en-GB" dirty="0"/>
              <a:t>paper for example of spatial analysis – a version of this might be useful for Space Battle</a:t>
            </a:r>
          </a:p>
          <a:p>
            <a:pPr lvl="1"/>
            <a:endParaRPr lang="en-GB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1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/>
              <a:t>Learning </a:t>
            </a:r>
            <a:r>
              <a:rPr lang="nl-NL" dirty="0" err="1"/>
              <a:t>from</a:t>
            </a:r>
            <a:r>
              <a:rPr lang="nl-NL" dirty="0"/>
              <a:t> human game </a:t>
            </a:r>
            <a:r>
              <a:rPr lang="nl-NL" dirty="0" err="1"/>
              <a:t>play</a:t>
            </a:r>
            <a:endParaRPr lang="nl-NL" dirty="0"/>
          </a:p>
          <a:p>
            <a:pPr lvl="0"/>
            <a:r>
              <a:rPr lang="nl-NL" dirty="0"/>
              <a:t>Learning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self-play</a:t>
            </a:r>
            <a:endParaRPr lang="nl-NL" dirty="0"/>
          </a:p>
          <a:p>
            <a:pPr lvl="0"/>
            <a:r>
              <a:rPr lang="en-GB" dirty="0" err="1"/>
              <a:t>Analyzing</a:t>
            </a:r>
            <a:r>
              <a:rPr lang="en-GB" dirty="0"/>
              <a:t> the game (rules, game tree)</a:t>
            </a:r>
            <a:endParaRPr lang="nl-NL" dirty="0"/>
          </a:p>
          <a:p>
            <a:pPr lvl="0"/>
            <a:r>
              <a:rPr lang="en-GB" dirty="0"/>
              <a:t>Understanding player </a:t>
            </a:r>
            <a:r>
              <a:rPr lang="en-GB" dirty="0" err="1"/>
              <a:t>behaviors</a:t>
            </a:r>
            <a:r>
              <a:rPr lang="en-GB" dirty="0"/>
              <a:t>  (player / experience modelling)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Improving playing experience</a:t>
            </a:r>
            <a:endParaRPr lang="nl-NL" dirty="0"/>
          </a:p>
          <a:p>
            <a:pPr lvl="0"/>
            <a:r>
              <a:rPr lang="en-GB" dirty="0"/>
              <a:t>Develop metric (e.g. for skills)</a:t>
            </a:r>
            <a:endParaRPr lang="nl-NL" dirty="0"/>
          </a:p>
          <a:p>
            <a:pPr lvl="0"/>
            <a:r>
              <a:rPr lang="en-GB" dirty="0"/>
              <a:t>Finding problem in design  / </a:t>
            </a:r>
            <a:r>
              <a:rPr lang="en-GB" dirty="0" err="1"/>
              <a:t>goldfarmers</a:t>
            </a:r>
            <a:r>
              <a:rPr lang="en-GB" dirty="0"/>
              <a:t> exploits</a:t>
            </a:r>
            <a:endParaRPr lang="nl-NL" dirty="0"/>
          </a:p>
          <a:p>
            <a:pPr lvl="0"/>
            <a:r>
              <a:rPr lang="en-GB" dirty="0" err="1"/>
              <a:t>Automization</a:t>
            </a:r>
            <a:r>
              <a:rPr lang="en-GB" dirty="0"/>
              <a:t> of bot programming</a:t>
            </a:r>
            <a:endParaRPr lang="nl-NL" dirty="0"/>
          </a:p>
          <a:p>
            <a:pPr lvl="0"/>
            <a:r>
              <a:rPr lang="en-GB" dirty="0"/>
              <a:t>Game balancing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19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374335" cy="641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Mapping</a:t>
            </a:r>
            <a:r>
              <a:rPr lang="nl-NL" dirty="0"/>
              <a:t> the field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660114"/>
              </p:ext>
            </p:extLst>
          </p:nvPr>
        </p:nvGraphicFramePr>
        <p:xfrm>
          <a:off x="251520" y="1484781"/>
          <a:ext cx="8784976" cy="3585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Features/measurements 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Methods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Derived measures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Duration/interval times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Number of players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Seesaw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Dominated action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(</a:t>
                      </a:r>
                      <a:r>
                        <a:rPr lang="en-GB" sz="1800" dirty="0" err="1">
                          <a:effectLst/>
                        </a:rPr>
                        <a:t>im</a:t>
                      </a:r>
                      <a:r>
                        <a:rPr lang="en-GB" sz="1800" dirty="0">
                          <a:effectLst/>
                        </a:rPr>
                        <a:t>)perfect information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Tactics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Strategy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Dexterity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Basic statistics 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ELO like measures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Cluster Analysis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Neural Network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Game Tree analysis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Questionnaire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A/B testing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Imbalance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Skill depth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Frustration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Addiction level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Aesthetics 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16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Industry Goal / 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Maximize revenue</a:t>
            </a:r>
            <a:endParaRPr lang="nl-NL" dirty="0"/>
          </a:p>
          <a:p>
            <a:pPr lvl="0"/>
            <a:r>
              <a:rPr lang="en-GB" dirty="0"/>
              <a:t>Maximize retention</a:t>
            </a:r>
            <a:endParaRPr lang="nl-NL" dirty="0"/>
          </a:p>
          <a:p>
            <a:pPr lvl="0"/>
            <a:r>
              <a:rPr lang="en-GB" dirty="0"/>
              <a:t>Maximize # premium players</a:t>
            </a:r>
            <a:endParaRPr lang="nl-NL" dirty="0"/>
          </a:p>
          <a:p>
            <a:pPr lvl="0"/>
            <a:r>
              <a:rPr lang="en-GB" dirty="0"/>
              <a:t>Maximize fairness / balance </a:t>
            </a:r>
            <a:endParaRPr lang="nl-NL" dirty="0"/>
          </a:p>
          <a:p>
            <a:pPr lvl="0"/>
            <a:r>
              <a:rPr lang="en-GB" dirty="0"/>
              <a:t>Maximize player enjoyment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507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Academic</a:t>
            </a:r>
            <a:r>
              <a:rPr lang="nl-NL" dirty="0"/>
              <a:t> Goals / </a:t>
            </a:r>
            <a:r>
              <a:rPr lang="nl-NL" dirty="0" err="1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Data</a:t>
            </a:r>
            <a:endParaRPr lang="nl-NL" dirty="0"/>
          </a:p>
          <a:p>
            <a:pPr lvl="0"/>
            <a:r>
              <a:rPr lang="en-GB" dirty="0"/>
              <a:t>Understand behaviour </a:t>
            </a:r>
            <a:endParaRPr lang="nl-NL" dirty="0"/>
          </a:p>
          <a:p>
            <a:pPr lvl="1"/>
            <a:r>
              <a:rPr lang="en-GB" dirty="0"/>
              <a:t>Therapy</a:t>
            </a:r>
            <a:endParaRPr lang="nl-NL" dirty="0"/>
          </a:p>
          <a:p>
            <a:pPr lvl="1"/>
            <a:r>
              <a:rPr lang="en-GB" dirty="0"/>
              <a:t>Human like behaviour</a:t>
            </a:r>
            <a:endParaRPr lang="nl-NL" dirty="0"/>
          </a:p>
          <a:p>
            <a:pPr lvl="1"/>
            <a:r>
              <a:rPr lang="en-GB" dirty="0"/>
              <a:t>Better bots </a:t>
            </a:r>
            <a:endParaRPr lang="nl-NL" dirty="0"/>
          </a:p>
          <a:p>
            <a:pPr lvl="1"/>
            <a:r>
              <a:rPr lang="en-GB" dirty="0"/>
              <a:t>Behaviour psychology</a:t>
            </a:r>
            <a:endParaRPr lang="nl-NL" dirty="0"/>
          </a:p>
          <a:p>
            <a:pPr lvl="0"/>
            <a:r>
              <a:rPr lang="en-GB" dirty="0"/>
              <a:t>Max fairness / balance</a:t>
            </a:r>
            <a:endParaRPr lang="nl-NL" dirty="0"/>
          </a:p>
          <a:p>
            <a:pPr lvl="1"/>
            <a:r>
              <a:rPr lang="en-GB" dirty="0"/>
              <a:t>Map layout</a:t>
            </a:r>
            <a:endParaRPr lang="nl-NL" dirty="0"/>
          </a:p>
          <a:p>
            <a:pPr lvl="0"/>
            <a:r>
              <a:rPr lang="en-GB" dirty="0" err="1"/>
              <a:t>Gamefication</a:t>
            </a:r>
            <a:r>
              <a:rPr lang="en-GB" dirty="0"/>
              <a:t>		</a:t>
            </a:r>
            <a:endParaRPr lang="nl-NL" dirty="0"/>
          </a:p>
          <a:p>
            <a:pPr lvl="1"/>
            <a:r>
              <a:rPr lang="en-GB" dirty="0"/>
              <a:t>Scientific problems (e.g. protein folding, economics, politics, education)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02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nl-NL" dirty="0"/>
              <a:t>Case Studies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34128"/>
              </p:ext>
            </p:extLst>
          </p:nvPr>
        </p:nvGraphicFramePr>
        <p:xfrm>
          <a:off x="179512" y="548680"/>
          <a:ext cx="8496944" cy="6278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5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Planet Wars vs pw++ (RTS)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>
                          <a:effectLst/>
                        </a:rPr>
                        <a:t>Resistance</a:t>
                      </a:r>
                      <a:r>
                        <a:rPr lang="nl-NL" sz="1200" dirty="0">
                          <a:effectLst/>
                        </a:rPr>
                        <a:t> (+ chat ) (Card)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Retry? (Casual)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Skiddy</a:t>
                      </a:r>
                      <a:r>
                        <a:rPr lang="en-GB" sz="1200" dirty="0">
                          <a:effectLst/>
                        </a:rPr>
                        <a:t> (Puzzle)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Raw game log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Sequence of Planet Pairs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Map data, initial conditions, 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sequence of game states (*)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Choose master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Choose team, ?chat?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Execute mission, announce results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Identities, “likes”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Chat: when what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Sequence of touch</a:t>
                      </a:r>
                      <a:r>
                        <a:rPr lang="en-GB" sz="1300" baseline="0" dirty="0">
                          <a:effectLst/>
                        </a:rPr>
                        <a:t> events (where duration is important)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{t1, d1},</a:t>
                      </a:r>
                      <a:r>
                        <a:rPr lang="en-GB" sz="1300" baseline="0" dirty="0">
                          <a:effectLst/>
                        </a:rPr>
                        <a:t> {t2. d2}, …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Game Map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Sequence of move achievements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300">
                          <a:effectLst/>
                        </a:rPr>
                        <a:t>Derived Game Log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300" dirty="0" err="1">
                          <a:effectLst/>
                        </a:rPr>
                        <a:t>Sequence</a:t>
                      </a:r>
                      <a:r>
                        <a:rPr lang="nl-NL" sz="1300" dirty="0">
                          <a:effectLst/>
                        </a:rPr>
                        <a:t> of feature </a:t>
                      </a:r>
                      <a:r>
                        <a:rPr lang="nl-NL" sz="1300" dirty="0" err="1">
                          <a:effectLst/>
                        </a:rPr>
                        <a:t>vectors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3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Comparison with optimal moves (is this player any good?)</a:t>
                      </a:r>
                      <a:endParaRPr lang="nl-NL" sz="13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"/>
                      </a:pPr>
                      <a:r>
                        <a:rPr lang="en-GB" sz="1300" dirty="0">
                          <a:effectLst/>
                        </a:rPr>
                        <a:t>Could be local subgame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Extract features (*)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Correct votes, games won, team logs, chat accuracy, id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Sequence of Position Velocity</a:t>
                      </a:r>
                      <a:r>
                        <a:rPr lang="en-GB" sz="1300" baseline="0" dirty="0">
                          <a:effectLst/>
                        </a:rPr>
                        <a:t> Pairs</a:t>
                      </a:r>
                      <a:endParaRPr lang="en-GB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Orientation of plane,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proximity to the walls,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landing strip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Position of the tiles. distribution of moves,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Comparison with optimal moves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Difference analytics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Focus on effect of the variation -&gt; collision rate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Chat on vs of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?do they chat?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Map, analyse proximity, progress, change ship physics, wind weather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3275" algn="l"/>
                        </a:tabLst>
                      </a:pPr>
                      <a:r>
                        <a:rPr lang="en-GB" sz="1300">
                          <a:effectLst/>
                        </a:rPr>
                        <a:t>Change of levels &amp; mechanics, effect on the difficulty 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Bot skill analysis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Analyse tournament results  -&gt;  Does the rank order change?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Ok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Analyse  score progress distribution for different skills of bots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Skill rating of the bots 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Effects of different heuristics on the search difficulty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7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for Analytics to Answer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made a change:</a:t>
            </a:r>
            <a:endParaRPr lang="nl-NL" dirty="0"/>
          </a:p>
          <a:p>
            <a:endParaRPr lang="nl-NL" dirty="0"/>
          </a:p>
          <a:p>
            <a:pPr lvl="0"/>
            <a:r>
              <a:rPr lang="en-GB" dirty="0"/>
              <a:t>Can the difference be detected? </a:t>
            </a:r>
            <a:endParaRPr lang="nl-NL" dirty="0"/>
          </a:p>
          <a:p>
            <a:pPr lvl="0"/>
            <a:r>
              <a:rPr lang="en-GB" dirty="0"/>
              <a:t>Hole detection / exploits?</a:t>
            </a:r>
            <a:endParaRPr lang="nl-NL" dirty="0"/>
          </a:p>
          <a:p>
            <a:pPr lvl="0"/>
            <a:r>
              <a:rPr lang="en-GB" dirty="0"/>
              <a:t>Entropy changes?</a:t>
            </a:r>
            <a:endParaRPr lang="nl-NL" dirty="0"/>
          </a:p>
          <a:p>
            <a:pPr lvl="0"/>
            <a:r>
              <a:rPr lang="en-GB" dirty="0"/>
              <a:t>More drama? (e.g. more flux in obvious measures?)</a:t>
            </a:r>
            <a:endParaRPr lang="nl-NL" dirty="0"/>
          </a:p>
          <a:p>
            <a:pPr lvl="0"/>
            <a:r>
              <a:rPr lang="en-GB" dirty="0"/>
              <a:t>Can we learn a new strategy? And make better bots?</a:t>
            </a:r>
            <a:endParaRPr lang="nl-NL" dirty="0"/>
          </a:p>
          <a:p>
            <a:pPr lvl="0"/>
            <a:r>
              <a:rPr lang="en-GB" dirty="0"/>
              <a:t>Can GUI frustration be measured? </a:t>
            </a:r>
            <a:endParaRPr lang="nl-NL" dirty="0"/>
          </a:p>
          <a:p>
            <a:pPr lvl="1"/>
            <a:r>
              <a:rPr lang="en-GB" dirty="0"/>
              <a:t>Analysed touch events, near misses? </a:t>
            </a:r>
            <a:endParaRPr lang="nl-NL" dirty="0"/>
          </a:p>
          <a:p>
            <a:pPr lvl="0"/>
            <a:r>
              <a:rPr lang="en-GB" dirty="0"/>
              <a:t>Bot Id Detection?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13774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531</Words>
  <Application>Microsoft Macintosh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Kantoorthema</vt:lpstr>
      <vt:lpstr>Game Analytics  Slides adapted from WG on Game Analytics in Dagstuhl seminar  on Integration in C&amp;AI in Games</vt:lpstr>
      <vt:lpstr>What?</vt:lpstr>
      <vt:lpstr>Why?</vt:lpstr>
      <vt:lpstr>PowerPoint Presentation</vt:lpstr>
      <vt:lpstr>Mapping the field</vt:lpstr>
      <vt:lpstr>Industry Goal / Objective</vt:lpstr>
      <vt:lpstr>Academic Goals / Objectives</vt:lpstr>
      <vt:lpstr>Case Studies</vt:lpstr>
      <vt:lpstr>Questions for Analytics to Answer</vt:lpstr>
      <vt:lpstr>Integration: Deep NNs</vt:lpstr>
      <vt:lpstr>Planet Wars Data Analysis: Plotting “Piece” Difference</vt:lpstr>
      <vt:lpstr>Exercise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Diego Perez Liebana</cp:lastModifiedBy>
  <cp:revision>32</cp:revision>
  <dcterms:created xsi:type="dcterms:W3CDTF">2015-01-27T08:01:00Z</dcterms:created>
  <dcterms:modified xsi:type="dcterms:W3CDTF">2018-05-17T16:17:30Z</dcterms:modified>
</cp:coreProperties>
</file>