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05" r:id="rId3"/>
    <p:sldId id="306" r:id="rId4"/>
    <p:sldId id="307" r:id="rId5"/>
    <p:sldId id="270" r:id="rId6"/>
    <p:sldId id="274" r:id="rId7"/>
    <p:sldId id="271" r:id="rId8"/>
    <p:sldId id="272" r:id="rId9"/>
    <p:sldId id="273" r:id="rId10"/>
    <p:sldId id="275" r:id="rId11"/>
    <p:sldId id="277" r:id="rId12"/>
    <p:sldId id="279" r:id="rId13"/>
    <p:sldId id="299" r:id="rId14"/>
    <p:sldId id="296" r:id="rId15"/>
    <p:sldId id="298" r:id="rId16"/>
    <p:sldId id="276" r:id="rId17"/>
    <p:sldId id="278" r:id="rId18"/>
    <p:sldId id="301" r:id="rId19"/>
    <p:sldId id="303" r:id="rId20"/>
    <p:sldId id="302" r:id="rId21"/>
    <p:sldId id="304" r:id="rId22"/>
    <p:sldId id="283" r:id="rId23"/>
    <p:sldId id="284" r:id="rId24"/>
    <p:sldId id="285" r:id="rId25"/>
    <p:sldId id="286" r:id="rId26"/>
    <p:sldId id="293" r:id="rId27"/>
    <p:sldId id="287" r:id="rId28"/>
    <p:sldId id="288" r:id="rId29"/>
    <p:sldId id="289" r:id="rId30"/>
    <p:sldId id="290" r:id="rId31"/>
    <p:sldId id="291" r:id="rId32"/>
    <p:sldId id="260" r:id="rId33"/>
    <p:sldId id="292" r:id="rId34"/>
    <p:sldId id="281" r:id="rId35"/>
    <p:sldId id="258" r:id="rId36"/>
    <p:sldId id="300" r:id="rId37"/>
    <p:sldId id="282" r:id="rId38"/>
    <p:sldId id="269" r:id="rId3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5" autoAdjust="0"/>
    <p:restoredTop sz="77419" autoAdjust="0"/>
  </p:normalViewPr>
  <p:slideViewPr>
    <p:cSldViewPr>
      <p:cViewPr varScale="1">
        <p:scale>
          <a:sx n="72" d="100"/>
          <a:sy n="72" d="100"/>
        </p:scale>
        <p:origin x="19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C398D-1701-43C2-B648-89BD4BCADD0C}" type="datetimeFigureOut">
              <a:rPr lang="nl-NL" smtClean="0"/>
              <a:t>03-06-18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A3F3E-3D27-45E3-B192-00CA3F1ED3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19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Solution</a:t>
            </a:r>
            <a:r>
              <a:rPr lang="en-GB" baseline="0" dirty="0"/>
              <a:t> to question: this depends on the nature of the bot; for the bots studied on this course there may be a natural way, such as the difference between scores for first and second choices – if these are normalised as probabilities then can use an entropy measure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3F3E-3D27-45E3-B192-00CA3F1ED37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34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Offer good lab support for this exercise in case the students lack the maths to do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3F3E-3D27-45E3-B192-00CA3F1ED37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27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Depends on the symbol used!  If</a:t>
            </a:r>
            <a:r>
              <a:rPr lang="en-GB" baseline="0" dirty="0"/>
              <a:t> we said each symbol X was the word “10”, then the sequence is XXXXXX… and has an entropy of zero.  Otherwise it has an entropy of 1 (max possible given an </a:t>
            </a:r>
            <a:r>
              <a:rPr lang="en-GB" baseline="0"/>
              <a:t>alphabet size of 2).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3F3E-3D27-45E3-B192-00CA3F1ED37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025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</a:t>
            </a:r>
            <a:r>
              <a:rPr lang="en-GB" baseline="0" dirty="0"/>
              <a:t> take care?  Well, it could be that all the agents under test performed equally poorly, but a truly clever agent would shine.  Therefore the presence of skill-depth is likely to be meaningful, but its absence does not prove a lack of skill-depth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3F3E-3D27-45E3-B192-00CA3F1ED37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093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Kind of obvious question: the reason they are just estimates is because we only have a finite</a:t>
            </a:r>
            <a:r>
              <a:rPr lang="en-GB" baseline="0" dirty="0"/>
              <a:t> sample of games to estimate from.  As the size of the sample increase the standard deviation of the error decreases with a factor of 1/</a:t>
            </a:r>
            <a:r>
              <a:rPr lang="en-GB" baseline="0" dirty="0" err="1"/>
              <a:t>sqrt</a:t>
            </a:r>
            <a:r>
              <a:rPr lang="en-GB" baseline="0" dirty="0"/>
              <a:t>(n)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3F3E-3D27-45E3-B192-00CA3F1ED37A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263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03-06-18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367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03-06-18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3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03-06-18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278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03-06-18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84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03-06-18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58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03-06-18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11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03-06-18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65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03-06-18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405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03-06-18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309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03-06-18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660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03-06-18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95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BDE4-1B9A-4EE0-9E69-28A91B8366FA}" type="datetimeFigureOut">
              <a:rPr lang="nl-NL" smtClean="0"/>
              <a:t>03-06-18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66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nl-NL" b="1" dirty="0"/>
              <a:t>Game Activity </a:t>
            </a:r>
            <a:r>
              <a:rPr lang="nl-NL" b="1" dirty="0" err="1"/>
              <a:t>and</a:t>
            </a:r>
            <a:r>
              <a:rPr lang="nl-NL" b="1" dirty="0"/>
              <a:t> </a:t>
            </a:r>
            <a:r>
              <a:rPr lang="nl-NL" b="1" dirty="0" err="1"/>
              <a:t>Player</a:t>
            </a:r>
            <a:r>
              <a:rPr lang="nl-NL" b="1" dirty="0"/>
              <a:t> Performance </a:t>
            </a:r>
            <a:r>
              <a:rPr lang="nl-NL" b="1" dirty="0" err="1"/>
              <a:t>Logging</a:t>
            </a:r>
            <a:br>
              <a:rPr lang="nl-NL" b="1" dirty="0"/>
            </a:br>
            <a:br>
              <a:rPr lang="nl-NL" b="1" dirty="0"/>
            </a:br>
            <a:r>
              <a:rPr lang="nl-NL" sz="3100" b="1" dirty="0"/>
              <a:t>IGGI Games Design II</a:t>
            </a:r>
            <a:br>
              <a:rPr lang="nl-NL" b="1" dirty="0"/>
            </a:br>
            <a:br>
              <a:rPr lang="nl-NL" b="1" dirty="0"/>
            </a:br>
            <a:endParaRPr lang="nl-NL" sz="2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69368" y="4725144"/>
            <a:ext cx="6400800" cy="982960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Simon Lucas, Diego Perez </a:t>
            </a:r>
          </a:p>
          <a:p>
            <a:r>
              <a:rPr lang="nl-NL" dirty="0"/>
              <a:t>and Jialin Liu</a:t>
            </a:r>
          </a:p>
        </p:txBody>
      </p:sp>
    </p:spTree>
    <p:extLst>
      <p:ext uri="{BB962C8B-B14F-4D97-AF65-F5344CB8AC3E}">
        <p14:creationId xmlns:p14="http://schemas.microsoft.com/office/powerpoint/2010/main" val="368976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Who? Bot or Human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Actions taken</a:t>
            </a:r>
          </a:p>
          <a:p>
            <a:r>
              <a:rPr lang="en-GB" dirty="0"/>
              <a:t>Record the sequence of button-pushes – very basic</a:t>
            </a:r>
          </a:p>
          <a:p>
            <a:r>
              <a:rPr lang="en-GB" dirty="0"/>
              <a:t>But may lack meaning if done carelessly</a:t>
            </a:r>
          </a:p>
          <a:p>
            <a:r>
              <a:rPr lang="en-GB" dirty="0"/>
              <a:t>For example, imagine a touch-screen game</a:t>
            </a:r>
          </a:p>
          <a:p>
            <a:r>
              <a:rPr lang="en-GB" dirty="0"/>
              <a:t>Can easily measure all the </a:t>
            </a:r>
            <a:r>
              <a:rPr lang="en-GB" dirty="0" err="1"/>
              <a:t>x,y</a:t>
            </a:r>
            <a:r>
              <a:rPr lang="en-GB" dirty="0"/>
              <a:t> points touched by an agent</a:t>
            </a:r>
          </a:p>
          <a:p>
            <a:r>
              <a:rPr lang="en-GB" dirty="0"/>
              <a:t>But this means so much more if we also record the object that was touched</a:t>
            </a:r>
          </a:p>
        </p:txBody>
      </p:sp>
    </p:spTree>
    <p:extLst>
      <p:ext uri="{BB962C8B-B14F-4D97-AF65-F5344CB8AC3E}">
        <p14:creationId xmlns:p14="http://schemas.microsoft.com/office/powerpoint/2010/main" val="90035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825" y="1863725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Entropy is sometimes used to interpret aspects of player experience (e.g. </a:t>
            </a:r>
            <a:r>
              <a:rPr lang="en-GB" dirty="0" err="1"/>
              <a:t>Yannakakis</a:t>
            </a:r>
            <a:r>
              <a:rPr lang="en-GB" dirty="0"/>
              <a:t> 2005)</a:t>
            </a:r>
          </a:p>
          <a:p>
            <a:pPr lvl="1"/>
            <a:r>
              <a:rPr lang="en-GB" dirty="0"/>
              <a:t>Common to use base 2 logs – then the unit is a Shannon (after the great Claude Shannon) (it means the number of bits of information gained on average on reading each symbol from a stream)</a:t>
            </a:r>
          </a:p>
          <a:p>
            <a:r>
              <a:rPr lang="en-GB" dirty="0"/>
              <a:t>It measures the uncertainty of a system (high entropy means high uncertainty)</a:t>
            </a:r>
          </a:p>
          <a:p>
            <a:r>
              <a:rPr lang="en-GB" b="1" dirty="0"/>
              <a:t>Optional reading exercise for later: </a:t>
            </a:r>
            <a:r>
              <a:rPr lang="en-GB" dirty="0"/>
              <a:t>find three papers that use entropy to measure game experience.  How meaningful do you think it is?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32656"/>
            <a:ext cx="3456384" cy="122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14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Space Battle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Rotate and shoot:</a:t>
            </a:r>
          </a:p>
          <a:p>
            <a:pPr lvl="1"/>
            <a:r>
              <a:rPr lang="en-GB" dirty="0"/>
              <a:t>2, 2, 2, 2, 2, 4, 2, 2, 2, 2, 2, 4, 2, 2, 2, 2, 2, 4, 2, 2, 2, 2, 2, 4, 2, 2, 2, 2, 2, 4, 2, 2, 2, 2, 2, 4, 2, 2, 2, 2, 2, 4, </a:t>
            </a:r>
          </a:p>
          <a:p>
            <a:r>
              <a:rPr lang="en-GB" dirty="0"/>
              <a:t>Random</a:t>
            </a:r>
          </a:p>
          <a:p>
            <a:pPr lvl="1"/>
            <a:r>
              <a:rPr lang="en-GB" dirty="0"/>
              <a:t>1, 2, 1, 2, 4, 2, 2, 2, 4, 0, 4, 0, 0, 2, 4, 2, 2, 4, 0, 2, 3, 4, 0, 1, 2, 4, 0, 2, 0, 0, 2, 4, 0, 0, 0, 1, 2, 0,</a:t>
            </a:r>
          </a:p>
          <a:p>
            <a:r>
              <a:rPr lang="en-GB" b="1" dirty="0"/>
              <a:t>Exercise for lab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Use the symbol frequencies as representative of the underlying symbol probabilities and calculate the action entropy of each of the above agents</a:t>
            </a:r>
          </a:p>
        </p:txBody>
      </p:sp>
    </p:spTree>
    <p:extLst>
      <p:ext uri="{BB962C8B-B14F-4D97-AF65-F5344CB8AC3E}">
        <p14:creationId xmlns:p14="http://schemas.microsoft.com/office/powerpoint/2010/main" val="376804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Entropy: Beware!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the two sequences:</a:t>
            </a:r>
          </a:p>
          <a:p>
            <a:pPr lvl="1"/>
            <a:r>
              <a:rPr lang="en-GB" dirty="0"/>
              <a:t>111111111111111111111111…</a:t>
            </a:r>
          </a:p>
          <a:p>
            <a:pPr lvl="1"/>
            <a:r>
              <a:rPr lang="en-GB" dirty="0"/>
              <a:t>101010101010101010101010…</a:t>
            </a:r>
          </a:p>
          <a:p>
            <a:pPr lvl="1"/>
            <a:endParaRPr lang="en-GB" dirty="0"/>
          </a:p>
          <a:p>
            <a:r>
              <a:rPr lang="en-GB" dirty="0"/>
              <a:t>If the first one were to continue like that it would have an entropy of zero.</a:t>
            </a:r>
          </a:p>
          <a:p>
            <a:r>
              <a:rPr lang="en-GB" dirty="0"/>
              <a:t>What about the second one?</a:t>
            </a:r>
          </a:p>
        </p:txBody>
      </p:sp>
    </p:spTree>
    <p:extLst>
      <p:ext uri="{BB962C8B-B14F-4D97-AF65-F5344CB8AC3E}">
        <p14:creationId xmlns:p14="http://schemas.microsoft.com/office/powerpoint/2010/main" val="324468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Entropy – Visit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Entropy can be calculated for the states (most easily in a discretised state space) or locations visited by an agent.</a:t>
            </a:r>
          </a:p>
          <a:p>
            <a:r>
              <a:rPr lang="en-GB" dirty="0"/>
              <a:t>Entries with zero visits should be ignored</a:t>
            </a:r>
          </a:p>
          <a:p>
            <a:pPr lvl="1"/>
            <a:r>
              <a:rPr lang="en-GB" dirty="0"/>
              <a:t>0.0 * log(0.0) is defined as 0.0 </a:t>
            </a:r>
          </a:p>
          <a:p>
            <a:pPr lvl="2"/>
            <a:r>
              <a:rPr lang="en-GB" dirty="0"/>
              <a:t>x tends to zero faster than log(x)</a:t>
            </a:r>
          </a:p>
          <a:p>
            <a:pPr lvl="1"/>
            <a:r>
              <a:rPr lang="en-GB" dirty="0"/>
              <a:t>But calculating this in Java would produce a </a:t>
            </a:r>
            <a:r>
              <a:rPr lang="en-GB" b="1" dirty="0" err="1"/>
              <a:t>NaN</a:t>
            </a:r>
            <a:r>
              <a:rPr lang="en-GB" dirty="0"/>
              <a:t>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58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Entropy – Visit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15680" cy="485313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Suppose the agent visited these locations the indicated number of times</a:t>
            </a:r>
          </a:p>
          <a:p>
            <a:r>
              <a:rPr lang="en-GB" dirty="0"/>
              <a:t>Divide each one by the total number of visits (in this case 100)</a:t>
            </a:r>
          </a:p>
          <a:p>
            <a:r>
              <a:rPr lang="en-GB" dirty="0"/>
              <a:t>To form a probability vector</a:t>
            </a:r>
          </a:p>
          <a:p>
            <a:r>
              <a:rPr lang="en-GB" dirty="0"/>
              <a:t>Then use the Shannon equation directly (but ignoring zero entries)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8144" y="1617588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5" name="Rectangle 4"/>
          <p:cNvSpPr/>
          <p:nvPr/>
        </p:nvSpPr>
        <p:spPr>
          <a:xfrm>
            <a:off x="6444208" y="1612776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6" name="Rectangle 5"/>
          <p:cNvSpPr/>
          <p:nvPr/>
        </p:nvSpPr>
        <p:spPr>
          <a:xfrm>
            <a:off x="6444208" y="2205608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</a:t>
            </a:r>
          </a:p>
        </p:txBody>
      </p:sp>
      <p:sp>
        <p:nvSpPr>
          <p:cNvPr id="7" name="Rectangle 6"/>
          <p:cNvSpPr/>
          <p:nvPr/>
        </p:nvSpPr>
        <p:spPr>
          <a:xfrm>
            <a:off x="6444208" y="280325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6460976" y="3396084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8144" y="3396084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8144" y="280325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8144" y="2210420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89648" y="517939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2480" y="517939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22704" y="517939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46640" y="517939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53808" y="517939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60976" y="517939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68144" y="517939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75312" y="517939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6067400" y="4262524"/>
            <a:ext cx="753616" cy="648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098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Who?  Population of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Variability of score across population </a:t>
            </a:r>
          </a:p>
          <a:p>
            <a:pPr lvl="1"/>
            <a:r>
              <a:rPr lang="en-GB" dirty="0"/>
              <a:t>(compare inter versus intra variations)</a:t>
            </a:r>
          </a:p>
          <a:p>
            <a:r>
              <a:rPr lang="en-GB" dirty="0"/>
              <a:t>Skill-depth</a:t>
            </a:r>
          </a:p>
          <a:p>
            <a:pPr lvl="1"/>
            <a:r>
              <a:rPr lang="en-GB" dirty="0"/>
              <a:t>Do good players reliably beat poor players?</a:t>
            </a:r>
          </a:p>
          <a:p>
            <a:pPr lvl="1"/>
            <a:r>
              <a:rPr lang="en-GB" dirty="0"/>
              <a:t>Or is a random bot just as good as your super-duper MCTS agent?</a:t>
            </a:r>
          </a:p>
          <a:p>
            <a:pPr lvl="1"/>
            <a:r>
              <a:rPr lang="en-GB" dirty="0"/>
              <a:t>Take care when measuring skill-depth: why?</a:t>
            </a:r>
          </a:p>
        </p:txBody>
      </p:sp>
    </p:spTree>
    <p:extLst>
      <p:ext uri="{BB962C8B-B14F-4D97-AF65-F5344CB8AC3E}">
        <p14:creationId xmlns:p14="http://schemas.microsoft.com/office/powerpoint/2010/main" val="3943252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Entropy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709119"/>
          </a:xfrm>
          <a:noFill/>
        </p:spPr>
        <p:txBody>
          <a:bodyPr/>
          <a:lstStyle/>
          <a:p>
            <a:r>
              <a:rPr lang="en-GB" dirty="0"/>
              <a:t>For a binary channel, this is how it varies with P(X=1)</a:t>
            </a:r>
          </a:p>
          <a:p>
            <a:r>
              <a:rPr lang="en-GB" dirty="0"/>
              <a:t>Maximum value of 1 Shannon (given that each symbol can be either 1 or 0)</a:t>
            </a:r>
          </a:p>
          <a:p>
            <a:r>
              <a:rPr lang="en-GB" dirty="0"/>
              <a:t>Aim for the Goldilocks Zone – neither too high nor too low – but where???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629640"/>
            <a:ext cx="2590800" cy="2571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79733" y="2780928"/>
            <a:ext cx="2160240" cy="360040"/>
          </a:xfrm>
          <a:prstGeom prst="rect">
            <a:avLst/>
          </a:prstGeom>
          <a:solidFill>
            <a:srgbClr val="EC8B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59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Entropy Lab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Find the class </a:t>
            </a:r>
            <a:r>
              <a:rPr lang="en-GB" dirty="0" err="1"/>
              <a:t>entropy.EntropyTest</a:t>
            </a:r>
            <a:endParaRPr lang="en-GB" dirty="0"/>
          </a:p>
          <a:p>
            <a:r>
              <a:rPr lang="en-GB" dirty="0"/>
              <a:t>Experiment with different values of N and check the maximum per-symbol entropy possible given the value of N</a:t>
            </a:r>
          </a:p>
          <a:p>
            <a:r>
              <a:rPr lang="en-GB" dirty="0"/>
              <a:t>Question:</a:t>
            </a:r>
          </a:p>
          <a:p>
            <a:pPr lvl="1"/>
            <a:r>
              <a:rPr lang="en-GB" b="1" dirty="0"/>
              <a:t>How would you normalise the estimated Entropy so that it is always between zero and one?</a:t>
            </a:r>
            <a:endParaRPr lang="en-GB" dirty="0"/>
          </a:p>
          <a:p>
            <a:pPr marL="457200" lvl="1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64574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Entropy Lab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Starting with the code on the next slide:</a:t>
            </a:r>
          </a:p>
          <a:p>
            <a:r>
              <a:rPr lang="en-GB" dirty="0"/>
              <a:t>Run experiments with various players and various parameter settings</a:t>
            </a:r>
          </a:p>
          <a:p>
            <a:r>
              <a:rPr lang="en-GB" dirty="0"/>
              <a:t>1. Can you tell players apart based on their entropy profile?</a:t>
            </a:r>
          </a:p>
          <a:p>
            <a:r>
              <a:rPr lang="en-GB" dirty="0"/>
              <a:t>2. Implement other measures of player experience</a:t>
            </a:r>
          </a:p>
        </p:txBody>
      </p:sp>
    </p:spTree>
    <p:extLst>
      <p:ext uri="{BB962C8B-B14F-4D97-AF65-F5344CB8AC3E}">
        <p14:creationId xmlns:p14="http://schemas.microsoft.com/office/powerpoint/2010/main" val="180876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A987-6E14-C549-B958-7F061CC1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for Game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A0C6-2368-6941-A256-35481110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main aim is to foster a way of thinking about game design</a:t>
            </a:r>
          </a:p>
          <a:p>
            <a:r>
              <a:rPr lang="en-GB" dirty="0"/>
              <a:t>What aspects of game-play can be usefully measured in objective ways</a:t>
            </a:r>
          </a:p>
          <a:p>
            <a:r>
              <a:rPr lang="en-GB" dirty="0"/>
              <a:t>And inform game design</a:t>
            </a:r>
          </a:p>
          <a:p>
            <a:r>
              <a:rPr lang="en-GB" dirty="0"/>
              <a:t>Results used to:</a:t>
            </a:r>
          </a:p>
          <a:p>
            <a:pPr lvl="1"/>
            <a:r>
              <a:rPr lang="en-GB" dirty="0"/>
              <a:t>Say something interesting about the game play</a:t>
            </a:r>
          </a:p>
          <a:p>
            <a:pPr lvl="1"/>
            <a:r>
              <a:rPr lang="en-GB" dirty="0"/>
              <a:t>Decide whether games are noticeably </a:t>
            </a:r>
            <a:r>
              <a:rPr lang="en-GB" dirty="0" err="1"/>
              <a:t>differrent</a:t>
            </a:r>
            <a:r>
              <a:rPr lang="en-GB" dirty="0"/>
              <a:t> in terms of the player activity and game logs</a:t>
            </a:r>
          </a:p>
          <a:p>
            <a:pPr lvl="1"/>
            <a:r>
              <a:rPr lang="en-GB" dirty="0"/>
              <a:t>Provide objective functions for automated game tuning</a:t>
            </a:r>
          </a:p>
        </p:txBody>
      </p:sp>
    </p:spTree>
    <p:extLst>
      <p:ext uri="{BB962C8B-B14F-4D97-AF65-F5344CB8AC3E}">
        <p14:creationId xmlns:p14="http://schemas.microsoft.com/office/powerpoint/2010/main" val="799266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test.GameEntropyLogTest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GameEntropyLogTest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args)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todo: Play with different parameter values to observe effects on entropy</a:t>
            </a:r>
            <a:b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todo: How does entropy also vary depending on the players?</a:t>
            </a:r>
            <a:b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note: could set these up directly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params = {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Constants.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SHIP_MAX_SPEED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params[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Constants.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THRUST_SPEED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params[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Constants.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MISSILE_COST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params[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Constants.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MISSILE_MAX_SPEED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params[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Constants.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MISSILE_COOLDOWN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params[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Constants.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SHIP_RADIUS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params[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player list in GameTest.testedControllers 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p2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"Playing %s versus %s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\n\n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GameTest.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testedControllers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[p1], GameTest.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testedControllers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[p2]);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x =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playNAndMean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p1, p2);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.println(Arrays.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StateObservationMulti.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gameLogger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.printReport();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720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How skilful is a game?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How may this be measured?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We’ll now study the notion of </a:t>
            </a: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Skill Depth</a:t>
            </a:r>
          </a:p>
        </p:txBody>
      </p:sp>
    </p:spTree>
    <p:extLst>
      <p:ext uri="{BB962C8B-B14F-4D97-AF65-F5344CB8AC3E}">
        <p14:creationId xmlns:p14="http://schemas.microsoft.com/office/powerpoint/2010/main" val="4071582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Measuring Skill Depth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ways that are usually good enough</a:t>
            </a:r>
          </a:p>
          <a:p>
            <a:r>
              <a:rPr lang="en-GB" dirty="0"/>
              <a:t>For single player games, look at range of scores (how tightly packed are they) – see GVGAI example</a:t>
            </a:r>
          </a:p>
          <a:p>
            <a:r>
              <a:rPr lang="en-GB" dirty="0"/>
              <a:t>For two-player games, organise a set of matches between the players</a:t>
            </a:r>
          </a:p>
          <a:p>
            <a:r>
              <a:rPr lang="en-GB" dirty="0"/>
              <a:t>Measure the </a:t>
            </a:r>
            <a:r>
              <a:rPr lang="en-GB" dirty="0" err="1"/>
              <a:t>Elo</a:t>
            </a:r>
            <a:r>
              <a:rPr lang="en-GB" dirty="0"/>
              <a:t> ratings</a:t>
            </a:r>
          </a:p>
        </p:txBody>
      </p:sp>
    </p:spTree>
    <p:extLst>
      <p:ext uri="{BB962C8B-B14F-4D97-AF65-F5344CB8AC3E}">
        <p14:creationId xmlns:p14="http://schemas.microsoft.com/office/powerpoint/2010/main" val="2250053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Elo</a:t>
            </a:r>
            <a:r>
              <a:rPr lang="en-GB" dirty="0"/>
              <a:t> Ratings – Two Player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Named after their inventor, Arpad </a:t>
            </a:r>
            <a:r>
              <a:rPr lang="en-GB" dirty="0" err="1"/>
              <a:t>Elo</a:t>
            </a:r>
            <a:endParaRPr lang="en-GB" dirty="0"/>
          </a:p>
          <a:p>
            <a:r>
              <a:rPr lang="en-GB" dirty="0" err="1"/>
              <a:t>Elo</a:t>
            </a:r>
            <a:r>
              <a:rPr lang="en-GB" dirty="0"/>
              <a:t> ratings are estimated from results of matches (win, loss, draw)</a:t>
            </a:r>
          </a:p>
          <a:p>
            <a:r>
              <a:rPr lang="en-GB" dirty="0"/>
              <a:t>Variations assume either a normal distribution or a logistic distribution</a:t>
            </a:r>
          </a:p>
          <a:p>
            <a:r>
              <a:rPr lang="en-GB" dirty="0"/>
              <a:t>That is: mapping of </a:t>
            </a:r>
            <a:r>
              <a:rPr lang="en-GB" dirty="0" err="1"/>
              <a:t>Elo</a:t>
            </a:r>
            <a:r>
              <a:rPr lang="en-GB" dirty="0"/>
              <a:t> difference to probability of a win</a:t>
            </a:r>
          </a:p>
        </p:txBody>
      </p:sp>
    </p:spTree>
    <p:extLst>
      <p:ext uri="{BB962C8B-B14F-4D97-AF65-F5344CB8AC3E}">
        <p14:creationId xmlns:p14="http://schemas.microsoft.com/office/powerpoint/2010/main" val="1470334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Elo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adapting code from the web and / or reading the </a:t>
            </a:r>
            <a:r>
              <a:rPr lang="en-GB" dirty="0" err="1"/>
              <a:t>WikiPedia</a:t>
            </a:r>
            <a:r>
              <a:rPr lang="en-GB" dirty="0"/>
              <a:t> entry, write code to:</a:t>
            </a:r>
          </a:p>
          <a:p>
            <a:pPr lvl="1"/>
            <a:r>
              <a:rPr lang="en-GB" dirty="0"/>
              <a:t>Calculate the probability of a win, given the Elo difference</a:t>
            </a:r>
          </a:p>
          <a:p>
            <a:pPr lvl="1"/>
            <a:r>
              <a:rPr lang="en-GB" dirty="0"/>
              <a:t>Adjust the Elo rating of a player given:</a:t>
            </a:r>
          </a:p>
          <a:p>
            <a:pPr lvl="2"/>
            <a:r>
              <a:rPr lang="en-GB" dirty="0"/>
              <a:t>The ratings of each player</a:t>
            </a:r>
          </a:p>
          <a:p>
            <a:pPr lvl="2"/>
            <a:r>
              <a:rPr lang="en-GB" dirty="0"/>
              <a:t>The outcome</a:t>
            </a:r>
          </a:p>
          <a:p>
            <a:pPr lvl="2"/>
            <a:r>
              <a:rPr lang="en-GB" dirty="0"/>
              <a:t>The value of 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364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Elo</a:t>
            </a:r>
            <a:r>
              <a:rPr lang="en-GB" dirty="0"/>
              <a:t> versus Win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Elo</a:t>
            </a:r>
            <a:r>
              <a:rPr lang="en-GB" dirty="0"/>
              <a:t> ratings are good because they are simple to calculate and adjust over time</a:t>
            </a:r>
          </a:p>
          <a:p>
            <a:r>
              <a:rPr lang="en-GB" dirty="0"/>
              <a:t>However, remember the main aim from our point of view is to measure skill depth</a:t>
            </a:r>
          </a:p>
          <a:p>
            <a:r>
              <a:rPr lang="en-GB" dirty="0"/>
              <a:t>What we care about is whether “good” players can beat “bad” players</a:t>
            </a:r>
          </a:p>
          <a:p>
            <a:r>
              <a:rPr lang="en-GB" dirty="0"/>
              <a:t>And if we’re in control of the league, we can just measure win-rates and use these as estimates of outcome probabilities</a:t>
            </a:r>
          </a:p>
          <a:p>
            <a:pPr lvl="1"/>
            <a:r>
              <a:rPr lang="en-GB" dirty="0"/>
              <a:t>Question: why are they just </a:t>
            </a:r>
            <a:r>
              <a:rPr lang="en-GB" i="1" dirty="0"/>
              <a:t>estimates</a:t>
            </a:r>
            <a:r>
              <a:rPr lang="en-GB" dirty="0"/>
              <a:t> of outcome probabilities?</a:t>
            </a:r>
          </a:p>
        </p:txBody>
      </p:sp>
    </p:spTree>
    <p:extLst>
      <p:ext uri="{BB962C8B-B14F-4D97-AF65-F5344CB8AC3E}">
        <p14:creationId xmlns:p14="http://schemas.microsoft.com/office/powerpoint/2010/main" val="2213079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Beauty of </a:t>
            </a:r>
            <a:r>
              <a:rPr lang="en-GB" dirty="0" err="1"/>
              <a:t>Elo</a:t>
            </a:r>
            <a:r>
              <a:rPr lang="en-GB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Since </a:t>
            </a:r>
            <a:r>
              <a:rPr lang="en-GB" dirty="0" err="1"/>
              <a:t>Elo</a:t>
            </a:r>
            <a:r>
              <a:rPr lang="en-GB" dirty="0"/>
              <a:t> points difference dictates P(A beats B) we learn all we need to know just by considering the </a:t>
            </a:r>
            <a:r>
              <a:rPr lang="en-GB" dirty="0" err="1"/>
              <a:t>Elo</a:t>
            </a:r>
            <a:r>
              <a:rPr lang="en-GB" dirty="0"/>
              <a:t> rating of each player (and hence their difference in </a:t>
            </a:r>
            <a:r>
              <a:rPr lang="en-GB" dirty="0" err="1"/>
              <a:t>Elo</a:t>
            </a:r>
            <a:r>
              <a:rPr lang="en-GB" dirty="0"/>
              <a:t> points)</a:t>
            </a:r>
          </a:p>
          <a:p>
            <a:r>
              <a:rPr lang="en-GB" dirty="0"/>
              <a:t>Whereas, if all you knew was:</a:t>
            </a:r>
          </a:p>
          <a:p>
            <a:pPr lvl="1"/>
            <a:r>
              <a:rPr lang="en-GB" dirty="0"/>
              <a:t>P(A beats B) = 0.7</a:t>
            </a:r>
          </a:p>
          <a:p>
            <a:pPr lvl="1"/>
            <a:r>
              <a:rPr lang="en-GB" dirty="0"/>
              <a:t>P(B beats C) = 0.8</a:t>
            </a:r>
          </a:p>
          <a:p>
            <a:r>
              <a:rPr lang="en-GB" dirty="0"/>
              <a:t>What would this tell you about P(A beats C)?</a:t>
            </a:r>
          </a:p>
        </p:txBody>
      </p:sp>
    </p:spTree>
    <p:extLst>
      <p:ext uri="{BB962C8B-B14F-4D97-AF65-F5344CB8AC3E}">
        <p14:creationId xmlns:p14="http://schemas.microsoft.com/office/powerpoint/2010/main" val="1839660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Intransitivities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Most popular games that people play are highly transitive</a:t>
            </a:r>
          </a:p>
          <a:p>
            <a:r>
              <a:rPr lang="en-GB" dirty="0"/>
              <a:t>In other words, if A &gt; B, and B &gt; C, then A &gt; C</a:t>
            </a:r>
          </a:p>
          <a:p>
            <a:r>
              <a:rPr lang="en-GB" dirty="0"/>
              <a:t>Think Tennis (or your favourite sport) – mild intransitivities may exist among players of a very similar standard (though it’s hard to measure as players vary of time, and measurements are noisy)</a:t>
            </a:r>
          </a:p>
          <a:p>
            <a:pPr lvl="1"/>
            <a:r>
              <a:rPr lang="en-GB" dirty="0"/>
              <a:t>But I’m never going to beat Roger Federer, even with my sly drop shots…</a:t>
            </a:r>
          </a:p>
          <a:p>
            <a:r>
              <a:rPr lang="en-GB" dirty="0"/>
              <a:t>This is why </a:t>
            </a:r>
            <a:r>
              <a:rPr lang="en-GB" dirty="0" err="1"/>
              <a:t>Elo</a:t>
            </a:r>
            <a:r>
              <a:rPr lang="en-GB" dirty="0"/>
              <a:t> ratings work well</a:t>
            </a:r>
          </a:p>
        </p:txBody>
      </p:sp>
    </p:spTree>
    <p:extLst>
      <p:ext uri="{BB962C8B-B14F-4D97-AF65-F5344CB8AC3E}">
        <p14:creationId xmlns:p14="http://schemas.microsoft.com/office/powerpoint/2010/main" val="480984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Agents and Intransitivities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 mature games such as Go, there is a range of strong AI agents that may be categorised by their </a:t>
            </a:r>
            <a:r>
              <a:rPr lang="en-GB" dirty="0" err="1"/>
              <a:t>Elo</a:t>
            </a:r>
            <a:r>
              <a:rPr lang="en-GB" dirty="0"/>
              <a:t> ratings</a:t>
            </a:r>
          </a:p>
          <a:p>
            <a:r>
              <a:rPr lang="en-GB" dirty="0"/>
              <a:t>However, it is also possible to have AI agents that may be strong in some ways</a:t>
            </a:r>
          </a:p>
          <a:p>
            <a:pPr lvl="1"/>
            <a:r>
              <a:rPr lang="en-GB" dirty="0"/>
              <a:t>But VERY WEAK in other ways</a:t>
            </a:r>
          </a:p>
          <a:p>
            <a:r>
              <a:rPr lang="en-GB" dirty="0"/>
              <a:t>Likely to be true for the agents developed on this course (see </a:t>
            </a:r>
            <a:r>
              <a:rPr lang="en-GB" dirty="0" err="1"/>
              <a:t>Samothrakis</a:t>
            </a:r>
            <a:r>
              <a:rPr lang="en-GB" dirty="0"/>
              <a:t> et al)</a:t>
            </a:r>
          </a:p>
          <a:p>
            <a:r>
              <a:rPr lang="en-GB" dirty="0"/>
              <a:t>Depends on how adaptive and how generally clever they are</a:t>
            </a:r>
          </a:p>
        </p:txBody>
      </p:sp>
    </p:spTree>
    <p:extLst>
      <p:ext uri="{BB962C8B-B14F-4D97-AF65-F5344CB8AC3E}">
        <p14:creationId xmlns:p14="http://schemas.microsoft.com/office/powerpoint/2010/main" val="101378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Table from </a:t>
            </a:r>
            <a:r>
              <a:rPr lang="en-GB" dirty="0" err="1"/>
              <a:t>Samothrakis</a:t>
            </a:r>
            <a:r>
              <a:rPr lang="en-GB" dirty="0"/>
              <a:t> et al</a:t>
            </a:r>
            <a:br>
              <a:rPr lang="en-GB" dirty="0"/>
            </a:br>
            <a:r>
              <a:rPr lang="en-GB" dirty="0"/>
              <a:t>(enter table and citation)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64906"/>
            <a:ext cx="8229600" cy="1161257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87" y="1628800"/>
            <a:ext cx="875579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1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0C02-3679-AE49-BF93-88FD1CF3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Terminology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8AF4F-AA84-F443-B503-C228AB59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We’ll mostly avoid using subjective terms</a:t>
            </a:r>
          </a:p>
          <a:p>
            <a:pPr lvl="1"/>
            <a:r>
              <a:rPr lang="en-GB" dirty="0"/>
              <a:t>Such as </a:t>
            </a:r>
            <a:r>
              <a:rPr lang="en-GB" b="1" i="1" dirty="0"/>
              <a:t>fun</a:t>
            </a:r>
            <a:r>
              <a:rPr lang="en-GB" dirty="0"/>
              <a:t>, or </a:t>
            </a:r>
            <a:r>
              <a:rPr lang="en-GB" b="1" i="1" dirty="0"/>
              <a:t>player experience</a:t>
            </a:r>
          </a:p>
          <a:p>
            <a:r>
              <a:rPr lang="en-GB" dirty="0"/>
              <a:t>Instead the emphasis will be on objective measures</a:t>
            </a:r>
          </a:p>
          <a:p>
            <a:r>
              <a:rPr lang="en-GB" dirty="0"/>
              <a:t>Game Activity:</a:t>
            </a:r>
          </a:p>
          <a:p>
            <a:pPr lvl="1"/>
            <a:r>
              <a:rPr lang="en-GB" dirty="0"/>
              <a:t>Everything that happens in the game</a:t>
            </a:r>
          </a:p>
          <a:p>
            <a:r>
              <a:rPr lang="en-GB" dirty="0"/>
              <a:t>Player Activity:</a:t>
            </a:r>
          </a:p>
          <a:p>
            <a:pPr lvl="1"/>
            <a:r>
              <a:rPr lang="en-GB" dirty="0"/>
              <a:t>The actions taken by a player</a:t>
            </a:r>
          </a:p>
          <a:p>
            <a:r>
              <a:rPr lang="en-GB" dirty="0"/>
              <a:t>Game metric:</a:t>
            </a:r>
          </a:p>
          <a:p>
            <a:pPr lvl="1"/>
            <a:r>
              <a:rPr lang="en-GB" dirty="0"/>
              <a:t>Turning what happens in the game into numbers</a:t>
            </a:r>
          </a:p>
          <a:p>
            <a:r>
              <a:rPr lang="en-GB" dirty="0"/>
              <a:t>Player performance:</a:t>
            </a:r>
          </a:p>
          <a:p>
            <a:pPr lvl="1"/>
            <a:r>
              <a:rPr lang="en-GB" dirty="0"/>
              <a:t>This measures how well individual players do in the game</a:t>
            </a:r>
          </a:p>
          <a:p>
            <a:pPr lvl="1"/>
            <a:r>
              <a:rPr lang="en-GB" dirty="0"/>
              <a:t>The players could be human or bots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40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Dealing with Intransitivities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In the worst case there may be a strong pattern of agents being able to defeat other agents</a:t>
            </a:r>
          </a:p>
          <a:p>
            <a:r>
              <a:rPr lang="en-GB" dirty="0"/>
              <a:t>But due to the averaging effect over all games played, the </a:t>
            </a:r>
            <a:r>
              <a:rPr lang="en-GB" dirty="0" err="1"/>
              <a:t>Elo</a:t>
            </a:r>
            <a:r>
              <a:rPr lang="en-GB" dirty="0"/>
              <a:t> ratings of each player are nearly identical</a:t>
            </a:r>
          </a:p>
          <a:p>
            <a:r>
              <a:rPr lang="en-GB" dirty="0"/>
              <a:t>So </a:t>
            </a:r>
            <a:r>
              <a:rPr lang="en-GB" dirty="0" err="1"/>
              <a:t>Elo</a:t>
            </a:r>
            <a:r>
              <a:rPr lang="en-GB" dirty="0"/>
              <a:t> ratings would show little skill depth</a:t>
            </a:r>
          </a:p>
          <a:p>
            <a:r>
              <a:rPr lang="en-GB" dirty="0"/>
              <a:t>Better in these cases to look at pair-wise probability of win rates</a:t>
            </a:r>
          </a:p>
          <a:p>
            <a:r>
              <a:rPr lang="en-GB" dirty="0"/>
              <a:t>Strong differences in these may indicate an interesting game</a:t>
            </a:r>
          </a:p>
          <a:p>
            <a:pPr lvl="1"/>
            <a:r>
              <a:rPr lang="en-GB" dirty="0"/>
              <a:t>It shows that some strategies have clear dominance over others</a:t>
            </a:r>
          </a:p>
        </p:txBody>
      </p:sp>
    </p:spTree>
    <p:extLst>
      <p:ext uri="{BB962C8B-B14F-4D97-AF65-F5344CB8AC3E}">
        <p14:creationId xmlns:p14="http://schemas.microsoft.com/office/powerpoint/2010/main" val="2816868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 win rates among all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 this does not prove a lack of skill depth</a:t>
            </a:r>
          </a:p>
          <a:p>
            <a:r>
              <a:rPr lang="en-GB" dirty="0"/>
              <a:t>It just means that the current set of players did not demonstrate it</a:t>
            </a:r>
          </a:p>
          <a:p>
            <a:r>
              <a:rPr lang="en-GB" dirty="0"/>
              <a:t>Might still be possible for a super-smart player to come along and thrash all the current ones</a:t>
            </a:r>
          </a:p>
        </p:txBody>
      </p:sp>
    </p:spTree>
    <p:extLst>
      <p:ext uri="{BB962C8B-B14F-4D97-AF65-F5344CB8AC3E}">
        <p14:creationId xmlns:p14="http://schemas.microsoft.com/office/powerpoint/2010/main" val="4156521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Questions for Player Experience / Game Analytics to Answer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We made a change:</a:t>
            </a:r>
            <a:endParaRPr lang="nl-NL" dirty="0"/>
          </a:p>
          <a:p>
            <a:endParaRPr lang="nl-NL" dirty="0"/>
          </a:p>
          <a:p>
            <a:pPr lvl="0"/>
            <a:r>
              <a:rPr lang="en-GB" dirty="0"/>
              <a:t>Can the difference be detected? </a:t>
            </a:r>
            <a:endParaRPr lang="nl-NL" dirty="0"/>
          </a:p>
          <a:p>
            <a:pPr lvl="0"/>
            <a:r>
              <a:rPr lang="en-GB" dirty="0"/>
              <a:t>Hole detection / exploits?</a:t>
            </a:r>
            <a:endParaRPr lang="nl-NL" dirty="0"/>
          </a:p>
          <a:p>
            <a:pPr lvl="0"/>
            <a:r>
              <a:rPr lang="en-GB" dirty="0"/>
              <a:t>Entropy changes?</a:t>
            </a:r>
            <a:endParaRPr lang="nl-NL" dirty="0"/>
          </a:p>
          <a:p>
            <a:pPr lvl="0"/>
            <a:r>
              <a:rPr lang="en-GB" dirty="0"/>
              <a:t>More drama? (e.g. more flux in obvious measures?)</a:t>
            </a:r>
            <a:endParaRPr lang="nl-NL" dirty="0"/>
          </a:p>
          <a:p>
            <a:pPr lvl="0"/>
            <a:r>
              <a:rPr lang="en-GB" dirty="0"/>
              <a:t>Can we learn a new strategy? And make better bots?</a:t>
            </a:r>
            <a:endParaRPr lang="nl-NL" dirty="0"/>
          </a:p>
          <a:p>
            <a:pPr lvl="0"/>
            <a:r>
              <a:rPr lang="en-GB" dirty="0"/>
              <a:t>Can GUI frustration be measured? </a:t>
            </a:r>
            <a:endParaRPr lang="nl-NL" dirty="0"/>
          </a:p>
          <a:p>
            <a:pPr lvl="1"/>
            <a:r>
              <a:rPr lang="en-GB" dirty="0"/>
              <a:t>Analysed touch events, near misses? </a:t>
            </a:r>
            <a:endParaRPr lang="nl-NL" dirty="0"/>
          </a:p>
          <a:p>
            <a:pPr lvl="0"/>
            <a:r>
              <a:rPr lang="en-GB" dirty="0"/>
              <a:t>Bot Id Detection? 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1377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 fontScale="90000"/>
          </a:bodyPr>
          <a:lstStyle/>
          <a:p>
            <a:r>
              <a:rPr lang="en-GB" dirty="0"/>
              <a:t>Statistical Player Profiling</a:t>
            </a:r>
            <a:br>
              <a:rPr lang="en-GB" dirty="0"/>
            </a:br>
            <a:r>
              <a:rPr lang="en-GB" dirty="0"/>
              <a:t>Space Battle Example: </a:t>
            </a:r>
            <a:br>
              <a:rPr lang="en-GB" dirty="0"/>
            </a:br>
            <a:r>
              <a:rPr lang="en-GB" dirty="0"/>
              <a:t>What to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Raw</a:t>
            </a:r>
          </a:p>
          <a:p>
            <a:pPr lvl="1"/>
            <a:r>
              <a:rPr lang="en-GB" dirty="0"/>
              <a:t>Action sequence analysis</a:t>
            </a:r>
          </a:p>
          <a:p>
            <a:pPr lvl="2"/>
            <a:r>
              <a:rPr lang="en-GB" dirty="0"/>
              <a:t>Statistics such as entropy</a:t>
            </a:r>
          </a:p>
          <a:p>
            <a:pPr lvl="2"/>
            <a:r>
              <a:rPr lang="en-GB" dirty="0"/>
              <a:t>Also: firing rate, thrust rate, rotation rate</a:t>
            </a:r>
          </a:p>
          <a:p>
            <a:pPr lvl="1"/>
            <a:r>
              <a:rPr lang="en-GB" dirty="0"/>
              <a:t>Score trace (plot how score varies over time)</a:t>
            </a:r>
          </a:p>
          <a:p>
            <a:pPr lvl="1"/>
            <a:r>
              <a:rPr lang="en-GB" dirty="0"/>
              <a:t>Death rate of player</a:t>
            </a:r>
          </a:p>
          <a:p>
            <a:r>
              <a:rPr lang="en-GB" dirty="0"/>
              <a:t>Derived</a:t>
            </a:r>
          </a:p>
          <a:p>
            <a:pPr lvl="1"/>
            <a:r>
              <a:rPr lang="en-GB" dirty="0"/>
              <a:t>Hit rate</a:t>
            </a:r>
          </a:p>
          <a:p>
            <a:pPr lvl="1"/>
            <a:r>
              <a:rPr lang="en-GB" dirty="0"/>
              <a:t>Distance covered</a:t>
            </a:r>
          </a:p>
          <a:p>
            <a:pPr lvl="1"/>
            <a:r>
              <a:rPr lang="en-GB" dirty="0"/>
              <a:t>Total angular rotation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309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Aim for Drama</a:t>
            </a:r>
            <a:br>
              <a:rPr lang="en-GB" dirty="0"/>
            </a:br>
            <a:r>
              <a:rPr lang="en-GB" dirty="0"/>
              <a:t>(from Browne and Marie)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20888"/>
            <a:ext cx="64293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49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600" dirty="0"/>
              <a:t>Planet Wars</a:t>
            </a:r>
            <a:br>
              <a:rPr lang="nl-NL" sz="3600" dirty="0"/>
            </a:br>
            <a:r>
              <a:rPr lang="nl-NL" sz="3600" dirty="0"/>
              <a:t>Data Analysis: Plotting “Piece” Difference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4865340" cy="489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93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Which Category does Planet Wars Fit?</a:t>
            </a:r>
            <a:br>
              <a:rPr lang="en-GB" dirty="0"/>
            </a:br>
            <a:r>
              <a:rPr lang="en-GB" dirty="0"/>
              <a:t>(your homework is to play it)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832"/>
            <a:ext cx="7742381" cy="426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26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 Planet Wars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Great game – see demo</a:t>
            </a:r>
          </a:p>
          <a:p>
            <a:r>
              <a:rPr lang="en-GB" dirty="0"/>
              <a:t>BUT: a bit unbalanced</a:t>
            </a:r>
          </a:p>
          <a:p>
            <a:pPr lvl="1"/>
            <a:r>
              <a:rPr lang="en-GB" dirty="0"/>
              <a:t>In that once a player gets ahead, there is a tipping point – a point of no return is reached</a:t>
            </a:r>
          </a:p>
          <a:p>
            <a:pPr lvl="1"/>
            <a:r>
              <a:rPr lang="en-GB" dirty="0"/>
              <a:t>At which stage the game is boring – just a question of time before the lead player wins</a:t>
            </a:r>
          </a:p>
          <a:p>
            <a:r>
              <a:rPr lang="en-GB" dirty="0"/>
              <a:t>Question:</a:t>
            </a:r>
          </a:p>
          <a:p>
            <a:pPr lvl="1"/>
            <a:r>
              <a:rPr lang="en-GB" dirty="0"/>
              <a:t>Can we modify the rules to make it more balanced, but still exciting?</a:t>
            </a:r>
          </a:p>
          <a:p>
            <a:pPr lvl="1"/>
            <a:r>
              <a:rPr lang="en-GB" dirty="0"/>
              <a:t>While maintaining skill depth?</a:t>
            </a:r>
          </a:p>
        </p:txBody>
      </p:sp>
    </p:spTree>
    <p:extLst>
      <p:ext uri="{BB962C8B-B14F-4D97-AF65-F5344CB8AC3E}">
        <p14:creationId xmlns:p14="http://schemas.microsoft.com/office/powerpoint/2010/main" val="1051625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Exercise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groups:</a:t>
            </a:r>
          </a:p>
          <a:p>
            <a:pPr lvl="1"/>
            <a:r>
              <a:rPr lang="en-GB" dirty="0"/>
              <a:t>Develop a set of measures to apply to “Asteroids / Space Battle Derivatives”</a:t>
            </a:r>
          </a:p>
          <a:p>
            <a:pPr lvl="1"/>
            <a:r>
              <a:rPr lang="en-GB" dirty="0"/>
              <a:t>Implement some of them (aim for simple and effective)</a:t>
            </a:r>
          </a:p>
          <a:p>
            <a:pPr lvl="1"/>
            <a:r>
              <a:rPr lang="en-GB" dirty="0"/>
              <a:t>Test their ability to detect differences in the game setup, and in the agents playing the game</a:t>
            </a:r>
          </a:p>
          <a:p>
            <a:pPr lvl="1"/>
            <a:endParaRPr lang="en-GB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316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CEAB-4526-6640-90B4-98D8BDF8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Player Experience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02023-44B2-3A4C-A36A-CD3F86A07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contrast with the above objective measures, player experience can be subjective – depending on what aspects of the experience we are talking about</a:t>
            </a:r>
          </a:p>
          <a:p>
            <a:r>
              <a:rPr lang="en-GB" dirty="0"/>
              <a:t>This can be measured for human players for for bots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13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Measure Player Experience?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To learn about human behaviour</a:t>
            </a:r>
          </a:p>
          <a:p>
            <a:pPr lvl="1"/>
            <a:r>
              <a:rPr lang="en-GB" dirty="0"/>
              <a:t>To categorise players depending on their behaviour</a:t>
            </a:r>
          </a:p>
          <a:p>
            <a:pPr lvl="1"/>
            <a:r>
              <a:rPr lang="en-GB" dirty="0"/>
              <a:t>Predict player actions</a:t>
            </a:r>
          </a:p>
          <a:p>
            <a:pPr lvl="1"/>
            <a:r>
              <a:rPr lang="en-GB" dirty="0"/>
              <a:t>Estimate player engagement (and predict when they are about to disengage)</a:t>
            </a:r>
          </a:p>
          <a:p>
            <a:r>
              <a:rPr lang="en-GB" dirty="0"/>
              <a:t>To learn more about the game</a:t>
            </a:r>
          </a:p>
          <a:p>
            <a:pPr lvl="1"/>
            <a:r>
              <a:rPr lang="en-GB" dirty="0"/>
              <a:t>And understand differences in variations of a game (is version A better than version B?)</a:t>
            </a:r>
          </a:p>
          <a:p>
            <a:pPr lvl="1"/>
            <a:r>
              <a:rPr lang="en-GB" dirty="0"/>
              <a:t>Does a game have defects / exploits?</a:t>
            </a:r>
          </a:p>
        </p:txBody>
      </p:sp>
    </p:spTree>
    <p:extLst>
      <p:ext uri="{BB962C8B-B14F-4D97-AF65-F5344CB8AC3E}">
        <p14:creationId xmlns:p14="http://schemas.microsoft.com/office/powerpoint/2010/main" val="425528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Player Experience for Game Design:</a:t>
            </a:r>
            <a:br>
              <a:rPr lang="en-GB" dirty="0"/>
            </a:br>
            <a:r>
              <a:rPr lang="en-GB" dirty="0"/>
              <a:t>Is it necessary to measure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No, not necessary (depending on ambition and budget you have for a game – obviously for AAA game you do a ton of human play testing)</a:t>
            </a:r>
          </a:p>
          <a:p>
            <a:pPr lvl="1"/>
            <a:r>
              <a:rPr lang="en-GB" dirty="0"/>
              <a:t>The alternative is to rely on the intuition of the game designer(s)</a:t>
            </a:r>
          </a:p>
          <a:p>
            <a:r>
              <a:rPr lang="en-GB" dirty="0"/>
              <a:t>Also keep in mind there are other ways to analyse games and game levels that do not involve measuring player experience</a:t>
            </a:r>
          </a:p>
          <a:p>
            <a:pPr lvl="1"/>
            <a:r>
              <a:rPr lang="en-GB" dirty="0"/>
              <a:t>For example, metrics can be applied to analyse a maze level (see Sturtevant’s set of path-finding benchmarks and their categorisation)</a:t>
            </a:r>
          </a:p>
          <a:p>
            <a:r>
              <a:rPr lang="en-GB" dirty="0"/>
              <a:t>For classic games, can analyse shape of game tree and branching factor</a:t>
            </a:r>
          </a:p>
        </p:txBody>
      </p:sp>
    </p:spTree>
    <p:extLst>
      <p:ext uri="{BB962C8B-B14F-4D97-AF65-F5344CB8AC3E}">
        <p14:creationId xmlns:p14="http://schemas.microsoft.com/office/powerpoint/2010/main" val="235012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Who? - Human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Can measure high-level human experience</a:t>
            </a:r>
          </a:p>
          <a:p>
            <a:pPr lvl="1"/>
            <a:r>
              <a:rPr lang="en-GB" dirty="0"/>
              <a:t>Which games did they choose to play?</a:t>
            </a:r>
          </a:p>
          <a:p>
            <a:pPr lvl="1"/>
            <a:r>
              <a:rPr lang="en-GB" dirty="0"/>
              <a:t>How long did they play for?</a:t>
            </a:r>
          </a:p>
          <a:p>
            <a:r>
              <a:rPr lang="en-GB" dirty="0" err="1"/>
              <a:t>Biosignals</a:t>
            </a:r>
            <a:endParaRPr lang="en-GB" dirty="0"/>
          </a:p>
          <a:p>
            <a:pPr lvl="1"/>
            <a:r>
              <a:rPr lang="en-GB" dirty="0"/>
              <a:t>Gaze, galvanic skin response, BCI</a:t>
            </a:r>
          </a:p>
          <a:p>
            <a:r>
              <a:rPr lang="en-GB" dirty="0"/>
              <a:t>Surveys and interviews</a:t>
            </a:r>
          </a:p>
          <a:p>
            <a:pPr lvl="1"/>
            <a:r>
              <a:rPr lang="en-GB" dirty="0"/>
              <a:t>Quantitative:</a:t>
            </a:r>
          </a:p>
          <a:p>
            <a:pPr lvl="2"/>
            <a:r>
              <a:rPr lang="en-GB" dirty="0"/>
              <a:t>scores (Rate Game A)</a:t>
            </a:r>
          </a:p>
          <a:p>
            <a:pPr lvl="2"/>
            <a:r>
              <a:rPr lang="en-GB" dirty="0"/>
              <a:t>preferences (was A or B best?)</a:t>
            </a:r>
          </a:p>
          <a:p>
            <a:pPr lvl="1"/>
            <a:r>
              <a:rPr lang="en-GB" dirty="0"/>
              <a:t>Qualitative (why did you like game A the best?)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88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Who? - 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Can measure aspects of internal state</a:t>
            </a:r>
          </a:p>
          <a:p>
            <a:pPr lvl="1"/>
            <a:r>
              <a:rPr lang="en-GB" dirty="0"/>
              <a:t>This will depend on the bot architecture</a:t>
            </a:r>
          </a:p>
          <a:p>
            <a:pPr lvl="1"/>
            <a:r>
              <a:rPr lang="en-GB" dirty="0"/>
              <a:t>For example, can measure state occupancy and state transitions for an FSM controller</a:t>
            </a:r>
          </a:p>
          <a:p>
            <a:pPr lvl="2"/>
            <a:r>
              <a:rPr lang="en-GB" dirty="0"/>
              <a:t>Has the game explored a varied set of internal states?</a:t>
            </a:r>
          </a:p>
          <a:p>
            <a:r>
              <a:rPr lang="en-GB" dirty="0"/>
              <a:t>How many times does a bot face a difficult choice?</a:t>
            </a:r>
          </a:p>
          <a:p>
            <a:pPr lvl="1"/>
            <a:r>
              <a:rPr lang="en-GB" dirty="0"/>
              <a:t>Question: </a:t>
            </a:r>
            <a:r>
              <a:rPr lang="en-GB" b="1" dirty="0"/>
              <a:t>How would you even quantify “Difficult Choice” for a bot?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18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Who? Bot or Human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can measure these aspects for both types of player</a:t>
            </a:r>
          </a:p>
          <a:p>
            <a:pPr lvl="1"/>
            <a:r>
              <a:rPr lang="en-GB" dirty="0"/>
              <a:t>Final score distribution (how high, how variable)</a:t>
            </a:r>
          </a:p>
          <a:p>
            <a:pPr lvl="1"/>
            <a:r>
              <a:rPr lang="en-GB" dirty="0"/>
              <a:t>Game duration (how long did it last?)</a:t>
            </a:r>
          </a:p>
          <a:p>
            <a:pPr lvl="1"/>
            <a:r>
              <a:rPr lang="en-GB" dirty="0"/>
              <a:t>Score “Drama” – was it a runaway victory or did the lead keep changing?</a:t>
            </a:r>
          </a:p>
          <a:p>
            <a:pPr lvl="1"/>
            <a:r>
              <a:rPr lang="en-GB" dirty="0"/>
              <a:t>Statistical distribution of player in game states and / or locations (imagine an occupancy heat-map)</a:t>
            </a:r>
          </a:p>
          <a:p>
            <a:pPr lvl="2"/>
            <a:r>
              <a:rPr lang="en-GB" dirty="0"/>
              <a:t>Can characterise this using Entropy</a:t>
            </a:r>
          </a:p>
          <a:p>
            <a:pPr lvl="1"/>
            <a:r>
              <a:rPr lang="en-GB" dirty="0"/>
              <a:t>Degree of challenge? (how can you measure this?)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79356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2358</Words>
  <Application>Microsoft Macintosh PowerPoint</Application>
  <PresentationFormat>On-screen Show (4:3)</PresentationFormat>
  <Paragraphs>249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Courier New</vt:lpstr>
      <vt:lpstr>Kantoorthema</vt:lpstr>
      <vt:lpstr>Game Activity and Player Performance Logging  IGGI Games Design II  </vt:lpstr>
      <vt:lpstr>Metrics for Game Design</vt:lpstr>
      <vt:lpstr>Terminology</vt:lpstr>
      <vt:lpstr>Player Experience</vt:lpstr>
      <vt:lpstr>Why Measure Player Experience?</vt:lpstr>
      <vt:lpstr>Player Experience for Game Design: Is it necessary to measure it?</vt:lpstr>
      <vt:lpstr>Who? - Human</vt:lpstr>
      <vt:lpstr>Who? - Bot</vt:lpstr>
      <vt:lpstr>Who? Bot or Human</vt:lpstr>
      <vt:lpstr>Who? Bot or Human</vt:lpstr>
      <vt:lpstr>Entropy</vt:lpstr>
      <vt:lpstr>Space Battle Example</vt:lpstr>
      <vt:lpstr>Entropy: Beware!</vt:lpstr>
      <vt:lpstr>Applying Entropy – Visit Count</vt:lpstr>
      <vt:lpstr>Applying Entropy – Visit Count</vt:lpstr>
      <vt:lpstr>Who?  Population of Players</vt:lpstr>
      <vt:lpstr>Entropy Diagram</vt:lpstr>
      <vt:lpstr>Entropy Lab Exercise</vt:lpstr>
      <vt:lpstr>Entropy Lab Exercise</vt:lpstr>
      <vt:lpstr>test.GameEntropyLogTest</vt:lpstr>
      <vt:lpstr>How skilful is a game?  How may this be measured?  We’ll now study the notion of  Skill Depth</vt:lpstr>
      <vt:lpstr>Measuring Skill Depth</vt:lpstr>
      <vt:lpstr>Elo Ratings – Two Player Games</vt:lpstr>
      <vt:lpstr>Elo Exercise</vt:lpstr>
      <vt:lpstr>Elo versus Win Rate</vt:lpstr>
      <vt:lpstr>Beauty of Elo Model</vt:lpstr>
      <vt:lpstr>Handling Intransitivities</vt:lpstr>
      <vt:lpstr>AI Agents and Intransitivities</vt:lpstr>
      <vt:lpstr>Table from Samothrakis et al (enter table and citation)</vt:lpstr>
      <vt:lpstr>Dealing with Intransitivities</vt:lpstr>
      <vt:lpstr>Close win rates among all players</vt:lpstr>
      <vt:lpstr>Questions for Player Experience / Game Analytics to Answer</vt:lpstr>
      <vt:lpstr>Statistical Player Profiling Space Battle Example:  What to Measure</vt:lpstr>
      <vt:lpstr>Aim for Drama (from Browne and Marie)</vt:lpstr>
      <vt:lpstr>Planet Wars Data Analysis: Plotting “Piece” Difference</vt:lpstr>
      <vt:lpstr>Which Category does Planet Wars Fit? (your homework is to play it)</vt:lpstr>
      <vt:lpstr>Consider Planet Wars Example</vt:lpstr>
      <vt:lpstr>Exercise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Video Game AI</dc:title>
  <dc:creator>Mark Winands</dc:creator>
  <cp:lastModifiedBy>Simon Lucas</cp:lastModifiedBy>
  <cp:revision>70</cp:revision>
  <dcterms:created xsi:type="dcterms:W3CDTF">2015-01-27T08:01:00Z</dcterms:created>
  <dcterms:modified xsi:type="dcterms:W3CDTF">2018-06-03T08:46:34Z</dcterms:modified>
</cp:coreProperties>
</file>