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3"/>
    <p:restoredTop sz="93246"/>
  </p:normalViewPr>
  <p:slideViewPr>
    <p:cSldViewPr snapToGrid="0" snapToObjects="1">
      <p:cViewPr varScale="1">
        <p:scale>
          <a:sx n="71" d="100"/>
          <a:sy n="71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55DB-25CE-DB4D-A797-83CC6F7CCB8C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DC30-1CFA-2C42-8697-DD85FAD78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Hi, I’m Simon Lucas, welcome to my short video about general AI with statistical forward planning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0602-8CC2-BD40-B1FF-4DADBD00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390E9-0830-F548-B2AE-58D5E440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F4E1-1D4A-F84F-BEA2-AE1BC9A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335F-942E-7C45-9BF7-2C1A6D04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E163-AE1F-A44A-BA94-39F3885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719-98C9-7F4F-9B54-92987FE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8F1F-D490-8D45-B8F2-ABD80A94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B7E7-1DC0-4241-909B-7EF3FC60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D36D-07BB-0343-9953-46BFDCE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802D-7C30-8A4F-9321-468B2992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6E885-B963-E143-8595-DEC8EFB5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82F3A-FB90-9C40-80D5-6FEA120E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0C80-2371-AF45-B958-A933D2A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C05F-2057-CB46-A8FD-57AE3EF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0823-EF9D-C246-BED9-13CA1F7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7866-0467-0F41-A5B2-8B60450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06AE-B39F-5C42-8326-15F42106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93AD-5482-5144-8B5B-DA798E3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971F-2036-AA46-9627-867C060B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4429-44B4-374B-8F95-11CFE23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AD4F-6A30-6048-8D02-68F9CD7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E50D-7A4C-9848-8376-77291281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7DBC-0405-844E-A372-96EC5853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9A9-7F7E-5640-893A-DC952B65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0394-A027-7E41-B689-DF44DA4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C45-8BEA-484B-B373-16DEAAB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E9D5-E905-FF41-BFB5-AD77CA40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C64A9-1111-7D40-A22E-9C326539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AB35-7FB8-7A4E-85A4-A653A9BD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AFC8-1263-6C4F-B2D1-BF5403B0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16EF-7DE7-7C4A-BEA1-D0555BF3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34A-E4FD-FB4E-A382-2A50816C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EF7A-2E8E-7B48-99B7-C8B91333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FF27-711F-244B-847A-A247A02F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C6236-B5FB-364F-B4CD-0FCBE697E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E700-C1A7-9546-890B-2ADAAC185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3689-DFC1-A940-9080-27DBB7C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AF087-A023-D747-B6D5-FC5463C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A7F76-5233-524E-9B82-262C2F7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A50-F131-D444-83D4-C9E832AC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26AD-EF5E-024A-A888-4A1B94D9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2885-ACBC-0643-B09E-51229DD1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C0CF1-E375-B948-811D-9247F0B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2717-FEBA-D74F-99F4-B88058C7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F40F-1237-3144-AC44-494A731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CE23-0F29-5547-A7CF-CB08BA85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28F0-D255-BD45-BF6B-7C03E0F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8B-4E72-9647-9AE1-E1FFC425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A964-9333-6349-AE2F-0AA27E59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2F1E-30DC-1E4D-8063-04E728D7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B869-89D2-1F4F-A59B-F8DA26A9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1F5-EAC8-674D-83FE-C1EFEE02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2E1-3D4B-9D4D-8989-2F4DAABD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2A44-0703-394E-A378-EB6C062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B0EB-04B7-2E49-BC8D-E9DD6F9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6B5B1-ED24-E74D-A2CE-22E1DD3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D1F7-4AC0-9947-A723-79EAA84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888D-ABB9-D945-BD56-698572F5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07234-5C62-1349-B213-25AF551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B47-759C-A749-923B-A25C328E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BBA0-1DD2-A848-922A-24CC5417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8828-D5C0-584F-B203-A673D0E7F672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9B3C-9418-AC40-B73E-8AC9AAA01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334D-DCDF-ED4F-A0BB-9E0A46D5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944B-1554-984F-8072-8CE205979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AI Hack: Spin Planet Wars</a:t>
            </a:r>
            <a:br>
              <a:rPr lang="en-US" dirty="0"/>
            </a:br>
            <a:r>
              <a:rPr lang="en-US" dirty="0"/>
              <a:t>IGGI Game Design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6FFE-311F-8D4E-8CFD-14CAC180B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Lucas and Diego Perez</a:t>
            </a:r>
          </a:p>
          <a:p>
            <a:r>
              <a:rPr lang="en-US" dirty="0"/>
              <a:t>Game AI Research Group</a:t>
            </a:r>
          </a:p>
          <a:p>
            <a:r>
              <a:rPr lang="en-US" dirty="0"/>
              <a:t>Queen Mary 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8472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8CC2-E3CF-B64D-BBE7-192DD1E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tournaments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D612-51FF-4946-A246-6B5784E3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round robin tournaments</a:t>
            </a:r>
          </a:p>
          <a:p>
            <a:r>
              <a:rPr lang="en-US" dirty="0"/>
              <a:t>i.e. run like a football league (except with more game repetitions)</a:t>
            </a:r>
          </a:p>
          <a:p>
            <a:r>
              <a:rPr lang="en-US" dirty="0"/>
              <a:t>Each bot plays each other one N times (suggest N = 10) as P1 and N times as P2</a:t>
            </a:r>
          </a:p>
          <a:p>
            <a:r>
              <a:rPr lang="en-US" dirty="0"/>
              <a:t>Given P players, that makes P * (P – 1) * N games in total</a:t>
            </a:r>
          </a:p>
          <a:p>
            <a:r>
              <a:rPr lang="en-US" dirty="0"/>
              <a:t>Question: should the game random seeds be fixed or just picked at random N times</a:t>
            </a:r>
          </a:p>
          <a:p>
            <a:pPr lvl="1"/>
            <a:r>
              <a:rPr lang="en-US" dirty="0"/>
              <a:t>In other words, should the “home” team be able to overfit to the particular set of battle arenas (planet maps)?</a:t>
            </a:r>
          </a:p>
        </p:txBody>
      </p:sp>
    </p:spTree>
    <p:extLst>
      <p:ext uri="{BB962C8B-B14F-4D97-AF65-F5344CB8AC3E}">
        <p14:creationId xmlns:p14="http://schemas.microsoft.com/office/powerpoint/2010/main" val="197287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43A-9592-354B-9951-E17C4358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Tournaments: Giving Each Player the Similar amounts of CPU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A889-D49A-3744-B22D-0BF6DB1A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approach is to give each player a fixed tick budget</a:t>
            </a:r>
          </a:p>
          <a:p>
            <a:r>
              <a:rPr lang="en-US" dirty="0"/>
              <a:t>Make sure that the game state uses a static tick count that is checked before and after each call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getAction</a:t>
            </a:r>
            <a:r>
              <a:rPr lang="en-US" dirty="0"/>
              <a:t>.</a:t>
            </a:r>
          </a:p>
          <a:p>
            <a:r>
              <a:rPr lang="en-US" dirty="0"/>
              <a:t>Another interesting possibility is to use a multi-threaded game runner</a:t>
            </a:r>
          </a:p>
          <a:p>
            <a:r>
              <a:rPr lang="en-US" dirty="0"/>
              <a:t>Each agents gets a fixed real time budget, and can respond to </a:t>
            </a:r>
            <a:r>
              <a:rPr lang="en-US" dirty="0" err="1"/>
              <a:t>getAction</a:t>
            </a:r>
            <a:r>
              <a:rPr lang="en-US" dirty="0"/>
              <a:t> as often as it likes (the game just carries on at a fixed number of ticks per second)</a:t>
            </a:r>
          </a:p>
        </p:txBody>
      </p:sp>
    </p:spTree>
    <p:extLst>
      <p:ext uri="{BB962C8B-B14F-4D97-AF65-F5344CB8AC3E}">
        <p14:creationId xmlns:p14="http://schemas.microsoft.com/office/powerpoint/2010/main" val="304776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6D4-0AF7-CC47-B080-2FB146D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AI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A3B-F711-A847-A565-EB067CDE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to use MCTS and Rolling Horizon Evolution</a:t>
            </a:r>
          </a:p>
          <a:p>
            <a:r>
              <a:rPr lang="en-US" dirty="0"/>
              <a:t>Also very natural to tune these using NTBEA to get the best performance you can for your game variant</a:t>
            </a:r>
          </a:p>
          <a:p>
            <a:r>
              <a:rPr lang="en-US" dirty="0"/>
              <a:t>Also fine to implement your own heuristic agents (providing they use the standard agent interface)</a:t>
            </a:r>
          </a:p>
          <a:p>
            <a:r>
              <a:rPr lang="en-US" dirty="0"/>
              <a:t>Note: the existing Heuristic Controller DOES NOT</a:t>
            </a:r>
          </a:p>
          <a:p>
            <a:pPr lvl="1"/>
            <a:r>
              <a:rPr lang="en-US" dirty="0"/>
              <a:t>But this style is still useful </a:t>
            </a:r>
            <a:r>
              <a:rPr lang="en-US"/>
              <a:t>to prototype interesting opponents</a:t>
            </a:r>
            <a:endParaRPr lang="en-US" dirty="0"/>
          </a:p>
          <a:p>
            <a:r>
              <a:rPr lang="en-US" dirty="0"/>
              <a:t>Let’s consider ways in which you may gain a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712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AFB-C2E8-ED47-98AC-AB91E7D3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MCTS – try tuning /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B5A-8D70-1D4E-9A2E-385DF5E3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en-US" dirty="0"/>
              <a:t>Rollout depth / tree depth</a:t>
            </a:r>
          </a:p>
          <a:p>
            <a:r>
              <a:rPr lang="en-US" dirty="0"/>
              <a:t>Forward discount factor (to value early rewards more than late ones)</a:t>
            </a:r>
          </a:p>
          <a:p>
            <a:r>
              <a:rPr lang="en-US" dirty="0"/>
              <a:t>epsilon (the additive term used as the divisor in the NTBEA UCB equation can also be used to implement a type of progressive widening in MCTS)</a:t>
            </a:r>
          </a:p>
          <a:p>
            <a:r>
              <a:rPr lang="en-US" dirty="0"/>
              <a:t>Recommendation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8AF-F36B-2545-9672-93FC3CA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Rolling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55A-BA0D-A442-845C-8CC6C6BA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already covered in the lab</a:t>
            </a:r>
          </a:p>
          <a:p>
            <a:pPr lvl="1"/>
            <a:r>
              <a:rPr lang="en-US" dirty="0" err="1"/>
              <a:t>nEvals</a:t>
            </a:r>
            <a:r>
              <a:rPr lang="en-US" dirty="0"/>
              <a:t>, </a:t>
            </a:r>
            <a:r>
              <a:rPr lang="en-US" dirty="0" err="1"/>
              <a:t>seqLength</a:t>
            </a:r>
            <a:r>
              <a:rPr lang="en-US" dirty="0"/>
              <a:t>, mutation parameters, shift buffer</a:t>
            </a:r>
          </a:p>
          <a:p>
            <a:r>
              <a:rPr lang="en-US" dirty="0"/>
              <a:t>As with MCTS, consider forward discounting</a:t>
            </a:r>
          </a:p>
          <a:p>
            <a:r>
              <a:rPr lang="en-US" dirty="0"/>
              <a:t>Also consider:</a:t>
            </a:r>
          </a:p>
          <a:p>
            <a:pPr lvl="1"/>
            <a:r>
              <a:rPr lang="en-US" dirty="0"/>
              <a:t>Special methods to find initial seed solution (e.g. simple Markov chains)</a:t>
            </a:r>
          </a:p>
          <a:p>
            <a:pPr lvl="1"/>
            <a:r>
              <a:rPr lang="en-US" dirty="0"/>
              <a:t>Special mutation methods that consider the nature of the action space (e.g. shifting an action in time may be more meaningful than flipping to a different 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3CCD-9852-B04E-A22F-D9670CF4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Discussion?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EC06-2AF6-5346-A648-D16168FA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CF6A-3BAC-194B-976E-324A1BD5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D22C-A814-A04F-9B87-8BD888CC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50% of the mark for a working game variant and AI bot</a:t>
            </a:r>
          </a:p>
          <a:p>
            <a:r>
              <a:rPr lang="en-GB" dirty="0"/>
              <a:t>50% in proportion to the number </a:t>
            </a:r>
            <a:r>
              <a:rPr lang="en-GB"/>
              <a:t>of victories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49FA-8E80-9244-86DE-87627844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AI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6523-8B06-0441-805F-FAA3213A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interesting variants of the games</a:t>
            </a:r>
          </a:p>
          <a:p>
            <a:pPr lvl="1"/>
            <a:r>
              <a:rPr lang="en-US" dirty="0"/>
              <a:t>Each group produces their own variation</a:t>
            </a:r>
          </a:p>
          <a:p>
            <a:r>
              <a:rPr lang="en-US" dirty="0"/>
              <a:t>Produce strong AI players that can with the tournaments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D814-AE2B-6C43-B349-253D3451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Game Variants: Modifying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11CC-1FA7-9B45-AE15-9A713A9B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 of game</a:t>
            </a:r>
          </a:p>
          <a:p>
            <a:r>
              <a:rPr lang="en-US" dirty="0"/>
              <a:t>Speed of transits</a:t>
            </a:r>
          </a:p>
          <a:p>
            <a:r>
              <a:rPr lang="en-US" dirty="0"/>
              <a:t>Strength of Gravity</a:t>
            </a:r>
          </a:p>
          <a:p>
            <a:r>
              <a:rPr lang="en-US" dirty="0"/>
              <a:t>Transit Speed</a:t>
            </a:r>
          </a:p>
          <a:p>
            <a:r>
              <a:rPr lang="en-US" dirty="0"/>
              <a:t>Transport tax</a:t>
            </a:r>
          </a:p>
          <a:p>
            <a:r>
              <a:rPr lang="en-US" dirty="0"/>
              <a:t>Number of planets</a:t>
            </a:r>
          </a:p>
          <a:p>
            <a:r>
              <a:rPr lang="en-US" dirty="0"/>
              <a:t>Min separation (</a:t>
            </a:r>
            <a:r>
              <a:rPr lang="en-US" dirty="0" err="1"/>
              <a:t>radSep</a:t>
            </a:r>
            <a:r>
              <a:rPr lang="en-US" dirty="0"/>
              <a:t>)</a:t>
            </a:r>
          </a:p>
          <a:p>
            <a:r>
              <a:rPr lang="en-US" dirty="0"/>
              <a:t>Most of those shown here -&gt;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5C16B-254F-7549-8929-1FAEF24F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23" y="1138603"/>
            <a:ext cx="6677072" cy="52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41A9-63CC-B349-9FAC-C6013709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 Changing the Arena Size May Reward Different Skills (can you guess what else changed here?)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C0F27B-E472-CF45-83F8-567F6B55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614" y="1618566"/>
            <a:ext cx="8557847" cy="5146128"/>
          </a:xfrm>
        </p:spPr>
      </p:pic>
    </p:spTree>
    <p:extLst>
      <p:ext uri="{BB962C8B-B14F-4D97-AF65-F5344CB8AC3E}">
        <p14:creationId xmlns:p14="http://schemas.microsoft.com/office/powerpoint/2010/main" val="5406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DAF4-B467-CC46-AAE3-E57D661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also add / 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FB32-F17F-724A-BC34-A23CD78A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actuators: e.g. a Catapult Interface</a:t>
            </a:r>
          </a:p>
          <a:p>
            <a:r>
              <a:rPr lang="en-US" dirty="0"/>
              <a:t>A flick interface</a:t>
            </a:r>
          </a:p>
          <a:p>
            <a:r>
              <a:rPr lang="en-US" dirty="0"/>
              <a:t>Other ways of controlling all aspects of Transporter launch and travel</a:t>
            </a:r>
          </a:p>
          <a:p>
            <a:pPr lvl="1"/>
            <a:r>
              <a:rPr lang="en-US" dirty="0"/>
              <a:t>Launch Velocity (speed and direction)</a:t>
            </a:r>
          </a:p>
          <a:p>
            <a:pPr lvl="1"/>
            <a:r>
              <a:rPr lang="en-US" dirty="0"/>
              <a:t>Payload (how many ships to send)</a:t>
            </a:r>
          </a:p>
        </p:txBody>
      </p:sp>
    </p:spTree>
    <p:extLst>
      <p:ext uri="{BB962C8B-B14F-4D97-AF65-F5344CB8AC3E}">
        <p14:creationId xmlns:p14="http://schemas.microsoft.com/office/powerpoint/2010/main" val="21842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2B5-70F4-9B46-9BA4-84182867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game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4309-6BF2-434E-AB2A-CEBBA4AE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black holes</a:t>
            </a:r>
          </a:p>
          <a:p>
            <a:pPr lvl="1"/>
            <a:r>
              <a:rPr lang="en-US" dirty="0"/>
              <a:t>A transporter could disappear in to one to be never seen again</a:t>
            </a:r>
          </a:p>
          <a:p>
            <a:pPr lvl="1"/>
            <a:r>
              <a:rPr lang="en-US" dirty="0"/>
              <a:t>Hence losing all the ships</a:t>
            </a:r>
          </a:p>
          <a:p>
            <a:pPr lvl="1"/>
            <a:r>
              <a:rPr lang="en-US" dirty="0"/>
              <a:t>And making the host planet passive: it could still be invaded, but could not launch an invasion</a:t>
            </a:r>
          </a:p>
          <a:p>
            <a:r>
              <a:rPr lang="en-US" dirty="0"/>
              <a:t>Add mines:</a:t>
            </a:r>
          </a:p>
          <a:p>
            <a:pPr lvl="1"/>
            <a:r>
              <a:rPr lang="en-US" dirty="0"/>
              <a:t>Colliding with a mine destroys a transporter and its payload</a:t>
            </a:r>
          </a:p>
          <a:p>
            <a:r>
              <a:rPr lang="en-US" dirty="0"/>
              <a:t>Add ship collisions</a:t>
            </a:r>
          </a:p>
          <a:p>
            <a:pPr lvl="1"/>
            <a:r>
              <a:rPr lang="en-US" dirty="0"/>
              <a:t>A small ship could destroy a ship with a large payload</a:t>
            </a:r>
          </a:p>
        </p:txBody>
      </p:sp>
    </p:spTree>
    <p:extLst>
      <p:ext uri="{BB962C8B-B14F-4D97-AF65-F5344CB8AC3E}">
        <p14:creationId xmlns:p14="http://schemas.microsoft.com/office/powerpoint/2010/main" val="312011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C42-6AA5-D044-925E-B0114EAE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above are just a handful of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BDD4-E854-0441-A82C-9E150B1C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are possible</a:t>
            </a:r>
          </a:p>
          <a:p>
            <a:r>
              <a:rPr lang="en-US" dirty="0"/>
              <a:t>But whatever you decide to do, be sure to:</a:t>
            </a:r>
          </a:p>
          <a:p>
            <a:r>
              <a:rPr lang="en-US" dirty="0"/>
              <a:t>Run a speed test and a copy test to ensure that the game runs quickly enough and that state copying works properly</a:t>
            </a:r>
          </a:p>
        </p:txBody>
      </p:sp>
    </p:spTree>
    <p:extLst>
      <p:ext uri="{BB962C8B-B14F-4D97-AF65-F5344CB8AC3E}">
        <p14:creationId xmlns:p14="http://schemas.microsoft.com/office/powerpoint/2010/main" val="12921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36E-BC44-264F-BDEB-441025F4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CC9F-38B5-EB4D-9693-1B0856BE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898"/>
          </a:xfrm>
        </p:spPr>
        <p:txBody>
          <a:bodyPr>
            <a:normAutofit/>
          </a:bodyPr>
          <a:lstStyle/>
          <a:p>
            <a:r>
              <a:rPr lang="en-US" dirty="0"/>
              <a:t>We propose that the interface to the game should not be changed</a:t>
            </a:r>
          </a:p>
          <a:p>
            <a:r>
              <a:rPr lang="en-US" dirty="0"/>
              <a:t>i.e. all AI agents implement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SimplePlayerInterface</a:t>
            </a:r>
            <a:r>
              <a:rPr lang="en-US" dirty="0"/>
              <a:t> and interact with the via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AbstractGameInterface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What about accessing the game state to develop heuristics?</a:t>
            </a:r>
          </a:p>
          <a:p>
            <a:r>
              <a:rPr lang="en-US" dirty="0"/>
              <a:t>We’d need to agree that certain aspects of the game implementation would NOT be changed</a:t>
            </a:r>
          </a:p>
          <a:p>
            <a:r>
              <a:rPr lang="en-US" dirty="0"/>
              <a:t>This may be ok</a:t>
            </a:r>
          </a:p>
          <a:p>
            <a:r>
              <a:rPr lang="en-US" dirty="0"/>
              <a:t>But may be hard to generalize across different actuator models</a:t>
            </a:r>
          </a:p>
          <a:p>
            <a:r>
              <a:rPr lang="en-US" dirty="0"/>
              <a:t>Maybe we should all agree to use a </a:t>
            </a:r>
            <a:r>
              <a:rPr lang="en-US" dirty="0" err="1"/>
              <a:t>SlingInterface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85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E38-2DF5-F84F-9211-03DA9670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Interesting / </a:t>
            </a:r>
            <a:r>
              <a:rPr lang="en-US" dirty="0" err="1"/>
              <a:t>Favourable</a:t>
            </a:r>
            <a:r>
              <a:rPr lang="en-US" dirty="0"/>
              <a:t> Game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890A-5ED7-F049-A116-C65EB5AA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manually – think of good parameter settings or other mods, and test them as human players</a:t>
            </a:r>
          </a:p>
          <a:p>
            <a:r>
              <a:rPr lang="en-US" dirty="0"/>
              <a:t>Consider defining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AnnotatedFitnessLandscape</a:t>
            </a:r>
            <a:r>
              <a:rPr lang="en-US" dirty="0"/>
              <a:t> and using </a:t>
            </a:r>
            <a:r>
              <a:rPr lang="en-US" b="1" dirty="0"/>
              <a:t>NTBEA</a:t>
            </a:r>
            <a:r>
              <a:rPr lang="en-US" dirty="0"/>
              <a:t> to search for game parameter settings which your bot plays well in</a:t>
            </a:r>
          </a:p>
        </p:txBody>
      </p:sp>
    </p:spTree>
    <p:extLst>
      <p:ext uri="{BB962C8B-B14F-4D97-AF65-F5344CB8AC3E}">
        <p14:creationId xmlns:p14="http://schemas.microsoft.com/office/powerpoint/2010/main" val="3682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833</Words>
  <Application>Microsoft Macintosh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Game AI Hack: Spin Planet Wars IGGI Game Design II</vt:lpstr>
      <vt:lpstr>Aims of the AI Hack</vt:lpstr>
      <vt:lpstr>Ideas for Game Variants: Modifying Parameters</vt:lpstr>
      <vt:lpstr>Even Changing the Arena Size May Reward Different Skills (can you guess what else changed here?)</vt:lpstr>
      <vt:lpstr>Could also add / modify</vt:lpstr>
      <vt:lpstr>Modify the game rules?</vt:lpstr>
      <vt:lpstr>The above are just a handful of ideas</vt:lpstr>
      <vt:lpstr>For discussion</vt:lpstr>
      <vt:lpstr>Searching for Interesting / Favourable Game Variants</vt:lpstr>
      <vt:lpstr>Setting up tournaments</vt:lpstr>
      <vt:lpstr>Running Tournaments: Giving Each Player the Similar amounts of CPU Resource</vt:lpstr>
      <vt:lpstr>Ideas for AI Bots</vt:lpstr>
      <vt:lpstr>Boosting MCTS – try tuning / implementing</vt:lpstr>
      <vt:lpstr>Tuning Rolling Horizon</vt:lpstr>
      <vt:lpstr>Questions, Discussion?</vt:lpstr>
      <vt:lpstr>Assessment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Forward Planning</dc:title>
  <dc:creator>Simon Lucas</dc:creator>
  <cp:lastModifiedBy>Simon Lucas</cp:lastModifiedBy>
  <cp:revision>38</cp:revision>
  <dcterms:created xsi:type="dcterms:W3CDTF">2018-05-14T14:52:08Z</dcterms:created>
  <dcterms:modified xsi:type="dcterms:W3CDTF">2018-06-07T09:27:08Z</dcterms:modified>
</cp:coreProperties>
</file>