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256" r:id="rId2"/>
    <p:sldId id="433" r:id="rId3"/>
    <p:sldId id="421" r:id="rId4"/>
    <p:sldId id="398" r:id="rId5"/>
    <p:sldId id="427" r:id="rId6"/>
    <p:sldId id="446" r:id="rId7"/>
    <p:sldId id="306" r:id="rId8"/>
    <p:sldId id="311" r:id="rId9"/>
    <p:sldId id="451" r:id="rId10"/>
    <p:sldId id="452" r:id="rId11"/>
    <p:sldId id="450" r:id="rId12"/>
    <p:sldId id="453" r:id="rId13"/>
    <p:sldId id="454" r:id="rId14"/>
    <p:sldId id="455" r:id="rId15"/>
    <p:sldId id="510" r:id="rId16"/>
    <p:sldId id="443" r:id="rId17"/>
    <p:sldId id="457" r:id="rId18"/>
    <p:sldId id="458" r:id="rId19"/>
    <p:sldId id="459" r:id="rId20"/>
    <p:sldId id="463" r:id="rId21"/>
    <p:sldId id="465" r:id="rId22"/>
    <p:sldId id="464" r:id="rId23"/>
    <p:sldId id="462" r:id="rId24"/>
    <p:sldId id="460" r:id="rId25"/>
    <p:sldId id="461" r:id="rId26"/>
    <p:sldId id="434" r:id="rId27"/>
    <p:sldId id="466" r:id="rId28"/>
    <p:sldId id="436" r:id="rId29"/>
    <p:sldId id="438" r:id="rId30"/>
    <p:sldId id="437" r:id="rId31"/>
    <p:sldId id="439" r:id="rId32"/>
    <p:sldId id="442" r:id="rId33"/>
    <p:sldId id="440" r:id="rId34"/>
    <p:sldId id="447" r:id="rId35"/>
    <p:sldId id="448" r:id="rId36"/>
    <p:sldId id="456" r:id="rId37"/>
    <p:sldId id="468" r:id="rId38"/>
    <p:sldId id="273" r:id="rId39"/>
    <p:sldId id="317" r:id="rId40"/>
    <p:sldId id="275" r:id="rId41"/>
    <p:sldId id="467" r:id="rId42"/>
    <p:sldId id="508" r:id="rId43"/>
    <p:sldId id="509" r:id="rId44"/>
    <p:sldId id="505" r:id="rId45"/>
    <p:sldId id="506" r:id="rId46"/>
    <p:sldId id="50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7"/>
    <p:restoredTop sz="93249"/>
  </p:normalViewPr>
  <p:slideViewPr>
    <p:cSldViewPr snapToGrid="0" snapToObjects="1">
      <p:cViewPr varScale="1">
        <p:scale>
          <a:sx n="106" d="100"/>
          <a:sy n="106" d="100"/>
        </p:scale>
        <p:origin x="192"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155DB-25CE-DB4D-A797-83CC6F7CCB8C}" type="datetimeFigureOut">
              <a:rPr lang="en-US" smtClean="0"/>
              <a:t>6/4/19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DC30-1CFA-2C42-8697-DD85FAD78501}" type="slidenum">
              <a:rPr lang="en-US" smtClean="0"/>
              <a:t>‹#›</a:t>
            </a:fld>
            <a:endParaRPr lang="en-US"/>
          </a:p>
        </p:txBody>
      </p:sp>
    </p:spTree>
    <p:extLst>
      <p:ext uri="{BB962C8B-B14F-4D97-AF65-F5344CB8AC3E}">
        <p14:creationId xmlns:p14="http://schemas.microsoft.com/office/powerpoint/2010/main" val="288131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Hi, I’m Simon Lucas, welcome to my short video about general AI with statistical forward planning algorithms</a:t>
            </a:r>
          </a:p>
        </p:txBody>
      </p:sp>
      <p:sp>
        <p:nvSpPr>
          <p:cNvPr id="4" name="Slide Number Placeholder 3"/>
          <p:cNvSpPr>
            <a:spLocks noGrp="1"/>
          </p:cNvSpPr>
          <p:nvPr>
            <p:ph type="sldNum" sz="quarter" idx="10"/>
          </p:nvPr>
        </p:nvSpPr>
        <p:spPr/>
        <p:txBody>
          <a:bodyPr/>
          <a:lstStyle/>
          <a:p>
            <a:fld id="{E4F7DC30-1CFA-2C42-8697-DD85FAD78501}" type="slidenum">
              <a:rPr lang="en-US" smtClean="0"/>
              <a:t>1</a:t>
            </a:fld>
            <a:endParaRPr lang="en-US"/>
          </a:p>
        </p:txBody>
      </p:sp>
    </p:spTree>
    <p:extLst>
      <p:ext uri="{BB962C8B-B14F-4D97-AF65-F5344CB8AC3E}">
        <p14:creationId xmlns:p14="http://schemas.microsoft.com/office/powerpoint/2010/main" val="321713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Carlo Search made it’s name in Scrabble twenty years ago, and Monte Carlo Tree Search in Go more than 10 years ago, but I’m going to talk about roiling horizon evolution which is especially simple and good for video games</a:t>
            </a:r>
          </a:p>
        </p:txBody>
      </p:sp>
      <p:sp>
        <p:nvSpPr>
          <p:cNvPr id="4" name="Slide Number Placeholder 3"/>
          <p:cNvSpPr>
            <a:spLocks noGrp="1"/>
          </p:cNvSpPr>
          <p:nvPr>
            <p:ph type="sldNum" sz="quarter" idx="10"/>
          </p:nvPr>
        </p:nvSpPr>
        <p:spPr/>
        <p:txBody>
          <a:bodyPr/>
          <a:lstStyle/>
          <a:p>
            <a:fld id="{E4F7DC30-1CFA-2C42-8697-DD85FAD78501}" type="slidenum">
              <a:rPr lang="en-US" smtClean="0"/>
              <a:t>3</a:t>
            </a:fld>
            <a:endParaRPr lang="en-US"/>
          </a:p>
        </p:txBody>
      </p:sp>
    </p:spTree>
    <p:extLst>
      <p:ext uri="{BB962C8B-B14F-4D97-AF65-F5344CB8AC3E}">
        <p14:creationId xmlns:p14="http://schemas.microsoft.com/office/powerpoint/2010/main" val="254477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you need to do to add this magic AI to your game or system: the ones to be careful with are copy and next</a:t>
            </a:r>
          </a:p>
        </p:txBody>
      </p:sp>
      <p:sp>
        <p:nvSpPr>
          <p:cNvPr id="4" name="Slide Number Placeholder 3"/>
          <p:cNvSpPr>
            <a:spLocks noGrp="1"/>
          </p:cNvSpPr>
          <p:nvPr>
            <p:ph type="sldNum" sz="quarter" idx="10"/>
          </p:nvPr>
        </p:nvSpPr>
        <p:spPr/>
        <p:txBody>
          <a:bodyPr/>
          <a:lstStyle/>
          <a:p>
            <a:fld id="{E4F7DC30-1CFA-2C42-8697-DD85FAD78501}" type="slidenum">
              <a:rPr lang="en-US" smtClean="0"/>
              <a:t>5</a:t>
            </a:fld>
            <a:endParaRPr lang="en-US"/>
          </a:p>
        </p:txBody>
      </p:sp>
    </p:spTree>
    <p:extLst>
      <p:ext uri="{BB962C8B-B14F-4D97-AF65-F5344CB8AC3E}">
        <p14:creationId xmlns:p14="http://schemas.microsoft.com/office/powerpoint/2010/main" val="290767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why is it important to say “better than or equal to?”</a:t>
            </a:r>
          </a:p>
        </p:txBody>
      </p:sp>
      <p:sp>
        <p:nvSpPr>
          <p:cNvPr id="4" name="Slide Number Placeholder 3"/>
          <p:cNvSpPr>
            <a:spLocks noGrp="1"/>
          </p:cNvSpPr>
          <p:nvPr>
            <p:ph type="sldNum" sz="quarter" idx="5"/>
          </p:nvPr>
        </p:nvSpPr>
        <p:spPr/>
        <p:txBody>
          <a:bodyPr/>
          <a:lstStyle/>
          <a:p>
            <a:fld id="{E4F7DC30-1CFA-2C42-8697-DD85FAD78501}" type="slidenum">
              <a:rPr lang="en-US" smtClean="0"/>
              <a:t>8</a:t>
            </a:fld>
            <a:endParaRPr lang="en-US"/>
          </a:p>
        </p:txBody>
      </p:sp>
    </p:spTree>
    <p:extLst>
      <p:ext uri="{BB962C8B-B14F-4D97-AF65-F5344CB8AC3E}">
        <p14:creationId xmlns:p14="http://schemas.microsoft.com/office/powerpoint/2010/main" val="90931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many fitness evaluations will be made?</a:t>
            </a:r>
          </a:p>
        </p:txBody>
      </p:sp>
      <p:sp>
        <p:nvSpPr>
          <p:cNvPr id="4" name="Slide Number Placeholder 3"/>
          <p:cNvSpPr>
            <a:spLocks noGrp="1"/>
          </p:cNvSpPr>
          <p:nvPr>
            <p:ph type="sldNum" sz="quarter" idx="5"/>
          </p:nvPr>
        </p:nvSpPr>
        <p:spPr/>
        <p:txBody>
          <a:bodyPr/>
          <a:lstStyle/>
          <a:p>
            <a:fld id="{E4F7DC30-1CFA-2C42-8697-DD85FAD78501}" type="slidenum">
              <a:rPr lang="en-US" smtClean="0"/>
              <a:t>11</a:t>
            </a:fld>
            <a:endParaRPr lang="en-US"/>
          </a:p>
        </p:txBody>
      </p:sp>
    </p:spTree>
    <p:extLst>
      <p:ext uri="{BB962C8B-B14F-4D97-AF65-F5344CB8AC3E}">
        <p14:creationId xmlns:p14="http://schemas.microsoft.com/office/powerpoint/2010/main" val="82600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358109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277938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416204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7852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08828-D5C0-584F-B203-A673D0E7F672}"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289566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08828-D5C0-584F-B203-A673D0E7F672}"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419090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08828-D5C0-584F-B203-A673D0E7F672}" type="datetimeFigureOut">
              <a:rPr lang="en-US" smtClean="0"/>
              <a:t>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154430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08828-D5C0-584F-B203-A673D0E7F672}" type="datetimeFigureOut">
              <a:rPr lang="en-US" smtClean="0"/>
              <a:t>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284547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08828-D5C0-584F-B203-A673D0E7F672}" type="datetimeFigureOut">
              <a:rPr lang="en-US" smtClean="0"/>
              <a:t>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426151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08828-D5C0-584F-B203-A673D0E7F672}"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148733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08828-D5C0-584F-B203-A673D0E7F672}"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6D2D4-7A1E-D840-9DEF-0B9B8B9653C4}" type="slidenum">
              <a:rPr lang="en-US" smtClean="0"/>
              <a:t>‹#›</a:t>
            </a:fld>
            <a:endParaRPr lang="en-US"/>
          </a:p>
        </p:txBody>
      </p:sp>
    </p:spTree>
    <p:extLst>
      <p:ext uri="{BB962C8B-B14F-4D97-AF65-F5344CB8AC3E}">
        <p14:creationId xmlns:p14="http://schemas.microsoft.com/office/powerpoint/2010/main" val="153456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08828-D5C0-584F-B203-A673D0E7F672}" type="datetimeFigureOut">
              <a:rPr lang="en-US" smtClean="0"/>
              <a:t>6/4/19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6D2D4-7A1E-D840-9DEF-0B9B8B9653C4}" type="slidenum">
              <a:rPr lang="en-US" smtClean="0"/>
              <a:t>‹#›</a:t>
            </a:fld>
            <a:endParaRPr lang="en-US"/>
          </a:p>
        </p:txBody>
      </p:sp>
    </p:spTree>
    <p:extLst>
      <p:ext uri="{BB962C8B-B14F-4D97-AF65-F5344CB8AC3E}">
        <p14:creationId xmlns:p14="http://schemas.microsoft.com/office/powerpoint/2010/main" val="4248048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944B-1554-984F-8072-8CE205979F0A}"/>
              </a:ext>
            </a:extLst>
          </p:cNvPr>
          <p:cNvSpPr>
            <a:spLocks noGrp="1"/>
          </p:cNvSpPr>
          <p:nvPr>
            <p:ph type="ctrTitle"/>
          </p:nvPr>
        </p:nvSpPr>
        <p:spPr>
          <a:xfrm>
            <a:off x="1524000" y="1122363"/>
            <a:ext cx="9144000" cy="3136816"/>
          </a:xfrm>
        </p:spPr>
        <p:txBody>
          <a:bodyPr>
            <a:normAutofit fontScale="90000"/>
          </a:bodyPr>
          <a:lstStyle/>
          <a:p>
            <a:r>
              <a:rPr lang="en-US" dirty="0"/>
              <a:t>A Simple High-Performance</a:t>
            </a:r>
            <a:br>
              <a:rPr lang="en-US" dirty="0"/>
            </a:br>
            <a:r>
              <a:rPr lang="en-US" dirty="0"/>
              <a:t>Rolling Horizon Evolutionary Algorithm</a:t>
            </a:r>
            <a:br>
              <a:rPr lang="en-US" dirty="0"/>
            </a:br>
            <a:br>
              <a:rPr lang="en-US" dirty="0"/>
            </a:br>
            <a:r>
              <a:rPr lang="en-US" sz="4000" dirty="0"/>
              <a:t>IGGI AI-Based Game Design</a:t>
            </a:r>
            <a:endParaRPr lang="en-US" dirty="0"/>
          </a:p>
        </p:txBody>
      </p:sp>
      <p:sp>
        <p:nvSpPr>
          <p:cNvPr id="3" name="Subtitle 2">
            <a:extLst>
              <a:ext uri="{FF2B5EF4-FFF2-40B4-BE49-F238E27FC236}">
                <a16:creationId xmlns:a16="http://schemas.microsoft.com/office/drawing/2014/main" id="{A4DA6FFE-311F-8D4E-8CFD-14CAC180B00B}"/>
              </a:ext>
            </a:extLst>
          </p:cNvPr>
          <p:cNvSpPr>
            <a:spLocks noGrp="1"/>
          </p:cNvSpPr>
          <p:nvPr>
            <p:ph type="subTitle" idx="1"/>
          </p:nvPr>
        </p:nvSpPr>
        <p:spPr>
          <a:xfrm>
            <a:off x="1524000" y="4817228"/>
            <a:ext cx="9144000" cy="1655762"/>
          </a:xfrm>
        </p:spPr>
        <p:txBody>
          <a:bodyPr/>
          <a:lstStyle/>
          <a:p>
            <a:r>
              <a:rPr lang="en-US" dirty="0"/>
              <a:t>Simon Lucas</a:t>
            </a:r>
          </a:p>
          <a:p>
            <a:r>
              <a:rPr lang="en-US" dirty="0"/>
              <a:t>Game AI Research Group</a:t>
            </a:r>
          </a:p>
          <a:p>
            <a:r>
              <a:rPr lang="en-US" dirty="0"/>
              <a:t>Queen Mary University of London</a:t>
            </a:r>
          </a:p>
        </p:txBody>
      </p:sp>
    </p:spTree>
    <p:extLst>
      <p:ext uri="{BB962C8B-B14F-4D97-AF65-F5344CB8AC3E}">
        <p14:creationId xmlns:p14="http://schemas.microsoft.com/office/powerpoint/2010/main" val="28472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BED9-984C-0D49-98D9-CF022119B88D}"/>
              </a:ext>
            </a:extLst>
          </p:cNvPr>
          <p:cNvSpPr>
            <a:spLocks noGrp="1"/>
          </p:cNvSpPr>
          <p:nvPr>
            <p:ph type="title"/>
          </p:nvPr>
        </p:nvSpPr>
        <p:spPr/>
        <p:txBody>
          <a:bodyPr/>
          <a:lstStyle/>
          <a:p>
            <a:r>
              <a:rPr lang="en-US" dirty="0"/>
              <a:t>What use is OneMax?</a:t>
            </a:r>
          </a:p>
        </p:txBody>
      </p:sp>
      <p:sp>
        <p:nvSpPr>
          <p:cNvPr id="3" name="Content Placeholder 2">
            <a:extLst>
              <a:ext uri="{FF2B5EF4-FFF2-40B4-BE49-F238E27FC236}">
                <a16:creationId xmlns:a16="http://schemas.microsoft.com/office/drawing/2014/main" id="{A0ACC0FE-322F-4340-948C-3E6B55E385C0}"/>
              </a:ext>
            </a:extLst>
          </p:cNvPr>
          <p:cNvSpPr>
            <a:spLocks noGrp="1"/>
          </p:cNvSpPr>
          <p:nvPr>
            <p:ph idx="1"/>
          </p:nvPr>
        </p:nvSpPr>
        <p:spPr/>
        <p:txBody>
          <a:bodyPr/>
          <a:lstStyle/>
          <a:p>
            <a:r>
              <a:rPr lang="en-US" dirty="0"/>
              <a:t>Provides a simple test</a:t>
            </a:r>
          </a:p>
          <a:p>
            <a:r>
              <a:rPr lang="en-US" dirty="0"/>
              <a:t>Think of it like an Upper Bound on how well an EA could perform</a:t>
            </a:r>
          </a:p>
          <a:p>
            <a:r>
              <a:rPr lang="en-US" b="1" dirty="0"/>
              <a:t>But appreciate two things:</a:t>
            </a:r>
          </a:p>
          <a:p>
            <a:pPr lvl="1"/>
            <a:r>
              <a:rPr lang="en-US" dirty="0"/>
              <a:t>For Game AI, the Fitness Landscape is DYNAMIC: always changing</a:t>
            </a:r>
          </a:p>
          <a:p>
            <a:pPr lvl="1"/>
            <a:r>
              <a:rPr lang="en-US" dirty="0"/>
              <a:t>We’re usually NOT AIMING FOR OPTIMAL</a:t>
            </a:r>
          </a:p>
        </p:txBody>
      </p:sp>
    </p:spTree>
    <p:extLst>
      <p:ext uri="{BB962C8B-B14F-4D97-AF65-F5344CB8AC3E}">
        <p14:creationId xmlns:p14="http://schemas.microsoft.com/office/powerpoint/2010/main" val="213728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C5BA6D-B281-5E47-9B63-E1298E13D60F}"/>
              </a:ext>
            </a:extLst>
          </p:cNvPr>
          <p:cNvSpPr/>
          <p:nvPr/>
        </p:nvSpPr>
        <p:spPr>
          <a:xfrm>
            <a:off x="0" y="178046"/>
            <a:ext cx="12192000" cy="6463308"/>
          </a:xfrm>
          <a:prstGeom prst="rect">
            <a:avLst/>
          </a:prstGeom>
        </p:spPr>
        <p:txBody>
          <a:bodyPr wrap="square">
            <a:spAutoFit/>
          </a:bodyPr>
          <a:lstStyle/>
          <a:p>
            <a:r>
              <a:rPr lang="en-GB" b="1" dirty="0">
                <a:solidFill>
                  <a:srgbClr val="000080"/>
                </a:solidFill>
              </a:rPr>
              <a:t>class </a:t>
            </a:r>
            <a:r>
              <a:rPr lang="en-GB" dirty="0" err="1"/>
              <a:t>SimpleOneMax</a:t>
            </a:r>
            <a:r>
              <a:rPr lang="en-GB" dirty="0"/>
              <a:t>(</a:t>
            </a:r>
            <a:r>
              <a:rPr lang="en-GB" b="1" dirty="0" err="1">
                <a:solidFill>
                  <a:srgbClr val="000080"/>
                </a:solidFill>
              </a:rPr>
              <a:t>val</a:t>
            </a:r>
            <a:r>
              <a:rPr lang="en-GB" b="1" dirty="0">
                <a:solidFill>
                  <a:srgbClr val="000080"/>
                </a:solidFill>
              </a:rPr>
              <a:t> </a:t>
            </a:r>
            <a:r>
              <a:rPr lang="en-GB" b="1" dirty="0" err="1">
                <a:solidFill>
                  <a:srgbClr val="660E7A"/>
                </a:solidFill>
              </a:rPr>
              <a:t>mutationRate</a:t>
            </a:r>
            <a:r>
              <a:rPr lang="en-GB" dirty="0"/>
              <a:t>: Double = </a:t>
            </a:r>
            <a:r>
              <a:rPr lang="en-GB" dirty="0">
                <a:solidFill>
                  <a:srgbClr val="0000FF"/>
                </a:solidFill>
              </a:rPr>
              <a:t>0.05</a:t>
            </a:r>
            <a:r>
              <a:rPr lang="en-GB" dirty="0"/>
              <a:t>, </a:t>
            </a:r>
            <a:r>
              <a:rPr lang="en-GB" b="1" dirty="0" err="1">
                <a:solidFill>
                  <a:srgbClr val="000080"/>
                </a:solidFill>
              </a:rPr>
              <a:t>val</a:t>
            </a:r>
            <a:r>
              <a:rPr lang="en-GB" b="1" dirty="0">
                <a:solidFill>
                  <a:srgbClr val="000080"/>
                </a:solidFill>
              </a:rPr>
              <a:t> </a:t>
            </a:r>
            <a:r>
              <a:rPr lang="en-GB" b="1" dirty="0">
                <a:solidFill>
                  <a:srgbClr val="660E7A"/>
                </a:solidFill>
              </a:rPr>
              <a:t>n</a:t>
            </a:r>
            <a:r>
              <a:rPr lang="en-GB" dirty="0"/>
              <a:t>: </a:t>
            </a:r>
            <a:r>
              <a:rPr lang="en-GB" dirty="0" err="1"/>
              <a:t>Int</a:t>
            </a:r>
            <a:r>
              <a:rPr lang="en-GB" dirty="0"/>
              <a:t> = </a:t>
            </a:r>
            <a:r>
              <a:rPr lang="en-GB" dirty="0">
                <a:solidFill>
                  <a:srgbClr val="0000FF"/>
                </a:solidFill>
              </a:rPr>
              <a:t>20</a:t>
            </a:r>
            <a:r>
              <a:rPr lang="en-GB" dirty="0"/>
              <a:t>) {</a:t>
            </a:r>
            <a:br>
              <a:rPr lang="en-GB" dirty="0"/>
            </a:br>
            <a:r>
              <a:rPr lang="en-GB" dirty="0"/>
              <a:t>    </a:t>
            </a:r>
            <a:r>
              <a:rPr lang="en-GB" b="1" dirty="0" err="1">
                <a:solidFill>
                  <a:srgbClr val="000080"/>
                </a:solidFill>
              </a:rPr>
              <a:t>var</a:t>
            </a:r>
            <a:r>
              <a:rPr lang="en-GB" b="1" dirty="0">
                <a:solidFill>
                  <a:srgbClr val="000080"/>
                </a:solidFill>
              </a:rPr>
              <a:t> </a:t>
            </a:r>
            <a:r>
              <a:rPr lang="en-GB" b="1" dirty="0">
                <a:solidFill>
                  <a:srgbClr val="660E7A"/>
                </a:solidFill>
              </a:rPr>
              <a:t>current </a:t>
            </a:r>
            <a:r>
              <a:rPr lang="en-GB" dirty="0"/>
              <a:t>= </a:t>
            </a:r>
            <a:r>
              <a:rPr lang="en-GB" dirty="0" err="1"/>
              <a:t>IntArray</a:t>
            </a:r>
            <a:r>
              <a:rPr lang="en-GB" dirty="0"/>
              <a:t>(</a:t>
            </a:r>
            <a:r>
              <a:rPr lang="en-GB" b="1" dirty="0">
                <a:solidFill>
                  <a:srgbClr val="660E7A"/>
                </a:solidFill>
              </a:rPr>
              <a:t>n</a:t>
            </a:r>
            <a:r>
              <a:rPr lang="en-GB" dirty="0"/>
              <a:t>) </a:t>
            </a:r>
            <a:r>
              <a:rPr lang="en-GB" b="1" dirty="0"/>
              <a:t>{ </a:t>
            </a:r>
            <a:r>
              <a:rPr lang="en-GB" dirty="0" err="1"/>
              <a:t>i</a:t>
            </a:r>
            <a:r>
              <a:rPr lang="en-GB" dirty="0"/>
              <a:t> </a:t>
            </a:r>
            <a:r>
              <a:rPr lang="en-GB" b="1" dirty="0"/>
              <a:t>-&gt; </a:t>
            </a:r>
            <a:r>
              <a:rPr lang="en-GB" dirty="0" err="1"/>
              <a:t>Random.nextInt</a:t>
            </a:r>
            <a:r>
              <a:rPr lang="en-GB" dirty="0"/>
              <a:t>(</a:t>
            </a:r>
            <a:r>
              <a:rPr lang="en-GB" dirty="0">
                <a:solidFill>
                  <a:srgbClr val="0000FF"/>
                </a:solidFill>
              </a:rPr>
              <a:t>2</a:t>
            </a:r>
            <a:r>
              <a:rPr lang="en-GB" dirty="0"/>
              <a:t>) </a:t>
            </a:r>
            <a:r>
              <a:rPr lang="en-GB" b="1" dirty="0"/>
              <a:t>}</a:t>
            </a:r>
            <a:br>
              <a:rPr lang="en-GB" b="1" dirty="0"/>
            </a:br>
            <a:r>
              <a:rPr lang="en-GB" b="1" dirty="0"/>
              <a:t>    </a:t>
            </a:r>
            <a:r>
              <a:rPr lang="en-GB" b="1" dirty="0">
                <a:solidFill>
                  <a:srgbClr val="000080"/>
                </a:solidFill>
              </a:rPr>
              <a:t>fun </a:t>
            </a:r>
            <a:r>
              <a:rPr lang="en-GB" dirty="0"/>
              <a:t>run(</a:t>
            </a:r>
            <a:r>
              <a:rPr lang="en-GB" dirty="0" err="1"/>
              <a:t>nEvals</a:t>
            </a:r>
            <a:r>
              <a:rPr lang="en-GB" dirty="0"/>
              <a:t>: </a:t>
            </a:r>
            <a:r>
              <a:rPr lang="en-GB" dirty="0" err="1"/>
              <a:t>Int</a:t>
            </a:r>
            <a:r>
              <a:rPr lang="en-GB" dirty="0"/>
              <a:t>) {</a:t>
            </a:r>
            <a:br>
              <a:rPr lang="en-GB" dirty="0"/>
            </a:br>
            <a:r>
              <a:rPr lang="en-GB" dirty="0"/>
              <a:t>        </a:t>
            </a:r>
            <a:r>
              <a:rPr lang="en-GB" b="1" dirty="0">
                <a:solidFill>
                  <a:srgbClr val="000080"/>
                </a:solidFill>
              </a:rPr>
              <a:t>for </a:t>
            </a:r>
            <a:r>
              <a:rPr lang="en-GB" dirty="0"/>
              <a:t>(</a:t>
            </a:r>
            <a:r>
              <a:rPr lang="en-GB" dirty="0" err="1"/>
              <a:t>i</a:t>
            </a:r>
            <a:r>
              <a:rPr lang="en-GB" dirty="0"/>
              <a:t> </a:t>
            </a:r>
            <a:r>
              <a:rPr lang="en-GB" b="1" dirty="0">
                <a:solidFill>
                  <a:srgbClr val="000080"/>
                </a:solidFill>
              </a:rPr>
              <a:t>in </a:t>
            </a:r>
            <a:r>
              <a:rPr lang="en-GB" dirty="0">
                <a:solidFill>
                  <a:srgbClr val="0000FF"/>
                </a:solidFill>
              </a:rPr>
              <a:t>0 </a:t>
            </a:r>
            <a:r>
              <a:rPr lang="en-GB" i="1" dirty="0"/>
              <a:t>until </a:t>
            </a:r>
            <a:r>
              <a:rPr lang="en-GB" dirty="0" err="1"/>
              <a:t>nEvals</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err="1"/>
              <a:t>mut</a:t>
            </a:r>
            <a:r>
              <a:rPr lang="en-GB" dirty="0"/>
              <a:t> = mutate(</a:t>
            </a:r>
            <a:r>
              <a:rPr lang="en-GB" b="1" dirty="0">
                <a:solidFill>
                  <a:srgbClr val="660E7A"/>
                </a:solidFill>
              </a:rPr>
              <a:t>current</a:t>
            </a:r>
            <a:r>
              <a:rPr lang="en-GB" dirty="0"/>
              <a:t>)</a:t>
            </a:r>
            <a:br>
              <a:rPr lang="en-GB" dirty="0"/>
            </a:br>
            <a:r>
              <a:rPr lang="en-GB" dirty="0"/>
              <a:t>            </a:t>
            </a:r>
            <a:r>
              <a:rPr lang="en-GB" i="1" dirty="0">
                <a:solidFill>
                  <a:srgbClr val="808080"/>
                </a:solidFill>
              </a:rPr>
              <a:t>// note: would normally test "&gt;="</a:t>
            </a:r>
            <a:br>
              <a:rPr lang="en-GB" i="1" dirty="0">
                <a:solidFill>
                  <a:srgbClr val="808080"/>
                </a:solidFill>
              </a:rPr>
            </a:br>
            <a:r>
              <a:rPr lang="en-GB" i="1" dirty="0">
                <a:solidFill>
                  <a:srgbClr val="808080"/>
                </a:solidFill>
              </a:rPr>
              <a:t>            </a:t>
            </a:r>
            <a:r>
              <a:rPr lang="en-GB" b="1" dirty="0">
                <a:solidFill>
                  <a:srgbClr val="000080"/>
                </a:solidFill>
              </a:rPr>
              <a:t>if </a:t>
            </a:r>
            <a:r>
              <a:rPr lang="en-GB" dirty="0"/>
              <a:t>(</a:t>
            </a:r>
            <a:r>
              <a:rPr lang="en-GB" dirty="0" err="1"/>
              <a:t>mut.</a:t>
            </a:r>
            <a:r>
              <a:rPr lang="en-GB" i="1" dirty="0" err="1"/>
              <a:t>sum</a:t>
            </a:r>
            <a:r>
              <a:rPr lang="en-GB" dirty="0"/>
              <a:t>() &gt; </a:t>
            </a:r>
            <a:r>
              <a:rPr lang="en-GB" b="1" dirty="0" err="1">
                <a:solidFill>
                  <a:srgbClr val="660E7A"/>
                </a:solidFill>
              </a:rPr>
              <a:t>current</a:t>
            </a:r>
            <a:r>
              <a:rPr lang="en-GB" dirty="0" err="1"/>
              <a:t>.</a:t>
            </a:r>
            <a:r>
              <a:rPr lang="en-GB" i="1" dirty="0" err="1"/>
              <a:t>sum</a:t>
            </a:r>
            <a:r>
              <a:rPr lang="en-GB" dirty="0"/>
              <a:t>()) {</a:t>
            </a:r>
            <a:br>
              <a:rPr lang="en-GB" dirty="0"/>
            </a:br>
            <a:r>
              <a:rPr lang="en-GB" dirty="0"/>
              <a:t>                </a:t>
            </a:r>
            <a:r>
              <a:rPr lang="en-GB" b="1" dirty="0">
                <a:solidFill>
                  <a:srgbClr val="660E7A"/>
                </a:solidFill>
              </a:rPr>
              <a:t>current </a:t>
            </a:r>
            <a:r>
              <a:rPr lang="en-GB" dirty="0"/>
              <a:t>= </a:t>
            </a:r>
            <a:r>
              <a:rPr lang="en-GB" dirty="0" err="1"/>
              <a:t>mut</a:t>
            </a:r>
            <a:br>
              <a:rPr lang="en-GB" dirty="0"/>
            </a:br>
            <a:r>
              <a:rPr lang="en-GB" dirty="0"/>
              <a:t>                </a:t>
            </a:r>
            <a:r>
              <a:rPr lang="en-GB" i="1" dirty="0" err="1"/>
              <a:t>println</a:t>
            </a:r>
            <a:r>
              <a:rPr lang="en-GB" dirty="0"/>
              <a:t>(</a:t>
            </a:r>
            <a:r>
              <a:rPr lang="en-GB" b="1" dirty="0">
                <a:solidFill>
                  <a:srgbClr val="008000"/>
                </a:solidFill>
              </a:rPr>
              <a:t>"</a:t>
            </a:r>
            <a:r>
              <a:rPr lang="en-GB" b="1" dirty="0">
                <a:solidFill>
                  <a:srgbClr val="000080"/>
                </a:solidFill>
              </a:rPr>
              <a:t>$</a:t>
            </a:r>
            <a:r>
              <a:rPr lang="en-GB" dirty="0" err="1"/>
              <a:t>i</a:t>
            </a:r>
            <a:r>
              <a:rPr lang="en-GB" b="1" dirty="0">
                <a:solidFill>
                  <a:srgbClr val="000080"/>
                </a:solidFill>
              </a:rPr>
              <a:t>\t ${</a:t>
            </a:r>
            <a:r>
              <a:rPr lang="en-GB" b="1" dirty="0" err="1">
                <a:solidFill>
                  <a:srgbClr val="660E7A"/>
                </a:solidFill>
              </a:rPr>
              <a:t>current</a:t>
            </a:r>
            <a:r>
              <a:rPr lang="en-GB" dirty="0" err="1"/>
              <a:t>.</a:t>
            </a:r>
            <a:r>
              <a:rPr lang="en-GB" i="1" dirty="0" err="1"/>
              <a:t>sum</a:t>
            </a:r>
            <a:r>
              <a:rPr lang="en-GB" dirty="0"/>
              <a:t>()</a:t>
            </a:r>
            <a:r>
              <a:rPr lang="en-GB" b="1" dirty="0">
                <a:solidFill>
                  <a:srgbClr val="000080"/>
                </a:solidFill>
              </a:rPr>
              <a:t>}\t ${</a:t>
            </a:r>
            <a:r>
              <a:rPr lang="en-GB" dirty="0" err="1"/>
              <a:t>Arrays.toString</a:t>
            </a:r>
            <a:r>
              <a:rPr lang="en-GB" dirty="0"/>
              <a:t>(</a:t>
            </a:r>
            <a:r>
              <a:rPr lang="en-GB" b="1" dirty="0">
                <a:solidFill>
                  <a:srgbClr val="660E7A"/>
                </a:solidFill>
              </a:rPr>
              <a:t>current</a:t>
            </a:r>
            <a:r>
              <a:rPr lang="en-GB" dirty="0"/>
              <a:t>)</a:t>
            </a:r>
            <a:r>
              <a:rPr lang="en-GB" b="1" dirty="0">
                <a:solidFill>
                  <a:srgbClr val="000080"/>
                </a:solidFill>
              </a:rPr>
              <a:t>}</a:t>
            </a:r>
            <a:r>
              <a:rPr lang="en-GB" b="1" dirty="0">
                <a:solidFill>
                  <a:srgbClr val="008000"/>
                </a:solidFill>
              </a:rPr>
              <a:t>"</a:t>
            </a:r>
            <a:r>
              <a:rPr lang="en-GB" dirty="0"/>
              <a:t>)</a:t>
            </a:r>
            <a:br>
              <a:rPr lang="en-GB" dirty="0"/>
            </a:br>
            <a:r>
              <a:rPr lang="en-GB" dirty="0"/>
              <a:t>                </a:t>
            </a:r>
            <a:r>
              <a:rPr lang="en-GB" b="1" dirty="0">
                <a:solidFill>
                  <a:srgbClr val="000080"/>
                </a:solidFill>
              </a:rPr>
              <a:t>if </a:t>
            </a:r>
            <a:r>
              <a:rPr lang="en-GB" dirty="0"/>
              <a:t>(</a:t>
            </a:r>
            <a:r>
              <a:rPr lang="en-GB" dirty="0" err="1"/>
              <a:t>mut.</a:t>
            </a:r>
            <a:r>
              <a:rPr lang="en-GB" i="1" dirty="0" err="1"/>
              <a:t>sum</a:t>
            </a:r>
            <a:r>
              <a:rPr lang="en-GB" dirty="0"/>
              <a:t>() == </a:t>
            </a:r>
            <a:r>
              <a:rPr lang="en-GB" b="1" dirty="0">
                <a:solidFill>
                  <a:srgbClr val="660E7A"/>
                </a:solidFill>
              </a:rPr>
              <a:t>n</a:t>
            </a:r>
            <a:r>
              <a:rPr lang="en-GB" dirty="0"/>
              <a:t>) {</a:t>
            </a:r>
            <a:br>
              <a:rPr lang="en-GB" dirty="0"/>
            </a:br>
            <a:r>
              <a:rPr lang="en-GB" dirty="0"/>
              <a:t>                    </a:t>
            </a:r>
            <a:r>
              <a:rPr lang="en-GB" i="1" dirty="0" err="1"/>
              <a:t>println</a:t>
            </a:r>
            <a:r>
              <a:rPr lang="en-GB" dirty="0"/>
              <a:t>(</a:t>
            </a:r>
            <a:r>
              <a:rPr lang="en-GB" b="1" dirty="0">
                <a:solidFill>
                  <a:srgbClr val="008000"/>
                </a:solidFill>
              </a:rPr>
              <a:t>"Optimum after </a:t>
            </a:r>
            <a:r>
              <a:rPr lang="en-GB" b="1" dirty="0">
                <a:solidFill>
                  <a:srgbClr val="000080"/>
                </a:solidFill>
              </a:rPr>
              <a:t>$</a:t>
            </a:r>
            <a:r>
              <a:rPr lang="en-GB" dirty="0" err="1"/>
              <a:t>i</a:t>
            </a:r>
            <a:r>
              <a:rPr lang="en-GB" b="1" dirty="0">
                <a:solidFill>
                  <a:srgbClr val="008000"/>
                </a:solidFill>
              </a:rPr>
              <a:t> iterations"</a:t>
            </a:r>
            <a:r>
              <a:rPr lang="en-GB" dirty="0"/>
              <a:t>)</a:t>
            </a:r>
            <a:br>
              <a:rPr lang="en-GB" dirty="0"/>
            </a:br>
            <a:r>
              <a:rPr lang="en-GB" dirty="0"/>
              <a:t>                    </a:t>
            </a:r>
            <a:r>
              <a:rPr lang="en-GB" b="1" dirty="0">
                <a:solidFill>
                  <a:srgbClr val="000080"/>
                </a:solidFill>
              </a:rPr>
              <a:t>return</a:t>
            </a:r>
            <a:br>
              <a:rPr lang="en-GB" b="1" dirty="0">
                <a:solidFill>
                  <a:srgbClr val="000080"/>
                </a:solidFill>
              </a:rPr>
            </a:br>
            <a:r>
              <a:rPr lang="en-GB" b="1" dirty="0">
                <a:solidFill>
                  <a:srgbClr val="000080"/>
                </a:solidFill>
              </a:rPr>
              <a:t>                </a:t>
            </a:r>
            <a:r>
              <a:rPr lang="en-GB" dirty="0"/>
              <a:t>}</a:t>
            </a:r>
            <a:br>
              <a:rPr lang="en-GB" dirty="0"/>
            </a:br>
            <a:r>
              <a:rPr lang="en-GB" dirty="0"/>
              <a:t>            }</a:t>
            </a:r>
            <a:br>
              <a:rPr lang="en-GB" dirty="0"/>
            </a:br>
            <a:r>
              <a:rPr lang="en-GB" dirty="0"/>
              <a:t>        }</a:t>
            </a:r>
            <a:br>
              <a:rPr lang="en-GB" dirty="0"/>
            </a:br>
            <a:r>
              <a:rPr lang="en-GB" dirty="0"/>
              <a:t>    }</a:t>
            </a:r>
            <a:br>
              <a:rPr lang="en-GB" dirty="0"/>
            </a:br>
            <a:r>
              <a:rPr lang="en-GB" dirty="0"/>
              <a:t>    </a:t>
            </a:r>
            <a:r>
              <a:rPr lang="en-GB" b="1" dirty="0">
                <a:solidFill>
                  <a:srgbClr val="000080"/>
                </a:solidFill>
              </a:rPr>
              <a:t>fun </a:t>
            </a:r>
            <a:r>
              <a:rPr lang="en-GB" dirty="0"/>
              <a:t>mutate(x: </a:t>
            </a:r>
            <a:r>
              <a:rPr lang="en-GB" dirty="0" err="1"/>
              <a:t>IntArray</a:t>
            </a:r>
            <a:r>
              <a:rPr lang="en-GB" dirty="0"/>
              <a:t>): </a:t>
            </a:r>
            <a:r>
              <a:rPr lang="en-GB" dirty="0" err="1"/>
              <a:t>IntArray</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err="1"/>
              <a:t>mut</a:t>
            </a:r>
            <a:r>
              <a:rPr lang="en-GB" dirty="0"/>
              <a:t> = </a:t>
            </a:r>
            <a:r>
              <a:rPr lang="en-GB" dirty="0" err="1"/>
              <a:t>IntArray</a:t>
            </a:r>
            <a:r>
              <a:rPr lang="en-GB" dirty="0"/>
              <a:t>(</a:t>
            </a:r>
            <a:r>
              <a:rPr lang="en-GB" b="1" dirty="0">
                <a:solidFill>
                  <a:srgbClr val="660E7A"/>
                </a:solidFill>
              </a:rPr>
              <a:t>n</a:t>
            </a:r>
            <a:r>
              <a:rPr lang="en-GB" dirty="0"/>
              <a:t>)</a:t>
            </a:r>
            <a:br>
              <a:rPr lang="en-GB" dirty="0"/>
            </a:br>
            <a:r>
              <a:rPr lang="en-GB" dirty="0"/>
              <a:t>        </a:t>
            </a:r>
            <a:r>
              <a:rPr lang="en-GB" b="1" dirty="0">
                <a:solidFill>
                  <a:srgbClr val="000080"/>
                </a:solidFill>
              </a:rPr>
              <a:t>for </a:t>
            </a:r>
            <a:r>
              <a:rPr lang="en-GB" dirty="0"/>
              <a:t>(</a:t>
            </a:r>
            <a:r>
              <a:rPr lang="en-GB" dirty="0" err="1"/>
              <a:t>i</a:t>
            </a:r>
            <a:r>
              <a:rPr lang="en-GB" dirty="0"/>
              <a:t> </a:t>
            </a:r>
            <a:r>
              <a:rPr lang="en-GB" b="1" dirty="0">
                <a:solidFill>
                  <a:srgbClr val="000080"/>
                </a:solidFill>
              </a:rPr>
              <a:t>in </a:t>
            </a:r>
            <a:r>
              <a:rPr lang="en-GB" dirty="0">
                <a:solidFill>
                  <a:srgbClr val="0000FF"/>
                </a:solidFill>
              </a:rPr>
              <a:t>0 </a:t>
            </a:r>
            <a:r>
              <a:rPr lang="en-GB" i="1" dirty="0"/>
              <a:t>until </a:t>
            </a:r>
            <a:r>
              <a:rPr lang="en-GB" b="1" dirty="0">
                <a:solidFill>
                  <a:srgbClr val="660E7A"/>
                </a:solidFill>
              </a:rPr>
              <a:t>n</a:t>
            </a:r>
            <a:r>
              <a:rPr lang="en-GB" dirty="0"/>
              <a:t>) </a:t>
            </a:r>
            <a:r>
              <a:rPr lang="en-GB" dirty="0" err="1"/>
              <a:t>mut</a:t>
            </a:r>
            <a:r>
              <a:rPr lang="en-GB" dirty="0"/>
              <a:t>[</a:t>
            </a:r>
            <a:r>
              <a:rPr lang="en-GB" dirty="0" err="1"/>
              <a:t>i</a:t>
            </a:r>
            <a:r>
              <a:rPr lang="en-GB" dirty="0"/>
              <a:t>] =</a:t>
            </a:r>
            <a:br>
              <a:rPr lang="en-GB" dirty="0"/>
            </a:br>
            <a:r>
              <a:rPr lang="en-GB" dirty="0"/>
              <a:t>                </a:t>
            </a:r>
            <a:r>
              <a:rPr lang="en-GB" b="1" dirty="0">
                <a:solidFill>
                  <a:srgbClr val="000080"/>
                </a:solidFill>
              </a:rPr>
              <a:t>if </a:t>
            </a:r>
            <a:r>
              <a:rPr lang="en-GB" dirty="0"/>
              <a:t>(</a:t>
            </a:r>
            <a:r>
              <a:rPr lang="en-GB" dirty="0" err="1"/>
              <a:t>Random.nextDouble</a:t>
            </a:r>
            <a:r>
              <a:rPr lang="en-GB" dirty="0"/>
              <a:t>() &lt; </a:t>
            </a:r>
            <a:r>
              <a:rPr lang="en-GB" b="1" dirty="0" err="1">
                <a:solidFill>
                  <a:srgbClr val="660E7A"/>
                </a:solidFill>
              </a:rPr>
              <a:t>mutationRate</a:t>
            </a:r>
            <a:r>
              <a:rPr lang="en-GB" dirty="0"/>
              <a:t>) </a:t>
            </a:r>
            <a:r>
              <a:rPr lang="en-GB" dirty="0">
                <a:solidFill>
                  <a:srgbClr val="0000FF"/>
                </a:solidFill>
              </a:rPr>
              <a:t>1 </a:t>
            </a:r>
            <a:r>
              <a:rPr lang="en-GB" dirty="0"/>
              <a:t>- x[</a:t>
            </a:r>
            <a:r>
              <a:rPr lang="en-GB" dirty="0" err="1"/>
              <a:t>i</a:t>
            </a:r>
            <a:r>
              <a:rPr lang="en-GB" dirty="0"/>
              <a:t>] </a:t>
            </a:r>
            <a:r>
              <a:rPr lang="en-GB" b="1" dirty="0">
                <a:solidFill>
                  <a:srgbClr val="000080"/>
                </a:solidFill>
              </a:rPr>
              <a:t>else </a:t>
            </a:r>
            <a:r>
              <a:rPr lang="en-GB" dirty="0"/>
              <a:t>x[</a:t>
            </a:r>
            <a:r>
              <a:rPr lang="en-GB" dirty="0" err="1"/>
              <a:t>i</a:t>
            </a:r>
            <a:r>
              <a:rPr lang="en-GB" dirty="0"/>
              <a:t>]</a:t>
            </a:r>
            <a:br>
              <a:rPr lang="en-GB" dirty="0"/>
            </a:br>
            <a:r>
              <a:rPr lang="en-GB" dirty="0"/>
              <a:t>        </a:t>
            </a:r>
            <a:r>
              <a:rPr lang="en-GB" b="1" dirty="0">
                <a:solidFill>
                  <a:srgbClr val="000080"/>
                </a:solidFill>
              </a:rPr>
              <a:t>return </a:t>
            </a:r>
            <a:r>
              <a:rPr lang="en-GB" dirty="0" err="1"/>
              <a:t>mut</a:t>
            </a:r>
            <a:br>
              <a:rPr lang="en-GB" dirty="0"/>
            </a:br>
            <a:r>
              <a:rPr lang="en-GB" dirty="0"/>
              <a:t>    }</a:t>
            </a:r>
            <a:br>
              <a:rPr lang="en-GB" dirty="0"/>
            </a:br>
            <a:r>
              <a:rPr lang="en-GB" dirty="0"/>
              <a:t>}</a:t>
            </a:r>
            <a:endParaRPr lang="en-US" dirty="0"/>
          </a:p>
        </p:txBody>
      </p:sp>
    </p:spTree>
    <p:extLst>
      <p:ext uri="{BB962C8B-B14F-4D97-AF65-F5344CB8AC3E}">
        <p14:creationId xmlns:p14="http://schemas.microsoft.com/office/powerpoint/2010/main" val="345116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3339-7CCE-384D-9564-8C571AD3616E}"/>
              </a:ext>
            </a:extLst>
          </p:cNvPr>
          <p:cNvSpPr>
            <a:spLocks noGrp="1"/>
          </p:cNvSpPr>
          <p:nvPr>
            <p:ph type="title"/>
          </p:nvPr>
        </p:nvSpPr>
        <p:spPr/>
        <p:txBody>
          <a:bodyPr/>
          <a:lstStyle/>
          <a:p>
            <a:r>
              <a:rPr lang="en-US" dirty="0"/>
              <a:t>Running </a:t>
            </a:r>
            <a:r>
              <a:rPr lang="en-US" dirty="0" err="1"/>
              <a:t>SimpleOneMax</a:t>
            </a:r>
            <a:r>
              <a:rPr lang="en-US" dirty="0"/>
              <a:t> </a:t>
            </a:r>
          </a:p>
        </p:txBody>
      </p:sp>
      <p:sp>
        <p:nvSpPr>
          <p:cNvPr id="3" name="Content Placeholder 2">
            <a:extLst>
              <a:ext uri="{FF2B5EF4-FFF2-40B4-BE49-F238E27FC236}">
                <a16:creationId xmlns:a16="http://schemas.microsoft.com/office/drawing/2014/main" id="{855DF57B-55CA-9942-B613-78774FCC86E0}"/>
              </a:ext>
            </a:extLst>
          </p:cNvPr>
          <p:cNvSpPr>
            <a:spLocks noGrp="1"/>
          </p:cNvSpPr>
          <p:nvPr>
            <p:ph idx="1"/>
          </p:nvPr>
        </p:nvSpPr>
        <p:spPr/>
        <p:txBody>
          <a:bodyPr/>
          <a:lstStyle/>
          <a:p>
            <a:pPr marL="0" indent="0">
              <a:buNone/>
            </a:pPr>
            <a:br>
              <a:rPr lang="en-GB" dirty="0"/>
            </a:br>
            <a:r>
              <a:rPr lang="en-GB" b="1" dirty="0"/>
              <a:t>fun </a:t>
            </a:r>
            <a:r>
              <a:rPr lang="en-GB" dirty="0"/>
              <a:t>main() {</a:t>
            </a:r>
            <a:br>
              <a:rPr lang="en-GB" dirty="0"/>
            </a:br>
            <a:r>
              <a:rPr lang="en-GB" dirty="0"/>
              <a:t>    </a:t>
            </a:r>
            <a:r>
              <a:rPr lang="en-GB" b="1" dirty="0" err="1"/>
              <a:t>val</a:t>
            </a:r>
            <a:r>
              <a:rPr lang="en-GB" b="1" dirty="0"/>
              <a:t> </a:t>
            </a:r>
            <a:r>
              <a:rPr lang="en-GB" dirty="0" err="1"/>
              <a:t>oneMax</a:t>
            </a:r>
            <a:r>
              <a:rPr lang="en-GB" dirty="0"/>
              <a:t> = </a:t>
            </a:r>
            <a:r>
              <a:rPr lang="en-GB" dirty="0" err="1"/>
              <a:t>SimpleOneMax</a:t>
            </a:r>
            <a:r>
              <a:rPr lang="en-GB" dirty="0"/>
              <a:t>(</a:t>
            </a:r>
            <a:r>
              <a:rPr lang="en-GB" dirty="0" err="1"/>
              <a:t>mutationRate</a:t>
            </a:r>
            <a:r>
              <a:rPr lang="en-GB" dirty="0"/>
              <a:t> = 0.2)</a:t>
            </a:r>
          </a:p>
          <a:p>
            <a:pPr marL="0" indent="0">
              <a:buNone/>
            </a:pPr>
            <a:r>
              <a:rPr lang="en-GB" dirty="0"/>
              <a:t>    // run for 100 iterations</a:t>
            </a:r>
            <a:br>
              <a:rPr lang="en-GB" dirty="0"/>
            </a:br>
            <a:r>
              <a:rPr lang="en-GB" dirty="0"/>
              <a:t>    </a:t>
            </a:r>
            <a:r>
              <a:rPr lang="en-GB" dirty="0" err="1"/>
              <a:t>oneMax.run</a:t>
            </a:r>
            <a:r>
              <a:rPr lang="en-GB" dirty="0"/>
              <a:t>(100)</a:t>
            </a:r>
            <a:br>
              <a:rPr lang="en-GB" dirty="0"/>
            </a:br>
            <a:r>
              <a:rPr lang="en-GB" dirty="0"/>
              <a:t>}</a:t>
            </a:r>
            <a:br>
              <a:rPr lang="en-GB" dirty="0"/>
            </a:br>
            <a:endParaRPr lang="en-US" dirty="0"/>
          </a:p>
        </p:txBody>
      </p:sp>
    </p:spTree>
    <p:extLst>
      <p:ext uri="{BB962C8B-B14F-4D97-AF65-F5344CB8AC3E}">
        <p14:creationId xmlns:p14="http://schemas.microsoft.com/office/powerpoint/2010/main" val="192909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6BC5-9766-9E4D-B04D-4D902049CA4D}"/>
              </a:ext>
            </a:extLst>
          </p:cNvPr>
          <p:cNvSpPr>
            <a:spLocks noGrp="1"/>
          </p:cNvSpPr>
          <p:nvPr>
            <p:ph type="title"/>
          </p:nvPr>
        </p:nvSpPr>
        <p:spPr/>
        <p:txBody>
          <a:bodyPr/>
          <a:lstStyle/>
          <a:p>
            <a:r>
              <a:rPr lang="en-US" dirty="0"/>
              <a:t>Sample Output – is this in line with what you expected?</a:t>
            </a:r>
          </a:p>
        </p:txBody>
      </p:sp>
      <p:sp>
        <p:nvSpPr>
          <p:cNvPr id="3" name="Content Placeholder 2">
            <a:extLst>
              <a:ext uri="{FF2B5EF4-FFF2-40B4-BE49-F238E27FC236}">
                <a16:creationId xmlns:a16="http://schemas.microsoft.com/office/drawing/2014/main" id="{6C431D62-F587-514F-A0D7-D7DBDC4D92CA}"/>
              </a:ext>
            </a:extLst>
          </p:cNvPr>
          <p:cNvSpPr>
            <a:spLocks noGrp="1"/>
          </p:cNvSpPr>
          <p:nvPr>
            <p:ph idx="1"/>
          </p:nvPr>
        </p:nvSpPr>
        <p:spPr/>
        <p:txBody>
          <a:bodyPr/>
          <a:lstStyle/>
          <a:p>
            <a:pPr marL="0" indent="0">
              <a:buNone/>
            </a:pPr>
            <a:r>
              <a:rPr lang="en-US" dirty="0"/>
              <a:t>3	 12	 [0, 1, 1, 0, 1, 0, 1, 1, 1, 1, 0, 0, 1, 0, 1, 1, 1, 0, 0, 1]</a:t>
            </a:r>
          </a:p>
          <a:p>
            <a:pPr marL="0" indent="0">
              <a:buNone/>
            </a:pPr>
            <a:r>
              <a:rPr lang="en-US" dirty="0"/>
              <a:t>4	 13	 [0, 1, 1, 1, 1, 0, 1, 1, 1, 1, 0, 0, 1, 0, 1, 1, 1, 0, 0, 1]</a:t>
            </a:r>
          </a:p>
          <a:p>
            <a:pPr marL="0" indent="0">
              <a:buNone/>
            </a:pPr>
            <a:r>
              <a:rPr lang="en-US" dirty="0"/>
              <a:t>6	 16	 [1, 1, 1, 1, 1, 0, 1, 1, 1, 1, 0, 1, 1, 0, 1, 1, 1, 0, 1, 1]</a:t>
            </a:r>
          </a:p>
          <a:p>
            <a:pPr marL="0" indent="0">
              <a:buNone/>
            </a:pPr>
            <a:r>
              <a:rPr lang="en-US" dirty="0"/>
              <a:t>12	 17	 [1, 1, 0, 1, 1, 1, 1, 1, 1, 1, 1, 1, 1, 1, 1, 1, 1, 0, 1, 0]</a:t>
            </a:r>
          </a:p>
          <a:p>
            <a:pPr marL="0" indent="0">
              <a:buNone/>
            </a:pPr>
            <a:r>
              <a:rPr lang="en-US" dirty="0"/>
              <a:t>84	 18	 [1, 0, 0, 1, 1, 1, 1, 1, 1, 1, 1, 1, 1, 1, 1, 1, 1, 1, 1, 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667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BF06-0034-A747-BD28-16D5511DF7B7}"/>
              </a:ext>
            </a:extLst>
          </p:cNvPr>
          <p:cNvSpPr>
            <a:spLocks noGrp="1"/>
          </p:cNvSpPr>
          <p:nvPr>
            <p:ph type="title"/>
          </p:nvPr>
        </p:nvSpPr>
        <p:spPr/>
        <p:txBody>
          <a:bodyPr>
            <a:normAutofit/>
          </a:bodyPr>
          <a:lstStyle/>
          <a:p>
            <a:r>
              <a:rPr lang="en-US" dirty="0"/>
              <a:t>Lab Exercise</a:t>
            </a:r>
            <a:br>
              <a:rPr lang="en-US" dirty="0"/>
            </a:br>
            <a:r>
              <a:rPr lang="en-US" sz="3100" dirty="0"/>
              <a:t>[Suggest working in small groups or discussing with module staff]</a:t>
            </a:r>
          </a:p>
        </p:txBody>
      </p:sp>
      <p:sp>
        <p:nvSpPr>
          <p:cNvPr id="3" name="Content Placeholder 2">
            <a:extLst>
              <a:ext uri="{FF2B5EF4-FFF2-40B4-BE49-F238E27FC236}">
                <a16:creationId xmlns:a16="http://schemas.microsoft.com/office/drawing/2014/main" id="{9A0BED4E-FDFF-4249-9D51-2285475AF38E}"/>
              </a:ext>
            </a:extLst>
          </p:cNvPr>
          <p:cNvSpPr>
            <a:spLocks noGrp="1"/>
          </p:cNvSpPr>
          <p:nvPr>
            <p:ph idx="1"/>
          </p:nvPr>
        </p:nvSpPr>
        <p:spPr/>
        <p:txBody>
          <a:bodyPr/>
          <a:lstStyle/>
          <a:p>
            <a:r>
              <a:rPr lang="en-US" dirty="0"/>
              <a:t>Using the </a:t>
            </a:r>
            <a:r>
              <a:rPr lang="en-US" dirty="0" err="1"/>
              <a:t>SimpleOneMax</a:t>
            </a:r>
            <a:r>
              <a:rPr lang="en-US" dirty="0"/>
              <a:t> code, estimate how “optimal” </a:t>
            </a:r>
            <a:r>
              <a:rPr lang="en-US" dirty="0" err="1"/>
              <a:t>SimpleEvoAgent</a:t>
            </a:r>
            <a:r>
              <a:rPr lang="en-US" dirty="0"/>
              <a:t> would be if playing in a </a:t>
            </a:r>
            <a:r>
              <a:rPr lang="en-US" dirty="0" err="1"/>
              <a:t>PlanetWars</a:t>
            </a:r>
            <a:r>
              <a:rPr lang="en-US" dirty="0"/>
              <a:t> size search space, but with a OneMax fitness function</a:t>
            </a:r>
          </a:p>
          <a:p>
            <a:r>
              <a:rPr lang="en-US" i="1" dirty="0"/>
              <a:t>The first part of the exercise is to understand the task!</a:t>
            </a:r>
          </a:p>
        </p:txBody>
      </p:sp>
    </p:spTree>
    <p:extLst>
      <p:ext uri="{BB962C8B-B14F-4D97-AF65-F5344CB8AC3E}">
        <p14:creationId xmlns:p14="http://schemas.microsoft.com/office/powerpoint/2010/main" val="46754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BD60-7BB9-1D40-898B-CE4DFBC31D2B}"/>
              </a:ext>
            </a:extLst>
          </p:cNvPr>
          <p:cNvSpPr>
            <a:spLocks noGrp="1"/>
          </p:cNvSpPr>
          <p:nvPr>
            <p:ph type="title"/>
          </p:nvPr>
        </p:nvSpPr>
        <p:spPr/>
        <p:txBody>
          <a:bodyPr/>
          <a:lstStyle/>
          <a:p>
            <a:r>
              <a:rPr lang="en-US" dirty="0"/>
              <a:t>We’ve covered the necessary evolutionary algorithm</a:t>
            </a:r>
          </a:p>
        </p:txBody>
      </p:sp>
      <p:sp>
        <p:nvSpPr>
          <p:cNvPr id="3" name="Content Placeholder 2">
            <a:extLst>
              <a:ext uri="{FF2B5EF4-FFF2-40B4-BE49-F238E27FC236}">
                <a16:creationId xmlns:a16="http://schemas.microsoft.com/office/drawing/2014/main" id="{818CD968-2A5F-DF4F-A077-82D3DEBFAE6C}"/>
              </a:ext>
            </a:extLst>
          </p:cNvPr>
          <p:cNvSpPr>
            <a:spLocks noGrp="1"/>
          </p:cNvSpPr>
          <p:nvPr>
            <p:ph idx="1"/>
          </p:nvPr>
        </p:nvSpPr>
        <p:spPr/>
        <p:txBody>
          <a:bodyPr/>
          <a:lstStyle/>
          <a:p>
            <a:r>
              <a:rPr lang="en-US" dirty="0"/>
              <a:t>Now let’s build a </a:t>
            </a:r>
            <a:r>
              <a:rPr lang="en-US" dirty="0" err="1"/>
              <a:t>SimpleEvoAgent</a:t>
            </a:r>
            <a:endParaRPr lang="en-US" dirty="0"/>
          </a:p>
        </p:txBody>
      </p:sp>
    </p:spTree>
    <p:extLst>
      <p:ext uri="{BB962C8B-B14F-4D97-AF65-F5344CB8AC3E}">
        <p14:creationId xmlns:p14="http://schemas.microsoft.com/office/powerpoint/2010/main" val="229630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876B-8344-D646-BFE9-30CA14E71888}"/>
              </a:ext>
            </a:extLst>
          </p:cNvPr>
          <p:cNvSpPr>
            <a:spLocks noGrp="1"/>
          </p:cNvSpPr>
          <p:nvPr>
            <p:ph type="title"/>
          </p:nvPr>
        </p:nvSpPr>
        <p:spPr/>
        <p:txBody>
          <a:bodyPr/>
          <a:lstStyle/>
          <a:p>
            <a:r>
              <a:rPr lang="en-US" dirty="0"/>
              <a:t>Interfacing </a:t>
            </a:r>
            <a:r>
              <a:rPr lang="en-US" dirty="0" err="1"/>
              <a:t>SimpleEvoAgent</a:t>
            </a:r>
            <a:r>
              <a:rPr lang="en-US" dirty="0"/>
              <a:t> to game:</a:t>
            </a:r>
            <a:br>
              <a:rPr lang="en-US" dirty="0"/>
            </a:br>
            <a:r>
              <a:rPr lang="en-US" dirty="0"/>
              <a:t>Simple Player Interface</a:t>
            </a:r>
          </a:p>
        </p:txBody>
      </p:sp>
      <p:sp>
        <p:nvSpPr>
          <p:cNvPr id="3" name="Content Placeholder 2">
            <a:extLst>
              <a:ext uri="{FF2B5EF4-FFF2-40B4-BE49-F238E27FC236}">
                <a16:creationId xmlns:a16="http://schemas.microsoft.com/office/drawing/2014/main" id="{E9998017-6E4F-AE41-BD79-AEE73233F4E7}"/>
              </a:ext>
            </a:extLst>
          </p:cNvPr>
          <p:cNvSpPr>
            <a:spLocks noGrp="1"/>
          </p:cNvSpPr>
          <p:nvPr>
            <p:ph idx="1"/>
          </p:nvPr>
        </p:nvSpPr>
        <p:spPr/>
        <p:txBody>
          <a:bodyPr/>
          <a:lstStyle/>
          <a:p>
            <a:pPr marL="0" indent="0">
              <a:buNone/>
            </a:pPr>
            <a:r>
              <a:rPr lang="en-GB" b="1" dirty="0"/>
              <a:t>public interface </a:t>
            </a:r>
            <a:r>
              <a:rPr lang="en-GB" dirty="0" err="1"/>
              <a:t>SimplePlayerInterface</a:t>
            </a:r>
            <a:r>
              <a:rPr lang="en-GB" dirty="0"/>
              <a:t> {</a:t>
            </a:r>
            <a:br>
              <a:rPr lang="en-GB" dirty="0"/>
            </a:br>
            <a:r>
              <a:rPr lang="en-GB" dirty="0"/>
              <a:t>    </a:t>
            </a:r>
            <a:r>
              <a:rPr lang="en-GB" b="1" dirty="0" err="1"/>
              <a:t>int</a:t>
            </a:r>
            <a:r>
              <a:rPr lang="en-GB" b="1" dirty="0"/>
              <a:t> </a:t>
            </a:r>
            <a:r>
              <a:rPr lang="en-GB" dirty="0" err="1"/>
              <a:t>getAction</a:t>
            </a:r>
            <a:r>
              <a:rPr lang="en-GB" dirty="0"/>
              <a:t>(</a:t>
            </a:r>
            <a:r>
              <a:rPr lang="en-GB" dirty="0" err="1"/>
              <a:t>AbstractGameState</a:t>
            </a:r>
            <a:r>
              <a:rPr lang="en-GB" dirty="0"/>
              <a:t> </a:t>
            </a:r>
            <a:r>
              <a:rPr lang="en-GB" dirty="0" err="1"/>
              <a:t>gameState</a:t>
            </a:r>
            <a:r>
              <a:rPr lang="en-GB" dirty="0"/>
              <a:t>, </a:t>
            </a:r>
            <a:r>
              <a:rPr lang="en-GB" b="1" dirty="0" err="1"/>
              <a:t>int</a:t>
            </a:r>
            <a:r>
              <a:rPr lang="en-GB" b="1" dirty="0"/>
              <a:t> </a:t>
            </a:r>
            <a:r>
              <a:rPr lang="en-GB" dirty="0" err="1"/>
              <a:t>playerId</a:t>
            </a:r>
            <a:r>
              <a:rPr lang="en-GB" dirty="0"/>
              <a:t>);</a:t>
            </a:r>
            <a:br>
              <a:rPr lang="en-GB" dirty="0"/>
            </a:br>
            <a:r>
              <a:rPr lang="en-GB" dirty="0"/>
              <a:t>    </a:t>
            </a:r>
            <a:r>
              <a:rPr lang="en-GB" dirty="0" err="1"/>
              <a:t>SimplePlayerInterface</a:t>
            </a:r>
            <a:r>
              <a:rPr lang="en-GB" dirty="0"/>
              <a:t> reset();</a:t>
            </a:r>
            <a:br>
              <a:rPr lang="en-GB" dirty="0"/>
            </a:br>
            <a:r>
              <a:rPr lang="en-GB" dirty="0"/>
              <a:t>}</a:t>
            </a:r>
            <a:br>
              <a:rPr lang="en-GB" dirty="0"/>
            </a:br>
            <a:br>
              <a:rPr lang="en-GB" dirty="0"/>
            </a:br>
            <a:endParaRPr lang="en-US" dirty="0"/>
          </a:p>
        </p:txBody>
      </p:sp>
    </p:spTree>
    <p:extLst>
      <p:ext uri="{BB962C8B-B14F-4D97-AF65-F5344CB8AC3E}">
        <p14:creationId xmlns:p14="http://schemas.microsoft.com/office/powerpoint/2010/main" val="3246694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6AA6-A9BC-0940-9B26-576D851D08FF}"/>
              </a:ext>
            </a:extLst>
          </p:cNvPr>
          <p:cNvSpPr>
            <a:spLocks noGrp="1"/>
          </p:cNvSpPr>
          <p:nvPr>
            <p:ph type="title"/>
          </p:nvPr>
        </p:nvSpPr>
        <p:spPr/>
        <p:txBody>
          <a:bodyPr/>
          <a:lstStyle/>
          <a:p>
            <a:r>
              <a:rPr lang="en-US" dirty="0" err="1"/>
              <a:t>SimpleEvoAgent</a:t>
            </a:r>
            <a:endParaRPr lang="en-US" dirty="0"/>
          </a:p>
        </p:txBody>
      </p:sp>
      <p:sp>
        <p:nvSpPr>
          <p:cNvPr id="3" name="Content Placeholder 2">
            <a:extLst>
              <a:ext uri="{FF2B5EF4-FFF2-40B4-BE49-F238E27FC236}">
                <a16:creationId xmlns:a16="http://schemas.microsoft.com/office/drawing/2014/main" id="{11620F39-0334-8C4B-8566-984A4A0BD0AE}"/>
              </a:ext>
            </a:extLst>
          </p:cNvPr>
          <p:cNvSpPr>
            <a:spLocks noGrp="1"/>
          </p:cNvSpPr>
          <p:nvPr>
            <p:ph idx="1"/>
          </p:nvPr>
        </p:nvSpPr>
        <p:spPr/>
        <p:txBody>
          <a:bodyPr/>
          <a:lstStyle/>
          <a:p>
            <a:r>
              <a:rPr lang="en-US" dirty="0"/>
              <a:t>We’ll look now at the main methods in this class</a:t>
            </a:r>
          </a:p>
          <a:p>
            <a:r>
              <a:rPr lang="en-US" dirty="0"/>
              <a:t>This is the agent you’ve seen demonstrated playing Asteroids, </a:t>
            </a:r>
            <a:r>
              <a:rPr lang="en-US" dirty="0" err="1"/>
              <a:t>PlanetWars</a:t>
            </a:r>
            <a:r>
              <a:rPr lang="en-US" dirty="0"/>
              <a:t> and </a:t>
            </a:r>
            <a:r>
              <a:rPr lang="en-US" dirty="0" err="1"/>
              <a:t>CaveSwing</a:t>
            </a:r>
            <a:endParaRPr lang="en-US" dirty="0"/>
          </a:p>
          <a:p>
            <a:r>
              <a:rPr lang="en-US" dirty="0"/>
              <a:t>Using the same or very similar default settings</a:t>
            </a:r>
          </a:p>
        </p:txBody>
      </p:sp>
    </p:spTree>
    <p:extLst>
      <p:ext uri="{BB962C8B-B14F-4D97-AF65-F5344CB8AC3E}">
        <p14:creationId xmlns:p14="http://schemas.microsoft.com/office/powerpoint/2010/main" val="21304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D22A-7E5B-F44B-8A3B-CFB2E68FB811}"/>
              </a:ext>
            </a:extLst>
          </p:cNvPr>
          <p:cNvSpPr>
            <a:spLocks noGrp="1"/>
          </p:cNvSpPr>
          <p:nvPr>
            <p:ph type="title"/>
          </p:nvPr>
        </p:nvSpPr>
        <p:spPr>
          <a:xfrm>
            <a:off x="838200" y="365125"/>
            <a:ext cx="10515600" cy="1860717"/>
          </a:xfrm>
        </p:spPr>
        <p:txBody>
          <a:bodyPr>
            <a:normAutofit fontScale="90000"/>
          </a:bodyPr>
          <a:lstStyle/>
          <a:p>
            <a:r>
              <a:rPr lang="en-US" dirty="0"/>
              <a:t>Example settings</a:t>
            </a:r>
            <a:br>
              <a:rPr lang="en-US" dirty="0"/>
            </a:br>
            <a:r>
              <a:rPr lang="en-US" dirty="0"/>
              <a:t>(sequence length can be game-dependent)</a:t>
            </a:r>
            <a:br>
              <a:rPr lang="en-US" dirty="0"/>
            </a:br>
            <a:r>
              <a:rPr lang="en-US" dirty="0"/>
              <a:t>(</a:t>
            </a:r>
            <a:r>
              <a:rPr lang="en-US" dirty="0" err="1"/>
              <a:t>expectedMutations</a:t>
            </a:r>
            <a:r>
              <a:rPr lang="en-US" dirty="0"/>
              <a:t>: often around 10% of </a:t>
            </a:r>
            <a:r>
              <a:rPr lang="en-US" dirty="0" err="1"/>
              <a:t>seqLen</a:t>
            </a:r>
            <a:r>
              <a:rPr lang="en-US" dirty="0"/>
              <a:t>)</a:t>
            </a:r>
          </a:p>
        </p:txBody>
      </p:sp>
      <p:sp>
        <p:nvSpPr>
          <p:cNvPr id="4" name="Rectangle 3">
            <a:extLst>
              <a:ext uri="{FF2B5EF4-FFF2-40B4-BE49-F238E27FC236}">
                <a16:creationId xmlns:a16="http://schemas.microsoft.com/office/drawing/2014/main" id="{CB6D3331-5ED7-064E-927C-DC021F2E0688}"/>
              </a:ext>
            </a:extLst>
          </p:cNvPr>
          <p:cNvSpPr/>
          <p:nvPr/>
        </p:nvSpPr>
        <p:spPr>
          <a:xfrm>
            <a:off x="838200" y="2551837"/>
            <a:ext cx="8305800" cy="2677656"/>
          </a:xfrm>
          <a:prstGeom prst="rect">
            <a:avLst/>
          </a:prstGeom>
        </p:spPr>
        <p:txBody>
          <a:bodyPr wrap="square">
            <a:spAutoFit/>
          </a:bodyPr>
          <a:lstStyle/>
          <a:p>
            <a:r>
              <a:rPr lang="en-GB" sz="2800" b="1" dirty="0">
                <a:solidFill>
                  <a:srgbClr val="000080"/>
                </a:solidFill>
              </a:rPr>
              <a:t>public </a:t>
            </a:r>
            <a:r>
              <a:rPr lang="en-GB" sz="2800" b="1" dirty="0" err="1">
                <a:solidFill>
                  <a:srgbClr val="000080"/>
                </a:solidFill>
              </a:rPr>
              <a:t>boolean</a:t>
            </a:r>
            <a:r>
              <a:rPr lang="en-GB" sz="2800" b="1" dirty="0">
                <a:solidFill>
                  <a:srgbClr val="000080"/>
                </a:solidFill>
              </a:rPr>
              <a:t> </a:t>
            </a:r>
            <a:r>
              <a:rPr lang="en-GB" sz="2800" b="1" dirty="0" err="1">
                <a:solidFill>
                  <a:srgbClr val="660E7A"/>
                </a:solidFill>
              </a:rPr>
              <a:t>flipAtLeastOneValue</a:t>
            </a:r>
            <a:r>
              <a:rPr lang="en-GB" sz="2800" b="1" dirty="0">
                <a:solidFill>
                  <a:srgbClr val="660E7A"/>
                </a:solidFill>
              </a:rPr>
              <a:t> </a:t>
            </a:r>
            <a:r>
              <a:rPr lang="en-GB" sz="2800" dirty="0"/>
              <a:t>= </a:t>
            </a:r>
            <a:r>
              <a:rPr lang="en-GB" sz="2800" b="1" dirty="0">
                <a:solidFill>
                  <a:srgbClr val="000080"/>
                </a:solidFill>
              </a:rPr>
              <a:t>true</a:t>
            </a:r>
            <a:r>
              <a:rPr lang="en-GB" sz="2800" dirty="0"/>
              <a:t>;</a:t>
            </a:r>
            <a:br>
              <a:rPr lang="en-GB" sz="2800" dirty="0"/>
            </a:br>
            <a:r>
              <a:rPr lang="en-GB" sz="2800" b="1" dirty="0">
                <a:solidFill>
                  <a:srgbClr val="000080"/>
                </a:solidFill>
              </a:rPr>
              <a:t>public double </a:t>
            </a:r>
            <a:r>
              <a:rPr lang="en-GB" sz="2800" b="1" dirty="0" err="1">
                <a:solidFill>
                  <a:srgbClr val="660E7A"/>
                </a:solidFill>
              </a:rPr>
              <a:t>expectedMutations</a:t>
            </a:r>
            <a:r>
              <a:rPr lang="en-GB" sz="2800" b="1" dirty="0">
                <a:solidFill>
                  <a:srgbClr val="660E7A"/>
                </a:solidFill>
              </a:rPr>
              <a:t> </a:t>
            </a:r>
            <a:r>
              <a:rPr lang="en-GB" sz="2800" dirty="0"/>
              <a:t>= </a:t>
            </a:r>
            <a:r>
              <a:rPr lang="en-GB" sz="2800" dirty="0">
                <a:solidFill>
                  <a:srgbClr val="0000FF"/>
                </a:solidFill>
              </a:rPr>
              <a:t>20</a:t>
            </a:r>
            <a:r>
              <a:rPr lang="en-GB" sz="2800" dirty="0"/>
              <a:t>;</a:t>
            </a:r>
            <a:br>
              <a:rPr lang="en-GB" sz="2800" dirty="0"/>
            </a:br>
            <a:r>
              <a:rPr lang="en-GB" sz="2800" b="1" dirty="0">
                <a:solidFill>
                  <a:srgbClr val="000080"/>
                </a:solidFill>
              </a:rPr>
              <a:t>public </a:t>
            </a:r>
            <a:r>
              <a:rPr lang="en-GB" sz="2800" b="1" dirty="0" err="1">
                <a:solidFill>
                  <a:srgbClr val="000080"/>
                </a:solidFill>
              </a:rPr>
              <a:t>int</a:t>
            </a:r>
            <a:r>
              <a:rPr lang="en-GB" sz="2800" b="1" dirty="0">
                <a:solidFill>
                  <a:srgbClr val="000080"/>
                </a:solidFill>
              </a:rPr>
              <a:t> </a:t>
            </a:r>
            <a:r>
              <a:rPr lang="en-GB" sz="2800" b="1" dirty="0" err="1">
                <a:solidFill>
                  <a:srgbClr val="660E7A"/>
                </a:solidFill>
              </a:rPr>
              <a:t>sequenceLength</a:t>
            </a:r>
            <a:r>
              <a:rPr lang="en-GB" sz="2800" b="1" dirty="0">
                <a:solidFill>
                  <a:srgbClr val="660E7A"/>
                </a:solidFill>
              </a:rPr>
              <a:t> </a:t>
            </a:r>
            <a:r>
              <a:rPr lang="en-GB" sz="2800" dirty="0"/>
              <a:t>= </a:t>
            </a:r>
            <a:r>
              <a:rPr lang="en-GB" sz="2800" dirty="0">
                <a:solidFill>
                  <a:srgbClr val="0000FF"/>
                </a:solidFill>
              </a:rPr>
              <a:t>200</a:t>
            </a:r>
            <a:r>
              <a:rPr lang="en-GB" sz="2800" dirty="0"/>
              <a:t>;</a:t>
            </a:r>
            <a:br>
              <a:rPr lang="en-GB" sz="2800" dirty="0"/>
            </a:br>
            <a:r>
              <a:rPr lang="en-GB" sz="2800" b="1" dirty="0">
                <a:solidFill>
                  <a:srgbClr val="000080"/>
                </a:solidFill>
              </a:rPr>
              <a:t>public </a:t>
            </a:r>
            <a:r>
              <a:rPr lang="en-GB" sz="2800" b="1" dirty="0" err="1">
                <a:solidFill>
                  <a:srgbClr val="000080"/>
                </a:solidFill>
              </a:rPr>
              <a:t>int</a:t>
            </a:r>
            <a:r>
              <a:rPr lang="en-GB" sz="2800" b="1" dirty="0">
                <a:solidFill>
                  <a:srgbClr val="000080"/>
                </a:solidFill>
              </a:rPr>
              <a:t> </a:t>
            </a:r>
            <a:r>
              <a:rPr lang="en-GB" sz="2800" b="1" dirty="0" err="1">
                <a:solidFill>
                  <a:srgbClr val="660E7A"/>
                </a:solidFill>
              </a:rPr>
              <a:t>nEvals</a:t>
            </a:r>
            <a:r>
              <a:rPr lang="en-GB" sz="2800" b="1" dirty="0">
                <a:solidFill>
                  <a:srgbClr val="660E7A"/>
                </a:solidFill>
              </a:rPr>
              <a:t> </a:t>
            </a:r>
            <a:r>
              <a:rPr lang="en-GB" sz="2800" dirty="0"/>
              <a:t>= </a:t>
            </a:r>
            <a:r>
              <a:rPr lang="en-GB" sz="2800" dirty="0">
                <a:solidFill>
                  <a:srgbClr val="0000FF"/>
                </a:solidFill>
              </a:rPr>
              <a:t>20</a:t>
            </a:r>
            <a:r>
              <a:rPr lang="en-GB" sz="2800" dirty="0"/>
              <a:t>;</a:t>
            </a:r>
            <a:br>
              <a:rPr lang="en-GB" sz="2800" dirty="0"/>
            </a:br>
            <a:r>
              <a:rPr lang="en-GB" sz="2800" b="1" dirty="0">
                <a:solidFill>
                  <a:srgbClr val="000080"/>
                </a:solidFill>
              </a:rPr>
              <a:t>public </a:t>
            </a:r>
            <a:r>
              <a:rPr lang="en-GB" sz="2800" b="1" dirty="0" err="1">
                <a:solidFill>
                  <a:srgbClr val="000080"/>
                </a:solidFill>
              </a:rPr>
              <a:t>boolean</a:t>
            </a:r>
            <a:r>
              <a:rPr lang="en-GB" sz="2800" b="1" dirty="0">
                <a:solidFill>
                  <a:srgbClr val="000080"/>
                </a:solidFill>
              </a:rPr>
              <a:t> </a:t>
            </a:r>
            <a:r>
              <a:rPr lang="en-GB" sz="2800" b="1" dirty="0" err="1">
                <a:solidFill>
                  <a:srgbClr val="660E7A"/>
                </a:solidFill>
              </a:rPr>
              <a:t>useShiftBuffer</a:t>
            </a:r>
            <a:r>
              <a:rPr lang="en-GB" sz="2800" b="1" dirty="0">
                <a:solidFill>
                  <a:srgbClr val="660E7A"/>
                </a:solidFill>
              </a:rPr>
              <a:t> </a:t>
            </a:r>
            <a:r>
              <a:rPr lang="en-GB" sz="2800" dirty="0"/>
              <a:t>= </a:t>
            </a:r>
            <a:r>
              <a:rPr lang="en-GB" sz="2800" b="1" dirty="0">
                <a:solidFill>
                  <a:srgbClr val="000080"/>
                </a:solidFill>
              </a:rPr>
              <a:t>true</a:t>
            </a:r>
            <a:r>
              <a:rPr lang="en-GB" sz="2800" dirty="0"/>
              <a:t>;</a:t>
            </a:r>
            <a:br>
              <a:rPr lang="en-GB" sz="2800" dirty="0"/>
            </a:br>
            <a:endParaRPr lang="en-US" sz="2800" dirty="0"/>
          </a:p>
        </p:txBody>
      </p:sp>
    </p:spTree>
    <p:extLst>
      <p:ext uri="{BB962C8B-B14F-4D97-AF65-F5344CB8AC3E}">
        <p14:creationId xmlns:p14="http://schemas.microsoft.com/office/powerpoint/2010/main" val="122230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1D898-7788-224D-B4BD-204665704D52}"/>
              </a:ext>
            </a:extLst>
          </p:cNvPr>
          <p:cNvSpPr/>
          <p:nvPr/>
        </p:nvSpPr>
        <p:spPr>
          <a:xfrm>
            <a:off x="136357" y="0"/>
            <a:ext cx="10102517" cy="6555641"/>
          </a:xfrm>
          <a:prstGeom prst="rect">
            <a:avLst/>
          </a:prstGeom>
        </p:spPr>
        <p:txBody>
          <a:bodyPr wrap="square">
            <a:spAutoFit/>
          </a:bodyPr>
          <a:lstStyle/>
          <a:p>
            <a:r>
              <a:rPr lang="en-GB" sz="2000" b="1" dirty="0">
                <a:solidFill>
                  <a:srgbClr val="000080"/>
                </a:solidFill>
              </a:rPr>
              <a:t>public </a:t>
            </a:r>
            <a:r>
              <a:rPr lang="en-GB" sz="2000" b="1" dirty="0" err="1">
                <a:solidFill>
                  <a:srgbClr val="000080"/>
                </a:solidFill>
              </a:rPr>
              <a:t>int</a:t>
            </a:r>
            <a:r>
              <a:rPr lang="en-GB" sz="2000" dirty="0"/>
              <a:t>[] </a:t>
            </a:r>
            <a:r>
              <a:rPr lang="en-GB" sz="2000" dirty="0" err="1"/>
              <a:t>getActions</a:t>
            </a:r>
            <a:r>
              <a:rPr lang="en-GB" sz="2000" dirty="0"/>
              <a:t>(</a:t>
            </a:r>
            <a:r>
              <a:rPr lang="en-GB" sz="2000" dirty="0" err="1"/>
              <a:t>AbstractGameState</a:t>
            </a:r>
            <a:r>
              <a:rPr lang="en-GB" sz="2000" dirty="0"/>
              <a:t> </a:t>
            </a:r>
            <a:r>
              <a:rPr lang="en-GB" sz="2000" dirty="0" err="1"/>
              <a:t>gameState</a:t>
            </a:r>
            <a:r>
              <a:rPr lang="en-GB" sz="2000" dirty="0"/>
              <a:t>, </a:t>
            </a:r>
            <a:r>
              <a:rPr lang="en-GB" sz="2000" b="1" dirty="0" err="1">
                <a:solidFill>
                  <a:srgbClr val="000080"/>
                </a:solidFill>
              </a:rPr>
              <a:t>int</a:t>
            </a:r>
            <a:r>
              <a:rPr lang="en-GB" sz="2000" b="1" dirty="0">
                <a:solidFill>
                  <a:srgbClr val="000080"/>
                </a:solidFill>
              </a:rPr>
              <a:t> </a:t>
            </a:r>
            <a:r>
              <a:rPr lang="en-GB" sz="2000" dirty="0" err="1"/>
              <a:t>playerId</a:t>
            </a:r>
            <a:r>
              <a:rPr lang="en-GB" sz="2000" dirty="0"/>
              <a:t>) {</a:t>
            </a:r>
            <a:br>
              <a:rPr lang="en-GB" sz="2000" dirty="0"/>
            </a:br>
            <a:r>
              <a:rPr lang="en-GB" sz="2000" dirty="0"/>
              <a:t>    </a:t>
            </a:r>
            <a:r>
              <a:rPr lang="en-GB" sz="2000" b="1" dirty="0">
                <a:solidFill>
                  <a:srgbClr val="000080"/>
                </a:solidFill>
              </a:rPr>
              <a:t>if </a:t>
            </a:r>
            <a:r>
              <a:rPr lang="en-GB" sz="2000" dirty="0"/>
              <a:t>(</a:t>
            </a:r>
            <a:r>
              <a:rPr lang="en-GB" sz="2000" b="1" dirty="0" err="1">
                <a:solidFill>
                  <a:srgbClr val="660E7A"/>
                </a:solidFill>
              </a:rPr>
              <a:t>useShiftBuffer</a:t>
            </a:r>
            <a:r>
              <a:rPr lang="en-GB" sz="2000" b="1" dirty="0">
                <a:solidFill>
                  <a:srgbClr val="660E7A"/>
                </a:solidFill>
              </a:rPr>
              <a:t> </a:t>
            </a:r>
            <a:r>
              <a:rPr lang="en-GB" sz="2000" dirty="0"/>
              <a:t>&amp;&amp; </a:t>
            </a:r>
            <a:r>
              <a:rPr lang="en-GB" sz="2000" b="1" dirty="0">
                <a:solidFill>
                  <a:srgbClr val="660E7A"/>
                </a:solidFill>
              </a:rPr>
              <a:t>solution </a:t>
            </a:r>
            <a:r>
              <a:rPr lang="en-GB" sz="2000" dirty="0"/>
              <a:t>!= </a:t>
            </a:r>
            <a:r>
              <a:rPr lang="en-GB" sz="2000" b="1" dirty="0">
                <a:solidFill>
                  <a:srgbClr val="000080"/>
                </a:solidFill>
              </a:rPr>
              <a:t>null</a:t>
            </a:r>
            <a:r>
              <a:rPr lang="en-GB" sz="2000" dirty="0"/>
              <a:t>) {</a:t>
            </a:r>
            <a:br>
              <a:rPr lang="en-GB" sz="2000" dirty="0"/>
            </a:br>
            <a:r>
              <a:rPr lang="en-GB" sz="2000" dirty="0"/>
              <a:t>        </a:t>
            </a:r>
            <a:r>
              <a:rPr lang="en-GB" sz="2000" b="1" dirty="0">
                <a:solidFill>
                  <a:srgbClr val="660E7A"/>
                </a:solidFill>
              </a:rPr>
              <a:t>solution </a:t>
            </a:r>
            <a:r>
              <a:rPr lang="en-GB" sz="2000" dirty="0"/>
              <a:t>= </a:t>
            </a:r>
            <a:r>
              <a:rPr lang="en-GB" sz="2000" dirty="0" err="1"/>
              <a:t>shiftLeftAndRandomAppend</a:t>
            </a:r>
            <a:r>
              <a:rPr lang="en-GB" sz="2000" dirty="0"/>
              <a:t>(</a:t>
            </a:r>
            <a:r>
              <a:rPr lang="en-GB" sz="2000" b="1" dirty="0">
                <a:solidFill>
                  <a:srgbClr val="660E7A"/>
                </a:solidFill>
              </a:rPr>
              <a:t>solution</a:t>
            </a:r>
            <a:r>
              <a:rPr lang="en-GB" sz="2000" dirty="0"/>
              <a:t>, </a:t>
            </a:r>
            <a:r>
              <a:rPr lang="en-GB" sz="2000" dirty="0" err="1"/>
              <a:t>gameState.nActions</a:t>
            </a:r>
            <a:r>
              <a:rPr lang="en-GB" sz="2000" dirty="0"/>
              <a:t>());</a:t>
            </a:r>
            <a:br>
              <a:rPr lang="en-GB" sz="2000" dirty="0"/>
            </a:br>
            <a:r>
              <a:rPr lang="en-GB" sz="2000" dirty="0"/>
              <a:t>    } </a:t>
            </a:r>
            <a:r>
              <a:rPr lang="en-GB" sz="2000" b="1" dirty="0">
                <a:solidFill>
                  <a:srgbClr val="000080"/>
                </a:solidFill>
              </a:rPr>
              <a:t>else </a:t>
            </a:r>
            <a:r>
              <a:rPr lang="en-GB" sz="2000" dirty="0"/>
              <a:t>{</a:t>
            </a:r>
            <a:br>
              <a:rPr lang="en-GB" sz="2000" dirty="0"/>
            </a:br>
            <a:r>
              <a:rPr lang="en-GB" sz="2000" dirty="0"/>
              <a:t>        </a:t>
            </a:r>
            <a:r>
              <a:rPr lang="en-GB" sz="2000" dirty="0" err="1"/>
              <a:t>System.</a:t>
            </a:r>
            <a:r>
              <a:rPr lang="en-GB" sz="2000" b="1" i="1" dirty="0" err="1">
                <a:solidFill>
                  <a:srgbClr val="660E7A"/>
                </a:solidFill>
              </a:rPr>
              <a:t>out</a:t>
            </a:r>
            <a:r>
              <a:rPr lang="en-GB" sz="2000" dirty="0" err="1"/>
              <a:t>.println</a:t>
            </a:r>
            <a:r>
              <a:rPr lang="en-GB" sz="2000" dirty="0"/>
              <a:t>(</a:t>
            </a:r>
            <a:r>
              <a:rPr lang="en-GB" sz="2000" b="1" dirty="0">
                <a:solidFill>
                  <a:srgbClr val="008000"/>
                </a:solidFill>
              </a:rPr>
              <a:t>"New random solution with </a:t>
            </a:r>
            <a:r>
              <a:rPr lang="en-GB" sz="2000" b="1" dirty="0" err="1">
                <a:solidFill>
                  <a:srgbClr val="008000"/>
                </a:solidFill>
              </a:rPr>
              <a:t>nActions</a:t>
            </a:r>
            <a:r>
              <a:rPr lang="en-GB" sz="2000" b="1" dirty="0">
                <a:solidFill>
                  <a:srgbClr val="008000"/>
                </a:solidFill>
              </a:rPr>
              <a:t> = " </a:t>
            </a:r>
            <a:r>
              <a:rPr lang="en-GB" sz="2000" dirty="0"/>
              <a:t>+ </a:t>
            </a:r>
            <a:r>
              <a:rPr lang="en-GB" sz="2000" dirty="0" err="1"/>
              <a:t>gameState.nActions</a:t>
            </a:r>
            <a:r>
              <a:rPr lang="en-GB" sz="2000" dirty="0"/>
              <a:t>());</a:t>
            </a:r>
            <a:br>
              <a:rPr lang="en-GB" sz="2000" dirty="0"/>
            </a:br>
            <a:r>
              <a:rPr lang="en-GB" sz="2000" dirty="0"/>
              <a:t>        </a:t>
            </a:r>
            <a:r>
              <a:rPr lang="en-GB" sz="2000" b="1" dirty="0">
                <a:solidFill>
                  <a:srgbClr val="660E7A"/>
                </a:solidFill>
              </a:rPr>
              <a:t>solution </a:t>
            </a:r>
            <a:r>
              <a:rPr lang="en-GB" sz="2000" dirty="0"/>
              <a:t>= </a:t>
            </a:r>
            <a:r>
              <a:rPr lang="en-GB" sz="2000" dirty="0" err="1"/>
              <a:t>randomPoint</a:t>
            </a:r>
            <a:r>
              <a:rPr lang="en-GB" sz="2000" dirty="0"/>
              <a:t>(</a:t>
            </a:r>
            <a:r>
              <a:rPr lang="en-GB" sz="2000" dirty="0" err="1"/>
              <a:t>gameState.nActions</a:t>
            </a:r>
            <a:r>
              <a:rPr lang="en-GB" sz="2000" dirty="0"/>
              <a:t>());</a:t>
            </a:r>
            <a:br>
              <a:rPr lang="en-GB" sz="2000" dirty="0"/>
            </a:br>
            <a:r>
              <a:rPr lang="en-GB" sz="2000" dirty="0"/>
              <a:t>    }</a:t>
            </a:r>
            <a:br>
              <a:rPr lang="en-GB" sz="2000" dirty="0"/>
            </a:br>
            <a:r>
              <a:rPr lang="en-GB" sz="2000" dirty="0"/>
              <a:t>    </a:t>
            </a:r>
            <a:r>
              <a:rPr lang="en-GB" sz="2000" b="1" dirty="0">
                <a:solidFill>
                  <a:srgbClr val="000080"/>
                </a:solidFill>
              </a:rPr>
              <a:t>for </a:t>
            </a:r>
            <a:r>
              <a:rPr lang="en-GB" sz="2000" dirty="0"/>
              <a:t>(</a:t>
            </a:r>
            <a:r>
              <a:rPr lang="en-GB" sz="2000" b="1" dirty="0" err="1">
                <a:solidFill>
                  <a:srgbClr val="000080"/>
                </a:solidFill>
              </a:rPr>
              <a:t>int</a:t>
            </a:r>
            <a:r>
              <a:rPr lang="en-GB" sz="2000" b="1" dirty="0">
                <a:solidFill>
                  <a:srgbClr val="000080"/>
                </a:solidFill>
              </a:rPr>
              <a:t> </a:t>
            </a:r>
            <a:r>
              <a:rPr lang="en-GB" sz="2000" dirty="0" err="1"/>
              <a:t>i</a:t>
            </a:r>
            <a:r>
              <a:rPr lang="en-GB" sz="2000" dirty="0"/>
              <a:t> = </a:t>
            </a:r>
            <a:r>
              <a:rPr lang="en-GB" sz="2000" dirty="0">
                <a:solidFill>
                  <a:srgbClr val="0000FF"/>
                </a:solidFill>
              </a:rPr>
              <a:t>0</a:t>
            </a:r>
            <a:r>
              <a:rPr lang="en-GB" sz="2000" dirty="0"/>
              <a:t>; </a:t>
            </a:r>
            <a:r>
              <a:rPr lang="en-GB" sz="2000" dirty="0" err="1"/>
              <a:t>i</a:t>
            </a:r>
            <a:r>
              <a:rPr lang="en-GB" sz="2000" dirty="0"/>
              <a:t> &lt; </a:t>
            </a:r>
            <a:r>
              <a:rPr lang="en-GB" sz="2000" b="1" dirty="0" err="1">
                <a:solidFill>
                  <a:srgbClr val="660E7A"/>
                </a:solidFill>
              </a:rPr>
              <a:t>nEvals</a:t>
            </a:r>
            <a:r>
              <a:rPr lang="en-GB" sz="2000" dirty="0"/>
              <a:t>; </a:t>
            </a:r>
            <a:r>
              <a:rPr lang="en-GB" sz="2000" dirty="0" err="1"/>
              <a:t>i</a:t>
            </a:r>
            <a:r>
              <a:rPr lang="en-GB" sz="2000" dirty="0"/>
              <a:t>++) {</a:t>
            </a:r>
            <a:br>
              <a:rPr lang="en-GB" sz="2000" dirty="0"/>
            </a:br>
            <a:r>
              <a:rPr lang="en-GB" sz="2000" dirty="0"/>
              <a:t>        </a:t>
            </a:r>
            <a:r>
              <a:rPr lang="en-GB" sz="2000" i="1" dirty="0">
                <a:solidFill>
                  <a:srgbClr val="808080"/>
                </a:solidFill>
              </a:rPr>
              <a:t>// evaluate the current one</a:t>
            </a:r>
            <a:br>
              <a:rPr lang="en-GB" sz="2000" i="1" dirty="0">
                <a:solidFill>
                  <a:srgbClr val="808080"/>
                </a:solidFill>
              </a:rPr>
            </a:br>
            <a:r>
              <a:rPr lang="en-GB" sz="2000" i="1" dirty="0">
                <a:solidFill>
                  <a:srgbClr val="808080"/>
                </a:solidFill>
              </a:rPr>
              <a:t>        </a:t>
            </a:r>
            <a:r>
              <a:rPr lang="en-GB" sz="2000" b="1" dirty="0" err="1">
                <a:solidFill>
                  <a:srgbClr val="000080"/>
                </a:solidFill>
              </a:rPr>
              <a:t>int</a:t>
            </a:r>
            <a:r>
              <a:rPr lang="en-GB" sz="2000" dirty="0"/>
              <a:t>[] </a:t>
            </a:r>
            <a:r>
              <a:rPr lang="en-GB" sz="2000" dirty="0" err="1"/>
              <a:t>mut</a:t>
            </a:r>
            <a:r>
              <a:rPr lang="en-GB" sz="2000" dirty="0"/>
              <a:t> = mutate(</a:t>
            </a:r>
            <a:r>
              <a:rPr lang="en-GB" sz="2000" b="1" dirty="0">
                <a:solidFill>
                  <a:srgbClr val="660E7A"/>
                </a:solidFill>
              </a:rPr>
              <a:t>solution</a:t>
            </a:r>
            <a:r>
              <a:rPr lang="en-GB" sz="2000" dirty="0"/>
              <a:t>, </a:t>
            </a:r>
            <a:r>
              <a:rPr lang="en-GB" sz="2000" b="1" dirty="0" err="1">
                <a:solidFill>
                  <a:srgbClr val="660E7A"/>
                </a:solidFill>
              </a:rPr>
              <a:t>expectedMutations</a:t>
            </a:r>
            <a:r>
              <a:rPr lang="en-GB" sz="2000" dirty="0"/>
              <a:t>, </a:t>
            </a:r>
            <a:r>
              <a:rPr lang="en-GB" sz="2000" dirty="0" err="1"/>
              <a:t>gameState.nActions</a:t>
            </a:r>
            <a:r>
              <a:rPr lang="en-GB" sz="2000" dirty="0"/>
              <a:t>());</a:t>
            </a:r>
            <a:br>
              <a:rPr lang="en-GB" sz="2000" dirty="0"/>
            </a:br>
            <a:r>
              <a:rPr lang="en-GB" sz="2000" dirty="0"/>
              <a:t>        </a:t>
            </a:r>
            <a:r>
              <a:rPr lang="en-GB" sz="2000" b="1" dirty="0">
                <a:solidFill>
                  <a:srgbClr val="000080"/>
                </a:solidFill>
              </a:rPr>
              <a:t>double </a:t>
            </a:r>
            <a:r>
              <a:rPr lang="en-GB" sz="2000" dirty="0" err="1"/>
              <a:t>curScore</a:t>
            </a:r>
            <a:r>
              <a:rPr lang="en-GB" sz="2000" dirty="0"/>
              <a:t> = </a:t>
            </a:r>
            <a:r>
              <a:rPr lang="en-GB" sz="2000" dirty="0" err="1"/>
              <a:t>evalSeq</a:t>
            </a:r>
            <a:r>
              <a:rPr lang="en-GB" sz="2000" dirty="0"/>
              <a:t>(</a:t>
            </a:r>
            <a:r>
              <a:rPr lang="en-GB" sz="2000" dirty="0" err="1"/>
              <a:t>gameState.copy</a:t>
            </a:r>
            <a:r>
              <a:rPr lang="en-GB" sz="2000" dirty="0"/>
              <a:t>(), </a:t>
            </a:r>
            <a:r>
              <a:rPr lang="en-GB" sz="2000" b="1" dirty="0">
                <a:solidFill>
                  <a:srgbClr val="660E7A"/>
                </a:solidFill>
              </a:rPr>
              <a:t>solution</a:t>
            </a:r>
            <a:r>
              <a:rPr lang="en-GB" sz="2000" dirty="0"/>
              <a:t>, </a:t>
            </a:r>
            <a:r>
              <a:rPr lang="en-GB" sz="2000" dirty="0" err="1"/>
              <a:t>playerId</a:t>
            </a:r>
            <a:r>
              <a:rPr lang="en-GB" sz="2000" dirty="0"/>
              <a:t>);</a:t>
            </a:r>
            <a:br>
              <a:rPr lang="en-GB" sz="2000" dirty="0"/>
            </a:br>
            <a:r>
              <a:rPr lang="en-GB" sz="2000" dirty="0"/>
              <a:t>        </a:t>
            </a:r>
            <a:r>
              <a:rPr lang="en-GB" sz="2000" b="1" dirty="0">
                <a:solidFill>
                  <a:srgbClr val="000080"/>
                </a:solidFill>
              </a:rPr>
              <a:t>double </a:t>
            </a:r>
            <a:r>
              <a:rPr lang="en-GB" sz="2000" dirty="0" err="1"/>
              <a:t>mutScore</a:t>
            </a:r>
            <a:r>
              <a:rPr lang="en-GB" sz="2000" dirty="0"/>
              <a:t> = </a:t>
            </a:r>
            <a:r>
              <a:rPr lang="en-GB" sz="2000" dirty="0" err="1"/>
              <a:t>evalSeq</a:t>
            </a:r>
            <a:r>
              <a:rPr lang="en-GB" sz="2000" dirty="0"/>
              <a:t>(</a:t>
            </a:r>
            <a:r>
              <a:rPr lang="en-GB" sz="2000" dirty="0" err="1"/>
              <a:t>gameState.copy</a:t>
            </a:r>
            <a:r>
              <a:rPr lang="en-GB" sz="2000" dirty="0"/>
              <a:t>(), </a:t>
            </a:r>
            <a:r>
              <a:rPr lang="en-GB" sz="2000" dirty="0" err="1"/>
              <a:t>mut</a:t>
            </a:r>
            <a:r>
              <a:rPr lang="en-GB" sz="2000" dirty="0"/>
              <a:t>, </a:t>
            </a:r>
            <a:r>
              <a:rPr lang="en-GB" sz="2000" dirty="0" err="1"/>
              <a:t>playerId</a:t>
            </a:r>
            <a:r>
              <a:rPr lang="en-GB" sz="2000" dirty="0"/>
              <a:t>);</a:t>
            </a:r>
            <a:br>
              <a:rPr lang="en-GB" sz="2000" dirty="0"/>
            </a:br>
            <a:r>
              <a:rPr lang="en-GB" sz="2000" dirty="0"/>
              <a:t>        </a:t>
            </a:r>
            <a:r>
              <a:rPr lang="en-GB" sz="2000" b="1" dirty="0">
                <a:solidFill>
                  <a:srgbClr val="000080"/>
                </a:solidFill>
              </a:rPr>
              <a:t>if </a:t>
            </a:r>
            <a:r>
              <a:rPr lang="en-GB" sz="2000" dirty="0"/>
              <a:t>(</a:t>
            </a:r>
            <a:r>
              <a:rPr lang="en-GB" sz="2000" dirty="0" err="1"/>
              <a:t>mutScore</a:t>
            </a:r>
            <a:r>
              <a:rPr lang="en-GB" sz="2000" dirty="0"/>
              <a:t> &gt;= </a:t>
            </a:r>
            <a:r>
              <a:rPr lang="en-GB" sz="2000" dirty="0" err="1"/>
              <a:t>curScore</a:t>
            </a:r>
            <a:r>
              <a:rPr lang="en-GB" sz="2000" dirty="0"/>
              <a:t>) {</a:t>
            </a:r>
            <a:br>
              <a:rPr lang="en-GB" sz="2000" dirty="0"/>
            </a:br>
            <a:r>
              <a:rPr lang="en-GB" sz="2000" dirty="0"/>
              <a:t>            </a:t>
            </a:r>
            <a:r>
              <a:rPr lang="en-GB" sz="2000" b="1" dirty="0">
                <a:solidFill>
                  <a:srgbClr val="660E7A"/>
                </a:solidFill>
              </a:rPr>
              <a:t>solution </a:t>
            </a:r>
            <a:r>
              <a:rPr lang="en-GB" sz="2000" dirty="0"/>
              <a:t>= </a:t>
            </a:r>
            <a:r>
              <a:rPr lang="en-GB" sz="2000" dirty="0" err="1"/>
              <a:t>mut</a:t>
            </a:r>
            <a:r>
              <a:rPr lang="en-GB" sz="2000" dirty="0"/>
              <a:t>;</a:t>
            </a:r>
            <a:br>
              <a:rPr lang="en-GB" sz="2000" dirty="0"/>
            </a:br>
            <a:r>
              <a:rPr lang="en-GB" sz="2000" dirty="0"/>
              <a:t>        }</a:t>
            </a:r>
            <a:br>
              <a:rPr lang="en-GB" sz="2000" dirty="0"/>
            </a:br>
            <a:r>
              <a:rPr lang="en-GB" sz="2000" dirty="0"/>
              <a:t>    }</a:t>
            </a:r>
            <a:br>
              <a:rPr lang="en-GB" sz="2000" dirty="0"/>
            </a:br>
            <a:r>
              <a:rPr lang="en-GB" sz="2000" dirty="0"/>
              <a:t>    </a:t>
            </a:r>
            <a:r>
              <a:rPr lang="en-GB" sz="2000" b="1" dirty="0" err="1">
                <a:solidFill>
                  <a:srgbClr val="000080"/>
                </a:solidFill>
              </a:rPr>
              <a:t>int</a:t>
            </a:r>
            <a:r>
              <a:rPr lang="en-GB" sz="2000" dirty="0"/>
              <a:t>[] </a:t>
            </a:r>
            <a:r>
              <a:rPr lang="en-GB" sz="2000" dirty="0" err="1"/>
              <a:t>tmp</a:t>
            </a:r>
            <a:r>
              <a:rPr lang="en-GB" sz="2000" dirty="0"/>
              <a:t> = </a:t>
            </a:r>
            <a:r>
              <a:rPr lang="en-GB" sz="2000" b="1" dirty="0">
                <a:solidFill>
                  <a:srgbClr val="660E7A"/>
                </a:solidFill>
              </a:rPr>
              <a:t>solution</a:t>
            </a:r>
            <a:r>
              <a:rPr lang="en-GB" sz="2000" dirty="0"/>
              <a:t>;</a:t>
            </a:r>
            <a:br>
              <a:rPr lang="en-GB" sz="2000" dirty="0"/>
            </a:br>
            <a:r>
              <a:rPr lang="en-GB" sz="2000" dirty="0"/>
              <a:t>    </a:t>
            </a:r>
            <a:r>
              <a:rPr lang="en-GB" sz="2000" i="1" dirty="0">
                <a:solidFill>
                  <a:srgbClr val="808080"/>
                </a:solidFill>
              </a:rPr>
              <a:t>// nullify if not using a shift buffer</a:t>
            </a:r>
            <a:br>
              <a:rPr lang="en-GB" sz="2000" i="1" dirty="0">
                <a:solidFill>
                  <a:srgbClr val="808080"/>
                </a:solidFill>
              </a:rPr>
            </a:br>
            <a:r>
              <a:rPr lang="en-GB" sz="2000" i="1" dirty="0">
                <a:solidFill>
                  <a:srgbClr val="808080"/>
                </a:solidFill>
              </a:rPr>
              <a:t>    </a:t>
            </a:r>
            <a:r>
              <a:rPr lang="en-GB" sz="2000" b="1" dirty="0">
                <a:solidFill>
                  <a:srgbClr val="000080"/>
                </a:solidFill>
              </a:rPr>
              <a:t>if </a:t>
            </a:r>
            <a:r>
              <a:rPr lang="en-GB" sz="2000" dirty="0"/>
              <a:t>(!</a:t>
            </a:r>
            <a:r>
              <a:rPr lang="en-GB" sz="2000" b="1" dirty="0" err="1">
                <a:solidFill>
                  <a:srgbClr val="660E7A"/>
                </a:solidFill>
              </a:rPr>
              <a:t>useShiftBuffer</a:t>
            </a:r>
            <a:r>
              <a:rPr lang="en-GB" sz="2000" dirty="0"/>
              <a:t>) </a:t>
            </a:r>
            <a:r>
              <a:rPr lang="en-GB" sz="2000" b="1" dirty="0">
                <a:solidFill>
                  <a:srgbClr val="660E7A"/>
                </a:solidFill>
              </a:rPr>
              <a:t>solution </a:t>
            </a:r>
            <a:r>
              <a:rPr lang="en-GB" sz="2000" dirty="0"/>
              <a:t>= </a:t>
            </a:r>
            <a:r>
              <a:rPr lang="en-GB" sz="2000" b="1" dirty="0">
                <a:solidFill>
                  <a:srgbClr val="000080"/>
                </a:solidFill>
              </a:rPr>
              <a:t>null</a:t>
            </a:r>
            <a:r>
              <a:rPr lang="en-GB" sz="2000" dirty="0"/>
              <a:t>;</a:t>
            </a:r>
            <a:br>
              <a:rPr lang="en-GB" sz="2000" dirty="0"/>
            </a:br>
            <a:r>
              <a:rPr lang="en-GB" sz="2000" dirty="0"/>
              <a:t>    </a:t>
            </a:r>
            <a:r>
              <a:rPr lang="en-GB" sz="2000" b="1" dirty="0">
                <a:solidFill>
                  <a:srgbClr val="000080"/>
                </a:solidFill>
              </a:rPr>
              <a:t>return </a:t>
            </a:r>
            <a:r>
              <a:rPr lang="en-GB" sz="2000" dirty="0" err="1"/>
              <a:t>tmp</a:t>
            </a:r>
            <a:r>
              <a:rPr lang="en-GB" sz="2000" dirty="0"/>
              <a:t>;</a:t>
            </a:r>
            <a:br>
              <a:rPr lang="en-GB" sz="2000" dirty="0"/>
            </a:br>
            <a:r>
              <a:rPr lang="en-GB" sz="2000" dirty="0"/>
              <a:t>}</a:t>
            </a:r>
            <a:endParaRPr lang="en-US" sz="2000" dirty="0"/>
          </a:p>
        </p:txBody>
      </p:sp>
    </p:spTree>
    <p:extLst>
      <p:ext uri="{BB962C8B-B14F-4D97-AF65-F5344CB8AC3E}">
        <p14:creationId xmlns:p14="http://schemas.microsoft.com/office/powerpoint/2010/main" val="322536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89E8-A21B-1D4D-B6E8-630C662CF091}"/>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0044F76E-CE97-284F-81E7-23DEC5B31EFD}"/>
              </a:ext>
            </a:extLst>
          </p:cNvPr>
          <p:cNvSpPr>
            <a:spLocks noGrp="1"/>
          </p:cNvSpPr>
          <p:nvPr>
            <p:ph idx="1"/>
          </p:nvPr>
        </p:nvSpPr>
        <p:spPr/>
        <p:txBody>
          <a:bodyPr/>
          <a:lstStyle/>
          <a:p>
            <a:r>
              <a:rPr lang="en-US" dirty="0"/>
              <a:t>Context</a:t>
            </a:r>
          </a:p>
          <a:p>
            <a:r>
              <a:rPr lang="en-US" dirty="0"/>
              <a:t>A simple evolutionary algorithm</a:t>
            </a:r>
          </a:p>
          <a:p>
            <a:r>
              <a:rPr lang="en-US" dirty="0"/>
              <a:t>The basic idea of Rolling Horizon Evolutionary Algorithms</a:t>
            </a:r>
          </a:p>
          <a:p>
            <a:r>
              <a:rPr lang="en-US" dirty="0"/>
              <a:t>A particular setup and parameterization</a:t>
            </a:r>
          </a:p>
          <a:p>
            <a:r>
              <a:rPr lang="en-US" dirty="0"/>
              <a:t>Implementation in a Game Playing Agent</a:t>
            </a:r>
          </a:p>
          <a:p>
            <a:r>
              <a:rPr lang="en-US" dirty="0"/>
              <a:t>Optimising performance </a:t>
            </a:r>
          </a:p>
        </p:txBody>
      </p:sp>
    </p:spTree>
    <p:extLst>
      <p:ext uri="{BB962C8B-B14F-4D97-AF65-F5344CB8AC3E}">
        <p14:creationId xmlns:p14="http://schemas.microsoft.com/office/powerpoint/2010/main" val="261275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159E-7D9B-BE46-B4D7-AAA47ECE241A}"/>
              </a:ext>
            </a:extLst>
          </p:cNvPr>
          <p:cNvSpPr>
            <a:spLocks noGrp="1"/>
          </p:cNvSpPr>
          <p:nvPr>
            <p:ph type="title"/>
          </p:nvPr>
        </p:nvSpPr>
        <p:spPr/>
        <p:txBody>
          <a:bodyPr>
            <a:normAutofit/>
          </a:bodyPr>
          <a:lstStyle/>
          <a:p>
            <a:r>
              <a:rPr lang="en-US" dirty="0"/>
              <a:t>Make a random solution </a:t>
            </a:r>
            <a:br>
              <a:rPr lang="en-US" dirty="0"/>
            </a:br>
            <a:r>
              <a:rPr lang="en-US" sz="3100" dirty="0"/>
              <a:t>(assumes same number of actions available at each step)</a:t>
            </a:r>
            <a:endParaRPr lang="en-US" dirty="0"/>
          </a:p>
        </p:txBody>
      </p:sp>
      <p:sp>
        <p:nvSpPr>
          <p:cNvPr id="4" name="Rectangle 3">
            <a:extLst>
              <a:ext uri="{FF2B5EF4-FFF2-40B4-BE49-F238E27FC236}">
                <a16:creationId xmlns:a16="http://schemas.microsoft.com/office/drawing/2014/main" id="{E7BF85E5-180E-C84A-8C4A-A9A71E9E593D}"/>
              </a:ext>
            </a:extLst>
          </p:cNvPr>
          <p:cNvSpPr/>
          <p:nvPr/>
        </p:nvSpPr>
        <p:spPr>
          <a:xfrm>
            <a:off x="838199" y="1793575"/>
            <a:ext cx="8690811" cy="3539430"/>
          </a:xfrm>
          <a:prstGeom prst="rect">
            <a:avLst/>
          </a:prstGeom>
        </p:spPr>
        <p:txBody>
          <a:bodyPr wrap="square">
            <a:spAutoFit/>
          </a:bodyPr>
          <a:lstStyle/>
          <a:p>
            <a:r>
              <a:rPr lang="en-GB" sz="2800" b="1" dirty="0">
                <a:solidFill>
                  <a:srgbClr val="000080"/>
                </a:solidFill>
              </a:rPr>
              <a:t>private </a:t>
            </a:r>
            <a:r>
              <a:rPr lang="en-GB" sz="2800" b="1" dirty="0" err="1">
                <a:solidFill>
                  <a:srgbClr val="000080"/>
                </a:solidFill>
              </a:rPr>
              <a:t>int</a:t>
            </a:r>
            <a:r>
              <a:rPr lang="en-GB" sz="2800" dirty="0"/>
              <a:t>[] </a:t>
            </a:r>
            <a:r>
              <a:rPr lang="en-GB" sz="2800" dirty="0" err="1"/>
              <a:t>randomPoint</a:t>
            </a:r>
            <a:r>
              <a:rPr lang="en-GB" sz="2800" dirty="0"/>
              <a:t>(</a:t>
            </a:r>
            <a:r>
              <a:rPr lang="en-GB" sz="2800" b="1" dirty="0" err="1">
                <a:solidFill>
                  <a:srgbClr val="000080"/>
                </a:solidFill>
              </a:rPr>
              <a:t>int</a:t>
            </a:r>
            <a:r>
              <a:rPr lang="en-GB" sz="2800" b="1" dirty="0">
                <a:solidFill>
                  <a:srgbClr val="000080"/>
                </a:solidFill>
              </a:rPr>
              <a:t> </a:t>
            </a:r>
            <a:r>
              <a:rPr lang="en-GB" sz="2800" dirty="0" err="1"/>
              <a:t>nValues</a:t>
            </a:r>
            <a:r>
              <a:rPr lang="en-GB" sz="2800" dirty="0"/>
              <a:t>) {</a:t>
            </a:r>
            <a:br>
              <a:rPr lang="en-GB" sz="2800" dirty="0"/>
            </a:br>
            <a:r>
              <a:rPr lang="en-GB" sz="2800" dirty="0"/>
              <a:t>    </a:t>
            </a:r>
            <a:r>
              <a:rPr lang="en-GB" sz="2800" b="1" dirty="0" err="1">
                <a:solidFill>
                  <a:srgbClr val="000080"/>
                </a:solidFill>
              </a:rPr>
              <a:t>int</a:t>
            </a:r>
            <a:r>
              <a:rPr lang="en-GB" sz="2800" dirty="0"/>
              <a:t>[] p = </a:t>
            </a:r>
            <a:r>
              <a:rPr lang="en-GB" sz="2800" b="1" dirty="0">
                <a:solidFill>
                  <a:srgbClr val="000080"/>
                </a:solidFill>
              </a:rPr>
              <a:t>new </a:t>
            </a:r>
            <a:r>
              <a:rPr lang="en-GB" sz="2800" b="1" dirty="0" err="1">
                <a:solidFill>
                  <a:srgbClr val="000080"/>
                </a:solidFill>
              </a:rPr>
              <a:t>int</a:t>
            </a:r>
            <a:r>
              <a:rPr lang="en-GB" sz="2800" dirty="0"/>
              <a:t>[</a:t>
            </a:r>
            <a:r>
              <a:rPr lang="en-GB" sz="2800" b="1" dirty="0" err="1">
                <a:solidFill>
                  <a:srgbClr val="660E7A"/>
                </a:solidFill>
              </a:rPr>
              <a:t>sequenceLength</a:t>
            </a:r>
            <a:r>
              <a:rPr lang="en-GB" sz="2800" dirty="0"/>
              <a:t>];</a:t>
            </a:r>
            <a:br>
              <a:rPr lang="en-GB" sz="2800" dirty="0"/>
            </a:br>
            <a:r>
              <a:rPr lang="en-GB" sz="2800" dirty="0"/>
              <a:t>    </a:t>
            </a:r>
            <a:r>
              <a:rPr lang="en-GB" sz="2800" b="1" dirty="0">
                <a:solidFill>
                  <a:srgbClr val="000080"/>
                </a:solidFill>
              </a:rPr>
              <a:t>for </a:t>
            </a:r>
            <a:r>
              <a:rPr lang="en-GB" sz="2800" dirty="0"/>
              <a:t>(</a:t>
            </a:r>
            <a:r>
              <a:rPr lang="en-GB" sz="2800" b="1" dirty="0" err="1">
                <a:solidFill>
                  <a:srgbClr val="000080"/>
                </a:solidFill>
              </a:rPr>
              <a:t>int</a:t>
            </a:r>
            <a:r>
              <a:rPr lang="en-GB" sz="2800" b="1" dirty="0">
                <a:solidFill>
                  <a:srgbClr val="000080"/>
                </a:solidFill>
              </a:rPr>
              <a:t> </a:t>
            </a:r>
            <a:r>
              <a:rPr lang="en-GB" sz="2800" dirty="0" err="1"/>
              <a:t>i</a:t>
            </a:r>
            <a:r>
              <a:rPr lang="en-GB" sz="2800" dirty="0"/>
              <a:t>=</a:t>
            </a:r>
            <a:r>
              <a:rPr lang="en-GB" sz="2800" dirty="0">
                <a:solidFill>
                  <a:srgbClr val="0000FF"/>
                </a:solidFill>
              </a:rPr>
              <a:t>0</a:t>
            </a:r>
            <a:r>
              <a:rPr lang="en-GB" sz="2800" dirty="0"/>
              <a:t>; </a:t>
            </a:r>
            <a:r>
              <a:rPr lang="en-GB" sz="2800" dirty="0" err="1"/>
              <a:t>i</a:t>
            </a:r>
            <a:r>
              <a:rPr lang="en-GB" sz="2800" dirty="0"/>
              <a:t>&lt;</a:t>
            </a:r>
            <a:r>
              <a:rPr lang="en-GB" sz="2800" dirty="0" err="1"/>
              <a:t>p.</a:t>
            </a:r>
            <a:r>
              <a:rPr lang="en-GB" sz="2800" b="1" dirty="0" err="1">
                <a:solidFill>
                  <a:srgbClr val="660E7A"/>
                </a:solidFill>
              </a:rPr>
              <a:t>length</a:t>
            </a:r>
            <a:r>
              <a:rPr lang="en-GB" sz="2800" dirty="0"/>
              <a:t>; </a:t>
            </a:r>
            <a:r>
              <a:rPr lang="en-GB" sz="2800" dirty="0" err="1"/>
              <a:t>i</a:t>
            </a:r>
            <a:r>
              <a:rPr lang="en-GB" sz="2800" dirty="0"/>
              <a:t>++) {</a:t>
            </a:r>
            <a:br>
              <a:rPr lang="en-GB" sz="2800" dirty="0"/>
            </a:br>
            <a:r>
              <a:rPr lang="en-GB" sz="2800" dirty="0"/>
              <a:t>        p[</a:t>
            </a:r>
            <a:r>
              <a:rPr lang="en-GB" sz="2800" dirty="0" err="1"/>
              <a:t>i</a:t>
            </a:r>
            <a:r>
              <a:rPr lang="en-GB" sz="2800" dirty="0"/>
              <a:t>] = </a:t>
            </a:r>
            <a:r>
              <a:rPr lang="en-GB" sz="2800" b="1" dirty="0" err="1">
                <a:solidFill>
                  <a:srgbClr val="660E7A"/>
                </a:solidFill>
              </a:rPr>
              <a:t>random</a:t>
            </a:r>
            <a:r>
              <a:rPr lang="en-GB" sz="2800" dirty="0" err="1"/>
              <a:t>.nextInt</a:t>
            </a:r>
            <a:r>
              <a:rPr lang="en-GB" sz="2800" dirty="0"/>
              <a:t>(</a:t>
            </a:r>
            <a:r>
              <a:rPr lang="en-GB" sz="2800" dirty="0" err="1"/>
              <a:t>nValues</a:t>
            </a:r>
            <a:r>
              <a:rPr lang="en-GB" sz="2800" dirty="0"/>
              <a:t>);</a:t>
            </a:r>
            <a:br>
              <a:rPr lang="en-GB" sz="2800" dirty="0"/>
            </a:br>
            <a:r>
              <a:rPr lang="en-GB" sz="2800" dirty="0"/>
              <a:t>    }</a:t>
            </a:r>
            <a:br>
              <a:rPr lang="en-GB" sz="2800" dirty="0"/>
            </a:br>
            <a:r>
              <a:rPr lang="en-GB" sz="2800" dirty="0"/>
              <a:t>    </a:t>
            </a:r>
            <a:r>
              <a:rPr lang="en-GB" sz="2800" b="1" dirty="0">
                <a:solidFill>
                  <a:srgbClr val="000080"/>
                </a:solidFill>
              </a:rPr>
              <a:t>return </a:t>
            </a:r>
            <a:r>
              <a:rPr lang="en-GB" sz="2800" dirty="0"/>
              <a:t>p;</a:t>
            </a:r>
            <a:br>
              <a:rPr lang="en-GB" sz="2800" dirty="0"/>
            </a:br>
            <a:r>
              <a:rPr lang="en-GB" sz="2800" dirty="0"/>
              <a:t>}</a:t>
            </a:r>
            <a:br>
              <a:rPr lang="en-GB" sz="2800" dirty="0"/>
            </a:br>
            <a:endParaRPr lang="en-US" sz="2800" dirty="0"/>
          </a:p>
        </p:txBody>
      </p:sp>
    </p:spTree>
    <p:extLst>
      <p:ext uri="{BB962C8B-B14F-4D97-AF65-F5344CB8AC3E}">
        <p14:creationId xmlns:p14="http://schemas.microsoft.com/office/powerpoint/2010/main" val="229510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4BA4-81CE-C942-B9B9-2AD78A909CCD}"/>
              </a:ext>
            </a:extLst>
          </p:cNvPr>
          <p:cNvSpPr>
            <a:spLocks noGrp="1"/>
          </p:cNvSpPr>
          <p:nvPr>
            <p:ph type="title"/>
          </p:nvPr>
        </p:nvSpPr>
        <p:spPr/>
        <p:txBody>
          <a:bodyPr/>
          <a:lstStyle/>
          <a:p>
            <a:r>
              <a:rPr lang="en-US" dirty="0"/>
              <a:t>Next we have a random mutation</a:t>
            </a:r>
          </a:p>
        </p:txBody>
      </p:sp>
      <p:sp>
        <p:nvSpPr>
          <p:cNvPr id="3" name="Content Placeholder 2">
            <a:extLst>
              <a:ext uri="{FF2B5EF4-FFF2-40B4-BE49-F238E27FC236}">
                <a16:creationId xmlns:a16="http://schemas.microsoft.com/office/drawing/2014/main" id="{705909B0-709B-3F49-BA1D-EE2BA9859550}"/>
              </a:ext>
            </a:extLst>
          </p:cNvPr>
          <p:cNvSpPr>
            <a:spLocks noGrp="1"/>
          </p:cNvSpPr>
          <p:nvPr>
            <p:ph idx="1"/>
          </p:nvPr>
        </p:nvSpPr>
        <p:spPr/>
        <p:txBody>
          <a:bodyPr/>
          <a:lstStyle/>
          <a:p>
            <a:r>
              <a:rPr lang="en-US" dirty="0"/>
              <a:t>How does this differ from the mutation operator earlier in the slides?</a:t>
            </a:r>
          </a:p>
          <a:p>
            <a:r>
              <a:rPr lang="en-US" dirty="0"/>
              <a:t>More importantly, </a:t>
            </a:r>
            <a:r>
              <a:rPr lang="en-US" i="1" dirty="0"/>
              <a:t>why</a:t>
            </a:r>
            <a:r>
              <a:rPr lang="en-US" dirty="0"/>
              <a:t> does it differ!!!</a:t>
            </a:r>
          </a:p>
        </p:txBody>
      </p:sp>
    </p:spTree>
    <p:extLst>
      <p:ext uri="{BB962C8B-B14F-4D97-AF65-F5344CB8AC3E}">
        <p14:creationId xmlns:p14="http://schemas.microsoft.com/office/powerpoint/2010/main" val="285827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5FC48B-E45C-5640-8E8E-73BBE0FBF0E2}"/>
              </a:ext>
            </a:extLst>
          </p:cNvPr>
          <p:cNvSpPr/>
          <p:nvPr/>
        </p:nvSpPr>
        <p:spPr>
          <a:xfrm>
            <a:off x="216569" y="190922"/>
            <a:ext cx="11819021" cy="6186309"/>
          </a:xfrm>
          <a:prstGeom prst="rect">
            <a:avLst/>
          </a:prstGeom>
        </p:spPr>
        <p:txBody>
          <a:bodyPr wrap="square">
            <a:spAutoFit/>
          </a:bodyPr>
          <a:lstStyle/>
          <a:p>
            <a:r>
              <a:rPr lang="en-GB" b="1" dirty="0">
                <a:solidFill>
                  <a:srgbClr val="000080"/>
                </a:solidFill>
              </a:rPr>
              <a:t>private </a:t>
            </a:r>
            <a:r>
              <a:rPr lang="en-GB" b="1" dirty="0" err="1">
                <a:solidFill>
                  <a:srgbClr val="000080"/>
                </a:solidFill>
              </a:rPr>
              <a:t>int</a:t>
            </a:r>
            <a:r>
              <a:rPr lang="en-GB" dirty="0"/>
              <a:t>[] mutate(</a:t>
            </a:r>
            <a:r>
              <a:rPr lang="en-GB" b="1" dirty="0" err="1">
                <a:solidFill>
                  <a:srgbClr val="000080"/>
                </a:solidFill>
              </a:rPr>
              <a:t>int</a:t>
            </a:r>
            <a:r>
              <a:rPr lang="en-GB" dirty="0"/>
              <a:t>[] v, </a:t>
            </a:r>
            <a:r>
              <a:rPr lang="en-GB" b="1" dirty="0">
                <a:solidFill>
                  <a:srgbClr val="000080"/>
                </a:solidFill>
              </a:rPr>
              <a:t>double </a:t>
            </a:r>
            <a:r>
              <a:rPr lang="en-GB" dirty="0" err="1"/>
              <a:t>expectedMutations</a:t>
            </a:r>
            <a:r>
              <a:rPr lang="en-GB" dirty="0"/>
              <a:t>, </a:t>
            </a:r>
            <a:r>
              <a:rPr lang="en-GB" b="1" dirty="0" err="1">
                <a:solidFill>
                  <a:srgbClr val="000080"/>
                </a:solidFill>
              </a:rPr>
              <a:t>int</a:t>
            </a:r>
            <a:r>
              <a:rPr lang="en-GB" b="1" dirty="0">
                <a:solidFill>
                  <a:srgbClr val="000080"/>
                </a:solidFill>
              </a:rPr>
              <a:t> </a:t>
            </a:r>
            <a:r>
              <a:rPr lang="en-GB" dirty="0" err="1"/>
              <a:t>nActions</a:t>
            </a:r>
            <a:r>
              <a:rPr lang="en-GB" dirty="0"/>
              <a:t>) {</a:t>
            </a:r>
            <a:br>
              <a:rPr lang="en-GB" dirty="0"/>
            </a:br>
            <a:r>
              <a:rPr lang="en-GB" dirty="0"/>
              <a:t>    </a:t>
            </a:r>
            <a:r>
              <a:rPr lang="en-GB" b="1" dirty="0" err="1">
                <a:solidFill>
                  <a:srgbClr val="000080"/>
                </a:solidFill>
              </a:rPr>
              <a:t>int</a:t>
            </a:r>
            <a:r>
              <a:rPr lang="en-GB" b="1" dirty="0">
                <a:solidFill>
                  <a:srgbClr val="000080"/>
                </a:solidFill>
              </a:rPr>
              <a:t> </a:t>
            </a:r>
            <a:r>
              <a:rPr lang="en-GB" dirty="0"/>
              <a:t>n = </a:t>
            </a:r>
            <a:r>
              <a:rPr lang="en-GB" dirty="0" err="1"/>
              <a:t>v.</a:t>
            </a:r>
            <a:r>
              <a:rPr lang="en-GB" b="1" dirty="0" err="1">
                <a:solidFill>
                  <a:srgbClr val="660E7A"/>
                </a:solidFill>
              </a:rPr>
              <a:t>length</a:t>
            </a:r>
            <a:r>
              <a:rPr lang="en-GB" dirty="0"/>
              <a:t>;</a:t>
            </a:r>
            <a:br>
              <a:rPr lang="en-GB" dirty="0"/>
            </a:br>
            <a:r>
              <a:rPr lang="en-GB" dirty="0"/>
              <a:t>    </a:t>
            </a:r>
            <a:r>
              <a:rPr lang="en-GB" b="1" dirty="0" err="1">
                <a:solidFill>
                  <a:srgbClr val="000080"/>
                </a:solidFill>
              </a:rPr>
              <a:t>int</a:t>
            </a:r>
            <a:r>
              <a:rPr lang="en-GB" dirty="0"/>
              <a:t>[] x = </a:t>
            </a:r>
            <a:r>
              <a:rPr lang="en-GB" b="1" dirty="0">
                <a:solidFill>
                  <a:srgbClr val="000080"/>
                </a:solidFill>
              </a:rPr>
              <a:t>new </a:t>
            </a:r>
            <a:r>
              <a:rPr lang="en-GB" b="1" dirty="0" err="1">
                <a:solidFill>
                  <a:srgbClr val="000080"/>
                </a:solidFill>
              </a:rPr>
              <a:t>int</a:t>
            </a:r>
            <a:r>
              <a:rPr lang="en-GB" dirty="0"/>
              <a:t>[n];</a:t>
            </a:r>
            <a:br>
              <a:rPr lang="en-GB" dirty="0"/>
            </a:br>
            <a:r>
              <a:rPr lang="en-GB" dirty="0"/>
              <a:t>    </a:t>
            </a:r>
            <a:r>
              <a:rPr lang="en-GB" i="1" dirty="0">
                <a:solidFill>
                  <a:srgbClr val="808080"/>
                </a:solidFill>
              </a:rPr>
              <a:t>// pointwise probability of additional mutations</a:t>
            </a:r>
            <a:br>
              <a:rPr lang="en-GB" i="1" dirty="0">
                <a:solidFill>
                  <a:srgbClr val="808080"/>
                </a:solidFill>
              </a:rPr>
            </a:br>
            <a:r>
              <a:rPr lang="en-GB" i="1" dirty="0">
                <a:solidFill>
                  <a:srgbClr val="808080"/>
                </a:solidFill>
              </a:rPr>
              <a:t>    </a:t>
            </a:r>
            <a:r>
              <a:rPr lang="en-GB" b="1" dirty="0">
                <a:solidFill>
                  <a:srgbClr val="000080"/>
                </a:solidFill>
              </a:rPr>
              <a:t>double </a:t>
            </a:r>
            <a:r>
              <a:rPr lang="en-GB" dirty="0" err="1"/>
              <a:t>mutProb</a:t>
            </a:r>
            <a:r>
              <a:rPr lang="en-GB" dirty="0"/>
              <a:t> = </a:t>
            </a:r>
            <a:r>
              <a:rPr lang="en-GB" dirty="0" err="1"/>
              <a:t>expectedMutations</a:t>
            </a:r>
            <a:r>
              <a:rPr lang="en-GB" dirty="0"/>
              <a:t> / n;</a:t>
            </a:r>
            <a:br>
              <a:rPr lang="en-GB" dirty="0"/>
            </a:br>
            <a:r>
              <a:rPr lang="en-GB" dirty="0"/>
              <a:t>    </a:t>
            </a:r>
            <a:r>
              <a:rPr lang="en-GB" i="1" dirty="0">
                <a:solidFill>
                  <a:srgbClr val="808080"/>
                </a:solidFill>
              </a:rPr>
              <a:t>// choose element of vector to mutate</a:t>
            </a:r>
            <a:br>
              <a:rPr lang="en-GB" i="1" dirty="0">
                <a:solidFill>
                  <a:srgbClr val="808080"/>
                </a:solidFill>
              </a:rPr>
            </a:br>
            <a:r>
              <a:rPr lang="en-GB" i="1" dirty="0">
                <a:solidFill>
                  <a:srgbClr val="808080"/>
                </a:solidFill>
              </a:rPr>
              <a:t>    </a:t>
            </a:r>
            <a:r>
              <a:rPr lang="en-GB" b="1" dirty="0" err="1">
                <a:solidFill>
                  <a:srgbClr val="000080"/>
                </a:solidFill>
              </a:rPr>
              <a:t>int</a:t>
            </a:r>
            <a:r>
              <a:rPr lang="en-GB" b="1" dirty="0">
                <a:solidFill>
                  <a:srgbClr val="000080"/>
                </a:solidFill>
              </a:rPr>
              <a:t> </a:t>
            </a:r>
            <a:r>
              <a:rPr lang="en-GB" dirty="0"/>
              <a:t>ix = </a:t>
            </a:r>
            <a:r>
              <a:rPr lang="en-GB" b="1" dirty="0" err="1">
                <a:solidFill>
                  <a:srgbClr val="660E7A"/>
                </a:solidFill>
              </a:rPr>
              <a:t>random</a:t>
            </a:r>
            <a:r>
              <a:rPr lang="en-GB" dirty="0" err="1"/>
              <a:t>.nextInt</a:t>
            </a:r>
            <a:r>
              <a:rPr lang="en-GB" dirty="0"/>
              <a:t>(n);</a:t>
            </a:r>
            <a:br>
              <a:rPr lang="en-GB" dirty="0"/>
            </a:br>
            <a:r>
              <a:rPr lang="en-GB" dirty="0"/>
              <a:t>    </a:t>
            </a:r>
            <a:r>
              <a:rPr lang="en-GB" b="1" dirty="0">
                <a:solidFill>
                  <a:srgbClr val="000080"/>
                </a:solidFill>
              </a:rPr>
              <a:t>if </a:t>
            </a:r>
            <a:r>
              <a:rPr lang="en-GB" dirty="0"/>
              <a:t>(!</a:t>
            </a:r>
            <a:r>
              <a:rPr lang="en-GB" b="1" dirty="0" err="1">
                <a:solidFill>
                  <a:srgbClr val="660E7A"/>
                </a:solidFill>
              </a:rPr>
              <a:t>flipAtLeastOneValue</a:t>
            </a:r>
            <a:r>
              <a:rPr lang="en-GB" dirty="0"/>
              <a:t>) {</a:t>
            </a:r>
            <a:br>
              <a:rPr lang="en-GB" dirty="0"/>
            </a:br>
            <a:r>
              <a:rPr lang="en-GB" dirty="0"/>
              <a:t>        </a:t>
            </a:r>
            <a:r>
              <a:rPr lang="en-GB" i="1" dirty="0">
                <a:solidFill>
                  <a:srgbClr val="808080"/>
                </a:solidFill>
              </a:rPr>
              <a:t>// setting this to -1 means it will never match the first clause in the if statement in the loop</a:t>
            </a:r>
            <a:br>
              <a:rPr lang="en-GB" i="1" dirty="0">
                <a:solidFill>
                  <a:srgbClr val="808080"/>
                </a:solidFill>
              </a:rPr>
            </a:br>
            <a:r>
              <a:rPr lang="en-GB" i="1" dirty="0">
                <a:solidFill>
                  <a:srgbClr val="808080"/>
                </a:solidFill>
              </a:rPr>
              <a:t>        // leaving it at the randomly chosen value ensures that at least one bit (or more generally value) is always flipped</a:t>
            </a:r>
            <a:br>
              <a:rPr lang="en-GB" i="1" dirty="0">
                <a:solidFill>
                  <a:srgbClr val="808080"/>
                </a:solidFill>
              </a:rPr>
            </a:br>
            <a:r>
              <a:rPr lang="en-GB" i="1" dirty="0">
                <a:solidFill>
                  <a:srgbClr val="808080"/>
                </a:solidFill>
              </a:rPr>
              <a:t>        </a:t>
            </a:r>
            <a:r>
              <a:rPr lang="en-GB" dirty="0"/>
              <a:t>ix = -</a:t>
            </a:r>
            <a:r>
              <a:rPr lang="en-GB" dirty="0">
                <a:solidFill>
                  <a:srgbClr val="0000FF"/>
                </a:solidFill>
              </a:rPr>
              <a:t>1</a:t>
            </a:r>
            <a:r>
              <a:rPr lang="en-GB" dirty="0"/>
              <a:t>;</a:t>
            </a:r>
            <a:br>
              <a:rPr lang="en-GB" dirty="0"/>
            </a:br>
            <a:r>
              <a:rPr lang="en-GB" dirty="0"/>
              <a:t>    }</a:t>
            </a:r>
            <a:br>
              <a:rPr lang="en-GB" dirty="0"/>
            </a:br>
            <a:r>
              <a:rPr lang="en-GB" dirty="0"/>
              <a:t>    </a:t>
            </a:r>
            <a:r>
              <a:rPr lang="en-GB" i="1" dirty="0">
                <a:solidFill>
                  <a:srgbClr val="808080"/>
                </a:solidFill>
              </a:rPr>
              <a:t>// copy all the values faithfully apart from the chosen ones</a:t>
            </a:r>
            <a:br>
              <a:rPr lang="en-GB" i="1" dirty="0">
                <a:solidFill>
                  <a:srgbClr val="808080"/>
                </a:solidFill>
              </a:rPr>
            </a:br>
            <a:r>
              <a:rPr lang="en-GB" i="1" dirty="0">
                <a:solidFill>
                  <a:srgbClr val="808080"/>
                </a:solidFill>
              </a:rPr>
              <a:t>    </a:t>
            </a:r>
            <a:r>
              <a:rPr lang="en-GB" b="1" dirty="0">
                <a:solidFill>
                  <a:srgbClr val="000080"/>
                </a:solidFill>
              </a:rPr>
              <a:t>for </a:t>
            </a:r>
            <a:r>
              <a:rPr lang="en-GB" dirty="0"/>
              <a:t>(</a:t>
            </a:r>
            <a:r>
              <a:rPr lang="en-GB" b="1" dirty="0" err="1">
                <a:solidFill>
                  <a:srgbClr val="000080"/>
                </a:solidFill>
              </a:rPr>
              <a:t>int</a:t>
            </a:r>
            <a:r>
              <a:rPr lang="en-GB" b="1" dirty="0">
                <a:solidFill>
                  <a:srgbClr val="000080"/>
                </a:solidFill>
              </a:rPr>
              <a:t> </a:t>
            </a:r>
            <a:r>
              <a:rPr lang="en-GB" dirty="0" err="1"/>
              <a:t>i</a:t>
            </a:r>
            <a:r>
              <a:rPr lang="en-GB" dirty="0"/>
              <a:t> = </a:t>
            </a:r>
            <a:r>
              <a:rPr lang="en-GB" dirty="0">
                <a:solidFill>
                  <a:srgbClr val="0000FF"/>
                </a:solidFill>
              </a:rPr>
              <a:t>0</a:t>
            </a:r>
            <a:r>
              <a:rPr lang="en-GB" dirty="0"/>
              <a:t>; </a:t>
            </a:r>
            <a:r>
              <a:rPr lang="en-GB" dirty="0" err="1"/>
              <a:t>i</a:t>
            </a:r>
            <a:r>
              <a:rPr lang="en-GB" dirty="0"/>
              <a:t> &lt; n; </a:t>
            </a:r>
            <a:r>
              <a:rPr lang="en-GB" dirty="0" err="1"/>
              <a:t>i</a:t>
            </a:r>
            <a:r>
              <a:rPr lang="en-GB" dirty="0"/>
              <a:t>++) {</a:t>
            </a:r>
            <a:br>
              <a:rPr lang="en-GB" dirty="0"/>
            </a:br>
            <a:r>
              <a:rPr lang="en-GB" dirty="0"/>
              <a:t>        </a:t>
            </a:r>
            <a:r>
              <a:rPr lang="en-GB" b="1" dirty="0">
                <a:solidFill>
                  <a:srgbClr val="000080"/>
                </a:solidFill>
              </a:rPr>
              <a:t>if </a:t>
            </a:r>
            <a:r>
              <a:rPr lang="en-GB" dirty="0"/>
              <a:t>(</a:t>
            </a:r>
            <a:r>
              <a:rPr lang="en-GB" dirty="0" err="1"/>
              <a:t>i</a:t>
            </a:r>
            <a:r>
              <a:rPr lang="en-GB" dirty="0"/>
              <a:t> == ix || </a:t>
            </a:r>
            <a:r>
              <a:rPr lang="en-GB" b="1" dirty="0" err="1">
                <a:solidFill>
                  <a:srgbClr val="660E7A"/>
                </a:solidFill>
              </a:rPr>
              <a:t>random</a:t>
            </a:r>
            <a:r>
              <a:rPr lang="en-GB" dirty="0" err="1"/>
              <a:t>.nextDouble</a:t>
            </a:r>
            <a:r>
              <a:rPr lang="en-GB" dirty="0"/>
              <a:t>() &lt; </a:t>
            </a:r>
            <a:r>
              <a:rPr lang="en-GB" dirty="0" err="1"/>
              <a:t>mutProb</a:t>
            </a:r>
            <a:r>
              <a:rPr lang="en-GB" dirty="0"/>
              <a:t>) {</a:t>
            </a:r>
            <a:br>
              <a:rPr lang="en-GB" dirty="0"/>
            </a:br>
            <a:r>
              <a:rPr lang="en-GB" dirty="0"/>
              <a:t>            x[</a:t>
            </a:r>
            <a:r>
              <a:rPr lang="en-GB" dirty="0" err="1"/>
              <a:t>i</a:t>
            </a:r>
            <a:r>
              <a:rPr lang="en-GB" dirty="0"/>
              <a:t>] = </a:t>
            </a:r>
            <a:r>
              <a:rPr lang="en-GB" dirty="0" err="1"/>
              <a:t>mutateValue</a:t>
            </a:r>
            <a:r>
              <a:rPr lang="en-GB" dirty="0"/>
              <a:t>(v[</a:t>
            </a:r>
            <a:r>
              <a:rPr lang="en-GB" dirty="0" err="1"/>
              <a:t>i</a:t>
            </a:r>
            <a:r>
              <a:rPr lang="en-GB" dirty="0"/>
              <a:t>], </a:t>
            </a:r>
            <a:r>
              <a:rPr lang="en-GB" dirty="0" err="1"/>
              <a:t>nActions</a:t>
            </a:r>
            <a:r>
              <a:rPr lang="en-GB" dirty="0"/>
              <a:t>);</a:t>
            </a:r>
            <a:br>
              <a:rPr lang="en-GB" dirty="0"/>
            </a:br>
            <a:r>
              <a:rPr lang="en-GB" dirty="0"/>
              <a:t>        } </a:t>
            </a:r>
            <a:r>
              <a:rPr lang="en-GB" b="1" dirty="0">
                <a:solidFill>
                  <a:srgbClr val="000080"/>
                </a:solidFill>
              </a:rPr>
              <a:t>else </a:t>
            </a:r>
            <a:r>
              <a:rPr lang="en-GB" dirty="0"/>
              <a:t>{</a:t>
            </a:r>
            <a:br>
              <a:rPr lang="en-GB" dirty="0"/>
            </a:br>
            <a:r>
              <a:rPr lang="en-GB" dirty="0"/>
              <a:t>            x[</a:t>
            </a:r>
            <a:r>
              <a:rPr lang="en-GB" dirty="0" err="1"/>
              <a:t>i</a:t>
            </a:r>
            <a:r>
              <a:rPr lang="en-GB" dirty="0"/>
              <a:t>] = v[</a:t>
            </a:r>
            <a:r>
              <a:rPr lang="en-GB" dirty="0" err="1"/>
              <a:t>i</a:t>
            </a:r>
            <a:r>
              <a:rPr lang="en-GB" dirty="0"/>
              <a:t>];</a:t>
            </a:r>
            <a:br>
              <a:rPr lang="en-GB" dirty="0"/>
            </a:br>
            <a:r>
              <a:rPr lang="en-GB" dirty="0"/>
              <a:t>        }</a:t>
            </a:r>
            <a:br>
              <a:rPr lang="en-GB" dirty="0"/>
            </a:br>
            <a:r>
              <a:rPr lang="en-GB" dirty="0"/>
              <a:t>    }</a:t>
            </a:r>
            <a:br>
              <a:rPr lang="en-GB" dirty="0"/>
            </a:br>
            <a:r>
              <a:rPr lang="en-GB" dirty="0"/>
              <a:t>    </a:t>
            </a:r>
            <a:r>
              <a:rPr lang="en-GB" b="1" dirty="0">
                <a:solidFill>
                  <a:srgbClr val="000080"/>
                </a:solidFill>
              </a:rPr>
              <a:t>return </a:t>
            </a:r>
            <a:r>
              <a:rPr lang="en-GB" dirty="0"/>
              <a:t>x;</a:t>
            </a:r>
            <a:br>
              <a:rPr lang="en-GB" dirty="0"/>
            </a:br>
            <a:r>
              <a:rPr lang="en-GB" dirty="0"/>
              <a:t>}</a:t>
            </a:r>
            <a:endParaRPr lang="en-US" dirty="0"/>
          </a:p>
        </p:txBody>
      </p:sp>
    </p:spTree>
    <p:extLst>
      <p:ext uri="{BB962C8B-B14F-4D97-AF65-F5344CB8AC3E}">
        <p14:creationId xmlns:p14="http://schemas.microsoft.com/office/powerpoint/2010/main" val="117193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4794-A2AF-924D-922B-CF00F3B76D6D}"/>
              </a:ext>
            </a:extLst>
          </p:cNvPr>
          <p:cNvSpPr>
            <a:spLocks noGrp="1"/>
          </p:cNvSpPr>
          <p:nvPr>
            <p:ph type="title"/>
          </p:nvPr>
        </p:nvSpPr>
        <p:spPr/>
        <p:txBody>
          <a:bodyPr/>
          <a:lstStyle/>
          <a:p>
            <a:r>
              <a:rPr lang="en-US" dirty="0"/>
              <a:t>Mutate a single value (gene)</a:t>
            </a:r>
          </a:p>
        </p:txBody>
      </p:sp>
      <p:sp>
        <p:nvSpPr>
          <p:cNvPr id="4" name="Rectangle 3">
            <a:extLst>
              <a:ext uri="{FF2B5EF4-FFF2-40B4-BE49-F238E27FC236}">
                <a16:creationId xmlns:a16="http://schemas.microsoft.com/office/drawing/2014/main" id="{8FA3EA1F-B14C-1741-A951-523B2990DBA6}"/>
              </a:ext>
            </a:extLst>
          </p:cNvPr>
          <p:cNvSpPr/>
          <p:nvPr/>
        </p:nvSpPr>
        <p:spPr>
          <a:xfrm>
            <a:off x="838200" y="1690688"/>
            <a:ext cx="8871284" cy="3785652"/>
          </a:xfrm>
          <a:prstGeom prst="rect">
            <a:avLst/>
          </a:prstGeom>
        </p:spPr>
        <p:txBody>
          <a:bodyPr wrap="square">
            <a:spAutoFit/>
          </a:bodyPr>
          <a:lstStyle/>
          <a:p>
            <a:r>
              <a:rPr lang="en-GB" sz="2400" b="1" dirty="0">
                <a:solidFill>
                  <a:srgbClr val="000080"/>
                </a:solidFill>
              </a:rPr>
              <a:t>private </a:t>
            </a:r>
            <a:r>
              <a:rPr lang="en-GB" sz="2400" b="1" dirty="0" err="1">
                <a:solidFill>
                  <a:srgbClr val="000080"/>
                </a:solidFill>
              </a:rPr>
              <a:t>int</a:t>
            </a:r>
            <a:r>
              <a:rPr lang="en-GB" sz="2400" b="1" dirty="0">
                <a:solidFill>
                  <a:srgbClr val="000080"/>
                </a:solidFill>
              </a:rPr>
              <a:t> </a:t>
            </a:r>
            <a:r>
              <a:rPr lang="en-GB" sz="2400" dirty="0" err="1"/>
              <a:t>mutateValue</a:t>
            </a:r>
            <a:r>
              <a:rPr lang="en-GB" sz="2400" dirty="0"/>
              <a:t>(</a:t>
            </a:r>
            <a:r>
              <a:rPr lang="en-GB" sz="2400" b="1" dirty="0" err="1">
                <a:solidFill>
                  <a:srgbClr val="000080"/>
                </a:solidFill>
              </a:rPr>
              <a:t>int</a:t>
            </a:r>
            <a:r>
              <a:rPr lang="en-GB" sz="2400" b="1" dirty="0">
                <a:solidFill>
                  <a:srgbClr val="000080"/>
                </a:solidFill>
              </a:rPr>
              <a:t> </a:t>
            </a:r>
            <a:r>
              <a:rPr lang="en-GB" sz="2400" dirty="0"/>
              <a:t>cur, </a:t>
            </a:r>
            <a:r>
              <a:rPr lang="en-GB" sz="2400" b="1" dirty="0" err="1">
                <a:solidFill>
                  <a:srgbClr val="000080"/>
                </a:solidFill>
              </a:rPr>
              <a:t>int</a:t>
            </a:r>
            <a:r>
              <a:rPr lang="en-GB" sz="2400" b="1" dirty="0">
                <a:solidFill>
                  <a:srgbClr val="000080"/>
                </a:solidFill>
              </a:rPr>
              <a:t> </a:t>
            </a:r>
            <a:r>
              <a:rPr lang="en-GB" sz="2400" dirty="0" err="1"/>
              <a:t>nPossible</a:t>
            </a:r>
            <a:r>
              <a:rPr lang="en-GB" sz="2400" dirty="0"/>
              <a:t>) {</a:t>
            </a:r>
            <a:br>
              <a:rPr lang="en-GB" sz="2400" dirty="0"/>
            </a:br>
            <a:r>
              <a:rPr lang="en-GB" sz="2400" dirty="0"/>
              <a:t>    </a:t>
            </a:r>
            <a:r>
              <a:rPr lang="en-GB" sz="2400" i="1" dirty="0">
                <a:solidFill>
                  <a:srgbClr val="808080"/>
                </a:solidFill>
              </a:rPr>
              <a:t>// the range is nPossible-1, since we</a:t>
            </a:r>
            <a:br>
              <a:rPr lang="en-GB" sz="2400" i="1" dirty="0">
                <a:solidFill>
                  <a:srgbClr val="808080"/>
                </a:solidFill>
              </a:rPr>
            </a:br>
            <a:r>
              <a:rPr lang="en-GB" sz="2400" i="1" dirty="0">
                <a:solidFill>
                  <a:srgbClr val="808080"/>
                </a:solidFill>
              </a:rPr>
              <a:t>    // selecting the current value is not allowed</a:t>
            </a:r>
            <a:br>
              <a:rPr lang="en-GB" sz="2400" i="1" dirty="0">
                <a:solidFill>
                  <a:srgbClr val="808080"/>
                </a:solidFill>
              </a:rPr>
            </a:br>
            <a:r>
              <a:rPr lang="en-GB" sz="2400" i="1" dirty="0">
                <a:solidFill>
                  <a:srgbClr val="808080"/>
                </a:solidFill>
              </a:rPr>
              <a:t>    // therefore we add 1 if the randomly chosen</a:t>
            </a:r>
            <a:br>
              <a:rPr lang="en-GB" sz="2400" i="1" dirty="0">
                <a:solidFill>
                  <a:srgbClr val="808080"/>
                </a:solidFill>
              </a:rPr>
            </a:br>
            <a:r>
              <a:rPr lang="en-GB" sz="2400" i="1" dirty="0">
                <a:solidFill>
                  <a:srgbClr val="808080"/>
                </a:solidFill>
              </a:rPr>
              <a:t>    // value is greater than or equal to the current value</a:t>
            </a:r>
            <a:br>
              <a:rPr lang="en-GB" sz="2400" i="1" dirty="0">
                <a:solidFill>
                  <a:srgbClr val="808080"/>
                </a:solidFill>
              </a:rPr>
            </a:br>
            <a:r>
              <a:rPr lang="en-GB" sz="2400" i="1" dirty="0">
                <a:solidFill>
                  <a:srgbClr val="808080"/>
                </a:solidFill>
              </a:rPr>
              <a:t>    </a:t>
            </a:r>
            <a:r>
              <a:rPr lang="en-GB" sz="2400" b="1" dirty="0">
                <a:solidFill>
                  <a:srgbClr val="000080"/>
                </a:solidFill>
              </a:rPr>
              <a:t>if </a:t>
            </a:r>
            <a:r>
              <a:rPr lang="en-GB" sz="2400" dirty="0"/>
              <a:t>(</a:t>
            </a:r>
            <a:r>
              <a:rPr lang="en-GB" sz="2400" dirty="0" err="1"/>
              <a:t>nPossible</a:t>
            </a:r>
            <a:r>
              <a:rPr lang="en-GB" sz="2400" dirty="0"/>
              <a:t> &lt;= </a:t>
            </a:r>
            <a:r>
              <a:rPr lang="en-GB" sz="2400" dirty="0">
                <a:solidFill>
                  <a:srgbClr val="0000FF"/>
                </a:solidFill>
              </a:rPr>
              <a:t>1</a:t>
            </a:r>
            <a:r>
              <a:rPr lang="en-GB" sz="2400" dirty="0"/>
              <a:t>) </a:t>
            </a:r>
            <a:r>
              <a:rPr lang="en-GB" sz="2400" b="1" dirty="0">
                <a:solidFill>
                  <a:srgbClr val="000080"/>
                </a:solidFill>
              </a:rPr>
              <a:t>return </a:t>
            </a:r>
            <a:r>
              <a:rPr lang="en-GB" sz="2400" dirty="0"/>
              <a:t>cur;</a:t>
            </a:r>
            <a:br>
              <a:rPr lang="en-GB" sz="2400" dirty="0"/>
            </a:br>
            <a:r>
              <a:rPr lang="en-GB" sz="2400" dirty="0"/>
              <a:t>    </a:t>
            </a:r>
            <a:r>
              <a:rPr lang="en-GB" sz="2400" b="1" dirty="0" err="1">
                <a:solidFill>
                  <a:srgbClr val="000080"/>
                </a:solidFill>
              </a:rPr>
              <a:t>int</a:t>
            </a:r>
            <a:r>
              <a:rPr lang="en-GB" sz="2400" b="1" dirty="0">
                <a:solidFill>
                  <a:srgbClr val="000080"/>
                </a:solidFill>
              </a:rPr>
              <a:t> </a:t>
            </a:r>
            <a:r>
              <a:rPr lang="en-GB" sz="2400" dirty="0" err="1"/>
              <a:t>rx</a:t>
            </a:r>
            <a:r>
              <a:rPr lang="en-GB" sz="2400" dirty="0"/>
              <a:t> = </a:t>
            </a:r>
            <a:r>
              <a:rPr lang="en-GB" sz="2400" b="1" dirty="0" err="1">
                <a:solidFill>
                  <a:srgbClr val="660E7A"/>
                </a:solidFill>
              </a:rPr>
              <a:t>random</a:t>
            </a:r>
            <a:r>
              <a:rPr lang="en-GB" sz="2400" dirty="0" err="1"/>
              <a:t>.nextInt</a:t>
            </a:r>
            <a:r>
              <a:rPr lang="en-GB" sz="2400" dirty="0"/>
              <a:t>(</a:t>
            </a:r>
            <a:r>
              <a:rPr lang="en-GB" sz="2400" dirty="0" err="1"/>
              <a:t>nPossible</a:t>
            </a:r>
            <a:r>
              <a:rPr lang="en-GB" sz="2400" dirty="0"/>
              <a:t> - </a:t>
            </a:r>
            <a:r>
              <a:rPr lang="en-GB" sz="2400" dirty="0">
                <a:solidFill>
                  <a:srgbClr val="0000FF"/>
                </a:solidFill>
              </a:rPr>
              <a:t>1</a:t>
            </a:r>
            <a:r>
              <a:rPr lang="en-GB" sz="2400" dirty="0"/>
              <a:t>);</a:t>
            </a:r>
            <a:br>
              <a:rPr lang="en-GB" sz="2400" dirty="0"/>
            </a:br>
            <a:r>
              <a:rPr lang="en-GB" sz="2400" dirty="0"/>
              <a:t>    </a:t>
            </a:r>
            <a:r>
              <a:rPr lang="en-GB" sz="2400" b="1" dirty="0">
                <a:solidFill>
                  <a:srgbClr val="000080"/>
                </a:solidFill>
              </a:rPr>
              <a:t>return </a:t>
            </a:r>
            <a:r>
              <a:rPr lang="en-GB" sz="2400" dirty="0" err="1"/>
              <a:t>rx</a:t>
            </a:r>
            <a:r>
              <a:rPr lang="en-GB" sz="2400" dirty="0"/>
              <a:t> &gt;= cur ? </a:t>
            </a:r>
            <a:r>
              <a:rPr lang="en-GB" sz="2400" dirty="0" err="1"/>
              <a:t>rx</a:t>
            </a:r>
            <a:r>
              <a:rPr lang="en-GB" sz="2400" dirty="0"/>
              <a:t> + </a:t>
            </a:r>
            <a:r>
              <a:rPr lang="en-GB" sz="2400" dirty="0">
                <a:solidFill>
                  <a:srgbClr val="0000FF"/>
                </a:solidFill>
              </a:rPr>
              <a:t>1 </a:t>
            </a:r>
            <a:r>
              <a:rPr lang="en-GB" sz="2400" dirty="0"/>
              <a:t>: </a:t>
            </a:r>
            <a:r>
              <a:rPr lang="en-GB" sz="2400" dirty="0" err="1"/>
              <a:t>rx</a:t>
            </a:r>
            <a:r>
              <a:rPr lang="en-GB" sz="2400" dirty="0"/>
              <a:t>;</a:t>
            </a:r>
            <a:br>
              <a:rPr lang="en-GB" sz="2400" dirty="0"/>
            </a:br>
            <a:r>
              <a:rPr lang="en-GB" sz="2400" dirty="0"/>
              <a:t>}</a:t>
            </a:r>
            <a:br>
              <a:rPr lang="en-GB" sz="2400" dirty="0"/>
            </a:br>
            <a:endParaRPr lang="en-US" sz="2400" dirty="0"/>
          </a:p>
        </p:txBody>
      </p:sp>
    </p:spTree>
    <p:extLst>
      <p:ext uri="{BB962C8B-B14F-4D97-AF65-F5344CB8AC3E}">
        <p14:creationId xmlns:p14="http://schemas.microsoft.com/office/powerpoint/2010/main" val="233243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89EB-4EFC-F047-AA4F-13D04EF91E31}"/>
              </a:ext>
            </a:extLst>
          </p:cNvPr>
          <p:cNvSpPr>
            <a:spLocks noGrp="1"/>
          </p:cNvSpPr>
          <p:nvPr>
            <p:ph type="title"/>
          </p:nvPr>
        </p:nvSpPr>
        <p:spPr/>
        <p:txBody>
          <a:bodyPr/>
          <a:lstStyle/>
          <a:p>
            <a:r>
              <a:rPr lang="en-US" dirty="0"/>
              <a:t>This implements the Shift Buffer</a:t>
            </a:r>
          </a:p>
        </p:txBody>
      </p:sp>
      <p:sp>
        <p:nvSpPr>
          <p:cNvPr id="3" name="Content Placeholder 2">
            <a:extLst>
              <a:ext uri="{FF2B5EF4-FFF2-40B4-BE49-F238E27FC236}">
                <a16:creationId xmlns:a16="http://schemas.microsoft.com/office/drawing/2014/main" id="{8B5D9397-01DF-374A-986D-EF9F57D311B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1911895-58AD-CA4F-B061-21E8D28C0DF2}"/>
              </a:ext>
            </a:extLst>
          </p:cNvPr>
          <p:cNvSpPr/>
          <p:nvPr/>
        </p:nvSpPr>
        <p:spPr>
          <a:xfrm>
            <a:off x="838200" y="2570133"/>
            <a:ext cx="6096000" cy="2862322"/>
          </a:xfrm>
          <a:prstGeom prst="rect">
            <a:avLst/>
          </a:prstGeom>
        </p:spPr>
        <p:txBody>
          <a:bodyPr>
            <a:spAutoFit/>
          </a:bodyPr>
          <a:lstStyle/>
          <a:p>
            <a:r>
              <a:rPr lang="en-GB" b="1" dirty="0">
                <a:solidFill>
                  <a:srgbClr val="000080"/>
                </a:solidFill>
              </a:rPr>
              <a:t>private </a:t>
            </a:r>
            <a:r>
              <a:rPr lang="en-GB" b="1" dirty="0" err="1">
                <a:solidFill>
                  <a:srgbClr val="000080"/>
                </a:solidFill>
              </a:rPr>
              <a:t>int</a:t>
            </a:r>
            <a:r>
              <a:rPr lang="en-GB" dirty="0"/>
              <a:t>[] </a:t>
            </a:r>
            <a:r>
              <a:rPr lang="en-GB" dirty="0" err="1"/>
              <a:t>shiftLeftAndRandomAppend</a:t>
            </a:r>
            <a:r>
              <a:rPr lang="en-GB" dirty="0"/>
              <a:t>(</a:t>
            </a:r>
            <a:r>
              <a:rPr lang="en-GB" b="1" dirty="0" err="1">
                <a:solidFill>
                  <a:srgbClr val="000080"/>
                </a:solidFill>
              </a:rPr>
              <a:t>int</a:t>
            </a:r>
            <a:r>
              <a:rPr lang="en-GB" dirty="0"/>
              <a:t>[] v, </a:t>
            </a:r>
            <a:r>
              <a:rPr lang="en-GB" b="1" dirty="0" err="1">
                <a:solidFill>
                  <a:srgbClr val="000080"/>
                </a:solidFill>
              </a:rPr>
              <a:t>int</a:t>
            </a:r>
            <a:r>
              <a:rPr lang="en-GB" b="1" dirty="0">
                <a:solidFill>
                  <a:srgbClr val="000080"/>
                </a:solidFill>
              </a:rPr>
              <a:t> </a:t>
            </a:r>
            <a:r>
              <a:rPr lang="en-GB" dirty="0" err="1"/>
              <a:t>nActions</a:t>
            </a:r>
            <a:r>
              <a:rPr lang="en-GB" dirty="0"/>
              <a:t>) {</a:t>
            </a:r>
            <a:br>
              <a:rPr lang="en-GB" dirty="0"/>
            </a:br>
            <a:r>
              <a:rPr lang="en-GB" dirty="0"/>
              <a:t>    </a:t>
            </a:r>
            <a:r>
              <a:rPr lang="en-GB" b="1" dirty="0" err="1">
                <a:solidFill>
                  <a:srgbClr val="000080"/>
                </a:solidFill>
              </a:rPr>
              <a:t>int</a:t>
            </a:r>
            <a:r>
              <a:rPr lang="en-GB" dirty="0"/>
              <a:t>[] p = </a:t>
            </a:r>
            <a:r>
              <a:rPr lang="en-GB" b="1" dirty="0">
                <a:solidFill>
                  <a:srgbClr val="000080"/>
                </a:solidFill>
              </a:rPr>
              <a:t>new </a:t>
            </a:r>
            <a:r>
              <a:rPr lang="en-GB" b="1" dirty="0" err="1">
                <a:solidFill>
                  <a:srgbClr val="000080"/>
                </a:solidFill>
              </a:rPr>
              <a:t>int</a:t>
            </a:r>
            <a:r>
              <a:rPr lang="en-GB" dirty="0"/>
              <a:t>[</a:t>
            </a:r>
            <a:r>
              <a:rPr lang="en-GB" dirty="0" err="1"/>
              <a:t>v.</a:t>
            </a:r>
            <a:r>
              <a:rPr lang="en-GB" b="1" dirty="0" err="1">
                <a:solidFill>
                  <a:srgbClr val="660E7A"/>
                </a:solidFill>
              </a:rPr>
              <a:t>length</a:t>
            </a:r>
            <a:r>
              <a:rPr lang="en-GB" dirty="0"/>
              <a:t>];</a:t>
            </a:r>
            <a:br>
              <a:rPr lang="en-GB" dirty="0"/>
            </a:br>
            <a:r>
              <a:rPr lang="en-GB" dirty="0"/>
              <a:t>    </a:t>
            </a:r>
            <a:r>
              <a:rPr lang="en-GB" b="1" dirty="0">
                <a:solidFill>
                  <a:srgbClr val="000080"/>
                </a:solidFill>
              </a:rPr>
              <a:t>for </a:t>
            </a:r>
            <a:r>
              <a:rPr lang="en-GB" dirty="0"/>
              <a:t>(</a:t>
            </a:r>
            <a:r>
              <a:rPr lang="en-GB" b="1" dirty="0" err="1">
                <a:solidFill>
                  <a:srgbClr val="000080"/>
                </a:solidFill>
              </a:rPr>
              <a:t>int</a:t>
            </a:r>
            <a:r>
              <a:rPr lang="en-GB" b="1" dirty="0">
                <a:solidFill>
                  <a:srgbClr val="000080"/>
                </a:solidFill>
              </a:rPr>
              <a:t> </a:t>
            </a:r>
            <a:r>
              <a:rPr lang="en-GB" dirty="0" err="1"/>
              <a:t>i</a:t>
            </a:r>
            <a:r>
              <a:rPr lang="en-GB" dirty="0"/>
              <a:t> = </a:t>
            </a:r>
            <a:r>
              <a:rPr lang="en-GB" dirty="0">
                <a:solidFill>
                  <a:srgbClr val="0000FF"/>
                </a:solidFill>
              </a:rPr>
              <a:t>0</a:t>
            </a:r>
            <a:r>
              <a:rPr lang="en-GB" dirty="0"/>
              <a:t>; </a:t>
            </a:r>
            <a:r>
              <a:rPr lang="en-GB" dirty="0" err="1"/>
              <a:t>i</a:t>
            </a:r>
            <a:r>
              <a:rPr lang="en-GB" dirty="0"/>
              <a:t> &lt; </a:t>
            </a:r>
            <a:r>
              <a:rPr lang="en-GB" dirty="0" err="1"/>
              <a:t>p.</a:t>
            </a:r>
            <a:r>
              <a:rPr lang="en-GB" b="1" dirty="0" err="1">
                <a:solidFill>
                  <a:srgbClr val="660E7A"/>
                </a:solidFill>
              </a:rPr>
              <a:t>length</a:t>
            </a:r>
            <a:r>
              <a:rPr lang="en-GB" b="1" dirty="0">
                <a:solidFill>
                  <a:srgbClr val="660E7A"/>
                </a:solidFill>
              </a:rPr>
              <a:t> </a:t>
            </a:r>
            <a:r>
              <a:rPr lang="en-GB" dirty="0"/>
              <a:t>- </a:t>
            </a:r>
            <a:r>
              <a:rPr lang="en-GB" dirty="0">
                <a:solidFill>
                  <a:srgbClr val="0000FF"/>
                </a:solidFill>
              </a:rPr>
              <a:t>1</a:t>
            </a:r>
            <a:r>
              <a:rPr lang="en-GB" dirty="0"/>
              <a:t>; </a:t>
            </a:r>
            <a:r>
              <a:rPr lang="en-GB" dirty="0" err="1"/>
              <a:t>i</a:t>
            </a:r>
            <a:r>
              <a:rPr lang="en-GB" dirty="0"/>
              <a:t>++) {</a:t>
            </a:r>
            <a:br>
              <a:rPr lang="en-GB" dirty="0"/>
            </a:br>
            <a:r>
              <a:rPr lang="en-GB" dirty="0"/>
              <a:t>        p[</a:t>
            </a:r>
            <a:r>
              <a:rPr lang="en-GB" dirty="0" err="1"/>
              <a:t>i</a:t>
            </a:r>
            <a:r>
              <a:rPr lang="en-GB" dirty="0"/>
              <a:t>] = v[</a:t>
            </a:r>
            <a:r>
              <a:rPr lang="en-GB" dirty="0" err="1"/>
              <a:t>i</a:t>
            </a:r>
            <a:r>
              <a:rPr lang="en-GB" dirty="0"/>
              <a:t> + </a:t>
            </a:r>
            <a:r>
              <a:rPr lang="en-GB" dirty="0">
                <a:solidFill>
                  <a:srgbClr val="0000FF"/>
                </a:solidFill>
              </a:rPr>
              <a:t>1</a:t>
            </a:r>
            <a:r>
              <a:rPr lang="en-GB" dirty="0"/>
              <a:t>];</a:t>
            </a:r>
            <a:br>
              <a:rPr lang="en-GB" dirty="0"/>
            </a:br>
            <a:r>
              <a:rPr lang="en-GB" dirty="0"/>
              <a:t>    }</a:t>
            </a:r>
            <a:br>
              <a:rPr lang="en-GB" dirty="0"/>
            </a:br>
            <a:r>
              <a:rPr lang="en-GB" dirty="0"/>
              <a:t>    p[</a:t>
            </a:r>
            <a:r>
              <a:rPr lang="en-GB" dirty="0" err="1"/>
              <a:t>p.</a:t>
            </a:r>
            <a:r>
              <a:rPr lang="en-GB" b="1" dirty="0" err="1">
                <a:solidFill>
                  <a:srgbClr val="660E7A"/>
                </a:solidFill>
              </a:rPr>
              <a:t>length</a:t>
            </a:r>
            <a:r>
              <a:rPr lang="en-GB" b="1" dirty="0">
                <a:solidFill>
                  <a:srgbClr val="660E7A"/>
                </a:solidFill>
              </a:rPr>
              <a:t> </a:t>
            </a:r>
            <a:r>
              <a:rPr lang="en-GB" dirty="0"/>
              <a:t>- </a:t>
            </a:r>
            <a:r>
              <a:rPr lang="en-GB" dirty="0">
                <a:solidFill>
                  <a:srgbClr val="0000FF"/>
                </a:solidFill>
              </a:rPr>
              <a:t>1</a:t>
            </a:r>
            <a:r>
              <a:rPr lang="en-GB" dirty="0"/>
              <a:t>] = </a:t>
            </a:r>
            <a:r>
              <a:rPr lang="en-GB" b="1" dirty="0" err="1">
                <a:solidFill>
                  <a:srgbClr val="660E7A"/>
                </a:solidFill>
              </a:rPr>
              <a:t>random</a:t>
            </a:r>
            <a:r>
              <a:rPr lang="en-GB" dirty="0" err="1"/>
              <a:t>.nextInt</a:t>
            </a:r>
            <a:r>
              <a:rPr lang="en-GB" dirty="0"/>
              <a:t>(</a:t>
            </a:r>
            <a:r>
              <a:rPr lang="en-GB" dirty="0" err="1"/>
              <a:t>nActions</a:t>
            </a:r>
            <a:r>
              <a:rPr lang="en-GB" dirty="0"/>
              <a:t>);</a:t>
            </a:r>
            <a:br>
              <a:rPr lang="en-GB" dirty="0"/>
            </a:br>
            <a:r>
              <a:rPr lang="en-GB" dirty="0"/>
              <a:t>    </a:t>
            </a:r>
            <a:r>
              <a:rPr lang="en-GB" b="1" dirty="0">
                <a:solidFill>
                  <a:srgbClr val="000080"/>
                </a:solidFill>
              </a:rPr>
              <a:t>return </a:t>
            </a:r>
            <a:r>
              <a:rPr lang="en-GB" dirty="0"/>
              <a:t>p;</a:t>
            </a:r>
            <a:br>
              <a:rPr lang="en-GB" dirty="0"/>
            </a:br>
            <a:r>
              <a:rPr lang="en-GB" dirty="0"/>
              <a:t>}</a:t>
            </a:r>
            <a:br>
              <a:rPr lang="en-GB" dirty="0"/>
            </a:br>
            <a:br>
              <a:rPr lang="en-GB" dirty="0"/>
            </a:br>
            <a:endParaRPr lang="en-US" dirty="0"/>
          </a:p>
        </p:txBody>
      </p:sp>
    </p:spTree>
    <p:extLst>
      <p:ext uri="{BB962C8B-B14F-4D97-AF65-F5344CB8AC3E}">
        <p14:creationId xmlns:p14="http://schemas.microsoft.com/office/powerpoint/2010/main" val="3399438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9F0F-4D05-4B4C-9A4B-159D250A9B60}"/>
              </a:ext>
            </a:extLst>
          </p:cNvPr>
          <p:cNvSpPr>
            <a:spLocks noGrp="1"/>
          </p:cNvSpPr>
          <p:nvPr>
            <p:ph type="title"/>
          </p:nvPr>
        </p:nvSpPr>
        <p:spPr/>
        <p:txBody>
          <a:bodyPr/>
          <a:lstStyle/>
          <a:p>
            <a:r>
              <a:rPr lang="en-US" dirty="0"/>
              <a:t>This evaluates a sequence </a:t>
            </a:r>
          </a:p>
        </p:txBody>
      </p:sp>
      <p:sp>
        <p:nvSpPr>
          <p:cNvPr id="4" name="Rectangle 3">
            <a:extLst>
              <a:ext uri="{FF2B5EF4-FFF2-40B4-BE49-F238E27FC236}">
                <a16:creationId xmlns:a16="http://schemas.microsoft.com/office/drawing/2014/main" id="{C717094F-6976-824B-9999-91810E9C8A24}"/>
              </a:ext>
            </a:extLst>
          </p:cNvPr>
          <p:cNvSpPr/>
          <p:nvPr/>
        </p:nvSpPr>
        <p:spPr>
          <a:xfrm>
            <a:off x="838199" y="1600637"/>
            <a:ext cx="8967537" cy="4247317"/>
          </a:xfrm>
          <a:prstGeom prst="rect">
            <a:avLst/>
          </a:prstGeom>
        </p:spPr>
        <p:txBody>
          <a:bodyPr wrap="square">
            <a:spAutoFit/>
          </a:bodyPr>
          <a:lstStyle/>
          <a:p>
            <a:r>
              <a:rPr lang="en-GB" b="1" dirty="0">
                <a:solidFill>
                  <a:srgbClr val="000080"/>
                </a:solidFill>
              </a:rPr>
              <a:t>private double </a:t>
            </a:r>
            <a:r>
              <a:rPr lang="en-GB" dirty="0" err="1"/>
              <a:t>evalSeqNoDiscount</a:t>
            </a:r>
            <a:r>
              <a:rPr lang="en-GB" dirty="0"/>
              <a:t>(</a:t>
            </a:r>
            <a:r>
              <a:rPr lang="en-GB" dirty="0" err="1"/>
              <a:t>AbstractGameState</a:t>
            </a:r>
            <a:r>
              <a:rPr lang="en-GB" dirty="0"/>
              <a:t> </a:t>
            </a:r>
            <a:r>
              <a:rPr lang="en-GB" dirty="0" err="1"/>
              <a:t>gameState</a:t>
            </a:r>
            <a:r>
              <a:rPr lang="en-GB" dirty="0"/>
              <a:t>, </a:t>
            </a:r>
            <a:r>
              <a:rPr lang="en-GB" b="1" dirty="0" err="1">
                <a:solidFill>
                  <a:srgbClr val="000080"/>
                </a:solidFill>
              </a:rPr>
              <a:t>int</a:t>
            </a:r>
            <a:r>
              <a:rPr lang="en-GB" dirty="0"/>
              <a:t>[] </a:t>
            </a:r>
            <a:r>
              <a:rPr lang="en-GB" dirty="0" err="1"/>
              <a:t>seq</a:t>
            </a:r>
            <a:r>
              <a:rPr lang="en-GB" dirty="0"/>
              <a:t>, </a:t>
            </a:r>
            <a:r>
              <a:rPr lang="en-GB" b="1" dirty="0" err="1">
                <a:solidFill>
                  <a:srgbClr val="000080"/>
                </a:solidFill>
              </a:rPr>
              <a:t>int</a:t>
            </a:r>
            <a:r>
              <a:rPr lang="en-GB" b="1" dirty="0">
                <a:solidFill>
                  <a:srgbClr val="000080"/>
                </a:solidFill>
              </a:rPr>
              <a:t> </a:t>
            </a:r>
            <a:r>
              <a:rPr lang="en-GB" dirty="0" err="1"/>
              <a:t>playerId</a:t>
            </a:r>
            <a:r>
              <a:rPr lang="en-GB" dirty="0"/>
              <a:t>) {</a:t>
            </a:r>
            <a:br>
              <a:rPr lang="en-GB" dirty="0"/>
            </a:br>
            <a:r>
              <a:rPr lang="en-GB" dirty="0"/>
              <a:t>    </a:t>
            </a:r>
            <a:r>
              <a:rPr lang="en-GB" b="1" dirty="0">
                <a:solidFill>
                  <a:srgbClr val="000080"/>
                </a:solidFill>
              </a:rPr>
              <a:t>double </a:t>
            </a:r>
            <a:r>
              <a:rPr lang="en-GB" dirty="0"/>
              <a:t>current = </a:t>
            </a:r>
            <a:r>
              <a:rPr lang="en-GB" dirty="0" err="1"/>
              <a:t>gameState.getScore</a:t>
            </a:r>
            <a:r>
              <a:rPr lang="en-GB" dirty="0"/>
              <a:t>();</a:t>
            </a:r>
            <a:br>
              <a:rPr lang="en-GB" dirty="0"/>
            </a:br>
            <a:r>
              <a:rPr lang="en-GB" dirty="0"/>
              <a:t>    </a:t>
            </a:r>
            <a:r>
              <a:rPr lang="en-GB" b="1" dirty="0" err="1">
                <a:solidFill>
                  <a:srgbClr val="000080"/>
                </a:solidFill>
              </a:rPr>
              <a:t>int</a:t>
            </a:r>
            <a:r>
              <a:rPr lang="en-GB" dirty="0"/>
              <a:t>[] actions = </a:t>
            </a:r>
            <a:r>
              <a:rPr lang="en-GB" b="1" dirty="0">
                <a:solidFill>
                  <a:srgbClr val="000080"/>
                </a:solidFill>
              </a:rPr>
              <a:t>new </a:t>
            </a:r>
            <a:r>
              <a:rPr lang="en-GB" b="1" dirty="0" err="1">
                <a:solidFill>
                  <a:srgbClr val="000080"/>
                </a:solidFill>
              </a:rPr>
              <a:t>int</a:t>
            </a:r>
            <a:r>
              <a:rPr lang="en-GB" dirty="0"/>
              <a:t>[</a:t>
            </a:r>
            <a:r>
              <a:rPr lang="en-GB" dirty="0">
                <a:solidFill>
                  <a:srgbClr val="0000FF"/>
                </a:solidFill>
              </a:rPr>
              <a:t>2</a:t>
            </a:r>
            <a:r>
              <a:rPr lang="en-GB" dirty="0"/>
              <a:t>];</a:t>
            </a:r>
            <a:br>
              <a:rPr lang="en-GB" dirty="0"/>
            </a:br>
            <a:r>
              <a:rPr lang="en-GB" dirty="0"/>
              <a:t>    </a:t>
            </a:r>
            <a:r>
              <a:rPr lang="en-GB" b="1" dirty="0">
                <a:solidFill>
                  <a:srgbClr val="000080"/>
                </a:solidFill>
              </a:rPr>
              <a:t>for </a:t>
            </a:r>
            <a:r>
              <a:rPr lang="en-GB" dirty="0"/>
              <a:t>(</a:t>
            </a:r>
            <a:r>
              <a:rPr lang="en-GB" b="1" dirty="0" err="1">
                <a:solidFill>
                  <a:srgbClr val="000080"/>
                </a:solidFill>
              </a:rPr>
              <a:t>int</a:t>
            </a:r>
            <a:r>
              <a:rPr lang="en-GB" b="1" dirty="0">
                <a:solidFill>
                  <a:srgbClr val="000080"/>
                </a:solidFill>
              </a:rPr>
              <a:t> </a:t>
            </a:r>
            <a:r>
              <a:rPr lang="en-GB" dirty="0"/>
              <a:t>action : </a:t>
            </a:r>
            <a:r>
              <a:rPr lang="en-GB" dirty="0" err="1"/>
              <a:t>seq</a:t>
            </a:r>
            <a:r>
              <a:rPr lang="en-GB" dirty="0"/>
              <a:t>) {</a:t>
            </a:r>
            <a:br>
              <a:rPr lang="en-GB" dirty="0"/>
            </a:br>
            <a:r>
              <a:rPr lang="en-GB" dirty="0"/>
              <a:t>        actions[</a:t>
            </a:r>
            <a:r>
              <a:rPr lang="en-GB" dirty="0" err="1"/>
              <a:t>playerId</a:t>
            </a:r>
            <a:r>
              <a:rPr lang="en-GB" dirty="0"/>
              <a:t>] = action;</a:t>
            </a:r>
            <a:br>
              <a:rPr lang="en-GB" dirty="0"/>
            </a:br>
            <a:r>
              <a:rPr lang="en-GB" dirty="0"/>
              <a:t>        actions[</a:t>
            </a:r>
            <a:r>
              <a:rPr lang="en-GB" dirty="0">
                <a:solidFill>
                  <a:srgbClr val="0000FF"/>
                </a:solidFill>
              </a:rPr>
              <a:t>1 </a:t>
            </a:r>
            <a:r>
              <a:rPr lang="en-GB" dirty="0"/>
              <a:t>- </a:t>
            </a:r>
            <a:r>
              <a:rPr lang="en-GB" dirty="0" err="1"/>
              <a:t>playerId</a:t>
            </a:r>
            <a:r>
              <a:rPr lang="en-GB" dirty="0"/>
              <a:t>] = </a:t>
            </a:r>
            <a:r>
              <a:rPr lang="en-GB" b="1" dirty="0" err="1">
                <a:solidFill>
                  <a:srgbClr val="660E7A"/>
                </a:solidFill>
              </a:rPr>
              <a:t>opponent</a:t>
            </a:r>
            <a:r>
              <a:rPr lang="en-GB" dirty="0" err="1"/>
              <a:t>.getAction</a:t>
            </a:r>
            <a:r>
              <a:rPr lang="en-GB" dirty="0"/>
              <a:t>(</a:t>
            </a:r>
            <a:r>
              <a:rPr lang="en-GB" dirty="0" err="1"/>
              <a:t>gameState</a:t>
            </a:r>
            <a:r>
              <a:rPr lang="en-GB" dirty="0"/>
              <a:t>, </a:t>
            </a:r>
            <a:r>
              <a:rPr lang="en-GB" dirty="0">
                <a:solidFill>
                  <a:srgbClr val="0000FF"/>
                </a:solidFill>
              </a:rPr>
              <a:t>1 </a:t>
            </a:r>
            <a:r>
              <a:rPr lang="en-GB" dirty="0"/>
              <a:t>- </a:t>
            </a:r>
            <a:r>
              <a:rPr lang="en-GB" dirty="0" err="1"/>
              <a:t>playerId</a:t>
            </a:r>
            <a:r>
              <a:rPr lang="en-GB" dirty="0"/>
              <a:t>);</a:t>
            </a:r>
            <a:br>
              <a:rPr lang="en-GB" dirty="0"/>
            </a:br>
            <a:r>
              <a:rPr lang="en-GB" dirty="0"/>
              <a:t>        </a:t>
            </a:r>
            <a:r>
              <a:rPr lang="en-GB" dirty="0" err="1"/>
              <a:t>gameState</a:t>
            </a:r>
            <a:r>
              <a:rPr lang="en-GB" dirty="0"/>
              <a:t> = </a:t>
            </a:r>
            <a:r>
              <a:rPr lang="en-GB" dirty="0" err="1"/>
              <a:t>gameState.next</a:t>
            </a:r>
            <a:r>
              <a:rPr lang="en-GB" dirty="0"/>
              <a:t>(actions);</a:t>
            </a:r>
            <a:br>
              <a:rPr lang="en-GB" dirty="0"/>
            </a:br>
            <a:r>
              <a:rPr lang="en-GB" dirty="0"/>
              <a:t>    }</a:t>
            </a:r>
            <a:br>
              <a:rPr lang="en-GB" dirty="0"/>
            </a:br>
            <a:r>
              <a:rPr lang="en-GB" dirty="0"/>
              <a:t>    </a:t>
            </a:r>
            <a:r>
              <a:rPr lang="en-GB" b="1" dirty="0">
                <a:solidFill>
                  <a:srgbClr val="000080"/>
                </a:solidFill>
              </a:rPr>
              <a:t>double </a:t>
            </a:r>
            <a:r>
              <a:rPr lang="en-GB" dirty="0"/>
              <a:t>delta = </a:t>
            </a:r>
            <a:r>
              <a:rPr lang="en-GB" dirty="0" err="1"/>
              <a:t>gameState.getScore</a:t>
            </a:r>
            <a:r>
              <a:rPr lang="en-GB" dirty="0"/>
              <a:t>() - current;</a:t>
            </a:r>
            <a:br>
              <a:rPr lang="en-GB" dirty="0"/>
            </a:br>
            <a:r>
              <a:rPr lang="en-GB" dirty="0"/>
              <a:t>    </a:t>
            </a:r>
            <a:r>
              <a:rPr lang="en-GB" b="1" dirty="0">
                <a:solidFill>
                  <a:srgbClr val="000080"/>
                </a:solidFill>
              </a:rPr>
              <a:t>if </a:t>
            </a:r>
            <a:r>
              <a:rPr lang="en-GB" dirty="0"/>
              <a:t>(</a:t>
            </a:r>
            <a:r>
              <a:rPr lang="en-GB" dirty="0" err="1"/>
              <a:t>playerId</a:t>
            </a:r>
            <a:r>
              <a:rPr lang="en-GB" dirty="0"/>
              <a:t> == </a:t>
            </a:r>
            <a:r>
              <a:rPr lang="en-GB" dirty="0">
                <a:solidFill>
                  <a:srgbClr val="0000FF"/>
                </a:solidFill>
              </a:rPr>
              <a:t>0</a:t>
            </a:r>
            <a:r>
              <a:rPr lang="en-GB" dirty="0"/>
              <a:t>)</a:t>
            </a:r>
            <a:br>
              <a:rPr lang="en-GB" dirty="0"/>
            </a:br>
            <a:r>
              <a:rPr lang="en-GB" dirty="0"/>
              <a:t>        </a:t>
            </a:r>
            <a:r>
              <a:rPr lang="en-GB" b="1" dirty="0">
                <a:solidFill>
                  <a:srgbClr val="000080"/>
                </a:solidFill>
              </a:rPr>
              <a:t>return </a:t>
            </a:r>
            <a:r>
              <a:rPr lang="en-GB" dirty="0"/>
              <a:t>delta;</a:t>
            </a:r>
            <a:br>
              <a:rPr lang="en-GB" dirty="0"/>
            </a:br>
            <a:r>
              <a:rPr lang="en-GB" dirty="0"/>
              <a:t>    </a:t>
            </a:r>
            <a:r>
              <a:rPr lang="en-GB" b="1" dirty="0">
                <a:solidFill>
                  <a:srgbClr val="000080"/>
                </a:solidFill>
              </a:rPr>
              <a:t>else</a:t>
            </a:r>
            <a:br>
              <a:rPr lang="en-GB" b="1" dirty="0">
                <a:solidFill>
                  <a:srgbClr val="000080"/>
                </a:solidFill>
              </a:rPr>
            </a:br>
            <a:r>
              <a:rPr lang="en-GB" b="1" dirty="0">
                <a:solidFill>
                  <a:srgbClr val="000080"/>
                </a:solidFill>
              </a:rPr>
              <a:t>        return </a:t>
            </a:r>
            <a:r>
              <a:rPr lang="en-GB" dirty="0"/>
              <a:t>-delta;</a:t>
            </a:r>
            <a:br>
              <a:rPr lang="en-GB" dirty="0"/>
            </a:br>
            <a:r>
              <a:rPr lang="en-GB" dirty="0"/>
              <a:t>}</a:t>
            </a:r>
            <a:br>
              <a:rPr lang="en-GB" dirty="0"/>
            </a:br>
            <a:endParaRPr lang="en-US" dirty="0"/>
          </a:p>
        </p:txBody>
      </p:sp>
    </p:spTree>
    <p:extLst>
      <p:ext uri="{BB962C8B-B14F-4D97-AF65-F5344CB8AC3E}">
        <p14:creationId xmlns:p14="http://schemas.microsoft.com/office/powerpoint/2010/main" val="202325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2ABF-4811-E44F-890E-81763B5C0243}"/>
              </a:ext>
            </a:extLst>
          </p:cNvPr>
          <p:cNvSpPr>
            <a:spLocks noGrp="1"/>
          </p:cNvSpPr>
          <p:nvPr>
            <p:ph type="title"/>
          </p:nvPr>
        </p:nvSpPr>
        <p:spPr/>
        <p:txBody>
          <a:bodyPr/>
          <a:lstStyle/>
          <a:p>
            <a:r>
              <a:rPr lang="en-US" dirty="0"/>
              <a:t>Tuning RHEA with the NTBEA:</a:t>
            </a:r>
            <a:br>
              <a:rPr lang="en-US" dirty="0"/>
            </a:br>
            <a:r>
              <a:rPr lang="en-US" dirty="0"/>
              <a:t>The Parameter Space</a:t>
            </a:r>
          </a:p>
        </p:txBody>
      </p:sp>
      <p:pic>
        <p:nvPicPr>
          <p:cNvPr id="5" name="Content Placeholder 4">
            <a:extLst>
              <a:ext uri="{FF2B5EF4-FFF2-40B4-BE49-F238E27FC236}">
                <a16:creationId xmlns:a16="http://schemas.microsoft.com/office/drawing/2014/main" id="{8C3A6091-BE69-CE40-8C95-C423C62C031B}"/>
              </a:ext>
            </a:extLst>
          </p:cNvPr>
          <p:cNvPicPr>
            <a:picLocks noGrp="1" noChangeAspect="1"/>
          </p:cNvPicPr>
          <p:nvPr>
            <p:ph idx="1"/>
          </p:nvPr>
        </p:nvPicPr>
        <p:blipFill>
          <a:blip r:embed="rId2"/>
          <a:stretch>
            <a:fillRect/>
          </a:stretch>
        </p:blipFill>
        <p:spPr>
          <a:xfrm>
            <a:off x="1981200" y="2051844"/>
            <a:ext cx="8229600" cy="3898900"/>
          </a:xfrm>
        </p:spPr>
      </p:pic>
    </p:spTree>
    <p:extLst>
      <p:ext uri="{BB962C8B-B14F-4D97-AF65-F5344CB8AC3E}">
        <p14:creationId xmlns:p14="http://schemas.microsoft.com/office/powerpoint/2010/main" val="2202021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068A-7854-3447-AE8B-5FF16A94D1B8}"/>
              </a:ext>
            </a:extLst>
          </p:cNvPr>
          <p:cNvSpPr>
            <a:spLocks noGrp="1"/>
          </p:cNvSpPr>
          <p:nvPr>
            <p:ph type="title"/>
          </p:nvPr>
        </p:nvSpPr>
        <p:spPr/>
        <p:txBody>
          <a:bodyPr/>
          <a:lstStyle/>
          <a:p>
            <a:r>
              <a:rPr lang="en-US" dirty="0"/>
              <a:t>Observing the Rollout Scores</a:t>
            </a:r>
          </a:p>
        </p:txBody>
      </p:sp>
      <p:sp>
        <p:nvSpPr>
          <p:cNvPr id="3" name="Content Placeholder 2">
            <a:extLst>
              <a:ext uri="{FF2B5EF4-FFF2-40B4-BE49-F238E27FC236}">
                <a16:creationId xmlns:a16="http://schemas.microsoft.com/office/drawing/2014/main" id="{985D3A09-E72E-1048-A8A1-906CA72DB97D}"/>
              </a:ext>
            </a:extLst>
          </p:cNvPr>
          <p:cNvSpPr>
            <a:spLocks noGrp="1"/>
          </p:cNvSpPr>
          <p:nvPr>
            <p:ph idx="1"/>
          </p:nvPr>
        </p:nvSpPr>
        <p:spPr/>
        <p:txBody>
          <a:bodyPr/>
          <a:lstStyle/>
          <a:p>
            <a:r>
              <a:rPr lang="en-US" dirty="0"/>
              <a:t>The following is the exact same version of Simplified </a:t>
            </a:r>
            <a:r>
              <a:rPr lang="en-US" dirty="0" err="1"/>
              <a:t>PlanetWars</a:t>
            </a:r>
            <a:endParaRPr lang="en-US" dirty="0"/>
          </a:p>
          <a:p>
            <a:r>
              <a:rPr lang="en-US" dirty="0"/>
              <a:t>Only differs in whether transit ships are included in the score</a:t>
            </a:r>
          </a:p>
        </p:txBody>
      </p:sp>
    </p:spTree>
    <p:extLst>
      <p:ext uri="{BB962C8B-B14F-4D97-AF65-F5344CB8AC3E}">
        <p14:creationId xmlns:p14="http://schemas.microsoft.com/office/powerpoint/2010/main" val="76032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3998-4B61-194A-B637-A2A8B8AAC810}"/>
              </a:ext>
            </a:extLst>
          </p:cNvPr>
          <p:cNvSpPr>
            <a:spLocks noGrp="1"/>
          </p:cNvSpPr>
          <p:nvPr>
            <p:ph type="title"/>
          </p:nvPr>
        </p:nvSpPr>
        <p:spPr/>
        <p:txBody>
          <a:bodyPr/>
          <a:lstStyle/>
          <a:p>
            <a:r>
              <a:rPr lang="en-US" dirty="0"/>
              <a:t>Plotting game score versus position in rollout (action sequence) – buffers included</a:t>
            </a:r>
          </a:p>
        </p:txBody>
      </p:sp>
      <p:pic>
        <p:nvPicPr>
          <p:cNvPr id="5" name="Content Placeholder 4">
            <a:extLst>
              <a:ext uri="{FF2B5EF4-FFF2-40B4-BE49-F238E27FC236}">
                <a16:creationId xmlns:a16="http://schemas.microsoft.com/office/drawing/2014/main" id="{DE845E1D-09D1-2046-9B5B-5F48FEA643BE}"/>
              </a:ext>
            </a:extLst>
          </p:cNvPr>
          <p:cNvPicPr>
            <a:picLocks noGrp="1" noChangeAspect="1"/>
          </p:cNvPicPr>
          <p:nvPr>
            <p:ph idx="1"/>
          </p:nvPr>
        </p:nvPicPr>
        <p:blipFill>
          <a:blip r:embed="rId2"/>
          <a:stretch>
            <a:fillRect/>
          </a:stretch>
        </p:blipFill>
        <p:spPr>
          <a:xfrm>
            <a:off x="3645980" y="1825625"/>
            <a:ext cx="4900040" cy="4351338"/>
          </a:xfrm>
        </p:spPr>
      </p:pic>
    </p:spTree>
    <p:extLst>
      <p:ext uri="{BB962C8B-B14F-4D97-AF65-F5344CB8AC3E}">
        <p14:creationId xmlns:p14="http://schemas.microsoft.com/office/powerpoint/2010/main" val="950933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3998-4B61-194A-B637-A2A8B8AAC810}"/>
              </a:ext>
            </a:extLst>
          </p:cNvPr>
          <p:cNvSpPr>
            <a:spLocks noGrp="1"/>
          </p:cNvSpPr>
          <p:nvPr>
            <p:ph type="title"/>
          </p:nvPr>
        </p:nvSpPr>
        <p:spPr/>
        <p:txBody>
          <a:bodyPr/>
          <a:lstStyle/>
          <a:p>
            <a:r>
              <a:rPr lang="en-US" dirty="0"/>
              <a:t>Plotting game score versus position in rollout (action sequence) – buffers not included</a:t>
            </a:r>
          </a:p>
        </p:txBody>
      </p:sp>
      <p:pic>
        <p:nvPicPr>
          <p:cNvPr id="7" name="Content Placeholder 6">
            <a:extLst>
              <a:ext uri="{FF2B5EF4-FFF2-40B4-BE49-F238E27FC236}">
                <a16:creationId xmlns:a16="http://schemas.microsoft.com/office/drawing/2014/main" id="{EC72EACD-37C8-7845-97CB-CC2D7856F300}"/>
              </a:ext>
            </a:extLst>
          </p:cNvPr>
          <p:cNvPicPr>
            <a:picLocks noGrp="1" noChangeAspect="1"/>
          </p:cNvPicPr>
          <p:nvPr>
            <p:ph idx="1"/>
          </p:nvPr>
        </p:nvPicPr>
        <p:blipFill>
          <a:blip r:embed="rId2"/>
          <a:stretch>
            <a:fillRect/>
          </a:stretch>
        </p:blipFill>
        <p:spPr>
          <a:xfrm>
            <a:off x="3755785" y="1825625"/>
            <a:ext cx="4680430" cy="4351338"/>
          </a:xfrm>
        </p:spPr>
      </p:pic>
    </p:spTree>
    <p:extLst>
      <p:ext uri="{BB962C8B-B14F-4D97-AF65-F5344CB8AC3E}">
        <p14:creationId xmlns:p14="http://schemas.microsoft.com/office/powerpoint/2010/main" val="44047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4B09-C0DF-4B43-A51F-4917913D6C64}"/>
              </a:ext>
            </a:extLst>
          </p:cNvPr>
          <p:cNvSpPr>
            <a:spLocks noGrp="1"/>
          </p:cNvSpPr>
          <p:nvPr>
            <p:ph type="title"/>
          </p:nvPr>
        </p:nvSpPr>
        <p:spPr/>
        <p:txBody>
          <a:bodyPr>
            <a:normAutofit fontScale="90000"/>
          </a:bodyPr>
          <a:lstStyle/>
          <a:p>
            <a:r>
              <a:rPr lang="en-US" sz="6600" dirty="0"/>
              <a:t>SFP is NOT new</a:t>
            </a:r>
            <a:br>
              <a:rPr lang="en-US" sz="6600" dirty="0"/>
            </a:br>
            <a:r>
              <a:rPr lang="en-US" sz="6600" dirty="0"/>
              <a:t>The algorithms:</a:t>
            </a:r>
          </a:p>
        </p:txBody>
      </p:sp>
      <p:sp>
        <p:nvSpPr>
          <p:cNvPr id="3" name="Content Placeholder 2">
            <a:extLst>
              <a:ext uri="{FF2B5EF4-FFF2-40B4-BE49-F238E27FC236}">
                <a16:creationId xmlns:a16="http://schemas.microsoft.com/office/drawing/2014/main" id="{0352ECA3-B5BF-504B-A63E-B37E6B591AE5}"/>
              </a:ext>
            </a:extLst>
          </p:cNvPr>
          <p:cNvSpPr>
            <a:spLocks noGrp="1"/>
          </p:cNvSpPr>
          <p:nvPr>
            <p:ph idx="1"/>
          </p:nvPr>
        </p:nvSpPr>
        <p:spPr/>
        <p:txBody>
          <a:bodyPr/>
          <a:lstStyle/>
          <a:p>
            <a:r>
              <a:rPr lang="en-US" dirty="0"/>
              <a:t>Monte Carlo Search (Scrabble – Maven, 1998)</a:t>
            </a:r>
          </a:p>
          <a:p>
            <a:r>
              <a:rPr lang="en-US" dirty="0"/>
              <a:t>Monte Carlo Tree Search (Go, 2006)</a:t>
            </a:r>
          </a:p>
          <a:p>
            <a:r>
              <a:rPr lang="en-US" sz="7200" dirty="0"/>
              <a:t>Rolling Horizon Evolution</a:t>
            </a:r>
          </a:p>
          <a:p>
            <a:pPr lvl="1"/>
            <a:r>
              <a:rPr lang="en-US" sz="3600" dirty="0"/>
              <a:t>Video Games, 2013 (our group)</a:t>
            </a:r>
          </a:p>
          <a:p>
            <a:r>
              <a:rPr lang="en-US" sz="4000" dirty="0"/>
              <a:t>Recent developments have led to leaps in performance</a:t>
            </a:r>
          </a:p>
        </p:txBody>
      </p:sp>
    </p:spTree>
    <p:extLst>
      <p:ext uri="{BB962C8B-B14F-4D97-AF65-F5344CB8AC3E}">
        <p14:creationId xmlns:p14="http://schemas.microsoft.com/office/powerpoint/2010/main" val="136767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CA29-EC6E-4E41-9874-6A5AE2530144}"/>
              </a:ext>
            </a:extLst>
          </p:cNvPr>
          <p:cNvSpPr>
            <a:spLocks noGrp="1"/>
          </p:cNvSpPr>
          <p:nvPr>
            <p:ph type="title"/>
          </p:nvPr>
        </p:nvSpPr>
        <p:spPr/>
        <p:txBody>
          <a:bodyPr/>
          <a:lstStyle/>
          <a:p>
            <a:r>
              <a:rPr lang="en-US" dirty="0"/>
              <a:t>Score versus Game Tick (buffers included)</a:t>
            </a:r>
          </a:p>
        </p:txBody>
      </p:sp>
      <p:pic>
        <p:nvPicPr>
          <p:cNvPr id="5" name="Content Placeholder 4">
            <a:extLst>
              <a:ext uri="{FF2B5EF4-FFF2-40B4-BE49-F238E27FC236}">
                <a16:creationId xmlns:a16="http://schemas.microsoft.com/office/drawing/2014/main" id="{288403EE-E814-4A48-A12A-F48D2F5CEA6B}"/>
              </a:ext>
            </a:extLst>
          </p:cNvPr>
          <p:cNvPicPr>
            <a:picLocks noGrp="1" noChangeAspect="1"/>
          </p:cNvPicPr>
          <p:nvPr>
            <p:ph idx="1"/>
          </p:nvPr>
        </p:nvPicPr>
        <p:blipFill>
          <a:blip r:embed="rId2"/>
          <a:stretch>
            <a:fillRect/>
          </a:stretch>
        </p:blipFill>
        <p:spPr>
          <a:xfrm>
            <a:off x="3905961" y="1825625"/>
            <a:ext cx="4380078" cy="4351338"/>
          </a:xfrm>
        </p:spPr>
      </p:pic>
    </p:spTree>
    <p:extLst>
      <p:ext uri="{BB962C8B-B14F-4D97-AF65-F5344CB8AC3E}">
        <p14:creationId xmlns:p14="http://schemas.microsoft.com/office/powerpoint/2010/main" val="213771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CB9E-2F4D-9141-80EC-418874771B63}"/>
              </a:ext>
            </a:extLst>
          </p:cNvPr>
          <p:cNvSpPr>
            <a:spLocks noGrp="1"/>
          </p:cNvSpPr>
          <p:nvPr>
            <p:ph type="title"/>
          </p:nvPr>
        </p:nvSpPr>
        <p:spPr/>
        <p:txBody>
          <a:bodyPr/>
          <a:lstStyle/>
          <a:p>
            <a:r>
              <a:rPr lang="en-US" dirty="0"/>
              <a:t>Score versus Game Tick (buffers not included)</a:t>
            </a:r>
          </a:p>
        </p:txBody>
      </p:sp>
      <p:pic>
        <p:nvPicPr>
          <p:cNvPr id="5" name="Content Placeholder 4">
            <a:extLst>
              <a:ext uri="{FF2B5EF4-FFF2-40B4-BE49-F238E27FC236}">
                <a16:creationId xmlns:a16="http://schemas.microsoft.com/office/drawing/2014/main" id="{07AC67AE-6B37-A64D-880F-A005C4704B1C}"/>
              </a:ext>
            </a:extLst>
          </p:cNvPr>
          <p:cNvPicPr>
            <a:picLocks noGrp="1" noChangeAspect="1"/>
          </p:cNvPicPr>
          <p:nvPr>
            <p:ph idx="1"/>
          </p:nvPr>
        </p:nvPicPr>
        <p:blipFill>
          <a:blip r:embed="rId2"/>
          <a:stretch>
            <a:fillRect/>
          </a:stretch>
        </p:blipFill>
        <p:spPr>
          <a:xfrm>
            <a:off x="3622608" y="1825625"/>
            <a:ext cx="4946784" cy="4351338"/>
          </a:xfrm>
        </p:spPr>
      </p:pic>
    </p:spTree>
    <p:extLst>
      <p:ext uri="{BB962C8B-B14F-4D97-AF65-F5344CB8AC3E}">
        <p14:creationId xmlns:p14="http://schemas.microsoft.com/office/powerpoint/2010/main" val="1540712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B71A-2508-4E41-9603-CA7DB3BE5468}"/>
              </a:ext>
            </a:extLst>
          </p:cNvPr>
          <p:cNvSpPr>
            <a:spLocks noGrp="1"/>
          </p:cNvSpPr>
          <p:nvPr>
            <p:ph type="title"/>
          </p:nvPr>
        </p:nvSpPr>
        <p:spPr/>
        <p:txBody>
          <a:bodyPr>
            <a:normAutofit/>
          </a:bodyPr>
          <a:lstStyle/>
          <a:p>
            <a:r>
              <a:rPr lang="en-GB" dirty="0"/>
              <a:t>Results of various optimisation algorithms</a:t>
            </a:r>
            <a:br>
              <a:rPr lang="en-GB" dirty="0"/>
            </a:br>
            <a:r>
              <a:rPr lang="en-GB" dirty="0"/>
              <a:t>(similar to previous slides)</a:t>
            </a:r>
            <a:endParaRPr lang="en-US" dirty="0"/>
          </a:p>
        </p:txBody>
      </p:sp>
      <p:pic>
        <p:nvPicPr>
          <p:cNvPr id="5" name="Content Placeholder 4">
            <a:extLst>
              <a:ext uri="{FF2B5EF4-FFF2-40B4-BE49-F238E27FC236}">
                <a16:creationId xmlns:a16="http://schemas.microsoft.com/office/drawing/2014/main" id="{23E603B2-F8B8-F141-9FD0-0FD87F102D26}"/>
              </a:ext>
            </a:extLst>
          </p:cNvPr>
          <p:cNvPicPr>
            <a:picLocks noGrp="1" noChangeAspect="1"/>
          </p:cNvPicPr>
          <p:nvPr>
            <p:ph idx="1"/>
          </p:nvPr>
        </p:nvPicPr>
        <p:blipFill>
          <a:blip r:embed="rId2"/>
          <a:stretch>
            <a:fillRect/>
          </a:stretch>
        </p:blipFill>
        <p:spPr>
          <a:xfrm>
            <a:off x="3362498" y="1600201"/>
            <a:ext cx="5467004" cy="4525963"/>
          </a:xfrm>
        </p:spPr>
      </p:pic>
      <p:cxnSp>
        <p:nvCxnSpPr>
          <p:cNvPr id="7" name="Straight Connector 6">
            <a:extLst>
              <a:ext uri="{FF2B5EF4-FFF2-40B4-BE49-F238E27FC236}">
                <a16:creationId xmlns:a16="http://schemas.microsoft.com/office/drawing/2014/main" id="{660D2E4E-056F-6A4E-9A5C-07DC81E0E27F}"/>
              </a:ext>
            </a:extLst>
          </p:cNvPr>
          <p:cNvCxnSpPr/>
          <p:nvPr/>
        </p:nvCxnSpPr>
        <p:spPr>
          <a:xfrm>
            <a:off x="2454730" y="3298371"/>
            <a:ext cx="700495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13938593-34F8-D04E-AC11-4C4FC252BCD8}"/>
              </a:ext>
            </a:extLst>
          </p:cNvPr>
          <p:cNvSpPr/>
          <p:nvPr/>
        </p:nvSpPr>
        <p:spPr>
          <a:xfrm>
            <a:off x="3548743" y="3298371"/>
            <a:ext cx="244928" cy="947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55F61B-D8BB-8C4B-9705-8A60CC334BD9}"/>
              </a:ext>
            </a:extLst>
          </p:cNvPr>
          <p:cNvSpPr txBox="1"/>
          <p:nvPr/>
        </p:nvSpPr>
        <p:spPr>
          <a:xfrm>
            <a:off x="1981201" y="3412671"/>
            <a:ext cx="1567543" cy="1077218"/>
          </a:xfrm>
          <a:prstGeom prst="rect">
            <a:avLst/>
          </a:prstGeom>
          <a:noFill/>
        </p:spPr>
        <p:txBody>
          <a:bodyPr wrap="square" rtlCol="0">
            <a:spAutoFit/>
          </a:bodyPr>
          <a:lstStyle/>
          <a:p>
            <a:r>
              <a:rPr lang="en-GB" sz="3200" dirty="0"/>
              <a:t>Model based</a:t>
            </a:r>
            <a:endParaRPr lang="en-US" sz="3200" dirty="0"/>
          </a:p>
        </p:txBody>
      </p:sp>
    </p:spTree>
    <p:extLst>
      <p:ext uri="{BB962C8B-B14F-4D97-AF65-F5344CB8AC3E}">
        <p14:creationId xmlns:p14="http://schemas.microsoft.com/office/powerpoint/2010/main" val="3292421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98AE-860D-9E48-89F1-9537709A423E}"/>
              </a:ext>
            </a:extLst>
          </p:cNvPr>
          <p:cNvSpPr>
            <a:spLocks noGrp="1"/>
          </p:cNvSpPr>
          <p:nvPr>
            <p:ph type="title"/>
          </p:nvPr>
        </p:nvSpPr>
        <p:spPr/>
        <p:txBody>
          <a:bodyPr/>
          <a:lstStyle/>
          <a:p>
            <a:r>
              <a:rPr lang="en-US" dirty="0"/>
              <a:t>Exploring the Parameter Space Exhaustively</a:t>
            </a:r>
            <a:br>
              <a:rPr lang="en-US" dirty="0"/>
            </a:br>
            <a:r>
              <a:rPr lang="en-US" dirty="0"/>
              <a:t>What does this say about the game?</a:t>
            </a:r>
          </a:p>
        </p:txBody>
      </p:sp>
      <p:pic>
        <p:nvPicPr>
          <p:cNvPr id="5" name="Content Placeholder 4">
            <a:extLst>
              <a:ext uri="{FF2B5EF4-FFF2-40B4-BE49-F238E27FC236}">
                <a16:creationId xmlns:a16="http://schemas.microsoft.com/office/drawing/2014/main" id="{0CE29D81-9568-1C4E-8B82-F10E3D326CBC}"/>
              </a:ext>
            </a:extLst>
          </p:cNvPr>
          <p:cNvPicPr>
            <a:picLocks noGrp="1" noChangeAspect="1"/>
          </p:cNvPicPr>
          <p:nvPr>
            <p:ph idx="1"/>
          </p:nvPr>
        </p:nvPicPr>
        <p:blipFill>
          <a:blip r:embed="rId2"/>
          <a:stretch>
            <a:fillRect/>
          </a:stretch>
        </p:blipFill>
        <p:spPr>
          <a:xfrm>
            <a:off x="3977802" y="1825625"/>
            <a:ext cx="4236396" cy="4351338"/>
          </a:xfrm>
        </p:spPr>
      </p:pic>
    </p:spTree>
    <p:extLst>
      <p:ext uri="{BB962C8B-B14F-4D97-AF65-F5344CB8AC3E}">
        <p14:creationId xmlns:p14="http://schemas.microsoft.com/office/powerpoint/2010/main" val="723013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9DA0-A5E8-634D-AF3B-7866F0D55368}"/>
              </a:ext>
            </a:extLst>
          </p:cNvPr>
          <p:cNvSpPr>
            <a:spLocks noGrp="1"/>
          </p:cNvSpPr>
          <p:nvPr>
            <p:ph type="title"/>
          </p:nvPr>
        </p:nvSpPr>
        <p:spPr/>
        <p:txBody>
          <a:bodyPr/>
          <a:lstStyle/>
          <a:p>
            <a:r>
              <a:rPr lang="en-US" dirty="0"/>
              <a:t>So What is New?</a:t>
            </a:r>
          </a:p>
        </p:txBody>
      </p:sp>
      <p:sp>
        <p:nvSpPr>
          <p:cNvPr id="3" name="Content Placeholder 2">
            <a:extLst>
              <a:ext uri="{FF2B5EF4-FFF2-40B4-BE49-F238E27FC236}">
                <a16:creationId xmlns:a16="http://schemas.microsoft.com/office/drawing/2014/main" id="{C32E7700-F065-5645-8912-83714F5D168A}"/>
              </a:ext>
            </a:extLst>
          </p:cNvPr>
          <p:cNvSpPr>
            <a:spLocks noGrp="1"/>
          </p:cNvSpPr>
          <p:nvPr>
            <p:ph idx="1"/>
          </p:nvPr>
        </p:nvSpPr>
        <p:spPr/>
        <p:txBody>
          <a:bodyPr/>
          <a:lstStyle/>
          <a:p>
            <a:r>
              <a:rPr lang="en-US" dirty="0"/>
              <a:t>We’ve been playing with RHEA for a few years now</a:t>
            </a:r>
          </a:p>
          <a:p>
            <a:r>
              <a:rPr lang="en-US" dirty="0"/>
              <a:t>But recently:</a:t>
            </a:r>
          </a:p>
          <a:p>
            <a:pPr lvl="1"/>
            <a:r>
              <a:rPr lang="en-US" dirty="0"/>
              <a:t>Have tuned it better</a:t>
            </a:r>
          </a:p>
          <a:p>
            <a:pPr lvl="1"/>
            <a:r>
              <a:rPr lang="en-US" dirty="0"/>
              <a:t>Use long rollouts when needed</a:t>
            </a:r>
          </a:p>
          <a:p>
            <a:pPr lvl="2"/>
            <a:r>
              <a:rPr lang="en-US" b="1" dirty="0"/>
              <a:t>Length &gt; 100 may be good</a:t>
            </a:r>
          </a:p>
          <a:p>
            <a:pPr lvl="1"/>
            <a:r>
              <a:rPr lang="en-US" b="1" dirty="0"/>
              <a:t>Discount factor where needed</a:t>
            </a:r>
          </a:p>
          <a:p>
            <a:pPr lvl="1"/>
            <a:r>
              <a:rPr lang="en-US" dirty="0"/>
              <a:t>Normally MUCH better to use a </a:t>
            </a:r>
            <a:r>
              <a:rPr lang="en-US" b="1" dirty="0"/>
              <a:t>shift buffer</a:t>
            </a:r>
          </a:p>
          <a:p>
            <a:pPr lvl="1"/>
            <a:r>
              <a:rPr lang="en-US" dirty="0"/>
              <a:t>Often good to use </a:t>
            </a:r>
            <a:r>
              <a:rPr lang="en-US" b="1" dirty="0"/>
              <a:t>large mutation strength</a:t>
            </a:r>
          </a:p>
          <a:p>
            <a:pPr lvl="1"/>
            <a:r>
              <a:rPr lang="en-US" dirty="0"/>
              <a:t>Evolutionary algorithm: </a:t>
            </a:r>
            <a:r>
              <a:rPr lang="en-US" b="1" dirty="0"/>
              <a:t>(1+1) EA</a:t>
            </a:r>
            <a:r>
              <a:rPr lang="en-US" dirty="0"/>
              <a:t> gives competitive performance</a:t>
            </a:r>
          </a:p>
        </p:txBody>
      </p:sp>
    </p:spTree>
    <p:extLst>
      <p:ext uri="{BB962C8B-B14F-4D97-AF65-F5344CB8AC3E}">
        <p14:creationId xmlns:p14="http://schemas.microsoft.com/office/powerpoint/2010/main" val="1490233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1A3A-47AA-F744-B064-D939FF775B3B}"/>
              </a:ext>
            </a:extLst>
          </p:cNvPr>
          <p:cNvSpPr>
            <a:spLocks noGrp="1"/>
          </p:cNvSpPr>
          <p:nvPr>
            <p:ph type="title"/>
          </p:nvPr>
        </p:nvSpPr>
        <p:spPr/>
        <p:txBody>
          <a:bodyPr/>
          <a:lstStyle/>
          <a:p>
            <a:r>
              <a:rPr lang="en-US" dirty="0"/>
              <a:t>Dealing with Flat Reward Landscapes</a:t>
            </a:r>
          </a:p>
        </p:txBody>
      </p:sp>
      <p:sp>
        <p:nvSpPr>
          <p:cNvPr id="3" name="Content Placeholder 2">
            <a:extLst>
              <a:ext uri="{FF2B5EF4-FFF2-40B4-BE49-F238E27FC236}">
                <a16:creationId xmlns:a16="http://schemas.microsoft.com/office/drawing/2014/main" id="{6303E938-274E-1F41-84D0-BE8F12EC8138}"/>
              </a:ext>
            </a:extLst>
          </p:cNvPr>
          <p:cNvSpPr>
            <a:spLocks noGrp="1"/>
          </p:cNvSpPr>
          <p:nvPr>
            <p:ph idx="1"/>
          </p:nvPr>
        </p:nvSpPr>
        <p:spPr/>
        <p:txBody>
          <a:bodyPr/>
          <a:lstStyle/>
          <a:p>
            <a:r>
              <a:rPr lang="en-US" dirty="0"/>
              <a:t>Changing the score function / adding a heuristic</a:t>
            </a:r>
          </a:p>
          <a:p>
            <a:pPr lvl="1"/>
            <a:r>
              <a:rPr lang="en-US" dirty="0"/>
              <a:t>Example: Sokoban – reward each Box in Hole, not just final solution</a:t>
            </a:r>
          </a:p>
          <a:p>
            <a:r>
              <a:rPr lang="en-US" dirty="0"/>
              <a:t>Enforcing Exploration (State or State/Action Space Measures)</a:t>
            </a:r>
          </a:p>
          <a:p>
            <a:pPr lvl="1"/>
            <a:r>
              <a:rPr lang="en-US" dirty="0"/>
              <a:t>Intrinsic Motivation</a:t>
            </a:r>
          </a:p>
          <a:p>
            <a:pPr lvl="1"/>
            <a:r>
              <a:rPr lang="en-US" dirty="0"/>
              <a:t>Novelty Search</a:t>
            </a:r>
          </a:p>
          <a:p>
            <a:pPr lvl="1"/>
            <a:r>
              <a:rPr lang="en-US" dirty="0"/>
              <a:t>Practical ideas: need a way to measure visits to a state or to similar states</a:t>
            </a:r>
          </a:p>
          <a:p>
            <a:pPr lvl="1"/>
            <a:r>
              <a:rPr lang="en-US" dirty="0"/>
              <a:t>See recent work by DeepMind on Montezuma’s Revenge</a:t>
            </a:r>
          </a:p>
          <a:p>
            <a:r>
              <a:rPr lang="en-US" dirty="0"/>
              <a:t>Alternative approach:</a:t>
            </a:r>
          </a:p>
          <a:p>
            <a:pPr lvl="1"/>
            <a:r>
              <a:rPr lang="en-US" dirty="0"/>
              <a:t>Bias the rollouts / action sequences</a:t>
            </a:r>
          </a:p>
        </p:txBody>
      </p:sp>
    </p:spTree>
    <p:extLst>
      <p:ext uri="{BB962C8B-B14F-4D97-AF65-F5344CB8AC3E}">
        <p14:creationId xmlns:p14="http://schemas.microsoft.com/office/powerpoint/2010/main" val="1277017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238E-F9F3-3145-AE78-DDC067569032}"/>
              </a:ext>
            </a:extLst>
          </p:cNvPr>
          <p:cNvSpPr>
            <a:spLocks noGrp="1"/>
          </p:cNvSpPr>
          <p:nvPr>
            <p:ph type="title"/>
          </p:nvPr>
        </p:nvSpPr>
        <p:spPr/>
        <p:txBody>
          <a:bodyPr>
            <a:normAutofit fontScale="90000"/>
          </a:bodyPr>
          <a:lstStyle/>
          <a:p>
            <a:r>
              <a:rPr lang="en-US" dirty="0"/>
              <a:t>A mutation transducer: repeating previous actions to enable better movement exploration</a:t>
            </a:r>
          </a:p>
        </p:txBody>
      </p:sp>
      <p:sp>
        <p:nvSpPr>
          <p:cNvPr id="3" name="Content Placeholder 2">
            <a:extLst>
              <a:ext uri="{FF2B5EF4-FFF2-40B4-BE49-F238E27FC236}">
                <a16:creationId xmlns:a16="http://schemas.microsoft.com/office/drawing/2014/main" id="{50972B8E-1F02-274D-9361-76BA336480F9}"/>
              </a:ext>
            </a:extLst>
          </p:cNvPr>
          <p:cNvSpPr>
            <a:spLocks noGrp="1"/>
          </p:cNvSpPr>
          <p:nvPr>
            <p:ph idx="1"/>
          </p:nvPr>
        </p:nvSpPr>
        <p:spPr>
          <a:xfrm>
            <a:off x="838200" y="1825625"/>
            <a:ext cx="3745832" cy="4351338"/>
          </a:xfrm>
        </p:spPr>
        <p:txBody>
          <a:bodyPr/>
          <a:lstStyle/>
          <a:p>
            <a:r>
              <a:rPr lang="en-US" dirty="0"/>
              <a:t>Without this, </a:t>
            </a:r>
            <a:r>
              <a:rPr lang="en-US" dirty="0" err="1"/>
              <a:t>SimpleEvoAgent</a:t>
            </a:r>
            <a:r>
              <a:rPr lang="en-US" dirty="0"/>
              <a:t> struggles to solve breakout</a:t>
            </a:r>
          </a:p>
        </p:txBody>
      </p:sp>
      <p:pic>
        <p:nvPicPr>
          <p:cNvPr id="4" name="Picture 3">
            <a:extLst>
              <a:ext uri="{FF2B5EF4-FFF2-40B4-BE49-F238E27FC236}">
                <a16:creationId xmlns:a16="http://schemas.microsoft.com/office/drawing/2014/main" id="{E58BF59C-7EAE-3D4A-8EC2-77F27AF6A572}"/>
              </a:ext>
            </a:extLst>
          </p:cNvPr>
          <p:cNvPicPr>
            <a:picLocks noChangeAspect="1"/>
          </p:cNvPicPr>
          <p:nvPr/>
        </p:nvPicPr>
        <p:blipFill>
          <a:blip r:embed="rId2"/>
          <a:stretch>
            <a:fillRect/>
          </a:stretch>
        </p:blipFill>
        <p:spPr>
          <a:xfrm>
            <a:off x="5281863" y="1753086"/>
            <a:ext cx="6236368" cy="4396639"/>
          </a:xfrm>
          <a:prstGeom prst="rect">
            <a:avLst/>
          </a:prstGeom>
        </p:spPr>
      </p:pic>
    </p:spTree>
    <p:extLst>
      <p:ext uri="{BB962C8B-B14F-4D97-AF65-F5344CB8AC3E}">
        <p14:creationId xmlns:p14="http://schemas.microsoft.com/office/powerpoint/2010/main" val="75218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568-1C91-754B-9986-DD44E1006553}"/>
              </a:ext>
            </a:extLst>
          </p:cNvPr>
          <p:cNvSpPr>
            <a:spLocks noGrp="1"/>
          </p:cNvSpPr>
          <p:nvPr>
            <p:ph type="title"/>
          </p:nvPr>
        </p:nvSpPr>
        <p:spPr>
          <a:xfrm>
            <a:off x="838200" y="365126"/>
            <a:ext cx="10515600" cy="585370"/>
          </a:xfrm>
        </p:spPr>
        <p:txBody>
          <a:bodyPr>
            <a:normAutofit fontScale="90000"/>
          </a:bodyPr>
          <a:lstStyle/>
          <a:p>
            <a:r>
              <a:rPr lang="en-US" dirty="0"/>
              <a:t>Mutation Transducer (in </a:t>
            </a:r>
            <a:r>
              <a:rPr lang="en-US" dirty="0" err="1"/>
              <a:t>KotlinTest</a:t>
            </a:r>
            <a:r>
              <a:rPr lang="en-US" dirty="0"/>
              <a:t> repo)</a:t>
            </a:r>
            <a:br>
              <a:rPr lang="en-US" dirty="0"/>
            </a:br>
            <a:r>
              <a:rPr lang="en-US" sz="3100" dirty="0"/>
              <a:t>May copy previous output value</a:t>
            </a:r>
          </a:p>
        </p:txBody>
      </p:sp>
      <p:sp>
        <p:nvSpPr>
          <p:cNvPr id="4" name="Rectangle 3">
            <a:extLst>
              <a:ext uri="{FF2B5EF4-FFF2-40B4-BE49-F238E27FC236}">
                <a16:creationId xmlns:a16="http://schemas.microsoft.com/office/drawing/2014/main" id="{DE6A7B75-4B20-EE46-AB75-AD1395479F91}"/>
              </a:ext>
            </a:extLst>
          </p:cNvPr>
          <p:cNvSpPr/>
          <p:nvPr/>
        </p:nvSpPr>
        <p:spPr>
          <a:xfrm>
            <a:off x="838200" y="1359732"/>
            <a:ext cx="8718884" cy="5078313"/>
          </a:xfrm>
          <a:prstGeom prst="rect">
            <a:avLst/>
          </a:prstGeom>
        </p:spPr>
        <p:txBody>
          <a:bodyPr wrap="square">
            <a:spAutoFit/>
          </a:bodyPr>
          <a:lstStyle/>
          <a:p>
            <a:r>
              <a:rPr lang="en-GB" b="1" dirty="0">
                <a:solidFill>
                  <a:srgbClr val="000080"/>
                </a:solidFill>
              </a:rPr>
              <a:t>fun </a:t>
            </a:r>
            <a:r>
              <a:rPr lang="en-GB" dirty="0"/>
              <a:t>mutate(input: </a:t>
            </a:r>
            <a:r>
              <a:rPr lang="en-GB" dirty="0" err="1"/>
              <a:t>IntArray</a:t>
            </a:r>
            <a:r>
              <a:rPr lang="en-GB" dirty="0"/>
              <a:t>, range: </a:t>
            </a:r>
            <a:r>
              <a:rPr lang="en-GB" dirty="0" err="1"/>
              <a:t>Int</a:t>
            </a:r>
            <a:r>
              <a:rPr lang="en-GB" dirty="0"/>
              <a:t>) : </a:t>
            </a:r>
            <a:r>
              <a:rPr lang="en-GB" dirty="0" err="1"/>
              <a:t>IntArray</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a:t>output = </a:t>
            </a:r>
            <a:r>
              <a:rPr lang="en-GB" dirty="0" err="1"/>
              <a:t>IntArray</a:t>
            </a:r>
            <a:r>
              <a:rPr lang="en-GB" dirty="0"/>
              <a:t>(</a:t>
            </a:r>
            <a:r>
              <a:rPr lang="en-GB" dirty="0" err="1"/>
              <a:t>input.</a:t>
            </a:r>
            <a:r>
              <a:rPr lang="en-GB" b="1" dirty="0" err="1">
                <a:solidFill>
                  <a:srgbClr val="660E7A"/>
                </a:solidFill>
              </a:rPr>
              <a:t>size</a:t>
            </a:r>
            <a:r>
              <a:rPr lang="en-GB" dirty="0"/>
              <a:t>)</a:t>
            </a:r>
            <a:br>
              <a:rPr lang="en-GB" dirty="0"/>
            </a:br>
            <a:r>
              <a:rPr lang="en-GB" dirty="0"/>
              <a:t>    </a:t>
            </a:r>
            <a:r>
              <a:rPr lang="en-GB" i="1" dirty="0">
                <a:solidFill>
                  <a:srgbClr val="808080"/>
                </a:solidFill>
              </a:rPr>
              <a:t>// now copy across the input</a:t>
            </a:r>
            <a:br>
              <a:rPr lang="en-GB" i="1" dirty="0">
                <a:solidFill>
                  <a:srgbClr val="808080"/>
                </a:solidFill>
              </a:rPr>
            </a:br>
            <a:r>
              <a:rPr lang="en-GB" i="1" dirty="0">
                <a:solidFill>
                  <a:srgbClr val="808080"/>
                </a:solidFill>
              </a:rPr>
              <a:t>    </a:t>
            </a:r>
            <a:r>
              <a:rPr lang="en-GB" b="1" dirty="0">
                <a:solidFill>
                  <a:srgbClr val="000080"/>
                </a:solidFill>
              </a:rPr>
              <a:t>for </a:t>
            </a:r>
            <a:r>
              <a:rPr lang="en-GB" dirty="0"/>
              <a:t>(</a:t>
            </a:r>
            <a:r>
              <a:rPr lang="en-GB" dirty="0" err="1"/>
              <a:t>i</a:t>
            </a:r>
            <a:r>
              <a:rPr lang="en-GB" dirty="0"/>
              <a:t> </a:t>
            </a:r>
            <a:r>
              <a:rPr lang="en-GB" b="1" dirty="0">
                <a:solidFill>
                  <a:srgbClr val="000080"/>
                </a:solidFill>
              </a:rPr>
              <a:t>in </a:t>
            </a:r>
            <a:r>
              <a:rPr lang="en-GB" dirty="0">
                <a:solidFill>
                  <a:srgbClr val="0000FF"/>
                </a:solidFill>
              </a:rPr>
              <a:t>0 </a:t>
            </a:r>
            <a:r>
              <a:rPr lang="en-GB" i="1" dirty="0"/>
              <a:t>until </a:t>
            </a:r>
            <a:r>
              <a:rPr lang="en-GB" dirty="0" err="1"/>
              <a:t>input.</a:t>
            </a:r>
            <a:r>
              <a:rPr lang="en-GB" b="1" dirty="0" err="1">
                <a:solidFill>
                  <a:srgbClr val="660E7A"/>
                </a:solidFill>
              </a:rPr>
              <a:t>size</a:t>
            </a:r>
            <a:r>
              <a:rPr lang="en-GB" dirty="0"/>
              <a:t>) {</a:t>
            </a:r>
            <a:br>
              <a:rPr lang="en-GB" dirty="0"/>
            </a:br>
            <a:r>
              <a:rPr lang="en-GB" dirty="0"/>
              <a:t>        </a:t>
            </a:r>
            <a:r>
              <a:rPr lang="en-GB" b="1" dirty="0" err="1">
                <a:solidFill>
                  <a:srgbClr val="000080"/>
                </a:solidFill>
              </a:rPr>
              <a:t>val</a:t>
            </a:r>
            <a:r>
              <a:rPr lang="en-GB" b="1" dirty="0">
                <a:solidFill>
                  <a:srgbClr val="000080"/>
                </a:solidFill>
              </a:rPr>
              <a:t> </a:t>
            </a:r>
            <a:r>
              <a:rPr lang="en-GB" dirty="0"/>
              <a:t>p = </a:t>
            </a:r>
            <a:r>
              <a:rPr lang="en-GB" b="1" dirty="0" err="1">
                <a:solidFill>
                  <a:srgbClr val="660E7A"/>
                </a:solidFill>
              </a:rPr>
              <a:t>random</a:t>
            </a:r>
            <a:r>
              <a:rPr lang="en-GB" dirty="0" err="1"/>
              <a:t>.nextDouble</a:t>
            </a:r>
            <a:r>
              <a:rPr lang="en-GB" dirty="0"/>
              <a:t>()</a:t>
            </a:r>
            <a:br>
              <a:rPr lang="en-GB" dirty="0"/>
            </a:br>
            <a:r>
              <a:rPr lang="en-GB" dirty="0"/>
              <a:t>        </a:t>
            </a:r>
            <a:r>
              <a:rPr lang="en-GB" b="1" dirty="0">
                <a:solidFill>
                  <a:srgbClr val="000080"/>
                </a:solidFill>
              </a:rPr>
              <a:t>if </a:t>
            </a:r>
            <a:r>
              <a:rPr lang="en-GB" dirty="0"/>
              <a:t>(p &lt; </a:t>
            </a:r>
            <a:r>
              <a:rPr lang="en-GB" b="1" dirty="0" err="1">
                <a:solidFill>
                  <a:srgbClr val="660E7A"/>
                </a:solidFill>
              </a:rPr>
              <a:t>mutProb</a:t>
            </a:r>
            <a:r>
              <a:rPr lang="en-GB" dirty="0"/>
              <a:t>) {</a:t>
            </a:r>
            <a:br>
              <a:rPr lang="en-GB" dirty="0"/>
            </a:br>
            <a:r>
              <a:rPr lang="en-GB" dirty="0"/>
              <a:t>            </a:t>
            </a:r>
            <a:r>
              <a:rPr lang="en-GB" i="1" dirty="0">
                <a:solidFill>
                  <a:srgbClr val="808080"/>
                </a:solidFill>
              </a:rPr>
              <a:t>// mutate</a:t>
            </a:r>
            <a:br>
              <a:rPr lang="en-GB" i="1" dirty="0">
                <a:solidFill>
                  <a:srgbClr val="808080"/>
                </a:solidFill>
              </a:rPr>
            </a:br>
            <a:r>
              <a:rPr lang="en-GB" i="1" dirty="0">
                <a:solidFill>
                  <a:srgbClr val="808080"/>
                </a:solidFill>
              </a:rPr>
              <a:t>            </a:t>
            </a:r>
            <a:r>
              <a:rPr lang="en-GB" dirty="0"/>
              <a:t>output[</a:t>
            </a:r>
            <a:r>
              <a:rPr lang="en-GB" dirty="0" err="1"/>
              <a:t>i</a:t>
            </a:r>
            <a:r>
              <a:rPr lang="en-GB" dirty="0"/>
              <a:t>] = </a:t>
            </a:r>
            <a:r>
              <a:rPr lang="en-GB" b="1" dirty="0" err="1">
                <a:solidFill>
                  <a:srgbClr val="660E7A"/>
                </a:solidFill>
              </a:rPr>
              <a:t>random</a:t>
            </a:r>
            <a:r>
              <a:rPr lang="en-GB" dirty="0" err="1"/>
              <a:t>.nextInt</a:t>
            </a:r>
            <a:r>
              <a:rPr lang="en-GB" dirty="0"/>
              <a:t>(range)</a:t>
            </a:r>
            <a:br>
              <a:rPr lang="en-GB" dirty="0"/>
            </a:br>
            <a:r>
              <a:rPr lang="en-GB" dirty="0"/>
              <a:t>        } </a:t>
            </a:r>
            <a:r>
              <a:rPr lang="en-GB" b="1" dirty="0">
                <a:solidFill>
                  <a:srgbClr val="000080"/>
                </a:solidFill>
              </a:rPr>
              <a:t>else if </a:t>
            </a:r>
            <a:r>
              <a:rPr lang="en-GB" dirty="0"/>
              <a:t>(p &lt; </a:t>
            </a:r>
            <a:r>
              <a:rPr lang="en-GB" b="1" dirty="0" err="1">
                <a:solidFill>
                  <a:srgbClr val="660E7A"/>
                </a:solidFill>
              </a:rPr>
              <a:t>mutProb</a:t>
            </a:r>
            <a:r>
              <a:rPr lang="en-GB" b="1" dirty="0">
                <a:solidFill>
                  <a:srgbClr val="660E7A"/>
                </a:solidFill>
              </a:rPr>
              <a:t> </a:t>
            </a:r>
            <a:r>
              <a:rPr lang="en-GB" dirty="0"/>
              <a:t>+ </a:t>
            </a:r>
            <a:r>
              <a:rPr lang="en-GB" b="1" dirty="0" err="1">
                <a:solidFill>
                  <a:srgbClr val="660E7A"/>
                </a:solidFill>
              </a:rPr>
              <a:t>repeatProb</a:t>
            </a:r>
            <a:r>
              <a:rPr lang="en-GB" b="1" dirty="0">
                <a:solidFill>
                  <a:srgbClr val="660E7A"/>
                </a:solidFill>
              </a:rPr>
              <a:t> </a:t>
            </a:r>
            <a:r>
              <a:rPr lang="en-GB" dirty="0"/>
              <a:t>&amp;&amp; </a:t>
            </a:r>
            <a:r>
              <a:rPr lang="en-GB" dirty="0" err="1"/>
              <a:t>i</a:t>
            </a:r>
            <a:r>
              <a:rPr lang="en-GB" dirty="0"/>
              <a:t>&gt;</a:t>
            </a:r>
            <a:r>
              <a:rPr lang="en-GB" dirty="0">
                <a:solidFill>
                  <a:srgbClr val="0000FF"/>
                </a:solidFill>
              </a:rPr>
              <a:t>0</a:t>
            </a:r>
            <a:r>
              <a:rPr lang="en-GB" dirty="0"/>
              <a:t>) {</a:t>
            </a:r>
            <a:br>
              <a:rPr lang="en-GB" dirty="0"/>
            </a:br>
            <a:r>
              <a:rPr lang="en-GB" dirty="0"/>
              <a:t>            output[</a:t>
            </a:r>
            <a:r>
              <a:rPr lang="en-GB" dirty="0" err="1"/>
              <a:t>i</a:t>
            </a:r>
            <a:r>
              <a:rPr lang="en-GB" dirty="0"/>
              <a:t>] = output[i-</a:t>
            </a:r>
            <a:r>
              <a:rPr lang="en-GB" dirty="0">
                <a:solidFill>
                  <a:srgbClr val="0000FF"/>
                </a:solidFill>
              </a:rPr>
              <a:t>1</a:t>
            </a:r>
            <a:r>
              <a:rPr lang="en-GB" dirty="0"/>
              <a:t>]</a:t>
            </a:r>
            <a:br>
              <a:rPr lang="en-GB" dirty="0"/>
            </a:br>
            <a:r>
              <a:rPr lang="en-GB" dirty="0"/>
              <a:t>        }</a:t>
            </a:r>
            <a:br>
              <a:rPr lang="en-GB" dirty="0"/>
            </a:br>
            <a:r>
              <a:rPr lang="en-GB" dirty="0"/>
              <a:t>        </a:t>
            </a:r>
            <a:r>
              <a:rPr lang="en-GB" b="1" dirty="0">
                <a:solidFill>
                  <a:srgbClr val="000080"/>
                </a:solidFill>
              </a:rPr>
              <a:t>else </a:t>
            </a:r>
            <a:r>
              <a:rPr lang="en-GB" dirty="0"/>
              <a:t>{</a:t>
            </a:r>
            <a:br>
              <a:rPr lang="en-GB" dirty="0"/>
            </a:br>
            <a:r>
              <a:rPr lang="en-GB" dirty="0"/>
              <a:t>            </a:t>
            </a:r>
            <a:r>
              <a:rPr lang="en-GB" i="1" dirty="0">
                <a:solidFill>
                  <a:srgbClr val="808080"/>
                </a:solidFill>
              </a:rPr>
              <a:t>// faithful copy</a:t>
            </a:r>
            <a:br>
              <a:rPr lang="en-GB" i="1" dirty="0">
                <a:solidFill>
                  <a:srgbClr val="808080"/>
                </a:solidFill>
              </a:rPr>
            </a:br>
            <a:r>
              <a:rPr lang="en-GB" i="1" dirty="0">
                <a:solidFill>
                  <a:srgbClr val="808080"/>
                </a:solidFill>
              </a:rPr>
              <a:t>            </a:t>
            </a:r>
            <a:r>
              <a:rPr lang="en-GB" dirty="0"/>
              <a:t>output[</a:t>
            </a:r>
            <a:r>
              <a:rPr lang="en-GB" dirty="0" err="1"/>
              <a:t>i</a:t>
            </a:r>
            <a:r>
              <a:rPr lang="en-GB" dirty="0"/>
              <a:t>] = input[</a:t>
            </a:r>
            <a:r>
              <a:rPr lang="en-GB" dirty="0" err="1"/>
              <a:t>i</a:t>
            </a:r>
            <a:r>
              <a:rPr lang="en-GB" dirty="0"/>
              <a:t>]</a:t>
            </a:r>
            <a:br>
              <a:rPr lang="en-GB" dirty="0"/>
            </a:br>
            <a:r>
              <a:rPr lang="en-GB" dirty="0"/>
              <a:t>        }</a:t>
            </a:r>
            <a:br>
              <a:rPr lang="en-GB" dirty="0"/>
            </a:br>
            <a:r>
              <a:rPr lang="en-GB" dirty="0"/>
              <a:t>    }</a:t>
            </a:r>
            <a:br>
              <a:rPr lang="en-GB" dirty="0"/>
            </a:br>
            <a:r>
              <a:rPr lang="en-GB" dirty="0"/>
              <a:t>    </a:t>
            </a:r>
            <a:r>
              <a:rPr lang="en-GB" b="1" dirty="0">
                <a:solidFill>
                  <a:srgbClr val="000080"/>
                </a:solidFill>
              </a:rPr>
              <a:t>return </a:t>
            </a:r>
            <a:r>
              <a:rPr lang="en-GB" dirty="0"/>
              <a:t>output</a:t>
            </a:r>
            <a:br>
              <a:rPr lang="en-GB" dirty="0"/>
            </a:br>
            <a:r>
              <a:rPr lang="en-GB" dirty="0"/>
              <a:t>}</a:t>
            </a:r>
            <a:endParaRPr lang="en-US" dirty="0"/>
          </a:p>
        </p:txBody>
      </p:sp>
    </p:spTree>
    <p:extLst>
      <p:ext uri="{BB962C8B-B14F-4D97-AF65-F5344CB8AC3E}">
        <p14:creationId xmlns:p14="http://schemas.microsoft.com/office/powerpoint/2010/main" val="1965113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Biasing Roll-Outs </a:t>
            </a:r>
            <a:br>
              <a:rPr lang="en-GB" dirty="0"/>
            </a:br>
            <a:r>
              <a:rPr lang="en-GB" dirty="0"/>
              <a:t>(Lucas et al, </a:t>
            </a:r>
            <a:r>
              <a:rPr lang="en-GB" dirty="0" err="1"/>
              <a:t>EvoStar</a:t>
            </a:r>
            <a:r>
              <a:rPr lang="en-GB" dirty="0"/>
              <a:t> 2014)</a:t>
            </a:r>
          </a:p>
        </p:txBody>
      </p:sp>
      <p:sp>
        <p:nvSpPr>
          <p:cNvPr id="3" name="Content Placeholder 2"/>
          <p:cNvSpPr>
            <a:spLocks noGrp="1"/>
          </p:cNvSpPr>
          <p:nvPr>
            <p:ph idx="1"/>
          </p:nvPr>
        </p:nvSpPr>
        <p:spPr>
          <a:xfrm>
            <a:off x="1981200" y="1600201"/>
            <a:ext cx="5915000" cy="4525963"/>
          </a:xfrm>
        </p:spPr>
        <p:txBody>
          <a:bodyPr>
            <a:normAutofit/>
          </a:bodyPr>
          <a:lstStyle/>
          <a:p>
            <a:r>
              <a:rPr lang="en-GB" dirty="0"/>
              <a:t>Define </a:t>
            </a:r>
            <a:r>
              <a:rPr lang="en-GB" b="1" dirty="0"/>
              <a:t>features</a:t>
            </a:r>
            <a:r>
              <a:rPr lang="en-GB" dirty="0"/>
              <a:t> to extract from each game state (</a:t>
            </a:r>
            <a:r>
              <a:rPr lang="en-GB" i="1" dirty="0"/>
              <a:t>f</a:t>
            </a:r>
            <a:r>
              <a:rPr lang="en-GB" dirty="0"/>
              <a:t> vector below)</a:t>
            </a:r>
          </a:p>
          <a:p>
            <a:r>
              <a:rPr lang="en-GB" dirty="0"/>
              <a:t>Aim for simplicity and efficiency</a:t>
            </a:r>
          </a:p>
          <a:p>
            <a:r>
              <a:rPr lang="en-GB" dirty="0"/>
              <a:t>Could be hand-designed or auto-generated</a:t>
            </a:r>
          </a:p>
          <a:p>
            <a:r>
              <a:rPr lang="en-GB" dirty="0"/>
              <a:t>Then sample from Gibbs /</a:t>
            </a:r>
            <a:br>
              <a:rPr lang="en-GB" dirty="0"/>
            </a:br>
            <a:r>
              <a:rPr lang="en-GB" dirty="0" err="1"/>
              <a:t>Softmax</a:t>
            </a:r>
            <a:r>
              <a:rPr lang="en-GB" dirty="0"/>
              <a:t> distribution</a:t>
            </a:r>
          </a:p>
          <a:p>
            <a:r>
              <a:rPr lang="en-GB" dirty="0"/>
              <a:t>Learn matrix W</a:t>
            </a:r>
          </a:p>
          <a:p>
            <a:pPr lvl="1"/>
            <a:r>
              <a:rPr lang="en-GB" dirty="0"/>
              <a:t>Fast </a:t>
            </a:r>
            <a:r>
              <a:rPr lang="en-GB" dirty="0" err="1"/>
              <a:t>Evo</a:t>
            </a:r>
            <a:r>
              <a:rPr lang="en-GB" dirty="0"/>
              <a:t> MCTS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168" y="3313513"/>
            <a:ext cx="2712963" cy="13994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691" y="4935034"/>
            <a:ext cx="3098321" cy="1167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7768684" y="2479387"/>
            <a:ext cx="2442117" cy="695438"/>
          </a:xfrm>
          <a:prstGeom prst="rect">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rgbClr val="000000"/>
                  </a:solidFill>
                </a:ln>
                <a:solidFill>
                  <a:srgbClr val="000000"/>
                </a:solidFill>
              </a:rPr>
              <a:t>S -&gt; F -&gt; P(a)</a:t>
            </a:r>
          </a:p>
        </p:txBody>
      </p:sp>
      <p:sp>
        <p:nvSpPr>
          <p:cNvPr id="5" name="Up Arrow 4"/>
          <p:cNvSpPr/>
          <p:nvPr/>
        </p:nvSpPr>
        <p:spPr>
          <a:xfrm>
            <a:off x="7896201" y="2010723"/>
            <a:ext cx="265611" cy="468664"/>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8161811" y="2267732"/>
            <a:ext cx="304800" cy="211655"/>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8466612" y="1417639"/>
            <a:ext cx="265611" cy="1080521"/>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a:off x="8912852" y="2267731"/>
            <a:ext cx="265611" cy="230428"/>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9355106" y="771029"/>
            <a:ext cx="265611" cy="1727130"/>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 Arrow 11"/>
          <p:cNvSpPr/>
          <p:nvPr/>
        </p:nvSpPr>
        <p:spPr>
          <a:xfrm>
            <a:off x="9692727" y="2146786"/>
            <a:ext cx="265611" cy="332601"/>
          </a:xfrm>
          <a:prstGeom prst="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2" y="5814327"/>
            <a:ext cx="1322387" cy="858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Rectangle 13"/>
          <p:cNvSpPr/>
          <p:nvPr/>
        </p:nvSpPr>
        <p:spPr>
          <a:xfrm>
            <a:off x="4511823" y="5814327"/>
            <a:ext cx="3096344" cy="858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Fit Vector Source</a:t>
            </a:r>
          </a:p>
        </p:txBody>
      </p:sp>
      <p:sp>
        <p:nvSpPr>
          <p:cNvPr id="15" name="Right Arrow 14"/>
          <p:cNvSpPr/>
          <p:nvPr/>
        </p:nvSpPr>
        <p:spPr>
          <a:xfrm rot="10800000">
            <a:off x="3025899" y="5886334"/>
            <a:ext cx="1485925" cy="21602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3025898" y="6473999"/>
            <a:ext cx="1485925"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842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Mountain Car Example</a:t>
            </a:r>
          </a:p>
        </p:txBody>
      </p:sp>
      <p:sp>
        <p:nvSpPr>
          <p:cNvPr id="3" name="Content Placeholder 2"/>
          <p:cNvSpPr>
            <a:spLocks noGrp="1"/>
          </p:cNvSpPr>
          <p:nvPr>
            <p:ph idx="1"/>
          </p:nvPr>
        </p:nvSpPr>
        <p:spPr>
          <a:xfrm>
            <a:off x="1981200" y="1600201"/>
            <a:ext cx="4114800" cy="4525963"/>
          </a:xfrm>
        </p:spPr>
        <p:txBody>
          <a:bodyPr/>
          <a:lstStyle/>
          <a:p>
            <a:r>
              <a:rPr lang="en-GB" dirty="0"/>
              <a:t>Car needs to reach top of hill on right</a:t>
            </a:r>
          </a:p>
          <a:p>
            <a:r>
              <a:rPr lang="en-GB" dirty="0"/>
              <a:t>Engine too weak too overcome gravity</a:t>
            </a:r>
          </a:p>
          <a:p>
            <a:r>
              <a:rPr lang="en-GB" dirty="0"/>
              <a:t>Need to oscillate a bit</a:t>
            </a:r>
          </a:p>
          <a:p>
            <a:r>
              <a:rPr lang="en-GB" dirty="0"/>
              <a:t>Vanilla MCTS fails on this!</a:t>
            </a:r>
          </a:p>
          <a:p>
            <a:r>
              <a:rPr lang="en-GB" dirty="0"/>
              <a:t>Why?</a:t>
            </a:r>
            <a:endParaRPr lang="en-GB"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628801"/>
            <a:ext cx="42195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4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8306FF"/>
          </a:solidFill>
        </p:spPr>
        <p:txBody>
          <a:bodyPr/>
          <a:lstStyle/>
          <a:p>
            <a:r>
              <a:rPr lang="en-US" dirty="0"/>
              <a:t>All SFP Algorithms:</a:t>
            </a:r>
          </a:p>
        </p:txBody>
      </p:sp>
      <p:sp>
        <p:nvSpPr>
          <p:cNvPr id="3" name="Content Placeholder 2"/>
          <p:cNvSpPr>
            <a:spLocks noGrp="1"/>
          </p:cNvSpPr>
          <p:nvPr>
            <p:ph idx="1"/>
          </p:nvPr>
        </p:nvSpPr>
        <p:spPr/>
        <p:txBody>
          <a:bodyPr>
            <a:normAutofit/>
          </a:bodyPr>
          <a:lstStyle/>
          <a:p>
            <a:r>
              <a:rPr lang="en-US" dirty="0"/>
              <a:t>Rely on fast forward model: </a:t>
            </a:r>
          </a:p>
          <a:p>
            <a:r>
              <a:rPr lang="en-GB" dirty="0"/>
              <a:t>A</a:t>
            </a:r>
            <a:r>
              <a:rPr lang="en-US" dirty="0" err="1"/>
              <a:t>im</a:t>
            </a:r>
            <a:r>
              <a:rPr lang="en-US" dirty="0"/>
              <a:t> to run this around 2,000 ticks per decision</a:t>
            </a:r>
          </a:p>
          <a:p>
            <a:pPr lvl="1"/>
            <a:r>
              <a:rPr lang="en-US" sz="11500" b="1" dirty="0"/>
              <a:t>F(</a:t>
            </a:r>
            <a:r>
              <a:rPr lang="en-US" sz="11500" b="1" dirty="0" err="1"/>
              <a:t>s,a</a:t>
            </a:r>
            <a:r>
              <a:rPr lang="en-US" sz="11500" b="1" dirty="0"/>
              <a:t>)-&gt; s’</a:t>
            </a:r>
            <a:endParaRPr lang="en-US" sz="5200" b="1" dirty="0"/>
          </a:p>
        </p:txBody>
      </p:sp>
    </p:spTree>
    <p:extLst>
      <p:ext uri="{BB962C8B-B14F-4D97-AF65-F5344CB8AC3E}">
        <p14:creationId xmlns:p14="http://schemas.microsoft.com/office/powerpoint/2010/main" val="1716682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State Space Trajectories</a:t>
            </a:r>
            <a:br>
              <a:rPr lang="en-GB" dirty="0"/>
            </a:br>
            <a:r>
              <a:rPr lang="en-GB" dirty="0"/>
              <a:t>(goal is hatched area)</a:t>
            </a:r>
          </a:p>
        </p:txBody>
      </p:sp>
      <p:sp>
        <p:nvSpPr>
          <p:cNvPr id="3" name="Content Placeholder 2"/>
          <p:cNvSpPr>
            <a:spLocks noGrp="1"/>
          </p:cNvSpPr>
          <p:nvPr>
            <p:ph idx="1"/>
          </p:nvPr>
        </p:nvSpPr>
        <p:spPr>
          <a:xfrm>
            <a:off x="1981200" y="4849575"/>
            <a:ext cx="8229600" cy="1503363"/>
          </a:xfrm>
        </p:spPr>
        <p:txBody>
          <a:bodyPr>
            <a:normAutofit fontScale="85000" lnSpcReduction="20000"/>
          </a:bodyPr>
          <a:lstStyle/>
          <a:p>
            <a:pPr marL="0" indent="0">
              <a:buNone/>
            </a:pPr>
            <a:r>
              <a:rPr lang="en-GB" dirty="0"/>
              <a:t>Left: uniform random</a:t>
            </a:r>
          </a:p>
          <a:p>
            <a:pPr marL="0" indent="0">
              <a:buNone/>
            </a:pPr>
            <a:r>
              <a:rPr lang="en-GB" dirty="0"/>
              <a:t>Right: biased – features, just the state space</a:t>
            </a:r>
          </a:p>
          <a:p>
            <a:pPr marL="0" indent="0">
              <a:buNone/>
            </a:pPr>
            <a:r>
              <a:rPr lang="en-GB" dirty="0"/>
              <a:t>These are random bias vectors: some are worse, but some are much better than uniform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7" y="1546226"/>
            <a:ext cx="6410325" cy="3076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052287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4D70-8F35-2648-B5B7-7C5ABCAADA42}"/>
              </a:ext>
            </a:extLst>
          </p:cNvPr>
          <p:cNvSpPr>
            <a:spLocks noGrp="1"/>
          </p:cNvSpPr>
          <p:nvPr>
            <p:ph type="title"/>
          </p:nvPr>
        </p:nvSpPr>
        <p:spPr/>
        <p:txBody>
          <a:bodyPr/>
          <a:lstStyle/>
          <a:p>
            <a:r>
              <a:rPr lang="en-US" dirty="0"/>
              <a:t>Coping with Long Reward Horizons II</a:t>
            </a:r>
          </a:p>
        </p:txBody>
      </p:sp>
      <p:sp>
        <p:nvSpPr>
          <p:cNvPr id="3" name="Content Placeholder 2">
            <a:extLst>
              <a:ext uri="{FF2B5EF4-FFF2-40B4-BE49-F238E27FC236}">
                <a16:creationId xmlns:a16="http://schemas.microsoft.com/office/drawing/2014/main" id="{E1A7A8AF-30E6-DB44-A0A0-7EFF15CEE585}"/>
              </a:ext>
            </a:extLst>
          </p:cNvPr>
          <p:cNvSpPr>
            <a:spLocks noGrp="1"/>
          </p:cNvSpPr>
          <p:nvPr>
            <p:ph idx="1"/>
          </p:nvPr>
        </p:nvSpPr>
        <p:spPr/>
        <p:txBody>
          <a:bodyPr/>
          <a:lstStyle/>
          <a:p>
            <a:r>
              <a:rPr lang="en-US" dirty="0"/>
              <a:t>Use Discount Factor</a:t>
            </a:r>
          </a:p>
          <a:p>
            <a:r>
              <a:rPr lang="en-US" dirty="0"/>
              <a:t>Discount the value of future rewards</a:t>
            </a:r>
          </a:p>
          <a:p>
            <a:pPr lvl="1"/>
            <a:r>
              <a:rPr lang="en-US" dirty="0"/>
              <a:t>Rewards gained further into the future become worth less</a:t>
            </a:r>
          </a:p>
          <a:p>
            <a:pPr lvl="1"/>
            <a:r>
              <a:rPr lang="en-US" dirty="0"/>
              <a:t>View the code in </a:t>
            </a:r>
            <a:r>
              <a:rPr lang="en-US" dirty="0" err="1"/>
              <a:t>SimpleEvoAgent</a:t>
            </a:r>
            <a:r>
              <a:rPr lang="en-US" dirty="0"/>
              <a:t> for this</a:t>
            </a:r>
          </a:p>
        </p:txBody>
      </p:sp>
    </p:spTree>
    <p:extLst>
      <p:ext uri="{BB962C8B-B14F-4D97-AF65-F5344CB8AC3E}">
        <p14:creationId xmlns:p14="http://schemas.microsoft.com/office/powerpoint/2010/main" val="3303101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3FC3-57E5-0B45-9BB2-DE4F36B72F0B}"/>
              </a:ext>
            </a:extLst>
          </p:cNvPr>
          <p:cNvSpPr>
            <a:spLocks noGrp="1"/>
          </p:cNvSpPr>
          <p:nvPr>
            <p:ph type="title"/>
          </p:nvPr>
        </p:nvSpPr>
        <p:spPr/>
        <p:txBody>
          <a:bodyPr/>
          <a:lstStyle/>
          <a:p>
            <a:r>
              <a:rPr lang="en-US" dirty="0"/>
              <a:t>SFP works amazingly well across a range of games</a:t>
            </a:r>
          </a:p>
        </p:txBody>
      </p:sp>
      <p:sp>
        <p:nvSpPr>
          <p:cNvPr id="3" name="Content Placeholder 2">
            <a:extLst>
              <a:ext uri="{FF2B5EF4-FFF2-40B4-BE49-F238E27FC236}">
                <a16:creationId xmlns:a16="http://schemas.microsoft.com/office/drawing/2014/main" id="{8087FBF4-B4EB-FF4C-A826-299946F36056}"/>
              </a:ext>
            </a:extLst>
          </p:cNvPr>
          <p:cNvSpPr>
            <a:spLocks noGrp="1"/>
          </p:cNvSpPr>
          <p:nvPr>
            <p:ph idx="1"/>
          </p:nvPr>
        </p:nvSpPr>
        <p:spPr/>
        <p:txBody>
          <a:bodyPr/>
          <a:lstStyle/>
          <a:p>
            <a:r>
              <a:rPr lang="en-US" dirty="0"/>
              <a:t>And plays games well IMMEDIATELY</a:t>
            </a:r>
          </a:p>
          <a:p>
            <a:r>
              <a:rPr lang="en-US" dirty="0"/>
              <a:t>No need to train for each game</a:t>
            </a:r>
          </a:p>
          <a:p>
            <a:r>
              <a:rPr lang="en-US" dirty="0"/>
              <a:t>Just needs the FORWARD MODEL (also called World Model, related to Digital Twin)</a:t>
            </a:r>
          </a:p>
        </p:txBody>
      </p:sp>
    </p:spTree>
    <p:extLst>
      <p:ext uri="{BB962C8B-B14F-4D97-AF65-F5344CB8AC3E}">
        <p14:creationId xmlns:p14="http://schemas.microsoft.com/office/powerpoint/2010/main" val="1048518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6FF0-B99B-7C4E-9E5F-9D16EB723E5C}"/>
              </a:ext>
            </a:extLst>
          </p:cNvPr>
          <p:cNvSpPr>
            <a:spLocks noGrp="1"/>
          </p:cNvSpPr>
          <p:nvPr>
            <p:ph type="title"/>
          </p:nvPr>
        </p:nvSpPr>
        <p:spPr/>
        <p:txBody>
          <a:bodyPr/>
          <a:lstStyle/>
          <a:p>
            <a:r>
              <a:rPr lang="en-US" dirty="0"/>
              <a:t>What about learning a forward model?</a:t>
            </a:r>
          </a:p>
        </p:txBody>
      </p:sp>
      <p:sp>
        <p:nvSpPr>
          <p:cNvPr id="3" name="Content Placeholder 2">
            <a:extLst>
              <a:ext uri="{FF2B5EF4-FFF2-40B4-BE49-F238E27FC236}">
                <a16:creationId xmlns:a16="http://schemas.microsoft.com/office/drawing/2014/main" id="{8ABD3DB0-3643-2844-BEFC-8BFAC49F176B}"/>
              </a:ext>
            </a:extLst>
          </p:cNvPr>
          <p:cNvSpPr>
            <a:spLocks noGrp="1"/>
          </p:cNvSpPr>
          <p:nvPr>
            <p:ph idx="1"/>
          </p:nvPr>
        </p:nvSpPr>
        <p:spPr/>
        <p:txBody>
          <a:bodyPr/>
          <a:lstStyle/>
          <a:p>
            <a:r>
              <a:rPr lang="en-US" dirty="0"/>
              <a:t>Interesting work on this at DeepMind using variational auto-encoders</a:t>
            </a:r>
          </a:p>
          <a:p>
            <a:r>
              <a:rPr lang="en-US" dirty="0"/>
              <a:t>Also work in our group and Queen Mary</a:t>
            </a:r>
          </a:p>
          <a:p>
            <a:endParaRPr lang="en-US" dirty="0"/>
          </a:p>
          <a:p>
            <a:r>
              <a:rPr lang="en-US" dirty="0"/>
              <a:t>What happens if we deliberately corrupt the model?</a:t>
            </a:r>
          </a:p>
          <a:p>
            <a:pPr lvl="1"/>
            <a:r>
              <a:rPr lang="en-US" dirty="0"/>
              <a:t>we can set false parameter values</a:t>
            </a:r>
          </a:p>
          <a:p>
            <a:pPr lvl="1"/>
            <a:r>
              <a:rPr lang="en-US" dirty="0"/>
              <a:t>and observe the effects</a:t>
            </a:r>
          </a:p>
        </p:txBody>
      </p:sp>
    </p:spTree>
    <p:extLst>
      <p:ext uri="{BB962C8B-B14F-4D97-AF65-F5344CB8AC3E}">
        <p14:creationId xmlns:p14="http://schemas.microsoft.com/office/powerpoint/2010/main" val="1331619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6967-614C-984A-A426-95D07D9F92FC}"/>
              </a:ext>
            </a:extLst>
          </p:cNvPr>
          <p:cNvSpPr>
            <a:spLocks noGrp="1"/>
          </p:cNvSpPr>
          <p:nvPr>
            <p:ph type="title"/>
          </p:nvPr>
        </p:nvSpPr>
        <p:spPr/>
        <p:txBody>
          <a:bodyPr/>
          <a:lstStyle/>
          <a:p>
            <a:r>
              <a:rPr lang="en-US" dirty="0"/>
              <a:t>Experimenting with False Game Models</a:t>
            </a:r>
          </a:p>
        </p:txBody>
      </p:sp>
      <p:sp>
        <p:nvSpPr>
          <p:cNvPr id="3" name="Content Placeholder 2">
            <a:extLst>
              <a:ext uri="{FF2B5EF4-FFF2-40B4-BE49-F238E27FC236}">
                <a16:creationId xmlns:a16="http://schemas.microsoft.com/office/drawing/2014/main" id="{B95B52DB-CB29-0848-9F69-56472E6FF320}"/>
              </a:ext>
            </a:extLst>
          </p:cNvPr>
          <p:cNvSpPr>
            <a:spLocks noGrp="1"/>
          </p:cNvSpPr>
          <p:nvPr>
            <p:ph idx="1"/>
          </p:nvPr>
        </p:nvSpPr>
        <p:spPr/>
        <p:txBody>
          <a:bodyPr/>
          <a:lstStyle/>
          <a:p>
            <a:r>
              <a:rPr lang="en-US" dirty="0"/>
              <a:t>Make the game state parameterized (in a clean way)</a:t>
            </a:r>
          </a:p>
          <a:p>
            <a:r>
              <a:rPr lang="en-US" dirty="0"/>
              <a:t>All parameters contained in a single </a:t>
            </a:r>
            <a:r>
              <a:rPr lang="en-US" dirty="0" err="1"/>
              <a:t>GameParams</a:t>
            </a:r>
            <a:r>
              <a:rPr lang="en-US" dirty="0"/>
              <a:t> object</a:t>
            </a:r>
          </a:p>
          <a:p>
            <a:r>
              <a:rPr lang="en-US" dirty="0"/>
              <a:t>Method:</a:t>
            </a:r>
          </a:p>
          <a:p>
            <a:pPr lvl="1"/>
            <a:r>
              <a:rPr lang="en-US" dirty="0"/>
              <a:t>Before passing game state copy to Agent, change one or more of the parameters</a:t>
            </a:r>
          </a:p>
          <a:p>
            <a:pPr lvl="1"/>
            <a:r>
              <a:rPr lang="en-US" dirty="0"/>
              <a:t>Then: true game proceeds as normal</a:t>
            </a:r>
          </a:p>
          <a:p>
            <a:pPr lvl="1"/>
            <a:r>
              <a:rPr lang="en-US" dirty="0"/>
              <a:t>Agent must cope with false model</a:t>
            </a:r>
          </a:p>
        </p:txBody>
      </p:sp>
    </p:spTree>
    <p:extLst>
      <p:ext uri="{BB962C8B-B14F-4D97-AF65-F5344CB8AC3E}">
        <p14:creationId xmlns:p14="http://schemas.microsoft.com/office/powerpoint/2010/main" val="329816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2F20-4651-8542-96A9-D485B7F3435A}"/>
              </a:ext>
            </a:extLst>
          </p:cNvPr>
          <p:cNvSpPr>
            <a:spLocks noGrp="1"/>
          </p:cNvSpPr>
          <p:nvPr>
            <p:ph type="title"/>
          </p:nvPr>
        </p:nvSpPr>
        <p:spPr/>
        <p:txBody>
          <a:bodyPr/>
          <a:lstStyle/>
          <a:p>
            <a:r>
              <a:rPr lang="en-US" dirty="0"/>
              <a:t>False Models in Cave Swing: Some Surprising Results</a:t>
            </a:r>
          </a:p>
        </p:txBody>
      </p:sp>
      <p:pic>
        <p:nvPicPr>
          <p:cNvPr id="5" name="Content Placeholder 4">
            <a:extLst>
              <a:ext uri="{FF2B5EF4-FFF2-40B4-BE49-F238E27FC236}">
                <a16:creationId xmlns:a16="http://schemas.microsoft.com/office/drawing/2014/main" id="{7C28B8AA-E81F-E94A-AB64-D815FD009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5365" y="1341803"/>
            <a:ext cx="7014117" cy="5225517"/>
          </a:xfrm>
        </p:spPr>
      </p:pic>
    </p:spTree>
    <p:extLst>
      <p:ext uri="{BB962C8B-B14F-4D97-AF65-F5344CB8AC3E}">
        <p14:creationId xmlns:p14="http://schemas.microsoft.com/office/powerpoint/2010/main" val="2706566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851F-C0AE-DC4D-987B-3B336543AC9F}"/>
              </a:ext>
            </a:extLst>
          </p:cNvPr>
          <p:cNvSpPr>
            <a:spLocks noGrp="1"/>
          </p:cNvSpPr>
          <p:nvPr>
            <p:ph type="title"/>
          </p:nvPr>
        </p:nvSpPr>
        <p:spPr>
          <a:xfrm>
            <a:off x="0" y="-558800"/>
            <a:ext cx="3903353" cy="5080000"/>
          </a:xfrm>
        </p:spPr>
        <p:txBody>
          <a:bodyPr>
            <a:normAutofit/>
          </a:bodyPr>
          <a:lstStyle/>
          <a:p>
            <a:r>
              <a:rPr lang="en-US" dirty="0"/>
              <a:t>Effects of false factor for Hooke’s constant</a:t>
            </a:r>
          </a:p>
        </p:txBody>
      </p:sp>
      <p:pic>
        <p:nvPicPr>
          <p:cNvPr id="4" name="Picture 3">
            <a:extLst>
              <a:ext uri="{FF2B5EF4-FFF2-40B4-BE49-F238E27FC236}">
                <a16:creationId xmlns:a16="http://schemas.microsoft.com/office/drawing/2014/main" id="{34844680-9705-1F4D-984B-E3C359CC34C6}"/>
              </a:ext>
            </a:extLst>
          </p:cNvPr>
          <p:cNvPicPr>
            <a:picLocks noChangeAspect="1"/>
          </p:cNvPicPr>
          <p:nvPr/>
        </p:nvPicPr>
        <p:blipFill>
          <a:blip r:embed="rId2"/>
          <a:stretch>
            <a:fillRect/>
          </a:stretch>
        </p:blipFill>
        <p:spPr>
          <a:xfrm>
            <a:off x="3390900" y="0"/>
            <a:ext cx="8801101" cy="6776848"/>
          </a:xfrm>
          <a:prstGeom prst="rect">
            <a:avLst/>
          </a:prstGeom>
        </p:spPr>
      </p:pic>
    </p:spTree>
    <p:extLst>
      <p:ext uri="{BB962C8B-B14F-4D97-AF65-F5344CB8AC3E}">
        <p14:creationId xmlns:p14="http://schemas.microsoft.com/office/powerpoint/2010/main" val="283810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F24F-E481-8C4E-A682-7C15DEACD927}"/>
              </a:ext>
            </a:extLst>
          </p:cNvPr>
          <p:cNvSpPr>
            <a:spLocks noGrp="1"/>
          </p:cNvSpPr>
          <p:nvPr>
            <p:ph type="title"/>
          </p:nvPr>
        </p:nvSpPr>
        <p:spPr/>
        <p:txBody>
          <a:bodyPr/>
          <a:lstStyle/>
          <a:p>
            <a:r>
              <a:rPr lang="en-US" dirty="0"/>
              <a:t>What you need to implement:</a:t>
            </a:r>
            <a:br>
              <a:rPr lang="en-US" dirty="0"/>
            </a:br>
            <a:r>
              <a:rPr lang="en-US" dirty="0"/>
              <a:t>(repeated from intro)</a:t>
            </a:r>
          </a:p>
        </p:txBody>
      </p:sp>
      <p:sp>
        <p:nvSpPr>
          <p:cNvPr id="3" name="Content Placeholder 2">
            <a:extLst>
              <a:ext uri="{FF2B5EF4-FFF2-40B4-BE49-F238E27FC236}">
                <a16:creationId xmlns:a16="http://schemas.microsoft.com/office/drawing/2014/main" id="{F87746C3-3C4B-8140-90E4-1CD3048D56E1}"/>
              </a:ext>
            </a:extLst>
          </p:cNvPr>
          <p:cNvSpPr>
            <a:spLocks noGrp="1"/>
          </p:cNvSpPr>
          <p:nvPr>
            <p:ph idx="1"/>
          </p:nvPr>
        </p:nvSpPr>
        <p:spPr>
          <a:xfrm>
            <a:off x="838200" y="1828800"/>
            <a:ext cx="10515600" cy="4635839"/>
          </a:xfrm>
        </p:spPr>
        <p:txBody>
          <a:bodyPr>
            <a:normAutofit fontScale="85000" lnSpcReduction="20000"/>
          </a:bodyPr>
          <a:lstStyle/>
          <a:p>
            <a:pPr marL="0" indent="0">
              <a:buNone/>
            </a:pPr>
            <a:r>
              <a:rPr lang="en-GB" sz="3500" b="1" dirty="0"/>
              <a:t>public interface </a:t>
            </a:r>
            <a:r>
              <a:rPr lang="en-GB" sz="3500" dirty="0" err="1"/>
              <a:t>AbstractGameState</a:t>
            </a:r>
            <a:r>
              <a:rPr lang="en-GB" sz="3500" dirty="0"/>
              <a:t> {</a:t>
            </a:r>
            <a:br>
              <a:rPr lang="en-GB" sz="3500" dirty="0"/>
            </a:br>
            <a:br>
              <a:rPr lang="en-GB" sz="3500" dirty="0"/>
            </a:br>
            <a:r>
              <a:rPr lang="en-GB" sz="3500" b="1" dirty="0"/>
              <a:t>    </a:t>
            </a:r>
            <a:r>
              <a:rPr lang="en-GB" sz="3500" b="1" dirty="0" err="1"/>
              <a:t>AbstractGameState</a:t>
            </a:r>
            <a:r>
              <a:rPr lang="en-GB" sz="3500" b="1" dirty="0"/>
              <a:t> copy();</a:t>
            </a:r>
            <a:br>
              <a:rPr lang="en-GB" sz="3500" b="1" dirty="0"/>
            </a:br>
            <a:br>
              <a:rPr lang="en-GB" sz="3500" b="1" dirty="0"/>
            </a:br>
            <a:r>
              <a:rPr lang="en-GB" sz="3500" b="1" dirty="0"/>
              <a:t>    </a:t>
            </a:r>
            <a:r>
              <a:rPr lang="en-GB" sz="3500" b="1" dirty="0" err="1"/>
              <a:t>AbstractGameState</a:t>
            </a:r>
            <a:r>
              <a:rPr lang="en-GB" sz="3500" b="1" dirty="0"/>
              <a:t> next(</a:t>
            </a:r>
            <a:r>
              <a:rPr lang="en-GB" sz="3500" b="1" dirty="0" err="1"/>
              <a:t>int</a:t>
            </a:r>
            <a:r>
              <a:rPr lang="en-GB" sz="3500" b="1" dirty="0"/>
              <a:t>[] actions);</a:t>
            </a:r>
            <a:br>
              <a:rPr lang="en-GB" sz="3500" b="1" dirty="0"/>
            </a:br>
            <a:br>
              <a:rPr lang="en-GB" sz="3500" dirty="0"/>
            </a:br>
            <a:r>
              <a:rPr lang="en-GB" sz="3500" dirty="0"/>
              <a:t>    </a:t>
            </a:r>
            <a:r>
              <a:rPr lang="en-GB" sz="3500" b="1" dirty="0" err="1"/>
              <a:t>int</a:t>
            </a:r>
            <a:r>
              <a:rPr lang="en-GB" sz="3500" b="1" dirty="0"/>
              <a:t> </a:t>
            </a:r>
            <a:r>
              <a:rPr lang="en-GB" sz="3500" dirty="0" err="1"/>
              <a:t>nActions</a:t>
            </a:r>
            <a:r>
              <a:rPr lang="en-GB" sz="3500" dirty="0"/>
              <a:t>();</a:t>
            </a:r>
            <a:br>
              <a:rPr lang="en-GB" sz="3500" dirty="0"/>
            </a:br>
            <a:br>
              <a:rPr lang="en-GB" sz="3500" dirty="0"/>
            </a:br>
            <a:r>
              <a:rPr lang="en-GB" sz="3500" dirty="0"/>
              <a:t>    </a:t>
            </a:r>
            <a:r>
              <a:rPr lang="en-GB" sz="3500" b="1" dirty="0"/>
              <a:t>double </a:t>
            </a:r>
            <a:r>
              <a:rPr lang="en-GB" sz="3500" dirty="0" err="1"/>
              <a:t>getScore</a:t>
            </a:r>
            <a:r>
              <a:rPr lang="en-GB" sz="3500" dirty="0"/>
              <a:t>();</a:t>
            </a:r>
            <a:br>
              <a:rPr lang="en-GB" sz="3500" dirty="0"/>
            </a:br>
            <a:br>
              <a:rPr lang="en-GB" sz="3500" dirty="0"/>
            </a:br>
            <a:r>
              <a:rPr lang="en-GB" sz="3500" dirty="0"/>
              <a:t>    </a:t>
            </a:r>
            <a:r>
              <a:rPr lang="en-GB" sz="3500" b="1" dirty="0" err="1"/>
              <a:t>boolean</a:t>
            </a:r>
            <a:r>
              <a:rPr lang="en-GB" sz="3500" b="1" dirty="0"/>
              <a:t> </a:t>
            </a:r>
            <a:r>
              <a:rPr lang="en-GB" sz="3500" dirty="0" err="1"/>
              <a:t>isTerminal</a:t>
            </a:r>
            <a:r>
              <a:rPr lang="en-GB" sz="3500" dirty="0"/>
              <a:t>();</a:t>
            </a:r>
            <a:br>
              <a:rPr lang="en-GB" sz="3500" dirty="0"/>
            </a:br>
            <a:br>
              <a:rPr lang="en-GB" sz="3500" dirty="0"/>
            </a:br>
            <a:r>
              <a:rPr lang="en-GB" sz="3500" dirty="0"/>
              <a:t>}</a:t>
            </a:r>
            <a:br>
              <a:rPr lang="en-GB" dirty="0"/>
            </a:br>
            <a:endParaRPr lang="en-US" dirty="0"/>
          </a:p>
        </p:txBody>
      </p:sp>
    </p:spTree>
    <p:extLst>
      <p:ext uri="{BB962C8B-B14F-4D97-AF65-F5344CB8AC3E}">
        <p14:creationId xmlns:p14="http://schemas.microsoft.com/office/powerpoint/2010/main" val="32706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2F0B-8688-D74E-8F97-DF2FA788AB59}"/>
              </a:ext>
            </a:extLst>
          </p:cNvPr>
          <p:cNvSpPr>
            <a:spLocks noGrp="1"/>
          </p:cNvSpPr>
          <p:nvPr>
            <p:ph type="title"/>
          </p:nvPr>
        </p:nvSpPr>
        <p:spPr/>
        <p:txBody>
          <a:bodyPr/>
          <a:lstStyle/>
          <a:p>
            <a:r>
              <a:rPr lang="en-US" dirty="0"/>
              <a:t>Basic Evolutionary Algorithms</a:t>
            </a:r>
            <a:br>
              <a:rPr lang="en-US" dirty="0"/>
            </a:br>
            <a:r>
              <a:rPr lang="en-US" sz="2800" dirty="0"/>
              <a:t>we’ll see some code in a minute</a:t>
            </a:r>
            <a:endParaRPr lang="en-US" dirty="0"/>
          </a:p>
        </p:txBody>
      </p:sp>
      <p:sp>
        <p:nvSpPr>
          <p:cNvPr id="3" name="Content Placeholder 2">
            <a:extLst>
              <a:ext uri="{FF2B5EF4-FFF2-40B4-BE49-F238E27FC236}">
                <a16:creationId xmlns:a16="http://schemas.microsoft.com/office/drawing/2014/main" id="{EDDFA8EE-8D13-194A-ACC1-69E09C011888}"/>
              </a:ext>
            </a:extLst>
          </p:cNvPr>
          <p:cNvSpPr>
            <a:spLocks noGrp="1"/>
          </p:cNvSpPr>
          <p:nvPr>
            <p:ph idx="1"/>
          </p:nvPr>
        </p:nvSpPr>
        <p:spPr/>
        <p:txBody>
          <a:bodyPr>
            <a:normAutofit fontScale="92500" lnSpcReduction="20000"/>
          </a:bodyPr>
          <a:lstStyle/>
          <a:p>
            <a:r>
              <a:rPr lang="en-US" dirty="0" err="1"/>
              <a:t>Initialise</a:t>
            </a:r>
            <a:r>
              <a:rPr lang="en-US" dirty="0"/>
              <a:t> (pick random points in space)</a:t>
            </a:r>
          </a:p>
          <a:p>
            <a:r>
              <a:rPr lang="en-US" dirty="0"/>
              <a:t>Evaluate (not part of the algorithm, but must be done)</a:t>
            </a:r>
          </a:p>
          <a:p>
            <a:r>
              <a:rPr lang="en-US" dirty="0"/>
              <a:t>Select Best</a:t>
            </a:r>
          </a:p>
          <a:p>
            <a:r>
              <a:rPr lang="en-US" dirty="0"/>
              <a:t>Vary them and go back to Evaluate if budget permits</a:t>
            </a:r>
          </a:p>
          <a:p>
            <a:endParaRPr lang="en-US" dirty="0"/>
          </a:p>
          <a:p>
            <a:r>
              <a:rPr lang="en-US" b="1" dirty="0"/>
              <a:t>Terminology:</a:t>
            </a:r>
          </a:p>
          <a:p>
            <a:pPr lvl="1"/>
            <a:r>
              <a:rPr lang="en-US" dirty="0"/>
              <a:t>We use FITNESS usually to mean a numerical score given to how good a solution is</a:t>
            </a:r>
          </a:p>
          <a:p>
            <a:pPr lvl="1"/>
            <a:r>
              <a:rPr lang="en-US" dirty="0"/>
              <a:t>All called on OBJECTIVE function</a:t>
            </a:r>
          </a:p>
          <a:p>
            <a:pPr lvl="1"/>
            <a:r>
              <a:rPr lang="en-US" dirty="0"/>
              <a:t>This is usually a property of an individual solution</a:t>
            </a:r>
          </a:p>
          <a:p>
            <a:pPr lvl="1"/>
            <a:r>
              <a:rPr lang="en-US" dirty="0"/>
              <a:t>Aim may be to </a:t>
            </a:r>
            <a:r>
              <a:rPr lang="en-US" dirty="0" err="1"/>
              <a:t>minimise</a:t>
            </a:r>
            <a:r>
              <a:rPr lang="en-US" dirty="0"/>
              <a:t> of </a:t>
            </a:r>
            <a:r>
              <a:rPr lang="en-US" dirty="0" err="1"/>
              <a:t>maximise</a:t>
            </a:r>
            <a:r>
              <a:rPr lang="en-US" dirty="0"/>
              <a:t> this</a:t>
            </a:r>
          </a:p>
          <a:p>
            <a:pPr lvl="1"/>
            <a:r>
              <a:rPr lang="en-US" dirty="0"/>
              <a:t>For multi-player games may be computed with respect to OTHER solutions in a population of possible solutions – this is called </a:t>
            </a:r>
            <a:r>
              <a:rPr lang="en-US" b="1" dirty="0"/>
              <a:t>Co-Evolution</a:t>
            </a:r>
          </a:p>
        </p:txBody>
      </p:sp>
    </p:spTree>
    <p:extLst>
      <p:ext uri="{BB962C8B-B14F-4D97-AF65-F5344CB8AC3E}">
        <p14:creationId xmlns:p14="http://schemas.microsoft.com/office/powerpoint/2010/main" val="160015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My Favourite Evolutionary Algorithm</a:t>
            </a:r>
            <a:br>
              <a:rPr lang="en-GB" dirty="0"/>
            </a:br>
            <a:r>
              <a:rPr lang="en-GB" dirty="0"/>
              <a:t>Random Mutation Hill-Climber (RHMC)</a:t>
            </a:r>
          </a:p>
        </p:txBody>
      </p:sp>
      <p:sp>
        <p:nvSpPr>
          <p:cNvPr id="3" name="Content Placeholder 2"/>
          <p:cNvSpPr>
            <a:spLocks noGrp="1"/>
          </p:cNvSpPr>
          <p:nvPr>
            <p:ph idx="1"/>
          </p:nvPr>
        </p:nvSpPr>
        <p:spPr/>
        <p:txBody>
          <a:bodyPr/>
          <a:lstStyle/>
          <a:p>
            <a:r>
              <a:rPr lang="en-GB" dirty="0"/>
              <a:t>Ultra-simple</a:t>
            </a:r>
          </a:p>
          <a:p>
            <a:r>
              <a:rPr lang="en-GB" dirty="0"/>
              <a:t>Performance very good across a range of problems</a:t>
            </a:r>
          </a:p>
          <a:p>
            <a:r>
              <a:rPr lang="en-GB" dirty="0"/>
              <a:t>Prone to get stuck in local optima</a:t>
            </a:r>
          </a:p>
          <a:p>
            <a:r>
              <a:rPr lang="en-GB" sz="4000" b="1" dirty="0"/>
              <a:t>So run with random restarts or allow Large Mutations</a:t>
            </a:r>
          </a:p>
          <a:p>
            <a:r>
              <a:rPr lang="en-GB" dirty="0"/>
              <a:t>AKA: (1+1) ES (continuous) or (1+1) EA (discrete)</a:t>
            </a:r>
          </a:p>
          <a:p>
            <a:pPr marL="0" indent="0">
              <a:buNone/>
            </a:pPr>
            <a:endParaRPr lang="en-GB" dirty="0"/>
          </a:p>
        </p:txBody>
      </p:sp>
    </p:spTree>
    <p:extLst>
      <p:ext uri="{BB962C8B-B14F-4D97-AF65-F5344CB8AC3E}">
        <p14:creationId xmlns:p14="http://schemas.microsoft.com/office/powerpoint/2010/main" val="357162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Algorithm (1+1 EA)</a:t>
            </a:r>
          </a:p>
        </p:txBody>
      </p:sp>
      <p:sp>
        <p:nvSpPr>
          <p:cNvPr id="3" name="Content Placeholder 2"/>
          <p:cNvSpPr>
            <a:spLocks noGrp="1"/>
          </p:cNvSpPr>
          <p:nvPr>
            <p:ph idx="1"/>
          </p:nvPr>
        </p:nvSpPr>
        <p:spPr/>
        <p:txBody>
          <a:bodyPr>
            <a:normAutofit/>
          </a:bodyPr>
          <a:lstStyle/>
          <a:p>
            <a:r>
              <a:rPr lang="en-GB" dirty="0"/>
              <a:t>Make a single random solution – call it </a:t>
            </a:r>
            <a:r>
              <a:rPr lang="en-GB" dirty="0" err="1"/>
              <a:t>bestYet</a:t>
            </a:r>
            <a:endParaRPr lang="en-GB" dirty="0"/>
          </a:p>
          <a:p>
            <a:r>
              <a:rPr lang="en-GB" dirty="0"/>
              <a:t>Repeat until termination</a:t>
            </a:r>
          </a:p>
          <a:p>
            <a:pPr lvl="1"/>
            <a:r>
              <a:rPr lang="en-GB" dirty="0" err="1"/>
              <a:t>mutatedCopy</a:t>
            </a:r>
            <a:r>
              <a:rPr lang="en-GB" dirty="0"/>
              <a:t> := </a:t>
            </a:r>
            <a:r>
              <a:rPr lang="en-GB" dirty="0" err="1"/>
              <a:t>copyAndMutate</a:t>
            </a:r>
            <a:r>
              <a:rPr lang="en-GB" dirty="0"/>
              <a:t>(</a:t>
            </a:r>
            <a:r>
              <a:rPr lang="en-GB" dirty="0" err="1"/>
              <a:t>bestYet</a:t>
            </a:r>
            <a:r>
              <a:rPr lang="en-GB" dirty="0"/>
              <a:t>)</a:t>
            </a:r>
          </a:p>
          <a:p>
            <a:pPr lvl="1"/>
            <a:r>
              <a:rPr lang="en-GB" dirty="0"/>
              <a:t>If (</a:t>
            </a:r>
            <a:r>
              <a:rPr lang="en-GB" dirty="0" err="1"/>
              <a:t>mutatedCopy</a:t>
            </a:r>
            <a:r>
              <a:rPr lang="en-GB" dirty="0"/>
              <a:t> </a:t>
            </a:r>
            <a:r>
              <a:rPr lang="en-GB" b="1" dirty="0"/>
              <a:t>is better than or equal to</a:t>
            </a:r>
            <a:r>
              <a:rPr lang="en-GB" dirty="0"/>
              <a:t> </a:t>
            </a:r>
            <a:r>
              <a:rPr lang="en-GB" dirty="0" err="1"/>
              <a:t>bestYet</a:t>
            </a:r>
            <a:r>
              <a:rPr lang="en-GB" dirty="0"/>
              <a:t>)</a:t>
            </a:r>
          </a:p>
          <a:p>
            <a:pPr lvl="2"/>
            <a:r>
              <a:rPr lang="en-GB" dirty="0" err="1"/>
              <a:t>bestYet</a:t>
            </a:r>
            <a:r>
              <a:rPr lang="en-GB" dirty="0"/>
              <a:t> := </a:t>
            </a:r>
            <a:r>
              <a:rPr lang="en-GB" dirty="0" err="1"/>
              <a:t>mutatedCopy</a:t>
            </a:r>
            <a:endParaRPr lang="en-GB" dirty="0"/>
          </a:p>
          <a:p>
            <a:pPr lvl="1"/>
            <a:r>
              <a:rPr lang="en-GB" dirty="0"/>
              <a:t>Terminate if </a:t>
            </a:r>
            <a:r>
              <a:rPr lang="en-GB" dirty="0" err="1"/>
              <a:t>bestYet</a:t>
            </a:r>
            <a:r>
              <a:rPr lang="en-GB" dirty="0"/>
              <a:t> is good enough</a:t>
            </a:r>
          </a:p>
          <a:p>
            <a:pPr lvl="1"/>
            <a:r>
              <a:rPr lang="en-GB" dirty="0"/>
              <a:t>OR we’ve run out of time</a:t>
            </a:r>
          </a:p>
          <a:p>
            <a:pPr marL="0" indent="0">
              <a:buNone/>
            </a:pPr>
            <a:endParaRPr lang="en-GB" dirty="0"/>
          </a:p>
          <a:p>
            <a:pPr marL="0" indent="0">
              <a:buNone/>
            </a:pPr>
            <a:r>
              <a:rPr lang="en-GB" dirty="0"/>
              <a:t>Question: where is the fitness evaluation done?</a:t>
            </a:r>
          </a:p>
        </p:txBody>
      </p:sp>
    </p:spTree>
    <p:extLst>
      <p:ext uri="{BB962C8B-B14F-4D97-AF65-F5344CB8AC3E}">
        <p14:creationId xmlns:p14="http://schemas.microsoft.com/office/powerpoint/2010/main" val="232382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D99F-5478-7F45-981C-1743CDF004B1}"/>
              </a:ext>
            </a:extLst>
          </p:cNvPr>
          <p:cNvSpPr>
            <a:spLocks noGrp="1"/>
          </p:cNvSpPr>
          <p:nvPr>
            <p:ph type="title"/>
          </p:nvPr>
        </p:nvSpPr>
        <p:spPr/>
        <p:txBody>
          <a:bodyPr/>
          <a:lstStyle/>
          <a:p>
            <a:r>
              <a:rPr lang="en-US" dirty="0"/>
              <a:t>Next we’ll see a complete (1+1) EA Solving OneMax. -Code is in Kotlin (concise)</a:t>
            </a:r>
          </a:p>
        </p:txBody>
      </p:sp>
      <p:sp>
        <p:nvSpPr>
          <p:cNvPr id="3" name="Content Placeholder 2">
            <a:extLst>
              <a:ext uri="{FF2B5EF4-FFF2-40B4-BE49-F238E27FC236}">
                <a16:creationId xmlns:a16="http://schemas.microsoft.com/office/drawing/2014/main" id="{CA8F3341-8982-A24E-A170-5A09F6351466}"/>
              </a:ext>
            </a:extLst>
          </p:cNvPr>
          <p:cNvSpPr>
            <a:spLocks noGrp="1"/>
          </p:cNvSpPr>
          <p:nvPr>
            <p:ph idx="1"/>
          </p:nvPr>
        </p:nvSpPr>
        <p:spPr/>
        <p:txBody>
          <a:bodyPr/>
          <a:lstStyle/>
          <a:p>
            <a:r>
              <a:rPr lang="en-US" dirty="0"/>
              <a:t>One-Max: the fitness is defined as the sum of values in a bit vector (where each value is either zero or 1)</a:t>
            </a:r>
          </a:p>
          <a:p>
            <a:pPr lvl="1"/>
            <a:r>
              <a:rPr lang="en-US" dirty="0"/>
              <a:t>E.g. if to calculate fitness of current solution: </a:t>
            </a:r>
            <a:r>
              <a:rPr lang="en-GB" b="1" dirty="0" err="1">
                <a:solidFill>
                  <a:srgbClr val="660E7A"/>
                </a:solidFill>
              </a:rPr>
              <a:t>current</a:t>
            </a:r>
            <a:r>
              <a:rPr lang="en-GB" dirty="0" err="1"/>
              <a:t>.</a:t>
            </a:r>
            <a:r>
              <a:rPr lang="en-GB" i="1" dirty="0" err="1"/>
              <a:t>sum</a:t>
            </a:r>
            <a:r>
              <a:rPr lang="en-GB" dirty="0"/>
              <a:t>()</a:t>
            </a:r>
            <a:endParaRPr lang="en-US" dirty="0"/>
          </a:p>
          <a:p>
            <a:r>
              <a:rPr lang="en-US" dirty="0"/>
              <a:t>Perhaps the simplest possible discrete optimisation problem to solve</a:t>
            </a:r>
          </a:p>
          <a:p>
            <a:r>
              <a:rPr lang="en-US" dirty="0"/>
              <a:t>No local optima</a:t>
            </a:r>
          </a:p>
          <a:p>
            <a:r>
              <a:rPr lang="en-US" dirty="0"/>
              <a:t>No “</a:t>
            </a:r>
            <a:r>
              <a:rPr lang="en-US" dirty="0" err="1"/>
              <a:t>epistatis</a:t>
            </a:r>
            <a:r>
              <a:rPr lang="en-US" dirty="0"/>
              <a:t>”</a:t>
            </a:r>
          </a:p>
          <a:p>
            <a:pPr lvl="1"/>
            <a:r>
              <a:rPr lang="en-US" dirty="0"/>
              <a:t>i.e. each dimension of the vector contributes to the overall fitness of the vector independently of all other dimensions</a:t>
            </a:r>
          </a:p>
        </p:txBody>
      </p:sp>
    </p:spTree>
    <p:extLst>
      <p:ext uri="{BB962C8B-B14F-4D97-AF65-F5344CB8AC3E}">
        <p14:creationId xmlns:p14="http://schemas.microsoft.com/office/powerpoint/2010/main" val="35270998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TotalTime>
  <Words>1400</Words>
  <Application>Microsoft Macintosh PowerPoint</Application>
  <PresentationFormat>Widescreen</PresentationFormat>
  <Paragraphs>189</Paragraphs>
  <Slides>46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A Simple High-Performance Rolling Horizon Evolutionary Algorithm  IGGI AI-Based Game Design</vt:lpstr>
      <vt:lpstr>Outline </vt:lpstr>
      <vt:lpstr>SFP is NOT new The algorithms:</vt:lpstr>
      <vt:lpstr>All SFP Algorithms:</vt:lpstr>
      <vt:lpstr>What you need to implement: (repeated from intro)</vt:lpstr>
      <vt:lpstr>Basic Evolutionary Algorithms we’ll see some code in a minute</vt:lpstr>
      <vt:lpstr>My Favourite Evolutionary Algorithm Random Mutation Hill-Climber (RHMC)</vt:lpstr>
      <vt:lpstr>The Algorithm (1+1 EA)</vt:lpstr>
      <vt:lpstr>Next we’ll see a complete (1+1) EA Solving OneMax. -Code is in Kotlin (concise)</vt:lpstr>
      <vt:lpstr>What use is OneMax?</vt:lpstr>
      <vt:lpstr>PowerPoint Presentation</vt:lpstr>
      <vt:lpstr>Running SimpleOneMax </vt:lpstr>
      <vt:lpstr>Sample Output – is this in line with what you expected?</vt:lpstr>
      <vt:lpstr>Lab Exercise [Suggest working in small groups or discussing with module staff]</vt:lpstr>
      <vt:lpstr>We’ve covered the necessary evolutionary algorithm</vt:lpstr>
      <vt:lpstr>Interfacing SimpleEvoAgent to game: Simple Player Interface</vt:lpstr>
      <vt:lpstr>SimpleEvoAgent</vt:lpstr>
      <vt:lpstr>Example settings (sequence length can be game-dependent) (expectedMutations: often around 10% of seqLen)</vt:lpstr>
      <vt:lpstr>PowerPoint Presentation</vt:lpstr>
      <vt:lpstr>Make a random solution  (assumes same number of actions available at each step)</vt:lpstr>
      <vt:lpstr>Next we have a random mutation</vt:lpstr>
      <vt:lpstr>PowerPoint Presentation</vt:lpstr>
      <vt:lpstr>Mutate a single value (gene)</vt:lpstr>
      <vt:lpstr>This implements the Shift Buffer</vt:lpstr>
      <vt:lpstr>This evaluates a sequence </vt:lpstr>
      <vt:lpstr>Tuning RHEA with the NTBEA: The Parameter Space</vt:lpstr>
      <vt:lpstr>Observing the Rollout Scores</vt:lpstr>
      <vt:lpstr>Plotting game score versus position in rollout (action sequence) – buffers included</vt:lpstr>
      <vt:lpstr>Plotting game score versus position in rollout (action sequence) – buffers not included</vt:lpstr>
      <vt:lpstr>Score versus Game Tick (buffers included)</vt:lpstr>
      <vt:lpstr>Score versus Game Tick (buffers not included)</vt:lpstr>
      <vt:lpstr>Results of various optimisation algorithms (similar to previous slides)</vt:lpstr>
      <vt:lpstr>Exploring the Parameter Space Exhaustively What does this say about the game?</vt:lpstr>
      <vt:lpstr>So What is New?</vt:lpstr>
      <vt:lpstr>Dealing with Flat Reward Landscapes</vt:lpstr>
      <vt:lpstr>A mutation transducer: repeating previous actions to enable better movement exploration</vt:lpstr>
      <vt:lpstr>Mutation Transducer (in KotlinTest repo) May copy previous output value</vt:lpstr>
      <vt:lpstr>Biasing Roll-Outs  (Lucas et al, EvoStar 2014)</vt:lpstr>
      <vt:lpstr>Mountain Car Example</vt:lpstr>
      <vt:lpstr>State Space Trajectories (goal is hatched area)</vt:lpstr>
      <vt:lpstr>Coping with Long Reward Horizons II</vt:lpstr>
      <vt:lpstr>SFP works amazingly well across a range of games</vt:lpstr>
      <vt:lpstr>What about learning a forward model?</vt:lpstr>
      <vt:lpstr>Experimenting with False Game Models</vt:lpstr>
      <vt:lpstr>False Models in Cave Swing: Some Surprising Results</vt:lpstr>
      <vt:lpstr>Effects of false factor for Hooke’s constant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Forward Planning</dc:title>
  <dc:creator>Simon Lucas</dc:creator>
  <cp:lastModifiedBy>Simon Lucas</cp:lastModifiedBy>
  <cp:revision>52</cp:revision>
  <dcterms:created xsi:type="dcterms:W3CDTF">2018-05-14T14:52:08Z</dcterms:created>
  <dcterms:modified xsi:type="dcterms:W3CDTF">2019-06-04T10:16:36Z</dcterms:modified>
</cp:coreProperties>
</file>