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73" r:id="rId5"/>
    <p:sldId id="274" r:id="rId6"/>
    <p:sldId id="275" r:id="rId7"/>
    <p:sldId id="276" r:id="rId8"/>
    <p:sldId id="279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8" r:id="rId17"/>
    <p:sldId id="272" r:id="rId18"/>
    <p:sldId id="277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5" autoAdjust="0"/>
    <p:restoredTop sz="94586"/>
  </p:normalViewPr>
  <p:slideViewPr>
    <p:cSldViewPr>
      <p:cViewPr varScale="1">
        <p:scale>
          <a:sx n="102" d="100"/>
          <a:sy n="102" d="100"/>
        </p:scale>
        <p:origin x="10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398D-1701-43C2-B648-89BD4BCADD0C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3F3E-3D27-45E3-B192-00CA3F1ED3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1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6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7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5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1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0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0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6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6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437951/" TargetMode="External"/><Relationship Id="rId4" Type="http://schemas.openxmlformats.org/officeDocument/2006/relationships/hyperlink" Target="https://www.ncbi.nlm.nih.gov/pmc/articles/PMC4350441/table/T1/" TargetMode="External"/><Relationship Id="rId5" Type="http://schemas.openxmlformats.org/officeDocument/2006/relationships/hyperlink" Target="https://iclr.cc/Conferences/2018/CallForPap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uthorservices.wiley.com/Reviewers/journal-reviewers/what-is-peer-review/types-of-peer-review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dsci.berkeley.edu/article/howscienceworks_16" TargetMode="External"/><Relationship Id="rId4" Type="http://schemas.openxmlformats.org/officeDocument/2006/relationships/hyperlink" Target="https://retractionwatch.com/page/3/" TargetMode="External"/><Relationship Id="rId5" Type="http://schemas.openxmlformats.org/officeDocument/2006/relationships/hyperlink" Target="http://www.jmlr.org/reviewing-papers/p92-parberry.pdf" TargetMode="External"/><Relationship Id="rId6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olentmetaphors.com/2013/12/13/how-to-become-good-at-peer-review-a-guide-for-young-scientis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1000research.com/faq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nl-NL" b="1" dirty="0"/>
              <a:t>Peer Review</a:t>
            </a:r>
            <a:endParaRPr lang="nl-NL" sz="2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Diego Perez-Liebana</a:t>
            </a:r>
          </a:p>
          <a:p>
            <a:r>
              <a:rPr lang="nl-NL" dirty="0"/>
              <a:t>Simon Lucas</a:t>
            </a:r>
          </a:p>
        </p:txBody>
      </p:sp>
    </p:spTree>
    <p:extLst>
      <p:ext uri="{BB962C8B-B14F-4D97-AF65-F5344CB8AC3E}">
        <p14:creationId xmlns:p14="http://schemas.microsoft.com/office/powerpoint/2010/main" val="368976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A12A66-02CE-5A40-A32D-4F69AB1B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00" y="1271497"/>
            <a:ext cx="9972600" cy="55865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7812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321BE5C-0B0B-864B-9EB4-F243FA91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296" y="1311986"/>
            <a:ext cx="9900592" cy="55461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019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EA6B3C9-6663-6048-B19F-322A929A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556" y="1238735"/>
            <a:ext cx="10009112" cy="56069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3790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6D0803-635C-2B41-BC0F-78432AFF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FFC659-F1F6-E743-8499-E0B134A6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Are results replicable?</a:t>
            </a:r>
          </a:p>
          <a:p>
            <a:pPr lvl="1"/>
            <a:r>
              <a:rPr lang="en-US" dirty="0"/>
              <a:t>Is data / source code available?</a:t>
            </a:r>
          </a:p>
          <a:p>
            <a:pPr lvl="1"/>
            <a:r>
              <a:rPr lang="en-US" dirty="0"/>
              <a:t>Are all figures/tables understandable and readable</a:t>
            </a:r>
          </a:p>
          <a:p>
            <a:pPr lvl="1"/>
            <a:r>
              <a:rPr lang="en-US" dirty="0"/>
              <a:t>Is the paper free of grammatical mistakes / typos</a:t>
            </a:r>
          </a:p>
          <a:p>
            <a:pPr lvl="1"/>
            <a:r>
              <a:rPr lang="en-US" dirty="0"/>
              <a:t>Any other ways to improve the paper?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345EE-1171-634E-B7E3-BA3ACEA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567907-341A-C241-86F2-90F0022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Ethical considerations</a:t>
            </a:r>
          </a:p>
          <a:p>
            <a:pPr lvl="1"/>
            <a:r>
              <a:rPr lang="en-US" dirty="0"/>
              <a:t>Expertise: does the paper fall within your area of expertise?</a:t>
            </a:r>
          </a:p>
          <a:p>
            <a:pPr lvl="1"/>
            <a:r>
              <a:rPr lang="en-US" dirty="0"/>
              <a:t>Time: dedicate </a:t>
            </a:r>
            <a:r>
              <a:rPr lang="en-US" i="1" dirty="0"/>
              <a:t>time</a:t>
            </a:r>
            <a:r>
              <a:rPr lang="en-US" dirty="0"/>
              <a:t> and return review </a:t>
            </a:r>
            <a:r>
              <a:rPr lang="en-US" i="1" dirty="0"/>
              <a:t>on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Rigorousness: do a thorough review for the sake of the authors, conference/journal and the scientific field.</a:t>
            </a:r>
          </a:p>
          <a:p>
            <a:pPr lvl="1"/>
            <a:r>
              <a:rPr lang="en-US" dirty="0"/>
              <a:t>Watch conflict of interests (either positive or negative bias)</a:t>
            </a:r>
          </a:p>
          <a:p>
            <a:pPr lvl="1"/>
            <a:r>
              <a:rPr lang="en-US" dirty="0"/>
              <a:t>No intimidation: Your review counts the same as the one from a senior academic. Also if (s)he is an author!</a:t>
            </a:r>
          </a:p>
          <a:p>
            <a:pPr lvl="1"/>
            <a:r>
              <a:rPr lang="en-US" dirty="0"/>
              <a:t>You can sign your review!</a:t>
            </a:r>
          </a:p>
          <a:p>
            <a:pPr lvl="1"/>
            <a:r>
              <a:rPr lang="en-US" dirty="0"/>
              <a:t>Respect confidentiality – the manuscript is for your eyes only!</a:t>
            </a:r>
          </a:p>
        </p:txBody>
      </p:sp>
    </p:spTree>
    <p:extLst>
      <p:ext uri="{BB962C8B-B14F-4D97-AF65-F5344CB8AC3E}">
        <p14:creationId xmlns:p14="http://schemas.microsoft.com/office/powerpoint/2010/main" val="212848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00A2A-5BC8-8A4F-A076-12F12A5C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D8575D-AB89-8A4F-BEC7-D66FE091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more qualities!</a:t>
            </a:r>
          </a:p>
          <a:p>
            <a:pPr lvl="1"/>
            <a:r>
              <a:rPr lang="en-US" dirty="0"/>
              <a:t>Correctness: results and proofs must be correct</a:t>
            </a:r>
          </a:p>
          <a:p>
            <a:pPr lvl="1"/>
            <a:r>
              <a:rPr lang="en-US" dirty="0"/>
              <a:t>Significance: results and problems are not trivial</a:t>
            </a:r>
          </a:p>
          <a:p>
            <a:pPr lvl="1"/>
            <a:r>
              <a:rPr lang="en-US" dirty="0"/>
              <a:t>Innovation: study is original and not trivial extensions</a:t>
            </a:r>
          </a:p>
          <a:p>
            <a:pPr lvl="1"/>
            <a:r>
              <a:rPr lang="en-US" dirty="0"/>
              <a:t>Motivation: study should be relevant to the community</a:t>
            </a:r>
          </a:p>
          <a:p>
            <a:pPr lvl="1"/>
            <a:r>
              <a:rPr lang="en-US" dirty="0"/>
              <a:t>Timeliness: work contextualized in recent and/or relevant literature</a:t>
            </a:r>
          </a:p>
          <a:p>
            <a:pPr lvl="1"/>
            <a:r>
              <a:rPr lang="en-US" dirty="0"/>
              <a:t>Succinctness: the paper should be concise and to the point, avoiding obfuscation, jargon and digression</a:t>
            </a:r>
          </a:p>
          <a:p>
            <a:pPr lvl="1"/>
            <a:r>
              <a:rPr lang="en-US" dirty="0"/>
              <a:t>Accessibility: standard notation and (relatively basic) method explanations should be present</a:t>
            </a:r>
          </a:p>
          <a:p>
            <a:pPr lvl="1"/>
            <a:r>
              <a:rPr lang="en-US" dirty="0"/>
              <a:t>Readability: the paper should be easy to read with minimum effort</a:t>
            </a:r>
          </a:p>
        </p:txBody>
      </p:sp>
    </p:spTree>
    <p:extLst>
      <p:ext uri="{BB962C8B-B14F-4D97-AF65-F5344CB8AC3E}">
        <p14:creationId xmlns:p14="http://schemas.microsoft.com/office/powerpoint/2010/main" val="293287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DCD78-F968-4D4D-A069-3CA872C2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ECCF9F-E3A2-BD48-92ED-9DB8D5A3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reviewing goes wrong…</a:t>
            </a:r>
          </a:p>
          <a:p>
            <a:pPr lvl="1"/>
            <a:r>
              <a:rPr lang="en-US" dirty="0"/>
              <a:t>Reviewer clearly didn’t understand the paper</a:t>
            </a:r>
          </a:p>
          <a:p>
            <a:pPr lvl="1"/>
            <a:r>
              <a:rPr lang="en-US" dirty="0"/>
              <a:t>Reviews are too short</a:t>
            </a:r>
          </a:p>
        </p:txBody>
      </p:sp>
    </p:spTree>
    <p:extLst>
      <p:ext uri="{BB962C8B-B14F-4D97-AF65-F5344CB8AC3E}">
        <p14:creationId xmlns:p14="http://schemas.microsoft.com/office/powerpoint/2010/main" val="360006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Types of Peer Review</a:t>
            </a:r>
          </a:p>
          <a:p>
            <a:pPr lvl="1"/>
            <a:r>
              <a:rPr lang="en-US" dirty="0">
                <a:hlinkClick r:id="rId2"/>
              </a:rPr>
              <a:t>https://authorservices.wiley.com/Reviewers/journal-reviewers/what-is-peer-review/types-of-peer-review.html</a:t>
            </a:r>
            <a:endParaRPr lang="en-US" dirty="0"/>
          </a:p>
          <a:p>
            <a:r>
              <a:rPr lang="en-GB" dirty="0"/>
              <a:t>What is open peer review? A systematic review</a:t>
            </a:r>
          </a:p>
          <a:p>
            <a:pPr lvl="1"/>
            <a:r>
              <a:rPr lang="en-GB" b="1" dirty="0">
                <a:hlinkClick r:id="rId3"/>
              </a:rPr>
              <a:t>https://www.ncbi.nlm.nih.gov/pmc/articles/PMC5437951/</a:t>
            </a:r>
            <a:r>
              <a:rPr lang="en-GB" b="1" dirty="0"/>
              <a:t>  </a:t>
            </a:r>
          </a:p>
          <a:p>
            <a:r>
              <a:rPr lang="en-GB" dirty="0"/>
              <a:t>Open Peer Review Characteristics Comparison.</a:t>
            </a:r>
          </a:p>
          <a:p>
            <a:pPr lvl="1"/>
            <a:r>
              <a:rPr lang="en-US" dirty="0">
                <a:hlinkClick r:id="rId4"/>
              </a:rPr>
              <a:t>https://www.ncbi.nlm.nih.gov/pmc/articles/PMC4350441/table/T1/</a:t>
            </a:r>
            <a:endParaRPr lang="en-US" dirty="0"/>
          </a:p>
          <a:p>
            <a:r>
              <a:rPr lang="en-US" dirty="0"/>
              <a:t>ICLR Peer Review System</a:t>
            </a:r>
          </a:p>
          <a:p>
            <a:pPr lvl="1"/>
            <a:r>
              <a:rPr lang="en-US" dirty="0">
                <a:hlinkClick r:id="rId5"/>
              </a:rPr>
              <a:t>https://iclr.cc/Conferences/2018/CallForPapers</a:t>
            </a:r>
            <a:r>
              <a:rPr lang="en-US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to become good at peer review: A guide for young scientists </a:t>
            </a:r>
          </a:p>
          <a:p>
            <a:pPr lvl="1"/>
            <a:r>
              <a:rPr lang="en-US" dirty="0">
                <a:hlinkClick r:id="rId2"/>
              </a:rPr>
              <a:t>https://violentmetaphors.com/2013/12/13/how-to-become-good-at-peer-review-a-guide-for-young-scientists/</a:t>
            </a:r>
            <a:r>
              <a:rPr lang="en-US" dirty="0"/>
              <a:t> </a:t>
            </a:r>
          </a:p>
          <a:p>
            <a:r>
              <a:rPr lang="en-US" dirty="0"/>
              <a:t>Scrutinizing science: Peer review </a:t>
            </a:r>
          </a:p>
          <a:p>
            <a:pPr lvl="1"/>
            <a:r>
              <a:rPr lang="en-US" dirty="0">
                <a:hlinkClick r:id="rId3"/>
              </a:rPr>
              <a:t>https://undsci.berkeley.edu/article/howscienceworks_16</a:t>
            </a:r>
            <a:endParaRPr lang="en-US" dirty="0"/>
          </a:p>
          <a:p>
            <a:r>
              <a:rPr lang="en-US" dirty="0"/>
              <a:t>Retraction Watch  </a:t>
            </a:r>
          </a:p>
          <a:p>
            <a:pPr lvl="1"/>
            <a:r>
              <a:rPr lang="en-US" dirty="0">
                <a:hlinkClick r:id="rId4"/>
              </a:rPr>
              <a:t>https://retractionwatch.com/page/3/</a:t>
            </a:r>
            <a:endParaRPr lang="en-US" dirty="0"/>
          </a:p>
          <a:p>
            <a:r>
              <a:rPr lang="en-US" dirty="0"/>
              <a:t>A Guide for New Referee s in Theoretical Computer Science </a:t>
            </a:r>
          </a:p>
          <a:p>
            <a:pPr lvl="1"/>
            <a:r>
              <a:rPr lang="en-US" dirty="0">
                <a:hlinkClick r:id="rId5"/>
              </a:rPr>
              <a:t>http://www.jmlr.org/reviewing-papers/p92-parberry.pdf</a:t>
            </a:r>
            <a:endParaRPr lang="en-US" dirty="0"/>
          </a:p>
          <a:p>
            <a:r>
              <a:rPr lang="en-US" dirty="0"/>
              <a:t>Ethical Guidelines for Peer Reviewers </a:t>
            </a:r>
          </a:p>
          <a:p>
            <a:pPr lvl="1"/>
            <a:r>
              <a:rPr lang="en-US" dirty="0">
                <a:hlinkClick r:id="rId6" invalidUrl="http://publicationethics.org/files/u7140/Peer review guidelines.pdf"/>
              </a:rPr>
              <a:t>http://publicationethics.org/files/u7140/Peer%20review%20guidelines.pdf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 err="1"/>
              <a:t>Why</a:t>
            </a:r>
            <a:r>
              <a:rPr lang="nl-NL" dirty="0"/>
              <a:t> Peer Review?</a:t>
            </a:r>
          </a:p>
          <a:p>
            <a:pPr lvl="0"/>
            <a:r>
              <a:rPr lang="nl-NL" dirty="0"/>
              <a:t>The Peer Review </a:t>
            </a:r>
            <a:r>
              <a:rPr lang="nl-NL" dirty="0" err="1"/>
              <a:t>process</a:t>
            </a:r>
            <a:endParaRPr lang="nl-NL" dirty="0"/>
          </a:p>
          <a:p>
            <a:pPr lvl="0"/>
            <a:r>
              <a:rPr lang="en-GB" dirty="0"/>
              <a:t>Reviewing a paper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728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DD37B5-A98F-C34A-A5A5-DA2DD16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9B6ECE-F1D9-6847-B9C8-3D8FD067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Peer Review is at the heart of the scientific method.</a:t>
            </a:r>
          </a:p>
          <a:p>
            <a:r>
              <a:rPr lang="en-US" dirty="0"/>
              <a:t>It </a:t>
            </a:r>
            <a:r>
              <a:rPr lang="en-GB" dirty="0"/>
              <a:t>provides the assurance that an expert has double-checked your work before granting publication.</a:t>
            </a:r>
          </a:p>
          <a:p>
            <a:r>
              <a:rPr lang="en-GB" dirty="0"/>
              <a:t>How does it work?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One or more authors write up a study to report their findings, and submit it to a conference/journal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editors of the conference/journal send the manuscripts to other scientists that work on the same field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reviewers provide feedback on the article and suggest if the paper should be accepted, revised or rejected.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And then… depends on the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Anonymity allows for honest review</a:t>
            </a:r>
          </a:p>
          <a:p>
            <a:pPr lvl="2"/>
            <a:r>
              <a:rPr lang="en-US" dirty="0"/>
              <a:t>Knowing the authors’ track record helps assess believability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Knowing the author can overshadow the quality of the work</a:t>
            </a:r>
          </a:p>
          <a:p>
            <a:pPr lvl="2"/>
            <a:r>
              <a:rPr lang="en-US" dirty="0"/>
              <a:t>Discrimination (nationality, gender, race) and bias become possible</a:t>
            </a:r>
          </a:p>
          <a:p>
            <a:pPr lvl="1"/>
            <a:r>
              <a:rPr lang="en-US" dirty="0"/>
              <a:t>Example: IEEE Computational Intelligence in Games (CIG)	</a:t>
            </a:r>
          </a:p>
        </p:txBody>
      </p:sp>
    </p:spTree>
    <p:extLst>
      <p:ext uri="{BB962C8B-B14F-4D97-AF65-F5344CB8AC3E}">
        <p14:creationId xmlns:p14="http://schemas.microsoft.com/office/powerpoint/2010/main" val="16356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Double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do not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No bias </a:t>
            </a:r>
          </a:p>
          <a:p>
            <a:pPr lvl="2"/>
            <a:r>
              <a:rPr lang="en-US" dirty="0"/>
              <a:t>Anonymity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Anonymity is not guaranteed (sometimes it’s easy to guess)</a:t>
            </a:r>
          </a:p>
          <a:p>
            <a:pPr lvl="2"/>
            <a:r>
              <a:rPr lang="en-US" dirty="0"/>
              <a:t>Not knowing authors’ track record may prevent from a more informed judgement</a:t>
            </a:r>
          </a:p>
          <a:p>
            <a:pPr lvl="1"/>
            <a:r>
              <a:rPr lang="en-US" dirty="0"/>
              <a:t>Example: ACM Foundations on Digital Games (FDG)</a:t>
            </a:r>
          </a:p>
        </p:txBody>
      </p:sp>
    </p:spTree>
    <p:extLst>
      <p:ext uri="{BB962C8B-B14F-4D97-AF65-F5344CB8AC3E}">
        <p14:creationId xmlns:p14="http://schemas.microsoft.com/office/powerpoint/2010/main" val="399343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Peer Review</a:t>
            </a:r>
          </a:p>
          <a:p>
            <a:pPr lvl="1"/>
            <a:r>
              <a:rPr lang="en-US" dirty="0"/>
              <a:t>Identity of authors and reviewers are known by everybody</a:t>
            </a:r>
          </a:p>
          <a:p>
            <a:pPr lvl="1"/>
            <a:r>
              <a:rPr lang="en-US" dirty="0"/>
              <a:t>May include </a:t>
            </a:r>
            <a:r>
              <a:rPr lang="en-US" dirty="0" smtClean="0"/>
              <a:t>identities during the process;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be established as a Post-publication peer review: reviews after publication in a public open forum</a:t>
            </a:r>
          </a:p>
          <a:p>
            <a:pPr lvl="1"/>
            <a:r>
              <a:rPr lang="en-US" dirty="0" smtClean="0"/>
              <a:t>Pros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Transparency</a:t>
            </a:r>
          </a:p>
          <a:p>
            <a:pPr lvl="2"/>
            <a:r>
              <a:rPr lang="en-US" dirty="0"/>
              <a:t>Reviewers are more </a:t>
            </a:r>
            <a:r>
              <a:rPr lang="en-US" dirty="0" smtClean="0"/>
              <a:t>rigorous</a:t>
            </a:r>
            <a:endParaRPr lang="en-US" dirty="0"/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No anonymity on reviewers may bias review</a:t>
            </a:r>
          </a:p>
          <a:p>
            <a:pPr lvl="2"/>
            <a:r>
              <a:rPr lang="en-US" dirty="0"/>
              <a:t>Reviewers may not be comfortable / refuse to review senior researchers’ work.</a:t>
            </a:r>
          </a:p>
          <a:p>
            <a:pPr lvl="1"/>
            <a:r>
              <a:rPr lang="en-US" dirty="0"/>
              <a:t>Example: F1000Research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https://f1000research.com/faqs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374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shot: reviews returned with final decision (IEEE CIG)</a:t>
            </a:r>
          </a:p>
          <a:p>
            <a:r>
              <a:rPr lang="en-US" dirty="0"/>
              <a:t>Rebuttal as comment: authors refute reviews via comments before final decision (ACM FDG)</a:t>
            </a:r>
          </a:p>
          <a:p>
            <a:r>
              <a:rPr lang="en-US" dirty="0"/>
              <a:t>Response and resubmission: </a:t>
            </a:r>
          </a:p>
          <a:p>
            <a:pPr lvl="1"/>
            <a:r>
              <a:rPr lang="en-US" dirty="0"/>
              <a:t>editor returns decision: accept / minor revisions / major revisions / reject</a:t>
            </a:r>
          </a:p>
          <a:p>
            <a:pPr lvl="1"/>
            <a:r>
              <a:rPr lang="en-US" dirty="0"/>
              <a:t>Authors resubmit (if applicable) addressing reviewers concerns in a separate letter</a:t>
            </a:r>
          </a:p>
          <a:p>
            <a:pPr lvl="1"/>
            <a:r>
              <a:rPr lang="en-US" dirty="0"/>
              <a:t>Process can be iterated many times</a:t>
            </a:r>
          </a:p>
          <a:p>
            <a:r>
              <a:rPr lang="en-US" dirty="0"/>
              <a:t>Examples: IEEE </a:t>
            </a:r>
            <a:r>
              <a:rPr lang="en-US" dirty="0" err="1"/>
              <a:t>ToG</a:t>
            </a:r>
            <a:r>
              <a:rPr lang="en-US" dirty="0"/>
              <a:t>, ICLR</a:t>
            </a:r>
          </a:p>
        </p:txBody>
      </p:sp>
    </p:spTree>
    <p:extLst>
      <p:ext uri="{BB962C8B-B14F-4D97-AF65-F5344CB8AC3E}">
        <p14:creationId xmlns:p14="http://schemas.microsoft.com/office/powerpoint/2010/main" val="399466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0"/>
            <a:ext cx="2393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5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7AADA-0595-7E47-AA9C-2D10E53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Peer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C93237-A2CC-7946-B3D0-82AD8B94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peer-review process is meant to guarantee:</a:t>
            </a:r>
          </a:p>
          <a:p>
            <a:pPr lvl="1"/>
            <a:r>
              <a:rPr lang="en-US" dirty="0"/>
              <a:t>Only articles that meet good scientific standards are accepted for publication.</a:t>
            </a:r>
          </a:p>
          <a:p>
            <a:pPr lvl="1"/>
            <a:r>
              <a:rPr lang="en-US" dirty="0"/>
              <a:t>The methods are appropriate.</a:t>
            </a:r>
          </a:p>
          <a:p>
            <a:pPr lvl="1"/>
            <a:r>
              <a:rPr lang="en-US" dirty="0"/>
              <a:t>Results are accurate and properly interpreted.</a:t>
            </a:r>
          </a:p>
          <a:p>
            <a:pPr lvl="1"/>
            <a:r>
              <a:rPr lang="en-US" dirty="0"/>
              <a:t>There is a solid and relevant body of related work described.</a:t>
            </a:r>
          </a:p>
        </p:txBody>
      </p:sp>
    </p:spTree>
    <p:extLst>
      <p:ext uri="{BB962C8B-B14F-4D97-AF65-F5344CB8AC3E}">
        <p14:creationId xmlns:p14="http://schemas.microsoft.com/office/powerpoint/2010/main" val="15289639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809</Words>
  <Application>Microsoft Macintosh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Kantoorthema</vt:lpstr>
      <vt:lpstr>Peer Review</vt:lpstr>
      <vt:lpstr>Today</vt:lpstr>
      <vt:lpstr>Why Peer Review</vt:lpstr>
      <vt:lpstr>Models by Identity</vt:lpstr>
      <vt:lpstr>Models by Identity</vt:lpstr>
      <vt:lpstr>Models by Identity</vt:lpstr>
      <vt:lpstr>Models by Process</vt:lpstr>
      <vt:lpstr>PowerPoint Presentation</vt:lpstr>
      <vt:lpstr>The Peer Review process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Sources (for above and more)</vt:lpstr>
      <vt:lpstr>Sources (for above and more)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Video Game AI</dc:title>
  <dc:creator>Mark Winands</dc:creator>
  <cp:lastModifiedBy>Perez Liebana, Diego</cp:lastModifiedBy>
  <cp:revision>53</cp:revision>
  <dcterms:created xsi:type="dcterms:W3CDTF">2015-01-27T08:01:00Z</dcterms:created>
  <dcterms:modified xsi:type="dcterms:W3CDTF">2018-06-13T21:07:39Z</dcterms:modified>
</cp:coreProperties>
</file>