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3" r:id="rId4"/>
    <p:sldId id="273" r:id="rId5"/>
    <p:sldId id="274" r:id="rId6"/>
    <p:sldId id="275" r:id="rId7"/>
    <p:sldId id="276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8" r:id="rId16"/>
    <p:sldId id="272" r:id="rId17"/>
    <p:sldId id="277" r:id="rId1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 autoAdjust="0"/>
    <p:restoredTop sz="94643"/>
  </p:normalViewPr>
  <p:slideViewPr>
    <p:cSldViewPr>
      <p:cViewPr varScale="1">
        <p:scale>
          <a:sx n="120" d="100"/>
          <a:sy n="120" d="100"/>
        </p:scale>
        <p:origin x="10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C398D-1701-43C2-B648-89BD4BCADD0C}" type="datetimeFigureOut">
              <a:rPr lang="nl-NL" smtClean="0"/>
              <a:t>11-06-18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A3F3E-3D27-45E3-B192-00CA3F1ED3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19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11-06-18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367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11-06-18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3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11-06-18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278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11-06-18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84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11-06-18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58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11-06-18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11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11-06-18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65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11-06-18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405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11-06-18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309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11-06-18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660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11-06-18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95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BDE4-1B9A-4EE0-9E69-28A91B8366FA}" type="datetimeFigureOut">
              <a:rPr lang="nl-NL" smtClean="0"/>
              <a:t>11-06-18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66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437951/" TargetMode="External"/><Relationship Id="rId2" Type="http://schemas.openxmlformats.org/officeDocument/2006/relationships/hyperlink" Target="https://authorservices.wiley.com/Reviewers/journal-reviewers/what-is-peer-review/types-of-peer-revie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lr.cc/Conferences/2018/CallForPapers" TargetMode="External"/><Relationship Id="rId4" Type="http://schemas.openxmlformats.org/officeDocument/2006/relationships/hyperlink" Target="https://www.ncbi.nlm.nih.gov/pmc/articles/PMC4350441/table/T1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ndsci.berkeley.edu/article/howscienceworks_16" TargetMode="External"/><Relationship Id="rId2" Type="http://schemas.openxmlformats.org/officeDocument/2006/relationships/hyperlink" Target="https://violentmetaphors.com/2013/12/13/how-to-become-good-at-peer-review-a-guide-for-young-scientis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licationethics.org/files/u7140/Peer%20review%20guidelines.pdf" TargetMode="External"/><Relationship Id="rId5" Type="http://schemas.openxmlformats.org/officeDocument/2006/relationships/hyperlink" Target="http://www.jmlr.org/reviewing-papers/p92-parberry.pdf" TargetMode="External"/><Relationship Id="rId4" Type="http://schemas.openxmlformats.org/officeDocument/2006/relationships/hyperlink" Target="https://retractionwatch.com/page/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1000research.com/faq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rmAutofit/>
          </a:bodyPr>
          <a:lstStyle/>
          <a:p>
            <a:r>
              <a:rPr lang="nl-NL" b="1" dirty="0"/>
              <a:t>Peer Review</a:t>
            </a:r>
            <a:endParaRPr lang="nl-NL" sz="2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Diego Perez-Liebana</a:t>
            </a:r>
          </a:p>
          <a:p>
            <a:r>
              <a:rPr lang="nl-NL" dirty="0"/>
              <a:t>Simon Lucas</a:t>
            </a:r>
          </a:p>
        </p:txBody>
      </p:sp>
    </p:spTree>
    <p:extLst>
      <p:ext uri="{BB962C8B-B14F-4D97-AF65-F5344CB8AC3E}">
        <p14:creationId xmlns:p14="http://schemas.microsoft.com/office/powerpoint/2010/main" val="368976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5989-EC25-BC46-8665-6F3AB82A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1BE5C-0B0B-864B-9EB4-F243FA914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9" y="1556792"/>
            <a:ext cx="8869482" cy="496855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1019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5989-EC25-BC46-8665-6F3AB82A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6B3C9-6663-6048-B19F-322A929A1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8928992" cy="500188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37902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0803-635C-2B41-BC0F-78432AFF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FC659-F1F6-E743-8499-E0B134A6A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Are results replicable?</a:t>
            </a:r>
          </a:p>
          <a:p>
            <a:pPr lvl="1"/>
            <a:r>
              <a:rPr lang="en-US" dirty="0"/>
              <a:t>Is data / source code available?</a:t>
            </a:r>
          </a:p>
          <a:p>
            <a:pPr lvl="1"/>
            <a:r>
              <a:rPr lang="en-US" dirty="0"/>
              <a:t>Are all figures/tables understandable and readable</a:t>
            </a:r>
          </a:p>
          <a:p>
            <a:pPr lvl="1"/>
            <a:r>
              <a:rPr lang="en-US" dirty="0"/>
              <a:t>Is the paper free of grammatical mistakes / typos</a:t>
            </a:r>
          </a:p>
          <a:p>
            <a:pPr lvl="1"/>
            <a:r>
              <a:rPr lang="en-US" dirty="0"/>
              <a:t>Any other ways to improve the paper?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45EE-1171-634E-B7E3-BA3ACEA5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67907-341A-C241-86F2-90F00221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Ethical considerations</a:t>
            </a:r>
          </a:p>
          <a:p>
            <a:pPr lvl="1"/>
            <a:r>
              <a:rPr lang="en-US" dirty="0"/>
              <a:t>Expertise: does the paper fall within your area of expertise?</a:t>
            </a:r>
          </a:p>
          <a:p>
            <a:pPr lvl="1"/>
            <a:r>
              <a:rPr lang="en-US" dirty="0"/>
              <a:t>Time: dedicate </a:t>
            </a:r>
            <a:r>
              <a:rPr lang="en-US" i="1" dirty="0"/>
              <a:t>time</a:t>
            </a:r>
            <a:r>
              <a:rPr lang="en-US" dirty="0"/>
              <a:t> and return review </a:t>
            </a:r>
            <a:r>
              <a:rPr lang="en-US" i="1" dirty="0"/>
              <a:t>on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Rigorousness: do a thorough review for the sake of the authors, conference/journal and the scientific field.</a:t>
            </a:r>
          </a:p>
          <a:p>
            <a:pPr lvl="1"/>
            <a:r>
              <a:rPr lang="en-US" dirty="0"/>
              <a:t>Watch conflict of interests (either positive or negative bias)</a:t>
            </a:r>
          </a:p>
          <a:p>
            <a:pPr lvl="1"/>
            <a:r>
              <a:rPr lang="en-US" dirty="0"/>
              <a:t>No intimidation: Your review counts the same as the one from a senior academic. Also if (s)he is an author!</a:t>
            </a:r>
          </a:p>
          <a:p>
            <a:pPr lvl="1"/>
            <a:r>
              <a:rPr lang="en-US" dirty="0"/>
              <a:t>You can sign your review!</a:t>
            </a:r>
          </a:p>
          <a:p>
            <a:pPr lvl="1"/>
            <a:r>
              <a:rPr lang="en-US" dirty="0"/>
              <a:t>Respect confidentiality – the manuscript is for your eyes only!</a:t>
            </a:r>
          </a:p>
        </p:txBody>
      </p:sp>
    </p:spTree>
    <p:extLst>
      <p:ext uri="{BB962C8B-B14F-4D97-AF65-F5344CB8AC3E}">
        <p14:creationId xmlns:p14="http://schemas.microsoft.com/office/powerpoint/2010/main" val="212848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0A2A-5BC8-8A4F-A076-12F12A5C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575D-AB89-8A4F-BEC7-D66FE091A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 more qualities!</a:t>
            </a:r>
          </a:p>
          <a:p>
            <a:pPr lvl="1"/>
            <a:r>
              <a:rPr lang="en-US" dirty="0"/>
              <a:t>Correctness: results and proofs must be correct</a:t>
            </a:r>
          </a:p>
          <a:p>
            <a:pPr lvl="1"/>
            <a:r>
              <a:rPr lang="en-US" dirty="0"/>
              <a:t>Significance: results and problems are not trivial</a:t>
            </a:r>
          </a:p>
          <a:p>
            <a:pPr lvl="1"/>
            <a:r>
              <a:rPr lang="en-US" dirty="0"/>
              <a:t>Innovation: study is original and not trivial extensions</a:t>
            </a:r>
          </a:p>
          <a:p>
            <a:pPr lvl="1"/>
            <a:r>
              <a:rPr lang="en-US" dirty="0"/>
              <a:t>Motivation: study should be relevant to the community</a:t>
            </a:r>
          </a:p>
          <a:p>
            <a:pPr lvl="1"/>
            <a:r>
              <a:rPr lang="en-US" dirty="0"/>
              <a:t>Timeliness: work contextualized in recent and/or relevant literature</a:t>
            </a:r>
          </a:p>
          <a:p>
            <a:pPr lvl="1"/>
            <a:r>
              <a:rPr lang="en-US" dirty="0"/>
              <a:t>Succinctness: the paper should be concise and to the point, avoiding obfuscation, jargon and digression</a:t>
            </a:r>
          </a:p>
          <a:p>
            <a:pPr lvl="1"/>
            <a:r>
              <a:rPr lang="en-US" dirty="0"/>
              <a:t>Accessibility: standard notation and (relatively basic) method explanations should be present</a:t>
            </a:r>
          </a:p>
          <a:p>
            <a:pPr lvl="1"/>
            <a:r>
              <a:rPr lang="en-US" dirty="0"/>
              <a:t>Readability: the paper should be easy to read with minimum effort</a:t>
            </a:r>
          </a:p>
        </p:txBody>
      </p:sp>
    </p:spTree>
    <p:extLst>
      <p:ext uri="{BB962C8B-B14F-4D97-AF65-F5344CB8AC3E}">
        <p14:creationId xmlns:p14="http://schemas.microsoft.com/office/powerpoint/2010/main" val="293287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CD78-F968-4D4D-A069-3CA872C2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CCF9F-E3A2-BD48-92ED-9DB8D5A3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reviewing goes wrong…</a:t>
            </a:r>
          </a:p>
          <a:p>
            <a:pPr lvl="1"/>
            <a:r>
              <a:rPr lang="en-US" dirty="0"/>
              <a:t>Reviewer clearly didn’t understand the paper</a:t>
            </a:r>
          </a:p>
          <a:p>
            <a:pPr lvl="1"/>
            <a:r>
              <a:rPr lang="en-US" dirty="0"/>
              <a:t>Reviews are too short</a:t>
            </a:r>
          </a:p>
        </p:txBody>
      </p:sp>
    </p:spTree>
    <p:extLst>
      <p:ext uri="{BB962C8B-B14F-4D97-AF65-F5344CB8AC3E}">
        <p14:creationId xmlns:p14="http://schemas.microsoft.com/office/powerpoint/2010/main" val="3600066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897C-3BCD-3545-A1A0-8DF283A6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(for above and more)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E65C-7748-C84A-B2D5-9B94BDA8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Types of Peer Review</a:t>
            </a:r>
          </a:p>
          <a:p>
            <a:pPr lvl="1"/>
            <a:r>
              <a:rPr lang="en-US" dirty="0">
                <a:hlinkClick r:id="rId2"/>
              </a:rPr>
              <a:t>https://authorservices.wiley.com/Reviewers/journal-reviewers/what-is-peer-review/types-of-peer-review.html</a:t>
            </a:r>
            <a:endParaRPr lang="en-US" dirty="0"/>
          </a:p>
          <a:p>
            <a:r>
              <a:rPr lang="en-GB" dirty="0"/>
              <a:t>What is open peer review? A systematic review</a:t>
            </a:r>
          </a:p>
          <a:p>
            <a:pPr lvl="1"/>
            <a:r>
              <a:rPr lang="en-GB" b="1" dirty="0">
                <a:hlinkClick r:id="rId3"/>
              </a:rPr>
              <a:t>https://www.ncbi.nlm.nih.gov/pmc/articles/PMC5437951/</a:t>
            </a:r>
            <a:r>
              <a:rPr lang="en-GB" b="1" dirty="0"/>
              <a:t>  </a:t>
            </a:r>
          </a:p>
          <a:p>
            <a:r>
              <a:rPr lang="en-GB" b="1" dirty="0"/>
              <a:t>Open Peer Review Characteristics Comparison.</a:t>
            </a:r>
            <a:endParaRPr lang="en-GB" dirty="0"/>
          </a:p>
          <a:p>
            <a:pPr lvl="1"/>
            <a:r>
              <a:rPr lang="en-US" dirty="0">
                <a:hlinkClick r:id="rId4"/>
              </a:rPr>
              <a:t>https://www.ncbi.nlm.nih.gov/pmc/articles/PMC4350441/table/T1/</a:t>
            </a:r>
            <a:endParaRPr lang="en-US" dirty="0"/>
          </a:p>
          <a:p>
            <a:r>
              <a:rPr lang="en-US" dirty="0"/>
              <a:t>ICLR Peer Review System</a:t>
            </a:r>
          </a:p>
          <a:p>
            <a:pPr lvl="1"/>
            <a:r>
              <a:rPr lang="en-US" dirty="0">
                <a:hlinkClick r:id="rId5"/>
              </a:rPr>
              <a:t>https://iclr.cc/Conferences/2018/CallForPapers</a:t>
            </a:r>
            <a:r>
              <a:rPr lang="en-US" dirty="0"/>
              <a:t>	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93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897C-3BCD-3545-A1A0-8DF283A6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(for above and more)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E65C-7748-C84A-B2D5-9B94BDA8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How to become good at peer review: A guide for young scientists </a:t>
            </a:r>
          </a:p>
          <a:p>
            <a:pPr lvl="1"/>
            <a:r>
              <a:rPr lang="en-US" dirty="0">
                <a:hlinkClick r:id="rId2"/>
              </a:rPr>
              <a:t>https://violentmetaphors.com/2013/12/13/how-to-become-good-at-peer-review-a-guide-for-young-scientists/</a:t>
            </a:r>
            <a:r>
              <a:rPr lang="en-US" dirty="0"/>
              <a:t> </a:t>
            </a:r>
          </a:p>
          <a:p>
            <a:r>
              <a:rPr lang="en-US" dirty="0"/>
              <a:t>Scrutinizing science: Peer review </a:t>
            </a:r>
          </a:p>
          <a:p>
            <a:pPr lvl="1"/>
            <a:r>
              <a:rPr lang="en-US" dirty="0">
                <a:hlinkClick r:id="rId3"/>
              </a:rPr>
              <a:t>https://undsci.berkeley.edu/article/howscienceworks_16</a:t>
            </a:r>
            <a:endParaRPr lang="en-US" dirty="0"/>
          </a:p>
          <a:p>
            <a:r>
              <a:rPr lang="en-US" dirty="0"/>
              <a:t>Retraction Watch  </a:t>
            </a:r>
          </a:p>
          <a:p>
            <a:pPr lvl="1"/>
            <a:r>
              <a:rPr lang="en-US" dirty="0">
                <a:hlinkClick r:id="rId4"/>
              </a:rPr>
              <a:t>https://retractionwatch.com/page/3/</a:t>
            </a:r>
            <a:endParaRPr lang="en-US" dirty="0"/>
          </a:p>
          <a:p>
            <a:r>
              <a:rPr lang="en-US" dirty="0"/>
              <a:t>A Guide for New Referee s in Theoretical Computer Science </a:t>
            </a:r>
          </a:p>
          <a:p>
            <a:pPr lvl="1"/>
            <a:r>
              <a:rPr lang="en-US" dirty="0">
                <a:hlinkClick r:id="rId5"/>
              </a:rPr>
              <a:t>http://www.jmlr.org/reviewing-papers/p92-parberry.pdf</a:t>
            </a:r>
            <a:endParaRPr lang="en-US" dirty="0"/>
          </a:p>
          <a:p>
            <a:r>
              <a:rPr lang="en-US" dirty="0"/>
              <a:t>Ethical Guidelines for Peer Reviewers </a:t>
            </a:r>
          </a:p>
          <a:p>
            <a:pPr lvl="1"/>
            <a:r>
              <a:rPr lang="en-US" dirty="0">
                <a:hlinkClick r:id="rId6"/>
              </a:rPr>
              <a:t>http://publicationethics.org/files/u7140/Peer%20review%20guidelines.pdf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1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 dirty="0" err="1"/>
              <a:t>Why</a:t>
            </a:r>
            <a:r>
              <a:rPr lang="nl-NL" dirty="0"/>
              <a:t> Peer Review?</a:t>
            </a:r>
          </a:p>
          <a:p>
            <a:pPr lvl="0"/>
            <a:r>
              <a:rPr lang="nl-NL" dirty="0"/>
              <a:t>The Peer Review </a:t>
            </a:r>
            <a:r>
              <a:rPr lang="nl-NL" dirty="0" err="1"/>
              <a:t>process</a:t>
            </a:r>
            <a:endParaRPr lang="nl-NL" dirty="0"/>
          </a:p>
          <a:p>
            <a:pPr lvl="0"/>
            <a:r>
              <a:rPr lang="en-GB" dirty="0"/>
              <a:t>Reviewing a paper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728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37B5-A98F-C34A-A5A5-DA2DD16D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Peer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6ECE-F1D9-6847-B9C8-3D8FD067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Peer Review is at the heart of the scientific method.</a:t>
            </a:r>
          </a:p>
          <a:p>
            <a:r>
              <a:rPr lang="en-US" dirty="0"/>
              <a:t>It </a:t>
            </a:r>
            <a:r>
              <a:rPr lang="en-GB" dirty="0"/>
              <a:t>provides the assurance that an expert has double-checked your work before granting publication.</a:t>
            </a:r>
          </a:p>
          <a:p>
            <a:r>
              <a:rPr lang="en-GB" dirty="0"/>
              <a:t>How does it work?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One or more authors write up a study to report their findings, and submit it to a conference/journal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editors of the conference/journal send the manuscripts to other scientists that work on the same field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reviewers provide feedback on the article and suggest if the paper should be accepted, revised or rejected.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And then… depends on the model.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8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24EC-9390-9145-B540-49845C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by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A235-C304-3647-A30E-FF07507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Blind Peer Review</a:t>
            </a:r>
          </a:p>
          <a:p>
            <a:pPr lvl="1"/>
            <a:r>
              <a:rPr lang="en-US" dirty="0"/>
              <a:t>Authors do not know who reviewers are</a:t>
            </a:r>
          </a:p>
          <a:p>
            <a:pPr lvl="1"/>
            <a:r>
              <a:rPr lang="en-US" dirty="0"/>
              <a:t>Reviewers know who the authors are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Anonymity allows for honest review</a:t>
            </a:r>
          </a:p>
          <a:p>
            <a:pPr lvl="2"/>
            <a:r>
              <a:rPr lang="en-US" dirty="0"/>
              <a:t>Knowing the authors’ track record helps assess believability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Knowing the author can overshadow the quality of the work</a:t>
            </a:r>
          </a:p>
          <a:p>
            <a:pPr lvl="2"/>
            <a:r>
              <a:rPr lang="en-US" dirty="0"/>
              <a:t>Discrimination (nationality, gender, race) and bias become possible</a:t>
            </a:r>
          </a:p>
          <a:p>
            <a:pPr lvl="1"/>
            <a:r>
              <a:rPr lang="en-US" dirty="0"/>
              <a:t>Example: IEEE Computational Intelligence in Games (CIG)	</a:t>
            </a:r>
          </a:p>
        </p:txBody>
      </p:sp>
    </p:spTree>
    <p:extLst>
      <p:ext uri="{BB962C8B-B14F-4D97-AF65-F5344CB8AC3E}">
        <p14:creationId xmlns:p14="http://schemas.microsoft.com/office/powerpoint/2010/main" val="163568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24EC-9390-9145-B540-49845C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by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A235-C304-3647-A30E-FF07507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Double Blind Peer Review</a:t>
            </a:r>
          </a:p>
          <a:p>
            <a:pPr lvl="1"/>
            <a:r>
              <a:rPr lang="en-US" dirty="0"/>
              <a:t>Authors do not know who reviewers are</a:t>
            </a:r>
          </a:p>
          <a:p>
            <a:pPr lvl="1"/>
            <a:r>
              <a:rPr lang="en-US" dirty="0"/>
              <a:t>Reviewers do not know who the authors are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No bias </a:t>
            </a:r>
          </a:p>
          <a:p>
            <a:pPr lvl="2"/>
            <a:r>
              <a:rPr lang="en-US" dirty="0"/>
              <a:t>Anonymity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Anonymity is not guaranteed (sometimes it’s easy to guess)</a:t>
            </a:r>
          </a:p>
          <a:p>
            <a:pPr lvl="2"/>
            <a:r>
              <a:rPr lang="en-US" dirty="0"/>
              <a:t>Not knowing authors’ track record may prevent from a more informed judgement</a:t>
            </a:r>
          </a:p>
          <a:p>
            <a:pPr lvl="1"/>
            <a:r>
              <a:rPr lang="en-US" dirty="0"/>
              <a:t>Example: ACM Foundations on Digital Games (FDG)</a:t>
            </a:r>
          </a:p>
        </p:txBody>
      </p:sp>
    </p:spTree>
    <p:extLst>
      <p:ext uri="{BB962C8B-B14F-4D97-AF65-F5344CB8AC3E}">
        <p14:creationId xmlns:p14="http://schemas.microsoft.com/office/powerpoint/2010/main" val="399343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24EC-9390-9145-B540-49845C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by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A235-C304-3647-A30E-FF07507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Open Peer Review</a:t>
            </a:r>
          </a:p>
          <a:p>
            <a:pPr lvl="1"/>
            <a:r>
              <a:rPr lang="en-US" dirty="0"/>
              <a:t>Identity of authors and reviewers are known by everybody</a:t>
            </a:r>
          </a:p>
          <a:p>
            <a:pPr lvl="1"/>
            <a:r>
              <a:rPr lang="en-US" dirty="0"/>
              <a:t>May include or be established as a Post-publication peer review: reviews after publication in a public open forum</a:t>
            </a:r>
          </a:p>
          <a:p>
            <a:pPr lvl="1"/>
            <a:r>
              <a:rPr lang="en-US"/>
              <a:t>Reviews may be public</a:t>
            </a:r>
            <a:endParaRPr lang="en-US" dirty="0"/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Transparency</a:t>
            </a:r>
          </a:p>
          <a:p>
            <a:pPr lvl="2"/>
            <a:r>
              <a:rPr lang="en-US" dirty="0"/>
              <a:t>Reviewers are more 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No anonymity on reviewers may bias review</a:t>
            </a:r>
          </a:p>
          <a:p>
            <a:pPr lvl="2"/>
            <a:r>
              <a:rPr lang="en-US" dirty="0"/>
              <a:t>Reviewers may not be comfortable / refuse to review senior researchers’ work.</a:t>
            </a:r>
          </a:p>
          <a:p>
            <a:pPr lvl="1"/>
            <a:r>
              <a:rPr lang="en-US" dirty="0"/>
              <a:t>Example: F1000Research </a:t>
            </a:r>
            <a:r>
              <a:rPr lang="en-US" sz="2200" dirty="0"/>
              <a:t>(</a:t>
            </a:r>
            <a:r>
              <a:rPr lang="en-US" sz="2200" dirty="0">
                <a:hlinkClick r:id="rId2"/>
              </a:rPr>
              <a:t>https://f1000research.com/faqs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374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24EC-9390-9145-B540-49845C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A235-C304-3647-A30E-FF07507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shot: reviews returned with final decision (IEEE CIG)</a:t>
            </a:r>
          </a:p>
          <a:p>
            <a:r>
              <a:rPr lang="en-US" dirty="0"/>
              <a:t>Rebuttal as comment: authors refute reviews via comments before final decision (ACM FDG)</a:t>
            </a:r>
          </a:p>
          <a:p>
            <a:r>
              <a:rPr lang="en-US" dirty="0"/>
              <a:t>Response and resubmission: </a:t>
            </a:r>
          </a:p>
          <a:p>
            <a:pPr lvl="1"/>
            <a:r>
              <a:rPr lang="en-US" dirty="0"/>
              <a:t>editor returns decision: accept / minor revisions / major revisions / reject</a:t>
            </a:r>
          </a:p>
          <a:p>
            <a:pPr lvl="1"/>
            <a:r>
              <a:rPr lang="en-US" dirty="0"/>
              <a:t>Authors resubmit (if applicable) addressing reviewers concerns in a separate letter</a:t>
            </a:r>
          </a:p>
          <a:p>
            <a:pPr lvl="1"/>
            <a:r>
              <a:rPr lang="en-US" dirty="0"/>
              <a:t>Process can be iterated many times</a:t>
            </a:r>
          </a:p>
          <a:p>
            <a:r>
              <a:rPr lang="en-US" dirty="0"/>
              <a:t>Examples: IEEE </a:t>
            </a:r>
            <a:r>
              <a:rPr lang="en-US" dirty="0" err="1"/>
              <a:t>ToG</a:t>
            </a:r>
            <a:r>
              <a:rPr lang="en-US" dirty="0"/>
              <a:t>, ICLR</a:t>
            </a:r>
          </a:p>
        </p:txBody>
      </p:sp>
    </p:spTree>
    <p:extLst>
      <p:ext uri="{BB962C8B-B14F-4D97-AF65-F5344CB8AC3E}">
        <p14:creationId xmlns:p14="http://schemas.microsoft.com/office/powerpoint/2010/main" val="399466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AADA-0595-7E47-AA9C-2D10E53F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Peer 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3237-A2CC-7946-B3D0-82AD8B94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peer-review process is meant to guarantee:</a:t>
            </a:r>
          </a:p>
          <a:p>
            <a:pPr lvl="1"/>
            <a:r>
              <a:rPr lang="en-US" dirty="0"/>
              <a:t>Only articles that meet good scientific standards are accepted for publication.</a:t>
            </a:r>
          </a:p>
          <a:p>
            <a:pPr lvl="1"/>
            <a:r>
              <a:rPr lang="en-US" dirty="0"/>
              <a:t>The methods are appropriate.</a:t>
            </a:r>
          </a:p>
          <a:p>
            <a:pPr lvl="1"/>
            <a:r>
              <a:rPr lang="en-US" dirty="0"/>
              <a:t>Results are accurate and properly interpreted.</a:t>
            </a:r>
          </a:p>
          <a:p>
            <a:pPr lvl="1"/>
            <a:r>
              <a:rPr lang="en-US" dirty="0"/>
              <a:t>There is a solid and relevant body of related work described.</a:t>
            </a:r>
          </a:p>
        </p:txBody>
      </p:sp>
    </p:spTree>
    <p:extLst>
      <p:ext uri="{BB962C8B-B14F-4D97-AF65-F5344CB8AC3E}">
        <p14:creationId xmlns:p14="http://schemas.microsoft.com/office/powerpoint/2010/main" val="152896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5989-EC25-BC46-8665-6F3AB82A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12A66-02CE-5A40-A32D-4F69AB1BA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9" y="1556792"/>
            <a:ext cx="8869481" cy="496855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7812421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923</Words>
  <Application>Microsoft Macintosh PowerPoint</Application>
  <PresentationFormat>On-screen Show (4:3)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Kantoorthema</vt:lpstr>
      <vt:lpstr>Peer Review</vt:lpstr>
      <vt:lpstr>Today</vt:lpstr>
      <vt:lpstr>Why Peer Review</vt:lpstr>
      <vt:lpstr>Models by Identity</vt:lpstr>
      <vt:lpstr>Models by Identity</vt:lpstr>
      <vt:lpstr>Models by Identity</vt:lpstr>
      <vt:lpstr>Models by Process</vt:lpstr>
      <vt:lpstr>The Peer Review process</vt:lpstr>
      <vt:lpstr>Reviewing a paper</vt:lpstr>
      <vt:lpstr>Reviewing a paper</vt:lpstr>
      <vt:lpstr>Reviewing a paper</vt:lpstr>
      <vt:lpstr>Reviewing a paper</vt:lpstr>
      <vt:lpstr>Reviewing a paper</vt:lpstr>
      <vt:lpstr>Reviewing a paper</vt:lpstr>
      <vt:lpstr>Reviewing a paper</vt:lpstr>
      <vt:lpstr>Sources (for above and more)</vt:lpstr>
      <vt:lpstr>Sources (for above and more)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Video Game AI</dc:title>
  <dc:creator>Mark Winands</dc:creator>
  <cp:lastModifiedBy>Diego Perez Liebana</cp:lastModifiedBy>
  <cp:revision>50</cp:revision>
  <dcterms:created xsi:type="dcterms:W3CDTF">2015-01-27T08:01:00Z</dcterms:created>
  <dcterms:modified xsi:type="dcterms:W3CDTF">2018-06-11T10:18:09Z</dcterms:modified>
</cp:coreProperties>
</file>