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6" r:id="rId2"/>
    <p:sldId id="259" r:id="rId3"/>
    <p:sldId id="269" r:id="rId4"/>
    <p:sldId id="323" r:id="rId5"/>
    <p:sldId id="324" r:id="rId6"/>
    <p:sldId id="325" r:id="rId7"/>
    <p:sldId id="326" r:id="rId8"/>
    <p:sldId id="327" r:id="rId9"/>
    <p:sldId id="328" r:id="rId10"/>
    <p:sldId id="300" r:id="rId11"/>
    <p:sldId id="309" r:id="rId12"/>
    <p:sldId id="318" r:id="rId13"/>
    <p:sldId id="319" r:id="rId14"/>
    <p:sldId id="282" r:id="rId15"/>
    <p:sldId id="317" r:id="rId16"/>
    <p:sldId id="320" r:id="rId17"/>
    <p:sldId id="321" r:id="rId18"/>
    <p:sldId id="322" r:id="rId19"/>
    <p:sldId id="312" r:id="rId20"/>
    <p:sldId id="261" r:id="rId21"/>
    <p:sldId id="257" r:id="rId22"/>
    <p:sldId id="268" r:id="rId23"/>
    <p:sldId id="263" r:id="rId24"/>
    <p:sldId id="26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07"/>
    <p:restoredTop sz="82790"/>
  </p:normalViewPr>
  <p:slideViewPr>
    <p:cSldViewPr snapToGrid="0" snapToObjects="1">
      <p:cViewPr varScale="1">
        <p:scale>
          <a:sx n="86" d="100"/>
          <a:sy n="86" d="100"/>
        </p:scale>
        <p:origin x="1056" y="192"/>
      </p:cViewPr>
      <p:guideLst/>
    </p:cSldViewPr>
  </p:slideViewPr>
  <p:notesTextViewPr>
    <p:cViewPr>
      <p:scale>
        <a:sx n="1" d="1"/>
        <a:sy n="1" d="1"/>
      </p:scale>
      <p:origin x="0" y="0"/>
    </p:cViewPr>
  </p:notesTextViewPr>
  <p:sorterViewPr>
    <p:cViewPr>
      <p:scale>
        <a:sx n="160" d="100"/>
        <a:sy n="16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85729C-D967-DE43-8C47-F4C51B055911}" type="datetimeFigureOut">
              <a:rPr lang="en-US" smtClean="0"/>
              <a:t>6/3/19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818362-D73A-CB42-A4A1-F65E2F24140A}" type="slidenum">
              <a:rPr lang="en-US" smtClean="0"/>
              <a:t>‹#›</a:t>
            </a:fld>
            <a:endParaRPr lang="en-US"/>
          </a:p>
        </p:txBody>
      </p:sp>
    </p:spTree>
    <p:extLst>
      <p:ext uri="{BB962C8B-B14F-4D97-AF65-F5344CB8AC3E}">
        <p14:creationId xmlns:p14="http://schemas.microsoft.com/office/powerpoint/2010/main" val="630041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Evolutionary algorithms are great because they work robustly and can be applied as black-box </a:t>
            </a:r>
            <a:r>
              <a:rPr lang="en-US" dirty="0" err="1"/>
              <a:t>optimisers</a:t>
            </a:r>
            <a:r>
              <a:rPr lang="en-US" dirty="0"/>
              <a:t>.  Don’t need gradients and they focus on the bottom line.  However, they are not very sample efficient, especially when the objective function is noisy.  </a:t>
            </a:r>
            <a:r>
              <a:rPr lang="en-US" dirty="0" err="1"/>
              <a:t>Emphasise</a:t>
            </a:r>
            <a:r>
              <a:rPr lang="en-US" dirty="0"/>
              <a:t> that most people using EAs in game AI are NOT using model based.</a:t>
            </a:r>
          </a:p>
        </p:txBody>
      </p:sp>
      <p:sp>
        <p:nvSpPr>
          <p:cNvPr id="4" name="Slide Number Placeholder 3"/>
          <p:cNvSpPr>
            <a:spLocks noGrp="1"/>
          </p:cNvSpPr>
          <p:nvPr>
            <p:ph type="sldNum" sz="quarter" idx="5"/>
          </p:nvPr>
        </p:nvSpPr>
        <p:spPr/>
        <p:txBody>
          <a:bodyPr/>
          <a:lstStyle/>
          <a:p>
            <a:fld id="{3E818362-D73A-CB42-A4A1-F65E2F24140A}" type="slidenum">
              <a:rPr lang="en-US" smtClean="0"/>
              <a:t>1</a:t>
            </a:fld>
            <a:endParaRPr lang="en-US"/>
          </a:p>
        </p:txBody>
      </p:sp>
    </p:spTree>
    <p:extLst>
      <p:ext uri="{BB962C8B-B14F-4D97-AF65-F5344CB8AC3E}">
        <p14:creationId xmlns:p14="http://schemas.microsoft.com/office/powerpoint/2010/main" val="41978824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problem with 8 parameters (</a:t>
            </a:r>
            <a:r>
              <a:rPr lang="en-US" dirty="0" err="1"/>
              <a:t>CaveSwing</a:t>
            </a:r>
            <a:r>
              <a:rPr lang="en-US" dirty="0"/>
              <a:t>) and makes for a nicer plot than the 5-parameter problem tackled in the paper.  Y axis is the fraction of </a:t>
            </a:r>
            <a:r>
              <a:rPr lang="en-US" dirty="0" err="1"/>
              <a:t>params</a:t>
            </a:r>
            <a:r>
              <a:rPr lang="en-US" dirty="0"/>
              <a:t> that are identical to the final solution.</a:t>
            </a:r>
          </a:p>
        </p:txBody>
      </p:sp>
      <p:sp>
        <p:nvSpPr>
          <p:cNvPr id="4" name="Slide Number Placeholder 3"/>
          <p:cNvSpPr>
            <a:spLocks noGrp="1"/>
          </p:cNvSpPr>
          <p:nvPr>
            <p:ph type="sldNum" sz="quarter" idx="5"/>
          </p:nvPr>
        </p:nvSpPr>
        <p:spPr/>
        <p:txBody>
          <a:bodyPr/>
          <a:lstStyle/>
          <a:p>
            <a:fld id="{3E818362-D73A-CB42-A4A1-F65E2F24140A}" type="slidenum">
              <a:rPr lang="en-US" smtClean="0"/>
              <a:t>23</a:t>
            </a:fld>
            <a:endParaRPr lang="en-US"/>
          </a:p>
        </p:txBody>
      </p:sp>
    </p:spTree>
    <p:extLst>
      <p:ext uri="{BB962C8B-B14F-4D97-AF65-F5344CB8AC3E}">
        <p14:creationId xmlns:p14="http://schemas.microsoft.com/office/powerpoint/2010/main" val="4208972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Probably SKIP this slide</a:t>
            </a:r>
          </a:p>
        </p:txBody>
      </p:sp>
      <p:sp>
        <p:nvSpPr>
          <p:cNvPr id="4" name="Slide Number Placeholder 3"/>
          <p:cNvSpPr>
            <a:spLocks noGrp="1"/>
          </p:cNvSpPr>
          <p:nvPr>
            <p:ph type="sldNum" sz="quarter" idx="5"/>
          </p:nvPr>
        </p:nvSpPr>
        <p:spPr/>
        <p:txBody>
          <a:bodyPr/>
          <a:lstStyle/>
          <a:p>
            <a:fld id="{3E818362-D73A-CB42-A4A1-F65E2F24140A}" type="slidenum">
              <a:rPr lang="en-US" smtClean="0"/>
              <a:t>3</a:t>
            </a:fld>
            <a:endParaRPr lang="en-US"/>
          </a:p>
        </p:txBody>
      </p:sp>
    </p:spTree>
    <p:extLst>
      <p:ext uri="{BB962C8B-B14F-4D97-AF65-F5344CB8AC3E}">
        <p14:creationId xmlns:p14="http://schemas.microsoft.com/office/powerpoint/2010/main" val="1360549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[45s]</a:t>
            </a:r>
            <a:endParaRPr lang="en-US" dirty="0"/>
          </a:p>
        </p:txBody>
      </p:sp>
      <p:sp>
        <p:nvSpPr>
          <p:cNvPr id="4" name="Slide Number Placeholder 3"/>
          <p:cNvSpPr>
            <a:spLocks noGrp="1"/>
          </p:cNvSpPr>
          <p:nvPr>
            <p:ph type="sldNum" sz="quarter" idx="10"/>
          </p:nvPr>
        </p:nvSpPr>
        <p:spPr/>
        <p:txBody>
          <a:bodyPr/>
          <a:lstStyle/>
          <a:p>
            <a:fld id="{CE94FE3C-2A76-B244-98EC-8FC850B57904}" type="slidenum">
              <a:rPr lang="en-US" smtClean="0"/>
              <a:t>10</a:t>
            </a:fld>
            <a:endParaRPr lang="en-US"/>
          </a:p>
        </p:txBody>
      </p:sp>
    </p:spTree>
    <p:extLst>
      <p:ext uri="{BB962C8B-B14F-4D97-AF65-F5344CB8AC3E}">
        <p14:creationId xmlns:p14="http://schemas.microsoft.com/office/powerpoint/2010/main" val="40497146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NTBEA is a type of Estimation of Distribution Algorithm, or EDA.  This is a kind of Evolutionary Algorithm that uses a model of a population instead of or as well as an actual population. NTBEA still uses a standard EA but does most of the search in the space of a learned model.  The model is similar to a combinatorial multi-armed bandit, or CMAB.  Here we use it to tune a RHEA, so these are the main concepts involved in this paper.  [35s]</a:t>
            </a:r>
            <a:endParaRPr lang="en-US" dirty="0"/>
          </a:p>
        </p:txBody>
      </p:sp>
      <p:sp>
        <p:nvSpPr>
          <p:cNvPr id="4" name="Slide Number Placeholder 3"/>
          <p:cNvSpPr>
            <a:spLocks noGrp="1"/>
          </p:cNvSpPr>
          <p:nvPr>
            <p:ph type="sldNum" sz="quarter" idx="10"/>
          </p:nvPr>
        </p:nvSpPr>
        <p:spPr/>
        <p:txBody>
          <a:bodyPr/>
          <a:lstStyle/>
          <a:p>
            <a:fld id="{CE94FE3C-2A76-B244-98EC-8FC850B57904}" type="slidenum">
              <a:rPr lang="en-US" smtClean="0"/>
              <a:t>11</a:t>
            </a:fld>
            <a:endParaRPr lang="en-US"/>
          </a:p>
        </p:txBody>
      </p:sp>
    </p:spTree>
    <p:extLst>
      <p:ext uri="{BB962C8B-B14F-4D97-AF65-F5344CB8AC3E}">
        <p14:creationId xmlns:p14="http://schemas.microsoft.com/office/powerpoint/2010/main" val="3118814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block diagram shows the main system architecture.  It is pretty simple.  In the middle we have an almost standard evolutionary algorithm.  The noisy fitness evaluator is the system it is trying to optimise - in this case each evaluation involves an agent playing through a stochastic game.  On the left we illustrate the EA making many accesses to the bandit landscape model.  It uses this surrogate model to improve sample efficiency.</a:t>
            </a:r>
            <a:endParaRPr lang="en-US" dirty="0"/>
          </a:p>
        </p:txBody>
      </p:sp>
      <p:sp>
        <p:nvSpPr>
          <p:cNvPr id="4" name="Slide Number Placeholder 3"/>
          <p:cNvSpPr>
            <a:spLocks noGrp="1"/>
          </p:cNvSpPr>
          <p:nvPr>
            <p:ph type="sldNum" sz="quarter" idx="10"/>
          </p:nvPr>
        </p:nvSpPr>
        <p:spPr/>
        <p:txBody>
          <a:bodyPr/>
          <a:lstStyle/>
          <a:p>
            <a:fld id="{CE94FE3C-2A76-B244-98EC-8FC850B57904}" type="slidenum">
              <a:rPr lang="en-US" smtClean="0"/>
              <a:t>13</a:t>
            </a:fld>
            <a:endParaRPr lang="en-US"/>
          </a:p>
        </p:txBody>
      </p:sp>
    </p:spTree>
    <p:extLst>
      <p:ext uri="{BB962C8B-B14F-4D97-AF65-F5344CB8AC3E}">
        <p14:creationId xmlns:p14="http://schemas.microsoft.com/office/powerpoint/2010/main" val="15694532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Note the use of epsilon which gives a form of progressive widening.  Without this would have sample all arms at least once, which could be disastrous for large search spaces.</a:t>
            </a:r>
            <a:endParaRPr lang="en-US" dirty="0"/>
          </a:p>
        </p:txBody>
      </p:sp>
      <p:sp>
        <p:nvSpPr>
          <p:cNvPr id="4" name="Slide Number Placeholder 3"/>
          <p:cNvSpPr>
            <a:spLocks noGrp="1"/>
          </p:cNvSpPr>
          <p:nvPr>
            <p:ph type="sldNum" sz="quarter" idx="10"/>
          </p:nvPr>
        </p:nvSpPr>
        <p:spPr/>
        <p:txBody>
          <a:bodyPr/>
          <a:lstStyle/>
          <a:p>
            <a:fld id="{CE94FE3C-2A76-B244-98EC-8FC850B57904}" type="slidenum">
              <a:rPr lang="en-US" smtClean="0"/>
              <a:t>14</a:t>
            </a:fld>
            <a:endParaRPr lang="en-US"/>
          </a:p>
        </p:txBody>
      </p:sp>
    </p:spTree>
    <p:extLst>
      <p:ext uri="{BB962C8B-B14F-4D97-AF65-F5344CB8AC3E}">
        <p14:creationId xmlns:p14="http://schemas.microsoft.com/office/powerpoint/2010/main" val="11394614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 = length parameter</a:t>
            </a:r>
          </a:p>
        </p:txBody>
      </p:sp>
      <p:sp>
        <p:nvSpPr>
          <p:cNvPr id="4" name="Slide Number Placeholder 3"/>
          <p:cNvSpPr>
            <a:spLocks noGrp="1"/>
          </p:cNvSpPr>
          <p:nvPr>
            <p:ph type="sldNum" sz="quarter" idx="5"/>
          </p:nvPr>
        </p:nvSpPr>
        <p:spPr/>
        <p:txBody>
          <a:bodyPr/>
          <a:lstStyle/>
          <a:p>
            <a:fld id="{3E818362-D73A-CB42-A4A1-F65E2F24140A}" type="slidenum">
              <a:rPr lang="en-US" smtClean="0"/>
              <a:t>15</a:t>
            </a:fld>
            <a:endParaRPr lang="en-US"/>
          </a:p>
        </p:txBody>
      </p:sp>
    </p:spTree>
    <p:extLst>
      <p:ext uri="{BB962C8B-B14F-4D97-AF65-F5344CB8AC3E}">
        <p14:creationId xmlns:p14="http://schemas.microsoft.com/office/powerpoint/2010/main" val="5297933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[45s]</a:t>
            </a:r>
            <a:endParaRPr lang="en-US" dirty="0"/>
          </a:p>
        </p:txBody>
      </p:sp>
      <p:sp>
        <p:nvSpPr>
          <p:cNvPr id="4" name="Slide Number Placeholder 3"/>
          <p:cNvSpPr>
            <a:spLocks noGrp="1"/>
          </p:cNvSpPr>
          <p:nvPr>
            <p:ph type="sldNum" sz="quarter" idx="10"/>
          </p:nvPr>
        </p:nvSpPr>
        <p:spPr/>
        <p:txBody>
          <a:bodyPr/>
          <a:lstStyle/>
          <a:p>
            <a:fld id="{CE94FE3C-2A76-B244-98EC-8FC850B57904}" type="slidenum">
              <a:rPr lang="en-US" smtClean="0"/>
              <a:t>19</a:t>
            </a:fld>
            <a:endParaRPr lang="en-US"/>
          </a:p>
        </p:txBody>
      </p:sp>
    </p:spTree>
    <p:extLst>
      <p:ext uri="{BB962C8B-B14F-4D97-AF65-F5344CB8AC3E}">
        <p14:creationId xmlns:p14="http://schemas.microsoft.com/office/powerpoint/2010/main" val="32687316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Check out what this means!!!</a:t>
            </a:r>
          </a:p>
        </p:txBody>
      </p:sp>
      <p:sp>
        <p:nvSpPr>
          <p:cNvPr id="4" name="Slide Number Placeholder 3"/>
          <p:cNvSpPr>
            <a:spLocks noGrp="1"/>
          </p:cNvSpPr>
          <p:nvPr>
            <p:ph type="sldNum" sz="quarter" idx="5"/>
          </p:nvPr>
        </p:nvSpPr>
        <p:spPr/>
        <p:txBody>
          <a:bodyPr/>
          <a:lstStyle/>
          <a:p>
            <a:fld id="{3E818362-D73A-CB42-A4A1-F65E2F24140A}" type="slidenum">
              <a:rPr lang="en-US" smtClean="0"/>
              <a:t>20</a:t>
            </a:fld>
            <a:endParaRPr lang="en-US"/>
          </a:p>
        </p:txBody>
      </p:sp>
    </p:spTree>
    <p:extLst>
      <p:ext uri="{BB962C8B-B14F-4D97-AF65-F5344CB8AC3E}">
        <p14:creationId xmlns:p14="http://schemas.microsoft.com/office/powerpoint/2010/main" val="23368054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180A0-9E45-F145-A5A7-1622E769FF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B593AFD-D324-924B-8D65-7CD460E938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70BB07F-A47E-C941-9C10-29044FFD2658}"/>
              </a:ext>
            </a:extLst>
          </p:cNvPr>
          <p:cNvSpPr>
            <a:spLocks noGrp="1"/>
          </p:cNvSpPr>
          <p:nvPr>
            <p:ph type="dt" sz="half" idx="10"/>
          </p:nvPr>
        </p:nvSpPr>
        <p:spPr/>
        <p:txBody>
          <a:bodyPr/>
          <a:lstStyle/>
          <a:p>
            <a:fld id="{E01820B6-A8DF-5340-80C2-19DFB681EF6B}" type="datetimeFigureOut">
              <a:rPr lang="en-US" smtClean="0"/>
              <a:t>6/3/19</a:t>
            </a:fld>
            <a:endParaRPr lang="en-US"/>
          </a:p>
        </p:txBody>
      </p:sp>
      <p:sp>
        <p:nvSpPr>
          <p:cNvPr id="5" name="Footer Placeholder 4">
            <a:extLst>
              <a:ext uri="{FF2B5EF4-FFF2-40B4-BE49-F238E27FC236}">
                <a16:creationId xmlns:a16="http://schemas.microsoft.com/office/drawing/2014/main" id="{14C23996-C9C8-E64D-B44F-6042CD1F97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D5E92D-A561-DD4D-80CC-06BF4C30A14A}"/>
              </a:ext>
            </a:extLst>
          </p:cNvPr>
          <p:cNvSpPr>
            <a:spLocks noGrp="1"/>
          </p:cNvSpPr>
          <p:nvPr>
            <p:ph type="sldNum" sz="quarter" idx="12"/>
          </p:nvPr>
        </p:nvSpPr>
        <p:spPr/>
        <p:txBody>
          <a:bodyPr/>
          <a:lstStyle/>
          <a:p>
            <a:fld id="{0580CD85-2F07-B749-B399-0499C8BFDA21}" type="slidenum">
              <a:rPr lang="en-US" smtClean="0"/>
              <a:t>‹#›</a:t>
            </a:fld>
            <a:endParaRPr lang="en-US"/>
          </a:p>
        </p:txBody>
      </p:sp>
    </p:spTree>
    <p:extLst>
      <p:ext uri="{BB962C8B-B14F-4D97-AF65-F5344CB8AC3E}">
        <p14:creationId xmlns:p14="http://schemas.microsoft.com/office/powerpoint/2010/main" val="3073178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3D714-2FCE-F146-BF33-CDFC99689A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DBF3722-F03B-EC42-91A3-EC7EE55C539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94C8A2-B085-6849-8606-694B42B4F756}"/>
              </a:ext>
            </a:extLst>
          </p:cNvPr>
          <p:cNvSpPr>
            <a:spLocks noGrp="1"/>
          </p:cNvSpPr>
          <p:nvPr>
            <p:ph type="dt" sz="half" idx="10"/>
          </p:nvPr>
        </p:nvSpPr>
        <p:spPr/>
        <p:txBody>
          <a:bodyPr/>
          <a:lstStyle/>
          <a:p>
            <a:fld id="{E01820B6-A8DF-5340-80C2-19DFB681EF6B}" type="datetimeFigureOut">
              <a:rPr lang="en-US" smtClean="0"/>
              <a:t>6/3/19</a:t>
            </a:fld>
            <a:endParaRPr lang="en-US"/>
          </a:p>
        </p:txBody>
      </p:sp>
      <p:sp>
        <p:nvSpPr>
          <p:cNvPr id="5" name="Footer Placeholder 4">
            <a:extLst>
              <a:ext uri="{FF2B5EF4-FFF2-40B4-BE49-F238E27FC236}">
                <a16:creationId xmlns:a16="http://schemas.microsoft.com/office/drawing/2014/main" id="{6CC22BE3-240B-7549-9C23-C26E7D982A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EF7FCA-A504-2442-BF9B-8662D3DAB011}"/>
              </a:ext>
            </a:extLst>
          </p:cNvPr>
          <p:cNvSpPr>
            <a:spLocks noGrp="1"/>
          </p:cNvSpPr>
          <p:nvPr>
            <p:ph type="sldNum" sz="quarter" idx="12"/>
          </p:nvPr>
        </p:nvSpPr>
        <p:spPr/>
        <p:txBody>
          <a:bodyPr/>
          <a:lstStyle/>
          <a:p>
            <a:fld id="{0580CD85-2F07-B749-B399-0499C8BFDA21}" type="slidenum">
              <a:rPr lang="en-US" smtClean="0"/>
              <a:t>‹#›</a:t>
            </a:fld>
            <a:endParaRPr lang="en-US"/>
          </a:p>
        </p:txBody>
      </p:sp>
    </p:spTree>
    <p:extLst>
      <p:ext uri="{BB962C8B-B14F-4D97-AF65-F5344CB8AC3E}">
        <p14:creationId xmlns:p14="http://schemas.microsoft.com/office/powerpoint/2010/main" val="1612627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202D0B-8ACC-DD4B-947F-B6D7C64124C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27BE36D-C7A7-2049-ADCB-DA25F011A91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68E664-7846-B04A-B544-550C4BEB981C}"/>
              </a:ext>
            </a:extLst>
          </p:cNvPr>
          <p:cNvSpPr>
            <a:spLocks noGrp="1"/>
          </p:cNvSpPr>
          <p:nvPr>
            <p:ph type="dt" sz="half" idx="10"/>
          </p:nvPr>
        </p:nvSpPr>
        <p:spPr/>
        <p:txBody>
          <a:bodyPr/>
          <a:lstStyle/>
          <a:p>
            <a:fld id="{E01820B6-A8DF-5340-80C2-19DFB681EF6B}" type="datetimeFigureOut">
              <a:rPr lang="en-US" smtClean="0"/>
              <a:t>6/3/19</a:t>
            </a:fld>
            <a:endParaRPr lang="en-US"/>
          </a:p>
        </p:txBody>
      </p:sp>
      <p:sp>
        <p:nvSpPr>
          <p:cNvPr id="5" name="Footer Placeholder 4">
            <a:extLst>
              <a:ext uri="{FF2B5EF4-FFF2-40B4-BE49-F238E27FC236}">
                <a16:creationId xmlns:a16="http://schemas.microsoft.com/office/drawing/2014/main" id="{AEE94710-AB58-CB4C-9F41-D5412EDADB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06175A-1569-6D41-8FF4-26C6CC0B7DA0}"/>
              </a:ext>
            </a:extLst>
          </p:cNvPr>
          <p:cNvSpPr>
            <a:spLocks noGrp="1"/>
          </p:cNvSpPr>
          <p:nvPr>
            <p:ph type="sldNum" sz="quarter" idx="12"/>
          </p:nvPr>
        </p:nvSpPr>
        <p:spPr/>
        <p:txBody>
          <a:bodyPr/>
          <a:lstStyle/>
          <a:p>
            <a:fld id="{0580CD85-2F07-B749-B399-0499C8BFDA21}" type="slidenum">
              <a:rPr lang="en-US" smtClean="0"/>
              <a:t>‹#›</a:t>
            </a:fld>
            <a:endParaRPr lang="en-US"/>
          </a:p>
        </p:txBody>
      </p:sp>
    </p:spTree>
    <p:extLst>
      <p:ext uri="{BB962C8B-B14F-4D97-AF65-F5344CB8AC3E}">
        <p14:creationId xmlns:p14="http://schemas.microsoft.com/office/powerpoint/2010/main" val="925252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ACBD4-2FD2-964F-978A-AF4308DAED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A14DAE-AB52-7343-B590-CB11F6416D9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46B9A7-3A8C-5F48-B1B0-6B5C1F5B2557}"/>
              </a:ext>
            </a:extLst>
          </p:cNvPr>
          <p:cNvSpPr>
            <a:spLocks noGrp="1"/>
          </p:cNvSpPr>
          <p:nvPr>
            <p:ph type="dt" sz="half" idx="10"/>
          </p:nvPr>
        </p:nvSpPr>
        <p:spPr/>
        <p:txBody>
          <a:bodyPr/>
          <a:lstStyle/>
          <a:p>
            <a:fld id="{E01820B6-A8DF-5340-80C2-19DFB681EF6B}" type="datetimeFigureOut">
              <a:rPr lang="en-US" smtClean="0"/>
              <a:t>6/3/19</a:t>
            </a:fld>
            <a:endParaRPr lang="en-US"/>
          </a:p>
        </p:txBody>
      </p:sp>
      <p:sp>
        <p:nvSpPr>
          <p:cNvPr id="5" name="Footer Placeholder 4">
            <a:extLst>
              <a:ext uri="{FF2B5EF4-FFF2-40B4-BE49-F238E27FC236}">
                <a16:creationId xmlns:a16="http://schemas.microsoft.com/office/drawing/2014/main" id="{A8E59AAA-C805-C142-83B6-4A8161DD72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043BB7-106E-ED4F-A480-183DCA7CC7C4}"/>
              </a:ext>
            </a:extLst>
          </p:cNvPr>
          <p:cNvSpPr>
            <a:spLocks noGrp="1"/>
          </p:cNvSpPr>
          <p:nvPr>
            <p:ph type="sldNum" sz="quarter" idx="12"/>
          </p:nvPr>
        </p:nvSpPr>
        <p:spPr/>
        <p:txBody>
          <a:bodyPr/>
          <a:lstStyle/>
          <a:p>
            <a:fld id="{0580CD85-2F07-B749-B399-0499C8BFDA21}" type="slidenum">
              <a:rPr lang="en-US" smtClean="0"/>
              <a:t>‹#›</a:t>
            </a:fld>
            <a:endParaRPr lang="en-US"/>
          </a:p>
        </p:txBody>
      </p:sp>
    </p:spTree>
    <p:extLst>
      <p:ext uri="{BB962C8B-B14F-4D97-AF65-F5344CB8AC3E}">
        <p14:creationId xmlns:p14="http://schemas.microsoft.com/office/powerpoint/2010/main" val="3779028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334F2-3172-DD45-A3B9-6506DED02A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4E094CD-CCD3-D14A-BDD8-E7CB3E10DD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DDAB14A-E5E4-4643-AA87-A643E75F697A}"/>
              </a:ext>
            </a:extLst>
          </p:cNvPr>
          <p:cNvSpPr>
            <a:spLocks noGrp="1"/>
          </p:cNvSpPr>
          <p:nvPr>
            <p:ph type="dt" sz="half" idx="10"/>
          </p:nvPr>
        </p:nvSpPr>
        <p:spPr/>
        <p:txBody>
          <a:bodyPr/>
          <a:lstStyle/>
          <a:p>
            <a:fld id="{E01820B6-A8DF-5340-80C2-19DFB681EF6B}" type="datetimeFigureOut">
              <a:rPr lang="en-US" smtClean="0"/>
              <a:t>6/3/19</a:t>
            </a:fld>
            <a:endParaRPr lang="en-US"/>
          </a:p>
        </p:txBody>
      </p:sp>
      <p:sp>
        <p:nvSpPr>
          <p:cNvPr id="5" name="Footer Placeholder 4">
            <a:extLst>
              <a:ext uri="{FF2B5EF4-FFF2-40B4-BE49-F238E27FC236}">
                <a16:creationId xmlns:a16="http://schemas.microsoft.com/office/drawing/2014/main" id="{7E2F43A8-9E40-1243-9E4C-D64ACE1A5E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F1D2C4-DD21-1A4A-AABE-6999B63F9922}"/>
              </a:ext>
            </a:extLst>
          </p:cNvPr>
          <p:cNvSpPr>
            <a:spLocks noGrp="1"/>
          </p:cNvSpPr>
          <p:nvPr>
            <p:ph type="sldNum" sz="quarter" idx="12"/>
          </p:nvPr>
        </p:nvSpPr>
        <p:spPr/>
        <p:txBody>
          <a:bodyPr/>
          <a:lstStyle/>
          <a:p>
            <a:fld id="{0580CD85-2F07-B749-B399-0499C8BFDA21}" type="slidenum">
              <a:rPr lang="en-US" smtClean="0"/>
              <a:t>‹#›</a:t>
            </a:fld>
            <a:endParaRPr lang="en-US"/>
          </a:p>
        </p:txBody>
      </p:sp>
    </p:spTree>
    <p:extLst>
      <p:ext uri="{BB962C8B-B14F-4D97-AF65-F5344CB8AC3E}">
        <p14:creationId xmlns:p14="http://schemas.microsoft.com/office/powerpoint/2010/main" val="2586796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81C6A-C1FD-3C4B-8EAE-388FEF602D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9BBDDD-AF32-E64C-B99D-99AF1555146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129D718-9E30-8744-A4FF-F242E2B5533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892672-772A-B641-81C3-1A7901019FC8}"/>
              </a:ext>
            </a:extLst>
          </p:cNvPr>
          <p:cNvSpPr>
            <a:spLocks noGrp="1"/>
          </p:cNvSpPr>
          <p:nvPr>
            <p:ph type="dt" sz="half" idx="10"/>
          </p:nvPr>
        </p:nvSpPr>
        <p:spPr/>
        <p:txBody>
          <a:bodyPr/>
          <a:lstStyle/>
          <a:p>
            <a:fld id="{E01820B6-A8DF-5340-80C2-19DFB681EF6B}" type="datetimeFigureOut">
              <a:rPr lang="en-US" smtClean="0"/>
              <a:t>6/3/19</a:t>
            </a:fld>
            <a:endParaRPr lang="en-US"/>
          </a:p>
        </p:txBody>
      </p:sp>
      <p:sp>
        <p:nvSpPr>
          <p:cNvPr id="6" name="Footer Placeholder 5">
            <a:extLst>
              <a:ext uri="{FF2B5EF4-FFF2-40B4-BE49-F238E27FC236}">
                <a16:creationId xmlns:a16="http://schemas.microsoft.com/office/drawing/2014/main" id="{2C221A2B-C0E8-1A49-9D02-465E3993FF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99152D-68C8-3F41-B09F-D018B62CF090}"/>
              </a:ext>
            </a:extLst>
          </p:cNvPr>
          <p:cNvSpPr>
            <a:spLocks noGrp="1"/>
          </p:cNvSpPr>
          <p:nvPr>
            <p:ph type="sldNum" sz="quarter" idx="12"/>
          </p:nvPr>
        </p:nvSpPr>
        <p:spPr/>
        <p:txBody>
          <a:bodyPr/>
          <a:lstStyle/>
          <a:p>
            <a:fld id="{0580CD85-2F07-B749-B399-0499C8BFDA21}" type="slidenum">
              <a:rPr lang="en-US" smtClean="0"/>
              <a:t>‹#›</a:t>
            </a:fld>
            <a:endParaRPr lang="en-US"/>
          </a:p>
        </p:txBody>
      </p:sp>
    </p:spTree>
    <p:extLst>
      <p:ext uri="{BB962C8B-B14F-4D97-AF65-F5344CB8AC3E}">
        <p14:creationId xmlns:p14="http://schemas.microsoft.com/office/powerpoint/2010/main" val="2749803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BDA66-1310-784A-81E9-C0FD79B68E3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7F853C4-32F4-EC4D-929C-01A4384943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928E755-0E02-674C-A277-0D04EC88AB5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E12B90D-9813-2140-9325-23FC28C091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4A22995-C63E-8340-BC30-E67D28349E9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F64336F-95C4-0E4E-8184-D58539BD8463}"/>
              </a:ext>
            </a:extLst>
          </p:cNvPr>
          <p:cNvSpPr>
            <a:spLocks noGrp="1"/>
          </p:cNvSpPr>
          <p:nvPr>
            <p:ph type="dt" sz="half" idx="10"/>
          </p:nvPr>
        </p:nvSpPr>
        <p:spPr/>
        <p:txBody>
          <a:bodyPr/>
          <a:lstStyle/>
          <a:p>
            <a:fld id="{E01820B6-A8DF-5340-80C2-19DFB681EF6B}" type="datetimeFigureOut">
              <a:rPr lang="en-US" smtClean="0"/>
              <a:t>6/3/19</a:t>
            </a:fld>
            <a:endParaRPr lang="en-US"/>
          </a:p>
        </p:txBody>
      </p:sp>
      <p:sp>
        <p:nvSpPr>
          <p:cNvPr id="8" name="Footer Placeholder 7">
            <a:extLst>
              <a:ext uri="{FF2B5EF4-FFF2-40B4-BE49-F238E27FC236}">
                <a16:creationId xmlns:a16="http://schemas.microsoft.com/office/drawing/2014/main" id="{C97467C0-F977-8042-A9BB-E1EF6B946BC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776FED-EE6C-704E-8A7A-AA6A0380ADD0}"/>
              </a:ext>
            </a:extLst>
          </p:cNvPr>
          <p:cNvSpPr>
            <a:spLocks noGrp="1"/>
          </p:cNvSpPr>
          <p:nvPr>
            <p:ph type="sldNum" sz="quarter" idx="12"/>
          </p:nvPr>
        </p:nvSpPr>
        <p:spPr/>
        <p:txBody>
          <a:bodyPr/>
          <a:lstStyle/>
          <a:p>
            <a:fld id="{0580CD85-2F07-B749-B399-0499C8BFDA21}" type="slidenum">
              <a:rPr lang="en-US" smtClean="0"/>
              <a:t>‹#›</a:t>
            </a:fld>
            <a:endParaRPr lang="en-US"/>
          </a:p>
        </p:txBody>
      </p:sp>
    </p:spTree>
    <p:extLst>
      <p:ext uri="{BB962C8B-B14F-4D97-AF65-F5344CB8AC3E}">
        <p14:creationId xmlns:p14="http://schemas.microsoft.com/office/powerpoint/2010/main" val="1636417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F6DF0-6741-E140-B0DE-772844C59E7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137C01-86B5-E04E-AC78-91AD719A0967}"/>
              </a:ext>
            </a:extLst>
          </p:cNvPr>
          <p:cNvSpPr>
            <a:spLocks noGrp="1"/>
          </p:cNvSpPr>
          <p:nvPr>
            <p:ph type="dt" sz="half" idx="10"/>
          </p:nvPr>
        </p:nvSpPr>
        <p:spPr/>
        <p:txBody>
          <a:bodyPr/>
          <a:lstStyle/>
          <a:p>
            <a:fld id="{E01820B6-A8DF-5340-80C2-19DFB681EF6B}" type="datetimeFigureOut">
              <a:rPr lang="en-US" smtClean="0"/>
              <a:t>6/3/19</a:t>
            </a:fld>
            <a:endParaRPr lang="en-US"/>
          </a:p>
        </p:txBody>
      </p:sp>
      <p:sp>
        <p:nvSpPr>
          <p:cNvPr id="4" name="Footer Placeholder 3">
            <a:extLst>
              <a:ext uri="{FF2B5EF4-FFF2-40B4-BE49-F238E27FC236}">
                <a16:creationId xmlns:a16="http://schemas.microsoft.com/office/drawing/2014/main" id="{0F58A6E0-1D37-5345-8189-7AF8DAB8E1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9FF01B1-0D0E-5D4E-BF64-E92C5A2BF054}"/>
              </a:ext>
            </a:extLst>
          </p:cNvPr>
          <p:cNvSpPr>
            <a:spLocks noGrp="1"/>
          </p:cNvSpPr>
          <p:nvPr>
            <p:ph type="sldNum" sz="quarter" idx="12"/>
          </p:nvPr>
        </p:nvSpPr>
        <p:spPr/>
        <p:txBody>
          <a:bodyPr/>
          <a:lstStyle/>
          <a:p>
            <a:fld id="{0580CD85-2F07-B749-B399-0499C8BFDA21}" type="slidenum">
              <a:rPr lang="en-US" smtClean="0"/>
              <a:t>‹#›</a:t>
            </a:fld>
            <a:endParaRPr lang="en-US"/>
          </a:p>
        </p:txBody>
      </p:sp>
    </p:spTree>
    <p:extLst>
      <p:ext uri="{BB962C8B-B14F-4D97-AF65-F5344CB8AC3E}">
        <p14:creationId xmlns:p14="http://schemas.microsoft.com/office/powerpoint/2010/main" val="3564429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960E3C-3A70-C34D-BCBF-E1D6FE039E60}"/>
              </a:ext>
            </a:extLst>
          </p:cNvPr>
          <p:cNvSpPr>
            <a:spLocks noGrp="1"/>
          </p:cNvSpPr>
          <p:nvPr>
            <p:ph type="dt" sz="half" idx="10"/>
          </p:nvPr>
        </p:nvSpPr>
        <p:spPr/>
        <p:txBody>
          <a:bodyPr/>
          <a:lstStyle/>
          <a:p>
            <a:fld id="{E01820B6-A8DF-5340-80C2-19DFB681EF6B}" type="datetimeFigureOut">
              <a:rPr lang="en-US" smtClean="0"/>
              <a:t>6/3/19</a:t>
            </a:fld>
            <a:endParaRPr lang="en-US"/>
          </a:p>
        </p:txBody>
      </p:sp>
      <p:sp>
        <p:nvSpPr>
          <p:cNvPr id="3" name="Footer Placeholder 2">
            <a:extLst>
              <a:ext uri="{FF2B5EF4-FFF2-40B4-BE49-F238E27FC236}">
                <a16:creationId xmlns:a16="http://schemas.microsoft.com/office/drawing/2014/main" id="{0DDA6FDC-2DA5-3340-9D39-B88AA56A46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27C195-43AA-AE45-86BD-E4418155B482}"/>
              </a:ext>
            </a:extLst>
          </p:cNvPr>
          <p:cNvSpPr>
            <a:spLocks noGrp="1"/>
          </p:cNvSpPr>
          <p:nvPr>
            <p:ph type="sldNum" sz="quarter" idx="12"/>
          </p:nvPr>
        </p:nvSpPr>
        <p:spPr/>
        <p:txBody>
          <a:bodyPr/>
          <a:lstStyle/>
          <a:p>
            <a:fld id="{0580CD85-2F07-B749-B399-0499C8BFDA21}" type="slidenum">
              <a:rPr lang="en-US" smtClean="0"/>
              <a:t>‹#›</a:t>
            </a:fld>
            <a:endParaRPr lang="en-US"/>
          </a:p>
        </p:txBody>
      </p:sp>
    </p:spTree>
    <p:extLst>
      <p:ext uri="{BB962C8B-B14F-4D97-AF65-F5344CB8AC3E}">
        <p14:creationId xmlns:p14="http://schemas.microsoft.com/office/powerpoint/2010/main" val="1684426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DCB86-036C-BE42-A69E-B0A9DA44DF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CCD8145-7525-C548-9DC6-146B0A7DCD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6894C6E-D319-874A-9CBF-8FF02151A9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31F2907-D198-3E4A-ADC9-0E896D5A165C}"/>
              </a:ext>
            </a:extLst>
          </p:cNvPr>
          <p:cNvSpPr>
            <a:spLocks noGrp="1"/>
          </p:cNvSpPr>
          <p:nvPr>
            <p:ph type="dt" sz="half" idx="10"/>
          </p:nvPr>
        </p:nvSpPr>
        <p:spPr/>
        <p:txBody>
          <a:bodyPr/>
          <a:lstStyle/>
          <a:p>
            <a:fld id="{E01820B6-A8DF-5340-80C2-19DFB681EF6B}" type="datetimeFigureOut">
              <a:rPr lang="en-US" smtClean="0"/>
              <a:t>6/3/19</a:t>
            </a:fld>
            <a:endParaRPr lang="en-US"/>
          </a:p>
        </p:txBody>
      </p:sp>
      <p:sp>
        <p:nvSpPr>
          <p:cNvPr id="6" name="Footer Placeholder 5">
            <a:extLst>
              <a:ext uri="{FF2B5EF4-FFF2-40B4-BE49-F238E27FC236}">
                <a16:creationId xmlns:a16="http://schemas.microsoft.com/office/drawing/2014/main" id="{693491B3-D743-2746-980E-63DF364EAD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FE2CA6-0C67-364F-9B6B-ECCA746365D8}"/>
              </a:ext>
            </a:extLst>
          </p:cNvPr>
          <p:cNvSpPr>
            <a:spLocks noGrp="1"/>
          </p:cNvSpPr>
          <p:nvPr>
            <p:ph type="sldNum" sz="quarter" idx="12"/>
          </p:nvPr>
        </p:nvSpPr>
        <p:spPr/>
        <p:txBody>
          <a:bodyPr/>
          <a:lstStyle/>
          <a:p>
            <a:fld id="{0580CD85-2F07-B749-B399-0499C8BFDA21}" type="slidenum">
              <a:rPr lang="en-US" smtClean="0"/>
              <a:t>‹#›</a:t>
            </a:fld>
            <a:endParaRPr lang="en-US"/>
          </a:p>
        </p:txBody>
      </p:sp>
    </p:spTree>
    <p:extLst>
      <p:ext uri="{BB962C8B-B14F-4D97-AF65-F5344CB8AC3E}">
        <p14:creationId xmlns:p14="http://schemas.microsoft.com/office/powerpoint/2010/main" val="4220623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BFC6C-CD06-CD4F-A859-AD6C67F491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63264E-8A3D-9C47-A880-1DE1B03041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D03DB8F-EADA-7F4D-A5A2-95DEB4D2CB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9D0983B-51C9-B148-B073-03AA125216D5}"/>
              </a:ext>
            </a:extLst>
          </p:cNvPr>
          <p:cNvSpPr>
            <a:spLocks noGrp="1"/>
          </p:cNvSpPr>
          <p:nvPr>
            <p:ph type="dt" sz="half" idx="10"/>
          </p:nvPr>
        </p:nvSpPr>
        <p:spPr/>
        <p:txBody>
          <a:bodyPr/>
          <a:lstStyle/>
          <a:p>
            <a:fld id="{E01820B6-A8DF-5340-80C2-19DFB681EF6B}" type="datetimeFigureOut">
              <a:rPr lang="en-US" smtClean="0"/>
              <a:t>6/3/19</a:t>
            </a:fld>
            <a:endParaRPr lang="en-US"/>
          </a:p>
        </p:txBody>
      </p:sp>
      <p:sp>
        <p:nvSpPr>
          <p:cNvPr id="6" name="Footer Placeholder 5">
            <a:extLst>
              <a:ext uri="{FF2B5EF4-FFF2-40B4-BE49-F238E27FC236}">
                <a16:creationId xmlns:a16="http://schemas.microsoft.com/office/drawing/2014/main" id="{5B3F5155-653B-7F44-AEB8-E62760CA5D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1E944B-E4D9-C842-A8E5-2CEE3BBB8456}"/>
              </a:ext>
            </a:extLst>
          </p:cNvPr>
          <p:cNvSpPr>
            <a:spLocks noGrp="1"/>
          </p:cNvSpPr>
          <p:nvPr>
            <p:ph type="sldNum" sz="quarter" idx="12"/>
          </p:nvPr>
        </p:nvSpPr>
        <p:spPr/>
        <p:txBody>
          <a:bodyPr/>
          <a:lstStyle/>
          <a:p>
            <a:fld id="{0580CD85-2F07-B749-B399-0499C8BFDA21}" type="slidenum">
              <a:rPr lang="en-US" smtClean="0"/>
              <a:t>‹#›</a:t>
            </a:fld>
            <a:endParaRPr lang="en-US"/>
          </a:p>
        </p:txBody>
      </p:sp>
    </p:spTree>
    <p:extLst>
      <p:ext uri="{BB962C8B-B14F-4D97-AF65-F5344CB8AC3E}">
        <p14:creationId xmlns:p14="http://schemas.microsoft.com/office/powerpoint/2010/main" val="3824682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87A001-17EA-5245-8B80-40C9E3C437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AB9B7BF-7AE4-6F47-91A8-822F1AE83C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9EC112-7F7F-E74A-8F8E-B2AF97E595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1820B6-A8DF-5340-80C2-19DFB681EF6B}" type="datetimeFigureOut">
              <a:rPr lang="en-US" smtClean="0"/>
              <a:t>6/3/19</a:t>
            </a:fld>
            <a:endParaRPr lang="en-US"/>
          </a:p>
        </p:txBody>
      </p:sp>
      <p:sp>
        <p:nvSpPr>
          <p:cNvPr id="5" name="Footer Placeholder 4">
            <a:extLst>
              <a:ext uri="{FF2B5EF4-FFF2-40B4-BE49-F238E27FC236}">
                <a16:creationId xmlns:a16="http://schemas.microsoft.com/office/drawing/2014/main" id="{D38B436A-2668-E74A-A549-8F452006F9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7DDE601-1FEC-B24D-8277-FE95167B59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80CD85-2F07-B749-B399-0499C8BFDA21}" type="slidenum">
              <a:rPr lang="en-US" smtClean="0"/>
              <a:t>‹#›</a:t>
            </a:fld>
            <a:endParaRPr lang="en-US"/>
          </a:p>
        </p:txBody>
      </p:sp>
    </p:spTree>
    <p:extLst>
      <p:ext uri="{BB962C8B-B14F-4D97-AF65-F5344CB8AC3E}">
        <p14:creationId xmlns:p14="http://schemas.microsoft.com/office/powerpoint/2010/main" val="13751538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ACE07-2F91-1842-8F60-83283CBAEFA3}"/>
              </a:ext>
            </a:extLst>
          </p:cNvPr>
          <p:cNvSpPr>
            <a:spLocks noGrp="1"/>
          </p:cNvSpPr>
          <p:nvPr>
            <p:ph type="ctrTitle"/>
          </p:nvPr>
        </p:nvSpPr>
        <p:spPr>
          <a:xfrm>
            <a:off x="1524000" y="1122362"/>
            <a:ext cx="9144000" cy="3644509"/>
          </a:xfrm>
        </p:spPr>
        <p:txBody>
          <a:bodyPr>
            <a:normAutofit fontScale="90000"/>
          </a:bodyPr>
          <a:lstStyle/>
          <a:p>
            <a:r>
              <a:rPr lang="en-US" dirty="0"/>
              <a:t>N-Tuple Bandit </a:t>
            </a:r>
            <a:br>
              <a:rPr lang="en-US" dirty="0"/>
            </a:br>
            <a:r>
              <a:rPr lang="en-US" dirty="0"/>
              <a:t>Evolutionary Algorithm (NTBEA)</a:t>
            </a:r>
            <a:br>
              <a:rPr lang="en-US" dirty="0"/>
            </a:br>
            <a:r>
              <a:rPr lang="en-US" dirty="0"/>
              <a:t>for </a:t>
            </a:r>
            <a:br>
              <a:rPr lang="en-US" dirty="0"/>
            </a:br>
            <a:r>
              <a:rPr lang="en-US" dirty="0"/>
              <a:t>Efficient Game </a:t>
            </a:r>
            <a:r>
              <a:rPr lang="en-US" dirty="0" err="1"/>
              <a:t>Optimisation</a:t>
            </a:r>
            <a:endParaRPr lang="en-US" b="1" dirty="0"/>
          </a:p>
        </p:txBody>
      </p:sp>
    </p:spTree>
    <p:extLst>
      <p:ext uri="{BB962C8B-B14F-4D97-AF65-F5344CB8AC3E}">
        <p14:creationId xmlns:p14="http://schemas.microsoft.com/office/powerpoint/2010/main" val="3016367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AED7C-E42B-F446-8560-A659CD4E212F}"/>
              </a:ext>
            </a:extLst>
          </p:cNvPr>
          <p:cNvSpPr>
            <a:spLocks noGrp="1"/>
          </p:cNvSpPr>
          <p:nvPr>
            <p:ph type="title"/>
          </p:nvPr>
        </p:nvSpPr>
        <p:spPr/>
        <p:txBody>
          <a:bodyPr/>
          <a:lstStyle/>
          <a:p>
            <a:r>
              <a:rPr lang="en-GB" dirty="0"/>
              <a:t>N-Tuple Bandit Evolutionary Algorithm (NTBEA)</a:t>
            </a:r>
            <a:endParaRPr lang="en-US" dirty="0"/>
          </a:p>
        </p:txBody>
      </p:sp>
      <p:sp>
        <p:nvSpPr>
          <p:cNvPr id="3" name="Content Placeholder 2">
            <a:extLst>
              <a:ext uri="{FF2B5EF4-FFF2-40B4-BE49-F238E27FC236}">
                <a16:creationId xmlns:a16="http://schemas.microsoft.com/office/drawing/2014/main" id="{F55E967A-FFC9-1E4F-B9E8-FA51AE19C069}"/>
              </a:ext>
            </a:extLst>
          </p:cNvPr>
          <p:cNvSpPr>
            <a:spLocks noGrp="1"/>
          </p:cNvSpPr>
          <p:nvPr>
            <p:ph idx="1"/>
          </p:nvPr>
        </p:nvSpPr>
        <p:spPr/>
        <p:txBody>
          <a:bodyPr>
            <a:normAutofit/>
          </a:bodyPr>
          <a:lstStyle/>
          <a:p>
            <a:r>
              <a:rPr lang="en-GB" dirty="0"/>
              <a:t>NTBEA is a new algorithm for noisy parameter optimisation (see our CEC 2017 paper)</a:t>
            </a:r>
          </a:p>
          <a:p>
            <a:r>
              <a:rPr lang="en-GB" dirty="0"/>
              <a:t>The algorithm is efficient, effective and informative</a:t>
            </a:r>
          </a:p>
          <a:p>
            <a:r>
              <a:rPr lang="en-GB" dirty="0"/>
              <a:t>We apply it to tune a rolling horizon evolution agent</a:t>
            </a:r>
          </a:p>
          <a:p>
            <a:r>
              <a:rPr lang="en-GB" dirty="0"/>
              <a:t>And boost performance of this General Game AI  algorithm</a:t>
            </a:r>
          </a:p>
          <a:p>
            <a:pPr lvl="1"/>
            <a:r>
              <a:rPr lang="en-GB" dirty="0"/>
              <a:t>When properly tuned </a:t>
            </a:r>
            <a:r>
              <a:rPr lang="en-GB" b="1" dirty="0"/>
              <a:t>Rolling Horizon</a:t>
            </a:r>
            <a:r>
              <a:rPr lang="en-GB" dirty="0"/>
              <a:t> often beats </a:t>
            </a:r>
            <a:r>
              <a:rPr lang="en-GB" b="1" dirty="0"/>
              <a:t>Monte Carlo Tree Search</a:t>
            </a:r>
          </a:p>
          <a:p>
            <a:r>
              <a:rPr lang="en-GB" dirty="0"/>
              <a:t>Using NTBEA we found that long playout lengths in combination with using a shift buffer are key to good performance, also </a:t>
            </a:r>
            <a:r>
              <a:rPr lang="en-GB" b="1" dirty="0"/>
              <a:t>very high mutation rates</a:t>
            </a:r>
            <a:endParaRPr lang="en-US" b="1" dirty="0"/>
          </a:p>
        </p:txBody>
      </p:sp>
    </p:spTree>
    <p:extLst>
      <p:ext uri="{BB962C8B-B14F-4D97-AF65-F5344CB8AC3E}">
        <p14:creationId xmlns:p14="http://schemas.microsoft.com/office/powerpoint/2010/main" val="1453545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67453-34C8-284A-A984-3E3864D65AAD}"/>
              </a:ext>
            </a:extLst>
          </p:cNvPr>
          <p:cNvSpPr>
            <a:spLocks noGrp="1"/>
          </p:cNvSpPr>
          <p:nvPr>
            <p:ph type="title"/>
          </p:nvPr>
        </p:nvSpPr>
        <p:spPr>
          <a:xfrm>
            <a:off x="2152650" y="365126"/>
            <a:ext cx="9520238" cy="2787833"/>
          </a:xfrm>
        </p:spPr>
        <p:txBody>
          <a:bodyPr>
            <a:normAutofit fontScale="90000"/>
          </a:bodyPr>
          <a:lstStyle/>
          <a:p>
            <a:r>
              <a:rPr lang="en-GB" dirty="0"/>
              <a:t>NTBEA involves several concepts:</a:t>
            </a:r>
            <a:br>
              <a:rPr lang="en-GB" dirty="0"/>
            </a:br>
            <a:r>
              <a:rPr lang="en-GB" dirty="0"/>
              <a:t>Estimation of Distribution Algorithm (EDA)</a:t>
            </a:r>
            <a:br>
              <a:rPr lang="en-GB" dirty="0"/>
            </a:br>
            <a:r>
              <a:rPr lang="en-GB" dirty="0"/>
              <a:t>Evolutionary Algorithm (EA)</a:t>
            </a:r>
            <a:br>
              <a:rPr lang="en-GB" dirty="0"/>
            </a:br>
            <a:r>
              <a:rPr lang="en-GB" dirty="0"/>
              <a:t>Combinatorial Multi-Armed Bandit (CMAB)</a:t>
            </a:r>
            <a:br>
              <a:rPr lang="en-GB" dirty="0"/>
            </a:br>
            <a:endParaRPr lang="en-US" dirty="0"/>
          </a:p>
        </p:txBody>
      </p:sp>
      <p:sp>
        <p:nvSpPr>
          <p:cNvPr id="4" name="Oval 3">
            <a:extLst>
              <a:ext uri="{FF2B5EF4-FFF2-40B4-BE49-F238E27FC236}">
                <a16:creationId xmlns:a16="http://schemas.microsoft.com/office/drawing/2014/main" id="{28A426AD-1E24-164E-8E6C-F521D467B664}"/>
              </a:ext>
            </a:extLst>
          </p:cNvPr>
          <p:cNvSpPr/>
          <p:nvPr/>
        </p:nvSpPr>
        <p:spPr>
          <a:xfrm>
            <a:off x="2407122" y="4850141"/>
            <a:ext cx="1787236" cy="1246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CMAB</a:t>
            </a:r>
            <a:endParaRPr lang="en-US" sz="2800" dirty="0"/>
          </a:p>
        </p:txBody>
      </p:sp>
      <p:sp>
        <p:nvSpPr>
          <p:cNvPr id="5" name="Oval 4">
            <a:extLst>
              <a:ext uri="{FF2B5EF4-FFF2-40B4-BE49-F238E27FC236}">
                <a16:creationId xmlns:a16="http://schemas.microsoft.com/office/drawing/2014/main" id="{B60AD70D-C34E-F540-A453-3A407969F503}"/>
              </a:ext>
            </a:extLst>
          </p:cNvPr>
          <p:cNvSpPr/>
          <p:nvPr/>
        </p:nvSpPr>
        <p:spPr>
          <a:xfrm>
            <a:off x="8059776" y="4850141"/>
            <a:ext cx="1787236" cy="1246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EA</a:t>
            </a:r>
            <a:endParaRPr lang="en-US" sz="2800" dirty="0"/>
          </a:p>
        </p:txBody>
      </p:sp>
      <p:sp>
        <p:nvSpPr>
          <p:cNvPr id="6" name="Oval 5">
            <a:extLst>
              <a:ext uri="{FF2B5EF4-FFF2-40B4-BE49-F238E27FC236}">
                <a16:creationId xmlns:a16="http://schemas.microsoft.com/office/drawing/2014/main" id="{C3542C28-567E-0F48-88BD-A4F40A52C673}"/>
              </a:ext>
            </a:extLst>
          </p:cNvPr>
          <p:cNvSpPr/>
          <p:nvPr/>
        </p:nvSpPr>
        <p:spPr>
          <a:xfrm>
            <a:off x="5233449" y="3152960"/>
            <a:ext cx="1787236" cy="1246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EDA</a:t>
            </a:r>
            <a:endParaRPr lang="en-US" sz="2800" dirty="0"/>
          </a:p>
        </p:txBody>
      </p:sp>
      <p:sp>
        <p:nvSpPr>
          <p:cNvPr id="7" name="Oval 6">
            <a:extLst>
              <a:ext uri="{FF2B5EF4-FFF2-40B4-BE49-F238E27FC236}">
                <a16:creationId xmlns:a16="http://schemas.microsoft.com/office/drawing/2014/main" id="{49B68BC4-39D8-8943-AB39-EC8208061E0D}"/>
              </a:ext>
            </a:extLst>
          </p:cNvPr>
          <p:cNvSpPr/>
          <p:nvPr/>
        </p:nvSpPr>
        <p:spPr>
          <a:xfrm>
            <a:off x="5233449" y="4850141"/>
            <a:ext cx="1787236" cy="1246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NTBEA</a:t>
            </a:r>
            <a:endParaRPr lang="en-US" sz="2800" dirty="0"/>
          </a:p>
        </p:txBody>
      </p:sp>
      <p:cxnSp>
        <p:nvCxnSpPr>
          <p:cNvPr id="10" name="Straight Arrow Connector 9">
            <a:extLst>
              <a:ext uri="{FF2B5EF4-FFF2-40B4-BE49-F238E27FC236}">
                <a16:creationId xmlns:a16="http://schemas.microsoft.com/office/drawing/2014/main" id="{A3885ED7-F3DA-8843-89FF-E4F6760CD6BB}"/>
              </a:ext>
            </a:extLst>
          </p:cNvPr>
          <p:cNvCxnSpPr/>
          <p:nvPr/>
        </p:nvCxnSpPr>
        <p:spPr>
          <a:xfrm>
            <a:off x="4194359" y="5473594"/>
            <a:ext cx="1039091" cy="0"/>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1430044-58B9-264F-92A5-E0365BE43F70}"/>
              </a:ext>
            </a:extLst>
          </p:cNvPr>
          <p:cNvCxnSpPr>
            <a:stCxn id="5" idx="2"/>
            <a:endCxn id="7" idx="6"/>
          </p:cNvCxnSpPr>
          <p:nvPr/>
        </p:nvCxnSpPr>
        <p:spPr>
          <a:xfrm flipH="1">
            <a:off x="7020686" y="5473595"/>
            <a:ext cx="1039091" cy="0"/>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735EDDF-B944-7A42-9E42-4C7C2729AFEB}"/>
              </a:ext>
            </a:extLst>
          </p:cNvPr>
          <p:cNvCxnSpPr>
            <a:stCxn id="6" idx="4"/>
          </p:cNvCxnSpPr>
          <p:nvPr/>
        </p:nvCxnSpPr>
        <p:spPr>
          <a:xfrm>
            <a:off x="6127067" y="4399868"/>
            <a:ext cx="0" cy="450272"/>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75677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 to other models</a:t>
            </a:r>
          </a:p>
        </p:txBody>
      </p:sp>
      <p:sp>
        <p:nvSpPr>
          <p:cNvPr id="3" name="Content Placeholder 2"/>
          <p:cNvSpPr>
            <a:spLocks noGrp="1"/>
          </p:cNvSpPr>
          <p:nvPr>
            <p:ph idx="1"/>
          </p:nvPr>
        </p:nvSpPr>
        <p:spPr>
          <a:xfrm>
            <a:off x="2152650" y="1376413"/>
            <a:ext cx="7886700" cy="4800550"/>
          </a:xfrm>
        </p:spPr>
        <p:txBody>
          <a:bodyPr>
            <a:normAutofit/>
          </a:bodyPr>
          <a:lstStyle/>
          <a:p>
            <a:r>
              <a:rPr lang="en-US" dirty="0"/>
              <a:t>N-Tuple Bandit EA</a:t>
            </a:r>
          </a:p>
          <a:p>
            <a:pPr lvl="1"/>
            <a:r>
              <a:rPr lang="en-US" dirty="0"/>
              <a:t>Similar to Combinatorial Multi-Arm Bandit (CMAB)</a:t>
            </a:r>
          </a:p>
          <a:p>
            <a:pPr lvl="1"/>
            <a:r>
              <a:rPr lang="en-US" dirty="0"/>
              <a:t>Evolutionary algorithm adds more focused search to bandit sampling process</a:t>
            </a:r>
          </a:p>
          <a:p>
            <a:r>
              <a:rPr lang="en-US" dirty="0"/>
              <a:t>Bandits: what do they add?</a:t>
            </a:r>
          </a:p>
          <a:p>
            <a:pPr lvl="1"/>
            <a:r>
              <a:rPr lang="en-US" dirty="0"/>
              <a:t>Explicit control of exploitation / exploration dilemma</a:t>
            </a:r>
          </a:p>
          <a:p>
            <a:pPr lvl="1"/>
            <a:r>
              <a:rPr lang="en-GB" dirty="0"/>
              <a:t>Natural escape from local optima</a:t>
            </a:r>
            <a:endParaRPr lang="en-US" dirty="0"/>
          </a:p>
        </p:txBody>
      </p:sp>
    </p:spTree>
    <p:extLst>
      <p:ext uri="{BB962C8B-B14F-4D97-AF65-F5344CB8AC3E}">
        <p14:creationId xmlns:p14="http://schemas.microsoft.com/office/powerpoint/2010/main" val="36492685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NTBEA: block diagram</a:t>
            </a:r>
          </a:p>
        </p:txBody>
      </p:sp>
      <p:sp>
        <p:nvSpPr>
          <p:cNvPr id="3" name="Content Placeholder 2"/>
          <p:cNvSpPr>
            <a:spLocks noGrp="1"/>
          </p:cNvSpPr>
          <p:nvPr>
            <p:ph idx="1"/>
          </p:nvPr>
        </p:nvSpPr>
        <p:spPr>
          <a:xfrm>
            <a:off x="3009900" y="2057404"/>
            <a:ext cx="6172200" cy="704263"/>
          </a:xfrm>
        </p:spPr>
        <p:txBody>
          <a:bodyPr>
            <a:normAutofit fontScale="92500" lnSpcReduction="20000"/>
          </a:bodyPr>
          <a:lstStyle/>
          <a:p>
            <a:r>
              <a:rPr lang="en-GB" dirty="0"/>
              <a:t>Note the fat connection between the EA and the landscape model</a:t>
            </a:r>
          </a:p>
        </p:txBody>
      </p:sp>
      <p:sp>
        <p:nvSpPr>
          <p:cNvPr id="4" name="Rectangle 3"/>
          <p:cNvSpPr/>
          <p:nvPr/>
        </p:nvSpPr>
        <p:spPr>
          <a:xfrm>
            <a:off x="5358108" y="3396029"/>
            <a:ext cx="1698674" cy="685800"/>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Evolutionary Algorithm</a:t>
            </a:r>
          </a:p>
        </p:txBody>
      </p:sp>
      <p:sp>
        <p:nvSpPr>
          <p:cNvPr id="5" name="Rectangle 4"/>
          <p:cNvSpPr/>
          <p:nvPr/>
        </p:nvSpPr>
        <p:spPr>
          <a:xfrm>
            <a:off x="7517540" y="3071593"/>
            <a:ext cx="1972824" cy="1334672"/>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Noisy Fitness Evaluator</a:t>
            </a:r>
          </a:p>
          <a:p>
            <a:pPr algn="ctr"/>
            <a:r>
              <a:rPr lang="en-GB" dirty="0">
                <a:solidFill>
                  <a:schemeClr val="bg1"/>
                </a:solidFill>
              </a:rPr>
              <a:t>(Algorithm to be tuned)</a:t>
            </a:r>
          </a:p>
        </p:txBody>
      </p:sp>
      <p:sp>
        <p:nvSpPr>
          <p:cNvPr id="6" name="Rectangle 5"/>
          <p:cNvSpPr/>
          <p:nvPr/>
        </p:nvSpPr>
        <p:spPr>
          <a:xfrm>
            <a:off x="2805655" y="3071593"/>
            <a:ext cx="1972822" cy="1334672"/>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N-Tuple Bandit Fitness Landscape Model</a:t>
            </a:r>
          </a:p>
        </p:txBody>
      </p:sp>
      <p:sp>
        <p:nvSpPr>
          <p:cNvPr id="7" name="Left-Right Arrow 6"/>
          <p:cNvSpPr/>
          <p:nvPr/>
        </p:nvSpPr>
        <p:spPr>
          <a:xfrm>
            <a:off x="4778476" y="3570117"/>
            <a:ext cx="579632" cy="337625"/>
          </a:xfrm>
          <a:prstGeom prst="leftRightArrow">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solidFill>
                <a:schemeClr val="bg1"/>
              </a:solidFill>
            </a:endParaRPr>
          </a:p>
        </p:txBody>
      </p:sp>
      <p:sp>
        <p:nvSpPr>
          <p:cNvPr id="8" name="Left-Right Arrow 7"/>
          <p:cNvSpPr/>
          <p:nvPr/>
        </p:nvSpPr>
        <p:spPr>
          <a:xfrm>
            <a:off x="7056782" y="3700507"/>
            <a:ext cx="460760" cy="76845"/>
          </a:xfrm>
          <a:prstGeom prst="leftRightArrow">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solidFill>
                <a:schemeClr val="bg1"/>
              </a:solidFill>
            </a:endParaRPr>
          </a:p>
        </p:txBody>
      </p:sp>
    </p:spTree>
    <p:extLst>
      <p:ext uri="{BB962C8B-B14F-4D97-AF65-F5344CB8AC3E}">
        <p14:creationId xmlns:p14="http://schemas.microsoft.com/office/powerpoint/2010/main" val="710926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A8A72-3E5F-EA4D-B58A-F0028B931669}"/>
              </a:ext>
            </a:extLst>
          </p:cNvPr>
          <p:cNvSpPr>
            <a:spLocks noGrp="1"/>
          </p:cNvSpPr>
          <p:nvPr>
            <p:ph type="title"/>
          </p:nvPr>
        </p:nvSpPr>
        <p:spPr/>
        <p:txBody>
          <a:bodyPr/>
          <a:lstStyle/>
          <a:p>
            <a:r>
              <a:rPr lang="en-US" dirty="0"/>
              <a:t>Bandit Equations</a:t>
            </a:r>
          </a:p>
        </p:txBody>
      </p:sp>
      <p:pic>
        <p:nvPicPr>
          <p:cNvPr id="5" name="Content Placeholder 4">
            <a:extLst>
              <a:ext uri="{FF2B5EF4-FFF2-40B4-BE49-F238E27FC236}">
                <a16:creationId xmlns:a16="http://schemas.microsoft.com/office/drawing/2014/main" id="{5CA52470-8AB8-B34A-BD3C-C2B5D4C51D65}"/>
              </a:ext>
            </a:extLst>
          </p:cNvPr>
          <p:cNvPicPr>
            <a:picLocks noGrp="1" noChangeAspect="1"/>
          </p:cNvPicPr>
          <p:nvPr>
            <p:ph idx="1"/>
          </p:nvPr>
        </p:nvPicPr>
        <p:blipFill>
          <a:blip r:embed="rId3"/>
          <a:stretch>
            <a:fillRect/>
          </a:stretch>
        </p:blipFill>
        <p:spPr>
          <a:xfrm>
            <a:off x="3206750" y="4460979"/>
            <a:ext cx="5778500" cy="1663700"/>
          </a:xfrm>
        </p:spPr>
      </p:pic>
      <p:pic>
        <p:nvPicPr>
          <p:cNvPr id="7" name="Picture 6">
            <a:extLst>
              <a:ext uri="{FF2B5EF4-FFF2-40B4-BE49-F238E27FC236}">
                <a16:creationId xmlns:a16="http://schemas.microsoft.com/office/drawing/2014/main" id="{684EF009-6F38-4341-B66F-E5C3ACE00AD6}"/>
              </a:ext>
            </a:extLst>
          </p:cNvPr>
          <p:cNvPicPr>
            <a:picLocks noChangeAspect="1"/>
          </p:cNvPicPr>
          <p:nvPr/>
        </p:nvPicPr>
        <p:blipFill>
          <a:blip r:embed="rId4"/>
          <a:stretch>
            <a:fillRect/>
          </a:stretch>
        </p:blipFill>
        <p:spPr>
          <a:xfrm>
            <a:off x="3693622" y="1581151"/>
            <a:ext cx="4800600" cy="1435100"/>
          </a:xfrm>
          <a:prstGeom prst="rect">
            <a:avLst/>
          </a:prstGeom>
        </p:spPr>
      </p:pic>
      <p:sp>
        <p:nvSpPr>
          <p:cNvPr id="3" name="TextBox 2">
            <a:extLst>
              <a:ext uri="{FF2B5EF4-FFF2-40B4-BE49-F238E27FC236}">
                <a16:creationId xmlns:a16="http://schemas.microsoft.com/office/drawing/2014/main" id="{1511D2C0-599B-EA4D-AEFF-DE6BAE59F3EB}"/>
              </a:ext>
            </a:extLst>
          </p:cNvPr>
          <p:cNvSpPr txBox="1"/>
          <p:nvPr/>
        </p:nvSpPr>
        <p:spPr>
          <a:xfrm>
            <a:off x="2288772" y="1459857"/>
            <a:ext cx="3807229" cy="461665"/>
          </a:xfrm>
          <a:prstGeom prst="rect">
            <a:avLst/>
          </a:prstGeom>
          <a:noFill/>
        </p:spPr>
        <p:txBody>
          <a:bodyPr wrap="square" rtlCol="0">
            <a:spAutoFit/>
          </a:bodyPr>
          <a:lstStyle/>
          <a:p>
            <a:r>
              <a:rPr lang="en-GB" sz="2400" dirty="0"/>
              <a:t>Multi-Armed Bandit</a:t>
            </a:r>
            <a:endParaRPr lang="en-US" sz="2400" dirty="0"/>
          </a:p>
        </p:txBody>
      </p:sp>
      <p:sp>
        <p:nvSpPr>
          <p:cNvPr id="4" name="TextBox 3">
            <a:extLst>
              <a:ext uri="{FF2B5EF4-FFF2-40B4-BE49-F238E27FC236}">
                <a16:creationId xmlns:a16="http://schemas.microsoft.com/office/drawing/2014/main" id="{6B511CEE-1817-1147-B2D5-2421598DD781}"/>
              </a:ext>
            </a:extLst>
          </p:cNvPr>
          <p:cNvSpPr txBox="1"/>
          <p:nvPr/>
        </p:nvSpPr>
        <p:spPr>
          <a:xfrm>
            <a:off x="2288771" y="3906982"/>
            <a:ext cx="2809702" cy="1015663"/>
          </a:xfrm>
          <a:prstGeom prst="rect">
            <a:avLst/>
          </a:prstGeom>
          <a:noFill/>
        </p:spPr>
        <p:txBody>
          <a:bodyPr wrap="square" rtlCol="0">
            <a:spAutoFit/>
          </a:bodyPr>
          <a:lstStyle/>
          <a:p>
            <a:r>
              <a:rPr lang="en-GB" sz="2000" dirty="0"/>
              <a:t>Combining Multi-Armed Bandits (simple average)</a:t>
            </a:r>
          </a:p>
          <a:p>
            <a:r>
              <a:rPr lang="en-GB" sz="2000" dirty="0"/>
              <a:t>In this paper m=16</a:t>
            </a:r>
            <a:endParaRPr lang="en-US" sz="2000" dirty="0"/>
          </a:p>
        </p:txBody>
      </p:sp>
    </p:spTree>
    <p:extLst>
      <p:ext uri="{BB962C8B-B14F-4D97-AF65-F5344CB8AC3E}">
        <p14:creationId xmlns:p14="http://schemas.microsoft.com/office/powerpoint/2010/main" val="28999250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8E0D2-9165-494E-AAAE-30EE0B72A00E}"/>
              </a:ext>
            </a:extLst>
          </p:cNvPr>
          <p:cNvSpPr>
            <a:spLocks noGrp="1"/>
          </p:cNvSpPr>
          <p:nvPr>
            <p:ph type="title"/>
          </p:nvPr>
        </p:nvSpPr>
        <p:spPr/>
        <p:txBody>
          <a:bodyPr>
            <a:normAutofit fontScale="90000"/>
          </a:bodyPr>
          <a:lstStyle/>
          <a:p>
            <a:r>
              <a:rPr lang="en-GB" dirty="0"/>
              <a:t>Green bars: exploitation</a:t>
            </a:r>
            <a:br>
              <a:rPr lang="en-GB" dirty="0"/>
            </a:br>
            <a:r>
              <a:rPr lang="en-GB" dirty="0"/>
              <a:t>Blue bars: exploration</a:t>
            </a:r>
            <a:br>
              <a:rPr lang="en-GB" dirty="0"/>
            </a:br>
            <a:r>
              <a:rPr lang="en-GB" dirty="0"/>
              <a:t>Green + Blue = UCB value</a:t>
            </a:r>
            <a:endParaRPr lang="en-US" dirty="0"/>
          </a:p>
        </p:txBody>
      </p:sp>
      <p:pic>
        <p:nvPicPr>
          <p:cNvPr id="5" name="Content Placeholder 4">
            <a:extLst>
              <a:ext uri="{FF2B5EF4-FFF2-40B4-BE49-F238E27FC236}">
                <a16:creationId xmlns:a16="http://schemas.microsoft.com/office/drawing/2014/main" id="{CD9C1939-F6F6-894B-A5FD-5EF0CBDD38D9}"/>
              </a:ext>
            </a:extLst>
          </p:cNvPr>
          <p:cNvPicPr>
            <a:picLocks noGrp="1" noChangeAspect="1"/>
          </p:cNvPicPr>
          <p:nvPr>
            <p:ph idx="1"/>
          </p:nvPr>
        </p:nvPicPr>
        <p:blipFill>
          <a:blip r:embed="rId3"/>
          <a:stretch>
            <a:fillRect/>
          </a:stretch>
        </p:blipFill>
        <p:spPr>
          <a:xfrm>
            <a:off x="2720773" y="1825625"/>
            <a:ext cx="6750454" cy="4351338"/>
          </a:xfrm>
        </p:spPr>
      </p:pic>
    </p:spTree>
    <p:extLst>
      <p:ext uri="{BB962C8B-B14F-4D97-AF65-F5344CB8AC3E}">
        <p14:creationId xmlns:p14="http://schemas.microsoft.com/office/powerpoint/2010/main" val="21135536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87973-71D4-3743-8196-1E879BCCD0DB}"/>
              </a:ext>
            </a:extLst>
          </p:cNvPr>
          <p:cNvSpPr>
            <a:spLocks noGrp="1"/>
          </p:cNvSpPr>
          <p:nvPr>
            <p:ph type="title"/>
          </p:nvPr>
        </p:nvSpPr>
        <p:spPr/>
        <p:txBody>
          <a:bodyPr/>
          <a:lstStyle/>
          <a:p>
            <a:r>
              <a:rPr lang="en-GB" dirty="0"/>
              <a:t>Note how exploration term grows for less sampled options</a:t>
            </a:r>
            <a:endParaRPr lang="en-US" dirty="0"/>
          </a:p>
        </p:txBody>
      </p:sp>
      <p:pic>
        <p:nvPicPr>
          <p:cNvPr id="11" name="Content Placeholder 10">
            <a:extLst>
              <a:ext uri="{FF2B5EF4-FFF2-40B4-BE49-F238E27FC236}">
                <a16:creationId xmlns:a16="http://schemas.microsoft.com/office/drawing/2014/main" id="{8ECA68DD-32CF-304A-9A1F-5814BAF5F23F}"/>
              </a:ext>
            </a:extLst>
          </p:cNvPr>
          <p:cNvPicPr>
            <a:picLocks noGrp="1" noChangeAspect="1"/>
          </p:cNvPicPr>
          <p:nvPr>
            <p:ph idx="1"/>
          </p:nvPr>
        </p:nvPicPr>
        <p:blipFill>
          <a:blip r:embed="rId2"/>
          <a:stretch>
            <a:fillRect/>
          </a:stretch>
        </p:blipFill>
        <p:spPr>
          <a:xfrm>
            <a:off x="2736799" y="1825625"/>
            <a:ext cx="6718403" cy="4351338"/>
          </a:xfrm>
        </p:spPr>
      </p:pic>
    </p:spTree>
    <p:extLst>
      <p:ext uri="{BB962C8B-B14F-4D97-AF65-F5344CB8AC3E}">
        <p14:creationId xmlns:p14="http://schemas.microsoft.com/office/powerpoint/2010/main" val="36298988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D53F3-643C-D048-9B6B-94E591237721}"/>
              </a:ext>
            </a:extLst>
          </p:cNvPr>
          <p:cNvSpPr>
            <a:spLocks noGrp="1"/>
          </p:cNvSpPr>
          <p:nvPr>
            <p:ph type="title"/>
          </p:nvPr>
        </p:nvSpPr>
        <p:spPr/>
        <p:txBody>
          <a:bodyPr/>
          <a:lstStyle/>
          <a:p>
            <a:r>
              <a:rPr lang="en-GB" dirty="0"/>
              <a:t>Note how promising options are sampled more frequently</a:t>
            </a:r>
            <a:endParaRPr lang="en-US" dirty="0"/>
          </a:p>
        </p:txBody>
      </p:sp>
      <p:pic>
        <p:nvPicPr>
          <p:cNvPr id="11" name="Content Placeholder 10">
            <a:extLst>
              <a:ext uri="{FF2B5EF4-FFF2-40B4-BE49-F238E27FC236}">
                <a16:creationId xmlns:a16="http://schemas.microsoft.com/office/drawing/2014/main" id="{93F47FCC-4917-594C-B55D-EFE06A7E1A40}"/>
              </a:ext>
            </a:extLst>
          </p:cNvPr>
          <p:cNvPicPr>
            <a:picLocks noGrp="1" noChangeAspect="1"/>
          </p:cNvPicPr>
          <p:nvPr>
            <p:ph idx="1"/>
          </p:nvPr>
        </p:nvPicPr>
        <p:blipFill>
          <a:blip r:embed="rId2"/>
          <a:stretch>
            <a:fillRect/>
          </a:stretch>
        </p:blipFill>
        <p:spPr>
          <a:xfrm>
            <a:off x="2732172" y="1825625"/>
            <a:ext cx="6727656" cy="4351338"/>
          </a:xfrm>
        </p:spPr>
      </p:pic>
    </p:spTree>
    <p:extLst>
      <p:ext uri="{BB962C8B-B14F-4D97-AF65-F5344CB8AC3E}">
        <p14:creationId xmlns:p14="http://schemas.microsoft.com/office/powerpoint/2010/main" val="24481346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94518-1665-144A-83C6-852D52E90D93}"/>
              </a:ext>
            </a:extLst>
          </p:cNvPr>
          <p:cNvSpPr>
            <a:spLocks noGrp="1"/>
          </p:cNvSpPr>
          <p:nvPr>
            <p:ph type="title"/>
          </p:nvPr>
        </p:nvSpPr>
        <p:spPr/>
        <p:txBody>
          <a:bodyPr/>
          <a:lstStyle/>
          <a:p>
            <a:r>
              <a:rPr lang="en-GB" dirty="0"/>
              <a:t>So far, that’s fine for a single parameter</a:t>
            </a:r>
            <a:endParaRPr lang="en-US" dirty="0"/>
          </a:p>
        </p:txBody>
      </p:sp>
      <p:sp>
        <p:nvSpPr>
          <p:cNvPr id="3" name="Content Placeholder 2">
            <a:extLst>
              <a:ext uri="{FF2B5EF4-FFF2-40B4-BE49-F238E27FC236}">
                <a16:creationId xmlns:a16="http://schemas.microsoft.com/office/drawing/2014/main" id="{9FFBCA1E-0520-1641-BCAA-503A575FBB8C}"/>
              </a:ext>
            </a:extLst>
          </p:cNvPr>
          <p:cNvSpPr>
            <a:spLocks noGrp="1"/>
          </p:cNvSpPr>
          <p:nvPr>
            <p:ph idx="1"/>
          </p:nvPr>
        </p:nvSpPr>
        <p:spPr/>
        <p:txBody>
          <a:bodyPr/>
          <a:lstStyle/>
          <a:p>
            <a:r>
              <a:rPr lang="en-GB" dirty="0"/>
              <a:t>But we need to choose the best </a:t>
            </a:r>
            <a:r>
              <a:rPr lang="en-GB" sz="9600" dirty="0"/>
              <a:t>COMBINATION</a:t>
            </a:r>
            <a:r>
              <a:rPr lang="en-GB" dirty="0"/>
              <a:t> of parameters!</a:t>
            </a:r>
          </a:p>
          <a:p>
            <a:r>
              <a:rPr lang="en-GB" dirty="0"/>
              <a:t>Hence the N-Tuple model</a:t>
            </a:r>
          </a:p>
          <a:p>
            <a:r>
              <a:rPr lang="en-GB" dirty="0"/>
              <a:t>Scales well for a large number of parameters</a:t>
            </a:r>
            <a:endParaRPr lang="en-US" dirty="0"/>
          </a:p>
        </p:txBody>
      </p:sp>
    </p:spTree>
    <p:extLst>
      <p:ext uri="{BB962C8B-B14F-4D97-AF65-F5344CB8AC3E}">
        <p14:creationId xmlns:p14="http://schemas.microsoft.com/office/powerpoint/2010/main" val="12766590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81C9A-27D2-3645-A553-0E6262955F2C}"/>
              </a:ext>
            </a:extLst>
          </p:cNvPr>
          <p:cNvSpPr>
            <a:spLocks noGrp="1"/>
          </p:cNvSpPr>
          <p:nvPr>
            <p:ph type="title"/>
          </p:nvPr>
        </p:nvSpPr>
        <p:spPr/>
        <p:txBody>
          <a:bodyPr/>
          <a:lstStyle/>
          <a:p>
            <a:r>
              <a:rPr lang="en-GB" dirty="0"/>
              <a:t>Rolling Horizon Evolution</a:t>
            </a:r>
            <a:endParaRPr lang="en-US" dirty="0"/>
          </a:p>
        </p:txBody>
      </p:sp>
      <p:sp>
        <p:nvSpPr>
          <p:cNvPr id="3" name="Content Placeholder 2">
            <a:extLst>
              <a:ext uri="{FF2B5EF4-FFF2-40B4-BE49-F238E27FC236}">
                <a16:creationId xmlns:a16="http://schemas.microsoft.com/office/drawing/2014/main" id="{B8B367FB-17C6-834D-A502-8EF343713406}"/>
              </a:ext>
            </a:extLst>
          </p:cNvPr>
          <p:cNvSpPr>
            <a:spLocks noGrp="1"/>
          </p:cNvSpPr>
          <p:nvPr>
            <p:ph idx="1"/>
          </p:nvPr>
        </p:nvSpPr>
        <p:spPr>
          <a:xfrm>
            <a:off x="1085088" y="1475232"/>
            <a:ext cx="9314688" cy="5157216"/>
          </a:xfrm>
        </p:spPr>
        <p:txBody>
          <a:bodyPr>
            <a:normAutofit/>
          </a:bodyPr>
          <a:lstStyle/>
          <a:p>
            <a:r>
              <a:rPr lang="en-GB" dirty="0"/>
              <a:t>Evolves sequences of actions/numbers in real-time</a:t>
            </a:r>
          </a:p>
          <a:p>
            <a:pPr lvl="1"/>
            <a:r>
              <a:rPr lang="en-GB" dirty="0"/>
              <a:t>E.g.: [left, thrust, shoot, shoot, left, thrust, right, …]</a:t>
            </a:r>
          </a:p>
          <a:p>
            <a:r>
              <a:rPr lang="en-GB" dirty="0"/>
              <a:t>These are interpreted as action sequences and simulated on a copy of the game</a:t>
            </a:r>
          </a:p>
          <a:p>
            <a:r>
              <a:rPr lang="en-GB" dirty="0"/>
              <a:t>Game score may be used as the fitness function</a:t>
            </a:r>
          </a:p>
          <a:p>
            <a:r>
              <a:rPr lang="en-GB" dirty="0"/>
              <a:t>Choose the sequence that leads to the best score, and take the first action</a:t>
            </a:r>
          </a:p>
          <a:p>
            <a:pPr lvl="1"/>
            <a:r>
              <a:rPr lang="en-GB" dirty="0"/>
              <a:t>If using a shift buffer, then shift the sequence forward and add a random action to the end to seed the population for the next decision step of the game</a:t>
            </a:r>
          </a:p>
          <a:p>
            <a:r>
              <a:rPr lang="en-GB" dirty="0"/>
              <a:t>Then repeat for each step / turn of the game</a:t>
            </a:r>
          </a:p>
          <a:p>
            <a:pPr marL="0" indent="0">
              <a:buNone/>
            </a:pPr>
            <a:endParaRPr lang="en-US" dirty="0"/>
          </a:p>
        </p:txBody>
      </p:sp>
    </p:spTree>
    <p:extLst>
      <p:ext uri="{BB962C8B-B14F-4D97-AF65-F5344CB8AC3E}">
        <p14:creationId xmlns:p14="http://schemas.microsoft.com/office/powerpoint/2010/main" val="3929685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5399C-EBA8-2D4E-BC36-813152B7F80E}"/>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B6481C69-98B4-4543-868C-0A13710DC9BF}"/>
              </a:ext>
            </a:extLst>
          </p:cNvPr>
          <p:cNvSpPr>
            <a:spLocks noGrp="1"/>
          </p:cNvSpPr>
          <p:nvPr>
            <p:ph idx="1"/>
          </p:nvPr>
        </p:nvSpPr>
        <p:spPr/>
        <p:txBody>
          <a:bodyPr>
            <a:normAutofit lnSpcReduction="10000"/>
          </a:bodyPr>
          <a:lstStyle/>
          <a:p>
            <a:r>
              <a:rPr lang="en-US" sz="3600" dirty="0"/>
              <a:t>Emphasize importance of parameter tuning in game AI</a:t>
            </a:r>
          </a:p>
          <a:p>
            <a:pPr lvl="1"/>
            <a:r>
              <a:rPr lang="en-US" sz="3200" dirty="0"/>
              <a:t>And evaluate which methods work best</a:t>
            </a:r>
          </a:p>
          <a:p>
            <a:r>
              <a:rPr lang="en-US" sz="3600" dirty="0"/>
              <a:t>Best seen as a </a:t>
            </a:r>
            <a:r>
              <a:rPr lang="en-US" sz="3600" b="1" dirty="0"/>
              <a:t>NOISY</a:t>
            </a:r>
            <a:r>
              <a:rPr lang="en-US" sz="3600" dirty="0"/>
              <a:t> optimisation problem</a:t>
            </a:r>
          </a:p>
          <a:p>
            <a:pPr lvl="1"/>
            <a:r>
              <a:rPr lang="en-US" sz="3200" dirty="0"/>
              <a:t>Stochastic games</a:t>
            </a:r>
          </a:p>
          <a:p>
            <a:pPr lvl="1"/>
            <a:r>
              <a:rPr lang="en-US" sz="3200" dirty="0"/>
              <a:t>Stochastic agents</a:t>
            </a:r>
          </a:p>
          <a:p>
            <a:r>
              <a:rPr lang="en-US" sz="3600" dirty="0"/>
              <a:t>Develop additional games for testing AI agents</a:t>
            </a:r>
          </a:p>
          <a:p>
            <a:pPr lvl="1"/>
            <a:r>
              <a:rPr lang="en-US" sz="3200" dirty="0"/>
              <a:t>Make them efficient to enable rapid experimentation without requiring heavy CPU/GPU resource (more energy-efficient also)</a:t>
            </a:r>
          </a:p>
        </p:txBody>
      </p:sp>
    </p:spTree>
    <p:extLst>
      <p:ext uri="{BB962C8B-B14F-4D97-AF65-F5344CB8AC3E}">
        <p14:creationId xmlns:p14="http://schemas.microsoft.com/office/powerpoint/2010/main" val="2460284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512BE-E2AA-6F41-8966-64262C2B0A46}"/>
              </a:ext>
            </a:extLst>
          </p:cNvPr>
          <p:cNvSpPr>
            <a:spLocks noGrp="1"/>
          </p:cNvSpPr>
          <p:nvPr>
            <p:ph type="title"/>
          </p:nvPr>
        </p:nvSpPr>
        <p:spPr/>
        <p:txBody>
          <a:bodyPr/>
          <a:lstStyle/>
          <a:p>
            <a:r>
              <a:rPr lang="en-US" dirty="0"/>
              <a:t>Test Game: Simplified Planet Wars</a:t>
            </a:r>
          </a:p>
        </p:txBody>
      </p:sp>
      <p:sp>
        <p:nvSpPr>
          <p:cNvPr id="3" name="Content Placeholder 2">
            <a:extLst>
              <a:ext uri="{FF2B5EF4-FFF2-40B4-BE49-F238E27FC236}">
                <a16:creationId xmlns:a16="http://schemas.microsoft.com/office/drawing/2014/main" id="{591A7210-42FF-3D46-8AD5-00A68D125037}"/>
              </a:ext>
            </a:extLst>
          </p:cNvPr>
          <p:cNvSpPr>
            <a:spLocks noGrp="1"/>
          </p:cNvSpPr>
          <p:nvPr>
            <p:ph idx="1"/>
          </p:nvPr>
        </p:nvSpPr>
        <p:spPr>
          <a:xfrm>
            <a:off x="658368" y="1825624"/>
            <a:ext cx="5136790" cy="4745863"/>
          </a:xfrm>
        </p:spPr>
        <p:txBody>
          <a:bodyPr>
            <a:normAutofit fontScale="77500" lnSpcReduction="20000"/>
          </a:bodyPr>
          <a:lstStyle/>
          <a:p>
            <a:r>
              <a:rPr lang="en-US" dirty="0"/>
              <a:t>Random initial states (ownership, planet sizes and number of ships)</a:t>
            </a:r>
          </a:p>
          <a:p>
            <a:r>
              <a:rPr lang="en-US" dirty="0"/>
              <a:t>Each disc is a planet showing the number of ships and ownership (+</a:t>
            </a:r>
            <a:r>
              <a:rPr lang="en-US" dirty="0" err="1"/>
              <a:t>ve</a:t>
            </a:r>
            <a:r>
              <a:rPr lang="en-US" dirty="0"/>
              <a:t> green)</a:t>
            </a:r>
          </a:p>
          <a:p>
            <a:r>
              <a:rPr lang="en-US" dirty="0"/>
              <a:t>Planets grow ships are rate proportional to their size</a:t>
            </a:r>
          </a:p>
          <a:p>
            <a:r>
              <a:rPr lang="en-US" dirty="0"/>
              <a:t>Ships can only be transferred via each player’s buffer and their planet of focus</a:t>
            </a:r>
          </a:p>
          <a:p>
            <a:r>
              <a:rPr lang="en-US" dirty="0"/>
              <a:t>Aim: wipe out opponent, or have most ships at time limit</a:t>
            </a:r>
          </a:p>
          <a:p>
            <a:r>
              <a:rPr lang="en-US" dirty="0"/>
              <a:t>Win/loss game (player is only rewarded for winning, margin does not matter)</a:t>
            </a:r>
          </a:p>
          <a:p>
            <a:r>
              <a:rPr lang="en-US" dirty="0"/>
              <a:t>Constant speed irrespective of number of planets</a:t>
            </a:r>
          </a:p>
        </p:txBody>
      </p:sp>
      <p:pic>
        <p:nvPicPr>
          <p:cNvPr id="4" name="Picture 3">
            <a:extLst>
              <a:ext uri="{FF2B5EF4-FFF2-40B4-BE49-F238E27FC236}">
                <a16:creationId xmlns:a16="http://schemas.microsoft.com/office/drawing/2014/main" id="{E965B035-0D31-EC40-830A-69D4DD2F1190}"/>
              </a:ext>
            </a:extLst>
          </p:cNvPr>
          <p:cNvPicPr>
            <a:picLocks noChangeAspect="1"/>
          </p:cNvPicPr>
          <p:nvPr/>
        </p:nvPicPr>
        <p:blipFill>
          <a:blip r:embed="rId3"/>
          <a:stretch>
            <a:fillRect/>
          </a:stretch>
        </p:blipFill>
        <p:spPr>
          <a:xfrm>
            <a:off x="5795158" y="1574439"/>
            <a:ext cx="6172652" cy="4853709"/>
          </a:xfrm>
          <a:prstGeom prst="rect">
            <a:avLst/>
          </a:prstGeom>
        </p:spPr>
      </p:pic>
    </p:spTree>
    <p:extLst>
      <p:ext uri="{BB962C8B-B14F-4D97-AF65-F5344CB8AC3E}">
        <p14:creationId xmlns:p14="http://schemas.microsoft.com/office/powerpoint/2010/main" val="11952282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1FE78-169C-094B-9A7C-31FE0D133AA7}"/>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2E0DDBF8-FE8C-544D-9A4B-3328157FDE8E}"/>
              </a:ext>
            </a:extLst>
          </p:cNvPr>
          <p:cNvSpPr>
            <a:spLocks noGrp="1"/>
          </p:cNvSpPr>
          <p:nvPr>
            <p:ph idx="1"/>
          </p:nvPr>
        </p:nvSpPr>
        <p:spPr>
          <a:xfrm>
            <a:off x="629781" y="1893825"/>
            <a:ext cx="5289468" cy="4351338"/>
          </a:xfrm>
        </p:spPr>
        <p:txBody>
          <a:bodyPr>
            <a:normAutofit fontScale="92500" lnSpcReduction="10000"/>
          </a:bodyPr>
          <a:lstStyle/>
          <a:p>
            <a:r>
              <a:rPr lang="en-US" dirty="0"/>
              <a:t>Extremely noisy fitness function</a:t>
            </a:r>
          </a:p>
          <a:p>
            <a:pPr lvl="1"/>
            <a:r>
              <a:rPr lang="en-US" dirty="0"/>
              <a:t>RMHC (1) uses no resampling and is very poor</a:t>
            </a:r>
          </a:p>
          <a:p>
            <a:pPr lvl="1"/>
            <a:r>
              <a:rPr lang="en-US" dirty="0"/>
              <a:t>RMHC (5) resamples but wastes budget</a:t>
            </a:r>
          </a:p>
          <a:p>
            <a:pPr lvl="1"/>
            <a:r>
              <a:rPr lang="en-US" dirty="0"/>
              <a:t>CMA-ES is also poor until we increase its sample budget (hence no longer a fair comparison)</a:t>
            </a:r>
          </a:p>
          <a:p>
            <a:r>
              <a:rPr lang="en-US" dirty="0"/>
              <a:t>NTBEA and SMAC have the most sophisticated models and perform by far the best </a:t>
            </a:r>
          </a:p>
          <a:p>
            <a:r>
              <a:rPr lang="en-US" dirty="0"/>
              <a:t>When operating with the small sample budget</a:t>
            </a:r>
          </a:p>
        </p:txBody>
      </p:sp>
      <p:pic>
        <p:nvPicPr>
          <p:cNvPr id="4" name="Picture 3">
            <a:extLst>
              <a:ext uri="{FF2B5EF4-FFF2-40B4-BE49-F238E27FC236}">
                <a16:creationId xmlns:a16="http://schemas.microsoft.com/office/drawing/2014/main" id="{9DD328D3-017A-1E4E-884E-F12DA07A532D}"/>
              </a:ext>
            </a:extLst>
          </p:cNvPr>
          <p:cNvPicPr>
            <a:picLocks noChangeAspect="1"/>
          </p:cNvPicPr>
          <p:nvPr/>
        </p:nvPicPr>
        <p:blipFill>
          <a:blip r:embed="rId2"/>
          <a:stretch>
            <a:fillRect/>
          </a:stretch>
        </p:blipFill>
        <p:spPr>
          <a:xfrm>
            <a:off x="5710829" y="700644"/>
            <a:ext cx="5740064" cy="5747657"/>
          </a:xfrm>
          <a:prstGeom prst="rect">
            <a:avLst/>
          </a:prstGeom>
        </p:spPr>
      </p:pic>
    </p:spTree>
    <p:extLst>
      <p:ext uri="{BB962C8B-B14F-4D97-AF65-F5344CB8AC3E}">
        <p14:creationId xmlns:p14="http://schemas.microsoft.com/office/powerpoint/2010/main" val="6820799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CB16B-C51F-224C-955F-F7306A74C728}"/>
              </a:ext>
            </a:extLst>
          </p:cNvPr>
          <p:cNvSpPr>
            <a:spLocks noGrp="1"/>
          </p:cNvSpPr>
          <p:nvPr>
            <p:ph type="title"/>
          </p:nvPr>
        </p:nvSpPr>
        <p:spPr/>
        <p:txBody>
          <a:bodyPr/>
          <a:lstStyle/>
          <a:p>
            <a:r>
              <a:rPr lang="en-US" dirty="0"/>
              <a:t>Insight into parameter combinations</a:t>
            </a:r>
            <a:br>
              <a:rPr lang="en-US" dirty="0"/>
            </a:br>
            <a:r>
              <a:rPr lang="en-US" dirty="0"/>
              <a:t>(Typically 1,</a:t>
            </a:r>
            <a:r>
              <a:rPr lang="en-US" b="1" dirty="0"/>
              <a:t>2</a:t>
            </a:r>
            <a:r>
              <a:rPr lang="en-US" dirty="0"/>
              <a:t>,3 and N-Tuple)</a:t>
            </a:r>
          </a:p>
        </p:txBody>
      </p:sp>
      <p:sp>
        <p:nvSpPr>
          <p:cNvPr id="3" name="Content Placeholder 2">
            <a:extLst>
              <a:ext uri="{FF2B5EF4-FFF2-40B4-BE49-F238E27FC236}">
                <a16:creationId xmlns:a16="http://schemas.microsoft.com/office/drawing/2014/main" id="{CEAE3185-FB96-B447-8E4B-CE294B78AFF8}"/>
              </a:ext>
            </a:extLst>
          </p:cNvPr>
          <p:cNvSpPr>
            <a:spLocks noGrp="1"/>
          </p:cNvSpPr>
          <p:nvPr>
            <p:ph idx="1"/>
          </p:nvPr>
        </p:nvSpPr>
        <p:spPr>
          <a:xfrm>
            <a:off x="838200" y="1825625"/>
            <a:ext cx="4291940" cy="4351338"/>
          </a:xfrm>
        </p:spPr>
        <p:txBody>
          <a:bodyPr/>
          <a:lstStyle/>
          <a:p>
            <a:r>
              <a:rPr lang="en-US" dirty="0"/>
              <a:t>For each combination we also get more complete stats including standard error, min and max</a:t>
            </a:r>
          </a:p>
        </p:txBody>
      </p:sp>
      <p:pic>
        <p:nvPicPr>
          <p:cNvPr id="4" name="Picture 3">
            <a:extLst>
              <a:ext uri="{FF2B5EF4-FFF2-40B4-BE49-F238E27FC236}">
                <a16:creationId xmlns:a16="http://schemas.microsoft.com/office/drawing/2014/main" id="{5C4DA62A-2925-9C41-8FE5-11F961F5B8CF}"/>
              </a:ext>
            </a:extLst>
          </p:cNvPr>
          <p:cNvPicPr>
            <a:picLocks noChangeAspect="1"/>
          </p:cNvPicPr>
          <p:nvPr/>
        </p:nvPicPr>
        <p:blipFill>
          <a:blip r:embed="rId2"/>
          <a:stretch>
            <a:fillRect/>
          </a:stretch>
        </p:blipFill>
        <p:spPr>
          <a:xfrm>
            <a:off x="5667004" y="1825625"/>
            <a:ext cx="5686796" cy="4543574"/>
          </a:xfrm>
          <a:prstGeom prst="rect">
            <a:avLst/>
          </a:prstGeom>
        </p:spPr>
      </p:pic>
    </p:spTree>
    <p:extLst>
      <p:ext uri="{BB962C8B-B14F-4D97-AF65-F5344CB8AC3E}">
        <p14:creationId xmlns:p14="http://schemas.microsoft.com/office/powerpoint/2010/main" val="35427400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BB355-4267-F84B-824C-C28906599D9F}"/>
              </a:ext>
            </a:extLst>
          </p:cNvPr>
          <p:cNvSpPr>
            <a:spLocks noGrp="1"/>
          </p:cNvSpPr>
          <p:nvPr>
            <p:ph type="title"/>
          </p:nvPr>
        </p:nvSpPr>
        <p:spPr/>
        <p:txBody>
          <a:bodyPr/>
          <a:lstStyle/>
          <a:p>
            <a:r>
              <a:rPr lang="en-US" dirty="0"/>
              <a:t>Analysing convergence of NTBEA (8-params)</a:t>
            </a:r>
          </a:p>
        </p:txBody>
      </p:sp>
      <p:sp>
        <p:nvSpPr>
          <p:cNvPr id="3" name="Content Placeholder 2">
            <a:extLst>
              <a:ext uri="{FF2B5EF4-FFF2-40B4-BE49-F238E27FC236}">
                <a16:creationId xmlns:a16="http://schemas.microsoft.com/office/drawing/2014/main" id="{7A7E67C9-D7AC-4F40-933A-E3EAD3620464}"/>
              </a:ext>
            </a:extLst>
          </p:cNvPr>
          <p:cNvSpPr>
            <a:spLocks noGrp="1"/>
          </p:cNvSpPr>
          <p:nvPr>
            <p:ph idx="1"/>
          </p:nvPr>
        </p:nvSpPr>
        <p:spPr>
          <a:xfrm>
            <a:off x="838200" y="1825625"/>
            <a:ext cx="3508169" cy="4351338"/>
          </a:xfrm>
        </p:spPr>
        <p:txBody>
          <a:bodyPr>
            <a:normAutofit fontScale="85000" lnSpcReduction="20000"/>
          </a:bodyPr>
          <a:lstStyle/>
          <a:p>
            <a:r>
              <a:rPr lang="en-US" dirty="0"/>
              <a:t>This plot is from a game parameter optimisation problem (sample budget 200)</a:t>
            </a:r>
          </a:p>
          <a:p>
            <a:r>
              <a:rPr lang="en-US" dirty="0"/>
              <a:t>It illustrates how the sampling explores options that the algorithm does not consider to be best</a:t>
            </a:r>
          </a:p>
          <a:p>
            <a:r>
              <a:rPr lang="en-US" dirty="0"/>
              <a:t>And also the </a:t>
            </a:r>
            <a:r>
              <a:rPr lang="en-US" b="1" dirty="0"/>
              <a:t>anytime</a:t>
            </a:r>
            <a:r>
              <a:rPr lang="en-US" dirty="0"/>
              <a:t> nature of the algorithm</a:t>
            </a:r>
          </a:p>
          <a:p>
            <a:r>
              <a:rPr lang="en-US" dirty="0"/>
              <a:t>Note how the “best” has converged on the final recommendation about 30 iterations in advance</a:t>
            </a:r>
          </a:p>
        </p:txBody>
      </p:sp>
      <p:pic>
        <p:nvPicPr>
          <p:cNvPr id="4" name="Picture 3">
            <a:extLst>
              <a:ext uri="{FF2B5EF4-FFF2-40B4-BE49-F238E27FC236}">
                <a16:creationId xmlns:a16="http://schemas.microsoft.com/office/drawing/2014/main" id="{EC4E98F5-783A-A943-AD00-BF900E6E50B7}"/>
              </a:ext>
            </a:extLst>
          </p:cNvPr>
          <p:cNvPicPr>
            <a:picLocks noChangeAspect="1"/>
          </p:cNvPicPr>
          <p:nvPr/>
        </p:nvPicPr>
        <p:blipFill>
          <a:blip r:embed="rId3"/>
          <a:stretch>
            <a:fillRect/>
          </a:stretch>
        </p:blipFill>
        <p:spPr>
          <a:xfrm>
            <a:off x="5201392" y="2345270"/>
            <a:ext cx="5271536" cy="3917319"/>
          </a:xfrm>
          <a:prstGeom prst="rect">
            <a:avLst/>
          </a:prstGeom>
        </p:spPr>
      </p:pic>
      <p:pic>
        <p:nvPicPr>
          <p:cNvPr id="5" name="Picture 4">
            <a:extLst>
              <a:ext uri="{FF2B5EF4-FFF2-40B4-BE49-F238E27FC236}">
                <a16:creationId xmlns:a16="http://schemas.microsoft.com/office/drawing/2014/main" id="{EEF789B7-9A53-484E-A564-490F82C43340}"/>
              </a:ext>
            </a:extLst>
          </p:cNvPr>
          <p:cNvPicPr>
            <a:picLocks noChangeAspect="1"/>
          </p:cNvPicPr>
          <p:nvPr/>
        </p:nvPicPr>
        <p:blipFill>
          <a:blip r:embed="rId4"/>
          <a:stretch>
            <a:fillRect/>
          </a:stretch>
        </p:blipFill>
        <p:spPr>
          <a:xfrm>
            <a:off x="5201392" y="1541360"/>
            <a:ext cx="5271536" cy="803909"/>
          </a:xfrm>
          <a:prstGeom prst="rect">
            <a:avLst/>
          </a:prstGeom>
        </p:spPr>
      </p:pic>
    </p:spTree>
    <p:extLst>
      <p:ext uri="{BB962C8B-B14F-4D97-AF65-F5344CB8AC3E}">
        <p14:creationId xmlns:p14="http://schemas.microsoft.com/office/powerpoint/2010/main" val="37556331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4DBD2-F320-1849-98C4-90ACCB3CB9F2}"/>
              </a:ext>
            </a:extLst>
          </p:cNvPr>
          <p:cNvSpPr>
            <a:spLocks noGrp="1"/>
          </p:cNvSpPr>
          <p:nvPr>
            <p:ph type="title"/>
          </p:nvPr>
        </p:nvSpPr>
        <p:spPr/>
        <p:txBody>
          <a:bodyPr/>
          <a:lstStyle/>
          <a:p>
            <a:r>
              <a:rPr lang="en-US" dirty="0"/>
              <a:t>Conclusions </a:t>
            </a:r>
          </a:p>
        </p:txBody>
      </p:sp>
      <p:sp>
        <p:nvSpPr>
          <p:cNvPr id="3" name="Content Placeholder 2">
            <a:extLst>
              <a:ext uri="{FF2B5EF4-FFF2-40B4-BE49-F238E27FC236}">
                <a16:creationId xmlns:a16="http://schemas.microsoft.com/office/drawing/2014/main" id="{1726BC6D-2FC7-0F48-8DBF-4326A15468EA}"/>
              </a:ext>
            </a:extLst>
          </p:cNvPr>
          <p:cNvSpPr>
            <a:spLocks noGrp="1"/>
          </p:cNvSpPr>
          <p:nvPr>
            <p:ph idx="1"/>
          </p:nvPr>
        </p:nvSpPr>
        <p:spPr/>
        <p:txBody>
          <a:bodyPr>
            <a:normAutofit fontScale="92500" lnSpcReduction="20000"/>
          </a:bodyPr>
          <a:lstStyle/>
          <a:p>
            <a:r>
              <a:rPr lang="en-US" dirty="0"/>
              <a:t>New game with significant skill depth</a:t>
            </a:r>
          </a:p>
          <a:p>
            <a:pPr lvl="1"/>
            <a:r>
              <a:rPr lang="en-US" dirty="0"/>
              <a:t>Evidenced by wide performance variations between the agents</a:t>
            </a:r>
          </a:p>
          <a:p>
            <a:r>
              <a:rPr lang="en-US" dirty="0"/>
              <a:t>Importance of parameter tuning clearly demonstrated</a:t>
            </a:r>
          </a:p>
          <a:p>
            <a:pPr lvl="1"/>
            <a:r>
              <a:rPr lang="en-US" dirty="0"/>
              <a:t>Well tuned RHEA agents hugely outperformed poorly tuned ones</a:t>
            </a:r>
          </a:p>
          <a:p>
            <a:r>
              <a:rPr lang="en-US" dirty="0"/>
              <a:t>Tests were run with restricted sample budget (only 288 fitness evaluations per </a:t>
            </a:r>
            <a:r>
              <a:rPr lang="en-US" dirty="0" err="1"/>
              <a:t>optimisation</a:t>
            </a:r>
            <a:r>
              <a:rPr lang="en-US" dirty="0"/>
              <a:t> run)</a:t>
            </a:r>
          </a:p>
          <a:p>
            <a:r>
              <a:rPr lang="en-US" dirty="0"/>
              <a:t>Model-based clearly performed best</a:t>
            </a:r>
          </a:p>
          <a:p>
            <a:r>
              <a:rPr lang="en-US" dirty="0"/>
              <a:t>NTBEA is especially simple and informative</a:t>
            </a:r>
          </a:p>
          <a:p>
            <a:pPr lvl="1"/>
            <a:r>
              <a:rPr lang="en-US" dirty="0"/>
              <a:t>We learned that high mutation rates work surprisingly well</a:t>
            </a:r>
          </a:p>
          <a:p>
            <a:r>
              <a:rPr lang="en-US" dirty="0"/>
              <a:t>Currently only works with discrete / discretized parameters</a:t>
            </a:r>
          </a:p>
          <a:p>
            <a:pPr lvl="1"/>
            <a:r>
              <a:rPr lang="en-US" dirty="0"/>
              <a:t>Future work will add continuous parameters</a:t>
            </a:r>
          </a:p>
          <a:p>
            <a:pPr lvl="1"/>
            <a:r>
              <a:rPr lang="en-US" dirty="0"/>
              <a:t>And also tree-structured </a:t>
            </a:r>
            <a:r>
              <a:rPr lang="en-US" dirty="0" err="1"/>
              <a:t>parameterisation</a:t>
            </a:r>
            <a:endParaRPr lang="en-US" dirty="0"/>
          </a:p>
        </p:txBody>
      </p:sp>
    </p:spTree>
    <p:extLst>
      <p:ext uri="{BB962C8B-B14F-4D97-AF65-F5344CB8AC3E}">
        <p14:creationId xmlns:p14="http://schemas.microsoft.com/office/powerpoint/2010/main" val="2757433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394636"/>
            <a:ext cx="7886700" cy="1386642"/>
          </a:xfrm>
        </p:spPr>
        <p:txBody>
          <a:bodyPr>
            <a:normAutofit/>
          </a:bodyPr>
          <a:lstStyle/>
          <a:p>
            <a:r>
              <a:rPr lang="en-US" dirty="0"/>
              <a:t>Hyper-Parameter Optimisation: Considerations</a:t>
            </a:r>
          </a:p>
        </p:txBody>
      </p:sp>
      <p:sp>
        <p:nvSpPr>
          <p:cNvPr id="3" name="Content Placeholder 2"/>
          <p:cNvSpPr>
            <a:spLocks noGrp="1"/>
          </p:cNvSpPr>
          <p:nvPr>
            <p:ph idx="1"/>
          </p:nvPr>
        </p:nvSpPr>
        <p:spPr>
          <a:xfrm>
            <a:off x="2152650" y="1839029"/>
            <a:ext cx="7886700" cy="4571396"/>
          </a:xfrm>
        </p:spPr>
        <p:txBody>
          <a:bodyPr>
            <a:normAutofit fontScale="70000" lnSpcReduction="20000"/>
          </a:bodyPr>
          <a:lstStyle/>
          <a:p>
            <a:r>
              <a:rPr lang="en-US" dirty="0"/>
              <a:t>Parameter types:</a:t>
            </a:r>
          </a:p>
          <a:p>
            <a:pPr lvl="1"/>
            <a:r>
              <a:rPr lang="en-US" dirty="0"/>
              <a:t>Continuous, discrete, categorical</a:t>
            </a:r>
          </a:p>
          <a:p>
            <a:pPr lvl="1"/>
            <a:r>
              <a:rPr lang="en-US" dirty="0"/>
              <a:t>Flat versus tree structured / conditional</a:t>
            </a:r>
          </a:p>
          <a:p>
            <a:r>
              <a:rPr lang="en-US" dirty="0"/>
              <a:t>Robustness to Noise levels</a:t>
            </a:r>
          </a:p>
          <a:p>
            <a:pPr lvl="1"/>
            <a:r>
              <a:rPr lang="en-US" dirty="0"/>
              <a:t>From low to high, known versus unknown distributions</a:t>
            </a:r>
          </a:p>
          <a:p>
            <a:r>
              <a:rPr lang="en-US" dirty="0"/>
              <a:t>Efficiency</a:t>
            </a:r>
          </a:p>
          <a:p>
            <a:pPr lvl="1"/>
            <a:r>
              <a:rPr lang="en-US" dirty="0"/>
              <a:t>Space and time</a:t>
            </a:r>
          </a:p>
          <a:p>
            <a:pPr lvl="1"/>
            <a:r>
              <a:rPr lang="en-US" dirty="0"/>
              <a:t>Depending on number of samples (fitness evaluations), number of parameters / size of search space</a:t>
            </a:r>
          </a:p>
          <a:p>
            <a:r>
              <a:rPr lang="en-US" dirty="0"/>
              <a:t>Simplicity</a:t>
            </a:r>
          </a:p>
          <a:p>
            <a:r>
              <a:rPr lang="en-US" dirty="0"/>
              <a:t>Interpretability: how informative is the model?</a:t>
            </a:r>
          </a:p>
          <a:p>
            <a:r>
              <a:rPr lang="en-US" dirty="0"/>
              <a:t>System being optimised:</a:t>
            </a:r>
          </a:p>
          <a:p>
            <a:pPr lvl="1"/>
            <a:r>
              <a:rPr lang="en-US" b="1" dirty="0"/>
              <a:t>Black-box</a:t>
            </a:r>
            <a:r>
              <a:rPr lang="en-US" dirty="0"/>
              <a:t>, grey-box, white-box (especially important is parameter sharing)</a:t>
            </a:r>
          </a:p>
          <a:p>
            <a:pPr lvl="1"/>
            <a:r>
              <a:rPr lang="en-US" dirty="0"/>
              <a:t>Is </a:t>
            </a:r>
            <a:r>
              <a:rPr lang="en-US" b="1" dirty="0"/>
              <a:t>Early Stopping / Anytime</a:t>
            </a:r>
            <a:r>
              <a:rPr lang="en-US" dirty="0"/>
              <a:t> possible?</a:t>
            </a:r>
          </a:p>
          <a:p>
            <a:r>
              <a:rPr lang="en-US" dirty="0"/>
              <a:t>Available software (simplicity of APIs and operability)</a:t>
            </a:r>
          </a:p>
          <a:p>
            <a:endParaRPr lang="en-US" dirty="0"/>
          </a:p>
        </p:txBody>
      </p:sp>
    </p:spTree>
    <p:extLst>
      <p:ext uri="{BB962C8B-B14F-4D97-AF65-F5344CB8AC3E}">
        <p14:creationId xmlns:p14="http://schemas.microsoft.com/office/powerpoint/2010/main" val="1464126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83A32-94E7-8647-9C38-AACDDB20AE0A}"/>
              </a:ext>
            </a:extLst>
          </p:cNvPr>
          <p:cNvSpPr>
            <a:spLocks noGrp="1"/>
          </p:cNvSpPr>
          <p:nvPr>
            <p:ph type="title"/>
          </p:nvPr>
        </p:nvSpPr>
        <p:spPr/>
        <p:txBody>
          <a:bodyPr/>
          <a:lstStyle/>
          <a:p>
            <a:r>
              <a:rPr lang="en-US" dirty="0"/>
              <a:t>What to </a:t>
            </a:r>
            <a:r>
              <a:rPr lang="en-US" dirty="0" err="1"/>
              <a:t>optimise</a:t>
            </a:r>
            <a:r>
              <a:rPr lang="en-US" dirty="0"/>
              <a:t>: currently discrete search spaces</a:t>
            </a:r>
          </a:p>
        </p:txBody>
      </p:sp>
      <p:sp>
        <p:nvSpPr>
          <p:cNvPr id="3" name="Content Placeholder 2">
            <a:extLst>
              <a:ext uri="{FF2B5EF4-FFF2-40B4-BE49-F238E27FC236}">
                <a16:creationId xmlns:a16="http://schemas.microsoft.com/office/drawing/2014/main" id="{25880BEE-B02B-1948-A9D7-28C000719A17}"/>
              </a:ext>
            </a:extLst>
          </p:cNvPr>
          <p:cNvSpPr>
            <a:spLocks noGrp="1"/>
          </p:cNvSpPr>
          <p:nvPr>
            <p:ph idx="1"/>
          </p:nvPr>
        </p:nvSpPr>
        <p:spPr/>
        <p:txBody>
          <a:bodyPr>
            <a:normAutofit fontScale="92500" lnSpcReduction="10000"/>
          </a:bodyPr>
          <a:lstStyle/>
          <a:p>
            <a:r>
              <a:rPr lang="en-US" dirty="0"/>
              <a:t>Each point in the space is specified as an array of </a:t>
            </a:r>
            <a:r>
              <a:rPr lang="en-US" dirty="0" err="1"/>
              <a:t>int</a:t>
            </a:r>
            <a:endParaRPr lang="en-US" dirty="0"/>
          </a:p>
          <a:p>
            <a:pPr lvl="1"/>
            <a:r>
              <a:rPr lang="en-US" dirty="0"/>
              <a:t>E.g. </a:t>
            </a:r>
            <a:r>
              <a:rPr lang="en-GB" b="1" dirty="0"/>
              <a:t>{2, 0, 4, 1, 3, 0, 0, 2}</a:t>
            </a:r>
            <a:r>
              <a:rPr lang="en-GB" dirty="0"/>
              <a:t>  </a:t>
            </a:r>
            <a:br>
              <a:rPr lang="en-GB" dirty="0"/>
            </a:br>
            <a:r>
              <a:rPr lang="en-GB" dirty="0"/>
              <a:t>What does this mean?</a:t>
            </a:r>
            <a:endParaRPr lang="en-US" dirty="0"/>
          </a:p>
          <a:p>
            <a:r>
              <a:rPr lang="en-US" dirty="0"/>
              <a:t>Each integer is an index to an array of parameter values</a:t>
            </a:r>
          </a:p>
          <a:p>
            <a:r>
              <a:rPr lang="en-US" dirty="0"/>
              <a:t>Currently the value arrays can be of type:</a:t>
            </a:r>
          </a:p>
          <a:p>
            <a:pPr lvl="1"/>
            <a:r>
              <a:rPr lang="en-US" b="1" dirty="0"/>
              <a:t>double</a:t>
            </a:r>
          </a:p>
          <a:p>
            <a:pPr lvl="1"/>
            <a:r>
              <a:rPr lang="en-US" b="1" dirty="0" err="1"/>
              <a:t>boolean</a:t>
            </a:r>
            <a:endParaRPr lang="en-US" b="1" dirty="0"/>
          </a:p>
          <a:p>
            <a:pPr lvl="1"/>
            <a:r>
              <a:rPr lang="en-US" b="1" dirty="0" err="1"/>
              <a:t>int</a:t>
            </a:r>
            <a:endParaRPr lang="en-US" b="1" dirty="0"/>
          </a:p>
          <a:p>
            <a:r>
              <a:rPr lang="en-US" dirty="0"/>
              <a:t>This can easily be extended to any other type</a:t>
            </a:r>
          </a:p>
          <a:p>
            <a:r>
              <a:rPr lang="en-US" dirty="0"/>
              <a:t>The algorithm aims to find good combinations of parameters</a:t>
            </a:r>
          </a:p>
          <a:p>
            <a:r>
              <a:rPr lang="en-US" dirty="0"/>
              <a:t>And report the statistics of those choices</a:t>
            </a:r>
          </a:p>
        </p:txBody>
      </p:sp>
    </p:spTree>
    <p:extLst>
      <p:ext uri="{BB962C8B-B14F-4D97-AF65-F5344CB8AC3E}">
        <p14:creationId xmlns:p14="http://schemas.microsoft.com/office/powerpoint/2010/main" val="2374388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DD891-A79D-7C4E-813C-AA24319471A7}"/>
              </a:ext>
            </a:extLst>
          </p:cNvPr>
          <p:cNvSpPr>
            <a:spLocks noGrp="1"/>
          </p:cNvSpPr>
          <p:nvPr>
            <p:ph type="title"/>
          </p:nvPr>
        </p:nvSpPr>
        <p:spPr/>
        <p:txBody>
          <a:bodyPr/>
          <a:lstStyle/>
          <a:p>
            <a:r>
              <a:rPr lang="en-US" dirty="0"/>
              <a:t>How this looks in Software</a:t>
            </a:r>
          </a:p>
        </p:txBody>
      </p:sp>
      <p:sp>
        <p:nvSpPr>
          <p:cNvPr id="3" name="Content Placeholder 2">
            <a:extLst>
              <a:ext uri="{FF2B5EF4-FFF2-40B4-BE49-F238E27FC236}">
                <a16:creationId xmlns:a16="http://schemas.microsoft.com/office/drawing/2014/main" id="{691C5E21-D129-2B47-B876-B100A8E98A30}"/>
              </a:ext>
            </a:extLst>
          </p:cNvPr>
          <p:cNvSpPr>
            <a:spLocks noGrp="1"/>
          </p:cNvSpPr>
          <p:nvPr>
            <p:ph idx="1"/>
          </p:nvPr>
        </p:nvSpPr>
        <p:spPr/>
        <p:txBody>
          <a:bodyPr/>
          <a:lstStyle/>
          <a:p>
            <a:r>
              <a:rPr lang="en-US" dirty="0"/>
              <a:t>Might seem a bit messy, but it’s all done via interfaces</a:t>
            </a:r>
          </a:p>
          <a:p>
            <a:r>
              <a:rPr lang="en-US" dirty="0"/>
              <a:t>Key is AnnotatedFitnessLandscape</a:t>
            </a:r>
          </a:p>
          <a:p>
            <a:endParaRPr lang="en-US" dirty="0"/>
          </a:p>
          <a:p>
            <a:pPr marL="0" indent="0">
              <a:buNone/>
            </a:pPr>
            <a:br>
              <a:rPr lang="en-GB" dirty="0"/>
            </a:br>
            <a:r>
              <a:rPr lang="en-GB" b="1" dirty="0"/>
              <a:t>public interface </a:t>
            </a:r>
            <a:r>
              <a:rPr lang="en-GB" dirty="0" err="1"/>
              <a:t>AnnotatedFitnessSpace</a:t>
            </a:r>
            <a:br>
              <a:rPr lang="en-GB" dirty="0"/>
            </a:br>
            <a:r>
              <a:rPr lang="en-GB" dirty="0"/>
              <a:t>        </a:t>
            </a:r>
            <a:r>
              <a:rPr lang="en-GB" b="1" dirty="0"/>
              <a:t>extends </a:t>
            </a:r>
            <a:r>
              <a:rPr lang="en-GB" dirty="0" err="1"/>
              <a:t>SolutionEvaluator</a:t>
            </a:r>
            <a:r>
              <a:rPr lang="en-GB" dirty="0"/>
              <a:t>, </a:t>
            </a:r>
            <a:r>
              <a:rPr lang="en-GB" dirty="0" err="1"/>
              <a:t>AnnotatedSearchSpace</a:t>
            </a:r>
            <a:r>
              <a:rPr lang="en-GB" dirty="0"/>
              <a:t> {</a:t>
            </a:r>
            <a:br>
              <a:rPr lang="en-GB" dirty="0"/>
            </a:br>
            <a:r>
              <a:rPr lang="en-GB" dirty="0"/>
              <a:t>}</a:t>
            </a:r>
            <a:br>
              <a:rPr lang="en-GB" dirty="0"/>
            </a:br>
            <a:endParaRPr lang="en-US" dirty="0"/>
          </a:p>
        </p:txBody>
      </p:sp>
    </p:spTree>
    <p:extLst>
      <p:ext uri="{BB962C8B-B14F-4D97-AF65-F5344CB8AC3E}">
        <p14:creationId xmlns:p14="http://schemas.microsoft.com/office/powerpoint/2010/main" val="83022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E4451-8D7A-574B-BA12-456382AAA0B5}"/>
              </a:ext>
            </a:extLst>
          </p:cNvPr>
          <p:cNvSpPr>
            <a:spLocks noGrp="1"/>
          </p:cNvSpPr>
          <p:nvPr>
            <p:ph type="title"/>
          </p:nvPr>
        </p:nvSpPr>
        <p:spPr/>
        <p:txBody>
          <a:bodyPr/>
          <a:lstStyle/>
          <a:p>
            <a:r>
              <a:rPr lang="en-US" dirty="0" err="1"/>
              <a:t>SolutionEvaluator</a:t>
            </a:r>
            <a:endParaRPr lang="en-US" dirty="0"/>
          </a:p>
        </p:txBody>
      </p:sp>
      <p:sp>
        <p:nvSpPr>
          <p:cNvPr id="3" name="Content Placeholder 2">
            <a:extLst>
              <a:ext uri="{FF2B5EF4-FFF2-40B4-BE49-F238E27FC236}">
                <a16:creationId xmlns:a16="http://schemas.microsoft.com/office/drawing/2014/main" id="{37F34974-7EF3-024D-BBCB-D650FA3750EF}"/>
              </a:ext>
            </a:extLst>
          </p:cNvPr>
          <p:cNvSpPr>
            <a:spLocks noGrp="1"/>
          </p:cNvSpPr>
          <p:nvPr>
            <p:ph idx="1"/>
          </p:nvPr>
        </p:nvSpPr>
        <p:spPr/>
        <p:txBody>
          <a:bodyPr>
            <a:normAutofit fontScale="85000" lnSpcReduction="20000"/>
          </a:bodyPr>
          <a:lstStyle/>
          <a:p>
            <a:pPr marL="0" indent="0">
              <a:buNone/>
            </a:pPr>
            <a:br>
              <a:rPr lang="en-GB" dirty="0"/>
            </a:br>
            <a:r>
              <a:rPr lang="en-GB" b="1" dirty="0"/>
              <a:t>public interface </a:t>
            </a:r>
            <a:r>
              <a:rPr lang="en-GB" dirty="0" err="1"/>
              <a:t>SolutionEvaluator</a:t>
            </a:r>
            <a:r>
              <a:rPr lang="en-GB" dirty="0"/>
              <a:t> {</a:t>
            </a:r>
            <a:br>
              <a:rPr lang="en-GB" dirty="0"/>
            </a:br>
            <a:r>
              <a:rPr lang="en-GB" dirty="0"/>
              <a:t>    </a:t>
            </a:r>
            <a:r>
              <a:rPr lang="en-GB" i="1" dirty="0"/>
              <a:t>// call reset before running</a:t>
            </a:r>
            <a:br>
              <a:rPr lang="en-GB" i="1" dirty="0"/>
            </a:br>
            <a:r>
              <a:rPr lang="en-GB" i="1" dirty="0"/>
              <a:t>    </a:t>
            </a:r>
            <a:r>
              <a:rPr lang="en-GB" b="1" dirty="0"/>
              <a:t>public void </a:t>
            </a:r>
            <a:r>
              <a:rPr lang="en-GB" dirty="0"/>
              <a:t>reset();</a:t>
            </a:r>
            <a:br>
              <a:rPr lang="en-GB" dirty="0"/>
            </a:br>
            <a:r>
              <a:rPr lang="en-GB" dirty="0"/>
              <a:t>    </a:t>
            </a:r>
            <a:r>
              <a:rPr lang="en-GB" b="1" dirty="0"/>
              <a:t>double </a:t>
            </a:r>
            <a:r>
              <a:rPr lang="en-GB" dirty="0"/>
              <a:t>evaluate(</a:t>
            </a:r>
            <a:r>
              <a:rPr lang="en-GB" b="1" dirty="0" err="1"/>
              <a:t>int</a:t>
            </a:r>
            <a:r>
              <a:rPr lang="en-GB" dirty="0"/>
              <a:t>[] solution);</a:t>
            </a:r>
            <a:br>
              <a:rPr lang="en-GB" dirty="0"/>
            </a:br>
            <a:br>
              <a:rPr lang="en-GB" dirty="0"/>
            </a:br>
            <a:r>
              <a:rPr lang="en-GB" dirty="0"/>
              <a:t>    </a:t>
            </a:r>
            <a:r>
              <a:rPr lang="en-GB" dirty="0" err="1"/>
              <a:t>SearchSpace</a:t>
            </a:r>
            <a:r>
              <a:rPr lang="en-GB" dirty="0"/>
              <a:t> </a:t>
            </a:r>
            <a:r>
              <a:rPr lang="en-GB" dirty="0" err="1"/>
              <a:t>searchSpace</a:t>
            </a:r>
            <a:r>
              <a:rPr lang="en-GB" dirty="0"/>
              <a:t>();</a:t>
            </a:r>
            <a:br>
              <a:rPr lang="en-GB" dirty="0"/>
            </a:br>
            <a:r>
              <a:rPr lang="en-GB" dirty="0"/>
              <a:t>    </a:t>
            </a:r>
            <a:r>
              <a:rPr lang="en-GB" b="1" dirty="0" err="1"/>
              <a:t>int</a:t>
            </a:r>
            <a:r>
              <a:rPr lang="en-GB" b="1" dirty="0"/>
              <a:t> </a:t>
            </a:r>
            <a:r>
              <a:rPr lang="en-GB" dirty="0" err="1"/>
              <a:t>nEvals</a:t>
            </a:r>
            <a:r>
              <a:rPr lang="en-GB" dirty="0"/>
              <a:t>();</a:t>
            </a:r>
            <a:br>
              <a:rPr lang="en-GB" dirty="0"/>
            </a:br>
            <a:br>
              <a:rPr lang="en-GB" dirty="0"/>
            </a:br>
            <a:r>
              <a:rPr lang="en-GB" dirty="0"/>
              <a:t>    </a:t>
            </a:r>
            <a:r>
              <a:rPr lang="en-GB" dirty="0" err="1"/>
              <a:t>EvolutionLogger</a:t>
            </a:r>
            <a:r>
              <a:rPr lang="en-GB" dirty="0"/>
              <a:t> logger();</a:t>
            </a:r>
            <a:br>
              <a:rPr lang="en-GB" dirty="0"/>
            </a:br>
            <a:br>
              <a:rPr lang="en-GB" dirty="0"/>
            </a:br>
            <a:r>
              <a:rPr lang="en-GB" dirty="0"/>
              <a:t>    // …</a:t>
            </a:r>
            <a:br>
              <a:rPr lang="en-GB" dirty="0"/>
            </a:br>
            <a:br>
              <a:rPr lang="en-GB" dirty="0"/>
            </a:br>
            <a:r>
              <a:rPr lang="en-GB" dirty="0"/>
              <a:t>}</a:t>
            </a:r>
            <a:br>
              <a:rPr lang="en-GB" dirty="0"/>
            </a:br>
            <a:endParaRPr lang="en-US" dirty="0"/>
          </a:p>
        </p:txBody>
      </p:sp>
    </p:spTree>
    <p:extLst>
      <p:ext uri="{BB962C8B-B14F-4D97-AF65-F5344CB8AC3E}">
        <p14:creationId xmlns:p14="http://schemas.microsoft.com/office/powerpoint/2010/main" val="2860471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47A24-7855-724D-98FA-7CC8FC41E743}"/>
              </a:ext>
            </a:extLst>
          </p:cNvPr>
          <p:cNvSpPr>
            <a:spLocks noGrp="1"/>
          </p:cNvSpPr>
          <p:nvPr>
            <p:ph type="title"/>
          </p:nvPr>
        </p:nvSpPr>
        <p:spPr/>
        <p:txBody>
          <a:bodyPr/>
          <a:lstStyle/>
          <a:p>
            <a:r>
              <a:rPr lang="en-US" dirty="0" err="1"/>
              <a:t>SearchSpace</a:t>
            </a:r>
            <a:endParaRPr lang="en-US" dirty="0"/>
          </a:p>
        </p:txBody>
      </p:sp>
      <p:sp>
        <p:nvSpPr>
          <p:cNvPr id="3" name="Content Placeholder 2">
            <a:extLst>
              <a:ext uri="{FF2B5EF4-FFF2-40B4-BE49-F238E27FC236}">
                <a16:creationId xmlns:a16="http://schemas.microsoft.com/office/drawing/2014/main" id="{562AB58D-C113-3046-9102-813E17D7D129}"/>
              </a:ext>
            </a:extLst>
          </p:cNvPr>
          <p:cNvSpPr>
            <a:spLocks noGrp="1"/>
          </p:cNvSpPr>
          <p:nvPr>
            <p:ph idx="1"/>
          </p:nvPr>
        </p:nvSpPr>
        <p:spPr/>
        <p:txBody>
          <a:bodyPr/>
          <a:lstStyle/>
          <a:p>
            <a:pPr marL="0" indent="0">
              <a:buNone/>
            </a:pPr>
            <a:br>
              <a:rPr lang="en-GB" dirty="0"/>
            </a:br>
            <a:r>
              <a:rPr lang="en-GB" b="1" dirty="0"/>
              <a:t>public interface </a:t>
            </a:r>
            <a:r>
              <a:rPr lang="en-GB" dirty="0" err="1"/>
              <a:t>SearchSpace</a:t>
            </a:r>
            <a:r>
              <a:rPr lang="en-GB" dirty="0"/>
              <a:t> {</a:t>
            </a:r>
            <a:br>
              <a:rPr lang="en-GB" dirty="0"/>
            </a:br>
            <a:r>
              <a:rPr lang="en-GB" dirty="0"/>
              <a:t>    </a:t>
            </a:r>
            <a:r>
              <a:rPr lang="en-GB" i="1" dirty="0"/>
              <a:t>// number of dimensions</a:t>
            </a:r>
            <a:br>
              <a:rPr lang="en-GB" i="1" dirty="0"/>
            </a:br>
            <a:r>
              <a:rPr lang="en-GB" i="1" dirty="0"/>
              <a:t>    </a:t>
            </a:r>
            <a:r>
              <a:rPr lang="en-GB" b="1" dirty="0" err="1"/>
              <a:t>int</a:t>
            </a:r>
            <a:r>
              <a:rPr lang="en-GB" b="1" dirty="0"/>
              <a:t> </a:t>
            </a:r>
            <a:r>
              <a:rPr lang="en-GB" dirty="0" err="1"/>
              <a:t>nDims</a:t>
            </a:r>
            <a:r>
              <a:rPr lang="en-GB" dirty="0"/>
              <a:t>();</a:t>
            </a:r>
            <a:br>
              <a:rPr lang="en-GB" dirty="0"/>
            </a:br>
            <a:r>
              <a:rPr lang="en-GB" dirty="0"/>
              <a:t>    </a:t>
            </a:r>
            <a:r>
              <a:rPr lang="en-GB" i="1" dirty="0"/>
              <a:t>// number of </a:t>
            </a:r>
            <a:r>
              <a:rPr lang="en-GB" i="1" dirty="0" err="1"/>
              <a:t>possile</a:t>
            </a:r>
            <a:r>
              <a:rPr lang="en-GB" i="1" dirty="0"/>
              <a:t> values in the </a:t>
            </a:r>
            <a:r>
              <a:rPr lang="en-GB" i="1" dirty="0" err="1"/>
              <a:t>ith</a:t>
            </a:r>
            <a:r>
              <a:rPr lang="en-GB" i="1" dirty="0"/>
              <a:t> dimension</a:t>
            </a:r>
            <a:br>
              <a:rPr lang="en-GB" i="1" dirty="0"/>
            </a:br>
            <a:r>
              <a:rPr lang="en-GB" i="1" dirty="0"/>
              <a:t>    </a:t>
            </a:r>
            <a:r>
              <a:rPr lang="en-GB" b="1" dirty="0" err="1"/>
              <a:t>int</a:t>
            </a:r>
            <a:r>
              <a:rPr lang="en-GB" b="1" dirty="0"/>
              <a:t> </a:t>
            </a:r>
            <a:r>
              <a:rPr lang="en-GB" dirty="0" err="1"/>
              <a:t>nValues</a:t>
            </a:r>
            <a:r>
              <a:rPr lang="en-GB" dirty="0"/>
              <a:t>(</a:t>
            </a:r>
            <a:r>
              <a:rPr lang="en-GB" b="1" dirty="0" err="1"/>
              <a:t>int</a:t>
            </a:r>
            <a:r>
              <a:rPr lang="en-GB" b="1" dirty="0"/>
              <a:t> </a:t>
            </a:r>
            <a:r>
              <a:rPr lang="en-GB" dirty="0" err="1"/>
              <a:t>i</a:t>
            </a:r>
            <a:r>
              <a:rPr lang="en-GB" dirty="0"/>
              <a:t>);</a:t>
            </a:r>
            <a:br>
              <a:rPr lang="en-GB" dirty="0"/>
            </a:br>
            <a:r>
              <a:rPr lang="en-GB" dirty="0"/>
              <a:t>}</a:t>
            </a:r>
            <a:br>
              <a:rPr lang="en-GB" dirty="0"/>
            </a:br>
            <a:endParaRPr lang="en-US" dirty="0"/>
          </a:p>
        </p:txBody>
      </p:sp>
    </p:spTree>
    <p:extLst>
      <p:ext uri="{BB962C8B-B14F-4D97-AF65-F5344CB8AC3E}">
        <p14:creationId xmlns:p14="http://schemas.microsoft.com/office/powerpoint/2010/main" val="92812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C1BA5-C3A7-3E42-AAB6-A098DF1EF591}"/>
              </a:ext>
            </a:extLst>
          </p:cNvPr>
          <p:cNvSpPr>
            <a:spLocks noGrp="1"/>
          </p:cNvSpPr>
          <p:nvPr>
            <p:ph type="title"/>
          </p:nvPr>
        </p:nvSpPr>
        <p:spPr/>
        <p:txBody>
          <a:bodyPr/>
          <a:lstStyle/>
          <a:p>
            <a:r>
              <a:rPr lang="en-US" dirty="0" err="1"/>
              <a:t>AnnotatedSearchSpace</a:t>
            </a:r>
            <a:endParaRPr lang="en-US" dirty="0"/>
          </a:p>
        </p:txBody>
      </p:sp>
      <p:sp>
        <p:nvSpPr>
          <p:cNvPr id="3" name="Content Placeholder 2">
            <a:extLst>
              <a:ext uri="{FF2B5EF4-FFF2-40B4-BE49-F238E27FC236}">
                <a16:creationId xmlns:a16="http://schemas.microsoft.com/office/drawing/2014/main" id="{E307042A-DC81-F541-B6BA-2AD95C44D739}"/>
              </a:ext>
            </a:extLst>
          </p:cNvPr>
          <p:cNvSpPr>
            <a:spLocks noGrp="1"/>
          </p:cNvSpPr>
          <p:nvPr>
            <p:ph idx="1"/>
          </p:nvPr>
        </p:nvSpPr>
        <p:spPr/>
        <p:txBody>
          <a:bodyPr/>
          <a:lstStyle/>
          <a:p>
            <a:pPr marL="0" indent="0">
              <a:buNone/>
            </a:pPr>
            <a:br>
              <a:rPr lang="en-GB" dirty="0"/>
            </a:br>
            <a:r>
              <a:rPr lang="en-GB" b="1" dirty="0"/>
              <a:t>public interface </a:t>
            </a:r>
            <a:r>
              <a:rPr lang="en-GB" dirty="0" err="1"/>
              <a:t>AnnotatedSearchSpace</a:t>
            </a:r>
            <a:r>
              <a:rPr lang="en-GB" dirty="0"/>
              <a:t> </a:t>
            </a:r>
            <a:r>
              <a:rPr lang="en-GB" b="1" dirty="0"/>
              <a:t>extends </a:t>
            </a:r>
            <a:r>
              <a:rPr lang="en-GB" dirty="0" err="1"/>
              <a:t>SearchSpace</a:t>
            </a:r>
            <a:r>
              <a:rPr lang="en-GB" dirty="0"/>
              <a:t> {</a:t>
            </a:r>
            <a:br>
              <a:rPr lang="en-GB" dirty="0"/>
            </a:br>
            <a:r>
              <a:rPr lang="en-GB" dirty="0"/>
              <a:t>    Param[] </a:t>
            </a:r>
            <a:r>
              <a:rPr lang="en-GB" dirty="0" err="1"/>
              <a:t>getParams</a:t>
            </a:r>
            <a:r>
              <a:rPr lang="en-GB" dirty="0"/>
              <a:t>();</a:t>
            </a:r>
            <a:br>
              <a:rPr lang="en-GB" dirty="0"/>
            </a:br>
            <a:r>
              <a:rPr lang="en-GB" dirty="0"/>
              <a:t>}</a:t>
            </a:r>
            <a:br>
              <a:rPr lang="en-GB" dirty="0"/>
            </a:br>
            <a:endParaRPr lang="en-US" dirty="0"/>
          </a:p>
        </p:txBody>
      </p:sp>
    </p:spTree>
    <p:extLst>
      <p:ext uri="{BB962C8B-B14F-4D97-AF65-F5344CB8AC3E}">
        <p14:creationId xmlns:p14="http://schemas.microsoft.com/office/powerpoint/2010/main" val="3055101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57B6A-5402-7942-84C5-84191733B7D9}"/>
              </a:ext>
            </a:extLst>
          </p:cNvPr>
          <p:cNvSpPr>
            <a:spLocks noGrp="1"/>
          </p:cNvSpPr>
          <p:nvPr>
            <p:ph type="title"/>
          </p:nvPr>
        </p:nvSpPr>
        <p:spPr/>
        <p:txBody>
          <a:bodyPr/>
          <a:lstStyle/>
          <a:p>
            <a:r>
              <a:rPr lang="en-US" dirty="0"/>
              <a:t>Param</a:t>
            </a:r>
          </a:p>
        </p:txBody>
      </p:sp>
      <p:sp>
        <p:nvSpPr>
          <p:cNvPr id="3" name="Content Placeholder 2">
            <a:extLst>
              <a:ext uri="{FF2B5EF4-FFF2-40B4-BE49-F238E27FC236}">
                <a16:creationId xmlns:a16="http://schemas.microsoft.com/office/drawing/2014/main" id="{118D2DB8-EA25-2048-866E-2733D2EA5BE8}"/>
              </a:ext>
            </a:extLst>
          </p:cNvPr>
          <p:cNvSpPr>
            <a:spLocks noGrp="1"/>
          </p:cNvSpPr>
          <p:nvPr>
            <p:ph idx="1"/>
          </p:nvPr>
        </p:nvSpPr>
        <p:spPr/>
        <p:txBody>
          <a:bodyPr>
            <a:normAutofit fontScale="77500" lnSpcReduction="20000"/>
          </a:bodyPr>
          <a:lstStyle/>
          <a:p>
            <a:pPr marL="0" indent="0">
              <a:buNone/>
            </a:pPr>
            <a:br>
              <a:rPr lang="en-GB" dirty="0"/>
            </a:br>
            <a:r>
              <a:rPr lang="en-GB" b="1" dirty="0"/>
              <a:t>public abstract class </a:t>
            </a:r>
            <a:r>
              <a:rPr lang="en-GB" dirty="0"/>
              <a:t>Param {</a:t>
            </a:r>
            <a:br>
              <a:rPr lang="en-GB" dirty="0"/>
            </a:br>
            <a:r>
              <a:rPr lang="en-GB" dirty="0"/>
              <a:t>    String </a:t>
            </a:r>
            <a:r>
              <a:rPr lang="en-GB" b="1" dirty="0"/>
              <a:t>name</a:t>
            </a:r>
            <a:r>
              <a:rPr lang="en-GB" dirty="0"/>
              <a:t>;</a:t>
            </a:r>
            <a:br>
              <a:rPr lang="en-GB" dirty="0"/>
            </a:br>
            <a:br>
              <a:rPr lang="en-GB" dirty="0"/>
            </a:br>
            <a:r>
              <a:rPr lang="en-GB" dirty="0"/>
              <a:t>    </a:t>
            </a:r>
            <a:r>
              <a:rPr lang="en-GB" b="1" dirty="0"/>
              <a:t>public </a:t>
            </a:r>
            <a:r>
              <a:rPr lang="en-GB" dirty="0"/>
              <a:t>Param </a:t>
            </a:r>
            <a:r>
              <a:rPr lang="en-GB" dirty="0" err="1"/>
              <a:t>setName</a:t>
            </a:r>
            <a:r>
              <a:rPr lang="en-GB" dirty="0"/>
              <a:t>(String name) {</a:t>
            </a:r>
            <a:br>
              <a:rPr lang="en-GB" dirty="0"/>
            </a:br>
            <a:r>
              <a:rPr lang="en-GB" dirty="0"/>
              <a:t>        </a:t>
            </a:r>
            <a:r>
              <a:rPr lang="en-GB" b="1" dirty="0" err="1"/>
              <a:t>this</a:t>
            </a:r>
            <a:r>
              <a:rPr lang="en-GB" dirty="0" err="1"/>
              <a:t>.</a:t>
            </a:r>
            <a:r>
              <a:rPr lang="en-GB" b="1" dirty="0" err="1"/>
              <a:t>name</a:t>
            </a:r>
            <a:r>
              <a:rPr lang="en-GB" b="1" dirty="0"/>
              <a:t> </a:t>
            </a:r>
            <a:r>
              <a:rPr lang="en-GB" dirty="0"/>
              <a:t>= name;</a:t>
            </a:r>
            <a:br>
              <a:rPr lang="en-GB" dirty="0"/>
            </a:br>
            <a:r>
              <a:rPr lang="en-GB" dirty="0"/>
              <a:t>        </a:t>
            </a:r>
            <a:r>
              <a:rPr lang="en-GB" b="1" dirty="0"/>
              <a:t>return this</a:t>
            </a:r>
            <a:r>
              <a:rPr lang="en-GB" dirty="0"/>
              <a:t>;</a:t>
            </a:r>
            <a:br>
              <a:rPr lang="en-GB" dirty="0"/>
            </a:br>
            <a:r>
              <a:rPr lang="en-GB" dirty="0"/>
              <a:t>    }</a:t>
            </a:r>
            <a:br>
              <a:rPr lang="en-GB" dirty="0"/>
            </a:br>
            <a:br>
              <a:rPr lang="en-GB" dirty="0"/>
            </a:br>
            <a:r>
              <a:rPr lang="en-GB" dirty="0"/>
              <a:t>    </a:t>
            </a:r>
            <a:r>
              <a:rPr lang="en-GB" b="1" dirty="0"/>
              <a:t>public </a:t>
            </a:r>
            <a:r>
              <a:rPr lang="en-GB" dirty="0"/>
              <a:t>String </a:t>
            </a:r>
            <a:r>
              <a:rPr lang="en-GB" dirty="0" err="1"/>
              <a:t>getName</a:t>
            </a:r>
            <a:r>
              <a:rPr lang="en-GB" dirty="0"/>
              <a:t>() {</a:t>
            </a:r>
            <a:br>
              <a:rPr lang="en-GB" dirty="0"/>
            </a:br>
            <a:r>
              <a:rPr lang="en-GB" dirty="0"/>
              <a:t>        </a:t>
            </a:r>
            <a:r>
              <a:rPr lang="en-GB" b="1" dirty="0"/>
              <a:t>return name</a:t>
            </a:r>
            <a:r>
              <a:rPr lang="en-GB" dirty="0"/>
              <a:t>;</a:t>
            </a:r>
            <a:br>
              <a:rPr lang="en-GB" dirty="0"/>
            </a:br>
            <a:r>
              <a:rPr lang="en-GB" dirty="0"/>
              <a:t>    }</a:t>
            </a:r>
            <a:br>
              <a:rPr lang="en-GB" dirty="0"/>
            </a:br>
            <a:br>
              <a:rPr lang="en-GB" dirty="0"/>
            </a:br>
            <a:br>
              <a:rPr lang="en-GB" dirty="0"/>
            </a:br>
            <a:r>
              <a:rPr lang="en-GB" dirty="0"/>
              <a:t>    </a:t>
            </a:r>
            <a:r>
              <a:rPr lang="en-GB" b="1" dirty="0"/>
              <a:t>public abstract </a:t>
            </a:r>
            <a:r>
              <a:rPr lang="en-GB" dirty="0"/>
              <a:t>Object </a:t>
            </a:r>
            <a:r>
              <a:rPr lang="en-GB" dirty="0" err="1"/>
              <a:t>getValue</a:t>
            </a:r>
            <a:r>
              <a:rPr lang="en-GB" dirty="0"/>
              <a:t>(</a:t>
            </a:r>
            <a:r>
              <a:rPr lang="en-GB" b="1" dirty="0" err="1"/>
              <a:t>int</a:t>
            </a:r>
            <a:r>
              <a:rPr lang="en-GB" b="1" dirty="0"/>
              <a:t> </a:t>
            </a:r>
            <a:r>
              <a:rPr lang="en-GB" dirty="0" err="1"/>
              <a:t>i</a:t>
            </a:r>
            <a:r>
              <a:rPr lang="en-GB"/>
              <a:t>);</a:t>
            </a:r>
            <a:br>
              <a:rPr lang="en-GB"/>
            </a:br>
            <a:r>
              <a:rPr lang="en-GB"/>
              <a:t>}</a:t>
            </a:r>
            <a:br>
              <a:rPr lang="en-GB"/>
            </a:br>
            <a:endParaRPr lang="en-US"/>
          </a:p>
        </p:txBody>
      </p:sp>
    </p:spTree>
    <p:extLst>
      <p:ext uri="{BB962C8B-B14F-4D97-AF65-F5344CB8AC3E}">
        <p14:creationId xmlns:p14="http://schemas.microsoft.com/office/powerpoint/2010/main" val="2328257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1504</TotalTime>
  <Words>1219</Words>
  <Application>Microsoft Macintosh PowerPoint</Application>
  <PresentationFormat>Widescreen</PresentationFormat>
  <Paragraphs>146</Paragraphs>
  <Slides>24</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N-Tuple Bandit  Evolutionary Algorithm (NTBEA) for  Efficient Game Optimisation</vt:lpstr>
      <vt:lpstr>Motivation</vt:lpstr>
      <vt:lpstr>Hyper-Parameter Optimisation: Considerations</vt:lpstr>
      <vt:lpstr>What to optimise: currently discrete search spaces</vt:lpstr>
      <vt:lpstr>How this looks in Software</vt:lpstr>
      <vt:lpstr>SolutionEvaluator</vt:lpstr>
      <vt:lpstr>SearchSpace</vt:lpstr>
      <vt:lpstr>AnnotatedSearchSpace</vt:lpstr>
      <vt:lpstr>Param</vt:lpstr>
      <vt:lpstr>N-Tuple Bandit Evolutionary Algorithm (NTBEA)</vt:lpstr>
      <vt:lpstr>NTBEA involves several concepts: Estimation of Distribution Algorithm (EDA) Evolutionary Algorithm (EA) Combinatorial Multi-Armed Bandit (CMAB) </vt:lpstr>
      <vt:lpstr>Relationship to other models</vt:lpstr>
      <vt:lpstr>NTBEA: block diagram</vt:lpstr>
      <vt:lpstr>Bandit Equations</vt:lpstr>
      <vt:lpstr>Green bars: exploitation Blue bars: exploration Green + Blue = UCB value</vt:lpstr>
      <vt:lpstr>Note how exploration term grows for less sampled options</vt:lpstr>
      <vt:lpstr>Note how promising options are sampled more frequently</vt:lpstr>
      <vt:lpstr>So far, that’s fine for a single parameter</vt:lpstr>
      <vt:lpstr>Rolling Horizon Evolution</vt:lpstr>
      <vt:lpstr>Test Game: Simplified Planet Wars</vt:lpstr>
      <vt:lpstr>Results</vt:lpstr>
      <vt:lpstr>Insight into parameter combinations (Typically 1,2,3 and N-Tuple)</vt:lpstr>
      <vt:lpstr>Analysing convergence of NTBEA (8-params)</vt:lpstr>
      <vt:lpstr>Conclusions </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Efficient Evolutionary Methods for Game Agent Optimisation: Model-Based is Best</dc:title>
  <dc:creator>Simon Lucas</dc:creator>
  <cp:lastModifiedBy>Simon Lucas</cp:lastModifiedBy>
  <cp:revision>23</cp:revision>
  <dcterms:created xsi:type="dcterms:W3CDTF">2019-01-23T11:02:36Z</dcterms:created>
  <dcterms:modified xsi:type="dcterms:W3CDTF">2019-06-04T10:23:34Z</dcterms:modified>
</cp:coreProperties>
</file>