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56" r:id="rId2"/>
    <p:sldId id="257" r:id="rId3"/>
    <p:sldId id="490" r:id="rId4"/>
    <p:sldId id="491" r:id="rId5"/>
    <p:sldId id="388" r:id="rId6"/>
    <p:sldId id="259" r:id="rId7"/>
    <p:sldId id="260" r:id="rId8"/>
    <p:sldId id="261" r:id="rId9"/>
    <p:sldId id="442" r:id="rId10"/>
    <p:sldId id="350" r:id="rId11"/>
    <p:sldId id="354" r:id="rId12"/>
    <p:sldId id="399" r:id="rId13"/>
    <p:sldId id="400" r:id="rId14"/>
    <p:sldId id="401" r:id="rId15"/>
    <p:sldId id="457" r:id="rId16"/>
    <p:sldId id="478" r:id="rId17"/>
    <p:sldId id="473" r:id="rId18"/>
    <p:sldId id="397" r:id="rId19"/>
    <p:sldId id="408" r:id="rId20"/>
    <p:sldId id="410" r:id="rId21"/>
    <p:sldId id="409" r:id="rId22"/>
    <p:sldId id="484" r:id="rId23"/>
    <p:sldId id="485" r:id="rId24"/>
    <p:sldId id="488" r:id="rId25"/>
    <p:sldId id="489" r:id="rId26"/>
    <p:sldId id="486" r:id="rId27"/>
    <p:sldId id="487" r:id="rId28"/>
    <p:sldId id="412" r:id="rId29"/>
    <p:sldId id="262" r:id="rId30"/>
    <p:sldId id="480" r:id="rId31"/>
    <p:sldId id="316" r:id="rId32"/>
    <p:sldId id="317" r:id="rId33"/>
    <p:sldId id="309" r:id="rId34"/>
    <p:sldId id="351" r:id="rId35"/>
    <p:sldId id="441" r:id="rId36"/>
    <p:sldId id="482" r:id="rId37"/>
    <p:sldId id="433" r:id="rId38"/>
    <p:sldId id="277" r:id="rId39"/>
    <p:sldId id="278" r:id="rId40"/>
    <p:sldId id="415" r:id="rId41"/>
    <p:sldId id="308" r:id="rId42"/>
    <p:sldId id="284" r:id="rId43"/>
    <p:sldId id="288" r:id="rId44"/>
    <p:sldId id="481" r:id="rId45"/>
    <p:sldId id="290" r:id="rId46"/>
    <p:sldId id="291" r:id="rId47"/>
    <p:sldId id="292" r:id="rId48"/>
    <p:sldId id="479" r:id="rId49"/>
    <p:sldId id="294" r:id="rId50"/>
    <p:sldId id="295" r:id="rId51"/>
    <p:sldId id="297" r:id="rId52"/>
    <p:sldId id="476" r:id="rId53"/>
    <p:sldId id="307" r:id="rId54"/>
    <p:sldId id="450" r:id="rId55"/>
    <p:sldId id="451" r:id="rId56"/>
    <p:sldId id="452" r:id="rId57"/>
    <p:sldId id="483" r:id="rId58"/>
  </p:sldIdLst>
  <p:sldSz cx="9144000" cy="6858000" type="screen4x3"/>
  <p:notesSz cx="6761163" cy="99425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446" autoAdjust="0"/>
    <p:restoredTop sz="88099" autoAdjust="0"/>
  </p:normalViewPr>
  <p:slideViewPr>
    <p:cSldViewPr snapToGrid="0">
      <p:cViewPr>
        <p:scale>
          <a:sx n="67" d="100"/>
          <a:sy n="67" d="100"/>
        </p:scale>
        <p:origin x="-2892" y="-870"/>
      </p:cViewPr>
      <p:guideLst>
        <p:guide orient="horz" pos="2160"/>
        <p:guide pos="2880"/>
      </p:guideLst>
    </p:cSldViewPr>
  </p:slideViewPr>
  <p:notesTextViewPr>
    <p:cViewPr>
      <p:scale>
        <a:sx n="100" d="100"/>
        <a:sy n="100" d="100"/>
      </p:scale>
      <p:origin x="0" y="0"/>
    </p:cViewPr>
  </p:notesTextViewPr>
  <p:sorterViewPr>
    <p:cViewPr>
      <p:scale>
        <a:sx n="80" d="100"/>
        <a:sy n="80" d="100"/>
      </p:scale>
      <p:origin x="0" y="7488"/>
    </p:cViewPr>
  </p:sorterViewPr>
  <p:notesViewPr>
    <p:cSldViewPr snapToGrid="0">
      <p:cViewPr varScale="1">
        <p:scale>
          <a:sx n="60" d="100"/>
          <a:sy n="60" d="100"/>
        </p:scale>
        <p:origin x="-2478" y="-78"/>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0525" cy="4968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sz="quarter" idx="1"/>
          </p:nvPr>
        </p:nvSpPr>
        <p:spPr>
          <a:xfrm>
            <a:off x="3829050" y="0"/>
            <a:ext cx="2930525" cy="4968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55E2A0C-1FBF-4FE2-99AF-9586AF42CE85}" type="datetimeFigureOut">
              <a:rPr lang="en-US"/>
              <a:pPr>
                <a:defRPr/>
              </a:pPr>
              <a:t>6/11/2015</a:t>
            </a:fld>
            <a:endParaRPr lang="en-GB"/>
          </a:p>
        </p:txBody>
      </p:sp>
      <p:sp>
        <p:nvSpPr>
          <p:cNvPr id="4" name="Footer Placeholder 3"/>
          <p:cNvSpPr>
            <a:spLocks noGrp="1"/>
          </p:cNvSpPr>
          <p:nvPr>
            <p:ph type="ftr" sz="quarter" idx="2"/>
          </p:nvPr>
        </p:nvSpPr>
        <p:spPr>
          <a:xfrm>
            <a:off x="0" y="9444038"/>
            <a:ext cx="2930525" cy="4968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5" name="Slide Number Placeholder 4"/>
          <p:cNvSpPr>
            <a:spLocks noGrp="1"/>
          </p:cNvSpPr>
          <p:nvPr>
            <p:ph type="sldNum" sz="quarter" idx="3"/>
          </p:nvPr>
        </p:nvSpPr>
        <p:spPr>
          <a:xfrm>
            <a:off x="3829050" y="9444038"/>
            <a:ext cx="2930525" cy="4968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CB01D86-EC2F-4A7E-90BB-D23051585378}" type="slidenum">
              <a:rPr lang="en-GB"/>
              <a:pPr>
                <a:defRPr/>
              </a:pPr>
              <a:t>‹#›</a:t>
            </a:fld>
            <a:endParaRPr lang="en-GB"/>
          </a:p>
        </p:txBody>
      </p:sp>
    </p:spTree>
    <p:extLst>
      <p:ext uri="{BB962C8B-B14F-4D97-AF65-F5344CB8AC3E}">
        <p14:creationId xmlns:p14="http://schemas.microsoft.com/office/powerpoint/2010/main" val="27989715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0525" cy="4968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29050" y="0"/>
            <a:ext cx="2930525" cy="4968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BA1FF0C-48E2-4EBD-8046-B27C8EAF9D47}" type="datetimeFigureOut">
              <a:rPr lang="en-US"/>
              <a:pPr>
                <a:defRPr/>
              </a:pPr>
              <a:t>6/11/2015</a:t>
            </a:fld>
            <a:endParaRPr lang="en-GB"/>
          </a:p>
        </p:txBody>
      </p:sp>
      <p:sp>
        <p:nvSpPr>
          <p:cNvPr id="4" name="Slide Image Placeholder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6275" y="4722813"/>
            <a:ext cx="5408613" cy="4473575"/>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9444038"/>
            <a:ext cx="2930525" cy="4968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29050" y="9444038"/>
            <a:ext cx="2930525" cy="4968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E7768B0-31E6-4E70-8C2D-A3BF38AC0314}" type="slidenum">
              <a:rPr lang="en-GB"/>
              <a:pPr>
                <a:defRPr/>
              </a:pPr>
              <a:t>‹#›</a:t>
            </a:fld>
            <a:endParaRPr lang="en-GB"/>
          </a:p>
        </p:txBody>
      </p:sp>
    </p:spTree>
    <p:extLst>
      <p:ext uri="{BB962C8B-B14F-4D97-AF65-F5344CB8AC3E}">
        <p14:creationId xmlns:p14="http://schemas.microsoft.com/office/powerpoint/2010/main" val="32410696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smtClean="0"/>
          </a:p>
        </p:txBody>
      </p:sp>
      <p:sp>
        <p:nvSpPr>
          <p:cNvPr id="71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259EAE-E99B-4F73-BC87-1D694776942A}" type="slidenum">
              <a:rPr lang="en-GB" smtClean="0"/>
              <a:pPr fontAlgn="base">
                <a:spcBef>
                  <a:spcPct val="0"/>
                </a:spcBef>
                <a:spcAft>
                  <a:spcPct val="0"/>
                </a:spcAft>
                <a:defRPr/>
              </a:pPr>
              <a:t>1</a:t>
            </a:fld>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For the action selection approach, note how</a:t>
            </a:r>
            <a:r>
              <a:rPr lang="en-GB" baseline="0" dirty="0" smtClean="0"/>
              <a:t> each grid square now has four values in it.   These are the values associated with taking each possible action in that state. Note that there was no projection to future states.  </a:t>
            </a:r>
          </a:p>
          <a:p>
            <a:pPr eaLnBrk="1" hangingPunct="1">
              <a:spcBef>
                <a:spcPct val="0"/>
              </a:spcBef>
            </a:pPr>
            <a:r>
              <a:rPr lang="en-GB" baseline="0" dirty="0" smtClean="0"/>
              <a:t>The diagram shows the action with the highest value (lighter shade) being selected. </a:t>
            </a:r>
          </a:p>
          <a:p>
            <a:pPr eaLnBrk="1" hangingPunct="1">
              <a:spcBef>
                <a:spcPct val="0"/>
              </a:spcBef>
            </a:pPr>
            <a:r>
              <a:rPr lang="en-GB" baseline="0" dirty="0" smtClean="0"/>
              <a:t>In this case, there are four times as many parameters to learn compared with the state value approach.  </a:t>
            </a:r>
          </a:p>
          <a:p>
            <a:pPr eaLnBrk="1" hangingPunct="1">
              <a:spcBef>
                <a:spcPct val="0"/>
              </a:spcBef>
            </a:pPr>
            <a:endParaRPr lang="en-GB" baseline="0" dirty="0" smtClean="0"/>
          </a:p>
          <a:p>
            <a:pPr eaLnBrk="1" hangingPunct="1">
              <a:spcBef>
                <a:spcPct val="0"/>
              </a:spcBef>
            </a:pPr>
            <a:r>
              <a:rPr lang="en-GB" baseline="0" dirty="0" smtClean="0"/>
              <a:t>When using function approximators the relationship between the respective number of parameters will not be so straightforward, but learning to take actions directly is generally a harder task than learning only the values of states.</a:t>
            </a:r>
            <a:endParaRPr lang="en-GB" dirty="0" smtClean="0"/>
          </a:p>
          <a:p>
            <a:pPr eaLnBrk="1" hangingPunct="1">
              <a:spcBef>
                <a:spcPct val="0"/>
              </a:spcBef>
            </a:pPr>
            <a:endParaRPr lang="en-GB" dirty="0" smtClean="0"/>
          </a:p>
          <a:p>
            <a:pPr eaLnBrk="1" hangingPunct="1">
              <a:spcBef>
                <a:spcPct val="0"/>
              </a:spcBef>
            </a:pPr>
            <a:endParaRPr lang="en-GB" dirty="0" smtClean="0"/>
          </a:p>
        </p:txBody>
      </p:sp>
      <p:sp>
        <p:nvSpPr>
          <p:cNvPr id="798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018F00-DB13-4139-9A1A-97404791F494}" type="slidenum">
              <a:rPr lang="en-GB" smtClean="0"/>
              <a:pPr fontAlgn="base">
                <a:spcBef>
                  <a:spcPct val="0"/>
                </a:spcBef>
                <a:spcAft>
                  <a:spcPct val="0"/>
                </a:spcAft>
                <a:defRPr/>
              </a:pPr>
              <a:t>12</a:t>
            </a:fld>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Next we’ll study the main algorithms for learning the parameters of a game-playing system. These are temporal difference learning (TDL) and Evolution (or Co-Evolution).  Although</a:t>
            </a:r>
            <a:r>
              <a:rPr lang="en-GB" baseline="0" dirty="0" smtClean="0"/>
              <a:t> there are many possible algorithms to use, many of them can be placed into one of these categories.</a:t>
            </a:r>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CE7768B0-31E6-4E70-8C2D-A3BF38AC0314}" type="slidenum">
              <a:rPr lang="en-GB" smtClean="0"/>
              <a:pPr>
                <a:defRPr/>
              </a:pPr>
              <a:t>13</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dirty="0" smtClean="0"/>
              <a:t>In standard</a:t>
            </a:r>
            <a:r>
              <a:rPr lang="en-GB" baseline="0" dirty="0" smtClean="0"/>
              <a:t> temporal difference learning an agent learns by playing the game against itself. In the case of a single player game it takes actions in the game environment.</a:t>
            </a:r>
          </a:p>
          <a:p>
            <a:pPr eaLnBrk="1" hangingPunct="1">
              <a:spcBef>
                <a:spcPct val="0"/>
              </a:spcBef>
            </a:pPr>
            <a:r>
              <a:rPr lang="en-GB" baseline="0" dirty="0" smtClean="0"/>
              <a:t>It is essential to have some kind of reward structure, but this will often follow directly from the game.  For example, when learning to play a board game, a reward can be given at the end of each game depending on the result (win, lose, or draw).  TDL also learns during game play.  It learns that consecutive states should have similar values.</a:t>
            </a:r>
          </a:p>
          <a:p>
            <a:pPr eaLnBrk="1" hangingPunct="1">
              <a:spcBef>
                <a:spcPct val="0"/>
              </a:spcBef>
            </a:pPr>
            <a:endParaRPr lang="en-GB" baseline="0" dirty="0" smtClean="0"/>
          </a:p>
          <a:p>
            <a:pPr eaLnBrk="1" hangingPunct="1">
              <a:spcBef>
                <a:spcPct val="0"/>
              </a:spcBef>
            </a:pPr>
            <a:r>
              <a:rPr lang="en-GB" baseline="0" dirty="0" smtClean="0"/>
              <a:t>As a result of using more information, TDL often learns faster than evolution, but it may be less robust.  </a:t>
            </a:r>
          </a:p>
          <a:p>
            <a:pPr eaLnBrk="1" hangingPunct="1">
              <a:spcBef>
                <a:spcPct val="0"/>
              </a:spcBef>
            </a:pPr>
            <a:r>
              <a:rPr lang="en-GB" baseline="0" dirty="0" smtClean="0"/>
              <a:t>One limitation of TDL is that the value function must be trainable – this usually means that it must be differentiable.</a:t>
            </a:r>
          </a:p>
        </p:txBody>
      </p:sp>
      <p:sp>
        <p:nvSpPr>
          <p:cNvPr id="819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402F9F-16AC-4419-9F00-E735BCC3AD7B}" type="slidenum">
              <a:rPr lang="en-GB" smtClean="0"/>
              <a:pPr fontAlgn="base">
                <a:spcBef>
                  <a:spcPct val="0"/>
                </a:spcBef>
                <a:spcAft>
                  <a:spcPct val="0"/>
                </a:spcAft>
                <a:defRPr/>
              </a:pPr>
              <a:t>14</a:t>
            </a:fld>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 Here</a:t>
            </a:r>
            <a:r>
              <a:rPr lang="en-GB" baseline="0" dirty="0" smtClean="0"/>
              <a:t> we see the most basic temporal difference learning algorithm called TD(0).  This</a:t>
            </a:r>
          </a:p>
          <a:p>
            <a:pPr eaLnBrk="1" hangingPunct="1">
              <a:spcBef>
                <a:spcPct val="0"/>
              </a:spcBef>
            </a:pPr>
            <a:r>
              <a:rPr lang="en-GB" baseline="0" dirty="0" smtClean="0"/>
              <a:t>is an instance of the more general TD-Lambda class of algorithm, the difference being</a:t>
            </a:r>
          </a:p>
          <a:p>
            <a:pPr eaLnBrk="1" hangingPunct="1">
              <a:spcBef>
                <a:spcPct val="0"/>
              </a:spcBef>
            </a:pPr>
            <a:r>
              <a:rPr lang="en-GB" baseline="0" dirty="0" smtClean="0"/>
              <a:t>that the lambda version keeps an eligibility trace of states to update.</a:t>
            </a:r>
          </a:p>
          <a:p>
            <a:pPr eaLnBrk="1" hangingPunct="1">
              <a:spcBef>
                <a:spcPct val="0"/>
              </a:spcBef>
            </a:pPr>
            <a:endParaRPr lang="en-GB" baseline="0" dirty="0" smtClean="0"/>
          </a:p>
          <a:p>
            <a:pPr eaLnBrk="1" hangingPunct="1">
              <a:spcBef>
                <a:spcPct val="0"/>
              </a:spcBef>
            </a:pPr>
            <a:r>
              <a:rPr lang="en-GB" baseline="0" dirty="0" smtClean="0"/>
              <a:t> The aim of the algorithm is to learn a state value function V(s).  A typical policy while learning</a:t>
            </a:r>
          </a:p>
          <a:p>
            <a:pPr eaLnBrk="1" hangingPunct="1">
              <a:spcBef>
                <a:spcPct val="0"/>
              </a:spcBef>
            </a:pPr>
            <a:r>
              <a:rPr lang="en-GB" baseline="0" dirty="0" smtClean="0"/>
              <a:t>is to choose the action that leads to the best subsequent state, but to take random moves 10% of the time</a:t>
            </a:r>
          </a:p>
          <a:p>
            <a:pPr eaLnBrk="1" hangingPunct="1">
              <a:spcBef>
                <a:spcPct val="0"/>
              </a:spcBef>
            </a:pPr>
            <a:r>
              <a:rPr lang="en-GB" baseline="0" dirty="0" smtClean="0"/>
              <a:t>to ensure that the agent makes a reasonable exploration of the state space.  At the outset V(s) may</a:t>
            </a:r>
          </a:p>
          <a:p>
            <a:pPr eaLnBrk="1" hangingPunct="1">
              <a:spcBef>
                <a:spcPct val="0"/>
              </a:spcBef>
            </a:pPr>
            <a:r>
              <a:rPr lang="en-GB" baseline="0" dirty="0" smtClean="0"/>
              <a:t>be set to random values or to some uniform value such as zero.  This often depends on the function</a:t>
            </a:r>
          </a:p>
          <a:p>
            <a:pPr eaLnBrk="1" hangingPunct="1">
              <a:spcBef>
                <a:spcPct val="0"/>
              </a:spcBef>
            </a:pPr>
            <a:r>
              <a:rPr lang="en-GB" baseline="0" dirty="0" smtClean="0"/>
              <a:t>approximation architecture.  For example, a table function might be zeroed, whereas this is not an option</a:t>
            </a:r>
          </a:p>
          <a:p>
            <a:pPr eaLnBrk="1" hangingPunct="1">
              <a:spcBef>
                <a:spcPct val="0"/>
              </a:spcBef>
            </a:pPr>
            <a:r>
              <a:rPr lang="en-GB" baseline="0" dirty="0" smtClean="0"/>
              <a:t>for an MLP as the lack of gradient implied by that would ensure that no learning took place.</a:t>
            </a:r>
          </a:p>
          <a:p>
            <a:pPr eaLnBrk="1" hangingPunct="1">
              <a:spcBef>
                <a:spcPct val="0"/>
              </a:spcBef>
            </a:pPr>
            <a:endParaRPr lang="en-GB" baseline="0" dirty="0" smtClean="0"/>
          </a:p>
          <a:p>
            <a:pPr eaLnBrk="1" hangingPunct="1">
              <a:spcBef>
                <a:spcPct val="0"/>
              </a:spcBef>
            </a:pPr>
            <a:r>
              <a:rPr lang="en-GB" baseline="0" dirty="0" smtClean="0"/>
              <a:t> Each episode starts in a specially chosen or random start state.</a:t>
            </a:r>
          </a:p>
          <a:p>
            <a:pPr eaLnBrk="1" hangingPunct="1">
              <a:spcBef>
                <a:spcPct val="0"/>
              </a:spcBef>
            </a:pPr>
            <a:endParaRPr lang="en-GB" baseline="0" dirty="0" smtClean="0"/>
          </a:p>
          <a:p>
            <a:pPr eaLnBrk="1" hangingPunct="1">
              <a:spcBef>
                <a:spcPct val="0"/>
              </a:spcBef>
            </a:pPr>
            <a:r>
              <a:rPr lang="en-GB" baseline="0" dirty="0" smtClean="0"/>
              <a:t> An episode consists of a set of steps.  At each step the agent chooses an action according to</a:t>
            </a:r>
          </a:p>
          <a:p>
            <a:pPr eaLnBrk="1" hangingPunct="1">
              <a:spcBef>
                <a:spcPct val="0"/>
              </a:spcBef>
            </a:pPr>
            <a:r>
              <a:rPr lang="en-GB" baseline="0" dirty="0" smtClean="0"/>
              <a:t> the policy, observes a reward </a:t>
            </a:r>
            <a:r>
              <a:rPr lang="en-GB" baseline="0" dirty="0" err="1" smtClean="0"/>
              <a:t>r</a:t>
            </a:r>
            <a:r>
              <a:rPr lang="en-GB" baseline="0" dirty="0" smtClean="0"/>
              <a:t>, and transitions from the current state s to the next state s’.</a:t>
            </a:r>
          </a:p>
          <a:p>
            <a:pPr eaLnBrk="1" hangingPunct="1">
              <a:spcBef>
                <a:spcPct val="0"/>
              </a:spcBef>
            </a:pPr>
            <a:endParaRPr lang="en-GB" baseline="0" dirty="0" smtClean="0"/>
          </a:p>
          <a:p>
            <a:pPr eaLnBrk="1" hangingPunct="1">
              <a:spcBef>
                <a:spcPct val="0"/>
              </a:spcBef>
            </a:pPr>
            <a:r>
              <a:rPr lang="en-GB" baseline="0" dirty="0" smtClean="0"/>
              <a:t> The update term delta is calculated as the reward plus the difference in values between the two states.</a:t>
            </a:r>
          </a:p>
          <a:p>
            <a:pPr eaLnBrk="1" hangingPunct="1">
              <a:spcBef>
                <a:spcPct val="0"/>
              </a:spcBef>
            </a:pPr>
            <a:r>
              <a:rPr lang="en-GB" baseline="0" dirty="0" smtClean="0"/>
              <a:t> Hence, in the absence of any reward the effect is to make V(s) closer to V(s’).</a:t>
            </a:r>
          </a:p>
          <a:p>
            <a:pPr eaLnBrk="1" hangingPunct="1">
              <a:spcBef>
                <a:spcPct val="0"/>
              </a:spcBef>
            </a:pPr>
            <a:endParaRPr lang="en-GB" baseline="0" dirty="0" smtClean="0"/>
          </a:p>
          <a:p>
            <a:pPr eaLnBrk="1" hangingPunct="1">
              <a:spcBef>
                <a:spcPct val="0"/>
              </a:spcBef>
            </a:pPr>
            <a:r>
              <a:rPr lang="en-GB" baseline="0" dirty="0" smtClean="0"/>
              <a:t> The magic of TDL is that to begin with, the reward-free updates are meaningless, since they just</a:t>
            </a:r>
          </a:p>
          <a:p>
            <a:pPr eaLnBrk="1" hangingPunct="1">
              <a:spcBef>
                <a:spcPct val="0"/>
              </a:spcBef>
            </a:pPr>
            <a:r>
              <a:rPr lang="en-GB" baseline="0" dirty="0" smtClean="0"/>
              <a:t>make one nonsense value more similar to another nonsense value.</a:t>
            </a:r>
          </a:p>
          <a:p>
            <a:pPr eaLnBrk="1" hangingPunct="1">
              <a:spcBef>
                <a:spcPct val="0"/>
              </a:spcBef>
            </a:pPr>
            <a:endParaRPr lang="en-GB" baseline="0" dirty="0" smtClean="0"/>
          </a:p>
          <a:p>
            <a:pPr eaLnBrk="1" hangingPunct="1">
              <a:spcBef>
                <a:spcPct val="0"/>
              </a:spcBef>
            </a:pPr>
            <a:r>
              <a:rPr lang="en-GB" baseline="0" dirty="0" smtClean="0"/>
              <a:t> But over time a boot-strapping process occurs, and the values approach the expected reward for each state.</a:t>
            </a:r>
          </a:p>
          <a:p>
            <a:pPr eaLnBrk="1" hangingPunct="1">
              <a:spcBef>
                <a:spcPct val="0"/>
              </a:spcBef>
            </a:pPr>
            <a:endParaRPr lang="en-GB" dirty="0" smtClean="0"/>
          </a:p>
        </p:txBody>
      </p:sp>
      <p:sp>
        <p:nvSpPr>
          <p:cNvPr id="880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2483F2-B032-4F47-94D6-18958857F70E}" type="slidenum">
              <a:rPr lang="en-GB" smtClean="0"/>
              <a:pPr fontAlgn="base">
                <a:spcBef>
                  <a:spcPct val="0"/>
                </a:spcBef>
                <a:spcAft>
                  <a:spcPct val="0"/>
                </a:spcAft>
                <a:defRPr/>
              </a:pPr>
              <a:t>15</a:t>
            </a:fld>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sz="1200" dirty="0" smtClean="0"/>
              <a:t>Each episode: start at a random place on grid and take actions according to policy until the goal is reached, or maximum iterations have been reached</a:t>
            </a:r>
          </a:p>
          <a:p>
            <a:pPr eaLnBrk="1" hangingPunct="1"/>
            <a:r>
              <a:rPr lang="en-GB" sz="1200" dirty="0" smtClean="0"/>
              <a:t>Example uses 15 x 15 grid</a:t>
            </a:r>
          </a:p>
          <a:p>
            <a:pPr eaLnBrk="1" hangingPunct="1"/>
            <a:r>
              <a:rPr lang="en-GB" sz="1200" dirty="0" smtClean="0"/>
              <a:t>Maximum number of iterations was set to 450 (twice the number of squares on the grid)</a:t>
            </a:r>
          </a:p>
          <a:p>
            <a:pPr eaLnBrk="1" hangingPunct="1"/>
            <a:r>
              <a:rPr lang="en-GB" sz="1200" dirty="0" smtClean="0"/>
              <a:t>The reward structure: -1 everywhere apart from the goal; 0 at the goal</a:t>
            </a:r>
          </a:p>
          <a:p>
            <a:pPr eaLnBrk="1" hangingPunct="1"/>
            <a:r>
              <a:rPr lang="en-GB" sz="1200" dirty="0" smtClean="0"/>
              <a:t>The diagram shows a successfully learned state value table, with lighter shades of blue indicating more valuable squares</a:t>
            </a:r>
          </a:p>
        </p:txBody>
      </p:sp>
      <p:sp>
        <p:nvSpPr>
          <p:cNvPr id="788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38CB10-9F27-49C4-BDD7-B9B49256CBC7}" type="slidenum">
              <a:rPr lang="en-GB" smtClean="0"/>
              <a:pPr fontAlgn="base">
                <a:spcBef>
                  <a:spcPct val="0"/>
                </a:spcBef>
                <a:spcAft>
                  <a:spcPct val="0"/>
                </a:spcAft>
                <a:defRPr/>
              </a:pPr>
              <a:t>18</a:t>
            </a:fld>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It is interesting to make a direct comparison on the grid problem between TDL and evolution.</a:t>
            </a:r>
          </a:p>
          <a:p>
            <a:r>
              <a:rPr lang="en-GB" dirty="0" smtClean="0"/>
              <a:t>For evolution’s fitness function we measure some aspect of the performance.</a:t>
            </a:r>
          </a:p>
          <a:p>
            <a:r>
              <a:rPr lang="en-GB" dirty="0" smtClean="0"/>
              <a:t>To give two</a:t>
            </a:r>
            <a:r>
              <a:rPr lang="en-GB" baseline="0" dirty="0" smtClean="0"/>
              <a:t> examples, t</a:t>
            </a:r>
            <a:r>
              <a:rPr lang="en-GB" dirty="0" smtClean="0"/>
              <a:t>his could be the average number of steps taken per episode given a set of start points,</a:t>
            </a:r>
          </a:p>
          <a:p>
            <a:r>
              <a:rPr lang="en-GB" dirty="0" smtClean="0"/>
              <a:t>or alternatively,</a:t>
            </a:r>
            <a:r>
              <a:rPr lang="en-GB" baseline="0" dirty="0" smtClean="0"/>
              <a:t> the </a:t>
            </a:r>
            <a:r>
              <a:rPr lang="en-GB" dirty="0" smtClean="0"/>
              <a:t>number of times goal was found given a fixed number of steps.</a:t>
            </a:r>
          </a:p>
          <a:p>
            <a:endParaRPr lang="en-GB" dirty="0"/>
          </a:p>
        </p:txBody>
      </p:sp>
      <p:sp>
        <p:nvSpPr>
          <p:cNvPr id="4" name="Slide Number Placeholder 3"/>
          <p:cNvSpPr>
            <a:spLocks noGrp="1"/>
          </p:cNvSpPr>
          <p:nvPr>
            <p:ph type="sldNum" sz="quarter" idx="10"/>
          </p:nvPr>
        </p:nvSpPr>
        <p:spPr/>
        <p:txBody>
          <a:bodyPr/>
          <a:lstStyle/>
          <a:p>
            <a:pPr>
              <a:defRPr/>
            </a:pPr>
            <a:fld id="{CE7768B0-31E6-4E70-8C2D-A3BF38AC0314}" type="slidenum">
              <a:rPr lang="en-GB" smtClean="0"/>
              <a:pPr>
                <a:defRPr/>
              </a:pPr>
              <a:t>19</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CE7768B0-31E6-4E70-8C2D-A3BF38AC0314}" type="slidenum">
              <a:rPr lang="en-GB" smtClean="0"/>
              <a:pPr>
                <a:defRPr/>
              </a:pPr>
              <a:t>20</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i="1" dirty="0" smtClean="0"/>
              <a:t>[tidy these words up a bit]</a:t>
            </a:r>
          </a:p>
          <a:p>
            <a:r>
              <a:rPr lang="en-GB" dirty="0" smtClean="0"/>
              <a:t>TDL greatly outperforms evolution on this experiment.</a:t>
            </a:r>
          </a:p>
          <a:p>
            <a:r>
              <a:rPr lang="en-GB" dirty="0" smtClean="0"/>
              <a:t>Also note that each fitness evaluation for evolution is based on the average of 25 episodes.</a:t>
            </a:r>
          </a:p>
          <a:p>
            <a:r>
              <a:rPr lang="en-GB" dirty="0" smtClean="0"/>
              <a:t>The graph therefore</a:t>
            </a:r>
            <a:r>
              <a:rPr lang="en-GB" baseline="0" dirty="0" smtClean="0"/>
              <a:t> shows the result of 25,000 episodes for evolution versus only 1000 episodes for TDL.</a:t>
            </a:r>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Evolution</a:t>
            </a:r>
            <a:r>
              <a:rPr lang="en-GB" baseline="0" dirty="0" smtClean="0"/>
              <a:t> makes very disappointing progress on this problem when applied in this way.  Each fitness evaluation was the average of 25 episodes, so the graph shows how fitness evolved given 25,000 episodes.  On this particular run it was a bit lucky at the end (note how the score drops) but the optimum score for this problem is around eight.  </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CE7768B0-31E6-4E70-8C2D-A3BF38AC0314}" type="slidenum">
              <a:rPr lang="en-GB" smtClean="0"/>
              <a:pPr>
                <a:defRPr/>
              </a:pPr>
              <a:t>21</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CE7768B0-31E6-4E70-8C2D-A3BF38AC0314}" type="slidenum">
              <a:rPr lang="en-GB" smtClean="0"/>
              <a:pPr>
                <a:defRPr/>
              </a:pPr>
              <a:t>28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pPr eaLnBrk="1" fontAlgn="auto" hangingPunct="1">
              <a:spcAft>
                <a:spcPts val="0"/>
              </a:spcAft>
              <a:buFont typeface="Arial" pitchFamily="34" charset="0"/>
              <a:buNone/>
              <a:defRPr/>
            </a:pPr>
            <a:r>
              <a:rPr lang="en-GB" dirty="0" smtClean="0"/>
              <a:t>For small games (such</a:t>
            </a:r>
            <a:r>
              <a:rPr lang="en-GB" baseline="0" dirty="0" smtClean="0"/>
              <a:t> as Grid-World or tic-</a:t>
            </a:r>
            <a:r>
              <a:rPr lang="en-GB" baseline="0" dirty="0" err="1" smtClean="0"/>
              <a:t>tac</a:t>
            </a:r>
            <a:r>
              <a:rPr lang="en-GB" baseline="0" dirty="0" smtClean="0"/>
              <a:t>-toe</a:t>
            </a:r>
            <a:r>
              <a:rPr lang="en-GB" dirty="0" smtClean="0"/>
              <a:t>) the game state is so small that state values can be stored directly in a table</a:t>
            </a:r>
          </a:p>
          <a:p>
            <a:pPr eaLnBrk="1" fontAlgn="auto" hangingPunct="1">
              <a:spcAft>
                <a:spcPts val="0"/>
              </a:spcAft>
              <a:buFont typeface="Arial" pitchFamily="34" charset="0"/>
              <a:buNone/>
              <a:defRPr/>
            </a:pPr>
            <a:r>
              <a:rPr lang="en-GB" dirty="0" smtClean="0"/>
              <a:t>For more complex games this is simply not possible e.g.</a:t>
            </a:r>
          </a:p>
          <a:p>
            <a:pPr lvl="1" eaLnBrk="1" fontAlgn="auto" hangingPunct="1">
              <a:spcAft>
                <a:spcPts val="0"/>
              </a:spcAft>
              <a:buFont typeface="Arial" pitchFamily="34" charset="0"/>
              <a:buChar char="–"/>
              <a:defRPr/>
            </a:pPr>
            <a:r>
              <a:rPr lang="en-GB" dirty="0" smtClean="0"/>
              <a:t>Discrete but large (Chess, Go, </a:t>
            </a:r>
            <a:r>
              <a:rPr lang="en-GB" b="1" dirty="0" smtClean="0"/>
              <a:t>Othello, Pac-Man</a:t>
            </a:r>
            <a:r>
              <a:rPr lang="en-GB" dirty="0" smtClean="0"/>
              <a:t>)</a:t>
            </a:r>
          </a:p>
          <a:p>
            <a:pPr lvl="1" eaLnBrk="1" fontAlgn="auto" hangingPunct="1">
              <a:spcAft>
                <a:spcPts val="0"/>
              </a:spcAft>
              <a:buFont typeface="Arial" pitchFamily="34" charset="0"/>
              <a:buChar char="–"/>
              <a:defRPr/>
            </a:pPr>
            <a:r>
              <a:rPr lang="en-GB" dirty="0" smtClean="0"/>
              <a:t>Continuous (Car Racing, Modern video games)</a:t>
            </a:r>
          </a:p>
          <a:p>
            <a:pPr eaLnBrk="1" fontAlgn="auto" hangingPunct="1">
              <a:spcAft>
                <a:spcPts val="0"/>
              </a:spcAft>
              <a:buFont typeface="Arial" pitchFamily="34" charset="0"/>
              <a:buNone/>
              <a:defRPr/>
            </a:pPr>
            <a:r>
              <a:rPr lang="en-GB" dirty="0" smtClean="0"/>
              <a:t>It is therefore necessary to use a function approximation technique.</a:t>
            </a:r>
          </a:p>
          <a:p>
            <a:pPr eaLnBrk="1" fontAlgn="auto" hangingPunct="1">
              <a:spcAft>
                <a:spcPts val="0"/>
              </a:spcAft>
              <a:buFont typeface="Arial" pitchFamily="34" charset="0"/>
              <a:buNone/>
              <a:defRPr/>
            </a:pPr>
            <a:r>
              <a:rPr lang="en-GB" dirty="0" smtClean="0"/>
              <a:t>But which one?</a:t>
            </a:r>
          </a:p>
          <a:p>
            <a:pPr eaLnBrk="1" hangingPunct="1">
              <a:spcBef>
                <a:spcPct val="0"/>
              </a:spcBef>
            </a:pPr>
            <a:endParaRPr lang="en-GB" dirty="0" smtClean="0"/>
          </a:p>
        </p:txBody>
      </p:sp>
      <p:sp>
        <p:nvSpPr>
          <p:cNvPr id="890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D10447-6495-4434-BA3C-10E9AE67CF50}" type="slidenum">
              <a:rPr lang="en-GB" smtClean="0"/>
              <a:pPr fontAlgn="base">
                <a:spcBef>
                  <a:spcPct val="0"/>
                </a:spcBef>
                <a:spcAft>
                  <a:spcPct val="0"/>
                </a:spcAft>
                <a:defRPr/>
              </a:pPr>
              <a:t>29</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This tutorial provides a practical guide to the main techniques involved</a:t>
            </a:r>
            <a:r>
              <a:rPr lang="en-GB" baseline="0" dirty="0" smtClean="0"/>
              <a:t> in learning to play games.  The emphasis will be on systems that are able to learn games autonomously, that is, without any human intervention.  I’ll provide insights into which methods work best in which situations, and on how the detailed design choices can make the difference between success and failure.  During the tutorial I will demonstrate temporal difference learning and evolution in action.  I will assume familiarity with Neural Networks (in particular, Multi-Layer Perceptrons and Error Back-Propagation) and the basics of evolutionary computation, that is: evaluation, selection, variation and reproduction).</a:t>
            </a:r>
            <a:endParaRPr lang="en-GB" dirty="0" smtClean="0"/>
          </a:p>
        </p:txBody>
      </p:sp>
      <p:sp>
        <p:nvSpPr>
          <p:cNvPr id="727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7E24DF3-4AD9-4630-9315-BC5EB632239B}" type="slidenum">
              <a:rPr lang="en-GB" smtClean="0"/>
              <a:pPr fontAlgn="base">
                <a:spcBef>
                  <a:spcPct val="0"/>
                </a:spcBef>
                <a:spcAft>
                  <a:spcPct val="0"/>
                </a:spcAft>
                <a:defRPr/>
              </a:pPr>
              <a:t>2</a:t>
            </a:fld>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eaLnBrk="1" fontAlgn="auto" hangingPunct="1">
              <a:spcAft>
                <a:spcPts val="0"/>
              </a:spcAft>
              <a:defRPr/>
            </a:pPr>
            <a:r>
              <a:rPr lang="en-GB" dirty="0" smtClean="0"/>
              <a:t>Can be used directly for discrete inputs in the case of small state spaces</a:t>
            </a:r>
          </a:p>
          <a:p>
            <a:pPr eaLnBrk="1" fontAlgn="auto" hangingPunct="1">
              <a:spcAft>
                <a:spcPts val="0"/>
              </a:spcAft>
              <a:defRPr/>
            </a:pPr>
            <a:r>
              <a:rPr lang="en-GB" dirty="0" smtClean="0"/>
              <a:t>Continuous inputs can be discretised</a:t>
            </a:r>
          </a:p>
          <a:p>
            <a:pPr eaLnBrk="1" fontAlgn="auto" hangingPunct="1">
              <a:spcAft>
                <a:spcPts val="0"/>
              </a:spcAft>
              <a:defRPr/>
            </a:pPr>
            <a:r>
              <a:rPr lang="en-GB" dirty="0" smtClean="0"/>
              <a:t>But table size grows exponentially with number of inputs</a:t>
            </a:r>
          </a:p>
          <a:p>
            <a:pPr eaLnBrk="1" fontAlgn="auto" hangingPunct="1">
              <a:spcAft>
                <a:spcPts val="0"/>
              </a:spcAft>
              <a:defRPr/>
            </a:pPr>
            <a:r>
              <a:rPr lang="en-GB" dirty="0" smtClean="0"/>
              <a:t>Naïve is poor for continuous domains</a:t>
            </a:r>
          </a:p>
          <a:p>
            <a:pPr lvl="1" eaLnBrk="1" fontAlgn="auto" hangingPunct="1">
              <a:spcAft>
                <a:spcPts val="0"/>
              </a:spcAft>
              <a:defRPr/>
            </a:pPr>
            <a:r>
              <a:rPr lang="en-GB" dirty="0" smtClean="0"/>
              <a:t>too many flat areas with no gradient</a:t>
            </a:r>
          </a:p>
          <a:p>
            <a:pPr eaLnBrk="1" fontAlgn="auto" hangingPunct="1">
              <a:spcAft>
                <a:spcPts val="0"/>
              </a:spcAft>
              <a:defRPr/>
            </a:pPr>
            <a:r>
              <a:rPr lang="en-GB" dirty="0" smtClean="0"/>
              <a:t>CMAC coding improves this (overlapping tiles)</a:t>
            </a:r>
          </a:p>
          <a:p>
            <a:pPr eaLnBrk="1" fontAlgn="auto" hangingPunct="1">
              <a:spcAft>
                <a:spcPts val="0"/>
              </a:spcAft>
              <a:defRPr/>
            </a:pPr>
            <a:r>
              <a:rPr lang="en-GB" dirty="0" smtClean="0"/>
              <a:t>Even better: use interpolated tables</a:t>
            </a:r>
          </a:p>
          <a:p>
            <a:pPr eaLnBrk="1" fontAlgn="auto" hangingPunct="1">
              <a:spcAft>
                <a:spcPts val="0"/>
              </a:spcAft>
              <a:defRPr/>
            </a:pPr>
            <a:r>
              <a:rPr lang="en-GB" dirty="0" smtClean="0"/>
              <a:t>Generalisation of bilinear interpolation used in image transforms</a:t>
            </a:r>
          </a:p>
        </p:txBody>
      </p:sp>
      <p:sp>
        <p:nvSpPr>
          <p:cNvPr id="901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5FB802-A044-4C65-A17D-07E43CD33FDC}" type="slidenum">
              <a:rPr lang="en-GB" smtClean="0"/>
              <a:pPr fontAlgn="base">
                <a:spcBef>
                  <a:spcPct val="0"/>
                </a:spcBef>
                <a:spcAft>
                  <a:spcPct val="0"/>
                </a:spcAft>
                <a:defRPr/>
              </a:pPr>
              <a:t>30</a:t>
            </a:fld>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This diagram illustrates a state-based</a:t>
            </a:r>
            <a:r>
              <a:rPr lang="en-GB" baseline="0" dirty="0" smtClean="0"/>
              <a:t> controller for a problem with continuous inputs.</a:t>
            </a:r>
          </a:p>
          <a:p>
            <a:pPr eaLnBrk="1" hangingPunct="1">
              <a:spcBef>
                <a:spcPct val="0"/>
              </a:spcBef>
            </a:pPr>
            <a:r>
              <a:rPr lang="en-GB" baseline="0" dirty="0" smtClean="0"/>
              <a:t>The state space has been discretised using the overlaid grid, and after discretisation</a:t>
            </a:r>
          </a:p>
          <a:p>
            <a:pPr eaLnBrk="1" hangingPunct="1">
              <a:spcBef>
                <a:spcPct val="0"/>
              </a:spcBef>
            </a:pPr>
            <a:r>
              <a:rPr lang="en-GB" baseline="0" dirty="0" smtClean="0"/>
              <a:t>can be modelled with a table of values (a bit like we did for the grid problem, except</a:t>
            </a:r>
          </a:p>
          <a:p>
            <a:pPr eaLnBrk="1" hangingPunct="1">
              <a:spcBef>
                <a:spcPct val="0"/>
              </a:spcBef>
            </a:pPr>
            <a:r>
              <a:rPr lang="en-GB" baseline="0" dirty="0" smtClean="0"/>
              <a:t>that was naturally discrete.    </a:t>
            </a:r>
          </a:p>
          <a:p>
            <a:pPr eaLnBrk="1" hangingPunct="1">
              <a:spcBef>
                <a:spcPct val="0"/>
              </a:spcBef>
            </a:pPr>
            <a:endParaRPr lang="en-GB" baseline="0" dirty="0" smtClean="0"/>
          </a:p>
          <a:p>
            <a:pPr eaLnBrk="1" hangingPunct="1">
              <a:spcBef>
                <a:spcPct val="0"/>
              </a:spcBef>
            </a:pPr>
            <a:r>
              <a:rPr lang="en-GB" baseline="0" dirty="0" smtClean="0"/>
              <a:t>A potential problem in the left figure is that the discretisation may be too coarse.</a:t>
            </a:r>
          </a:p>
          <a:p>
            <a:pPr eaLnBrk="1" hangingPunct="1">
              <a:spcBef>
                <a:spcPct val="0"/>
              </a:spcBef>
            </a:pPr>
            <a:r>
              <a:rPr lang="en-GB" baseline="0" dirty="0" smtClean="0"/>
              <a:t>In fact, no matter how much training the system undergoes it will never</a:t>
            </a:r>
          </a:p>
          <a:p>
            <a:pPr eaLnBrk="1" hangingPunct="1">
              <a:spcBef>
                <a:spcPct val="0"/>
              </a:spcBef>
            </a:pPr>
            <a:r>
              <a:rPr lang="en-GB" baseline="0" dirty="0" smtClean="0"/>
              <a:t>be able to distinguish the value of state s1 from state s2.</a:t>
            </a:r>
          </a:p>
          <a:p>
            <a:pPr eaLnBrk="1" hangingPunct="1">
              <a:spcBef>
                <a:spcPct val="0"/>
              </a:spcBef>
            </a:pPr>
            <a:endParaRPr lang="en-GB" baseline="0" dirty="0" smtClean="0"/>
          </a:p>
          <a:p>
            <a:pPr eaLnBrk="1" hangingPunct="1">
              <a:spcBef>
                <a:spcPct val="0"/>
              </a:spcBef>
            </a:pPr>
            <a:r>
              <a:rPr lang="en-GB" baseline="0" dirty="0" smtClean="0"/>
              <a:t>The right diagram shows a CMAC table.  This uses the same underlying tabular</a:t>
            </a:r>
          </a:p>
          <a:p>
            <a:pPr eaLnBrk="1" hangingPunct="1">
              <a:spcBef>
                <a:spcPct val="0"/>
              </a:spcBef>
            </a:pPr>
            <a:r>
              <a:rPr lang="en-GB" baseline="0" dirty="0" smtClean="0"/>
              <a:t>representation of the value function, but uses a set of randomly dithered discretisations.</a:t>
            </a:r>
          </a:p>
          <a:p>
            <a:pPr eaLnBrk="1" hangingPunct="1">
              <a:spcBef>
                <a:spcPct val="0"/>
              </a:spcBef>
            </a:pPr>
            <a:r>
              <a:rPr lang="en-GB" baseline="0" dirty="0" smtClean="0"/>
              <a:t>This allows the state value function to be smoother while using the same amount of memory.</a:t>
            </a:r>
          </a:p>
          <a:p>
            <a:pPr eaLnBrk="1" hangingPunct="1">
              <a:spcBef>
                <a:spcPct val="0"/>
              </a:spcBef>
            </a:pPr>
            <a:endParaRPr lang="en-GB" baseline="0" dirty="0" smtClean="0"/>
          </a:p>
          <a:p>
            <a:pPr eaLnBrk="1" hangingPunct="1">
              <a:spcBef>
                <a:spcPct val="0"/>
              </a:spcBef>
            </a:pPr>
            <a:endParaRPr lang="en-GB" baseline="0" dirty="0" smtClean="0"/>
          </a:p>
          <a:p>
            <a:pPr eaLnBrk="1" hangingPunct="1">
              <a:spcBef>
                <a:spcPct val="0"/>
              </a:spcBef>
            </a:pPr>
            <a:endParaRPr lang="en-GB" baseline="0" dirty="0" smtClean="0"/>
          </a:p>
          <a:p>
            <a:pPr eaLnBrk="1" hangingPunct="1">
              <a:spcBef>
                <a:spcPct val="0"/>
              </a:spcBef>
            </a:pPr>
            <a:endParaRPr lang="en-GB" dirty="0" smtClean="0"/>
          </a:p>
        </p:txBody>
      </p:sp>
      <p:sp>
        <p:nvSpPr>
          <p:cNvPr id="911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A8E293-DF82-45EF-A71D-1092A3B4DB3C}" type="slidenum">
              <a:rPr lang="en-GB" smtClean="0"/>
              <a:pPr fontAlgn="base">
                <a:spcBef>
                  <a:spcPct val="0"/>
                </a:spcBef>
                <a:spcAft>
                  <a:spcPct val="0"/>
                </a:spcAft>
                <a:defRPr/>
              </a:pPr>
              <a:t>31</a:t>
            </a:fld>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An alternative technique</a:t>
            </a:r>
            <a:r>
              <a:rPr lang="en-GB" baseline="0" dirty="0" smtClean="0"/>
              <a:t> developed by the author is to use interpolation between the values in a standard</a:t>
            </a:r>
          </a:p>
          <a:p>
            <a:pPr eaLnBrk="1" hangingPunct="1">
              <a:spcBef>
                <a:spcPct val="0"/>
              </a:spcBef>
            </a:pPr>
            <a:r>
              <a:rPr lang="en-GB" baseline="0" dirty="0" smtClean="0"/>
              <a:t>table.  Values are stored for each corner point and interpolation is used to calculate values in between.</a:t>
            </a:r>
          </a:p>
          <a:p>
            <a:pPr eaLnBrk="1" hangingPunct="1">
              <a:spcBef>
                <a:spcPct val="0"/>
              </a:spcBef>
            </a:pPr>
            <a:r>
              <a:rPr lang="en-GB" baseline="0" dirty="0" smtClean="0"/>
              <a:t>The easiest method to apply is bi-linear interpolation, but more sophisticated schemes are also possible.</a:t>
            </a:r>
            <a:endParaRPr lang="en-GB" dirty="0" smtClean="0"/>
          </a:p>
        </p:txBody>
      </p:sp>
      <p:sp>
        <p:nvSpPr>
          <p:cNvPr id="921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DCF593-2E2A-4084-80D3-690413CE2A02}" type="slidenum">
              <a:rPr lang="en-GB" smtClean="0"/>
              <a:pPr fontAlgn="base">
                <a:spcBef>
                  <a:spcPct val="0"/>
                </a:spcBef>
                <a:spcAft>
                  <a:spcPct val="0"/>
                </a:spcAft>
                <a:defRPr/>
              </a:pPr>
              <a:t>32</a:t>
            </a:fld>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This</a:t>
            </a:r>
            <a:r>
              <a:rPr lang="en-GB" baseline="0" dirty="0" smtClean="0"/>
              <a:t> function approximation adaptation demonstration clearly shows how training an MLP differs fundamentally</a:t>
            </a:r>
          </a:p>
          <a:p>
            <a:pPr eaLnBrk="1" hangingPunct="1">
              <a:spcBef>
                <a:spcPct val="0"/>
              </a:spcBef>
            </a:pPr>
            <a:r>
              <a:rPr lang="en-GB" baseline="0" dirty="0" smtClean="0"/>
              <a:t>from training a table function, or other type of local approximator.</a:t>
            </a:r>
          </a:p>
          <a:p>
            <a:pPr eaLnBrk="1" hangingPunct="1">
              <a:spcBef>
                <a:spcPct val="0"/>
              </a:spcBef>
            </a:pPr>
            <a:endParaRPr lang="en-GB" baseline="0" dirty="0" smtClean="0"/>
          </a:p>
          <a:p>
            <a:pPr eaLnBrk="1" hangingPunct="1">
              <a:spcBef>
                <a:spcPct val="0"/>
              </a:spcBef>
            </a:pPr>
            <a:r>
              <a:rPr lang="en-GB" baseline="0" dirty="0" smtClean="0"/>
              <a:t> After seeing just one presentation of each of the six points the table functions have not only learned those points, but give neighbouring input points similar values.</a:t>
            </a:r>
          </a:p>
          <a:p>
            <a:pPr eaLnBrk="1" hangingPunct="1">
              <a:spcBef>
                <a:spcPct val="0"/>
              </a:spcBef>
            </a:pPr>
            <a:endParaRPr lang="en-GB" baseline="0" dirty="0" smtClean="0"/>
          </a:p>
          <a:p>
            <a:pPr eaLnBrk="1" hangingPunct="1">
              <a:spcBef>
                <a:spcPct val="0"/>
              </a:spcBef>
            </a:pPr>
            <a:r>
              <a:rPr lang="en-GB" baseline="0" dirty="0" smtClean="0"/>
              <a:t> In the case of the MLP, after a single pass through the data there is not yet any resemblance to it.</a:t>
            </a:r>
          </a:p>
          <a:p>
            <a:pPr eaLnBrk="1" hangingPunct="1">
              <a:spcBef>
                <a:spcPct val="0"/>
              </a:spcBef>
            </a:pPr>
            <a:endParaRPr lang="en-GB" baseline="0" dirty="0" smtClean="0"/>
          </a:p>
          <a:p>
            <a:pPr eaLnBrk="1" hangingPunct="1">
              <a:spcBef>
                <a:spcPct val="0"/>
              </a:spcBef>
            </a:pPr>
            <a:endParaRPr lang="en-GB" dirty="0" smtClean="0"/>
          </a:p>
        </p:txBody>
      </p:sp>
      <p:sp>
        <p:nvSpPr>
          <p:cNvPr id="98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00C8F5-C39F-4CC5-A997-173982B7F3C7}" type="slidenum">
              <a:rPr lang="en-GB" smtClean="0"/>
              <a:pPr fontAlgn="base">
                <a:spcBef>
                  <a:spcPct val="0"/>
                </a:spcBef>
                <a:spcAft>
                  <a:spcPct val="0"/>
                </a:spcAft>
                <a:defRPr/>
              </a:pPr>
              <a:t>33</a:t>
            </a:fld>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This slide summarises the results of the previous few slides.</a:t>
            </a:r>
          </a:p>
          <a:p>
            <a:pPr eaLnBrk="1" hangingPunct="1">
              <a:spcBef>
                <a:spcPct val="0"/>
              </a:spcBef>
            </a:pPr>
            <a:r>
              <a:rPr lang="en-GB" dirty="0" smtClean="0"/>
              <a:t>The table shows the average final score over</a:t>
            </a:r>
            <a:r>
              <a:rPr lang="en-GB" baseline="0" dirty="0" smtClean="0"/>
              <a:t> 10 runs of each setup, and illustrate the dependency between the learning algorithm and the best choice of architecture.  </a:t>
            </a:r>
          </a:p>
          <a:p>
            <a:pPr eaLnBrk="1" hangingPunct="1">
              <a:spcBef>
                <a:spcPct val="0"/>
              </a:spcBef>
            </a:pPr>
            <a:r>
              <a:rPr lang="en-GB" baseline="0" dirty="0" smtClean="0"/>
              <a:t>For this problem the best combination is TDL with a table function, but TDL performs very poorly with an MLP.</a:t>
            </a:r>
          </a:p>
          <a:p>
            <a:pPr eaLnBrk="1" hangingPunct="1">
              <a:spcBef>
                <a:spcPct val="0"/>
              </a:spcBef>
            </a:pPr>
            <a:endParaRPr lang="en-GB" baseline="0" dirty="0" smtClean="0"/>
          </a:p>
          <a:p>
            <a:pPr eaLnBrk="1" hangingPunct="1">
              <a:spcBef>
                <a:spcPct val="0"/>
              </a:spcBef>
            </a:pPr>
            <a:endParaRPr lang="en-GB" dirty="0" smtClean="0"/>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5684B7-1051-4A46-9293-E59710EF0A66}" type="slidenum">
              <a:rPr lang="en-GB" smtClean="0"/>
              <a:pPr fontAlgn="base">
                <a:spcBef>
                  <a:spcPct val="0"/>
                </a:spcBef>
                <a:spcAft>
                  <a:spcPct val="0"/>
                </a:spcAft>
                <a:defRPr/>
              </a:pPr>
              <a:t>34</a:t>
            </a:fld>
            <a:endParaRPr lang="en-GB"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CE7768B0-31E6-4E70-8C2D-A3BF38AC0314}" type="slidenum">
              <a:rPr lang="en-GB" smtClean="0"/>
              <a:pPr>
                <a:defRPr/>
              </a:pPr>
              <a:t>35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CE7768B0-31E6-4E70-8C2D-A3BF38AC0314}" type="slidenum">
              <a:rPr lang="en-GB" smtClean="0"/>
              <a:pPr>
                <a:defRPr/>
              </a:pPr>
              <a:t>37</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We now turn our attention to the game of Othello which presents</a:t>
            </a:r>
            <a:r>
              <a:rPr lang="en-GB" baseline="0" dirty="0" smtClean="0"/>
              <a:t> an interesting learning challenge.  </a:t>
            </a:r>
          </a:p>
          <a:p>
            <a:pPr eaLnBrk="1" hangingPunct="1">
              <a:spcBef>
                <a:spcPct val="0"/>
              </a:spcBef>
            </a:pPr>
            <a:endParaRPr lang="en-GB" baseline="0" dirty="0" smtClean="0"/>
          </a:p>
          <a:p>
            <a:pPr eaLnBrk="1" hangingPunct="1">
              <a:spcBef>
                <a:spcPct val="0"/>
              </a:spcBef>
            </a:pPr>
            <a:r>
              <a:rPr lang="en-GB" baseline="0" dirty="0" smtClean="0"/>
              <a:t>It is a widely known two-player game with simple rules but is currently an unsolved game.</a:t>
            </a:r>
          </a:p>
          <a:p>
            <a:pPr eaLnBrk="1" hangingPunct="1">
              <a:spcBef>
                <a:spcPct val="0"/>
              </a:spcBef>
            </a:pPr>
            <a:endParaRPr lang="en-GB" baseline="0" dirty="0" smtClean="0"/>
          </a:p>
          <a:p>
            <a:pPr eaLnBrk="1" hangingPunct="1">
              <a:spcBef>
                <a:spcPct val="0"/>
              </a:spcBef>
            </a:pPr>
            <a:r>
              <a:rPr lang="en-GB" baseline="0" dirty="0" smtClean="0"/>
              <a:t>The volatile piece difference makes it an interesting and deceptive game to play.</a:t>
            </a:r>
          </a:p>
          <a:p>
            <a:pPr eaLnBrk="1" hangingPunct="1">
              <a:spcBef>
                <a:spcPct val="0"/>
              </a:spcBef>
            </a:pPr>
            <a:endParaRPr lang="en-GB" baseline="0" dirty="0" smtClean="0"/>
          </a:p>
          <a:p>
            <a:pPr eaLnBrk="1" hangingPunct="1">
              <a:spcBef>
                <a:spcPct val="0"/>
              </a:spcBef>
            </a:pPr>
            <a:r>
              <a:rPr lang="en-GB" baseline="0" dirty="0" smtClean="0"/>
              <a:t>Players take turns to move and at each turn must capture one or more opponent pieces.</a:t>
            </a:r>
          </a:p>
          <a:p>
            <a:pPr eaLnBrk="1" hangingPunct="1">
              <a:spcBef>
                <a:spcPct val="0"/>
              </a:spcBef>
            </a:pPr>
            <a:r>
              <a:rPr lang="en-GB" baseline="0" dirty="0" smtClean="0"/>
              <a:t>A capture is achieved by when an opponent piece lies on an unbroken line between the</a:t>
            </a:r>
          </a:p>
          <a:p>
            <a:pPr eaLnBrk="1" hangingPunct="1">
              <a:spcBef>
                <a:spcPct val="0"/>
              </a:spcBef>
            </a:pPr>
            <a:r>
              <a:rPr lang="en-GB" baseline="0" dirty="0" smtClean="0"/>
              <a:t>newly placed piece and an existing piece of that player.</a:t>
            </a:r>
          </a:p>
          <a:p>
            <a:pPr eaLnBrk="1" hangingPunct="1">
              <a:spcBef>
                <a:spcPct val="0"/>
              </a:spcBef>
            </a:pPr>
            <a:endParaRPr lang="en-GB" baseline="0" dirty="0" smtClean="0"/>
          </a:p>
          <a:p>
            <a:pPr eaLnBrk="1" hangingPunct="1">
              <a:spcBef>
                <a:spcPct val="0"/>
              </a:spcBef>
            </a:pPr>
            <a:endParaRPr lang="en-GB" dirty="0" smtClean="0"/>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FA7336-B939-4AE9-B974-5A94A3732561}" type="slidenum">
              <a:rPr lang="en-GB" smtClean="0"/>
              <a:pPr fontAlgn="base">
                <a:spcBef>
                  <a:spcPct val="0"/>
                </a:spcBef>
                <a:spcAft>
                  <a:spcPct val="0"/>
                </a:spcAft>
                <a:defRPr/>
              </a:pPr>
              <a:t>38</a:t>
            </a:fld>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This graph shows a typical encounter</a:t>
            </a:r>
            <a:r>
              <a:rPr lang="en-GB" baseline="0" dirty="0" smtClean="0"/>
              <a:t> between a weak player and a strong player – this is the game from the video clip. </a:t>
            </a:r>
          </a:p>
          <a:p>
            <a:pPr eaLnBrk="1" hangingPunct="1">
              <a:spcBef>
                <a:spcPct val="0"/>
              </a:spcBef>
            </a:pPr>
            <a:endParaRPr lang="en-GB" baseline="0" dirty="0" smtClean="0"/>
          </a:p>
          <a:p>
            <a:pPr eaLnBrk="1" hangingPunct="1">
              <a:spcBef>
                <a:spcPct val="0"/>
              </a:spcBef>
            </a:pPr>
            <a:r>
              <a:rPr lang="en-GB" baseline="0" dirty="0" smtClean="0"/>
              <a:t>The weak player is playing as white and by our convention we’ll consider each white counter to have a value of -1 and each black counter to have a value of +1.  </a:t>
            </a:r>
          </a:p>
          <a:p>
            <a:pPr eaLnBrk="1" hangingPunct="1">
              <a:spcBef>
                <a:spcPct val="0"/>
              </a:spcBef>
            </a:pPr>
            <a:endParaRPr lang="en-GB" baseline="0" dirty="0" smtClean="0"/>
          </a:p>
          <a:p>
            <a:pPr eaLnBrk="1" hangingPunct="1">
              <a:spcBef>
                <a:spcPct val="0"/>
              </a:spcBef>
            </a:pPr>
            <a:r>
              <a:rPr lang="en-GB" baseline="0" dirty="0" smtClean="0"/>
              <a:t>We can then plot how the piece difference varies with the number of moves made during the game.  The weak has a strong piece advantage in the middle but suffers tactically, and if you watch the video clip closely you’ll see that white actually has to miss a turn towards the end of the game.</a:t>
            </a:r>
          </a:p>
          <a:p>
            <a:pPr eaLnBrk="1" hangingPunct="1">
              <a:spcBef>
                <a:spcPct val="0"/>
              </a:spcBef>
            </a:pPr>
            <a:endParaRPr lang="en-GB" dirty="0" smtClean="0"/>
          </a:p>
        </p:txBody>
      </p:sp>
      <p:sp>
        <p:nvSpPr>
          <p:cNvPr id="1116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F6B65D-FD34-4759-8991-782B31D3130B}" type="slidenum">
              <a:rPr lang="en-GB" smtClean="0"/>
              <a:pPr fontAlgn="base">
                <a:spcBef>
                  <a:spcPct val="0"/>
                </a:spcBef>
                <a:spcAft>
                  <a:spcPct val="0"/>
                </a:spcAft>
                <a:defRPr/>
              </a:pPr>
              <a:t>39</a:t>
            </a:fld>
            <a:endParaRPr lang="en-GB"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slide clarifies how a</a:t>
            </a:r>
            <a:r>
              <a:rPr lang="en-GB" baseline="0" dirty="0" smtClean="0"/>
              <a:t> weighted piece counter can act as a value function for Othello.</a:t>
            </a:r>
          </a:p>
          <a:p>
            <a:endParaRPr lang="en-GB" baseline="0" dirty="0" smtClean="0"/>
          </a:p>
          <a:p>
            <a:r>
              <a:rPr lang="en-GB" baseline="0" dirty="0" smtClean="0"/>
              <a:t>The board is unwound as a 64-element vector with an element for each corresponding board</a:t>
            </a:r>
          </a:p>
          <a:p>
            <a:r>
              <a:rPr lang="en-GB" baseline="0" dirty="0" smtClean="0"/>
              <a:t>square.  The element values are set to 1 for a black counter, 0 for an empty square, and -1 for</a:t>
            </a:r>
          </a:p>
          <a:p>
            <a:r>
              <a:rPr lang="en-GB" baseline="0" dirty="0" smtClean="0"/>
              <a:t>a white counter.  This is called the input vector or board vector.</a:t>
            </a:r>
          </a:p>
          <a:p>
            <a:endParaRPr lang="en-GB" baseline="0" dirty="0" smtClean="0"/>
          </a:p>
          <a:p>
            <a:r>
              <a:rPr lang="en-GB" baseline="0" dirty="0" smtClean="0"/>
              <a:t>The current ‘player’ is defined as a 64-element weight vector.  The value of the board is defined</a:t>
            </a:r>
          </a:p>
          <a:p>
            <a:r>
              <a:rPr lang="en-GB" baseline="0" dirty="0" smtClean="0"/>
              <a:t>as the scalar product of the weight vector with the board vector.</a:t>
            </a:r>
          </a:p>
          <a:p>
            <a:endParaRPr lang="en-GB" baseline="0" dirty="0" smtClean="0"/>
          </a:p>
        </p:txBody>
      </p:sp>
      <p:sp>
        <p:nvSpPr>
          <p:cNvPr id="4" name="Slide Number Placeholder 3"/>
          <p:cNvSpPr>
            <a:spLocks noGrp="1"/>
          </p:cNvSpPr>
          <p:nvPr>
            <p:ph type="sldNum" sz="quarter" idx="10"/>
          </p:nvPr>
        </p:nvSpPr>
        <p:spPr/>
        <p:txBody>
          <a:bodyPr/>
          <a:lstStyle/>
          <a:p>
            <a:pPr>
              <a:defRPr/>
            </a:pPr>
            <a:fld id="{CE7768B0-31E6-4E70-8C2D-A3BF38AC0314}" type="slidenum">
              <a:rPr lang="en-GB" smtClean="0"/>
              <a:pPr>
                <a:defRPr/>
              </a:pPr>
              <a:t>40</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Here are</a:t>
            </a:r>
            <a:r>
              <a:rPr lang="en-GB" baseline="0" dirty="0" smtClean="0"/>
              <a:t> the main points of the tutorial.  We’ll look at the main types of architecture: action selector versus value function.  We’ll consider the two main approaches to learning: evolution, and temporal difference learning.  For most non-trivial games it is necessary to perform some type of function approximation: here we’ll consider multi-layer perceptrons and various types of table function.  A learner can only learn on the basis of the information provided to it.  I’ll show how information theory can be used to place bounds on the maximum number of bits of information that can be learned per game played.  During the tutorial we shall look at various games or control problems, including mountain car, Othello, and Ms. Pac-Man.</a:t>
            </a:r>
            <a:endParaRPr lang="en-GB" dirty="0" smtClean="0"/>
          </a:p>
        </p:txBody>
      </p:sp>
      <p:sp>
        <p:nvSpPr>
          <p:cNvPr id="73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2263B4-9A21-4FE0-87E3-10D6BA6B28BC}" type="slidenum">
              <a:rPr lang="en-GB" smtClean="0"/>
              <a:pPr fontAlgn="base">
                <a:spcBef>
                  <a:spcPct val="0"/>
                </a:spcBef>
                <a:spcAft>
                  <a:spcPct val="0"/>
                </a:spcAft>
                <a:defRPr/>
              </a:pPr>
              <a:t>5</a:t>
            </a:fld>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This slide illustrates the process</a:t>
            </a:r>
            <a:r>
              <a:rPr lang="en-GB" baseline="0" dirty="0" smtClean="0"/>
              <a:t> of playing Othello with a state value function, such as the weighted piece counter </a:t>
            </a:r>
          </a:p>
          <a:p>
            <a:pPr eaLnBrk="1" hangingPunct="1">
              <a:spcBef>
                <a:spcPct val="0"/>
              </a:spcBef>
            </a:pPr>
            <a:r>
              <a:rPr lang="en-GB" baseline="0" dirty="0" smtClean="0"/>
              <a:t>we saw previously.</a:t>
            </a:r>
          </a:p>
          <a:p>
            <a:pPr eaLnBrk="1" hangingPunct="1">
              <a:spcBef>
                <a:spcPct val="0"/>
              </a:spcBef>
            </a:pPr>
            <a:endParaRPr lang="en-GB" baseline="0" dirty="0" smtClean="0"/>
          </a:p>
          <a:p>
            <a:pPr eaLnBrk="1" hangingPunct="1">
              <a:spcBef>
                <a:spcPct val="0"/>
              </a:spcBef>
            </a:pPr>
            <a:r>
              <a:rPr lang="en-GB" baseline="0" dirty="0" smtClean="0"/>
              <a:t>The upper-left board shows the current state of play with open circles representing the</a:t>
            </a:r>
          </a:p>
          <a:p>
            <a:pPr eaLnBrk="1" hangingPunct="1">
              <a:spcBef>
                <a:spcPct val="0"/>
              </a:spcBef>
            </a:pPr>
            <a:r>
              <a:rPr lang="en-GB" baseline="0" dirty="0" smtClean="0"/>
              <a:t>seven possible next moves or in other words the possible actions.</a:t>
            </a:r>
          </a:p>
          <a:p>
            <a:pPr eaLnBrk="1" hangingPunct="1">
              <a:spcBef>
                <a:spcPct val="0"/>
              </a:spcBef>
            </a:pPr>
            <a:endParaRPr lang="en-GB" baseline="0" dirty="0" smtClean="0"/>
          </a:p>
          <a:p>
            <a:pPr eaLnBrk="1" hangingPunct="1">
              <a:spcBef>
                <a:spcPct val="0"/>
              </a:spcBef>
            </a:pPr>
            <a:r>
              <a:rPr lang="en-GB" baseline="0" dirty="0" smtClean="0"/>
              <a:t>These moves lead to the seven next boards shown, and the one outlined in red is the one with the highest value</a:t>
            </a:r>
          </a:p>
          <a:p>
            <a:pPr eaLnBrk="1" hangingPunct="1">
              <a:spcBef>
                <a:spcPct val="0"/>
              </a:spcBef>
            </a:pPr>
            <a:r>
              <a:rPr lang="en-GB" baseline="0" dirty="0" smtClean="0"/>
              <a:t>according to the value function, so this move will be selected.</a:t>
            </a:r>
          </a:p>
          <a:p>
            <a:pPr eaLnBrk="1" hangingPunct="1">
              <a:spcBef>
                <a:spcPct val="0"/>
              </a:spcBef>
            </a:pPr>
            <a:endParaRPr lang="en-GB" baseline="0" dirty="0" smtClean="0"/>
          </a:p>
          <a:p>
            <a:pPr eaLnBrk="1" hangingPunct="1">
              <a:spcBef>
                <a:spcPct val="0"/>
              </a:spcBef>
            </a:pPr>
            <a:endParaRPr lang="en-GB" dirty="0" smtClean="0"/>
          </a:p>
        </p:txBody>
      </p:sp>
      <p:sp>
        <p:nvSpPr>
          <p:cNvPr id="1136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62E1263-3EF0-439D-ACDE-661D80F71953}" type="slidenum">
              <a:rPr lang="en-GB" smtClean="0"/>
              <a:pPr fontAlgn="base">
                <a:spcBef>
                  <a:spcPct val="0"/>
                </a:spcBef>
                <a:spcAft>
                  <a:spcPct val="0"/>
                </a:spcAft>
                <a:defRPr/>
              </a:pPr>
              <a:t>41</a:t>
            </a:fld>
            <a:endParaRPr lang="en-GB"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This slide shows the Java implementations of the previous</a:t>
            </a:r>
            <a:r>
              <a:rPr lang="en-GB" baseline="0" dirty="0" smtClean="0"/>
              <a:t> methods.</a:t>
            </a:r>
          </a:p>
          <a:p>
            <a:pPr eaLnBrk="1" hangingPunct="1">
              <a:spcBef>
                <a:spcPct val="0"/>
              </a:spcBef>
            </a:pPr>
            <a:endParaRPr lang="en-GB" baseline="0" dirty="0" smtClean="0"/>
          </a:p>
          <a:p>
            <a:pPr eaLnBrk="1" hangingPunct="1">
              <a:spcBef>
                <a:spcPct val="0"/>
              </a:spcBef>
            </a:pPr>
            <a:r>
              <a:rPr lang="en-GB" baseline="0" dirty="0" smtClean="0"/>
              <a:t>In each case the delta is calculated, then the method </a:t>
            </a:r>
            <a:r>
              <a:rPr lang="en-GB" b="1" baseline="0" dirty="0" err="1" smtClean="0"/>
              <a:t>net.updateWeights</a:t>
            </a:r>
            <a:r>
              <a:rPr lang="en-GB" b="1" baseline="0" dirty="0" smtClean="0"/>
              <a:t>()</a:t>
            </a:r>
            <a:r>
              <a:rPr lang="en-GB" baseline="0" dirty="0" smtClean="0"/>
              <a:t> is called to</a:t>
            </a:r>
          </a:p>
          <a:p>
            <a:pPr eaLnBrk="1" hangingPunct="1">
              <a:spcBef>
                <a:spcPct val="0"/>
              </a:spcBef>
            </a:pPr>
            <a:r>
              <a:rPr lang="en-GB" baseline="0" dirty="0" smtClean="0"/>
              <a:t>back-propagate the update through the value function given the previous input vector </a:t>
            </a:r>
            <a:r>
              <a:rPr lang="en-GB" b="1" baseline="0" dirty="0" err="1" smtClean="0"/>
              <a:t>prev</a:t>
            </a:r>
            <a:r>
              <a:rPr lang="en-GB" baseline="0" dirty="0" smtClean="0"/>
              <a:t>.</a:t>
            </a:r>
          </a:p>
          <a:p>
            <a:pPr eaLnBrk="1" hangingPunct="1">
              <a:spcBef>
                <a:spcPct val="0"/>
              </a:spcBef>
            </a:pPr>
            <a:endParaRPr lang="en-GB" baseline="0" dirty="0" smtClean="0"/>
          </a:p>
          <a:p>
            <a:pPr eaLnBrk="1" hangingPunct="1">
              <a:spcBef>
                <a:spcPct val="0"/>
              </a:spcBef>
            </a:pPr>
            <a:endParaRPr lang="en-GB" baseline="0" dirty="0" smtClean="0"/>
          </a:p>
          <a:p>
            <a:pPr eaLnBrk="1" hangingPunct="1">
              <a:spcBef>
                <a:spcPct val="0"/>
              </a:spcBef>
            </a:pPr>
            <a:endParaRPr lang="en-GB" dirty="0" smtClean="0"/>
          </a:p>
        </p:txBody>
      </p:sp>
      <p:sp>
        <p:nvSpPr>
          <p:cNvPr id="1167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EB9B2B7-7D3D-4834-8940-517CA390FE1B}" type="slidenum">
              <a:rPr lang="en-GB" smtClean="0"/>
              <a:pPr fontAlgn="base">
                <a:spcBef>
                  <a:spcPct val="0"/>
                </a:spcBef>
                <a:spcAft>
                  <a:spcPct val="0"/>
                </a:spcAft>
                <a:defRPr/>
              </a:pPr>
              <a:t>42</a:t>
            </a:fld>
            <a:endParaRPr lang="en-GB"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We’ll now see</a:t>
            </a:r>
            <a:r>
              <a:rPr lang="en-GB" baseline="0" dirty="0" smtClean="0"/>
              <a:t> how to achieve much better performance.</a:t>
            </a:r>
          </a:p>
          <a:p>
            <a:pPr eaLnBrk="1" hangingPunct="1">
              <a:spcBef>
                <a:spcPct val="0"/>
              </a:spcBef>
            </a:pPr>
            <a:endParaRPr lang="en-GB" baseline="0" dirty="0" smtClean="0"/>
          </a:p>
          <a:p>
            <a:pPr eaLnBrk="1" hangingPunct="1">
              <a:spcBef>
                <a:spcPct val="0"/>
              </a:spcBef>
            </a:pPr>
            <a:r>
              <a:rPr lang="en-GB" baseline="0" dirty="0" smtClean="0"/>
              <a:t>There are two techniques we’ll use to achieve this.</a:t>
            </a:r>
          </a:p>
          <a:p>
            <a:pPr eaLnBrk="1" hangingPunct="1">
              <a:spcBef>
                <a:spcPct val="0"/>
              </a:spcBef>
            </a:pPr>
            <a:endParaRPr lang="en-GB" baseline="0" dirty="0" smtClean="0"/>
          </a:p>
          <a:p>
            <a:pPr eaLnBrk="1" hangingPunct="1">
              <a:spcBef>
                <a:spcPct val="0"/>
              </a:spcBef>
            </a:pPr>
            <a:r>
              <a:rPr lang="en-GB" baseline="0" dirty="0" smtClean="0"/>
              <a:t>One is to enforce symmetry.  Many squares in Othello have 8-way symmetry (after rotation</a:t>
            </a:r>
          </a:p>
          <a:p>
            <a:pPr eaLnBrk="1" hangingPunct="1">
              <a:spcBef>
                <a:spcPct val="0"/>
              </a:spcBef>
            </a:pPr>
            <a:r>
              <a:rPr lang="en-GB" baseline="0" dirty="0" smtClean="0"/>
              <a:t>and reflection).  By accounting for this in the value function we can reduce the number of</a:t>
            </a:r>
          </a:p>
          <a:p>
            <a:pPr eaLnBrk="1" hangingPunct="1">
              <a:spcBef>
                <a:spcPct val="0"/>
              </a:spcBef>
            </a:pPr>
            <a:r>
              <a:rPr lang="en-GB" baseline="0" dirty="0" smtClean="0"/>
              <a:t>parameters to learn.  When we learn something we learn it for all ways it could occur,</a:t>
            </a:r>
          </a:p>
          <a:p>
            <a:pPr eaLnBrk="1" hangingPunct="1">
              <a:spcBef>
                <a:spcPct val="0"/>
              </a:spcBef>
            </a:pPr>
            <a:r>
              <a:rPr lang="en-GB" baseline="0" dirty="0" smtClean="0"/>
              <a:t>and don’t have to learn the same piece of information for when it arises in </a:t>
            </a:r>
          </a:p>
          <a:p>
            <a:pPr eaLnBrk="1" hangingPunct="1">
              <a:spcBef>
                <a:spcPct val="0"/>
              </a:spcBef>
            </a:pPr>
            <a:r>
              <a:rPr lang="en-GB" baseline="0" dirty="0" smtClean="0"/>
              <a:t>different positions.</a:t>
            </a:r>
          </a:p>
          <a:p>
            <a:pPr eaLnBrk="1" hangingPunct="1">
              <a:spcBef>
                <a:spcPct val="0"/>
              </a:spcBef>
            </a:pPr>
            <a:endParaRPr lang="en-GB" baseline="0" dirty="0" smtClean="0"/>
          </a:p>
          <a:p>
            <a:pPr eaLnBrk="1" hangingPunct="1">
              <a:spcBef>
                <a:spcPct val="0"/>
              </a:spcBef>
            </a:pPr>
            <a:r>
              <a:rPr lang="en-GB" baseline="0" dirty="0" smtClean="0"/>
              <a:t>The other technique is to use an N-Tuple system for the value function.</a:t>
            </a:r>
          </a:p>
          <a:p>
            <a:pPr eaLnBrk="1" hangingPunct="1">
              <a:spcBef>
                <a:spcPct val="0"/>
              </a:spcBef>
            </a:pPr>
            <a:endParaRPr lang="en-GB" baseline="0" dirty="0" smtClean="0"/>
          </a:p>
          <a:p>
            <a:pPr eaLnBrk="1" hangingPunct="1">
              <a:spcBef>
                <a:spcPct val="0"/>
              </a:spcBef>
            </a:pPr>
            <a:endParaRPr lang="en-GB" dirty="0" smtClean="0"/>
          </a:p>
        </p:txBody>
      </p:sp>
      <p:sp>
        <p:nvSpPr>
          <p:cNvPr id="1208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D8A725-D517-4955-A3DC-78D42E1ADA13}" type="slidenum">
              <a:rPr lang="en-GB" smtClean="0"/>
              <a:pPr fontAlgn="base">
                <a:spcBef>
                  <a:spcPct val="0"/>
                </a:spcBef>
                <a:spcAft>
                  <a:spcPct val="0"/>
                </a:spcAft>
                <a:defRPr/>
              </a:pPr>
              <a:t>43</a:t>
            </a:fld>
            <a:endParaRPr lang="en-GB"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N-Tuple systems were developed</a:t>
            </a:r>
            <a:r>
              <a:rPr lang="en-GB" baseline="0" dirty="0" smtClean="0"/>
              <a:t> by Bledsoe and Browning as far back as 1959.</a:t>
            </a:r>
          </a:p>
          <a:p>
            <a:pPr eaLnBrk="1" hangingPunct="1">
              <a:spcBef>
                <a:spcPct val="0"/>
              </a:spcBef>
            </a:pPr>
            <a:endParaRPr lang="en-GB" baseline="0" dirty="0" smtClean="0"/>
          </a:p>
          <a:p>
            <a:pPr eaLnBrk="1" hangingPunct="1">
              <a:spcBef>
                <a:spcPct val="0"/>
              </a:spcBef>
            </a:pPr>
            <a:r>
              <a:rPr lang="en-GB" baseline="0" dirty="0" smtClean="0"/>
              <a:t>The idea is to sample sets of </a:t>
            </a:r>
            <a:r>
              <a:rPr lang="en-GB" baseline="0" dirty="0" err="1" smtClean="0"/>
              <a:t>n-tuples</a:t>
            </a:r>
            <a:r>
              <a:rPr lang="en-GB" baseline="0" dirty="0" smtClean="0"/>
              <a:t> of some discrete input space.</a:t>
            </a:r>
          </a:p>
          <a:p>
            <a:pPr eaLnBrk="1" hangingPunct="1">
              <a:spcBef>
                <a:spcPct val="0"/>
              </a:spcBef>
            </a:pPr>
            <a:endParaRPr lang="en-GB" baseline="0" dirty="0" smtClean="0"/>
          </a:p>
          <a:p>
            <a:pPr eaLnBrk="1" hangingPunct="1">
              <a:spcBef>
                <a:spcPct val="0"/>
              </a:spcBef>
            </a:pPr>
            <a:r>
              <a:rPr lang="en-GB" baseline="0" dirty="0" smtClean="0"/>
              <a:t>Each </a:t>
            </a:r>
            <a:r>
              <a:rPr lang="en-GB" baseline="0" dirty="0" err="1" smtClean="0"/>
              <a:t>n</a:t>
            </a:r>
            <a:r>
              <a:rPr lang="en-GB" baseline="0" dirty="0" smtClean="0"/>
              <a:t>-tuple is interpreted as a number based on the current values of the inputs.</a:t>
            </a:r>
          </a:p>
          <a:p>
            <a:pPr eaLnBrk="1" hangingPunct="1">
              <a:spcBef>
                <a:spcPct val="0"/>
              </a:spcBef>
            </a:pPr>
            <a:r>
              <a:rPr lang="en-GB" baseline="0" dirty="0" smtClean="0"/>
              <a:t>In Othello each board square can have three values (black, empty, or white) and</a:t>
            </a:r>
          </a:p>
          <a:p>
            <a:pPr eaLnBrk="1" hangingPunct="1">
              <a:spcBef>
                <a:spcPct val="0"/>
              </a:spcBef>
            </a:pPr>
            <a:r>
              <a:rPr lang="en-GB" baseline="0" dirty="0" smtClean="0"/>
              <a:t>so each </a:t>
            </a:r>
            <a:r>
              <a:rPr lang="en-GB" baseline="0" dirty="0" err="1" smtClean="0"/>
              <a:t>n</a:t>
            </a:r>
            <a:r>
              <a:rPr lang="en-GB" baseline="0" dirty="0" smtClean="0"/>
              <a:t>-tuple will be interpreted as a base-3 number.</a:t>
            </a:r>
          </a:p>
          <a:p>
            <a:pPr eaLnBrk="1" hangingPunct="1">
              <a:spcBef>
                <a:spcPct val="0"/>
              </a:spcBef>
            </a:pPr>
            <a:endParaRPr lang="en-GB" baseline="0" dirty="0" smtClean="0"/>
          </a:p>
          <a:p>
            <a:pPr eaLnBrk="1" hangingPunct="1">
              <a:spcBef>
                <a:spcPct val="0"/>
              </a:spcBef>
            </a:pPr>
            <a:r>
              <a:rPr lang="en-GB" baseline="0" dirty="0" smtClean="0"/>
              <a:t>This is used as an address into a look-up table.</a:t>
            </a:r>
          </a:p>
          <a:p>
            <a:pPr eaLnBrk="1" hangingPunct="1">
              <a:spcBef>
                <a:spcPct val="0"/>
              </a:spcBef>
            </a:pPr>
            <a:endParaRPr lang="en-GB" baseline="0" dirty="0" smtClean="0"/>
          </a:p>
          <a:p>
            <a:pPr eaLnBrk="1" hangingPunct="1">
              <a:spcBef>
                <a:spcPct val="0"/>
              </a:spcBef>
            </a:pPr>
            <a:r>
              <a:rPr lang="en-GB" baseline="0" dirty="0" smtClean="0"/>
              <a:t>Training consists of adjusting the values contained at each address that is accessed by the current board.</a:t>
            </a:r>
          </a:p>
          <a:p>
            <a:pPr eaLnBrk="1" hangingPunct="1">
              <a:spcBef>
                <a:spcPct val="0"/>
              </a:spcBef>
            </a:pPr>
            <a:endParaRPr lang="en-GB" baseline="0" dirty="0" smtClean="0"/>
          </a:p>
          <a:p>
            <a:pPr eaLnBrk="1" hangingPunct="1">
              <a:spcBef>
                <a:spcPct val="0"/>
              </a:spcBef>
            </a:pPr>
            <a:r>
              <a:rPr lang="en-GB" baseline="0" dirty="0" smtClean="0"/>
              <a:t>The value function is calculated by summing the values that are addressed by the current board.</a:t>
            </a:r>
          </a:p>
          <a:p>
            <a:pPr eaLnBrk="1" hangingPunct="1">
              <a:spcBef>
                <a:spcPct val="0"/>
              </a:spcBef>
            </a:pPr>
            <a:endParaRPr lang="en-GB" dirty="0" smtClean="0"/>
          </a:p>
          <a:p>
            <a:pPr eaLnBrk="1" hangingPunct="1">
              <a:spcBef>
                <a:spcPct val="0"/>
              </a:spcBef>
            </a:pPr>
            <a:r>
              <a:rPr lang="en-GB" dirty="0" smtClean="0"/>
              <a:t>This is very fast to compute.</a:t>
            </a:r>
            <a:r>
              <a:rPr lang="en-GB" baseline="0" dirty="0" smtClean="0"/>
              <a:t>  The methods is related to …</a:t>
            </a:r>
            <a:endParaRPr lang="en-GB" dirty="0" smtClean="0"/>
          </a:p>
          <a:p>
            <a:pPr eaLnBrk="1" hangingPunct="1">
              <a:spcBef>
                <a:spcPct val="0"/>
              </a:spcBef>
            </a:pPr>
            <a:endParaRPr lang="en-GB" dirty="0"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DC3B3B-FA5B-4FEA-8236-668FF82918D8}" type="slidenum">
              <a:rPr lang="en-GB" smtClean="0"/>
              <a:pPr fontAlgn="base">
                <a:spcBef>
                  <a:spcPct val="0"/>
                </a:spcBef>
                <a:spcAft>
                  <a:spcPct val="0"/>
                </a:spcAft>
                <a:defRPr/>
              </a:pPr>
              <a:t>44</a:t>
            </a:fld>
            <a:endParaRPr lang="en-GB"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p:spPr>
      </p:sp>
      <p:sp>
        <p:nvSpPr>
          <p:cNvPr id="1351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This slide</a:t>
            </a:r>
            <a:r>
              <a:rPr lang="en-GB" baseline="0" dirty="0" smtClean="0"/>
              <a:t> illustrates the N-Tuple architecture for Othello, showing a single 3-tuple.</a:t>
            </a:r>
          </a:p>
          <a:p>
            <a:pPr eaLnBrk="1" hangingPunct="1">
              <a:spcBef>
                <a:spcPct val="0"/>
              </a:spcBef>
            </a:pPr>
            <a:endParaRPr lang="en-GB" baseline="0" dirty="0" smtClean="0"/>
          </a:p>
          <a:p>
            <a:pPr eaLnBrk="1" hangingPunct="1">
              <a:spcBef>
                <a:spcPct val="0"/>
              </a:spcBef>
            </a:pPr>
            <a:r>
              <a:rPr lang="en-GB" baseline="0" dirty="0" smtClean="0"/>
              <a:t>Each pale blue line on the board shows one of the eight symmetries for this</a:t>
            </a:r>
          </a:p>
          <a:p>
            <a:pPr eaLnBrk="1" hangingPunct="1">
              <a:spcBef>
                <a:spcPct val="0"/>
              </a:spcBef>
            </a:pPr>
            <a:r>
              <a:rPr lang="en-GB" baseline="0" dirty="0" smtClean="0"/>
              <a:t>particular 3-tuple.  Each red line connects an </a:t>
            </a:r>
            <a:r>
              <a:rPr lang="en-GB" baseline="0" dirty="0" err="1" smtClean="0"/>
              <a:t>n</a:t>
            </a:r>
            <a:r>
              <a:rPr lang="en-GB" baseline="0" dirty="0" smtClean="0"/>
              <a:t>-tuple sample with it’s address in the look-up table.</a:t>
            </a:r>
          </a:p>
          <a:p>
            <a:pPr eaLnBrk="1" hangingPunct="1">
              <a:spcBef>
                <a:spcPct val="0"/>
              </a:spcBef>
            </a:pPr>
            <a:endParaRPr lang="en-GB" baseline="0" dirty="0" smtClean="0"/>
          </a:p>
          <a:p>
            <a:pPr eaLnBrk="1" hangingPunct="1">
              <a:spcBef>
                <a:spcPct val="0"/>
              </a:spcBef>
            </a:pPr>
            <a:r>
              <a:rPr lang="en-GB" baseline="0" dirty="0" smtClean="0"/>
              <a:t>There are 27 (3^3) possible values of a 3-digit base-three number, so our lookup table (shown as a bar chart)</a:t>
            </a:r>
          </a:p>
          <a:p>
            <a:pPr eaLnBrk="1" hangingPunct="1">
              <a:spcBef>
                <a:spcPct val="0"/>
              </a:spcBef>
            </a:pPr>
            <a:r>
              <a:rPr lang="en-GB" baseline="0" dirty="0" smtClean="0"/>
              <a:t>has 27 entries in it.</a:t>
            </a:r>
          </a:p>
          <a:p>
            <a:pPr eaLnBrk="1" hangingPunct="1">
              <a:spcBef>
                <a:spcPct val="0"/>
              </a:spcBef>
            </a:pPr>
            <a:endParaRPr lang="en-GB" baseline="0" dirty="0" smtClean="0"/>
          </a:p>
          <a:p>
            <a:pPr eaLnBrk="1" hangingPunct="1">
              <a:spcBef>
                <a:spcPct val="0"/>
              </a:spcBef>
            </a:pPr>
            <a:r>
              <a:rPr lang="en-GB" baseline="0" dirty="0" smtClean="0"/>
              <a:t>The equation shows the calculation of the value function of the board </a:t>
            </a:r>
            <a:r>
              <a:rPr lang="en-GB" baseline="0" dirty="0" err="1" smtClean="0"/>
              <a:t>v</a:t>
            </a:r>
            <a:r>
              <a:rPr lang="en-GB" baseline="0" dirty="0" smtClean="0"/>
              <a:t>(</a:t>
            </a:r>
            <a:r>
              <a:rPr lang="en-GB" baseline="0" dirty="0" err="1" smtClean="0"/>
              <a:t>b</a:t>
            </a:r>
            <a:r>
              <a:rPr lang="en-GB" baseline="0" dirty="0" smtClean="0"/>
              <a:t>) as the sum</a:t>
            </a:r>
          </a:p>
          <a:p>
            <a:pPr eaLnBrk="1" hangingPunct="1">
              <a:spcBef>
                <a:spcPct val="0"/>
              </a:spcBef>
            </a:pPr>
            <a:r>
              <a:rPr lang="en-GB" baseline="0" dirty="0" smtClean="0"/>
              <a:t>over all </a:t>
            </a:r>
            <a:r>
              <a:rPr lang="en-GB" baseline="0" dirty="0" err="1" smtClean="0"/>
              <a:t>n</a:t>
            </a:r>
            <a:r>
              <a:rPr lang="en-GB" baseline="0" dirty="0" smtClean="0"/>
              <a:t>-tuple values.</a:t>
            </a:r>
          </a:p>
          <a:p>
            <a:pPr eaLnBrk="1" hangingPunct="1">
              <a:spcBef>
                <a:spcPct val="0"/>
              </a:spcBef>
            </a:pPr>
            <a:endParaRPr lang="en-GB" baseline="0" dirty="0" smtClean="0"/>
          </a:p>
          <a:p>
            <a:pPr eaLnBrk="1" hangingPunct="1">
              <a:spcBef>
                <a:spcPct val="0"/>
              </a:spcBef>
            </a:pPr>
            <a:r>
              <a:rPr lang="en-GB" baseline="0" dirty="0" err="1" smtClean="0"/>
              <a:t>d</a:t>
            </a:r>
            <a:r>
              <a:rPr lang="en-GB" baseline="0" dirty="0" smtClean="0"/>
              <a:t> is an address in the look-up table, and </a:t>
            </a:r>
            <a:r>
              <a:rPr lang="en-GB" baseline="0" dirty="0" err="1" smtClean="0"/>
              <a:t>l</a:t>
            </a:r>
            <a:r>
              <a:rPr lang="en-GB" baseline="0" dirty="0" smtClean="0"/>
              <a:t>(</a:t>
            </a:r>
            <a:r>
              <a:rPr lang="en-GB" baseline="0" dirty="0" err="1" smtClean="0"/>
              <a:t>d</a:t>
            </a:r>
            <a:r>
              <a:rPr lang="en-GB" baseline="0" dirty="0" smtClean="0"/>
              <a:t>) is the value stored at </a:t>
            </a:r>
            <a:r>
              <a:rPr lang="en-GB" baseline="0" dirty="0" err="1" smtClean="0"/>
              <a:t>d</a:t>
            </a:r>
            <a:r>
              <a:rPr lang="en-GB" baseline="0" dirty="0" smtClean="0"/>
              <a:t>.  D(</a:t>
            </a:r>
            <a:r>
              <a:rPr lang="en-GB" baseline="0" dirty="0" err="1" smtClean="0"/>
              <a:t>b</a:t>
            </a:r>
            <a:r>
              <a:rPr lang="en-GB" baseline="0" dirty="0" smtClean="0"/>
              <a:t>) is a function that takes</a:t>
            </a:r>
          </a:p>
          <a:p>
            <a:pPr eaLnBrk="1" hangingPunct="1">
              <a:spcBef>
                <a:spcPct val="0"/>
              </a:spcBef>
            </a:pPr>
            <a:r>
              <a:rPr lang="en-GB" baseline="0" dirty="0" smtClean="0"/>
              <a:t>a board and expands it into the set of addresses for the board, given the set of </a:t>
            </a:r>
            <a:r>
              <a:rPr lang="en-GB" baseline="0" dirty="0" err="1" smtClean="0"/>
              <a:t>n-tuples</a:t>
            </a:r>
            <a:r>
              <a:rPr lang="en-GB" baseline="0" dirty="0" smtClean="0"/>
              <a:t>.</a:t>
            </a:r>
          </a:p>
          <a:p>
            <a:pPr eaLnBrk="1" hangingPunct="1">
              <a:spcBef>
                <a:spcPct val="0"/>
              </a:spcBef>
            </a:pPr>
            <a:endParaRPr lang="en-GB" baseline="0" dirty="0" smtClean="0"/>
          </a:p>
          <a:p>
            <a:pPr eaLnBrk="1" hangingPunct="1">
              <a:spcBef>
                <a:spcPct val="0"/>
              </a:spcBef>
            </a:pPr>
            <a:endParaRPr lang="en-GB" baseline="0" dirty="0" smtClean="0"/>
          </a:p>
          <a:p>
            <a:pPr eaLnBrk="1" hangingPunct="1">
              <a:spcBef>
                <a:spcPct val="0"/>
              </a:spcBef>
            </a:pPr>
            <a:endParaRPr lang="en-GB" baseline="0" dirty="0" smtClean="0"/>
          </a:p>
        </p:txBody>
      </p:sp>
      <p:sp>
        <p:nvSpPr>
          <p:cNvPr id="1228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6CD43D-3442-4F5E-A25B-01C9613812CE}" type="slidenum">
              <a:rPr lang="en-GB" smtClean="0"/>
              <a:pPr fontAlgn="base">
                <a:spcBef>
                  <a:spcPct val="0"/>
                </a:spcBef>
                <a:spcAft>
                  <a:spcPct val="0"/>
                </a:spcAft>
                <a:defRPr/>
              </a:pPr>
              <a:t>45</a:t>
            </a:fld>
            <a:endParaRPr lang="en-GB"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N-tuple sample points were created as snakes by taking random six-step walks around the board, with duplicate squares being deleted</a:t>
            </a:r>
            <a:r>
              <a:rPr lang="en-GB" baseline="0" dirty="0" smtClean="0"/>
              <a:t> from the </a:t>
            </a:r>
            <a:r>
              <a:rPr lang="en-GB" baseline="0" dirty="0" err="1" smtClean="0"/>
              <a:t>n</a:t>
            </a:r>
            <a:r>
              <a:rPr lang="en-GB" baseline="0" dirty="0" smtClean="0"/>
              <a:t>-tuple.</a:t>
            </a:r>
          </a:p>
          <a:p>
            <a:pPr eaLnBrk="1" hangingPunct="1">
              <a:spcBef>
                <a:spcPct val="0"/>
              </a:spcBef>
            </a:pPr>
            <a:endParaRPr lang="en-GB" baseline="0" dirty="0" smtClean="0"/>
          </a:p>
          <a:p>
            <a:pPr eaLnBrk="1" hangingPunct="1">
              <a:spcBef>
                <a:spcPct val="0"/>
              </a:spcBef>
            </a:pPr>
            <a:r>
              <a:rPr lang="en-GB" baseline="0" dirty="0" smtClean="0"/>
              <a:t>This slide shows a single </a:t>
            </a:r>
            <a:r>
              <a:rPr lang="en-GB" baseline="0" dirty="0" err="1" smtClean="0"/>
              <a:t>n</a:t>
            </a:r>
            <a:r>
              <a:rPr lang="en-GB" baseline="0" dirty="0" smtClean="0"/>
              <a:t>-tuple snake and it’s eight symmetric versions.</a:t>
            </a:r>
          </a:p>
          <a:p>
            <a:pPr eaLnBrk="1" hangingPunct="1">
              <a:spcBef>
                <a:spcPct val="0"/>
              </a:spcBef>
            </a:pPr>
            <a:endParaRPr lang="en-GB" baseline="0" dirty="0" smtClean="0"/>
          </a:p>
          <a:p>
            <a:pPr eaLnBrk="1" hangingPunct="1">
              <a:spcBef>
                <a:spcPct val="0"/>
              </a:spcBef>
            </a:pPr>
            <a:endParaRPr lang="en-GB" dirty="0" smtClean="0"/>
          </a:p>
        </p:txBody>
      </p:sp>
      <p:sp>
        <p:nvSpPr>
          <p:cNvPr id="1239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E4CA4B-6CC9-4F6B-A492-F3B6F61118E6}" type="slidenum">
              <a:rPr lang="en-GB" smtClean="0"/>
              <a:pPr fontAlgn="base">
                <a:spcBef>
                  <a:spcPct val="0"/>
                </a:spcBef>
                <a:spcAft>
                  <a:spcPct val="0"/>
                </a:spcAft>
                <a:defRPr/>
              </a:pPr>
              <a:t>46</a:t>
            </a:fld>
            <a:endParaRPr lang="en-GB"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p:spPr>
      </p:sp>
      <p:sp>
        <p:nvSpPr>
          <p:cNvPr id="1372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30 of these random </a:t>
            </a:r>
            <a:r>
              <a:rPr lang="en-GB" dirty="0" err="1" smtClean="0"/>
              <a:t>n</a:t>
            </a:r>
            <a:r>
              <a:rPr lang="en-GB" dirty="0" smtClean="0"/>
              <a:t>-tuple</a:t>
            </a:r>
            <a:r>
              <a:rPr lang="en-GB" baseline="0" dirty="0" smtClean="0"/>
              <a:t> snakes were used, which led to a system with around 15,000 weights.</a:t>
            </a:r>
          </a:p>
          <a:p>
            <a:pPr eaLnBrk="1" hangingPunct="1">
              <a:spcBef>
                <a:spcPct val="0"/>
              </a:spcBef>
            </a:pPr>
            <a:endParaRPr lang="en-GB" baseline="0" dirty="0" smtClean="0"/>
          </a:p>
          <a:p>
            <a:pPr eaLnBrk="1" hangingPunct="1">
              <a:spcBef>
                <a:spcPct val="0"/>
              </a:spcBef>
            </a:pPr>
            <a:r>
              <a:rPr lang="en-GB" baseline="0" dirty="0" smtClean="0"/>
              <a:t>The training rule for the system is very simple.  Having calculated the standard TDL delta term as</a:t>
            </a:r>
          </a:p>
          <a:p>
            <a:pPr eaLnBrk="1" hangingPunct="1">
              <a:spcBef>
                <a:spcPct val="0"/>
              </a:spcBef>
            </a:pPr>
            <a:r>
              <a:rPr lang="en-GB" baseline="0" dirty="0" smtClean="0"/>
              <a:t>shown previously, we simply add this delta term to the value stored at each address in the table accessed</a:t>
            </a:r>
          </a:p>
          <a:p>
            <a:pPr eaLnBrk="1" hangingPunct="1">
              <a:spcBef>
                <a:spcPct val="0"/>
              </a:spcBef>
            </a:pPr>
            <a:r>
              <a:rPr lang="en-GB" baseline="0" dirty="0" smtClean="0"/>
              <a:t>by the previous board, as indicated in the equation.</a:t>
            </a:r>
          </a:p>
          <a:p>
            <a:pPr eaLnBrk="1" hangingPunct="1">
              <a:spcBef>
                <a:spcPct val="0"/>
              </a:spcBef>
            </a:pPr>
            <a:endParaRPr lang="en-GB" baseline="0" dirty="0" smtClean="0"/>
          </a:p>
          <a:p>
            <a:pPr eaLnBrk="1" hangingPunct="1">
              <a:spcBef>
                <a:spcPct val="0"/>
              </a:spcBef>
            </a:pPr>
            <a:endParaRPr lang="en-GB" baseline="0" dirty="0" smtClean="0"/>
          </a:p>
        </p:txBody>
      </p:sp>
      <p:sp>
        <p:nvSpPr>
          <p:cNvPr id="1249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3545DF-1FB6-4595-8633-AE1D9635750A}" type="slidenum">
              <a:rPr lang="en-GB" smtClean="0"/>
              <a:pPr fontAlgn="base">
                <a:spcBef>
                  <a:spcPct val="0"/>
                </a:spcBef>
                <a:spcAft>
                  <a:spcPct val="0"/>
                </a:spcAft>
                <a:defRPr/>
              </a:pPr>
              <a:t>47</a:t>
            </a:fld>
            <a:endParaRPr lang="en-GB"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This graph plots the piece-difference trajectory of 10 games where the </a:t>
            </a:r>
          </a:p>
          <a:p>
            <a:pPr eaLnBrk="1" hangingPunct="1">
              <a:spcBef>
                <a:spcPct val="0"/>
              </a:spcBef>
            </a:pPr>
            <a:r>
              <a:rPr lang="en-GB" dirty="0" smtClean="0"/>
              <a:t>self-trained N-Tuple player played</a:t>
            </a:r>
            <a:r>
              <a:rPr lang="en-GB" baseline="0" dirty="0" smtClean="0"/>
              <a:t> a standard heuristic player.</a:t>
            </a:r>
          </a:p>
          <a:p>
            <a:pPr eaLnBrk="1" hangingPunct="1">
              <a:spcBef>
                <a:spcPct val="0"/>
              </a:spcBef>
            </a:pPr>
            <a:endParaRPr lang="en-GB" baseline="0" dirty="0" smtClean="0"/>
          </a:p>
          <a:p>
            <a:pPr eaLnBrk="1" hangingPunct="1">
              <a:spcBef>
                <a:spcPct val="0"/>
              </a:spcBef>
            </a:pPr>
            <a:r>
              <a:rPr lang="en-GB" dirty="0" smtClean="0"/>
              <a:t>Most of</a:t>
            </a:r>
            <a:r>
              <a:rPr lang="en-GB" baseline="0" dirty="0" smtClean="0"/>
              <a:t> the time the N-Tuple player seems behind during the mid-game but comes</a:t>
            </a:r>
          </a:p>
          <a:p>
            <a:pPr eaLnBrk="1" hangingPunct="1">
              <a:spcBef>
                <a:spcPct val="0"/>
              </a:spcBef>
            </a:pPr>
            <a:r>
              <a:rPr lang="en-GB" baseline="0" dirty="0" smtClean="0"/>
              <a:t>back strongly at the end to win.  As mentioned previously, this is a common way in</a:t>
            </a:r>
          </a:p>
          <a:p>
            <a:pPr eaLnBrk="1" hangingPunct="1">
              <a:spcBef>
                <a:spcPct val="0"/>
              </a:spcBef>
            </a:pPr>
            <a:r>
              <a:rPr lang="en-GB" baseline="0" dirty="0" smtClean="0"/>
              <a:t>which a stronger player defeats a weaker player.</a:t>
            </a:r>
          </a:p>
          <a:p>
            <a:pPr eaLnBrk="1" hangingPunct="1">
              <a:spcBef>
                <a:spcPct val="0"/>
              </a:spcBef>
            </a:pPr>
            <a:endParaRPr lang="en-GB" baseline="0" dirty="0" smtClean="0"/>
          </a:p>
          <a:p>
            <a:pPr eaLnBrk="1" hangingPunct="1">
              <a:spcBef>
                <a:spcPct val="0"/>
              </a:spcBef>
            </a:pPr>
            <a:endParaRPr lang="en-GB" dirty="0" smtClean="0"/>
          </a:p>
        </p:txBody>
      </p:sp>
      <p:sp>
        <p:nvSpPr>
          <p:cNvPr id="1280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BAF1D7-1989-4689-90B4-E2BD6C14DD50}" type="slidenum">
              <a:rPr lang="en-GB" smtClean="0"/>
              <a:pPr fontAlgn="base">
                <a:spcBef>
                  <a:spcPct val="0"/>
                </a:spcBef>
                <a:spcAft>
                  <a:spcPct val="0"/>
                </a:spcAft>
                <a:defRPr/>
              </a:pPr>
              <a:t>49</a:t>
            </a:fld>
            <a:endParaRPr lang="en-GB"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p:spPr>
      </p:sp>
      <p:sp>
        <p:nvSpPr>
          <p:cNvPr id="141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Here we see a snapshot of a</a:t>
            </a:r>
            <a:r>
              <a:rPr lang="en-GB" baseline="0" dirty="0" smtClean="0"/>
              <a:t> web-based </a:t>
            </a:r>
            <a:r>
              <a:rPr lang="en-GB" dirty="0" smtClean="0"/>
              <a:t>Othello</a:t>
            </a:r>
            <a:r>
              <a:rPr lang="en-GB" baseline="0" dirty="0" smtClean="0"/>
              <a:t> value function league that I’ve been</a:t>
            </a:r>
          </a:p>
          <a:p>
            <a:pPr eaLnBrk="1" hangingPunct="1">
              <a:spcBef>
                <a:spcPct val="0"/>
              </a:spcBef>
            </a:pPr>
            <a:r>
              <a:rPr lang="en-GB" baseline="0" dirty="0" smtClean="0"/>
              <a:t>running for several years now.  Anyone can supply a value function to compete</a:t>
            </a:r>
          </a:p>
          <a:p>
            <a:pPr eaLnBrk="1" hangingPunct="1">
              <a:spcBef>
                <a:spcPct val="0"/>
              </a:spcBef>
            </a:pPr>
            <a:r>
              <a:rPr lang="en-GB" baseline="0" dirty="0" smtClean="0"/>
              <a:t>against other value functions in the same game-engine running at 1-ply.</a:t>
            </a:r>
          </a:p>
          <a:p>
            <a:pPr eaLnBrk="1" hangingPunct="1">
              <a:spcBef>
                <a:spcPct val="0"/>
              </a:spcBef>
            </a:pPr>
            <a:endParaRPr lang="en-GB" baseline="0" dirty="0" smtClean="0"/>
          </a:p>
          <a:p>
            <a:pPr eaLnBrk="1" hangingPunct="1">
              <a:spcBef>
                <a:spcPct val="0"/>
              </a:spcBef>
            </a:pPr>
            <a:r>
              <a:rPr lang="en-GB" baseline="0" dirty="0" smtClean="0"/>
              <a:t>The league shows that all the top players are based on N-Tuple systems (this may</a:t>
            </a:r>
          </a:p>
          <a:p>
            <a:pPr eaLnBrk="1" hangingPunct="1">
              <a:spcBef>
                <a:spcPct val="0"/>
              </a:spcBef>
            </a:pPr>
            <a:r>
              <a:rPr lang="en-GB" baseline="0" dirty="0" smtClean="0"/>
              <a:t>not be obvious from the names but the type of each player is stored on the server).</a:t>
            </a:r>
          </a:p>
          <a:p>
            <a:pPr eaLnBrk="1" hangingPunct="1">
              <a:spcBef>
                <a:spcPct val="0"/>
              </a:spcBef>
            </a:pPr>
            <a:endParaRPr lang="en-GB" baseline="0" dirty="0" smtClean="0"/>
          </a:p>
          <a:p>
            <a:pPr eaLnBrk="1" hangingPunct="1">
              <a:spcBef>
                <a:spcPct val="0"/>
              </a:spcBef>
            </a:pPr>
            <a:r>
              <a:rPr lang="en-GB" baseline="0" dirty="0" smtClean="0"/>
              <a:t>The second best class of player are spatially arranged </a:t>
            </a:r>
            <a:r>
              <a:rPr lang="en-GB" baseline="0" dirty="0" err="1" smtClean="0"/>
              <a:t>MLPs</a:t>
            </a:r>
            <a:r>
              <a:rPr lang="en-GB" baseline="0" dirty="0" smtClean="0"/>
              <a:t> in the style of</a:t>
            </a:r>
          </a:p>
          <a:p>
            <a:pPr eaLnBrk="1" hangingPunct="1">
              <a:spcBef>
                <a:spcPct val="0"/>
              </a:spcBef>
            </a:pPr>
            <a:r>
              <a:rPr lang="en-GB" baseline="0" dirty="0" smtClean="0"/>
              <a:t>the Blondie24 checkers player, followed by standard </a:t>
            </a:r>
            <a:r>
              <a:rPr lang="en-GB" baseline="0" dirty="0" err="1" smtClean="0"/>
              <a:t>MLPs</a:t>
            </a:r>
            <a:r>
              <a:rPr lang="en-GB" baseline="0" dirty="0" smtClean="0"/>
              <a:t>, and then weighted piece counters.</a:t>
            </a:r>
          </a:p>
          <a:p>
            <a:pPr eaLnBrk="1" hangingPunct="1">
              <a:spcBef>
                <a:spcPct val="0"/>
              </a:spcBef>
            </a:pPr>
            <a:endParaRPr lang="en-GB" baseline="0" dirty="0" smtClean="0"/>
          </a:p>
          <a:p>
            <a:pPr eaLnBrk="1" hangingPunct="1">
              <a:spcBef>
                <a:spcPct val="0"/>
              </a:spcBef>
            </a:pPr>
            <a:r>
              <a:rPr lang="en-GB" baseline="0" dirty="0" smtClean="0"/>
              <a:t>This clearly shows that the choice of value function has a profound effect on performance.</a:t>
            </a:r>
          </a:p>
        </p:txBody>
      </p:sp>
      <p:sp>
        <p:nvSpPr>
          <p:cNvPr id="1290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E1EC8A-2271-4329-8613-AB54259F1C22}" type="slidenum">
              <a:rPr lang="en-GB" smtClean="0"/>
              <a:pPr fontAlgn="base">
                <a:spcBef>
                  <a:spcPct val="0"/>
                </a:spcBef>
                <a:spcAft>
                  <a:spcPct val="0"/>
                </a:spcAft>
                <a:defRPr/>
              </a:pPr>
              <a:t>50</a:t>
            </a:fld>
            <a:endParaRPr lang="en-GB"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p:spPr>
      </p:sp>
      <p:sp>
        <p:nvSpPr>
          <p:cNvPr id="143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dirty="0" smtClean="0"/>
              <a:t>N-Tuple systems offer outstanding results compared to other game-learning architectures such as </a:t>
            </a:r>
            <a:r>
              <a:rPr lang="en-GB" dirty="0" err="1" smtClean="0"/>
              <a:t>MLPs</a:t>
            </a:r>
            <a:endParaRPr lang="en-GB" dirty="0" smtClean="0"/>
          </a:p>
          <a:p>
            <a:pPr eaLnBrk="1" hangingPunct="1"/>
            <a:r>
              <a:rPr lang="en-GB" dirty="0" smtClean="0"/>
              <a:t>and</a:t>
            </a:r>
            <a:r>
              <a:rPr lang="en-GB" baseline="0" dirty="0" smtClean="0"/>
              <a:t> weighted piece counters.</a:t>
            </a:r>
          </a:p>
          <a:p>
            <a:pPr eaLnBrk="1" hangingPunct="1"/>
            <a:endParaRPr lang="en-GB" dirty="0" smtClean="0"/>
          </a:p>
          <a:p>
            <a:pPr eaLnBrk="1" hangingPunct="1"/>
            <a:r>
              <a:rPr lang="en-GB" dirty="0" smtClean="0"/>
              <a:t>They may involve a very large number of parameters – the trained player had around 15,000 weights,</a:t>
            </a:r>
          </a:p>
          <a:p>
            <a:pPr eaLnBrk="1" hangingPunct="1"/>
            <a:r>
              <a:rPr lang="en-GB" dirty="0" smtClean="0"/>
              <a:t>but</a:t>
            </a:r>
            <a:r>
              <a:rPr lang="en-GB" baseline="0" dirty="0" smtClean="0"/>
              <a:t> t</a:t>
            </a:r>
            <a:r>
              <a:rPr lang="en-GB" dirty="0" smtClean="0"/>
              <a:t>emporal difference learning can learn these effectively.</a:t>
            </a:r>
          </a:p>
          <a:p>
            <a:pPr eaLnBrk="1" hangingPunct="1"/>
            <a:endParaRPr lang="en-GB" dirty="0" smtClean="0"/>
          </a:p>
          <a:p>
            <a:pPr eaLnBrk="1" hangingPunct="1"/>
            <a:r>
              <a:rPr lang="en-GB" dirty="0" smtClean="0"/>
              <a:t>In a separate experiment not shown here co-evolution failed</a:t>
            </a:r>
            <a:r>
              <a:rPr lang="en-GB" baseline="0" dirty="0" smtClean="0"/>
              <a:t> to train</a:t>
            </a:r>
          </a:p>
          <a:p>
            <a:pPr eaLnBrk="1" hangingPunct="1"/>
            <a:r>
              <a:rPr lang="en-GB" baseline="0" dirty="0" smtClean="0"/>
              <a:t>this type of architecture,</a:t>
            </a:r>
            <a:r>
              <a:rPr lang="en-GB" dirty="0" smtClean="0"/>
              <a:t> partly due</a:t>
            </a:r>
            <a:r>
              <a:rPr lang="en-GB" baseline="0" dirty="0" smtClean="0"/>
              <a:t> to the lower information rates</a:t>
            </a:r>
          </a:p>
          <a:p>
            <a:pPr eaLnBrk="1" hangingPunct="1"/>
            <a:r>
              <a:rPr lang="en-GB" baseline="0" dirty="0" smtClean="0"/>
              <a:t>as explained previously.</a:t>
            </a:r>
          </a:p>
          <a:p>
            <a:pPr eaLnBrk="1" hangingPunct="1"/>
            <a:endParaRPr lang="en-GB" baseline="0" dirty="0" smtClean="0"/>
          </a:p>
          <a:p>
            <a:pPr eaLnBrk="1" hangingPunct="1"/>
            <a:endParaRPr lang="en-GB" dirty="0" smtClean="0"/>
          </a:p>
          <a:p>
            <a:pPr eaLnBrk="1" hangingPunct="1">
              <a:spcBef>
                <a:spcPct val="0"/>
              </a:spcBef>
            </a:pPr>
            <a:endParaRPr lang="en-GB" dirty="0" smtClean="0"/>
          </a:p>
        </p:txBody>
      </p:sp>
      <p:sp>
        <p:nvSpPr>
          <p:cNvPr id="1310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0D9FAA-4028-489B-90E3-238F63F43F31}" type="slidenum">
              <a:rPr lang="en-GB" smtClean="0"/>
              <a:pPr fontAlgn="base">
                <a:spcBef>
                  <a:spcPct val="0"/>
                </a:spcBef>
                <a:spcAft>
                  <a:spcPct val="0"/>
                </a:spcAft>
                <a:defRPr/>
              </a:pPr>
              <a:t>51</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We’ll begin by looking at the main classes of architecture.  An agent perceives the world through some</a:t>
            </a:r>
            <a:r>
              <a:rPr lang="en-GB" baseline="0" dirty="0" smtClean="0"/>
              <a:t> real or virtual sensors.  These are fed to the inputs of a function approximator.  There are two main ways this can be configured: either as a value function or as an action selector.  In the value function approach, the agent projects the current state of the game to a set of possible future states, by applying a set of actions to a model of the game or system.  The value function takes as input a game state, and produces a single value as output for each state.  The agent selects the action that leads to the highest value state (as judged by the value function).</a:t>
            </a:r>
          </a:p>
          <a:p>
            <a:pPr eaLnBrk="1" hangingPunct="1">
              <a:spcBef>
                <a:spcPct val="0"/>
              </a:spcBef>
            </a:pPr>
            <a:endParaRPr lang="en-GB" baseline="0" dirty="0" smtClean="0"/>
          </a:p>
          <a:p>
            <a:pPr eaLnBrk="1" hangingPunct="1">
              <a:spcBef>
                <a:spcPct val="0"/>
              </a:spcBef>
            </a:pPr>
            <a:r>
              <a:rPr lang="en-GB" baseline="0" dirty="0" smtClean="0"/>
              <a:t>In the case of an action selector, it takes only the current state of the game, and directly outputs the action to take.  The interpretation of the outputs will depend on the nature of the game.  For example, when using this approach for a board game, the outputs of the function approximator will be continuous values, but the move selected could be the legal move with the highest associated output.  On the other hand, for a car racing game there might two outputs that are directly interpreted as the accelerator and the steering angle.</a:t>
            </a:r>
          </a:p>
          <a:p>
            <a:pPr eaLnBrk="1" hangingPunct="1">
              <a:spcBef>
                <a:spcPct val="0"/>
              </a:spcBef>
            </a:pPr>
            <a:endParaRPr lang="en-GB" dirty="0" smtClean="0"/>
          </a:p>
        </p:txBody>
      </p:sp>
      <p:sp>
        <p:nvSpPr>
          <p:cNvPr id="757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BFAA7B-4589-463A-A64D-A356712A6DF3}" type="slidenum">
              <a:rPr lang="en-GB" smtClean="0"/>
              <a:pPr fontAlgn="base">
                <a:spcBef>
                  <a:spcPct val="0"/>
                </a:spcBef>
                <a:spcAft>
                  <a:spcPct val="0"/>
                </a:spcAft>
                <a:defRPr/>
              </a:pPr>
              <a:t>6</a:t>
            </a:fld>
            <a:endParaRPr lang="en-GB"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p:spPr>
      </p:sp>
      <p:sp>
        <p:nvSpPr>
          <p:cNvPr id="152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smtClean="0"/>
          </a:p>
        </p:txBody>
      </p:sp>
      <p:sp>
        <p:nvSpPr>
          <p:cNvPr id="138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103D11-9F41-49E6-8C3A-B1ED4DC109B4}" type="slidenum">
              <a:rPr lang="en-GB" smtClean="0"/>
              <a:pPr fontAlgn="base">
                <a:spcBef>
                  <a:spcPct val="0"/>
                </a:spcBef>
                <a:spcAft>
                  <a:spcPct val="0"/>
                </a:spcAft>
                <a:defRPr/>
              </a:pPr>
              <a:t>53</a:t>
            </a:fld>
            <a:endParaRPr lang="en-GB"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CE7768B0-31E6-4E70-8C2D-A3BF38AC0314}" type="slidenum">
              <a:rPr lang="en-GB" smtClean="0"/>
              <a:pPr>
                <a:defRPr/>
              </a:pPr>
              <a:t>54</a:t>
            </a:fld>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CE7768B0-31E6-4E70-8C2D-A3BF38AC0314}" type="slidenum">
              <a:rPr lang="en-GB" smtClean="0"/>
              <a:pPr>
                <a:defRPr/>
              </a:pPr>
              <a:t>55</a:t>
            </a:fld>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CE7768B0-31E6-4E70-8C2D-A3BF38AC0314}" type="slidenum">
              <a:rPr lang="en-GB" smtClean="0"/>
              <a:pPr>
                <a:defRPr/>
              </a:pPr>
              <a:t>56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Let’s look in some</a:t>
            </a:r>
            <a:r>
              <a:rPr lang="en-GB" baseline="0" dirty="0" smtClean="0"/>
              <a:t> more detail at the properties of an action selector.  On the plus side there is no need for an internal model of the game, and once trained it offers fast operation.  Against this, it is slower to train as it has more parameters to set than an equivalent value function.  Also, some post processing may be required in order to guarantee actions which are legal.</a:t>
            </a:r>
          </a:p>
          <a:p>
            <a:pPr eaLnBrk="1" hangingPunct="1">
              <a:spcBef>
                <a:spcPct val="0"/>
              </a:spcBef>
            </a:pPr>
            <a:endParaRPr lang="en-GB" baseline="0" dirty="0" smtClean="0"/>
          </a:p>
          <a:p>
            <a:pPr eaLnBrk="1" hangingPunct="1">
              <a:spcBef>
                <a:spcPct val="0"/>
              </a:spcBef>
            </a:pPr>
            <a:endParaRPr lang="en-GB" baseline="0" dirty="0" smtClean="0"/>
          </a:p>
          <a:p>
            <a:pPr eaLnBrk="1" hangingPunct="1">
              <a:spcBef>
                <a:spcPct val="0"/>
              </a:spcBef>
            </a:pPr>
            <a:endParaRPr lang="en-GB" dirty="0" smtClean="0"/>
          </a:p>
        </p:txBody>
      </p:sp>
      <p:sp>
        <p:nvSpPr>
          <p:cNvPr id="768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50511E-AD95-4800-9309-85298AB2F9E2}" type="slidenum">
              <a:rPr lang="en-GB" smtClean="0"/>
              <a:pPr fontAlgn="base">
                <a:spcBef>
                  <a:spcPct val="0"/>
                </a:spcBef>
                <a:spcAft>
                  <a:spcPct val="0"/>
                </a:spcAft>
                <a:defRPr/>
              </a:pPr>
              <a:t>7</a:t>
            </a:fld>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To reiterate, the state value function works by applying a</a:t>
            </a:r>
            <a:r>
              <a:rPr lang="en-GB" baseline="0" dirty="0" smtClean="0"/>
              <a:t> set of possible actions to the current game state to generate a set of possible future states.  These states are then evaluated with the value function.  The action is chosen that leads to the state with the highest value.  Since the system has only a single output, the system typically has fewer parameters than an action selector, and learns relatively quickly.  On the negative side, a model of the system is required in order to project forward in time.  The approach is very flexible, and stronger players can often be generated by simply projecting  further forward in time, though at the expense of greater CPU time during training and operation.</a:t>
            </a:r>
          </a:p>
          <a:p>
            <a:pPr eaLnBrk="1" hangingPunct="1">
              <a:spcBef>
                <a:spcPct val="0"/>
              </a:spcBef>
            </a:pPr>
            <a:endParaRPr lang="en-GB" dirty="0" smtClean="0"/>
          </a:p>
        </p:txBody>
      </p:sp>
      <p:sp>
        <p:nvSpPr>
          <p:cNvPr id="778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05892B-0A00-43DD-84B1-8957A023EEAB}" type="slidenum">
              <a:rPr lang="en-GB" smtClean="0"/>
              <a:pPr fontAlgn="base">
                <a:spcBef>
                  <a:spcPct val="0"/>
                </a:spcBef>
                <a:spcAft>
                  <a:spcPct val="0"/>
                </a:spcAft>
                <a:defRPr/>
              </a:pPr>
              <a:t>8</a:t>
            </a:fld>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diagram shows a block diagram of a value function being used to play a game.</a:t>
            </a:r>
          </a:p>
          <a:p>
            <a:endParaRPr lang="en-GB" dirty="0" smtClean="0"/>
          </a:p>
          <a:p>
            <a:r>
              <a:rPr lang="en-GB" dirty="0" smtClean="0"/>
              <a:t> The game state at time t is projected to future states at time t+1, in the diagram these are show</a:t>
            </a:r>
            <a:r>
              <a:rPr lang="en-GB" baseline="0" dirty="0" smtClean="0"/>
              <a:t>n as the result of taking actions a1, a2, and </a:t>
            </a:r>
            <a:r>
              <a:rPr lang="en-GB" baseline="0" dirty="0" err="1" smtClean="0"/>
              <a:t>a_n</a:t>
            </a:r>
            <a:r>
              <a:rPr lang="en-GB" baseline="0" dirty="0" smtClean="0"/>
              <a:t>.  </a:t>
            </a:r>
          </a:p>
          <a:p>
            <a:endParaRPr lang="en-GB" baseline="0" dirty="0" smtClean="0"/>
          </a:p>
          <a:p>
            <a:r>
              <a:rPr lang="en-GB" baseline="0" dirty="0" smtClean="0"/>
              <a:t>  Each game state then goes in turn through the exact same feature extractor and function approximator being</a:t>
            </a:r>
          </a:p>
          <a:p>
            <a:r>
              <a:rPr lang="en-GB" baseline="0" dirty="0" smtClean="0"/>
              <a:t> operated as a value function.</a:t>
            </a:r>
          </a:p>
          <a:p>
            <a:endParaRPr lang="en-GB" baseline="0" dirty="0" smtClean="0"/>
          </a:p>
          <a:p>
            <a:r>
              <a:rPr lang="en-GB" baseline="0" dirty="0" smtClean="0"/>
              <a:t>  The function approximator has a single output indicating the value of that state.  The chosen action is the one that leads to</a:t>
            </a:r>
          </a:p>
          <a:p>
            <a:r>
              <a:rPr lang="en-GB" baseline="0" dirty="0" smtClean="0"/>
              <a:t> the highest output.</a:t>
            </a:r>
          </a:p>
          <a:p>
            <a:endParaRPr lang="en-GB" baseline="0" dirty="0" smtClean="0"/>
          </a:p>
        </p:txBody>
      </p:sp>
      <p:sp>
        <p:nvSpPr>
          <p:cNvPr id="4" name="Slide Number Placeholder 3"/>
          <p:cNvSpPr>
            <a:spLocks noGrp="1"/>
          </p:cNvSpPr>
          <p:nvPr>
            <p:ph type="sldNum" sz="quarter" idx="10"/>
          </p:nvPr>
        </p:nvSpPr>
        <p:spPr/>
        <p:txBody>
          <a:bodyPr/>
          <a:lstStyle/>
          <a:p>
            <a:pPr>
              <a:defRPr/>
            </a:pPr>
            <a:fld id="{CE7768B0-31E6-4E70-8C2D-A3BF38AC0314}" type="slidenum">
              <a:rPr lang="en-GB" smtClean="0"/>
              <a:pPr>
                <a:defRPr/>
              </a:pPr>
              <a:t>9</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t>To clarify these approaches, let’s consider a simple grid world problem.</a:t>
            </a:r>
          </a:p>
          <a:p>
            <a:pPr eaLnBrk="1" hangingPunct="1">
              <a:spcBef>
                <a:spcPct val="0"/>
              </a:spcBef>
            </a:pPr>
            <a:r>
              <a:rPr lang="en-GB" dirty="0" smtClean="0"/>
              <a:t>The aim is for the agent (the red disc) to find the goal (the green disc in the centre).</a:t>
            </a:r>
          </a:p>
          <a:p>
            <a:pPr eaLnBrk="1" hangingPunct="1">
              <a:spcBef>
                <a:spcPct val="0"/>
              </a:spcBef>
            </a:pPr>
            <a:r>
              <a:rPr lang="en-GB" dirty="0" smtClean="0"/>
              <a:t>The</a:t>
            </a:r>
            <a:r>
              <a:rPr lang="en-GB" baseline="0" dirty="0" smtClean="0"/>
              <a:t> grid is toroidal, and in each state there are four possible actions: up, down, left and right.</a:t>
            </a:r>
          </a:p>
          <a:p>
            <a:pPr eaLnBrk="1" hangingPunct="1">
              <a:spcBef>
                <a:spcPct val="0"/>
              </a:spcBef>
            </a:pPr>
            <a:endParaRPr lang="en-GB" baseline="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en-GB" dirty="0" smtClean="0"/>
              <a:t>Let’s see now how to</a:t>
            </a:r>
            <a:r>
              <a:rPr lang="en-GB" baseline="0" dirty="0" smtClean="0"/>
              <a:t> address this problem with a state value function, and with an action selector.</a:t>
            </a:r>
          </a:p>
          <a:p>
            <a:pPr eaLnBrk="1" hangingPunct="1">
              <a:spcBef>
                <a:spcPct val="0"/>
              </a:spcBef>
            </a:pPr>
            <a:endParaRPr lang="en-GB" dirty="0" smtClean="0"/>
          </a:p>
        </p:txBody>
      </p:sp>
      <p:sp>
        <p:nvSpPr>
          <p:cNvPr id="788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38CB10-9F27-49C4-BDD7-B9B49256CBC7}" type="slidenum">
              <a:rPr lang="en-GB" smtClean="0"/>
              <a:pPr fontAlgn="base">
                <a:spcBef>
                  <a:spcPct val="0"/>
                </a:spcBef>
                <a:spcAft>
                  <a:spcPct val="0"/>
                </a:spcAft>
                <a:defRPr/>
              </a:pPr>
              <a:t>10</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baseline="0" dirty="0" smtClean="0"/>
          </a:p>
          <a:p>
            <a:pPr eaLnBrk="1" hangingPunct="1">
              <a:spcBef>
                <a:spcPct val="0"/>
              </a:spcBef>
            </a:pPr>
            <a:r>
              <a:rPr lang="en-GB" baseline="0" dirty="0" smtClean="0"/>
              <a:t>For the state value approach, each state (that is, each grid square) has an associated value.  To select an action, the four possible next states are considered (each shown by a red circle).  The bold arrow shows the selected action, which is the one that leads to the highest value state (shown by the lighter shade of blue).</a:t>
            </a:r>
            <a:endParaRPr lang="en-GB" dirty="0" smtClean="0"/>
          </a:p>
          <a:p>
            <a:pPr eaLnBrk="1" hangingPunct="1">
              <a:spcBef>
                <a:spcPct val="0"/>
              </a:spcBef>
            </a:pPr>
            <a:endParaRPr lang="en-GB" dirty="0" smtClean="0"/>
          </a:p>
          <a:p>
            <a:pPr eaLnBrk="1" hangingPunct="1">
              <a:spcBef>
                <a:spcPct val="0"/>
              </a:spcBef>
            </a:pPr>
            <a:r>
              <a:rPr lang="en-GB" dirty="0" smtClean="0"/>
              <a:t>[note: ideally the actions should be animated in turn]</a:t>
            </a:r>
          </a:p>
          <a:p>
            <a:pPr eaLnBrk="1" hangingPunct="1">
              <a:spcBef>
                <a:spcPct val="0"/>
              </a:spcBef>
            </a:pPr>
            <a:endParaRPr lang="en-GB" dirty="0" smtClean="0"/>
          </a:p>
        </p:txBody>
      </p:sp>
      <p:sp>
        <p:nvSpPr>
          <p:cNvPr id="798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018F00-DB13-4139-9A1A-97404791F494}" type="slidenum">
              <a:rPr lang="en-GB" smtClean="0"/>
              <a:pPr fontAlgn="base">
                <a:spcBef>
                  <a:spcPct val="0"/>
                </a:spcBef>
                <a:spcAft>
                  <a:spcPct val="0"/>
                </a:spcAft>
                <a:defRPr/>
              </a:pPr>
              <a:t>11</a:t>
            </a:fld>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7CD4DCF9-567F-4FF4-B62E-F157FFB80C3C}" type="datetimeFigureOut">
              <a:rPr lang="en-US"/>
              <a:pPr>
                <a:defRPr/>
              </a:pPr>
              <a:t>6/11/2015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A430EC8-EA21-4FF7-B532-BB6077218EB8}"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A5708EBD-9F6D-48E5-B474-48919968B7DA}" type="datetimeFigureOut">
              <a:rPr lang="en-US"/>
              <a:pPr>
                <a:defRPr/>
              </a:pPr>
              <a:t>6/11/2015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C08D78C-495C-48EE-AAD9-D4C2BF899EAC}"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ED5FC578-4E1B-4F4C-9288-7B3E365BAADD}" type="datetimeFigureOut">
              <a:rPr lang="en-US"/>
              <a:pPr>
                <a:defRPr/>
              </a:pPr>
              <a:t>6/11/2015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AA72339-12CA-4E32-BDD3-86C53275E025}"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9CCE6F71-4A56-447C-9A4E-8E06A40DDF9B}" type="datetimeFigureOut">
              <a:rPr lang="en-US"/>
              <a:pPr>
                <a:defRPr/>
              </a:pPr>
              <a:t>6/11/2015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23506FA-71E5-4CB5-BB8C-9C29D9BE96A8}"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8E07116-6004-405C-9239-8ECE4490E709}" type="datetimeFigureOut">
              <a:rPr lang="en-US"/>
              <a:pPr>
                <a:defRPr/>
              </a:pPr>
              <a:t>6/11/2015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0AFF8E4-F845-42FE-9DC9-CEA425D94456}"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D11365C9-D140-4A78-AD3C-6DACCE8D128F}" type="datetimeFigureOut">
              <a:rPr lang="en-US"/>
              <a:pPr>
                <a:defRPr/>
              </a:pPr>
              <a:t>6/11/2015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855C8FB-25D5-41FF-87EB-88A7D2F19F7E}"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7FD56CE6-48C5-4ECE-9E78-3F2C4B55BD0C}" type="datetimeFigureOut">
              <a:rPr lang="en-US"/>
              <a:pPr>
                <a:defRPr/>
              </a:pPr>
              <a:t>6/11/2015</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1FBBA15E-D99A-4204-9570-8E7E6557D120}"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C848C670-B8D2-40A7-AD59-B4DDC4D1570F}" type="datetimeFigureOut">
              <a:rPr lang="en-US"/>
              <a:pPr>
                <a:defRPr/>
              </a:pPr>
              <a:t>6/11/2015</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61AFC19A-756A-42F5-9D52-C012A623FE00}"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C17708F-9D1C-4D59-B476-94520B90DB7D}" type="datetimeFigureOut">
              <a:rPr lang="en-US"/>
              <a:pPr>
                <a:defRPr/>
              </a:pPr>
              <a:t>6/11/2015</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4DCB8419-CB1F-40FD-A7D2-27760EAE6FD9}"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95B661D-63A3-439E-B3A6-28AAF4D6FED9}" type="datetimeFigureOut">
              <a:rPr lang="en-US"/>
              <a:pPr>
                <a:defRPr/>
              </a:pPr>
              <a:t>6/11/2015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8CE2B006-64FE-43B3-B1E0-7493D7CA053C}"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928AC03-2032-4A11-8CE8-5CAFEFD2467B}" type="datetimeFigureOut">
              <a:rPr lang="en-US"/>
              <a:pPr>
                <a:defRPr/>
              </a:pPr>
              <a:t>6/11/2015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6B58DC56-829C-4317-83B2-C0396FF38B2E}"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5249C80-8FD9-469A-8236-400B9B8A0DA1}" type="datetimeFigureOut">
              <a:rPr lang="en-US"/>
              <a:pPr>
                <a:defRPr/>
              </a:pPr>
              <a:t>6/11/2015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F71FB78-9834-4EA9-8E7F-817678FCE34B}" type="slidenum">
              <a:rPr lang="en-GB"/>
              <a:pPr>
                <a:defRPr/>
              </a:pPr>
              <a:t>‹#›</a:t>
            </a:fld>
            <a:endParaRPr lang="en-GB"/>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file:///c:\src\PlayOthello.ba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audio" Target="file:///C:\admin\cig\ExpertNow\wma\Othello\SlideOthelloVolatile.wma" TargetMode="Externa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file:///c:\src\PlayOthello.ba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bionik.tu-berlin.de/user/niko/cmatutorial.pdf"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GB" sz="6000" dirty="0" smtClean="0"/>
              <a:t/>
            </a:r>
            <a:br>
              <a:rPr lang="en-GB" sz="6000" dirty="0" smtClean="0"/>
            </a:br>
            <a:r>
              <a:rPr lang="en-GB" sz="6000" dirty="0" smtClean="0"/>
              <a:t>Evolution and TDL</a:t>
            </a:r>
            <a:br>
              <a:rPr lang="en-GB" sz="6000" dirty="0" smtClean="0"/>
            </a:br>
            <a:r>
              <a:rPr lang="en-GB" sz="6000" dirty="0" smtClean="0"/>
              <a:t>IGGI Game Design </a:t>
            </a:r>
            <a:br>
              <a:rPr lang="en-GB" sz="6000" dirty="0" smtClean="0"/>
            </a:br>
            <a:r>
              <a:rPr lang="en-GB" sz="6000" dirty="0" smtClean="0"/>
              <a:t>Part II</a:t>
            </a:r>
            <a:br>
              <a:rPr lang="en-GB" sz="6000" dirty="0" smtClean="0"/>
            </a:br>
            <a:r>
              <a:rPr lang="en-GB" sz="6000" dirty="0" smtClean="0"/>
              <a:t>Simon Lucas</a:t>
            </a:r>
            <a:br>
              <a:rPr lang="en-GB" sz="6000" dirty="0" smtClean="0"/>
            </a:br>
            <a:r>
              <a:rPr lang="en-GB" sz="3600" dirty="0" smtClean="0"/>
              <a:t>(note: the n-tuple slides are bonus material, you probably won’t use these)</a:t>
            </a:r>
            <a:r>
              <a:rPr lang="en-GB" sz="6000" dirty="0" smtClean="0"/>
              <a:t/>
            </a:r>
            <a:br>
              <a:rPr lang="en-GB" sz="6000" dirty="0" smtClean="0"/>
            </a:br>
            <a:endParaRPr lang="en-GB" sz="4800" i="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GB" smtClean="0"/>
              <a:t>Grid World</a:t>
            </a:r>
          </a:p>
        </p:txBody>
      </p:sp>
      <p:sp>
        <p:nvSpPr>
          <p:cNvPr id="12291" name="Content Placeholder 2"/>
          <p:cNvSpPr>
            <a:spLocks noGrp="1"/>
          </p:cNvSpPr>
          <p:nvPr>
            <p:ph idx="1"/>
          </p:nvPr>
        </p:nvSpPr>
        <p:spPr>
          <a:xfrm>
            <a:off x="457200" y="1498599"/>
            <a:ext cx="5486400" cy="5146675"/>
          </a:xfrm>
        </p:spPr>
        <p:txBody>
          <a:bodyPr/>
          <a:lstStyle/>
          <a:p>
            <a:pPr eaLnBrk="1" hangingPunct="1"/>
            <a:r>
              <a:rPr lang="en-GB" sz="2800" dirty="0" smtClean="0"/>
              <a:t>n x n grid</a:t>
            </a:r>
          </a:p>
          <a:p>
            <a:pPr eaLnBrk="1" hangingPunct="1"/>
            <a:r>
              <a:rPr lang="en-GB" sz="2800" dirty="0" smtClean="0"/>
              <a:t>Green disc: goal state</a:t>
            </a:r>
          </a:p>
          <a:p>
            <a:pPr eaLnBrk="1" hangingPunct="1"/>
            <a:r>
              <a:rPr lang="en-GB" sz="2800" dirty="0" smtClean="0"/>
              <a:t>Red disc: current state</a:t>
            </a:r>
          </a:p>
          <a:p>
            <a:pPr eaLnBrk="1" hangingPunct="1"/>
            <a:r>
              <a:rPr lang="en-GB" sz="2800" dirty="0" smtClean="0"/>
              <a:t>Actions: up, down, left, right</a:t>
            </a:r>
          </a:p>
          <a:p>
            <a:pPr eaLnBrk="1" hangingPunct="1"/>
            <a:r>
              <a:rPr lang="en-GB" sz="2800" dirty="0" smtClean="0"/>
              <a:t>Red circles: possible next states</a:t>
            </a:r>
          </a:p>
          <a:p>
            <a:pPr eaLnBrk="1" hangingPunct="1"/>
            <a:r>
              <a:rPr lang="en-GB" sz="2800" dirty="0" smtClean="0"/>
              <a:t>Example uses 15 x 15 grid</a:t>
            </a:r>
          </a:p>
        </p:txBody>
      </p:sp>
      <p:pic>
        <p:nvPicPr>
          <p:cNvPr id="12292" name="Picture 4"/>
          <p:cNvPicPr>
            <a:picLocks noChangeAspect="1" noChangeArrowheads="1"/>
          </p:cNvPicPr>
          <p:nvPr/>
        </p:nvPicPr>
        <p:blipFill>
          <a:blip r:embed="rId3" cstate="print"/>
          <a:srcRect/>
          <a:stretch>
            <a:fillRect/>
          </a:stretch>
        </p:blipFill>
        <p:spPr bwMode="auto">
          <a:xfrm>
            <a:off x="5610277" y="1163433"/>
            <a:ext cx="3308350" cy="3557587"/>
          </a:xfrm>
          <a:prstGeom prst="rect">
            <a:avLst/>
          </a:prstGeom>
          <a:noFill/>
          <a:ln w="9525">
            <a:noFill/>
            <a:miter lim="800000"/>
            <a:headEnd/>
            <a:tailEnd/>
          </a:ln>
        </p:spPr>
      </p:pic>
      <p:sp>
        <p:nvSpPr>
          <p:cNvPr id="5" name="Oval 4"/>
          <p:cNvSpPr/>
          <p:nvPr/>
        </p:nvSpPr>
        <p:spPr>
          <a:xfrm>
            <a:off x="6594475" y="3025775"/>
            <a:ext cx="115888" cy="1555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Oval 5"/>
          <p:cNvSpPr/>
          <p:nvPr/>
        </p:nvSpPr>
        <p:spPr>
          <a:xfrm>
            <a:off x="6591300" y="2792413"/>
            <a:ext cx="115888" cy="1539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Oval 6"/>
          <p:cNvSpPr/>
          <p:nvPr/>
        </p:nvSpPr>
        <p:spPr>
          <a:xfrm>
            <a:off x="6783388" y="3022600"/>
            <a:ext cx="115887" cy="1539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8" name="Oval 7"/>
          <p:cNvSpPr/>
          <p:nvPr/>
        </p:nvSpPr>
        <p:spPr>
          <a:xfrm>
            <a:off x="6600825" y="3213100"/>
            <a:ext cx="115888" cy="1539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9" name="Oval 8"/>
          <p:cNvSpPr/>
          <p:nvPr/>
        </p:nvSpPr>
        <p:spPr>
          <a:xfrm>
            <a:off x="6378575" y="3030538"/>
            <a:ext cx="115888" cy="1555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0" name="Oval 9"/>
          <p:cNvSpPr/>
          <p:nvPr/>
        </p:nvSpPr>
        <p:spPr>
          <a:xfrm>
            <a:off x="7210425" y="3011488"/>
            <a:ext cx="115888" cy="15398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p:cNvSpPr>
            <a:spLocks noGrp="1"/>
          </p:cNvSpPr>
          <p:nvPr>
            <p:ph type="title"/>
          </p:nvPr>
        </p:nvSpPr>
        <p:spPr/>
        <p:txBody>
          <a:bodyPr/>
          <a:lstStyle/>
          <a:p>
            <a:pPr eaLnBrk="1" hangingPunct="1"/>
            <a:r>
              <a:rPr lang="en-GB" sz="3600" dirty="0" smtClean="0"/>
              <a:t>Grid World: State Value Approach</a:t>
            </a:r>
          </a:p>
        </p:txBody>
      </p:sp>
      <p:sp>
        <p:nvSpPr>
          <p:cNvPr id="13316" name="Content Placeholder 2"/>
          <p:cNvSpPr>
            <a:spLocks noGrp="1"/>
          </p:cNvSpPr>
          <p:nvPr>
            <p:ph idx="1"/>
          </p:nvPr>
        </p:nvSpPr>
        <p:spPr>
          <a:xfrm>
            <a:off x="457200" y="1600200"/>
            <a:ext cx="3606800" cy="4525963"/>
          </a:xfrm>
        </p:spPr>
        <p:txBody>
          <a:bodyPr/>
          <a:lstStyle/>
          <a:p>
            <a:pPr eaLnBrk="1" hangingPunct="1"/>
            <a:r>
              <a:rPr lang="en-GB" sz="2800" dirty="0" smtClean="0"/>
              <a:t>State value: consider the four states reachable from the current state by the set of possible actions</a:t>
            </a:r>
          </a:p>
          <a:p>
            <a:pPr lvl="1" eaLnBrk="1" hangingPunct="1"/>
            <a:r>
              <a:rPr lang="en-GB" sz="2400" dirty="0" smtClean="0"/>
              <a:t>choose action that leads to highest value state</a:t>
            </a:r>
            <a:endParaRPr lang="en-GB" dirty="0" smtClean="0"/>
          </a:p>
          <a:p>
            <a:pPr eaLnBrk="1" hangingPunct="1"/>
            <a:endParaRPr lang="en-GB" sz="2800" dirty="0" smtClean="0"/>
          </a:p>
        </p:txBody>
      </p:sp>
      <p:pic>
        <p:nvPicPr>
          <p:cNvPr id="13317" name="Picture 2"/>
          <p:cNvPicPr>
            <a:picLocks noChangeAspect="1" noChangeArrowheads="1"/>
          </p:cNvPicPr>
          <p:nvPr/>
        </p:nvPicPr>
        <p:blipFill>
          <a:blip r:embed="rId3" cstate="print"/>
          <a:srcRect/>
          <a:stretch>
            <a:fillRect/>
          </a:stretch>
        </p:blipFill>
        <p:spPr bwMode="auto">
          <a:xfrm>
            <a:off x="4427538" y="1900238"/>
            <a:ext cx="2952750" cy="2127250"/>
          </a:xfrm>
          <a:prstGeom prst="rect">
            <a:avLst/>
          </a:prstGeom>
          <a:noFill/>
          <a:ln w="25400">
            <a:solidFill>
              <a:schemeClr val="tx1"/>
            </a:solidFill>
            <a:miter lim="800000"/>
            <a:headEnd/>
            <a:tailEnd/>
          </a:ln>
        </p:spPr>
      </p:pic>
      <p:cxnSp>
        <p:nvCxnSpPr>
          <p:cNvPr id="6" name="Straight Arrow Connector 5"/>
          <p:cNvCxnSpPr/>
          <p:nvPr/>
        </p:nvCxnSpPr>
        <p:spPr>
          <a:xfrm rot="16200000" flipV="1">
            <a:off x="5304632" y="2720181"/>
            <a:ext cx="463550" cy="142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543550" y="2959100"/>
            <a:ext cx="411163" cy="158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5349875" y="3125788"/>
            <a:ext cx="373063" cy="142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5105400" y="2946400"/>
            <a:ext cx="423863"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p:cNvPicPr>
            <a:picLocks noChangeAspect="1" noChangeArrowheads="1"/>
          </p:cNvPicPr>
          <p:nvPr/>
        </p:nvPicPr>
        <p:blipFill>
          <a:blip r:embed="rId3" cstate="print"/>
          <a:srcRect/>
          <a:stretch>
            <a:fillRect/>
          </a:stretch>
        </p:blipFill>
        <p:spPr bwMode="auto">
          <a:xfrm>
            <a:off x="7849394" y="1571625"/>
            <a:ext cx="842963" cy="2362200"/>
          </a:xfrm>
          <a:prstGeom prst="rect">
            <a:avLst/>
          </a:prstGeom>
          <a:noFill/>
          <a:ln w="9525">
            <a:noFill/>
            <a:miter lim="800000"/>
            <a:headEnd/>
            <a:tailEnd/>
          </a:ln>
        </p:spPr>
      </p:pic>
      <p:sp>
        <p:nvSpPr>
          <p:cNvPr id="13315" name="Title 1"/>
          <p:cNvSpPr>
            <a:spLocks noGrp="1"/>
          </p:cNvSpPr>
          <p:nvPr>
            <p:ph type="title"/>
          </p:nvPr>
        </p:nvSpPr>
        <p:spPr/>
        <p:txBody>
          <a:bodyPr/>
          <a:lstStyle/>
          <a:p>
            <a:pPr eaLnBrk="1" hangingPunct="1"/>
            <a:r>
              <a:rPr lang="en-GB" sz="3600" dirty="0" smtClean="0"/>
              <a:t>Grid World: Action Selection Approach</a:t>
            </a:r>
          </a:p>
        </p:txBody>
      </p:sp>
      <p:sp>
        <p:nvSpPr>
          <p:cNvPr id="13316" name="Content Placeholder 2"/>
          <p:cNvSpPr>
            <a:spLocks noGrp="1"/>
          </p:cNvSpPr>
          <p:nvPr>
            <p:ph idx="1"/>
          </p:nvPr>
        </p:nvSpPr>
        <p:spPr>
          <a:xfrm>
            <a:off x="457200" y="1600200"/>
            <a:ext cx="4718844" cy="4525963"/>
          </a:xfrm>
        </p:spPr>
        <p:txBody>
          <a:bodyPr/>
          <a:lstStyle/>
          <a:p>
            <a:pPr eaLnBrk="1" hangingPunct="1">
              <a:buNone/>
            </a:pPr>
            <a:r>
              <a:rPr lang="en-GB" dirty="0" smtClean="0"/>
              <a:t>State-Action Value</a:t>
            </a:r>
          </a:p>
          <a:p>
            <a:pPr lvl="1" eaLnBrk="1" hangingPunct="1"/>
            <a:r>
              <a:rPr lang="en-GB" dirty="0" smtClean="0"/>
              <a:t>Take the action that has the highest value given the current state</a:t>
            </a:r>
          </a:p>
          <a:p>
            <a:pPr eaLnBrk="1" hangingPunct="1"/>
            <a:r>
              <a:rPr lang="en-GB" dirty="0" smtClean="0"/>
              <a:t>TDL when applied to learn state-action values is often called Q-learning</a:t>
            </a:r>
          </a:p>
          <a:p>
            <a:pPr eaLnBrk="1" hangingPunct="1"/>
            <a:endParaRPr lang="en-GB" dirty="0" smtClean="0"/>
          </a:p>
          <a:p>
            <a:pPr eaLnBrk="1" hangingPunct="1"/>
            <a:endParaRPr lang="en-GB" dirty="0" smtClean="0"/>
          </a:p>
        </p:txBody>
      </p:sp>
      <p:pic>
        <p:nvPicPr>
          <p:cNvPr id="13322" name="Picture 5"/>
          <p:cNvPicPr>
            <a:picLocks noChangeAspect="1" noChangeArrowheads="1"/>
          </p:cNvPicPr>
          <p:nvPr/>
        </p:nvPicPr>
        <p:blipFill>
          <a:blip r:embed="rId4" cstate="print"/>
          <a:srcRect/>
          <a:stretch>
            <a:fillRect/>
          </a:stretch>
        </p:blipFill>
        <p:spPr bwMode="auto">
          <a:xfrm>
            <a:off x="5176044" y="2470150"/>
            <a:ext cx="1570038" cy="1479550"/>
          </a:xfrm>
          <a:prstGeom prst="rect">
            <a:avLst/>
          </a:prstGeom>
          <a:noFill/>
          <a:ln w="9525">
            <a:noFill/>
            <a:miter lim="800000"/>
            <a:headEnd/>
            <a:tailEnd/>
          </a:ln>
        </p:spPr>
      </p:pic>
      <p:sp>
        <p:nvSpPr>
          <p:cNvPr id="17" name="Oval 16"/>
          <p:cNvSpPr/>
          <p:nvPr/>
        </p:nvSpPr>
        <p:spPr>
          <a:xfrm flipH="1">
            <a:off x="8060532" y="3081338"/>
            <a:ext cx="400050" cy="3730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18" name="Straight Arrow Connector 17"/>
          <p:cNvCxnSpPr>
            <a:stCxn id="17" idx="6"/>
          </p:cNvCxnSpPr>
          <p:nvPr/>
        </p:nvCxnSpPr>
        <p:spPr>
          <a:xfrm rot="10800000">
            <a:off x="6746082" y="3209925"/>
            <a:ext cx="1314450" cy="571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8138319" y="1857375"/>
            <a:ext cx="219075" cy="25717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31" name="Oval 30"/>
          <p:cNvSpPr/>
          <p:nvPr/>
        </p:nvSpPr>
        <p:spPr>
          <a:xfrm>
            <a:off x="5626894" y="2398713"/>
            <a:ext cx="617538" cy="7334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Algorithms</a:t>
            </a:r>
            <a:endParaRPr lang="en-GB" dirty="0"/>
          </a:p>
        </p:txBody>
      </p:sp>
      <p:sp>
        <p:nvSpPr>
          <p:cNvPr id="3" name="Content Placeholder 2"/>
          <p:cNvSpPr>
            <a:spLocks noGrp="1"/>
          </p:cNvSpPr>
          <p:nvPr>
            <p:ph idx="1"/>
          </p:nvPr>
        </p:nvSpPr>
        <p:spPr/>
        <p:txBody>
          <a:bodyPr/>
          <a:lstStyle/>
          <a:p>
            <a:r>
              <a:rPr lang="en-GB" sz="2800" dirty="0" smtClean="0"/>
              <a:t>Next we’ll look at the main algorithms for learning the parameters of a game-playing system</a:t>
            </a:r>
          </a:p>
          <a:p>
            <a:r>
              <a:rPr lang="en-GB" sz="2800" dirty="0" smtClean="0"/>
              <a:t>These are temporal difference learning (TDL) and Evolution (or Co-Evolution)</a:t>
            </a:r>
          </a:p>
          <a:p>
            <a:r>
              <a:rPr lang="en-GB" sz="2800" dirty="0" smtClean="0"/>
              <a:t>Both can learn to play games given no expert knowledge</a:t>
            </a:r>
          </a:p>
          <a:p>
            <a:r>
              <a:rPr lang="en-GB" sz="2800" dirty="0" smtClean="0"/>
              <a:t>Also see: [PREF-LEARNING-GAMES]</a:t>
            </a:r>
          </a:p>
          <a:p>
            <a:pPr lvl="1"/>
            <a:r>
              <a:rPr lang="en-GB" sz="2400" dirty="0" smtClean="0"/>
              <a:t>Focus on making correct moves (like evolution) but from game-play (like TDL)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GB" dirty="0" smtClean="0"/>
              <a:t>Temporal Difference Learning (TDL)</a:t>
            </a:r>
            <a:endParaRPr lang="en-GB" dirty="0"/>
          </a:p>
        </p:txBody>
      </p:sp>
      <p:sp>
        <p:nvSpPr>
          <p:cNvPr id="3" name="Content Placeholder 2"/>
          <p:cNvSpPr>
            <a:spLocks noGrp="1"/>
          </p:cNvSpPr>
          <p:nvPr>
            <p:ph idx="1"/>
          </p:nvPr>
        </p:nvSpPr>
        <p:spPr>
          <a:xfrm>
            <a:off x="457200" y="1261242"/>
            <a:ext cx="8229600" cy="5454868"/>
          </a:xfrm>
        </p:spPr>
        <p:txBody>
          <a:bodyPr rtlCol="0">
            <a:normAutofit/>
          </a:bodyPr>
          <a:lstStyle/>
          <a:p>
            <a:pPr eaLnBrk="1" fontAlgn="auto" hangingPunct="1">
              <a:spcAft>
                <a:spcPts val="0"/>
              </a:spcAft>
              <a:defRPr/>
            </a:pPr>
            <a:r>
              <a:rPr lang="en-GB" sz="2800" dirty="0" smtClean="0"/>
              <a:t>Can learn by self-play, during game-play</a:t>
            </a:r>
            <a:r>
              <a:rPr lang="en-GB" sz="2800" dirty="0"/>
              <a:t>:</a:t>
            </a:r>
          </a:p>
          <a:p>
            <a:pPr lvl="1" eaLnBrk="1" fontAlgn="auto" hangingPunct="1">
              <a:spcAft>
                <a:spcPts val="0"/>
              </a:spcAft>
              <a:defRPr/>
            </a:pPr>
            <a:r>
              <a:rPr lang="en-GB" sz="2400" dirty="0" smtClean="0"/>
              <a:t>Learns: successive states should have similar values</a:t>
            </a:r>
          </a:p>
          <a:p>
            <a:pPr eaLnBrk="1" fontAlgn="auto" hangingPunct="1">
              <a:spcAft>
                <a:spcPts val="0"/>
              </a:spcAft>
              <a:defRPr/>
            </a:pPr>
            <a:r>
              <a:rPr lang="en-GB" sz="2800" dirty="0" smtClean="0"/>
              <a:t>Essential to have some reward structure</a:t>
            </a:r>
          </a:p>
          <a:p>
            <a:pPr lvl="1" eaLnBrk="1" fontAlgn="auto" hangingPunct="1">
              <a:spcAft>
                <a:spcPts val="0"/>
              </a:spcAft>
              <a:defRPr/>
            </a:pPr>
            <a:r>
              <a:rPr lang="en-GB" sz="2400" dirty="0" smtClean="0"/>
              <a:t>This may follow directly from the game</a:t>
            </a:r>
          </a:p>
          <a:p>
            <a:pPr eaLnBrk="1" fontAlgn="auto" hangingPunct="1">
              <a:spcAft>
                <a:spcPts val="0"/>
              </a:spcAft>
              <a:defRPr/>
            </a:pPr>
            <a:r>
              <a:rPr lang="en-GB" sz="2800" dirty="0" smtClean="0"/>
              <a:t>Uses information readily available:</a:t>
            </a:r>
          </a:p>
          <a:p>
            <a:pPr lvl="1" eaLnBrk="1" fontAlgn="auto" hangingPunct="1">
              <a:spcAft>
                <a:spcPts val="0"/>
              </a:spcAft>
              <a:defRPr/>
            </a:pPr>
            <a:r>
              <a:rPr lang="en-GB" sz="2400" dirty="0" smtClean="0"/>
              <a:t>current observable game-state</a:t>
            </a:r>
          </a:p>
          <a:p>
            <a:pPr eaLnBrk="1" fontAlgn="auto" hangingPunct="1">
              <a:spcAft>
                <a:spcPts val="0"/>
              </a:spcAft>
              <a:defRPr/>
            </a:pPr>
            <a:r>
              <a:rPr lang="en-GB" sz="2800" dirty="0" smtClean="0"/>
              <a:t>May learn faster than evolution; may be less robust.</a:t>
            </a:r>
          </a:p>
          <a:p>
            <a:pPr eaLnBrk="1" fontAlgn="auto" hangingPunct="1">
              <a:spcAft>
                <a:spcPts val="0"/>
              </a:spcAft>
              <a:defRPr/>
            </a:pPr>
            <a:r>
              <a:rPr lang="en-GB" sz="2800" dirty="0" smtClean="0"/>
              <a:t>Function approximator must be trainable</a:t>
            </a:r>
          </a:p>
          <a:p>
            <a:pPr lvl="1" eaLnBrk="1" fontAlgn="auto" hangingPunct="1">
              <a:spcAft>
                <a:spcPts val="0"/>
              </a:spcAft>
              <a:defRPr/>
            </a:pPr>
            <a:r>
              <a:rPr lang="en-GB" sz="2400" dirty="0"/>
              <a:t> </a:t>
            </a:r>
            <a:r>
              <a:rPr lang="en-GB" sz="2400" dirty="0" smtClean="0"/>
              <a:t>i.e. can calculate: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309" y="5207876"/>
            <a:ext cx="1955319" cy="127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1927225"/>
          </a:xfrm>
        </p:spPr>
        <p:txBody>
          <a:bodyPr/>
          <a:lstStyle/>
          <a:p>
            <a:pPr eaLnBrk="1" hangingPunct="1"/>
            <a:r>
              <a:rPr lang="en-GB" sz="2800" dirty="0" smtClean="0"/>
              <a:t>Sample TDL Algorithm: TD(0) (adapted from [RL])</a:t>
            </a:r>
            <a:br>
              <a:rPr lang="en-GB" sz="2800" dirty="0" smtClean="0"/>
            </a:br>
            <a:r>
              <a:rPr lang="en-GB" sz="2800" dirty="0" smtClean="0"/>
              <a:t>typical alpha: 0.1</a:t>
            </a:r>
            <a:br>
              <a:rPr lang="en-GB" sz="2800" dirty="0" smtClean="0"/>
            </a:br>
            <a:r>
              <a:rPr lang="en-GB" sz="2800" dirty="0" smtClean="0">
                <a:latin typeface="Symbol" pitchFamily="18" charset="2"/>
              </a:rPr>
              <a:t>p</a:t>
            </a:r>
            <a:r>
              <a:rPr lang="en-GB" sz="2800" dirty="0" smtClean="0"/>
              <a:t>: policy; choose rand move 10% of time</a:t>
            </a:r>
            <a:br>
              <a:rPr lang="en-GB" sz="2800" dirty="0" smtClean="0"/>
            </a:br>
            <a:r>
              <a:rPr lang="en-GB" sz="2800" dirty="0" smtClean="0"/>
              <a:t>else choose action leading to best state</a:t>
            </a:r>
            <a:br>
              <a:rPr lang="en-GB" sz="2800" dirty="0" smtClean="0"/>
            </a:br>
            <a:endParaRPr lang="en-GB" sz="2800" dirty="0" smtClean="0"/>
          </a:p>
        </p:txBody>
      </p:sp>
      <p:pic>
        <p:nvPicPr>
          <p:cNvPr id="17411" name="Picture 2"/>
          <p:cNvPicPr>
            <a:picLocks noChangeAspect="1" noChangeArrowheads="1"/>
          </p:cNvPicPr>
          <p:nvPr/>
        </p:nvPicPr>
        <p:blipFill>
          <a:blip r:embed="rId3" cstate="print"/>
          <a:srcRect/>
          <a:stretch>
            <a:fillRect/>
          </a:stretch>
        </p:blipFill>
        <p:spPr bwMode="auto">
          <a:xfrm>
            <a:off x="771525" y="2049463"/>
            <a:ext cx="7578725" cy="4648200"/>
          </a:xfrm>
          <a:prstGeom prst="rect">
            <a:avLst/>
          </a:prstGeom>
          <a:noFill/>
          <a:ln w="9525">
            <a:noFill/>
            <a:miter lim="800000"/>
            <a:headEnd/>
            <a:tailEnd/>
          </a:ln>
        </p:spPr>
      </p:pic>
    </p:spTree>
    <p:extLst>
      <p:ext uri="{BB962C8B-B14F-4D97-AF65-F5344CB8AC3E}">
        <p14:creationId xmlns:p14="http://schemas.microsoft.com/office/powerpoint/2010/main" val="407733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essence of an </a:t>
            </a:r>
            <a:br>
              <a:rPr lang="en-GB" dirty="0" smtClean="0"/>
            </a:br>
            <a:r>
              <a:rPr lang="en-GB" dirty="0" smtClean="0"/>
              <a:t>Evolutionary Algorithm</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Create an initial random population of solutions</a:t>
            </a:r>
          </a:p>
          <a:p>
            <a:r>
              <a:rPr lang="en-GB" dirty="0" smtClean="0"/>
              <a:t>Repeat until satisfied or bored</a:t>
            </a:r>
          </a:p>
          <a:p>
            <a:pPr lvl="1"/>
            <a:r>
              <a:rPr lang="en-GB" dirty="0" smtClean="0"/>
              <a:t>Evaluate fitness</a:t>
            </a:r>
          </a:p>
          <a:p>
            <a:pPr lvl="2"/>
            <a:r>
              <a:rPr lang="en-GB" dirty="0" smtClean="0"/>
              <a:t>E.g. run a game playing tournament</a:t>
            </a:r>
          </a:p>
          <a:p>
            <a:pPr lvl="2"/>
            <a:r>
              <a:rPr lang="en-GB" dirty="0" smtClean="0"/>
              <a:t>This makes it coevolution</a:t>
            </a:r>
          </a:p>
          <a:p>
            <a:pPr lvl="1"/>
            <a:r>
              <a:rPr lang="en-GB" dirty="0" smtClean="0"/>
              <a:t>Select parents</a:t>
            </a:r>
          </a:p>
          <a:p>
            <a:pPr lvl="1"/>
            <a:r>
              <a:rPr lang="en-GB" dirty="0" smtClean="0"/>
              <a:t>Breed offspring as variations of parents</a:t>
            </a:r>
          </a:p>
          <a:p>
            <a:pPr lvl="2"/>
            <a:r>
              <a:rPr lang="en-GB" dirty="0" smtClean="0"/>
              <a:t>Can use mutation, crossover </a:t>
            </a:r>
            <a:r>
              <a:rPr lang="en-GB" dirty="0" err="1" smtClean="0"/>
              <a:t>etc</a:t>
            </a:r>
            <a:endParaRPr lang="en-GB" dirty="0" smtClean="0"/>
          </a:p>
          <a:p>
            <a:pPr lvl="1"/>
            <a:r>
              <a:rPr lang="en-GB" dirty="0" smtClean="0"/>
              <a:t>Replace weaker members with new offspring</a:t>
            </a:r>
          </a:p>
          <a:p>
            <a:r>
              <a:rPr lang="en-GB" dirty="0" smtClean="0"/>
              <a:t>Robust but slow: only log_2(N) bits of information per generation</a:t>
            </a: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5724" y="2058080"/>
            <a:ext cx="1656184" cy="273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12194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Co-Evolution: Some Notes</a:t>
            </a:r>
            <a:endParaRPr lang="en-GB" dirty="0"/>
          </a:p>
        </p:txBody>
      </p:sp>
      <p:sp>
        <p:nvSpPr>
          <p:cNvPr id="3" name="Content Placeholder 2"/>
          <p:cNvSpPr>
            <a:spLocks noGrp="1"/>
          </p:cNvSpPr>
          <p:nvPr>
            <p:ph idx="1"/>
          </p:nvPr>
        </p:nvSpPr>
        <p:spPr>
          <a:xfrm>
            <a:off x="457200" y="1340069"/>
            <a:ext cx="8229600" cy="5171089"/>
          </a:xfrm>
        </p:spPr>
        <p:txBody>
          <a:bodyPr/>
          <a:lstStyle/>
          <a:p>
            <a:r>
              <a:rPr lang="en-GB" dirty="0" smtClean="0"/>
              <a:t>Aims for an arms race</a:t>
            </a:r>
          </a:p>
          <a:p>
            <a:pPr lvl="1"/>
            <a:r>
              <a:rPr lang="en-GB" dirty="0" smtClean="0"/>
              <a:t>Constant improvement through successive generations</a:t>
            </a:r>
          </a:p>
          <a:p>
            <a:r>
              <a:rPr lang="en-GB" dirty="0" smtClean="0"/>
              <a:t>May learn slowly</a:t>
            </a:r>
          </a:p>
          <a:p>
            <a:pPr lvl="1"/>
            <a:r>
              <a:rPr lang="en-GB" dirty="0" smtClean="0"/>
              <a:t>Typical learning rates: much less than 1 bit per game played</a:t>
            </a:r>
          </a:p>
          <a:p>
            <a:r>
              <a:rPr lang="en-GB" dirty="0" smtClean="0"/>
              <a:t>Intransitivity can lead to cycling</a:t>
            </a:r>
          </a:p>
          <a:p>
            <a:pPr lvl="1"/>
            <a:r>
              <a:rPr lang="en-GB" dirty="0" smtClean="0"/>
              <a:t>“Hall of fame” or other archives can be used to add memory – preserve best solutions from previous generations</a:t>
            </a:r>
          </a:p>
          <a:p>
            <a:pPr lvl="1"/>
            <a:r>
              <a:rPr lang="en-GB" dirty="0" smtClean="0"/>
              <a:t>See [COEV-INTRANSITIVITIES] for further reading</a:t>
            </a:r>
          </a:p>
        </p:txBody>
      </p:sp>
    </p:spTree>
    <p:extLst>
      <p:ext uri="{BB962C8B-B14F-4D97-AF65-F5344CB8AC3E}">
        <p14:creationId xmlns:p14="http://schemas.microsoft.com/office/powerpoint/2010/main" val="2604955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GB" dirty="0" smtClean="0"/>
              <a:t>Grid World: TDL(0), State Values</a:t>
            </a:r>
          </a:p>
        </p:txBody>
      </p:sp>
      <p:sp>
        <p:nvSpPr>
          <p:cNvPr id="12291" name="Content Placeholder 2"/>
          <p:cNvSpPr>
            <a:spLocks noGrp="1"/>
          </p:cNvSpPr>
          <p:nvPr>
            <p:ph idx="1"/>
          </p:nvPr>
        </p:nvSpPr>
        <p:spPr>
          <a:xfrm>
            <a:off x="457201" y="1498599"/>
            <a:ext cx="4876800" cy="5146675"/>
          </a:xfrm>
        </p:spPr>
        <p:txBody>
          <a:bodyPr/>
          <a:lstStyle/>
          <a:p>
            <a:pPr eaLnBrk="1" hangingPunct="1"/>
            <a:r>
              <a:rPr lang="en-GB" sz="2400" dirty="0" smtClean="0"/>
              <a:t>Example uses 15 x 15 grid</a:t>
            </a:r>
          </a:p>
          <a:p>
            <a:pPr eaLnBrk="1" hangingPunct="1"/>
            <a:r>
              <a:rPr lang="en-GB" sz="2400" dirty="0" smtClean="0"/>
              <a:t>Maximum number of iterations was set to 450 (twice the number of squares on the grid)</a:t>
            </a:r>
          </a:p>
          <a:p>
            <a:pPr eaLnBrk="1" hangingPunct="1"/>
            <a:r>
              <a:rPr lang="en-GB" sz="2400" dirty="0" smtClean="0"/>
              <a:t>The reward structure: -1 everywhere apart from the goal; 0 at the goal</a:t>
            </a:r>
          </a:p>
          <a:p>
            <a:pPr eaLnBrk="1" hangingPunct="1"/>
            <a:r>
              <a:rPr lang="en-GB" sz="2400" dirty="0" smtClean="0"/>
              <a:t>alpha = 0.1, epsilon = 0.1</a:t>
            </a:r>
          </a:p>
          <a:p>
            <a:pPr eaLnBrk="1" hangingPunct="1"/>
            <a:r>
              <a:rPr lang="en-GB" sz="2400" dirty="0" smtClean="0"/>
              <a:t>The diagram shows a successfully learned state value table</a:t>
            </a:r>
          </a:p>
          <a:p>
            <a:pPr eaLnBrk="1" hangingPunct="1"/>
            <a:r>
              <a:rPr lang="en-GB" sz="2400" b="1" dirty="0" smtClean="0"/>
              <a:t>SEE DEMO</a:t>
            </a:r>
          </a:p>
        </p:txBody>
      </p:sp>
      <p:pic>
        <p:nvPicPr>
          <p:cNvPr id="12292" name="Picture 4"/>
          <p:cNvPicPr>
            <a:picLocks noChangeAspect="1" noChangeArrowheads="1"/>
          </p:cNvPicPr>
          <p:nvPr/>
        </p:nvPicPr>
        <p:blipFill>
          <a:blip r:embed="rId3" cstate="print"/>
          <a:srcRect/>
          <a:stretch>
            <a:fillRect/>
          </a:stretch>
        </p:blipFill>
        <p:spPr bwMode="auto">
          <a:xfrm>
            <a:off x="5614374" y="1197027"/>
            <a:ext cx="3308350" cy="3557587"/>
          </a:xfrm>
          <a:prstGeom prst="rect">
            <a:avLst/>
          </a:prstGeom>
          <a:noFill/>
          <a:ln w="9525">
            <a:noFill/>
            <a:miter lim="800000"/>
            <a:headEnd/>
            <a:tailEnd/>
          </a:ln>
        </p:spPr>
      </p:pic>
      <p:sp>
        <p:nvSpPr>
          <p:cNvPr id="5" name="Oval 4"/>
          <p:cNvSpPr/>
          <p:nvPr/>
        </p:nvSpPr>
        <p:spPr>
          <a:xfrm>
            <a:off x="6594475" y="3025775"/>
            <a:ext cx="115888" cy="1555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Oval 5"/>
          <p:cNvSpPr/>
          <p:nvPr/>
        </p:nvSpPr>
        <p:spPr>
          <a:xfrm>
            <a:off x="6591300" y="2792413"/>
            <a:ext cx="115888" cy="1539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Oval 6"/>
          <p:cNvSpPr/>
          <p:nvPr/>
        </p:nvSpPr>
        <p:spPr>
          <a:xfrm>
            <a:off x="6783388" y="3022600"/>
            <a:ext cx="115887" cy="1539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8" name="Oval 7"/>
          <p:cNvSpPr/>
          <p:nvPr/>
        </p:nvSpPr>
        <p:spPr>
          <a:xfrm>
            <a:off x="6600825" y="3213100"/>
            <a:ext cx="115888" cy="1539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9" name="Oval 8"/>
          <p:cNvSpPr/>
          <p:nvPr/>
        </p:nvSpPr>
        <p:spPr>
          <a:xfrm>
            <a:off x="6378575" y="3030538"/>
            <a:ext cx="115888" cy="1555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0" name="Oval 9"/>
          <p:cNvSpPr/>
          <p:nvPr/>
        </p:nvSpPr>
        <p:spPr>
          <a:xfrm>
            <a:off x="7210425" y="3011488"/>
            <a:ext cx="115888" cy="15398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Evolving State Tables</a:t>
            </a:r>
            <a:endParaRPr lang="en-GB" dirty="0"/>
          </a:p>
        </p:txBody>
      </p:sp>
      <p:sp>
        <p:nvSpPr>
          <p:cNvPr id="3" name="Content Placeholder 2"/>
          <p:cNvSpPr>
            <a:spLocks noGrp="1"/>
          </p:cNvSpPr>
          <p:nvPr>
            <p:ph idx="1"/>
          </p:nvPr>
        </p:nvSpPr>
        <p:spPr/>
        <p:txBody>
          <a:bodyPr/>
          <a:lstStyle/>
          <a:p>
            <a:r>
              <a:rPr lang="en-GB" dirty="0" smtClean="0"/>
              <a:t>Interesting to make a direct comparison for the grid problem between TDL and evolution</a:t>
            </a:r>
          </a:p>
          <a:p>
            <a:r>
              <a:rPr lang="en-GB" dirty="0" smtClean="0"/>
              <a:t>For the fitness function we measure some aspect of the performance</a:t>
            </a:r>
          </a:p>
          <a:p>
            <a:r>
              <a:rPr lang="en-GB" dirty="0" smtClean="0"/>
              <a:t>E.g. average number of steps taken per episode given a set of start points</a:t>
            </a:r>
          </a:p>
          <a:p>
            <a:r>
              <a:rPr lang="en-GB" dirty="0" smtClean="0"/>
              <a:t>Or number of times goal was found given a fixed number of steps</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GB" dirty="0" smtClean="0"/>
              <a:t>Aims</a:t>
            </a:r>
          </a:p>
        </p:txBody>
      </p:sp>
      <p:sp>
        <p:nvSpPr>
          <p:cNvPr id="3" name="Content Placeholder 2"/>
          <p:cNvSpPr>
            <a:spLocks noGrp="1"/>
          </p:cNvSpPr>
          <p:nvPr>
            <p:ph idx="1"/>
          </p:nvPr>
        </p:nvSpPr>
        <p:spPr>
          <a:xfrm>
            <a:off x="472966" y="1182414"/>
            <a:ext cx="6321972" cy="5400950"/>
          </a:xfrm>
        </p:spPr>
        <p:txBody>
          <a:bodyPr rtlCol="0">
            <a:normAutofit/>
          </a:bodyPr>
          <a:lstStyle/>
          <a:p>
            <a:pPr eaLnBrk="1" fontAlgn="auto" hangingPunct="1">
              <a:spcAft>
                <a:spcPts val="0"/>
              </a:spcAft>
              <a:buFont typeface="Arial" pitchFamily="34" charset="0"/>
              <a:buChar char="•"/>
              <a:defRPr/>
            </a:pPr>
            <a:r>
              <a:rPr lang="en-GB" dirty="0" smtClean="0"/>
              <a:t>Learning to play games</a:t>
            </a:r>
          </a:p>
          <a:p>
            <a:pPr eaLnBrk="1" fontAlgn="auto" hangingPunct="1">
              <a:spcAft>
                <a:spcPts val="0"/>
              </a:spcAft>
              <a:buFont typeface="Arial" pitchFamily="34" charset="0"/>
              <a:buChar char="•"/>
              <a:defRPr/>
            </a:pPr>
            <a:r>
              <a:rPr lang="en-GB" dirty="0" smtClean="0"/>
              <a:t>A grand challenge identified by the pioneers in our field</a:t>
            </a:r>
          </a:p>
          <a:p>
            <a:pPr eaLnBrk="1" fontAlgn="auto" hangingPunct="1">
              <a:spcAft>
                <a:spcPts val="0"/>
              </a:spcAft>
              <a:buFont typeface="Arial" pitchFamily="34" charset="0"/>
              <a:buChar char="•"/>
              <a:defRPr/>
            </a:pPr>
            <a:r>
              <a:rPr lang="en-GB" dirty="0" smtClean="0"/>
              <a:t>Provide insights into when each method is likely to work best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3406" y="643319"/>
            <a:ext cx="2005997" cy="2508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3405" y="3429000"/>
            <a:ext cx="2005997" cy="2828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16012"/>
          </a:xfrm>
        </p:spPr>
        <p:txBody>
          <a:bodyPr/>
          <a:lstStyle/>
          <a:p>
            <a:r>
              <a:rPr lang="en-GB" dirty="0" smtClean="0"/>
              <a:t>Evolving a State Table</a:t>
            </a:r>
            <a:br>
              <a:rPr lang="en-GB" dirty="0" smtClean="0"/>
            </a:br>
            <a:r>
              <a:rPr lang="en-GB" dirty="0" smtClean="0"/>
              <a:t> for the Grid Problem</a:t>
            </a:r>
            <a:endParaRPr lang="en-GB" dirty="0"/>
          </a:p>
        </p:txBody>
      </p:sp>
      <p:sp>
        <p:nvSpPr>
          <p:cNvPr id="3" name="Content Placeholder 2"/>
          <p:cNvSpPr>
            <a:spLocks noGrp="1"/>
          </p:cNvSpPr>
          <p:nvPr>
            <p:ph idx="1"/>
          </p:nvPr>
        </p:nvSpPr>
        <p:spPr>
          <a:xfrm>
            <a:off x="457200" y="1714500"/>
            <a:ext cx="5581650" cy="4343400"/>
          </a:xfrm>
        </p:spPr>
        <p:txBody>
          <a:bodyPr/>
          <a:lstStyle/>
          <a:p>
            <a:r>
              <a:rPr lang="en-GB" dirty="0" smtClean="0"/>
              <a:t>This experiment ran for 1000 fitness evaluations</a:t>
            </a:r>
          </a:p>
          <a:p>
            <a:pPr lvl="1"/>
            <a:r>
              <a:rPr lang="en-GB" dirty="0" smtClean="0"/>
              <a:t>fitness function: average #steps taken over 25 episodes</a:t>
            </a:r>
          </a:p>
          <a:p>
            <a:pPr lvl="1"/>
            <a:r>
              <a:rPr lang="en-GB" dirty="0" smtClean="0"/>
              <a:t>So 25,000 episodes</a:t>
            </a:r>
          </a:p>
          <a:p>
            <a:pPr lvl="1"/>
            <a:r>
              <a:rPr lang="en-GB" dirty="0" smtClean="0"/>
              <a:t>used [CMA-ES] – a powerful evolutionary strategy</a:t>
            </a:r>
          </a:p>
          <a:p>
            <a:pPr lvl="1"/>
            <a:r>
              <a:rPr lang="en-GB" dirty="0" smtClean="0"/>
              <a:t>very poor results (final fitness approx 250)</a:t>
            </a:r>
          </a:p>
          <a:p>
            <a:pPr lvl="1"/>
            <a:r>
              <a:rPr lang="en-GB" dirty="0" smtClean="0"/>
              <a:t>sample evolved table</a:t>
            </a:r>
            <a:endParaRPr lang="en-GB" dirty="0"/>
          </a:p>
        </p:txBody>
      </p:sp>
      <p:pic>
        <p:nvPicPr>
          <p:cNvPr id="1028" name="Picture 4"/>
          <p:cNvPicPr>
            <a:picLocks noChangeAspect="1" noChangeArrowheads="1"/>
          </p:cNvPicPr>
          <p:nvPr/>
        </p:nvPicPr>
        <p:blipFill>
          <a:blip r:embed="rId3" cstate="print"/>
          <a:srcRect/>
          <a:stretch>
            <a:fillRect/>
          </a:stretch>
        </p:blipFill>
        <p:spPr bwMode="auto">
          <a:xfrm>
            <a:off x="6115050" y="2490788"/>
            <a:ext cx="2438400" cy="2447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5512"/>
          </a:xfrm>
        </p:spPr>
        <p:txBody>
          <a:bodyPr/>
          <a:lstStyle/>
          <a:p>
            <a:r>
              <a:rPr lang="en-GB" sz="3600" dirty="0" smtClean="0"/>
              <a:t>TDL versus Evolution</a:t>
            </a:r>
            <a:br>
              <a:rPr lang="en-GB" sz="3600" dirty="0" smtClean="0"/>
            </a:br>
            <a:r>
              <a:rPr lang="en-GB" sz="3600" dirty="0" smtClean="0"/>
              <a:t>Grid Problem, State Table</a:t>
            </a:r>
            <a:endParaRPr lang="en-GB" sz="3600" dirty="0"/>
          </a:p>
        </p:txBody>
      </p:sp>
      <p:sp>
        <p:nvSpPr>
          <p:cNvPr id="3" name="Content Placeholder 2"/>
          <p:cNvSpPr>
            <a:spLocks noGrp="1"/>
          </p:cNvSpPr>
          <p:nvPr>
            <p:ph idx="1"/>
          </p:nvPr>
        </p:nvSpPr>
        <p:spPr>
          <a:xfrm>
            <a:off x="457200" y="1371600"/>
            <a:ext cx="8229600" cy="1066801"/>
          </a:xfrm>
        </p:spPr>
        <p:txBody>
          <a:bodyPr/>
          <a:lstStyle/>
          <a:p>
            <a:r>
              <a:rPr lang="en-GB" sz="2800" dirty="0" smtClean="0"/>
              <a:t>TDL greatly outperforms evolution on this experiment</a:t>
            </a:r>
          </a:p>
        </p:txBody>
      </p:sp>
      <p:pic>
        <p:nvPicPr>
          <p:cNvPr id="5" name="Picture 3"/>
          <p:cNvPicPr>
            <a:picLocks noChangeAspect="1" noChangeArrowheads="1"/>
          </p:cNvPicPr>
          <p:nvPr/>
        </p:nvPicPr>
        <p:blipFill>
          <a:blip r:embed="rId3" cstate="print"/>
          <a:srcRect/>
          <a:stretch>
            <a:fillRect/>
          </a:stretch>
        </p:blipFill>
        <p:spPr bwMode="auto">
          <a:xfrm>
            <a:off x="1371600" y="2762250"/>
            <a:ext cx="6434505" cy="36368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Neuro-Evolution for Pac-Man</a:t>
            </a:r>
            <a:endParaRPr lang="en-GB" dirty="0"/>
          </a:p>
        </p:txBody>
      </p:sp>
      <p:sp>
        <p:nvSpPr>
          <p:cNvPr id="3" name="Content Placeholder 2"/>
          <p:cNvSpPr>
            <a:spLocks noGrp="1"/>
          </p:cNvSpPr>
          <p:nvPr>
            <p:ph idx="1"/>
          </p:nvPr>
        </p:nvSpPr>
        <p:spPr>
          <a:xfrm>
            <a:off x="457200" y="1243014"/>
            <a:ext cx="8229600" cy="4883150"/>
          </a:xfrm>
        </p:spPr>
        <p:txBody>
          <a:bodyPr/>
          <a:lstStyle/>
          <a:p>
            <a:r>
              <a:rPr lang="en-GB" dirty="0" smtClean="0"/>
              <a:t>Lucas 2005, CIG</a:t>
            </a:r>
          </a:p>
          <a:p>
            <a:r>
              <a:rPr lang="en-GB" dirty="0" smtClean="0"/>
              <a:t>Tough and interesting game, went on to be run for many competitions</a:t>
            </a:r>
          </a:p>
          <a:p>
            <a:r>
              <a:rPr lang="en-GB" dirty="0" smtClean="0"/>
              <a:t>In screen capture mode from original game and using our simulators</a:t>
            </a:r>
          </a:p>
          <a:p>
            <a:r>
              <a:rPr lang="en-GB" dirty="0" smtClean="0"/>
              <a:t>Covered here as an example of how to form a feature vector</a:t>
            </a:r>
          </a:p>
          <a:p>
            <a:pPr lvl="1"/>
            <a:r>
              <a:rPr lang="en-GB" dirty="0" smtClean="0"/>
              <a:t>And the effects of randomness on evolving game players</a:t>
            </a:r>
          </a:p>
          <a:p>
            <a:pPr lvl="1"/>
            <a:r>
              <a:rPr lang="en-GB" dirty="0" smtClean="0"/>
              <a:t>Note: (1+1) ES = Random Mutation Hill Climber</a:t>
            </a:r>
            <a:endParaRPr lang="en-GB" dirty="0"/>
          </a:p>
        </p:txBody>
      </p:sp>
    </p:spTree>
    <p:extLst>
      <p:ext uri="{BB962C8B-B14F-4D97-AF65-F5344CB8AC3E}">
        <p14:creationId xmlns:p14="http://schemas.microsoft.com/office/powerpoint/2010/main" val="1122043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Evolved Weights – full of </a:t>
            </a:r>
            <a:r>
              <a:rPr lang="en-GB" dirty="0" err="1" smtClean="0"/>
              <a:t>suprises</a:t>
            </a:r>
            <a:endParaRPr lang="en-GB" dirty="0"/>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9" y="1281112"/>
            <a:ext cx="8951494"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5045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Evolving for Deterministic Game</a:t>
            </a:r>
            <a:endParaRPr lang="en-GB" dirty="0"/>
          </a:p>
        </p:txBody>
      </p:sp>
      <p:sp>
        <p:nvSpPr>
          <p:cNvPr id="3" name="Content Placeholder 2"/>
          <p:cNvSpPr>
            <a:spLocks noGrp="1"/>
          </p:cNvSpPr>
          <p:nvPr>
            <p:ph idx="1"/>
          </p:nvPr>
        </p:nvSpPr>
        <p:spPr/>
        <p:txBody>
          <a:bodyPr/>
          <a:lstStyle/>
          <a:p>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2" y="1323975"/>
            <a:ext cx="6724650" cy="5279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8913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Note the lower scores for non-deterministic version!</a:t>
            </a:r>
            <a:endParaRPr lang="en-GB" dirty="0"/>
          </a:p>
        </p:txBody>
      </p:sp>
      <p:sp>
        <p:nvSpPr>
          <p:cNvPr id="3" name="Content Placeholder 2"/>
          <p:cNvSpPr>
            <a:spLocks noGrp="1"/>
          </p:cNvSpPr>
          <p:nvPr>
            <p:ph idx="1"/>
          </p:nvPr>
        </p:nvSpPr>
        <p:spPr/>
        <p:txBody>
          <a:bodyPr/>
          <a:lstStyle/>
          <a:p>
            <a:endParaRPr lang="en-GB"/>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7" y="1804988"/>
            <a:ext cx="5543550"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4588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Vector</a:t>
            </a:r>
            <a:endParaRPr lang="en-GB" dirty="0"/>
          </a:p>
        </p:txBody>
      </p:sp>
      <p:sp>
        <p:nvSpPr>
          <p:cNvPr id="3" name="Content Placeholder 2"/>
          <p:cNvSpPr>
            <a:spLocks noGrp="1"/>
          </p:cNvSpPr>
          <p:nvPr>
            <p:ph idx="1"/>
          </p:nvPr>
        </p:nvSpPr>
        <p:spPr/>
        <p:txBody>
          <a:bodyPr/>
          <a:lstStyle/>
          <a:p>
            <a:endParaRPr lang="en-GB"/>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1" y="1271587"/>
            <a:ext cx="7686675" cy="5297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6577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Pac-Man Competitions Retrospective</a:t>
            </a:r>
            <a:endParaRPr lang="en-GB" dirty="0"/>
          </a:p>
        </p:txBody>
      </p:sp>
      <p:sp>
        <p:nvSpPr>
          <p:cNvPr id="3" name="Content Placeholder 2"/>
          <p:cNvSpPr>
            <a:spLocks noGrp="1"/>
          </p:cNvSpPr>
          <p:nvPr>
            <p:ph idx="1"/>
          </p:nvPr>
        </p:nvSpPr>
        <p:spPr/>
        <p:txBody>
          <a:bodyPr/>
          <a:lstStyle/>
          <a:p>
            <a:r>
              <a:rPr lang="en-GB" dirty="0" smtClean="0"/>
              <a:t>Some very clever approaches</a:t>
            </a:r>
          </a:p>
          <a:p>
            <a:r>
              <a:rPr lang="en-GB" dirty="0" smtClean="0"/>
              <a:t>MCTS has performed well, but sometimes a lot of engineering goes in to it</a:t>
            </a:r>
          </a:p>
          <a:p>
            <a:r>
              <a:rPr lang="en-GB" dirty="0" smtClean="0"/>
              <a:t>See Samothrakis et al, 2011</a:t>
            </a:r>
          </a:p>
          <a:p>
            <a:r>
              <a:rPr lang="en-GB" dirty="0" smtClean="0"/>
              <a:t>And more recently </a:t>
            </a:r>
            <a:r>
              <a:rPr lang="en-GB" dirty="0" err="1" smtClean="0"/>
              <a:t>Pepels</a:t>
            </a:r>
            <a:r>
              <a:rPr lang="en-GB" dirty="0" smtClean="0"/>
              <a:t> and Winands</a:t>
            </a:r>
          </a:p>
          <a:p>
            <a:r>
              <a:rPr lang="en-GB" dirty="0" smtClean="0"/>
              <a:t>My favourite approach, the Probability Propagation approach that won many of the competitions</a:t>
            </a:r>
            <a:endParaRPr lang="en-GB" dirty="0"/>
          </a:p>
        </p:txBody>
      </p:sp>
    </p:spTree>
    <p:extLst>
      <p:ext uri="{BB962C8B-B14F-4D97-AF65-F5344CB8AC3E}">
        <p14:creationId xmlns:p14="http://schemas.microsoft.com/office/powerpoint/2010/main" val="759427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83312"/>
          </a:xfrm>
        </p:spPr>
        <p:txBody>
          <a:bodyPr/>
          <a:lstStyle/>
          <a:p>
            <a:r>
              <a:rPr lang="en-GB" dirty="0" smtClean="0"/>
              <a:t>Function Approximation</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GB" smtClean="0"/>
              <a:t>Function Approximation</a:t>
            </a:r>
          </a:p>
        </p:txBody>
      </p:sp>
      <p:sp>
        <p:nvSpPr>
          <p:cNvPr id="3" name="Content Placeholder 2"/>
          <p:cNvSpPr>
            <a:spLocks noGrp="1"/>
          </p:cNvSpPr>
          <p:nvPr>
            <p:ph idx="1"/>
          </p:nvPr>
        </p:nvSpPr>
        <p:spPr/>
        <p:txBody>
          <a:bodyPr rtlCol="0">
            <a:normAutofit fontScale="92500"/>
          </a:bodyPr>
          <a:lstStyle/>
          <a:p>
            <a:pPr eaLnBrk="1" fontAlgn="auto" hangingPunct="1">
              <a:spcAft>
                <a:spcPts val="0"/>
              </a:spcAft>
              <a:buFont typeface="Arial" pitchFamily="34" charset="0"/>
              <a:buChar char="•"/>
              <a:defRPr/>
            </a:pPr>
            <a:r>
              <a:rPr lang="en-GB" dirty="0" smtClean="0"/>
              <a:t>For small games (e.g. OXO) game state is so small that state values can be stored directly in a table</a:t>
            </a:r>
          </a:p>
          <a:p>
            <a:pPr eaLnBrk="1" fontAlgn="auto" hangingPunct="1">
              <a:spcAft>
                <a:spcPts val="0"/>
              </a:spcAft>
              <a:buFont typeface="Arial" pitchFamily="34" charset="0"/>
              <a:buChar char="•"/>
              <a:defRPr/>
            </a:pPr>
            <a:r>
              <a:rPr lang="en-GB" dirty="0" smtClean="0"/>
              <a:t>For more complex games this is simply not possible e.g.</a:t>
            </a:r>
          </a:p>
          <a:p>
            <a:pPr lvl="1" eaLnBrk="1" fontAlgn="auto" hangingPunct="1">
              <a:spcAft>
                <a:spcPts val="0"/>
              </a:spcAft>
              <a:buFont typeface="Arial" pitchFamily="34" charset="0"/>
              <a:buChar char="–"/>
              <a:defRPr/>
            </a:pPr>
            <a:r>
              <a:rPr lang="en-GB" dirty="0" smtClean="0"/>
              <a:t>Discrete but large (Chess, Go, </a:t>
            </a:r>
            <a:r>
              <a:rPr lang="en-GB" b="1" dirty="0" smtClean="0"/>
              <a:t>Othello, </a:t>
            </a:r>
            <a:r>
              <a:rPr lang="en-GB" dirty="0" smtClean="0"/>
              <a:t>Pac-Man)</a:t>
            </a:r>
          </a:p>
          <a:p>
            <a:pPr lvl="1" eaLnBrk="1" fontAlgn="auto" hangingPunct="1">
              <a:spcAft>
                <a:spcPts val="0"/>
              </a:spcAft>
              <a:buFont typeface="Arial" pitchFamily="34" charset="0"/>
              <a:buChar char="–"/>
              <a:defRPr/>
            </a:pPr>
            <a:r>
              <a:rPr lang="en-GB" dirty="0" smtClean="0"/>
              <a:t>Continuous (Car Racing, Modern video games)</a:t>
            </a:r>
          </a:p>
          <a:p>
            <a:pPr eaLnBrk="1" fontAlgn="auto" hangingPunct="1">
              <a:spcAft>
                <a:spcPts val="0"/>
              </a:spcAft>
              <a:buFont typeface="Arial" pitchFamily="34" charset="0"/>
              <a:buChar char="•"/>
              <a:defRPr/>
            </a:pPr>
            <a:r>
              <a:rPr lang="en-GB" dirty="0" smtClean="0"/>
              <a:t>Therefore necessary to use a function approximation technique e.g.</a:t>
            </a:r>
          </a:p>
          <a:p>
            <a:pPr lvl="1" eaLnBrk="1" fontAlgn="auto" hangingPunct="1">
              <a:spcAft>
                <a:spcPts val="0"/>
              </a:spcAft>
              <a:buFont typeface="Arial" pitchFamily="34" charset="0"/>
              <a:buChar char="•"/>
              <a:defRPr/>
            </a:pPr>
            <a:r>
              <a:rPr lang="en-GB" dirty="0" smtClean="0"/>
              <a:t>MLP, Interpolated table, N-Tuple system</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Favourite Neural Net</a:t>
            </a:r>
            <a:br>
              <a:rPr lang="en-GB" dirty="0" smtClean="0"/>
            </a:br>
            <a:r>
              <a:rPr lang="en-GB" dirty="0" smtClean="0"/>
              <a:t>(possibly with more inputs)</a:t>
            </a:r>
            <a:endParaRPr lang="en-GB" dirty="0"/>
          </a:p>
        </p:txBody>
      </p:sp>
      <p:sp>
        <p:nvSpPr>
          <p:cNvPr id="3" name="Content Placeholder 2"/>
          <p:cNvSpPr>
            <a:spLocks noGrp="1"/>
          </p:cNvSpPr>
          <p:nvPr>
            <p:ph idx="1"/>
          </p:nvPr>
        </p:nvSpPr>
        <p:spPr/>
        <p:txBody>
          <a:bodyPr/>
          <a:lstStyle/>
          <a:p>
            <a:endParaRPr lang="en-GB" dirty="0"/>
          </a:p>
        </p:txBody>
      </p:sp>
      <p:sp>
        <p:nvSpPr>
          <p:cNvPr id="4" name="Oval 3"/>
          <p:cNvSpPr/>
          <p:nvPr/>
        </p:nvSpPr>
        <p:spPr>
          <a:xfrm>
            <a:off x="3914775" y="1800225"/>
            <a:ext cx="1128713" cy="1014413"/>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a:endCxn id="4" idx="4"/>
          </p:cNvCxnSpPr>
          <p:nvPr/>
        </p:nvCxnSpPr>
        <p:spPr>
          <a:xfrm flipV="1">
            <a:off x="4479131" y="2814638"/>
            <a:ext cx="1" cy="3228975"/>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4" idx="5"/>
          </p:cNvCxnSpPr>
          <p:nvPr/>
        </p:nvCxnSpPr>
        <p:spPr>
          <a:xfrm flipH="1" flipV="1">
            <a:off x="4878192" y="2666081"/>
            <a:ext cx="2408433" cy="3520407"/>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4" idx="3"/>
          </p:cNvCxnSpPr>
          <p:nvPr/>
        </p:nvCxnSpPr>
        <p:spPr>
          <a:xfrm flipV="1">
            <a:off x="2000250" y="2666081"/>
            <a:ext cx="2079821" cy="3377533"/>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732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GB" dirty="0" smtClean="0"/>
              <a:t>Table-Based Systems</a:t>
            </a: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defRPr/>
            </a:pPr>
            <a:r>
              <a:rPr lang="en-GB" dirty="0" smtClean="0"/>
              <a:t>Can be used directly for discrete inputs in the case of small state spaces (e.g. grid-problem from earlier)</a:t>
            </a:r>
          </a:p>
          <a:p>
            <a:pPr eaLnBrk="1" fontAlgn="auto" hangingPunct="1">
              <a:spcAft>
                <a:spcPts val="0"/>
              </a:spcAft>
              <a:defRPr/>
            </a:pPr>
            <a:r>
              <a:rPr lang="en-GB" dirty="0" smtClean="0"/>
              <a:t>Continuous inputs can be discretised</a:t>
            </a:r>
          </a:p>
          <a:p>
            <a:pPr eaLnBrk="1" fontAlgn="auto" hangingPunct="1">
              <a:spcAft>
                <a:spcPts val="0"/>
              </a:spcAft>
              <a:defRPr/>
            </a:pPr>
            <a:r>
              <a:rPr lang="en-GB" dirty="0" smtClean="0"/>
              <a:t>But table size grows exponentially with number of inputs</a:t>
            </a:r>
          </a:p>
          <a:p>
            <a:pPr eaLnBrk="1" fontAlgn="auto" hangingPunct="1">
              <a:spcAft>
                <a:spcPts val="0"/>
              </a:spcAft>
              <a:defRPr/>
            </a:pPr>
            <a:r>
              <a:rPr lang="en-GB" dirty="0" smtClean="0"/>
              <a:t>Naïve is poor for continuous domains</a:t>
            </a:r>
          </a:p>
          <a:p>
            <a:pPr lvl="1" eaLnBrk="1" fontAlgn="auto" hangingPunct="1">
              <a:spcAft>
                <a:spcPts val="0"/>
              </a:spcAft>
              <a:defRPr/>
            </a:pPr>
            <a:r>
              <a:rPr lang="en-GB" dirty="0" smtClean="0"/>
              <a:t>too many flat areas with no gradient</a:t>
            </a:r>
          </a:p>
          <a:p>
            <a:pPr eaLnBrk="1" fontAlgn="auto" hangingPunct="1">
              <a:spcAft>
                <a:spcPts val="0"/>
              </a:spcAft>
              <a:defRPr/>
            </a:pPr>
            <a:r>
              <a:rPr lang="en-GB" dirty="0" smtClean="0"/>
              <a:t>CMAC coding improves this (overlapping tiles)</a:t>
            </a:r>
          </a:p>
          <a:p>
            <a:pPr eaLnBrk="1" fontAlgn="auto" hangingPunct="1">
              <a:spcAft>
                <a:spcPts val="0"/>
              </a:spcAft>
              <a:defRPr/>
            </a:pPr>
            <a:r>
              <a:rPr lang="en-GB" dirty="0" smtClean="0"/>
              <a:t>Even better: use interpolated tables</a:t>
            </a:r>
          </a:p>
          <a:p>
            <a:pPr eaLnBrk="1" fontAlgn="auto" hangingPunct="1">
              <a:spcAft>
                <a:spcPts val="0"/>
              </a:spcAft>
              <a:defRPr/>
            </a:pPr>
            <a:r>
              <a:rPr lang="en-GB" dirty="0" smtClean="0"/>
              <a:t>Generalisation of bilinear interpolation used in image transforms</a:t>
            </a:r>
          </a:p>
        </p:txBody>
      </p:sp>
    </p:spTree>
    <p:extLst>
      <p:ext uri="{BB962C8B-B14F-4D97-AF65-F5344CB8AC3E}">
        <p14:creationId xmlns:p14="http://schemas.microsoft.com/office/powerpoint/2010/main" val="2742777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GB" sz="3600" dirty="0" smtClean="0"/>
              <a:t>Table Functions for Continuous Inputs</a:t>
            </a:r>
            <a:br>
              <a:rPr lang="en-GB" sz="3600" dirty="0" smtClean="0"/>
            </a:br>
            <a:r>
              <a:rPr lang="en-GB" sz="3600" dirty="0" smtClean="0"/>
              <a:t>Standard (left) versus CMAC (right)</a:t>
            </a:r>
          </a:p>
        </p:txBody>
      </p:sp>
      <p:pic>
        <p:nvPicPr>
          <p:cNvPr id="26627" name="Picture 2"/>
          <p:cNvPicPr>
            <a:picLocks noGrp="1" noChangeAspect="1" noChangeArrowheads="1"/>
          </p:cNvPicPr>
          <p:nvPr>
            <p:ph idx="1"/>
          </p:nvPr>
        </p:nvPicPr>
        <p:blipFill>
          <a:blip r:embed="rId3" cstate="print"/>
          <a:srcRect/>
          <a:stretch>
            <a:fillRect/>
          </a:stretch>
        </p:blipFill>
        <p:spPr>
          <a:xfrm>
            <a:off x="1643063" y="2252663"/>
            <a:ext cx="5857875" cy="3219450"/>
          </a:xfrm>
        </p:spPr>
      </p:pic>
      <p:sp>
        <p:nvSpPr>
          <p:cNvPr id="4" name="Oval 3"/>
          <p:cNvSpPr/>
          <p:nvPr/>
        </p:nvSpPr>
        <p:spPr>
          <a:xfrm>
            <a:off x="2143125" y="350043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5" name="Oval 4"/>
          <p:cNvSpPr/>
          <p:nvPr/>
        </p:nvSpPr>
        <p:spPr>
          <a:xfrm>
            <a:off x="2571750" y="350043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Oval 5"/>
          <p:cNvSpPr/>
          <p:nvPr/>
        </p:nvSpPr>
        <p:spPr>
          <a:xfrm>
            <a:off x="2571750" y="407193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Oval 6"/>
          <p:cNvSpPr/>
          <p:nvPr/>
        </p:nvSpPr>
        <p:spPr>
          <a:xfrm>
            <a:off x="2571750" y="32146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9" name="Straight Arrow Connector 8"/>
          <p:cNvCxnSpPr>
            <a:stCxn id="4" idx="7"/>
            <a:endCxn id="7" idx="2"/>
          </p:cNvCxnSpPr>
          <p:nvPr/>
        </p:nvCxnSpPr>
        <p:spPr>
          <a:xfrm rot="5400000" flipH="1" flipV="1">
            <a:off x="2301082" y="3250406"/>
            <a:ext cx="234950" cy="306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6"/>
            <a:endCxn id="5" idx="4"/>
          </p:cNvCxnSpPr>
          <p:nvPr/>
        </p:nvCxnSpPr>
        <p:spPr>
          <a:xfrm>
            <a:off x="2286000" y="3571875"/>
            <a:ext cx="35718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5"/>
            <a:endCxn id="6" idx="1"/>
          </p:cNvCxnSpPr>
          <p:nvPr/>
        </p:nvCxnSpPr>
        <p:spPr>
          <a:xfrm rot="16200000" flipH="1">
            <a:off x="2193926" y="3694112"/>
            <a:ext cx="469900" cy="327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05100" y="3086100"/>
            <a:ext cx="428322" cy="369332"/>
          </a:xfrm>
          <a:prstGeom prst="rect">
            <a:avLst/>
          </a:prstGeom>
          <a:noFill/>
        </p:spPr>
        <p:txBody>
          <a:bodyPr wrap="none" rtlCol="0">
            <a:spAutoFit/>
          </a:bodyPr>
          <a:lstStyle/>
          <a:p>
            <a:r>
              <a:rPr lang="en-GB" dirty="0" smtClean="0"/>
              <a:t>s2</a:t>
            </a:r>
            <a:endParaRPr lang="en-GB" dirty="0"/>
          </a:p>
        </p:txBody>
      </p:sp>
      <p:sp>
        <p:nvSpPr>
          <p:cNvPr id="13" name="TextBox 12"/>
          <p:cNvSpPr txBox="1"/>
          <p:nvPr/>
        </p:nvSpPr>
        <p:spPr>
          <a:xfrm>
            <a:off x="2686050" y="3486150"/>
            <a:ext cx="428322" cy="369332"/>
          </a:xfrm>
          <a:prstGeom prst="rect">
            <a:avLst/>
          </a:prstGeom>
          <a:noFill/>
        </p:spPr>
        <p:txBody>
          <a:bodyPr wrap="none" rtlCol="0">
            <a:spAutoFit/>
          </a:bodyPr>
          <a:lstStyle/>
          <a:p>
            <a:r>
              <a:rPr lang="en-GB" dirty="0" smtClean="0"/>
              <a:t>s3</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57188" y="285750"/>
            <a:ext cx="8229600" cy="1143000"/>
          </a:xfrm>
        </p:spPr>
        <p:txBody>
          <a:bodyPr/>
          <a:lstStyle/>
          <a:p>
            <a:pPr eaLnBrk="1" hangingPunct="1"/>
            <a:r>
              <a:rPr lang="en-GB" smtClean="0"/>
              <a:t>Interpolated Table</a:t>
            </a:r>
          </a:p>
        </p:txBody>
      </p:sp>
      <p:pic>
        <p:nvPicPr>
          <p:cNvPr id="27651" name="Picture 2"/>
          <p:cNvPicPr>
            <a:picLocks noGrp="1" noChangeAspect="1" noChangeArrowheads="1"/>
          </p:cNvPicPr>
          <p:nvPr>
            <p:ph idx="1"/>
          </p:nvPr>
        </p:nvPicPr>
        <p:blipFill>
          <a:blip r:embed="rId3" cstate="print"/>
          <a:srcRect/>
          <a:stretch>
            <a:fillRect/>
          </a:stretch>
        </p:blipFill>
        <p:spPr>
          <a:xfrm>
            <a:off x="642938" y="2428875"/>
            <a:ext cx="2581275" cy="2714625"/>
          </a:xfrm>
        </p:spPr>
      </p:pic>
      <p:pic>
        <p:nvPicPr>
          <p:cNvPr id="27652" name="Picture 3"/>
          <p:cNvPicPr>
            <a:picLocks noChangeAspect="1" noChangeArrowheads="1"/>
          </p:cNvPicPr>
          <p:nvPr/>
        </p:nvPicPr>
        <p:blipFill>
          <a:blip r:embed="rId4" cstate="print"/>
          <a:srcRect/>
          <a:stretch>
            <a:fillRect/>
          </a:stretch>
        </p:blipFill>
        <p:spPr bwMode="auto">
          <a:xfrm>
            <a:off x="4786313" y="3000375"/>
            <a:ext cx="3476625" cy="3400425"/>
          </a:xfrm>
          <a:prstGeom prst="rect">
            <a:avLst/>
          </a:prstGeom>
          <a:noFill/>
          <a:ln w="9525">
            <a:noFill/>
            <a:miter lim="800000"/>
            <a:headEnd/>
            <a:tailEnd/>
          </a:ln>
        </p:spPr>
      </p:pic>
      <p:sp>
        <p:nvSpPr>
          <p:cNvPr id="6" name="Curved Down Arrow 5"/>
          <p:cNvSpPr/>
          <p:nvPr/>
        </p:nvSpPr>
        <p:spPr>
          <a:xfrm>
            <a:off x="2071688" y="1714500"/>
            <a:ext cx="4786312" cy="14287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schemeClr val="tx1"/>
              </a:solidFill>
            </a:endParaRPr>
          </a:p>
        </p:txBody>
      </p:sp>
      <p:pic>
        <p:nvPicPr>
          <p:cNvPr id="27654" name="Picture 3"/>
          <p:cNvPicPr>
            <a:picLocks noChangeAspect="1" noChangeArrowheads="1"/>
          </p:cNvPicPr>
          <p:nvPr/>
        </p:nvPicPr>
        <p:blipFill>
          <a:blip r:embed="rId5" cstate="print"/>
          <a:srcRect/>
          <a:stretch>
            <a:fillRect/>
          </a:stretch>
        </p:blipFill>
        <p:spPr bwMode="auto">
          <a:xfrm>
            <a:off x="1857375" y="3143250"/>
            <a:ext cx="714375" cy="69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GB" sz="4000" dirty="0" smtClean="0"/>
              <a:t>Function Approximator: Adaptation Demo</a:t>
            </a:r>
            <a:r>
              <a:rPr lang="en-GB" dirty="0" smtClean="0"/>
              <a:t/>
            </a:r>
            <a:br>
              <a:rPr lang="en-GB" dirty="0" smtClean="0"/>
            </a:br>
            <a:r>
              <a:rPr lang="en-GB" sz="2700" dirty="0" smtClean="0"/>
              <a:t>This shows each method after a single presentation of each of six patterns, three positive, three negative.  What do you notice?</a:t>
            </a:r>
            <a:endParaRPr lang="en-GB" dirty="0"/>
          </a:p>
        </p:txBody>
      </p:sp>
      <p:pic>
        <p:nvPicPr>
          <p:cNvPr id="33796" name="Picture 3"/>
          <p:cNvPicPr>
            <a:picLocks noChangeAspect="1" noChangeArrowheads="1"/>
          </p:cNvPicPr>
          <p:nvPr/>
        </p:nvPicPr>
        <p:blipFill>
          <a:blip r:embed="rId3" cstate="print"/>
          <a:srcRect/>
          <a:stretch>
            <a:fillRect/>
          </a:stretch>
        </p:blipFill>
        <p:spPr bwMode="auto">
          <a:xfrm>
            <a:off x="721255" y="1978025"/>
            <a:ext cx="2286000" cy="2457450"/>
          </a:xfrm>
          <a:prstGeom prst="rect">
            <a:avLst/>
          </a:prstGeom>
          <a:noFill/>
          <a:ln w="9525">
            <a:noFill/>
            <a:miter lim="800000"/>
            <a:headEnd/>
            <a:tailEnd/>
          </a:ln>
        </p:spPr>
      </p:pic>
      <p:pic>
        <p:nvPicPr>
          <p:cNvPr id="33798" name="Picture 5"/>
          <p:cNvPicPr>
            <a:picLocks noChangeAspect="1" noChangeArrowheads="1"/>
          </p:cNvPicPr>
          <p:nvPr/>
        </p:nvPicPr>
        <p:blipFill>
          <a:blip r:embed="rId4" cstate="print"/>
          <a:srcRect/>
          <a:stretch>
            <a:fillRect/>
          </a:stretch>
        </p:blipFill>
        <p:spPr bwMode="auto">
          <a:xfrm>
            <a:off x="5490297" y="1973456"/>
            <a:ext cx="2286000" cy="2457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GB" smtClean="0"/>
              <a:t>Grid World Results</a:t>
            </a:r>
            <a:br>
              <a:rPr lang="en-GB" smtClean="0"/>
            </a:br>
            <a:r>
              <a:rPr lang="en-GB" smtClean="0"/>
              <a:t>Architecture x Learning Algorithm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3726363"/>
              </p:ext>
            </p:extLst>
          </p:nvPr>
        </p:nvGraphicFramePr>
        <p:xfrm>
          <a:off x="463550" y="4580704"/>
          <a:ext cx="8229600" cy="11125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GB" dirty="0" smtClean="0"/>
                        <a:t>Architecture</a:t>
                      </a:r>
                      <a:endParaRPr lang="en-GB" dirty="0"/>
                    </a:p>
                  </a:txBody>
                  <a:tcPr/>
                </a:tc>
                <a:tc>
                  <a:txBody>
                    <a:bodyPr/>
                    <a:lstStyle/>
                    <a:p>
                      <a:r>
                        <a:rPr lang="en-GB" dirty="0" smtClean="0"/>
                        <a:t>Evolution (CMA-ES)</a:t>
                      </a:r>
                      <a:endParaRPr lang="en-GB" dirty="0"/>
                    </a:p>
                  </a:txBody>
                  <a:tcPr/>
                </a:tc>
                <a:tc>
                  <a:txBody>
                    <a:bodyPr/>
                    <a:lstStyle/>
                    <a:p>
                      <a:r>
                        <a:rPr lang="en-GB" dirty="0" smtClean="0"/>
                        <a:t>TDL(0)</a:t>
                      </a:r>
                      <a:endParaRPr lang="en-GB" dirty="0"/>
                    </a:p>
                  </a:txBody>
                  <a:tcPr/>
                </a:tc>
              </a:tr>
              <a:tr h="370840">
                <a:tc>
                  <a:txBody>
                    <a:bodyPr/>
                    <a:lstStyle/>
                    <a:p>
                      <a:r>
                        <a:rPr lang="en-GB" dirty="0" smtClean="0"/>
                        <a:t>MLP (15 hidden units)</a:t>
                      </a:r>
                      <a:endParaRPr lang="en-GB" dirty="0"/>
                    </a:p>
                  </a:txBody>
                  <a:tcPr/>
                </a:tc>
                <a:tc>
                  <a:txBody>
                    <a:bodyPr/>
                    <a:lstStyle/>
                    <a:p>
                      <a:r>
                        <a:rPr lang="en-GB" b="1" dirty="0" smtClean="0"/>
                        <a:t>9.0</a:t>
                      </a:r>
                      <a:endParaRPr lang="en-GB" b="1" dirty="0"/>
                    </a:p>
                  </a:txBody>
                  <a:tcPr/>
                </a:tc>
                <a:tc>
                  <a:txBody>
                    <a:bodyPr/>
                    <a:lstStyle/>
                    <a:p>
                      <a:r>
                        <a:rPr lang="en-GB" dirty="0" smtClean="0"/>
                        <a:t>126.0</a:t>
                      </a:r>
                      <a:endParaRPr lang="en-GB" dirty="0"/>
                    </a:p>
                  </a:txBody>
                  <a:tcPr/>
                </a:tc>
              </a:tr>
              <a:tr h="370840">
                <a:tc>
                  <a:txBody>
                    <a:bodyPr/>
                    <a:lstStyle/>
                    <a:p>
                      <a:r>
                        <a:rPr lang="en-GB" dirty="0" smtClean="0"/>
                        <a:t>Interpolated table (5 x 5)</a:t>
                      </a:r>
                      <a:endParaRPr lang="en-GB" dirty="0"/>
                    </a:p>
                  </a:txBody>
                  <a:tcPr/>
                </a:tc>
                <a:tc>
                  <a:txBody>
                    <a:bodyPr/>
                    <a:lstStyle/>
                    <a:p>
                      <a:r>
                        <a:rPr lang="en-GB" dirty="0" smtClean="0"/>
                        <a:t>11.0</a:t>
                      </a:r>
                      <a:endParaRPr lang="en-GB" dirty="0"/>
                    </a:p>
                  </a:txBody>
                  <a:tcPr/>
                </a:tc>
                <a:tc>
                  <a:txBody>
                    <a:bodyPr/>
                    <a:lstStyle/>
                    <a:p>
                      <a:r>
                        <a:rPr lang="en-GB" b="1" dirty="0" smtClean="0"/>
                        <a:t>8.4</a:t>
                      </a:r>
                      <a:endParaRPr lang="en-GB" b="1" dirty="0"/>
                    </a:p>
                  </a:txBody>
                  <a:tcPr/>
                </a:tc>
              </a:tr>
            </a:tbl>
          </a:graphicData>
        </a:graphic>
      </p:graphicFrame>
      <p:sp>
        <p:nvSpPr>
          <p:cNvPr id="40981" name="TextBox 4"/>
          <p:cNvSpPr txBox="1">
            <a:spLocks noChangeArrowheads="1"/>
          </p:cNvSpPr>
          <p:nvPr/>
        </p:nvSpPr>
        <p:spPr bwMode="auto">
          <a:xfrm>
            <a:off x="528638" y="1695450"/>
            <a:ext cx="8164512" cy="2677656"/>
          </a:xfrm>
          <a:prstGeom prst="rect">
            <a:avLst/>
          </a:prstGeom>
          <a:noFill/>
          <a:ln w="9525">
            <a:noFill/>
            <a:miter lim="800000"/>
            <a:headEnd/>
            <a:tailEnd/>
          </a:ln>
        </p:spPr>
        <p:txBody>
          <a:bodyPr>
            <a:spAutoFit/>
          </a:bodyPr>
          <a:lstStyle/>
          <a:p>
            <a:pPr>
              <a:buFont typeface="Arial" charset="0"/>
              <a:buChar char="•"/>
            </a:pPr>
            <a:r>
              <a:rPr lang="en-GB" sz="2800" dirty="0">
                <a:latin typeface="Calibri" pitchFamily="34" charset="0"/>
              </a:rPr>
              <a:t>  Interesting!</a:t>
            </a:r>
          </a:p>
          <a:p>
            <a:pPr>
              <a:buFont typeface="Arial" charset="0"/>
              <a:buChar char="•"/>
            </a:pPr>
            <a:r>
              <a:rPr lang="en-GB" sz="2800" dirty="0">
                <a:latin typeface="Calibri" pitchFamily="34" charset="0"/>
              </a:rPr>
              <a:t>  The MLP / TDL combination is very poor</a:t>
            </a:r>
          </a:p>
          <a:p>
            <a:pPr>
              <a:buFont typeface="Arial" charset="0"/>
              <a:buChar char="•"/>
            </a:pPr>
            <a:r>
              <a:rPr lang="en-GB" sz="2800" dirty="0">
                <a:latin typeface="Calibri" pitchFamily="34" charset="0"/>
              </a:rPr>
              <a:t>  Evolution with MLP gets close to TDL performance with N-Linear table, but at much greater computational </a:t>
            </a:r>
            <a:r>
              <a:rPr lang="en-GB" sz="2800" dirty="0" smtClean="0">
                <a:latin typeface="Calibri" pitchFamily="34" charset="0"/>
              </a:rPr>
              <a:t>cost</a:t>
            </a:r>
          </a:p>
          <a:p>
            <a:pPr>
              <a:buFont typeface="Arial" charset="0"/>
              <a:buChar char="•"/>
            </a:pPr>
            <a:r>
              <a:rPr lang="en-GB" sz="2800" dirty="0" smtClean="0">
                <a:latin typeface="Calibri" pitchFamily="34" charset="0"/>
              </a:rPr>
              <a:t>  Results show average cost to goal (lower is better)</a:t>
            </a:r>
            <a:endParaRPr lang="en-GB" sz="2800" dirty="0">
              <a:latin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 Approximation Summary</a:t>
            </a:r>
            <a:endParaRPr lang="en-GB" dirty="0"/>
          </a:p>
        </p:txBody>
      </p:sp>
      <p:sp>
        <p:nvSpPr>
          <p:cNvPr id="3" name="Content Placeholder 2"/>
          <p:cNvSpPr>
            <a:spLocks noGrp="1"/>
          </p:cNvSpPr>
          <p:nvPr>
            <p:ph idx="1"/>
          </p:nvPr>
        </p:nvSpPr>
        <p:spPr/>
        <p:txBody>
          <a:bodyPr/>
          <a:lstStyle/>
          <a:p>
            <a:r>
              <a:rPr lang="en-GB" dirty="0" smtClean="0"/>
              <a:t>The choice of function approximator has a critical impact on the performance that can be achieved</a:t>
            </a:r>
          </a:p>
          <a:p>
            <a:r>
              <a:rPr lang="en-GB" dirty="0" smtClean="0"/>
              <a:t>It should be considered in conjunction with the learning algorithm</a:t>
            </a:r>
          </a:p>
          <a:p>
            <a:pPr lvl="1"/>
            <a:r>
              <a:rPr lang="en-GB" dirty="0" err="1" smtClean="0"/>
              <a:t>MLPs</a:t>
            </a:r>
            <a:r>
              <a:rPr lang="en-GB" dirty="0" smtClean="0"/>
              <a:t> or global approximators work well with evolution</a:t>
            </a:r>
          </a:p>
          <a:p>
            <a:pPr lvl="1"/>
            <a:r>
              <a:rPr lang="en-GB" dirty="0" smtClean="0"/>
              <a:t>Table-based or local approximators work well with TDL</a:t>
            </a:r>
          </a:p>
          <a:p>
            <a:pPr lvl="1"/>
            <a:r>
              <a:rPr lang="en-GB" dirty="0" smtClean="0"/>
              <a:t>Further reading  see: [</a:t>
            </a:r>
            <a:r>
              <a:rPr lang="en-GB" dirty="0" err="1" smtClean="0"/>
              <a:t>InterpolatedTables</a:t>
            </a:r>
            <a:r>
              <a:rPr lang="en-GB" dirty="0" smtClean="0"/>
              <a:t>]</a:t>
            </a: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 Approximation and Feature Extraction / Design</a:t>
            </a:r>
            <a:endParaRPr lang="en-GB" dirty="0"/>
          </a:p>
        </p:txBody>
      </p:sp>
      <p:sp>
        <p:nvSpPr>
          <p:cNvPr id="3" name="Content Placeholder 2"/>
          <p:cNvSpPr>
            <a:spLocks noGrp="1"/>
          </p:cNvSpPr>
          <p:nvPr>
            <p:ph idx="1"/>
          </p:nvPr>
        </p:nvSpPr>
        <p:spPr/>
        <p:txBody>
          <a:bodyPr/>
          <a:lstStyle/>
          <a:p>
            <a:r>
              <a:rPr lang="en-GB" dirty="0" smtClean="0"/>
              <a:t>One approach is to always use linear function</a:t>
            </a:r>
          </a:p>
          <a:p>
            <a:r>
              <a:rPr lang="en-GB" dirty="0" smtClean="0"/>
              <a:t>But pay careful attention to the features</a:t>
            </a:r>
          </a:p>
          <a:p>
            <a:r>
              <a:rPr lang="en-GB" dirty="0" smtClean="0"/>
              <a:t>Note: N-Tuple method which we’ll use for Othello takes this approach</a:t>
            </a:r>
          </a:p>
          <a:p>
            <a:r>
              <a:rPr lang="en-GB" dirty="0" smtClean="0"/>
              <a:t>Map 64-dimensional board vector to 6561-dimensional N-Tuple features vector</a:t>
            </a:r>
          </a:p>
        </p:txBody>
      </p:sp>
    </p:spTree>
    <p:extLst>
      <p:ext uri="{BB962C8B-B14F-4D97-AF65-F5344CB8AC3E}">
        <p14:creationId xmlns:p14="http://schemas.microsoft.com/office/powerpoint/2010/main" val="41759833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6346295"/>
          </a:xfrm>
        </p:spPr>
        <p:txBody>
          <a:bodyPr/>
          <a:lstStyle/>
          <a:p>
            <a:r>
              <a:rPr lang="en-GB" dirty="0" smtClean="0"/>
              <a:t>Othello</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GB" dirty="0" smtClean="0"/>
              <a:t>Othello</a:t>
            </a:r>
            <a:br>
              <a:rPr lang="en-GB" dirty="0" smtClean="0"/>
            </a:br>
            <a:r>
              <a:rPr lang="en-GB" sz="3600" dirty="0" smtClean="0"/>
              <a:t>(from initial work done with Thomas Runarsson</a:t>
            </a:r>
            <a:br>
              <a:rPr lang="en-GB" sz="3600" dirty="0" smtClean="0"/>
            </a:br>
            <a:r>
              <a:rPr lang="en-GB" sz="3600" dirty="0" smtClean="0"/>
              <a:t>[</a:t>
            </a:r>
            <a:r>
              <a:rPr lang="en-GB" sz="3600" dirty="0" err="1" smtClean="0"/>
              <a:t>CoevTDLOthello</a:t>
            </a:r>
            <a:r>
              <a:rPr lang="en-GB" sz="3600" dirty="0" smtClean="0"/>
              <a:t>])</a:t>
            </a:r>
            <a:endParaRPr lang="en-US" sz="3600" dirty="0"/>
          </a:p>
        </p:txBody>
      </p:sp>
      <p:pic>
        <p:nvPicPr>
          <p:cNvPr id="46083" name="Picture 3">
            <a:hlinkClick r:id="rId3" action="ppaction://program"/>
          </p:cNvPr>
          <p:cNvPicPr>
            <a:picLocks noGrp="1" noChangeAspect="1" noChangeArrowheads="1"/>
          </p:cNvPicPr>
          <p:nvPr>
            <p:ph type="body" idx="1"/>
          </p:nvPr>
        </p:nvPicPr>
        <p:blipFill>
          <a:blip r:embed="rId4" cstate="print"/>
          <a:srcRect/>
          <a:stretch>
            <a:fillRect/>
          </a:stretch>
        </p:blipFill>
        <p:spPr>
          <a:xfrm>
            <a:off x="2185988" y="1971675"/>
            <a:ext cx="4752975" cy="4533900"/>
          </a:xfrm>
        </p:spPr>
      </p:pic>
      <p:sp>
        <p:nvSpPr>
          <p:cNvPr id="46084" name="TextBox 3"/>
          <p:cNvSpPr txBox="1">
            <a:spLocks noChangeArrowheads="1"/>
          </p:cNvSpPr>
          <p:nvPr/>
        </p:nvSpPr>
        <p:spPr bwMode="auto">
          <a:xfrm>
            <a:off x="571500" y="2071688"/>
            <a:ext cx="1571625" cy="1077218"/>
          </a:xfrm>
          <a:prstGeom prst="rect">
            <a:avLst/>
          </a:prstGeom>
          <a:noFill/>
          <a:ln w="9525">
            <a:noFill/>
            <a:miter lim="800000"/>
            <a:headEnd/>
            <a:tailEnd/>
          </a:ln>
        </p:spPr>
        <p:txBody>
          <a:bodyPr>
            <a:spAutoFit/>
          </a:bodyPr>
          <a:lstStyle/>
          <a:p>
            <a:r>
              <a:rPr lang="en-GB" sz="3200" dirty="0" smtClean="0">
                <a:latin typeface="Calibri" pitchFamily="34" charset="0"/>
              </a:rPr>
              <a:t>See</a:t>
            </a:r>
          </a:p>
          <a:p>
            <a:r>
              <a:rPr lang="en-GB" sz="3200" dirty="0" smtClean="0">
                <a:latin typeface="Calibri" pitchFamily="34" charset="0"/>
              </a:rPr>
              <a:t>Video</a:t>
            </a:r>
            <a:endParaRPr lang="en-GB" sz="3200" dirty="0">
              <a:latin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3"/>
          <p:cNvPicPr>
            <a:picLocks noGrp="1" noChangeAspect="1" noChangeArrowheads="1"/>
          </p:cNvPicPr>
          <p:nvPr>
            <p:ph type="body" idx="1"/>
          </p:nvPr>
        </p:nvPicPr>
        <p:blipFill>
          <a:blip r:embed="rId4" cstate="print"/>
          <a:srcRect l="10629" t="8578" r="1871" b="12010"/>
          <a:stretch>
            <a:fillRect/>
          </a:stretch>
        </p:blipFill>
        <p:spPr>
          <a:xfrm>
            <a:off x="395288" y="1268413"/>
            <a:ext cx="8497887" cy="4249737"/>
          </a:xfrm>
        </p:spPr>
      </p:pic>
      <p:sp>
        <p:nvSpPr>
          <p:cNvPr id="47107" name="Rectangle 2"/>
          <p:cNvSpPr>
            <a:spLocks noGrp="1" noChangeArrowheads="1"/>
          </p:cNvSpPr>
          <p:nvPr>
            <p:ph type="title"/>
          </p:nvPr>
        </p:nvSpPr>
        <p:spPr>
          <a:xfrm>
            <a:off x="457200" y="274638"/>
            <a:ext cx="8229600" cy="709612"/>
          </a:xfrm>
        </p:spPr>
        <p:txBody>
          <a:bodyPr/>
          <a:lstStyle/>
          <a:p>
            <a:pPr eaLnBrk="1" hangingPunct="1"/>
            <a:r>
              <a:rPr lang="en-GB" smtClean="0"/>
              <a:t>Volatile Piece Difference</a:t>
            </a:r>
            <a:endParaRPr lang="en-US" smtClean="0"/>
          </a:p>
        </p:txBody>
      </p:sp>
      <p:sp>
        <p:nvSpPr>
          <p:cNvPr id="47108" name="Text Box 4"/>
          <p:cNvSpPr txBox="1">
            <a:spLocks noChangeArrowheads="1"/>
          </p:cNvSpPr>
          <p:nvPr/>
        </p:nvSpPr>
        <p:spPr bwMode="auto">
          <a:xfrm>
            <a:off x="3995738" y="5084763"/>
            <a:ext cx="1584325" cy="366712"/>
          </a:xfrm>
          <a:prstGeom prst="rect">
            <a:avLst/>
          </a:prstGeom>
          <a:noFill/>
          <a:ln w="9525">
            <a:noFill/>
            <a:miter lim="800000"/>
            <a:headEnd/>
            <a:tailEnd/>
          </a:ln>
        </p:spPr>
        <p:txBody>
          <a:bodyPr>
            <a:spAutoFit/>
          </a:bodyPr>
          <a:lstStyle/>
          <a:p>
            <a:pPr>
              <a:spcBef>
                <a:spcPct val="50000"/>
              </a:spcBef>
            </a:pPr>
            <a:endParaRPr lang="en-US">
              <a:latin typeface="Calibri" pitchFamily="34" charset="0"/>
            </a:endParaRPr>
          </a:p>
        </p:txBody>
      </p:sp>
      <p:sp>
        <p:nvSpPr>
          <p:cNvPr id="47109" name="Text Box 5"/>
          <p:cNvSpPr txBox="1">
            <a:spLocks noChangeArrowheads="1"/>
          </p:cNvSpPr>
          <p:nvPr/>
        </p:nvSpPr>
        <p:spPr bwMode="auto">
          <a:xfrm>
            <a:off x="4067175" y="5013325"/>
            <a:ext cx="1368425" cy="366713"/>
          </a:xfrm>
          <a:prstGeom prst="rect">
            <a:avLst/>
          </a:prstGeom>
          <a:noFill/>
          <a:ln w="9525">
            <a:noFill/>
            <a:miter lim="800000"/>
            <a:headEnd/>
            <a:tailEnd/>
          </a:ln>
        </p:spPr>
        <p:txBody>
          <a:bodyPr>
            <a:spAutoFit/>
          </a:bodyPr>
          <a:lstStyle/>
          <a:p>
            <a:pPr>
              <a:spcBef>
                <a:spcPct val="50000"/>
              </a:spcBef>
            </a:pPr>
            <a:r>
              <a:rPr lang="en-GB">
                <a:latin typeface="Calibri" pitchFamily="34" charset="0"/>
              </a:rPr>
              <a:t>move</a:t>
            </a:r>
            <a:endParaRPr lang="en-US">
              <a:latin typeface="Calibri" pitchFamily="34" charset="0"/>
            </a:endParaRPr>
          </a:p>
        </p:txBody>
      </p:sp>
      <p:sp>
        <p:nvSpPr>
          <p:cNvPr id="47110" name="Text Box 6"/>
          <p:cNvSpPr txBox="1">
            <a:spLocks noChangeArrowheads="1"/>
          </p:cNvSpPr>
          <p:nvPr/>
        </p:nvSpPr>
        <p:spPr bwMode="auto">
          <a:xfrm>
            <a:off x="4356100" y="5013325"/>
            <a:ext cx="1295400" cy="366713"/>
          </a:xfrm>
          <a:prstGeom prst="rect">
            <a:avLst/>
          </a:prstGeom>
          <a:noFill/>
          <a:ln w="9525">
            <a:noFill/>
            <a:miter lim="800000"/>
            <a:headEnd/>
            <a:tailEnd/>
          </a:ln>
        </p:spPr>
        <p:txBody>
          <a:bodyPr>
            <a:spAutoFit/>
          </a:bodyPr>
          <a:lstStyle/>
          <a:p>
            <a:pPr>
              <a:spcBef>
                <a:spcPct val="50000"/>
              </a:spcBef>
            </a:pPr>
            <a:r>
              <a:rPr lang="en-GB">
                <a:solidFill>
                  <a:srgbClr val="000000"/>
                </a:solidFill>
                <a:latin typeface="Calibri" pitchFamily="34" charset="0"/>
              </a:rPr>
              <a:t>Move</a:t>
            </a:r>
            <a:endParaRPr lang="en-US">
              <a:solidFill>
                <a:srgbClr val="000000"/>
              </a:solidFill>
              <a:latin typeface="Calibri" pitchFamily="34" charset="0"/>
            </a:endParaRPr>
          </a:p>
        </p:txBody>
      </p:sp>
      <p:sp>
        <p:nvSpPr>
          <p:cNvPr id="47111" name="Line 7"/>
          <p:cNvSpPr>
            <a:spLocks noChangeShapeType="1"/>
          </p:cNvSpPr>
          <p:nvPr/>
        </p:nvSpPr>
        <p:spPr bwMode="auto">
          <a:xfrm flipH="1">
            <a:off x="1042988" y="2565400"/>
            <a:ext cx="7561262" cy="0"/>
          </a:xfrm>
          <a:prstGeom prst="line">
            <a:avLst/>
          </a:prstGeom>
          <a:noFill/>
          <a:ln w="28575">
            <a:solidFill>
              <a:srgbClr val="000000"/>
            </a:solidFill>
            <a:round/>
            <a:headEnd/>
            <a:tailEnd/>
          </a:ln>
        </p:spPr>
        <p:txBody>
          <a:bodyPr/>
          <a:lstStyle/>
          <a:p>
            <a:endParaRPr lang="en-GB"/>
          </a:p>
        </p:txBody>
      </p:sp>
      <p:pic>
        <p:nvPicPr>
          <p:cNvPr id="47112" name="Picture 8"/>
          <p:cNvPicPr>
            <a:picLocks noChangeAspect="1" noChangeArrowheads="1"/>
          </p:cNvPicPr>
          <p:nvPr/>
        </p:nvPicPr>
        <p:blipFill>
          <a:blip r:embed="rId5" cstate="print"/>
          <a:srcRect/>
          <a:stretch>
            <a:fillRect/>
          </a:stretch>
        </p:blipFill>
        <p:spPr bwMode="auto">
          <a:xfrm>
            <a:off x="0" y="1066800"/>
            <a:ext cx="9144000" cy="5227638"/>
          </a:xfrm>
          <a:prstGeom prst="rect">
            <a:avLst/>
          </a:prstGeom>
          <a:noFill/>
          <a:ln w="9525">
            <a:noFill/>
            <a:miter lim="800000"/>
            <a:headEnd/>
            <a:tailEnd/>
          </a:ln>
        </p:spPr>
      </p:pic>
      <p:pic>
        <p:nvPicPr>
          <p:cNvPr id="9" name="SlideOthelloVolatile.wma">
            <a:hlinkClick r:id="" action="ppaction://media"/>
          </p:cNvPr>
          <p:cNvPicPr>
            <a:picLocks noRot="1" noChangeAspect="1"/>
          </p:cNvPicPr>
          <p:nvPr>
            <a:audioFile r:link="rId1"/>
          </p:nvPr>
        </p:nvPicPr>
        <p:blipFill>
          <a:blip r:embed="rId6" cstate="print"/>
          <a:stretch>
            <a:fillRect/>
          </a:stretch>
        </p:blipFill>
        <p:spPr>
          <a:xfrm>
            <a:off x="4419600" y="3276600"/>
            <a:ext cx="304800" cy="304800"/>
          </a:xfrm>
          <a:prstGeom prst="rect">
            <a:avLst/>
          </a:prstGeom>
        </p:spPr>
      </p:pic>
      <p:pic>
        <p:nvPicPr>
          <p:cNvPr id="1026" name="Picture 2"/>
          <p:cNvPicPr>
            <a:picLocks noChangeAspect="1" noChangeArrowheads="1"/>
          </p:cNvPicPr>
          <p:nvPr/>
        </p:nvPicPr>
        <p:blipFill>
          <a:blip r:embed="rId7" cstate="print"/>
          <a:srcRect/>
          <a:stretch>
            <a:fillRect/>
          </a:stretch>
        </p:blipFill>
        <p:spPr bwMode="auto">
          <a:xfrm>
            <a:off x="-5990" y="1023337"/>
            <a:ext cx="9149990" cy="523678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6714" fill="hold"/>
                                        <p:tgtEl>
                                          <p:spTgt spid="9"/>
                                        </p:tgtEl>
                                      </p:cBhvr>
                                    </p:cmd>
                                  </p:childTnLst>
                                </p:cTn>
                              </p:par>
                            </p:childTnLst>
                          </p:cTn>
                        </p:par>
                      </p:childTnLst>
                    </p:cTn>
                  </p:par>
                </p:childTnLst>
              </p:cTn>
              <p:nextCondLst>
                <p:cond evt="onClick" delay="0">
                  <p:tgtEl>
                    <p:spTgt spid="9"/>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9"/>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Favourite Evolutionary Algorithm</a:t>
            </a:r>
            <a:endParaRPr lang="en-GB" dirty="0"/>
          </a:p>
        </p:txBody>
      </p:sp>
      <p:sp>
        <p:nvSpPr>
          <p:cNvPr id="3" name="Content Placeholder 2"/>
          <p:cNvSpPr>
            <a:spLocks noGrp="1"/>
          </p:cNvSpPr>
          <p:nvPr>
            <p:ph idx="1"/>
          </p:nvPr>
        </p:nvSpPr>
        <p:spPr/>
        <p:txBody>
          <a:bodyPr/>
          <a:lstStyle/>
          <a:p>
            <a:r>
              <a:rPr lang="en-GB" dirty="0" smtClean="0"/>
              <a:t>Random Mutation Hill Climber</a:t>
            </a:r>
          </a:p>
          <a:p>
            <a:r>
              <a:rPr lang="en-GB" dirty="0" smtClean="0"/>
              <a:t>(1+1) ES</a:t>
            </a:r>
            <a:endParaRPr lang="en-GB" dirty="0"/>
          </a:p>
        </p:txBody>
      </p:sp>
    </p:spTree>
    <p:extLst>
      <p:ext uri="{BB962C8B-B14F-4D97-AF65-F5344CB8AC3E}">
        <p14:creationId xmlns:p14="http://schemas.microsoft.com/office/powerpoint/2010/main" val="365263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Othello Value Function Approximation</a:t>
            </a:r>
            <a:endParaRPr lang="en-GB" dirty="0"/>
          </a:p>
        </p:txBody>
      </p:sp>
      <p:sp>
        <p:nvSpPr>
          <p:cNvPr id="3" name="Content Placeholder 2"/>
          <p:cNvSpPr>
            <a:spLocks noGrp="1"/>
          </p:cNvSpPr>
          <p:nvPr>
            <p:ph idx="1"/>
          </p:nvPr>
        </p:nvSpPr>
        <p:spPr>
          <a:xfrm>
            <a:off x="126123" y="1600200"/>
            <a:ext cx="5470635" cy="4525963"/>
          </a:xfrm>
        </p:spPr>
        <p:txBody>
          <a:bodyPr/>
          <a:lstStyle/>
          <a:p>
            <a:r>
              <a:rPr lang="en-GB" dirty="0" smtClean="0"/>
              <a:t>Unwinds 8 x 8 board as a 64 dimensional input vector</a:t>
            </a:r>
          </a:p>
          <a:p>
            <a:r>
              <a:rPr lang="en-GB" dirty="0" smtClean="0"/>
              <a:t>Each element of vector corresponds to a board square</a:t>
            </a:r>
          </a:p>
          <a:p>
            <a:r>
              <a:rPr lang="en-GB" dirty="0" smtClean="0"/>
              <a:t>value of +1 (black), 0 (empty), -1 (white)</a:t>
            </a:r>
          </a:p>
          <a:p>
            <a:r>
              <a:rPr lang="en-GB" dirty="0" smtClean="0"/>
              <a:t>Approximators include: MLP, P, N-Tuple, Spatial MLP</a:t>
            </a:r>
            <a:endParaRPr lang="en-GB" dirty="0"/>
          </a:p>
        </p:txBody>
      </p:sp>
      <p:pic>
        <p:nvPicPr>
          <p:cNvPr id="4" name="Picture 3">
            <a:hlinkClick r:id="rId3" action="ppaction://program"/>
          </p:cNvPr>
          <p:cNvPicPr>
            <a:picLocks noChangeAspect="1" noChangeArrowheads="1"/>
          </p:cNvPicPr>
          <p:nvPr/>
        </p:nvPicPr>
        <p:blipFill>
          <a:blip r:embed="rId4" cstate="print"/>
          <a:srcRect/>
          <a:stretch>
            <a:fillRect/>
          </a:stretch>
        </p:blipFill>
        <p:spPr bwMode="auto">
          <a:xfrm>
            <a:off x="6179301" y="4200525"/>
            <a:ext cx="2443162" cy="2330551"/>
          </a:xfrm>
          <a:prstGeom prst="rect">
            <a:avLst/>
          </a:prstGeom>
          <a:noFill/>
          <a:ln w="9525">
            <a:noFill/>
            <a:miter lim="800000"/>
            <a:headEnd/>
            <a:tailEnd/>
          </a:ln>
        </p:spPr>
      </p:pic>
      <p:sp>
        <p:nvSpPr>
          <p:cNvPr id="5" name="Rectangle 4"/>
          <p:cNvSpPr/>
          <p:nvPr/>
        </p:nvSpPr>
        <p:spPr>
          <a:xfrm>
            <a:off x="5784012" y="3371850"/>
            <a:ext cx="312420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64-element input vector</a:t>
            </a:r>
            <a:endParaRPr lang="en-GB" dirty="0"/>
          </a:p>
        </p:txBody>
      </p:sp>
      <p:sp>
        <p:nvSpPr>
          <p:cNvPr id="6" name="Down Arrow 5"/>
          <p:cNvSpPr/>
          <p:nvPr/>
        </p:nvSpPr>
        <p:spPr>
          <a:xfrm flipV="1">
            <a:off x="7136562" y="2710027"/>
            <a:ext cx="419100" cy="43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own Arrow 6"/>
          <p:cNvSpPr/>
          <p:nvPr/>
        </p:nvSpPr>
        <p:spPr>
          <a:xfrm flipV="1">
            <a:off x="7117512" y="3790950"/>
            <a:ext cx="476250" cy="266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784012" y="2190750"/>
            <a:ext cx="312420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Function Approximator</a:t>
            </a:r>
            <a:endParaRPr lang="en-GB" dirty="0"/>
          </a:p>
        </p:txBody>
      </p:sp>
      <p:sp>
        <p:nvSpPr>
          <p:cNvPr id="9" name="Down Arrow 8"/>
          <p:cNvSpPr/>
          <p:nvPr/>
        </p:nvSpPr>
        <p:spPr>
          <a:xfrm flipV="1">
            <a:off x="7117512" y="1638300"/>
            <a:ext cx="419100" cy="43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7612812" y="1638300"/>
            <a:ext cx="1531188" cy="369332"/>
          </a:xfrm>
          <a:prstGeom prst="rect">
            <a:avLst/>
          </a:prstGeom>
          <a:noFill/>
        </p:spPr>
        <p:txBody>
          <a:bodyPr wrap="none" rtlCol="0">
            <a:spAutoFit/>
          </a:bodyPr>
          <a:lstStyle/>
          <a:p>
            <a:r>
              <a:rPr lang="en-GB" dirty="0" smtClean="0"/>
              <a:t>Single output</a:t>
            </a:r>
            <a:endParaRPr lang="en-GB"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GB" smtClean="0"/>
              <a:t>Othello: After-state Value Function</a:t>
            </a:r>
          </a:p>
        </p:txBody>
      </p:sp>
      <p:pic>
        <p:nvPicPr>
          <p:cNvPr id="49155" name="Picture 2"/>
          <p:cNvPicPr>
            <a:picLocks noGrp="1" noChangeAspect="1" noChangeArrowheads="1"/>
          </p:cNvPicPr>
          <p:nvPr>
            <p:ph idx="1"/>
          </p:nvPr>
        </p:nvPicPr>
        <p:blipFill>
          <a:blip r:embed="rId3" cstate="print"/>
          <a:srcRect/>
          <a:stretch>
            <a:fillRect/>
          </a:stretch>
        </p:blipFill>
        <p:spPr>
          <a:xfrm>
            <a:off x="0" y="1214438"/>
            <a:ext cx="1857375" cy="2001837"/>
          </a:xfrm>
        </p:spPr>
      </p:pic>
      <p:pic>
        <p:nvPicPr>
          <p:cNvPr id="49156" name="Picture 3"/>
          <p:cNvPicPr>
            <a:picLocks noChangeAspect="1" noChangeArrowheads="1"/>
          </p:cNvPicPr>
          <p:nvPr/>
        </p:nvPicPr>
        <p:blipFill>
          <a:blip r:embed="rId4" cstate="print"/>
          <a:srcRect/>
          <a:stretch>
            <a:fillRect/>
          </a:stretch>
        </p:blipFill>
        <p:spPr bwMode="auto">
          <a:xfrm>
            <a:off x="2286000" y="1214438"/>
            <a:ext cx="2214563" cy="2387600"/>
          </a:xfrm>
          <a:prstGeom prst="rect">
            <a:avLst/>
          </a:prstGeom>
          <a:noFill/>
          <a:ln w="9525">
            <a:noFill/>
            <a:miter lim="800000"/>
            <a:headEnd/>
            <a:tailEnd/>
          </a:ln>
        </p:spPr>
      </p:pic>
      <p:pic>
        <p:nvPicPr>
          <p:cNvPr id="49157" name="Picture 4"/>
          <p:cNvPicPr>
            <a:picLocks noChangeAspect="1" noChangeArrowheads="1"/>
          </p:cNvPicPr>
          <p:nvPr/>
        </p:nvPicPr>
        <p:blipFill>
          <a:blip r:embed="rId5" cstate="print"/>
          <a:srcRect/>
          <a:stretch>
            <a:fillRect/>
          </a:stretch>
        </p:blipFill>
        <p:spPr bwMode="auto">
          <a:xfrm>
            <a:off x="4500563" y="1214438"/>
            <a:ext cx="2214562" cy="2387600"/>
          </a:xfrm>
          <a:prstGeom prst="rect">
            <a:avLst/>
          </a:prstGeom>
          <a:noFill/>
          <a:ln w="9525">
            <a:noFill/>
            <a:miter lim="800000"/>
            <a:headEnd/>
            <a:tailEnd/>
          </a:ln>
        </p:spPr>
      </p:pic>
      <p:pic>
        <p:nvPicPr>
          <p:cNvPr id="49158" name="Picture 5"/>
          <p:cNvPicPr>
            <a:picLocks noChangeAspect="1" noChangeArrowheads="1"/>
          </p:cNvPicPr>
          <p:nvPr/>
        </p:nvPicPr>
        <p:blipFill>
          <a:blip r:embed="rId6" cstate="print"/>
          <a:srcRect/>
          <a:stretch>
            <a:fillRect/>
          </a:stretch>
        </p:blipFill>
        <p:spPr bwMode="auto">
          <a:xfrm>
            <a:off x="6715125" y="1214438"/>
            <a:ext cx="2214563" cy="2387600"/>
          </a:xfrm>
          <a:prstGeom prst="rect">
            <a:avLst/>
          </a:prstGeom>
          <a:noFill/>
          <a:ln w="9525">
            <a:noFill/>
            <a:miter lim="800000"/>
            <a:headEnd/>
            <a:tailEnd/>
          </a:ln>
        </p:spPr>
      </p:pic>
      <p:pic>
        <p:nvPicPr>
          <p:cNvPr id="49159" name="Picture 6"/>
          <p:cNvPicPr>
            <a:picLocks noChangeAspect="1" noChangeArrowheads="1"/>
          </p:cNvPicPr>
          <p:nvPr/>
        </p:nvPicPr>
        <p:blipFill>
          <a:blip r:embed="rId7" cstate="print"/>
          <a:srcRect/>
          <a:stretch>
            <a:fillRect/>
          </a:stretch>
        </p:blipFill>
        <p:spPr bwMode="auto">
          <a:xfrm>
            <a:off x="0" y="3571875"/>
            <a:ext cx="2286000" cy="2465388"/>
          </a:xfrm>
          <a:prstGeom prst="rect">
            <a:avLst/>
          </a:prstGeom>
          <a:noFill/>
          <a:ln w="9525">
            <a:noFill/>
            <a:miter lim="800000"/>
            <a:headEnd/>
            <a:tailEnd/>
          </a:ln>
        </p:spPr>
      </p:pic>
      <p:pic>
        <p:nvPicPr>
          <p:cNvPr id="49160" name="Picture 7"/>
          <p:cNvPicPr>
            <a:picLocks noChangeAspect="1" noChangeArrowheads="1"/>
          </p:cNvPicPr>
          <p:nvPr/>
        </p:nvPicPr>
        <p:blipFill>
          <a:blip r:embed="rId8" cstate="print"/>
          <a:srcRect/>
          <a:stretch>
            <a:fillRect/>
          </a:stretch>
        </p:blipFill>
        <p:spPr bwMode="auto">
          <a:xfrm>
            <a:off x="2286000" y="3571875"/>
            <a:ext cx="2286000" cy="2465388"/>
          </a:xfrm>
          <a:prstGeom prst="rect">
            <a:avLst/>
          </a:prstGeom>
          <a:noFill/>
          <a:ln w="9525">
            <a:noFill/>
            <a:miter lim="800000"/>
            <a:headEnd/>
            <a:tailEnd/>
          </a:ln>
        </p:spPr>
      </p:pic>
      <p:pic>
        <p:nvPicPr>
          <p:cNvPr id="49161" name="Picture 9"/>
          <p:cNvPicPr>
            <a:picLocks noChangeAspect="1" noChangeArrowheads="1"/>
          </p:cNvPicPr>
          <p:nvPr/>
        </p:nvPicPr>
        <p:blipFill>
          <a:blip r:embed="rId9" cstate="print"/>
          <a:srcRect/>
          <a:stretch>
            <a:fillRect/>
          </a:stretch>
        </p:blipFill>
        <p:spPr bwMode="auto">
          <a:xfrm>
            <a:off x="4500563" y="3571875"/>
            <a:ext cx="2214562" cy="2457450"/>
          </a:xfrm>
          <a:prstGeom prst="rect">
            <a:avLst/>
          </a:prstGeom>
          <a:noFill/>
          <a:ln w="9525">
            <a:noFill/>
            <a:miter lim="800000"/>
            <a:headEnd/>
            <a:tailEnd/>
          </a:ln>
        </p:spPr>
      </p:pic>
      <p:pic>
        <p:nvPicPr>
          <p:cNvPr id="49162" name="Picture 10"/>
          <p:cNvPicPr>
            <a:picLocks noChangeAspect="1" noChangeArrowheads="1"/>
          </p:cNvPicPr>
          <p:nvPr/>
        </p:nvPicPr>
        <p:blipFill>
          <a:blip r:embed="rId10" cstate="print"/>
          <a:srcRect/>
          <a:stretch>
            <a:fillRect/>
          </a:stretch>
        </p:blipFill>
        <p:spPr bwMode="auto">
          <a:xfrm>
            <a:off x="6705600" y="3571875"/>
            <a:ext cx="2252663" cy="2428875"/>
          </a:xfrm>
          <a:prstGeom prst="rect">
            <a:avLst/>
          </a:prstGeom>
          <a:noFill/>
          <a:ln w="9525">
            <a:noFill/>
            <a:miter lim="800000"/>
            <a:headEnd/>
            <a:tailEnd/>
          </a:ln>
        </p:spPr>
      </p:pic>
      <p:sp>
        <p:nvSpPr>
          <p:cNvPr id="13" name="Rectangle 12"/>
          <p:cNvSpPr/>
          <p:nvPr/>
        </p:nvSpPr>
        <p:spPr>
          <a:xfrm>
            <a:off x="4500563" y="1214438"/>
            <a:ext cx="2214562" cy="23574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15" name="Straight Arrow Connector 14"/>
          <p:cNvCxnSpPr/>
          <p:nvPr/>
        </p:nvCxnSpPr>
        <p:spPr>
          <a:xfrm flipV="1">
            <a:off x="1857375" y="1714500"/>
            <a:ext cx="428625" cy="7143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2054" idx="0"/>
          </p:cNvCxnSpPr>
          <p:nvPr/>
        </p:nvCxnSpPr>
        <p:spPr>
          <a:xfrm rot="16200000" flipH="1">
            <a:off x="857250" y="3286126"/>
            <a:ext cx="357187" cy="2143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GB" smtClean="0"/>
              <a:t>TDL in Java</a:t>
            </a:r>
          </a:p>
        </p:txBody>
      </p:sp>
      <p:pic>
        <p:nvPicPr>
          <p:cNvPr id="52227" name="Picture 2"/>
          <p:cNvPicPr>
            <a:picLocks noGrp="1" noChangeAspect="1" noChangeArrowheads="1"/>
          </p:cNvPicPr>
          <p:nvPr>
            <p:ph idx="1"/>
          </p:nvPr>
        </p:nvPicPr>
        <p:blipFill>
          <a:blip r:embed="rId3" cstate="print"/>
          <a:srcRect/>
          <a:stretch>
            <a:fillRect/>
          </a:stretch>
        </p:blipFill>
        <p:spPr>
          <a:xfrm>
            <a:off x="941388" y="1600200"/>
            <a:ext cx="7261225" cy="4525963"/>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GB" dirty="0" smtClean="0"/>
              <a:t>Input Features: Exploit Symmetry</a:t>
            </a:r>
          </a:p>
        </p:txBody>
      </p:sp>
      <p:sp>
        <p:nvSpPr>
          <p:cNvPr id="3" name="Content Placeholder 2"/>
          <p:cNvSpPr>
            <a:spLocks noGrp="1"/>
          </p:cNvSpPr>
          <p:nvPr>
            <p:ph idx="1"/>
          </p:nvPr>
        </p:nvSpPr>
        <p:spPr>
          <a:xfrm>
            <a:off x="457200" y="1600200"/>
            <a:ext cx="4319752" cy="4525963"/>
          </a:xfrm>
        </p:spPr>
        <p:txBody>
          <a:bodyPr rtlCol="0">
            <a:normAutofit/>
          </a:bodyPr>
          <a:lstStyle/>
          <a:p>
            <a:pPr eaLnBrk="1" fontAlgn="auto" hangingPunct="1">
              <a:spcAft>
                <a:spcPts val="0"/>
              </a:spcAft>
              <a:buFont typeface="Arial" pitchFamily="34" charset="0"/>
              <a:buChar char="•"/>
              <a:defRPr/>
            </a:pPr>
            <a:r>
              <a:rPr lang="en-GB" dirty="0" smtClean="0"/>
              <a:t>Symmetry speeds up learning</a:t>
            </a:r>
          </a:p>
          <a:p>
            <a:pPr lvl="1" eaLnBrk="1" fontAlgn="auto" hangingPunct="1">
              <a:spcAft>
                <a:spcPts val="0"/>
              </a:spcAft>
              <a:buFont typeface="Arial" pitchFamily="34" charset="0"/>
              <a:buChar char="–"/>
              <a:defRPr/>
            </a:pPr>
            <a:r>
              <a:rPr lang="en-GB" dirty="0" smtClean="0"/>
              <a:t>This speeds up learning</a:t>
            </a:r>
          </a:p>
          <a:p>
            <a:pPr eaLnBrk="1" fontAlgn="auto" hangingPunct="1">
              <a:spcAft>
                <a:spcPts val="0"/>
              </a:spcAft>
              <a:buFont typeface="Arial" pitchFamily="34" charset="0"/>
              <a:buChar char="•"/>
              <a:defRPr/>
            </a:pPr>
            <a:r>
              <a:rPr lang="en-GB" dirty="0" smtClean="0"/>
              <a:t>Use </a:t>
            </a:r>
            <a:r>
              <a:rPr lang="en-GB" b="1" dirty="0" smtClean="0"/>
              <a:t>N-Tuple System </a:t>
            </a:r>
            <a:r>
              <a:rPr lang="en-GB" dirty="0" smtClean="0"/>
              <a:t>for value approximator</a:t>
            </a:r>
          </a:p>
          <a:p>
            <a:pPr eaLnBrk="1" fontAlgn="auto" hangingPunct="1">
              <a:spcAft>
                <a:spcPts val="0"/>
              </a:spcAft>
              <a:buNone/>
              <a:defRPr/>
            </a:pPr>
            <a:r>
              <a:rPr lang="en-GB" dirty="0" smtClean="0"/>
              <a:t>	[</a:t>
            </a:r>
            <a:r>
              <a:rPr lang="en-GB" dirty="0" err="1" smtClean="0"/>
              <a:t>OthelloNTuple</a:t>
            </a:r>
            <a:r>
              <a:rPr lang="en-GB" dirty="0" smtClean="0"/>
              <a:t>]</a:t>
            </a:r>
            <a:endParaRPr lang="en-GB" dirty="0"/>
          </a:p>
        </p:txBody>
      </p:sp>
      <p:pic>
        <p:nvPicPr>
          <p:cNvPr id="56324" name="Picture 2" descr="C:\rep\othello\ntuple\figs\Symmetry.png"/>
          <p:cNvPicPr>
            <a:picLocks noChangeAspect="1" noChangeArrowheads="1"/>
          </p:cNvPicPr>
          <p:nvPr/>
        </p:nvPicPr>
        <p:blipFill>
          <a:blip r:embed="rId3" cstate="print"/>
          <a:srcRect/>
          <a:stretch>
            <a:fillRect/>
          </a:stretch>
        </p:blipFill>
        <p:spPr bwMode="auto">
          <a:xfrm>
            <a:off x="5126750" y="1692330"/>
            <a:ext cx="3133725"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GB" smtClean="0"/>
              <a:t>NTuple Systems</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buFont typeface="Arial" pitchFamily="34" charset="0"/>
              <a:buChar char="•"/>
              <a:defRPr/>
            </a:pPr>
            <a:r>
              <a:rPr lang="en-GB" dirty="0" smtClean="0"/>
              <a:t>W. Bledsoe and I. Browning. </a:t>
            </a:r>
            <a:r>
              <a:rPr lang="en-GB" i="1" dirty="0" smtClean="0"/>
              <a:t>Pattern recognition and reading by machine.</a:t>
            </a:r>
            <a:r>
              <a:rPr lang="en-GB" dirty="0" smtClean="0"/>
              <a:t> In Proceedings of the EJCC, pages 225 232, December 1959.</a:t>
            </a:r>
          </a:p>
          <a:p>
            <a:pPr eaLnBrk="1" fontAlgn="auto" hangingPunct="1">
              <a:spcAft>
                <a:spcPts val="0"/>
              </a:spcAft>
              <a:buFont typeface="Arial" pitchFamily="34" charset="0"/>
              <a:buChar char="•"/>
              <a:defRPr/>
            </a:pPr>
            <a:r>
              <a:rPr lang="en-GB" dirty="0" smtClean="0"/>
              <a:t>Sample </a:t>
            </a:r>
            <a:r>
              <a:rPr lang="en-GB" dirty="0" err="1" smtClean="0"/>
              <a:t>n-tuples</a:t>
            </a:r>
            <a:r>
              <a:rPr lang="en-GB" dirty="0" smtClean="0"/>
              <a:t> of discrete input space</a:t>
            </a:r>
          </a:p>
          <a:p>
            <a:pPr eaLnBrk="1" fontAlgn="auto" hangingPunct="1">
              <a:spcAft>
                <a:spcPts val="0"/>
              </a:spcAft>
              <a:buFont typeface="Arial" pitchFamily="34" charset="0"/>
              <a:buChar char="•"/>
              <a:defRPr/>
            </a:pPr>
            <a:r>
              <a:rPr lang="en-GB" dirty="0" smtClean="0"/>
              <a:t>Map sampled values to memory indexes</a:t>
            </a:r>
          </a:p>
          <a:p>
            <a:pPr lvl="1" eaLnBrk="1" fontAlgn="auto" hangingPunct="1">
              <a:spcAft>
                <a:spcPts val="0"/>
              </a:spcAft>
              <a:buFont typeface="Arial" pitchFamily="34" charset="0"/>
              <a:buChar char="–"/>
              <a:defRPr/>
            </a:pPr>
            <a:r>
              <a:rPr lang="en-GB" dirty="0" smtClean="0"/>
              <a:t>Training: adjust values there</a:t>
            </a:r>
          </a:p>
          <a:p>
            <a:pPr lvl="1" eaLnBrk="1" fontAlgn="auto" hangingPunct="1">
              <a:spcAft>
                <a:spcPts val="0"/>
              </a:spcAft>
              <a:buFont typeface="Arial" pitchFamily="34" charset="0"/>
              <a:buChar char="–"/>
              <a:defRPr/>
            </a:pPr>
            <a:r>
              <a:rPr lang="en-GB" dirty="0" smtClean="0"/>
              <a:t>Recognition / play: sum over the values</a:t>
            </a:r>
          </a:p>
          <a:p>
            <a:pPr eaLnBrk="1" fontAlgn="auto" hangingPunct="1">
              <a:spcAft>
                <a:spcPts val="0"/>
              </a:spcAft>
              <a:buFont typeface="Arial" pitchFamily="34" charset="0"/>
              <a:buChar char="•"/>
              <a:defRPr/>
            </a:pPr>
            <a:r>
              <a:rPr lang="en-GB" dirty="0" err="1" smtClean="0"/>
              <a:t>Superfast</a:t>
            </a:r>
            <a:endParaRPr lang="en-GB" dirty="0" smtClean="0"/>
          </a:p>
          <a:p>
            <a:pPr eaLnBrk="1" fontAlgn="auto" hangingPunct="1">
              <a:spcAft>
                <a:spcPts val="0"/>
              </a:spcAft>
              <a:buFont typeface="Arial" pitchFamily="34" charset="0"/>
              <a:buChar char="•"/>
              <a:defRPr/>
            </a:pPr>
            <a:r>
              <a:rPr lang="en-GB" dirty="0" smtClean="0"/>
              <a:t>Related to: </a:t>
            </a:r>
          </a:p>
          <a:p>
            <a:pPr lvl="1" eaLnBrk="1" fontAlgn="auto" hangingPunct="1">
              <a:spcAft>
                <a:spcPts val="0"/>
              </a:spcAft>
              <a:buFont typeface="Arial" pitchFamily="34" charset="0"/>
              <a:buChar char="–"/>
              <a:defRPr/>
            </a:pPr>
            <a:r>
              <a:rPr lang="en-GB" dirty="0" smtClean="0"/>
              <a:t>Kernel trick of SVM (non-linear map to high dimensional space; then linear model)</a:t>
            </a:r>
          </a:p>
          <a:p>
            <a:pPr lvl="1" eaLnBrk="1" fontAlgn="auto" hangingPunct="1">
              <a:spcAft>
                <a:spcPts val="0"/>
              </a:spcAft>
              <a:buFont typeface="Arial" pitchFamily="34" charset="0"/>
              <a:buChar char="–"/>
              <a:defRPr/>
            </a:pPr>
            <a:r>
              <a:rPr lang="en-GB" dirty="0" err="1" smtClean="0"/>
              <a:t>Kanerva’s</a:t>
            </a:r>
            <a:r>
              <a:rPr lang="en-GB" dirty="0" smtClean="0"/>
              <a:t> sparse memory model</a:t>
            </a:r>
          </a:p>
          <a:p>
            <a:pPr lvl="1" eaLnBrk="1" fontAlgn="auto" hangingPunct="1">
              <a:spcAft>
                <a:spcPts val="0"/>
              </a:spcAft>
              <a:buFont typeface="Arial" pitchFamily="34" charset="0"/>
              <a:buChar char="–"/>
              <a:defRPr/>
            </a:pPr>
            <a:r>
              <a:rPr lang="en-GB" dirty="0" smtClean="0"/>
              <a:t>Also similar to Michael </a:t>
            </a:r>
            <a:r>
              <a:rPr lang="en-GB" dirty="0" err="1" smtClean="0"/>
              <a:t>Buro’s</a:t>
            </a:r>
            <a:r>
              <a:rPr lang="en-GB" dirty="0" smtClean="0"/>
              <a:t> look-up table for </a:t>
            </a:r>
            <a:r>
              <a:rPr lang="en-GB" dirty="0" err="1" smtClean="0"/>
              <a:t>Logistello</a:t>
            </a:r>
            <a:endParaRPr lang="en-GB" dirty="0"/>
          </a:p>
        </p:txBody>
      </p:sp>
    </p:spTree>
    <p:extLst>
      <p:ext uri="{BB962C8B-B14F-4D97-AF65-F5344CB8AC3E}">
        <p14:creationId xmlns:p14="http://schemas.microsoft.com/office/powerpoint/2010/main" val="40827176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GB" smtClean="0"/>
              <a:t>Symmetric 3-tuple Example</a:t>
            </a:r>
          </a:p>
        </p:txBody>
      </p:sp>
      <p:pic>
        <p:nvPicPr>
          <p:cNvPr id="58371" name="Picture 2"/>
          <p:cNvPicPr>
            <a:picLocks noGrp="1" noChangeAspect="1" noChangeArrowheads="1"/>
          </p:cNvPicPr>
          <p:nvPr>
            <p:ph idx="1"/>
          </p:nvPr>
        </p:nvPicPr>
        <p:blipFill>
          <a:blip r:embed="rId3" cstate="print"/>
          <a:srcRect/>
          <a:stretch>
            <a:fillRect/>
          </a:stretch>
        </p:blipFill>
        <p:spPr>
          <a:xfrm>
            <a:off x="1143000" y="1189038"/>
            <a:ext cx="6715125" cy="5464175"/>
          </a:xfrm>
        </p:spPr>
      </p:pic>
      <p:pic>
        <p:nvPicPr>
          <p:cNvPr id="58372" name="Picture 3"/>
          <p:cNvPicPr>
            <a:picLocks noChangeAspect="1" noChangeArrowheads="1"/>
          </p:cNvPicPr>
          <p:nvPr/>
        </p:nvPicPr>
        <p:blipFill>
          <a:blip r:embed="rId4" cstate="print"/>
          <a:srcRect/>
          <a:stretch>
            <a:fillRect/>
          </a:stretch>
        </p:blipFill>
        <p:spPr bwMode="auto">
          <a:xfrm>
            <a:off x="2286000" y="1357313"/>
            <a:ext cx="2686050" cy="97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GB" smtClean="0"/>
              <a:t>Symmetric N-Tuple Sampling</a:t>
            </a:r>
          </a:p>
        </p:txBody>
      </p:sp>
      <p:pic>
        <p:nvPicPr>
          <p:cNvPr id="59395" name="Picture 2" descr="C:\rep\othello\ntuple\figs\Snake.PNG"/>
          <p:cNvPicPr>
            <a:picLocks noGrp="1" noChangeAspect="1" noChangeArrowheads="1"/>
          </p:cNvPicPr>
          <p:nvPr>
            <p:ph idx="1"/>
          </p:nvPr>
        </p:nvPicPr>
        <p:blipFill>
          <a:blip r:embed="rId3" cstate="print"/>
          <a:srcRect/>
          <a:stretch>
            <a:fillRect/>
          </a:stretch>
        </p:blipFill>
        <p:spPr>
          <a:xfrm>
            <a:off x="2057400" y="1311275"/>
            <a:ext cx="5086350" cy="5046663"/>
          </a:xfr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GB" smtClean="0"/>
              <a:t>N-Tuple System</a:t>
            </a:r>
          </a:p>
        </p:txBody>
      </p:sp>
      <p:sp>
        <p:nvSpPr>
          <p:cNvPr id="60419" name="Content Placeholder 2"/>
          <p:cNvSpPr>
            <a:spLocks noGrp="1"/>
          </p:cNvSpPr>
          <p:nvPr>
            <p:ph idx="1"/>
          </p:nvPr>
        </p:nvSpPr>
        <p:spPr/>
        <p:txBody>
          <a:bodyPr/>
          <a:lstStyle/>
          <a:p>
            <a:pPr eaLnBrk="1" hangingPunct="1"/>
            <a:r>
              <a:rPr lang="en-GB" dirty="0" smtClean="0"/>
              <a:t>Results used 30 random n-tuples</a:t>
            </a:r>
          </a:p>
          <a:p>
            <a:pPr eaLnBrk="1" hangingPunct="1"/>
            <a:r>
              <a:rPr lang="en-GB" dirty="0" smtClean="0"/>
              <a:t>Snakes created by a random 6-step walk</a:t>
            </a:r>
          </a:p>
          <a:p>
            <a:pPr lvl="1" eaLnBrk="1" hangingPunct="1"/>
            <a:r>
              <a:rPr lang="en-GB" dirty="0" smtClean="0"/>
              <a:t>Duplicate squares deleted</a:t>
            </a:r>
          </a:p>
          <a:p>
            <a:pPr eaLnBrk="1" hangingPunct="1"/>
            <a:r>
              <a:rPr lang="en-GB" dirty="0" smtClean="0"/>
              <a:t>System typically has around 15000 weights</a:t>
            </a:r>
          </a:p>
          <a:p>
            <a:pPr eaLnBrk="1" hangingPunct="1"/>
            <a:r>
              <a:rPr lang="en-GB" dirty="0" smtClean="0"/>
              <a:t>Simple training rule:</a:t>
            </a:r>
          </a:p>
        </p:txBody>
      </p:sp>
      <p:pic>
        <p:nvPicPr>
          <p:cNvPr id="60420" name="Picture 2"/>
          <p:cNvPicPr>
            <a:picLocks noChangeAspect="1" noChangeArrowheads="1"/>
          </p:cNvPicPr>
          <p:nvPr/>
        </p:nvPicPr>
        <p:blipFill>
          <a:blip r:embed="rId3" cstate="print"/>
          <a:srcRect/>
          <a:stretch>
            <a:fillRect/>
          </a:stretch>
        </p:blipFill>
        <p:spPr bwMode="auto">
          <a:xfrm>
            <a:off x="500063" y="4572000"/>
            <a:ext cx="7994650" cy="1643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Champion Evolved N-Tuple (Demo)</a:t>
            </a:r>
            <a:endParaRPr lang="en-GB" dirty="0"/>
          </a:p>
        </p:txBody>
      </p:sp>
      <p:sp>
        <p:nvSpPr>
          <p:cNvPr id="3" name="Content Placeholder 2"/>
          <p:cNvSpPr>
            <a:spLocks noGrp="1"/>
          </p:cNvSpPr>
          <p:nvPr>
            <p:ph idx="1"/>
          </p:nvPr>
        </p:nvSpPr>
        <p:spPr>
          <a:xfrm>
            <a:off x="323528" y="1484784"/>
            <a:ext cx="2376264" cy="4525963"/>
          </a:xfrm>
        </p:spPr>
        <p:txBody>
          <a:bodyPr/>
          <a:lstStyle/>
          <a:p>
            <a:r>
              <a:rPr lang="en-GB" dirty="0" smtClean="0"/>
              <a:t>Hybrid approach</a:t>
            </a:r>
          </a:p>
          <a:p>
            <a:r>
              <a:rPr lang="en-GB" dirty="0" smtClean="0"/>
              <a:t>Structure evolved</a:t>
            </a:r>
          </a:p>
          <a:p>
            <a:r>
              <a:rPr lang="en-GB" dirty="0" smtClean="0"/>
              <a:t>Weights set by TDL</a:t>
            </a:r>
          </a:p>
          <a:p>
            <a:r>
              <a:rPr lang="en-GB" dirty="0" smtClean="0"/>
              <a:t>Or by preference learning</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786" y="1340768"/>
            <a:ext cx="3323728" cy="3499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3044731"/>
            <a:ext cx="2765077" cy="2943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7484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GB" sz="3200" smtClean="0"/>
              <a:t>Typical Learned strategy…</a:t>
            </a:r>
            <a:br>
              <a:rPr lang="en-GB" sz="3200" smtClean="0"/>
            </a:br>
            <a:r>
              <a:rPr lang="en-GB" sz="3200" smtClean="0"/>
              <a:t>(N-Tuple player is +ve – 10 sample games shown)</a:t>
            </a:r>
          </a:p>
        </p:txBody>
      </p:sp>
      <p:pic>
        <p:nvPicPr>
          <p:cNvPr id="63491" name="Picture 2"/>
          <p:cNvPicPr>
            <a:picLocks noGrp="1" noChangeAspect="1" noChangeArrowheads="1"/>
          </p:cNvPicPr>
          <p:nvPr>
            <p:ph idx="1"/>
          </p:nvPr>
        </p:nvPicPr>
        <p:blipFill>
          <a:blip r:embed="rId3" cstate="print"/>
          <a:srcRect/>
          <a:stretch>
            <a:fillRect/>
          </a:stretch>
        </p:blipFill>
        <p:spPr>
          <a:xfrm>
            <a:off x="573088" y="1600200"/>
            <a:ext cx="7997825" cy="4525963"/>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GB" smtClean="0"/>
              <a:t>Overview</a:t>
            </a:r>
          </a:p>
        </p:txBody>
      </p:sp>
      <p:sp>
        <p:nvSpPr>
          <p:cNvPr id="3" name="Content Placeholder 2"/>
          <p:cNvSpPr>
            <a:spLocks noGrp="1"/>
          </p:cNvSpPr>
          <p:nvPr>
            <p:ph idx="1"/>
          </p:nvPr>
        </p:nvSpPr>
        <p:spPr>
          <a:xfrm>
            <a:off x="285750" y="1357313"/>
            <a:ext cx="8572500" cy="4768850"/>
          </a:xfrm>
        </p:spPr>
        <p:txBody>
          <a:bodyPr rtlCol="0">
            <a:normAutofit/>
          </a:bodyPr>
          <a:lstStyle/>
          <a:p>
            <a:pPr eaLnBrk="1" fontAlgn="auto" hangingPunct="1">
              <a:spcAft>
                <a:spcPts val="0"/>
              </a:spcAft>
              <a:buFont typeface="Arial" pitchFamily="34" charset="0"/>
              <a:buChar char="•"/>
              <a:defRPr/>
            </a:pPr>
            <a:r>
              <a:rPr lang="en-GB" dirty="0" smtClean="0"/>
              <a:t>Architecture (action selector v. value function)</a:t>
            </a:r>
          </a:p>
          <a:p>
            <a:pPr eaLnBrk="1" fontAlgn="auto" hangingPunct="1">
              <a:spcAft>
                <a:spcPts val="0"/>
              </a:spcAft>
              <a:buFont typeface="Arial" pitchFamily="34" charset="0"/>
              <a:buChar char="•"/>
              <a:defRPr/>
            </a:pPr>
            <a:r>
              <a:rPr lang="en-GB" dirty="0" smtClean="0"/>
              <a:t>Learning algorithm (Evolution </a:t>
            </a:r>
            <a:r>
              <a:rPr lang="en-GB" dirty="0" err="1" smtClean="0"/>
              <a:t>v</a:t>
            </a:r>
            <a:r>
              <a:rPr lang="en-GB" dirty="0" smtClean="0"/>
              <a:t>. Temporal Difference Learning)</a:t>
            </a:r>
          </a:p>
          <a:p>
            <a:pPr eaLnBrk="1" fontAlgn="auto" hangingPunct="1">
              <a:spcAft>
                <a:spcPts val="0"/>
              </a:spcAft>
              <a:buFont typeface="Arial" pitchFamily="34" charset="0"/>
              <a:buChar char="•"/>
              <a:defRPr/>
            </a:pPr>
            <a:r>
              <a:rPr lang="en-GB" dirty="0" smtClean="0"/>
              <a:t>Function approximation method</a:t>
            </a:r>
          </a:p>
          <a:p>
            <a:pPr lvl="1" eaLnBrk="1" fontAlgn="auto" hangingPunct="1">
              <a:spcAft>
                <a:spcPts val="0"/>
              </a:spcAft>
              <a:buFont typeface="Arial" pitchFamily="34" charset="0"/>
              <a:buChar char="–"/>
              <a:defRPr/>
            </a:pPr>
            <a:r>
              <a:rPr lang="en-GB" dirty="0" smtClean="0"/>
              <a:t>E.g. MLP or Table Function</a:t>
            </a:r>
          </a:p>
          <a:p>
            <a:pPr lvl="1" eaLnBrk="1" fontAlgn="auto" hangingPunct="1">
              <a:spcAft>
                <a:spcPts val="0"/>
              </a:spcAft>
              <a:buFont typeface="Arial" pitchFamily="34" charset="0"/>
              <a:buChar char="–"/>
              <a:defRPr/>
            </a:pPr>
            <a:r>
              <a:rPr lang="en-GB" dirty="0" smtClean="0"/>
              <a:t>Interpolated tables</a:t>
            </a:r>
          </a:p>
          <a:p>
            <a:pPr eaLnBrk="1" fontAlgn="auto" hangingPunct="1">
              <a:spcAft>
                <a:spcPts val="0"/>
              </a:spcAft>
              <a:buFont typeface="Arial" pitchFamily="34" charset="0"/>
              <a:buChar char="•"/>
              <a:defRPr/>
            </a:pPr>
            <a:r>
              <a:rPr lang="en-GB" dirty="0" smtClean="0"/>
              <a:t>Sample game: Othello</a:t>
            </a:r>
          </a:p>
          <a:p>
            <a:pPr eaLnBrk="1" fontAlgn="auto" hangingPunct="1">
              <a:spcAft>
                <a:spcPts val="0"/>
              </a:spcAft>
              <a:buFont typeface="Arial" pitchFamily="34" charset="0"/>
              <a:buNone/>
              <a:defRPr/>
            </a:pPr>
            <a:endParaRPr lang="en-GB"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214313"/>
            <a:ext cx="8229600" cy="1143000"/>
          </a:xfrm>
        </p:spPr>
        <p:txBody>
          <a:bodyPr/>
          <a:lstStyle/>
          <a:p>
            <a:pPr eaLnBrk="1" hangingPunct="1"/>
            <a:r>
              <a:rPr lang="en-GB" sz="3200" dirty="0" smtClean="0"/>
              <a:t>Web-based League</a:t>
            </a:r>
            <a:br>
              <a:rPr lang="en-GB" sz="3200" dirty="0" smtClean="0"/>
            </a:br>
            <a:r>
              <a:rPr lang="en-GB" sz="3200" dirty="0" smtClean="0"/>
              <a:t>(Jan 30</a:t>
            </a:r>
            <a:r>
              <a:rPr lang="en-GB" sz="3200" baseline="30000" dirty="0" smtClean="0"/>
              <a:t>th</a:t>
            </a:r>
            <a:r>
              <a:rPr lang="en-GB" sz="3200" dirty="0" smtClean="0"/>
              <a:t> 2011)</a:t>
            </a:r>
            <a:br>
              <a:rPr lang="en-GB" sz="3200" dirty="0" smtClean="0"/>
            </a:br>
            <a:r>
              <a:rPr lang="en-GB" sz="3200" dirty="0" smtClean="0"/>
              <a:t>All Leading entries are N-Tuple based</a:t>
            </a:r>
            <a:endParaRPr lang="en-US" sz="3200" dirty="0" smtClean="0"/>
          </a:p>
        </p:txBody>
      </p:sp>
      <p:sp>
        <p:nvSpPr>
          <p:cNvPr id="64516" name="Content Placeholder 4"/>
          <p:cNvSpPr>
            <a:spLocks noGrp="1"/>
          </p:cNvSpPr>
          <p:nvPr>
            <p:ph idx="1"/>
          </p:nvPr>
        </p:nvSpPr>
        <p:spPr>
          <a:xfrm>
            <a:off x="457200" y="3571875"/>
            <a:ext cx="8229600" cy="2554288"/>
          </a:xfrm>
        </p:spPr>
        <p:txBody>
          <a:bodyPr/>
          <a:lstStyle/>
          <a:p>
            <a:pPr eaLnBrk="1" hangingPunct="1">
              <a:buFont typeface="Arial" charset="0"/>
              <a:buNone/>
            </a:pPr>
            <a:r>
              <a:rPr lang="en-GB" smtClean="0"/>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2892"/>
            <a:ext cx="9191625" cy="425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hangingPunct="1"/>
            <a:r>
              <a:rPr lang="en-GB" smtClean="0"/>
              <a:t>N-Tuple Summary</a:t>
            </a:r>
          </a:p>
        </p:txBody>
      </p:sp>
      <p:sp>
        <p:nvSpPr>
          <p:cNvPr id="66563" name="Content Placeholder 2"/>
          <p:cNvSpPr>
            <a:spLocks noGrp="1"/>
          </p:cNvSpPr>
          <p:nvPr>
            <p:ph idx="1"/>
          </p:nvPr>
        </p:nvSpPr>
        <p:spPr/>
        <p:txBody>
          <a:bodyPr/>
          <a:lstStyle/>
          <a:p>
            <a:pPr eaLnBrk="1" hangingPunct="1"/>
            <a:r>
              <a:rPr lang="en-GB" dirty="0" smtClean="0"/>
              <a:t>Outstanding results compared to other game-learning architectures such as MLP</a:t>
            </a:r>
          </a:p>
          <a:p>
            <a:pPr eaLnBrk="1" hangingPunct="1"/>
            <a:r>
              <a:rPr lang="en-GB" dirty="0" smtClean="0"/>
              <a:t>May involve a very large number of parameters</a:t>
            </a:r>
          </a:p>
          <a:p>
            <a:pPr eaLnBrk="1" hangingPunct="1"/>
            <a:r>
              <a:rPr lang="en-GB" dirty="0" smtClean="0"/>
              <a:t>Temporal difference learning can learn these effectively</a:t>
            </a:r>
          </a:p>
          <a:p>
            <a:pPr eaLnBrk="1" hangingPunct="1"/>
            <a:r>
              <a:rPr lang="en-GB" dirty="0" smtClean="0"/>
              <a:t>But co-evolution fails (results not shown in this presentation)</a:t>
            </a:r>
          </a:p>
          <a:p>
            <a:pPr lvl="1" eaLnBrk="1" hangingPunct="1"/>
            <a:r>
              <a:rPr lang="en-GB" dirty="0" smtClean="0"/>
              <a:t>Further reading: [</a:t>
            </a:r>
            <a:r>
              <a:rPr lang="en-GB" dirty="0" err="1" smtClean="0"/>
              <a:t>OthelloNTuple</a:t>
            </a:r>
            <a:r>
              <a:rPr lang="en-GB" dirty="0" smtClean="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 Future Directions</a:t>
            </a:r>
            <a:endParaRPr lang="en-GB" dirty="0"/>
          </a:p>
        </p:txBody>
      </p:sp>
      <p:sp>
        <p:nvSpPr>
          <p:cNvPr id="3" name="Content Placeholder 2"/>
          <p:cNvSpPr>
            <a:spLocks noGrp="1"/>
          </p:cNvSpPr>
          <p:nvPr>
            <p:ph idx="1"/>
          </p:nvPr>
        </p:nvSpPr>
        <p:spPr/>
        <p:txBody>
          <a:bodyPr/>
          <a:lstStyle/>
          <a:p>
            <a:r>
              <a:rPr lang="en-GB" sz="2800" dirty="0" smtClean="0"/>
              <a:t>New co-evolutionary algorithms that mine complete game histories</a:t>
            </a:r>
          </a:p>
          <a:p>
            <a:r>
              <a:rPr lang="en-GB" sz="2800" dirty="0" smtClean="0"/>
              <a:t>TDL applied to:</a:t>
            </a:r>
          </a:p>
          <a:p>
            <a:pPr lvl="1"/>
            <a:r>
              <a:rPr lang="en-GB" sz="2400" dirty="0" smtClean="0"/>
              <a:t>Maximise information rates</a:t>
            </a:r>
          </a:p>
          <a:p>
            <a:pPr lvl="1"/>
            <a:r>
              <a:rPr lang="en-GB" sz="2400" dirty="0" smtClean="0"/>
              <a:t>Exploit good choice of function approximator</a:t>
            </a:r>
          </a:p>
          <a:p>
            <a:r>
              <a:rPr lang="en-GB" sz="2800" dirty="0" smtClean="0"/>
              <a:t>Hybrid TDL / Evolutionary Algorithms</a:t>
            </a:r>
          </a:p>
          <a:p>
            <a:pPr lvl="1"/>
            <a:r>
              <a:rPr lang="en-GB" sz="2400" dirty="0" smtClean="0"/>
              <a:t>Integrated with Monte Carlo Tree Search</a:t>
            </a:r>
          </a:p>
          <a:p>
            <a:r>
              <a:rPr lang="en-GB" sz="2800" dirty="0" smtClean="0"/>
              <a:t>Thoroughly investigate “incidental choices”</a:t>
            </a:r>
          </a:p>
          <a:p>
            <a:pPr lvl="1"/>
            <a:r>
              <a:rPr lang="en-GB" sz="2400" dirty="0" smtClean="0"/>
              <a:t>E.g. how board is presented to learner</a:t>
            </a:r>
          </a:p>
          <a:p>
            <a:pPr lvl="1"/>
            <a:r>
              <a:rPr lang="en-GB" sz="2400" dirty="0" smtClean="0"/>
              <a:t>This can have a very significant effect</a:t>
            </a:r>
            <a:endParaRPr lang="en-GB" sz="2400" dirty="0"/>
          </a:p>
        </p:txBody>
      </p:sp>
    </p:spTree>
    <p:extLst>
      <p:ext uri="{BB962C8B-B14F-4D97-AF65-F5344CB8AC3E}">
        <p14:creationId xmlns:p14="http://schemas.microsoft.com/office/powerpoint/2010/main" val="8536603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eaLnBrk="1" hangingPunct="1"/>
            <a:r>
              <a:rPr lang="en-GB" smtClean="0"/>
              <a:t>Summary</a:t>
            </a:r>
          </a:p>
        </p:txBody>
      </p:sp>
      <p:sp>
        <p:nvSpPr>
          <p:cNvPr id="3" name="Content Placeholder 2"/>
          <p:cNvSpPr>
            <a:spLocks noGrp="1"/>
          </p:cNvSpPr>
          <p:nvPr>
            <p:ph idx="1"/>
          </p:nvPr>
        </p:nvSpPr>
        <p:spPr>
          <a:xfrm>
            <a:off x="457200" y="1274763"/>
            <a:ext cx="8429625" cy="5241925"/>
          </a:xfrm>
        </p:spPr>
        <p:txBody>
          <a:bodyPr rtlCol="0">
            <a:normAutofit fontScale="92500" lnSpcReduction="10000"/>
          </a:bodyPr>
          <a:lstStyle/>
          <a:p>
            <a:pPr eaLnBrk="1" fontAlgn="auto" hangingPunct="1">
              <a:spcAft>
                <a:spcPts val="0"/>
              </a:spcAft>
              <a:buFont typeface="Arial" pitchFamily="34" charset="0"/>
              <a:buChar char="•"/>
              <a:defRPr/>
            </a:pPr>
            <a:r>
              <a:rPr lang="en-GB" dirty="0" smtClean="0"/>
              <a:t>All choices need careful investigation</a:t>
            </a:r>
          </a:p>
          <a:p>
            <a:pPr lvl="1" eaLnBrk="1" fontAlgn="auto" hangingPunct="1">
              <a:spcAft>
                <a:spcPts val="0"/>
              </a:spcAft>
              <a:buFont typeface="Arial" pitchFamily="34" charset="0"/>
              <a:buChar char="–"/>
              <a:defRPr/>
            </a:pPr>
            <a:r>
              <a:rPr lang="en-GB" dirty="0" smtClean="0"/>
              <a:t>Big impact on performance</a:t>
            </a:r>
          </a:p>
          <a:p>
            <a:pPr eaLnBrk="1" fontAlgn="auto" hangingPunct="1">
              <a:spcAft>
                <a:spcPts val="0"/>
              </a:spcAft>
              <a:buFont typeface="Arial" pitchFamily="34" charset="0"/>
              <a:buChar char="•"/>
              <a:defRPr/>
            </a:pPr>
            <a:r>
              <a:rPr lang="en-GB" dirty="0" smtClean="0"/>
              <a:t>Function approximator</a:t>
            </a:r>
          </a:p>
          <a:p>
            <a:pPr lvl="1" eaLnBrk="1" fontAlgn="auto" hangingPunct="1">
              <a:spcAft>
                <a:spcPts val="0"/>
              </a:spcAft>
              <a:buFont typeface="Arial" pitchFamily="34" charset="0"/>
              <a:buChar char="–"/>
              <a:defRPr/>
            </a:pPr>
            <a:r>
              <a:rPr lang="en-GB" dirty="0" smtClean="0"/>
              <a:t>N-</a:t>
            </a:r>
            <a:r>
              <a:rPr lang="en-GB" dirty="0" err="1" smtClean="0"/>
              <a:t>Tuples</a:t>
            </a:r>
            <a:r>
              <a:rPr lang="en-GB" dirty="0" smtClean="0"/>
              <a:t> and interpolated tables: very promising</a:t>
            </a:r>
          </a:p>
          <a:p>
            <a:pPr lvl="1" eaLnBrk="1" fontAlgn="auto" hangingPunct="1">
              <a:spcAft>
                <a:spcPts val="0"/>
              </a:spcAft>
              <a:buFont typeface="Arial" pitchFamily="34" charset="0"/>
              <a:buChar char="–"/>
              <a:defRPr/>
            </a:pPr>
            <a:r>
              <a:rPr lang="en-GB" dirty="0" smtClean="0"/>
              <a:t>Table-based  typically learns better than </a:t>
            </a:r>
            <a:r>
              <a:rPr lang="en-GB" dirty="0" err="1" smtClean="0"/>
              <a:t>MLPs</a:t>
            </a:r>
            <a:r>
              <a:rPr lang="en-GB" dirty="0" smtClean="0"/>
              <a:t> with TDL</a:t>
            </a:r>
          </a:p>
          <a:p>
            <a:pPr eaLnBrk="1" fontAlgn="auto" hangingPunct="1">
              <a:spcAft>
                <a:spcPts val="0"/>
              </a:spcAft>
              <a:buFont typeface="Arial" pitchFamily="34" charset="0"/>
              <a:buChar char="•"/>
              <a:defRPr/>
            </a:pPr>
            <a:r>
              <a:rPr lang="en-GB" dirty="0" smtClean="0"/>
              <a:t>Learning algorithm</a:t>
            </a:r>
          </a:p>
          <a:p>
            <a:pPr lvl="1" eaLnBrk="1" fontAlgn="auto" hangingPunct="1">
              <a:spcAft>
                <a:spcPts val="0"/>
              </a:spcAft>
              <a:buFont typeface="Arial" pitchFamily="34" charset="0"/>
              <a:buChar char="–"/>
              <a:defRPr/>
            </a:pPr>
            <a:r>
              <a:rPr lang="en-GB" dirty="0" smtClean="0"/>
              <a:t>TDL is often better for large numbers of parameters</a:t>
            </a:r>
          </a:p>
          <a:p>
            <a:pPr lvl="1" eaLnBrk="1" fontAlgn="auto" hangingPunct="1">
              <a:spcAft>
                <a:spcPts val="0"/>
              </a:spcAft>
              <a:buFont typeface="Arial" pitchFamily="34" charset="0"/>
              <a:buChar char="–"/>
              <a:defRPr/>
            </a:pPr>
            <a:r>
              <a:rPr lang="en-GB" dirty="0" smtClean="0"/>
              <a:t>But TDL may perform poorly with </a:t>
            </a:r>
            <a:r>
              <a:rPr lang="en-GB" dirty="0" err="1" smtClean="0"/>
              <a:t>MLPs</a:t>
            </a:r>
            <a:endParaRPr lang="en-GB" dirty="0" smtClean="0"/>
          </a:p>
          <a:p>
            <a:pPr lvl="1" eaLnBrk="1" fontAlgn="auto" hangingPunct="1">
              <a:spcAft>
                <a:spcPts val="0"/>
              </a:spcAft>
              <a:buFont typeface="Arial" pitchFamily="34" charset="0"/>
              <a:buChar char="–"/>
              <a:defRPr/>
            </a:pPr>
            <a:r>
              <a:rPr lang="en-GB" dirty="0" smtClean="0"/>
              <a:t>Evolution is easier to apply</a:t>
            </a:r>
          </a:p>
          <a:p>
            <a:pPr eaLnBrk="1" fontAlgn="auto" hangingPunct="1">
              <a:spcAft>
                <a:spcPts val="0"/>
              </a:spcAft>
              <a:buFont typeface="Arial" pitchFamily="34" charset="0"/>
              <a:buChar char="•"/>
              <a:defRPr/>
            </a:pPr>
            <a:r>
              <a:rPr lang="en-GB" dirty="0" smtClean="0"/>
              <a:t>Learning to play games is hard  but fascinating!</a:t>
            </a:r>
          </a:p>
          <a:p>
            <a:pPr marL="457200" lvl="1" indent="0" eaLnBrk="1" fontAlgn="auto" hangingPunct="1">
              <a:spcAft>
                <a:spcPts val="0"/>
              </a:spcAft>
              <a:buNone/>
              <a:defRPr/>
            </a:pPr>
            <a:r>
              <a:rPr lang="en-GB" dirty="0" smtClean="0"/>
              <a:t>– much more research needed</a:t>
            </a:r>
          </a:p>
          <a:p>
            <a:pPr eaLnBrk="1" fontAlgn="auto" hangingPunct="1">
              <a:spcAft>
                <a:spcPts val="0"/>
              </a:spcAft>
              <a:buFont typeface="Arial" pitchFamily="34" charset="0"/>
              <a:buNone/>
              <a:defRPr/>
            </a:pPr>
            <a:endParaRPr lang="en-GB"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References-I</a:t>
            </a:r>
            <a:endParaRPr lang="en-GB" dirty="0"/>
          </a:p>
        </p:txBody>
      </p:sp>
      <p:sp>
        <p:nvSpPr>
          <p:cNvPr id="3" name="Content Placeholder 2"/>
          <p:cNvSpPr>
            <a:spLocks noGrp="1"/>
          </p:cNvSpPr>
          <p:nvPr>
            <p:ph idx="1"/>
          </p:nvPr>
        </p:nvSpPr>
        <p:spPr/>
        <p:txBody>
          <a:bodyPr/>
          <a:lstStyle/>
          <a:p>
            <a:r>
              <a:rPr lang="en-GB" sz="2400" b="1" dirty="0" smtClean="0"/>
              <a:t>[</a:t>
            </a:r>
            <a:r>
              <a:rPr lang="en-GB" sz="2400" b="1" dirty="0" err="1" smtClean="0"/>
              <a:t>TDGammon</a:t>
            </a:r>
            <a:r>
              <a:rPr lang="en-GB" sz="2400" b="1" dirty="0" smtClean="0"/>
              <a:t>]</a:t>
            </a:r>
            <a:r>
              <a:rPr lang="en-GB" sz="2400" dirty="0" smtClean="0"/>
              <a:t> G. </a:t>
            </a:r>
            <a:r>
              <a:rPr lang="en-GB" sz="2400" dirty="0" err="1" smtClean="0"/>
              <a:t>Tesauro</a:t>
            </a:r>
            <a:r>
              <a:rPr lang="en-GB" sz="2400" dirty="0" smtClean="0"/>
              <a:t>, </a:t>
            </a:r>
            <a:r>
              <a:rPr lang="en-GB" sz="2400" b="1" dirty="0" smtClean="0"/>
              <a:t>Temporal difference learning and TD-gammon</a:t>
            </a:r>
            <a:r>
              <a:rPr lang="en-GB" sz="2400" dirty="0" smtClean="0"/>
              <a:t>, Communications of the ACM, vol. 38, no. 3, pp. 58 – 68, 1995.</a:t>
            </a:r>
          </a:p>
          <a:p>
            <a:r>
              <a:rPr lang="en-GB" sz="2400" b="1" dirty="0" smtClean="0"/>
              <a:t>[</a:t>
            </a:r>
            <a:r>
              <a:rPr lang="en-GB" sz="2400" b="1" dirty="0" err="1" smtClean="0"/>
              <a:t>Neuro</a:t>
            </a:r>
            <a:r>
              <a:rPr lang="en-GB" sz="2400" b="1" dirty="0" smtClean="0"/>
              <a:t>-Gammon]</a:t>
            </a:r>
            <a:r>
              <a:rPr lang="en-GB" sz="2400" dirty="0" smtClean="0"/>
              <a:t> J. Pollack and A. Blair, </a:t>
            </a:r>
            <a:r>
              <a:rPr lang="en-GB" sz="2400" b="1" dirty="0" smtClean="0"/>
              <a:t>Co-evolution in the successful learning of backgammon strategy</a:t>
            </a:r>
            <a:r>
              <a:rPr lang="en-GB" sz="2400" dirty="0" smtClean="0"/>
              <a:t>, Machine Learning, vol. 32, pp. 225 – 240, 1998.</a:t>
            </a:r>
          </a:p>
          <a:p>
            <a:r>
              <a:rPr lang="en-GB" sz="2400" b="1" dirty="0" smtClean="0"/>
              <a:t>[Blondie]</a:t>
            </a:r>
            <a:r>
              <a:rPr lang="en-GB" sz="2400" dirty="0" smtClean="0"/>
              <a:t> K. </a:t>
            </a:r>
            <a:r>
              <a:rPr lang="en-GB" sz="2400" dirty="0" err="1" smtClean="0"/>
              <a:t>Chellapilla</a:t>
            </a:r>
            <a:r>
              <a:rPr lang="en-GB" sz="2400" dirty="0" smtClean="0"/>
              <a:t> and D. Fogel, </a:t>
            </a:r>
            <a:r>
              <a:rPr lang="en-GB" sz="2400" b="1" dirty="0" smtClean="0"/>
              <a:t>Evolving neural networks to play checkers without expert knowledge</a:t>
            </a:r>
            <a:r>
              <a:rPr lang="en-GB" sz="2400" dirty="0" smtClean="0"/>
              <a:t>, IEEE Transactions on Neural Networks,  vol. 10, no. 6, pp. 1382 – 1391, 1999.</a:t>
            </a:r>
          </a:p>
          <a:p>
            <a:pPr>
              <a:buNone/>
            </a:pPr>
            <a:endParaRPr lang="en-GB" sz="2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References-II</a:t>
            </a:r>
            <a:endParaRPr lang="en-GB" dirty="0"/>
          </a:p>
        </p:txBody>
      </p:sp>
      <p:sp>
        <p:nvSpPr>
          <p:cNvPr id="3" name="Content Placeholder 2"/>
          <p:cNvSpPr>
            <a:spLocks noGrp="1"/>
          </p:cNvSpPr>
          <p:nvPr>
            <p:ph idx="1"/>
          </p:nvPr>
        </p:nvSpPr>
        <p:spPr/>
        <p:txBody>
          <a:bodyPr/>
          <a:lstStyle/>
          <a:p>
            <a:r>
              <a:rPr lang="en-GB" b="1" dirty="0" smtClean="0"/>
              <a:t>[Menace]</a:t>
            </a:r>
            <a:r>
              <a:rPr lang="en-GB" dirty="0" smtClean="0"/>
              <a:t> D. </a:t>
            </a:r>
            <a:r>
              <a:rPr lang="en-GB" dirty="0" err="1" smtClean="0"/>
              <a:t>Michie</a:t>
            </a:r>
            <a:r>
              <a:rPr lang="en-GB" dirty="0" smtClean="0"/>
              <a:t>, </a:t>
            </a:r>
            <a:r>
              <a:rPr lang="en-GB" b="1" dirty="0" smtClean="0"/>
              <a:t>Trial and error</a:t>
            </a:r>
            <a:r>
              <a:rPr lang="en-GB" dirty="0" smtClean="0"/>
              <a:t>, In Science Survey, part 2, Penguin, 1961, pp. 129 – 145.</a:t>
            </a:r>
          </a:p>
          <a:p>
            <a:r>
              <a:rPr lang="en-GB" b="1" dirty="0" smtClean="0"/>
              <a:t>[NERO]  </a:t>
            </a:r>
            <a:r>
              <a:rPr lang="en-GB" dirty="0" smtClean="0"/>
              <a:t>Kenneth O. Stanley, Bobby D. Bryant, Risto Miikkulainen, </a:t>
            </a:r>
            <a:r>
              <a:rPr lang="en-GB" b="1" dirty="0" smtClean="0"/>
              <a:t>Real-Time Evolution in the NERO Video Game</a:t>
            </a:r>
            <a:r>
              <a:rPr lang="en-GB" dirty="0" smtClean="0"/>
              <a:t>, Proceedings of IEEE CIG 2005</a:t>
            </a:r>
          </a:p>
          <a:p>
            <a:r>
              <a:rPr lang="en-GB" b="1" dirty="0" smtClean="0"/>
              <a:t>[RL]</a:t>
            </a:r>
            <a:r>
              <a:rPr lang="en-GB" dirty="0" smtClean="0"/>
              <a:t> R. Sutton and A. </a:t>
            </a:r>
            <a:r>
              <a:rPr lang="en-GB" dirty="0" err="1" smtClean="0"/>
              <a:t>Barto</a:t>
            </a:r>
            <a:r>
              <a:rPr lang="en-GB" dirty="0" smtClean="0"/>
              <a:t>, </a:t>
            </a:r>
            <a:r>
              <a:rPr lang="en-GB" b="1" dirty="0" smtClean="0"/>
              <a:t>Introduction to Reinforcement Learning</a:t>
            </a:r>
            <a:r>
              <a:rPr lang="en-GB" dirty="0" smtClean="0"/>
              <a:t>, MIT Press, 1998.</a:t>
            </a:r>
          </a:p>
          <a:p>
            <a:endParaRPr lang="en-GB" b="1" dirty="0" smtClean="0"/>
          </a:p>
          <a:p>
            <a:endParaRPr lang="en-GB"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References-III</a:t>
            </a:r>
            <a:endParaRPr lang="en-GB" dirty="0"/>
          </a:p>
        </p:txBody>
      </p:sp>
      <p:sp>
        <p:nvSpPr>
          <p:cNvPr id="3" name="Content Placeholder 2"/>
          <p:cNvSpPr>
            <a:spLocks noGrp="1"/>
          </p:cNvSpPr>
          <p:nvPr>
            <p:ph idx="1"/>
          </p:nvPr>
        </p:nvSpPr>
        <p:spPr>
          <a:xfrm>
            <a:off x="457200" y="1224116"/>
            <a:ext cx="8229600" cy="4902047"/>
          </a:xfrm>
        </p:spPr>
        <p:txBody>
          <a:bodyPr/>
          <a:lstStyle/>
          <a:p>
            <a:r>
              <a:rPr lang="en-GB" sz="2000" dirty="0" smtClean="0"/>
              <a:t>[CMA-ES] </a:t>
            </a:r>
            <a:r>
              <a:rPr lang="en-GB" sz="2000" dirty="0" err="1" smtClean="0"/>
              <a:t>Nikolaus</a:t>
            </a:r>
            <a:r>
              <a:rPr lang="en-GB" sz="2000" dirty="0" smtClean="0"/>
              <a:t> Hansen,  </a:t>
            </a:r>
            <a:r>
              <a:rPr lang="en-GB" sz="2000" b="1" dirty="0" smtClean="0"/>
              <a:t>The CMA Evolution Strategy: A Tutorial</a:t>
            </a:r>
            <a:r>
              <a:rPr lang="en-GB" sz="2000" dirty="0" smtClean="0"/>
              <a:t>, April 26 2008 URL : </a:t>
            </a:r>
            <a:r>
              <a:rPr lang="en-GB" sz="2000" dirty="0" smtClean="0">
                <a:hlinkClick r:id="rId3"/>
              </a:rPr>
              <a:t>http://www.bionik.tu-berlin.de/user/niko/cmatutorial.pdf</a:t>
            </a:r>
            <a:endParaRPr lang="en-GB" sz="2000" dirty="0" smtClean="0"/>
          </a:p>
          <a:p>
            <a:r>
              <a:rPr lang="en-GB" sz="2000" dirty="0" smtClean="0"/>
              <a:t>[</a:t>
            </a:r>
            <a:r>
              <a:rPr lang="en-GB" sz="2000" dirty="0" err="1" smtClean="0"/>
              <a:t>InfoRates</a:t>
            </a:r>
            <a:r>
              <a:rPr lang="en-GB" sz="2000" dirty="0" smtClean="0"/>
              <a:t>] Simon M. Lucas, </a:t>
            </a:r>
            <a:r>
              <a:rPr lang="en-GB" sz="2000" b="1" dirty="0" smtClean="0"/>
              <a:t>Investigating Learning Rates for Evolution and Temporal Difference Learning</a:t>
            </a:r>
            <a:r>
              <a:rPr lang="en-GB" sz="2000" dirty="0" smtClean="0"/>
              <a:t>, IEEE Computational Intelligence and Games (2008)</a:t>
            </a:r>
          </a:p>
          <a:p>
            <a:r>
              <a:rPr lang="en-GB" sz="2000" dirty="0" smtClean="0"/>
              <a:t>[</a:t>
            </a:r>
            <a:r>
              <a:rPr lang="en-GB" sz="2000" dirty="0" err="1" smtClean="0"/>
              <a:t>InterpolatedTables</a:t>
            </a:r>
            <a:r>
              <a:rPr lang="en-GB" sz="2000" dirty="0" smtClean="0"/>
              <a:t>] Simon M. Lucas, </a:t>
            </a:r>
            <a:r>
              <a:rPr lang="en-GB" sz="2000" b="1" dirty="0" smtClean="0"/>
              <a:t>Temporal Difference Learning with Interpolated Table Value Functions</a:t>
            </a:r>
            <a:r>
              <a:rPr lang="en-GB" sz="2000" dirty="0" smtClean="0"/>
              <a:t>, IEEE Computational Intelligence and Games (2009)</a:t>
            </a:r>
          </a:p>
          <a:p>
            <a:r>
              <a:rPr lang="en-GB" sz="2000" dirty="0" smtClean="0"/>
              <a:t>[</a:t>
            </a:r>
            <a:r>
              <a:rPr lang="en-GB" sz="2000" dirty="0" err="1" smtClean="0"/>
              <a:t>CoevTDLOthello</a:t>
            </a:r>
            <a:r>
              <a:rPr lang="en-GB" sz="2000" dirty="0" smtClean="0"/>
              <a:t>] Simon M. Lucas and Thomas P. Runarsson, </a:t>
            </a:r>
            <a:r>
              <a:rPr lang="en-GB" sz="2000" b="1" dirty="0" smtClean="0"/>
              <a:t>Temporal Difference Learning Versus Co-Evolution for Acquiring Othello Position Evaluation</a:t>
            </a:r>
            <a:r>
              <a:rPr lang="en-GB" sz="2000" dirty="0" smtClean="0"/>
              <a:t>, IEEE Symposium on Computational Intelligence and Games (2006)</a:t>
            </a:r>
          </a:p>
          <a:p>
            <a:r>
              <a:rPr lang="en-GB" sz="2000" dirty="0" smtClean="0"/>
              <a:t>[</a:t>
            </a:r>
            <a:r>
              <a:rPr lang="en-GB" sz="2000" dirty="0" err="1" smtClean="0"/>
              <a:t>OthelloNTuple</a:t>
            </a:r>
            <a:r>
              <a:rPr lang="en-GB" sz="2000" dirty="0" smtClean="0"/>
              <a:t>]  Simon M. Lucas, </a:t>
            </a:r>
            <a:r>
              <a:rPr lang="en-GB" sz="2000" b="1" dirty="0" smtClean="0"/>
              <a:t>Learning to Play Othello with N-Tuple Systems</a:t>
            </a:r>
            <a:r>
              <a:rPr lang="en-GB" sz="2000" dirty="0" smtClean="0"/>
              <a:t>, Australian Journal of Intelligent Information Processing (2008), </a:t>
            </a:r>
            <a:r>
              <a:rPr lang="en-GB" sz="2000" dirty="0" err="1" smtClean="0"/>
              <a:t>v</a:t>
            </a:r>
            <a:r>
              <a:rPr lang="en-GB" sz="2000" dirty="0" smtClean="0"/>
              <a:t>. 4, pages: 1 - 20</a:t>
            </a:r>
            <a:endParaRPr lang="en-GB" sz="20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References-IV</a:t>
            </a:r>
            <a:endParaRPr lang="en-GB" dirty="0"/>
          </a:p>
        </p:txBody>
      </p:sp>
      <p:sp>
        <p:nvSpPr>
          <p:cNvPr id="3" name="Content Placeholder 2"/>
          <p:cNvSpPr>
            <a:spLocks noGrp="1"/>
          </p:cNvSpPr>
          <p:nvPr>
            <p:ph idx="1"/>
          </p:nvPr>
        </p:nvSpPr>
        <p:spPr/>
        <p:txBody>
          <a:bodyPr/>
          <a:lstStyle/>
          <a:p>
            <a:r>
              <a:rPr lang="en-GB" sz="2000" dirty="0"/>
              <a:t>[COEV-INTRANSITIVITIES</a:t>
            </a:r>
            <a:r>
              <a:rPr lang="en-GB" sz="2000" dirty="0" smtClean="0"/>
              <a:t>] </a:t>
            </a:r>
            <a:r>
              <a:rPr lang="en-GB" sz="2000" dirty="0"/>
              <a:t>Samothrakis, S.; Lucas, S.; Runarsson, T.P.; Robles, D., </a:t>
            </a:r>
            <a:r>
              <a:rPr lang="en-GB" sz="2000" b="1" dirty="0" smtClean="0"/>
              <a:t>Coevolving </a:t>
            </a:r>
            <a:r>
              <a:rPr lang="en-GB" sz="2000" b="1" dirty="0"/>
              <a:t>Game-Playing Agents: Measuring Performance and Intransitivities</a:t>
            </a:r>
            <a:r>
              <a:rPr lang="en-GB" sz="2000" dirty="0" smtClean="0"/>
              <a:t>,</a:t>
            </a:r>
            <a:r>
              <a:rPr lang="en-GB" sz="2000" dirty="0"/>
              <a:t> Evolutionary Computation, IEEE Transactions on , vol.17, no.2, pp.213,226, April </a:t>
            </a:r>
            <a:r>
              <a:rPr lang="en-GB" sz="2000" dirty="0" smtClean="0"/>
              <a:t>2013</a:t>
            </a:r>
          </a:p>
          <a:p>
            <a:r>
              <a:rPr lang="en-GB" sz="2000" dirty="0" smtClean="0"/>
              <a:t>[PREF-LEARNING-GAMES] Runarsson</a:t>
            </a:r>
            <a:r>
              <a:rPr lang="en-GB" sz="2000" dirty="0"/>
              <a:t>, T.P.; Lucas, S.M., </a:t>
            </a:r>
            <a:r>
              <a:rPr lang="en-GB" sz="2000" b="1" dirty="0" smtClean="0"/>
              <a:t>Imitating </a:t>
            </a:r>
            <a:r>
              <a:rPr lang="en-GB" sz="2000" b="1" dirty="0"/>
              <a:t>play from game trajectories: Temporal difference learning versus preference learning</a:t>
            </a:r>
            <a:r>
              <a:rPr lang="en-GB" sz="2000" dirty="0" smtClean="0"/>
              <a:t>,</a:t>
            </a:r>
            <a:r>
              <a:rPr lang="en-GB" sz="2000" dirty="0"/>
              <a:t> </a:t>
            </a:r>
            <a:r>
              <a:rPr lang="en-GB" sz="2000" i="1" dirty="0"/>
              <a:t>Computational Intelligence and Games (CIG), 2012 IEEE Conference on</a:t>
            </a:r>
            <a:r>
              <a:rPr lang="en-GB" sz="2000" dirty="0"/>
              <a:t> , vol., no., pp.79,82, 11-14 Sept. 2012</a:t>
            </a:r>
          </a:p>
        </p:txBody>
      </p:sp>
    </p:spTree>
    <p:extLst>
      <p:ext uri="{BB962C8B-B14F-4D97-AF65-F5344CB8AC3E}">
        <p14:creationId xmlns:p14="http://schemas.microsoft.com/office/powerpoint/2010/main" val="3028648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GB" smtClean="0"/>
              <a:t>Architecture</a:t>
            </a:r>
          </a:p>
        </p:txBody>
      </p:sp>
      <p:sp>
        <p:nvSpPr>
          <p:cNvPr id="8195" name="Content Placeholder 2"/>
          <p:cNvSpPr>
            <a:spLocks noGrp="1"/>
          </p:cNvSpPr>
          <p:nvPr>
            <p:ph idx="1"/>
          </p:nvPr>
        </p:nvSpPr>
        <p:spPr/>
        <p:txBody>
          <a:bodyPr/>
          <a:lstStyle/>
          <a:p>
            <a:pPr eaLnBrk="1" hangingPunct="1"/>
            <a:r>
              <a:rPr lang="en-GB" dirty="0" smtClean="0"/>
              <a:t>Where does the computational intelligence fit in to a game playing agent?</a:t>
            </a:r>
          </a:p>
          <a:p>
            <a:pPr eaLnBrk="1" hangingPunct="1"/>
            <a:r>
              <a:rPr lang="en-GB" dirty="0" smtClean="0"/>
              <a:t>Two main choices</a:t>
            </a:r>
          </a:p>
          <a:p>
            <a:pPr lvl="1" eaLnBrk="1" hangingPunct="1"/>
            <a:r>
              <a:rPr lang="en-GB" dirty="0" smtClean="0"/>
              <a:t>Value function</a:t>
            </a:r>
          </a:p>
          <a:p>
            <a:pPr lvl="2" eaLnBrk="1" hangingPunct="1"/>
            <a:r>
              <a:rPr lang="en-GB" dirty="0" smtClean="0"/>
              <a:t>E.g. [TD-Gammon], [</a:t>
            </a:r>
            <a:r>
              <a:rPr lang="en-GB" dirty="0" err="1" smtClean="0"/>
              <a:t>Neuro</a:t>
            </a:r>
            <a:r>
              <a:rPr lang="en-GB" dirty="0" smtClean="0"/>
              <a:t>-Gammon], [Blondie]</a:t>
            </a:r>
          </a:p>
          <a:p>
            <a:pPr lvl="1" eaLnBrk="1" hangingPunct="1"/>
            <a:r>
              <a:rPr lang="en-GB" dirty="0" smtClean="0"/>
              <a:t>Action selector</a:t>
            </a:r>
          </a:p>
          <a:p>
            <a:pPr lvl="2" eaLnBrk="1" hangingPunct="1"/>
            <a:r>
              <a:rPr lang="en-GB" dirty="0" smtClean="0"/>
              <a:t>[NERO], [MENACE]</a:t>
            </a:r>
          </a:p>
          <a:p>
            <a:pPr eaLnBrk="1" hangingPunct="1"/>
            <a:r>
              <a:rPr lang="en-GB" dirty="0" smtClean="0"/>
              <a:t>We’ll see how this works in a simple grid world</a:t>
            </a:r>
          </a:p>
          <a:p>
            <a:pPr eaLnBrk="1" hangingPunct="1">
              <a:buFont typeface="Arial" charset="0"/>
              <a:buNone/>
            </a:pPr>
            <a:endParaRPr lang="en-GB"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GB" smtClean="0"/>
              <a:t>Action Selector</a:t>
            </a:r>
          </a:p>
        </p:txBody>
      </p:sp>
      <p:sp>
        <p:nvSpPr>
          <p:cNvPr id="3" name="Content Placeholder 2"/>
          <p:cNvSpPr>
            <a:spLocks noGrp="1"/>
          </p:cNvSpPr>
          <p:nvPr>
            <p:ph idx="1"/>
          </p:nvPr>
        </p:nvSpPr>
        <p:spPr>
          <a:xfrm>
            <a:off x="457199" y="1600200"/>
            <a:ext cx="4560277" cy="4525963"/>
          </a:xfrm>
        </p:spPr>
        <p:txBody>
          <a:bodyPr rtlCol="0">
            <a:normAutofit fontScale="70000" lnSpcReduction="20000"/>
          </a:bodyPr>
          <a:lstStyle/>
          <a:p>
            <a:pPr eaLnBrk="1" fontAlgn="auto" hangingPunct="1">
              <a:spcAft>
                <a:spcPts val="0"/>
              </a:spcAft>
              <a:buFont typeface="Arial" pitchFamily="34" charset="0"/>
              <a:buChar char="•"/>
              <a:defRPr/>
            </a:pPr>
            <a:r>
              <a:rPr lang="en-GB" dirty="0" smtClean="0"/>
              <a:t>Maps observed current game state to desired action</a:t>
            </a:r>
          </a:p>
          <a:p>
            <a:pPr eaLnBrk="1" fontAlgn="auto" hangingPunct="1">
              <a:spcAft>
                <a:spcPts val="0"/>
              </a:spcAft>
              <a:buFont typeface="Arial" pitchFamily="34" charset="0"/>
              <a:buChar char="•"/>
              <a:defRPr/>
            </a:pPr>
            <a:r>
              <a:rPr lang="en-GB" dirty="0" smtClean="0"/>
              <a:t>Multiple output F.A.</a:t>
            </a:r>
          </a:p>
          <a:p>
            <a:pPr eaLnBrk="1" fontAlgn="auto" hangingPunct="1">
              <a:spcAft>
                <a:spcPts val="0"/>
              </a:spcAft>
              <a:buFont typeface="Arial" pitchFamily="34" charset="0"/>
              <a:buChar char="•"/>
              <a:defRPr/>
            </a:pPr>
            <a:r>
              <a:rPr lang="en-GB" dirty="0" smtClean="0"/>
              <a:t>For</a:t>
            </a:r>
          </a:p>
          <a:p>
            <a:pPr lvl="1" eaLnBrk="1" fontAlgn="auto" hangingPunct="1">
              <a:spcAft>
                <a:spcPts val="0"/>
              </a:spcAft>
              <a:buFont typeface="Arial" pitchFamily="34" charset="0"/>
              <a:buChar char="–"/>
              <a:defRPr/>
            </a:pPr>
            <a:r>
              <a:rPr lang="en-GB" dirty="0" smtClean="0"/>
              <a:t>No need for internal game model</a:t>
            </a:r>
          </a:p>
          <a:p>
            <a:pPr lvl="1" eaLnBrk="1" fontAlgn="auto" hangingPunct="1">
              <a:spcAft>
                <a:spcPts val="0"/>
              </a:spcAft>
              <a:buFont typeface="Arial" pitchFamily="34" charset="0"/>
              <a:buChar char="–"/>
              <a:defRPr/>
            </a:pPr>
            <a:r>
              <a:rPr lang="en-GB" dirty="0" smtClean="0"/>
              <a:t>Fast operation when trained</a:t>
            </a:r>
          </a:p>
          <a:p>
            <a:pPr eaLnBrk="1" fontAlgn="auto" hangingPunct="1">
              <a:spcAft>
                <a:spcPts val="0"/>
              </a:spcAft>
              <a:buFont typeface="Arial" pitchFamily="34" charset="0"/>
              <a:buChar char="•"/>
              <a:defRPr/>
            </a:pPr>
            <a:r>
              <a:rPr lang="en-GB" dirty="0" smtClean="0"/>
              <a:t>Against</a:t>
            </a:r>
          </a:p>
          <a:p>
            <a:pPr lvl="1" eaLnBrk="1" fontAlgn="auto" hangingPunct="1">
              <a:spcAft>
                <a:spcPts val="0"/>
              </a:spcAft>
              <a:buFont typeface="Arial" pitchFamily="34" charset="0"/>
              <a:buChar char="–"/>
              <a:defRPr/>
            </a:pPr>
            <a:r>
              <a:rPr lang="en-GB" dirty="0" smtClean="0"/>
              <a:t>More training iterations needed (more parameters to set)</a:t>
            </a:r>
          </a:p>
          <a:p>
            <a:pPr lvl="1" eaLnBrk="1" fontAlgn="auto" hangingPunct="1">
              <a:spcAft>
                <a:spcPts val="0"/>
              </a:spcAft>
              <a:buFont typeface="Arial" pitchFamily="34" charset="0"/>
              <a:buChar char="–"/>
              <a:defRPr/>
            </a:pPr>
            <a:r>
              <a:rPr lang="en-GB" dirty="0" smtClean="0"/>
              <a:t>May need filtering to produce legal actions</a:t>
            </a:r>
          </a:p>
          <a:p>
            <a:pPr eaLnBrk="1" fontAlgn="auto" hangingPunct="1">
              <a:spcAft>
                <a:spcPts val="0"/>
              </a:spcAft>
              <a:buFont typeface="Arial" pitchFamily="34" charset="0"/>
              <a:buChar char="–"/>
              <a:defRPr/>
            </a:pPr>
            <a:r>
              <a:rPr lang="en-GB" dirty="0" smtClean="0"/>
              <a:t>Good for real-time control problems / games</a:t>
            </a:r>
          </a:p>
          <a:p>
            <a:pPr lvl="1" eaLnBrk="1" fontAlgn="auto" hangingPunct="1">
              <a:spcAft>
                <a:spcPts val="0"/>
              </a:spcAft>
              <a:buFont typeface="Arial" pitchFamily="34" charset="0"/>
              <a:buChar char="–"/>
              <a:defRPr/>
            </a:pPr>
            <a:r>
              <a:rPr lang="en-GB" dirty="0" smtClean="0"/>
              <a:t>E.g. Car Racing</a:t>
            </a:r>
          </a:p>
        </p:txBody>
      </p:sp>
      <p:sp>
        <p:nvSpPr>
          <p:cNvPr id="4" name="Rectangle 3"/>
          <p:cNvSpPr/>
          <p:nvPr/>
        </p:nvSpPr>
        <p:spPr>
          <a:xfrm>
            <a:off x="5838093" y="5791201"/>
            <a:ext cx="2485292" cy="422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Game State</a:t>
            </a:r>
            <a:endParaRPr lang="en-GB" dirty="0"/>
          </a:p>
        </p:txBody>
      </p:sp>
      <p:sp>
        <p:nvSpPr>
          <p:cNvPr id="5" name="Rounded Rectangle 4"/>
          <p:cNvSpPr/>
          <p:nvPr/>
        </p:nvSpPr>
        <p:spPr>
          <a:xfrm>
            <a:off x="5767755" y="2836985"/>
            <a:ext cx="2602523" cy="103163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Function</a:t>
            </a:r>
          </a:p>
          <a:p>
            <a:pPr algn="ctr"/>
            <a:r>
              <a:rPr lang="en-GB" dirty="0" smtClean="0"/>
              <a:t>Approximator</a:t>
            </a:r>
            <a:endParaRPr lang="en-GB" dirty="0"/>
          </a:p>
        </p:txBody>
      </p:sp>
      <p:cxnSp>
        <p:nvCxnSpPr>
          <p:cNvPr id="7" name="Straight Arrow Connector 6"/>
          <p:cNvCxnSpPr/>
          <p:nvPr/>
        </p:nvCxnSpPr>
        <p:spPr>
          <a:xfrm rot="5400000" flipH="1" flipV="1">
            <a:off x="6998680" y="2497016"/>
            <a:ext cx="726831"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6400803" y="2508739"/>
            <a:ext cx="726831"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5826374" y="2520462"/>
            <a:ext cx="726831"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7573111" y="2461846"/>
            <a:ext cx="726831"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779477" y="4325815"/>
            <a:ext cx="2602523" cy="1031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Feature</a:t>
            </a:r>
          </a:p>
          <a:p>
            <a:pPr algn="ctr"/>
            <a:r>
              <a:rPr lang="en-GB" dirty="0" smtClean="0"/>
              <a:t>Extraction</a:t>
            </a:r>
            <a:endParaRPr lang="en-GB" dirty="0"/>
          </a:p>
        </p:txBody>
      </p:sp>
      <p:sp>
        <p:nvSpPr>
          <p:cNvPr id="14" name="Rectangle 13"/>
          <p:cNvSpPr/>
          <p:nvPr/>
        </p:nvSpPr>
        <p:spPr>
          <a:xfrm>
            <a:off x="5826370" y="1770186"/>
            <a:ext cx="2485292" cy="422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Output Filter</a:t>
            </a:r>
            <a:endParaRPr lang="en-GB" dirty="0"/>
          </a:p>
        </p:txBody>
      </p:sp>
      <p:sp>
        <p:nvSpPr>
          <p:cNvPr id="15" name="Up Arrow 14"/>
          <p:cNvSpPr/>
          <p:nvPr/>
        </p:nvSpPr>
        <p:spPr>
          <a:xfrm>
            <a:off x="6893169" y="5322277"/>
            <a:ext cx="468923" cy="4454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Up Arrow 15"/>
          <p:cNvSpPr/>
          <p:nvPr/>
        </p:nvSpPr>
        <p:spPr>
          <a:xfrm>
            <a:off x="6904892" y="3856893"/>
            <a:ext cx="468923" cy="4454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36027" y="473846"/>
            <a:ext cx="8229600" cy="1143000"/>
          </a:xfrm>
        </p:spPr>
        <p:txBody>
          <a:bodyPr/>
          <a:lstStyle/>
          <a:p>
            <a:pPr algn="l" eaLnBrk="1" hangingPunct="1"/>
            <a:r>
              <a:rPr lang="en-GB" dirty="0" smtClean="0"/>
              <a:t>State Value Function</a:t>
            </a:r>
          </a:p>
        </p:txBody>
      </p:sp>
      <p:sp>
        <p:nvSpPr>
          <p:cNvPr id="3" name="Content Placeholder 2"/>
          <p:cNvSpPr>
            <a:spLocks noGrp="1"/>
          </p:cNvSpPr>
          <p:nvPr>
            <p:ph idx="1"/>
          </p:nvPr>
        </p:nvSpPr>
        <p:spPr>
          <a:xfrm>
            <a:off x="394302" y="2088931"/>
            <a:ext cx="6810703" cy="4525963"/>
          </a:xfrm>
        </p:spPr>
        <p:txBody>
          <a:bodyPr rtlCol="0">
            <a:normAutofit fontScale="85000" lnSpcReduction="20000"/>
          </a:bodyPr>
          <a:lstStyle/>
          <a:p>
            <a:pPr eaLnBrk="1" fontAlgn="auto" hangingPunct="1">
              <a:spcAft>
                <a:spcPts val="0"/>
              </a:spcAft>
              <a:buFont typeface="Arial" pitchFamily="34" charset="0"/>
              <a:buChar char="•"/>
              <a:defRPr/>
            </a:pPr>
            <a:r>
              <a:rPr lang="en-GB" dirty="0" smtClean="0"/>
              <a:t>Hypothetically apply possible actions to current state to generate set of possible future states</a:t>
            </a:r>
          </a:p>
          <a:p>
            <a:pPr eaLnBrk="1" fontAlgn="auto" hangingPunct="1">
              <a:spcAft>
                <a:spcPts val="0"/>
              </a:spcAft>
              <a:buFont typeface="Arial" pitchFamily="34" charset="0"/>
              <a:buChar char="•"/>
              <a:defRPr/>
            </a:pPr>
            <a:r>
              <a:rPr lang="en-GB" dirty="0" smtClean="0"/>
              <a:t>Evaluate these using value function</a:t>
            </a:r>
          </a:p>
          <a:p>
            <a:pPr eaLnBrk="1" fontAlgn="auto" hangingPunct="1">
              <a:spcAft>
                <a:spcPts val="0"/>
              </a:spcAft>
              <a:buFont typeface="Arial" pitchFamily="34" charset="0"/>
              <a:buChar char="•"/>
              <a:defRPr/>
            </a:pPr>
            <a:r>
              <a:rPr lang="en-GB" dirty="0" smtClean="0"/>
              <a:t>Pick the action that leads to the most favourable state</a:t>
            </a:r>
          </a:p>
          <a:p>
            <a:pPr eaLnBrk="1" fontAlgn="auto" hangingPunct="1">
              <a:spcAft>
                <a:spcPts val="0"/>
              </a:spcAft>
              <a:buFont typeface="Arial" pitchFamily="34" charset="0"/>
              <a:buChar char="•"/>
              <a:defRPr/>
            </a:pPr>
            <a:r>
              <a:rPr lang="en-GB" dirty="0" smtClean="0"/>
              <a:t>For</a:t>
            </a:r>
          </a:p>
          <a:p>
            <a:pPr lvl="1" eaLnBrk="1" fontAlgn="auto" hangingPunct="1">
              <a:spcAft>
                <a:spcPts val="0"/>
              </a:spcAft>
              <a:buFont typeface="Arial" pitchFamily="34" charset="0"/>
              <a:buChar char="–"/>
              <a:defRPr/>
            </a:pPr>
            <a:r>
              <a:rPr lang="en-GB" dirty="0" smtClean="0"/>
              <a:t>Easy to apply, learns </a:t>
            </a:r>
            <a:r>
              <a:rPr lang="en-GB" i="1" dirty="0" smtClean="0"/>
              <a:t>relatively</a:t>
            </a:r>
            <a:r>
              <a:rPr lang="en-GB" dirty="0" smtClean="0"/>
              <a:t> quickly</a:t>
            </a:r>
          </a:p>
          <a:p>
            <a:pPr eaLnBrk="1" fontAlgn="auto" hangingPunct="1">
              <a:spcAft>
                <a:spcPts val="0"/>
              </a:spcAft>
              <a:buFont typeface="Arial" pitchFamily="34" charset="0"/>
              <a:buChar char="•"/>
              <a:defRPr/>
            </a:pPr>
            <a:r>
              <a:rPr lang="en-GB" dirty="0" smtClean="0"/>
              <a:t>Against</a:t>
            </a:r>
          </a:p>
          <a:p>
            <a:pPr lvl="1" eaLnBrk="1" fontAlgn="auto" hangingPunct="1">
              <a:spcAft>
                <a:spcPts val="0"/>
              </a:spcAft>
              <a:buFont typeface="Arial" pitchFamily="34" charset="0"/>
              <a:buChar char="–"/>
              <a:defRPr/>
            </a:pPr>
            <a:r>
              <a:rPr lang="en-GB" dirty="0" smtClean="0"/>
              <a:t>Need a model of the system</a:t>
            </a:r>
          </a:p>
          <a:p>
            <a:pPr eaLnBrk="1" fontAlgn="auto" hangingPunct="1">
              <a:spcAft>
                <a:spcPts val="0"/>
              </a:spcAft>
              <a:buFont typeface="Arial" pitchFamily="34" charset="0"/>
              <a:buChar char="–"/>
              <a:defRPr/>
            </a:pPr>
            <a:r>
              <a:rPr lang="en-GB" dirty="0" smtClean="0"/>
              <a:t>Good for classic games e.g. Othello</a:t>
            </a:r>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4383" y="236482"/>
            <a:ext cx="3121244" cy="161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State Value Diagram</a:t>
            </a:r>
            <a:endParaRPr lang="en-GB" dirty="0"/>
          </a:p>
        </p:txBody>
      </p:sp>
      <p:sp>
        <p:nvSpPr>
          <p:cNvPr id="3" name="Content Placeholder 2"/>
          <p:cNvSpPr>
            <a:spLocks noGrp="1"/>
          </p:cNvSpPr>
          <p:nvPr>
            <p:ph idx="1"/>
          </p:nvPr>
        </p:nvSpPr>
        <p:spPr>
          <a:xfrm>
            <a:off x="457199" y="1312986"/>
            <a:ext cx="3458309" cy="5087814"/>
          </a:xfrm>
        </p:spPr>
        <p:txBody>
          <a:bodyPr/>
          <a:lstStyle/>
          <a:p>
            <a:r>
              <a:rPr lang="en-GB" dirty="0" smtClean="0"/>
              <a:t>Game state projected to possible future states</a:t>
            </a:r>
          </a:p>
          <a:p>
            <a:r>
              <a:rPr lang="en-GB" dirty="0" smtClean="0"/>
              <a:t>These are then evaluated</a:t>
            </a:r>
          </a:p>
          <a:p>
            <a:r>
              <a:rPr lang="en-GB" dirty="0" smtClean="0"/>
              <a:t>Choose action that leads to best value</a:t>
            </a:r>
          </a:p>
          <a:p>
            <a:r>
              <a:rPr lang="en-GB" dirty="0" smtClean="0"/>
              <a:t>Single output F.A.</a:t>
            </a:r>
            <a:endParaRPr lang="en-GB" dirty="0"/>
          </a:p>
        </p:txBody>
      </p:sp>
      <p:sp>
        <p:nvSpPr>
          <p:cNvPr id="17" name="Rectangle 16"/>
          <p:cNvSpPr/>
          <p:nvPr/>
        </p:nvSpPr>
        <p:spPr>
          <a:xfrm>
            <a:off x="5205046" y="6154618"/>
            <a:ext cx="1875691" cy="386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Game State (t)</a:t>
            </a:r>
            <a:endParaRPr lang="en-GB" dirty="0"/>
          </a:p>
        </p:txBody>
      </p:sp>
      <p:sp>
        <p:nvSpPr>
          <p:cNvPr id="24" name="Rectangle 23"/>
          <p:cNvSpPr/>
          <p:nvPr/>
        </p:nvSpPr>
        <p:spPr>
          <a:xfrm>
            <a:off x="7268307" y="4994033"/>
            <a:ext cx="1406769" cy="750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Game State</a:t>
            </a:r>
          </a:p>
          <a:p>
            <a:pPr algn="ctr"/>
            <a:r>
              <a:rPr lang="en-GB" dirty="0" smtClean="0"/>
              <a:t>(t+1, an)</a:t>
            </a:r>
            <a:endParaRPr lang="en-GB" dirty="0"/>
          </a:p>
        </p:txBody>
      </p:sp>
      <p:sp>
        <p:nvSpPr>
          <p:cNvPr id="25" name="Rounded Rectangle 24"/>
          <p:cNvSpPr/>
          <p:nvPr/>
        </p:nvSpPr>
        <p:spPr>
          <a:xfrm>
            <a:off x="7291754" y="2414956"/>
            <a:ext cx="1242645" cy="103163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Func</a:t>
            </a:r>
            <a:r>
              <a:rPr lang="en-GB" dirty="0" smtClean="0"/>
              <a:t>.</a:t>
            </a:r>
          </a:p>
          <a:p>
            <a:pPr algn="ctr"/>
            <a:r>
              <a:rPr lang="en-GB" dirty="0" smtClean="0"/>
              <a:t>Approx.</a:t>
            </a:r>
            <a:endParaRPr lang="en-GB" dirty="0"/>
          </a:p>
        </p:txBody>
      </p:sp>
      <p:cxnSp>
        <p:nvCxnSpPr>
          <p:cNvPr id="26" name="Straight Arrow Connector 25"/>
          <p:cNvCxnSpPr/>
          <p:nvPr/>
        </p:nvCxnSpPr>
        <p:spPr>
          <a:xfrm rot="5400000" flipH="1" flipV="1">
            <a:off x="7654377" y="2168772"/>
            <a:ext cx="540057" cy="793"/>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7209692" y="3692770"/>
            <a:ext cx="1418491" cy="1031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Feature</a:t>
            </a:r>
          </a:p>
          <a:p>
            <a:pPr algn="ctr"/>
            <a:r>
              <a:rPr lang="en-GB" dirty="0" smtClean="0"/>
              <a:t>Extraction</a:t>
            </a:r>
            <a:endParaRPr lang="en-GB" dirty="0"/>
          </a:p>
        </p:txBody>
      </p:sp>
      <p:sp>
        <p:nvSpPr>
          <p:cNvPr id="28" name="Up Arrow 27"/>
          <p:cNvSpPr/>
          <p:nvPr/>
        </p:nvSpPr>
        <p:spPr>
          <a:xfrm>
            <a:off x="7737230" y="4712679"/>
            <a:ext cx="422031" cy="2813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Up Arrow 28"/>
          <p:cNvSpPr/>
          <p:nvPr/>
        </p:nvSpPr>
        <p:spPr>
          <a:xfrm>
            <a:off x="7678615" y="3411418"/>
            <a:ext cx="457200" cy="2930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5427785" y="4958864"/>
            <a:ext cx="1395045" cy="785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Game State</a:t>
            </a:r>
          </a:p>
          <a:p>
            <a:pPr algn="ctr"/>
            <a:r>
              <a:rPr lang="en-GB" dirty="0" smtClean="0"/>
              <a:t>(t+1, a2)</a:t>
            </a:r>
            <a:endParaRPr lang="en-GB" dirty="0"/>
          </a:p>
        </p:txBody>
      </p:sp>
      <p:sp>
        <p:nvSpPr>
          <p:cNvPr id="31" name="Rounded Rectangle 30"/>
          <p:cNvSpPr/>
          <p:nvPr/>
        </p:nvSpPr>
        <p:spPr>
          <a:xfrm>
            <a:off x="5451232" y="2379787"/>
            <a:ext cx="1242645" cy="103163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Func</a:t>
            </a:r>
            <a:r>
              <a:rPr lang="en-GB" dirty="0" smtClean="0"/>
              <a:t>.</a:t>
            </a:r>
          </a:p>
          <a:p>
            <a:pPr algn="ctr"/>
            <a:r>
              <a:rPr lang="en-GB" dirty="0" smtClean="0"/>
              <a:t>Approx.</a:t>
            </a:r>
            <a:endParaRPr lang="en-GB" dirty="0"/>
          </a:p>
        </p:txBody>
      </p:sp>
      <p:cxnSp>
        <p:nvCxnSpPr>
          <p:cNvPr id="32" name="Straight Arrow Connector 31"/>
          <p:cNvCxnSpPr/>
          <p:nvPr/>
        </p:nvCxnSpPr>
        <p:spPr>
          <a:xfrm rot="5400000" flipH="1" flipV="1">
            <a:off x="5813855" y="2133603"/>
            <a:ext cx="540057" cy="793"/>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369170" y="3657601"/>
            <a:ext cx="1418491" cy="1031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Feature</a:t>
            </a:r>
          </a:p>
          <a:p>
            <a:pPr algn="ctr"/>
            <a:r>
              <a:rPr lang="en-GB" dirty="0" smtClean="0"/>
              <a:t>Extraction</a:t>
            </a:r>
            <a:endParaRPr lang="en-GB" dirty="0"/>
          </a:p>
        </p:txBody>
      </p:sp>
      <p:sp>
        <p:nvSpPr>
          <p:cNvPr id="34" name="Up Arrow 33"/>
          <p:cNvSpPr/>
          <p:nvPr/>
        </p:nvSpPr>
        <p:spPr>
          <a:xfrm>
            <a:off x="5896708" y="4677510"/>
            <a:ext cx="422031" cy="2813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Up Arrow 34"/>
          <p:cNvSpPr/>
          <p:nvPr/>
        </p:nvSpPr>
        <p:spPr>
          <a:xfrm>
            <a:off x="5838093" y="3376249"/>
            <a:ext cx="457200" cy="2930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3739662" y="4958864"/>
            <a:ext cx="1371600" cy="761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Game State</a:t>
            </a:r>
          </a:p>
          <a:p>
            <a:pPr algn="ctr"/>
            <a:r>
              <a:rPr lang="en-GB" dirty="0" smtClean="0"/>
              <a:t>(t+1, a1)</a:t>
            </a:r>
            <a:endParaRPr lang="en-GB" dirty="0"/>
          </a:p>
        </p:txBody>
      </p:sp>
      <p:sp>
        <p:nvSpPr>
          <p:cNvPr id="37" name="Rounded Rectangle 36"/>
          <p:cNvSpPr/>
          <p:nvPr/>
        </p:nvSpPr>
        <p:spPr>
          <a:xfrm>
            <a:off x="3763108" y="2379787"/>
            <a:ext cx="1242645" cy="103163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Func</a:t>
            </a:r>
            <a:r>
              <a:rPr lang="en-GB" dirty="0" smtClean="0"/>
              <a:t>.</a:t>
            </a:r>
          </a:p>
          <a:p>
            <a:pPr algn="ctr"/>
            <a:r>
              <a:rPr lang="en-GB" dirty="0" smtClean="0"/>
              <a:t>Approx.</a:t>
            </a:r>
            <a:endParaRPr lang="en-GB" dirty="0"/>
          </a:p>
        </p:txBody>
      </p:sp>
      <p:cxnSp>
        <p:nvCxnSpPr>
          <p:cNvPr id="38" name="Straight Arrow Connector 37"/>
          <p:cNvCxnSpPr/>
          <p:nvPr/>
        </p:nvCxnSpPr>
        <p:spPr>
          <a:xfrm rot="5400000" flipH="1" flipV="1">
            <a:off x="4125731" y="2133603"/>
            <a:ext cx="540057" cy="793"/>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681046" y="3657601"/>
            <a:ext cx="1418491" cy="1031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Feature</a:t>
            </a:r>
          </a:p>
          <a:p>
            <a:pPr algn="ctr"/>
            <a:r>
              <a:rPr lang="en-GB" dirty="0" smtClean="0"/>
              <a:t>Extraction</a:t>
            </a:r>
            <a:endParaRPr lang="en-GB" dirty="0"/>
          </a:p>
        </p:txBody>
      </p:sp>
      <p:sp>
        <p:nvSpPr>
          <p:cNvPr id="40" name="Up Arrow 39"/>
          <p:cNvSpPr/>
          <p:nvPr/>
        </p:nvSpPr>
        <p:spPr>
          <a:xfrm>
            <a:off x="4208584" y="4677510"/>
            <a:ext cx="422031" cy="2813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Up Arrow 40"/>
          <p:cNvSpPr/>
          <p:nvPr/>
        </p:nvSpPr>
        <p:spPr>
          <a:xfrm>
            <a:off x="4149969" y="3376249"/>
            <a:ext cx="457200" cy="2930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Arrow Connector 42"/>
          <p:cNvCxnSpPr>
            <a:stCxn id="17" idx="0"/>
            <a:endCxn id="36" idx="2"/>
          </p:cNvCxnSpPr>
          <p:nvPr/>
        </p:nvCxnSpPr>
        <p:spPr>
          <a:xfrm rot="16200000" flipV="1">
            <a:off x="5067299" y="5079025"/>
            <a:ext cx="433756" cy="17174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7" idx="0"/>
            <a:endCxn id="30" idx="2"/>
          </p:cNvCxnSpPr>
          <p:nvPr/>
        </p:nvCxnSpPr>
        <p:spPr>
          <a:xfrm rot="16200000" flipV="1">
            <a:off x="5928945" y="5940671"/>
            <a:ext cx="410310" cy="1758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7" idx="0"/>
            <a:endCxn id="24" idx="2"/>
          </p:cNvCxnSpPr>
          <p:nvPr/>
        </p:nvCxnSpPr>
        <p:spPr>
          <a:xfrm rot="5400000" flipH="1" flipV="1">
            <a:off x="6852137" y="5035063"/>
            <a:ext cx="410310" cy="1828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90002</TotalTime>
  <Words>5624</Words>
  <Application>Microsoft Office PowerPoint</Application>
  <PresentationFormat>On-screen Show (4:3)</PresentationFormat>
  <Paragraphs>571</Paragraphs>
  <Slides>57</Slides>
  <Notes>43</Notes>
  <HiddenSlides>0</HiddenSlides>
  <MMClips>1</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 Evolution and TDL IGGI Game Design  Part II Simon Lucas (note: the n-tuple slides are bonus material, you probably won’t use these) </vt:lpstr>
      <vt:lpstr>Aims</vt:lpstr>
      <vt:lpstr>My Favourite Neural Net (possibly with more inputs)</vt:lpstr>
      <vt:lpstr>My Favourite Evolutionary Algorithm</vt:lpstr>
      <vt:lpstr>Overview</vt:lpstr>
      <vt:lpstr>Architecture</vt:lpstr>
      <vt:lpstr>Action Selector</vt:lpstr>
      <vt:lpstr>State Value Function</vt:lpstr>
      <vt:lpstr>State Value Diagram</vt:lpstr>
      <vt:lpstr>Grid World</vt:lpstr>
      <vt:lpstr>Grid World: State Value Approach</vt:lpstr>
      <vt:lpstr>Grid World: Action Selection Approach</vt:lpstr>
      <vt:lpstr>Learning Algorithms</vt:lpstr>
      <vt:lpstr>Temporal Difference Learning (TDL)</vt:lpstr>
      <vt:lpstr>Sample TDL Algorithm: TD(0) (adapted from [RL]) typical alpha: 0.1 p: policy; choose rand move 10% of time else choose action leading to best state </vt:lpstr>
      <vt:lpstr>The essence of an  Evolutionary Algorithm</vt:lpstr>
      <vt:lpstr>Co-Evolution: Some Notes</vt:lpstr>
      <vt:lpstr>Grid World: TDL(0), State Values</vt:lpstr>
      <vt:lpstr>Evolving State Tables</vt:lpstr>
      <vt:lpstr>Evolving a State Table  for the Grid Problem</vt:lpstr>
      <vt:lpstr>TDL versus Evolution Grid Problem, State Table</vt:lpstr>
      <vt:lpstr>Neuro-Evolution for Pac-Man</vt:lpstr>
      <vt:lpstr>Evolved Weights – full of suprises</vt:lpstr>
      <vt:lpstr>Evolving for Deterministic Game</vt:lpstr>
      <vt:lpstr>Note the lower scores for non-deterministic version!</vt:lpstr>
      <vt:lpstr>Feature Vector</vt:lpstr>
      <vt:lpstr>Pac-Man Competitions Retrospective</vt:lpstr>
      <vt:lpstr>Function Approximation</vt:lpstr>
      <vt:lpstr>Function Approximation</vt:lpstr>
      <vt:lpstr>Table-Based Systems</vt:lpstr>
      <vt:lpstr>Table Functions for Continuous Inputs Standard (left) versus CMAC (right)</vt:lpstr>
      <vt:lpstr>Interpolated Table</vt:lpstr>
      <vt:lpstr>Function Approximator: Adaptation Demo This shows each method after a single presentation of each of six patterns, three positive, three negative.  What do you notice?</vt:lpstr>
      <vt:lpstr>Grid World Results Architecture x Learning Algorithm</vt:lpstr>
      <vt:lpstr>Function Approximation Summary</vt:lpstr>
      <vt:lpstr>Function Approximation and Feature Extraction / Design</vt:lpstr>
      <vt:lpstr>Othello</vt:lpstr>
      <vt:lpstr>Othello (from initial work done with Thomas Runarsson [CoevTDLOthello])</vt:lpstr>
      <vt:lpstr>Volatile Piece Difference</vt:lpstr>
      <vt:lpstr>Othello Value Function Approximation</vt:lpstr>
      <vt:lpstr>Othello: After-state Value Function</vt:lpstr>
      <vt:lpstr>TDL in Java</vt:lpstr>
      <vt:lpstr>Input Features: Exploit Symmetry</vt:lpstr>
      <vt:lpstr>NTuple Systems</vt:lpstr>
      <vt:lpstr>Symmetric 3-tuple Example</vt:lpstr>
      <vt:lpstr>Symmetric N-Tuple Sampling</vt:lpstr>
      <vt:lpstr>N-Tuple System</vt:lpstr>
      <vt:lpstr>Champion Evolved N-Tuple (Demo)</vt:lpstr>
      <vt:lpstr>Typical Learned strategy… (N-Tuple player is +ve – 10 sample games shown)</vt:lpstr>
      <vt:lpstr>Web-based League (Jan 30th 2011) All Leading entries are N-Tuple based</vt:lpstr>
      <vt:lpstr>N-Tuple Summary</vt:lpstr>
      <vt:lpstr>Important Future Directions</vt:lpstr>
      <vt:lpstr>Summary</vt:lpstr>
      <vt:lpstr>References-I</vt:lpstr>
      <vt:lpstr>References-II</vt:lpstr>
      <vt:lpstr>References-III</vt:lpstr>
      <vt:lpstr>References-IV</vt:lpstr>
    </vt:vector>
  </TitlesOfParts>
  <Company>computer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Play Games WCCI 2008 Tutorial</dc:title>
  <dc:creator>Simon</dc:creator>
  <cp:lastModifiedBy>Lucas, Simon M</cp:lastModifiedBy>
  <cp:revision>1549</cp:revision>
  <cp:lastPrinted>2011-02-15T10:39:41Z</cp:lastPrinted>
  <dcterms:created xsi:type="dcterms:W3CDTF">2008-05-17T13:54:35Z</dcterms:created>
  <dcterms:modified xsi:type="dcterms:W3CDTF">2015-06-11T08:25:57Z</dcterms:modified>
</cp:coreProperties>
</file>