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67" r:id="rId5"/>
    <p:sldId id="264" r:id="rId6"/>
    <p:sldId id="265" r:id="rId7"/>
    <p:sldId id="266" r:id="rId8"/>
    <p:sldId id="259" r:id="rId9"/>
    <p:sldId id="260" r:id="rId10"/>
    <p:sldId id="261" r:id="rId11"/>
    <p:sldId id="258" r:id="rId12"/>
    <p:sldId id="269" r:id="rId13"/>
    <p:sldId id="268" r:id="rId1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 autoAdjust="0"/>
    <p:restoredTop sz="94660"/>
  </p:normalViewPr>
  <p:slideViewPr>
    <p:cSldViewPr>
      <p:cViewPr>
        <p:scale>
          <a:sx n="118" d="100"/>
          <a:sy n="118" d="100"/>
        </p:scale>
        <p:origin x="-143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C398D-1701-43C2-B648-89BD4BCADD0C}" type="datetimeFigureOut">
              <a:rPr lang="nl-NL" smtClean="0"/>
              <a:t>15-6-2015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A3F3E-3D27-45E3-B192-00CA3F1ED3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19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3F3E-3D27-45E3-B192-00CA3F1ED37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157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15-6-2015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367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15-6-2015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3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15-6-2015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278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15-6-2015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84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15-6-2015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58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15-6-2015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11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15-6-2015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65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15-6-2015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405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15-6-2015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309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15-6-2015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660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15-6-2015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95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BDE4-1B9A-4EE0-9E69-28A91B8366FA}" type="datetimeFigureOut">
              <a:rPr lang="nl-NL" smtClean="0"/>
              <a:t>15-6-2015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66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AnalysingPacMan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nl-NL" b="1" dirty="0" smtClean="0"/>
              <a:t>Game </a:t>
            </a:r>
            <a:r>
              <a:rPr lang="nl-NL" b="1" dirty="0" smtClean="0"/>
              <a:t>Analytics</a:t>
            </a:r>
            <a:br>
              <a:rPr lang="nl-NL" b="1" dirty="0" smtClean="0"/>
            </a:b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sz="2200" b="1" smtClean="0"/>
              <a:t>Slides adapted from </a:t>
            </a:r>
            <a:r>
              <a:rPr lang="nl-NL" sz="2200" b="1" dirty="0" smtClean="0"/>
              <a:t>WG on Game Analytics</a:t>
            </a:r>
            <a:br>
              <a:rPr lang="nl-NL" sz="2200" b="1" dirty="0" smtClean="0"/>
            </a:br>
            <a:r>
              <a:rPr lang="nl-NL" sz="2200" b="1" dirty="0" smtClean="0"/>
              <a:t>in </a:t>
            </a:r>
            <a:r>
              <a:rPr lang="nl-NL" sz="2200" b="1" dirty="0"/>
              <a:t>Dagstuhl </a:t>
            </a:r>
            <a:r>
              <a:rPr lang="nl-NL" sz="2200" b="1" dirty="0" smtClean="0"/>
              <a:t>seminar </a:t>
            </a:r>
            <a:br>
              <a:rPr lang="nl-NL" sz="2200" b="1" dirty="0" smtClean="0"/>
            </a:br>
            <a:r>
              <a:rPr lang="nl-NL" sz="2200" b="1" dirty="0" smtClean="0"/>
              <a:t>on Integration in C&amp;AI in Games</a:t>
            </a:r>
            <a:endParaRPr lang="nl-NL" sz="2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nl-NL" dirty="0" smtClean="0"/>
              <a:t>Christian </a:t>
            </a:r>
            <a:r>
              <a:rPr lang="nl-NL" dirty="0" err="1" smtClean="0"/>
              <a:t>Bauckhage</a:t>
            </a:r>
            <a:r>
              <a:rPr lang="nl-NL" dirty="0" smtClean="0"/>
              <a:t>, Bruno </a:t>
            </a:r>
            <a:r>
              <a:rPr lang="nl-NL" dirty="0" err="1" smtClean="0"/>
              <a:t>Bouzy</a:t>
            </a:r>
            <a:r>
              <a:rPr lang="nl-NL" dirty="0" smtClean="0"/>
              <a:t>, Peter </a:t>
            </a:r>
            <a:r>
              <a:rPr lang="nl-NL" dirty="0" err="1" smtClean="0"/>
              <a:t>Cowling</a:t>
            </a:r>
            <a:r>
              <a:rPr lang="nl-NL" dirty="0" smtClean="0"/>
              <a:t>, </a:t>
            </a:r>
            <a:r>
              <a:rPr lang="nl-NL" dirty="0" err="1" smtClean="0"/>
              <a:t>Graham</a:t>
            </a:r>
            <a:r>
              <a:rPr lang="nl-NL" dirty="0" smtClean="0"/>
              <a:t> </a:t>
            </a:r>
            <a:r>
              <a:rPr lang="nl-NL" dirty="0" err="1" smtClean="0"/>
              <a:t>Kendall</a:t>
            </a:r>
            <a:r>
              <a:rPr lang="nl-NL" dirty="0" smtClean="0"/>
              <a:t>, </a:t>
            </a:r>
            <a:r>
              <a:rPr lang="nl-NL" dirty="0"/>
              <a:t>Pier Luca </a:t>
            </a:r>
            <a:r>
              <a:rPr lang="nl-NL" dirty="0" err="1" smtClean="0"/>
              <a:t>Lanzi</a:t>
            </a:r>
            <a:r>
              <a:rPr lang="nl-NL" dirty="0" smtClean="0"/>
              <a:t>, Simon Lucas, Mark </a:t>
            </a:r>
            <a:r>
              <a:rPr lang="nl-NL" dirty="0" err="1" smtClean="0"/>
              <a:t>Winands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97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Integration: Deep NNs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The type of analysis you might do when Deep NNs become more mainstream:</a:t>
            </a:r>
            <a:endParaRPr lang="en-GB" dirty="0" smtClean="0"/>
          </a:p>
          <a:p>
            <a:pPr lvl="1"/>
            <a:r>
              <a:rPr lang="en-GB" dirty="0" smtClean="0"/>
              <a:t>Social </a:t>
            </a:r>
            <a:r>
              <a:rPr lang="en-GB" dirty="0"/>
              <a:t>Affect Analysis</a:t>
            </a:r>
            <a:endParaRPr lang="nl-NL" dirty="0"/>
          </a:p>
          <a:p>
            <a:pPr lvl="1"/>
            <a:r>
              <a:rPr lang="en-GB" dirty="0" smtClean="0"/>
              <a:t>From </a:t>
            </a:r>
            <a:r>
              <a:rPr lang="en-GB" dirty="0"/>
              <a:t>face  / body language Voice. </a:t>
            </a:r>
            <a:endParaRPr lang="nl-NL" dirty="0"/>
          </a:p>
          <a:p>
            <a:pPr lvl="1"/>
            <a:r>
              <a:rPr lang="en-GB" dirty="0"/>
              <a:t>Kinect / Front Camera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78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600" dirty="0" smtClean="0"/>
              <a:t>Planet Wars</a:t>
            </a:r>
            <a:br>
              <a:rPr lang="nl-NL" sz="3600" dirty="0" smtClean="0"/>
            </a:br>
            <a:r>
              <a:rPr lang="nl-NL" sz="3600" dirty="0" smtClean="0"/>
              <a:t>Data </a:t>
            </a:r>
            <a:r>
              <a:rPr lang="nl-NL" sz="3600" dirty="0" smtClean="0"/>
              <a:t>Analysis: Plotting “Piece” Difference</a:t>
            </a:r>
            <a:endParaRPr lang="nl-NL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4865340" cy="489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 groups: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evelop a set of measures to apply to “Space Battle”</a:t>
            </a:r>
          </a:p>
          <a:p>
            <a:pPr lvl="1"/>
            <a:r>
              <a:rPr lang="en-GB" dirty="0" smtClean="0"/>
              <a:t>Implement some of them (aim for simple and effective)</a:t>
            </a:r>
          </a:p>
          <a:p>
            <a:pPr lvl="1"/>
            <a:r>
              <a:rPr lang="en-GB" dirty="0" smtClean="0"/>
              <a:t>Test their ability to detect differences in the game setup, and in the agents playing the game</a:t>
            </a:r>
          </a:p>
          <a:p>
            <a:r>
              <a:rPr lang="en-GB" dirty="0" smtClean="0"/>
              <a:t>See </a:t>
            </a:r>
            <a:r>
              <a:rPr lang="en-GB" dirty="0" err="1" smtClean="0">
                <a:hlinkClick r:id="rId2" action="ppaction://hlinkfile"/>
              </a:rPr>
              <a:t>PacMan</a:t>
            </a:r>
            <a:r>
              <a:rPr lang="en-GB" dirty="0" smtClean="0">
                <a:hlinkClick r:id="rId2" action="ppaction://hlinkfile"/>
              </a:rPr>
              <a:t> CIG 2012 </a:t>
            </a:r>
            <a:r>
              <a:rPr lang="en-GB" dirty="0" smtClean="0"/>
              <a:t>paper for example of spatial analysis – a version of this might be useful for Space Battle</a:t>
            </a:r>
          </a:p>
          <a:p>
            <a:pPr lvl="1"/>
            <a:endParaRPr lang="en-GB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31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81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 dirty="0"/>
              <a:t>Learning </a:t>
            </a:r>
            <a:r>
              <a:rPr lang="nl-NL" dirty="0" err="1"/>
              <a:t>from</a:t>
            </a:r>
            <a:r>
              <a:rPr lang="nl-NL" dirty="0"/>
              <a:t> human game </a:t>
            </a:r>
            <a:r>
              <a:rPr lang="nl-NL" dirty="0" err="1"/>
              <a:t>play</a:t>
            </a:r>
            <a:endParaRPr lang="nl-NL" dirty="0"/>
          </a:p>
          <a:p>
            <a:pPr lvl="0"/>
            <a:r>
              <a:rPr lang="nl-NL" dirty="0"/>
              <a:t>Learning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self-play</a:t>
            </a:r>
            <a:endParaRPr lang="nl-NL" dirty="0"/>
          </a:p>
          <a:p>
            <a:pPr lvl="0"/>
            <a:r>
              <a:rPr lang="en-GB" dirty="0" err="1"/>
              <a:t>Analyzing</a:t>
            </a:r>
            <a:r>
              <a:rPr lang="en-GB" dirty="0"/>
              <a:t> the game (rules, game tree)</a:t>
            </a:r>
            <a:endParaRPr lang="nl-NL" dirty="0"/>
          </a:p>
          <a:p>
            <a:pPr lvl="0"/>
            <a:r>
              <a:rPr lang="en-GB" dirty="0"/>
              <a:t>Understanding player </a:t>
            </a:r>
            <a:r>
              <a:rPr lang="en-GB" dirty="0" err="1"/>
              <a:t>behaviors</a:t>
            </a:r>
            <a:r>
              <a:rPr lang="en-GB" dirty="0"/>
              <a:t>  (player / experience modelling)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72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Improving playing experience</a:t>
            </a:r>
            <a:endParaRPr lang="nl-NL" dirty="0"/>
          </a:p>
          <a:p>
            <a:pPr lvl="0"/>
            <a:r>
              <a:rPr lang="en-GB" dirty="0"/>
              <a:t>Develop metric (e.g. for skills)</a:t>
            </a:r>
            <a:endParaRPr lang="nl-NL" dirty="0"/>
          </a:p>
          <a:p>
            <a:pPr lvl="0"/>
            <a:r>
              <a:rPr lang="en-GB" dirty="0"/>
              <a:t>Finding problem in design  / </a:t>
            </a:r>
            <a:r>
              <a:rPr lang="en-GB" dirty="0" err="1"/>
              <a:t>goldfarmers</a:t>
            </a:r>
            <a:r>
              <a:rPr lang="en-GB" dirty="0"/>
              <a:t> exploits</a:t>
            </a:r>
            <a:endParaRPr lang="nl-NL" dirty="0"/>
          </a:p>
          <a:p>
            <a:pPr lvl="0"/>
            <a:r>
              <a:rPr lang="en-GB" dirty="0" err="1"/>
              <a:t>Automization</a:t>
            </a:r>
            <a:r>
              <a:rPr lang="en-GB" dirty="0"/>
              <a:t> of bot programming</a:t>
            </a:r>
            <a:endParaRPr lang="nl-NL" dirty="0"/>
          </a:p>
          <a:p>
            <a:pPr lvl="0"/>
            <a:r>
              <a:rPr lang="en-GB" dirty="0"/>
              <a:t>Game balancing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195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374335" cy="6418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Mapping</a:t>
            </a:r>
            <a:r>
              <a:rPr lang="nl-NL" dirty="0" smtClean="0"/>
              <a:t> the field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660114"/>
              </p:ext>
            </p:extLst>
          </p:nvPr>
        </p:nvGraphicFramePr>
        <p:xfrm>
          <a:off x="251520" y="1484781"/>
          <a:ext cx="8784976" cy="3585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7690"/>
                <a:gridCol w="2928643"/>
                <a:gridCol w="2928643"/>
              </a:tblGrid>
              <a:tr h="4154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Features/measurements 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Methods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Derived measures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70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Duration/interval times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Number of players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Seesaw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Dominated action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(</a:t>
                      </a:r>
                      <a:r>
                        <a:rPr lang="en-GB" sz="1800" dirty="0" err="1">
                          <a:effectLst/>
                        </a:rPr>
                        <a:t>im</a:t>
                      </a:r>
                      <a:r>
                        <a:rPr lang="en-GB" sz="1800" dirty="0">
                          <a:effectLst/>
                        </a:rPr>
                        <a:t>)perfect information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Tactics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Strategy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Dexterity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Basic statistics 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ELO like measures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Cluster Analysis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Neural Network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Game Tree analysis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Questionnaire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A/B testing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Imbalance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Skill depth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Frustration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Addiction level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Aesthetics 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1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Industry Goal / O</a:t>
            </a:r>
            <a:r>
              <a:rPr lang="en-GB" dirty="0" smtClean="0"/>
              <a:t>bjective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Maximize revenue</a:t>
            </a:r>
            <a:endParaRPr lang="nl-NL" dirty="0"/>
          </a:p>
          <a:p>
            <a:pPr lvl="0"/>
            <a:r>
              <a:rPr lang="en-GB" dirty="0"/>
              <a:t>Maximize retention</a:t>
            </a:r>
            <a:endParaRPr lang="nl-NL" dirty="0"/>
          </a:p>
          <a:p>
            <a:pPr lvl="0"/>
            <a:r>
              <a:rPr lang="en-GB" dirty="0"/>
              <a:t>Maximize # premium players</a:t>
            </a:r>
            <a:endParaRPr lang="nl-NL" dirty="0"/>
          </a:p>
          <a:p>
            <a:pPr lvl="0"/>
            <a:r>
              <a:rPr lang="en-GB" dirty="0"/>
              <a:t>Maximize fairness / balance </a:t>
            </a:r>
            <a:endParaRPr lang="nl-NL" dirty="0"/>
          </a:p>
          <a:p>
            <a:pPr lvl="0"/>
            <a:r>
              <a:rPr lang="en-GB" dirty="0"/>
              <a:t>Maximize player enjoyment 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507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Academic</a:t>
            </a:r>
            <a:r>
              <a:rPr lang="nl-NL" dirty="0" smtClean="0"/>
              <a:t> Goals / </a:t>
            </a:r>
            <a:r>
              <a:rPr lang="nl-NL" dirty="0" err="1" smtClean="0"/>
              <a:t>Objectives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Data</a:t>
            </a:r>
            <a:endParaRPr lang="nl-NL" dirty="0"/>
          </a:p>
          <a:p>
            <a:pPr lvl="0"/>
            <a:r>
              <a:rPr lang="en-GB" dirty="0"/>
              <a:t>Understand behaviour </a:t>
            </a:r>
            <a:endParaRPr lang="nl-NL" dirty="0"/>
          </a:p>
          <a:p>
            <a:pPr lvl="1"/>
            <a:r>
              <a:rPr lang="en-GB" dirty="0"/>
              <a:t>Therapy</a:t>
            </a:r>
            <a:endParaRPr lang="nl-NL" dirty="0"/>
          </a:p>
          <a:p>
            <a:pPr lvl="1"/>
            <a:r>
              <a:rPr lang="en-GB" dirty="0"/>
              <a:t>Human like behaviour</a:t>
            </a:r>
            <a:endParaRPr lang="nl-NL" dirty="0"/>
          </a:p>
          <a:p>
            <a:pPr lvl="1"/>
            <a:r>
              <a:rPr lang="en-GB" dirty="0"/>
              <a:t>Better bots </a:t>
            </a:r>
            <a:endParaRPr lang="nl-NL" dirty="0"/>
          </a:p>
          <a:p>
            <a:pPr lvl="1"/>
            <a:r>
              <a:rPr lang="en-GB" dirty="0"/>
              <a:t>Behaviour psychology</a:t>
            </a:r>
            <a:endParaRPr lang="nl-NL" dirty="0"/>
          </a:p>
          <a:p>
            <a:pPr lvl="0"/>
            <a:r>
              <a:rPr lang="en-GB" dirty="0"/>
              <a:t>Max fairness / balance</a:t>
            </a:r>
            <a:endParaRPr lang="nl-NL" dirty="0"/>
          </a:p>
          <a:p>
            <a:pPr lvl="1"/>
            <a:r>
              <a:rPr lang="en-GB" dirty="0"/>
              <a:t>Map layout</a:t>
            </a:r>
            <a:endParaRPr lang="nl-NL" dirty="0"/>
          </a:p>
          <a:p>
            <a:pPr lvl="0"/>
            <a:r>
              <a:rPr lang="en-GB" dirty="0" err="1"/>
              <a:t>Gamefication</a:t>
            </a:r>
            <a:r>
              <a:rPr lang="en-GB" dirty="0"/>
              <a:t>		</a:t>
            </a:r>
            <a:endParaRPr lang="nl-NL" dirty="0"/>
          </a:p>
          <a:p>
            <a:pPr lvl="1"/>
            <a:r>
              <a:rPr lang="en-GB" dirty="0"/>
              <a:t>Scientific problems (e.g. protein folding, economics, politics, education)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702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143000"/>
          </a:xfrm>
        </p:spPr>
        <p:txBody>
          <a:bodyPr/>
          <a:lstStyle/>
          <a:p>
            <a:r>
              <a:rPr lang="nl-NL" dirty="0" smtClean="0"/>
              <a:t>Case Studies</a:t>
            </a:r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34128"/>
              </p:ext>
            </p:extLst>
          </p:nvPr>
        </p:nvGraphicFramePr>
        <p:xfrm>
          <a:off x="179512" y="548680"/>
          <a:ext cx="8496944" cy="62785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6031"/>
                <a:gridCol w="2073006"/>
                <a:gridCol w="1675969"/>
                <a:gridCol w="1675969"/>
                <a:gridCol w="1675969"/>
              </a:tblGrid>
              <a:tr h="2912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Planet Wars vs pw++ (RTS)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 err="1" smtClean="0">
                          <a:effectLst/>
                        </a:rPr>
                        <a:t>Resistance</a:t>
                      </a:r>
                      <a:r>
                        <a:rPr lang="nl-NL" sz="1200" dirty="0" smtClean="0">
                          <a:effectLst/>
                        </a:rPr>
                        <a:t> (+ chat ) </a:t>
                      </a:r>
                      <a:r>
                        <a:rPr lang="nl-NL" sz="1200" dirty="0">
                          <a:effectLst/>
                        </a:rPr>
                        <a:t>(Card)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Retry? (Casual)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err="1" smtClean="0">
                          <a:effectLst/>
                        </a:rPr>
                        <a:t>Skiddy</a:t>
                      </a:r>
                      <a:r>
                        <a:rPr lang="en-GB" sz="1200" dirty="0" smtClean="0">
                          <a:effectLst/>
                        </a:rPr>
                        <a:t> (Puzzle)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</a:tr>
              <a:tr h="1641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Raw game log</a:t>
                      </a:r>
                      <a:endParaRPr lang="nl-NL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Sequence of Planet Pairs</a:t>
                      </a: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Map data, initial conditions, </a:t>
                      </a: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 </a:t>
                      </a:r>
                      <a:endParaRPr lang="nl-NL" sz="13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effectLst/>
                        </a:rPr>
                        <a:t>sequence </a:t>
                      </a:r>
                      <a:r>
                        <a:rPr lang="en-GB" sz="1300" dirty="0">
                          <a:effectLst/>
                        </a:rPr>
                        <a:t>of game </a:t>
                      </a:r>
                      <a:r>
                        <a:rPr lang="en-GB" sz="1300" dirty="0" smtClean="0">
                          <a:effectLst/>
                        </a:rPr>
                        <a:t>states (*)</a:t>
                      </a:r>
                      <a:endParaRPr lang="nl-NL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Choose master</a:t>
                      </a:r>
                      <a:endParaRPr lang="nl-NL" sz="13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Choose team, ?chat?</a:t>
                      </a:r>
                      <a:endParaRPr lang="nl-NL" sz="13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 </a:t>
                      </a:r>
                      <a:endParaRPr lang="nl-NL" sz="13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Execute mission, announce results</a:t>
                      </a:r>
                      <a:endParaRPr lang="nl-NL" sz="13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 </a:t>
                      </a:r>
                      <a:endParaRPr lang="nl-NL" sz="13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Identities, “likes”</a:t>
                      </a:r>
                      <a:endParaRPr lang="nl-NL" sz="13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 </a:t>
                      </a:r>
                      <a:endParaRPr lang="nl-NL" sz="13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Chat: when what</a:t>
                      </a:r>
                      <a:endParaRPr lang="nl-NL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Sequence of </a:t>
                      </a:r>
                      <a:r>
                        <a:rPr lang="en-GB" sz="1300" dirty="0" smtClean="0">
                          <a:effectLst/>
                        </a:rPr>
                        <a:t>touch</a:t>
                      </a:r>
                      <a:r>
                        <a:rPr lang="en-GB" sz="1300" baseline="0" dirty="0" smtClean="0">
                          <a:effectLst/>
                        </a:rPr>
                        <a:t> events (where duration is important)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effectLst/>
                        </a:rPr>
                        <a:t>{t1</a:t>
                      </a:r>
                      <a:r>
                        <a:rPr lang="en-GB" sz="1300" dirty="0">
                          <a:effectLst/>
                        </a:rPr>
                        <a:t>, </a:t>
                      </a:r>
                      <a:r>
                        <a:rPr lang="en-GB" sz="1300" dirty="0" smtClean="0">
                          <a:effectLst/>
                        </a:rPr>
                        <a:t>d1},</a:t>
                      </a:r>
                      <a:r>
                        <a:rPr lang="en-GB" sz="1300" baseline="0" dirty="0" smtClean="0">
                          <a:effectLst/>
                        </a:rPr>
                        <a:t> {t2. d2}, …</a:t>
                      </a: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 </a:t>
                      </a: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Game Map</a:t>
                      </a:r>
                      <a:endParaRPr lang="nl-NL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Sequence of move achievements</a:t>
                      </a:r>
                      <a:endParaRPr lang="nl-NL" sz="13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 </a:t>
                      </a:r>
                      <a:endParaRPr lang="nl-NL" sz="13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 </a:t>
                      </a:r>
                      <a:endParaRPr lang="nl-NL" sz="13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 </a:t>
                      </a:r>
                      <a:endParaRPr lang="nl-NL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</a:tr>
              <a:tr h="17916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300">
                          <a:effectLst/>
                        </a:rPr>
                        <a:t>Derived Game Log</a:t>
                      </a:r>
                      <a:endParaRPr lang="nl-NL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300" dirty="0" err="1">
                          <a:effectLst/>
                        </a:rPr>
                        <a:t>Sequence</a:t>
                      </a:r>
                      <a:r>
                        <a:rPr lang="nl-NL" sz="1300" dirty="0">
                          <a:effectLst/>
                        </a:rPr>
                        <a:t> of feature </a:t>
                      </a:r>
                      <a:r>
                        <a:rPr lang="nl-NL" sz="1300" dirty="0" err="1">
                          <a:effectLst/>
                        </a:rPr>
                        <a:t>vectors</a:t>
                      </a: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3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Comparison with optimal moves (is this player any good?)</a:t>
                      </a:r>
                      <a:endParaRPr lang="nl-NL" sz="13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"/>
                      </a:pPr>
                      <a:r>
                        <a:rPr lang="en-GB" sz="1300" dirty="0">
                          <a:effectLst/>
                        </a:rPr>
                        <a:t>Could be local subgame</a:t>
                      </a: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 </a:t>
                      </a: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Extract features </a:t>
                      </a:r>
                      <a:r>
                        <a:rPr lang="en-GB" sz="1300" dirty="0" smtClean="0">
                          <a:effectLst/>
                        </a:rPr>
                        <a:t>(*)</a:t>
                      </a:r>
                      <a:endParaRPr lang="nl-NL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Correct votes, games won, team logs, chat accuracy, id</a:t>
                      </a: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 </a:t>
                      </a:r>
                      <a:endParaRPr lang="nl-NL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effectLst/>
                        </a:rPr>
                        <a:t>Sequence of Position Velocity</a:t>
                      </a:r>
                      <a:r>
                        <a:rPr lang="en-GB" sz="1300" baseline="0" dirty="0" smtClean="0">
                          <a:effectLst/>
                        </a:rPr>
                        <a:t> Pairs</a:t>
                      </a:r>
                      <a:endParaRPr lang="en-GB" sz="13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3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effectLst/>
                        </a:rPr>
                        <a:t>Orientation </a:t>
                      </a:r>
                      <a:r>
                        <a:rPr lang="en-GB" sz="1300" dirty="0">
                          <a:effectLst/>
                        </a:rPr>
                        <a:t>of plane, </a:t>
                      </a:r>
                      <a:endParaRPr lang="en-GB" sz="13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effectLst/>
                        </a:rPr>
                        <a:t>proximity </a:t>
                      </a:r>
                      <a:r>
                        <a:rPr lang="en-GB" sz="1300" dirty="0">
                          <a:effectLst/>
                        </a:rPr>
                        <a:t>to the walls, </a:t>
                      </a:r>
                      <a:endParaRPr lang="en-GB" sz="13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effectLst/>
                        </a:rPr>
                        <a:t>landing </a:t>
                      </a:r>
                      <a:r>
                        <a:rPr lang="en-GB" sz="1300" dirty="0">
                          <a:effectLst/>
                        </a:rPr>
                        <a:t>strip</a:t>
                      </a:r>
                      <a:endParaRPr lang="nl-NL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Position of the tiles. distribution of moves</a:t>
                      </a:r>
                      <a:r>
                        <a:rPr lang="en-GB" sz="1300" dirty="0" smtClean="0">
                          <a:effectLst/>
                        </a:rPr>
                        <a:t>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Comparison with optimal moves</a:t>
                      </a:r>
                      <a:endParaRPr lang="nl-NL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</a:tr>
              <a:tr h="7413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Difference analytics</a:t>
                      </a:r>
                      <a:endParaRPr lang="nl-NL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Focus on effect of the variation -&gt; collision rate</a:t>
                      </a:r>
                      <a:endParaRPr lang="nl-NL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Chat on vs of</a:t>
                      </a: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?do they chat?</a:t>
                      </a:r>
                      <a:endParaRPr lang="nl-NL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Map, analyse proximity, progress, change ship physics, wind weather</a:t>
                      </a:r>
                      <a:endParaRPr lang="nl-NL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03275" algn="l"/>
                        </a:tabLst>
                      </a:pPr>
                      <a:r>
                        <a:rPr lang="en-GB" sz="1300">
                          <a:effectLst/>
                        </a:rPr>
                        <a:t>Change of levels &amp; mechanics, effect on the difficulty </a:t>
                      </a:r>
                      <a:endParaRPr lang="nl-NL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</a:tr>
              <a:tr h="1041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Bot skill analysis</a:t>
                      </a:r>
                      <a:endParaRPr lang="nl-NL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Analyse tournament </a:t>
                      </a:r>
                      <a:r>
                        <a:rPr lang="en-GB" sz="1300" dirty="0" smtClean="0">
                          <a:effectLst/>
                        </a:rPr>
                        <a:t>results  </a:t>
                      </a:r>
                      <a:r>
                        <a:rPr lang="en-GB" sz="1300" dirty="0">
                          <a:effectLst/>
                        </a:rPr>
                        <a:t>-&gt; </a:t>
                      </a:r>
                      <a:r>
                        <a:rPr lang="en-GB" sz="1300" dirty="0" smtClean="0">
                          <a:effectLst/>
                        </a:rPr>
                        <a:t> Does </a:t>
                      </a:r>
                      <a:r>
                        <a:rPr lang="en-GB" sz="1300" dirty="0">
                          <a:effectLst/>
                        </a:rPr>
                        <a:t>the rank order </a:t>
                      </a:r>
                      <a:r>
                        <a:rPr lang="en-GB" sz="1300" dirty="0" smtClean="0">
                          <a:effectLst/>
                        </a:rPr>
                        <a:t>change?</a:t>
                      </a:r>
                      <a:endParaRPr lang="nl-NL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effectLst/>
                        </a:rPr>
                        <a:t>Ok</a:t>
                      </a:r>
                      <a:endParaRPr lang="nl-NL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Analyse  score progress distribution for different skills of bots</a:t>
                      </a:r>
                      <a:endParaRPr lang="nl-NL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Skill rating of the bots </a:t>
                      </a: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 </a:t>
                      </a:r>
                      <a:endParaRPr lang="nl-NL" sz="13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Effects of different heuristics on the search difficulty</a:t>
                      </a:r>
                      <a:endParaRPr lang="nl-NL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3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for Analytics to Answer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We made a change:</a:t>
            </a:r>
            <a:endParaRPr lang="nl-NL" dirty="0"/>
          </a:p>
          <a:p>
            <a:endParaRPr lang="nl-NL" dirty="0"/>
          </a:p>
          <a:p>
            <a:pPr lvl="0"/>
            <a:r>
              <a:rPr lang="en-GB" dirty="0"/>
              <a:t>Can the difference be detected? </a:t>
            </a:r>
            <a:endParaRPr lang="nl-NL" dirty="0"/>
          </a:p>
          <a:p>
            <a:pPr lvl="0"/>
            <a:r>
              <a:rPr lang="en-GB" dirty="0"/>
              <a:t>Hole detection / exploits?</a:t>
            </a:r>
            <a:endParaRPr lang="nl-NL" dirty="0"/>
          </a:p>
          <a:p>
            <a:pPr lvl="0"/>
            <a:r>
              <a:rPr lang="en-GB" dirty="0"/>
              <a:t>Entropy changes?</a:t>
            </a:r>
            <a:endParaRPr lang="nl-NL" dirty="0"/>
          </a:p>
          <a:p>
            <a:pPr lvl="0"/>
            <a:r>
              <a:rPr lang="en-GB" dirty="0"/>
              <a:t>More drama? (e.g. more flux in obvious measures?)</a:t>
            </a:r>
            <a:endParaRPr lang="nl-NL" dirty="0"/>
          </a:p>
          <a:p>
            <a:pPr lvl="0"/>
            <a:r>
              <a:rPr lang="en-GB" dirty="0"/>
              <a:t>Can we learn </a:t>
            </a:r>
            <a:r>
              <a:rPr lang="en-GB" dirty="0" smtClean="0"/>
              <a:t>a new </a:t>
            </a:r>
            <a:r>
              <a:rPr lang="en-GB" dirty="0"/>
              <a:t>strategy? And make better bots?</a:t>
            </a:r>
            <a:endParaRPr lang="nl-NL" dirty="0"/>
          </a:p>
          <a:p>
            <a:pPr lvl="0"/>
            <a:r>
              <a:rPr lang="en-GB" dirty="0"/>
              <a:t>Can GUI frustration be measured? </a:t>
            </a:r>
            <a:endParaRPr lang="nl-NL" dirty="0"/>
          </a:p>
          <a:p>
            <a:pPr lvl="1"/>
            <a:r>
              <a:rPr lang="en-GB" dirty="0"/>
              <a:t>Analysed touch events, near misses? </a:t>
            </a:r>
            <a:endParaRPr lang="nl-NL" dirty="0"/>
          </a:p>
          <a:p>
            <a:pPr lvl="0"/>
            <a:r>
              <a:rPr lang="en-GB" dirty="0"/>
              <a:t>Bot Id Detection? 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137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519</Words>
  <Application>Microsoft Office PowerPoint</Application>
  <PresentationFormat>On-screen Show (4:3)</PresentationFormat>
  <Paragraphs>141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Kantoorthema</vt:lpstr>
      <vt:lpstr>Game Analytics  Slides adapted from WG on Game Analytics in Dagstuhl seminar  on Integration in C&amp;AI in Games</vt:lpstr>
      <vt:lpstr>What?</vt:lpstr>
      <vt:lpstr>Why?</vt:lpstr>
      <vt:lpstr>PowerPoint Presentation</vt:lpstr>
      <vt:lpstr>Mapping the field</vt:lpstr>
      <vt:lpstr>Industry Goal / Objective</vt:lpstr>
      <vt:lpstr>Academic Goals / Objectives</vt:lpstr>
      <vt:lpstr>Case Studies</vt:lpstr>
      <vt:lpstr>Questions for Analytics to Answer</vt:lpstr>
      <vt:lpstr>Integration: Deep NNs</vt:lpstr>
      <vt:lpstr>Planet Wars Data Analysis: Plotting “Piece” Difference</vt:lpstr>
      <vt:lpstr>Exercise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Video Game AI</dc:title>
  <dc:creator>Mark Winands</dc:creator>
  <cp:lastModifiedBy>Lucas, Simon M</cp:lastModifiedBy>
  <cp:revision>31</cp:revision>
  <dcterms:created xsi:type="dcterms:W3CDTF">2015-01-27T08:01:00Z</dcterms:created>
  <dcterms:modified xsi:type="dcterms:W3CDTF">2015-06-15T08:25:44Z</dcterms:modified>
</cp:coreProperties>
</file>