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mov" ContentType="video/quicktime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67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58" r:id="rId7"/>
    <p:sldId id="259" r:id="rId8"/>
    <p:sldId id="311" r:id="rId9"/>
    <p:sldId id="312" r:id="rId10"/>
    <p:sldId id="313" r:id="rId11"/>
    <p:sldId id="314" r:id="rId12"/>
    <p:sldId id="315" r:id="rId13"/>
    <p:sldId id="32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299" r:id="rId23"/>
    <p:sldId id="300" r:id="rId24"/>
    <p:sldId id="324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264" r:id="rId33"/>
    <p:sldId id="308" r:id="rId34"/>
    <p:sldId id="309" r:id="rId35"/>
    <p:sldId id="262" r:id="rId36"/>
    <p:sldId id="31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69" autoAdjust="0"/>
    <p:restoredTop sz="94558"/>
  </p:normalViewPr>
  <p:slideViewPr>
    <p:cSldViewPr snapToGrid="0" snapToObjects="1">
      <p:cViewPr varScale="1">
        <p:scale>
          <a:sx n="89" d="100"/>
          <a:sy n="89" d="100"/>
        </p:scale>
        <p:origin x="184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C81BF-2B98-5545-898E-6680B0229021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C4E75-701E-434C-B18E-9949D228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01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C86A3-7795-5748-A1D0-7B2048FCCEB9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E3E50-3F81-1542-B4D0-4D582310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092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D131-4123-B943-9453-302BB45D6212}" type="datetime1">
              <a:rPr lang="en-GB" smtClean="0"/>
              <a:t>07/05/2017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780E-F9F3-CE47-90E9-D79BE12A345A}" type="datetime1">
              <a:rPr lang="en-GB" smtClean="0"/>
              <a:t>07/05/2017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D498-6252-FF42-BD2F-2C349BE752C5}" type="datetime1">
              <a:rPr lang="en-GB" smtClean="0"/>
              <a:t>07/05/2017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BE4-7E3E-7E41-B68B-E342E0688507}" type="datetime1">
              <a:rPr lang="en-GB" smtClean="0"/>
              <a:t>07/05/2017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E528-8DDF-D84D-A89C-17A890671BC3}" type="datetime1">
              <a:rPr lang="en-GB" smtClean="0"/>
              <a:t>07/05/2017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E3B-1BAB-1140-AACD-0C0A88BC3C87}" type="datetime1">
              <a:rPr lang="en-GB" smtClean="0"/>
              <a:t>07/05/2017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60E2-824D-8F4E-A383-75EBB107D53F}" type="datetime1">
              <a:rPr lang="en-GB" smtClean="0"/>
              <a:t>07/05/2017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73C8-1C88-5847-A21D-F62B8D7A8382}" type="datetime1">
              <a:rPr lang="en-GB" smtClean="0"/>
              <a:t>07/05/2017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EA7B-8D31-904A-B745-B68BBDC8DAB6}" type="datetime1">
              <a:rPr lang="en-GB" smtClean="0"/>
              <a:t>07/05/2017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24F9-536B-414D-A9AB-CACAF0019710}" type="datetime1">
              <a:rPr lang="en-GB" smtClean="0"/>
              <a:t>07/05/2017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FDF4-3886-7349-B2E1-83E1902BF325}" type="datetime1">
              <a:rPr lang="en-GB" smtClean="0"/>
              <a:t>07/05/2017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2A286-C322-D942-A8AD-9FB840425B28}" type="datetime1">
              <a:rPr lang="en-GB" smtClean="0"/>
              <a:t>07/05/2017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3.mov"/><Relationship Id="rId4" Type="http://schemas.openxmlformats.org/officeDocument/2006/relationships/video" Target="../media/media3.mov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microsoft.com/office/2007/relationships/media" Target="../media/media2.mov"/><Relationship Id="rId2" Type="http://schemas.openxmlformats.org/officeDocument/2006/relationships/video" Target="../media/media2.mov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.png"/><Relationship Id="rId10" Type="http://schemas.openxmlformats.org/officeDocument/2006/relationships/image" Target="../media/image5.png"/><Relationship Id="rId11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20" Type="http://schemas.openxmlformats.org/officeDocument/2006/relationships/image" Target="../media/image48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9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tsp-game.net" TargetMode="Externa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CE810 / IGGI </a:t>
            </a:r>
            <a:r>
              <a:rPr lang="en-US" dirty="0"/>
              <a:t>Game Design </a:t>
            </a:r>
            <a:r>
              <a:rPr lang="en-US" dirty="0" smtClean="0"/>
              <a:t>II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Game Design with AI Agents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Diego Perez-Liebana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the route planner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3" name="noOptOk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43154" y="1417638"/>
            <a:ext cx="2228758" cy="4653021"/>
          </a:xfrm>
          <a:prstGeom prst="rect">
            <a:avLst/>
          </a:prstGeom>
        </p:spPr>
      </p:pic>
      <p:pic>
        <p:nvPicPr>
          <p:cNvPr id="5" name="optOk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433456" y="1417638"/>
            <a:ext cx="2228758" cy="46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3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71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the route planner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en-GB" sz="2300" dirty="0" smtClean="0"/>
              <a:t>Interdependency between long- and short-term planning</a:t>
            </a:r>
          </a:p>
          <a:p>
            <a:r>
              <a:rPr lang="en-GB" sz="2300" dirty="0" smtClean="0"/>
              <a:t>Use the proper MCTS driver is prohibitively costly</a:t>
            </a:r>
          </a:p>
          <a:p>
            <a:r>
              <a:rPr lang="en-GB" sz="2300" dirty="0" smtClean="0"/>
              <a:t>Add turn angles to the cost of the paths</a:t>
            </a:r>
            <a:endParaRPr lang="en-GB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303919"/>
            <a:ext cx="2704762" cy="231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303307"/>
            <a:ext cx="270547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Long-term </a:t>
            </a:r>
            <a:r>
              <a:rPr lang="en-GB" dirty="0" err="1" smtClean="0"/>
              <a:t>vs</a:t>
            </a:r>
            <a:r>
              <a:rPr lang="en-GB" dirty="0" smtClean="0"/>
              <a:t> Short-term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Long-term vs. Short-term planning.</a:t>
            </a:r>
          </a:p>
          <a:p>
            <a:pPr lvl="1"/>
            <a:r>
              <a:rPr lang="en-GB" dirty="0" smtClean="0"/>
              <a:t>Tree-search limitations and long-term planning in real-time games.</a:t>
            </a:r>
          </a:p>
          <a:p>
            <a:r>
              <a:rPr lang="en-GB" dirty="0" smtClean="0"/>
              <a:t>PTSP</a:t>
            </a:r>
          </a:p>
          <a:p>
            <a:pPr lvl="1"/>
            <a:r>
              <a:rPr lang="en-GB" dirty="0" smtClean="0"/>
              <a:t>Optimal distance-based TSP solution</a:t>
            </a:r>
            <a:endParaRPr lang="en-GB" dirty="0"/>
          </a:p>
          <a:p>
            <a:pPr marL="57150" indent="0" algn="ctr">
              <a:buNone/>
            </a:pPr>
            <a:r>
              <a:rPr lang="en-GB" dirty="0">
                <a:latin typeface="Symbol" pitchFamily="18" charset="2"/>
              </a:rPr>
              <a:t>¹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 Optimal physics-based TSP solution.</a:t>
            </a:r>
          </a:p>
          <a:p>
            <a:pPr lvl="2"/>
            <a:endParaRPr lang="en-GB" dirty="0" smtClean="0"/>
          </a:p>
          <a:p>
            <a:pPr marL="457200" lvl="1" indent="0" algn="ctr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1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Long-term </a:t>
            </a:r>
            <a:r>
              <a:rPr lang="en-GB" dirty="0" err="1" smtClean="0"/>
              <a:t>vs</a:t>
            </a:r>
            <a:r>
              <a:rPr lang="en-GB" dirty="0" smtClean="0"/>
              <a:t> Short-term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Long-term vs. Short-term planning.</a:t>
            </a:r>
          </a:p>
          <a:p>
            <a:pPr lvl="1"/>
            <a:r>
              <a:rPr lang="en-GB" dirty="0" smtClean="0"/>
              <a:t>Game Level Design</a:t>
            </a:r>
          </a:p>
          <a:p>
            <a:pPr lvl="2"/>
            <a:r>
              <a:rPr lang="en-GB" dirty="0" smtClean="0"/>
              <a:t>Challenging maps for PTSP?</a:t>
            </a:r>
          </a:p>
          <a:p>
            <a:pPr lvl="2"/>
            <a:r>
              <a:rPr lang="en-GB" dirty="0" smtClean="0"/>
              <a:t>Two agents (Agent-based Procedural Content Generation):</a:t>
            </a:r>
          </a:p>
          <a:p>
            <a:pPr lvl="3"/>
            <a:r>
              <a:rPr lang="en-GB" dirty="0" smtClean="0"/>
              <a:t>One that uses the optimal physics-based TSP solver</a:t>
            </a:r>
          </a:p>
          <a:p>
            <a:pPr lvl="3"/>
            <a:r>
              <a:rPr lang="en-GB" dirty="0" smtClean="0"/>
              <a:t>The other one uses the optimal distance-based TSP solver</a:t>
            </a:r>
          </a:p>
          <a:p>
            <a:pPr lvl="2"/>
            <a:r>
              <a:rPr lang="en-GB" dirty="0" smtClean="0"/>
              <a:t>In a well designed level, the performance of the first agent (P</a:t>
            </a:r>
            <a:r>
              <a:rPr lang="en-GB" baseline="-25000" dirty="0" smtClean="0"/>
              <a:t>1</a:t>
            </a:r>
            <a:r>
              <a:rPr lang="en-GB" dirty="0" smtClean="0"/>
              <a:t>) should be better that the one of the second (P</a:t>
            </a:r>
            <a:r>
              <a:rPr lang="en-GB" baseline="-25000" dirty="0" smtClean="0"/>
              <a:t>2</a:t>
            </a:r>
            <a:r>
              <a:rPr lang="en-GB" dirty="0" smtClean="0"/>
              <a:t>)(rewards better skill).</a:t>
            </a:r>
          </a:p>
          <a:p>
            <a:pPr lvl="2"/>
            <a:r>
              <a:rPr lang="en-GB" dirty="0" smtClean="0"/>
              <a:t>By maximizing the distance (P</a:t>
            </a:r>
            <a:r>
              <a:rPr lang="en-GB" baseline="-25000" dirty="0" smtClean="0"/>
              <a:t>1</a:t>
            </a:r>
            <a:r>
              <a:rPr lang="en-GB" dirty="0" smtClean="0"/>
              <a:t> – P</a:t>
            </a:r>
            <a:r>
              <a:rPr lang="en-GB" baseline="-25000" dirty="0" smtClean="0"/>
              <a:t>2</a:t>
            </a:r>
            <a:r>
              <a:rPr lang="en-GB" dirty="0"/>
              <a:t>)</a:t>
            </a:r>
            <a:r>
              <a:rPr lang="en-GB" dirty="0" smtClean="0"/>
              <a:t>, we should obtain more balanced levels. i.e. by evolution:</a:t>
            </a:r>
          </a:p>
          <a:p>
            <a:pPr lvl="2"/>
            <a:endParaRPr lang="en-GB" dirty="0" smtClean="0"/>
          </a:p>
          <a:p>
            <a:pPr marL="114300" indent="0">
              <a:buNone/>
            </a:pPr>
            <a:r>
              <a:rPr lang="en-GB" sz="1600" b="1" i="1" dirty="0"/>
              <a:t>Automated Map Generation for the Physical Travelling Salesman Problem. </a:t>
            </a:r>
            <a:r>
              <a:rPr lang="en-GB" sz="1600" dirty="0"/>
              <a:t>Diego Perez, Julian </a:t>
            </a:r>
            <a:r>
              <a:rPr lang="en-GB" sz="1600" dirty="0" err="1"/>
              <a:t>Togelius</a:t>
            </a:r>
            <a:r>
              <a:rPr lang="en-GB" sz="1600" dirty="0"/>
              <a:t>, </a:t>
            </a:r>
            <a:r>
              <a:rPr lang="en-GB" sz="1600" dirty="0" err="1"/>
              <a:t>Spyridon</a:t>
            </a:r>
            <a:r>
              <a:rPr lang="en-GB" sz="1600" dirty="0"/>
              <a:t> </a:t>
            </a:r>
            <a:r>
              <a:rPr lang="en-GB" sz="1600" dirty="0" err="1"/>
              <a:t>Samothrakis</a:t>
            </a:r>
            <a:r>
              <a:rPr lang="en-GB" sz="1600" dirty="0"/>
              <a:t>, Philipp </a:t>
            </a:r>
            <a:r>
              <a:rPr lang="en-GB" sz="1600" dirty="0" err="1"/>
              <a:t>Rolhfshagen</a:t>
            </a:r>
            <a:r>
              <a:rPr lang="en-GB" sz="1600" dirty="0"/>
              <a:t> and Simon M. Lucas, in IEEE Transactions on Evolutionary Computation, 18:5, pp. 708–720, 2013. </a:t>
            </a:r>
          </a:p>
          <a:p>
            <a:pPr lvl="2"/>
            <a:endParaRPr lang="en-GB" dirty="0" smtClean="0"/>
          </a:p>
          <a:p>
            <a:pPr marL="457200" lvl="1" indent="0" algn="ctr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67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PTSP: Map Representation and Evolutionary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841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Each map is composed by a set of floating point values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/>
              <a:t>w</a:t>
            </a:r>
            <a:r>
              <a:rPr lang="en-US" sz="2400" dirty="0" smtClean="0"/>
              <a:t>ith L lines and S rectangles.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Problem:</a:t>
            </a:r>
            <a:r>
              <a:rPr lang="en-US" sz="2400" dirty="0" smtClean="0"/>
              <a:t> </a:t>
            </a:r>
            <a:r>
              <a:rPr lang="en-US" sz="2400" dirty="0"/>
              <a:t>Feasibility of maps. All </a:t>
            </a:r>
            <a:r>
              <a:rPr lang="en-US" sz="2400" u="sng" dirty="0"/>
              <a:t>waypoints</a:t>
            </a:r>
            <a:r>
              <a:rPr lang="en-US" sz="2400" dirty="0"/>
              <a:t> must be reachable from the ship's initial location. Some maps (individuals) are infeasible and must be discarded (or given a very low fitness</a:t>
            </a:r>
            <a:r>
              <a:rPr lang="en-US" sz="2400" dirty="0" smtClean="0"/>
              <a:t>).</a:t>
            </a:r>
          </a:p>
          <a:p>
            <a:pPr marL="400050" lvl="1" indent="0">
              <a:buNone/>
            </a:pPr>
            <a:endParaRPr lang="en-US" sz="2400" dirty="0"/>
          </a:p>
          <a:p>
            <a:r>
              <a:rPr lang="en-US" sz="2400" b="1" dirty="0"/>
              <a:t>Algorithm:</a:t>
            </a:r>
            <a:r>
              <a:rPr lang="en-US" sz="2400" dirty="0"/>
              <a:t> CMA-ES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09" y="2200574"/>
            <a:ext cx="6497782" cy="13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PTSP: Map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1600200"/>
            <a:ext cx="8853053" cy="5121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Simulation-based </a:t>
            </a:r>
            <a:r>
              <a:rPr lang="en-US" sz="2400" dirty="0"/>
              <a:t>evaluation function: We use three PTSP controllers </a:t>
            </a:r>
            <a:r>
              <a:rPr lang="en-US" sz="2400" dirty="0" smtClean="0"/>
              <a:t>to evaluate </a:t>
            </a:r>
            <a:r>
              <a:rPr lang="en-US" sz="2400" dirty="0"/>
              <a:t>the maps being evolved. Each controller calculated and followed </a:t>
            </a:r>
            <a:r>
              <a:rPr lang="en-US" sz="2400" dirty="0" smtClean="0"/>
              <a:t>a different route:</a:t>
            </a:r>
          </a:p>
          <a:p>
            <a:pPr lvl="1"/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Nearest-first TSP (NTSP): The order of waypoints is obtained by applying the nearest first algorithm to solve the TSP</a:t>
            </a:r>
            <a:r>
              <a:rPr lang="en-US" sz="20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Distance </a:t>
            </a:r>
            <a:r>
              <a:rPr lang="en-US" sz="2000" dirty="0"/>
              <a:t>TSP (DTSP): The distance between two points is </a:t>
            </a:r>
            <a:r>
              <a:rPr lang="en-US" sz="2000" dirty="0" smtClean="0"/>
              <a:t>calculated using </a:t>
            </a:r>
            <a:r>
              <a:rPr lang="en-US" sz="2000" dirty="0"/>
              <a:t>A*, and the route using the Branch and Bound (B&amp;B) </a:t>
            </a:r>
            <a:r>
              <a:rPr lang="en-US" sz="2000" dirty="0" smtClean="0"/>
              <a:t>algorithm (regular </a:t>
            </a:r>
            <a:r>
              <a:rPr lang="en-US" sz="2000" dirty="0"/>
              <a:t>TSP algorithm</a:t>
            </a:r>
            <a:r>
              <a:rPr lang="en-US" sz="2000" dirty="0" smtClean="0"/>
              <a:t>).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Physics </a:t>
            </a:r>
            <a:r>
              <a:rPr lang="en-US" sz="2000" dirty="0"/>
              <a:t>TSP (PTSP): B&amp;B is used to </a:t>
            </a:r>
            <a:r>
              <a:rPr lang="en-US" sz="2000" dirty="0" smtClean="0"/>
              <a:t>find </a:t>
            </a:r>
            <a:r>
              <a:rPr lang="en-US" sz="2000" dirty="0"/>
              <a:t>the route, but the </a:t>
            </a:r>
            <a:r>
              <a:rPr lang="en-US" sz="2000" dirty="0" smtClean="0"/>
              <a:t>distance between </a:t>
            </a:r>
            <a:r>
              <a:rPr lang="en-US" sz="2000" dirty="0"/>
              <a:t>two points is </a:t>
            </a:r>
            <a:r>
              <a:rPr lang="en-US" sz="2000" dirty="0" smtClean="0"/>
              <a:t>affected </a:t>
            </a:r>
            <a:r>
              <a:rPr lang="en-US" sz="2000" dirty="0"/>
              <a:t>by physical parameters such as the </a:t>
            </a:r>
            <a:r>
              <a:rPr lang="en-US" sz="2000" dirty="0" smtClean="0"/>
              <a:t>expected speed </a:t>
            </a:r>
            <a:r>
              <a:rPr lang="en-US" sz="2000" dirty="0"/>
              <a:t>and orientation of the ship at that point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PTSP: Map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1600200"/>
            <a:ext cx="8853053" cy="5121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maps evolved should have the following </a:t>
            </a:r>
            <a:r>
              <a:rPr lang="en-US" sz="2400" dirty="0" smtClean="0"/>
              <a:t>property: the </a:t>
            </a:r>
            <a:r>
              <a:rPr lang="en-US" sz="2400" dirty="0"/>
              <a:t>time to complete </a:t>
            </a:r>
            <a:r>
              <a:rPr lang="en-US" sz="2400" dirty="0" smtClean="0"/>
              <a:t>a map </a:t>
            </a:r>
            <a:r>
              <a:rPr lang="en-US" sz="2400" dirty="0"/>
              <a:t>by NTSP must be longer than DTSP, that must be also longer than </a:t>
            </a:r>
            <a:r>
              <a:rPr lang="en-US" sz="2400" dirty="0" smtClean="0"/>
              <a:t>PTSP:</a:t>
            </a:r>
          </a:p>
          <a:p>
            <a:endParaRPr lang="en-US" sz="2400" dirty="0" smtClean="0"/>
          </a:p>
          <a:p>
            <a:pPr marL="0" indent="0" algn="ctr">
              <a:buNone/>
            </a:pPr>
            <a:r>
              <a:rPr lang="en-US" sz="2800" dirty="0" smtClean="0"/>
              <a:t>NTSP </a:t>
            </a:r>
            <a:r>
              <a:rPr lang="en-US" sz="2800" dirty="0"/>
              <a:t>&gt; DTSP &gt; </a:t>
            </a:r>
            <a:r>
              <a:rPr lang="en-US" sz="2800" dirty="0" smtClean="0"/>
              <a:t>PTSP</a:t>
            </a:r>
          </a:p>
          <a:p>
            <a:pPr marL="0" indent="0" algn="ctr">
              <a:buNone/>
            </a:pPr>
            <a:endParaRPr lang="en-US" sz="2800" dirty="0"/>
          </a:p>
          <a:p>
            <a:r>
              <a:rPr lang="en-US" sz="2400" dirty="0"/>
              <a:t>We can model a </a:t>
            </a:r>
            <a:r>
              <a:rPr lang="en-US" sz="2400" dirty="0" smtClean="0"/>
              <a:t>fitness </a:t>
            </a:r>
            <a:r>
              <a:rPr lang="en-US" sz="2400" dirty="0"/>
              <a:t>function that </a:t>
            </a:r>
            <a:r>
              <a:rPr lang="en-US" sz="2400" dirty="0" smtClean="0"/>
              <a:t>maximizes:</a:t>
            </a:r>
          </a:p>
          <a:p>
            <a:endParaRPr lang="en-US" sz="2400" dirty="0" smtClean="0"/>
          </a:p>
          <a:p>
            <a:pPr marL="0" indent="0" algn="ctr">
              <a:buNone/>
            </a:pPr>
            <a:r>
              <a:rPr lang="en-US" sz="2800" i="1" dirty="0" smtClean="0"/>
              <a:t>f = min(NTSP - </a:t>
            </a:r>
            <a:r>
              <a:rPr lang="en-US" sz="2800" i="1" dirty="0"/>
              <a:t>DTSP</a:t>
            </a:r>
            <a:r>
              <a:rPr lang="en-US" sz="2800" i="1" dirty="0" smtClean="0"/>
              <a:t>; DTSP - </a:t>
            </a:r>
            <a:r>
              <a:rPr lang="en-US" sz="2800" i="1" dirty="0"/>
              <a:t>PTSP)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(</a:t>
            </a:r>
            <a:r>
              <a:rPr lang="en-US" sz="2400" dirty="0"/>
              <a:t>or minimizes the negation of that</a:t>
            </a:r>
            <a:r>
              <a:rPr lang="en-US" sz="2400" dirty="0" smtClean="0"/>
              <a:t>).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PTSP: Experiments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4" y="1417638"/>
            <a:ext cx="6608618" cy="47980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PTSP: 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5573"/>
            <a:ext cx="8560747" cy="322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Simulation-based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Forward search</a:t>
            </a:r>
            <a:r>
              <a:rPr lang="en-GB" dirty="0" smtClean="0"/>
              <a:t> algorithms select the next action to take by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looking ahead </a:t>
            </a:r>
            <a:r>
              <a:rPr lang="en-GB" dirty="0" smtClean="0"/>
              <a:t>the states found after applying certain available actions.</a:t>
            </a:r>
          </a:p>
          <a:p>
            <a:endParaRPr lang="en-GB" dirty="0"/>
          </a:p>
          <a:p>
            <a:r>
              <a:rPr lang="en-US" dirty="0" smtClean="0"/>
              <a:t>They need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model </a:t>
            </a:r>
            <a:r>
              <a:rPr lang="en-US" dirty="0" smtClean="0"/>
              <a:t>of the game to simulate these actions.</a:t>
            </a:r>
            <a:endParaRPr lang="en-US" dirty="0"/>
          </a:p>
          <a:p>
            <a:r>
              <a:rPr lang="en-US" dirty="0" smtClean="0"/>
              <a:t>Given a current state </a:t>
            </a:r>
            <a:r>
              <a:rPr lang="en-US" i="1" dirty="0" smtClean="0"/>
              <a:t>S</a:t>
            </a:r>
            <a:r>
              <a:rPr lang="en-US" i="1" baseline="-25000" dirty="0" smtClean="0"/>
              <a:t>t</a:t>
            </a:r>
            <a:r>
              <a:rPr lang="en-US" dirty="0" smtClean="0"/>
              <a:t> and an action </a:t>
            </a:r>
            <a:r>
              <a:rPr lang="en-US" i="1" dirty="0" smtClean="0"/>
              <a:t>A</a:t>
            </a:r>
            <a:r>
              <a:rPr lang="en-US" i="1" baseline="-25000" dirty="0" smtClean="0"/>
              <a:t>t</a:t>
            </a:r>
            <a:r>
              <a:rPr lang="en-US" dirty="0" smtClean="0"/>
              <a:t> applied from </a:t>
            </a:r>
            <a:r>
              <a:rPr lang="en-US" i="1" dirty="0"/>
              <a:t>S</a:t>
            </a:r>
            <a:r>
              <a:rPr lang="en-US" i="1" baseline="-25000" dirty="0"/>
              <a:t>t</a:t>
            </a:r>
            <a:r>
              <a:rPr lang="en-US" dirty="0" smtClean="0"/>
              <a:t>,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forward model </a:t>
            </a:r>
            <a:r>
              <a:rPr lang="en-US" dirty="0" smtClean="0"/>
              <a:t>will provide the next state </a:t>
            </a:r>
            <a:r>
              <a:rPr lang="en-US" i="1" dirty="0" smtClean="0"/>
              <a:t>s</a:t>
            </a:r>
            <a:r>
              <a:rPr lang="en-US" i="1" baseline="-25000" dirty="0" smtClean="0"/>
              <a:t>t+1 </a:t>
            </a:r>
            <a:endParaRPr lang="en-US" i="1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		  S</a:t>
            </a:r>
            <a:r>
              <a:rPr lang="en-US" i="1" baseline="-25000" dirty="0" smtClean="0"/>
              <a:t>t, </a:t>
            </a:r>
            <a:r>
              <a:rPr lang="en-US" i="1" dirty="0" smtClean="0"/>
              <a:t>A</a:t>
            </a:r>
            <a:r>
              <a:rPr lang="en-US" i="1" baseline="-25000" dirty="0" smtClean="0"/>
              <a:t>t</a:t>
            </a:r>
            <a:r>
              <a:rPr lang="en-US" i="1" dirty="0" smtClean="0"/>
              <a:t> 	 		         S</a:t>
            </a:r>
            <a:r>
              <a:rPr lang="en-US" i="1" baseline="-25000" dirty="0" smtClean="0"/>
              <a:t>t+1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085544" y="4891073"/>
            <a:ext cx="2520280" cy="711385"/>
            <a:chOff x="3021236" y="4264552"/>
            <a:chExt cx="2520280" cy="711385"/>
          </a:xfrm>
        </p:grpSpPr>
        <p:grpSp>
          <p:nvGrpSpPr>
            <p:cNvPr id="12" name="Group 11"/>
            <p:cNvGrpSpPr/>
            <p:nvPr/>
          </p:nvGrpSpPr>
          <p:grpSpPr>
            <a:xfrm>
              <a:off x="3021236" y="4264552"/>
              <a:ext cx="2520280" cy="711385"/>
              <a:chOff x="4932040" y="3509703"/>
              <a:chExt cx="2520280" cy="711385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932040" y="4221088"/>
                <a:ext cx="6480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580112" y="3509703"/>
                <a:ext cx="1872208" cy="711385"/>
                <a:chOff x="5580112" y="3509703"/>
                <a:chExt cx="1872208" cy="711385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5580112" y="3509703"/>
                  <a:ext cx="1224136" cy="57606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Forward</a:t>
                  </a:r>
                </a:p>
                <a:p>
                  <a:pPr algn="ctr"/>
                  <a:r>
                    <a:rPr lang="en-GB" dirty="0" smtClean="0"/>
                    <a:t>Model</a:t>
                  </a:r>
                  <a:endParaRPr lang="en-GB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6804248" y="4221088"/>
                  <a:ext cx="6480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" name="Straight Arrow Connector 4"/>
            <p:cNvCxnSpPr/>
            <p:nvPr/>
          </p:nvCxnSpPr>
          <p:spPr>
            <a:xfrm>
              <a:off x="3263705" y="4597452"/>
              <a:ext cx="4056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893444" y="4597452"/>
              <a:ext cx="4056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Physical Travelling Salesman Problem</a:t>
            </a:r>
          </a:p>
          <a:p>
            <a:pPr lvl="1"/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The Framework</a:t>
            </a:r>
          </a:p>
          <a:p>
            <a:pPr lvl="1"/>
            <a:r>
              <a:rPr lang="en-GB" dirty="0"/>
              <a:t>Short-term and Long-term </a:t>
            </a:r>
            <a:r>
              <a:rPr lang="en-GB" dirty="0" smtClean="0"/>
              <a:t>planning</a:t>
            </a:r>
          </a:p>
          <a:p>
            <a:r>
              <a:rPr lang="en-GB" dirty="0" smtClean="0"/>
              <a:t>PTSP: Automated map generation</a:t>
            </a:r>
            <a:endParaRPr lang="en-US" dirty="0" smtClean="0"/>
          </a:p>
          <a:p>
            <a:r>
              <a:rPr lang="en-US" dirty="0" smtClean="0"/>
              <a:t>Simulation Based Search</a:t>
            </a:r>
          </a:p>
          <a:p>
            <a:pPr lvl="1"/>
            <a:r>
              <a:rPr lang="en-US" dirty="0" smtClean="0"/>
              <a:t>Monte Carlo Tree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Simulation-based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50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Simulate episodes of experience from the current state using the model: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Until reaching a terminal state (game end) or a predefined depth (i.e. the end of a chess game may be many plies ahead!)</a:t>
            </a:r>
            <a:endParaRPr lang="en-GB" dirty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990645"/>
            <a:ext cx="6375834" cy="34338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Flat Monte Carlo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744" cy="4525963"/>
          </a:xfrm>
        </p:spPr>
        <p:txBody>
          <a:bodyPr/>
          <a:lstStyle/>
          <a:p>
            <a:r>
              <a:rPr lang="en-GB" dirty="0" smtClean="0"/>
              <a:t>Monte Carlo (MC)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888"/>
            <a:ext cx="2857143" cy="38095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888"/>
            <a:ext cx="2857143" cy="38095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420888"/>
            <a:ext cx="2857143" cy="38095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888"/>
            <a:ext cx="2857143" cy="38095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2420888"/>
            <a:ext cx="2857143" cy="38095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3" y="2420888"/>
            <a:ext cx="2857143" cy="38095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2" y="2420888"/>
            <a:ext cx="2857143" cy="3809524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3287632" y="4869161"/>
            <a:ext cx="5616624" cy="144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9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10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MC methods for long term planning:</a:t>
            </a:r>
          </a:p>
          <a:p>
            <a:pPr lvl="1"/>
            <a:r>
              <a:rPr lang="en-GB" sz="2000" dirty="0" smtClean="0"/>
              <a:t>Unsuitable for Long-term planning.</a:t>
            </a:r>
          </a:p>
          <a:p>
            <a:pPr lvl="1"/>
            <a:r>
              <a:rPr lang="en-GB" sz="2000" dirty="0" smtClean="0"/>
              <a:t>Terminal states not reached.</a:t>
            </a:r>
          </a:p>
          <a:p>
            <a:pPr marL="457200" lvl="1" indent="0">
              <a:buFontTx/>
              <a:buNone/>
            </a:pPr>
            <a:endParaRPr lang="en-GB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420888"/>
            <a:ext cx="2677607" cy="161990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461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124"/>
            <a:ext cx="8229600" cy="5398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Given a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>
                <a:solidFill>
                  <a:srgbClr val="E46C0A"/>
                </a:solidFill>
              </a:rPr>
              <a:t>model </a:t>
            </a:r>
            <a:r>
              <a:rPr lang="en-GB" dirty="0" smtClean="0"/>
              <a:t>M and a </a:t>
            </a:r>
            <a:r>
              <a:rPr lang="en-GB" dirty="0">
                <a:solidFill>
                  <a:srgbClr val="E46C0A"/>
                </a:solidFill>
              </a:rPr>
              <a:t>simulation policy </a:t>
            </a:r>
            <a:r>
              <a:rPr lang="en-GB" dirty="0" smtClean="0">
                <a:latin typeface="Symbol" panose="05050102010706020507" pitchFamily="18" charset="2"/>
              </a:rPr>
              <a:t>p, </a:t>
            </a:r>
            <a:r>
              <a:rPr lang="en-GB" dirty="0" smtClean="0">
                <a:latin typeface="+mj-lt"/>
              </a:rPr>
              <a:t>that picks actions uniformly at random:</a:t>
            </a:r>
            <a:endParaRPr lang="en-GB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2132855"/>
            <a:ext cx="3384376" cy="3888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Iteratively, apply K episodes (iterations) from each one of the M actions.</a:t>
            </a:r>
          </a:p>
          <a:p>
            <a:r>
              <a:rPr lang="en-GB" dirty="0" smtClean="0"/>
              <a:t>Select the action at each step uniformly at random, </a:t>
            </a:r>
            <a:r>
              <a:rPr lang="en-GB" dirty="0"/>
              <a:t>random until reaching terminal state or pre-defined depth</a:t>
            </a:r>
            <a:r>
              <a:rPr lang="en-GB" dirty="0" smtClean="0"/>
              <a:t>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Compute the average reward for each action.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Pick the action that leads to the highest average reward after K*M episodes.</a:t>
            </a:r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16" y="2243980"/>
            <a:ext cx="4268442" cy="40187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Regret and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077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Is picking actions at random the best strategy? </a:t>
            </a:r>
          </a:p>
          <a:p>
            <a:pPr marL="0" indent="0">
              <a:buNone/>
            </a:pPr>
            <a:r>
              <a:rPr lang="en-GB" dirty="0" smtClean="0"/>
              <a:t>Should we give to all actions the same amount of trials? </a:t>
            </a:r>
          </a:p>
          <a:p>
            <a:pPr marL="0" indent="0">
              <a:buNone/>
            </a:pPr>
            <a:r>
              <a:rPr lang="en-GB" dirty="0" smtClean="0"/>
              <a:t>We are treating all actions as equal, although ones might be clearly better than others. But then, what is the best policy?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B</a:t>
            </a:r>
            <a:r>
              <a:rPr lang="en-GB" dirty="0" err="1" smtClean="0"/>
              <a:t>alance</a:t>
            </a:r>
            <a:r>
              <a:rPr lang="en-GB" dirty="0" smtClean="0"/>
              <a:t> between exploration and exploitation.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Exploitation: </a:t>
            </a:r>
            <a:r>
              <a:rPr lang="en-US" dirty="0" smtClean="0"/>
              <a:t>Make the best decision based on current information.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Exploration: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Gather more information about the environment. This is, not choosing the best action found so far.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objective is gather enough information to make the best overall decision.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N-armed Bandit Problem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59" y="5252790"/>
            <a:ext cx="1535308" cy="12725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UCB1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478"/>
            <a:ext cx="8291264" cy="5544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UCB1 (typically found in the literature in this form):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Q(</a:t>
            </a:r>
            <a:r>
              <a:rPr lang="en-US" dirty="0" err="1" smtClean="0">
                <a:sym typeface="Wingdings" panose="05000000000000000000" pitchFamily="2" charset="2"/>
              </a:rPr>
              <a:t>s,a</a:t>
            </a:r>
            <a:r>
              <a:rPr lang="en-US" dirty="0" smtClean="0">
                <a:sym typeface="Wingdings" panose="05000000000000000000" pitchFamily="2" charset="2"/>
              </a:rPr>
              <a:t>): Q-value of action </a:t>
            </a:r>
            <a:r>
              <a:rPr lang="en-US" i="1" dirty="0" smtClean="0"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 from state </a:t>
            </a:r>
            <a:r>
              <a:rPr lang="en-US" i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 (average of rewards after taking action </a:t>
            </a:r>
            <a:r>
              <a:rPr lang="en-US" i="1" dirty="0" smtClean="0"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 from state </a:t>
            </a:r>
            <a:r>
              <a:rPr lang="en-US" i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).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N(s): Times the state </a:t>
            </a:r>
            <a:r>
              <a:rPr lang="en-US" i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 has been visited.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N(</a:t>
            </a:r>
            <a:r>
              <a:rPr lang="en-US" dirty="0" err="1" smtClean="0">
                <a:sym typeface="Wingdings" panose="05000000000000000000" pitchFamily="2" charset="2"/>
              </a:rPr>
              <a:t>s,a</a:t>
            </a:r>
            <a:r>
              <a:rPr lang="en-US" dirty="0" smtClean="0">
                <a:sym typeface="Wingdings" panose="05000000000000000000" pitchFamily="2" charset="2"/>
              </a:rPr>
              <a:t>): Times the action </a:t>
            </a:r>
            <a:r>
              <a:rPr lang="en-US" i="1" dirty="0" smtClean="0"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 has been picked from state </a:t>
            </a:r>
            <a:r>
              <a:rPr lang="en-US" i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C: Balances between </a:t>
            </a:r>
            <a:r>
              <a:rPr lang="en-US" dirty="0">
                <a:solidFill>
                  <a:srgbClr val="E46C0A"/>
                </a:solidFill>
                <a:sym typeface="Wingdings" panose="05000000000000000000" pitchFamily="2" charset="2"/>
              </a:rPr>
              <a:t>exploitation</a:t>
            </a:r>
            <a:r>
              <a:rPr lang="en-US" dirty="0" smtClean="0">
                <a:solidFill>
                  <a:srgbClr val="E46C0A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(Q term) and </a:t>
            </a:r>
            <a:r>
              <a:rPr lang="en-US" dirty="0">
                <a:solidFill>
                  <a:srgbClr val="E46C0A"/>
                </a:solidFill>
                <a:sym typeface="Wingdings" panose="05000000000000000000" pitchFamily="2" charset="2"/>
              </a:rPr>
              <a:t>exploration</a:t>
            </a:r>
            <a:r>
              <a:rPr lang="en-US" dirty="0" smtClean="0">
                <a:solidFill>
                  <a:srgbClr val="E46C0A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(square root).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Value of C is application dependent.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Example: single player games with rewards in [0,1]:   </a:t>
            </a:r>
            <a:r>
              <a:rPr lang="en-US" i="1" dirty="0" smtClean="0">
                <a:sym typeface="Wingdings" panose="05000000000000000000" pitchFamily="2" charset="2"/>
              </a:rPr>
              <a:t>C = SQRT(2)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00300"/>
            <a:ext cx="4860032" cy="10067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UCB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728"/>
            <a:ext cx="8229600" cy="5544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Given a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>
                <a:solidFill>
                  <a:srgbClr val="E46C0A"/>
                </a:solidFill>
              </a:rPr>
              <a:t>model </a:t>
            </a:r>
            <a:r>
              <a:rPr lang="en-GB" dirty="0" smtClean="0"/>
              <a:t>M and a </a:t>
            </a:r>
            <a:r>
              <a:rPr lang="en-GB" dirty="0" smtClean="0">
                <a:solidFill>
                  <a:srgbClr val="E46C0A"/>
                </a:solidFill>
              </a:rPr>
              <a:t>bandit-based </a:t>
            </a:r>
            <a:r>
              <a:rPr lang="en-GB" dirty="0" smtClean="0"/>
              <a:t>simulation </a:t>
            </a:r>
            <a:r>
              <a:rPr lang="en-GB" dirty="0"/>
              <a:t>policy </a:t>
            </a:r>
            <a:r>
              <a:rPr lang="en-GB" dirty="0" smtClean="0">
                <a:latin typeface="Symbol" panose="05050102010706020507" pitchFamily="18" charset="2"/>
              </a:rPr>
              <a:t>p, </a:t>
            </a:r>
            <a:r>
              <a:rPr lang="en-GB" dirty="0" smtClean="0">
                <a:latin typeface="+mj-lt"/>
              </a:rPr>
              <a:t>that picks actions uniformly at random:</a:t>
            </a: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endParaRPr lang="en-GB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endParaRPr lang="en-GB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endParaRPr lang="en-GB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endParaRPr lang="en-GB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endParaRPr lang="en-GB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endParaRPr lang="en-GB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en-GB" dirty="0" smtClean="0">
                <a:latin typeface="+mj-lt"/>
              </a:rPr>
              <a:t>Note that the policy </a:t>
            </a:r>
            <a:r>
              <a:rPr lang="en-GB" dirty="0" smtClean="0">
                <a:latin typeface="Symbol" panose="05050102010706020507" pitchFamily="18" charset="2"/>
              </a:rPr>
              <a:t>p</a:t>
            </a:r>
            <a:r>
              <a:rPr lang="en-GB" dirty="0" smtClean="0">
                <a:latin typeface="+mj-lt"/>
              </a:rPr>
              <a:t> </a:t>
            </a:r>
            <a:r>
              <a:rPr lang="en-GB" dirty="0" smtClean="0">
                <a:solidFill>
                  <a:srgbClr val="E46C0A"/>
                </a:solidFill>
                <a:latin typeface="+mj-lt"/>
              </a:rPr>
              <a:t>improves</a:t>
            </a:r>
            <a:r>
              <a:rPr lang="en-GB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GB" dirty="0" smtClean="0">
                <a:latin typeface="+mj-lt"/>
              </a:rPr>
              <a:t>at each episode!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1988840"/>
            <a:ext cx="3672408" cy="3888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Iteratively, apply K episodes (iterations).</a:t>
            </a:r>
          </a:p>
          <a:p>
            <a:r>
              <a:rPr lang="en-GB" dirty="0" smtClean="0"/>
              <a:t>Select the first action from S</a:t>
            </a:r>
            <a:r>
              <a:rPr lang="en-GB" baseline="-25000" dirty="0" smtClean="0"/>
              <a:t>t</a:t>
            </a:r>
            <a:r>
              <a:rPr lang="en-GB" dirty="0" smtClean="0"/>
              <a:t> with a bandit-based policy (UCB1, or </a:t>
            </a:r>
            <a:r>
              <a:rPr lang="en-GB" dirty="0"/>
              <a:t>a</a:t>
            </a:r>
            <a:r>
              <a:rPr lang="en-GB" dirty="0" smtClean="0"/>
              <a:t>ny other UCB).</a:t>
            </a:r>
          </a:p>
          <a:p>
            <a:r>
              <a:rPr lang="en-GB" dirty="0" smtClean="0"/>
              <a:t>Pick actions uniformly at random until reaching terminal state or pre-defined depth.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Compute the average reward for each action.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Pick the action that leads to the highest average reward after K episodes.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16832"/>
            <a:ext cx="3890808" cy="37413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8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5853"/>
            <a:ext cx="8229600" cy="5544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Given a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>
                <a:solidFill>
                  <a:srgbClr val="E46C0A"/>
                </a:solidFill>
              </a:rPr>
              <a:t>model </a:t>
            </a:r>
            <a:r>
              <a:rPr lang="en-GB" dirty="0" smtClean="0"/>
              <a:t>M and the </a:t>
            </a:r>
            <a:r>
              <a:rPr lang="en-GB" dirty="0">
                <a:solidFill>
                  <a:srgbClr val="E46C0A"/>
                </a:solidFill>
              </a:rPr>
              <a:t>current</a:t>
            </a:r>
            <a:r>
              <a:rPr lang="en-GB" dirty="0" smtClean="0">
                <a:solidFill>
                  <a:srgbClr val="E46C0A"/>
                </a:solidFill>
              </a:rPr>
              <a:t> </a:t>
            </a:r>
            <a:r>
              <a:rPr lang="en-GB" dirty="0"/>
              <a:t>simulation policy </a:t>
            </a:r>
            <a:r>
              <a:rPr lang="en-GB" dirty="0" smtClean="0">
                <a:latin typeface="Symbol" panose="05050102010706020507" pitchFamily="18" charset="2"/>
              </a:rPr>
              <a:t>p:</a:t>
            </a:r>
            <a:endParaRPr lang="en-GB" dirty="0" smtClean="0"/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For each action a </a:t>
            </a:r>
            <a:r>
              <a:rPr lang="en-GB" dirty="0" smtClean="0">
                <a:latin typeface="Symbol" panose="05050102010706020507" pitchFamily="18" charset="2"/>
              </a:rPr>
              <a:t>Î</a:t>
            </a:r>
            <a:r>
              <a:rPr lang="en-US" dirty="0" smtClean="0"/>
              <a:t> A: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Simulate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K episodes from current state </a:t>
            </a:r>
            <a:r>
              <a:rPr lang="en-US" i="1" dirty="0" smtClean="0"/>
              <a:t>S</a:t>
            </a:r>
            <a:r>
              <a:rPr lang="en-US" i="1" baseline="-25000" dirty="0" smtClean="0"/>
              <a:t>t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Each episode is run until reaching a terminal state </a:t>
            </a:r>
            <a:r>
              <a:rPr lang="en-US" i="1" dirty="0" smtClean="0">
                <a:sym typeface="Wingdings" panose="05000000000000000000" pitchFamily="2" charset="2"/>
              </a:rPr>
              <a:t>S</a:t>
            </a:r>
            <a:r>
              <a:rPr lang="en-US" i="1" baseline="-25000" dirty="0" smtClean="0"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, with an associated reward</a:t>
            </a:r>
            <a:r>
              <a:rPr lang="en-US" i="1" dirty="0" smtClean="0">
                <a:sym typeface="Wingdings" panose="05000000000000000000" pitchFamily="2" charset="2"/>
              </a:rPr>
              <a:t> R</a:t>
            </a:r>
            <a:r>
              <a:rPr lang="en-US" i="1" baseline="-25000" dirty="0" smtClean="0">
                <a:sym typeface="Wingdings" panose="05000000000000000000" pitchFamily="2" charset="2"/>
              </a:rPr>
              <a:t>T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(or a number of moves is reached).</a:t>
            </a:r>
            <a:endParaRPr lang="en-US" dirty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Compute Mean/Expected Return for each action.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Build a search tree containing visited states and actions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/>
              <a:t>Recommendation </a:t>
            </a:r>
            <a:r>
              <a:rPr lang="en-GB" dirty="0" smtClean="0"/>
              <a:t>Policy: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Select action to apply with highest Expected Return 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	(greedy recommendation policy)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496195"/>
            <a:ext cx="3571524" cy="636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Simulation-Based Search: Building a tree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241"/>
            <a:ext cx="8229600" cy="56886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Applying and UCB policy, adding a node (state) at each iteration, the tree grows asymmetrically, towards the most promising parts of the search space.</a:t>
            </a: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This is, however, limited by how far can we look ahead into the future (less than with random roll-outs outside the tree – the tree would be too big!).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08" y="2434480"/>
            <a:ext cx="7236296" cy="30618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3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384"/>
            <a:ext cx="8505010" cy="55446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Adding Monte Carlo simulations (or roll-outs) after adding a new node to the tree: </a:t>
            </a:r>
            <a:r>
              <a:rPr lang="en-GB" dirty="0">
                <a:solidFill>
                  <a:srgbClr val="E46C0A"/>
                </a:solidFill>
              </a:rPr>
              <a:t>Monte Carlo Tree Search.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r>
              <a:rPr lang="en-GB" dirty="0" smtClean="0"/>
              <a:t>2 different policies are used on each episode:</a:t>
            </a:r>
            <a:endParaRPr lang="en-US" dirty="0" smtClean="0"/>
          </a:p>
          <a:p>
            <a:pPr lvl="1"/>
            <a:r>
              <a:rPr lang="en-US" sz="2900" dirty="0" smtClean="0">
                <a:solidFill>
                  <a:srgbClr val="E46C0A"/>
                </a:solidFill>
              </a:rPr>
              <a:t>Tree Policy:</a:t>
            </a:r>
            <a:r>
              <a:rPr lang="en-US" sz="2900" dirty="0" smtClean="0">
                <a:solidFill>
                  <a:srgbClr val="0000FF"/>
                </a:solidFill>
              </a:rPr>
              <a:t> </a:t>
            </a:r>
            <a:r>
              <a:rPr lang="en-US" sz="2900" b="1" dirty="0" smtClean="0"/>
              <a:t>Improves</a:t>
            </a:r>
            <a:r>
              <a:rPr lang="en-US" sz="2900" dirty="0" smtClean="0"/>
              <a:t> on each iteration. It is used while the simulation is </a:t>
            </a:r>
            <a:r>
              <a:rPr lang="en-US" sz="2900" dirty="0">
                <a:solidFill>
                  <a:srgbClr val="E46C0A"/>
                </a:solidFill>
              </a:rPr>
              <a:t>in the </a:t>
            </a:r>
            <a:r>
              <a:rPr lang="en-US" sz="2900" dirty="0" smtClean="0">
                <a:solidFill>
                  <a:srgbClr val="E46C0A"/>
                </a:solidFill>
              </a:rPr>
              <a:t>tree</a:t>
            </a:r>
            <a:r>
              <a:rPr lang="en-US" sz="2900" dirty="0" smtClean="0"/>
              <a:t>. </a:t>
            </a:r>
            <a:endParaRPr lang="en-US" sz="2900" dirty="0" smtClean="0"/>
          </a:p>
          <a:p>
            <a:pPr lvl="1"/>
            <a:r>
              <a:rPr lang="en-US" sz="2900" dirty="0" smtClean="0">
                <a:solidFill>
                  <a:srgbClr val="E46C0A"/>
                </a:solidFill>
                <a:sym typeface="Wingdings" panose="05000000000000000000" pitchFamily="2" charset="2"/>
              </a:rPr>
              <a:t>Default </a:t>
            </a:r>
            <a:r>
              <a:rPr lang="en-US" sz="2900" dirty="0">
                <a:solidFill>
                  <a:srgbClr val="E46C0A"/>
                </a:solidFill>
                <a:sym typeface="Wingdings" panose="05000000000000000000" pitchFamily="2" charset="2"/>
              </a:rPr>
              <a:t>Policy: </a:t>
            </a:r>
            <a:r>
              <a:rPr lang="en-US" sz="2900" dirty="0" smtClean="0">
                <a:sym typeface="Wingdings" panose="05000000000000000000" pitchFamily="2" charset="2"/>
              </a:rPr>
              <a:t>It is </a:t>
            </a:r>
            <a:r>
              <a:rPr lang="en-US" sz="2900" b="1" dirty="0" smtClean="0">
                <a:sym typeface="Wingdings" panose="05000000000000000000" pitchFamily="2" charset="2"/>
              </a:rPr>
              <a:t>fixed</a:t>
            </a:r>
            <a:r>
              <a:rPr lang="en-US" sz="2900" dirty="0" smtClean="0">
                <a:sym typeface="Wingdings" panose="05000000000000000000" pitchFamily="2" charset="2"/>
              </a:rPr>
              <a:t> through all iterations. It is used while the simulation is </a:t>
            </a:r>
            <a:r>
              <a:rPr lang="en-US" sz="2900" dirty="0">
                <a:solidFill>
                  <a:srgbClr val="E46C0A"/>
                </a:solidFill>
                <a:sym typeface="Wingdings" panose="05000000000000000000" pitchFamily="2" charset="2"/>
              </a:rPr>
              <a:t>outside the tree</a:t>
            </a:r>
            <a:r>
              <a:rPr lang="en-US" sz="2900" dirty="0" smtClean="0">
                <a:sym typeface="Wingdings" panose="05000000000000000000" pitchFamily="2" charset="2"/>
              </a:rPr>
              <a:t>. Picks actions randomly.</a:t>
            </a:r>
            <a:endParaRPr lang="en-US" sz="2900" dirty="0"/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On each iteration: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Q(</a:t>
            </a:r>
            <a:r>
              <a:rPr lang="en-US" dirty="0" err="1" smtClean="0">
                <a:sym typeface="Wingdings" panose="05000000000000000000" pitchFamily="2" charset="2"/>
              </a:rPr>
              <a:t>s,a</a:t>
            </a:r>
            <a:r>
              <a:rPr lang="en-US" dirty="0" smtClean="0">
                <a:sym typeface="Wingdings" panose="05000000000000000000" pitchFamily="2" charset="2"/>
              </a:rPr>
              <a:t>) on each node of the tree is updated.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So do N(s) and N(</a:t>
            </a:r>
            <a:r>
              <a:rPr lang="en-US" dirty="0" err="1" smtClean="0">
                <a:sym typeface="Wingdings" panose="05000000000000000000" pitchFamily="2" charset="2"/>
              </a:rPr>
              <a:t>s,a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Tree policy </a:t>
            </a:r>
            <a:r>
              <a:rPr lang="en-GB" dirty="0">
                <a:latin typeface="Symbol" panose="05050102010706020507" pitchFamily="18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 is based on Q (i.e., UCB, UCB1): </a:t>
            </a:r>
            <a:r>
              <a:rPr lang="en-US" sz="2900" dirty="0">
                <a:solidFill>
                  <a:srgbClr val="E46C0A"/>
                </a:solidFill>
                <a:sym typeface="Wingdings" panose="05000000000000000000" pitchFamily="2" charset="2"/>
              </a:rPr>
              <a:t>improves</a:t>
            </a:r>
            <a:r>
              <a:rPr lang="en-US" sz="4600" dirty="0" smtClean="0">
                <a:solidFill>
                  <a:srgbClr val="E46C0A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on each iteration!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Converges to optimal search </a:t>
            </a:r>
            <a:r>
              <a:rPr lang="en-US" dirty="0" smtClean="0">
                <a:sym typeface="Wingdings" panose="05000000000000000000" pitchFamily="2" charset="2"/>
              </a:rPr>
              <a:t>tree. What </a:t>
            </a:r>
            <a:r>
              <a:rPr lang="en-US" dirty="0" smtClean="0">
                <a:sym typeface="Wingdings" panose="05000000000000000000" pitchFamily="2" charset="2"/>
              </a:rPr>
              <a:t>about the optimal action overall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Recommendation Policy: </a:t>
            </a:r>
            <a:r>
              <a:rPr lang="en-US" dirty="0" smtClean="0"/>
              <a:t>How to pick the best action after search has concluded: highest average reward, most visited action,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/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8610" y="6348109"/>
            <a:ext cx="2133600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88" y="2278259"/>
            <a:ext cx="2610905" cy="173425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Monte Carlo Tree Search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23928" y="4149080"/>
            <a:ext cx="5616624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Monte Carlo Tree Search:</a:t>
            </a:r>
          </a:p>
          <a:p>
            <a:pPr lvl="1"/>
            <a:r>
              <a:rPr lang="en-GB" sz="2400" dirty="0" smtClean="0"/>
              <a:t>Builds </a:t>
            </a:r>
            <a:r>
              <a:rPr lang="en-GB" sz="2400" dirty="0"/>
              <a:t>an asymmetric tree</a:t>
            </a:r>
            <a:r>
              <a:rPr lang="en-GB" sz="2400" dirty="0" smtClean="0"/>
              <a:t>.</a:t>
            </a:r>
          </a:p>
          <a:p>
            <a:pPr lvl="1"/>
            <a:r>
              <a:rPr lang="en-GB" sz="2400" dirty="0" smtClean="0"/>
              <a:t>Further look ahead.</a:t>
            </a:r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413383"/>
            <a:ext cx="2857143" cy="3809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413383"/>
            <a:ext cx="2857143" cy="38095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413383"/>
            <a:ext cx="2857143" cy="38095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413383"/>
            <a:ext cx="2857143" cy="38095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413383"/>
            <a:ext cx="2857143" cy="38095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413383"/>
            <a:ext cx="2857143" cy="38095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413383"/>
            <a:ext cx="2857143" cy="38095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2413383"/>
            <a:ext cx="2857143" cy="38095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413383"/>
            <a:ext cx="2857143" cy="38095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1" y="2413383"/>
            <a:ext cx="2857143" cy="38095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3" y="2413383"/>
            <a:ext cx="2857143" cy="38095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1" y="2413383"/>
            <a:ext cx="2857143" cy="38095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1" y="2413383"/>
            <a:ext cx="2857143" cy="38095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98" y="2413383"/>
            <a:ext cx="2857143" cy="38095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98" y="2413383"/>
            <a:ext cx="2857143" cy="38095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88" y="2803022"/>
            <a:ext cx="895712" cy="58126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7207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The Physical Travelling Salesman Problem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78" y="2214563"/>
            <a:ext cx="8229600" cy="532656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Travelling Salesman Problem: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10758"/>
            <a:ext cx="2644195" cy="16497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2256" y="3129673"/>
            <a:ext cx="386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E46C0A"/>
                </a:solidFill>
              </a:rPr>
              <a:t>Turn it into a </a:t>
            </a:r>
            <a:r>
              <a:rPr lang="en-GB" sz="2400" dirty="0" smtClean="0">
                <a:solidFill>
                  <a:srgbClr val="E46C0A"/>
                </a:solidFill>
              </a:rPr>
              <a:t>real-time game!</a:t>
            </a:r>
            <a:endParaRPr lang="en-GB" sz="2400" dirty="0">
              <a:solidFill>
                <a:srgbClr val="E46C0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575" y="4092319"/>
            <a:ext cx="249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GB" dirty="0" smtClean="0"/>
              <a:t>Drive a ship.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729883" y="4092319"/>
            <a:ext cx="213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GB" dirty="0" smtClean="0"/>
              <a:t>In a maze.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24" y="4660494"/>
            <a:ext cx="1873705" cy="174414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5" y="4683770"/>
            <a:ext cx="2184169" cy="17123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67068" y="411772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GB" dirty="0" smtClean="0"/>
              <a:t>With constraints: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076056" y="4521119"/>
            <a:ext cx="406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5750">
              <a:lnSpc>
                <a:spcPct val="150000"/>
              </a:lnSpc>
              <a:buBlip>
                <a:blip r:embed="rId6"/>
              </a:buBlip>
            </a:pPr>
            <a:r>
              <a:rPr lang="en-GB" dirty="0" smtClean="0"/>
              <a:t>10 waypoints to reach.</a:t>
            </a:r>
          </a:p>
          <a:p>
            <a:pPr marL="0" lvl="1" indent="-285750">
              <a:lnSpc>
                <a:spcPct val="150000"/>
              </a:lnSpc>
              <a:buBlip>
                <a:blip r:embed="rId6"/>
              </a:buBlip>
            </a:pPr>
            <a:r>
              <a:rPr lang="en-GB" dirty="0" smtClean="0"/>
              <a:t>1000 steps to visit next waypoint.</a:t>
            </a:r>
          </a:p>
          <a:p>
            <a:pPr marL="0" lvl="1" indent="-285750">
              <a:lnSpc>
                <a:spcPct val="150000"/>
              </a:lnSpc>
              <a:buBlip>
                <a:blip r:embed="rId6"/>
              </a:buBlip>
            </a:pPr>
            <a:r>
              <a:rPr lang="en-GB" dirty="0" smtClean="0"/>
              <a:t>40ms to decide an action.</a:t>
            </a:r>
          </a:p>
          <a:p>
            <a:pPr marL="0" lvl="1" indent="-285750">
              <a:lnSpc>
                <a:spcPct val="150000"/>
              </a:lnSpc>
              <a:buBlip>
                <a:blip r:embed="rId6"/>
              </a:buBlip>
            </a:pPr>
            <a:r>
              <a:rPr lang="en-GB" dirty="0" smtClean="0"/>
              <a:t>1s initialization.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55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12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2978"/>
            <a:ext cx="8229600" cy="5544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4 Steps: </a:t>
            </a:r>
            <a:r>
              <a:rPr lang="en-GB" dirty="0"/>
              <a:t>Repeated iteratively during K episodes.</a:t>
            </a: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endParaRPr lang="en-GB" sz="2000" b="1" dirty="0" smtClean="0">
              <a:solidFill>
                <a:srgbClr val="0000FF"/>
              </a:solidFill>
            </a:endParaRPr>
          </a:p>
          <a:p>
            <a:r>
              <a:rPr lang="en-GB" sz="2000" b="1" dirty="0" smtClean="0">
                <a:solidFill>
                  <a:srgbClr val="E46C0A"/>
                </a:solidFill>
              </a:rPr>
              <a:t>1</a:t>
            </a:r>
            <a:r>
              <a:rPr lang="en-GB" sz="2000" b="1" dirty="0">
                <a:solidFill>
                  <a:srgbClr val="E46C0A"/>
                </a:solidFill>
              </a:rPr>
              <a:t>. Tree selection: </a:t>
            </a:r>
            <a:r>
              <a:rPr lang="en-GB" sz="2000" dirty="0" smtClean="0"/>
              <a:t>Following the </a:t>
            </a:r>
            <a:r>
              <a:rPr lang="en-GB" sz="2000" b="1" dirty="0" smtClean="0"/>
              <a:t>tree policy </a:t>
            </a:r>
            <a:r>
              <a:rPr lang="en-GB" sz="2000" dirty="0" smtClean="0"/>
              <a:t>(i.e. UCB1), navigate the tree until reaching a node</a:t>
            </a:r>
            <a:r>
              <a:rPr lang="en-GB" sz="2000" dirty="0"/>
              <a:t> </a:t>
            </a:r>
            <a:r>
              <a:rPr lang="en-GB" sz="2000" dirty="0" smtClean="0"/>
              <a:t>with at least one child state </a:t>
            </a:r>
            <a:r>
              <a:rPr lang="en-GB" sz="2000" b="1" dirty="0" smtClean="0"/>
              <a:t>not</a:t>
            </a:r>
            <a:r>
              <a:rPr lang="en-GB" sz="2000" dirty="0" smtClean="0"/>
              <a:t> in the tree (this is, not all actions have been picked from that state in the tree).</a:t>
            </a:r>
            <a:endParaRPr lang="en-US" sz="2000" dirty="0"/>
          </a:p>
          <a:p>
            <a:r>
              <a:rPr lang="en-US" sz="2000" b="1" dirty="0">
                <a:solidFill>
                  <a:srgbClr val="E46C0A"/>
                </a:solidFill>
                <a:sym typeface="Wingdings" panose="05000000000000000000" pitchFamily="2" charset="2"/>
              </a:rPr>
              <a:t>2. Expansion: </a:t>
            </a:r>
            <a:r>
              <a:rPr lang="en-US" sz="2000" dirty="0" smtClean="0">
                <a:sym typeface="Wingdings" panose="05000000000000000000" pitchFamily="2" charset="2"/>
              </a:rPr>
              <a:t>Add a new node in the tree, as a child of the node reached in the tree selection step.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58417"/>
            <a:ext cx="4287873" cy="30164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7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353"/>
            <a:ext cx="8229600" cy="5544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4 Steps: Repeated iteratively during K episodes.</a:t>
            </a: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r>
              <a:rPr lang="en-GB" sz="2000" b="1" dirty="0" smtClean="0">
                <a:solidFill>
                  <a:srgbClr val="E46C0A"/>
                </a:solidFill>
              </a:rPr>
              <a:t>3. Monte Carlo simulation: </a:t>
            </a:r>
            <a:r>
              <a:rPr lang="en-GB" sz="2000" dirty="0" smtClean="0"/>
              <a:t>Following the </a:t>
            </a:r>
            <a:r>
              <a:rPr lang="en-GB" sz="2000" b="1" dirty="0" smtClean="0"/>
              <a:t>default policy </a:t>
            </a:r>
            <a:r>
              <a:rPr lang="en-GB" sz="2000" dirty="0" smtClean="0"/>
              <a:t>(picking actions uniformly at random), advance the state until a terminal state (game end) or a pre-defined maximum number of steps. The state at the end of the simulation is evaluated (this is, retrieve </a:t>
            </a:r>
            <a:r>
              <a:rPr lang="en-GB" sz="2000" b="1" dirty="0">
                <a:solidFill>
                  <a:srgbClr val="E46C0A"/>
                </a:solidFill>
              </a:rPr>
              <a:t>R</a:t>
            </a:r>
            <a:r>
              <a:rPr lang="en-GB" sz="2000" b="1" baseline="-25000" dirty="0">
                <a:solidFill>
                  <a:srgbClr val="E46C0A"/>
                </a:solidFill>
              </a:rPr>
              <a:t>T</a:t>
            </a:r>
            <a:r>
              <a:rPr lang="en-GB" sz="2000" dirty="0" smtClean="0"/>
              <a:t>).</a:t>
            </a:r>
          </a:p>
          <a:p>
            <a:r>
              <a:rPr lang="en-US" sz="2000" b="1" dirty="0" smtClean="0">
                <a:solidFill>
                  <a:srgbClr val="E46C0A"/>
                </a:solidFill>
                <a:sym typeface="Wingdings" panose="05000000000000000000" pitchFamily="2" charset="2"/>
              </a:rPr>
              <a:t>4. Back-propagation: </a:t>
            </a:r>
            <a:r>
              <a:rPr lang="en-US" sz="2000" dirty="0" smtClean="0">
                <a:sym typeface="Wingdings" panose="05000000000000000000" pitchFamily="2" charset="2"/>
              </a:rPr>
              <a:t>Update the values of Q(</a:t>
            </a:r>
            <a:r>
              <a:rPr lang="en-US" sz="2000" dirty="0" err="1" smtClean="0">
                <a:sym typeface="Wingdings" panose="05000000000000000000" pitchFamily="2" charset="2"/>
              </a:rPr>
              <a:t>s,a</a:t>
            </a:r>
            <a:r>
              <a:rPr lang="en-US" sz="2000" dirty="0" smtClean="0">
                <a:sym typeface="Wingdings" panose="05000000000000000000" pitchFamily="2" charset="2"/>
              </a:rPr>
              <a:t>), N(s) and N(</a:t>
            </a:r>
            <a:r>
              <a:rPr lang="en-US" sz="2000" dirty="0" err="1" smtClean="0">
                <a:sym typeface="Wingdings" panose="05000000000000000000" pitchFamily="2" charset="2"/>
              </a:rPr>
              <a:t>s,a</a:t>
            </a:r>
            <a:r>
              <a:rPr lang="en-US" sz="2000" dirty="0" smtClean="0">
                <a:sym typeface="Wingdings" panose="05000000000000000000" pitchFamily="2" charset="2"/>
              </a:rPr>
              <a:t>) of the nodes visited in the tree during steps 1 and 2. 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94917"/>
            <a:ext cx="4287873" cy="30164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Solving the PTSP – </a:t>
            </a:r>
            <a:r>
              <a:rPr lang="en-GB" dirty="0" smtClean="0"/>
              <a:t>Value function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Heuristic to guide search algorithm when choosing next moves to make.</a:t>
            </a:r>
          </a:p>
          <a:p>
            <a:r>
              <a:rPr lang="en-GB" sz="2800" dirty="0" smtClean="0"/>
              <a:t>Reward/Fitness for mid-game situations.</a:t>
            </a:r>
          </a:p>
          <a:p>
            <a:r>
              <a:rPr lang="en-GB" sz="2800" dirty="0" smtClean="0"/>
              <a:t>Components:</a:t>
            </a:r>
          </a:p>
          <a:p>
            <a:pPr lvl="1"/>
            <a:r>
              <a:rPr lang="en-GB" sz="2400" dirty="0" smtClean="0"/>
              <a:t>Distance to next waypoints in route.</a:t>
            </a:r>
          </a:p>
          <a:p>
            <a:pPr lvl="1"/>
            <a:r>
              <a:rPr lang="en-GB" sz="2400" dirty="0" smtClean="0"/>
              <a:t>State (visited/unvisited) of next waypoints.</a:t>
            </a:r>
          </a:p>
          <a:p>
            <a:pPr lvl="1"/>
            <a:r>
              <a:rPr lang="en-GB" sz="2400" dirty="0" smtClean="0"/>
              <a:t>Time spent since beginning of the game.</a:t>
            </a:r>
          </a:p>
          <a:p>
            <a:pPr lvl="1"/>
            <a:r>
              <a:rPr lang="en-GB" sz="2400" dirty="0" smtClean="0"/>
              <a:t>Collision penalization.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7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Monte Carlo 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603"/>
            <a:ext cx="8229600" cy="55446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>
                <a:sym typeface="Wingdings" panose="05000000000000000000" pitchFamily="2" charset="2"/>
              </a:rPr>
              <a:t>Highly selective best-first search.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Evaluates states dynamically (not like Dynamic Programming).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Uses samples to break the curse of dimensionality.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Works in black-box models (only needs samples).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It is computationally efficient (good for real-time games).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It is </a:t>
            </a:r>
            <a:r>
              <a:rPr lang="en-GB" i="1" dirty="0" smtClean="0">
                <a:sym typeface="Wingdings" panose="05000000000000000000" pitchFamily="2" charset="2"/>
              </a:rPr>
              <a:t>anytime</a:t>
            </a:r>
            <a:r>
              <a:rPr lang="en-GB" dirty="0" smtClean="0">
                <a:sym typeface="Wingdings" panose="05000000000000000000" pitchFamily="2" charset="2"/>
              </a:rPr>
              <a:t>: it can be stopped at any value of K and return an action from the root at any moment in time.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It is </a:t>
            </a:r>
            <a:r>
              <a:rPr lang="en-GB" i="1" dirty="0" smtClean="0">
                <a:sym typeface="Wingdings" panose="05000000000000000000" pitchFamily="2" charset="2"/>
              </a:rPr>
              <a:t>parallelizable</a:t>
            </a:r>
            <a:r>
              <a:rPr lang="en-GB" dirty="0" smtClean="0">
                <a:sym typeface="Wingdings" panose="05000000000000000000" pitchFamily="2" charset="2"/>
              </a:rPr>
              <a:t>: run multiple iterations in parallel.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6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The Physical Travelling Salesman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3" name="The PTSP in acti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15356" y="1423839"/>
            <a:ext cx="4713288" cy="493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51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The Physical Travelling Salesman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GB" sz="2400" dirty="0" smtClean="0"/>
              <a:t>Features </a:t>
            </a:r>
            <a:r>
              <a:rPr lang="en-GB" sz="2400" dirty="0"/>
              <a:t>some aspects of modern video </a:t>
            </a:r>
            <a:r>
              <a:rPr lang="en-GB" sz="2400" dirty="0" smtClean="0"/>
              <a:t>games</a:t>
            </a:r>
            <a:endParaRPr lang="en-GB" sz="2000" dirty="0"/>
          </a:p>
          <a:p>
            <a:pPr lvl="1"/>
            <a:r>
              <a:rPr lang="en-GB" sz="2000" dirty="0" smtClean="0"/>
              <a:t>Pathfinding</a:t>
            </a:r>
            <a:endParaRPr lang="en-GB" sz="2000" dirty="0"/>
          </a:p>
          <a:p>
            <a:pPr lvl="1"/>
            <a:r>
              <a:rPr lang="en-GB" sz="2000" dirty="0"/>
              <a:t>Real-time </a:t>
            </a:r>
            <a:r>
              <a:rPr lang="en-GB" sz="2000" dirty="0" smtClean="0"/>
              <a:t>game</a:t>
            </a:r>
            <a:endParaRPr lang="en-GB" sz="2000" dirty="0"/>
          </a:p>
          <a:p>
            <a:r>
              <a:rPr lang="en-GB" sz="2400" dirty="0" smtClean="0"/>
              <a:t>Competitions</a:t>
            </a:r>
            <a:endParaRPr lang="en-GB" sz="2400" dirty="0"/>
          </a:p>
          <a:p>
            <a:pPr lvl="1"/>
            <a:r>
              <a:rPr lang="en-GB" sz="2000" dirty="0">
                <a:hlinkClick r:id="rId2"/>
              </a:rPr>
              <a:t>www.ptsp-game.net</a:t>
            </a:r>
            <a:r>
              <a:rPr lang="en-GB" sz="2000" dirty="0"/>
              <a:t> (expired)</a:t>
            </a:r>
          </a:p>
          <a:p>
            <a:pPr lvl="1"/>
            <a:r>
              <a:rPr lang="en-GB" sz="2000" dirty="0"/>
              <a:t>WCCI/CIG 2012, CIG 2013</a:t>
            </a:r>
          </a:p>
          <a:p>
            <a:pPr lvl="2"/>
            <a:r>
              <a:rPr lang="en-GB" sz="1600" dirty="0"/>
              <a:t>Winner: MCTS.</a:t>
            </a:r>
          </a:p>
          <a:p>
            <a:r>
              <a:rPr lang="en-US" sz="2400" dirty="0"/>
              <a:t>PTSP specifications</a:t>
            </a:r>
          </a:p>
          <a:p>
            <a:pPr lvl="1"/>
            <a:r>
              <a:rPr lang="en-US" sz="2000" dirty="0"/>
              <a:t>6 </a:t>
            </a:r>
            <a:r>
              <a:rPr lang="en-US" sz="2000" dirty="0" smtClean="0"/>
              <a:t>actions</a:t>
            </a:r>
          </a:p>
          <a:p>
            <a:pPr lvl="1"/>
            <a:r>
              <a:rPr lang="en-US" sz="2000" dirty="0" smtClean="0"/>
              <a:t>40ms per game tick</a:t>
            </a:r>
          </a:p>
          <a:p>
            <a:pPr lvl="1"/>
            <a:r>
              <a:rPr lang="en-US" sz="2000" dirty="0" smtClean="0"/>
              <a:t>10 waypoints</a:t>
            </a:r>
          </a:p>
          <a:p>
            <a:pPr lvl="1"/>
            <a:r>
              <a:rPr lang="en-US" sz="2000" dirty="0" smtClean="0"/>
              <a:t>1000 steps to visit next waypoint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81" y="3884082"/>
            <a:ext cx="4031673" cy="159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The Physical Travelling Salesman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778695"/>
            <a:ext cx="844880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Challenge: generate levels for the PTSP. But not any level, we want maps where a controller that </a:t>
            </a:r>
            <a:r>
              <a:rPr lang="en-US" sz="2000" dirty="0" smtClean="0"/>
              <a:t>finds better routes </a:t>
            </a:r>
            <a:r>
              <a:rPr lang="en-US" sz="2000" dirty="0"/>
              <a:t>obtains better results than another one that doesn't. 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We want to reward those agents that play the game better (more intelligently</a:t>
            </a:r>
            <a:r>
              <a:rPr lang="en-US" sz="2000" dirty="0" smtClean="0"/>
              <a:t>).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Manual creation of levels is laborious (56 maps for the competition</a:t>
            </a:r>
            <a:r>
              <a:rPr lang="en-US" sz="2000" dirty="0" smtClean="0"/>
              <a:t>).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Manually created maps are not great: they might fail at providing a </a:t>
            </a:r>
            <a:r>
              <a:rPr lang="en-US" sz="2000" dirty="0" smtClean="0"/>
              <a:t>good distribution </a:t>
            </a:r>
            <a:r>
              <a:rPr lang="en-US" sz="2000" dirty="0"/>
              <a:t>of waypoints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One step further: generate levels where there's more than one </a:t>
            </a:r>
            <a:r>
              <a:rPr lang="en-US" sz="2000" dirty="0" smtClean="0"/>
              <a:t>possible (physics-based</a:t>
            </a:r>
            <a:r>
              <a:rPr lang="en-US" sz="2000" dirty="0"/>
              <a:t>) route, still better than others.</a:t>
            </a:r>
          </a:p>
        </p:txBody>
      </p:sp>
    </p:spTree>
    <p:extLst>
      <p:ext uri="{BB962C8B-B14F-4D97-AF65-F5344CB8AC3E}">
        <p14:creationId xmlns:p14="http://schemas.microsoft.com/office/powerpoint/2010/main" val="83917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Solving the PTSP – TSP Solvers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641326"/>
            <a:ext cx="4463050" cy="44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Including the route planner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756149"/>
          </a:xfrm>
        </p:spPr>
        <p:txBody>
          <a:bodyPr>
            <a:normAutofit/>
          </a:bodyPr>
          <a:lstStyle/>
          <a:p>
            <a:r>
              <a:rPr lang="en-GB" dirty="0"/>
              <a:t>Question: Is any order better than none?</a:t>
            </a:r>
          </a:p>
          <a:p>
            <a:endParaRPr lang="en-GB" dirty="0" smtClean="0"/>
          </a:p>
          <a:p>
            <a:r>
              <a:rPr lang="en-GB" dirty="0" smtClean="0"/>
              <a:t>Solve TSP:</a:t>
            </a:r>
          </a:p>
          <a:p>
            <a:pPr lvl="1"/>
            <a:r>
              <a:rPr lang="en-GB" dirty="0" smtClean="0"/>
              <a:t>Branch and Bound algorithm.</a:t>
            </a:r>
          </a:p>
          <a:p>
            <a:pPr lvl="1"/>
            <a:r>
              <a:rPr lang="en-GB" dirty="0" smtClean="0"/>
              <a:t>Cost between waypoints: Euclidean distance.</a:t>
            </a:r>
          </a:p>
          <a:p>
            <a:endParaRPr lang="en-GB" dirty="0" smtClean="0"/>
          </a:p>
          <a:p>
            <a:r>
              <a:rPr lang="en-GB" dirty="0" smtClean="0"/>
              <a:t>Cost </a:t>
            </a:r>
            <a:r>
              <a:rPr lang="en-GB" dirty="0"/>
              <a:t>between waypoints: A* path cost</a:t>
            </a:r>
            <a:r>
              <a:rPr lang="en-GB" dirty="0" smtClean="0"/>
              <a:t>.</a:t>
            </a:r>
          </a:p>
          <a:p>
            <a:r>
              <a:rPr lang="en-GB" dirty="0"/>
              <a:t>Can we improve it further?</a:t>
            </a:r>
          </a:p>
          <a:p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05688" y="1600201"/>
            <a:ext cx="1008112" cy="59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rgbClr val="E46C0A"/>
                </a:solidFill>
              </a:rPr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16598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20310"/>
            <a:ext cx="852188" cy="498530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the route planner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556792"/>
            <a:ext cx="919438" cy="4896544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3030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2073</TotalTime>
  <Words>1886</Words>
  <Application>Microsoft Macintosh PowerPoint</Application>
  <PresentationFormat>On-screen Show (4:3)</PresentationFormat>
  <Paragraphs>309</Paragraphs>
  <Slides>33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Mangal</vt:lpstr>
      <vt:lpstr>Symbol</vt:lpstr>
      <vt:lpstr>Wingdings</vt:lpstr>
      <vt:lpstr>Arial</vt:lpstr>
      <vt:lpstr>Black</vt:lpstr>
      <vt:lpstr>CE810 / IGGI Game Design II Game Design with AI Agents</vt:lpstr>
      <vt:lpstr>Contents</vt:lpstr>
      <vt:lpstr>The Physical Travelling Salesman Problem</vt:lpstr>
      <vt:lpstr>The Physical Travelling Salesman Problem</vt:lpstr>
      <vt:lpstr>The Physical Travelling Salesman Problem</vt:lpstr>
      <vt:lpstr>The Physical Travelling Salesman Problem</vt:lpstr>
      <vt:lpstr>Solving the PTSP – TSP Solvers</vt:lpstr>
      <vt:lpstr>Including the route planner</vt:lpstr>
      <vt:lpstr>Improving the route planner</vt:lpstr>
      <vt:lpstr>Improving the route planner</vt:lpstr>
      <vt:lpstr>Improving the route planner</vt:lpstr>
      <vt:lpstr>Long-term vs Short-term</vt:lpstr>
      <vt:lpstr>Long-term vs Short-term</vt:lpstr>
      <vt:lpstr>PTSP: Map Representation and Evolutionary Algorithm</vt:lpstr>
      <vt:lpstr>PTSP: Map Evaluation</vt:lpstr>
      <vt:lpstr>PTSP: Map Evaluation</vt:lpstr>
      <vt:lpstr>PTSP: Experiments</vt:lpstr>
      <vt:lpstr>PTSP: Experiments</vt:lpstr>
      <vt:lpstr>Simulation-based Search</vt:lpstr>
      <vt:lpstr>Simulation-based Search</vt:lpstr>
      <vt:lpstr>Flat Monte Carlo</vt:lpstr>
      <vt:lpstr>Flat Monte Carlo</vt:lpstr>
      <vt:lpstr>Regret and Bounds</vt:lpstr>
      <vt:lpstr>UCB1</vt:lpstr>
      <vt:lpstr>Flat UCB</vt:lpstr>
      <vt:lpstr>Building a Search Tree</vt:lpstr>
      <vt:lpstr>Simulation-Based Search: Building a tree </vt:lpstr>
      <vt:lpstr>Monte Carlo Tree Search</vt:lpstr>
      <vt:lpstr>Monte Carlo Tree Search</vt:lpstr>
      <vt:lpstr>Monte Carlo Tree Search</vt:lpstr>
      <vt:lpstr>Monte Carlo Tree Search</vt:lpstr>
      <vt:lpstr>Solving the PTSP – Value function</vt:lpstr>
      <vt:lpstr>Advantages of Monte Carlo Tree Search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Perez Liebana, Diego</cp:lastModifiedBy>
  <cp:revision>100</cp:revision>
  <dcterms:created xsi:type="dcterms:W3CDTF">2010-04-12T23:12:02Z</dcterms:created>
  <dcterms:modified xsi:type="dcterms:W3CDTF">2017-05-07T19:11:54Z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