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539B1-7704-4D0A-8FC6-3CB049C269F9}" v="29" dt="2022-09-23T18:45:4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EE5-58BC-4B43-E4CC-9321EF7E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0863-8F2C-880E-A469-8ACA1485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4C70-4A86-628F-EE91-0175E457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B84F-431A-49EA-E028-11D9E5E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9597-4394-3766-A949-B4974B1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5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36C7-A29B-26C5-92FF-17AA130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77B5A-8EBF-0DFD-CF65-B5375A58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1673-CDFE-4DA6-221B-F8571A5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2598-E86C-EB38-5E5D-6E55BFCA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BE7C-0EEB-FB34-5C01-35F4B25B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27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A56FE-E625-022F-2345-A41D70D7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5A69-532E-CBE8-2B61-24E6D13B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6BDC-1E6A-B9BD-FFBF-17C19CB0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BA-27B2-2C5D-3663-C915B64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B252-896E-AA3D-F8D4-37E830B3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224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03A8-9257-4BBE-A16F-C0D412D2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304A-46C1-CC57-CF45-288B27D9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32AF-870F-CE22-B9FC-06B60CCD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A798-16D1-1697-282B-9AABFBD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0097-B60B-660E-8551-3725A9AC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67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638C-D534-2E20-A6F7-CCFBBAC3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0282-2AB9-23E8-F3BB-86349FBA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ED92-B3A4-DD46-F8D0-DA0E7F1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4635-54C6-DE3D-7F92-A1E94B3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53E1-C932-62A7-43E4-42625CD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5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FE6E-2F67-4D4F-837C-33C725F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4778-8D27-E0AD-D10F-811C41CFF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EB70-C68B-4C87-2676-49BA8810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A77F-81F5-093A-38D1-CC6D6B9C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3BBBD-42EA-1FB8-DCE9-7ECCE65D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6D28-1182-53F8-1E9D-99E43595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935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489-A57F-E1A1-7E63-92D2D39E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8E6D3-FC3F-34A4-F1F2-DA5FC256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2FCF-A739-7083-A8D5-0078B023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9FD32-B2FC-D9F9-1B2D-F3C527B51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BFAB7-508C-FF93-0C51-64A78B95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862E6-7395-CAB7-F746-5E984FC3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27766-8EC6-9253-CE44-F921BF1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14991-69A7-60F0-FF24-4372CAB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42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9C30-8CCF-3134-6995-2AFD45E1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7CBA-D613-67F4-2F56-457BEC59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4396E-CC9B-EE16-BEDF-1AA17F67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63FC3-C5D5-0E9E-E71C-FCE5CAE7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61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6677F-2D5E-E79E-7BC9-353B524A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ACD2A-FCDE-D290-F7D7-4BBBB145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3E14-E118-ECA6-A716-E7BBD607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12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1DB0-363D-A574-8E73-723A3C2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742E-4F9A-43FC-A84D-7518BD0A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5978-67CD-AFB5-A4B0-85A5916A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026B-3939-403F-2519-832B86DC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FC48-D178-B9B2-8313-1111F8A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0D266-7B2F-0DCB-B478-E48B118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8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1400-BFC1-F5B4-C57E-08F7BC37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0E5F-42E7-7870-91BD-5A70833F7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5BE2-7134-488A-75CC-5491EF42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764BE-1DDA-27F5-5F87-EEFAE316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3C4D-DB45-6027-9A7F-8576332A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14BBA-30C6-9EBB-BD64-AF6275F2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2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0">
              <a:schemeClr val="accent3">
                <a:lumMod val="45000"/>
                <a:lumOff val="55000"/>
              </a:schemeClr>
            </a:gs>
            <a:gs pos="0">
              <a:schemeClr val="accent3">
                <a:lumMod val="45000"/>
                <a:lumOff val="55000"/>
              </a:schemeClr>
            </a:gs>
            <a:gs pos="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1DF1E-A3BE-8D4D-A280-5607EF46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2766-5EE3-B8C6-D2D8-5D6B109C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ABDD-ED05-B2AF-94B9-FA2088E2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9020-C7EA-4E19-A79D-08CFCCE63EF6}" type="datetimeFigureOut">
              <a:rPr lang="en-DK" smtClean="0"/>
              <a:t>23/09/2022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5EF2-1590-95CB-08C0-CBE4C954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59D3-7F9E-F870-2428-E81ED65AA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1731-F390-4F71-B426-FC9F9BA69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5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03E89A-A9D4-BE80-CF8E-C891DAE5A932}"/>
              </a:ext>
            </a:extLst>
          </p:cNvPr>
          <p:cNvSpPr/>
          <p:nvPr/>
        </p:nvSpPr>
        <p:spPr>
          <a:xfrm>
            <a:off x="2162704" y="4348962"/>
            <a:ext cx="8371181" cy="6647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BC5B34-FA15-E80F-98B3-A1E99E0BE39F}"/>
              </a:ext>
            </a:extLst>
          </p:cNvPr>
          <p:cNvSpPr/>
          <p:nvPr/>
        </p:nvSpPr>
        <p:spPr>
          <a:xfrm>
            <a:off x="2162704" y="2949864"/>
            <a:ext cx="8371181" cy="6647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79A034-4670-34DE-49CC-BE85D2446375}"/>
              </a:ext>
            </a:extLst>
          </p:cNvPr>
          <p:cNvSpPr/>
          <p:nvPr/>
        </p:nvSpPr>
        <p:spPr>
          <a:xfrm>
            <a:off x="2153748" y="1609267"/>
            <a:ext cx="8371181" cy="6647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9C658-1A1D-4CF5-0CAC-8D560829F172}"/>
              </a:ext>
            </a:extLst>
          </p:cNvPr>
          <p:cNvGrpSpPr/>
          <p:nvPr/>
        </p:nvGrpSpPr>
        <p:grpSpPr>
          <a:xfrm>
            <a:off x="1098379" y="1283653"/>
            <a:ext cx="1335915" cy="1335915"/>
            <a:chOff x="1098381" y="1216994"/>
            <a:chExt cx="1335915" cy="13359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FCD8E3-15DA-3D23-97F8-72F198527656}"/>
                </a:ext>
              </a:extLst>
            </p:cNvPr>
            <p:cNvSpPr/>
            <p:nvPr/>
          </p:nvSpPr>
          <p:spPr>
            <a:xfrm>
              <a:off x="1098381" y="1216994"/>
              <a:ext cx="1335915" cy="133591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ectangle 3" descr="Building">
              <a:extLst>
                <a:ext uri="{FF2B5EF4-FFF2-40B4-BE49-F238E27FC236}">
                  <a16:creationId xmlns:a16="http://schemas.microsoft.com/office/drawing/2014/main" id="{1E5F1030-C229-7844-1CF4-B577813A5712}"/>
                </a:ext>
              </a:extLst>
            </p:cNvPr>
            <p:cNvSpPr/>
            <p:nvPr/>
          </p:nvSpPr>
          <p:spPr>
            <a:xfrm>
              <a:off x="1300059" y="1418671"/>
              <a:ext cx="932563" cy="93256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K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876655-38C8-01A0-8174-C434FDFA6911}"/>
              </a:ext>
            </a:extLst>
          </p:cNvPr>
          <p:cNvSpPr/>
          <p:nvPr/>
        </p:nvSpPr>
        <p:spPr>
          <a:xfrm>
            <a:off x="2153749" y="2998280"/>
            <a:ext cx="8371181" cy="559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E4B4D7-1608-95A7-A95B-76930FC16117}"/>
              </a:ext>
            </a:extLst>
          </p:cNvPr>
          <p:cNvSpPr/>
          <p:nvPr/>
        </p:nvSpPr>
        <p:spPr>
          <a:xfrm>
            <a:off x="2162704" y="4330683"/>
            <a:ext cx="8371181" cy="559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51E2BF-6C52-765B-F018-ED923BD29AAF}"/>
              </a:ext>
            </a:extLst>
          </p:cNvPr>
          <p:cNvSpPr/>
          <p:nvPr/>
        </p:nvSpPr>
        <p:spPr>
          <a:xfrm>
            <a:off x="2153748" y="5534068"/>
            <a:ext cx="8371181" cy="6647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50145-C039-7104-A8BD-BFA4808D6098}"/>
              </a:ext>
            </a:extLst>
          </p:cNvPr>
          <p:cNvSpPr/>
          <p:nvPr/>
        </p:nvSpPr>
        <p:spPr>
          <a:xfrm>
            <a:off x="2162704" y="1661722"/>
            <a:ext cx="8371181" cy="559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7445CD-2A61-E789-28AB-FF1DF36B3C65}"/>
              </a:ext>
            </a:extLst>
          </p:cNvPr>
          <p:cNvSpPr/>
          <p:nvPr/>
        </p:nvSpPr>
        <p:spPr>
          <a:xfrm>
            <a:off x="1098381" y="2591948"/>
            <a:ext cx="1335915" cy="13359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2E1F5-34B9-7D70-A731-A66C2B8257F6}"/>
              </a:ext>
            </a:extLst>
          </p:cNvPr>
          <p:cNvSpPr/>
          <p:nvPr/>
        </p:nvSpPr>
        <p:spPr>
          <a:xfrm>
            <a:off x="1098379" y="3914530"/>
            <a:ext cx="1335915" cy="13359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1CFDFB-6BAB-D66D-FFF8-DF00AA0D95FD}"/>
              </a:ext>
            </a:extLst>
          </p:cNvPr>
          <p:cNvSpPr/>
          <p:nvPr/>
        </p:nvSpPr>
        <p:spPr>
          <a:xfrm>
            <a:off x="1098379" y="5216637"/>
            <a:ext cx="1335915" cy="13359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A2697-7372-6AD1-E639-9856EDE7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12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  <a:cs typeface="Aldhabi" panose="020B0604020202020204" pitchFamily="2" charset="-78"/>
              </a:rPr>
              <a:t>Miete.Inc</a:t>
            </a:r>
            <a:endParaRPr lang="en-DK" b="1" dirty="0">
              <a:latin typeface="Arial Black" panose="020B0A040201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231D-C939-8BDE-E0BA-F064E9E6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84" y="1788507"/>
            <a:ext cx="8090640" cy="3164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raditional American advisory and real estate agency service provider.</a:t>
            </a:r>
          </a:p>
          <a:p>
            <a:endParaRPr lang="en-US" sz="1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 descr="Shopping cart">
            <a:extLst>
              <a:ext uri="{FF2B5EF4-FFF2-40B4-BE49-F238E27FC236}">
                <a16:creationId xmlns:a16="http://schemas.microsoft.com/office/drawing/2014/main" id="{D57440BC-756C-4E4C-C362-01D393563D6A}"/>
              </a:ext>
            </a:extLst>
          </p:cNvPr>
          <p:cNvSpPr/>
          <p:nvPr/>
        </p:nvSpPr>
        <p:spPr>
          <a:xfrm>
            <a:off x="1300053" y="4116607"/>
            <a:ext cx="932563" cy="93256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 descr="Help">
            <a:extLst>
              <a:ext uri="{FF2B5EF4-FFF2-40B4-BE49-F238E27FC236}">
                <a16:creationId xmlns:a16="http://schemas.microsoft.com/office/drawing/2014/main" id="{46073B32-60B8-34D8-A343-AF15EA6787AE}"/>
              </a:ext>
            </a:extLst>
          </p:cNvPr>
          <p:cNvSpPr/>
          <p:nvPr/>
        </p:nvSpPr>
        <p:spPr>
          <a:xfrm>
            <a:off x="1300058" y="5417060"/>
            <a:ext cx="932563" cy="93256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9B991-ACCE-9AF5-5849-39E4EC8B29C1}"/>
              </a:ext>
            </a:extLst>
          </p:cNvPr>
          <p:cNvSpPr txBox="1"/>
          <p:nvPr/>
        </p:nvSpPr>
        <p:spPr>
          <a:xfrm>
            <a:off x="2670658" y="3102128"/>
            <a:ext cx="787218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 Germany, the market preference has changed from purchasing to rental.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6CB08-5818-9C84-8215-DFBD8E3CBDF7}"/>
              </a:ext>
            </a:extLst>
          </p:cNvPr>
          <p:cNvSpPr txBox="1"/>
          <p:nvPr/>
        </p:nvSpPr>
        <p:spPr>
          <a:xfrm>
            <a:off x="2577728" y="4386487"/>
            <a:ext cx="7947201" cy="58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Moving into the space of online rental market in Germany. Want to be in the market as first American rental service provider, but without deployment of human capital.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689C2-3966-11CB-2C22-18D4B891C72E}"/>
              </a:ext>
            </a:extLst>
          </p:cNvPr>
          <p:cNvSpPr txBox="1"/>
          <p:nvPr/>
        </p:nvSpPr>
        <p:spPr>
          <a:xfrm>
            <a:off x="2670658" y="5667241"/>
            <a:ext cx="8006666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How can we achieve success with an online platform, for customer segment tailored apartment recommendation. </a:t>
            </a:r>
          </a:p>
        </p:txBody>
      </p:sp>
      <p:pic>
        <p:nvPicPr>
          <p:cNvPr id="27" name="Graphic 26" descr="Supply And Demand with solid fill">
            <a:extLst>
              <a:ext uri="{FF2B5EF4-FFF2-40B4-BE49-F238E27FC236}">
                <a16:creationId xmlns:a16="http://schemas.microsoft.com/office/drawing/2014/main" id="{35BA0C0C-B16C-3EB9-769D-BBC2CFAC6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4097" y="2765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1C1616CC-7F61-EDAD-14E5-F8FDD496980A}"/>
              </a:ext>
            </a:extLst>
          </p:cNvPr>
          <p:cNvSpPr/>
          <p:nvPr/>
        </p:nvSpPr>
        <p:spPr>
          <a:xfrm>
            <a:off x="1362268" y="4988815"/>
            <a:ext cx="10739244" cy="1545724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9FA18-2853-F8E6-30B5-096D0AC4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Aldhabi" panose="020B0604020202020204" pitchFamily="2" charset="-78"/>
              </a:rPr>
              <a:t>Complication</a:t>
            </a:r>
            <a:endParaRPr lang="en-DK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761ECC4-BB8F-F5AE-14E3-90D5BE66CFC9}"/>
              </a:ext>
            </a:extLst>
          </p:cNvPr>
          <p:cNvSpPr/>
          <p:nvPr/>
        </p:nvSpPr>
        <p:spPr>
          <a:xfrm>
            <a:off x="1362268" y="2055544"/>
            <a:ext cx="10739244" cy="1545724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Head with gears outline">
            <a:extLst>
              <a:ext uri="{FF2B5EF4-FFF2-40B4-BE49-F238E27FC236}">
                <a16:creationId xmlns:a16="http://schemas.microsoft.com/office/drawing/2014/main" id="{FB397FE4-5651-5B98-6E2F-8519BB2E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885" y="1429161"/>
            <a:ext cx="914400" cy="9144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A77A19DA-3AC8-ACAE-2519-14A61BAB6AE4}"/>
              </a:ext>
            </a:extLst>
          </p:cNvPr>
          <p:cNvSpPr/>
          <p:nvPr/>
        </p:nvSpPr>
        <p:spPr>
          <a:xfrm>
            <a:off x="940839" y="1270540"/>
            <a:ext cx="1531774" cy="1325563"/>
          </a:xfrm>
          <a:prstGeom prst="hexagon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83A62A57-7A87-5C26-A769-F2CC9522F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885" y="4366286"/>
            <a:ext cx="914400" cy="914400"/>
          </a:xfrm>
          <a:prstGeom prst="rect">
            <a:avLst/>
          </a:prstGeom>
        </p:spPr>
      </p:pic>
      <p:sp>
        <p:nvSpPr>
          <p:cNvPr id="16" name="Hexagon 15">
            <a:extLst>
              <a:ext uri="{FF2B5EF4-FFF2-40B4-BE49-F238E27FC236}">
                <a16:creationId xmlns:a16="http://schemas.microsoft.com/office/drawing/2014/main" id="{0FB2D73C-4499-879F-E89E-CA0F7060C998}"/>
              </a:ext>
            </a:extLst>
          </p:cNvPr>
          <p:cNvSpPr/>
          <p:nvPr/>
        </p:nvSpPr>
        <p:spPr>
          <a:xfrm>
            <a:off x="940839" y="4231455"/>
            <a:ext cx="1531774" cy="1325563"/>
          </a:xfrm>
          <a:prstGeom prst="hexagon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435-BFE0-3003-C500-8979B4FF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384" y="2191458"/>
            <a:ext cx="10515600" cy="451601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Germans want to rent more than buy (renting not our expertise, need guidance)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Don’t have experience with German rental market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Need data science support to gain insights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 Initial Deliverables: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      - What factors are important to consider for rental market in Germany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      - Need to identify property profiles for better market segmentation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5EC-C435-C033-190A-FF8E3BD1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ED3-F128-027D-93A1-A4C9E90C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902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648C148F4BB34CAA37D001077CF6C8" ma:contentTypeVersion="11" ma:contentTypeDescription="Create a new document." ma:contentTypeScope="" ma:versionID="af32abb879f788511bc7770dc00118d8">
  <xsd:schema xmlns:xsd="http://www.w3.org/2001/XMLSchema" xmlns:xs="http://www.w3.org/2001/XMLSchema" xmlns:p="http://schemas.microsoft.com/office/2006/metadata/properties" xmlns:ns3="81a3a3c5-aaaf-446e-8648-3a71fd697c16" targetNamespace="http://schemas.microsoft.com/office/2006/metadata/properties" ma:root="true" ma:fieldsID="5d2a55198298a557aded92e9f3bab645" ns3:_="">
    <xsd:import namespace="81a3a3c5-aaaf-446e-8648-3a71fd697c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3a3c5-aaaf-446e-8648-3a71fd697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1341-7DAF-42B4-AAC2-CD54F3B3E90B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81a3a3c5-aaaf-446e-8648-3a71fd697c16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8C0B54-AE83-49AF-B5F6-0EB72A00D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a3a3c5-aaaf-446e-8648-3a71fd697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58464B-DD24-486B-8A3B-4467B91BD2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Miete.Inc</vt:lpstr>
      <vt:lpstr>Complication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Umit Gaitov</dc:creator>
  <cp:lastModifiedBy>Umit Gaitov</cp:lastModifiedBy>
  <cp:revision>2</cp:revision>
  <dcterms:created xsi:type="dcterms:W3CDTF">2022-09-23T15:36:47Z</dcterms:created>
  <dcterms:modified xsi:type="dcterms:W3CDTF">2022-09-23T20:18:51Z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0x01010073648C148F4BB34CAA37D001077CF6C8</vt:lpwstr>
  </property>
</Properties>
</file>