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542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40640"/>
            <a:ext cx="10464800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texsoft.com/business-model-canvas-template-onlin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40640"/>
            <a:ext cx="465264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Business</a:t>
            </a:r>
            <a:r>
              <a:rPr spc="-90" dirty="0"/>
              <a:t> </a:t>
            </a:r>
            <a:r>
              <a:rPr spc="10" dirty="0"/>
              <a:t>Model</a:t>
            </a:r>
            <a:r>
              <a:rPr spc="-85" dirty="0"/>
              <a:t> </a:t>
            </a:r>
            <a:r>
              <a:rPr spc="-95" dirty="0"/>
              <a:t>Canvas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93945" y="360172"/>
            <a:ext cx="224091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 MT"/>
                <a:cs typeface="Arial MT"/>
              </a:rPr>
              <a:t>Created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by</a:t>
            </a:r>
            <a:r>
              <a:rPr sz="800" spc="190" dirty="0">
                <a:latin typeface="Arial MT"/>
                <a:cs typeface="Arial MT"/>
              </a:rPr>
              <a:t> </a:t>
            </a:r>
            <a:r>
              <a:rPr sz="800" b="1" spc="-25" dirty="0">
                <a:latin typeface="Arial"/>
                <a:cs typeface="Arial"/>
              </a:rPr>
              <a:t>nithin,abhishek</a:t>
            </a:r>
            <a:r>
              <a:rPr sz="800" b="1" spc="-10" dirty="0">
                <a:latin typeface="Arial"/>
                <a:cs typeface="Arial"/>
              </a:rPr>
              <a:t> </a:t>
            </a:r>
            <a:r>
              <a:rPr sz="800" b="1" spc="-40" dirty="0">
                <a:latin typeface="Arial"/>
                <a:cs typeface="Arial"/>
              </a:rPr>
              <a:t>,vamshi</a:t>
            </a:r>
            <a:r>
              <a:rPr sz="800" b="1" spc="-15" dirty="0">
                <a:latin typeface="Arial"/>
                <a:cs typeface="Arial"/>
              </a:rPr>
              <a:t> </a:t>
            </a:r>
            <a:r>
              <a:rPr sz="800" b="1" spc="-25" dirty="0">
                <a:latin typeface="Arial"/>
                <a:cs typeface="Arial"/>
              </a:rPr>
              <a:t>,manicharan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69044" y="360172"/>
            <a:ext cx="15087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 MT"/>
                <a:cs typeface="Arial MT"/>
              </a:rPr>
              <a:t>Designed</a:t>
            </a:r>
            <a:r>
              <a:rPr sz="800" spc="-2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via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45" dirty="0"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0093BE"/>
                </a:solidFill>
                <a:latin typeface="Arial MT"/>
                <a:cs typeface="Arial MT"/>
                <a:hlinkClick r:id="rId2"/>
              </a:rPr>
              <a:t>Alt</a:t>
            </a:r>
            <a:r>
              <a:rPr sz="800" spc="-30" dirty="0">
                <a:solidFill>
                  <a:srgbClr val="0093BE"/>
                </a:solidFill>
                <a:latin typeface="Arial MT"/>
                <a:cs typeface="Arial MT"/>
                <a:hlinkClick r:id="rId2"/>
              </a:rPr>
              <a:t>e</a:t>
            </a:r>
            <a:r>
              <a:rPr sz="800" spc="-10" dirty="0">
                <a:solidFill>
                  <a:srgbClr val="0093BE"/>
                </a:solidFill>
                <a:latin typeface="Arial MT"/>
                <a:cs typeface="Arial MT"/>
                <a:hlinkClick r:id="rId2"/>
              </a:rPr>
              <a:t>xSoft</a:t>
            </a:r>
            <a:r>
              <a:rPr sz="800" spc="-20" dirty="0">
                <a:solidFill>
                  <a:srgbClr val="0093BE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800" spc="-30" dirty="0">
                <a:solidFill>
                  <a:srgbClr val="0093BE"/>
                </a:solidFill>
                <a:latin typeface="Arial MT"/>
                <a:cs typeface="Arial MT"/>
                <a:hlinkClick r:id="rId2"/>
              </a:rPr>
              <a:t>BMC</a:t>
            </a:r>
            <a:r>
              <a:rPr sz="800" spc="-20" dirty="0">
                <a:solidFill>
                  <a:srgbClr val="0093BE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800" spc="-130" dirty="0">
                <a:solidFill>
                  <a:srgbClr val="0093BE"/>
                </a:solidFill>
                <a:latin typeface="Arial MT"/>
                <a:cs typeface="Arial MT"/>
                <a:hlinkClick r:id="rId2"/>
              </a:rPr>
              <a:t>T</a:t>
            </a:r>
            <a:r>
              <a:rPr sz="800" spc="5" dirty="0">
                <a:solidFill>
                  <a:srgbClr val="0093BE"/>
                </a:solidFill>
                <a:latin typeface="Arial MT"/>
                <a:cs typeface="Arial MT"/>
                <a:hlinkClick r:id="rId2"/>
              </a:rPr>
              <a:t>ool</a:t>
            </a:r>
            <a:endParaRPr sz="8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026582"/>
              </p:ext>
            </p:extLst>
          </p:nvPr>
        </p:nvGraphicFramePr>
        <p:xfrm>
          <a:off x="127000" y="654685"/>
          <a:ext cx="10426697" cy="6807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5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5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97100">
                <a:tc row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b="1" spc="-3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ey</a:t>
                      </a:r>
                      <a:r>
                        <a:rPr sz="1100" b="1" spc="-25" dirty="0">
                          <a:latin typeface="Arial"/>
                          <a:cs typeface="Arial"/>
                        </a:rPr>
                        <a:t> P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artnerships</a:t>
                      </a:r>
                      <a:endParaRPr sz="1100" dirty="0">
                        <a:latin typeface="Arial"/>
                        <a:cs typeface="Arial"/>
                      </a:endParaRPr>
                    </a:p>
                    <a:p>
                      <a:pPr marL="48895" marR="88900">
                        <a:lnSpc>
                          <a:spcPts val="1180"/>
                        </a:lnSpc>
                        <a:spcBef>
                          <a:spcPts val="20"/>
                        </a:spcBef>
                      </a:pPr>
                      <a:r>
                        <a:rPr sz="80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r>
                        <a:rPr sz="800" spc="-2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Sensor</a:t>
                      </a:r>
                      <a:r>
                        <a:rPr sz="1050" spc="-2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manufacturers,</a:t>
                      </a:r>
                      <a:r>
                        <a:rPr sz="1050" spc="-2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sz="1050" spc="-9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o</a:t>
                      </a:r>
                      <a:r>
                        <a:rPr sz="10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1050" spc="-2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platform  providers,</a:t>
                      </a:r>
                      <a:r>
                        <a:rPr sz="1050" spc="-2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cloud</a:t>
                      </a:r>
                      <a:r>
                        <a:rPr sz="1050" spc="-2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services</a:t>
                      </a:r>
                      <a:r>
                        <a:rPr sz="1050" spc="-2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(</a:t>
                      </a:r>
                      <a:r>
                        <a:rPr sz="105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e.</a:t>
                      </a:r>
                      <a:r>
                        <a:rPr sz="10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g.,</a:t>
                      </a:r>
                      <a:r>
                        <a:rPr sz="1050" spc="-2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4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0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WS,</a:t>
                      </a:r>
                      <a:r>
                        <a:rPr sz="1050" spc="-2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Azure),  metro</a:t>
                      </a:r>
                      <a:r>
                        <a:rPr sz="105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operators,</a:t>
                      </a:r>
                      <a:r>
                        <a:rPr sz="105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2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AI </a:t>
                      </a:r>
                      <a:r>
                        <a:rPr sz="105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analytics</a:t>
                      </a:r>
                      <a:r>
                        <a:rPr sz="105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1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firms.</a:t>
                      </a:r>
                      <a:endParaRPr sz="1050" dirty="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b="1" spc="-3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ey</a:t>
                      </a:r>
                      <a:r>
                        <a:rPr sz="11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Activities</a:t>
                      </a:r>
                      <a:endParaRPr sz="1100" dirty="0">
                        <a:latin typeface="Arial"/>
                        <a:cs typeface="Arial"/>
                      </a:endParaRPr>
                    </a:p>
                    <a:p>
                      <a:pPr marL="48895" marR="77470">
                        <a:lnSpc>
                          <a:spcPts val="1180"/>
                        </a:lnSpc>
                        <a:spcBef>
                          <a:spcPts val="20"/>
                        </a:spcBef>
                      </a:pPr>
                      <a:r>
                        <a:rPr sz="800" spc="-3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- </a:t>
                      </a:r>
                      <a:r>
                        <a:rPr sz="1050" spc="-3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- </a:t>
                      </a:r>
                      <a:r>
                        <a:rPr sz="105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Installation </a:t>
                      </a:r>
                      <a:r>
                        <a:rPr sz="1050" spc="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of </a:t>
                      </a:r>
                      <a:r>
                        <a:rPr sz="1050" spc="-2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sensors.- </a:t>
                      </a:r>
                      <a:r>
                        <a:rPr sz="10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Development </a:t>
                      </a:r>
                      <a:r>
                        <a:rPr sz="105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and </a:t>
                      </a:r>
                      <a:r>
                        <a:rPr sz="1050" spc="-2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management </a:t>
                      </a:r>
                      <a:r>
                        <a:rPr sz="1050" spc="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of </a:t>
                      </a:r>
                      <a:r>
                        <a:rPr sz="105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analytics software.- </a:t>
                      </a:r>
                      <a:r>
                        <a:rPr sz="105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Dashboard</a:t>
                      </a:r>
                      <a:r>
                        <a:rPr sz="105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creation.-</a:t>
                      </a:r>
                      <a:r>
                        <a:rPr sz="10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Maintenance</a:t>
                      </a:r>
                      <a:r>
                        <a:rPr sz="10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1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services.</a:t>
                      </a:r>
                      <a:endParaRPr sz="1050" dirty="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b="1" spc="-3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11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45" dirty="0">
                          <a:latin typeface="Arial"/>
                          <a:cs typeface="Arial"/>
                        </a:rPr>
                        <a:t>Propositions</a:t>
                      </a:r>
                      <a:endParaRPr sz="1100" dirty="0">
                        <a:latin typeface="Arial"/>
                        <a:cs typeface="Arial"/>
                      </a:endParaRPr>
                    </a:p>
                    <a:p>
                      <a:pPr marL="48895" marR="49530">
                        <a:lnSpc>
                          <a:spcPts val="1180"/>
                        </a:lnSpc>
                        <a:spcBef>
                          <a:spcPts val="20"/>
                        </a:spcBef>
                      </a:pPr>
                      <a:r>
                        <a:rPr sz="1050" spc="-3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- - </a:t>
                      </a:r>
                      <a:r>
                        <a:rPr sz="1050" spc="-2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Real-time </a:t>
                      </a:r>
                      <a:r>
                        <a:rPr sz="105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structural health </a:t>
                      </a:r>
                      <a:r>
                        <a:rPr sz="105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insights.- Cost </a:t>
                      </a:r>
                      <a:r>
                        <a:rPr sz="105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1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savings </a:t>
                      </a:r>
                      <a:r>
                        <a:rPr sz="105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via </a:t>
                      </a:r>
                      <a:r>
                        <a:rPr sz="10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predictive </a:t>
                      </a:r>
                      <a:r>
                        <a:rPr sz="1050" spc="-1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maintenance.- </a:t>
                      </a:r>
                      <a:r>
                        <a:rPr sz="105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Improved</a:t>
                      </a:r>
                      <a:r>
                        <a:rPr sz="105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safety</a:t>
                      </a:r>
                      <a:r>
                        <a:rPr sz="105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1050" spc="-2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regulatory</a:t>
                      </a:r>
                      <a:r>
                        <a:rPr sz="105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compliance.- </a:t>
                      </a:r>
                      <a:r>
                        <a:rPr sz="1050" spc="-2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Minimized</a:t>
                      </a:r>
                      <a:r>
                        <a:rPr sz="105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downtime</a:t>
                      </a:r>
                      <a:r>
                        <a:rPr sz="1050" spc="-2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105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metro</a:t>
                      </a:r>
                      <a:r>
                        <a:rPr sz="1050" spc="-2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operations</a:t>
                      </a:r>
                      <a:r>
                        <a:rPr sz="8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.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" algn="just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Customer</a:t>
                      </a:r>
                      <a:r>
                        <a:rPr sz="1100" b="1" spc="-45" dirty="0">
                          <a:latin typeface="Arial"/>
                          <a:cs typeface="Arial"/>
                        </a:rPr>
                        <a:t> Relationships</a:t>
                      </a:r>
                      <a:endParaRPr sz="1100" dirty="0">
                        <a:latin typeface="Arial"/>
                        <a:cs typeface="Arial"/>
                      </a:endParaRPr>
                    </a:p>
                    <a:p>
                      <a:pPr marL="48895" marR="142875" algn="just">
                        <a:lnSpc>
                          <a:spcPts val="1180"/>
                        </a:lnSpc>
                        <a:spcBef>
                          <a:spcPts val="20"/>
                        </a:spcBef>
                      </a:pPr>
                      <a:r>
                        <a:rPr lang="en-US" sz="1050" spc="-3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r>
                        <a:rPr lang="en-US" sz="105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lang="en-US" sz="1050" spc="-3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r>
                        <a:rPr lang="en-US" sz="1050" spc="-2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lang="en-US" sz="105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Service</a:t>
                      </a:r>
                      <a:r>
                        <a:rPr lang="en-US" sz="105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lang="en-US" sz="105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contracts</a:t>
                      </a:r>
                      <a:r>
                        <a:rPr lang="en-US" sz="1050" spc="-2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lang="en-US" sz="1050" spc="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with</a:t>
                      </a:r>
                      <a:r>
                        <a:rPr lang="en-US" sz="105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lang="en-US" sz="10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metro</a:t>
                      </a:r>
                      <a:r>
                        <a:rPr lang="en-US" sz="1050" spc="-2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lang="en-US" sz="105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operators.- </a:t>
                      </a:r>
                      <a:r>
                        <a:rPr lang="en-US" sz="1050" spc="-2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lang="en-US" sz="105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Subscription models </a:t>
                      </a:r>
                      <a:r>
                        <a:rPr lang="en-US" sz="10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for </a:t>
                      </a:r>
                      <a:r>
                        <a:rPr lang="en-US" sz="1050" spc="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ongoing </a:t>
                      </a:r>
                      <a:r>
                        <a:rPr lang="en-US" sz="105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support.- </a:t>
                      </a:r>
                      <a:r>
                        <a:rPr lang="en-US" sz="1050" spc="-2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lang="en-US" sz="1050" spc="-2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Technical </a:t>
                      </a:r>
                      <a:r>
                        <a:rPr lang="en-US" sz="10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support</a:t>
                      </a:r>
                      <a:r>
                        <a:rPr lang="en-US" sz="1050" spc="-2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lang="en-US" sz="10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lang="en-US" sz="1050" spc="-2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lang="en-US" sz="105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customization.</a:t>
                      </a:r>
                      <a:endParaRPr lang="en-US" sz="1050" dirty="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Customer</a:t>
                      </a:r>
                      <a:r>
                        <a:rPr sz="11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Segments</a:t>
                      </a:r>
                      <a:endParaRPr lang="en-US" sz="1100" b="1" dirty="0">
                        <a:latin typeface="Arial"/>
                        <a:cs typeface="Arial"/>
                      </a:endParaRPr>
                    </a:p>
                    <a:p>
                      <a:pPr marL="4889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lang="en-US" sz="1100" b="1" dirty="0"/>
                        <a:t>Demographic</a:t>
                      </a:r>
                      <a:r>
                        <a:rPr lang="en-US" sz="1100" dirty="0"/>
                        <a:t> age, income, etc.</a:t>
                      </a:r>
                    </a:p>
                    <a:p>
                      <a:pPr marL="4889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lang="en-US" sz="1100" b="1" dirty="0"/>
                        <a:t>Geographic</a:t>
                      </a:r>
                      <a:r>
                        <a:rPr lang="en-US" sz="1100" dirty="0"/>
                        <a:t> –location</a:t>
                      </a:r>
                    </a:p>
                    <a:p>
                      <a:pPr marL="4889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lang="en-US" sz="1100" b="1" dirty="0"/>
                        <a:t>Psychographic</a:t>
                      </a:r>
                      <a:r>
                        <a:rPr lang="en-US" sz="1100" dirty="0"/>
                        <a:t> lifestyle, values</a:t>
                      </a:r>
                    </a:p>
                    <a:p>
                      <a:pPr marL="4889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lang="en-US" sz="1100" b="1" dirty="0"/>
                        <a:t>Behavioral</a:t>
                      </a:r>
                      <a:r>
                        <a:rPr lang="en-US" sz="1100" dirty="0"/>
                        <a:t> purchase behavior</a:t>
                      </a:r>
                    </a:p>
                    <a:p>
                      <a:pPr marL="4889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lang="en-US" sz="1100" b="1" dirty="0"/>
                        <a:t>Firmographic</a:t>
                      </a:r>
                      <a:r>
                        <a:rPr lang="en-US" sz="1100" dirty="0"/>
                        <a:t> for B2B—company size, industry</a:t>
                      </a:r>
                    </a:p>
                    <a:p>
                      <a:pPr marL="4889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lang="en-US" sz="1100" b="1" dirty="0"/>
                        <a:t>Needs-based</a:t>
                      </a:r>
                      <a:r>
                        <a:rPr lang="en-US" sz="1100" dirty="0"/>
                        <a:t> specific customer needs</a:t>
                      </a:r>
                    </a:p>
                    <a:p>
                      <a:pPr marL="4889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lang="en-US" sz="1100" b="1" dirty="0"/>
                        <a:t>Value-based</a:t>
                      </a:r>
                      <a:r>
                        <a:rPr lang="en-US" sz="1100" dirty="0"/>
                        <a:t> based on customer value to the business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5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97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b="1" spc="-3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ey</a:t>
                      </a:r>
                      <a:r>
                        <a:rPr sz="11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3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esources</a:t>
                      </a:r>
                      <a:endParaRPr sz="1100" dirty="0">
                        <a:latin typeface="Arial"/>
                        <a:cs typeface="Arial"/>
                      </a:endParaRPr>
                    </a:p>
                    <a:p>
                      <a:pPr marL="48895" marR="262255">
                        <a:lnSpc>
                          <a:spcPts val="1180"/>
                        </a:lnSpc>
                        <a:spcBef>
                          <a:spcPts val="20"/>
                        </a:spcBef>
                      </a:pPr>
                      <a:r>
                        <a:rPr sz="10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r>
                        <a:rPr sz="1050" spc="-2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sz="1050" spc="-9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o</a:t>
                      </a:r>
                      <a:r>
                        <a:rPr sz="10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1050" spc="-2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sensors</a:t>
                      </a:r>
                      <a:r>
                        <a:rPr sz="1050" spc="-2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1050" spc="-2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devices.-</a:t>
                      </a:r>
                      <a:r>
                        <a:rPr sz="1050" spc="-2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Cloud  </a:t>
                      </a:r>
                      <a:r>
                        <a:rPr sz="105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infrastructure.-</a:t>
                      </a:r>
                      <a:r>
                        <a:rPr sz="105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Skilled</a:t>
                      </a:r>
                      <a:r>
                        <a:rPr sz="105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data</a:t>
                      </a:r>
                      <a:r>
                        <a:rPr sz="105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1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analysts</a:t>
                      </a:r>
                      <a:r>
                        <a:rPr sz="105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and </a:t>
                      </a:r>
                      <a:r>
                        <a:rPr sz="1050" spc="-204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engineers.</a:t>
                      </a:r>
                      <a:endParaRPr sz="1050" dirty="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97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Channels</a:t>
                      </a:r>
                      <a:endParaRPr sz="1100" dirty="0">
                        <a:latin typeface="Arial"/>
                        <a:cs typeface="Arial"/>
                      </a:endParaRPr>
                    </a:p>
                    <a:p>
                      <a:pPr marL="48895" marR="42545">
                        <a:lnSpc>
                          <a:spcPts val="1180"/>
                        </a:lnSpc>
                        <a:spcBef>
                          <a:spcPts val="20"/>
                        </a:spcBef>
                      </a:pPr>
                      <a:r>
                        <a:rPr sz="1050" spc="-3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r>
                        <a:rPr sz="105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Web</a:t>
                      </a:r>
                      <a:r>
                        <a:rPr sz="1050" spc="-2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1050" spc="-2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mobile</a:t>
                      </a:r>
                      <a:r>
                        <a:rPr sz="1050" spc="-2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dashboards.-</a:t>
                      </a:r>
                      <a:r>
                        <a:rPr sz="105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Maintenance </a:t>
                      </a:r>
                      <a:r>
                        <a:rPr sz="1050" spc="-204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management </a:t>
                      </a:r>
                      <a:r>
                        <a:rPr sz="105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software integration.- </a:t>
                      </a:r>
                      <a:r>
                        <a:rPr sz="1050" spc="-3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API </a:t>
                      </a:r>
                      <a:r>
                        <a:rPr sz="10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for </a:t>
                      </a:r>
                      <a:r>
                        <a:rPr sz="1050" spc="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third-party</a:t>
                      </a:r>
                      <a:r>
                        <a:rPr sz="105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tools.</a:t>
                      </a:r>
                      <a:endParaRPr sz="1050" dirty="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97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7599">
                <a:tc gridSpan="3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Cost</a:t>
                      </a:r>
                      <a:r>
                        <a:rPr sz="11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1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tructure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48895" marR="48895">
                        <a:lnSpc>
                          <a:spcPts val="1180"/>
                        </a:lnSpc>
                        <a:spcBef>
                          <a:spcPts val="20"/>
                        </a:spcBef>
                      </a:pPr>
                      <a:r>
                        <a:rPr sz="800" spc="-3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r>
                        <a:rPr sz="8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Sensor</a:t>
                      </a:r>
                      <a:r>
                        <a:rPr sz="8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Procurement: </a:t>
                      </a:r>
                      <a:r>
                        <a:rPr sz="800" spc="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$500,000</a:t>
                      </a:r>
                      <a:r>
                        <a:rPr sz="8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3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r>
                        <a:rPr sz="8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$1,000,000</a:t>
                      </a:r>
                      <a:r>
                        <a:rPr sz="8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8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IoT</a:t>
                      </a:r>
                      <a:r>
                        <a:rPr sz="8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sensors</a:t>
                      </a:r>
                      <a:r>
                        <a:rPr sz="8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like</a:t>
                      </a:r>
                      <a:r>
                        <a:rPr sz="8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strain </a:t>
                      </a:r>
                      <a:r>
                        <a:rPr sz="8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gauges</a:t>
                      </a:r>
                      <a:r>
                        <a:rPr sz="8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8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accelerometers.Installation </a:t>
                      </a:r>
                      <a:r>
                        <a:rPr sz="8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&amp; </a:t>
                      </a:r>
                      <a:r>
                        <a:rPr sz="800" spc="-2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Calibration: </a:t>
                      </a:r>
                      <a:r>
                        <a:rPr sz="800" spc="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$200,000</a:t>
                      </a:r>
                      <a:r>
                        <a:rPr sz="8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3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r>
                        <a:rPr sz="8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2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$400,000</a:t>
                      </a:r>
                      <a:r>
                        <a:rPr sz="8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8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labor</a:t>
                      </a:r>
                      <a:r>
                        <a:rPr sz="8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and </a:t>
                      </a:r>
                      <a:r>
                        <a:rPr sz="80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equipment</a:t>
                      </a:r>
                      <a:r>
                        <a:rPr sz="8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setup.Software </a:t>
                      </a:r>
                      <a:r>
                        <a:rPr sz="8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Development: </a:t>
                      </a:r>
                      <a:r>
                        <a:rPr sz="800" spc="2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$300,000</a:t>
                      </a:r>
                      <a:r>
                        <a:rPr sz="8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3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r>
                        <a:rPr sz="8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$500,000</a:t>
                      </a:r>
                      <a:r>
                        <a:rPr sz="8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for </a:t>
                      </a:r>
                      <a:r>
                        <a:rPr sz="800" spc="-204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building </a:t>
                      </a:r>
                      <a:r>
                        <a:rPr sz="8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analytics </a:t>
                      </a:r>
                      <a:r>
                        <a:rPr sz="8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platforms and </a:t>
                      </a:r>
                      <a:r>
                        <a:rPr sz="800" spc="-2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dashboards.R&amp;D </a:t>
                      </a:r>
                      <a:r>
                        <a:rPr sz="8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and </a:t>
                      </a:r>
                      <a:r>
                        <a:rPr sz="8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Testing: </a:t>
                      </a:r>
                      <a:r>
                        <a:rPr sz="8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$150,000 </a:t>
                      </a:r>
                      <a:r>
                        <a:rPr sz="800" spc="-3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- </a:t>
                      </a:r>
                      <a:r>
                        <a:rPr sz="800" spc="2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$250,000 </a:t>
                      </a:r>
                      <a:r>
                        <a:rPr sz="80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for predictive </a:t>
                      </a:r>
                      <a:r>
                        <a:rPr sz="8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algorithms and </a:t>
                      </a:r>
                      <a:r>
                        <a:rPr sz="80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sensor</a:t>
                      </a:r>
                      <a:r>
                        <a:rPr sz="8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durability</a:t>
                      </a:r>
                      <a:r>
                        <a:rPr sz="800" spc="-2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studies.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evenue</a:t>
                      </a:r>
                      <a:r>
                        <a:rPr sz="11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1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treams</a:t>
                      </a:r>
                      <a:endParaRPr sz="1100" dirty="0">
                        <a:latin typeface="Arial"/>
                        <a:cs typeface="Arial"/>
                      </a:endParaRPr>
                    </a:p>
                    <a:p>
                      <a:pPr marL="48895" marR="138430">
                        <a:lnSpc>
                          <a:spcPts val="1180"/>
                        </a:lnSpc>
                        <a:spcBef>
                          <a:spcPts val="20"/>
                        </a:spcBef>
                      </a:pPr>
                      <a:r>
                        <a:rPr sz="800" spc="-3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- </a:t>
                      </a:r>
                      <a:r>
                        <a:rPr sz="8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Product </a:t>
                      </a:r>
                      <a:r>
                        <a:rPr sz="8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Sales: </a:t>
                      </a:r>
                      <a:r>
                        <a:rPr sz="8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Direct selling </a:t>
                      </a:r>
                      <a:r>
                        <a:rPr sz="800" spc="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of </a:t>
                      </a:r>
                      <a:r>
                        <a:rPr sz="8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physical </a:t>
                      </a:r>
                      <a:r>
                        <a:rPr sz="800" spc="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or </a:t>
                      </a:r>
                      <a:r>
                        <a:rPr sz="80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digital </a:t>
                      </a:r>
                      <a:r>
                        <a:rPr sz="8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products.Service </a:t>
                      </a:r>
                      <a:r>
                        <a:rPr sz="8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Fees: </a:t>
                      </a:r>
                      <a:r>
                        <a:rPr sz="8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Charging </a:t>
                      </a:r>
                      <a:r>
                        <a:rPr sz="80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for </a:t>
                      </a:r>
                      <a:r>
                        <a:rPr sz="8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services </a:t>
                      </a:r>
                      <a:r>
                        <a:rPr sz="80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like </a:t>
                      </a:r>
                      <a:r>
                        <a:rPr sz="8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consulting, </a:t>
                      </a:r>
                      <a:r>
                        <a:rPr sz="80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maintenance, </a:t>
                      </a:r>
                      <a:r>
                        <a:rPr sz="800" spc="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or </a:t>
                      </a:r>
                      <a:r>
                        <a:rPr sz="8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training.Licensing: </a:t>
                      </a:r>
                      <a:r>
                        <a:rPr sz="800" spc="-1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Earning </a:t>
                      </a:r>
                      <a:r>
                        <a:rPr sz="8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from licensing </a:t>
                      </a:r>
                      <a:r>
                        <a:rPr sz="8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software, </a:t>
                      </a:r>
                      <a:r>
                        <a:rPr sz="800" spc="-7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IP,</a:t>
                      </a:r>
                      <a:r>
                        <a:rPr sz="800" spc="-7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or </a:t>
                      </a:r>
                      <a:r>
                        <a:rPr sz="8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technology.Advertising </a:t>
                      </a:r>
                      <a:r>
                        <a:rPr sz="8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&amp; </a:t>
                      </a:r>
                      <a:r>
                        <a:rPr sz="8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Sponsorship: </a:t>
                      </a:r>
                      <a:r>
                        <a:rPr sz="8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2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Revenue </a:t>
                      </a:r>
                      <a:r>
                        <a:rPr sz="8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from </a:t>
                      </a:r>
                      <a:r>
                        <a:rPr sz="800" spc="-1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ads </a:t>
                      </a:r>
                      <a:r>
                        <a:rPr sz="8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and </a:t>
                      </a:r>
                      <a:r>
                        <a:rPr sz="80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brand </a:t>
                      </a:r>
                      <a:r>
                        <a:rPr sz="800" spc="-1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partnerships.Commission-Based: Earning </a:t>
                      </a:r>
                      <a:r>
                        <a:rPr sz="8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via </a:t>
                      </a:r>
                      <a:r>
                        <a:rPr sz="8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affiliate marketing </a:t>
                      </a:r>
                      <a:r>
                        <a:rPr sz="800" spc="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or </a:t>
                      </a:r>
                      <a:r>
                        <a:rPr sz="8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transaction </a:t>
                      </a:r>
                      <a:r>
                        <a:rPr sz="80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fees.Freemium </a:t>
                      </a:r>
                      <a:r>
                        <a:rPr sz="8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Model: </a:t>
                      </a:r>
                      <a:r>
                        <a:rPr sz="8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Free services </a:t>
                      </a:r>
                      <a:r>
                        <a:rPr sz="800" spc="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with </a:t>
                      </a:r>
                      <a:r>
                        <a:rPr sz="80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paid </a:t>
                      </a:r>
                      <a:r>
                        <a:rPr sz="8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upgrades.Subscription </a:t>
                      </a:r>
                      <a:r>
                        <a:rPr sz="800" spc="-2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Revenue: </a:t>
                      </a:r>
                      <a:r>
                        <a:rPr sz="800" spc="-1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Recurring </a:t>
                      </a:r>
                      <a:r>
                        <a:rPr sz="8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income from </a:t>
                      </a:r>
                      <a:r>
                        <a:rPr sz="80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subscriptions.Franchising:</a:t>
                      </a:r>
                      <a:r>
                        <a:rPr sz="800" spc="-1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2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Fees</a:t>
                      </a:r>
                      <a:r>
                        <a:rPr sz="800" spc="-1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800" spc="-1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royalties</a:t>
                      </a:r>
                      <a:r>
                        <a:rPr sz="800" spc="-1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from</a:t>
                      </a:r>
                      <a:r>
                        <a:rPr sz="800" spc="-1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franchising</a:t>
                      </a:r>
                      <a:r>
                        <a:rPr sz="800" spc="-1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800" spc="-1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business.Crowdfunding/Donations:</a:t>
                      </a:r>
                      <a:r>
                        <a:rPr sz="800" spc="-1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Raising</a:t>
                      </a:r>
                      <a:r>
                        <a:rPr sz="800" spc="-1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funds </a:t>
                      </a:r>
                      <a:r>
                        <a:rPr sz="800" spc="-204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through </a:t>
                      </a:r>
                      <a:r>
                        <a:rPr sz="8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campaigns </a:t>
                      </a:r>
                      <a:r>
                        <a:rPr sz="800" spc="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or </a:t>
                      </a:r>
                      <a:r>
                        <a:rPr sz="8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donations.Data </a:t>
                      </a:r>
                      <a:r>
                        <a:rPr sz="8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Monetization: </a:t>
                      </a:r>
                      <a:r>
                        <a:rPr sz="8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Selling </a:t>
                      </a:r>
                      <a:r>
                        <a:rPr sz="8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data </a:t>
                      </a:r>
                      <a:r>
                        <a:rPr sz="800" spc="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or </a:t>
                      </a:r>
                      <a:r>
                        <a:rPr sz="8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running </a:t>
                      </a:r>
                      <a:r>
                        <a:rPr sz="800" spc="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targeted </a:t>
                      </a:r>
                      <a:r>
                        <a:rPr sz="800" spc="-2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ads.Royalties: </a:t>
                      </a:r>
                      <a:r>
                        <a:rPr sz="8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Income </a:t>
                      </a:r>
                      <a:r>
                        <a:rPr sz="8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from </a:t>
                      </a:r>
                      <a:r>
                        <a:rPr sz="80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licensing</a:t>
                      </a:r>
                      <a:r>
                        <a:rPr sz="8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800" spc="-2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franchising</a:t>
                      </a:r>
                      <a:r>
                        <a:rPr sz="800" spc="-2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intellectual</a:t>
                      </a:r>
                      <a:r>
                        <a:rPr sz="800" spc="-2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property.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3B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375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MT</vt:lpstr>
      <vt:lpstr>Calibri</vt:lpstr>
      <vt:lpstr>Office Theme</vt:lpstr>
      <vt:lpstr>Business Model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NITHINKUMAR .G</cp:lastModifiedBy>
  <cp:revision>1</cp:revision>
  <dcterms:created xsi:type="dcterms:W3CDTF">2024-11-19T06:36:28Z</dcterms:created>
  <dcterms:modified xsi:type="dcterms:W3CDTF">2024-11-19T06:40:35Z</dcterms:modified>
</cp:coreProperties>
</file>