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85f520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85f520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3a759f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3a759f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e3a759f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e3a759f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e3a759f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e3a759f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e3a759f5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e3a759f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e3a759f56_2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e3a759f56_2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e3a759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e3a759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e3a759f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e3a759f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e3a759f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e3a759f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3a759f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3a759f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3a759f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3a759f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196a4d3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196a4d3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3a759f56_2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3a759f56_2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jeast.com/papers/197-201,Tesma502,IJEAST.pdf" TargetMode="External"/><Relationship Id="rId4" Type="http://schemas.openxmlformats.org/officeDocument/2006/relationships/hyperlink" Target="https://www.seminarsonly.com/Engineering-Projects/Electronics/e-defense-for-women-safety.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616350"/>
            <a:ext cx="7801500" cy="93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COMPACT SAFETY DEVICE</a:t>
            </a:r>
            <a:endParaRPr/>
          </a:p>
        </p:txBody>
      </p:sp>
      <p:sp>
        <p:nvSpPr>
          <p:cNvPr id="60" name="Google Shape;60;p13"/>
          <p:cNvSpPr txBox="1"/>
          <p:nvPr>
            <p:ph type="ctrTitle"/>
          </p:nvPr>
        </p:nvSpPr>
        <p:spPr>
          <a:xfrm>
            <a:off x="671250" y="1498925"/>
            <a:ext cx="7801500" cy="93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TEAM-24</a:t>
            </a:r>
            <a:endParaRPr/>
          </a:p>
        </p:txBody>
      </p:sp>
      <p:sp>
        <p:nvSpPr>
          <p:cNvPr id="61" name="Google Shape;61;p13"/>
          <p:cNvSpPr txBox="1"/>
          <p:nvPr>
            <p:ph type="ctrTitle"/>
          </p:nvPr>
        </p:nvSpPr>
        <p:spPr>
          <a:xfrm>
            <a:off x="671250" y="3369425"/>
            <a:ext cx="7801500" cy="93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PROTOTYPING AND TESTING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DIAGRAM</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2"/>
          <p:cNvPicPr preferRelativeResize="0"/>
          <p:nvPr/>
        </p:nvPicPr>
        <p:blipFill>
          <a:blip r:embed="rId3">
            <a:alphaModFix/>
          </a:blip>
          <a:stretch>
            <a:fillRect/>
          </a:stretch>
        </p:blipFill>
        <p:spPr>
          <a:xfrm>
            <a:off x="148100" y="1066975"/>
            <a:ext cx="8744101" cy="387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154" name="Google Shape;154;p23"/>
          <p:cNvSpPr txBox="1"/>
          <p:nvPr>
            <p:ph idx="1" type="body"/>
          </p:nvPr>
        </p:nvSpPr>
        <p:spPr>
          <a:xfrm>
            <a:off x="311700" y="1152475"/>
            <a:ext cx="8520600" cy="3869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IN Features:</a:t>
            </a:r>
            <a:endParaRPr sz="1500"/>
          </a:p>
          <a:p>
            <a:pPr indent="-302418" lvl="0" marL="457200" rtl="0" algn="l">
              <a:spcBef>
                <a:spcPts val="1200"/>
              </a:spcBef>
              <a:spcAft>
                <a:spcPts val="0"/>
              </a:spcAft>
              <a:buSzPct val="100000"/>
              <a:buChar char="●"/>
            </a:pPr>
            <a:r>
              <a:rPr lang="en" sz="1500"/>
              <a:t>Sends notifications with GPS location to emergency contacts in case of an emergency</a:t>
            </a:r>
            <a:endParaRPr sz="1500"/>
          </a:p>
          <a:p>
            <a:pPr indent="-302418" lvl="0" marL="457200" rtl="0" algn="l">
              <a:spcBef>
                <a:spcPts val="0"/>
              </a:spcBef>
              <a:spcAft>
                <a:spcPts val="0"/>
              </a:spcAft>
              <a:buSzPct val="100000"/>
              <a:buChar char="●"/>
            </a:pPr>
            <a:r>
              <a:rPr lang="en" sz="1500"/>
              <a:t>Can make emergency calls using a SIM module, even if the user's phone is not nearby or not working</a:t>
            </a:r>
            <a:endParaRPr sz="1500"/>
          </a:p>
          <a:p>
            <a:pPr indent="0" lvl="0" marL="0" rtl="0" algn="l">
              <a:spcBef>
                <a:spcPts val="1200"/>
              </a:spcBef>
              <a:spcAft>
                <a:spcPts val="0"/>
              </a:spcAft>
              <a:buNone/>
            </a:pPr>
            <a:r>
              <a:rPr b="1" lang="en"/>
              <a:t>OUT Features:</a:t>
            </a:r>
            <a:endParaRPr b="1"/>
          </a:p>
          <a:p>
            <a:pPr indent="-302418" lvl="0" marL="457200" rtl="0" algn="l">
              <a:spcBef>
                <a:spcPts val="1200"/>
              </a:spcBef>
              <a:spcAft>
                <a:spcPts val="0"/>
              </a:spcAft>
              <a:buSzPct val="100000"/>
              <a:buAutoNum type="arabicPeriod"/>
            </a:pPr>
            <a:r>
              <a:rPr b="1" lang="en" sz="1500"/>
              <a:t>College student</a:t>
            </a:r>
            <a:r>
              <a:rPr lang="en" sz="1500"/>
              <a:t>: Expects the device to provide a sense of security when walking home alone at night.</a:t>
            </a:r>
            <a:endParaRPr sz="1500"/>
          </a:p>
          <a:p>
            <a:pPr indent="-302418" lvl="0" marL="457200" rtl="0" algn="l">
              <a:spcBef>
                <a:spcPts val="0"/>
              </a:spcBef>
              <a:spcAft>
                <a:spcPts val="0"/>
              </a:spcAft>
              <a:buSzPct val="100000"/>
              <a:buAutoNum type="arabicPeriod"/>
            </a:pPr>
            <a:r>
              <a:rPr b="1" lang="en" sz="1500"/>
              <a:t>Senior citizen</a:t>
            </a:r>
            <a:r>
              <a:rPr lang="en" sz="1500"/>
              <a:t>: Expects the device to be easy to use and understand, and to have a GPS location feature that can help emergency responders find them quickly in case of a medical emergency.</a:t>
            </a:r>
            <a:endParaRPr sz="1500"/>
          </a:p>
          <a:p>
            <a:pPr indent="-302418" lvl="0" marL="457200" rtl="0" algn="l">
              <a:spcBef>
                <a:spcPts val="0"/>
              </a:spcBef>
              <a:spcAft>
                <a:spcPts val="0"/>
              </a:spcAft>
              <a:buSzPct val="100000"/>
              <a:buAutoNum type="arabicPeriod"/>
            </a:pPr>
            <a:r>
              <a:rPr b="1" lang="en" sz="1500"/>
              <a:t>Parent</a:t>
            </a:r>
            <a:r>
              <a:rPr lang="en" sz="1500"/>
              <a:t>: Expects the device to help keep their </a:t>
            </a:r>
            <a:r>
              <a:rPr b="1" lang="en" sz="1500"/>
              <a:t>child </a:t>
            </a:r>
            <a:r>
              <a:rPr lang="en" sz="1500"/>
              <a:t>safe when walking to and from school or other activities, and to provide a way to call for help or alert them in case of an emergency situation.</a:t>
            </a:r>
            <a:endParaRPr sz="1500"/>
          </a:p>
          <a:p>
            <a:pPr indent="-302418" lvl="0" marL="457200" rtl="0" algn="l">
              <a:spcBef>
                <a:spcPts val="0"/>
              </a:spcBef>
              <a:spcAft>
                <a:spcPts val="0"/>
              </a:spcAft>
              <a:buSzPct val="100000"/>
              <a:buAutoNum type="arabicPeriod"/>
            </a:pPr>
            <a:r>
              <a:rPr b="1" lang="en" sz="1500"/>
              <a:t>User</a:t>
            </a:r>
            <a:r>
              <a:rPr lang="en" sz="1500"/>
              <a:t>: Expects the device to be affordable and accessible for all users.</a:t>
            </a:r>
            <a:endParaRPr sz="1500"/>
          </a:p>
          <a:p>
            <a:pPr indent="0" lvl="0" marL="0" rtl="0" algn="l">
              <a:spcBef>
                <a:spcPts val="1200"/>
              </a:spcBef>
              <a:spcAft>
                <a:spcPts val="0"/>
              </a:spcAft>
              <a:buNone/>
            </a:pPr>
            <a:r>
              <a:rPr b="1" lang="en" sz="2128"/>
              <a:t>CONSTRAINTS</a:t>
            </a:r>
            <a:endParaRPr b="1" sz="2128"/>
          </a:p>
          <a:p>
            <a:pPr indent="-317182" lvl="0" marL="457200" rtl="0" algn="l">
              <a:spcBef>
                <a:spcPts val="1200"/>
              </a:spcBef>
              <a:spcAft>
                <a:spcPts val="0"/>
              </a:spcAft>
              <a:buSzPct val="100000"/>
              <a:buChar char="●"/>
            </a:pPr>
            <a:r>
              <a:rPr lang="en"/>
              <a:t>Presence of network.</a:t>
            </a:r>
            <a:endParaRPr/>
          </a:p>
          <a:p>
            <a:pPr indent="-317182" lvl="0" marL="457200" rtl="0" algn="l">
              <a:spcBef>
                <a:spcPts val="0"/>
              </a:spcBef>
              <a:spcAft>
                <a:spcPts val="0"/>
              </a:spcAft>
              <a:buSzPct val="100000"/>
              <a:buChar char="●"/>
            </a:pPr>
            <a:r>
              <a:rPr lang="en"/>
              <a:t>Accessibility of the device.</a:t>
            </a:r>
            <a:endParaRPr/>
          </a:p>
          <a:p>
            <a:pPr indent="-317182" lvl="0" marL="457200" rtl="0" algn="l">
              <a:spcBef>
                <a:spcPts val="0"/>
              </a:spcBef>
              <a:spcAft>
                <a:spcPts val="0"/>
              </a:spcAft>
              <a:buSzPct val="100000"/>
              <a:buChar char="●"/>
            </a:pPr>
            <a:r>
              <a:rPr lang="en"/>
              <a:t>Working of GPS.</a:t>
            </a:r>
            <a:endParaRPr/>
          </a:p>
          <a:p>
            <a:pPr indent="-317182" lvl="0" marL="457200" rtl="0" algn="l">
              <a:spcBef>
                <a:spcPts val="0"/>
              </a:spcBef>
              <a:spcAft>
                <a:spcPts val="0"/>
              </a:spcAft>
              <a:buSzPct val="120000"/>
              <a:buChar char="●"/>
            </a:pPr>
            <a:r>
              <a:rPr lang="en"/>
              <a:t>Strength of the user.</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KEY TAKEAWAYS</a:t>
            </a:r>
            <a:endParaRPr sz="2900"/>
          </a:p>
        </p:txBody>
      </p:sp>
      <p:sp>
        <p:nvSpPr>
          <p:cNvPr id="160" name="Google Shape;160;p24"/>
          <p:cNvSpPr txBox="1"/>
          <p:nvPr>
            <p:ph idx="1" type="body"/>
          </p:nvPr>
        </p:nvSpPr>
        <p:spPr>
          <a:xfrm>
            <a:off x="311700" y="1223900"/>
            <a:ext cx="8520600" cy="36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a:t> Learning/Benefits</a:t>
            </a:r>
            <a:endParaRPr b="1"/>
          </a:p>
          <a:p>
            <a:pPr indent="0" lvl="0" marL="0" rtl="0" algn="l">
              <a:lnSpc>
                <a:spcPct val="95000"/>
              </a:lnSpc>
              <a:spcBef>
                <a:spcPts val="1200"/>
              </a:spcBef>
              <a:spcAft>
                <a:spcPts val="0"/>
              </a:spcAft>
              <a:buSzPts val="688"/>
              <a:buNone/>
            </a:pPr>
            <a:r>
              <a:rPr lang="en" sz="1500"/>
              <a:t>Compact safety devices with multiple functionalities are effective for personal safety.</a:t>
            </a:r>
            <a:endParaRPr sz="1500"/>
          </a:p>
          <a:p>
            <a:pPr indent="-323850" lvl="0" marL="457200" rtl="0" algn="l">
              <a:lnSpc>
                <a:spcPct val="95000"/>
              </a:lnSpc>
              <a:spcBef>
                <a:spcPts val="1200"/>
              </a:spcBef>
              <a:spcAft>
                <a:spcPts val="0"/>
              </a:spcAft>
              <a:buSzPts val="1500"/>
              <a:buChar char="●"/>
            </a:pPr>
            <a:r>
              <a:rPr lang="en" sz="1500"/>
              <a:t>Alert message, GPS address, and call functionalities can provide quick and reliable notifications.</a:t>
            </a:r>
            <a:endParaRPr sz="1500"/>
          </a:p>
          <a:p>
            <a:pPr indent="-323850" lvl="0" marL="457200" rtl="0" algn="l">
              <a:lnSpc>
                <a:spcPct val="95000"/>
              </a:lnSpc>
              <a:spcBef>
                <a:spcPts val="0"/>
              </a:spcBef>
              <a:spcAft>
                <a:spcPts val="0"/>
              </a:spcAft>
              <a:buSzPts val="1500"/>
              <a:buChar char="●"/>
            </a:pPr>
            <a:r>
              <a:rPr lang="en" sz="1500"/>
              <a:t>Shock generation, piezoelectricity,hidden camera,activation of alarm and pepper spray can increase the device's effectiveness as a deterrent.</a:t>
            </a:r>
            <a:endParaRPr sz="1500"/>
          </a:p>
          <a:p>
            <a:pPr indent="-323850" lvl="0" marL="457200" rtl="0" algn="l">
              <a:lnSpc>
                <a:spcPct val="95000"/>
              </a:lnSpc>
              <a:spcBef>
                <a:spcPts val="0"/>
              </a:spcBef>
              <a:spcAft>
                <a:spcPts val="0"/>
              </a:spcAft>
              <a:buSzPts val="1500"/>
              <a:buChar char="●"/>
            </a:pPr>
            <a:r>
              <a:rPr lang="en" sz="1500"/>
              <a:t>Prioritizing safety in the workplace, minimizing loss costs, and ensuring the device takes up less space can improve its overall usability and accessibility</a:t>
            </a:r>
            <a:endParaRPr sz="1500"/>
          </a:p>
          <a:p>
            <a:pPr indent="0" lvl="0" marL="0" rtl="0" algn="l">
              <a:spcBef>
                <a:spcPts val="1200"/>
              </a:spcBef>
              <a:spcAft>
                <a:spcPts val="0"/>
              </a:spcAft>
              <a:buNone/>
            </a:pPr>
            <a:r>
              <a:rPr b="1" lang="en"/>
              <a:t> Specific Takeaways</a:t>
            </a:r>
            <a:endParaRPr b="1"/>
          </a:p>
          <a:p>
            <a:pPr indent="-323850" lvl="0" marL="457200" rtl="0" algn="l">
              <a:spcBef>
                <a:spcPts val="1200"/>
              </a:spcBef>
              <a:spcAft>
                <a:spcPts val="0"/>
              </a:spcAft>
              <a:buSzPts val="1500"/>
              <a:buChar char="●"/>
            </a:pPr>
            <a:r>
              <a:rPr lang="en" sz="1500"/>
              <a:t>Alert message feature</a:t>
            </a:r>
            <a:endParaRPr sz="1500"/>
          </a:p>
          <a:p>
            <a:pPr indent="-323850" lvl="0" marL="457200" rtl="0" algn="l">
              <a:spcBef>
                <a:spcPts val="0"/>
              </a:spcBef>
              <a:spcAft>
                <a:spcPts val="0"/>
              </a:spcAft>
              <a:buSzPts val="1500"/>
              <a:buChar char="●"/>
            </a:pPr>
            <a:r>
              <a:rPr lang="en" sz="1500"/>
              <a:t>GPS tracking system</a:t>
            </a:r>
            <a:endParaRPr sz="1500"/>
          </a:p>
          <a:p>
            <a:pPr indent="-323850" lvl="0" marL="457200" rtl="0" algn="l">
              <a:spcBef>
                <a:spcPts val="0"/>
              </a:spcBef>
              <a:spcAft>
                <a:spcPts val="0"/>
              </a:spcAft>
              <a:buSzPts val="1500"/>
              <a:buChar char="●"/>
            </a:pPr>
            <a:r>
              <a:rPr lang="en" sz="1500"/>
              <a:t>Call feature</a:t>
            </a:r>
            <a:endParaRPr sz="1500"/>
          </a:p>
          <a:p>
            <a:pPr indent="-323850" lvl="0" marL="457200" rtl="0" algn="l">
              <a:spcBef>
                <a:spcPts val="0"/>
              </a:spcBef>
              <a:spcAft>
                <a:spcPts val="0"/>
              </a:spcAft>
              <a:buSzPts val="1500"/>
              <a:buChar char="●"/>
            </a:pPr>
            <a:r>
              <a:rPr lang="en" sz="1500"/>
              <a:t>Shock generation feature</a:t>
            </a:r>
            <a:endParaRPr sz="1500"/>
          </a:p>
          <a:p>
            <a:pPr indent="0" lvl="0" marL="457200" rtl="0" algn="l">
              <a:spcBef>
                <a:spcPts val="1200"/>
              </a:spcBef>
              <a:spcAft>
                <a:spcPts val="0"/>
              </a:spcAft>
              <a:buNone/>
            </a:pPr>
            <a:r>
              <a:t/>
            </a:r>
            <a:endParaRPr sz="1100"/>
          </a:p>
          <a:p>
            <a:pPr indent="0" lvl="0" marL="0" rtl="0" algn="l">
              <a:lnSpc>
                <a:spcPct val="95000"/>
              </a:lnSpc>
              <a:spcBef>
                <a:spcPts val="1200"/>
              </a:spcBef>
              <a:spcAft>
                <a:spcPts val="0"/>
              </a:spcAft>
              <a:buSzPts val="688"/>
              <a:buNone/>
            </a:pPr>
            <a:r>
              <a:t/>
            </a:r>
            <a:endParaRPr sz="1100"/>
          </a:p>
          <a:p>
            <a:pPr indent="0" lvl="0" marL="0" rtl="0" algn="l">
              <a:lnSpc>
                <a:spcPct val="95000"/>
              </a:lnSpc>
              <a:spcBef>
                <a:spcPts val="1200"/>
              </a:spcBef>
              <a:spcAft>
                <a:spcPts val="0"/>
              </a:spcAft>
              <a:buSzPts val="688"/>
              <a:buNone/>
            </a:pPr>
            <a:r>
              <a:t/>
            </a:r>
            <a:endParaRPr sz="1100"/>
          </a:p>
          <a:p>
            <a:pPr indent="0" lvl="0" marL="0" rtl="0" algn="l">
              <a:lnSpc>
                <a:spcPct val="95000"/>
              </a:lnSpc>
              <a:spcBef>
                <a:spcPts val="1200"/>
              </a:spcBef>
              <a:spcAft>
                <a:spcPts val="0"/>
              </a:spcAft>
              <a:buSzPts val="688"/>
              <a:buNone/>
            </a:pPr>
            <a:r>
              <a:t/>
            </a:r>
            <a:endParaRPr sz="1100"/>
          </a:p>
          <a:p>
            <a:pPr indent="0" lvl="0" marL="0" rtl="0" algn="l">
              <a:lnSpc>
                <a:spcPct val="95000"/>
              </a:lnSpc>
              <a:spcBef>
                <a:spcPts val="1200"/>
              </a:spcBef>
              <a:spcAft>
                <a:spcPts val="1200"/>
              </a:spcAft>
              <a:buSzPts val="688"/>
              <a:buNone/>
            </a:pPr>
            <a:r>
              <a:t/>
            </a:r>
            <a:endParaRPr sz="1100"/>
          </a:p>
        </p:txBody>
      </p:sp>
      <p:sp>
        <p:nvSpPr>
          <p:cNvPr id="161" name="Google Shape;161;p24"/>
          <p:cNvSpPr txBox="1"/>
          <p:nvPr/>
        </p:nvSpPr>
        <p:spPr>
          <a:xfrm>
            <a:off x="4572000" y="3703325"/>
            <a:ext cx="29895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Piezoelectricity</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Pepper spray integration.</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Minimize loss cost</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Less space (easy to carry)</a:t>
            </a:r>
            <a:endParaRPr sz="1500">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following aspects can brought into the product in the near future:</a:t>
            </a:r>
            <a:endParaRPr/>
          </a:p>
          <a:p>
            <a:pPr indent="-342900" lvl="0" marL="457200" rtl="0" algn="l">
              <a:spcBef>
                <a:spcPts val="1200"/>
              </a:spcBef>
              <a:spcAft>
                <a:spcPts val="0"/>
              </a:spcAft>
              <a:buSzPts val="1800"/>
              <a:buAutoNum type="arabicPeriod"/>
            </a:pPr>
            <a:r>
              <a:rPr lang="en"/>
              <a:t>Integrate</a:t>
            </a:r>
            <a:r>
              <a:rPr lang="en"/>
              <a:t> the device with a app which connects to the nearest police station helpline to contact for help.</a:t>
            </a:r>
            <a:endParaRPr/>
          </a:p>
          <a:p>
            <a:pPr indent="-342900" lvl="0" marL="457200" rtl="0" algn="l">
              <a:spcBef>
                <a:spcPts val="0"/>
              </a:spcBef>
              <a:spcAft>
                <a:spcPts val="0"/>
              </a:spcAft>
              <a:buSzPts val="1800"/>
              <a:buAutoNum type="arabicPeriod"/>
            </a:pPr>
            <a:r>
              <a:rPr lang="en"/>
              <a:t>Make the device’s working network independent.</a:t>
            </a:r>
            <a:endParaRPr/>
          </a:p>
          <a:p>
            <a:pPr indent="-342900" lvl="0" marL="457200" rtl="0" algn="l">
              <a:spcBef>
                <a:spcPts val="0"/>
              </a:spcBef>
              <a:spcAft>
                <a:spcPts val="0"/>
              </a:spcAft>
              <a:buSzPts val="1800"/>
              <a:buAutoNum type="arabicPeriod"/>
            </a:pPr>
            <a:r>
              <a:rPr lang="en"/>
              <a:t>Using VPS (Visual Positioning System) instead of GPS.</a:t>
            </a:r>
            <a:endParaRPr/>
          </a:p>
          <a:p>
            <a:pPr indent="-342900" lvl="0" marL="457200" rtl="0" algn="l">
              <a:spcBef>
                <a:spcPts val="0"/>
              </a:spcBef>
              <a:spcAft>
                <a:spcPts val="0"/>
              </a:spcAft>
              <a:buSzPts val="1800"/>
              <a:buAutoNum type="arabicPeriod"/>
            </a:pPr>
            <a:r>
              <a:rPr lang="en"/>
              <a:t>Integrate a piezoelectric shockwave generator with the device, which gives an electric shock when the assaulter tries to </a:t>
            </a:r>
            <a:r>
              <a:rPr lang="en"/>
              <a:t>dispossess</a:t>
            </a:r>
            <a:r>
              <a:rPr lang="en"/>
              <a:t> the user of the device.</a:t>
            </a:r>
            <a:endParaRPr/>
          </a:p>
          <a:p>
            <a:pPr indent="-342900" lvl="0" marL="457200" rtl="0" algn="l">
              <a:spcBef>
                <a:spcPts val="0"/>
              </a:spcBef>
              <a:spcAft>
                <a:spcPts val="0"/>
              </a:spcAft>
              <a:buSzPts val="1800"/>
              <a:buAutoNum type="arabicPeriod"/>
            </a:pPr>
            <a:r>
              <a:rPr lang="en"/>
              <a:t>Inbuilt memory storage of camera recording</a:t>
            </a:r>
            <a:endParaRPr/>
          </a:p>
          <a:p>
            <a:pPr indent="0" lvl="0" marL="457200" rtl="0" algn="just">
              <a:spcBef>
                <a:spcPts val="1200"/>
              </a:spcBef>
              <a:spcAft>
                <a:spcPts val="0"/>
              </a:spcAft>
              <a:buNone/>
            </a:pPr>
            <a:r>
              <a:t/>
            </a:r>
            <a:endParaRPr sz="1050">
              <a:solidFill>
                <a:srgbClr val="FFFFFF"/>
              </a:solidFill>
              <a:highlight>
                <a:srgbClr val="121212"/>
              </a:highlight>
              <a:latin typeface="Arial"/>
              <a:ea typeface="Arial"/>
              <a:cs typeface="Arial"/>
              <a:sym typeface="Arial"/>
            </a:endParaRPr>
          </a:p>
          <a:p>
            <a:pPr indent="0" lvl="0" marL="457200" rtl="0" algn="l">
              <a:spcBef>
                <a:spcPts val="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26"/>
          <p:cNvSpPr txBox="1"/>
          <p:nvPr>
            <p:ph idx="1" type="body"/>
          </p:nvPr>
        </p:nvSpPr>
        <p:spPr>
          <a:xfrm>
            <a:off x="311700" y="136350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solidFill>
                  <a:schemeClr val="dk1"/>
                </a:solidFill>
                <a:latin typeface="Arial"/>
                <a:ea typeface="Arial"/>
                <a:cs typeface="Arial"/>
                <a:sym typeface="Arial"/>
              </a:rPr>
              <a:t>Finally, we conclude our project by saying that this product can make a positive impact in contributing to the safety of women and children in general use cases. This device can help the women and children to feel more safe when they step outside of the house and give themselves a better chance of defending themselves against the assaulters. With improvements in technology, we can integrate stronger self-defense gadgets to this device and make it go network-less, to increase its effectiveness and thus perform better in these kinds of situations.</a:t>
            </a:r>
            <a:endParaRPr sz="1700">
              <a:solidFill>
                <a:schemeClr val="dk1"/>
              </a:solidFill>
              <a:latin typeface="Arial"/>
              <a:ea typeface="Arial"/>
              <a:cs typeface="Arial"/>
              <a:sym typeface="Arial"/>
            </a:endParaRPr>
          </a:p>
          <a:p>
            <a:pPr indent="0" lvl="0" marL="0" rtl="0" algn="l">
              <a:spcBef>
                <a:spcPts val="0"/>
              </a:spcBef>
              <a:spcAft>
                <a:spcPts val="0"/>
              </a:spcAft>
              <a:buNone/>
            </a:pPr>
            <a:r>
              <a:t/>
            </a:r>
            <a:endParaRPr sz="1700">
              <a:solidFill>
                <a:schemeClr val="dk1"/>
              </a:solidFill>
              <a:latin typeface="Arial"/>
              <a:ea typeface="Arial"/>
              <a:cs typeface="Arial"/>
              <a:sym typeface="Arial"/>
            </a:endParaRPr>
          </a:p>
          <a:p>
            <a:pPr indent="0" lvl="0" marL="0" rtl="0" algn="l">
              <a:spcBef>
                <a:spcPts val="0"/>
              </a:spcBef>
              <a:spcAft>
                <a:spcPts val="0"/>
              </a:spcAft>
              <a:buNone/>
            </a:pPr>
            <a:r>
              <a:t/>
            </a:r>
            <a:endParaRPr sz="1700">
              <a:solidFill>
                <a:schemeClr val="dk1"/>
              </a:solidFill>
              <a:latin typeface="Arial"/>
              <a:ea typeface="Arial"/>
              <a:cs typeface="Arial"/>
              <a:sym typeface="Arial"/>
            </a:endParaRPr>
          </a:p>
          <a:p>
            <a:pPr indent="0" lvl="0" marL="0" rtl="0" algn="l">
              <a:spcBef>
                <a:spcPts val="0"/>
              </a:spcBef>
              <a:spcAft>
                <a:spcPts val="0"/>
              </a:spcAft>
              <a:buNone/>
            </a:pPr>
            <a:r>
              <a:t/>
            </a:r>
            <a:endParaRPr sz="17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REFERENCES</a:t>
            </a:r>
            <a:endParaRPr sz="3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3000">
              <a:solidFill>
                <a:schemeClr val="dk1"/>
              </a:solidFill>
              <a:latin typeface="Oswald"/>
              <a:ea typeface="Oswald"/>
              <a:cs typeface="Oswald"/>
              <a:sym typeface="Oswald"/>
            </a:endParaRPr>
          </a:p>
          <a:p>
            <a:pPr indent="-325755" lvl="0" marL="457200" rtl="0" algn="l">
              <a:spcBef>
                <a:spcPts val="0"/>
              </a:spcBef>
              <a:spcAft>
                <a:spcPts val="0"/>
              </a:spcAft>
              <a:buSzPct val="100000"/>
              <a:buChar char="●"/>
            </a:pPr>
            <a:r>
              <a:rPr lang="en" u="sng">
                <a:solidFill>
                  <a:schemeClr val="accent5"/>
                </a:solidFill>
                <a:hlinkClick r:id="rId3">
                  <a:extLst>
                    <a:ext uri="{A12FA001-AC4F-418D-AE19-62706E023703}">
                      <ahyp:hlinkClr val="tx"/>
                    </a:ext>
                  </a:extLst>
                </a:hlinkClick>
              </a:rPr>
              <a:t>WOMEN SAFETY DEVICE BASED ON GPS &amp; GSM (2020)</a:t>
            </a:r>
            <a:endParaRPr b="1"/>
          </a:p>
          <a:p>
            <a:pPr indent="-325755" lvl="0" marL="457200" rtl="0" algn="l">
              <a:spcBef>
                <a:spcPts val="0"/>
              </a:spcBef>
              <a:spcAft>
                <a:spcPts val="0"/>
              </a:spcAft>
              <a:buSzPct val="100000"/>
              <a:buChar char="●"/>
            </a:pPr>
            <a:r>
              <a:rPr lang="en" u="sng">
                <a:solidFill>
                  <a:schemeClr val="accent5"/>
                </a:solidFill>
                <a:hlinkClick r:id="rId4">
                  <a:extLst>
                    <a:ext uri="{A12FA001-AC4F-418D-AE19-62706E023703}">
                      <ahyp:hlinkClr val="tx"/>
                    </a:ext>
                  </a:extLst>
                </a:hlinkClick>
              </a:rPr>
              <a:t>E-defense-for-women-safety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7" name="Google Shape;67;p14"/>
          <p:cNvSpPr txBox="1"/>
          <p:nvPr>
            <p:ph idx="1" type="body"/>
          </p:nvPr>
        </p:nvSpPr>
        <p:spPr>
          <a:xfrm>
            <a:off x="390700" y="1779000"/>
            <a:ext cx="8520600" cy="311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 SAI DINESH (CS20B1122)</a:t>
            </a:r>
            <a:endParaRPr/>
          </a:p>
          <a:p>
            <a:pPr indent="-342900" lvl="0" marL="457200" rtl="0" algn="l">
              <a:spcBef>
                <a:spcPts val="0"/>
              </a:spcBef>
              <a:spcAft>
                <a:spcPts val="0"/>
              </a:spcAft>
              <a:buSzPts val="1800"/>
              <a:buChar char="●"/>
            </a:pPr>
            <a:r>
              <a:rPr lang="en"/>
              <a:t>G KAVYA SRI (CS20B1126)</a:t>
            </a:r>
            <a:endParaRPr/>
          </a:p>
          <a:p>
            <a:pPr indent="-342900" lvl="0" marL="457200" rtl="0" algn="l">
              <a:spcBef>
                <a:spcPts val="0"/>
              </a:spcBef>
              <a:spcAft>
                <a:spcPts val="0"/>
              </a:spcAft>
              <a:buSzPts val="1800"/>
              <a:buChar char="●"/>
            </a:pPr>
            <a:r>
              <a:rPr lang="en"/>
              <a:t>K SATHWIKA (EC20B1011)</a:t>
            </a:r>
            <a:endParaRPr/>
          </a:p>
          <a:p>
            <a:pPr indent="-342900" lvl="0" marL="457200" rtl="0" algn="l">
              <a:spcBef>
                <a:spcPts val="0"/>
              </a:spcBef>
              <a:spcAft>
                <a:spcPts val="0"/>
              </a:spcAft>
              <a:buSzPts val="1800"/>
              <a:buChar char="●"/>
            </a:pPr>
            <a:r>
              <a:rPr lang="en"/>
              <a:t>SAHITHI PATTEM (EC20B1116)</a:t>
            </a:r>
            <a:endParaRPr/>
          </a:p>
          <a:p>
            <a:pPr indent="-342900" lvl="0" marL="457200" rtl="0" algn="l">
              <a:spcBef>
                <a:spcPts val="0"/>
              </a:spcBef>
              <a:spcAft>
                <a:spcPts val="0"/>
              </a:spcAft>
              <a:buSzPts val="1800"/>
              <a:buChar char="●"/>
            </a:pPr>
            <a:r>
              <a:rPr lang="en"/>
              <a:t>S SAKET REDDY (ME20B1054)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Safety is becoming a major concern in India, especially for women and children. Also, the crime rate is on a spike in India. With increasing exposure of women in different fields, the amount of violence has also increased many a fold due to this. When it comes to children, kidnapping cases are on a rise in India with over 101 thousand kidnapping and abduction cases in year 2021 alone. So our objective is to:</a:t>
            </a:r>
            <a:endParaRPr/>
          </a:p>
          <a:p>
            <a:pPr indent="-342900" lvl="0" marL="457200" rtl="0" algn="l">
              <a:spcBef>
                <a:spcPts val="1200"/>
              </a:spcBef>
              <a:spcAft>
                <a:spcPts val="0"/>
              </a:spcAft>
              <a:buSzPts val="1800"/>
              <a:buAutoNum type="arabicPeriod"/>
            </a:pPr>
            <a:r>
              <a:rPr lang="en"/>
              <a:t>Provide a compact device which can make calls and share our location with the emergency contacts.</a:t>
            </a:r>
            <a:endParaRPr/>
          </a:p>
          <a:p>
            <a:pPr indent="-342900" lvl="0" marL="457200" rtl="0" algn="l">
              <a:spcBef>
                <a:spcPts val="0"/>
              </a:spcBef>
              <a:spcAft>
                <a:spcPts val="0"/>
              </a:spcAft>
              <a:buSzPts val="1800"/>
              <a:buAutoNum type="arabicPeriod"/>
            </a:pPr>
            <a:r>
              <a:rPr lang="en"/>
              <a:t>Should protect the bearer against the assaulters though some self-defence mechanism.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9" name="Google Shape;79;p16"/>
          <p:cNvSpPr txBox="1"/>
          <p:nvPr>
            <p:ph idx="1" type="body"/>
          </p:nvPr>
        </p:nvSpPr>
        <p:spPr>
          <a:xfrm>
            <a:off x="311700" y="1152475"/>
            <a:ext cx="8520600" cy="3773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Personal S</a:t>
            </a:r>
            <a:r>
              <a:rPr lang="en">
                <a:solidFill>
                  <a:schemeClr val="dk1"/>
                </a:solidFill>
              </a:rPr>
              <a:t>afety Device Using GPS and GSM(2014)</a:t>
            </a:r>
            <a:endParaRPr>
              <a:solidFill>
                <a:schemeClr val="dk1"/>
              </a:solidFill>
            </a:endParaRPr>
          </a:p>
          <a:p>
            <a:pPr indent="0" lvl="0" marL="457200" rtl="0" algn="l">
              <a:spcBef>
                <a:spcPts val="1200"/>
              </a:spcBef>
              <a:spcAft>
                <a:spcPts val="0"/>
              </a:spcAft>
              <a:buNone/>
            </a:pPr>
            <a:r>
              <a:rPr lang="en" sz="1400">
                <a:solidFill>
                  <a:schemeClr val="dk1"/>
                </a:solidFill>
              </a:rPr>
              <a:t>This paper proposed a wearable device that sends an alert message to the user’s emergency contacts and a central monitoring system when the user presses a panic button. The device uses GPS and GSM technologies to provide the user’s location.</a:t>
            </a:r>
            <a:endParaRPr sz="14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Wearable Panic Button with GPS Location (2018)</a:t>
            </a:r>
            <a:endParaRPr>
              <a:solidFill>
                <a:schemeClr val="dk1"/>
              </a:solidFill>
            </a:endParaRPr>
          </a:p>
          <a:p>
            <a:pPr indent="0" lvl="0" marL="457200" rtl="0" algn="l">
              <a:spcBef>
                <a:spcPts val="1200"/>
              </a:spcBef>
              <a:spcAft>
                <a:spcPts val="0"/>
              </a:spcAft>
              <a:buNone/>
            </a:pPr>
            <a:r>
              <a:rPr lang="en" sz="1400">
                <a:solidFill>
                  <a:schemeClr val="dk1"/>
                </a:solidFill>
              </a:rPr>
              <a:t>This study developed a small wearable device that sends a panic signal to a mobile app and emergency contacts. The device is equipped with GPS technology to provide the user's location information.</a:t>
            </a:r>
            <a:endParaRPr sz="14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Compact Safety Device with GPS and Bluetooth (2019)</a:t>
            </a:r>
            <a:endParaRPr>
              <a:solidFill>
                <a:schemeClr val="dk1"/>
              </a:solidFill>
            </a:endParaRPr>
          </a:p>
          <a:p>
            <a:pPr indent="0" lvl="0" marL="457200" rtl="0" algn="l">
              <a:spcBef>
                <a:spcPts val="1200"/>
              </a:spcBef>
              <a:spcAft>
                <a:spcPts val="0"/>
              </a:spcAft>
              <a:buNone/>
            </a:pPr>
            <a:r>
              <a:rPr lang="en" sz="1398">
                <a:solidFill>
                  <a:schemeClr val="dk1"/>
                </a:solidFill>
              </a:rPr>
              <a:t>This research proposed a compact safety device that uses GPS and Bluetooth to send location information and alert messages to emergency contacts. The device is small enough to be attached to a keychain or worn as a pendant.</a:t>
            </a:r>
            <a:endParaRPr sz="1398">
              <a:solidFill>
                <a:schemeClr val="dk1"/>
              </a:solidFill>
            </a:endParaRPr>
          </a:p>
          <a:p>
            <a:pPr indent="0" lvl="0" marL="457200" rtl="0" algn="l">
              <a:spcBef>
                <a:spcPts val="1200"/>
              </a:spcBef>
              <a:spcAft>
                <a:spcPts val="1200"/>
              </a:spcAft>
              <a:buNone/>
            </a:pPr>
            <a:r>
              <a:t/>
            </a:r>
            <a:endParaRPr sz="129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 TIMELINE</a:t>
            </a:r>
            <a:endParaRPr/>
          </a:p>
        </p:txBody>
      </p:sp>
      <p:sp>
        <p:nvSpPr>
          <p:cNvPr id="85" name="Google Shape;85;p17"/>
          <p:cNvSpPr/>
          <p:nvPr/>
        </p:nvSpPr>
        <p:spPr>
          <a:xfrm>
            <a:off x="743050" y="1185575"/>
            <a:ext cx="2017200" cy="345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882650" y="1303675"/>
            <a:ext cx="1782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Week: 1-4</a:t>
            </a:r>
            <a:endParaRPr b="1" u="sng">
              <a:latin typeface="Average"/>
              <a:ea typeface="Average"/>
              <a:cs typeface="Average"/>
              <a:sym typeface="Average"/>
            </a:endParaRPr>
          </a:p>
          <a:p>
            <a:pPr indent="0" lvl="0" marL="0" rtl="0" algn="l">
              <a:spcBef>
                <a:spcPts val="0"/>
              </a:spcBef>
              <a:spcAft>
                <a:spcPts val="0"/>
              </a:spcAft>
              <a:buNone/>
            </a:pPr>
            <a:r>
              <a:rPr b="1" lang="en" u="sng">
                <a:latin typeface="Average"/>
                <a:ea typeface="Average"/>
                <a:cs typeface="Average"/>
                <a:sym typeface="Average"/>
              </a:rPr>
              <a:t>(6th - 27th January, 2023)</a:t>
            </a:r>
            <a:endParaRPr b="1" u="sng">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Searching and defining the problem statement for the project. Doing a market research for pinpointing the target audience and understanding what is really needed.</a:t>
            </a:r>
            <a:endParaRPr>
              <a:latin typeface="Average"/>
              <a:ea typeface="Average"/>
              <a:cs typeface="Average"/>
              <a:sym typeface="Average"/>
            </a:endParaRPr>
          </a:p>
        </p:txBody>
      </p:sp>
      <p:sp>
        <p:nvSpPr>
          <p:cNvPr id="87" name="Google Shape;87;p17"/>
          <p:cNvSpPr/>
          <p:nvPr/>
        </p:nvSpPr>
        <p:spPr>
          <a:xfrm>
            <a:off x="3457125" y="1175725"/>
            <a:ext cx="2154900" cy="345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3586825" y="1293825"/>
            <a:ext cx="2017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Week: 5-9</a:t>
            </a:r>
            <a:endParaRPr b="1" u="sng">
              <a:latin typeface="Average"/>
              <a:ea typeface="Average"/>
              <a:cs typeface="Average"/>
              <a:sym typeface="Average"/>
            </a:endParaRPr>
          </a:p>
          <a:p>
            <a:pPr indent="0" lvl="0" marL="0" rtl="0" algn="l">
              <a:spcBef>
                <a:spcPts val="0"/>
              </a:spcBef>
              <a:spcAft>
                <a:spcPts val="0"/>
              </a:spcAft>
              <a:buNone/>
            </a:pPr>
            <a:r>
              <a:rPr b="1" lang="en" u="sng">
                <a:latin typeface="Average"/>
                <a:ea typeface="Average"/>
                <a:cs typeface="Average"/>
                <a:sym typeface="Average"/>
              </a:rPr>
              <a:t>(3rd February - 3rd March, 2023)</a:t>
            </a:r>
            <a:endParaRPr b="1" u="sng">
              <a:latin typeface="Average"/>
              <a:ea typeface="Average"/>
              <a:cs typeface="Average"/>
              <a:sym typeface="Average"/>
            </a:endParaRPr>
          </a:p>
          <a:p>
            <a:pPr indent="0" lvl="0" marL="0" rtl="0" algn="l">
              <a:spcBef>
                <a:spcPts val="0"/>
              </a:spcBef>
              <a:spcAft>
                <a:spcPts val="0"/>
              </a:spcAft>
              <a:buNone/>
            </a:pPr>
            <a:r>
              <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Performing the literature survey by searching for any existing products/technologies in use &amp; devising a viable solution. 3D Modelling &amp; iteration. Idea validation through hackathon. </a:t>
            </a:r>
            <a:endParaRPr>
              <a:latin typeface="Average"/>
              <a:ea typeface="Average"/>
              <a:cs typeface="Average"/>
              <a:sym typeface="Average"/>
            </a:endParaRPr>
          </a:p>
        </p:txBody>
      </p:sp>
      <p:sp>
        <p:nvSpPr>
          <p:cNvPr id="89" name="Google Shape;89;p17"/>
          <p:cNvSpPr/>
          <p:nvPr/>
        </p:nvSpPr>
        <p:spPr>
          <a:xfrm>
            <a:off x="6308900" y="1185525"/>
            <a:ext cx="2154900" cy="345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6523700" y="1303675"/>
            <a:ext cx="189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Week: 9-15</a:t>
            </a:r>
            <a:endParaRPr b="1" u="sng">
              <a:latin typeface="Average"/>
              <a:ea typeface="Average"/>
              <a:cs typeface="Average"/>
              <a:sym typeface="Average"/>
            </a:endParaRPr>
          </a:p>
          <a:p>
            <a:pPr indent="0" lvl="0" marL="0" rtl="0" algn="l">
              <a:spcBef>
                <a:spcPts val="0"/>
              </a:spcBef>
              <a:spcAft>
                <a:spcPts val="0"/>
              </a:spcAft>
              <a:buNone/>
            </a:pPr>
            <a:r>
              <a:rPr b="1" lang="en" u="sng">
                <a:latin typeface="Average"/>
                <a:ea typeface="Average"/>
                <a:cs typeface="Average"/>
                <a:sym typeface="Average"/>
              </a:rPr>
              <a:t>(17th March - 14th April, 2023)</a:t>
            </a:r>
            <a:endParaRPr b="1" u="sng">
              <a:latin typeface="Average"/>
              <a:ea typeface="Average"/>
              <a:cs typeface="Average"/>
              <a:sym typeface="Average"/>
            </a:endParaRPr>
          </a:p>
          <a:p>
            <a:pPr indent="0" lvl="0" marL="0" rtl="0" algn="l">
              <a:spcBef>
                <a:spcPts val="0"/>
              </a:spcBef>
              <a:spcAft>
                <a:spcPts val="0"/>
              </a:spcAft>
              <a:buNone/>
            </a:pPr>
            <a:r>
              <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Ordered the necessary components from Amazon. Started assembling the product and coding the working process of the device. Gaining insights for improvement in 2nd hackathon</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&amp; RESPONSIBILITIES</a:t>
            </a:r>
            <a:endParaRPr/>
          </a:p>
        </p:txBody>
      </p:sp>
      <p:sp>
        <p:nvSpPr>
          <p:cNvPr id="96" name="Google Shape;96;p18"/>
          <p:cNvSpPr/>
          <p:nvPr/>
        </p:nvSpPr>
        <p:spPr>
          <a:xfrm>
            <a:off x="786025" y="1217688"/>
            <a:ext cx="2920800" cy="12621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957825" y="1303613"/>
            <a:ext cx="264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K SAI DINESH:</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Wrote the code for the working of Arduino &amp; did some literature survey.</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98" name="Google Shape;98;p18"/>
          <p:cNvSpPr/>
          <p:nvPr/>
        </p:nvSpPr>
        <p:spPr>
          <a:xfrm>
            <a:off x="5134900" y="1134326"/>
            <a:ext cx="3094500" cy="1307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5285250" y="1260650"/>
            <a:ext cx="2966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KAVYA SRI:</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Defined the problem statement, did literature survey and ordered the components.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0" name="Google Shape;100;p18"/>
          <p:cNvSpPr/>
          <p:nvPr/>
        </p:nvSpPr>
        <p:spPr>
          <a:xfrm>
            <a:off x="560525" y="3184800"/>
            <a:ext cx="3328800" cy="13725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732325" y="3270725"/>
            <a:ext cx="302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SATHWIKA &amp; SAHITHI</a:t>
            </a:r>
            <a:r>
              <a:rPr b="1" lang="en" u="sng">
                <a:latin typeface="Average"/>
                <a:ea typeface="Average"/>
                <a:cs typeface="Average"/>
                <a:sym typeface="Average"/>
              </a:rPr>
              <a:t>:</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Selected the right components &amp; were responsible for designing &amp; assembly of the circuits.</a:t>
            </a:r>
            <a:endParaRPr>
              <a:latin typeface="Average"/>
              <a:ea typeface="Average"/>
              <a:cs typeface="Average"/>
              <a:sym typeface="Average"/>
            </a:endParaRPr>
          </a:p>
        </p:txBody>
      </p:sp>
      <p:sp>
        <p:nvSpPr>
          <p:cNvPr id="102" name="Google Shape;102;p18"/>
          <p:cNvSpPr/>
          <p:nvPr/>
        </p:nvSpPr>
        <p:spPr>
          <a:xfrm>
            <a:off x="5221750" y="3120077"/>
            <a:ext cx="3028200" cy="14373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5393550" y="3205988"/>
            <a:ext cx="264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rage"/>
                <a:ea typeface="Average"/>
                <a:cs typeface="Average"/>
                <a:sym typeface="Average"/>
              </a:rPr>
              <a:t>SAKET REDDY</a:t>
            </a:r>
            <a:r>
              <a:rPr b="1" lang="en" u="sng">
                <a:latin typeface="Average"/>
                <a:ea typeface="Average"/>
                <a:cs typeface="Average"/>
                <a:sym typeface="Average"/>
              </a:rPr>
              <a:t>:</a:t>
            </a:r>
            <a:endParaRPr b="1" u="sng">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Designed the 3D CAD model for our product &amp; made improvements over it based on professor’s feedback.</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product is put to use when the </a:t>
            </a:r>
            <a:r>
              <a:rPr lang="en"/>
              <a:t>assaulter</a:t>
            </a:r>
            <a:r>
              <a:rPr lang="en"/>
              <a:t> tries to attack the user. The following actions take place:</a:t>
            </a:r>
            <a:endParaRPr/>
          </a:p>
          <a:p>
            <a:pPr indent="0" lvl="0" marL="0" rtl="0" algn="l">
              <a:spcBef>
                <a:spcPts val="1200"/>
              </a:spcBef>
              <a:spcAft>
                <a:spcPts val="1200"/>
              </a:spcAft>
              <a:buNone/>
            </a:pPr>
            <a:r>
              <a:t/>
            </a:r>
            <a:endParaRPr/>
          </a:p>
        </p:txBody>
      </p:sp>
      <p:sp>
        <p:nvSpPr>
          <p:cNvPr id="110" name="Google Shape;110;p19"/>
          <p:cNvSpPr/>
          <p:nvPr/>
        </p:nvSpPr>
        <p:spPr>
          <a:xfrm>
            <a:off x="560525" y="2592150"/>
            <a:ext cx="13959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641075" y="2644050"/>
            <a:ext cx="123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Button Pressed</a:t>
            </a:r>
            <a:endParaRPr>
              <a:latin typeface="Average"/>
              <a:ea typeface="Average"/>
              <a:cs typeface="Average"/>
              <a:sym typeface="Average"/>
            </a:endParaRPr>
          </a:p>
        </p:txBody>
      </p:sp>
      <p:sp>
        <p:nvSpPr>
          <p:cNvPr id="112" name="Google Shape;112;p19"/>
          <p:cNvSpPr/>
          <p:nvPr/>
        </p:nvSpPr>
        <p:spPr>
          <a:xfrm>
            <a:off x="3386675" y="2046600"/>
            <a:ext cx="13959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3386675" y="3077725"/>
            <a:ext cx="1748100" cy="9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6139750" y="2592150"/>
            <a:ext cx="1593900" cy="88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3430688" y="2206200"/>
            <a:ext cx="123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Make a call</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(SIM800L)</a:t>
            </a:r>
            <a:endParaRPr>
              <a:latin typeface="Average"/>
              <a:ea typeface="Average"/>
              <a:cs typeface="Average"/>
              <a:sym typeface="Average"/>
            </a:endParaRPr>
          </a:p>
        </p:txBody>
      </p:sp>
      <p:sp>
        <p:nvSpPr>
          <p:cNvPr id="116" name="Google Shape;116;p19"/>
          <p:cNvSpPr txBox="1"/>
          <p:nvPr/>
        </p:nvSpPr>
        <p:spPr>
          <a:xfrm>
            <a:off x="3430700" y="3268075"/>
            <a:ext cx="1543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Send Msg. with GPS coordinates</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(NEO-6M GPS)</a:t>
            </a:r>
            <a:endParaRPr>
              <a:latin typeface="Average"/>
              <a:ea typeface="Average"/>
              <a:cs typeface="Average"/>
              <a:sym typeface="Average"/>
            </a:endParaRPr>
          </a:p>
        </p:txBody>
      </p:sp>
      <p:sp>
        <p:nvSpPr>
          <p:cNvPr id="117" name="Google Shape;117;p19"/>
          <p:cNvSpPr txBox="1"/>
          <p:nvPr/>
        </p:nvSpPr>
        <p:spPr>
          <a:xfrm>
            <a:off x="6293375" y="2725950"/>
            <a:ext cx="139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Person </a:t>
            </a:r>
            <a:r>
              <a:rPr lang="en">
                <a:latin typeface="Average"/>
                <a:ea typeface="Average"/>
                <a:cs typeface="Average"/>
                <a:sym typeface="Average"/>
              </a:rPr>
              <a:t>receives</a:t>
            </a:r>
            <a:r>
              <a:rPr lang="en">
                <a:latin typeface="Average"/>
                <a:ea typeface="Average"/>
                <a:cs typeface="Average"/>
                <a:sym typeface="Average"/>
              </a:rPr>
              <a:t> call &amp; message</a:t>
            </a:r>
            <a:endParaRPr>
              <a:latin typeface="Average"/>
              <a:ea typeface="Average"/>
              <a:cs typeface="Average"/>
              <a:sym typeface="Average"/>
            </a:endParaRPr>
          </a:p>
        </p:txBody>
      </p:sp>
      <p:sp>
        <p:nvSpPr>
          <p:cNvPr id="118" name="Google Shape;118;p19"/>
          <p:cNvSpPr/>
          <p:nvPr/>
        </p:nvSpPr>
        <p:spPr>
          <a:xfrm rot="-1043992">
            <a:off x="2071985" y="2562077"/>
            <a:ext cx="1118585" cy="25685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rot="371350">
            <a:off x="2134262" y="3137293"/>
            <a:ext cx="1118620" cy="2567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044240">
            <a:off x="5220571" y="3469204"/>
            <a:ext cx="759259" cy="25685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1191751">
            <a:off x="4907104" y="2443352"/>
            <a:ext cx="1108121" cy="25679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60525" y="4471275"/>
            <a:ext cx="1748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3433925" y="4486700"/>
            <a:ext cx="16536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nvSpPr>
        <p:spPr>
          <a:xfrm>
            <a:off x="646425" y="4491750"/>
            <a:ext cx="18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Self-defence Mech.</a:t>
            </a:r>
            <a:endParaRPr>
              <a:latin typeface="Average"/>
              <a:ea typeface="Average"/>
              <a:cs typeface="Average"/>
              <a:sym typeface="Average"/>
            </a:endParaRPr>
          </a:p>
        </p:txBody>
      </p:sp>
      <p:sp>
        <p:nvSpPr>
          <p:cNvPr id="125" name="Google Shape;125;p19"/>
          <p:cNvSpPr txBox="1"/>
          <p:nvPr/>
        </p:nvSpPr>
        <p:spPr>
          <a:xfrm>
            <a:off x="3562775" y="4545650"/>
            <a:ext cx="1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Pepper Spray</a:t>
            </a:r>
            <a:endParaRPr>
              <a:latin typeface="Average"/>
              <a:ea typeface="Average"/>
              <a:cs typeface="Average"/>
              <a:sym typeface="Average"/>
            </a:endParaRPr>
          </a:p>
        </p:txBody>
      </p:sp>
      <p:sp>
        <p:nvSpPr>
          <p:cNvPr id="126" name="Google Shape;126;p19"/>
          <p:cNvSpPr/>
          <p:nvPr/>
        </p:nvSpPr>
        <p:spPr>
          <a:xfrm rot="5401115">
            <a:off x="796025" y="3809400"/>
            <a:ext cx="924900" cy="2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1270">
            <a:off x="2465230" y="4578972"/>
            <a:ext cx="812100" cy="2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BILL OF MATERIALS</a:t>
            </a:r>
            <a:endParaRPr/>
          </a:p>
        </p:txBody>
      </p:sp>
      <p:pic>
        <p:nvPicPr>
          <p:cNvPr id="133" name="Google Shape;133;p20"/>
          <p:cNvPicPr preferRelativeResize="0"/>
          <p:nvPr/>
        </p:nvPicPr>
        <p:blipFill>
          <a:blip r:embed="rId3">
            <a:alphaModFix/>
          </a:blip>
          <a:stretch>
            <a:fillRect/>
          </a:stretch>
        </p:blipFill>
        <p:spPr>
          <a:xfrm>
            <a:off x="1172600" y="1078100"/>
            <a:ext cx="6840100" cy="3654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PRODUCT</a:t>
            </a:r>
            <a:endParaRPr/>
          </a:p>
        </p:txBody>
      </p:sp>
      <p:pic>
        <p:nvPicPr>
          <p:cNvPr id="139" name="Google Shape;139;p21"/>
          <p:cNvPicPr preferRelativeResize="0"/>
          <p:nvPr/>
        </p:nvPicPr>
        <p:blipFill>
          <a:blip r:embed="rId3">
            <a:alphaModFix/>
          </a:blip>
          <a:stretch>
            <a:fillRect/>
          </a:stretch>
        </p:blipFill>
        <p:spPr>
          <a:xfrm>
            <a:off x="311025" y="1507625"/>
            <a:ext cx="2482850" cy="2570750"/>
          </a:xfrm>
          <a:prstGeom prst="rect">
            <a:avLst/>
          </a:prstGeom>
          <a:noFill/>
          <a:ln>
            <a:noFill/>
          </a:ln>
        </p:spPr>
      </p:pic>
      <p:pic>
        <p:nvPicPr>
          <p:cNvPr id="140" name="Google Shape;140;p21"/>
          <p:cNvPicPr preferRelativeResize="0"/>
          <p:nvPr/>
        </p:nvPicPr>
        <p:blipFill>
          <a:blip r:embed="rId4">
            <a:alphaModFix/>
          </a:blip>
          <a:stretch>
            <a:fillRect/>
          </a:stretch>
        </p:blipFill>
        <p:spPr>
          <a:xfrm>
            <a:off x="2968175" y="1507625"/>
            <a:ext cx="3044801" cy="2570751"/>
          </a:xfrm>
          <a:prstGeom prst="rect">
            <a:avLst/>
          </a:prstGeom>
          <a:noFill/>
          <a:ln>
            <a:noFill/>
          </a:ln>
        </p:spPr>
      </p:pic>
      <p:pic>
        <p:nvPicPr>
          <p:cNvPr id="141" name="Google Shape;141;p21"/>
          <p:cNvPicPr preferRelativeResize="0"/>
          <p:nvPr/>
        </p:nvPicPr>
        <p:blipFill>
          <a:blip r:embed="rId5">
            <a:alphaModFix/>
          </a:blip>
          <a:stretch>
            <a:fillRect/>
          </a:stretch>
        </p:blipFill>
        <p:spPr>
          <a:xfrm>
            <a:off x="6165375" y="1507625"/>
            <a:ext cx="2666925" cy="2667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