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21"/>
  </p:notesMasterIdLst>
  <p:sldIdLst>
    <p:sldId id="257" r:id="rId2"/>
    <p:sldId id="258" r:id="rId3"/>
    <p:sldId id="256" r:id="rId4"/>
    <p:sldId id="259" r:id="rId5"/>
    <p:sldId id="262" r:id="rId6"/>
    <p:sldId id="276" r:id="rId7"/>
    <p:sldId id="263" r:id="rId8"/>
    <p:sldId id="271" r:id="rId9"/>
    <p:sldId id="272" r:id="rId10"/>
    <p:sldId id="268" r:id="rId11"/>
    <p:sldId id="269" r:id="rId12"/>
    <p:sldId id="264" r:id="rId13"/>
    <p:sldId id="270" r:id="rId14"/>
    <p:sldId id="267" r:id="rId15"/>
    <p:sldId id="274" r:id="rId16"/>
    <p:sldId id="273" r:id="rId17"/>
    <p:sldId id="275" r:id="rId18"/>
    <p:sldId id="265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3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1120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045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84735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94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20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27468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40095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52892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6947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62073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933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0907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BA0E-2644-404F-BCF3-8C10044E753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65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F6B-9B8A-B4AF-4E68-AAA938EF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06" y="744575"/>
            <a:ext cx="8553702" cy="2098638"/>
          </a:xfrm>
        </p:spPr>
        <p:txBody>
          <a:bodyPr/>
          <a:lstStyle/>
          <a:p>
            <a:r>
              <a:rPr lang="en" sz="5400" b="1" dirty="0">
                <a:solidFill>
                  <a:srgbClr val="351C75"/>
                </a:solidFill>
              </a:rPr>
              <a:t>Myocardial Infarction</a:t>
            </a:r>
            <a:br>
              <a:rPr lang="en" sz="5400" b="1" dirty="0">
                <a:solidFill>
                  <a:srgbClr val="351C75"/>
                </a:solidFill>
              </a:rPr>
            </a:br>
            <a:r>
              <a:rPr lang="en" sz="5400" b="1" dirty="0">
                <a:solidFill>
                  <a:srgbClr val="351C75"/>
                </a:solidFill>
              </a:rPr>
              <a:t>from ECG Signal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6A46-36A5-5C5B-882B-F58FEDC47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52600"/>
          </a:xfrm>
        </p:spPr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TEAM – 29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CS20B1126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EC20B1048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EC20B1100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25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4F5-941F-3DE7-FBF7-3CA74455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9" y="2625963"/>
            <a:ext cx="1826482" cy="881886"/>
          </a:xfrm>
        </p:spPr>
        <p:txBody>
          <a:bodyPr>
            <a:noAutofit/>
          </a:bodyPr>
          <a:lstStyle/>
          <a:p>
            <a:r>
              <a:rPr lang="en-US" sz="1800" b="1" dirty="0"/>
              <a:t>Next collected lead 2 data:</a:t>
            </a:r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4FAB1-BB01-CDA7-1214-9FA0068E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92" y="2763123"/>
            <a:ext cx="6082225" cy="2393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86400-F8D2-9A9B-3693-F9B34BCF2B54}"/>
              </a:ext>
            </a:extLst>
          </p:cNvPr>
          <p:cNvSpPr txBox="1"/>
          <p:nvPr/>
        </p:nvSpPr>
        <p:spPr>
          <a:xfrm>
            <a:off x="327731" y="300941"/>
            <a:ext cx="194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Next Data frames: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396A1-EA0B-4E4D-82C7-75BB1609A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1" t="65139" r="35860" b="11111"/>
          <a:stretch/>
        </p:blipFill>
        <p:spPr>
          <a:xfrm>
            <a:off x="491395" y="781606"/>
            <a:ext cx="4193381" cy="1221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E0CEC-1766-47B8-A5CB-3040B559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19" y="102726"/>
            <a:ext cx="3111997" cy="25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4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B76-3FF5-1FFC-5C83-165CAC8B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46" y="321271"/>
            <a:ext cx="1984613" cy="517501"/>
          </a:xfrm>
        </p:spPr>
        <p:txBody>
          <a:bodyPr>
            <a:normAutofit/>
          </a:bodyPr>
          <a:lstStyle/>
          <a:p>
            <a:r>
              <a:rPr lang="en-IN" sz="2000" b="1" dirty="0"/>
              <a:t>Filtered Signals: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77FF1-DC16-E4B2-C663-D4AB865B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9" y="770371"/>
            <a:ext cx="6930607" cy="42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4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1876BA-C92E-99EF-872B-3245E1678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" t="34605" r="18509" b="8574"/>
          <a:stretch/>
        </p:blipFill>
        <p:spPr>
          <a:xfrm>
            <a:off x="3390508" y="295739"/>
            <a:ext cx="5241160" cy="217943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3F42EBE-8230-94EB-1F7B-9469C002E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" t="27054" r="47829"/>
          <a:stretch/>
        </p:blipFill>
        <p:spPr>
          <a:xfrm>
            <a:off x="200079" y="2571750"/>
            <a:ext cx="2963207" cy="2468406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4DD2D6-43AA-2287-278F-C8AEAAE81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1" t="21082" r="19666" b="19298"/>
          <a:stretch/>
        </p:blipFill>
        <p:spPr>
          <a:xfrm>
            <a:off x="3390508" y="2571750"/>
            <a:ext cx="5180415" cy="235717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3BD8EAD-1D2E-46D3-716E-1BD5201840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2" t="19673" r="47152" b="10264"/>
          <a:stretch/>
        </p:blipFill>
        <p:spPr>
          <a:xfrm>
            <a:off x="200079" y="295739"/>
            <a:ext cx="2674882" cy="22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6F60-905D-3606-F949-461F0E41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" y="419101"/>
            <a:ext cx="3876199" cy="495300"/>
          </a:xfrm>
        </p:spPr>
        <p:txBody>
          <a:bodyPr>
            <a:noAutofit/>
          </a:bodyPr>
          <a:lstStyle/>
          <a:p>
            <a:r>
              <a:rPr lang="en-IN" sz="2400" b="1" dirty="0"/>
              <a:t>Feature Extraction: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D508D-9577-48AA-CDED-4D20B044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400854"/>
            <a:ext cx="6941820" cy="26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5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F8D3B9C-C11F-66F9-D8E0-16D3B22A3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6" t="55873" r="57143" b="23943"/>
          <a:stretch/>
        </p:blipFill>
        <p:spPr>
          <a:xfrm>
            <a:off x="151254" y="-98888"/>
            <a:ext cx="3513221" cy="103815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AD38131-0FA9-2411-BC66-97DFAA9E1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0" t="33818" r="37745" b="8973"/>
          <a:stretch/>
        </p:blipFill>
        <p:spPr>
          <a:xfrm>
            <a:off x="2550695" y="1171329"/>
            <a:ext cx="5390147" cy="3781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62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6EE97-48A7-4C68-A3BE-E562DBCE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" y="1100962"/>
            <a:ext cx="9060965" cy="294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8EF7D-DD52-404A-9C0A-3094AF3ECA5D}"/>
              </a:ext>
            </a:extLst>
          </p:cNvPr>
          <p:cNvSpPr txBox="1"/>
          <p:nvPr/>
        </p:nvSpPr>
        <p:spPr>
          <a:xfrm>
            <a:off x="182880" y="403860"/>
            <a:ext cx="553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Testing and Training and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25948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881A5-041E-43F3-B866-484DECF333DA}"/>
              </a:ext>
            </a:extLst>
          </p:cNvPr>
          <p:cNvSpPr txBox="1"/>
          <p:nvPr/>
        </p:nvSpPr>
        <p:spPr>
          <a:xfrm>
            <a:off x="53340" y="228600"/>
            <a:ext cx="2941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Implementation Of Models</a:t>
            </a:r>
          </a:p>
          <a:p>
            <a:endParaRPr lang="en-IN" b="1" dirty="0"/>
          </a:p>
          <a:p>
            <a:r>
              <a:rPr lang="en-IN" b="1" dirty="0"/>
              <a:t>VGG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88198-27A8-440B-9424-B65A9BC5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5" y="891540"/>
            <a:ext cx="4168426" cy="377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4AF2A-AA55-47F5-AA1B-2B1545B9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2007821"/>
            <a:ext cx="4168426" cy="1127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48650-3E58-4981-BC46-C0C7C1206B40}"/>
              </a:ext>
            </a:extLst>
          </p:cNvPr>
          <p:cNvSpPr txBox="1"/>
          <p:nvPr/>
        </p:nvSpPr>
        <p:spPr>
          <a:xfrm rot="10800000" flipH="1" flipV="1">
            <a:off x="5619241" y="1700044"/>
            <a:ext cx="3053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QG-SVM,SVM,SGD Models</a:t>
            </a:r>
          </a:p>
        </p:txBody>
      </p:sp>
    </p:spTree>
    <p:extLst>
      <p:ext uri="{BB962C8B-B14F-4D97-AF65-F5344CB8AC3E}">
        <p14:creationId xmlns:p14="http://schemas.microsoft.com/office/powerpoint/2010/main" val="157280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7BC83-9962-4F0F-BAAF-86E7CDBC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0"/>
            <a:ext cx="5486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CDA9F95-F0DD-44F0-6662-5F9EA6D3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" t="8822" r="42630" b="6755"/>
          <a:stretch/>
        </p:blipFill>
        <p:spPr>
          <a:xfrm>
            <a:off x="288758" y="391886"/>
            <a:ext cx="5155916" cy="4324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E64E5-092A-408C-ADE6-11D601EFCB40}"/>
              </a:ext>
            </a:extLst>
          </p:cNvPr>
          <p:cNvSpPr txBox="1"/>
          <p:nvPr/>
        </p:nvSpPr>
        <p:spPr>
          <a:xfrm>
            <a:off x="5750718" y="1042988"/>
            <a:ext cx="33932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ECG signal of an MI differs from a normal ECG signal in several ways: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ST-segment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T-wave inversion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waves(abnormally deep and 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R wave amplitude: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Abnormal QRS complex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69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386512-4FED-055A-B466-53AE36191BB7}"/>
              </a:ext>
            </a:extLst>
          </p:cNvPr>
          <p:cNvSpPr txBox="1"/>
          <p:nvPr/>
        </p:nvSpPr>
        <p:spPr>
          <a:xfrm>
            <a:off x="3378994" y="2248584"/>
            <a:ext cx="359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5511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ADB9-5054-ECCE-979B-CD880093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99" y="17001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Myocardial Infarction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777D-FF69-D6C1-FB6B-C6557185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478" y="742718"/>
            <a:ext cx="8571043" cy="4400782"/>
          </a:xfrm>
        </p:spPr>
        <p:txBody>
          <a:bodyPr/>
          <a:lstStyle/>
          <a:p>
            <a:r>
              <a:rPr lang="en-US" sz="1600" dirty="0">
                <a:solidFill>
                  <a:schemeClr val="dk1"/>
                </a:solidFill>
              </a:rPr>
              <a:t>Myocardial infarction (MI), also known as a </a:t>
            </a:r>
            <a:r>
              <a:rPr lang="en-US" sz="1600" b="1" dirty="0">
                <a:solidFill>
                  <a:schemeClr val="dk1"/>
                </a:solidFill>
              </a:rPr>
              <a:t>cardiac attack</a:t>
            </a:r>
            <a:r>
              <a:rPr lang="en-US" sz="1600" dirty="0">
                <a:solidFill>
                  <a:schemeClr val="dk1"/>
                </a:solidFill>
              </a:rPr>
              <a:t>. MI occurs when a </a:t>
            </a:r>
            <a:r>
              <a:rPr lang="en-US" sz="1600" b="1" dirty="0">
                <a:solidFill>
                  <a:schemeClr val="dk1"/>
                </a:solidFill>
              </a:rPr>
              <a:t>coronary artery </a:t>
            </a:r>
            <a:r>
              <a:rPr lang="en-US" sz="1600" dirty="0">
                <a:solidFill>
                  <a:schemeClr val="dk1"/>
                </a:solidFill>
              </a:rPr>
              <a:t>is so severely </a:t>
            </a:r>
            <a:r>
              <a:rPr lang="en-US" sz="1600" b="1" dirty="0">
                <a:solidFill>
                  <a:schemeClr val="dk1"/>
                </a:solidFill>
              </a:rPr>
              <a:t>blocked</a:t>
            </a:r>
            <a:r>
              <a:rPr lang="en-US" sz="1600" dirty="0">
                <a:solidFill>
                  <a:schemeClr val="dk1"/>
                </a:solidFill>
              </a:rPr>
              <a:t> leading to the insufficient supply of nutrients and the oxygen-rich blood to a section of heart muscle.(</a:t>
            </a:r>
            <a:r>
              <a:rPr lang="en-US" sz="1600" b="1" dirty="0">
                <a:solidFill>
                  <a:schemeClr val="dk1"/>
                </a:solidFill>
              </a:rPr>
              <a:t>prolonged myocardial ischemia-</a:t>
            </a:r>
            <a:r>
              <a:rPr lang="en-US" sz="1600" dirty="0">
                <a:solidFill>
                  <a:schemeClr val="dk1"/>
                </a:solidFill>
              </a:rPr>
              <a:t>inadequate blood flow toward coronary arteries).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sz="2400" b="1" u="sng" dirty="0">
                <a:solidFill>
                  <a:schemeClr val="tx1"/>
                </a:solidFill>
              </a:rPr>
              <a:t>Symptoms:</a:t>
            </a:r>
            <a:r>
              <a:rPr lang="en-IN" b="1" u="sng" dirty="0"/>
              <a:t> </a:t>
            </a:r>
            <a:endParaRPr lang="en-IN" dirty="0"/>
          </a:p>
          <a:p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hest</a:t>
            </a:r>
            <a:r>
              <a:rPr lang="en-US" sz="1600" dirty="0">
                <a:solidFill>
                  <a:schemeClr val="tx1"/>
                </a:solidFill>
              </a:rPr>
              <a:t> pain or discomfort, shortness of breath, sweating, nausea, and pain or discomfort in the arms, back, neck, or jaw.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800" b="1" u="sng" dirty="0">
                <a:solidFill>
                  <a:schemeClr val="tx1"/>
                </a:solidFill>
              </a:rPr>
              <a:t>Factors that increase the risk of MI:</a:t>
            </a:r>
          </a:p>
          <a:p>
            <a:r>
              <a:rPr lang="en-IN" sz="1600" dirty="0">
                <a:solidFill>
                  <a:schemeClr val="tx1"/>
                </a:solidFill>
              </a:rPr>
              <a:t>Age, Family History, High BP, High cholesterol, Smoking, Diabetes, Stress.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114300" indent="0">
              <a:buNone/>
            </a:pPr>
            <a:r>
              <a:rPr lang="en-IN" sz="1600" b="1" u="sng" dirty="0"/>
              <a:t>AIM :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Detection of Myocardial Infarction from ECG Signal</a:t>
            </a:r>
          </a:p>
          <a:p>
            <a:pPr marL="114300" indent="0">
              <a:buNone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4300" y="315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TEAM-29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313575" y="18100"/>
            <a:ext cx="5610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51C75"/>
                </a:solidFill>
              </a:rPr>
              <a:t>Detection of Myocardial Infarction from ECG Signal</a:t>
            </a:r>
            <a:endParaRPr sz="1600" b="1" dirty="0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-10475" y="794238"/>
            <a:ext cx="332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Detection Through Combining CNN and Bi-LSTM</a:t>
            </a:r>
            <a:endParaRPr sz="400" b="1"/>
          </a:p>
        </p:txBody>
      </p:sp>
      <p:cxnSp>
        <p:nvCxnSpPr>
          <p:cNvPr id="57" name="Google Shape;57;p13"/>
          <p:cNvCxnSpPr/>
          <p:nvPr/>
        </p:nvCxnSpPr>
        <p:spPr>
          <a:xfrm>
            <a:off x="3067675" y="791438"/>
            <a:ext cx="9900" cy="40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6192800" y="804763"/>
            <a:ext cx="10500" cy="40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-75" y="783988"/>
            <a:ext cx="91440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9114775" y="794413"/>
            <a:ext cx="8100" cy="40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-75" y="794363"/>
            <a:ext cx="9600" cy="40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-39725" y="4849575"/>
            <a:ext cx="917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10300" y="1210013"/>
            <a:ext cx="91128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3008100" y="804763"/>
            <a:ext cx="319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Detection of MI Based on Novel Deep Transfer Learning Methods for Urban Healthcare </a:t>
            </a:r>
            <a:endParaRPr sz="300" b="1"/>
          </a:p>
        </p:txBody>
      </p:sp>
      <p:sp>
        <p:nvSpPr>
          <p:cNvPr id="65" name="Google Shape;65;p13"/>
          <p:cNvSpPr txBox="1"/>
          <p:nvPr/>
        </p:nvSpPr>
        <p:spPr>
          <a:xfrm>
            <a:off x="6225275" y="789338"/>
            <a:ext cx="292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Detection Based on Multi-lead Ensemble Neural Network</a:t>
            </a:r>
            <a:endParaRPr sz="1100" b="1"/>
          </a:p>
        </p:txBody>
      </p:sp>
      <p:sp>
        <p:nvSpPr>
          <p:cNvPr id="66" name="Google Shape;66;p13"/>
          <p:cNvSpPr txBox="1"/>
          <p:nvPr/>
        </p:nvSpPr>
        <p:spPr>
          <a:xfrm>
            <a:off x="3045725" y="1143050"/>
            <a:ext cx="3239700" cy="2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 ECG (Most Common method),MRI,Echocardiography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 </a:t>
            </a:r>
            <a:r>
              <a:rPr lang="en" sz="900" b="1"/>
              <a:t>Machine Learning models</a:t>
            </a:r>
            <a:r>
              <a:rPr lang="en" sz="900"/>
              <a:t>=&gt;Algo-harmonic phase distribution pattern of the ECG data,Multiresolution properties of wavelet transform,SVM,kNN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Problem</a:t>
            </a:r>
            <a:r>
              <a:rPr lang="en" sz="900"/>
              <a:t> : Overfitting and performance degradation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3.Deep feature learning and soft max regression,Multi-scale discrete wavelet transform ,11-layer 1-D CNN,(MFB-CNN)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Problem :</a:t>
            </a:r>
            <a:r>
              <a:rPr lang="en" sz="900"/>
              <a:t> Increase in computation cost.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Deep 2-D CNN with grayscale ECG images.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VGG-Net 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1.VGG-MI1 model((Fine-tuning)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2.VGG-MI2 mode( feature extractor)</a:t>
            </a:r>
            <a:r>
              <a:rPr lang="en" sz="900">
                <a:solidFill>
                  <a:schemeClr val="dk1"/>
                </a:solidFill>
              </a:rPr>
              <a:t>.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Database:</a:t>
            </a:r>
            <a:r>
              <a:rPr lang="en" sz="900"/>
              <a:t>Physikalisch-technische bundesanstalt (PTB)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Preprocessing </a:t>
            </a:r>
            <a:r>
              <a:rPr lang="en" sz="900"/>
              <a:t>(1-D to 2-D(filtering))=&gt;</a:t>
            </a:r>
            <a:r>
              <a:rPr lang="en" sz="900" b="1"/>
              <a:t>CNN classification Stage(</a:t>
            </a:r>
            <a:r>
              <a:rPr lang="en" sz="900"/>
              <a:t>controls overfitting and10-fold cross-validation strategy is)=&gt;</a:t>
            </a:r>
            <a:r>
              <a:rPr lang="en" sz="900" b="1"/>
              <a:t>Training</a:t>
            </a:r>
            <a:r>
              <a:rPr lang="en" sz="900"/>
              <a:t>(SGD and QG-MSVM classifier)=&gt;</a:t>
            </a:r>
            <a:r>
              <a:rPr lang="en" sz="900" b="1"/>
              <a:t>Data Augmentation</a:t>
            </a:r>
            <a:r>
              <a:rPr lang="en" sz="900"/>
              <a:t>(Robustness increase)=&gt;</a:t>
            </a:r>
            <a:r>
              <a:rPr lang="en" sz="900" b="1"/>
              <a:t>Testing</a:t>
            </a:r>
            <a:r>
              <a:rPr lang="en" sz="900"/>
              <a:t>=&gt;</a:t>
            </a:r>
            <a:r>
              <a:rPr lang="en" sz="900" b="1"/>
              <a:t>Results 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Testing With 4 different cases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68" name="Google Shape;68;p13"/>
          <p:cNvSpPr/>
          <p:nvPr/>
        </p:nvSpPr>
        <p:spPr>
          <a:xfrm>
            <a:off x="123875" y="4075071"/>
            <a:ext cx="2886600" cy="5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112163" y="4229481"/>
            <a:ext cx="2898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 rot="10800000" flipH="1">
            <a:off x="114563" y="4451689"/>
            <a:ext cx="2891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905325" y="4079999"/>
            <a:ext cx="0" cy="5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>
            <a:stCxn id="68" idx="0"/>
          </p:cNvCxnSpPr>
          <p:nvPr/>
        </p:nvCxnSpPr>
        <p:spPr>
          <a:xfrm flipH="1">
            <a:off x="1562675" y="4075071"/>
            <a:ext cx="4500" cy="5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 flipH="1">
            <a:off x="2281600" y="4070169"/>
            <a:ext cx="9600" cy="5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905325" y="3989544"/>
            <a:ext cx="2376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Accuracy      Sensitivity        Specificity   </a:t>
            </a:r>
            <a:endParaRPr sz="900"/>
          </a:p>
        </p:txBody>
      </p:sp>
      <p:sp>
        <p:nvSpPr>
          <p:cNvPr id="75" name="Google Shape;75;p13"/>
          <p:cNvSpPr txBox="1"/>
          <p:nvPr/>
        </p:nvSpPr>
        <p:spPr>
          <a:xfrm>
            <a:off x="52525" y="4190460"/>
            <a:ext cx="292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16-Layer CNN        95.54%        98.2%             86.5%</a:t>
            </a:r>
            <a:endParaRPr sz="900"/>
          </a:p>
        </p:txBody>
      </p:sp>
      <p:sp>
        <p:nvSpPr>
          <p:cNvPr id="76" name="Google Shape;76;p13"/>
          <p:cNvSpPr txBox="1"/>
          <p:nvPr/>
        </p:nvSpPr>
        <p:spPr>
          <a:xfrm>
            <a:off x="53125" y="4378642"/>
            <a:ext cx="300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CNN + Bi-LSTM</a:t>
            </a:r>
            <a:r>
              <a:rPr lang="en" sz="900"/>
              <a:t>         98.5%         100%            99.10% </a:t>
            </a:r>
            <a:endParaRPr sz="900"/>
          </a:p>
        </p:txBody>
      </p:sp>
      <p:sp>
        <p:nvSpPr>
          <p:cNvPr id="77" name="Google Shape;77;p13"/>
          <p:cNvSpPr txBox="1"/>
          <p:nvPr/>
        </p:nvSpPr>
        <p:spPr>
          <a:xfrm>
            <a:off x="0" y="1143050"/>
            <a:ext cx="30777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1.ECG signal is clinically used by cardiologists as a screening tool to precisely detect MI.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2.Deep learning model based on the combination of a one-dimensional convolutional neural network (1D-CNN) and bidirectional long short-term memory (Bi-LSTM) were used in this model.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3.Using this 12-lead information results in better performance and understanding, previous algorithms didn’t include 12-lead information to avoid complexity.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4.QRS Detection, P,T and J points Detection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have become more accurate in this model.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Database</a:t>
            </a:r>
            <a:r>
              <a:rPr lang="en" sz="1100"/>
              <a:t>:</a:t>
            </a:r>
            <a:r>
              <a:rPr lang="en" sz="1000"/>
              <a:t>12-lead ECG data from Physikalisch-Technische Bundesanstalt (PTB) dataset.</a:t>
            </a:r>
            <a:endParaRPr sz="1000"/>
          </a:p>
        </p:txBody>
      </p:sp>
      <p:sp>
        <p:nvSpPr>
          <p:cNvPr id="78" name="Google Shape;78;p13"/>
          <p:cNvSpPr txBox="1"/>
          <p:nvPr/>
        </p:nvSpPr>
        <p:spPr>
          <a:xfrm>
            <a:off x="6322575" y="1303300"/>
            <a:ext cx="27342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</a:t>
            </a:r>
            <a:r>
              <a:rPr lang="en" sz="900">
                <a:solidFill>
                  <a:schemeClr val="dk1"/>
                </a:solidFill>
              </a:rPr>
              <a:t>Multi-lead ensemble neural network (MENN) for the automated detection of  anterior myocardial infarction (AMI) and inferior myocardial infarction (IMI) using ECG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</a:t>
            </a:r>
            <a:r>
              <a:rPr lang="en" sz="900">
                <a:solidFill>
                  <a:schemeClr val="dk1"/>
                </a:solidFill>
              </a:rPr>
              <a:t>MI causes various changes in the ST segment, T-wave and QRS complexes of the ECG signals.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3.</a:t>
            </a:r>
            <a:r>
              <a:rPr lang="en" sz="900">
                <a:solidFill>
                  <a:schemeClr val="dk1"/>
                </a:solidFill>
              </a:rPr>
              <a:t>Implemented a convolutional neural network for MI detection on ECG signals . A multi-feature-branch convolutional neural network (MFCNN)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4.The MENN includes 3 parts (i) multi-channel inputs (ii) three kinds of sub-networks named Net1, Net2, and Net3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5.We adopt the Adam algorithm to train the network.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Database:</a:t>
            </a:r>
            <a:r>
              <a:rPr lang="en" sz="900">
                <a:solidFill>
                  <a:schemeClr val="dk1"/>
                </a:solidFill>
              </a:rPr>
              <a:t>Physikalisch-technische bundesanstalt (PTB)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650" y="4141514"/>
            <a:ext cx="3005100" cy="63868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6996950" y="4849575"/>
            <a:ext cx="2376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~ EC20B1100,CS20B1126,EC20B1048</a:t>
            </a:r>
            <a:endParaRPr sz="900" b="1"/>
          </a:p>
        </p:txBody>
      </p:sp>
      <p:sp>
        <p:nvSpPr>
          <p:cNvPr id="81" name="Google Shape;81;p13"/>
          <p:cNvSpPr txBox="1"/>
          <p:nvPr/>
        </p:nvSpPr>
        <p:spPr>
          <a:xfrm>
            <a:off x="-39725" y="4780200"/>
            <a:ext cx="70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/>
              <a:t> We intend to extend our process &amp; apply other models on the MI data and observe the effect of these models on MI detection results. </a:t>
            </a:r>
            <a:endParaRPr sz="900" b="1"/>
          </a:p>
        </p:txBody>
      </p:sp>
      <p:sp>
        <p:nvSpPr>
          <p:cNvPr id="82" name="Google Shape;82;p13"/>
          <p:cNvSpPr/>
          <p:nvPr/>
        </p:nvSpPr>
        <p:spPr>
          <a:xfrm>
            <a:off x="6275475" y="3985725"/>
            <a:ext cx="2781300" cy="64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7069825" y="3982300"/>
            <a:ext cx="0" cy="6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/>
          <p:nvPr/>
        </p:nvCxnSpPr>
        <p:spPr>
          <a:xfrm>
            <a:off x="7666125" y="3982300"/>
            <a:ext cx="0" cy="6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8317900" y="3982300"/>
            <a:ext cx="0" cy="6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6268375" y="4228650"/>
            <a:ext cx="27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6268375" y="4447075"/>
            <a:ext cx="27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7069825" y="3944550"/>
            <a:ext cx="22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Accuracy   Sensitivity        Specificity   </a:t>
            </a:r>
            <a:endParaRPr sz="900"/>
          </a:p>
        </p:txBody>
      </p:sp>
      <p:sp>
        <p:nvSpPr>
          <p:cNvPr id="89" name="Google Shape;89;p13"/>
          <p:cNvSpPr txBox="1"/>
          <p:nvPr/>
        </p:nvSpPr>
        <p:spPr>
          <a:xfrm>
            <a:off x="6268388" y="4389263"/>
            <a:ext cx="278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IMI                   93.17%     92.02%      92.67%</a:t>
            </a:r>
            <a:endParaRPr sz="600"/>
          </a:p>
        </p:txBody>
      </p:sp>
      <p:sp>
        <p:nvSpPr>
          <p:cNvPr id="90" name="Google Shape;90;p13"/>
          <p:cNvSpPr txBox="1"/>
          <p:nvPr/>
        </p:nvSpPr>
        <p:spPr>
          <a:xfrm>
            <a:off x="6320975" y="4157550"/>
            <a:ext cx="273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AMI               98.35%       98.49%     97.92%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6003D4F-13D6-48AA-EAEB-CECEE633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"/>
            <a:ext cx="91440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2523-C196-F8F6-2A19-C11B118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Database Details</a:t>
            </a:r>
            <a:r>
              <a:rPr lang="en-IN" dirty="0"/>
              <a:t>: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ADFC-9281-CE64-C1FA-D5C851A8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575" y="1152475"/>
            <a:ext cx="8520600" cy="3416400"/>
          </a:xfrm>
        </p:spPr>
        <p:txBody>
          <a:bodyPr/>
          <a:lstStyle/>
          <a:p>
            <a:r>
              <a:rPr lang="en-IN" dirty="0"/>
              <a:t>Total 549 records from 290 subjects.</a:t>
            </a:r>
          </a:p>
          <a:p>
            <a:r>
              <a:rPr lang="en-IN" dirty="0"/>
              <a:t>Mean age 57.2. </a:t>
            </a:r>
          </a:p>
          <a:p>
            <a:r>
              <a:rPr lang="en-IN" dirty="0"/>
              <a:t>209 men  , mean age 55.5</a:t>
            </a:r>
          </a:p>
          <a:p>
            <a:r>
              <a:rPr lang="en-IN" dirty="0"/>
              <a:t>81 women , mean age 51.6</a:t>
            </a:r>
          </a:p>
          <a:p>
            <a:r>
              <a:rPr lang="en-IN" dirty="0"/>
              <a:t>Each subject represented by one to five records.</a:t>
            </a:r>
          </a:p>
          <a:p>
            <a:r>
              <a:rPr lang="en-IN" dirty="0"/>
              <a:t>16 input channels, 12 leads with 3 Frank lead ECG (</a:t>
            </a:r>
            <a:r>
              <a:rPr lang="en-IN" dirty="0" err="1"/>
              <a:t>vx</a:t>
            </a:r>
            <a:r>
              <a:rPr lang="en-IN" dirty="0"/>
              <a:t>, </a:t>
            </a:r>
            <a:r>
              <a:rPr lang="en-IN" dirty="0" err="1"/>
              <a:t>vy</a:t>
            </a:r>
            <a:r>
              <a:rPr lang="en-IN" dirty="0"/>
              <a:t>, </a:t>
            </a:r>
            <a:r>
              <a:rPr lang="en-IN" dirty="0" err="1"/>
              <a:t>vz</a:t>
            </a:r>
            <a:r>
              <a:rPr lang="en-IN" dirty="0"/>
              <a:t>).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54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7E46-170A-4CEE-B5F4-6B814DCC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052" y="1727100"/>
            <a:ext cx="8520600" cy="3416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863BDC0-7B9A-48F0-B279-EE4554EF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52" y="574625"/>
            <a:ext cx="56483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ED87-D65A-4114-BF59-A3247F42DC52}"/>
              </a:ext>
            </a:extLst>
          </p:cNvPr>
          <p:cNvSpPr txBox="1"/>
          <p:nvPr/>
        </p:nvSpPr>
        <p:spPr>
          <a:xfrm>
            <a:off x="278605" y="185738"/>
            <a:ext cx="405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One patient Record with 15 leads</a:t>
            </a:r>
          </a:p>
        </p:txBody>
      </p:sp>
    </p:spTree>
    <p:extLst>
      <p:ext uri="{BB962C8B-B14F-4D97-AF65-F5344CB8AC3E}">
        <p14:creationId xmlns:p14="http://schemas.microsoft.com/office/powerpoint/2010/main" val="173373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FAA0-B3A1-0087-204A-62DEEBE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314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Process we followed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92FC-5B27-D66C-2C1C-3AC3316E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93" y="840815"/>
            <a:ext cx="8520600" cy="3870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Training two models (</a:t>
            </a:r>
            <a:r>
              <a:rPr lang="en-US" b="1" dirty="0"/>
              <a:t>VGG-MI1 and VGG-MI2</a:t>
            </a:r>
            <a:r>
              <a:rPr lang="en-US" dirty="0"/>
              <a:t>) using the training set, evaluating their performance using the testing set, and then combining their predictions using an </a:t>
            </a:r>
            <a:r>
              <a:rPr lang="en-US" b="1" dirty="0"/>
              <a:t>ensemble method</a:t>
            </a:r>
            <a:r>
              <a:rPr lang="en-US" dirty="0"/>
              <a:t>. </a:t>
            </a:r>
          </a:p>
          <a:p>
            <a:r>
              <a:rPr lang="en-US" dirty="0"/>
              <a:t>The ensemble method uses the average probability from both models to make the final prediction. The code also implements a </a:t>
            </a:r>
            <a:r>
              <a:rPr lang="en-US" b="1" dirty="0"/>
              <a:t>10-fold cross-validation </a:t>
            </a:r>
            <a:r>
              <a:rPr lang="en-US" dirty="0"/>
              <a:t>strategy to control overfitting.</a:t>
            </a:r>
          </a:p>
          <a:p>
            <a:r>
              <a:rPr lang="en-US" dirty="0"/>
              <a:t>The models are trained using </a:t>
            </a:r>
            <a:r>
              <a:rPr lang="en-US" b="1" dirty="0"/>
              <a:t>the stochastic gradient descent (SGD) </a:t>
            </a:r>
            <a:r>
              <a:rPr lang="en-US" dirty="0"/>
              <a:t>optimizer with a learning rate of 0.001, momentum of 0.9, and </a:t>
            </a:r>
            <a:r>
              <a:rPr lang="en-US" dirty="0" err="1"/>
              <a:t>nesterov</a:t>
            </a:r>
            <a:r>
              <a:rPr lang="en-US" dirty="0"/>
              <a:t> momentum. </a:t>
            </a:r>
          </a:p>
          <a:p>
            <a:r>
              <a:rPr lang="en-US" dirty="0"/>
              <a:t>The loss function used is </a:t>
            </a:r>
            <a:r>
              <a:rPr lang="en-US" b="1" dirty="0"/>
              <a:t>binary cross-entropy</a:t>
            </a:r>
            <a:r>
              <a:rPr lang="en-US" dirty="0"/>
              <a:t>, and the evaluation metric used is accuracy. </a:t>
            </a:r>
          </a:p>
          <a:p>
            <a:r>
              <a:rPr lang="en-US" dirty="0"/>
              <a:t>The VGG-MI1 model consists of three convolutional layers followed by max-pooling and two fully connected layers with a dropout of 0.5. </a:t>
            </a:r>
          </a:p>
          <a:p>
            <a:r>
              <a:rPr lang="en-US" dirty="0"/>
              <a:t>The VGG-MI2 model is based on the VGG16 pre-trained model with the last layer removed, followed by a fully connected layer and a dropout of 0.5.</a:t>
            </a:r>
          </a:p>
          <a:p>
            <a:r>
              <a:rPr lang="en-US" dirty="0"/>
              <a:t>The code shuffles the training data before training the models, and it uses a batch size of 32 and trains the models for 50 epochs.</a:t>
            </a:r>
          </a:p>
          <a:p>
            <a:r>
              <a:rPr lang="en-US" dirty="0"/>
              <a:t> The code </a:t>
            </a:r>
            <a:r>
              <a:rPr lang="en-US" b="1" dirty="0"/>
              <a:t>then evaluates the models </a:t>
            </a:r>
            <a:r>
              <a:rPr lang="en-US" dirty="0"/>
              <a:t>using the testing set and calculates the confusion matrices for each model and the ensemble method. The code also uses the </a:t>
            </a:r>
            <a:r>
              <a:rPr lang="en-US" b="1" dirty="0"/>
              <a:t>QG-MSVM classifier </a:t>
            </a:r>
            <a:r>
              <a:rPr lang="en-US" dirty="0"/>
              <a:t>to fit the probability outputs of the ensemble 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6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B1D463-19B3-4D07-8215-0370E2FBE77B}"/>
              </a:ext>
            </a:extLst>
          </p:cNvPr>
          <p:cNvSpPr txBox="1"/>
          <p:nvPr/>
        </p:nvSpPr>
        <p:spPr>
          <a:xfrm>
            <a:off x="92868" y="142876"/>
            <a:ext cx="490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Converted .</a:t>
            </a:r>
            <a:r>
              <a:rPr lang="en-IN" b="1" dirty="0" err="1"/>
              <a:t>hea</a:t>
            </a:r>
            <a:r>
              <a:rPr lang="en-IN" b="1" dirty="0"/>
              <a:t>,.</a:t>
            </a:r>
            <a:r>
              <a:rPr lang="en-IN" b="1" dirty="0" err="1"/>
              <a:t>dat</a:t>
            </a:r>
            <a:r>
              <a:rPr lang="en-IN" b="1" dirty="0"/>
              <a:t>,.</a:t>
            </a:r>
            <a:r>
              <a:rPr lang="en-IN" b="1" dirty="0" err="1"/>
              <a:t>xyz</a:t>
            </a:r>
            <a:r>
              <a:rPr lang="en-IN" b="1" dirty="0"/>
              <a:t> formats to .csv format 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38982-93AD-4D68-B63C-CEB485A5A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62" b="30295"/>
          <a:stretch/>
        </p:blipFill>
        <p:spPr>
          <a:xfrm>
            <a:off x="807242" y="1001911"/>
            <a:ext cx="7115177" cy="32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3806-5723-4433-B85C-1104A514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2. Sequential order for all csv files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0D5E-21DC-4000-9A34-74968B231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86AEDB-BB3D-4A11-B895-7B63506C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5" y="1126529"/>
            <a:ext cx="7460700" cy="41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5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971</Words>
  <Application>Microsoft Office PowerPoint</Application>
  <PresentationFormat>On-screen Show (16:9)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Myocardial Infarction from ECG Signal</vt:lpstr>
      <vt:lpstr>Myocardial Infarction</vt:lpstr>
      <vt:lpstr>PowerPoint Presentation</vt:lpstr>
      <vt:lpstr>PowerPoint Presentation</vt:lpstr>
      <vt:lpstr>Database Details: </vt:lpstr>
      <vt:lpstr>PowerPoint Presentation</vt:lpstr>
      <vt:lpstr>Process we followed: </vt:lpstr>
      <vt:lpstr>PowerPoint Presentation</vt:lpstr>
      <vt:lpstr>2. Sequential order for all csv files </vt:lpstr>
      <vt:lpstr>Next collected lead 2 data:</vt:lpstr>
      <vt:lpstr>Filtered Signals:</vt:lpstr>
      <vt:lpstr>PowerPoint Presentation</vt:lpstr>
      <vt:lpstr>Feature Extraction: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Myocardial Infarction from ECG Signal</dc:title>
  <dc:creator>KAVYA</dc:creator>
  <cp:lastModifiedBy>Gajula Kavya sri</cp:lastModifiedBy>
  <cp:revision>6</cp:revision>
  <dcterms:modified xsi:type="dcterms:W3CDTF">2023-05-08T13:20:25Z</dcterms:modified>
</cp:coreProperties>
</file>