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6"/>
  </p:notesMasterIdLst>
  <p:sldIdLst>
    <p:sldId id="256" r:id="rId2"/>
    <p:sldId id="289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9" r:id="rId12"/>
    <p:sldId id="260" r:id="rId13"/>
    <p:sldId id="282" r:id="rId14"/>
    <p:sldId id="288" r:id="rId15"/>
    <p:sldId id="283" r:id="rId16"/>
    <p:sldId id="257" r:id="rId17"/>
    <p:sldId id="281" r:id="rId18"/>
    <p:sldId id="285" r:id="rId19"/>
    <p:sldId id="284" r:id="rId20"/>
    <p:sldId id="286" r:id="rId21"/>
    <p:sldId id="262" r:id="rId22"/>
    <p:sldId id="263" r:id="rId23"/>
    <p:sldId id="28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jula" userId="9f15e2cf-2ddf-4ae1-be11-1b6483b65f45" providerId="ADAL" clId="{C3B99435-63D4-47F2-AD14-4150A53B48AB}"/>
    <pc:docChg chg="custSel addSld modSld">
      <pc:chgData name="Gajula" userId="9f15e2cf-2ddf-4ae1-be11-1b6483b65f45" providerId="ADAL" clId="{C3B99435-63D4-47F2-AD14-4150A53B48AB}" dt="2023-06-13T08:23:08.625" v="407" actId="729"/>
      <pc:docMkLst>
        <pc:docMk/>
      </pc:docMkLst>
      <pc:sldChg chg="addSp modSp mod">
        <pc:chgData name="Gajula" userId="9f15e2cf-2ddf-4ae1-be11-1b6483b65f45" providerId="ADAL" clId="{C3B99435-63D4-47F2-AD14-4150A53B48AB}" dt="2023-06-13T07:57:54.710" v="14" actId="14100"/>
        <pc:sldMkLst>
          <pc:docMk/>
          <pc:sldMk cId="761814017" sldId="260"/>
        </pc:sldMkLst>
        <pc:picChg chg="add mod">
          <ac:chgData name="Gajula" userId="9f15e2cf-2ddf-4ae1-be11-1b6483b65f45" providerId="ADAL" clId="{C3B99435-63D4-47F2-AD14-4150A53B48AB}" dt="2023-06-13T07:57:54.710" v="14" actId="14100"/>
          <ac:picMkLst>
            <pc:docMk/>
            <pc:sldMk cId="761814017" sldId="260"/>
            <ac:picMk id="5" creationId="{46A0911F-D2E4-43C2-82D8-E72FDACA499F}"/>
          </ac:picMkLst>
        </pc:picChg>
      </pc:sldChg>
      <pc:sldChg chg="modSp mod">
        <pc:chgData name="Gajula" userId="9f15e2cf-2ddf-4ae1-be11-1b6483b65f45" providerId="ADAL" clId="{C3B99435-63D4-47F2-AD14-4150A53B48AB}" dt="2023-06-13T08:19:00.557" v="395" actId="20577"/>
        <pc:sldMkLst>
          <pc:docMk/>
          <pc:sldMk cId="3882308818" sldId="262"/>
        </pc:sldMkLst>
        <pc:graphicFrameChg chg="mod modGraphic">
          <ac:chgData name="Gajula" userId="9f15e2cf-2ddf-4ae1-be11-1b6483b65f45" providerId="ADAL" clId="{C3B99435-63D4-47F2-AD14-4150A53B48AB}" dt="2023-06-13T08:19:00.557" v="395" actId="20577"/>
          <ac:graphicFrameMkLst>
            <pc:docMk/>
            <pc:sldMk cId="3882308818" sldId="262"/>
            <ac:graphicFrameMk id="4" creationId="{22FDC5C1-4C8D-4987-889E-2216E41FBC2D}"/>
          </ac:graphicFrameMkLst>
        </pc:graphicFrameChg>
      </pc:sldChg>
      <pc:sldChg chg="modSp mod">
        <pc:chgData name="Gajula" userId="9f15e2cf-2ddf-4ae1-be11-1b6483b65f45" providerId="ADAL" clId="{C3B99435-63D4-47F2-AD14-4150A53B48AB}" dt="2023-06-13T07:58:08.033" v="15" actId="1076"/>
        <pc:sldMkLst>
          <pc:docMk/>
          <pc:sldMk cId="1526491168" sldId="282"/>
        </pc:sldMkLst>
        <pc:picChg chg="mod">
          <ac:chgData name="Gajula" userId="9f15e2cf-2ddf-4ae1-be11-1b6483b65f45" providerId="ADAL" clId="{C3B99435-63D4-47F2-AD14-4150A53B48AB}" dt="2023-06-13T07:58:08.033" v="15" actId="1076"/>
          <ac:picMkLst>
            <pc:docMk/>
            <pc:sldMk cId="1526491168" sldId="282"/>
            <ac:picMk id="5" creationId="{243AFDCE-4B6B-475C-8858-73B26790E451}"/>
          </ac:picMkLst>
        </pc:picChg>
      </pc:sldChg>
      <pc:sldChg chg="modSp mod">
        <pc:chgData name="Gajula" userId="9f15e2cf-2ddf-4ae1-be11-1b6483b65f45" providerId="ADAL" clId="{C3B99435-63D4-47F2-AD14-4150A53B48AB}" dt="2023-06-13T08:20:49.153" v="405" actId="20577"/>
        <pc:sldMkLst>
          <pc:docMk/>
          <pc:sldMk cId="2664572631" sldId="287"/>
        </pc:sldMkLst>
        <pc:spChg chg="mod">
          <ac:chgData name="Gajula" userId="9f15e2cf-2ddf-4ae1-be11-1b6483b65f45" providerId="ADAL" clId="{C3B99435-63D4-47F2-AD14-4150A53B48AB}" dt="2023-06-13T08:20:49.153" v="405" actId="20577"/>
          <ac:spMkLst>
            <pc:docMk/>
            <pc:sldMk cId="2664572631" sldId="287"/>
            <ac:spMk id="3" creationId="{280F8EE7-652B-410E-B887-F0374659589E}"/>
          </ac:spMkLst>
        </pc:spChg>
      </pc:sldChg>
      <pc:sldChg chg="addSp delSp modSp new mod modTransition modShow">
        <pc:chgData name="Gajula" userId="9f15e2cf-2ddf-4ae1-be11-1b6483b65f45" providerId="ADAL" clId="{C3B99435-63D4-47F2-AD14-4150A53B48AB}" dt="2023-06-13T08:23:08.625" v="407" actId="729"/>
        <pc:sldMkLst>
          <pc:docMk/>
          <pc:sldMk cId="3092044516" sldId="288"/>
        </pc:sldMkLst>
        <pc:spChg chg="mod">
          <ac:chgData name="Gajula" userId="9f15e2cf-2ddf-4ae1-be11-1b6483b65f45" providerId="ADAL" clId="{C3B99435-63D4-47F2-AD14-4150A53B48AB}" dt="2023-06-13T08:02:54.125" v="36" actId="20577"/>
          <ac:spMkLst>
            <pc:docMk/>
            <pc:sldMk cId="3092044516" sldId="288"/>
            <ac:spMk id="2" creationId="{8C5DF8C3-9A28-45AB-80C3-1EB6BE69208B}"/>
          </ac:spMkLst>
        </pc:spChg>
        <pc:spChg chg="del">
          <ac:chgData name="Gajula" userId="9f15e2cf-2ddf-4ae1-be11-1b6483b65f45" providerId="ADAL" clId="{C3B99435-63D4-47F2-AD14-4150A53B48AB}" dt="2023-06-13T08:02:25.577" v="18" actId="22"/>
          <ac:spMkLst>
            <pc:docMk/>
            <pc:sldMk cId="3092044516" sldId="288"/>
            <ac:spMk id="3" creationId="{B3FD3835-139C-445D-B4D0-FED26C1B4168}"/>
          </ac:spMkLst>
        </pc:spChg>
        <pc:spChg chg="add mod">
          <ac:chgData name="Gajula" userId="9f15e2cf-2ddf-4ae1-be11-1b6483b65f45" providerId="ADAL" clId="{C3B99435-63D4-47F2-AD14-4150A53B48AB}" dt="2023-06-13T08:09:18.514" v="377" actId="14100"/>
          <ac:spMkLst>
            <pc:docMk/>
            <pc:sldMk cId="3092044516" sldId="288"/>
            <ac:spMk id="6" creationId="{6F1C52AA-C0E1-4B32-8C3D-CA1549983720}"/>
          </ac:spMkLst>
        </pc:spChg>
        <pc:picChg chg="add mod ord">
          <ac:chgData name="Gajula" userId="9f15e2cf-2ddf-4ae1-be11-1b6483b65f45" providerId="ADAL" clId="{C3B99435-63D4-47F2-AD14-4150A53B48AB}" dt="2023-06-13T08:02:31.914" v="20" actId="1076"/>
          <ac:picMkLst>
            <pc:docMk/>
            <pc:sldMk cId="3092044516" sldId="288"/>
            <ac:picMk id="5" creationId="{9D43EFD3-9611-4622-88C4-A9D61EA399BC}"/>
          </ac:picMkLst>
        </pc:picChg>
      </pc:sldChg>
    </pc:docChg>
  </pc:docChgLst>
  <pc:docChgLst>
    <pc:chgData name="Gajula Kavya sri" userId="9f15e2cf-2ddf-4ae1-be11-1b6483b65f45" providerId="ADAL" clId="{C3B99435-63D4-47F2-AD14-4150A53B48AB}"/>
    <pc:docChg chg="undo custSel modSld">
      <pc:chgData name="Gajula Kavya sri" userId="9f15e2cf-2ddf-4ae1-be11-1b6483b65f45" providerId="ADAL" clId="{C3B99435-63D4-47F2-AD14-4150A53B48AB}" dt="2023-06-15T10:05:19.089" v="77" actId="20577"/>
      <pc:docMkLst>
        <pc:docMk/>
      </pc:docMkLst>
      <pc:sldChg chg="modSp mod">
        <pc:chgData name="Gajula Kavya sri" userId="9f15e2cf-2ddf-4ae1-be11-1b6483b65f45" providerId="ADAL" clId="{C3B99435-63D4-47F2-AD14-4150A53B48AB}" dt="2023-06-15T10:02:18.692" v="57" actId="113"/>
        <pc:sldMkLst>
          <pc:docMk/>
          <pc:sldMk cId="1613533749" sldId="257"/>
        </pc:sldMkLst>
        <pc:spChg chg="mod">
          <ac:chgData name="Gajula Kavya sri" userId="9f15e2cf-2ddf-4ae1-be11-1b6483b65f45" providerId="ADAL" clId="{C3B99435-63D4-47F2-AD14-4150A53B48AB}" dt="2023-06-15T10:02:18.692" v="57" actId="113"/>
          <ac:spMkLst>
            <pc:docMk/>
            <pc:sldMk cId="1613533749" sldId="257"/>
            <ac:spMk id="3" creationId="{B1376689-9095-4499-989D-3D3FA18E5610}"/>
          </ac:spMkLst>
        </pc:spChg>
      </pc:sldChg>
      <pc:sldChg chg="delSp modSp mod">
        <pc:chgData name="Gajula Kavya sri" userId="9f15e2cf-2ddf-4ae1-be11-1b6483b65f45" providerId="ADAL" clId="{C3B99435-63D4-47F2-AD14-4150A53B48AB}" dt="2023-06-15T09:58:05.013" v="10" actId="20577"/>
        <pc:sldMkLst>
          <pc:docMk/>
          <pc:sldMk cId="3498964102" sldId="258"/>
        </pc:sldMkLst>
        <pc:spChg chg="mod">
          <ac:chgData name="Gajula Kavya sri" userId="9f15e2cf-2ddf-4ae1-be11-1b6483b65f45" providerId="ADAL" clId="{C3B99435-63D4-47F2-AD14-4150A53B48AB}" dt="2023-06-15T09:58:05.013" v="10" actId="20577"/>
          <ac:spMkLst>
            <pc:docMk/>
            <pc:sldMk cId="3498964102" sldId="258"/>
            <ac:spMk id="3" creationId="{A72F257C-7FDB-4E6E-93EE-031525EAA173}"/>
          </ac:spMkLst>
        </pc:spChg>
        <pc:spChg chg="del mod">
          <ac:chgData name="Gajula Kavya sri" userId="9f15e2cf-2ddf-4ae1-be11-1b6483b65f45" providerId="ADAL" clId="{C3B99435-63D4-47F2-AD14-4150A53B48AB}" dt="2023-06-15T09:57:19.199" v="4" actId="478"/>
          <ac:spMkLst>
            <pc:docMk/>
            <pc:sldMk cId="3498964102" sldId="258"/>
            <ac:spMk id="4" creationId="{5D6A10BA-9237-4752-BC3B-323F566E93BA}"/>
          </ac:spMkLst>
        </pc:spChg>
      </pc:sldChg>
      <pc:sldChg chg="modSp mod">
        <pc:chgData name="Gajula Kavya sri" userId="9f15e2cf-2ddf-4ae1-be11-1b6483b65f45" providerId="ADAL" clId="{C3B99435-63D4-47F2-AD14-4150A53B48AB}" dt="2023-06-15T10:00:45.750" v="46" actId="113"/>
        <pc:sldMkLst>
          <pc:docMk/>
          <pc:sldMk cId="3052876266" sldId="259"/>
        </pc:sldMkLst>
        <pc:spChg chg="mod">
          <ac:chgData name="Gajula Kavya sri" userId="9f15e2cf-2ddf-4ae1-be11-1b6483b65f45" providerId="ADAL" clId="{C3B99435-63D4-47F2-AD14-4150A53B48AB}" dt="2023-06-15T10:00:45.750" v="46" actId="113"/>
          <ac:spMkLst>
            <pc:docMk/>
            <pc:sldMk cId="3052876266" sldId="259"/>
            <ac:spMk id="3" creationId="{8267ECCE-6388-4F34-AB2E-845F057B760E}"/>
          </ac:spMkLst>
        </pc:spChg>
      </pc:sldChg>
      <pc:sldChg chg="modSp mod">
        <pc:chgData name="Gajula Kavya sri" userId="9f15e2cf-2ddf-4ae1-be11-1b6483b65f45" providerId="ADAL" clId="{C3B99435-63D4-47F2-AD14-4150A53B48AB}" dt="2023-06-15T10:01:14.177" v="49" actId="113"/>
        <pc:sldMkLst>
          <pc:docMk/>
          <pc:sldMk cId="761814017" sldId="260"/>
        </pc:sldMkLst>
        <pc:spChg chg="mod">
          <ac:chgData name="Gajula Kavya sri" userId="9f15e2cf-2ddf-4ae1-be11-1b6483b65f45" providerId="ADAL" clId="{C3B99435-63D4-47F2-AD14-4150A53B48AB}" dt="2023-06-15T10:01:14.177" v="49" actId="113"/>
          <ac:spMkLst>
            <pc:docMk/>
            <pc:sldMk cId="761814017" sldId="260"/>
            <ac:spMk id="3" creationId="{6FC46E73-ED46-42C4-9512-1A3C56ECB4F3}"/>
          </ac:spMkLst>
        </pc:spChg>
      </pc:sldChg>
      <pc:sldChg chg="modSp mod">
        <pc:chgData name="Gajula Kavya sri" userId="9f15e2cf-2ddf-4ae1-be11-1b6483b65f45" providerId="ADAL" clId="{C3B99435-63D4-47F2-AD14-4150A53B48AB}" dt="2023-06-15T10:05:09.259" v="76" actId="113"/>
        <pc:sldMkLst>
          <pc:docMk/>
          <pc:sldMk cId="3882308818" sldId="262"/>
        </pc:sldMkLst>
        <pc:graphicFrameChg chg="mod modGraphic">
          <ac:chgData name="Gajula Kavya sri" userId="9f15e2cf-2ddf-4ae1-be11-1b6483b65f45" providerId="ADAL" clId="{C3B99435-63D4-47F2-AD14-4150A53B48AB}" dt="2023-06-15T10:05:09.259" v="76" actId="113"/>
          <ac:graphicFrameMkLst>
            <pc:docMk/>
            <pc:sldMk cId="3882308818" sldId="262"/>
            <ac:graphicFrameMk id="4" creationId="{22FDC5C1-4C8D-4987-889E-2216E41FBC2D}"/>
          </ac:graphicFrameMkLst>
        </pc:graphicFrameChg>
      </pc:sldChg>
      <pc:sldChg chg="modSp mod">
        <pc:chgData name="Gajula Kavya sri" userId="9f15e2cf-2ddf-4ae1-be11-1b6483b65f45" providerId="ADAL" clId="{C3B99435-63D4-47F2-AD14-4150A53B48AB}" dt="2023-06-15T10:05:19.089" v="77" actId="20577"/>
        <pc:sldMkLst>
          <pc:docMk/>
          <pc:sldMk cId="2033866464" sldId="263"/>
        </pc:sldMkLst>
        <pc:spChg chg="mod">
          <ac:chgData name="Gajula Kavya sri" userId="9f15e2cf-2ddf-4ae1-be11-1b6483b65f45" providerId="ADAL" clId="{C3B99435-63D4-47F2-AD14-4150A53B48AB}" dt="2023-06-15T10:05:19.089" v="77" actId="20577"/>
          <ac:spMkLst>
            <pc:docMk/>
            <pc:sldMk cId="2033866464" sldId="263"/>
            <ac:spMk id="3" creationId="{58C203CE-45DB-428B-8492-3E1A8952C038}"/>
          </ac:spMkLst>
        </pc:spChg>
      </pc:sldChg>
      <pc:sldChg chg="modSp mod">
        <pc:chgData name="Gajula Kavya sri" userId="9f15e2cf-2ddf-4ae1-be11-1b6483b65f45" providerId="ADAL" clId="{C3B99435-63D4-47F2-AD14-4150A53B48AB}" dt="2023-06-15T09:58:40.496" v="13" actId="20577"/>
        <pc:sldMkLst>
          <pc:docMk/>
          <pc:sldMk cId="2996002952" sldId="272"/>
        </pc:sldMkLst>
        <pc:spChg chg="mod">
          <ac:chgData name="Gajula Kavya sri" userId="9f15e2cf-2ddf-4ae1-be11-1b6483b65f45" providerId="ADAL" clId="{C3B99435-63D4-47F2-AD14-4150A53B48AB}" dt="2023-06-15T09:58:40.496" v="13" actId="20577"/>
          <ac:spMkLst>
            <pc:docMk/>
            <pc:sldMk cId="2996002952" sldId="272"/>
            <ac:spMk id="3" creationId="{0B494A75-D7A9-4F43-9E35-30AEDD7110D3}"/>
          </ac:spMkLst>
        </pc:spChg>
      </pc:sldChg>
      <pc:sldChg chg="modSp mod">
        <pc:chgData name="Gajula Kavya sri" userId="9f15e2cf-2ddf-4ae1-be11-1b6483b65f45" providerId="ADAL" clId="{C3B99435-63D4-47F2-AD14-4150A53B48AB}" dt="2023-06-15T09:58:52.591" v="14" actId="113"/>
        <pc:sldMkLst>
          <pc:docMk/>
          <pc:sldMk cId="2309274942" sldId="273"/>
        </pc:sldMkLst>
        <pc:spChg chg="mod">
          <ac:chgData name="Gajula Kavya sri" userId="9f15e2cf-2ddf-4ae1-be11-1b6483b65f45" providerId="ADAL" clId="{C3B99435-63D4-47F2-AD14-4150A53B48AB}" dt="2023-06-15T09:58:52.591" v="14" actId="113"/>
          <ac:spMkLst>
            <pc:docMk/>
            <pc:sldMk cId="2309274942" sldId="273"/>
            <ac:spMk id="3" creationId="{9DA7541C-9423-4971-B78C-E4D9BF8C833C}"/>
          </ac:spMkLst>
        </pc:spChg>
      </pc:sldChg>
      <pc:sldChg chg="modSp mod">
        <pc:chgData name="Gajula Kavya sri" userId="9f15e2cf-2ddf-4ae1-be11-1b6483b65f45" providerId="ADAL" clId="{C3B99435-63D4-47F2-AD14-4150A53B48AB}" dt="2023-06-15T10:00:16.767" v="45" actId="1076"/>
        <pc:sldMkLst>
          <pc:docMk/>
          <pc:sldMk cId="531288277" sldId="276"/>
        </pc:sldMkLst>
        <pc:spChg chg="mod">
          <ac:chgData name="Gajula Kavya sri" userId="9f15e2cf-2ddf-4ae1-be11-1b6483b65f45" providerId="ADAL" clId="{C3B99435-63D4-47F2-AD14-4150A53B48AB}" dt="2023-06-15T09:59:55.094" v="42" actId="27636"/>
          <ac:spMkLst>
            <pc:docMk/>
            <pc:sldMk cId="531288277" sldId="276"/>
            <ac:spMk id="4" creationId="{4F52A451-1223-4A7E-80A6-1C04046E376E}"/>
          </ac:spMkLst>
        </pc:spChg>
        <pc:spChg chg="mod">
          <ac:chgData name="Gajula Kavya sri" userId="9f15e2cf-2ddf-4ae1-be11-1b6483b65f45" providerId="ADAL" clId="{C3B99435-63D4-47F2-AD14-4150A53B48AB}" dt="2023-06-15T09:59:55.102" v="43" actId="27636"/>
          <ac:spMkLst>
            <pc:docMk/>
            <pc:sldMk cId="531288277" sldId="276"/>
            <ac:spMk id="5" creationId="{E0B41DD7-C2E9-4EC3-A083-0ABF8F9423F3}"/>
          </ac:spMkLst>
        </pc:spChg>
        <pc:picChg chg="mod">
          <ac:chgData name="Gajula Kavya sri" userId="9f15e2cf-2ddf-4ae1-be11-1b6483b65f45" providerId="ADAL" clId="{C3B99435-63D4-47F2-AD14-4150A53B48AB}" dt="2023-06-15T10:00:16.767" v="45" actId="1076"/>
          <ac:picMkLst>
            <pc:docMk/>
            <pc:sldMk cId="531288277" sldId="276"/>
            <ac:picMk id="9" creationId="{CEBF3FE7-FCED-4E98-84F9-73C6207812FB}"/>
          </ac:picMkLst>
        </pc:picChg>
      </pc:sldChg>
      <pc:sldChg chg="modSp mod">
        <pc:chgData name="Gajula Kavya sri" userId="9f15e2cf-2ddf-4ae1-be11-1b6483b65f45" providerId="ADAL" clId="{C3B99435-63D4-47F2-AD14-4150A53B48AB}" dt="2023-06-15T10:02:48.015" v="59" actId="113"/>
        <pc:sldMkLst>
          <pc:docMk/>
          <pc:sldMk cId="1563707893" sldId="285"/>
        </pc:sldMkLst>
        <pc:spChg chg="mod">
          <ac:chgData name="Gajula Kavya sri" userId="9f15e2cf-2ddf-4ae1-be11-1b6483b65f45" providerId="ADAL" clId="{C3B99435-63D4-47F2-AD14-4150A53B48AB}" dt="2023-06-15T10:02:48.015" v="59" actId="113"/>
          <ac:spMkLst>
            <pc:docMk/>
            <pc:sldMk cId="1563707893" sldId="285"/>
            <ac:spMk id="8" creationId="{1416FD29-D7C7-4641-9488-BCC015CF3CB9}"/>
          </ac:spMkLst>
        </pc:spChg>
      </pc:sldChg>
      <pc:sldChg chg="modSp mod">
        <pc:chgData name="Gajula Kavya sri" userId="9f15e2cf-2ddf-4ae1-be11-1b6483b65f45" providerId="ADAL" clId="{C3B99435-63D4-47F2-AD14-4150A53B48AB}" dt="2023-06-15T10:01:50.310" v="53" actId="113"/>
        <pc:sldMkLst>
          <pc:docMk/>
          <pc:sldMk cId="3092044516" sldId="288"/>
        </pc:sldMkLst>
        <pc:spChg chg="mod">
          <ac:chgData name="Gajula Kavya sri" userId="9f15e2cf-2ddf-4ae1-be11-1b6483b65f45" providerId="ADAL" clId="{C3B99435-63D4-47F2-AD14-4150A53B48AB}" dt="2023-06-15T10:01:50.310" v="53" actId="113"/>
          <ac:spMkLst>
            <pc:docMk/>
            <pc:sldMk cId="3092044516" sldId="288"/>
            <ac:spMk id="6" creationId="{6F1C52AA-C0E1-4B32-8C3D-CA15499837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11ED-0918-4E68-875D-4FE21E7336A5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42235-BDDF-42D7-8403-E258BBE92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9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2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ion.com/article/13061013127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86631179763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anshen.com/article/44751012409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ion.com/article/13061013127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ion.com/article/501538415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AVYA\Downloads\MobilenetV2.pdf" TargetMode="External"/><Relationship Id="rId2" Type="http://schemas.openxmlformats.org/officeDocument/2006/relationships/hyperlink" Target="https://arxiv.org/pdf/1704.0486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KAVYA\Downloads\MobilenetV3.pdf" TargetMode="External"/><Relationship Id="rId4" Type="http://schemas.openxmlformats.org/officeDocument/2006/relationships/hyperlink" Target="file:///C:\Users\KAVYA\Downloads\Squeeze&amp;Exciation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80234&amp;picture=thank-you-text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6254-8F5B-4C3E-80CF-91C288641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92" y="2177656"/>
            <a:ext cx="4314008" cy="1106755"/>
          </a:xfrm>
        </p:spPr>
        <p:txBody>
          <a:bodyPr>
            <a:normAutofit fontScale="90000"/>
          </a:bodyPr>
          <a:lstStyle/>
          <a:p>
            <a:r>
              <a:rPr lang="en-IN" sz="6000" b="1" dirty="0" err="1">
                <a:solidFill>
                  <a:srgbClr val="FFFFFF"/>
                </a:solidFill>
                <a:latin typeface="Arial Black" panose="020B0A04020102020204" pitchFamily="34" charset="0"/>
              </a:rPr>
              <a:t>MobileNet</a:t>
            </a:r>
            <a:endParaRPr lang="en-IN" sz="60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E57A-E7E9-465F-997B-EA6FD04DD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1462"/>
            <a:ext cx="4849906" cy="1106755"/>
          </a:xfrm>
        </p:spPr>
        <p:txBody>
          <a:bodyPr>
            <a:normAutofit fontScale="85000" lnSpcReduction="20000"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Name : G.KAVYASRI</a:t>
            </a:r>
          </a:p>
          <a:p>
            <a:r>
              <a:rPr lang="en-IN" sz="3600" dirty="0">
                <a:solidFill>
                  <a:srgbClr val="FFFFFF"/>
                </a:solidFill>
              </a:rPr>
              <a:t>Roll No: CS20B1126</a:t>
            </a: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F17C6275-A7B6-6DBD-D118-BAE690EDA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18" r="16248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836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27150-6006-495F-B9D0-1FE9A3F11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51" y="4183762"/>
            <a:ext cx="4616822" cy="2521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6047-0865-4F7E-8AA8-AF740E7FC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82"/>
          <a:stretch/>
        </p:blipFill>
        <p:spPr>
          <a:xfrm>
            <a:off x="925113" y="1048871"/>
            <a:ext cx="4261867" cy="2595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D1A1B-4545-48C9-8178-7A04C0B97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84"/>
          <a:stretch/>
        </p:blipFill>
        <p:spPr>
          <a:xfrm>
            <a:off x="7605013" y="1048871"/>
            <a:ext cx="4135211" cy="2718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656DA9-8E45-4276-8F6A-CDC2351A27DB}"/>
              </a:ext>
            </a:extLst>
          </p:cNvPr>
          <p:cNvSpPr txBox="1"/>
          <p:nvPr/>
        </p:nvSpPr>
        <p:spPr>
          <a:xfrm>
            <a:off x="7512425" y="3767554"/>
            <a:ext cx="4616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colors encode input resolutions.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number of parameters do not vary based on the input resolution.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22CD6-3147-4B8A-A7FF-4D39921305F5}"/>
              </a:ext>
            </a:extLst>
          </p:cNvPr>
          <p:cNvSpPr txBox="1"/>
          <p:nvPr/>
        </p:nvSpPr>
        <p:spPr>
          <a:xfrm>
            <a:off x="50250" y="3598277"/>
            <a:ext cx="7073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Results are log linear with a jump when models get very small at α = 0.25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0793F-5D68-48AF-8455-EF60903277C7}"/>
              </a:ext>
            </a:extLst>
          </p:cNvPr>
          <p:cNvSpPr txBox="1"/>
          <p:nvPr/>
        </p:nvSpPr>
        <p:spPr>
          <a:xfrm>
            <a:off x="215153" y="217874"/>
            <a:ext cx="1175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Testing on </a:t>
            </a:r>
            <a:r>
              <a:rPr lang="en-US" b="1" dirty="0"/>
              <a:t>16 models </a:t>
            </a:r>
            <a:r>
              <a:rPr lang="en-US" dirty="0"/>
              <a:t>made from the </a:t>
            </a:r>
            <a:r>
              <a:rPr lang="en-US" b="1" dirty="0"/>
              <a:t>cross product of width multiplier α ∈ </a:t>
            </a:r>
            <a:r>
              <a:rPr lang="en-US" dirty="0"/>
              <a:t>{1, 0.75, 0.5, 0.25} and </a:t>
            </a:r>
            <a:r>
              <a:rPr lang="en-US" b="1" dirty="0"/>
              <a:t>resolutions </a:t>
            </a:r>
            <a:r>
              <a:rPr lang="en-US" dirty="0"/>
              <a:t>{224, 192, 160, 128} using</a:t>
            </a:r>
            <a:r>
              <a:rPr lang="en-US" b="1" dirty="0"/>
              <a:t> </a:t>
            </a:r>
            <a:r>
              <a:rPr lang="en-US" sz="1800" b="1" dirty="0"/>
              <a:t>ImageNet benchmark. </a:t>
            </a:r>
          </a:p>
          <a:p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C439D-AA15-4B0F-98E5-22AE2CE21186}"/>
              </a:ext>
            </a:extLst>
          </p:cNvPr>
          <p:cNvSpPr txBox="1"/>
          <p:nvPr/>
        </p:nvSpPr>
        <p:spPr>
          <a:xfrm>
            <a:off x="5629835" y="4688541"/>
            <a:ext cx="60684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Fine Grained Recognition –fine tuning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 Scale </a:t>
            </a:r>
            <a:r>
              <a:rPr lang="en-IN" dirty="0" err="1"/>
              <a:t>Geolocalization</a:t>
            </a:r>
            <a:r>
              <a:rPr lang="en-IN" dirty="0"/>
              <a:t> -  </a:t>
            </a:r>
            <a:r>
              <a:rPr lang="en-IN" dirty="0" err="1"/>
              <a:t>PlaNet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Face Attributes – Distillation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Face Embeddings – Train by min squared diff of output of </a:t>
            </a:r>
            <a:r>
              <a:rPr lang="en-IN" dirty="0" err="1"/>
              <a:t>FaceNet</a:t>
            </a:r>
            <a:r>
              <a:rPr lang="en-IN" dirty="0"/>
              <a:t> and </a:t>
            </a:r>
            <a:r>
              <a:rPr lang="en-IN" dirty="0" err="1"/>
              <a:t>MobileNet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66839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2857-69CE-4E82-A134-6F900EB9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MobileNet</a:t>
            </a:r>
            <a:r>
              <a:rPr lang="en-IN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ECCE-6388-4F34-AB2E-845F057B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Introduced by Google in 2017.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idea: </a:t>
            </a:r>
            <a:r>
              <a:rPr lang="en-US" b="1" i="0" dirty="0">
                <a:effectLst/>
                <a:latin typeface="Söhne"/>
              </a:rPr>
              <a:t>Depth-wise separable convolutions to reduce computation.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Architecture overview: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Regular convolution followed by depth-wise convolution and pointwise convolution.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Depth-wise convolution performs channel-wise convolutions  followed by 1x1 pointwise convolutions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Low model size and computational complexity.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Suitable for image classification tasks on resource-constrained devices.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A15DF-42E9-4119-A706-6E8952D21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9952" b="11182"/>
          <a:stretch/>
        </p:blipFill>
        <p:spPr>
          <a:xfrm>
            <a:off x="9227484" y="82363"/>
            <a:ext cx="2525246" cy="33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762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8F1B-55E5-4B94-845C-D5518D22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MobileNet</a:t>
            </a:r>
            <a:r>
              <a:rPr lang="en-IN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6E73-ED46-42C4-9512-1A3C56E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117976" cy="403653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Introduced in </a:t>
            </a:r>
            <a:r>
              <a:rPr lang="en-US" b="1" i="0" dirty="0">
                <a:effectLst/>
                <a:latin typeface="Söhne"/>
              </a:rPr>
              <a:t>2018 </a:t>
            </a:r>
            <a:r>
              <a:rPr lang="en-US" b="0" i="0" dirty="0">
                <a:effectLst/>
                <a:latin typeface="Söhne"/>
              </a:rPr>
              <a:t>as an improvement over </a:t>
            </a:r>
            <a:r>
              <a:rPr lang="en-US" b="0" i="0" dirty="0" err="1">
                <a:effectLst/>
                <a:latin typeface="Söhne"/>
              </a:rPr>
              <a:t>MobileNet</a:t>
            </a:r>
            <a:r>
              <a:rPr lang="en-US" b="0" i="0" dirty="0">
                <a:effectLst/>
                <a:latin typeface="Söhne"/>
              </a:rPr>
              <a:t> V1.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Idea: </a:t>
            </a:r>
            <a:r>
              <a:rPr lang="en-US" b="1" i="0" dirty="0">
                <a:effectLst/>
                <a:latin typeface="Söhne"/>
              </a:rPr>
              <a:t>Inverted residual blocks with linear bottlenecks.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Main focus: Improve performance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Architecture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nverted residual blocks: Efficient architecture with skip connections for gradient flow.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Linear bottlenecks: Pointwise convolutions to reduce dimensionality.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Introduces skip connections for better gradient 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Higher accuracy </a:t>
            </a:r>
            <a:r>
              <a:rPr lang="en-US" b="0" i="0" dirty="0">
                <a:effectLst/>
                <a:latin typeface="Söhne"/>
              </a:rPr>
              <a:t>with comparable computational requirements.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Well-suited for object detection, semantic segmentation, and computer vision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D407D-AA4D-400C-83A4-80E08D0B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506" y="281631"/>
            <a:ext cx="6033247" cy="1714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0911F-D2E4-43C2-82D8-E72FDACA4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72" y="4518212"/>
            <a:ext cx="4903694" cy="20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140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8BDA-0A8C-4392-AEF0-7E4AB9C4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360560"/>
            <a:ext cx="10972800" cy="1325563"/>
          </a:xfrm>
        </p:spPr>
        <p:txBody>
          <a:bodyPr/>
          <a:lstStyle/>
          <a:p>
            <a:r>
              <a:rPr lang="en-IN" dirty="0"/>
              <a:t>Inverted Residual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AFDCE-4B6B-475C-8858-73B26790E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424" y="271723"/>
            <a:ext cx="5038164" cy="6218724"/>
          </a:xfr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1E43D261-40A9-41A6-94AF-4582293E8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5441"/>
          <a:stretch/>
        </p:blipFill>
        <p:spPr>
          <a:xfrm>
            <a:off x="613450" y="2124542"/>
            <a:ext cx="4619005" cy="45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911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F8C3-9A28-45AB-80C3-1EB6BE6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3EFD3-9611-4622-88C4-A9D61EA3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72" y="2199190"/>
            <a:ext cx="11488216" cy="19946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C52AA-C0E1-4B32-8C3D-CA1549983720}"/>
              </a:ext>
            </a:extLst>
          </p:cNvPr>
          <p:cNvSpPr txBox="1"/>
          <p:nvPr/>
        </p:nvSpPr>
        <p:spPr>
          <a:xfrm>
            <a:off x="648183" y="4456254"/>
            <a:ext cx="11100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Higher dim activation increases =&gt; </a:t>
            </a:r>
            <a:r>
              <a:rPr lang="en-IN" b="1" dirty="0"/>
              <a:t>No. of channels increases </a:t>
            </a:r>
            <a:r>
              <a:rPr lang="en-IN" dirty="0"/>
              <a:t>=&gt; Higher chances to recover </a:t>
            </a:r>
            <a:r>
              <a:rPr lang="en-IN" b="1" dirty="0"/>
              <a:t>lost info </a:t>
            </a:r>
            <a:r>
              <a:rPr lang="en-IN" dirty="0"/>
              <a:t>about </a:t>
            </a:r>
            <a:r>
              <a:rPr lang="en-IN" dirty="0" err="1"/>
              <a:t>MoI</a:t>
            </a:r>
            <a:r>
              <a:rPr lang="en-IN" dirty="0"/>
              <a:t> (</a:t>
            </a:r>
            <a:r>
              <a:rPr lang="en-IN" dirty="0" err="1"/>
              <a:t>Intuititve</a:t>
            </a:r>
            <a:r>
              <a:rPr lang="en-IN" dirty="0"/>
              <a:t> Justification)</a:t>
            </a:r>
          </a:p>
          <a:p>
            <a:pPr marL="342900" indent="-342900">
              <a:buAutoNum type="arabicPeriod"/>
            </a:pPr>
            <a:r>
              <a:rPr lang="en-IN" dirty="0" err="1"/>
              <a:t>ReLU</a:t>
            </a:r>
            <a:r>
              <a:rPr lang="en-IN" dirty="0"/>
              <a:t> causes information loss when applied on </a:t>
            </a:r>
            <a:r>
              <a:rPr lang="en-IN" b="1" dirty="0"/>
              <a:t>low dim activations </a:t>
            </a:r>
            <a:r>
              <a:rPr lang="en-IN" dirty="0"/>
              <a:t>(channels) =&gt; Transformation process </a:t>
            </a:r>
            <a:endParaRPr lang="en-IN" sz="2400" dirty="0"/>
          </a:p>
          <a:p>
            <a:pPr marL="342900" indent="-342900">
              <a:buAutoNum type="arabicPeriod"/>
            </a:pPr>
            <a:r>
              <a:rPr lang="en-IN" b="1" dirty="0" err="1"/>
              <a:t>MoI</a:t>
            </a:r>
            <a:r>
              <a:rPr lang="en-IN" dirty="0"/>
              <a:t> (Manifold of Interest) can be encoded on low-dimensional activations </a:t>
            </a:r>
          </a:p>
        </p:txBody>
      </p:sp>
    </p:spTree>
    <p:extLst>
      <p:ext uri="{BB962C8B-B14F-4D97-AF65-F5344CB8AC3E}">
        <p14:creationId xmlns:p14="http://schemas.microsoft.com/office/powerpoint/2010/main" val="3092044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4871-58F0-4AC1-8CA2-A59EC417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C20C7-1945-4FB9-909E-E947D1EAB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7" y="2644574"/>
            <a:ext cx="6573154" cy="3514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087F6-0B43-42D9-992D-3B4A382B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66" y="560618"/>
            <a:ext cx="5471634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12AE-A1E2-40F4-B388-F75E908E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err="1"/>
              <a:t>MobileNet</a:t>
            </a:r>
            <a:r>
              <a:rPr lang="en-IN" sz="4800" dirty="0"/>
              <a:t>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6689-9095-4499-989D-3D3FA18E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Introduced in 2019, further optimizing </a:t>
            </a:r>
            <a:r>
              <a:rPr lang="en-US" b="0" i="0" dirty="0" err="1">
                <a:effectLst/>
                <a:latin typeface="Söhne"/>
              </a:rPr>
              <a:t>MobileNet</a:t>
            </a:r>
            <a:r>
              <a:rPr lang="en-US" b="0" i="0" dirty="0">
                <a:effectLst/>
                <a:latin typeface="Söhne"/>
              </a:rPr>
              <a:t>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Idea: </a:t>
            </a:r>
            <a:r>
              <a:rPr lang="en-US" b="1" dirty="0">
                <a:latin typeface="Söhne"/>
              </a:rPr>
              <a:t>S</a:t>
            </a:r>
            <a:r>
              <a:rPr lang="en-US" b="1" i="0" dirty="0">
                <a:effectLst/>
                <a:latin typeface="Söhne"/>
              </a:rPr>
              <a:t>queeze-and-excitation (SE) blocks and Hard-swish activation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Main focus: Pushing the performance limits with advanced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Architecture enhancements: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Introduces squeeze-and-excitation (SE) blocks for channel-wise attention.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Uses the hard-swish activation function for reduced computational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Improved accuracy and efficiency for real-time image </a:t>
            </a:r>
            <a:r>
              <a:rPr lang="en-US" b="0" i="0" dirty="0">
                <a:effectLst/>
                <a:latin typeface="Söhne"/>
              </a:rPr>
              <a:t>classification, object detection, and semantic segmentation.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66A2D-9FB1-4F3F-A68D-A5F76A2F1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512" r="394" b="6279"/>
          <a:stretch/>
        </p:blipFill>
        <p:spPr>
          <a:xfrm>
            <a:off x="6893859" y="125505"/>
            <a:ext cx="5172636" cy="22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337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AE34-4DD0-4510-83BA-324DAB1E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3" y="0"/>
            <a:ext cx="11241742" cy="1273747"/>
          </a:xfrm>
        </p:spPr>
        <p:txBody>
          <a:bodyPr/>
          <a:lstStyle/>
          <a:p>
            <a:r>
              <a:rPr lang="en-IN" dirty="0"/>
              <a:t>Squeeze and Excitation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392B-5C2B-4FED-B13D-7E4544D8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97666-61E2-4A15-906F-12C19873D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74396"/>
            <a:ext cx="11876838" cy="46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496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4C16-FB14-4DB5-9D7D-174B2F46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Redesigning Expensive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AF2AC-6838-400E-839A-8F5B72BE6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7" y="1971117"/>
            <a:ext cx="8168408" cy="3522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D8C52-F79F-4E72-8E23-3F48B3A2E93B}"/>
              </a:ext>
            </a:extLst>
          </p:cNvPr>
          <p:cNvSpPr txBox="1"/>
          <p:nvPr/>
        </p:nvSpPr>
        <p:spPr>
          <a:xfrm>
            <a:off x="1009237" y="5496561"/>
            <a:ext cx="8269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This more efficient last stage is able to drop three expensive layers at the end of the network at no loss of accuracy.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6FD29-D7C7-4641-9488-BCC015CF3CB9}"/>
              </a:ext>
            </a:extLst>
          </p:cNvPr>
          <p:cNvSpPr txBox="1"/>
          <p:nvPr/>
        </p:nvSpPr>
        <p:spPr>
          <a:xfrm>
            <a:off x="8812307" y="3173507"/>
            <a:ext cx="3263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</a:t>
            </a:r>
            <a:r>
              <a:rPr lang="en-US" b="1" dirty="0"/>
              <a:t>reduce the number of filters</a:t>
            </a:r>
            <a:r>
              <a:rPr lang="en-US" dirty="0"/>
              <a:t> to 16 while maintaining the same accuracy as 32 filters using either </a:t>
            </a:r>
            <a:r>
              <a:rPr lang="en-US" b="1" dirty="0" err="1"/>
              <a:t>ReLU</a:t>
            </a:r>
            <a:r>
              <a:rPr lang="en-US" b="1" dirty="0"/>
              <a:t> or swish</a:t>
            </a:r>
            <a:r>
              <a:rPr lang="en-US" dirty="0"/>
              <a:t>. This saves an additional 2 milliseconds and 10 million </a:t>
            </a:r>
            <a:r>
              <a:rPr lang="en-US" dirty="0" err="1"/>
              <a:t>MAdds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7078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5F2A-2849-4076-8E4F-871DC20A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Hard-swish activation function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941C61-C089-4C2C-9416-56C2E9C4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57" y="2014083"/>
            <a:ext cx="3088839" cy="596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AF7B3B-7008-41D7-9194-810CC08F454F}"/>
              </a:ext>
            </a:extLst>
          </p:cNvPr>
          <p:cNvSpPr txBox="1"/>
          <p:nvPr/>
        </p:nvSpPr>
        <p:spPr>
          <a:xfrm>
            <a:off x="497711" y="2558005"/>
            <a:ext cx="9282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"/>
              </a:rPr>
              <a:t>replace sigmoid function with its piece-wise linear </a:t>
            </a:r>
            <a:r>
              <a:rPr lang="en-IN" sz="2400" b="0" i="0" u="none" strike="noStrike" baseline="0" dirty="0">
                <a:latin typeface="NimbusRomNo9L-Regu"/>
              </a:rPr>
              <a:t>hard </a:t>
            </a:r>
            <a:r>
              <a:rPr lang="en-IN" sz="2400" b="0" i="0" u="none" strike="noStrike" baseline="0" dirty="0" err="1">
                <a:latin typeface="NimbusRomNo9L-Regu"/>
              </a:rPr>
              <a:t>analog</a:t>
            </a:r>
            <a:r>
              <a:rPr lang="en-IN" sz="2400" b="0" i="0" u="none" strike="noStrike" baseline="0" dirty="0">
                <a:latin typeface="NimbusRomNo9L-Regu"/>
              </a:rPr>
              <a:t>.</a:t>
            </a:r>
            <a:endParaRPr lang="en-IN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37258E-937A-4F2F-9790-0A5176A0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1" y="3163426"/>
            <a:ext cx="3886537" cy="716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812700-D161-49CC-A37C-4B0DBA24C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70" y="3889093"/>
            <a:ext cx="7014804" cy="262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41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9D6-255C-48B7-80F8-168CA08F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D94C-52CE-48E5-AF69-2FACD52C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MobileNetV1</a:t>
            </a:r>
            <a:r>
              <a:rPr lang="en-IN" sz="1800" b="1" dirty="0">
                <a:latin typeface="Arial Black" panose="020B0A04020102020204" pitchFamily="34" charset="0"/>
              </a:rPr>
              <a:t> -</a:t>
            </a:r>
            <a:r>
              <a:rPr lang="en-IN" sz="1800" b="1" dirty="0">
                <a:solidFill>
                  <a:srgbClr val="FFFFFF"/>
                </a:solidFill>
                <a:latin typeface="Arial Black" panose="020B0A04020102020204" pitchFamily="34" charset="0"/>
              </a:rPr>
              <a:t>t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Söhne"/>
              </a:rPr>
              <a:t>depth-wise separable convolutions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MobileNetV2 </a:t>
            </a:r>
            <a:r>
              <a:rPr lang="en-IN" sz="1800" b="1" dirty="0">
                <a:latin typeface="Arial Black" panose="020B0A04020102020204" pitchFamily="34" charset="0"/>
              </a:rPr>
              <a:t>-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Söhne"/>
              </a:rPr>
              <a:t>Adds 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Söhne"/>
              </a:rPr>
              <a:t>inverted residual blocks and linear bottlenecks.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MobileNetV3 </a:t>
            </a:r>
          </a:p>
          <a:p>
            <a:pPr marL="457200" indent="-4572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Introduced multiple versions: 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MobileNetV3-Large and MobileNetV3-Small.</a:t>
            </a:r>
            <a:endParaRPr lang="en-IN" sz="1800" dirty="0">
              <a:latin typeface="Arial" panose="020B0604020202020204" pitchFamily="34" charset="0"/>
            </a:endParaRPr>
          </a:p>
          <a:p>
            <a:pPr marL="457200" indent="-4572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Included 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squeeze-and-excitation blocks for channel-wise dependencies.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773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B644-5E05-49F2-9A6A-E8E82025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7A2F-B067-46E4-B8D0-99B25B70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" y="3926540"/>
            <a:ext cx="9897035" cy="234997"/>
          </a:xfrm>
        </p:spPr>
        <p:txBody>
          <a:bodyPr>
            <a:noAutofit/>
          </a:bodyPr>
          <a:lstStyle/>
          <a:p>
            <a:r>
              <a:rPr lang="en-IN" sz="1800" dirty="0"/>
              <a:t>All our convolutional layers use BN layers with average decay of 0.99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B167D-C0DC-4932-81E8-855C67A3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35" y="1443981"/>
            <a:ext cx="4539354" cy="1715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0F254-A0F6-4EBF-8342-D6E17055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96" y="3432687"/>
            <a:ext cx="4574118" cy="2693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EC5277-5BCE-450F-A537-7871BC1C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4" y="2016812"/>
            <a:ext cx="3789176" cy="1820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FDEBF-F708-4CF2-961A-811B19C10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61314"/>
            <a:ext cx="4979211" cy="25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2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9828-6947-44DE-A134-53235F8E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480"/>
            <a:ext cx="11582400" cy="1655179"/>
          </a:xfrm>
        </p:spPr>
        <p:txBody>
          <a:bodyPr/>
          <a:lstStyle/>
          <a:p>
            <a:r>
              <a:rPr lang="en-IN" dirty="0"/>
              <a:t>Summary of Differences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FDC5C1-4C8D-4987-889E-2216E41FB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48947"/>
              </p:ext>
            </p:extLst>
          </p:nvPr>
        </p:nvGraphicFramePr>
        <p:xfrm>
          <a:off x="92597" y="1187876"/>
          <a:ext cx="11806178" cy="53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650">
                  <a:extLst>
                    <a:ext uri="{9D8B030D-6E8A-4147-A177-3AD203B41FA5}">
                      <a16:colId xmlns:a16="http://schemas.microsoft.com/office/drawing/2014/main" val="3104572800"/>
                    </a:ext>
                  </a:extLst>
                </a:gridCol>
                <a:gridCol w="4087906">
                  <a:extLst>
                    <a:ext uri="{9D8B030D-6E8A-4147-A177-3AD203B41FA5}">
                      <a16:colId xmlns:a16="http://schemas.microsoft.com/office/drawing/2014/main" val="2223177033"/>
                    </a:ext>
                  </a:extLst>
                </a:gridCol>
                <a:gridCol w="4063622">
                  <a:extLst>
                    <a:ext uri="{9D8B030D-6E8A-4147-A177-3AD203B41FA5}">
                      <a16:colId xmlns:a16="http://schemas.microsoft.com/office/drawing/2014/main" val="2871167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MobileNet</a:t>
                      </a:r>
                      <a:r>
                        <a:rPr lang="en-IN" dirty="0"/>
                        <a:t>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MobileNet</a:t>
                      </a:r>
                      <a:r>
                        <a:rPr lang="en-IN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MobileNet</a:t>
                      </a:r>
                      <a:r>
                        <a:rPr lang="en-IN" dirty="0"/>
                        <a:t> 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4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effectLst/>
                          <a:latin typeface="Söhne"/>
                        </a:rPr>
                        <a:t>Introduces </a:t>
                      </a:r>
                      <a:r>
                        <a:rPr lang="en-US" sz="1600" b="1" i="0" dirty="0">
                          <a:effectLst/>
                          <a:latin typeface="Söhne"/>
                        </a:rPr>
                        <a:t>depth-wise separable convolutions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>
                          <a:effectLst/>
                          <a:latin typeface="Söhne"/>
                        </a:rPr>
                        <a:t>Adds </a:t>
                      </a:r>
                      <a:r>
                        <a:rPr lang="en-US" sz="1600" b="1" i="0" dirty="0">
                          <a:effectLst/>
                          <a:latin typeface="Söhne"/>
                        </a:rPr>
                        <a:t>inverted residual blocks and linear bottlenecks.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endParaRPr lang="en-US" sz="1600" b="0" i="0" dirty="0">
                        <a:effectLst/>
                        <a:latin typeface="Söhn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multiple versions: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MobileNetV3-Large and MobileNetV3-Small.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52460"/>
                  </a:ext>
                </a:extLst>
              </a:tr>
              <a:tr h="816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effectLst/>
                          <a:latin typeface="Söhne"/>
                        </a:rPr>
                        <a:t>Used standard convolutional layers and point-wise convolutions..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Söhne"/>
                        </a:rPr>
                        <a:t>Used linear bottlenecks for efficient information flow and Employed depth-wise separable convolutions like MobileNetV1...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squeeze-and-excitation blocks for channel-wise dependencies.</a:t>
                      </a:r>
                      <a:endParaRPr lang="en-IN" sz="1600" b="1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85074"/>
                  </a:ext>
                </a:extLst>
              </a:tr>
              <a:tr h="616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effectLst/>
                          <a:latin typeface="Söhne"/>
                        </a:rPr>
                        <a:t>Did not include residual connections.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Include residual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Focused on improving efficiency and performance trade-offs.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85937"/>
                  </a:ext>
                </a:extLst>
              </a:tr>
              <a:tr h="105868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effectLst/>
                          <a:latin typeface="Söhne"/>
                        </a:rPr>
                        <a:t>Applied 3x3 convolutions in most layers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effectLst/>
                          <a:latin typeface="Söhne"/>
                        </a:rPr>
                        <a:t>Applied a combination of 3x3 convolutions in some layers and added 1x1 point-wise convolutions for channel expansion and reduction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Applied a combination of 3x3 and 5x5 depth-wise convolutions, as well as 1x1 convolutions for expansion and reduction.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9745"/>
                  </a:ext>
                </a:extLst>
              </a:tr>
              <a:tr h="816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effectLst/>
                          <a:latin typeface="Söhne"/>
                        </a:rPr>
                        <a:t>Efficiently reduced the number of parameters and computations.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effectLst/>
                          <a:latin typeface="Söhne"/>
                        </a:rPr>
                        <a:t>Achieved better accuracy compared to MobileNetV1.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Achieved higher accuracy with reduced computational cost.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81009"/>
                  </a:ext>
                </a:extLst>
              </a:tr>
              <a:tr h="574716"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</a:t>
                      </a:r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activation functions.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linear bottlenecks with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ReLU6 activations.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Utilized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hard-swish activation function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non-linearity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30881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70E5-4A86-4BC9-9E5A-371DCD54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03CE-45DB-428B-8492-3E1A8952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MobileNet</a:t>
            </a:r>
            <a:r>
              <a:rPr lang="en-US" b="0" i="0" dirty="0">
                <a:effectLst/>
                <a:latin typeface="Söhne"/>
              </a:rPr>
              <a:t> V1: Efficient feature extraction for image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MobileNet</a:t>
            </a:r>
            <a:r>
              <a:rPr lang="en-US" b="0" i="0" dirty="0">
                <a:effectLst/>
                <a:latin typeface="Söhne"/>
              </a:rPr>
              <a:t> V2: Object detection, semantic segmentation, and computer vision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MobileNet</a:t>
            </a:r>
            <a:r>
              <a:rPr lang="en-US" b="0" i="0" dirty="0">
                <a:effectLst/>
                <a:latin typeface="Söhne"/>
              </a:rPr>
              <a:t> V3: Real-time image classification, object detection, and semantic segmentation.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86646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D5D5-8B46-4BEE-82BE-B2E1E92A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8EE7-652B-410E-B887-F0374659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7" y="2151028"/>
            <a:ext cx="8884023" cy="4036534"/>
          </a:xfrm>
        </p:spPr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Economica"/>
              </a:rPr>
              <a:t>Efficient Convolutional Neural Networks for Mobile Vision Applications [</a:t>
            </a:r>
            <a:r>
              <a:rPr lang="en-IN" sz="2400" b="0" i="0" u="sng" strike="noStrike" dirty="0">
                <a:solidFill>
                  <a:srgbClr val="607D8B"/>
                </a:solidFill>
                <a:effectLst/>
                <a:latin typeface="Economica"/>
                <a:hlinkClick r:id="rId2"/>
              </a:rPr>
              <a:t>Link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Economica"/>
              </a:rPr>
              <a:t>]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MobileNetV2: Inverted Residuals and Linear Bottlenecks </a:t>
            </a:r>
            <a:r>
              <a:rPr lang="en-US" sz="2400" dirty="0">
                <a:hlinkClick r:id="rId3" action="ppaction://hlinkfile"/>
              </a:rPr>
              <a:t>[Link]</a:t>
            </a:r>
            <a:endParaRPr lang="en-US" sz="2400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Squeeze-and-Excitation Networks </a:t>
            </a:r>
            <a:r>
              <a:rPr lang="en-IN" sz="2400" dirty="0">
                <a:hlinkClick r:id="rId4" action="ppaction://hlinkfile"/>
              </a:rPr>
              <a:t>[Link]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Economic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Searching for MobileNetV3 [</a:t>
            </a:r>
            <a:r>
              <a:rPr lang="en-IN" sz="2400" b="0" dirty="0">
                <a:effectLst/>
                <a:hlinkClick r:id="rId5" action="ppaction://hlinkfile"/>
              </a:rPr>
              <a:t>Link</a:t>
            </a:r>
            <a:r>
              <a:rPr lang="en-IN" sz="2400" dirty="0"/>
              <a:t>]</a:t>
            </a:r>
            <a:endParaRPr lang="en-IN" sz="2400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57263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D26AB-1E6E-4DCE-B791-E56EFC6A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10701"/>
            <a:ext cx="10972800" cy="1325563"/>
          </a:xfrm>
        </p:spPr>
        <p:txBody>
          <a:bodyPr/>
          <a:lstStyle/>
          <a:p>
            <a:r>
              <a:rPr lang="en-IN" dirty="0"/>
              <a:t>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F8F1-8F69-4854-92FE-17289140C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023" y="2528478"/>
            <a:ext cx="5280212" cy="32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945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114-0432-41A4-A9AF-B3E47DE3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39" y="948017"/>
            <a:ext cx="11092543" cy="99604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257C-7FDB-4E6E-93EE-031525EA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2554941"/>
            <a:ext cx="11116235" cy="374724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Introduced by Google in 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Söhne"/>
              </a:rPr>
              <a:t>MobileNet</a:t>
            </a:r>
            <a:r>
              <a:rPr lang="en-US" sz="2400" b="0" i="0" dirty="0">
                <a:effectLst/>
                <a:latin typeface="Söhne"/>
              </a:rPr>
              <a:t> is a popular convolutional neural network (CNN) architecture designed for efficient and </a:t>
            </a:r>
            <a:r>
              <a:rPr lang="en-US" sz="2400" b="1" i="0" dirty="0">
                <a:effectLst/>
                <a:latin typeface="Söhne"/>
              </a:rPr>
              <a:t>lightweight deep learning </a:t>
            </a:r>
            <a:r>
              <a:rPr lang="en-US" sz="2400" b="0" i="0" dirty="0">
                <a:effectLst/>
                <a:latin typeface="Söhne"/>
              </a:rPr>
              <a:t>inference on mobile and embedded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Open Sans"/>
              </a:rPr>
              <a:t>Uses 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Open Sans"/>
              </a:rPr>
              <a:t>depth-wise separable convolutions</a:t>
            </a:r>
            <a:endParaRPr lang="en-US" sz="24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   Main focus: Achieving high accuracy with </a:t>
            </a:r>
            <a:r>
              <a:rPr lang="en-US" sz="2400" b="1" i="0" dirty="0">
                <a:effectLst/>
                <a:latin typeface="Söhne"/>
              </a:rPr>
              <a:t>low computational</a:t>
            </a:r>
            <a:r>
              <a:rPr lang="en-US" sz="2400" b="0" i="0" dirty="0">
                <a:effectLst/>
                <a:latin typeface="Söhne"/>
              </a:rPr>
              <a:t> and memory                                                   requirements.</a:t>
            </a:r>
          </a:p>
          <a:p>
            <a:br>
              <a:rPr lang="en-US" sz="2400" dirty="0"/>
            </a:br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989641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A8D8-5B0B-4588-97FA-E400D9BF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4A75-D7A9-4F43-9E35-30AEDD71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3"/>
            <a:ext cx="10972800" cy="504763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Open Sans"/>
              </a:rPr>
              <a:t>An efficient network architecture and a set of two hyper-params in order to </a:t>
            </a:r>
            <a:r>
              <a:rPr lang="en-US" sz="3400" b="1" i="0" u="sng" dirty="0">
                <a:solidFill>
                  <a:srgbClr val="000000"/>
                </a:solidFill>
                <a:effectLst/>
                <a:latin typeface="Open Sans"/>
              </a:rPr>
              <a:t>build very small, low latency models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Open Sans"/>
              </a:rPr>
              <a:t> that can be easily matched to design requirements </a:t>
            </a:r>
            <a:r>
              <a:rPr lang="en-US" sz="3400" b="1" i="0" u="none" strike="noStrike" dirty="0">
                <a:solidFill>
                  <a:srgbClr val="000000"/>
                </a:solidFill>
                <a:effectLst/>
                <a:latin typeface="Open Sans"/>
              </a:rPr>
              <a:t>for mobile and embedded vision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Open Sans"/>
              </a:rPr>
              <a:t>Small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i="0" u="none" strike="noStrike" dirty="0">
                <a:solidFill>
                  <a:srgbClr val="000000"/>
                </a:solidFill>
                <a:effectLst/>
                <a:latin typeface="Open Sans"/>
              </a:rPr>
              <a:t>Compressing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Open Sans"/>
              </a:rPr>
              <a:t> - Product quantization , Hashing , Pruning </a:t>
            </a:r>
            <a:r>
              <a:rPr lang="en-IN" sz="2600" dirty="0">
                <a:solidFill>
                  <a:srgbClr val="000000"/>
                </a:solidFill>
                <a:latin typeface="Open Sans"/>
              </a:rPr>
              <a:t>,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Open Sans"/>
              </a:rPr>
              <a:t>Vector quantization , Huffman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i="0" u="none" strike="noStrike" dirty="0">
                <a:solidFill>
                  <a:srgbClr val="000000"/>
                </a:solidFill>
                <a:effectLst/>
                <a:latin typeface="Open Sans"/>
              </a:rPr>
              <a:t>Shrinking   - 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Open Sans"/>
              </a:rPr>
              <a:t>Width multiplier , Resolution multiplier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i="0" u="none" strike="noStrike" dirty="0">
                <a:solidFill>
                  <a:srgbClr val="000000"/>
                </a:solidFill>
                <a:effectLst/>
                <a:latin typeface="Open Sans"/>
              </a:rPr>
              <a:t>Factorizing  -  </a:t>
            </a:r>
            <a:r>
              <a:rPr lang="en-IN" sz="2600" dirty="0"/>
              <a:t>to speed up pretrained networks</a:t>
            </a:r>
            <a:endParaRPr lang="en-IN" sz="2600" b="1" i="0" u="none" strike="noStrike" dirty="0">
              <a:solidFill>
                <a:srgbClr val="000000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i="0" u="none" strike="noStrike" dirty="0">
                <a:solidFill>
                  <a:srgbClr val="000000"/>
                </a:solidFill>
                <a:effectLst/>
                <a:latin typeface="Open Sans"/>
              </a:rPr>
              <a:t>Distillation  -  </a:t>
            </a:r>
            <a:r>
              <a:rPr lang="en-IN" sz="2600" dirty="0"/>
              <a:t>uses a larger network to teach a small network - </a:t>
            </a:r>
            <a:r>
              <a:rPr lang="en-IN" sz="2600" b="1" i="0" u="none" strike="noStrike" dirty="0">
                <a:solidFill>
                  <a:srgbClr val="000000"/>
                </a:solidFill>
                <a:effectLst/>
                <a:latin typeface="Open Sans"/>
              </a:rPr>
              <a:t>Face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i="0" u="none" strike="noStrike" dirty="0">
                <a:solidFill>
                  <a:srgbClr val="000000"/>
                </a:solidFill>
                <a:effectLst/>
                <a:latin typeface="Open Sans"/>
              </a:rPr>
              <a:t>Low bit network</a:t>
            </a:r>
            <a:endParaRPr lang="en-IN" sz="2600" b="1" dirty="0">
              <a:effectLst/>
            </a:endParaRPr>
          </a:p>
          <a:p>
            <a:br>
              <a:rPr lang="en-IN" sz="2800" dirty="0"/>
            </a:br>
            <a:endParaRPr lang="en-US" sz="3200" b="1" dirty="0">
              <a:solidFill>
                <a:srgbClr val="000000"/>
              </a:solidFill>
              <a:latin typeface="Open Sans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60029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EA5-B4A7-46AC-A819-05552A0F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Depth-wise separable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541C-9423-4971-B78C-E4D9BF8C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Economica"/>
              </a:rPr>
              <a:t>Depth-wise Separable Convolution =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Economica"/>
              </a:rPr>
              <a:t>Depth-wise convolution + pointwise convolution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0524-7DB6-4D12-9D29-4AE26898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9765"/>
            <a:ext cx="3612776" cy="2334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103FE-A339-4B3F-A8AC-BA429EF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52" y="2639765"/>
            <a:ext cx="3801036" cy="2334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A53A0-AB46-4B46-8722-2F7EED85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588" y="2639765"/>
            <a:ext cx="4482354" cy="2334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76ACD1-5D30-4B88-B855-A38D0686BA10}"/>
              </a:ext>
            </a:extLst>
          </p:cNvPr>
          <p:cNvSpPr txBox="1"/>
          <p:nvPr/>
        </p:nvSpPr>
        <p:spPr>
          <a:xfrm>
            <a:off x="309281" y="5508215"/>
            <a:ext cx="1188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convolutional filters in (a) are replaced by two layers: depth-wise convolution in (b) and pointwise convolution in (c) to build a </a:t>
            </a:r>
            <a:r>
              <a:rPr lang="en-US" dirty="0" err="1"/>
              <a:t>depthwise</a:t>
            </a:r>
            <a:r>
              <a:rPr lang="en-US" dirty="0"/>
              <a:t>- separable convolution.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2749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7C85-23A4-40AA-A8DB-40327E52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6639"/>
            <a:ext cx="10972800" cy="1325563"/>
          </a:xfrm>
        </p:spPr>
        <p:txBody>
          <a:bodyPr>
            <a:normAutofit/>
          </a:bodyPr>
          <a:lstStyle/>
          <a:p>
            <a:r>
              <a:rPr lang="en-IN" dirty="0"/>
              <a:t>Computational cost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21F13-226D-4DFB-8041-2F0EB9D532EF}"/>
              </a:ext>
            </a:extLst>
          </p:cNvPr>
          <p:cNvSpPr txBox="1"/>
          <p:nvPr/>
        </p:nvSpPr>
        <p:spPr>
          <a:xfrm>
            <a:off x="440871" y="1883347"/>
            <a:ext cx="11283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computational cost = (#of elements per kernel) * (# of kernels) * (# of positions taken per kernel)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321112B-6CCC-4B13-8E64-C54396BB9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176"/>
          <a:stretch/>
        </p:blipFill>
        <p:spPr>
          <a:xfrm>
            <a:off x="762000" y="2499038"/>
            <a:ext cx="5966977" cy="52810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B4AF5F-9807-4890-AFF8-FF33C4BCF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50" b="70872"/>
          <a:stretch/>
        </p:blipFill>
        <p:spPr>
          <a:xfrm>
            <a:off x="609600" y="3225487"/>
            <a:ext cx="5078187" cy="528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E09DDE-D01E-4EB3-BBF6-36FC8A3B2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786" y="3027147"/>
            <a:ext cx="6487593" cy="1325562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0CDD839F-1B96-48F6-95B8-B756AFA72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8" t="55857"/>
          <a:stretch/>
        </p:blipFill>
        <p:spPr>
          <a:xfrm>
            <a:off x="6728977" y="2499038"/>
            <a:ext cx="4751615" cy="4978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CA6F57-010A-4635-A66E-A1363DD416FF}"/>
              </a:ext>
            </a:extLst>
          </p:cNvPr>
          <p:cNvSpPr txBox="1"/>
          <p:nvPr/>
        </p:nvSpPr>
        <p:spPr>
          <a:xfrm>
            <a:off x="332014" y="4526254"/>
            <a:ext cx="115279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Montserrat"/>
              </a:rPr>
              <a:t>Depth-wise separable convolutions</a:t>
            </a:r>
            <a:r>
              <a:rPr lang="en-US" sz="2000" b="0" i="0" u="none" strike="noStrike" dirty="0">
                <a:effectLst/>
                <a:latin typeface="Montserrat"/>
              </a:rPr>
              <a:t> to break the interaction between “</a:t>
            </a:r>
            <a:r>
              <a:rPr lang="en-US" sz="2000" b="0" i="0" u="sng" dirty="0">
                <a:effectLst/>
                <a:latin typeface="Montserrat"/>
              </a:rPr>
              <a:t>the number of output channels</a:t>
            </a:r>
            <a:r>
              <a:rPr lang="en-US" sz="2000" b="0" i="0" u="none" strike="noStrike" dirty="0">
                <a:effectLst/>
                <a:latin typeface="Montserrat"/>
              </a:rPr>
              <a:t>” (N) and “size of the kernel” (D</a:t>
            </a:r>
            <a:r>
              <a:rPr lang="en-US" sz="2000" b="0" i="0" u="none" strike="noStrike" baseline="-25000" dirty="0">
                <a:effectLst/>
                <a:latin typeface="Montserrat"/>
              </a:rPr>
              <a:t>K</a:t>
            </a:r>
            <a:r>
              <a:rPr lang="en-US" sz="2000" b="0" i="0" u="none" strike="noStrike" dirty="0">
                <a:effectLst/>
                <a:latin typeface="Montserrat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Montserrat"/>
              </a:rPr>
              <a:t>Where</a:t>
            </a:r>
            <a:endParaRPr lang="en-US" sz="20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Montserrat"/>
              </a:rPr>
              <a:t>D</a:t>
            </a:r>
            <a:r>
              <a:rPr lang="en-US" sz="2000" b="0" i="0" u="none" strike="noStrike" baseline="-25000" dirty="0">
                <a:effectLst/>
                <a:latin typeface="Montserrat"/>
              </a:rPr>
              <a:t>K</a:t>
            </a:r>
            <a:r>
              <a:rPr lang="en-US" sz="2000" b="0" i="0" u="none" strike="noStrike" dirty="0">
                <a:effectLst/>
                <a:latin typeface="Montserrat"/>
              </a:rPr>
              <a:t>: Kernel size</a:t>
            </a:r>
            <a:endParaRPr lang="en-US" sz="20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Montserrat"/>
              </a:rPr>
              <a:t>M : # channels (depth) of input feature map</a:t>
            </a:r>
            <a:endParaRPr lang="en-US" sz="20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Montserrat"/>
              </a:rPr>
              <a:t>N: # filters (output channel/depth)</a:t>
            </a:r>
            <a:endParaRPr lang="en-US" sz="20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Montserrat"/>
              </a:rPr>
              <a:t>D</a:t>
            </a:r>
            <a:r>
              <a:rPr lang="en-US" sz="2000" b="0" i="0" u="none" strike="noStrike" baseline="-25000" dirty="0">
                <a:effectLst/>
                <a:latin typeface="Montserrat"/>
              </a:rPr>
              <a:t>F</a:t>
            </a:r>
            <a:r>
              <a:rPr lang="en-US" sz="2000" b="0" i="0" u="none" strike="noStrike" dirty="0">
                <a:effectLst/>
                <a:latin typeface="Montserrat"/>
              </a:rPr>
              <a:t>: Input feature map size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47248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62BE-2DB3-4FC4-B08B-CE0D333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7" y="557784"/>
            <a:ext cx="6096000" cy="1325563"/>
          </a:xfrm>
        </p:spPr>
        <p:txBody>
          <a:bodyPr/>
          <a:lstStyle/>
          <a:p>
            <a:r>
              <a:rPr lang="en-IN" dirty="0"/>
              <a:t>Reduced Computation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E229A-3060-4DC3-82F8-075C32DDF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87" t="37272"/>
          <a:stretch/>
        </p:blipFill>
        <p:spPr>
          <a:xfrm>
            <a:off x="0" y="3279695"/>
            <a:ext cx="5323114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EE6E2-4BC8-40A8-A847-E063BE4CC0D3}"/>
              </a:ext>
            </a:extLst>
          </p:cNvPr>
          <p:cNvSpPr txBox="1"/>
          <p:nvPr/>
        </p:nvSpPr>
        <p:spPr>
          <a:xfrm>
            <a:off x="93887" y="2027523"/>
            <a:ext cx="56986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By expressing convolution as a two step process of filtering and combining we get a reduction in computation of:</a:t>
            </a:r>
            <a:endParaRPr lang="en-IN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4E778-7042-4C5A-BF1A-A71F19F087F2}"/>
              </a:ext>
            </a:extLst>
          </p:cNvPr>
          <p:cNvSpPr txBox="1"/>
          <p:nvPr/>
        </p:nvSpPr>
        <p:spPr>
          <a:xfrm>
            <a:off x="187777" y="4974653"/>
            <a:ext cx="55108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MobileNet</a:t>
            </a:r>
            <a:r>
              <a:rPr lang="en-US" sz="2000" dirty="0"/>
              <a:t> uses 3 × 3 depth-wise separable convolutions which uses between 8 to 9 times less computation than standard convolutions.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2582F8-E55A-4542-A936-0F931DA3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57" y="116541"/>
            <a:ext cx="5513975" cy="38259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F136ED-B819-4AB7-BD8F-0AE44FD5FFC1}"/>
              </a:ext>
            </a:extLst>
          </p:cNvPr>
          <p:cNvSpPr txBox="1"/>
          <p:nvPr/>
        </p:nvSpPr>
        <p:spPr>
          <a:xfrm>
            <a:off x="6784115" y="2396855"/>
            <a:ext cx="254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Standard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rgbClr val="00B0F0"/>
                </a:solidFill>
              </a:rPr>
              <a:t>Conv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rgbClr val="00B0F0"/>
                </a:solidFill>
              </a:rPr>
              <a:t>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4DF44-C98A-4F4C-9C3D-2D629813C016}"/>
              </a:ext>
            </a:extLst>
          </p:cNvPr>
          <p:cNvSpPr txBox="1"/>
          <p:nvPr/>
        </p:nvSpPr>
        <p:spPr>
          <a:xfrm>
            <a:off x="9170894" y="116541"/>
            <a:ext cx="330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Depth-wise separable convolution Layer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CA5B8B-C18A-4D57-BD50-DB5E3261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519" y="4824260"/>
            <a:ext cx="4232750" cy="18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97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8942-24FE-42F1-9129-413EC9E0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Hyper-Parameters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A451-1223-4A7E-80A6-1C04046E3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                        </a:t>
            </a:r>
            <a:r>
              <a:rPr lang="en-IN" sz="2400" b="1" dirty="0"/>
              <a:t>Width Multiplier (</a:t>
            </a:r>
            <a:r>
              <a:rPr lang="el-GR" sz="2000" dirty="0"/>
              <a:t>α</a:t>
            </a:r>
            <a:r>
              <a:rPr lang="en-IN" sz="2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Open Sans"/>
              </a:rPr>
              <a:t>Thinner model (</a:t>
            </a:r>
            <a:r>
              <a:rPr lang="en-IN" b="1" i="0" u="none" strike="noStrike" dirty="0">
                <a:effectLst/>
                <a:latin typeface="Open Sans"/>
              </a:rPr>
              <a:t>reduce channels</a:t>
            </a:r>
            <a:r>
              <a:rPr lang="en-IN" b="0" i="0" u="none" strike="noStrike" dirty="0">
                <a:effectLst/>
                <a:latin typeface="Open San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/>
              </a:rPr>
              <a:t>Computational cost</a:t>
            </a:r>
          </a:p>
          <a:p>
            <a:endParaRPr lang="en-IN" dirty="0">
              <a:latin typeface="Open Sans"/>
            </a:endParaRPr>
          </a:p>
          <a:p>
            <a:endParaRPr lang="en-IN" b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Where </a:t>
            </a:r>
            <a:r>
              <a:rPr lang="en-US" dirty="0"/>
              <a:t>α ∈ (0, 1] with typical settings of 1, 0.75, 0.5 and 0.25.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α = 1 is the baseline </a:t>
            </a:r>
            <a:r>
              <a:rPr lang="en-US" dirty="0" err="1"/>
              <a:t>MobileNet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α &lt; 1 are reduced </a:t>
            </a:r>
            <a:r>
              <a:rPr lang="en-US" dirty="0" err="1"/>
              <a:t>MobileNets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number of parameters quadratically by roughly α ^2 .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41DD7-C2E9-4EC3-A083-0ABF8F942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                    </a:t>
            </a:r>
            <a:r>
              <a:rPr lang="en-IN" sz="2400" b="1" dirty="0"/>
              <a:t>Resolution multiplier (</a:t>
            </a:r>
            <a:r>
              <a:rPr lang="el-GR" sz="2000" dirty="0"/>
              <a:t>ρ</a:t>
            </a:r>
            <a:r>
              <a:rPr lang="en-IN" sz="24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Reduced Representation (</a:t>
            </a:r>
            <a:r>
              <a:rPr lang="en-IN" b="1" dirty="0"/>
              <a:t>reduce width &amp; height)</a:t>
            </a:r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ρ ∈ (0, 1] with input resolution of the network is 224, 192, 160 or 128.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ρ = 1 is the baseline </a:t>
            </a:r>
            <a:r>
              <a:rPr lang="en-US" dirty="0" err="1"/>
              <a:t>MobileNet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ρ &lt; 1 are reduced computation </a:t>
            </a:r>
            <a:r>
              <a:rPr lang="en-US" dirty="0" err="1"/>
              <a:t>MobileNets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Resolution multiplier has the effect of reducing computational cost by ρ^2 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174CC-9326-4E4C-B5AC-B3A4C24B9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3342977"/>
            <a:ext cx="4963886" cy="549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F3FE7-FCED-4E98-84F9-73C62078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81" y="3108511"/>
            <a:ext cx="5291324" cy="8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82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510-B70C-40F2-AD43-9BC8739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 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C50C1-7311-46A2-BEAD-E9217101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5" y="2553942"/>
            <a:ext cx="5121938" cy="2242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665CD-C41E-4970-AEDB-C436786A8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6" y="557784"/>
            <a:ext cx="5434719" cy="60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50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1204</Words>
  <Application>Microsoft Office PowerPoint</Application>
  <PresentationFormat>Widescreen</PresentationFormat>
  <Paragraphs>146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Avenir Next LT Pro</vt:lpstr>
      <vt:lpstr>Calibri</vt:lpstr>
      <vt:lpstr>Economica</vt:lpstr>
      <vt:lpstr>Montserrat</vt:lpstr>
      <vt:lpstr>NimbusRomNo9L-Regu</vt:lpstr>
      <vt:lpstr>Open Sans</vt:lpstr>
      <vt:lpstr>Posterama</vt:lpstr>
      <vt:lpstr>Söhne</vt:lpstr>
      <vt:lpstr>SplashVTI</vt:lpstr>
      <vt:lpstr>MobileNet</vt:lpstr>
      <vt:lpstr>CORE CONCEPT</vt:lpstr>
      <vt:lpstr>Introduction</vt:lpstr>
      <vt:lpstr>Proposal</vt:lpstr>
      <vt:lpstr>Depth-wise separable convolution</vt:lpstr>
      <vt:lpstr>Computational cost</vt:lpstr>
      <vt:lpstr>Reduced Computation</vt:lpstr>
      <vt:lpstr>Two Hyper-Parameters</vt:lpstr>
      <vt:lpstr>Experiment Results:</vt:lpstr>
      <vt:lpstr>PowerPoint Presentation</vt:lpstr>
      <vt:lpstr>MobileNet V1</vt:lpstr>
      <vt:lpstr>MobileNet V2</vt:lpstr>
      <vt:lpstr>Inverted Residual block</vt:lpstr>
      <vt:lpstr>Information loss</vt:lpstr>
      <vt:lpstr>Experiment Results</vt:lpstr>
      <vt:lpstr>MobileNet V3</vt:lpstr>
      <vt:lpstr>Squeeze and Excitation Blocks</vt:lpstr>
      <vt:lpstr>Redesigning Expensive Layers</vt:lpstr>
      <vt:lpstr>Hard-swish activation function</vt:lpstr>
      <vt:lpstr>Comparison Results</vt:lpstr>
      <vt:lpstr>Summary of Differences</vt:lpstr>
      <vt:lpstr>Use cases</vt:lpstr>
      <vt:lpstr>Research Papers</vt:lpstr>
      <vt:lpstr>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MobileNet</dc:title>
  <dc:creator>Gajula Kavya sri</dc:creator>
  <cp:lastModifiedBy>KAVYASRI GAJULA</cp:lastModifiedBy>
  <cp:revision>13</cp:revision>
  <dcterms:created xsi:type="dcterms:W3CDTF">2023-06-12T17:10:20Z</dcterms:created>
  <dcterms:modified xsi:type="dcterms:W3CDTF">2023-07-08T13:10:04Z</dcterms:modified>
</cp:coreProperties>
</file>