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6" r:id="rId3"/>
    <p:sldId id="277" r:id="rId5"/>
    <p:sldId id="318" r:id="rId6"/>
    <p:sldId id="326" r:id="rId7"/>
    <p:sldId id="327" r:id="rId8"/>
    <p:sldId id="325" r:id="rId9"/>
    <p:sldId id="324" r:id="rId10"/>
    <p:sldId id="323" r:id="rId11"/>
    <p:sldId id="393" r:id="rId12"/>
    <p:sldId id="378" r:id="rId13"/>
    <p:sldId id="288" r:id="rId14"/>
    <p:sldId id="294" r:id="rId15"/>
    <p:sldId id="320" r:id="rId16"/>
    <p:sldId id="304" r:id="rId17"/>
    <p:sldId id="314" r:id="rId18"/>
    <p:sldId id="312" r:id="rId19"/>
    <p:sldId id="344" r:id="rId20"/>
    <p:sldId id="317" r:id="rId21"/>
    <p:sldId id="298" r:id="rId22"/>
  </p:sldIdLst>
  <p:sldSz cx="9144000" cy="6858000" type="screen4x3"/>
  <p:notesSz cx="7102475" cy="10233025"/>
  <p:custDataLst>
    <p:tags r:id="rId26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CC"/>
    <a:srgbClr val="666699"/>
    <a:srgbClr val="000066"/>
    <a:srgbClr val="000099"/>
    <a:srgbClr val="FFFFFF"/>
    <a:srgbClr val="FF0000"/>
    <a:srgbClr val="EAEAEA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68"/>
    <p:restoredTop sz="89966"/>
  </p:normalViewPr>
  <p:slideViewPr>
    <p:cSldViewPr showGuides="1">
      <p:cViewPr varScale="1">
        <p:scale>
          <a:sx n="103" d="100"/>
          <a:sy n="103" d="100"/>
        </p:scale>
        <p:origin x="-1758" y="-96"/>
      </p:cViewPr>
      <p:guideLst>
        <p:guide orient="horz" pos="2160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8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4818" name="页眉占位符 348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/>
            <a:endParaRPr lang="zh-CN" altLang="en-US" sz="1300" dirty="0">
              <a:ea typeface="宋体" panose="02010600030101010101" pitchFamily="2" charset="-122"/>
            </a:endParaRPr>
          </a:p>
        </p:txBody>
      </p:sp>
      <p:sp>
        <p:nvSpPr>
          <p:cNvPr id="34819" name="日期占位符 34818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/>
            <a:endParaRPr lang="zh-CN" altLang="en-US" sz="1300" dirty="0">
              <a:ea typeface="宋体" panose="02010600030101010101" pitchFamily="2" charset="-122"/>
            </a:endParaRPr>
          </a:p>
        </p:txBody>
      </p:sp>
      <p:sp>
        <p:nvSpPr>
          <p:cNvPr id="34820" name="幻灯片图像占位符 34819"/>
          <p:cNvSpPr>
            <a:spLocks noRot="1" noTextEdit="1"/>
          </p:cNvSpPr>
          <p:nvPr>
            <p:ph type="sldImg" idx="2"/>
          </p:nvPr>
        </p:nvSpPr>
        <p:spPr>
          <a:xfrm>
            <a:off x="993775" y="766763"/>
            <a:ext cx="5116513" cy="3836987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821" name="文本占位符 34820"/>
          <p:cNvSpPr>
            <a:spLocks noGrp="1"/>
          </p:cNvSpPr>
          <p:nvPr>
            <p:ph type="body" sz="quarter" idx="3"/>
          </p:nvPr>
        </p:nvSpPr>
        <p:spPr>
          <a:xfrm>
            <a:off x="709613" y="4859338"/>
            <a:ext cx="5683250" cy="460692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2" name="页脚占位符 34821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/>
            <a:endParaRPr lang="zh-CN" altLang="en-US" sz="1300" dirty="0">
              <a:ea typeface="宋体" panose="02010600030101010101" pitchFamily="2" charset="-122"/>
            </a:endParaRPr>
          </a:p>
        </p:txBody>
      </p:sp>
      <p:sp>
        <p:nvSpPr>
          <p:cNvPr id="34823" name="灯片编号占位符 34822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/>
            <a:fld id="{9A0DB2DC-4C9A-4742-B13C-FB6460FD3503}" type="slidenum">
              <a:rPr lang="zh-CN" altLang="en-US" sz="1300" dirty="0">
                <a:ea typeface="宋体" panose="02010600030101010101" pitchFamily="2" charset="-122"/>
              </a:rPr>
            </a:fld>
            <a:endParaRPr lang="zh-CN" altLang="en-US" sz="13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altLang="en-US" sz="1300" dirty="0">
                <a:ea typeface="宋体" panose="02010600030101010101" pitchFamily="2" charset="-122"/>
              </a:rPr>
            </a:fld>
            <a:endParaRPr lang="zh-CN" altLang="en-US" sz="1300" dirty="0">
              <a:ea typeface="宋体" panose="02010600030101010101" pitchFamily="2" charset="-122"/>
            </a:endParaRPr>
          </a:p>
        </p:txBody>
      </p:sp>
      <p:sp>
        <p:nvSpPr>
          <p:cNvPr id="35842" name="幻灯片图像占位符 3584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endParaRPr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altLang="en-US" sz="1300" dirty="0">
                <a:ea typeface="宋体" panose="02010600030101010101" pitchFamily="2" charset="-122"/>
              </a:rPr>
            </a:fld>
            <a:endParaRPr lang="zh-CN" altLang="en-US" sz="1300" dirty="0">
              <a:ea typeface="宋体" panose="02010600030101010101" pitchFamily="2" charset="-122"/>
            </a:endParaRPr>
          </a:p>
        </p:txBody>
      </p:sp>
      <p:sp>
        <p:nvSpPr>
          <p:cNvPr id="198658" name="幻灯片图像占位符 198657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98659" name="文本占位符 19865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zh-CN" altLang="en-US" dirty="0">
                <a:ea typeface="宋体" panose="02010600030101010101" pitchFamily="2" charset="-122"/>
              </a:rPr>
              <a:t>如何获取群二维码：打开 </a:t>
            </a:r>
            <a:r>
              <a:rPr lang="en-US" altLang="zh-CN" err="1">
                <a:ea typeface="宋体" panose="02010600030101010101" pitchFamily="2" charset="-122"/>
              </a:rPr>
              <a:t>https://qun.qq.com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，点击“加群组件”，在左边“</a:t>
            </a:r>
            <a:r>
              <a:rPr lang="en-US" altLang="zh-CN" dirty="0">
                <a:ea typeface="宋体" panose="02010600030101010101" pitchFamily="2" charset="-122"/>
              </a:rPr>
              <a:t>1.</a:t>
            </a:r>
            <a:r>
              <a:rPr lang="zh-CN" altLang="en-US" dirty="0">
                <a:ea typeface="宋体" panose="02010600030101010101" pitchFamily="2" charset="-122"/>
              </a:rPr>
              <a:t>请选择你创建的群 ”下拉列表中选择一个群，在右边“</a:t>
            </a:r>
            <a:r>
              <a:rPr lang="en-US" altLang="zh-CN" dirty="0">
                <a:ea typeface="宋体" panose="02010600030101010101" pitchFamily="2" charset="-122"/>
              </a:rPr>
              <a:t>2.</a:t>
            </a:r>
            <a:r>
              <a:rPr lang="zh-CN" altLang="en-US" dirty="0">
                <a:ea typeface="宋体" panose="02010600030101010101" pitchFamily="2" charset="-122"/>
              </a:rPr>
              <a:t>获取你需要的代码或二维码”处点击“二维码”，再选择相应的尺寸并下载。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altLang="en-US" sz="1300" dirty="0">
                <a:ea typeface="宋体" panose="02010600030101010101" pitchFamily="2" charset="-122"/>
              </a:rPr>
            </a:fld>
            <a:endParaRPr lang="zh-CN" altLang="en-US" sz="1300" dirty="0">
              <a:ea typeface="宋体" panose="02010600030101010101" pitchFamily="2" charset="-122"/>
            </a:endParaRPr>
          </a:p>
        </p:txBody>
      </p:sp>
      <p:sp>
        <p:nvSpPr>
          <p:cNvPr id="205826" name="幻灯片图像占位符 20582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05827" name="文本占位符 205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>
              <a:buNone/>
            </a:pPr>
            <a:r>
              <a:rPr lang="zh-CN" altLang="en-US" dirty="0"/>
              <a:t>老师抓到在课堂上玩手机者，将暂时没收，并置于讲台上示众。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accent2"/>
                </a:solidFill>
                <a:ea typeface="华文中宋" panose="02010600040101010101" charset="-122"/>
                <a:cs typeface="Times New Roman" panose="02020603050405020304" pitchFamily="18" charset="0"/>
                <a:sym typeface="Wingdings" panose="05000000000000000000" charset="0"/>
              </a:rPr>
              <a:t>☺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小知识：大学里的课程成绩通常是怎么评定的？</a:t>
            </a:r>
            <a:r>
              <a:rPr lang="zh-CN" altLang="en-US">
                <a:solidFill>
                  <a:schemeClr val="accent2"/>
                </a:solidFill>
                <a:ea typeface="华文中宋" panose="02010600040101010101" charset="-122"/>
                <a:cs typeface="Times New Roman" panose="02020603050405020304" pitchFamily="18" charset="0"/>
                <a:sym typeface="Wingdings" panose="05000000000000000000" charset="0"/>
              </a:rPr>
              <a:t>☺</a:t>
            </a:r>
            <a:endParaRPr lang="zh-CN" altLang="en-US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1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、课程成绩分为</a:t>
            </a:r>
            <a:r>
              <a:rPr lang="zh-CN" altLang="en-US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平时成绩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</a:t>
            </a:r>
            <a:r>
              <a:rPr lang="zh-CN" altLang="en-US">
                <a:solidFill>
                  <a:srgbClr val="0000FF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期末考试成绩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两部分。</a:t>
            </a:r>
            <a:endParaRPr lang="zh-CN" altLang="en-US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2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、教师根据课程特点和教学经验选择几个项目（常见的有点名签到、课后作业、实验预习报告、实验报告、课堂问答、课堂笔记、期中考试或单元测验）作为</a:t>
            </a:r>
            <a:r>
              <a:rPr lang="zh-CN" altLang="en-US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平时成绩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。</a:t>
            </a:r>
            <a:endParaRPr lang="zh-CN" altLang="en-US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3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、期末考试之后，教师根据</a:t>
            </a:r>
            <a:r>
              <a:rPr lang="zh-CN" altLang="en-US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平时成绩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</a:t>
            </a:r>
            <a:r>
              <a:rPr lang="zh-CN" altLang="en-US">
                <a:solidFill>
                  <a:srgbClr val="0000FF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期末考试成绩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给出</a:t>
            </a:r>
            <a:r>
              <a:rPr lang="zh-CN" altLang="en-US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平时总评成绩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。</a:t>
            </a:r>
            <a:endParaRPr lang="zh-CN" altLang="en-US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（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1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）通常根据各项平时成绩高低，评定平时总评成绩；</a:t>
            </a:r>
            <a:endParaRPr lang="zh-CN" altLang="en-US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（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2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）期末考试成绩低于及格分数线几分、而且平时成绩不是很差时，酌情拔高平时总评成绩，使之刚好能够及格。</a:t>
            </a:r>
            <a:endParaRPr lang="zh-CN" altLang="en-US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（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3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）期末考试成绩优异者，直接给出较高的平时总评成绩。</a:t>
            </a:r>
            <a:endParaRPr lang="zh-CN" altLang="en-US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4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、两部分成绩按比例计算该课程的学期总评成绩</a:t>
            </a:r>
            <a:r>
              <a:rPr lang="zh-CN" altLang="en-US">
                <a:solidFill>
                  <a:srgbClr val="7030A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：</a:t>
            </a:r>
            <a:endParaRPr lang="zh-CN" altLang="en-US">
              <a:solidFill>
                <a:srgbClr val="7030A0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zh-CN" altLang="en-US">
                <a:solidFill>
                  <a:srgbClr val="7030A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学期总评成绩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= </a:t>
            </a: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平时总评成绩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×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A%  +  </a:t>
            </a:r>
            <a:r>
              <a:rPr lang="zh-CN" altLang="en-US">
                <a:solidFill>
                  <a:srgbClr val="0000FF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期末考试成绩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×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B%</a:t>
            </a:r>
            <a:endParaRPr lang="en-US" altLang="zh-CN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（上式中的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A 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B 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值满足：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 + B=100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，具体由教师设定）</a:t>
            </a:r>
            <a:endParaRPr lang="zh-CN" altLang="en-US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中小学使用的都是统编教材，但是在大学及以上阶段，同一门课程都有很多由不同编著者所写的教材。这些教材有好有坏，反映了编著者本人的学术水平。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大学生要注意自己所学课程使用的是何人所著的教材。这关系到自己学习该门课程所能达到的水平。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altLang="en-US" sz="1300" dirty="0">
                <a:ea typeface="宋体" panose="02010600030101010101" pitchFamily="2" charset="-122"/>
              </a:rPr>
            </a:fld>
            <a:endParaRPr lang="zh-CN" altLang="en-US" sz="13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altLang="en-US" sz="1300" dirty="0">
                <a:ea typeface="宋体" panose="02010600030101010101" pitchFamily="2" charset="-122"/>
              </a:rPr>
            </a:fld>
            <a:endParaRPr lang="zh-CN" altLang="en-US" sz="1300" dirty="0">
              <a:ea typeface="宋体" panose="02010600030101010101" pitchFamily="2" charset="-122"/>
            </a:endParaRPr>
          </a:p>
        </p:txBody>
      </p:sp>
      <p:sp>
        <p:nvSpPr>
          <p:cNvPr id="179202" name="幻灯片图像占位符 17920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79203" name="文本占位符 1792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不要读谭浩强的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《C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语言程序设计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》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！ </a:t>
            </a:r>
            <a:r>
              <a:rPr lang="zh-CN" altLang="en-US" dirty="0">
                <a:ea typeface="宋体" panose="02010600030101010101" pitchFamily="2" charset="-122"/>
              </a:rPr>
              <a:t>建议不要看该书，尤其不要做后面的习题，特别不要购买配套练习题。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ea typeface="宋体" panose="02010600030101010101" pitchFamily="2" charset="-122"/>
              </a:rPr>
              <a:t>这本书不是学习的途径，会指引你误入歧途。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/>
            <a:r>
              <a:rPr lang="en-US" altLang="zh-CN">
                <a:ea typeface="宋体" panose="02010600030101010101" pitchFamily="2" charset="-122"/>
                <a:sym typeface="+mn-ea"/>
              </a:rPr>
              <a:t>http://baike.sogou.com/v784820.htm?fromTitle=%E8%B0%AD%E6%B5%A9%E5%BC%BA</a:t>
            </a:r>
            <a:endParaRPr lang="en-US" altLang="zh-CN">
              <a:ea typeface="宋体" panose="02010600030101010101" pitchFamily="2" charset="-122"/>
            </a:endParaRPr>
          </a:p>
          <a:p>
            <a:pPr lvl="0"/>
            <a:r>
              <a:rPr lang="zh-CN" altLang="en-US" dirty="0">
                <a:sym typeface="+mn-ea"/>
              </a:rPr>
              <a:t>谭浩强（</a:t>
            </a:r>
            <a:r>
              <a:rPr lang="en-US" altLang="zh-CN" dirty="0">
                <a:sym typeface="+mn-ea"/>
              </a:rPr>
              <a:t>1934</a:t>
            </a:r>
            <a:r>
              <a:rPr lang="zh-CN" altLang="en-US" dirty="0">
                <a:sym typeface="+mn-ea"/>
              </a:rPr>
              <a:t>－），中国著名计算机教育专家。</a:t>
            </a:r>
            <a:r>
              <a:rPr lang="en-US" altLang="zh-CN" dirty="0">
                <a:sym typeface="+mn-ea"/>
              </a:rPr>
              <a:t>1958</a:t>
            </a:r>
            <a:r>
              <a:rPr lang="zh-CN" altLang="en-US" dirty="0">
                <a:sym typeface="+mn-ea"/>
              </a:rPr>
              <a:t>年清华大学自动控制系毕业。现任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北京联合大学</a:t>
            </a:r>
            <a:r>
              <a:rPr lang="zh-CN" altLang="en-US" dirty="0">
                <a:sym typeface="+mn-ea"/>
              </a:rPr>
              <a:t>教授、全国高等院校计算机基础教育研究会会长、教育部全国计算机应用技术证书</a:t>
            </a:r>
            <a:r>
              <a:rPr lang="en-US" altLang="zh-CN" dirty="0">
                <a:sym typeface="+mn-ea"/>
              </a:rPr>
              <a:t>(NIT)</a:t>
            </a:r>
            <a:r>
              <a:rPr lang="zh-CN" altLang="en-US" dirty="0">
                <a:sym typeface="+mn-ea"/>
              </a:rPr>
              <a:t>考试委员会主任委员，教育部全国计算机等级考试委员会顾问。</a:t>
            </a:r>
            <a:endParaRPr lang="zh-CN" altLang="en-US" dirty="0"/>
          </a:p>
          <a:p>
            <a:pPr lvl="0"/>
            <a:endParaRPr lang="en-US" altLang="zh-CN">
              <a:ea typeface="宋体" panose="02010600030101010101" pitchFamily="2" charset="-122"/>
            </a:endParaRPr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ym typeface="+mn-ea"/>
              </a:rPr>
              <a:t>他编著的计算机教材 </a:t>
            </a:r>
            <a:r>
              <a:rPr lang="en-US" altLang="zh-CN" dirty="0">
                <a:sym typeface="+mn-ea"/>
              </a:rPr>
              <a:t>BASIC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FORTRAN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COBOL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PASCAL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 </a:t>
            </a:r>
            <a:r>
              <a:rPr lang="zh-CN" altLang="en-US" dirty="0">
                <a:sym typeface="+mn-ea"/>
              </a:rPr>
              <a:t>等书发行量均为全国之首。全国大多数高校都首选他的书为教材。</a:t>
            </a:r>
            <a:endParaRPr lang="zh-CN" altLang="en-US" dirty="0"/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en-US" altLang="zh-CN" dirty="0">
                <a:sym typeface="+mn-ea"/>
              </a:rPr>
              <a:t>2008</a:t>
            </a:r>
            <a:r>
              <a:rPr lang="zh-CN" altLang="en-US" dirty="0">
                <a:sym typeface="+mn-ea"/>
              </a:rPr>
              <a:t>年底，他编著的书中发行量超过</a:t>
            </a:r>
            <a:r>
              <a:rPr lang="en-US" altLang="zh-CN" dirty="0">
                <a:sym typeface="+mn-ea"/>
              </a:rPr>
              <a:t>1000</a:t>
            </a:r>
            <a:r>
              <a:rPr lang="zh-CN" altLang="en-US" dirty="0">
                <a:sym typeface="+mn-ea"/>
              </a:rPr>
              <a:t>万册的就有两种（</a:t>
            </a:r>
            <a:r>
              <a:rPr lang="en-US" altLang="zh-CN" dirty="0">
                <a:sym typeface="+mn-ea"/>
              </a:rPr>
              <a:t>《BASIC</a:t>
            </a:r>
            <a:r>
              <a:rPr lang="zh-CN" altLang="en-US" dirty="0">
                <a:sym typeface="+mn-ea"/>
              </a:rPr>
              <a:t>语言</a:t>
            </a:r>
            <a:r>
              <a:rPr lang="en-US" altLang="zh-CN" dirty="0"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olidFill>
                  <a:schemeClr val="hlink"/>
                </a:solidFill>
                <a:sym typeface="+mn-ea"/>
              </a:rPr>
              <a:t>《C</a:t>
            </a:r>
            <a:r>
              <a:rPr lang="zh-CN" altLang="en-US" dirty="0">
                <a:solidFill>
                  <a:schemeClr val="hlink"/>
                </a:solidFill>
                <a:sym typeface="+mn-ea"/>
              </a:rPr>
              <a:t>程序设计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》</a:t>
            </a:r>
            <a:r>
              <a:rPr lang="zh-CN" altLang="en-US" dirty="0">
                <a:sym typeface="+mn-ea"/>
              </a:rPr>
              <a:t>），这不仅在我国科技界绝无仅有，在世界上也无前例。</a:t>
            </a:r>
            <a:endParaRPr lang="zh-CN" altLang="en-US" dirty="0">
              <a:sym typeface="+mn-ea"/>
            </a:endParaRPr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计算机编程专业人士对这本书的批评：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buNone/>
            </a:pPr>
            <a:r>
              <a:rPr lang="en-US" altLang="zh-CN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1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、书中太注重算法，而忽视了思想，忽略整体，只见树木不见森林。实际上，对于初学者来说，编程的思想才是最重要的，算法则是次要的。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buNone/>
            </a:pPr>
            <a:r>
              <a:rPr lang="en-US" altLang="zh-CN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2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、书中例子错漏很多，并且代码写的并不友好，不适合培养良好的编程习惯！坏习惯一旦养成，很难改。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endParaRPr lang="zh-CN" altLang="en-US" dirty="0"/>
          </a:p>
          <a:p>
            <a:pPr lvl="0"/>
            <a:endParaRPr lang="en-US" altLang="zh-CN">
              <a:ea typeface="宋体" panose="02010600030101010101" pitchFamily="2" charset="-122"/>
            </a:endParaRPr>
          </a:p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高程实验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物理机房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9-21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/>
            <a:fld id="{9A0DB2DC-4C9A-4742-B13C-FB6460FD3503}" type="slidenum">
              <a:rPr lang="zh-CN" altLang="en-US" sz="1300" dirty="0">
                <a:ea typeface="宋体" panose="02010600030101010101" pitchFamily="2" charset="-122"/>
              </a:rPr>
            </a:fld>
            <a:endParaRPr lang="zh-CN" altLang="en-US" sz="13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8418" name="Rectangle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8419" name="Rectangle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folHlink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Tx/>
              <a:buSzTx/>
              <a:buFont typeface="Wingdings" panose="05000000000000000000" pitchFamily="2" charset="2"/>
              <a:buNone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buNone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1704" y="188913"/>
            <a:ext cx="2033985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984041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86610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078" y="981075"/>
            <a:ext cx="3986610" cy="5400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7394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8135938" cy="6492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7395" name="Rectangle 3"/>
          <p:cNvSpPr>
            <a:spLocks noGrp="1"/>
          </p:cNvSpPr>
          <p:nvPr>
            <p:ph type="body" idx="1"/>
          </p:nvPr>
        </p:nvSpPr>
        <p:spPr>
          <a:xfrm>
            <a:off x="539750" y="981075"/>
            <a:ext cx="8135938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random/>
  </p:transition>
  <p:hf hdr="0" ftr="0" dt="0"/>
  <p:txStyles>
    <p:title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folHlink"/>
        </a:buClr>
        <a:buSzPct val="85000"/>
        <a:buFont typeface="Wingdings" panose="05000000000000000000" pitchFamily="2" charset="2"/>
        <a:buChar char="n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 typeface="Wingdings" panose="05000000000000000000" pitchFamily="2" charset="2"/>
        <a:buChar char="u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 typeface="Wingdings" panose="05000000000000000000" pitchFamily="2" charset="2"/>
        <a:buChar char="p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 typeface="Wingdings" panose="05000000000000000000" pitchFamily="2" charset="2"/>
        <a:buChar char="»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jpeg"/><Relationship Id="rId8" Type="http://schemas.openxmlformats.org/officeDocument/2006/relationships/tags" Target="../tags/tag6.xml"/><Relationship Id="rId7" Type="http://schemas.openxmlformats.org/officeDocument/2006/relationships/image" Target="../media/image14.jpeg"/><Relationship Id="rId6" Type="http://schemas.openxmlformats.org/officeDocument/2006/relationships/tags" Target="../tags/tag5.xml"/><Relationship Id="rId5" Type="http://schemas.openxmlformats.org/officeDocument/2006/relationships/image" Target="../media/image13.jpeg"/><Relationship Id="rId4" Type="http://schemas.openxmlformats.org/officeDocument/2006/relationships/tags" Target="../tags/tag4.xml"/><Relationship Id="rId3" Type="http://schemas.openxmlformats.org/officeDocument/2006/relationships/image" Target="../media/image12.jpeg"/><Relationship Id="rId2" Type="http://schemas.openxmlformats.org/officeDocument/2006/relationships/tags" Target="../tags/tag3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anbangli@qq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hyperlink" Target="mailto:anbangli@qq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4"/>
          </p:nvPr>
        </p:nvSpPr>
        <p:spPr/>
        <p:txBody>
          <a:bodyPr/>
          <a:p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8677" name="文本框 28676"/>
          <p:cNvSpPr txBox="1"/>
          <p:nvPr/>
        </p:nvSpPr>
        <p:spPr>
          <a:xfrm>
            <a:off x="837883" y="542925"/>
            <a:ext cx="7848600" cy="49720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华中师范大学物理学院</a:t>
            </a:r>
            <a:endParaRPr lang="zh-CN" altLang="en-US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8680" name="标题 28679"/>
          <p:cNvSpPr>
            <a:spLocks noGrp="1"/>
          </p:cNvSpPr>
          <p:nvPr>
            <p:ph type="ctrTitle"/>
          </p:nvPr>
        </p:nvSpPr>
        <p:spPr>
          <a:xfrm>
            <a:off x="479108" y="2061210"/>
            <a:ext cx="8207375" cy="2376488"/>
          </a:xfrm>
        </p:spPr>
        <p:txBody>
          <a:bodyPr anchor="ctr"/>
          <a:p>
            <a:pPr defTabSz="914400">
              <a:lnSpc>
                <a:spcPct val="130000"/>
              </a:lnSpc>
              <a:spcBef>
                <a:spcPct val="50000"/>
              </a:spcBef>
              <a:buSzTx/>
            </a:pPr>
            <a:r>
              <a:rPr lang="en-US" altLang="zh-CN" sz="6000" kern="1200" baseline="0" dirty="0">
                <a:latin typeface="Cambria" panose="02040503050406030204" pitchFamily="18" charset="0"/>
                <a:ea typeface="华文中宋" panose="02010600040101010101" charset="-122"/>
              </a:rPr>
              <a:t>《</a:t>
            </a:r>
            <a:r>
              <a:rPr lang="zh-CN" altLang="en-US" sz="6000" kern="1200" baseline="0" dirty="0">
                <a:latin typeface="Cambria" panose="02040503050406030204" pitchFamily="18" charset="0"/>
                <a:ea typeface="华文中宋" panose="02010600040101010101" charset="-122"/>
              </a:rPr>
              <a:t>高级程序设计</a:t>
            </a:r>
            <a:r>
              <a:rPr lang="en-US" altLang="zh-CN" sz="6000" kern="1200" baseline="0" dirty="0">
                <a:latin typeface="Cambria" panose="02040503050406030204" pitchFamily="18" charset="0"/>
                <a:ea typeface="华文中宋" panose="02010600040101010101" charset="-122"/>
              </a:rPr>
              <a:t>》</a:t>
            </a:r>
            <a:br>
              <a:rPr lang="en-US" altLang="zh-CN" sz="6000" kern="1200" baseline="0" dirty="0">
                <a:latin typeface="Cambria" panose="02040503050406030204" pitchFamily="18" charset="0"/>
                <a:ea typeface="华文中宋" panose="02010600040101010101" charset="-122"/>
              </a:rPr>
            </a:br>
            <a:r>
              <a:rPr lang="en-US" altLang="zh-CN" sz="6000" kern="1200" baseline="0" dirty="0">
                <a:latin typeface="Cambria" panose="02040503050406030204" pitchFamily="18" charset="0"/>
                <a:ea typeface="华文中宋" panose="02010600040101010101" charset="-122"/>
              </a:rPr>
              <a:t>《</a:t>
            </a:r>
            <a:r>
              <a:rPr lang="zh-CN" altLang="en-US" sz="6000" kern="1200" baseline="0" dirty="0">
                <a:latin typeface="Cambria" panose="02040503050406030204" pitchFamily="18" charset="0"/>
                <a:ea typeface="华文中宋" panose="02010600040101010101" charset="-122"/>
              </a:rPr>
              <a:t>高级程序设计实验</a:t>
            </a:r>
            <a:r>
              <a:rPr lang="en-US" altLang="zh-CN" sz="6000" kern="1200" baseline="0">
                <a:latin typeface="Cambria" panose="02040503050406030204" pitchFamily="18" charset="0"/>
                <a:ea typeface="华文中宋" panose="02010600040101010101" charset="-122"/>
              </a:rPr>
              <a:t>》</a:t>
            </a:r>
            <a:endParaRPr lang="en-US" altLang="zh-CN" sz="6000" kern="1200" baseline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8682" name="副标题 28681"/>
          <p:cNvSpPr>
            <a:spLocks noGrp="1"/>
          </p:cNvSpPr>
          <p:nvPr>
            <p:ph type="subTitle" idx="1"/>
          </p:nvPr>
        </p:nvSpPr>
        <p:spPr>
          <a:xfrm>
            <a:off x="1331913" y="5157788"/>
            <a:ext cx="6400800" cy="909637"/>
          </a:xfrm>
        </p:spPr>
        <p:txBody>
          <a:bodyPr anchor="t"/>
          <a:p>
            <a:pPr defTabSz="914400">
              <a:spcBef>
                <a:spcPct val="30000"/>
              </a:spcBef>
              <a:buSzPct val="85000"/>
            </a:pPr>
            <a:r>
              <a:rPr lang="zh-CN" altLang="en-US" sz="2400" b="0" kern="1200" baseline="0" dirty="0">
                <a:latin typeface="Cambria" panose="02040503050406030204" pitchFamily="18" charset="0"/>
                <a:ea typeface="华文中宋" panose="02010600040101010101" charset="-122"/>
              </a:rPr>
              <a:t>华中师范大学物理学院  李安邦</a:t>
            </a:r>
            <a:endParaRPr lang="zh-CN" altLang="en-US" sz="2400" b="0" kern="1200" baseline="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latin typeface="Cambria" panose="02040503050406030204" pitchFamily="18" charset="0"/>
                <a:ea typeface="华文中宋" panose="02010600040101010101" charset="-122"/>
              </a:rPr>
              <a:t>《高程》主要以课堂笔记（以是否当场完整地记录所有课堂讲授的知识要点作为评价标准）和期中考试（闭卷考试）成绩作为平时成绩。期末考试也是闭卷考试。</a:t>
            </a:r>
            <a:endParaRPr lang="zh-CN" altLang="en-US" b="0">
              <a:latin typeface="Cambria" panose="02040503050406030204" pitchFamily="18" charset="0"/>
              <a:ea typeface="华文中宋" panose="02010600040101010101" charset="-122"/>
            </a:endParaRPr>
          </a:p>
          <a:p>
            <a:r>
              <a:rPr lang="zh-CN" altLang="en-US" b="0">
                <a:latin typeface="Cambria" panose="02040503050406030204" pitchFamily="18" charset="0"/>
                <a:ea typeface="华文中宋" panose="02010600040101010101" charset="-122"/>
              </a:rPr>
              <a:t>《高程实验》以同学们上交的程序文件作为平时成绩。没有期中考试。期末考试</a:t>
            </a:r>
            <a:r>
              <a:rPr lang="en-US" altLang="zh-CN" b="0">
                <a:latin typeface="Cambria" panose="02040503050406030204" pitchFamily="18" charset="0"/>
                <a:ea typeface="华文中宋" panose="02010600040101010101" charset="-122"/>
              </a:rPr>
              <a:t> </a:t>
            </a:r>
            <a:r>
              <a:rPr lang="zh-CN" altLang="en-US" b="0">
                <a:latin typeface="Cambria" panose="02040503050406030204" pitchFamily="18" charset="0"/>
                <a:ea typeface="华文中宋" panose="02010600040101010101" charset="-122"/>
              </a:rPr>
              <a:t>将是一次上机考试。具体形式是每个同学随机抽到一道难度相同的编程题，上机编程，以电子邮件附件形式发给老师。老师依据程序的正确性和发送时间来评定成绩。</a:t>
            </a:r>
            <a:endParaRPr lang="en-US" altLang="zh-CN" b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1858" name="标题 12185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2800" b="0" dirty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</a:rPr>
              <a:t>学时分配</a:t>
            </a:r>
            <a:r>
              <a:rPr lang="zh-CN" alt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</a:rPr>
              <a:t>（总学时：</a:t>
            </a:r>
            <a:r>
              <a:rPr lang="en-US" altLang="zh-CN" sz="2400" b="0" dirty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</a:rPr>
              <a:t>60</a:t>
            </a:r>
            <a:r>
              <a:rPr lang="zh-CN" alt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</a:rPr>
              <a:t>学时，其中课堂教学</a:t>
            </a:r>
            <a:r>
              <a:rPr lang="en-US" altLang="zh-CN" sz="2400" b="0" dirty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</a:rPr>
              <a:t>32</a:t>
            </a:r>
            <a:r>
              <a:rPr lang="zh-CN" alt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</a:rPr>
              <a:t>，实验</a:t>
            </a:r>
            <a:r>
              <a:rPr lang="en-US" altLang="zh-CN" sz="2400" b="0" dirty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</a:rPr>
              <a:t>28</a:t>
            </a:r>
            <a:r>
              <a:rPr lang="zh-CN" altLang="en-US" sz="2400" b="0" dirty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</a:rPr>
              <a:t>）</a:t>
            </a:r>
            <a:endParaRPr lang="zh-CN" altLang="en-US" sz="2400" b="0">
              <a:solidFill>
                <a:schemeClr val="tx1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graphicFrame>
        <p:nvGraphicFramePr>
          <p:cNvPr id="122167" name="内容占位符 122166"/>
          <p:cNvGraphicFramePr/>
          <p:nvPr>
            <p:ph idx="1"/>
            <p:custDataLst>
              <p:tags r:id="rId1"/>
            </p:custDataLst>
          </p:nvPr>
        </p:nvGraphicFramePr>
        <p:xfrm>
          <a:off x="539750" y="908050"/>
          <a:ext cx="7921625" cy="5235575"/>
        </p:xfrm>
        <a:graphic>
          <a:graphicData uri="http://schemas.openxmlformats.org/drawingml/2006/table">
            <a:tbl>
              <a:tblPr/>
              <a:tblGrid>
                <a:gridCol w="950913"/>
                <a:gridCol w="4378325"/>
                <a:gridCol w="2592387"/>
              </a:tblGrid>
              <a:tr h="5000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b="0" dirty="0">
                          <a:ea typeface="华文中宋" panose="02010600040101010101" charset="-122"/>
                        </a:rPr>
                        <a:t>序号</a:t>
                      </a: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0" dirty="0">
                          <a:ea typeface="华文中宋" panose="02010600040101010101" charset="-122"/>
                        </a:rPr>
                        <a:t>授课内容</a:t>
                      </a: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b="0" dirty="0">
                          <a:ea typeface="华文中宋" panose="02010600040101010101" charset="-122"/>
                        </a:rPr>
                        <a:t>学时 </a:t>
                      </a:r>
                      <a:r>
                        <a:rPr lang="en-US" altLang="zh-CN" sz="1800" b="0" dirty="0">
                          <a:ea typeface="华文中宋" panose="02010600040101010101" charset="-122"/>
                        </a:rPr>
                        <a:t>(</a:t>
                      </a: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课堂＋上机</a:t>
                      </a:r>
                      <a:r>
                        <a:rPr lang="en-US" altLang="zh-CN" sz="1800" b="0">
                          <a:ea typeface="华文中宋" panose="02010600040101010101" charset="-122"/>
                        </a:rPr>
                        <a:t>)</a:t>
                      </a:r>
                      <a:endParaRPr lang="zh-CN" altLang="en-US" sz="1800" b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1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2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3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4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5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6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7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8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9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0">
                          <a:ea typeface="华文中宋" panose="02010600040101010101" charset="-122"/>
                        </a:rPr>
                        <a:t>10</a:t>
                      </a:r>
                      <a:endParaRPr lang="en-US" altLang="zh-CN" b="0">
                        <a:ea typeface="华文中宋" panose="02010600040101010101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0" dirty="0">
                        <a:ea typeface="华文中宋" panose="02010600040101010101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166" name="直接连接符 122165"/>
          <p:cNvSpPr/>
          <p:nvPr/>
        </p:nvSpPr>
        <p:spPr>
          <a:xfrm>
            <a:off x="250825" y="0"/>
            <a:ext cx="8713788" cy="6858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8004" name="直接连接符 128003"/>
          <p:cNvSpPr/>
          <p:nvPr/>
        </p:nvSpPr>
        <p:spPr>
          <a:xfrm>
            <a:off x="981075" y="4538663"/>
            <a:ext cx="62642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28005" name="直接连接符 128004"/>
          <p:cNvSpPr/>
          <p:nvPr/>
        </p:nvSpPr>
        <p:spPr>
          <a:xfrm flipH="1" flipV="1">
            <a:off x="981075" y="1412875"/>
            <a:ext cx="0" cy="31257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lg"/>
          </a:ln>
        </p:spPr>
      </p:sp>
      <p:sp>
        <p:nvSpPr>
          <p:cNvPr id="128006" name="文本框 128005"/>
          <p:cNvSpPr txBox="1"/>
          <p:nvPr/>
        </p:nvSpPr>
        <p:spPr>
          <a:xfrm>
            <a:off x="6021388" y="4510088"/>
            <a:ext cx="1727200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Cambria" panose="02040503050406030204" pitchFamily="18" charset="0"/>
                <a:ea typeface="华文中宋" panose="02010600040101010101" charset="-122"/>
              </a:rPr>
              <a:t>学习进度</a:t>
            </a:r>
            <a:endParaRPr lang="zh-CN" altLang="en-US" sz="280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28007" name="文本框 128006"/>
          <p:cNvSpPr txBox="1"/>
          <p:nvPr/>
        </p:nvSpPr>
        <p:spPr>
          <a:xfrm>
            <a:off x="1116013" y="1268413"/>
            <a:ext cx="1728787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Cambria" panose="02040503050406030204" pitchFamily="18" charset="0"/>
                <a:ea typeface="华文中宋" panose="02010600040101010101" charset="-122"/>
              </a:rPr>
              <a:t>知识水平</a:t>
            </a:r>
            <a:endParaRPr lang="zh-CN" altLang="en-US" sz="280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28008" name="标题 12800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怎样学？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28009" name="任意多边形 128008"/>
          <p:cNvSpPr/>
          <p:nvPr/>
        </p:nvSpPr>
        <p:spPr>
          <a:xfrm>
            <a:off x="971550" y="1628775"/>
            <a:ext cx="4618038" cy="2813050"/>
          </a:xfrm>
          <a:custGeom>
            <a:avLst/>
            <a:gdLst/>
            <a:ahLst/>
            <a:cxnLst/>
            <a:pathLst>
              <a:path w="3147" h="2046">
                <a:moveTo>
                  <a:pt x="0" y="2046"/>
                </a:moveTo>
                <a:cubicBezTo>
                  <a:pt x="135" y="2027"/>
                  <a:pt x="532" y="1981"/>
                  <a:pt x="813" y="1921"/>
                </a:cubicBezTo>
                <a:cubicBezTo>
                  <a:pt x="1094" y="1861"/>
                  <a:pt x="1445" y="1777"/>
                  <a:pt x="1685" y="1685"/>
                </a:cubicBezTo>
                <a:cubicBezTo>
                  <a:pt x="1925" y="1593"/>
                  <a:pt x="2057" y="1549"/>
                  <a:pt x="2253" y="1367"/>
                </a:cubicBezTo>
                <a:cubicBezTo>
                  <a:pt x="2449" y="1185"/>
                  <a:pt x="2714" y="821"/>
                  <a:pt x="2863" y="593"/>
                </a:cubicBezTo>
                <a:cubicBezTo>
                  <a:pt x="3012" y="365"/>
                  <a:pt x="3088" y="124"/>
                  <a:pt x="3147" y="0"/>
                </a:cubicBezTo>
              </a:path>
            </a:pathLst>
          </a:custGeom>
          <a:noFill/>
          <a:ln w="38100" cap="flat" cmpd="sng">
            <a:solidFill>
              <a:schemeClr val="accent2">
                <a:alpha val="100000"/>
              </a:schemeClr>
            </a:solidFill>
            <a:prstDash val="solid"/>
            <a:headEnd type="none" w="med" len="med"/>
            <a:tailEnd type="none" w="lg" len="lg"/>
          </a:ln>
        </p:spPr>
        <p:txBody>
          <a:bodyPr/>
          <a:p>
            <a:endParaRPr lang="zh-CN" altLang="en-US"/>
          </a:p>
        </p:txBody>
      </p:sp>
      <p:sp>
        <p:nvSpPr>
          <p:cNvPr id="128010" name="直接连接符 128009"/>
          <p:cNvSpPr/>
          <p:nvPr/>
        </p:nvSpPr>
        <p:spPr>
          <a:xfrm flipV="1">
            <a:off x="981075" y="4149725"/>
            <a:ext cx="2798763" cy="15875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none" w="lg" len="lg"/>
          </a:ln>
        </p:spPr>
      </p:sp>
      <p:sp>
        <p:nvSpPr>
          <p:cNvPr id="128011" name="直接连接符 128010"/>
          <p:cNvSpPr/>
          <p:nvPr/>
        </p:nvSpPr>
        <p:spPr>
          <a:xfrm>
            <a:off x="971550" y="3716338"/>
            <a:ext cx="32400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none" w="lg" len="lg"/>
          </a:ln>
        </p:spPr>
      </p:sp>
      <p:sp>
        <p:nvSpPr>
          <p:cNvPr id="128012" name="文本框 128011"/>
          <p:cNvSpPr txBox="1"/>
          <p:nvPr/>
        </p:nvSpPr>
        <p:spPr>
          <a:xfrm>
            <a:off x="3995738" y="3860800"/>
            <a:ext cx="3168650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Cambria" panose="02040503050406030204" pitchFamily="18" charset="0"/>
                <a:ea typeface="华文中宋" panose="02010600040101010101" charset="-122"/>
              </a:rPr>
              <a:t>当前大部分同学</a:t>
            </a:r>
            <a:endParaRPr lang="zh-CN" altLang="en-US" sz="280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28014" name="文本框 128013"/>
          <p:cNvSpPr txBox="1"/>
          <p:nvPr/>
        </p:nvSpPr>
        <p:spPr>
          <a:xfrm>
            <a:off x="4356100" y="3429000"/>
            <a:ext cx="1728788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Cambria" panose="02040503050406030204" pitchFamily="18" charset="0"/>
                <a:ea typeface="华文中宋" panose="02010600040101010101" charset="-122"/>
              </a:rPr>
              <a:t>少量同学</a:t>
            </a:r>
            <a:endParaRPr lang="zh-CN" altLang="en-US" sz="280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28019" name="文本框 128018"/>
          <p:cNvSpPr txBox="1"/>
          <p:nvPr/>
        </p:nvSpPr>
        <p:spPr>
          <a:xfrm>
            <a:off x="2051050" y="5373688"/>
            <a:ext cx="4248150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计算机编程知识学习曲线</a:t>
            </a:r>
            <a:endParaRPr lang="zh-CN" altLang="en-US" sz="2800" b="1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28023" name="文本框 128022"/>
          <p:cNvSpPr txBox="1"/>
          <p:nvPr/>
        </p:nvSpPr>
        <p:spPr>
          <a:xfrm>
            <a:off x="5653088" y="1412875"/>
            <a:ext cx="2519362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latin typeface="Cambria" panose="02040503050406030204" pitchFamily="18" charset="0"/>
                <a:ea typeface="华文中宋" panose="02010600040101010101" charset="-122"/>
              </a:rPr>
              <a:t>课程教学目标</a:t>
            </a:r>
            <a:endParaRPr lang="zh-CN" altLang="en-US" sz="280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28024" name="文本框 128023"/>
          <p:cNvSpPr txBox="1"/>
          <p:nvPr/>
        </p:nvSpPr>
        <p:spPr>
          <a:xfrm>
            <a:off x="6661150" y="3860800"/>
            <a:ext cx="1873250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不要畏难</a:t>
            </a:r>
            <a:endParaRPr lang="zh-CN" altLang="en-US" sz="280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28025" name="文本框 128024"/>
          <p:cNvSpPr txBox="1"/>
          <p:nvPr/>
        </p:nvSpPr>
        <p:spPr>
          <a:xfrm>
            <a:off x="6011863" y="3213100"/>
            <a:ext cx="1728787" cy="521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spcBef>
                <a:spcPct val="3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不要自满</a:t>
            </a:r>
            <a:endParaRPr lang="zh-CN" altLang="en-US" sz="280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95586" name="标题 19558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教材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95587" name="文本占位符 195586"/>
          <p:cNvSpPr>
            <a:spLocks noGrp="1"/>
          </p:cNvSpPr>
          <p:nvPr>
            <p:ph type="body" idx="1"/>
          </p:nvPr>
        </p:nvSpPr>
        <p:spPr>
          <a:xfrm>
            <a:off x="3469005" y="1556385"/>
            <a:ext cx="5217795" cy="3753485"/>
          </a:xfrm>
        </p:spPr>
        <p:txBody>
          <a:bodyPr/>
          <a:p>
            <a:pPr marL="0" indent="0">
              <a:buNone/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  <a:sym typeface="+mn-ea"/>
              </a:rPr>
              <a:t>裘宗燕，李安邦</a:t>
            </a:r>
            <a:r>
              <a:rPr lang="en-US" altLang="zh-CN" b="0" dirty="0"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  <a:sym typeface="+mn-ea"/>
              </a:rPr>
              <a:t>编著，</a:t>
            </a:r>
            <a:r>
              <a:rPr lang="zh-CN" altLang="en-US" b="0" dirty="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</a:rPr>
              <a:t>从问题到程序——C/C++程序设计基础</a:t>
            </a: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</a:rPr>
              <a:t>，机械工业出版社，</a:t>
            </a:r>
            <a:r>
              <a:rPr lang="en-US" altLang="zh-CN" b="0" dirty="0"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</a:rPr>
              <a:t>023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buNone/>
            </a:pP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buNone/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</a:rPr>
              <a:t>内容简洁合理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buNone/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</a:rPr>
              <a:t>循序渐进，符合学习规律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buNone/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  <a:cs typeface="华文中宋" panose="02010600040101010101" charset="-122"/>
              </a:rPr>
              <a:t>充分考虑与后续课程的衔接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95589" name="矩形 195588"/>
          <p:cNvSpPr/>
          <p:nvPr/>
        </p:nvSpPr>
        <p:spPr>
          <a:xfrm>
            <a:off x="4500563" y="2205038"/>
            <a:ext cx="4103687" cy="2952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sz="28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u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»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lvl="0">
              <a:buNone/>
            </a:pPr>
            <a:endParaRPr sz="24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505" y="1484630"/>
            <a:ext cx="2501265" cy="347408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1559" name="文本占位符 151558"/>
          <p:cNvSpPr>
            <a:spLocks noGrp="1"/>
          </p:cNvSpPr>
          <p:nvPr>
            <p:ph type="body" sz="half" idx="1"/>
          </p:nvPr>
        </p:nvSpPr>
        <p:spPr>
          <a:xfrm>
            <a:off x="611188" y="476250"/>
            <a:ext cx="4895850" cy="576263"/>
          </a:xfrm>
        </p:spPr>
        <p:txBody>
          <a:bodyPr/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3200" b="0" dirty="0">
                <a:latin typeface="Cambria" panose="02040503050406030204" pitchFamily="18" charset="0"/>
                <a:ea typeface="华文中宋" panose="02010600040101010101" charset="-122"/>
              </a:rPr>
              <a:t>推荐国外参考教材：</a:t>
            </a:r>
            <a:endParaRPr lang="zh-CN" altLang="en-US" sz="3200" b="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51564" name="文本占位符 151563"/>
          <p:cNvSpPr>
            <a:spLocks noGrp="1"/>
          </p:cNvSpPr>
          <p:nvPr>
            <p:ph type="body" sz="half" idx="2"/>
          </p:nvPr>
        </p:nvSpPr>
        <p:spPr>
          <a:xfrm>
            <a:off x="755650" y="5705475"/>
            <a:ext cx="7416800" cy="892175"/>
          </a:xfrm>
        </p:spPr>
        <p:txBody>
          <a:bodyPr/>
          <a:p>
            <a:pPr marL="0" indent="0">
              <a:buClr>
                <a:schemeClr val="hlink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Cambria" panose="02040503050406030204" pitchFamily="18" charset="0"/>
                <a:ea typeface="华文中宋" panose="02010600040101010101" charset="-122"/>
              </a:rPr>
              <a:t>国外大师的书，往往是娓娓道来，真正的深入浅出。一些比较难的东西，几段文字都让你明白。</a:t>
            </a:r>
            <a:endParaRPr lang="zh-CN" altLang="en-US" sz="2400" b="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51560" name="矩形 151559"/>
          <p:cNvSpPr/>
          <p:nvPr/>
        </p:nvSpPr>
        <p:spPr>
          <a:xfrm>
            <a:off x="900113" y="4938872"/>
            <a:ext cx="2303145" cy="521970"/>
          </a:xfrm>
          <a:prstGeom prst="rect">
            <a:avLst/>
          </a:prstGeom>
          <a:noFill/>
          <a:ln w="38100">
            <a:noFill/>
          </a:ln>
        </p:spPr>
        <p:txBody>
          <a:bodyPr wrap="none" anchor="ctr">
            <a:spAutoFit/>
          </a:bodyPr>
          <a:p>
            <a:pPr algn="l"/>
            <a:r>
              <a:rPr lang="en-US" altLang="zh-CN" sz="2800" err="1">
                <a:latin typeface="Cambria" panose="02040503050406030204" pitchFamily="18" charset="0"/>
                <a:ea typeface="华文中宋" panose="02010600040101010101" charset="-122"/>
              </a:rPr>
              <a:t>Stephen Prata</a:t>
            </a:r>
            <a:endParaRPr lang="en-US" altLang="zh-CN" sz="2800" err="1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51562" name="矩形 151561"/>
          <p:cNvSpPr/>
          <p:nvPr/>
        </p:nvSpPr>
        <p:spPr>
          <a:xfrm>
            <a:off x="5003800" y="4868863"/>
            <a:ext cx="3271838" cy="90297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</a:rPr>
              <a:t>Brian W. 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K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</a:rPr>
              <a:t>ernighan 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</a:rPr>
              <a:t>Dennis M. 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R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</a:rPr>
              <a:t>itchie 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pic>
        <p:nvPicPr>
          <p:cNvPr id="151565" name="图片 1515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1196975"/>
            <a:ext cx="2559050" cy="3692525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51566" name="图片 1515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125538"/>
            <a:ext cx="2619375" cy="381635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1017" name="矩形 171016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1026" name="文本占位符 171025"/>
          <p:cNvSpPr>
            <a:spLocks noGrp="1"/>
          </p:cNvSpPr>
          <p:nvPr>
            <p:ph type="body" idx="1"/>
          </p:nvPr>
        </p:nvSpPr>
        <p:spPr>
          <a:xfrm>
            <a:off x="457200" y="3765550"/>
            <a:ext cx="8229600" cy="2759075"/>
          </a:xfrm>
        </p:spPr>
        <p:txBody>
          <a:bodyPr/>
          <a:p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国内很多高校长期广泛使用谭浩强编著《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程序设计》，发行量超过</a:t>
            </a: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1500 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万册。</a:t>
            </a: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该书内容缺乏逻辑性一致性，不讲究由易到难的教学规律，对初学者不友好，学习难度大。而且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错误疏漏较多，内容不规范</a:t>
            </a: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/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该书不宜用作入门教材，可供批判性阅读。</a:t>
            </a:r>
            <a:endParaRPr lang="zh-CN" altLang="en-US" sz="2400" b="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lum bright="-6000" contrast="-12000"/>
          </a:blip>
          <a:srcRect l="14482"/>
          <a:stretch>
            <a:fillRect/>
          </a:stretch>
        </p:blipFill>
        <p:spPr>
          <a:xfrm>
            <a:off x="5358765" y="1196340"/>
            <a:ext cx="1488440" cy="21240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7200" y="476250"/>
            <a:ext cx="4572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800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附加说明：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45230" y="1226820"/>
            <a:ext cx="1432560" cy="20294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17090" y="1268730"/>
            <a:ext cx="1447165" cy="199961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8470" y="1238250"/>
            <a:ext cx="1394460" cy="1974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13575" y="1226820"/>
            <a:ext cx="1507490" cy="211836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8962" name="标题 16896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学习要求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68963" name="矩形 168962"/>
          <p:cNvSpPr/>
          <p:nvPr/>
        </p:nvSpPr>
        <p:spPr>
          <a:xfrm>
            <a:off x="684213" y="1196975"/>
            <a:ext cx="7920037" cy="48244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sz="28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u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»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lvl="0">
              <a:spcBef>
                <a:spcPct val="30000"/>
              </a:spcBef>
            </a:pPr>
            <a:r>
              <a:rPr lang="zh-CN" altLang="en-US" sz="3200" b="0" dirty="0">
                <a:solidFill>
                  <a:schemeClr val="accent2"/>
                </a:solidFill>
                <a:ea typeface="华文中宋" panose="02010600040101010101" charset="-122"/>
              </a:rPr>
              <a:t>要预习！（课前要把教材通读一遍）</a:t>
            </a:r>
            <a:endParaRPr lang="zh-CN" altLang="en-US" sz="3200" b="0" dirty="0">
              <a:solidFill>
                <a:schemeClr val="accent2"/>
              </a:solidFill>
              <a:ea typeface="华文中宋" panose="02010600040101010101" charset="-122"/>
            </a:endParaRPr>
          </a:p>
          <a:p>
            <a:pPr lvl="0">
              <a:spcBef>
                <a:spcPct val="30000"/>
              </a:spcBef>
            </a:pPr>
            <a:r>
              <a:rPr lang="zh-CN" altLang="en-US" sz="3200" b="0" dirty="0">
                <a:solidFill>
                  <a:schemeClr val="accent2"/>
                </a:solidFill>
                <a:ea typeface="华文中宋" panose="02010600040101010101" charset="-122"/>
              </a:rPr>
              <a:t>上课时要把教材读第二遍。期末复习时读第三遍。</a:t>
            </a:r>
            <a:endParaRPr lang="zh-CN" altLang="en-US" sz="3200" b="0" dirty="0">
              <a:solidFill>
                <a:schemeClr val="accent2"/>
              </a:solidFill>
              <a:ea typeface="华文中宋" panose="02010600040101010101" charset="-122"/>
            </a:endParaRPr>
          </a:p>
          <a:p>
            <a:pPr lvl="0">
              <a:spcBef>
                <a:spcPct val="30000"/>
              </a:spcBef>
            </a:pPr>
            <a:r>
              <a:rPr lang="zh-CN" altLang="en-US" sz="3200" b="0" dirty="0">
                <a:solidFill>
                  <a:schemeClr val="accent2"/>
                </a:solidFill>
                <a:ea typeface="华文中宋" panose="02010600040101010101" charset="-122"/>
              </a:rPr>
              <a:t>要认真听课，每堂课都要做适量的笔记。</a:t>
            </a:r>
            <a:endParaRPr lang="zh-CN" altLang="en-US" sz="3200" b="0" dirty="0">
              <a:solidFill>
                <a:schemeClr val="accent2"/>
              </a:solidFill>
              <a:ea typeface="华文中宋" panose="02010600040101010101" charset="-122"/>
            </a:endParaRPr>
          </a:p>
          <a:p>
            <a:pPr lvl="0">
              <a:spcBef>
                <a:spcPct val="30000"/>
              </a:spcBef>
              <a:buNone/>
            </a:pPr>
            <a:r>
              <a:rPr lang="zh-CN" altLang="en-US" sz="3200" b="0" dirty="0">
                <a:ea typeface="华文中宋" panose="02010600040101010101" charset="-122"/>
              </a:rPr>
              <a:t>（笔记将作为平时成绩的一部分）</a:t>
            </a:r>
            <a:endParaRPr lang="zh-CN" altLang="en-US" sz="3200" b="0" dirty="0">
              <a:solidFill>
                <a:schemeClr val="accent2"/>
              </a:solidFill>
              <a:ea typeface="华文中宋" panose="02010600040101010101" charset="-122"/>
            </a:endParaRPr>
          </a:p>
          <a:p>
            <a:pPr lvl="0">
              <a:spcBef>
                <a:spcPct val="30000"/>
              </a:spcBef>
            </a:pPr>
            <a:r>
              <a:rPr lang="zh-CN" altLang="en-US" sz="3200" b="0" dirty="0">
                <a:solidFill>
                  <a:schemeClr val="accent2"/>
                </a:solidFill>
                <a:ea typeface="华文中宋" panose="02010600040101010101" charset="-122"/>
              </a:rPr>
              <a:t>理论知识和实践操作并重。</a:t>
            </a:r>
            <a:endParaRPr lang="zh-CN" altLang="en-US" sz="3200" b="0" dirty="0">
              <a:solidFill>
                <a:schemeClr val="accent2"/>
              </a:solidFill>
              <a:ea typeface="华文中宋" panose="02010600040101010101" charset="-122"/>
            </a:endParaRPr>
          </a:p>
          <a:p>
            <a:pPr lvl="0">
              <a:spcBef>
                <a:spcPct val="30000"/>
              </a:spcBef>
            </a:pPr>
            <a:r>
              <a:rPr lang="zh-CN" altLang="en-US" sz="3200" b="0" dirty="0">
                <a:solidFill>
                  <a:schemeClr val="accent2"/>
                </a:solidFill>
                <a:ea typeface="华文中宋" panose="02010600040101010101" charset="-122"/>
              </a:rPr>
              <a:t>勤于思考</a:t>
            </a:r>
            <a:endParaRPr lang="zh-CN" altLang="x-none" sz="3200" b="0" dirty="0">
              <a:solidFill>
                <a:schemeClr val="accent2"/>
              </a:solidFill>
              <a:ea typeface="华文中宋" panose="02010600040101010101" charset="-122"/>
            </a:endParaRPr>
          </a:p>
        </p:txBody>
      </p:sp>
      <p:sp>
        <p:nvSpPr>
          <p:cNvPr id="168964" name="爆炸形 1 168963"/>
          <p:cNvSpPr/>
          <p:nvPr/>
        </p:nvSpPr>
        <p:spPr>
          <a:xfrm>
            <a:off x="7444105" y="3759518"/>
            <a:ext cx="1008063" cy="792162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518160"/>
            <a:ext cx="8136255" cy="5863590"/>
          </a:xfrm>
        </p:spPr>
        <p:txBody>
          <a:bodyPr/>
          <a:p>
            <a:r>
              <a:rPr lang="zh-CN" altLang="en-US" sz="2400" b="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要认真听课，每堂课都要做适量的笔记。</a:t>
            </a:r>
            <a:endParaRPr lang="zh-CN" altLang="en-US" sz="2400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  <a:sym typeface="+mn-ea"/>
            </a:endParaRPr>
          </a:p>
          <a:p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关于做笔记的补充说明：</a:t>
            </a:r>
            <a:endParaRPr lang="zh-CN" altLang="en-US" sz="2400" b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听课的时候要带笔记本，边听边记。</a:t>
            </a:r>
            <a:b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</a:b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（</a:t>
            </a: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</a:rPr>
              <a:t>“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上课不记，课后补记</a:t>
            </a: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</a:rPr>
              <a:t>”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是不可取的。</a:t>
            </a: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</a:rPr>
              <a:t>1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、听课效率低；</a:t>
            </a: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</a:rPr>
              <a:t>2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、课后要花更多时间，但是成年人通常不会有太多课后时间，常常可能变成</a:t>
            </a: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</a:rPr>
              <a:t>“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上课不记，课后不记</a:t>
            </a: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</a:rPr>
              <a:t>”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。）</a:t>
            </a:r>
            <a:endParaRPr lang="zh-CN" altLang="en-US" sz="2400" b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老师通常在</a:t>
            </a: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</a:rPr>
              <a:t>QQ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群里记一些笔记。但是文字较多，</a:t>
            </a: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</a:rPr>
              <a:t>“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老师你写这么多字，我记不下来！</a:t>
            </a: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</a:rPr>
              <a:t>”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。应该有意地</a:t>
            </a:r>
            <a:r>
              <a:rPr lang="zh-CN" altLang="en-US" sz="2400" b="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</a:rPr>
              <a:t>进行简化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，简略地记下即可。</a:t>
            </a:r>
            <a:endParaRPr lang="zh-CN" altLang="en-US" sz="2400" b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重要的是抓住课堂重点进行记录，而不是比较文字多少。</a:t>
            </a:r>
            <a:endParaRPr lang="zh-CN" altLang="en-US" sz="2400" b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老师粘贴的笔记可能不完整，需要自己思考并记录。</a:t>
            </a:r>
            <a:endParaRPr lang="zh-CN" altLang="en-US" sz="2400" b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514350" indent="-514350">
              <a:buAutoNum type="arabicPeriod"/>
            </a:pPr>
            <a:r>
              <a:rPr lang="zh-CN" altLang="en-US" sz="2400" b="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</a:rPr>
              <a:t>老师会随时抽查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</a:rPr>
              <a:t>，不给你课后补记的机会。</a:t>
            </a:r>
            <a:endParaRPr lang="zh-CN" altLang="en-US" sz="2400" b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514350" indent="-514350">
              <a:buAutoNum type="arabicPeriod"/>
            </a:pPr>
            <a:endParaRPr lang="zh-CN" altLang="en-US" sz="2400" b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0226" name="标题 1802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上课时间安排表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graphicFrame>
        <p:nvGraphicFramePr>
          <p:cNvPr id="180355" name="内容占位符 180354"/>
          <p:cNvGraphicFramePr/>
          <p:nvPr>
            <p:ph idx="1"/>
            <p:custDataLst>
              <p:tags r:id="rId1"/>
            </p:custDataLst>
          </p:nvPr>
        </p:nvGraphicFramePr>
        <p:xfrm>
          <a:off x="219075" y="1052513"/>
          <a:ext cx="8776970" cy="5095240"/>
        </p:xfrm>
        <a:graphic>
          <a:graphicData uri="http://schemas.openxmlformats.org/drawingml/2006/table">
            <a:tbl>
              <a:tblPr/>
              <a:tblGrid>
                <a:gridCol w="1547495"/>
                <a:gridCol w="1204912"/>
                <a:gridCol w="1204912"/>
                <a:gridCol w="1204912"/>
                <a:gridCol w="1204912"/>
                <a:gridCol w="1204912"/>
                <a:gridCol w="1204912"/>
              </a:tblGrid>
              <a:tr h="61849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Cambria" panose="020405030504060302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星期一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星期二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星期三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星期四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星期五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0" dirty="0">
                          <a:latin typeface="Cambria" panose="02040503050406030204" pitchFamily="18" charset="0"/>
                          <a:ea typeface="华文中宋" panose="02010600040101010101" charset="-122"/>
                        </a:rPr>
                        <a:t>星期六</a:t>
                      </a:r>
                      <a:endParaRPr lang="zh-CN" altLang="en-US" sz="1800" b="0" dirty="0">
                        <a:latin typeface="Cambria" panose="020405030504060302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>
                          <a:ea typeface="华文中宋" panose="02010600040101010101" charset="-122"/>
                        </a:rPr>
                        <a:t>1-2</a:t>
                      </a: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节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  <a:p>
                      <a:pPr lvl="0" algn="ctr"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ea typeface="华文中宋" panose="02010600040101010101" charset="-122"/>
                        </a:rPr>
                        <a:t>8:00-9:40</a:t>
                      </a:r>
                      <a:endParaRPr lang="zh-CN" altLang="en-US" sz="1800" b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sz="1800" b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  <a:sym typeface="+mn-ea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2000" b="0">
                        <a:solidFill>
                          <a:srgbClr val="000000"/>
                        </a:solidFill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algn="l">
                        <a:buNone/>
                      </a:pPr>
                      <a:endParaRPr lang="zh-CN" altLang="en-US" sz="1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algn="l">
                        <a:spcBef>
                          <a:spcPct val="25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endParaRPr lang="zh-CN" altLang="en-US" sz="1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>
                          <a:ea typeface="华文中宋" panose="02010600040101010101" charset="-122"/>
                        </a:rPr>
                        <a:t>3-4</a:t>
                      </a: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节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  <a:p>
                      <a:pPr marL="17780" lvl="0" indent="-17780" algn="ctr"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ea typeface="华文中宋" panose="02010600040101010101" charset="-122"/>
                        </a:rPr>
                        <a:t>10:00-11:40</a:t>
                      </a:r>
                      <a:endParaRPr lang="zh-CN" altLang="en-US" sz="1800" b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>
                          <a:ea typeface="华文中宋" panose="02010600040101010101" charset="-122"/>
                        </a:rPr>
                        <a:t>5-6</a:t>
                      </a: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节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  <a:p>
                      <a:pPr marL="17780" lvl="0" indent="-17780" algn="ctr"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ea typeface="华文中宋" panose="02010600040101010101" charset="-122"/>
                        </a:rPr>
                        <a:t>14:00-15:40</a:t>
                      </a:r>
                      <a:endParaRPr lang="zh-CN" altLang="en-US" sz="1800" b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17145" lvl="0" indent="-17145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>
                          <a:ea typeface="华文中宋" panose="02010600040101010101" charset="-122"/>
                        </a:rPr>
                        <a:t>7-8</a:t>
                      </a: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节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ea typeface="华文中宋" panose="02010600040101010101" charset="-122"/>
                        </a:rPr>
                        <a:t>16:00-17:40</a:t>
                      </a:r>
                      <a:endParaRPr lang="zh-CN" altLang="en-US" sz="1800" b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>
                          <a:ea typeface="华文中宋" panose="02010600040101010101" charset="-122"/>
                        </a:rPr>
                        <a:t>9-10</a:t>
                      </a: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节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ea typeface="华文中宋" panose="02010600040101010101" charset="-122"/>
                        </a:rPr>
                        <a:t>18:30-20:05</a:t>
                      </a:r>
                      <a:endParaRPr lang="zh-CN" altLang="en-US" sz="1800" b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6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 dirty="0">
                          <a:ea typeface="华文中宋" panose="02010600040101010101" charset="-122"/>
                        </a:rPr>
                        <a:t>11-12</a:t>
                      </a:r>
                      <a:r>
                        <a:rPr lang="zh-CN" altLang="en-US" sz="1800" b="0" dirty="0">
                          <a:ea typeface="华文中宋" panose="02010600040101010101" charset="-122"/>
                        </a:rPr>
                        <a:t>节</a:t>
                      </a:r>
                      <a:endParaRPr lang="zh-CN" altLang="en-US" sz="1800" b="0" dirty="0">
                        <a:ea typeface="华文中宋" panose="02010600040101010101" charset="-122"/>
                      </a:endParaRPr>
                    </a:p>
                    <a:p>
                      <a:pPr marL="17780" lvl="0" indent="-17780" algn="ctr" eaLnBrk="0" hangingPunc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0">
                          <a:ea typeface="华文中宋" panose="02010600040101010101" charset="-122"/>
                        </a:rPr>
                        <a:t>20:10-21:50</a:t>
                      </a:r>
                      <a:endParaRPr lang="zh-CN" altLang="en-US" sz="1800" b="0"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Char char="n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»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sz="1800" b="0" dirty="0">
                        <a:latin typeface="Times New Roman" panose="02020603050405020304" pitchFamily="18" charset="0"/>
                        <a:ea typeface="华文中宋" panose="02010600040101010101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0292" name="文本框 180291"/>
          <p:cNvSpPr txBox="1"/>
          <p:nvPr/>
        </p:nvSpPr>
        <p:spPr>
          <a:xfrm>
            <a:off x="1619568" y="6236653"/>
            <a:ext cx="5689600" cy="42989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dirty="0">
                <a:latin typeface="Cambria" panose="02040503050406030204" pitchFamily="18" charset="0"/>
                <a:ea typeface="华文中宋" panose="02010600040101010101" charset="-122"/>
              </a:rPr>
              <a:t>这个页面每年都要根据实际上课时间进行修改</a:t>
            </a:r>
            <a:endParaRPr lang="zh-CN" altLang="en-US" sz="200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7218" name="标题 13721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上机实验要求  </a:t>
            </a:r>
            <a:r>
              <a:rPr lang="en-US" altLang="zh-CN" dirty="0">
                <a:latin typeface="Cambria" panose="02040503050406030204" pitchFamily="18" charset="0"/>
                <a:ea typeface="华文中宋" panose="02010600040101010101" charset="-122"/>
              </a:rPr>
              <a:t>(9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号楼</a:t>
            </a:r>
            <a:r>
              <a:rPr lang="en-US" dirty="0">
                <a:latin typeface="Cambria" panose="02040503050406030204" pitchFamily="18" charset="0"/>
                <a:ea typeface="华文中宋" panose="02010600040101010101" charset="-122"/>
              </a:rPr>
              <a:t>9-21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机房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</a:rPr>
              <a:t>)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37219" name="文本占位符 137218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上机前要通读教材相关章节，</a:t>
            </a:r>
            <a:r>
              <a:rPr lang="zh-CN" altLang="en-US" b="0" dirty="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</a:rPr>
              <a:t>上机要带教材</a:t>
            </a: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；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不允许带饮料之外的食品进入机房；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开机后如果发现计算机工作不正常，请尽快换一台使用，并告知任课老师（以后维修）；</a:t>
            </a:r>
            <a:endParaRPr lang="zh-CN" altLang="en-US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严格按照老师的要求，按顺序完成所有上机操作项目（有空余时间再做自由活动）；</a:t>
            </a:r>
            <a:endParaRPr lang="zh-CN" altLang="en-US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不要自作聪明，试图蒙骗老师；</a:t>
            </a:r>
            <a:endParaRPr lang="zh-CN" altLang="en-US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上厕所直接去，不需要征求老师同意；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下机前要自己关机，并带走所有垃圾。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如果下机之后发现自己把物品遗失在机房里，不要问授课老师，而是自己找时间去拿</a:t>
            </a:r>
            <a:r>
              <a:rPr lang="en-US" altLang="zh-CN" b="0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 </a:t>
            </a: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。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6866" name="标题 3686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教师简介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4000" b="0" dirty="0">
                <a:latin typeface="Cambria" panose="02040503050406030204" pitchFamily="18" charset="0"/>
                <a:ea typeface="华文中宋" panose="02010600040101010101" charset="-122"/>
              </a:rPr>
              <a:t>李安邦</a:t>
            </a:r>
            <a:endParaRPr lang="zh-CN" altLang="en-US" sz="4000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r>
              <a:rPr lang="zh-CN" altLang="en-US" sz="4000" b="0" dirty="0">
                <a:latin typeface="Cambria" panose="02040503050406030204" pitchFamily="18" charset="0"/>
                <a:ea typeface="华文中宋" panose="02010600040101010101" charset="-122"/>
              </a:rPr>
              <a:t>华中师范大学物理学院</a:t>
            </a:r>
            <a:endParaRPr lang="zh-CN" altLang="en-US" sz="4000" b="0">
              <a:latin typeface="Cambria" panose="02040503050406030204" pitchFamily="18" charset="0"/>
              <a:ea typeface="华文中宋" panose="02010600040101010101" charset="-122"/>
            </a:endParaRPr>
          </a:p>
          <a:p>
            <a:r>
              <a:rPr lang="zh-CN" altLang="en-US" sz="4000" b="0" dirty="0">
                <a:latin typeface="Cambria" panose="02040503050406030204" pitchFamily="18" charset="0"/>
                <a:ea typeface="华文中宋" panose="02010600040101010101" charset="-122"/>
              </a:rPr>
              <a:t>联系方式：</a:t>
            </a:r>
            <a:endParaRPr lang="zh-CN" altLang="en-US" sz="4000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zh-CN" sz="4800" b="0" dirty="0">
                <a:latin typeface="Cambria" panose="02040503050406030204" pitchFamily="18" charset="0"/>
                <a:ea typeface="华文中宋" panose="02010600040101010101" charset="-122"/>
              </a:rPr>
              <a:t>Tel</a:t>
            </a:r>
            <a:r>
              <a:rPr lang="zh-CN" altLang="en-US" sz="4800" b="0" dirty="0">
                <a:latin typeface="Cambria" panose="02040503050406030204" pitchFamily="18" charset="0"/>
                <a:ea typeface="华文中宋" panose="02010600040101010101" charset="-122"/>
              </a:rPr>
              <a:t>：</a:t>
            </a:r>
            <a:r>
              <a:rPr lang="en-US" altLang="zh-CN" sz="4800" b="0">
                <a:latin typeface="Cambria" panose="02040503050406030204" pitchFamily="18" charset="0"/>
                <a:ea typeface="华文中宋" panose="02010600040101010101" charset="-122"/>
              </a:rPr>
              <a:t>18062032183</a:t>
            </a:r>
            <a:endParaRPr lang="en-US" altLang="zh-CN" sz="4800" b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lvl="1">
              <a:spcBef>
                <a:spcPct val="30000"/>
              </a:spcBef>
            </a:pPr>
            <a:r>
              <a:rPr lang="en-US" altLang="zh-CN" sz="4800" b="0" dirty="0">
                <a:latin typeface="Cambria" panose="02040503050406030204" pitchFamily="18" charset="0"/>
                <a:ea typeface="华文中宋" panose="02010600040101010101" charset="-122"/>
              </a:rPr>
              <a:t>Email</a:t>
            </a:r>
            <a:r>
              <a:rPr lang="zh-CN" altLang="en-US" sz="4800" b="0" dirty="0">
                <a:latin typeface="Cambria" panose="02040503050406030204" pitchFamily="18" charset="0"/>
                <a:ea typeface="华文中宋" panose="02010600040101010101" charset="-122"/>
              </a:rPr>
              <a:t>：</a:t>
            </a:r>
            <a:r>
              <a:rPr lang="en-US" altLang="zh-CN" sz="4800" b="0">
                <a:latin typeface="Cambria" panose="02040503050406030204" pitchFamily="18" charset="0"/>
                <a:ea typeface="华文中宋" panose="02010600040101010101" charset="-122"/>
                <a:hlinkClick r:id="rId1"/>
              </a:rPr>
              <a:t>anbangli@qq.com</a:t>
            </a:r>
            <a:endParaRPr lang="en-US" altLang="zh-CN" sz="4800" b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3600" b="0">
                <a:latin typeface="Cambria" panose="02040503050406030204" pitchFamily="18" charset="0"/>
                <a:ea typeface="华文中宋" panose="02010600040101010101" charset="-122"/>
              </a:rPr>
              <a:t>请选用合理的方式与老师联系</a:t>
            </a:r>
            <a:endParaRPr lang="zh-CN" altLang="en-US" sz="3600" b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2274" name="文本占位符 182273"/>
          <p:cNvSpPr>
            <a:spLocks noGrp="1"/>
          </p:cNvSpPr>
          <p:nvPr>
            <p:ph type="body" sz="half" idx="1"/>
          </p:nvPr>
        </p:nvSpPr>
        <p:spPr>
          <a:xfrm>
            <a:off x="395288" y="260350"/>
            <a:ext cx="8424862" cy="576263"/>
          </a:xfrm>
        </p:spPr>
        <p:txBody>
          <a:bodyPr/>
          <a:p>
            <a:pPr>
              <a:lnSpc>
                <a:spcPct val="90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请加入</a:t>
            </a:r>
            <a:r>
              <a:rPr lang="en-US" altLang="zh-CN" dirty="0">
                <a:latin typeface="Cambria" panose="02040503050406030204" pitchFamily="18" charset="0"/>
                <a:ea typeface="华文中宋" panose="02010600040101010101" charset="-122"/>
              </a:rPr>
              <a:t>QQ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群：</a:t>
            </a:r>
            <a:r>
              <a:rPr lang="en-US" altLang="en-US">
                <a:latin typeface="Cambria" panose="02040503050406030204" pitchFamily="18" charset="0"/>
                <a:ea typeface="华文中宋" panose="02010600040101010101" charset="-122"/>
              </a:rPr>
              <a:t>532863369 CCNU高程C语言LAB</a:t>
            </a:r>
            <a:endParaRPr lang="zh-CN" altLang="en-US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82276" name="矩形 182275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2277" name="矩形 182276"/>
          <p:cNvSpPr>
            <a:spLocks noChangeAspect="1"/>
          </p:cNvSpPr>
          <p:nvPr/>
        </p:nvSpPr>
        <p:spPr>
          <a:xfrm>
            <a:off x="168275" y="46038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2275" name="文本占位符 182274"/>
          <p:cNvSpPr>
            <a:spLocks noGrp="1"/>
          </p:cNvSpPr>
          <p:nvPr>
            <p:ph type="body" sz="half" idx="2"/>
          </p:nvPr>
        </p:nvSpPr>
        <p:spPr>
          <a:xfrm>
            <a:off x="611188" y="4581525"/>
            <a:ext cx="8147050" cy="1943100"/>
          </a:xfrm>
          <a:solidFill>
            <a:schemeClr val="accent1"/>
          </a:solidFill>
        </p:spPr>
        <p:txBody>
          <a:bodyPr/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</a:rPr>
              <a:t>群昵称统一设为： </a:t>
            </a: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完整学号 </a:t>
            </a:r>
            <a:r>
              <a:rPr lang="en-US" altLang="zh-CN" sz="24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+ </a:t>
            </a: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姓名或网名</a:t>
            </a:r>
            <a:endParaRPr lang="zh-CN" altLang="en-US" sz="240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</a:rPr>
              <a:t>群内只允许张贴与学习有关的内容（否则会被禁言）</a:t>
            </a:r>
            <a:endParaRPr lang="zh-CN" altLang="en-US" sz="240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请及时阅读老师发布在</a:t>
            </a:r>
            <a:r>
              <a:rPr lang="en-US" altLang="zh-CN" sz="24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QQ</a:t>
            </a: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群中的信息和源代码！</a:t>
            </a:r>
            <a:endParaRPr lang="zh-CN" altLang="en-US" sz="240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buClr>
                <a:schemeClr val="hlink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不要屏蔽此群。如果错过重要信息，后果自负。</a:t>
            </a:r>
            <a:endParaRPr lang="zh-CN" altLang="en-US" sz="240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pic>
        <p:nvPicPr>
          <p:cNvPr id="182280" name="图片 182279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2339975" y="908050"/>
            <a:ext cx="3506788" cy="3529013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3779" name="文本占位符 203778"/>
          <p:cNvSpPr>
            <a:spLocks noGrp="1"/>
          </p:cNvSpPr>
          <p:nvPr>
            <p:ph type="body" idx="1"/>
          </p:nvPr>
        </p:nvSpPr>
        <p:spPr>
          <a:xfrm>
            <a:off x="539750" y="333375"/>
            <a:ext cx="8135938" cy="6048375"/>
          </a:xfrm>
        </p:spPr>
        <p:txBody>
          <a:bodyPr/>
          <a:p>
            <a:pPr>
              <a:spcBef>
                <a:spcPct val="40000"/>
              </a:spcBef>
              <a:buNone/>
            </a:pPr>
            <a:r>
              <a:rPr lang="en-US" altLang="zh-CN" b="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QQ</a:t>
            </a:r>
            <a:r>
              <a:rPr lang="zh-CN" altLang="en-US" b="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群发言常识</a:t>
            </a:r>
            <a:endParaRPr lang="zh-CN" altLang="en-US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耐心阅读老师发的全部信息（尤其是源代码）；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三思而后言（不要抢着发言）；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公开的问题应该在群里公开问，私人性的问题与老师私信联系。（不要用私信问公开性的问题）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不要在晚上 </a:t>
            </a:r>
            <a:r>
              <a:rPr lang="en-US" altLang="zh-CN" b="0" dirty="0">
                <a:latin typeface="Cambria" panose="02040503050406030204" pitchFamily="18" charset="0"/>
                <a:ea typeface="华文中宋" panose="02010600040101010101" charset="-122"/>
              </a:rPr>
              <a:t>10 </a:t>
            </a: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点之后向老师询问一大堆问题（因为老师总是早睡早起，不会及时看到信息）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不要发搞笑图片（通常会被认为可笑）；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不要与别人在群里争论愚蠢的问题（会被旁观者认为与对方一样愚蠢）；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4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不要建议老师取消群内匿名（老师会自行决定）。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4803" name="文本占位符 204802"/>
          <p:cNvSpPr>
            <a:spLocks noGrp="1"/>
          </p:cNvSpPr>
          <p:nvPr>
            <p:ph type="body" idx="1"/>
          </p:nvPr>
        </p:nvSpPr>
        <p:spPr>
          <a:xfrm>
            <a:off x="539750" y="404813"/>
            <a:ext cx="8135938" cy="6264275"/>
          </a:xfrm>
        </p:spPr>
        <p:txBody>
          <a:bodyPr/>
          <a:p>
            <a:r>
              <a:rPr lang="zh-CN" altLang="en-US" b="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不要在群里询问愚蠢的问题</a:t>
            </a: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：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lvl="1"/>
            <a:r>
              <a:rPr lang="zh-CN" altLang="en-US" sz="2400" b="0" dirty="0">
                <a:latin typeface="Cambria" panose="02040503050406030204" pitchFamily="18" charset="0"/>
                <a:ea typeface="华文中宋" panose="02010600040101010101" charset="-122"/>
              </a:rPr>
              <a:t>教材上已有详细说明、老师已经在课堂上详细讲解过的问题。</a:t>
            </a:r>
            <a:endParaRPr lang="zh-CN" altLang="en-US" sz="2400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lvl="1"/>
            <a:r>
              <a:rPr lang="zh-CN" altLang="en-US" sz="2400" b="0" dirty="0">
                <a:latin typeface="Cambria" panose="02040503050406030204" pitchFamily="18" charset="0"/>
                <a:ea typeface="华文中宋" panose="02010600040101010101" charset="-122"/>
              </a:rPr>
              <a:t>课堂上详细讲解过、课后练习题重新出现、老师反复强调要自己课后弄懂的题目。</a:t>
            </a:r>
            <a:endParaRPr lang="zh-CN" altLang="en-US" sz="2400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lvl="1"/>
            <a:r>
              <a:rPr lang="zh-CN" altLang="en-US" sz="2400" b="0" dirty="0">
                <a:latin typeface="Cambria" panose="02040503050406030204" pitchFamily="18" charset="0"/>
                <a:ea typeface="华文中宋" panose="02010600040101010101" charset="-122"/>
              </a:rPr>
              <a:t>课后练习题什么时候讲，是不是不讲了？</a:t>
            </a:r>
            <a:endParaRPr lang="zh-CN" altLang="en-US" sz="2400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lvl="1"/>
            <a:r>
              <a:rPr lang="zh-CN" altLang="en-US" sz="2400" b="0" dirty="0">
                <a:latin typeface="Cambria" panose="02040503050406030204" pitchFamily="18" charset="0"/>
                <a:ea typeface="华文中宋" panose="02010600040101010101" charset="-122"/>
              </a:rPr>
              <a:t>考试卷什么时候改完？试卷会不会下发？考试题目会不会讲解？</a:t>
            </a:r>
            <a:endParaRPr lang="zh-CN" altLang="en-US" sz="2400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不要指望老师永远心平气和、极具耐心地解答你在群里提出的所有问题。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 lvl="1"/>
            <a:r>
              <a:rPr lang="zh-CN" altLang="en-US" sz="2400" b="0" dirty="0">
                <a:latin typeface="Cambria" panose="02040503050406030204" pitchFamily="18" charset="0"/>
                <a:ea typeface="华文中宋" panose="02010600040101010101" charset="-122"/>
              </a:rPr>
              <a:t>老师可能会以</a:t>
            </a:r>
            <a:r>
              <a:rPr lang="zh-CN" altLang="en-US" sz="2400" b="0" dirty="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很有礼貌、</a:t>
            </a:r>
            <a:r>
              <a:rPr lang="zh-CN" altLang="en-US" sz="2400" b="0" dirty="0">
                <a:latin typeface="Cambria" panose="02040503050406030204" pitchFamily="18" charset="0"/>
                <a:ea typeface="华文中宋" panose="02010600040101010101" charset="-122"/>
              </a:rPr>
              <a:t>极其详细、非常罗索的回答来表示：你问了一个愚蠢的问题，老师不得不以极度的耐心来解答这个愚蠢的问题。</a:t>
            </a:r>
            <a:endParaRPr lang="zh-CN" altLang="en-US" sz="2400" b="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4395" y="4810125"/>
            <a:ext cx="1335405" cy="1618615"/>
          </a:xfrm>
          <a:prstGeom prst="rect">
            <a:avLst/>
          </a:prstGeom>
        </p:spPr>
      </p:pic>
      <p:sp>
        <p:nvSpPr>
          <p:cNvPr id="2" name="灯片编号占位符 1"/>
          <p:cNvSpPr/>
          <p:nvPr>
            <p:ph type="sldNum" sz="quarter" idx="12"/>
          </p:nvPr>
        </p:nvSpPr>
        <p:spPr>
          <a:xfrm>
            <a:off x="6553200" y="6238240"/>
            <a:ext cx="2133600" cy="339725"/>
          </a:xfrm>
        </p:spPr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2754" name="文本占位符 202753"/>
          <p:cNvSpPr>
            <a:spLocks noGrp="1"/>
          </p:cNvSpPr>
          <p:nvPr>
            <p:ph type="body" idx="1"/>
          </p:nvPr>
        </p:nvSpPr>
        <p:spPr>
          <a:xfrm>
            <a:off x="250825" y="1206500"/>
            <a:ext cx="3492500" cy="503238"/>
          </a:xfrm>
        </p:spPr>
        <p:txBody>
          <a:bodyPr/>
          <a:p>
            <a:pPr marL="0" indent="0">
              <a:buNone/>
            </a:pPr>
            <a:r>
              <a:rPr lang="en-US" altLang="zh-CN" sz="2400" b="0" dirty="0">
                <a:latin typeface="Cambria" panose="02040503050406030204" pitchFamily="18" charset="0"/>
                <a:ea typeface="华文中宋" panose="02010600040101010101" charset="-122"/>
              </a:rPr>
              <a:t>1. </a:t>
            </a:r>
            <a:r>
              <a:rPr lang="zh-CN" altLang="en-US" sz="2400" b="0" dirty="0">
                <a:latin typeface="Cambria" panose="02040503050406030204" pitchFamily="18" charset="0"/>
                <a:ea typeface="华文中宋" panose="02010600040101010101" charset="-122"/>
              </a:rPr>
              <a:t>脸部清楚的自拍照：</a:t>
            </a:r>
            <a:endParaRPr lang="zh-CN" altLang="en-US" sz="2400" b="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02756" name="矩形 202755"/>
          <p:cNvSpPr/>
          <p:nvPr/>
        </p:nvSpPr>
        <p:spPr>
          <a:xfrm>
            <a:off x="3954780" y="1350645"/>
            <a:ext cx="4218305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sz="28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anose="05000000000000000000" pitchFamily="2" charset="2"/>
              <a:buChar char="n"/>
              <a:defRPr sz="2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u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»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b="0">
                <a:ea typeface="华文中宋" panose="02010600040101010101" charset="-122"/>
              </a:rPr>
              <a:t>2. </a:t>
            </a:r>
            <a:r>
              <a:rPr lang="zh-CN" altLang="en-US" sz="2400" b="0" dirty="0">
                <a:solidFill>
                  <a:schemeClr val="accent2"/>
                </a:solidFill>
                <a:ea typeface="华文中宋" panose="02010600040101010101" charset="-122"/>
              </a:rPr>
              <a:t>裁剪</a:t>
            </a:r>
            <a:r>
              <a:rPr lang="zh-CN" altLang="en-US" sz="2400" b="0" dirty="0">
                <a:ea typeface="华文中宋" panose="02010600040101010101" charset="-122"/>
              </a:rPr>
              <a:t>到只含有脸部和脖子：</a:t>
            </a:r>
            <a:endParaRPr lang="zh-CN" altLang="en-US" sz="2400" b="0" dirty="0">
              <a:ea typeface="华文中宋" panose="02010600040101010101" charset="-122"/>
            </a:endParaRPr>
          </a:p>
        </p:txBody>
      </p:sp>
      <p:sp>
        <p:nvSpPr>
          <p:cNvPr id="202757" name="矩形 202756"/>
          <p:cNvSpPr/>
          <p:nvPr/>
        </p:nvSpPr>
        <p:spPr>
          <a:xfrm>
            <a:off x="250825" y="260350"/>
            <a:ext cx="8640763" cy="953135"/>
          </a:xfrm>
          <a:prstGeom prst="rect">
            <a:avLst/>
          </a:prstGeom>
          <a:noFill/>
          <a:ln w="38100">
            <a:noFill/>
          </a:ln>
        </p:spPr>
        <p:txBody>
          <a:bodyPr lIns="92075" tIns="46038" rIns="92075" bIns="46038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800" dirty="0">
                <a:latin typeface="Cambria" panose="02040503050406030204" pitchFamily="18" charset="0"/>
                <a:ea typeface="华文中宋" panose="02010600040101010101" charset="-122"/>
              </a:rPr>
              <a:t>请每个同学制作一张自拍照，单独用邮件发给老师（同时发送学号），以便老师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制作全班相片名单</a:t>
            </a:r>
            <a:r>
              <a:rPr lang="zh-CN" altLang="en-US" sz="2800" dirty="0">
                <a:latin typeface="Cambria" panose="02040503050406030204" pitchFamily="18" charset="0"/>
                <a:ea typeface="华文中宋" panose="02010600040101010101" charset="-122"/>
              </a:rPr>
              <a:t>。</a:t>
            </a:r>
            <a:endParaRPr lang="zh-CN" altLang="en-US" sz="280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02761" name="右箭头 202760"/>
          <p:cNvSpPr/>
          <p:nvPr/>
        </p:nvSpPr>
        <p:spPr>
          <a:xfrm>
            <a:off x="3235325" y="2049780"/>
            <a:ext cx="1163955" cy="648970"/>
          </a:xfrm>
          <a:prstGeom prst="rightArrow">
            <a:avLst>
              <a:gd name="adj1" fmla="val 50000"/>
              <a:gd name="adj2" fmla="val 27689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2763" name="右箭头 202762"/>
          <p:cNvSpPr/>
          <p:nvPr/>
        </p:nvSpPr>
        <p:spPr>
          <a:xfrm>
            <a:off x="7706360" y="2049780"/>
            <a:ext cx="1185545" cy="649605"/>
          </a:xfrm>
          <a:prstGeom prst="rightArrow">
            <a:avLst>
              <a:gd name="adj1" fmla="val 50000"/>
              <a:gd name="adj2" fmla="val 27689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25805" y="5537200"/>
            <a:ext cx="227838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</a:rPr>
              <a:t>不要美颜，</a:t>
            </a:r>
            <a:r>
              <a:rPr lang="zh-CN" altLang="en-US" sz="2000">
                <a:latin typeface="Cambria" panose="02040503050406030204" pitchFamily="18" charset="0"/>
                <a:ea typeface="华文中宋" panose="02010600040101010101" charset="-122"/>
              </a:rPr>
              <a:t>以免老师认不出</a:t>
            </a:r>
            <a:endParaRPr lang="zh-CN" altLang="en-US" sz="200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85" y="4810125"/>
            <a:ext cx="1183640" cy="1527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46800" y="5572760"/>
            <a:ext cx="227838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</a:rPr>
              <a:t>不要搞怪，</a:t>
            </a:r>
            <a:r>
              <a:rPr lang="zh-CN" altLang="en-US" sz="2000">
                <a:latin typeface="Cambria" panose="02040503050406030204" pitchFamily="18" charset="0"/>
                <a:ea typeface="华文中宋" panose="02010600040101010101" charset="-122"/>
              </a:rPr>
              <a:t>以免真的被人笑话</a:t>
            </a:r>
            <a:endParaRPr lang="zh-CN" altLang="en-US" sz="200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88535" y="5373370"/>
            <a:ext cx="1223645" cy="9359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4932045" y="4994275"/>
            <a:ext cx="1099820" cy="145923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4255" y="5589270"/>
            <a:ext cx="504190" cy="7200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491865" y="5661660"/>
            <a:ext cx="576580" cy="6477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1710055"/>
            <a:ext cx="1885950" cy="2933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90" y="1857375"/>
            <a:ext cx="1835785" cy="274955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1733" name="右箭头 201732"/>
          <p:cNvSpPr/>
          <p:nvPr/>
        </p:nvSpPr>
        <p:spPr>
          <a:xfrm>
            <a:off x="0" y="1196975"/>
            <a:ext cx="719138" cy="649288"/>
          </a:xfrm>
          <a:prstGeom prst="rightArrow">
            <a:avLst>
              <a:gd name="adj1" fmla="val 50000"/>
              <a:gd name="adj2" fmla="val 27689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1734" name="矩形 201733"/>
          <p:cNvSpPr/>
          <p:nvPr/>
        </p:nvSpPr>
        <p:spPr>
          <a:xfrm>
            <a:off x="323850" y="333375"/>
            <a:ext cx="8351838" cy="645160"/>
          </a:xfrm>
          <a:prstGeom prst="rect">
            <a:avLst/>
          </a:prstGeom>
          <a:noFill/>
          <a:ln w="38100">
            <a:noFill/>
          </a:ln>
        </p:spPr>
        <p:txBody>
          <a:bodyPr lIns="92075" tIns="46038" rIns="92075" bIns="46038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dirty="0">
                <a:latin typeface="Cambria" panose="02040503050406030204" pitchFamily="18" charset="0"/>
                <a:ea typeface="华文中宋" panose="02010600040101010101" charset="-122"/>
              </a:rPr>
              <a:t>4.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写邮件把相片发送给老师：</a:t>
            </a:r>
            <a:r>
              <a:rPr lang="en-US" altLang="zh-CN" sz="3600">
                <a:latin typeface="Cambria" panose="02040503050406030204" pitchFamily="18" charset="0"/>
                <a:ea typeface="华文中宋" panose="02010600040101010101" charset="-122"/>
                <a:hlinkClick r:id="rId1"/>
              </a:rPr>
              <a:t>anbangli@qq.com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</a:rPr>
              <a:t> 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01735" name="矩形 201734"/>
          <p:cNvSpPr/>
          <p:nvPr/>
        </p:nvSpPr>
        <p:spPr>
          <a:xfrm>
            <a:off x="4716463" y="1341438"/>
            <a:ext cx="4176712" cy="460375"/>
          </a:xfrm>
          <a:prstGeom prst="rect">
            <a:avLst/>
          </a:prstGeom>
          <a:noFill/>
          <a:ln w="38100">
            <a:noFill/>
          </a:ln>
        </p:spPr>
        <p:txBody>
          <a:bodyPr lIns="92075" tIns="46038" rIns="92075" bIns="46038">
            <a:spAutoFit/>
          </a:bodyPr>
          <a:p>
            <a:pPr algn="l">
              <a:buFont typeface="Arial" panose="020B0604020202020204" pitchFamily="34" charset="0"/>
            </a:pPr>
            <a:r>
              <a:rPr lang="en-US" altLang="zh-CN" dirty="0">
                <a:latin typeface="Cambria" panose="02040503050406030204" pitchFamily="18" charset="0"/>
                <a:ea typeface="华文中宋" panose="02010600040101010101" charset="-122"/>
              </a:rPr>
              <a:t>5.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</a:rPr>
              <a:t>老师制作全班相片名单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01796" name="右箭头 201795"/>
          <p:cNvSpPr/>
          <p:nvPr/>
        </p:nvSpPr>
        <p:spPr>
          <a:xfrm>
            <a:off x="3779838" y="1268413"/>
            <a:ext cx="719137" cy="649287"/>
          </a:xfrm>
          <a:prstGeom prst="rightArrow">
            <a:avLst>
              <a:gd name="adj1" fmla="val 50000"/>
              <a:gd name="adj2" fmla="val 27689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pic>
        <p:nvPicPr>
          <p:cNvPr id="201798" name="图片 2017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268413"/>
            <a:ext cx="2897188" cy="4752975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01799" name="圆角矩形 201798"/>
          <p:cNvSpPr/>
          <p:nvPr/>
        </p:nvSpPr>
        <p:spPr>
          <a:xfrm>
            <a:off x="1258888" y="1628775"/>
            <a:ext cx="1296987" cy="28733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1800" name="圆角矩形 201799"/>
          <p:cNvSpPr/>
          <p:nvPr/>
        </p:nvSpPr>
        <p:spPr>
          <a:xfrm>
            <a:off x="1187450" y="2319255"/>
            <a:ext cx="2160588" cy="33988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lIns="0" tIns="46038" rIns="0" bIns="46038" anchor="ctr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1400" dirty="0">
                <a:latin typeface="Cambria" panose="02040503050406030204" pitchFamily="18" charset="0"/>
                <a:ea typeface="华文中宋" panose="02010600040101010101" charset="-122"/>
              </a:rPr>
              <a:t>高程 </a:t>
            </a:r>
            <a:r>
              <a:rPr lang="en-US" altLang="zh-CN" sz="1400"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2006982776 </a:t>
            </a:r>
            <a:r>
              <a:rPr lang="zh-CN" altLang="en-US" sz="1400" dirty="0">
                <a:latin typeface="Cambria" panose="02040503050406030204" pitchFamily="18" charset="0"/>
                <a:ea typeface="华文中宋" panose="02010600040101010101" charset="-122"/>
              </a:rPr>
              <a:t>李大嘴 </a:t>
            </a:r>
            <a:endParaRPr lang="en-US" altLang="zh-CN" sz="140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01801" name="文本框 201800"/>
          <p:cNvSpPr txBox="1"/>
          <p:nvPr/>
        </p:nvSpPr>
        <p:spPr>
          <a:xfrm>
            <a:off x="900113" y="2708275"/>
            <a:ext cx="2663825" cy="39878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课程、</a:t>
            </a:r>
            <a:r>
              <a:rPr lang="zh-CN" altLang="en-US" sz="20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sym typeface="+mn-ea"/>
              </a:rPr>
              <a:t>学号和 </a:t>
            </a:r>
            <a:r>
              <a:rPr lang="zh-CN" altLang="en-US" sz="200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姓名</a:t>
            </a:r>
            <a:endParaRPr lang="zh-CN" altLang="en-US" sz="200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01803" name="文本框 201802"/>
          <p:cNvSpPr txBox="1"/>
          <p:nvPr/>
        </p:nvSpPr>
        <p:spPr>
          <a:xfrm>
            <a:off x="1403350" y="3789363"/>
            <a:ext cx="1655763" cy="460375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添加附件</a:t>
            </a:r>
            <a:endParaRPr lang="zh-CN" altLang="en-US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01804" name="直接连接符 201803"/>
          <p:cNvSpPr/>
          <p:nvPr/>
        </p:nvSpPr>
        <p:spPr>
          <a:xfrm>
            <a:off x="2916238" y="4076700"/>
            <a:ext cx="360362" cy="73025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805" name="直接连接符 201804"/>
          <p:cNvSpPr/>
          <p:nvPr/>
        </p:nvSpPr>
        <p:spPr>
          <a:xfrm flipH="1" flipV="1">
            <a:off x="2268538" y="2565400"/>
            <a:ext cx="0" cy="2159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806" name="直接连接符 201805"/>
          <p:cNvSpPr/>
          <p:nvPr/>
        </p:nvSpPr>
        <p:spPr>
          <a:xfrm flipV="1">
            <a:off x="1331913" y="2565400"/>
            <a:ext cx="144462" cy="2159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807" name="直接连接符 201806"/>
          <p:cNvSpPr/>
          <p:nvPr/>
        </p:nvSpPr>
        <p:spPr>
          <a:xfrm flipH="1" flipV="1">
            <a:off x="2843213" y="2565400"/>
            <a:ext cx="73025" cy="2159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" name="文本框 16"/>
          <p:cNvSpPr txBox="1"/>
          <p:nvPr/>
        </p:nvSpPr>
        <p:spPr>
          <a:xfrm>
            <a:off x="1624965" y="3206115"/>
            <a:ext cx="20281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Cambria" panose="02040503050406030204" pitchFamily="18" charset="0"/>
                <a:ea typeface="华文中宋" panose="02010600040101010101" charset="-122"/>
              </a:rPr>
              <a:t>要替换为自己的信息</a:t>
            </a:r>
            <a:endParaRPr lang="zh-CN" altLang="en-US" sz="160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10" y="2061210"/>
            <a:ext cx="4495800" cy="379095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00707" name="文本占位符 200706"/>
          <p:cNvSpPr>
            <a:spLocks noGrp="1"/>
          </p:cNvSpPr>
          <p:nvPr>
            <p:ph type="body" idx="1"/>
          </p:nvPr>
        </p:nvSpPr>
        <p:spPr>
          <a:xfrm>
            <a:off x="539750" y="467995"/>
            <a:ext cx="8136255" cy="5913755"/>
          </a:xfrm>
        </p:spPr>
        <p:txBody>
          <a:bodyPr/>
          <a:p>
            <a:pPr>
              <a:spcBef>
                <a:spcPct val="50000"/>
              </a:spcBef>
              <a:buNone/>
            </a:pPr>
            <a:r>
              <a:rPr lang="zh-CN" altLang="en-US" sz="4400" b="0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</a:rPr>
              <a:t>听课效果体现在课堂笔记中</a:t>
            </a:r>
            <a:endParaRPr lang="zh-CN" altLang="en-US" sz="4400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老师在上课过程中将会使用语音输入的方式记下课堂笔记，发送在</a:t>
            </a:r>
            <a:r>
              <a:rPr lang="en-US" altLang="zh-CN" b="0" dirty="0">
                <a:latin typeface="Cambria" panose="02040503050406030204" pitchFamily="18" charset="0"/>
                <a:ea typeface="华文中宋" panose="02010600040101010101" charset="-122"/>
              </a:rPr>
              <a:t>QQ</a:t>
            </a: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群中。（如果有个别字词错误或文字格式有误，请以教材为准）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请同学们在上课时认真听课，及时查看</a:t>
            </a:r>
            <a:r>
              <a:rPr lang="en-US" altLang="zh-CN" b="0" dirty="0">
                <a:latin typeface="Cambria" panose="02040503050406030204" pitchFamily="18" charset="0"/>
                <a:ea typeface="华文中宋" panose="02010600040101010101" charset="-122"/>
              </a:rPr>
              <a:t>QQ</a:t>
            </a: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群信息，并写纸质笔记。（请不要玩手机）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老师在整个学期内将多次收取课堂笔记，评定等级，作为平时成绩的一部分。（请在笔记本封面写上自己的学号和姓名）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b="0" dirty="0">
                <a:latin typeface="Cambria" panose="02040503050406030204" pitchFamily="18" charset="0"/>
                <a:ea typeface="华文中宋" panose="02010600040101010101" charset="-122"/>
              </a:rPr>
              <a:t>不要急急忙忙地用手机拍照作笔记。（通常都是没有预习教材所致，拍下也没用）</a:t>
            </a:r>
            <a:endParaRPr lang="zh-CN" altLang="en-US" b="0" dirty="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00708" name="爆炸形 1 200707"/>
          <p:cNvSpPr/>
          <p:nvPr/>
        </p:nvSpPr>
        <p:spPr>
          <a:xfrm>
            <a:off x="7667625" y="620713"/>
            <a:ext cx="1008063" cy="792162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下箭头 26"/>
          <p:cNvSpPr/>
          <p:nvPr/>
        </p:nvSpPr>
        <p:spPr>
          <a:xfrm>
            <a:off x="539750" y="3192780"/>
            <a:ext cx="2664460" cy="1581150"/>
          </a:xfrm>
          <a:prstGeom prst="downArrow">
            <a:avLst>
              <a:gd name="adj1" fmla="val 57340"/>
              <a:gd name="adj2" fmla="val 500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 sz="2400">
              <a:cs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5605" y="2411095"/>
            <a:ext cx="3586480" cy="72961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 sz="2000" b="0">
              <a:cs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5300" y="2581275"/>
            <a:ext cx="868680" cy="398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000" b="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平时</a:t>
            </a:r>
            <a:r>
              <a:rPr lang="en-US" altLang="zh-CN" sz="2000" b="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1</a:t>
            </a:r>
            <a:endParaRPr lang="en-US" altLang="zh-CN" sz="2000" b="0">
              <a:latin typeface="Cambria" panose="02040503050406030204" pitchFamily="18" charset="0"/>
              <a:ea typeface="华文中宋" panose="02010600040101010101" charset="-122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51305" y="2565400"/>
            <a:ext cx="843915" cy="398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000" b="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平时</a:t>
            </a:r>
            <a:r>
              <a:rPr lang="en-US" altLang="zh-CN" sz="2000" b="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2</a:t>
            </a:r>
            <a:endParaRPr lang="en-US" altLang="zh-CN" sz="2000" b="0">
              <a:latin typeface="Cambria" panose="02040503050406030204" pitchFamily="18" charset="0"/>
              <a:ea typeface="华文中宋" panose="02010600040101010101" charset="-122"/>
              <a:cs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30475" y="2588895"/>
            <a:ext cx="831850" cy="398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000" b="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平时</a:t>
            </a:r>
            <a:r>
              <a:rPr lang="en-US" altLang="zh-CN" sz="2000" b="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3</a:t>
            </a:r>
            <a:endParaRPr lang="en-US" altLang="zh-CN" sz="2000" b="0">
              <a:latin typeface="Cambria" panose="02040503050406030204" pitchFamily="18" charset="0"/>
              <a:ea typeface="华文中宋" panose="02010600040101010101" charset="-122"/>
              <a:cs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7450" y="4970780"/>
            <a:ext cx="1483995" cy="829945"/>
          </a:xfrm>
          <a:prstGeom prst="rect">
            <a:avLst/>
          </a:prstGeom>
          <a:solidFill>
            <a:schemeClr val="accent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chemeClr val="tx2"/>
                </a:solidFill>
                <a:latin typeface="Cambria" panose="02040503050406030204" pitchFamily="18" charset="0"/>
                <a:ea typeface="华文中宋" panose="02010600040101010101" charset="-122"/>
              </a:rPr>
              <a:t>平时总评成绩</a:t>
            </a:r>
            <a:endParaRPr lang="zh-CN" altLang="en-US" sz="2400">
              <a:solidFill>
                <a:schemeClr val="tx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11955" y="5011420"/>
            <a:ext cx="1457960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0000FF"/>
                </a:solidFill>
                <a:latin typeface="Cambria" panose="02040503050406030204" pitchFamily="18" charset="0"/>
                <a:ea typeface="华文中宋" panose="02010600040101010101" charset="-122"/>
              </a:rPr>
              <a:t>期末考试成绩</a:t>
            </a:r>
            <a:endParaRPr lang="zh-CN" altLang="en-US" sz="2400">
              <a:solidFill>
                <a:srgbClr val="0000FF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260590" y="5011420"/>
            <a:ext cx="1622425" cy="829945"/>
          </a:xfrm>
          <a:prstGeom prst="rect">
            <a:avLst/>
          </a:prstGeom>
          <a:solidFill>
            <a:schemeClr val="accent3">
              <a:lumMod val="9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rgbClr val="F314D2"/>
                </a:solidFill>
                <a:latin typeface="Cambria" panose="02040503050406030204" pitchFamily="18" charset="0"/>
                <a:ea typeface="华文中宋" panose="02010600040101010101" charset="-122"/>
              </a:rPr>
              <a:t>学期总评成绩</a:t>
            </a:r>
            <a:endParaRPr lang="zh-CN" altLang="en-US" sz="2400" b="1">
              <a:solidFill>
                <a:srgbClr val="F314D2"/>
              </a:solidFill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17" name="左弧形箭头 16"/>
          <p:cNvSpPr/>
          <p:nvPr/>
        </p:nvSpPr>
        <p:spPr>
          <a:xfrm rot="5400000">
            <a:off x="3485515" y="3428365"/>
            <a:ext cx="374015" cy="2519045"/>
          </a:xfrm>
          <a:prstGeom prst="curvedRightArrow">
            <a:avLst>
              <a:gd name="adj1" fmla="val 17095"/>
              <a:gd name="adj2" fmla="val 39980"/>
              <a:gd name="adj3" fmla="val 25000"/>
            </a:avLst>
          </a:prstGeom>
          <a:ln w="190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 sz="2400">
              <a:solidFill>
                <a:schemeClr val="tx1"/>
              </a:solidFill>
              <a:cs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31820" y="4523105"/>
            <a:ext cx="796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latin typeface="Cambria" panose="02040503050406030204" pitchFamily="18" charset="0"/>
                <a:ea typeface="华文中宋" panose="02010600040101010101" charset="-122"/>
              </a:rPr>
              <a:t>微调</a:t>
            </a:r>
            <a:endParaRPr lang="zh-CN" altLang="en-US" sz="240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9190" y="3531870"/>
            <a:ext cx="14655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latin typeface="Cambria" panose="02040503050406030204" pitchFamily="18" charset="0"/>
                <a:ea typeface="华文中宋" panose="02010600040101010101" charset="-122"/>
              </a:rPr>
              <a:t>主要依据</a:t>
            </a:r>
            <a:endParaRPr lang="zh-CN" altLang="en-US" sz="2400">
              <a:latin typeface="Cambria" panose="02040503050406030204" pitchFamily="18" charset="0"/>
              <a:ea typeface="华文中宋" panose="0201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497580" y="2588895"/>
            <a:ext cx="386080" cy="398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000" b="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...</a:t>
            </a:r>
            <a:endParaRPr lang="en-US" altLang="zh-CN" sz="2000" b="0">
              <a:latin typeface="Cambria" panose="02040503050406030204" pitchFamily="18" charset="0"/>
              <a:ea typeface="华文中宋" panose="02010600040101010101" charset="-122"/>
              <a:cs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71445" y="5120005"/>
            <a:ext cx="1043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×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A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%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52135" y="5140960"/>
            <a:ext cx="1007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40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×</a:t>
            </a:r>
            <a:r>
              <a:rPr lang="zh-CN" altLang="en-US" sz="2400">
                <a:solidFill>
                  <a:srgbClr val="0000FF"/>
                </a:solidFill>
                <a:latin typeface="Cambria" panose="02040503050406030204" pitchFamily="18" charset="0"/>
                <a:ea typeface="华文中宋" panose="02010600040101010101" charset="-122"/>
              </a:rPr>
              <a:t>B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+mn-lt"/>
              </a:rPr>
              <a:t>%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+mn-lt"/>
            </a:endParaRPr>
          </a:p>
        </p:txBody>
      </p:sp>
      <p:sp>
        <p:nvSpPr>
          <p:cNvPr id="25" name="加号 24"/>
          <p:cNvSpPr/>
          <p:nvPr/>
        </p:nvSpPr>
        <p:spPr>
          <a:xfrm>
            <a:off x="3636010" y="5140960"/>
            <a:ext cx="442595" cy="458470"/>
          </a:xfrm>
          <a:prstGeom prst="mathPlus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 sz="2400">
              <a:cs typeface="+mn-lt"/>
            </a:endParaRPr>
          </a:p>
        </p:txBody>
      </p:sp>
      <p:sp>
        <p:nvSpPr>
          <p:cNvPr id="26" name="等于号 25"/>
          <p:cNvSpPr/>
          <p:nvPr/>
        </p:nvSpPr>
        <p:spPr>
          <a:xfrm>
            <a:off x="6588125" y="5155565"/>
            <a:ext cx="657225" cy="431800"/>
          </a:xfrm>
          <a:prstGeom prst="mathEqual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 sz="2400">
              <a:solidFill>
                <a:schemeClr val="tx1"/>
              </a:solidFill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247650"/>
            <a:ext cx="8621395" cy="2120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大学里的课程成绩通常是怎么评定？</a:t>
            </a:r>
            <a:endParaRPr lang="zh-CN" altLang="en-US" sz="2400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1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、课程成绩分为</a:t>
            </a:r>
            <a:r>
              <a:rPr lang="zh-CN" altLang="en-US" sz="2400" b="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平时成绩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</a:t>
            </a:r>
            <a:r>
              <a:rPr lang="zh-CN" altLang="en-US" sz="2400" b="0">
                <a:solidFill>
                  <a:srgbClr val="0000FF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期末考试成绩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两部分。</a:t>
            </a:r>
            <a:endParaRPr lang="zh-CN" altLang="en-US" sz="2400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2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、教师根据课程特点和教学经验选择几个项目（常见的有点名签到、课后作业、实验预习报告、实验报告、课堂问答、课堂笔记、期中考试或单元测验）作为</a:t>
            </a:r>
            <a:r>
              <a:rPr lang="zh-CN" altLang="en-US" sz="2400" b="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平时成绩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。</a:t>
            </a:r>
            <a:endParaRPr lang="zh-CN" altLang="en-US" sz="2400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2325" y="3610610"/>
            <a:ext cx="5452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>
              <a:buNone/>
            </a:pPr>
            <a:r>
              <a:rPr lang="en-US" altLang="zh-CN" sz="16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(2)</a:t>
            </a:r>
            <a:r>
              <a:rPr lang="zh-CN" altLang="en-US" sz="16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期末考试成绩低于及格分数线几分、而且平时成绩不是很差时，酌情拔高平时总评成绩，使之能够及格。</a:t>
            </a:r>
            <a:endParaRPr lang="zh-CN" altLang="en-US" sz="1600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altLang="zh-CN" sz="16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(3)</a:t>
            </a:r>
            <a:r>
              <a:rPr lang="zh-CN" altLang="en-US" sz="16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期末考试成绩优异者，直接给出较高的平时总评成绩。</a:t>
            </a:r>
            <a:endParaRPr lang="zh-CN" altLang="en-US" sz="1600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90830" y="5165725"/>
            <a:ext cx="6565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4</a:t>
            </a:r>
            <a:r>
              <a:rPr lang="zh-CN" altLang="en-US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</a:t>
            </a:r>
            <a:endParaRPr lang="zh-CN" altLang="en-US" dirty="0">
              <a:solidFill>
                <a:schemeClr val="accent2"/>
              </a:solidFill>
              <a:latin typeface="+mn-lt"/>
              <a:ea typeface="+mn-ea"/>
              <a:cs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950" y="6021705"/>
            <a:ext cx="90150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just">
              <a:buNone/>
            </a:pPr>
            <a:r>
              <a:rPr lang="zh-CN" altLang="en-US" sz="20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（上式中的</a:t>
            </a:r>
            <a:r>
              <a:rPr lang="en-US" altLang="zh-CN" sz="20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A </a:t>
            </a:r>
            <a:r>
              <a:rPr lang="zh-CN" altLang="en-US" sz="20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</a:t>
            </a:r>
            <a:r>
              <a:rPr lang="en-US" altLang="zh-CN" sz="20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B </a:t>
            </a:r>
            <a:r>
              <a:rPr lang="zh-CN" altLang="en-US" sz="20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值为两项成绩所占比例，满足</a:t>
            </a:r>
            <a:r>
              <a:rPr lang="en-US" altLang="zh-CN" sz="20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A + B=100</a:t>
            </a:r>
            <a:r>
              <a:rPr lang="zh-CN" altLang="en-US" sz="20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，具体由教师设定）</a:t>
            </a:r>
            <a:endParaRPr lang="zh-CN" altLang="en-US" sz="2000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51125" y="3266440"/>
            <a:ext cx="5889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buNone/>
            </a:pPr>
            <a:r>
              <a:rPr lang="en-US" sz="16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(1)</a:t>
            </a:r>
            <a:r>
              <a:rPr lang="zh-CN" altLang="en-US" sz="16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以各项平时成绩高低为主要依据，评定平时总评成绩；</a:t>
            </a:r>
            <a:endParaRPr lang="zh-CN" altLang="en-US" sz="1600" b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11955" y="2348865"/>
            <a:ext cx="49453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l">
              <a:buNone/>
            </a:pPr>
            <a:r>
              <a:rPr lang="en-US" altLang="zh-CN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3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、期末考试之后，根据</a:t>
            </a:r>
            <a:r>
              <a:rPr lang="zh-CN" altLang="en-US" sz="2400" b="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平时成绩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</a:t>
            </a:r>
            <a:r>
              <a:rPr lang="zh-CN" altLang="en-US" sz="2400" b="0">
                <a:solidFill>
                  <a:srgbClr val="0000FF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期末考试成绩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给出</a:t>
            </a:r>
            <a:r>
              <a:rPr lang="zh-CN" altLang="en-US" sz="2400" b="0">
                <a:solidFill>
                  <a:srgbClr val="F314D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平时总评成绩</a:t>
            </a:r>
            <a:r>
              <a:rPr lang="zh-CN" altLang="en-US" sz="2400" b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。</a:t>
            </a:r>
            <a:endParaRPr lang="zh-CN" altLang="en-US" sz="2400" b="0" dirty="0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tags/tag1.xml><?xml version="1.0" encoding="utf-8"?>
<p:tagLst xmlns:p="http://schemas.openxmlformats.org/presentationml/2006/main">
  <p:tag name="KSO_WM_UNIT_TABLE_BEAUTIFY" val="{25e6b141-a5a9-4a64-80df-be71ed950310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7639fa6e-cfa0-4057-936f-05a8d0ad0708}"/>
</p:tagLst>
</file>

<file path=ppt/tags/tag8.xml><?xml version="1.0" encoding="utf-8"?>
<p:tagLst xmlns:p="http://schemas.openxmlformats.org/presentationml/2006/main">
  <p:tag name="KSO_WPP_MARK_KEY" val="0e53793b-f069-48fd-ab9c-bcf6a363daa8"/>
  <p:tag name="COMMONDATA" val="eyJoZGlkIjoiYmRiNTE1MmEyZDhhZTMzNTJjZjBhMDU0NTAxYTI1YTMifQ=="/>
  <p:tag name="FULLTEXTBEAUTIFYED" val="1"/>
</p:tagLst>
</file>

<file path=ppt/theme/theme1.xml><?xml version="1.0" encoding="utf-8"?>
<a:theme xmlns:a="http://schemas.openxmlformats.org/drawingml/2006/main" name="1_草色遥看">
  <a:themeElements>
    <a:clrScheme name="">
      <a:dk1>
        <a:srgbClr val="000000"/>
      </a:dk1>
      <a:lt1>
        <a:srgbClr val="CCFFCC"/>
      </a:lt1>
      <a:dk2>
        <a:srgbClr val="A50021"/>
      </a:dk2>
      <a:lt2>
        <a:srgbClr val="CCFFFF"/>
      </a:lt2>
      <a:accent1>
        <a:srgbClr val="FFFF99"/>
      </a:accent1>
      <a:accent2>
        <a:srgbClr val="CC0000"/>
      </a:accent2>
      <a:accent3>
        <a:srgbClr val="E2FFE2"/>
      </a:accent3>
      <a:accent4>
        <a:srgbClr val="000000"/>
      </a:accent4>
      <a:accent5>
        <a:srgbClr val="FFFFCA"/>
      </a:accent5>
      <a:accent6>
        <a:srgbClr val="B70000"/>
      </a:accent6>
      <a:hlink>
        <a:srgbClr val="0000FF"/>
      </a:hlink>
      <a:folHlink>
        <a:srgbClr val="CC00CC"/>
      </a:folHlink>
    </a:clrScheme>
    <a:fontScheme name="">
      <a:majorFont>
        <a:latin typeface="Cambria"/>
        <a:ea typeface="新宋体"/>
        <a:cs typeface=""/>
      </a:majorFont>
      <a:minorFont>
        <a:latin typeface="Cambria"/>
        <a:ea typeface="新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  <a:tailEnd type="none"/>
        </a:ln>
      </a:spPr>
      <a:bodyPr/>
      <a:lstStyle>
        <a:defPPr>
          <a:defRPr lang="zh-CN" altLang="en-US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lang="zh-CN" altLang="en-US">
            <a:latin typeface="Cambria" panose="02040503050406030204" pitchFamily="18" charset="0"/>
            <a:ea typeface="华文中宋" panose="02010600040101010101" charset="-122"/>
          </a:defRPr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CCFFFF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CC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高程_4 基本编程技术</Template>
  <TotalTime>0</TotalTime>
  <Words>2640</Words>
  <Application>WPS 演示</Application>
  <PresentationFormat>在屏幕上显示</PresentationFormat>
  <Paragraphs>277</Paragraphs>
  <Slides>19</Slides>
  <Notes>6</Notes>
  <HiddenSlides>4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Cambria</vt:lpstr>
      <vt:lpstr>华文中宋</vt:lpstr>
      <vt:lpstr>新宋体</vt:lpstr>
      <vt:lpstr>Wingdings</vt:lpstr>
      <vt:lpstr>楷体</vt:lpstr>
      <vt:lpstr>微软雅黑</vt:lpstr>
      <vt:lpstr>Arial Unicode MS</vt:lpstr>
      <vt:lpstr>1_草色遥看</vt:lpstr>
      <vt:lpstr>《高级程序设计》 《高级程序设计实验》</vt:lpstr>
      <vt:lpstr>教师简介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学时分配（总学时：60学时，其中课堂教学32，实验28）</vt:lpstr>
      <vt:lpstr>怎样学？</vt:lpstr>
      <vt:lpstr>教材</vt:lpstr>
      <vt:lpstr>PowerPoint 演示文稿</vt:lpstr>
      <vt:lpstr>PowerPoint 演示文稿</vt:lpstr>
      <vt:lpstr>学习要求</vt:lpstr>
      <vt:lpstr>PowerPoint 演示文稿</vt:lpstr>
      <vt:lpstr>上课时间安排表</vt:lpstr>
      <vt:lpstr>上机实验要求  (9号楼9-21机房)</vt:lpstr>
    </vt:vector>
  </TitlesOfParts>
  <Company>wuli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wuli</dc:creator>
  <cp:lastModifiedBy>安邦24</cp:lastModifiedBy>
  <cp:revision>169</cp:revision>
  <dcterms:created xsi:type="dcterms:W3CDTF">2005-02-21T02:48:00Z</dcterms:created>
  <dcterms:modified xsi:type="dcterms:W3CDTF">2023-06-26T08:28:54Z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32F2A49AD5804B9596155A70AE4BFCD9</vt:lpwstr>
  </property>
</Properties>
</file>