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6"/>
  </p:handoutMasterIdLst>
  <p:sldIdLst>
    <p:sldId id="301" r:id="rId3"/>
    <p:sldId id="911" r:id="rId5"/>
    <p:sldId id="372" r:id="rId6"/>
    <p:sldId id="373" r:id="rId7"/>
    <p:sldId id="303" r:id="rId8"/>
    <p:sldId id="287" r:id="rId9"/>
    <p:sldId id="289" r:id="rId10"/>
    <p:sldId id="375" r:id="rId11"/>
    <p:sldId id="385" r:id="rId12"/>
    <p:sldId id="379" r:id="rId13"/>
    <p:sldId id="380" r:id="rId14"/>
    <p:sldId id="386" r:id="rId15"/>
    <p:sldId id="388" r:id="rId16"/>
    <p:sldId id="389" r:id="rId17"/>
    <p:sldId id="290" r:id="rId18"/>
    <p:sldId id="291" r:id="rId19"/>
    <p:sldId id="292" r:id="rId20"/>
    <p:sldId id="293" r:id="rId21"/>
    <p:sldId id="295" r:id="rId22"/>
    <p:sldId id="296" r:id="rId23"/>
    <p:sldId id="297" r:id="rId24"/>
    <p:sldId id="676" r:id="rId25"/>
    <p:sldId id="298" r:id="rId26"/>
    <p:sldId id="299" r:id="rId27"/>
    <p:sldId id="302" r:id="rId28"/>
    <p:sldId id="315" r:id="rId29"/>
    <p:sldId id="316" r:id="rId30"/>
    <p:sldId id="374" r:id="rId31"/>
    <p:sldId id="381" r:id="rId32"/>
    <p:sldId id="383" r:id="rId33"/>
    <p:sldId id="353" r:id="rId34"/>
    <p:sldId id="354" r:id="rId35"/>
    <p:sldId id="357" r:id="rId36"/>
    <p:sldId id="358" r:id="rId37"/>
    <p:sldId id="754" r:id="rId38"/>
    <p:sldId id="360" r:id="rId39"/>
    <p:sldId id="359" r:id="rId40"/>
    <p:sldId id="755" r:id="rId41"/>
    <p:sldId id="756" r:id="rId42"/>
    <p:sldId id="382" r:id="rId43"/>
    <p:sldId id="317" r:id="rId44"/>
    <p:sldId id="322" r:id="rId45"/>
    <p:sldId id="320" r:id="rId46"/>
    <p:sldId id="318" r:id="rId47"/>
    <p:sldId id="319" r:id="rId48"/>
    <p:sldId id="321" r:id="rId49"/>
    <p:sldId id="323" r:id="rId50"/>
    <p:sldId id="324" r:id="rId51"/>
    <p:sldId id="848" r:id="rId52"/>
    <p:sldId id="365" r:id="rId53"/>
    <p:sldId id="849" r:id="rId54"/>
    <p:sldId id="757" r:id="rId55"/>
    <p:sldId id="367" r:id="rId56"/>
    <p:sldId id="366" r:id="rId57"/>
    <p:sldId id="368" r:id="rId58"/>
    <p:sldId id="369" r:id="rId59"/>
    <p:sldId id="370" r:id="rId60"/>
    <p:sldId id="496" r:id="rId61"/>
    <p:sldId id="338" r:id="rId62"/>
    <p:sldId id="558" r:id="rId63"/>
    <p:sldId id="644" r:id="rId64"/>
    <p:sldId id="559" r:id="rId65"/>
    <p:sldId id="495" r:id="rId66"/>
    <p:sldId id="529" r:id="rId67"/>
    <p:sldId id="339" r:id="rId68"/>
    <p:sldId id="467" r:id="rId69"/>
    <p:sldId id="466" r:id="rId70"/>
    <p:sldId id="530" r:id="rId71"/>
    <p:sldId id="340" r:id="rId72"/>
    <p:sldId id="345" r:id="rId73"/>
    <p:sldId id="347" r:id="rId74"/>
    <p:sldId id="348" r:id="rId75"/>
    <p:sldId id="346" r:id="rId76"/>
    <p:sldId id="816" r:id="rId77"/>
    <p:sldId id="350" r:id="rId78"/>
    <p:sldId id="813" r:id="rId79"/>
    <p:sldId id="895" r:id="rId80"/>
    <p:sldId id="851" r:id="rId81"/>
    <p:sldId id="867" r:id="rId82"/>
    <p:sldId id="852" r:id="rId83"/>
    <p:sldId id="853" r:id="rId84"/>
    <p:sldId id="869" r:id="rId85"/>
    <p:sldId id="854" r:id="rId86"/>
    <p:sldId id="855" r:id="rId87"/>
    <p:sldId id="856" r:id="rId88"/>
    <p:sldId id="857" r:id="rId89"/>
    <p:sldId id="858" r:id="rId90"/>
    <p:sldId id="890" r:id="rId91"/>
    <p:sldId id="889" r:id="rId92"/>
    <p:sldId id="859" r:id="rId93"/>
    <p:sldId id="860" r:id="rId94"/>
    <p:sldId id="863" r:id="rId95"/>
  </p:sldIdLst>
  <p:sldSz cx="9144000" cy="6858000" type="screen4x3"/>
  <p:notesSz cx="7099300" cy="10234930"/>
  <p:custDataLst>
    <p:tags r:id="rId100"/>
  </p:custDataLst>
  <p:defaultTextStyle>
    <a:defPPr>
      <a:defRPr lang="zh-CN"/>
    </a:defPPr>
    <a:lvl1pPr marL="0" lvl="0"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6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00FF"/>
    <a:srgbClr val="8D01B5"/>
    <a:srgbClr val="AFFFE4"/>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4"/>
    <p:restoredTop sz="88976"/>
  </p:normalViewPr>
  <p:slideViewPr>
    <p:cSldViewPr showGuides="1">
      <p:cViewPr>
        <p:scale>
          <a:sx n="100" d="100"/>
          <a:sy n="100" d="100"/>
        </p:scale>
        <p:origin x="-1848" y="-132"/>
      </p:cViewPr>
      <p:guideLst>
        <p:guide orient="horz" pos="2266"/>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3942"/>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tableStyles" Target="tableStyles.xml"/><Relationship Id="rId98" Type="http://schemas.openxmlformats.org/officeDocument/2006/relationships/viewProps" Target="viewProps.xml"/><Relationship Id="rId97" Type="http://schemas.openxmlformats.org/officeDocument/2006/relationships/presProps" Target="presProps.xml"/><Relationship Id="rId96" Type="http://schemas.openxmlformats.org/officeDocument/2006/relationships/handoutMaster" Target="handoutMasters/handoutMaster1.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0" Type="http://schemas.openxmlformats.org/officeDocument/2006/relationships/tags" Target="tags/tag34.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9154" name="页眉占位符 49153"/>
          <p:cNvSpPr>
            <a:spLocks noGrp="1"/>
          </p:cNvSpPr>
          <p:nvPr>
            <p:ph type="hdr" sz="quarter"/>
          </p:nvPr>
        </p:nvSpPr>
        <p:spPr>
          <a:xfrm>
            <a:off x="0" y="0"/>
            <a:ext cx="3076575" cy="511175"/>
          </a:xfrm>
          <a:prstGeom prst="rect">
            <a:avLst/>
          </a:prstGeom>
          <a:noFill/>
          <a:ln w="9525">
            <a:noFill/>
          </a:ln>
        </p:spPr>
        <p:txBody>
          <a:bodyPr lIns="99048" tIns="49524" rIns="99048" bIns="49524"/>
          <a:p>
            <a:pPr lvl="0" defTabSz="990600"/>
            <a:endParaRPr lang="zh-CN" altLang="en-US" sz="1300" dirty="0"/>
          </a:p>
        </p:txBody>
      </p:sp>
      <p:sp>
        <p:nvSpPr>
          <p:cNvPr id="49155" name="日期占位符 49154"/>
          <p:cNvSpPr>
            <a:spLocks noGrp="1"/>
          </p:cNvSpPr>
          <p:nvPr>
            <p:ph type="dt" sz="quarter" idx="1"/>
          </p:nvPr>
        </p:nvSpPr>
        <p:spPr>
          <a:xfrm>
            <a:off x="4022725" y="0"/>
            <a:ext cx="3076575" cy="511175"/>
          </a:xfrm>
          <a:prstGeom prst="rect">
            <a:avLst/>
          </a:prstGeom>
          <a:noFill/>
          <a:ln w="9525">
            <a:noFill/>
          </a:ln>
        </p:spPr>
        <p:txBody>
          <a:bodyPr lIns="99048" tIns="49524" rIns="99048" bIns="49524"/>
          <a:p>
            <a:pPr lvl="0" algn="r" defTabSz="990600"/>
            <a:endParaRPr lang="zh-CN" altLang="en-US" sz="1300" dirty="0"/>
          </a:p>
        </p:txBody>
      </p:sp>
      <p:sp>
        <p:nvSpPr>
          <p:cNvPr id="49156" name="页脚占位符 49155"/>
          <p:cNvSpPr>
            <a:spLocks noGrp="1"/>
          </p:cNvSpPr>
          <p:nvPr>
            <p:ph type="ftr" sz="quarter" idx="2"/>
          </p:nvPr>
        </p:nvSpPr>
        <p:spPr>
          <a:xfrm>
            <a:off x="0" y="9723438"/>
            <a:ext cx="3076575" cy="511175"/>
          </a:xfrm>
          <a:prstGeom prst="rect">
            <a:avLst/>
          </a:prstGeom>
          <a:noFill/>
          <a:ln w="9525">
            <a:noFill/>
          </a:ln>
        </p:spPr>
        <p:txBody>
          <a:bodyPr lIns="99048" tIns="49524" rIns="99048" bIns="49524" anchor="b"/>
          <a:p>
            <a:pPr lvl="0" defTabSz="990600"/>
            <a:endParaRPr lang="zh-CN" altLang="en-US" sz="1300" dirty="0"/>
          </a:p>
        </p:txBody>
      </p:sp>
      <p:sp>
        <p:nvSpPr>
          <p:cNvPr id="49157" name="灯片编号占位符 49156"/>
          <p:cNvSpPr>
            <a:spLocks noGrp="1"/>
          </p:cNvSpPr>
          <p:nvPr>
            <p:ph type="sldNum" sz="quarter" idx="3"/>
          </p:nvPr>
        </p:nvSpPr>
        <p:spPr>
          <a:xfrm>
            <a:off x="4022725" y="9723438"/>
            <a:ext cx="3076575" cy="511175"/>
          </a:xfrm>
          <a:prstGeom prst="rect">
            <a:avLst/>
          </a:prstGeom>
          <a:noFill/>
          <a:ln w="9525">
            <a:noFill/>
          </a:ln>
        </p:spPr>
        <p:txBody>
          <a:bodyPr lIns="99048" tIns="49524" rIns="99048" bIns="49524" anchor="b"/>
          <a:p>
            <a:pPr lvl="0" algn="r" defTabSz="990600"/>
            <a:fld id="{9A0DB2DC-4C9A-4742-B13C-FB6460FD3503}" type="slidenum">
              <a:rPr lang="zh-CN" altLang="en-US" sz="1300" dirty="0"/>
            </a:fld>
            <a:endParaRPr lang="zh-CN" altLang="en-US" sz="13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7346" name="页眉占位符 57345"/>
          <p:cNvSpPr>
            <a:spLocks noGrp="1"/>
          </p:cNvSpPr>
          <p:nvPr>
            <p:ph type="hdr" sz="quarter"/>
          </p:nvPr>
        </p:nvSpPr>
        <p:spPr>
          <a:xfrm>
            <a:off x="0" y="0"/>
            <a:ext cx="3076575" cy="511175"/>
          </a:xfrm>
          <a:prstGeom prst="rect">
            <a:avLst/>
          </a:prstGeom>
          <a:noFill/>
          <a:ln w="9525">
            <a:noFill/>
          </a:ln>
        </p:spPr>
        <p:txBody>
          <a:bodyPr/>
          <a:p>
            <a:pPr lvl="0"/>
            <a:endParaRPr lang="zh-CN" altLang="en-US" sz="1200" dirty="0"/>
          </a:p>
        </p:txBody>
      </p:sp>
      <p:sp>
        <p:nvSpPr>
          <p:cNvPr id="57347" name="日期占位符 57346"/>
          <p:cNvSpPr>
            <a:spLocks noGrp="1"/>
          </p:cNvSpPr>
          <p:nvPr>
            <p:ph type="dt" idx="1"/>
          </p:nvPr>
        </p:nvSpPr>
        <p:spPr>
          <a:xfrm>
            <a:off x="4021138" y="0"/>
            <a:ext cx="3076575" cy="511175"/>
          </a:xfrm>
          <a:prstGeom prst="rect">
            <a:avLst/>
          </a:prstGeom>
          <a:noFill/>
          <a:ln w="9525">
            <a:noFill/>
          </a:ln>
        </p:spPr>
        <p:txBody>
          <a:bodyPr/>
          <a:p>
            <a:pPr lvl="0" algn="r"/>
            <a:endParaRPr lang="zh-CN" altLang="en-US" sz="1200" dirty="0"/>
          </a:p>
        </p:txBody>
      </p:sp>
      <p:sp>
        <p:nvSpPr>
          <p:cNvPr id="57348" name="幻灯片图像占位符 57347"/>
          <p:cNvSpPr>
            <a:spLocks noRot="1" noTextEdit="1"/>
          </p:cNvSpPr>
          <p:nvPr>
            <p:ph type="sldImg" idx="2"/>
          </p:nvPr>
        </p:nvSpPr>
        <p:spPr>
          <a:xfrm>
            <a:off x="992188" y="768350"/>
            <a:ext cx="5114925" cy="3836988"/>
          </a:xfrm>
          <a:prstGeom prst="rect">
            <a:avLst/>
          </a:prstGeom>
          <a:ln w="9525" cap="flat" cmpd="sng">
            <a:solidFill>
              <a:srgbClr val="000000"/>
            </a:solidFill>
            <a:prstDash val="solid"/>
            <a:miter/>
            <a:headEnd type="none" w="med" len="med"/>
            <a:tailEnd type="none" w="med" len="med"/>
          </a:ln>
        </p:spPr>
      </p:sp>
      <p:sp>
        <p:nvSpPr>
          <p:cNvPr id="57349" name="文本占位符 57348"/>
          <p:cNvSpPr>
            <a:spLocks noGrp="1"/>
          </p:cNvSpPr>
          <p:nvPr>
            <p:ph type="body" sz="quarter" idx="3"/>
          </p:nvPr>
        </p:nvSpPr>
        <p:spPr>
          <a:xfrm>
            <a:off x="709613" y="4860925"/>
            <a:ext cx="5680075" cy="4605338"/>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7350" name="页脚占位符 57349"/>
          <p:cNvSpPr>
            <a:spLocks noGrp="1"/>
          </p:cNvSpPr>
          <p:nvPr>
            <p:ph type="ftr" sz="quarter" idx="4"/>
          </p:nvPr>
        </p:nvSpPr>
        <p:spPr>
          <a:xfrm>
            <a:off x="0" y="9721850"/>
            <a:ext cx="3076575" cy="511175"/>
          </a:xfrm>
          <a:prstGeom prst="rect">
            <a:avLst/>
          </a:prstGeom>
          <a:noFill/>
          <a:ln w="9525">
            <a:noFill/>
          </a:ln>
        </p:spPr>
        <p:txBody>
          <a:bodyPr anchor="b"/>
          <a:p>
            <a:pPr lvl="0"/>
            <a:endParaRPr lang="zh-CN" altLang="en-US" sz="1200" dirty="0"/>
          </a:p>
        </p:txBody>
      </p:sp>
      <p:sp>
        <p:nvSpPr>
          <p:cNvPr id="57351" name="灯片编号占位符 57350"/>
          <p:cNvSpPr>
            <a:spLocks noGrp="1"/>
          </p:cNvSpPr>
          <p:nvPr>
            <p:ph type="sldNum" sz="quarter" idx="5"/>
          </p:nvPr>
        </p:nvSpPr>
        <p:spPr>
          <a:xfrm>
            <a:off x="4021138" y="9721850"/>
            <a:ext cx="3076575" cy="511175"/>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华文中宋" panose="02010600040101010101"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华文中宋" panose="02010600040101010101"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华文中宋" panose="02010600040101010101"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华文中宋" panose="02010600040101010101"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华文中宋" panose="02010600040101010101"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cs typeface="Cambria" panose="02040503050406030204" pitchFamily="18" charset="0"/>
                <a:sym typeface="+mn-ea"/>
              </a:rPr>
              <a:t>华中师范大学物理学院    李安邦</a:t>
            </a:r>
            <a:endParaRPr lang="zh-CN" altLang="en-US"/>
          </a:p>
          <a:p>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75106" name="幻灯片图像占位符 175105"/>
          <p:cNvSpPr>
            <a:spLocks noRot="1" noTextEdit="1"/>
          </p:cNvSpPr>
          <p:nvPr>
            <p:ph type="sldImg"/>
          </p:nvPr>
        </p:nvSpPr>
        <p:spPr>
          <a:xfrm>
            <a:off x="990600" y="766763"/>
            <a:ext cx="5118100" cy="3838575"/>
          </a:xfrm>
        </p:spPr>
      </p:sp>
      <p:sp>
        <p:nvSpPr>
          <p:cNvPr id="175107" name="文本占位符 175106"/>
          <p:cNvSpPr>
            <a:spLocks noGrp="1"/>
          </p:cNvSpPr>
          <p:nvPr>
            <p:ph type="body" idx="1"/>
          </p:nvPr>
        </p:nvSpPr>
        <p:spPr>
          <a:xfrm>
            <a:off x="947738" y="4860925"/>
            <a:ext cx="5203825" cy="4606925"/>
          </a:xfrm>
        </p:spPr>
        <p:txBody>
          <a:bodyPr/>
          <a:p>
            <a:pPr lvl="0">
              <a:spcBef>
                <a:spcPct val="50000"/>
              </a:spcBef>
              <a:buFontTx/>
            </a:pPr>
            <a:r>
              <a:rPr lang="zh-CN" altLang="en-US" dirty="0"/>
              <a:t>很多人都用盗版的 </a:t>
            </a:r>
            <a:r>
              <a:rPr lang="en-US" altLang="zh-CN" dirty="0"/>
              <a:t>VC6</a:t>
            </a:r>
            <a:r>
              <a:rPr lang="zh-CN" altLang="en-US" dirty="0"/>
              <a:t>，但我推荐使用 </a:t>
            </a:r>
            <a:r>
              <a:rPr lang="en-US" altLang="zh-CN" dirty="0"/>
              <a:t>Dev-C++ </a:t>
            </a:r>
            <a:r>
              <a:rPr lang="zh-CN" altLang="en-US" dirty="0"/>
              <a:t>和</a:t>
            </a:r>
            <a:r>
              <a:rPr lang="en-US" altLang="zh-CN" err="1"/>
              <a:t>Code::Blocks</a:t>
            </a:r>
            <a:r>
              <a:rPr lang="en-US" altLang="zh-CN"/>
              <a:t> </a:t>
            </a:r>
            <a:endParaRPr lang="en-US" altLang="zh-CN"/>
          </a:p>
          <a:p>
            <a:pPr lvl="1"/>
            <a:endParaRPr lang="en-US" altLang="zh-CN"/>
          </a:p>
          <a:p>
            <a:pPr lvl="1"/>
            <a:endParaRPr lang="en-US" altLang="zh-CN"/>
          </a:p>
          <a:p>
            <a:pPr lvl="1"/>
            <a:r>
              <a:rPr lang="zh-CN" altLang="en-US" dirty="0"/>
              <a:t>很老的有：</a:t>
            </a:r>
            <a:r>
              <a:rPr lang="en-US" altLang="zh-CN" dirty="0"/>
              <a:t>Borland</a:t>
            </a:r>
            <a:r>
              <a:rPr lang="zh-CN" altLang="en-US" dirty="0"/>
              <a:t>公司出品的</a:t>
            </a:r>
            <a:r>
              <a:rPr lang="en-US" altLang="zh-CN" dirty="0"/>
              <a:t>Turbo C 2.0(TC2, for dos)</a:t>
            </a:r>
            <a:r>
              <a:rPr lang="zh-CN" altLang="en-US" dirty="0"/>
              <a:t>、</a:t>
            </a:r>
            <a:r>
              <a:rPr lang="en-US" altLang="zh-CN" dirty="0"/>
              <a:t>Borland C++ 3.0/3.1(BC3, for dos &amp; Win)</a:t>
            </a:r>
            <a:r>
              <a:rPr lang="zh-CN" altLang="en-US" dirty="0"/>
              <a:t>、</a:t>
            </a:r>
            <a:r>
              <a:rPr lang="en-US" altLang="zh-CN"/>
              <a:t>Borland C++ 5.x(for Win)</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它由许多组件组成：</a:t>
            </a:r>
            <a:endParaRPr lang="zh-CN" altLang="en-US" dirty="0">
              <a:ea typeface="华文中宋" panose="02010600040101010101" charset="-122"/>
            </a:endParaRPr>
          </a:p>
          <a:p>
            <a:pPr lvl="1"/>
            <a:r>
              <a:rPr lang="zh-CN" altLang="en-US" dirty="0">
                <a:sym typeface="+mn-ea"/>
              </a:rPr>
              <a:t>可视化工作室“</a:t>
            </a:r>
            <a:r>
              <a:rPr lang="en-US" altLang="zh-CN" dirty="0">
                <a:sym typeface="+mn-ea"/>
              </a:rPr>
              <a:t>Visual Studio”</a:t>
            </a:r>
            <a:r>
              <a:rPr lang="zh-CN" altLang="en-US" dirty="0">
                <a:sym typeface="+mn-ea"/>
              </a:rPr>
              <a:t>（编辑器、调试器等）</a:t>
            </a:r>
            <a:endParaRPr lang="zh-CN" altLang="en-US" dirty="0">
              <a:ea typeface="华文中宋" panose="02010600040101010101" charset="-122"/>
            </a:endParaRPr>
          </a:p>
          <a:p>
            <a:pPr lvl="1"/>
            <a:r>
              <a:rPr lang="zh-CN" altLang="en-US" dirty="0">
                <a:sym typeface="+mn-ea"/>
              </a:rPr>
              <a:t>微软公司开发的 </a:t>
            </a:r>
            <a:r>
              <a:rPr lang="en-US" altLang="zh-CN" dirty="0">
                <a:sym typeface="+mn-ea"/>
              </a:rPr>
              <a:t>C++ </a:t>
            </a:r>
            <a:r>
              <a:rPr lang="zh-CN" altLang="en-US" dirty="0">
                <a:sym typeface="+mn-ea"/>
              </a:rPr>
              <a:t>、</a:t>
            </a:r>
            <a:r>
              <a:rPr lang="en-US" altLang="zh-CN" dirty="0">
                <a:sym typeface="+mn-ea"/>
              </a:rPr>
              <a:t>C#</a:t>
            </a:r>
            <a:r>
              <a:rPr lang="zh-CN" altLang="en-US" dirty="0">
                <a:sym typeface="+mn-ea"/>
              </a:rPr>
              <a:t>、</a:t>
            </a:r>
            <a:r>
              <a:rPr lang="en-US" altLang="zh-CN" dirty="0">
                <a:sym typeface="+mn-ea"/>
              </a:rPr>
              <a:t>.net </a:t>
            </a:r>
            <a:r>
              <a:rPr lang="zh-CN" altLang="en-US" dirty="0">
                <a:sym typeface="+mn-ea"/>
              </a:rPr>
              <a:t>编译器</a:t>
            </a:r>
            <a:endParaRPr lang="zh-CN" altLang="en-US" dirty="0">
              <a:ea typeface="华文中宋" panose="02010600040101010101" charset="-122"/>
            </a:endParaRPr>
          </a:p>
          <a:p>
            <a:pPr lvl="1"/>
            <a:r>
              <a:rPr lang="zh-CN" altLang="en-US" dirty="0">
                <a:sym typeface="+mn-ea"/>
              </a:rPr>
              <a:t>微软公司开发的一套</a:t>
            </a:r>
            <a:r>
              <a:rPr lang="en-US" altLang="zh-CN" dirty="0">
                <a:sym typeface="+mn-ea"/>
              </a:rPr>
              <a:t>VC Windows</a:t>
            </a:r>
            <a:r>
              <a:rPr lang="zh-CN" altLang="en-US" dirty="0">
                <a:sym typeface="+mn-ea"/>
              </a:rPr>
              <a:t>控件</a:t>
            </a:r>
            <a:endParaRPr lang="zh-CN" altLang="en-US" dirty="0">
              <a:ea typeface="华文中宋" panose="02010600040101010101" charset="-122"/>
            </a:endParaRPr>
          </a:p>
          <a:p>
            <a:pPr lvl="1"/>
            <a:r>
              <a:rPr lang="zh-CN" altLang="en-US" dirty="0">
                <a:sym typeface="+mn-ea"/>
              </a:rPr>
              <a:t>程序向导</a:t>
            </a:r>
            <a:r>
              <a:rPr lang="en-US" altLang="zh-CN" dirty="0">
                <a:sym typeface="+mn-ea"/>
              </a:rPr>
              <a:t>AppWizard</a:t>
            </a:r>
            <a:r>
              <a:rPr lang="zh-CN" altLang="en-US" dirty="0">
                <a:sym typeface="+mn-ea"/>
              </a:rPr>
              <a:t>、类向导</a:t>
            </a:r>
            <a:r>
              <a:rPr lang="en-US" altLang="zh-CN" dirty="0">
                <a:sym typeface="+mn-ea"/>
              </a:rPr>
              <a:t>Class Wizard</a:t>
            </a:r>
            <a:r>
              <a:rPr lang="zh-CN" altLang="en-US" dirty="0">
                <a:sym typeface="+mn-ea"/>
              </a:rPr>
              <a:t>等辅助开发工具。</a:t>
            </a:r>
            <a:endParaRPr lang="zh-CN" altLang="en-US" dirty="0">
              <a:ea typeface="华文中宋" panose="02010600040101010101" charset="-122"/>
            </a:endParaRPr>
          </a:p>
          <a:p>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buFont typeface="Wingdings" panose="05000000000000000000" pitchFamily="2" charset="2"/>
              <a:buChar char="n"/>
            </a:pPr>
            <a:r>
              <a:rPr lang="zh-CN" altLang="en-US" dirty="0">
                <a:sym typeface="+mn-ea"/>
              </a:rPr>
              <a:t>微软 </a:t>
            </a:r>
            <a:r>
              <a:rPr lang="en-US" altLang="zh-CN">
                <a:solidFill>
                  <a:schemeClr val="hlink"/>
                </a:solidFill>
                <a:sym typeface="+mn-ea"/>
              </a:rPr>
              <a:t>Visual Studio</a:t>
            </a:r>
            <a:r>
              <a:rPr lang="en-US" altLang="zh-CN" dirty="0">
                <a:sym typeface="+mn-ea"/>
              </a:rPr>
              <a:t> </a:t>
            </a:r>
            <a:r>
              <a:rPr lang="zh-CN" altLang="en-US" dirty="0">
                <a:sym typeface="+mn-ea"/>
              </a:rPr>
              <a:t>是基于“</a:t>
            </a:r>
            <a:r>
              <a:rPr lang="en-US" altLang="zh-CN" dirty="0">
                <a:sym typeface="+mn-ea"/>
              </a:rPr>
              <a:t>Project”</a:t>
            </a:r>
            <a:r>
              <a:rPr lang="zh-CN" altLang="en-US" dirty="0">
                <a:sym typeface="+mn-ea"/>
              </a:rPr>
              <a:t>（工程，项目）概念的，一个工程可以包含许多文件，适合于编辑由多个文件构成的工程。在使用时，</a:t>
            </a:r>
            <a:r>
              <a:rPr lang="en-US" altLang="zh-CN" dirty="0">
                <a:sym typeface="+mn-ea"/>
              </a:rPr>
              <a:t>VC </a:t>
            </a:r>
            <a:r>
              <a:rPr lang="zh-CN" altLang="en-US" dirty="0">
                <a:sym typeface="+mn-ea"/>
              </a:rPr>
              <a:t>会给每个工程建立工程文件和工作区文件，从而产生一些额外的文件。</a:t>
            </a:r>
            <a:endParaRPr lang="zh-CN" altLang="en-US" dirty="0">
              <a:ea typeface="华文中宋" panose="02010600040101010101" charset="-122"/>
            </a:endParaRPr>
          </a:p>
          <a:p>
            <a:pPr>
              <a:buFont typeface="Wingdings" panose="05000000000000000000" pitchFamily="2" charset="2"/>
              <a:buChar char="n"/>
            </a:pPr>
            <a:r>
              <a:rPr lang="zh-CN" altLang="en-US" dirty="0">
                <a:sym typeface="+mn-ea"/>
              </a:rPr>
              <a:t>初学者</a:t>
            </a:r>
            <a:r>
              <a:rPr lang="en-US" altLang="zh-CN" dirty="0">
                <a:sym typeface="+mn-ea"/>
              </a:rPr>
              <a:t>/</a:t>
            </a:r>
            <a:r>
              <a:rPr lang="zh-CN" altLang="en-US" dirty="0">
                <a:sym typeface="+mn-ea"/>
              </a:rPr>
              <a:t>科研工作者通常都只生成在</a:t>
            </a:r>
            <a:r>
              <a:rPr lang="zh-CN" altLang="en-US" u="sng" dirty="0">
                <a:sym typeface="+mn-ea"/>
              </a:rPr>
              <a:t>命令提示符</a:t>
            </a:r>
            <a:r>
              <a:rPr lang="zh-CN" altLang="en-US" dirty="0">
                <a:sym typeface="+mn-ea"/>
              </a:rPr>
              <a:t>环境下运行的文件，因此用不上 </a:t>
            </a:r>
            <a:r>
              <a:rPr lang="en-US" altLang="zh-CN" dirty="0">
                <a:sym typeface="+mn-ea"/>
              </a:rPr>
              <a:t>VC </a:t>
            </a:r>
            <a:r>
              <a:rPr lang="zh-CN" altLang="en-US" dirty="0">
                <a:sym typeface="+mn-ea"/>
              </a:rPr>
              <a:t>中的控件。只有在需要生成图形界面的程序时才需要使用 </a:t>
            </a:r>
            <a:r>
              <a:rPr lang="en-US" altLang="zh-CN" dirty="0">
                <a:sym typeface="+mn-ea"/>
              </a:rPr>
              <a:t>VC </a:t>
            </a:r>
            <a:r>
              <a:rPr lang="zh-CN" altLang="en-US" dirty="0">
                <a:sym typeface="+mn-ea"/>
              </a:rPr>
              <a:t>中的控件。</a:t>
            </a:r>
            <a:endParaRPr lang="zh-CN" altLang="en-US" dirty="0">
              <a:ea typeface="华文中宋" panose="02010600040101010101" charset="-122"/>
            </a:endParaRPr>
          </a:p>
          <a:p>
            <a:pPr>
              <a:buFont typeface="Wingdings" panose="05000000000000000000" pitchFamily="2" charset="2"/>
              <a:buChar char="n"/>
            </a:pPr>
            <a:r>
              <a:rPr lang="en-US" altLang="zh-CN" dirty="0">
                <a:solidFill>
                  <a:schemeClr val="accent2"/>
                </a:solidFill>
                <a:sym typeface="+mn-ea"/>
              </a:rPr>
              <a:t>Dev-C++ </a:t>
            </a:r>
            <a:r>
              <a:rPr lang="zh-CN" altLang="en-US" dirty="0">
                <a:solidFill>
                  <a:schemeClr val="accent2"/>
                </a:solidFill>
                <a:sym typeface="+mn-ea"/>
              </a:rPr>
              <a:t>和 </a:t>
            </a:r>
            <a:r>
              <a:rPr lang="en-US" altLang="zh-CN" err="1">
                <a:solidFill>
                  <a:schemeClr val="accent2"/>
                </a:solidFill>
                <a:sym typeface="+mn-ea"/>
              </a:rPr>
              <a:t>Code::Blocks</a:t>
            </a:r>
            <a:r>
              <a:rPr lang="en-US" altLang="zh-CN" dirty="0">
                <a:solidFill>
                  <a:schemeClr val="accent2"/>
                </a:solidFill>
                <a:sym typeface="+mn-ea"/>
              </a:rPr>
              <a:t> </a:t>
            </a:r>
            <a:r>
              <a:rPr lang="zh-CN" altLang="en-US" dirty="0">
                <a:solidFill>
                  <a:schemeClr val="accent2"/>
                </a:solidFill>
                <a:sym typeface="+mn-ea"/>
              </a:rPr>
              <a:t>比较适合于只编辑几个文件的初学者。使用时不会产生额外的文件。</a:t>
            </a:r>
            <a:endParaRPr lang="zh-CN" altLang="en-US" dirty="0">
              <a:solidFill>
                <a:schemeClr val="accent2"/>
              </a:solidFill>
              <a:sym typeface="+mn-ea"/>
            </a:endParaRPr>
          </a:p>
          <a:p>
            <a:pPr>
              <a:spcBef>
                <a:spcPct val="20000"/>
              </a:spcBef>
            </a:pPr>
            <a:r>
              <a:rPr lang="zh-CN" altLang="en-US" dirty="0">
                <a:solidFill>
                  <a:schemeClr val="accent2"/>
                </a:solidFill>
                <a:sym typeface="+mn-ea"/>
              </a:rPr>
              <a:t>有初学者说：我学的是</a:t>
            </a:r>
            <a:r>
              <a:rPr lang="en-US" altLang="zh-CN" dirty="0">
                <a:solidFill>
                  <a:schemeClr val="accent2"/>
                </a:solidFill>
                <a:sym typeface="+mn-ea"/>
              </a:rPr>
              <a:t>dev-c++ </a:t>
            </a:r>
            <a:r>
              <a:rPr lang="zh-CN" altLang="en-US" dirty="0">
                <a:solidFill>
                  <a:schemeClr val="accent2"/>
                </a:solidFill>
                <a:sym typeface="+mn-ea"/>
              </a:rPr>
              <a:t>，你学的是</a:t>
            </a:r>
            <a:r>
              <a:rPr lang="en-US" altLang="zh-CN" dirty="0">
                <a:solidFill>
                  <a:schemeClr val="accent2"/>
                </a:solidFill>
                <a:sym typeface="+mn-ea"/>
              </a:rPr>
              <a:t>VC</a:t>
            </a:r>
            <a:r>
              <a:rPr lang="zh-CN" altLang="en-US" dirty="0">
                <a:solidFill>
                  <a:schemeClr val="accent2"/>
                </a:solidFill>
                <a:sym typeface="+mn-ea"/>
              </a:rPr>
              <a:t>，咱们学得不一样</a:t>
            </a:r>
            <a:r>
              <a:rPr lang="en-US" altLang="zh-CN">
                <a:solidFill>
                  <a:schemeClr val="accent2"/>
                </a:solidFill>
                <a:sym typeface="+mn-ea"/>
              </a:rPr>
              <a:t>……</a:t>
            </a:r>
            <a:endParaRPr lang="en-US" altLang="zh-CN">
              <a:solidFill>
                <a:schemeClr val="accent2"/>
              </a:solidFill>
            </a:endParaRPr>
          </a:p>
          <a:p>
            <a:pPr>
              <a:spcBef>
                <a:spcPct val="20000"/>
              </a:spcBef>
            </a:pPr>
            <a:endParaRPr lang="en-US" altLang="zh-CN"/>
          </a:p>
          <a:p>
            <a:pPr>
              <a:spcBef>
                <a:spcPct val="20000"/>
              </a:spcBef>
            </a:pPr>
            <a:r>
              <a:rPr lang="zh-CN" altLang="en-US" dirty="0">
                <a:sym typeface="+mn-ea"/>
              </a:rPr>
              <a:t>这里实际上有一个重要的误解，就是混淆了 </a:t>
            </a:r>
            <a:r>
              <a:rPr lang="en-US" altLang="zh-CN" dirty="0">
                <a:solidFill>
                  <a:schemeClr val="accent2"/>
                </a:solidFill>
                <a:sym typeface="+mn-ea"/>
              </a:rPr>
              <a:t>C </a:t>
            </a:r>
            <a:r>
              <a:rPr lang="zh-CN" altLang="en-US" dirty="0">
                <a:solidFill>
                  <a:schemeClr val="accent2"/>
                </a:solidFill>
                <a:sym typeface="+mn-ea"/>
              </a:rPr>
              <a:t>语言</a:t>
            </a:r>
            <a:r>
              <a:rPr lang="zh-CN" altLang="en-US" dirty="0">
                <a:sym typeface="+mn-ea"/>
              </a:rPr>
              <a:t>和 </a:t>
            </a:r>
            <a:r>
              <a:rPr lang="en-US" altLang="zh-CN" dirty="0">
                <a:solidFill>
                  <a:schemeClr val="accent2"/>
                </a:solidFill>
                <a:sym typeface="+mn-ea"/>
              </a:rPr>
              <a:t>C </a:t>
            </a:r>
            <a:r>
              <a:rPr lang="zh-CN" altLang="en-US" dirty="0">
                <a:solidFill>
                  <a:schemeClr val="accent2"/>
                </a:solidFill>
                <a:sym typeface="+mn-ea"/>
              </a:rPr>
              <a:t>语言的程序开发系统</a:t>
            </a:r>
            <a:r>
              <a:rPr lang="zh-CN" altLang="en-US" dirty="0">
                <a:sym typeface="+mn-ea"/>
              </a:rPr>
              <a:t>（针对该语言的程序开发环境）。</a:t>
            </a:r>
            <a:endParaRPr lang="zh-CN" altLang="en-US" dirty="0"/>
          </a:p>
          <a:p>
            <a:pPr>
              <a:spcBef>
                <a:spcPct val="20000"/>
              </a:spcBef>
            </a:pPr>
            <a:r>
              <a:rPr lang="zh-CN" altLang="en-US" dirty="0">
                <a:sym typeface="+mn-ea"/>
              </a:rPr>
              <a:t>这两者之间到底有那些不同？我们在学习程序设计时应该如何认识这个问题呢？ </a:t>
            </a:r>
            <a:endParaRPr lang="zh-CN" altLang="en-US" dirty="0"/>
          </a:p>
          <a:p>
            <a:pPr lvl="1">
              <a:spcBef>
                <a:spcPct val="20000"/>
              </a:spcBef>
              <a:buNone/>
            </a:pPr>
            <a:r>
              <a:rPr lang="zh-CN" altLang="en-US" dirty="0">
                <a:sym typeface="+mn-ea"/>
              </a:rPr>
              <a:t>（</a:t>
            </a:r>
            <a:r>
              <a:rPr lang="en-US" altLang="zh-CN" dirty="0">
                <a:sym typeface="+mn-ea"/>
              </a:rPr>
              <a:t>1</a:t>
            </a:r>
            <a:r>
              <a:rPr lang="zh-CN" altLang="en-US" dirty="0">
                <a:sym typeface="+mn-ea"/>
              </a:rPr>
              <a:t>）</a:t>
            </a:r>
            <a:r>
              <a:rPr lang="en-US" altLang="en-US">
                <a:sym typeface="+mn-ea"/>
              </a:rPr>
              <a:t>C/C++</a:t>
            </a:r>
            <a:r>
              <a:rPr lang="zh-CN" altLang="en-US" dirty="0">
                <a:sym typeface="+mn-ea"/>
              </a:rPr>
              <a:t>语言是抽象的，而语言环境是具体的。 </a:t>
            </a:r>
            <a:endParaRPr lang="zh-CN" altLang="en-US" dirty="0"/>
          </a:p>
          <a:p>
            <a:pPr lvl="1">
              <a:spcBef>
                <a:spcPct val="20000"/>
              </a:spcBef>
              <a:buNone/>
            </a:pPr>
            <a:r>
              <a:rPr lang="zh-CN" altLang="en-US" dirty="0">
                <a:sym typeface="+mn-ea"/>
              </a:rPr>
              <a:t>（</a:t>
            </a:r>
            <a:r>
              <a:rPr lang="en-US" altLang="zh-CN" dirty="0">
                <a:sym typeface="+mn-ea"/>
              </a:rPr>
              <a:t>2</a:t>
            </a:r>
            <a:r>
              <a:rPr lang="zh-CN" altLang="en-US" dirty="0">
                <a:sym typeface="+mn-ea"/>
              </a:rPr>
              <a:t>）</a:t>
            </a:r>
            <a:r>
              <a:rPr lang="en-US" altLang="en-US">
                <a:sym typeface="+mn-ea"/>
              </a:rPr>
              <a:t>C/C++</a:t>
            </a:r>
            <a:r>
              <a:rPr lang="zh-CN" altLang="en-US" dirty="0">
                <a:sym typeface="+mn-ea"/>
              </a:rPr>
              <a:t>语言标准提供的是语言的基本定义，而各个程序设计环境可能有许多自己的扩充。 </a:t>
            </a:r>
            <a:endParaRPr lang="zh-CN" altLang="en-US" dirty="0"/>
          </a:p>
          <a:p>
            <a:pPr lvl="1">
              <a:spcBef>
                <a:spcPct val="20000"/>
              </a:spcBef>
              <a:buNone/>
            </a:pPr>
            <a:r>
              <a:rPr lang="zh-CN" altLang="en-US" dirty="0">
                <a:sym typeface="+mn-ea"/>
              </a:rPr>
              <a:t>（</a:t>
            </a:r>
            <a:r>
              <a:rPr lang="en-US" altLang="zh-CN" dirty="0">
                <a:sym typeface="+mn-ea"/>
              </a:rPr>
              <a:t>3</a:t>
            </a:r>
            <a:r>
              <a:rPr lang="zh-CN" altLang="en-US" dirty="0">
                <a:sym typeface="+mn-ea"/>
              </a:rPr>
              <a:t>） </a:t>
            </a:r>
            <a:r>
              <a:rPr lang="en-US" altLang="zh-CN" dirty="0">
                <a:sym typeface="+mn-ea"/>
              </a:rPr>
              <a:t>C/C++ </a:t>
            </a:r>
            <a:r>
              <a:rPr lang="zh-CN" altLang="en-US" dirty="0">
                <a:sym typeface="+mn-ea"/>
              </a:rPr>
              <a:t>语言本身反映的是一般性的程序设计实践，而具体程序设计环境又在此之上填加了许多与具体系统有关的东西、基本程序设计之外的东西。 </a:t>
            </a:r>
            <a:endParaRPr lang="zh-CN" altLang="en-US" dirty="0"/>
          </a:p>
          <a:p>
            <a:pPr>
              <a:buFont typeface="Wingdings" panose="05000000000000000000" pitchFamily="2" charset="2"/>
              <a:buChar char="n"/>
            </a:pPr>
            <a:endParaRPr lang="zh-CN" altLang="en-US" dirty="0">
              <a:solidFill>
                <a:schemeClr val="accent2"/>
              </a:solidFill>
              <a:ea typeface="华文中宋" panose="02010600040101010101" charset="-122"/>
            </a:endParaRPr>
          </a:p>
          <a:p>
            <a:pPr>
              <a:buFont typeface="Wingdings" panose="05000000000000000000" pitchFamily="2" charset="2"/>
            </a:pPr>
            <a:r>
              <a:rPr lang="zh-CN" altLang="en-US" dirty="0">
                <a:sym typeface="+mn-ea"/>
              </a:rPr>
              <a:t>需要提醒的是，我们虽然在学习中是使用特定的一个集成开发环境</a:t>
            </a:r>
            <a:r>
              <a:rPr lang="en-US" altLang="zh-CN" dirty="0">
                <a:sym typeface="+mn-ea"/>
              </a:rPr>
              <a:t>(IDE)</a:t>
            </a:r>
            <a:r>
              <a:rPr lang="zh-CN" altLang="en-US" dirty="0">
                <a:sym typeface="+mn-ea"/>
              </a:rPr>
              <a:t>，但读者</a:t>
            </a:r>
            <a:r>
              <a:rPr lang="zh-CN" altLang="en-US" dirty="0">
                <a:solidFill>
                  <a:schemeClr val="accent2"/>
                </a:solidFill>
                <a:sym typeface="+mn-ea"/>
              </a:rPr>
              <a:t>不要把自己局限在这个 </a:t>
            </a:r>
            <a:r>
              <a:rPr lang="en-US" altLang="zh-CN" dirty="0">
                <a:solidFill>
                  <a:schemeClr val="accent2"/>
                </a:solidFill>
                <a:sym typeface="+mn-ea"/>
              </a:rPr>
              <a:t>IDE </a:t>
            </a:r>
            <a:r>
              <a:rPr lang="zh-CN" altLang="en-US" dirty="0">
                <a:solidFill>
                  <a:schemeClr val="accent2"/>
                </a:solidFill>
                <a:sym typeface="+mn-ea"/>
              </a:rPr>
              <a:t>下</a:t>
            </a:r>
            <a:r>
              <a:rPr lang="zh-CN" altLang="en-US" dirty="0">
                <a:sym typeface="+mn-ea"/>
              </a:rPr>
              <a:t>。</a:t>
            </a:r>
            <a:endParaRPr lang="zh-CN" altLang="en-US" dirty="0"/>
          </a:p>
          <a:p>
            <a:pPr>
              <a:buFont typeface="Wingdings" panose="05000000000000000000" pitchFamily="2" charset="2"/>
            </a:pPr>
            <a:r>
              <a:rPr lang="zh-CN" altLang="en-US" dirty="0">
                <a:sym typeface="+mn-ea"/>
              </a:rPr>
              <a:t>应该了解不同的 </a:t>
            </a:r>
            <a:r>
              <a:rPr lang="en-US" altLang="zh-CN" dirty="0">
                <a:sym typeface="+mn-ea"/>
              </a:rPr>
              <a:t>C/C++</a:t>
            </a:r>
            <a:r>
              <a:rPr lang="zh-CN" altLang="en-US" dirty="0">
                <a:sym typeface="+mn-ea"/>
              </a:rPr>
              <a:t>编译系统的特点和使用方法，在需要时能将自己的程序方便地移植到不同的平台上。</a:t>
            </a:r>
            <a:endParaRPr lang="zh-CN" altLang="en-US" dirty="0"/>
          </a:p>
          <a:p>
            <a:pPr>
              <a:buFont typeface="Wingdings" panose="05000000000000000000" pitchFamily="2" charset="2"/>
            </a:pPr>
            <a:endParaRPr lang="zh-CN" altLang="en-US" dirty="0"/>
          </a:p>
          <a:p>
            <a:pPr>
              <a:buFont typeface="Wingdings" panose="05000000000000000000" pitchFamily="2" charset="2"/>
            </a:pPr>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87394" name="幻灯片图像占位符 187393"/>
          <p:cNvSpPr>
            <a:spLocks noRot="1" noTextEdit="1"/>
          </p:cNvSpPr>
          <p:nvPr>
            <p:ph type="sldImg"/>
          </p:nvPr>
        </p:nvSpPr>
        <p:spPr>
          <a:xfrm>
            <a:off x="3549650" y="2686050"/>
            <a:ext cx="0" cy="0"/>
          </a:xfrm>
        </p:spPr>
      </p:sp>
      <p:sp>
        <p:nvSpPr>
          <p:cNvPr id="187395" name="文本占位符 187394"/>
          <p:cNvSpPr>
            <a:spLocks noGrp="1"/>
          </p:cNvSpPr>
          <p:nvPr>
            <p:ph type="body" idx="1"/>
          </p:nvPr>
        </p:nvSpPr>
        <p:spPr>
          <a:xfrm>
            <a:off x="947738" y="7010400"/>
            <a:ext cx="1450975" cy="306388"/>
          </a:xfrm>
        </p:spPr>
        <p:txBody>
          <a:bodyPr/>
          <a:p>
            <a:pPr lvl="0"/>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虽然在 </a:t>
            </a:r>
            <a:r>
              <a:rPr lang="en-US" altLang="zh-CN" dirty="0">
                <a:sym typeface="+mn-ea"/>
              </a:rPr>
              <a:t>Dev-C++ </a:t>
            </a:r>
            <a:r>
              <a:rPr lang="zh-CN" altLang="en-US" dirty="0">
                <a:sym typeface="+mn-ea"/>
              </a:rPr>
              <a:t>中可以使用 </a:t>
            </a:r>
            <a:r>
              <a:rPr lang="en-US" altLang="zh-CN" err="1">
                <a:sym typeface="+mn-ea"/>
              </a:rPr>
              <a:t>AStyle</a:t>
            </a:r>
            <a:r>
              <a:rPr lang="zh-CN" altLang="en-US" dirty="0">
                <a:sym typeface="+mn-ea"/>
              </a:rPr>
              <a:t>工具 格式化全文，但那是事后补救。正常情况下应该手工设置缩进，有助于理清编程逻辑。</a:t>
            </a:r>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5. C 程序中语句必须以__________作为结束标记。</a:t>
            </a:r>
            <a:endParaRPr lang="zh-CN" altLang="en-US"/>
          </a:p>
          <a:p>
            <a:r>
              <a:rPr lang="zh-CN" altLang="en-US"/>
              <a:t>7.构成 C 语言源程序的基本单位是（）。</a:t>
            </a:r>
            <a:endParaRPr lang="zh-CN" altLang="en-US"/>
          </a:p>
          <a:p>
            <a:r>
              <a:rPr lang="zh-CN" altLang="en-US"/>
              <a:t>A.子程序		B.过程</a:t>
            </a:r>
            <a:endParaRPr lang="zh-CN" altLang="en-US"/>
          </a:p>
          <a:p>
            <a:r>
              <a:rPr lang="zh-CN" altLang="en-US"/>
              <a:t>C.文本			D.函数</a:t>
            </a:r>
            <a:endParaRPr lang="zh-CN" altLang="en-US"/>
          </a:p>
          <a:p>
            <a:endParaRPr lang="zh-CN" altLang="en-US"/>
          </a:p>
          <a:p>
            <a:r>
              <a:rPr lang="zh-CN" altLang="en-US"/>
              <a:t>8.在一个 C 程序中，main()函数（）。</a:t>
            </a:r>
            <a:endParaRPr lang="zh-CN" altLang="en-US"/>
          </a:p>
          <a:p>
            <a:r>
              <a:rPr lang="zh-CN" altLang="en-US"/>
              <a:t>A.必须出现在所有函数之前</a:t>
            </a:r>
            <a:endParaRPr lang="zh-CN" altLang="en-US"/>
          </a:p>
          <a:p>
            <a:r>
              <a:rPr lang="zh-CN" altLang="en-US"/>
              <a:t>B.可以在任何地方出现</a:t>
            </a:r>
            <a:endParaRPr lang="zh-CN" altLang="en-US"/>
          </a:p>
          <a:p>
            <a:r>
              <a:rPr lang="zh-CN" altLang="en-US"/>
              <a:t>C.必须出现在所有函数之后</a:t>
            </a:r>
            <a:endParaRPr lang="zh-CN" altLang="en-US"/>
          </a:p>
          <a:p>
            <a:r>
              <a:rPr lang="zh-CN" altLang="en-US"/>
              <a:t>D.以上都不对</a:t>
            </a:r>
            <a:endParaRPr lang="zh-CN" altLang="en-US"/>
          </a:p>
          <a:p>
            <a:endParaRPr lang="zh-CN" altLang="en-US"/>
          </a:p>
          <a:p>
            <a:r>
              <a:rPr lang="zh-CN" altLang="en-US"/>
              <a:t>9.下列叙述中正确的是（）。</a:t>
            </a:r>
            <a:endParaRPr lang="zh-CN" altLang="en-US"/>
          </a:p>
          <a:p>
            <a:r>
              <a:rPr lang="zh-CN" altLang="en-US"/>
              <a:t>A. C程序的执行是从 main() 函数开始，到本程序的main() 函数结束</a:t>
            </a:r>
            <a:endParaRPr lang="zh-CN" altLang="en-US"/>
          </a:p>
          <a:p>
            <a:r>
              <a:rPr lang="zh-CN" altLang="en-US"/>
              <a:t>B. 注释语句是必不可少的</a:t>
            </a:r>
            <a:endParaRPr lang="zh-CN" altLang="en-US"/>
          </a:p>
          <a:p>
            <a:r>
              <a:rPr lang="zh-CN" altLang="en-US"/>
              <a:t>C. main() 函数必须放在其他函数之前</a:t>
            </a:r>
            <a:endParaRPr lang="zh-CN" altLang="en-US"/>
          </a:p>
          <a:p>
            <a:r>
              <a:rPr lang="zh-CN" altLang="en-US"/>
              <a:t>D. printf() 是系统提供的输出语句</a:t>
            </a:r>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cs typeface="Cambria" panose="02040503050406030204" pitchFamily="18" charset="0"/>
                <a:sym typeface="+mn-ea"/>
              </a:rPr>
              <a:t>提示：应该按照</a:t>
            </a:r>
            <a:r>
              <a:rPr lang="en-US" altLang="zh-CN" dirty="0">
                <a:cs typeface="Cambria" panose="02040503050406030204" pitchFamily="18" charset="0"/>
                <a:sym typeface="+mn-ea"/>
              </a:rPr>
              <a:t> “</a:t>
            </a:r>
            <a:r>
              <a:rPr lang="zh-CN" altLang="en-US" dirty="0">
                <a:cs typeface="Cambria" panose="02040503050406030204" pitchFamily="18" charset="0"/>
                <a:sym typeface="+mn-ea"/>
              </a:rPr>
              <a:t>单击选中</a:t>
            </a:r>
            <a:r>
              <a:rPr lang="en-US" altLang="zh-CN" dirty="0">
                <a:cs typeface="Cambria" panose="02040503050406030204" pitchFamily="18" charset="0"/>
                <a:sym typeface="+mn-ea"/>
              </a:rPr>
              <a:t> -&gt; </a:t>
            </a:r>
            <a:r>
              <a:rPr lang="zh-CN" altLang="en-US" dirty="0">
                <a:cs typeface="Cambria" panose="02040503050406030204" pitchFamily="18" charset="0"/>
                <a:sym typeface="+mn-ea"/>
              </a:rPr>
              <a:t>拖动下载</a:t>
            </a:r>
            <a:r>
              <a:rPr lang="en-US" altLang="zh-CN" dirty="0">
                <a:cs typeface="Cambria" panose="02040503050406030204" pitchFamily="18" charset="0"/>
                <a:sym typeface="+mn-ea"/>
              </a:rPr>
              <a:t> -&gt; </a:t>
            </a:r>
            <a:r>
              <a:rPr lang="zh-CN" altLang="en-US" dirty="0">
                <a:cs typeface="Cambria" panose="02040503050406030204" pitchFamily="18" charset="0"/>
                <a:sym typeface="+mn-ea"/>
              </a:rPr>
              <a:t>在本机双击打开</a:t>
            </a:r>
            <a:r>
              <a:rPr lang="en-US" altLang="zh-CN" dirty="0">
                <a:cs typeface="Cambria" panose="02040503050406030204" pitchFamily="18" charset="0"/>
                <a:sym typeface="+mn-ea"/>
              </a:rPr>
              <a:t>” </a:t>
            </a:r>
            <a:r>
              <a:rPr lang="zh-CN" altLang="en-US" dirty="0">
                <a:cs typeface="Cambria" panose="02040503050406030204" pitchFamily="18" charset="0"/>
                <a:sym typeface="+mn-ea"/>
              </a:rPr>
              <a:t>的顺序进行操作。不要直接用鼠标双击</a:t>
            </a:r>
            <a:r>
              <a:rPr lang="en-US" altLang="zh-CN" dirty="0">
                <a:cs typeface="Cambria" panose="02040503050406030204" pitchFamily="18" charset="0"/>
                <a:sym typeface="+mn-ea"/>
              </a:rPr>
              <a:t> FTP </a:t>
            </a:r>
            <a:r>
              <a:rPr lang="zh-CN" altLang="en-US" dirty="0">
                <a:cs typeface="Cambria" panose="02040503050406030204" pitchFamily="18" charset="0"/>
                <a:sym typeface="+mn-ea"/>
              </a:rPr>
              <a:t>上的文件。</a:t>
            </a:r>
            <a:endParaRPr lang="zh-CN" altLang="en-US" dirty="0">
              <a:solidFill>
                <a:schemeClr val="tx1"/>
              </a:solidFill>
              <a:latin typeface="Cambria" panose="02040503050406030204" pitchFamily="18" charset="0"/>
              <a:cs typeface="Cambria" panose="02040503050406030204" pitchFamily="18" charset="0"/>
              <a:sym typeface="+mn-ea"/>
            </a:endParaRPr>
          </a:p>
          <a:p>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16066" name="幻灯片图像占位符 216065"/>
          <p:cNvSpPr>
            <a:spLocks noRot="1" noTextEdit="1"/>
          </p:cNvSpPr>
          <p:nvPr>
            <p:ph type="sldImg"/>
          </p:nvPr>
        </p:nvSpPr>
        <p:spPr/>
      </p:sp>
      <p:sp>
        <p:nvSpPr>
          <p:cNvPr id="216067" name="文本占位符 216066"/>
          <p:cNvSpPr>
            <a:spLocks noGrp="1"/>
          </p:cNvSpPr>
          <p:nvPr>
            <p:ph type="body" idx="1"/>
          </p:nvPr>
        </p:nvSpPr>
        <p:spPr/>
        <p:txBody>
          <a:bodyPr/>
          <a:p>
            <a:pPr lvl="0">
              <a:buNone/>
            </a:pPr>
            <a:r>
              <a:rPr lang="zh-CN" altLang="en-US" dirty="0"/>
              <a:t>冯</a:t>
            </a:r>
            <a:r>
              <a:rPr lang="en-US" altLang="zh-CN">
                <a:latin typeface="Arial" panose="020B0604020202020204" pitchFamily="34" charset="0"/>
              </a:rPr>
              <a:t>·</a:t>
            </a:r>
            <a:r>
              <a:rPr lang="en-US" altLang="zh-CN" dirty="0"/>
              <a:t> </a:t>
            </a:r>
            <a:r>
              <a:rPr lang="zh-CN" altLang="en-US" dirty="0"/>
              <a:t>诺依曼结构的特点： </a:t>
            </a:r>
            <a:endParaRPr lang="zh-CN" altLang="en-US" dirty="0"/>
          </a:p>
          <a:p>
            <a:pPr lvl="0">
              <a:buNone/>
            </a:pPr>
            <a:r>
              <a:rPr lang="en-US" altLang="zh-CN" dirty="0"/>
              <a:t>1</a:t>
            </a:r>
            <a:r>
              <a:rPr lang="zh-CN" altLang="en-US" dirty="0"/>
              <a:t>、由运算器、控制器、存储器、输入设备和输出设备等五大基本部分组成计算机系统，并规定了这五部分的基本功能。</a:t>
            </a:r>
            <a:endParaRPr lang="zh-CN" altLang="en-US" dirty="0"/>
          </a:p>
          <a:p>
            <a:pPr lvl="0">
              <a:buNone/>
            </a:pPr>
            <a:r>
              <a:rPr lang="en-US" altLang="zh-CN" dirty="0"/>
              <a:t>2</a:t>
            </a:r>
            <a:r>
              <a:rPr lang="zh-CN" altLang="en-US" dirty="0"/>
              <a:t>、计算机内部采用</a:t>
            </a:r>
            <a:r>
              <a:rPr lang="zh-CN" altLang="en-US" dirty="0">
                <a:solidFill>
                  <a:schemeClr val="accent2"/>
                </a:solidFill>
              </a:rPr>
              <a:t>二进制</a:t>
            </a:r>
            <a:r>
              <a:rPr lang="zh-CN" altLang="en-US" dirty="0"/>
              <a:t>来表示数据和指令。</a:t>
            </a:r>
            <a:endParaRPr lang="zh-CN" altLang="en-US" dirty="0"/>
          </a:p>
          <a:p>
            <a:pPr lvl="0">
              <a:buNone/>
            </a:pPr>
            <a:r>
              <a:rPr lang="en-US" altLang="zh-CN" dirty="0"/>
              <a:t>3</a:t>
            </a:r>
            <a:r>
              <a:rPr lang="zh-CN" altLang="en-US" dirty="0"/>
              <a:t>、将</a:t>
            </a:r>
            <a:r>
              <a:rPr lang="zh-CN" altLang="en-US" dirty="0">
                <a:solidFill>
                  <a:schemeClr val="accent2"/>
                </a:solidFill>
              </a:rPr>
              <a:t>程序</a:t>
            </a:r>
            <a:r>
              <a:rPr lang="zh-CN" altLang="en-US" dirty="0"/>
              <a:t>和</a:t>
            </a:r>
            <a:r>
              <a:rPr lang="zh-CN" altLang="en-US" dirty="0">
                <a:solidFill>
                  <a:schemeClr val="accent2"/>
                </a:solidFill>
              </a:rPr>
              <a:t>数据</a:t>
            </a:r>
            <a:r>
              <a:rPr lang="zh-CN" altLang="en-US" dirty="0"/>
              <a:t>存入内部存储器中，计算机在工作时可以自动逐条取出指令并加以执行。</a:t>
            </a:r>
            <a:endParaRPr lang="zh-CN" altLang="en-US" dirty="0"/>
          </a:p>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04802" name="幻灯片图像占位符 204801"/>
          <p:cNvSpPr>
            <a:spLocks noRot="1" noTextEdit="1"/>
          </p:cNvSpPr>
          <p:nvPr>
            <p:ph type="sldImg"/>
          </p:nvPr>
        </p:nvSpPr>
        <p:spPr>
          <a:xfrm>
            <a:off x="993775" y="768350"/>
            <a:ext cx="5113338" cy="3835400"/>
          </a:xfrm>
        </p:spPr>
      </p:sp>
      <p:sp>
        <p:nvSpPr>
          <p:cNvPr id="204803" name="文本占位符 204802"/>
          <p:cNvSpPr>
            <a:spLocks noGrp="1"/>
          </p:cNvSpPr>
          <p:nvPr>
            <p:ph type="body" idx="1"/>
          </p:nvPr>
        </p:nvSpPr>
        <p:spPr>
          <a:xfrm>
            <a:off x="946150" y="4859338"/>
            <a:ext cx="5207000" cy="4606925"/>
          </a:xfrm>
        </p:spPr>
        <p:txBody>
          <a:bodyPr/>
          <a:p>
            <a:pPr lvl="0"/>
            <a:r>
              <a:rPr lang="en-US" altLang="en-US" err="1"/>
              <a:t>中央处理器</a:t>
            </a:r>
            <a:r>
              <a:rPr lang="zh-CN" altLang="en-US" dirty="0"/>
              <a:t>（</a:t>
            </a:r>
            <a:r>
              <a:rPr lang="en-US" altLang="zh-CN" dirty="0"/>
              <a:t>CPU</a:t>
            </a:r>
            <a:r>
              <a:rPr lang="zh-CN" altLang="en-US" dirty="0"/>
              <a:t>） ：计算机系统的核心。</a:t>
            </a:r>
            <a:br>
              <a:rPr lang="zh-CN" altLang="en-US" dirty="0"/>
            </a:br>
            <a:r>
              <a:rPr lang="zh-CN" altLang="en-US" dirty="0"/>
              <a:t>主要包括</a:t>
            </a:r>
            <a:r>
              <a:rPr lang="zh-CN" altLang="en-US" dirty="0">
                <a:solidFill>
                  <a:schemeClr val="accent2"/>
                </a:solidFill>
                <a:sym typeface="Wingdings" panose="05000000000000000000" pitchFamily="2" charset="2"/>
              </a:rPr>
              <a:t>运算器</a:t>
            </a:r>
            <a:r>
              <a:rPr lang="zh-CN" altLang="en-US" dirty="0">
                <a:sym typeface="Wingdings" panose="05000000000000000000" pitchFamily="2" charset="2"/>
              </a:rPr>
              <a:t>和</a:t>
            </a:r>
            <a:r>
              <a:rPr lang="zh-CN" altLang="en-US" dirty="0">
                <a:solidFill>
                  <a:schemeClr val="accent2"/>
                </a:solidFill>
                <a:sym typeface="Wingdings" panose="05000000000000000000" pitchFamily="2" charset="2"/>
              </a:rPr>
              <a:t>控制器</a:t>
            </a:r>
            <a:endParaRPr lang="zh-CN" altLang="en-US" dirty="0">
              <a:solidFill>
                <a:schemeClr val="accent2"/>
              </a:solidFill>
              <a:sym typeface="Wingdings" panose="05000000000000000000" pitchFamily="2" charset="2"/>
            </a:endParaRPr>
          </a:p>
          <a:p>
            <a:pPr lvl="0"/>
            <a:endParaRPr lang="zh-CN" altLang="en-US" dirty="0">
              <a:sym typeface="Wingdings" panose="05000000000000000000" pitchFamily="2" charset="2"/>
            </a:endParaRPr>
          </a:p>
          <a:p>
            <a:pPr lvl="0"/>
            <a:r>
              <a:rPr lang="zh-CN" altLang="en-US" dirty="0">
                <a:sym typeface="Wingdings" panose="05000000000000000000" pitchFamily="2" charset="2"/>
              </a:rPr>
              <a:t>内存：</a:t>
            </a:r>
            <a:r>
              <a:rPr lang="en-US" altLang="zh-CN" dirty="0">
                <a:sym typeface="Wingdings" panose="05000000000000000000" pitchFamily="2" charset="2"/>
              </a:rPr>
              <a:t>RAM</a:t>
            </a:r>
            <a:r>
              <a:rPr lang="zh-CN" altLang="en-US" dirty="0">
                <a:sym typeface="Wingdings" panose="05000000000000000000" pitchFamily="2" charset="2"/>
              </a:rPr>
              <a:t>和</a:t>
            </a:r>
            <a:r>
              <a:rPr lang="en-US" altLang="zh-CN">
                <a:sym typeface="Wingdings" panose="05000000000000000000" pitchFamily="2" charset="2"/>
              </a:rPr>
              <a:t>ROM</a:t>
            </a:r>
            <a:endParaRPr lang="en-US" altLang="zh-CN">
              <a:sym typeface="Wingdings" panose="05000000000000000000" pitchFamily="2" charset="2"/>
            </a:endParaRPr>
          </a:p>
          <a:p>
            <a:pPr lvl="0"/>
            <a:r>
              <a:rPr lang="zh-CN" altLang="en-US" dirty="0">
                <a:sym typeface="Wingdings" panose="05000000000000000000" pitchFamily="2" charset="2"/>
              </a:rPr>
              <a:t>外存：磁盘、光盘等</a:t>
            </a:r>
            <a:endParaRPr lang="zh-CN" altLang="en-US" dirty="0">
              <a:sym typeface="Wingdings" panose="05000000000000000000" pitchFamily="2" charset="2"/>
            </a:endParaRPr>
          </a:p>
          <a:p>
            <a:pPr lvl="0"/>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217090" name="幻灯片图像占位符 217089"/>
          <p:cNvSpPr>
            <a:spLocks noRot="1" noTextEdit="1"/>
          </p:cNvSpPr>
          <p:nvPr>
            <p:ph type="sldImg"/>
          </p:nvPr>
        </p:nvSpPr>
        <p:spPr/>
      </p:sp>
      <p:sp>
        <p:nvSpPr>
          <p:cNvPr id="217091" name="文本占位符 217090"/>
          <p:cNvSpPr>
            <a:spLocks noGrp="1"/>
          </p:cNvSpPr>
          <p:nvPr>
            <p:ph type="body" idx="1"/>
          </p:nvPr>
        </p:nvSpPr>
        <p:spPr/>
        <p:txBody>
          <a:bodyPr/>
          <a:p>
            <a:pPr lvl="0"/>
            <a:r>
              <a:rPr lang="zh-CN" altLang="en-US" sz="1000" dirty="0"/>
              <a:t>计算机运行是两步循环</a:t>
            </a:r>
            <a:r>
              <a:rPr lang="en-US" altLang="zh-CN" sz="1000" dirty="0"/>
              <a:t>( CPU </a:t>
            </a:r>
            <a:r>
              <a:rPr lang="zh-CN" altLang="en-US" sz="1000" dirty="0"/>
              <a:t>基本循环</a:t>
            </a:r>
            <a:r>
              <a:rPr lang="en-US" altLang="zh-CN" sz="1000" dirty="0"/>
              <a:t>)</a:t>
            </a:r>
            <a:r>
              <a:rPr lang="zh-CN" altLang="en-US" sz="1000" dirty="0"/>
              <a:t>：</a:t>
            </a:r>
            <a:endParaRPr lang="zh-CN" altLang="en-US" sz="1000" dirty="0">
              <a:solidFill>
                <a:srgbClr val="FFFF00"/>
              </a:solidFill>
              <a:latin typeface="Times New Roman" panose="02020603050405020304" pitchFamily="18" charset="0"/>
              <a:ea typeface="黑体" panose="02010609060101010101" pitchFamily="49" charset="-122"/>
            </a:endParaRPr>
          </a:p>
          <a:p>
            <a:pPr lvl="0"/>
            <a:r>
              <a:rPr lang="zh-CN" altLang="en-US" sz="1000" dirty="0"/>
              <a:t>每次从存储器取出要下一条指令，然后按指令完成动作。</a:t>
            </a:r>
            <a:endParaRPr lang="zh-CN" altLang="en-US" sz="1000" dirty="0">
              <a:solidFill>
                <a:srgbClr val="FFFF00"/>
              </a:solidFill>
              <a:latin typeface="Times New Roman" panose="02020603050405020304" pitchFamily="18" charset="0"/>
              <a:ea typeface="黑体" panose="02010609060101010101" pitchFamily="49" charset="-122"/>
            </a:endParaRPr>
          </a:p>
          <a:p>
            <a:pPr lvl="0"/>
            <a:r>
              <a:rPr lang="zh-CN" altLang="en-US" sz="1000" dirty="0"/>
              <a:t>循环到程序完成（遇到停止指令），或永远运行下去。</a:t>
            </a:r>
            <a:endParaRPr lang="zh-CN" altLang="en-US" sz="1000" dirty="0"/>
          </a:p>
          <a:p>
            <a:pPr lvl="0"/>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最早时通过手工翻译为机器指令，后来人们开发出称为“</a:t>
            </a:r>
            <a:r>
              <a:rPr lang="zh-CN" altLang="en-US" dirty="0">
                <a:solidFill>
                  <a:schemeClr val="accent2"/>
                </a:solidFill>
                <a:sym typeface="+mn-ea"/>
              </a:rPr>
              <a:t>汇编系统</a:t>
            </a:r>
            <a:r>
              <a:rPr lang="zh-CN" altLang="en-US" dirty="0">
                <a:sym typeface="+mn-ea"/>
              </a:rPr>
              <a:t>”的程序，让计算机去完成程序翻译工作。</a:t>
            </a:r>
            <a:endParaRPr lang="zh-CN" altLang="en-US" b="0" dirty="0"/>
          </a:p>
          <a:p>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22882" name="幻灯片图像占位符 122881"/>
          <p:cNvSpPr>
            <a:spLocks noRot="1" noTextEdit="1"/>
          </p:cNvSpPr>
          <p:nvPr>
            <p:ph type="sldImg"/>
          </p:nvPr>
        </p:nvSpPr>
        <p:spPr/>
      </p:sp>
      <p:sp>
        <p:nvSpPr>
          <p:cNvPr id="122883" name="文本占位符 122882"/>
          <p:cNvSpPr>
            <a:spLocks noGrp="1"/>
          </p:cNvSpPr>
          <p:nvPr>
            <p:ph type="body" idx="1"/>
          </p:nvPr>
        </p:nvSpPr>
        <p:spPr/>
        <p:txBody>
          <a:bodyPr/>
          <a:p>
            <a:pPr lvl="0"/>
            <a:r>
              <a:rPr lang="en-US" altLang="zh-CN"/>
              <a:t>http://blog.csdn.net/myan/article/details/2028545</a:t>
            </a:r>
            <a:endParaRPr lang="en-US" altLang="zh-CN"/>
          </a:p>
          <a:p>
            <a:pPr lvl="0"/>
            <a:r>
              <a:rPr lang="zh-CN" altLang="en-US" dirty="0"/>
              <a:t>我一直觉得，根据语言本身的设计风格和拥护者的气质也可以把语言划分成“</a:t>
            </a:r>
            <a:r>
              <a:rPr lang="zh-CN" altLang="en-US" b="1" dirty="0"/>
              <a:t>魔幻语言</a:t>
            </a:r>
            <a:r>
              <a:rPr lang="zh-CN" altLang="en-US" dirty="0"/>
              <a:t>”和“</a:t>
            </a:r>
            <a:r>
              <a:rPr lang="zh-CN" altLang="en-US" b="1" dirty="0"/>
              <a:t>简约语言</a:t>
            </a:r>
            <a:r>
              <a:rPr lang="zh-CN" altLang="en-US" dirty="0"/>
              <a:t>“两类。</a:t>
            </a:r>
            <a:br>
              <a:rPr lang="zh-CN" altLang="en-US" dirty="0"/>
            </a:br>
            <a:br>
              <a:rPr lang="zh-CN" altLang="en-US" dirty="0"/>
            </a:br>
            <a:r>
              <a:rPr lang="zh-CN" altLang="en-US" dirty="0"/>
              <a:t>所谓”魔幻语言“，主要代表作品有</a:t>
            </a:r>
            <a:r>
              <a:rPr lang="en-US" altLang="zh-CN" dirty="0"/>
              <a:t>C++</a:t>
            </a:r>
            <a:r>
              <a:rPr lang="zh-CN" altLang="en-US" dirty="0"/>
              <a:t>、</a:t>
            </a:r>
            <a:r>
              <a:rPr lang="en-US" altLang="zh-CN" dirty="0"/>
              <a:t>Perl</a:t>
            </a:r>
            <a:r>
              <a:rPr lang="zh-CN" altLang="en-US" dirty="0"/>
              <a:t>、</a:t>
            </a:r>
            <a:r>
              <a:rPr lang="en-US" altLang="zh-CN" err="1"/>
              <a:t>Javascript</a:t>
            </a:r>
            <a:r>
              <a:rPr lang="zh-CN" altLang="en-US" dirty="0"/>
              <a:t>和</a:t>
            </a:r>
            <a:r>
              <a:rPr lang="en-US" altLang="zh-CN" dirty="0"/>
              <a:t>Ruby</a:t>
            </a:r>
            <a:r>
              <a:rPr lang="zh-CN" altLang="en-US" dirty="0"/>
              <a:t>。这些语言拥有丰富的特性，聪明的技巧和意想不到的奇效，永远有发掘不完的奇技淫巧，总能找到让人匪夷所思的”</a:t>
            </a:r>
            <a:r>
              <a:rPr lang="en-US" altLang="zh-CN" dirty="0"/>
              <a:t>yet another way"</a:t>
            </a:r>
            <a:r>
              <a:rPr lang="zh-CN" altLang="en-US" dirty="0"/>
              <a:t>。反过来，“简约语言”崇尚清晰直接，够用就行，要求从代码容易理解，宁可笨一点、累一点、多写一点代码，反对出人意料的技巧，反对故弄玄虚。</a:t>
            </a:r>
            <a:r>
              <a:rPr lang="en-US" altLang="zh-CN" dirty="0"/>
              <a:t>C</a:t>
            </a:r>
            <a:r>
              <a:rPr lang="zh-CN" altLang="en-US" dirty="0"/>
              <a:t>、</a:t>
            </a:r>
            <a:r>
              <a:rPr lang="en-US" altLang="zh-CN" dirty="0"/>
              <a:t>PHP</a:t>
            </a:r>
            <a:r>
              <a:rPr lang="zh-CN" altLang="en-US" dirty="0"/>
              <a:t>、</a:t>
            </a:r>
            <a:r>
              <a:rPr lang="en-US" altLang="zh-CN" dirty="0"/>
              <a:t>Python</a:t>
            </a:r>
            <a:r>
              <a:rPr lang="zh-CN" altLang="en-US" dirty="0"/>
              <a:t>和</a:t>
            </a:r>
            <a:r>
              <a:rPr lang="en-US" altLang="zh-CN" err="1"/>
              <a:t>Lua</a:t>
            </a:r>
            <a:r>
              <a:rPr lang="zh-CN" altLang="en-US" dirty="0"/>
              <a:t>这一派语言的代表作。而</a:t>
            </a:r>
            <a:r>
              <a:rPr lang="en-US" altLang="zh-CN" dirty="0"/>
              <a:t>Java</a:t>
            </a:r>
            <a:r>
              <a:rPr lang="zh-CN" altLang="en-US" dirty="0"/>
              <a:t>和</a:t>
            </a:r>
            <a:r>
              <a:rPr lang="en-US" altLang="zh-CN" dirty="0"/>
              <a:t>C#</a:t>
            </a:r>
            <a:r>
              <a:rPr lang="zh-CN" altLang="en-US" dirty="0"/>
              <a:t>从语言设计来说，一开始还是比较简约的，但是近来越来越魔幻，而且标准库设计相当繁复。但我倾向于将它们归于简约语言一类，因为虽然在其中也有很多技巧，但是这两种语言社群的总体风格是比较质朴的。</a:t>
            </a:r>
            <a:r>
              <a:rPr lang="en-US" altLang="zh-CN" dirty="0"/>
              <a:t>VB</a:t>
            </a:r>
            <a:r>
              <a:rPr lang="zh-CN" altLang="en-US" dirty="0"/>
              <a:t>的传统是典型的简约，老式的</a:t>
            </a:r>
            <a:r>
              <a:rPr lang="en-US" altLang="zh-CN" dirty="0"/>
              <a:t>VB6</a:t>
            </a:r>
            <a:r>
              <a:rPr lang="zh-CN" altLang="en-US" dirty="0"/>
              <a:t>和</a:t>
            </a:r>
            <a:r>
              <a:rPr lang="en-US" altLang="zh-CN" dirty="0"/>
              <a:t>VBA</a:t>
            </a:r>
            <a:r>
              <a:rPr lang="zh-CN" altLang="en-US" dirty="0"/>
              <a:t>都是典型的简约派，新的</a:t>
            </a:r>
            <a:r>
              <a:rPr lang="en-US" altLang="zh-CN" dirty="0"/>
              <a:t>VB.NET</a:t>
            </a:r>
            <a:r>
              <a:rPr lang="zh-CN" altLang="en-US" dirty="0"/>
              <a:t>虽然也能玩出魔幻来，但是根本上还是更亲近简约语言。 </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marL="0" indent="0">
              <a:buNone/>
            </a:pPr>
            <a:r>
              <a:rPr lang="zh-CN" altLang="en-US">
                <a:sym typeface="+mn-ea"/>
              </a:rPr>
              <a:t>在本课程中，</a:t>
            </a:r>
            <a:endParaRPr lang="zh-CN" altLang="en-US"/>
          </a:p>
          <a:p>
            <a:pPr marL="0" indent="0">
              <a:lnSpc>
                <a:spcPct val="120000"/>
              </a:lnSpc>
              <a:buClr>
                <a:schemeClr val="tx1"/>
              </a:buClr>
              <a:buNone/>
            </a:pPr>
            <a:r>
              <a:rPr lang="zh-CN" altLang="en-US">
                <a:sym typeface="+mn-ea"/>
              </a:rPr>
              <a:t>要学习一门高级语言，掌握它的各种语言特性和用法；</a:t>
            </a:r>
            <a:endParaRPr lang="zh-CN" altLang="en-US"/>
          </a:p>
          <a:p>
            <a:pPr marL="0" indent="0">
              <a:lnSpc>
                <a:spcPct val="120000"/>
              </a:lnSpc>
              <a:buClr>
                <a:schemeClr val="tx1"/>
              </a:buClr>
              <a:buNone/>
            </a:pPr>
            <a:r>
              <a:rPr lang="zh-CN" altLang="en-US">
                <a:sym typeface="+mn-ea"/>
              </a:rPr>
              <a:t>并用它来进行程序设计工作，掌握程序设计的基本方法和基本技能。</a:t>
            </a:r>
            <a:endParaRPr lang="zh-CN" altLang="en-US"/>
          </a:p>
          <a:p>
            <a:pPr marL="0" indent="0">
              <a:lnSpc>
                <a:spcPct val="120000"/>
              </a:lnSpc>
              <a:buClr>
                <a:schemeClr val="tx1"/>
              </a:buClr>
              <a:buNone/>
            </a:pPr>
            <a:endParaRPr lang="zh-CN" altLang="en-US" dirty="0">
              <a:sym typeface="+mn-ea"/>
            </a:endParaRPr>
          </a:p>
          <a:p>
            <a:pPr marL="0" indent="0">
              <a:lnSpc>
                <a:spcPct val="120000"/>
              </a:lnSpc>
              <a:buClr>
                <a:schemeClr val="tx1"/>
              </a:buClr>
              <a:buNone/>
            </a:pPr>
            <a:r>
              <a:rPr lang="zh-CN" altLang="en-US" dirty="0">
                <a:sym typeface="+mn-ea"/>
              </a:rPr>
              <a:t>本课程的主要内容：</a:t>
            </a:r>
            <a:endParaRPr lang="zh-CN" altLang="en-US" b="0" dirty="0">
              <a:solidFill>
                <a:schemeClr val="tx1"/>
              </a:solidFill>
            </a:endParaRPr>
          </a:p>
          <a:p>
            <a:pPr>
              <a:lnSpc>
                <a:spcPct val="120000"/>
              </a:lnSpc>
              <a:buClr>
                <a:schemeClr val="tx1"/>
              </a:buClr>
            </a:pPr>
            <a:r>
              <a:rPr lang="zh-CN" altLang="en-US" dirty="0">
                <a:sym typeface="+mn-ea"/>
              </a:rPr>
              <a:t>用计算机解决问题的过程和基本方法</a:t>
            </a:r>
            <a:endParaRPr lang="zh-CN" altLang="en-US" dirty="0"/>
          </a:p>
          <a:p>
            <a:pPr>
              <a:lnSpc>
                <a:spcPct val="120000"/>
              </a:lnSpc>
              <a:buClr>
                <a:schemeClr val="tx1"/>
              </a:buClr>
            </a:pPr>
            <a:r>
              <a:rPr lang="zh-CN" altLang="en-US" dirty="0">
                <a:sym typeface="+mn-ea"/>
              </a:rPr>
              <a:t>程序设计的基本方法</a:t>
            </a:r>
            <a:endParaRPr lang="zh-CN" altLang="en-US" dirty="0"/>
          </a:p>
          <a:p>
            <a:pPr>
              <a:lnSpc>
                <a:spcPct val="120000"/>
              </a:lnSpc>
              <a:buClr>
                <a:schemeClr val="tx1"/>
              </a:buClr>
            </a:pPr>
            <a:r>
              <a:rPr lang="en-US" altLang="zh-CN" dirty="0">
                <a:sym typeface="+mn-ea"/>
              </a:rPr>
              <a:t>C/C++</a:t>
            </a:r>
            <a:r>
              <a:rPr lang="zh-CN" altLang="en-US" dirty="0">
                <a:sym typeface="+mn-ea"/>
              </a:rPr>
              <a:t>语言的规定和性质</a:t>
            </a:r>
            <a:endParaRPr lang="zh-CN" altLang="en-US" dirty="0"/>
          </a:p>
          <a:p>
            <a:pPr>
              <a:lnSpc>
                <a:spcPct val="120000"/>
              </a:lnSpc>
              <a:buClr>
                <a:schemeClr val="tx1"/>
              </a:buClr>
            </a:pPr>
            <a:r>
              <a:rPr lang="zh-CN" altLang="en-US" dirty="0">
                <a:sym typeface="+mn-ea"/>
              </a:rPr>
              <a:t>怎样写好</a:t>
            </a:r>
            <a:r>
              <a:rPr lang="en-US" altLang="zh-CN" dirty="0">
                <a:sym typeface="+mn-ea"/>
              </a:rPr>
              <a:t>C/C++</a:t>
            </a:r>
            <a:r>
              <a:rPr lang="zh-CN" altLang="en-US" dirty="0">
                <a:sym typeface="+mn-ea"/>
              </a:rPr>
              <a:t>语言程序</a:t>
            </a:r>
            <a:endParaRPr lang="zh-CN" altLang="en-US" dirty="0"/>
          </a:p>
          <a:p>
            <a:pPr>
              <a:lnSpc>
                <a:spcPct val="120000"/>
              </a:lnSpc>
              <a:buClr>
                <a:schemeClr val="tx1"/>
              </a:buClr>
            </a:pPr>
            <a:r>
              <a:rPr lang="zh-CN" altLang="en-US" dirty="0">
                <a:sym typeface="+mn-ea"/>
              </a:rPr>
              <a:t>程序设计过程和一些基本技术</a:t>
            </a:r>
            <a:endParaRPr lang="zh-CN" altLang="en-US" dirty="0"/>
          </a:p>
          <a:p>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buNone/>
            </a:pPr>
            <a:r>
              <a:rPr lang="zh-CN" altLang="en-US" u="sng" dirty="0">
                <a:solidFill>
                  <a:schemeClr val="tx2"/>
                </a:solidFill>
                <a:sym typeface="+mn-ea"/>
              </a:rPr>
              <a:t>本课程学习中应注意的问题</a:t>
            </a:r>
            <a:endParaRPr lang="zh-CN" altLang="en-US" b="0" dirty="0">
              <a:solidFill>
                <a:schemeClr val="tx2"/>
              </a:solidFill>
            </a:endParaRPr>
          </a:p>
          <a:p>
            <a:pPr>
              <a:buNone/>
            </a:pPr>
            <a:r>
              <a:rPr lang="en-US" altLang="zh-CN" dirty="0">
                <a:sym typeface="+mn-ea"/>
              </a:rPr>
              <a:t>1. </a:t>
            </a:r>
            <a:r>
              <a:rPr lang="zh-CN" altLang="en-US" dirty="0">
                <a:sym typeface="+mn-ea"/>
              </a:rPr>
              <a:t>分析问题的能力，特别是从计算和程序的角度。</a:t>
            </a:r>
            <a:endParaRPr lang="zh-CN" altLang="en-US" b="0" dirty="0"/>
          </a:p>
          <a:p>
            <a:pPr>
              <a:buNone/>
            </a:pPr>
            <a:r>
              <a:rPr lang="en-US" altLang="zh-CN" dirty="0">
                <a:sym typeface="+mn-ea"/>
              </a:rPr>
              <a:t>2. </a:t>
            </a:r>
            <a:r>
              <a:rPr lang="zh-CN" altLang="en-US" dirty="0">
                <a:sym typeface="+mn-ea"/>
              </a:rPr>
              <a:t>掌握所用语言，熟悉语言的各种规定，形式和意义。</a:t>
            </a:r>
            <a:endParaRPr lang="zh-CN" altLang="en-US" b="0" dirty="0"/>
          </a:p>
          <a:p>
            <a:pPr>
              <a:buNone/>
            </a:pPr>
            <a:r>
              <a:rPr lang="en-US" altLang="zh-CN" dirty="0">
                <a:sym typeface="+mn-ea"/>
              </a:rPr>
              <a:t>3. </a:t>
            </a:r>
            <a:r>
              <a:rPr lang="zh-CN" altLang="en-US" dirty="0">
                <a:sym typeface="+mn-ea"/>
              </a:rPr>
              <a:t>学会写程序。</a:t>
            </a:r>
            <a:endParaRPr lang="zh-CN" altLang="en-US" b="0" dirty="0"/>
          </a:p>
          <a:p>
            <a:pPr>
              <a:buNone/>
            </a:pPr>
            <a:r>
              <a:rPr lang="zh-CN" altLang="en-US" dirty="0">
                <a:sym typeface="+mn-ea"/>
              </a:rPr>
              <a:t>解决同样问题，写的程序是否较简单？是否采用了合适的结构？是否清楚、易于阅读和理解？一些条件改变时，程序是否容易修改，以满足新要求？等等。</a:t>
            </a:r>
            <a:endParaRPr lang="zh-CN" altLang="en-US" b="0" dirty="0"/>
          </a:p>
          <a:p>
            <a:pPr>
              <a:buNone/>
            </a:pPr>
            <a:r>
              <a:rPr lang="en-US" altLang="zh-CN" dirty="0">
                <a:sym typeface="+mn-ea"/>
              </a:rPr>
              <a:t>4. </a:t>
            </a:r>
            <a:r>
              <a:rPr lang="zh-CN" altLang="en-US" dirty="0">
                <a:sym typeface="+mn-ea"/>
              </a:rPr>
              <a:t>检查程序错误的能力。确认实际错误，弄清楚应当如何改正，这永远是编程序的人的事。</a:t>
            </a:r>
            <a:endParaRPr lang="zh-CN" altLang="en-US" b="0" dirty="0"/>
          </a:p>
          <a:p>
            <a:pPr>
              <a:buNone/>
            </a:pPr>
            <a:r>
              <a:rPr lang="en-US" altLang="zh-CN" dirty="0">
                <a:sym typeface="+mn-ea"/>
              </a:rPr>
              <a:t>5. </a:t>
            </a:r>
            <a:r>
              <a:rPr lang="zh-CN" altLang="en-US" dirty="0">
                <a:sym typeface="+mn-ea"/>
              </a:rPr>
              <a:t>熟悉所使用的工具和环境。</a:t>
            </a:r>
            <a:endParaRPr lang="zh-CN" altLang="en-US" b="0" dirty="0"/>
          </a:p>
          <a:p>
            <a:endParaRPr lang="zh-CN" altLang="en-US"/>
          </a:p>
        </p:txBody>
      </p:sp>
      <p:sp>
        <p:nvSpPr>
          <p:cNvPr id="4" name="灯片编号占位符 3"/>
          <p:cNvSpPr>
            <a:spLocks noGrp="1"/>
          </p:cNvSpPr>
          <p:nvPr>
            <p:ph type="sldNum" sz="quarter" idx="5"/>
          </p:nvPr>
        </p:nvSpPr>
        <p:spPr/>
        <p:txBody>
          <a:bodyPr/>
          <a:p>
            <a:pPr lvl="0" algn="r"/>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2"/>
          </p:nvPr>
        </p:nvSpPr>
        <p:spPr/>
        <p:txBody>
          <a:bodyPr/>
          <a:p>
            <a:pPr lvl="0" algn="r"/>
            <a:fld id="{9A0DB2DC-4C9A-4742-B13C-FB6460FD3503}" type="slidenum">
              <a:rPr lang="zh-CN" altLang="en-US" sz="1200" dirty="0"/>
            </a:fld>
            <a:endParaRPr lang="zh-CN" altLang="en-US" sz="1200" dirty="0"/>
          </a:p>
        </p:txBody>
      </p:sp>
      <p:sp>
        <p:nvSpPr>
          <p:cNvPr id="168962" name="幻灯片图像占位符 168961"/>
          <p:cNvSpPr>
            <a:spLocks noRot="1" noTextEdit="1"/>
          </p:cNvSpPr>
          <p:nvPr>
            <p:ph type="sldImg"/>
          </p:nvPr>
        </p:nvSpPr>
        <p:spPr>
          <a:xfrm>
            <a:off x="990600" y="766763"/>
            <a:ext cx="5118100" cy="3838575"/>
          </a:xfrm>
        </p:spPr>
      </p:sp>
      <p:sp>
        <p:nvSpPr>
          <p:cNvPr id="168963" name="文本占位符 168962"/>
          <p:cNvSpPr>
            <a:spLocks noGrp="1"/>
          </p:cNvSpPr>
          <p:nvPr>
            <p:ph type="body" idx="1"/>
          </p:nvPr>
        </p:nvSpPr>
        <p:spPr>
          <a:xfrm>
            <a:off x="947738" y="4860925"/>
            <a:ext cx="5203825" cy="4606925"/>
          </a:xfrm>
        </p:spPr>
        <p:txBody>
          <a:bodyPr/>
          <a:p>
            <a:pPr lvl="0"/>
            <a:r>
              <a:rPr lang="zh-CN" altLang="en-US" sz="1100" dirty="0">
                <a:solidFill>
                  <a:srgbClr val="CC0000"/>
                </a:solidFill>
              </a:rPr>
              <a:t>预处理</a:t>
            </a:r>
            <a:r>
              <a:rPr lang="zh-CN" altLang="en-US" dirty="0"/>
              <a:t>程序负责将 </a:t>
            </a:r>
            <a:r>
              <a:rPr lang="en-US" altLang="zh-CN" sz="1100" dirty="0">
                <a:solidFill>
                  <a:srgbClr val="CC0000"/>
                </a:solidFill>
              </a:rPr>
              <a:t># </a:t>
            </a:r>
            <a:r>
              <a:rPr lang="zh-CN" altLang="en-US" sz="1100" dirty="0">
                <a:solidFill>
                  <a:srgbClr val="CC0000"/>
                </a:solidFill>
              </a:rPr>
              <a:t>号</a:t>
            </a:r>
            <a:r>
              <a:rPr lang="zh-CN" altLang="en-US" dirty="0"/>
              <a:t>命令处理掉：宏替换、“包含”的考入的选择；</a:t>
            </a:r>
            <a:endParaRPr lang="zh-CN" altLang="en-US" dirty="0"/>
          </a:p>
          <a:p>
            <a:pPr lvl="0"/>
            <a:r>
              <a:rPr lang="zh-CN" altLang="en-US" dirty="0"/>
              <a:t>编译器负责将源代码翻译成</a:t>
            </a:r>
            <a:r>
              <a:rPr lang="zh-CN" altLang="en-US" sz="1100" dirty="0">
                <a:solidFill>
                  <a:srgbClr val="CC0000"/>
                </a:solidFill>
              </a:rPr>
              <a:t>目标程序</a:t>
            </a:r>
            <a:r>
              <a:rPr lang="zh-CN" altLang="en-US" dirty="0"/>
              <a:t>（二进制代码）；</a:t>
            </a:r>
            <a:endParaRPr lang="zh-CN" altLang="en-US" dirty="0"/>
          </a:p>
          <a:p>
            <a:pPr lvl="0"/>
            <a:r>
              <a:rPr lang="zh-CN" altLang="en-US" dirty="0"/>
              <a:t>连接程序负责</a:t>
            </a:r>
            <a:r>
              <a:rPr lang="zh-CN" altLang="en-US" sz="1100" dirty="0">
                <a:solidFill>
                  <a:srgbClr val="CC0000"/>
                </a:solidFill>
              </a:rPr>
              <a:t>定位库函数</a:t>
            </a:r>
            <a:r>
              <a:rPr lang="zh-CN" altLang="en-US" dirty="0"/>
              <a:t>，即将调用与被调用匹配等资源分配工作。</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21186" name="标题 221185"/>
          <p:cNvSpPr>
            <a:spLocks noGrp="1"/>
          </p:cNvSpPr>
          <p:nvPr>
            <p:ph type="ctrTitle"/>
          </p:nvPr>
        </p:nvSpPr>
        <p:spPr>
          <a:xfrm>
            <a:off x="685800" y="2130425"/>
            <a:ext cx="7772400" cy="1470025"/>
          </a:xfrm>
          <a:prstGeom prst="rect">
            <a:avLst/>
          </a:prstGeom>
          <a:solidFill>
            <a:schemeClr val="accent1"/>
          </a:solidFill>
          <a:ln w="9525">
            <a:noFill/>
          </a:ln>
        </p:spPr>
        <p:txBody>
          <a:bodyPr anchor="ctr"/>
          <a:lstStyle>
            <a:lvl1pPr lvl="0">
              <a:buClrTx/>
              <a:buSzTx/>
              <a:buFontTx/>
              <a:defRPr b="0">
                <a:latin typeface="黑体" panose="02010609060101010101" pitchFamily="49" charset="-122"/>
                <a:ea typeface="黑体" panose="02010609060101010101" pitchFamily="49" charset="-122"/>
              </a:defRPr>
            </a:lvl1pPr>
          </a:lstStyle>
          <a:p>
            <a:pPr lvl="0" fontAlgn="base"/>
            <a:r>
              <a:rPr lang="zh-CN" altLang="en-US" strike="noStrike" noProof="1" dirty="0"/>
              <a:t>单击此处编辑母版标题样式</a:t>
            </a:r>
            <a:endParaRPr lang="zh-CN" altLang="en-US" strike="noStrike" noProof="1" dirty="0"/>
          </a:p>
        </p:txBody>
      </p:sp>
      <p:sp>
        <p:nvSpPr>
          <p:cNvPr id="221187" name="副标题 221186"/>
          <p:cNvSpPr>
            <a:spLocks noGrp="1"/>
          </p:cNvSpPr>
          <p:nvPr>
            <p:ph type="subTitle" idx="1"/>
          </p:nvPr>
        </p:nvSpPr>
        <p:spPr>
          <a:xfrm>
            <a:off x="1371600" y="4495800"/>
            <a:ext cx="6400800" cy="1143000"/>
          </a:xfrm>
          <a:prstGeom prst="rect">
            <a:avLst/>
          </a:prstGeom>
          <a:noFill/>
          <a:ln w="9525">
            <a:noFill/>
          </a:ln>
        </p:spPr>
        <p:txBody>
          <a:bodyPr anchor="t"/>
          <a:lstStyle>
            <a:lvl1pPr marL="0" lvl="0" indent="0" algn="ctr">
              <a:buClr>
                <a:schemeClr val="hlink"/>
              </a:buClr>
              <a:buSzPct val="85000"/>
              <a:buFont typeface="Wingdings" panose="05000000000000000000" pitchFamily="2" charset="2"/>
              <a:buNone/>
              <a:defRPr/>
            </a:lvl1pPr>
            <a:lvl2pPr marL="457200" lvl="1" indent="0" algn="ctr">
              <a:buClr>
                <a:schemeClr val="accent2"/>
              </a:buClr>
              <a:buSzPct val="85000"/>
              <a:buFont typeface="Wingdings" panose="05000000000000000000" pitchFamily="2" charset="2"/>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221188" name="日期占位符 221187"/>
          <p:cNvSpPr>
            <a:spLocks noGrp="1"/>
          </p:cNvSpPr>
          <p:nvPr>
            <p:ph type="dt" sz="half" idx="2"/>
          </p:nvPr>
        </p:nvSpPr>
        <p:spPr>
          <a:xfrm>
            <a:off x="457200" y="6245225"/>
            <a:ext cx="2133600" cy="476250"/>
          </a:xfrm>
          <a:prstGeom prst="rect">
            <a:avLst/>
          </a:prstGeom>
          <a:noFill/>
          <a:ln w="9525">
            <a:noFill/>
          </a:ln>
        </p:spPr>
        <p:txBody>
          <a:bodyPr anchor="t"/>
          <a:lstStyle>
            <a:lvl1pPr>
              <a:defRPr sz="1400">
                <a:latin typeface="Times New Roman" panose="02020603050405020304" pitchFamily="18" charset="0"/>
                <a:ea typeface="华文中宋" panose="02010600040101010101" charset="-122"/>
                <a:cs typeface="Times New Roman" panose="02020603050405020304" pitchFamily="18" charset="0"/>
                <a:sym typeface="Times New Roman" panose="02020603050405020304" pitchFamily="18" charset="0"/>
              </a:defRPr>
            </a:lvl1pPr>
          </a:lstStyle>
          <a:p>
            <a:fld id="{BB962C8B-B14F-4D97-AF65-F5344CB8AC3E}" type="datetime1">
              <a:rPr lang="zh-CN" altLang="en-US" dirty="0">
                <a:latin typeface="Cambria" panose="02040503050406030204" pitchFamily="18" charset="0"/>
              </a:rPr>
            </a:fld>
            <a:endParaRPr lang="zh-CN" altLang="en-US" dirty="0">
              <a:latin typeface="Cambria" panose="02040503050406030204" pitchFamily="18" charset="0"/>
            </a:endParaRPr>
          </a:p>
        </p:txBody>
      </p:sp>
      <p:sp>
        <p:nvSpPr>
          <p:cNvPr id="221189" name="页脚占位符 221188"/>
          <p:cNvSpPr>
            <a:spLocks noGrp="1"/>
          </p:cNvSpPr>
          <p:nvPr>
            <p:ph type="ftr" sz="quarter" idx="3"/>
          </p:nvPr>
        </p:nvSpPr>
        <p:spPr>
          <a:xfrm>
            <a:off x="3124200" y="6245225"/>
            <a:ext cx="2895600" cy="476250"/>
          </a:xfrm>
          <a:prstGeom prst="rect">
            <a:avLst/>
          </a:prstGeom>
          <a:noFill/>
          <a:ln w="9525">
            <a:noFill/>
          </a:ln>
        </p:spPr>
        <p:txBody>
          <a:bodyPr anchor="t"/>
          <a:lstStyle>
            <a:lvl1pPr algn="ctr">
              <a:defRPr sz="1400">
                <a:latin typeface="Cambria Math" panose="02040503050406030204" charset="0"/>
              </a:defRPr>
            </a:lvl1pPr>
          </a:lstStyle>
          <a:p>
            <a:endParaRPr lang="zh-CN" altLang="en-US" dirty="0"/>
          </a:p>
        </p:txBody>
      </p:sp>
      <p:sp>
        <p:nvSpPr>
          <p:cNvPr id="221190" name="灯片编号占位符 221189"/>
          <p:cNvSpPr>
            <a:spLocks noGrp="1"/>
          </p:cNvSpPr>
          <p:nvPr>
            <p:ph type="sldNum" sz="quarter" idx="4"/>
          </p:nvPr>
        </p:nvSpPr>
        <p:spPr>
          <a:xfrm>
            <a:off x="6553200" y="6245225"/>
            <a:ext cx="2133600" cy="476250"/>
          </a:xfrm>
          <a:prstGeom prst="rect">
            <a:avLst/>
          </a:prstGeom>
          <a:noFill/>
          <a:ln w="9525">
            <a:noFill/>
          </a:ln>
        </p:spPr>
        <p:txBody>
          <a:bodyPr anchor="t"/>
          <a:lstStyle>
            <a:lvl1pPr algn="r">
              <a:defRPr sz="1400">
                <a:latin typeface="Cambria" panose="02040503050406030204" pitchFamily="18" charset="0"/>
              </a:defRPr>
            </a:lvl1pPr>
          </a:lstStyle>
          <a:p>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defRPr b="0"/>
            </a:lvl1pPr>
            <a:lvl2pPr>
              <a:defRPr b="0"/>
            </a:lvl2pPr>
            <a:lvl3pPr>
              <a:defRPr b="0"/>
            </a:lvl3pPr>
            <a:lvl4pPr>
              <a:defRPr b="0"/>
            </a:lvl4pPr>
            <a:lvl5pPr>
              <a:defRPr b="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381750"/>
            <a:ext cx="2133600" cy="339725"/>
          </a:xfrm>
          <a:prstGeom prst="rect">
            <a:avLst/>
          </a:prstGeom>
          <a:noFill/>
          <a:ln w="9525">
            <a:noFill/>
          </a:ln>
        </p:spPr>
        <p:txBody>
          <a:bodyPr/>
          <a:lstStyle/>
          <a:p>
            <a:pPr lvl="0"/>
            <a:endParaRPr lang="zh-CN" altLang="en-US" dirty="0"/>
          </a:p>
        </p:txBody>
      </p:sp>
      <p:sp>
        <p:nvSpPr>
          <p:cNvPr id="5" name="页脚占位符 4"/>
          <p:cNvSpPr>
            <a:spLocks noGrp="1"/>
          </p:cNvSpPr>
          <p:nvPr>
            <p:ph type="ftr" sz="quarter" idx="11"/>
          </p:nvPr>
        </p:nvSpPr>
        <p:spPr>
          <a:xfrm>
            <a:off x="3124200" y="6381750"/>
            <a:ext cx="2895600" cy="339725"/>
          </a:xfrm>
          <a:prstGeom prst="rect">
            <a:avLst/>
          </a:prstGeom>
          <a:noFill/>
          <a:ln w="9525">
            <a:noFill/>
          </a:ln>
        </p:spPr>
        <p:txBody>
          <a:bodyPr/>
          <a:lstStyle>
            <a:lvl1pPr>
              <a:defRPr/>
            </a:lvl1pPr>
          </a:lstStyle>
          <a:p>
            <a:pPr lvl="0"/>
            <a:endParaRPr lang="zh-CN" altLang="en-US" dirty="0"/>
          </a:p>
        </p:txBody>
      </p:sp>
      <p:sp>
        <p:nvSpPr>
          <p:cNvPr id="6" name="灯片编号占位符 5"/>
          <p:cNvSpPr>
            <a:spLocks noGrp="1"/>
          </p:cNvSpPr>
          <p:nvPr>
            <p:ph type="sldNum" sz="quarter" idx="12"/>
          </p:nvPr>
        </p:nvSpPr>
        <p:spPr>
          <a:xfrm>
            <a:off x="6553200" y="6381750"/>
            <a:ext cx="2133600" cy="339725"/>
          </a:xfrm>
          <a:prstGeom prst="rect">
            <a:avLst/>
          </a:prstGeom>
          <a:noFill/>
          <a:ln w="9525">
            <a:noFill/>
          </a:ln>
        </p:spPr>
        <p:txBody>
          <a:bodyPr/>
          <a:lstStyle/>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39750" y="981075"/>
            <a:ext cx="3986610" cy="5400675"/>
          </a:xfrm>
        </p:spPr>
        <p:txBody>
          <a:bodyPr/>
          <a:lstStyle>
            <a:lvl1pPr>
              <a:defRPr sz="2800"/>
            </a:lvl1pPr>
            <a:lvl2pPr>
              <a:defRPr sz="2800"/>
            </a:lvl2pPr>
            <a:lvl3pPr>
              <a:defRPr sz="2400"/>
            </a:lvl3pPr>
            <a:lvl4pPr>
              <a:defRPr sz="2000"/>
            </a:lvl4pPr>
            <a:lvl5pPr>
              <a:defRPr sz="20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89078" y="981075"/>
            <a:ext cx="3986610" cy="5400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381750"/>
            <a:ext cx="2133600" cy="339725"/>
          </a:xfrm>
          <a:prstGeom prst="rect">
            <a:avLst/>
          </a:prstGeom>
          <a:noFill/>
          <a:ln w="9525">
            <a:noFill/>
          </a:ln>
        </p:spPr>
        <p:txBody>
          <a:bodyPr/>
          <a:lstStyle>
            <a:lvl1pPr>
              <a:defRPr>
                <a:latin typeface="Times New Roman" panose="02020603050405020304" pitchFamily="18" charset="0"/>
                <a:ea typeface="华文中宋" panose="02010600040101010101" charset="-122"/>
                <a:cs typeface="Times New Roman" panose="02020603050405020304" pitchFamily="18" charset="0"/>
                <a:sym typeface="Times New Roman" panose="02020603050405020304" pitchFamily="18" charset="0"/>
              </a:defRPr>
            </a:lvl1pPr>
          </a:lstStyle>
          <a:p>
            <a:pPr lvl="0"/>
            <a:endParaRPr lang="zh-CN" altLang="en-US" dirty="0"/>
          </a:p>
        </p:txBody>
      </p:sp>
      <p:sp>
        <p:nvSpPr>
          <p:cNvPr id="6" name="页脚占位符 5"/>
          <p:cNvSpPr>
            <a:spLocks noGrp="1"/>
          </p:cNvSpPr>
          <p:nvPr>
            <p:ph type="ftr" sz="quarter" idx="11"/>
          </p:nvPr>
        </p:nvSpPr>
        <p:spPr>
          <a:xfrm>
            <a:off x="3124200" y="6381750"/>
            <a:ext cx="2895600" cy="339725"/>
          </a:xfrm>
          <a:prstGeom prst="rect">
            <a:avLst/>
          </a:prstGeom>
          <a:noFill/>
          <a:ln w="9525">
            <a:noFill/>
          </a:ln>
        </p:spPr>
        <p:txBody>
          <a:bodyPr/>
          <a:lstStyle>
            <a:lvl1pPr>
              <a:defRPr/>
            </a:lvl1pPr>
          </a:lstStyle>
          <a:p>
            <a:pPr lvl="0"/>
            <a:endParaRPr lang="zh-CN" altLang="en-US" dirty="0"/>
          </a:p>
        </p:txBody>
      </p:sp>
      <p:sp>
        <p:nvSpPr>
          <p:cNvPr id="7" name="灯片编号占位符 6"/>
          <p:cNvSpPr>
            <a:spLocks noGrp="1"/>
          </p:cNvSpPr>
          <p:nvPr>
            <p:ph type="sldNum" sz="quarter" idx="12"/>
          </p:nvPr>
        </p:nvSpPr>
        <p:spPr>
          <a:xfrm>
            <a:off x="6553200" y="6381750"/>
            <a:ext cx="2133600" cy="339725"/>
          </a:xfrm>
          <a:prstGeom prst="rect">
            <a:avLst/>
          </a:prstGeom>
          <a:noFill/>
          <a:ln w="9525">
            <a:noFill/>
          </a:ln>
        </p:spPr>
        <p:txBody>
          <a:bodyPr/>
          <a:lstStyle/>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920" y="126365"/>
            <a:ext cx="7886700" cy="822325"/>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920" y="1062355"/>
            <a:ext cx="3787775" cy="823595"/>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920" y="2068195"/>
            <a:ext cx="3787775" cy="3987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650" y="1062355"/>
            <a:ext cx="3823970" cy="823595"/>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650" y="2068195"/>
            <a:ext cx="3823970" cy="412115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6381750"/>
            <a:ext cx="2133600" cy="339725"/>
          </a:xfrm>
          <a:prstGeom prst="rect">
            <a:avLst/>
          </a:prstGeom>
          <a:noFill/>
          <a:ln w="9525">
            <a:noFill/>
          </a:ln>
        </p:spPr>
        <p:txBody>
          <a:bodyPr/>
          <a:lstStyle>
            <a:lvl1pPr>
              <a:defRPr>
                <a:latin typeface="Times New Roman" panose="02020603050405020304" pitchFamily="18" charset="0"/>
                <a:ea typeface="华文中宋" panose="02010600040101010101" charset="-122"/>
                <a:cs typeface="Times New Roman" panose="02020603050405020304" pitchFamily="18" charset="0"/>
                <a:sym typeface="Times New Roman" panose="02020603050405020304" pitchFamily="18" charset="0"/>
              </a:defRPr>
            </a:lvl1pPr>
          </a:lstStyle>
          <a:p>
            <a:pPr lvl="0"/>
            <a:endParaRPr lang="zh-CN" altLang="en-US" dirty="0"/>
          </a:p>
        </p:txBody>
      </p:sp>
      <p:sp>
        <p:nvSpPr>
          <p:cNvPr id="8" name="页脚占位符 7"/>
          <p:cNvSpPr>
            <a:spLocks noGrp="1"/>
          </p:cNvSpPr>
          <p:nvPr>
            <p:ph type="ftr" sz="quarter" idx="11"/>
          </p:nvPr>
        </p:nvSpPr>
        <p:spPr>
          <a:xfrm>
            <a:off x="3124200" y="6381750"/>
            <a:ext cx="2895600" cy="339725"/>
          </a:xfrm>
          <a:prstGeom prst="rect">
            <a:avLst/>
          </a:prstGeom>
          <a:noFill/>
          <a:ln w="9525">
            <a:noFill/>
          </a:ln>
        </p:spPr>
        <p:txBody>
          <a:bodyPr/>
          <a:lstStyle>
            <a:lvl1pPr>
              <a:defRPr/>
            </a:lvl1pPr>
          </a:lstStyle>
          <a:p>
            <a:pPr lvl="0"/>
            <a:endParaRPr lang="zh-CN" altLang="en-US" dirty="0"/>
          </a:p>
        </p:txBody>
      </p:sp>
      <p:sp>
        <p:nvSpPr>
          <p:cNvPr id="9" name="灯片编号占位符 8"/>
          <p:cNvSpPr>
            <a:spLocks noGrp="1"/>
          </p:cNvSpPr>
          <p:nvPr>
            <p:ph type="sldNum" sz="quarter" idx="12"/>
          </p:nvPr>
        </p:nvSpPr>
        <p:spPr>
          <a:xfrm>
            <a:off x="6553200" y="6381750"/>
            <a:ext cx="2133600" cy="339725"/>
          </a:xfrm>
          <a:prstGeom prst="rect">
            <a:avLst/>
          </a:prstGeom>
          <a:noFill/>
          <a:ln w="9525">
            <a:noFill/>
          </a:ln>
        </p:spPr>
        <p:txBody>
          <a:bodyPr/>
          <a:lstStyle/>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381750"/>
            <a:ext cx="2133600" cy="339725"/>
          </a:xfrm>
          <a:prstGeom prst="rect">
            <a:avLst/>
          </a:prstGeom>
          <a:noFill/>
          <a:ln w="9525">
            <a:noFill/>
          </a:ln>
        </p:spPr>
        <p:txBody>
          <a:bodyPr/>
          <a:lstStyle>
            <a:lvl1pPr>
              <a:defRPr>
                <a:latin typeface="Times New Roman" panose="02020603050405020304" pitchFamily="18" charset="0"/>
                <a:ea typeface="华文中宋" panose="02010600040101010101" charset="-122"/>
                <a:cs typeface="Times New Roman" panose="02020603050405020304" pitchFamily="18" charset="0"/>
                <a:sym typeface="Times New Roman" panose="02020603050405020304" pitchFamily="18" charset="0"/>
              </a:defRPr>
            </a:lvl1pPr>
          </a:lstStyle>
          <a:p>
            <a:pPr lvl="0"/>
            <a:endParaRPr lang="zh-CN" altLang="en-US" dirty="0"/>
          </a:p>
        </p:txBody>
      </p:sp>
      <p:sp>
        <p:nvSpPr>
          <p:cNvPr id="4" name="页脚占位符 3"/>
          <p:cNvSpPr>
            <a:spLocks noGrp="1"/>
          </p:cNvSpPr>
          <p:nvPr>
            <p:ph type="ftr" sz="quarter" idx="11"/>
          </p:nvPr>
        </p:nvSpPr>
        <p:spPr>
          <a:xfrm>
            <a:off x="3124200" y="6381750"/>
            <a:ext cx="2895600" cy="339725"/>
          </a:xfrm>
          <a:prstGeom prst="rect">
            <a:avLst/>
          </a:prstGeom>
          <a:noFill/>
          <a:ln w="9525">
            <a:noFill/>
          </a:ln>
        </p:spPr>
        <p:txBody>
          <a:bodyPr/>
          <a:lstStyle>
            <a:lvl1pPr>
              <a:defRPr/>
            </a:lvl1pPr>
          </a:lstStyle>
          <a:p>
            <a:pPr lvl="0"/>
            <a:endParaRPr lang="zh-CN" altLang="en-US" dirty="0"/>
          </a:p>
        </p:txBody>
      </p:sp>
      <p:sp>
        <p:nvSpPr>
          <p:cNvPr id="5" name="灯片编号占位符 4"/>
          <p:cNvSpPr>
            <a:spLocks noGrp="1"/>
          </p:cNvSpPr>
          <p:nvPr>
            <p:ph type="sldNum" sz="quarter" idx="12"/>
          </p:nvPr>
        </p:nvSpPr>
        <p:spPr>
          <a:xfrm>
            <a:off x="6553200" y="6381750"/>
            <a:ext cx="2133600" cy="339725"/>
          </a:xfrm>
          <a:prstGeom prst="rect">
            <a:avLst/>
          </a:prstGeom>
          <a:noFill/>
          <a:ln w="9525">
            <a:noFill/>
          </a:ln>
        </p:spPr>
        <p:txBody>
          <a:bodyPr/>
          <a:lstStyle/>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81750"/>
            <a:ext cx="2133600" cy="339725"/>
          </a:xfrm>
          <a:prstGeom prst="rect">
            <a:avLst/>
          </a:prstGeom>
          <a:noFill/>
          <a:ln w="9525">
            <a:noFill/>
          </a:ln>
        </p:spPr>
        <p:txBody>
          <a:bodyPr/>
          <a:lstStyle>
            <a:lvl1pPr>
              <a:defRPr>
                <a:latin typeface="Times New Roman" panose="02020603050405020304" pitchFamily="18" charset="0"/>
                <a:ea typeface="华文中宋" panose="02010600040101010101" charset="-122"/>
                <a:cs typeface="Times New Roman" panose="02020603050405020304" pitchFamily="18" charset="0"/>
                <a:sym typeface="Times New Roman" panose="02020603050405020304" pitchFamily="18" charset="0"/>
              </a:defRPr>
            </a:lvl1pPr>
          </a:lstStyle>
          <a:p>
            <a:pPr lvl="0"/>
            <a:endParaRPr lang="zh-CN" altLang="en-US" dirty="0"/>
          </a:p>
        </p:txBody>
      </p:sp>
      <p:sp>
        <p:nvSpPr>
          <p:cNvPr id="3" name="页脚占位符 2"/>
          <p:cNvSpPr>
            <a:spLocks noGrp="1"/>
          </p:cNvSpPr>
          <p:nvPr>
            <p:ph type="ftr" sz="quarter" idx="11"/>
          </p:nvPr>
        </p:nvSpPr>
        <p:spPr>
          <a:xfrm>
            <a:off x="3124200" y="6381750"/>
            <a:ext cx="2895600" cy="339725"/>
          </a:xfrm>
          <a:prstGeom prst="rect">
            <a:avLst/>
          </a:prstGeom>
          <a:noFill/>
          <a:ln w="9525">
            <a:noFill/>
          </a:ln>
        </p:spPr>
        <p:txBody>
          <a:bodyPr/>
          <a:lstStyle>
            <a:lvl1pPr>
              <a:defRPr/>
            </a:lvl1pPr>
          </a:lstStyle>
          <a:p>
            <a:pPr lvl="0"/>
            <a:endParaRPr lang="zh-CN" altLang="en-US" dirty="0"/>
          </a:p>
        </p:txBody>
      </p:sp>
      <p:sp>
        <p:nvSpPr>
          <p:cNvPr id="4" name="灯片编号占位符 3"/>
          <p:cNvSpPr>
            <a:spLocks noGrp="1"/>
          </p:cNvSpPr>
          <p:nvPr>
            <p:ph type="sldNum" sz="quarter" idx="12"/>
          </p:nvPr>
        </p:nvSpPr>
        <p:spPr>
          <a:xfrm>
            <a:off x="6553200" y="6381750"/>
            <a:ext cx="2133600" cy="339725"/>
          </a:xfrm>
          <a:prstGeom prst="rect">
            <a:avLst/>
          </a:prstGeom>
          <a:noFill/>
          <a:ln w="9525">
            <a:noFill/>
          </a:ln>
        </p:spPr>
        <p:txBody>
          <a:bodyPr/>
          <a:lstStyle/>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2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381750"/>
            <a:ext cx="2133600" cy="339725"/>
          </a:xfrm>
          <a:prstGeom prst="rect">
            <a:avLst/>
          </a:prstGeom>
          <a:noFill/>
          <a:ln w="9525">
            <a:noFill/>
          </a:ln>
        </p:spPr>
        <p:txBody>
          <a:bodyPr/>
          <a:lstStyle>
            <a:lvl1pPr>
              <a:defRPr>
                <a:latin typeface="Times New Roman" panose="02020603050405020304" pitchFamily="18" charset="0"/>
                <a:ea typeface="华文中宋" panose="02010600040101010101" charset="-122"/>
                <a:cs typeface="Times New Roman" panose="02020603050405020304" pitchFamily="18" charset="0"/>
                <a:sym typeface="Times New Roman" panose="02020603050405020304" pitchFamily="18" charset="0"/>
              </a:defRPr>
            </a:lvl1pPr>
          </a:lstStyle>
          <a:p>
            <a:pPr lvl="0"/>
            <a:endParaRPr lang="zh-CN" altLang="en-US" dirty="0"/>
          </a:p>
        </p:txBody>
      </p:sp>
      <p:sp>
        <p:nvSpPr>
          <p:cNvPr id="6" name="页脚占位符 5"/>
          <p:cNvSpPr>
            <a:spLocks noGrp="1"/>
          </p:cNvSpPr>
          <p:nvPr>
            <p:ph type="ftr" sz="quarter" idx="11"/>
          </p:nvPr>
        </p:nvSpPr>
        <p:spPr>
          <a:xfrm>
            <a:off x="3124200" y="6381750"/>
            <a:ext cx="2895600" cy="339725"/>
          </a:xfrm>
          <a:prstGeom prst="rect">
            <a:avLst/>
          </a:prstGeom>
          <a:noFill/>
          <a:ln w="9525">
            <a:noFill/>
          </a:ln>
        </p:spPr>
        <p:txBody>
          <a:bodyPr/>
          <a:lstStyle>
            <a:lvl1pPr>
              <a:defRPr/>
            </a:lvl1pPr>
          </a:lstStyle>
          <a:p>
            <a:pPr lvl="0"/>
            <a:endParaRPr lang="zh-CN" altLang="en-US" dirty="0"/>
          </a:p>
        </p:txBody>
      </p:sp>
      <p:sp>
        <p:nvSpPr>
          <p:cNvPr id="7" name="灯片编号占位符 6"/>
          <p:cNvSpPr>
            <a:spLocks noGrp="1"/>
          </p:cNvSpPr>
          <p:nvPr>
            <p:ph type="sldNum" sz="quarter" idx="12"/>
          </p:nvPr>
        </p:nvSpPr>
        <p:spPr>
          <a:xfrm>
            <a:off x="6553200" y="6381750"/>
            <a:ext cx="2133600" cy="339725"/>
          </a:xfrm>
          <a:prstGeom prst="rect">
            <a:avLst/>
          </a:prstGeom>
          <a:noFill/>
          <a:ln w="9525">
            <a:noFill/>
          </a:ln>
        </p:spPr>
        <p:txBody>
          <a:bodyPr/>
          <a:lstStyle/>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latin typeface="Cambria" panose="02040503050406030204" pitchFamily="18" charset="0"/>
              </a:rPr>
            </a:fld>
            <a:endParaRPr lang="zh-CN" altLang="en-US" dirty="0">
              <a:latin typeface="Cambria" panose="02040503050406030204" pitchFamily="18"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fld id="{BB962C8B-B14F-4D97-AF65-F5344CB8AC3E}" type="datetime1">
              <a:rPr lang="zh-CN" altLang="en-US" dirty="0">
                <a:latin typeface="Cambria" panose="02040503050406030204" pitchFamily="18" charset="0"/>
              </a:rPr>
            </a:fld>
            <a:endParaRPr lang="zh-CN" altLang="en-US" dirty="0">
              <a:latin typeface="Cambria" panose="02040503050406030204" pitchFamily="18" charset="0"/>
            </a:endParaRPr>
          </a:p>
        </p:txBody>
      </p:sp>
      <p:sp>
        <p:nvSpPr>
          <p:cNvPr id="4" name="页脚占位符 3"/>
          <p:cNvSpPr>
            <a:spLocks noGrp="1"/>
          </p:cNvSpPr>
          <p:nvPr>
            <p:ph type="ftr" sz="quarter" idx="11"/>
          </p:nvPr>
        </p:nvSpPr>
        <p:spPr/>
        <p:txBody>
          <a:bodyPr/>
          <a:lstStyle/>
          <a:p>
            <a:pPr lvl="0"/>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220161"/>
          <p:cNvSpPr>
            <a:spLocks noGrp="1"/>
          </p:cNvSpPr>
          <p:nvPr>
            <p:ph type="title"/>
          </p:nvPr>
        </p:nvSpPr>
        <p:spPr>
          <a:xfrm>
            <a:off x="539750" y="188913"/>
            <a:ext cx="8135938" cy="649287"/>
          </a:xfrm>
          <a:prstGeom prst="rect">
            <a:avLst/>
          </a:prstGeom>
          <a:solidFill>
            <a:schemeClr val="accent1"/>
          </a:solidFill>
          <a:ln w="9525">
            <a:noFill/>
          </a:ln>
        </p:spPr>
        <p:txBody>
          <a:bodyPr anchor="ctr"/>
          <a:p>
            <a:pPr lvl="0"/>
            <a:r>
              <a:rPr lang="zh-CN" altLang="en-US" dirty="0"/>
              <a:t>单击此处编辑母版标题样式</a:t>
            </a:r>
            <a:endParaRPr lang="zh-CN" altLang="en-US" dirty="0"/>
          </a:p>
        </p:txBody>
      </p:sp>
      <p:sp>
        <p:nvSpPr>
          <p:cNvPr id="1027" name="文本占位符 220162"/>
          <p:cNvSpPr>
            <a:spLocks noGrp="1"/>
          </p:cNvSpPr>
          <p:nvPr>
            <p:ph type="body"/>
          </p:nvPr>
        </p:nvSpPr>
        <p:spPr>
          <a:xfrm>
            <a:off x="539750" y="981075"/>
            <a:ext cx="8135938" cy="5400675"/>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20164" name="日期占位符 220163"/>
          <p:cNvSpPr>
            <a:spLocks noGrp="1"/>
          </p:cNvSpPr>
          <p:nvPr>
            <p:ph type="dt" sz="half" idx="2"/>
          </p:nvPr>
        </p:nvSpPr>
        <p:spPr>
          <a:xfrm>
            <a:off x="457200" y="6381750"/>
            <a:ext cx="2133600" cy="339725"/>
          </a:xfrm>
          <a:prstGeom prst="rect">
            <a:avLst/>
          </a:prstGeom>
          <a:noFill/>
          <a:ln w="9525">
            <a:noFill/>
          </a:ln>
        </p:spPr>
        <p:txBody>
          <a:bodyPr/>
          <a:lstStyle>
            <a:lvl1pPr>
              <a:defRPr sz="1400">
                <a:latin typeface="Cambria" panose="02040503050406030204" pitchFamily="18" charset="0"/>
              </a:defRPr>
            </a:lvl1pPr>
          </a:lstStyle>
          <a:p>
            <a:pPr lvl="0"/>
            <a:fld id="{BB962C8B-B14F-4D97-AF65-F5344CB8AC3E}" type="datetime1">
              <a:rPr lang="zh-CN" altLang="en-US" dirty="0">
                <a:latin typeface="Cambria" panose="02040503050406030204" pitchFamily="18" charset="0"/>
              </a:rPr>
            </a:fld>
            <a:endParaRPr lang="zh-CN" altLang="en-US" dirty="0">
              <a:latin typeface="Cambria" panose="02040503050406030204" pitchFamily="18" charset="0"/>
            </a:endParaRPr>
          </a:p>
        </p:txBody>
      </p:sp>
      <p:sp>
        <p:nvSpPr>
          <p:cNvPr id="220165" name="页脚占位符 220164"/>
          <p:cNvSpPr>
            <a:spLocks noGrp="1"/>
          </p:cNvSpPr>
          <p:nvPr>
            <p:ph type="ftr" sz="quarter" idx="3"/>
          </p:nvPr>
        </p:nvSpPr>
        <p:spPr>
          <a:xfrm>
            <a:off x="3124200" y="6381750"/>
            <a:ext cx="2895600" cy="339725"/>
          </a:xfrm>
          <a:prstGeom prst="rect">
            <a:avLst/>
          </a:prstGeom>
          <a:noFill/>
          <a:ln w="9525">
            <a:noFill/>
          </a:ln>
        </p:spPr>
        <p:txBody>
          <a:bodyPr/>
          <a:lstStyle>
            <a:lvl1pPr algn="ctr">
              <a:defRPr sz="1400">
                <a:latin typeface="Cambria Math" panose="02040503050406030204" charset="0"/>
                <a:ea typeface="华文中宋" panose="02010600040101010101" charset="-122"/>
                <a:cs typeface="Times New Roman" panose="02020603050405020304" pitchFamily="18" charset="0"/>
              </a:defRPr>
            </a:lvl1pPr>
          </a:lstStyle>
          <a:p>
            <a:pPr lvl="0"/>
            <a:endParaRPr lang="zh-CN" altLang="en-US" dirty="0"/>
          </a:p>
        </p:txBody>
      </p:sp>
      <p:sp>
        <p:nvSpPr>
          <p:cNvPr id="220166" name="灯片编号占位符 220165"/>
          <p:cNvSpPr>
            <a:spLocks noGrp="1"/>
          </p:cNvSpPr>
          <p:nvPr>
            <p:ph type="sldNum" sz="quarter" idx="4"/>
          </p:nvPr>
        </p:nvSpPr>
        <p:spPr>
          <a:xfrm>
            <a:off x="6553200" y="6381750"/>
            <a:ext cx="2133600" cy="339725"/>
          </a:xfrm>
          <a:prstGeom prst="rect">
            <a:avLst/>
          </a:prstGeom>
          <a:noFill/>
          <a:ln w="9525">
            <a:noFill/>
          </a:ln>
        </p:spPr>
        <p:txBody>
          <a:bodyPr/>
          <a:lstStyle>
            <a:lvl1pPr algn="r">
              <a:defRPr sz="1400">
                <a:latin typeface="Cambria" panose="02040503050406030204" pitchFamily="18" charset="0"/>
              </a:defRPr>
            </a:lvl1pPr>
          </a:lstStyle>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spd="med" p14:dur="750"/>
    </mc:Choice>
    <mc:Fallback>
      <p:transition spd="med"/>
    </mc:Fallback>
  </mc:AlternateContent>
  <p:hf hdr="0" ftr="0" dt="0"/>
  <p:txStyles>
    <p:titleStyle>
      <a:lvl1pPr marL="0" lvl="0" indent="0" algn="ctr" defTabSz="914400" rtl="0" eaLnBrk="1" fontAlgn="base" latinLnBrk="0" hangingPunct="1">
        <a:lnSpc>
          <a:spcPct val="100000"/>
        </a:lnSpc>
        <a:spcBef>
          <a:spcPct val="0"/>
        </a:spcBef>
        <a:spcAft>
          <a:spcPct val="0"/>
        </a:spcAft>
        <a:buNone/>
        <a:defRPr sz="4000" b="1" i="0" u="none" kern="1200" baseline="0">
          <a:solidFill>
            <a:schemeClr val="tx2"/>
          </a:solidFill>
          <a:latin typeface="Cambria Math" panose="02040503050406030204" charset="0"/>
          <a:ea typeface="+mj-ea"/>
          <a:cs typeface="Times New Roman" panose="02020603050405020304" pitchFamily="18" charset="0"/>
        </a:defRPr>
      </a:lvl1pPr>
    </p:titleStyle>
    <p:bodyStyle>
      <a:lvl1pPr marL="342900" lvl="0" indent="-342900" algn="l" defTabSz="914400" rtl="0" eaLnBrk="1" fontAlgn="base" latinLnBrk="0" hangingPunct="0">
        <a:lnSpc>
          <a:spcPct val="100000"/>
        </a:lnSpc>
        <a:spcBef>
          <a:spcPct val="50000"/>
        </a:spcBef>
        <a:spcAft>
          <a:spcPct val="0"/>
        </a:spcAft>
        <a:buClr>
          <a:schemeClr val="hlink"/>
        </a:buClr>
        <a:buSzPct val="85000"/>
        <a:buFont typeface="Wingdings" panose="05000000000000000000" pitchFamily="2" charset="2"/>
        <a:buChar char="l"/>
        <a:defRPr sz="2800" b="0" i="0" u="none" kern="1200" baseline="0">
          <a:solidFill>
            <a:schemeClr val="tx1"/>
          </a:solidFill>
          <a:latin typeface="Cambria Math" panose="02040503050406030204" charset="0"/>
          <a:ea typeface="+mn-ea"/>
          <a:cs typeface="Times New Roman" panose="02020603050405020304" pitchFamily="18" charset="0"/>
        </a:defRPr>
      </a:lvl1pPr>
      <a:lvl2pPr marL="742950" lvl="1" indent="-285750" algn="l" defTabSz="914400" rtl="0" eaLnBrk="1" fontAlgn="base" latinLnBrk="0" hangingPunct="0">
        <a:lnSpc>
          <a:spcPct val="100000"/>
        </a:lnSpc>
        <a:spcBef>
          <a:spcPct val="50000"/>
        </a:spcBef>
        <a:spcAft>
          <a:spcPct val="0"/>
        </a:spcAft>
        <a:buClr>
          <a:schemeClr val="accent2"/>
        </a:buClr>
        <a:buSzPct val="85000"/>
        <a:buFont typeface="Wingdings" panose="05000000000000000000" pitchFamily="2" charset="2"/>
        <a:buChar char="n"/>
        <a:defRPr sz="2800" b="0" i="0" u="none" kern="1200" baseline="0">
          <a:solidFill>
            <a:schemeClr val="tx1"/>
          </a:solidFill>
          <a:latin typeface="Cambria Math" panose="02040503050406030204" charset="0"/>
          <a:ea typeface="+mn-ea"/>
          <a:cs typeface="Times New Roman" panose="02020603050405020304" pitchFamily="18" charset="0"/>
        </a:defRPr>
      </a:lvl2pPr>
      <a:lvl3pPr marL="1143000" lvl="2" indent="-228600" algn="l" defTabSz="914400" rtl="0" eaLnBrk="1" fontAlgn="base" latinLnBrk="0" hangingPunct="0">
        <a:lnSpc>
          <a:spcPct val="100000"/>
        </a:lnSpc>
        <a:spcBef>
          <a:spcPct val="50000"/>
        </a:spcBef>
        <a:spcAft>
          <a:spcPct val="0"/>
        </a:spcAft>
        <a:buSzTx/>
        <a:buFontTx/>
        <a:buChar char="•"/>
        <a:defRPr sz="2400" b="0" i="0" u="none" kern="1200" baseline="0">
          <a:solidFill>
            <a:schemeClr val="tx1"/>
          </a:solidFill>
          <a:latin typeface="Cambria Math" panose="02040503050406030204" charset="0"/>
          <a:ea typeface="+mn-ea"/>
          <a:cs typeface="Times New Roman" panose="02020603050405020304" pitchFamily="18" charset="0"/>
        </a:defRPr>
      </a:lvl3pPr>
      <a:lvl4pPr marL="1600200" lvl="3"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4pPr>
      <a:lvl5pPr marL="2057400" lvl="4"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5pPr>
      <a:lvl6pPr marL="2514600" lvl="5"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6pPr>
      <a:lvl7pPr marL="2971800" lvl="6"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7pPr>
      <a:lvl8pPr marL="3429000" lvl="7"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8pPr>
      <a:lvl9pPr marL="3886200" lvl="8"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hyperlink" Target="https://devcpp.gitee.io/ptop" TargetMode="External"/><Relationship Id="rId2" Type="http://schemas.openxmlformats.org/officeDocument/2006/relationships/image" Target="../media/image1.jpe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image" Target="../media/image11.jpeg"/><Relationship Id="rId8" Type="http://schemas.openxmlformats.org/officeDocument/2006/relationships/image" Target="../media/image10.jpeg"/><Relationship Id="rId7" Type="http://schemas.openxmlformats.org/officeDocument/2006/relationships/image" Target="../media/image9.jpeg"/><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1" Type="http://schemas.openxmlformats.org/officeDocument/2006/relationships/notesSlide" Target="../notesSlides/notesSlide3.xml"/><Relationship Id="rId10" Type="http://schemas.openxmlformats.org/officeDocument/2006/relationships/slideLayout" Target="../slideLayouts/slideLayout6.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4.GIF"/><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16.jpeg"/><Relationship Id="rId3" Type="http://schemas.openxmlformats.org/officeDocument/2006/relationships/tags" Target="../tags/tag4.xml"/><Relationship Id="rId2" Type="http://schemas.openxmlformats.org/officeDocument/2006/relationships/image" Target="../media/image15.png"/><Relationship Id="rId1" Type="http://schemas.openxmlformats.org/officeDocument/2006/relationships/tags" Target="../tags/tag3.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tags" Target="../tags/tag5.xml"/></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tags" Target="../tags/tag6.xml"/><Relationship Id="rId2" Type="http://schemas.openxmlformats.org/officeDocument/2006/relationships/hyperlink" Target="https://www.cnblogs.com/anbang24/" TargetMode="External"/><Relationship Id="rId1" Type="http://schemas.openxmlformats.org/officeDocument/2006/relationships/hyperlink" Target="http://www.codeblocks.org/" TargetMode="Externa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7.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hyperlink" Target="https://devcpp.gitee.io" TargetMode="External"/><Relationship Id="rId2" Type="http://schemas.openxmlformats.org/officeDocument/2006/relationships/image" Target="../media/image20.jpeg"/><Relationship Id="rId1" Type="http://schemas.openxmlformats.org/officeDocument/2006/relationships/tags" Target="../tags/tag8.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royqh1979.gitee.io/redpandacpp/" TargetMode="External"/><Relationship Id="rId2" Type="http://schemas.openxmlformats.org/officeDocument/2006/relationships/image" Target="../media/image21.png"/><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tags" Target="../tags/tag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evcpp.gitee.io" TargetMode="Externa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jpeg"/></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4.jpeg"/><Relationship Id="rId1" Type="http://schemas.openxmlformats.org/officeDocument/2006/relationships/image" Target="../media/image2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s>
</file>

<file path=ppt/slides/_rels/slide6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3.GIF"/><Relationship Id="rId2" Type="http://schemas.openxmlformats.org/officeDocument/2006/relationships/image" Target="../media/image32.GIF"/><Relationship Id="rId1" Type="http://schemas.openxmlformats.org/officeDocument/2006/relationships/image" Target="../media/image31.jpe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4.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image" Target="../media/image35.jpe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8.jpe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jpeg"/></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image" Target="../media/image40.jpeg"/></Relationships>
</file>

<file path=ppt/slides/_rels/slide6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image" Target="../media/image41.jpeg"/></Relationships>
</file>

<file path=ppt/slides/_rels/slide6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image" Target="../media/image4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3.jpe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3.jpe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4.jpe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jpeg"/></Relationships>
</file>

<file path=ppt/slides/_rels/slide74.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image" Target="../media/image47.png"/><Relationship Id="rId7" Type="http://schemas.openxmlformats.org/officeDocument/2006/relationships/tags" Target="../tags/tag25.xml"/><Relationship Id="rId6" Type="http://schemas.openxmlformats.org/officeDocument/2006/relationships/image" Target="../media/image46.jpeg"/><Relationship Id="rId5" Type="http://schemas.openxmlformats.org/officeDocument/2006/relationships/tags" Target="../tags/tag24.xml"/><Relationship Id="rId4" Type="http://schemas.openxmlformats.org/officeDocument/2006/relationships/image" Target="../media/image14.GIF"/><Relationship Id="rId3" Type="http://schemas.openxmlformats.org/officeDocument/2006/relationships/image" Target="../media/image13.png"/><Relationship Id="rId2" Type="http://schemas.openxmlformats.org/officeDocument/2006/relationships/image" Target="../media/image35.jpeg"/><Relationship Id="rId1" Type="http://schemas.openxmlformats.org/officeDocument/2006/relationships/tags" Target="../tags/tag2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tags" Target="../tags/tag27.xml"/><Relationship Id="rId3" Type="http://schemas.openxmlformats.org/officeDocument/2006/relationships/image" Target="../media/image48.png"/><Relationship Id="rId2" Type="http://schemas.openxmlformats.org/officeDocument/2006/relationships/tags" Target="../tags/tag26.xml"/><Relationship Id="rId1" Type="http://schemas.openxmlformats.org/officeDocument/2006/relationships/hyperlink" Target="https://gitee.com/devcpp/ptop/"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tags" Target="../tags/tag28.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7.png"/><Relationship Id="rId1" Type="http://schemas.openxmlformats.org/officeDocument/2006/relationships/image" Target="../media/image56.png"/></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8.jpeg"/><Relationship Id="rId1" Type="http://schemas.openxmlformats.org/officeDocument/2006/relationships/tags" Target="../tags/tag29.xml"/></Relationships>
</file>

<file path=ppt/slides/_rels/slide8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5.png"/><Relationship Id="rId2" Type="http://schemas.openxmlformats.org/officeDocument/2006/relationships/tags" Target="../tags/tag30.xml"/><Relationship Id="rId1" Type="http://schemas.openxmlformats.org/officeDocument/2006/relationships/image" Target="../media/image59.png"/></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0.jpeg"/><Relationship Id="rId1" Type="http://schemas.openxmlformats.org/officeDocument/2006/relationships/tags" Target="../tags/tag31.xml"/></Relationships>
</file>

<file path=ppt/slides/_rels/slide8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3.xml"/><Relationship Id="rId2" Type="http://schemas.openxmlformats.org/officeDocument/2006/relationships/image" Target="../media/image55.png"/><Relationship Id="rId1" Type="http://schemas.openxmlformats.org/officeDocument/2006/relationships/tags" Target="../tags/tag3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2.jpe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灯片编号占位符 1"/>
          <p:cNvSpPr/>
          <p:nvPr>
            <p:ph type="sldNum" sz="quarter" idx="4"/>
          </p:nvPr>
        </p:nvSpPr>
        <p:spPr/>
        <p:txBody>
          <a:bodyPr/>
          <a:p>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52238" name="标题 52237"/>
          <p:cNvSpPr>
            <a:spLocks noGrp="1"/>
          </p:cNvSpPr>
          <p:nvPr>
            <p:ph type="ctrTitle"/>
          </p:nvPr>
        </p:nvSpPr>
        <p:spPr>
          <a:xfrm>
            <a:off x="685800" y="1988820"/>
            <a:ext cx="7772400" cy="1470025"/>
          </a:xfrm>
          <a:solidFill>
            <a:schemeClr val="accent1"/>
          </a:solidFill>
        </p:spPr>
        <p:txBody>
          <a:bodyPr anchor="ctr"/>
          <a:p>
            <a:pPr defTabSz="914400">
              <a:spcBef>
                <a:spcPct val="50000"/>
              </a:spcBef>
              <a:buSzTx/>
            </a:pPr>
            <a:r>
              <a:rPr lang="zh-CN" altLang="en-US" sz="4800" kern="1200" baseline="0" dirty="0">
                <a:latin typeface="Cambria" panose="02040503050406030204" pitchFamily="18" charset="0"/>
              </a:rPr>
              <a:t>第 </a:t>
            </a:r>
            <a:r>
              <a:rPr lang="en-US" altLang="zh-CN" sz="4800" kern="1200" baseline="0" dirty="0">
                <a:latin typeface="Cambria" panose="02040503050406030204" pitchFamily="18" charset="0"/>
              </a:rPr>
              <a:t>1 </a:t>
            </a:r>
            <a:r>
              <a:rPr lang="zh-CN" altLang="en-US" sz="4800" kern="1200" baseline="0" dirty="0">
                <a:latin typeface="Cambria" panose="02040503050406030204" pitchFamily="18" charset="0"/>
              </a:rPr>
              <a:t>章　</a:t>
            </a:r>
            <a:br>
              <a:rPr lang="zh-CN" altLang="en-US" sz="4800" kern="1200" baseline="0" dirty="0">
                <a:latin typeface="Cambria" panose="02040503050406030204" pitchFamily="18" charset="0"/>
              </a:rPr>
            </a:br>
            <a:r>
              <a:rPr lang="zh-CN" altLang="en-US" kern="1200" baseline="0" dirty="0">
                <a:latin typeface="Cambria" panose="02040503050406030204" pitchFamily="18" charset="0"/>
              </a:rPr>
              <a:t>程序设计和</a:t>
            </a:r>
            <a:r>
              <a:rPr lang="en-US" altLang="zh-CN" kern="1200" baseline="0" dirty="0">
                <a:latin typeface="Cambria" panose="02040503050406030204" pitchFamily="18" charset="0"/>
              </a:rPr>
              <a:t>C/C++</a:t>
            </a:r>
            <a:r>
              <a:rPr lang="zh-CN" altLang="en-US" kern="1200" baseline="0" dirty="0">
                <a:latin typeface="Cambria" panose="02040503050406030204" pitchFamily="18" charset="0"/>
              </a:rPr>
              <a:t>语言</a:t>
            </a:r>
            <a:endParaRPr lang="zh-CN" altLang="en-US" kern="1200" baseline="0" dirty="0">
              <a:latin typeface="Cambria" panose="02040503050406030204" pitchFamily="18" charset="0"/>
            </a:endParaRPr>
          </a:p>
        </p:txBody>
      </p:sp>
      <p:sp>
        <p:nvSpPr>
          <p:cNvPr id="52240" name="文本框 52239"/>
          <p:cNvSpPr txBox="1"/>
          <p:nvPr/>
        </p:nvSpPr>
        <p:spPr>
          <a:xfrm>
            <a:off x="2268538" y="476250"/>
            <a:ext cx="4752975" cy="519113"/>
          </a:xfrm>
          <a:prstGeom prst="rect">
            <a:avLst/>
          </a:prstGeom>
          <a:noFill/>
          <a:ln w="9525">
            <a:noFill/>
          </a:ln>
        </p:spPr>
        <p:txBody>
          <a:bodyPr lIns="92075" tIns="46038" rIns="92075" bIns="46038">
            <a:spAutoFit/>
          </a:bodyPr>
          <a:p>
            <a:pPr>
              <a:spcBef>
                <a:spcPct val="50000"/>
              </a:spcBef>
            </a:pPr>
            <a:r>
              <a:rPr lang="zh-CN" altLang="en-US" sz="2800" dirty="0">
                <a:latin typeface="Cambria" panose="02040503050406030204" pitchFamily="18" charset="0"/>
                <a:ea typeface="黑体" panose="02010609060101010101" pitchFamily="49" charset="-122"/>
                <a:cs typeface="Cambria" panose="02040503050406030204" pitchFamily="18" charset="0"/>
              </a:rPr>
              <a:t>高级语言程序设计</a:t>
            </a:r>
            <a:endParaRPr lang="zh-CN" altLang="en-US" sz="2800" dirty="0">
              <a:latin typeface="Cambria" panose="02040503050406030204" pitchFamily="18" charset="0"/>
              <a:ea typeface="黑体" panose="02010609060101010101" pitchFamily="49" charset="-122"/>
              <a:cs typeface="Cambria" panose="02040503050406030204" pitchFamily="18" charset="0"/>
            </a:endParaRPr>
          </a:p>
        </p:txBody>
      </p:sp>
      <p:sp>
        <p:nvSpPr>
          <p:cNvPr id="52241" name="矩形 52240"/>
          <p:cNvSpPr/>
          <p:nvPr/>
        </p:nvSpPr>
        <p:spPr>
          <a:xfrm>
            <a:off x="1331913" y="5157788"/>
            <a:ext cx="6400800" cy="696912"/>
          </a:xfrm>
          <a:prstGeom prst="rect">
            <a:avLst/>
          </a:prstGeom>
          <a:noFill/>
          <a:ln w="9525">
            <a:noFill/>
          </a:ln>
        </p:spPr>
        <p:txBody>
          <a:bodyPr/>
          <a:lstStyle>
            <a:lvl1pPr marL="0" lvl="0" indent="0" algn="ctr"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None/>
              <a:defRPr sz="2800" b="1" u="none" kern="1200" baseline="0">
                <a:solidFill>
                  <a:schemeClr val="tx1"/>
                </a:solidFill>
                <a:latin typeface="Cambria" panose="02040503050406030204" pitchFamily="18" charset="0"/>
                <a:ea typeface="新宋体" panose="02010609030101010101" pitchFamily="49" charset="-122"/>
              </a:defRPr>
            </a:lvl1pPr>
            <a:lvl2pPr marL="457200" lvl="1" indent="0" algn="ctr"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None/>
              <a:defRPr sz="2800" b="1" i="0" u="none" kern="1200" baseline="0">
                <a:solidFill>
                  <a:schemeClr val="tx1"/>
                </a:solidFill>
                <a:latin typeface="Cambria" panose="02040503050406030204" pitchFamily="18" charset="0"/>
                <a:ea typeface="新宋体" panose="02010609030101010101" pitchFamily="49" charset="-122"/>
              </a:defRPr>
            </a:lvl2pPr>
            <a:lvl3pPr marL="914400" lvl="2" indent="0" algn="ctr" defTabSz="914400" rtl="0" eaLnBrk="1" fontAlgn="base" latinLnBrk="0" hangingPunct="1">
              <a:lnSpc>
                <a:spcPct val="100000"/>
              </a:lnSpc>
              <a:spcBef>
                <a:spcPct val="25000"/>
              </a:spcBef>
              <a:spcAft>
                <a:spcPct val="0"/>
              </a:spcAft>
              <a:buClrTx/>
              <a:buSzTx/>
              <a:buFontTx/>
              <a:buNone/>
              <a:defRPr sz="2400" b="1" i="0" u="none" kern="1200" baseline="0">
                <a:solidFill>
                  <a:schemeClr val="tx1"/>
                </a:solidFill>
                <a:latin typeface="Cambria" panose="02040503050406030204" pitchFamily="18" charset="0"/>
                <a:ea typeface="新宋体" panose="02010609030101010101" pitchFamily="49" charset="-122"/>
              </a:defRPr>
            </a:lvl3pPr>
            <a:lvl4pPr marL="1371600" lvl="3" indent="0" algn="ctr" defTabSz="914400" rtl="0" eaLnBrk="1" fontAlgn="base" latinLnBrk="0" hangingPunct="1">
              <a:lnSpc>
                <a:spcPct val="100000"/>
              </a:lnSpc>
              <a:spcBef>
                <a:spcPct val="25000"/>
              </a:spcBef>
              <a:spcAft>
                <a:spcPct val="0"/>
              </a:spcAft>
              <a:buClrTx/>
              <a:buSzTx/>
              <a:buFontTx/>
              <a:buNone/>
              <a:defRPr sz="2000" b="1" i="0" u="none" kern="1200" baseline="0">
                <a:solidFill>
                  <a:schemeClr val="tx1"/>
                </a:solidFill>
                <a:latin typeface="Cambria" panose="02040503050406030204" pitchFamily="18" charset="0"/>
                <a:ea typeface="新宋体" panose="02010609030101010101" pitchFamily="49" charset="-122"/>
              </a:defRPr>
            </a:lvl4pPr>
            <a:lvl5pPr marL="1828800" lvl="4" indent="0" algn="ctr" defTabSz="914400" rtl="0" eaLnBrk="1" fontAlgn="base" latinLnBrk="0" hangingPunct="1">
              <a:lnSpc>
                <a:spcPct val="100000"/>
              </a:lnSpc>
              <a:spcBef>
                <a:spcPct val="25000"/>
              </a:spcBef>
              <a:spcAft>
                <a:spcPct val="0"/>
              </a:spcAft>
              <a:buClrTx/>
              <a:buSzTx/>
              <a:buFontTx/>
              <a:buNone/>
              <a:defRPr sz="2000" b="1" i="0" u="none" kern="1200" baseline="0">
                <a:solidFill>
                  <a:schemeClr val="tx1"/>
                </a:solidFill>
                <a:latin typeface="Cambria" panose="02040503050406030204" pitchFamily="18" charset="0"/>
                <a:ea typeface="新宋体" panose="02010609030101010101" pitchFamily="49" charset="-122"/>
              </a:defRPr>
            </a:lvl5pPr>
          </a:lstStyle>
          <a:p>
            <a:pPr lvl="0"/>
            <a:endParaRPr lang="zh-CN" altLang="en-US" b="0" dirty="0">
              <a:ea typeface="华文中宋" panose="02010600040101010101" charset="-122"/>
              <a:cs typeface="Cambria" panose="02040503050406030204" pitchFamily="18" charset="0"/>
            </a:endParaRPr>
          </a:p>
        </p:txBody>
      </p:sp>
      <p:pic>
        <p:nvPicPr>
          <p:cNvPr id="4" name="图片 3"/>
          <p:cNvPicPr>
            <a:picLocks noChangeAspect="1"/>
          </p:cNvPicPr>
          <p:nvPr>
            <p:custDataLst>
              <p:tags r:id="rId1"/>
            </p:custDataLst>
          </p:nvPr>
        </p:nvPicPr>
        <p:blipFill>
          <a:blip r:embed="rId2">
            <a:clrChange>
              <a:clrFrom>
                <a:srgbClr val="FEFDFF">
                  <a:alpha val="100000"/>
                </a:srgbClr>
              </a:clrFrom>
              <a:clrTo>
                <a:srgbClr val="FEFDFF">
                  <a:alpha val="100000"/>
                  <a:alpha val="0"/>
                </a:srgbClr>
              </a:clrTo>
            </a:clrChange>
          </a:blip>
          <a:stretch>
            <a:fillRect/>
          </a:stretch>
        </p:blipFill>
        <p:spPr>
          <a:xfrm>
            <a:off x="198120" y="3789045"/>
            <a:ext cx="1569720" cy="2179955"/>
          </a:xfrm>
          <a:prstGeom prst="rect">
            <a:avLst/>
          </a:prstGeom>
        </p:spPr>
      </p:pic>
      <p:sp>
        <p:nvSpPr>
          <p:cNvPr id="5" name="副标题 4"/>
          <p:cNvSpPr/>
          <p:nvPr>
            <p:ph type="subTitle" idx="1"/>
          </p:nvPr>
        </p:nvSpPr>
        <p:spPr>
          <a:xfrm>
            <a:off x="1475740" y="3789045"/>
            <a:ext cx="6400800" cy="2212975"/>
          </a:xfrm>
        </p:spPr>
        <p:txBody>
          <a:bodyPr/>
          <a:p>
            <a:pPr algn="ctr">
              <a:lnSpc>
                <a:spcPct val="100000"/>
              </a:lnSpc>
              <a:spcBef>
                <a:spcPts val="600"/>
              </a:spcBef>
              <a:spcAft>
                <a:spcPts val="0"/>
              </a:spcAft>
            </a:pPr>
            <a:r>
              <a:rPr lang="zh-CN" altLang="en-US" sz="2400">
                <a:sym typeface="+mn-ea"/>
              </a:rPr>
              <a:t>裘宗燕，李安邦</a:t>
            </a:r>
            <a:r>
              <a:rPr lang="en-US" altLang="zh-CN" sz="2400">
                <a:sym typeface="+mn-ea"/>
              </a:rPr>
              <a:t> </a:t>
            </a:r>
            <a:r>
              <a:rPr lang="zh-CN" altLang="en-US" sz="2400">
                <a:sym typeface="+mn-ea"/>
              </a:rPr>
              <a:t>编著</a:t>
            </a:r>
            <a:endParaRPr lang="zh-CN" altLang="en-US" sz="2400"/>
          </a:p>
          <a:p>
            <a:pPr algn="ctr">
              <a:lnSpc>
                <a:spcPct val="100000"/>
              </a:lnSpc>
              <a:spcBef>
                <a:spcPts val="600"/>
              </a:spcBef>
              <a:spcAft>
                <a:spcPts val="0"/>
              </a:spcAft>
            </a:pPr>
            <a:r>
              <a:rPr lang="zh-CN" altLang="en-US" sz="2400">
                <a:sym typeface="+mn-ea"/>
              </a:rPr>
              <a:t>《从问题到程序——C/C++程序设计基础》</a:t>
            </a:r>
            <a:endParaRPr lang="zh-CN" altLang="en-US" sz="2400"/>
          </a:p>
          <a:p>
            <a:pPr algn="ctr">
              <a:lnSpc>
                <a:spcPct val="100000"/>
              </a:lnSpc>
              <a:spcBef>
                <a:spcPts val="600"/>
              </a:spcBef>
              <a:spcAft>
                <a:spcPts val="0"/>
              </a:spcAft>
            </a:pPr>
            <a:r>
              <a:rPr lang="zh-CN" altLang="en-US" sz="2400">
                <a:sym typeface="+mn-ea"/>
              </a:rPr>
              <a:t>机械工业出版社，2023</a:t>
            </a:r>
            <a:endParaRPr lang="zh-CN" altLang="en-US" sz="2400">
              <a:sym typeface="+mn-ea"/>
            </a:endParaRPr>
          </a:p>
          <a:p>
            <a:pPr algn="ctr">
              <a:lnSpc>
                <a:spcPct val="100000"/>
              </a:lnSpc>
              <a:spcBef>
                <a:spcPts val="600"/>
              </a:spcBef>
              <a:spcAft>
                <a:spcPts val="0"/>
              </a:spcAft>
            </a:pPr>
            <a:r>
              <a:rPr lang="zh-CN" altLang="en-US" sz="2400">
                <a:sym typeface="+mn-ea"/>
                <a:hlinkClick r:id="rId3" action="ppaction://hlinkfile"/>
              </a:rPr>
              <a:t>https://devcpp.gitee.io/ptop</a:t>
            </a:r>
            <a:endParaRPr lang="en-US" altLang="zh-CN" sz="24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03778" name="矩形 203777" descr="画布"/>
          <p:cNvSpPr/>
          <p:nvPr/>
        </p:nvSpPr>
        <p:spPr>
          <a:xfrm>
            <a:off x="2987675" y="1198563"/>
            <a:ext cx="2303463" cy="3673475"/>
          </a:xfrm>
          <a:prstGeom prst="rect">
            <a:avLst/>
          </a:prstGeom>
          <a:blipFill rotWithShape="0">
            <a:blip r:embed="rId1"/>
          </a:blipFill>
          <a:ln w="9525" cap="flat" cmpd="sng">
            <a:solidFill>
              <a:schemeClr val="tx1"/>
            </a:solidFill>
            <a:prstDash val="solid"/>
            <a:miter/>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grpSp>
        <p:nvGrpSpPr>
          <p:cNvPr id="203779" name="组合 203778"/>
          <p:cNvGrpSpPr/>
          <p:nvPr/>
        </p:nvGrpSpPr>
        <p:grpSpPr>
          <a:xfrm>
            <a:off x="3275013" y="1703388"/>
            <a:ext cx="1657350" cy="1871662"/>
            <a:chOff x="1791" y="890"/>
            <a:chExt cx="1044" cy="1179"/>
          </a:xfrm>
        </p:grpSpPr>
        <p:sp>
          <p:nvSpPr>
            <p:cNvPr id="203780" name="矩形 203779"/>
            <p:cNvSpPr/>
            <p:nvPr/>
          </p:nvSpPr>
          <p:spPr>
            <a:xfrm>
              <a:off x="1791" y="890"/>
              <a:ext cx="1044" cy="1179"/>
            </a:xfrm>
            <a:prstGeom prst="rect">
              <a:avLst/>
            </a:prstGeom>
            <a:solidFill>
              <a:schemeClr val="bg2"/>
            </a:solidFill>
            <a:ln w="28575" cap="flat" cmpd="sng">
              <a:solidFill>
                <a:schemeClr val="tx1"/>
              </a:solidFill>
              <a:prstDash val="solid"/>
              <a:miter/>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203781" name="文本框 203780"/>
            <p:cNvSpPr txBox="1"/>
            <p:nvPr/>
          </p:nvSpPr>
          <p:spPr>
            <a:xfrm>
              <a:off x="1791" y="890"/>
              <a:ext cx="998" cy="404"/>
            </a:xfrm>
            <a:prstGeom prst="rect">
              <a:avLst/>
            </a:prstGeom>
            <a:noFill/>
            <a:ln w="9525">
              <a:noFill/>
            </a:ln>
          </p:spPr>
          <p:txBody>
            <a:bodyPr lIns="92075" tIns="46038" rIns="92075" bIns="46038">
              <a:spAutoFit/>
            </a:bodyPr>
            <a:p>
              <a:pPr>
                <a:spcBef>
                  <a:spcPct val="50000"/>
                </a:spcBef>
              </a:pPr>
              <a:r>
                <a:rPr lang="zh-CN" altLang="en-US" sz="1800" b="1" dirty="0">
                  <a:latin typeface="Cambria" panose="02040503050406030204" pitchFamily="18" charset="0"/>
                  <a:ea typeface="华文中宋" panose="02010600040101010101" charset="-122"/>
                  <a:cs typeface="Cambria" panose="02040503050406030204" pitchFamily="18" charset="0"/>
                </a:rPr>
                <a:t>中央处理单元（</a:t>
              </a:r>
              <a:r>
                <a:rPr lang="en-US" altLang="zh-CN" sz="1800" b="1" dirty="0">
                  <a:latin typeface="Cambria" panose="02040503050406030204" pitchFamily="18" charset="0"/>
                  <a:ea typeface="华文中宋" panose="02010600040101010101" charset="-122"/>
                  <a:cs typeface="Cambria" panose="02040503050406030204" pitchFamily="18" charset="0"/>
                </a:rPr>
                <a:t>CPU</a:t>
              </a:r>
              <a:r>
                <a:rPr lang="zh-CN" altLang="en-US" sz="1800" b="1" dirty="0">
                  <a:latin typeface="Cambria" panose="02040503050406030204" pitchFamily="18" charset="0"/>
                  <a:ea typeface="华文中宋" panose="02010600040101010101" charset="-122"/>
                  <a:cs typeface="Cambria" panose="02040503050406030204" pitchFamily="18" charset="0"/>
                </a:rPr>
                <a:t>）</a:t>
              </a:r>
              <a:endParaRPr lang="zh-CN" altLang="en-US" sz="1800" b="1" dirty="0">
                <a:latin typeface="Cambria" panose="02040503050406030204" pitchFamily="18" charset="0"/>
                <a:ea typeface="华文中宋" panose="02010600040101010101" charset="-122"/>
                <a:cs typeface="Cambria" panose="02040503050406030204" pitchFamily="18" charset="0"/>
              </a:endParaRPr>
            </a:p>
          </p:txBody>
        </p:sp>
      </p:grpSp>
      <p:sp>
        <p:nvSpPr>
          <p:cNvPr id="203782" name="矩形 203781"/>
          <p:cNvSpPr/>
          <p:nvPr/>
        </p:nvSpPr>
        <p:spPr>
          <a:xfrm>
            <a:off x="3348038" y="2279650"/>
            <a:ext cx="1477962" cy="390525"/>
          </a:xfrm>
          <a:prstGeom prst="rect">
            <a:avLst/>
          </a:prstGeom>
          <a:solidFill>
            <a:schemeClr val="accent1"/>
          </a:solidFill>
          <a:ln w="12700">
            <a:noFill/>
          </a:ln>
          <a:effectLst>
            <a:prstShdw prst="shdw17" dist="17961" dir="2699999">
              <a:schemeClr val="accent1">
                <a:gamma/>
                <a:shade val="60000"/>
                <a:invGamma/>
              </a:schemeClr>
            </a:prstShdw>
          </a:effectLst>
        </p:spPr>
        <p:txBody>
          <a:bodyPr wrap="none" anchor="ctr"/>
          <a:p>
            <a:r>
              <a:rPr lang="zh-CN" altLang="en-US" dirty="0">
                <a:latin typeface="Cambria" panose="02040503050406030204" pitchFamily="18" charset="0"/>
                <a:ea typeface="黑体" panose="02010609060101010101" pitchFamily="49" charset="-122"/>
                <a:cs typeface="Cambria" panose="02040503050406030204" pitchFamily="18" charset="0"/>
              </a:rPr>
              <a:t>运算器</a:t>
            </a:r>
            <a:endParaRPr lang="zh-CN" altLang="en-US" dirty="0">
              <a:latin typeface="Cambria" panose="02040503050406030204" pitchFamily="18" charset="0"/>
              <a:ea typeface="黑体" panose="02010609060101010101" pitchFamily="49" charset="-122"/>
              <a:cs typeface="Cambria" panose="02040503050406030204" pitchFamily="18" charset="0"/>
            </a:endParaRPr>
          </a:p>
        </p:txBody>
      </p:sp>
      <p:sp>
        <p:nvSpPr>
          <p:cNvPr id="203783" name="矩形 203782"/>
          <p:cNvSpPr/>
          <p:nvPr/>
        </p:nvSpPr>
        <p:spPr>
          <a:xfrm>
            <a:off x="3348038" y="3143250"/>
            <a:ext cx="1477962" cy="376238"/>
          </a:xfrm>
          <a:prstGeom prst="rect">
            <a:avLst/>
          </a:prstGeom>
          <a:solidFill>
            <a:schemeClr val="accent1"/>
          </a:solidFill>
          <a:ln w="12700">
            <a:noFill/>
          </a:ln>
          <a:effectLst>
            <a:prstShdw prst="shdw17" dist="17961" dir="2699999">
              <a:schemeClr val="accent1">
                <a:gamma/>
                <a:shade val="60000"/>
                <a:invGamma/>
              </a:schemeClr>
            </a:prstShdw>
          </a:effectLst>
        </p:spPr>
        <p:txBody>
          <a:bodyPr wrap="none" anchor="ctr"/>
          <a:p>
            <a:r>
              <a:rPr lang="zh-CN" altLang="en-US" dirty="0">
                <a:latin typeface="Cambria" panose="02040503050406030204" pitchFamily="18" charset="0"/>
                <a:ea typeface="黑体" panose="02010609060101010101" pitchFamily="49" charset="-122"/>
                <a:cs typeface="Cambria" panose="02040503050406030204" pitchFamily="18" charset="0"/>
              </a:rPr>
              <a:t>控制器</a:t>
            </a:r>
            <a:endParaRPr lang="zh-CN" altLang="en-US" dirty="0">
              <a:latin typeface="Cambria" panose="02040503050406030204" pitchFamily="18" charset="0"/>
              <a:ea typeface="黑体" panose="02010609060101010101" pitchFamily="49" charset="-122"/>
              <a:cs typeface="Cambria" panose="02040503050406030204" pitchFamily="18" charset="0"/>
            </a:endParaRPr>
          </a:p>
        </p:txBody>
      </p:sp>
      <p:sp>
        <p:nvSpPr>
          <p:cNvPr id="203784" name="矩形 203783"/>
          <p:cNvSpPr/>
          <p:nvPr/>
        </p:nvSpPr>
        <p:spPr>
          <a:xfrm>
            <a:off x="3348038" y="4197350"/>
            <a:ext cx="1549400" cy="533400"/>
          </a:xfrm>
          <a:prstGeom prst="rect">
            <a:avLst/>
          </a:prstGeom>
          <a:solidFill>
            <a:schemeClr val="accent1"/>
          </a:solidFill>
          <a:ln w="12700">
            <a:noFill/>
          </a:ln>
          <a:effectLst>
            <a:prstShdw prst="shdw17" dist="17961" dir="2699999">
              <a:schemeClr val="accent1">
                <a:gamma/>
                <a:shade val="60000"/>
                <a:invGamma/>
              </a:schemeClr>
            </a:prstShdw>
          </a:effectLst>
        </p:spPr>
        <p:txBody>
          <a:bodyPr wrap="none" anchor="ctr"/>
          <a:p>
            <a:r>
              <a:rPr lang="zh-CN" altLang="en-US" sz="2800" dirty="0">
                <a:latin typeface="Cambria" panose="02040503050406030204" pitchFamily="18" charset="0"/>
                <a:ea typeface="黑体" panose="02010609060101010101" pitchFamily="49" charset="-122"/>
                <a:cs typeface="Cambria" panose="02040503050406030204" pitchFamily="18" charset="0"/>
              </a:rPr>
              <a:t>存储器</a:t>
            </a:r>
            <a:endParaRPr lang="zh-CN" altLang="en-US" sz="2800" dirty="0">
              <a:latin typeface="Cambria" panose="02040503050406030204" pitchFamily="18" charset="0"/>
              <a:ea typeface="黑体" panose="02010609060101010101" pitchFamily="49" charset="-122"/>
              <a:cs typeface="Cambria" panose="02040503050406030204" pitchFamily="18" charset="0"/>
            </a:endParaRPr>
          </a:p>
        </p:txBody>
      </p:sp>
      <p:sp>
        <p:nvSpPr>
          <p:cNvPr id="203785" name="矩形 203784"/>
          <p:cNvSpPr/>
          <p:nvPr/>
        </p:nvSpPr>
        <p:spPr>
          <a:xfrm>
            <a:off x="5762625" y="3138488"/>
            <a:ext cx="1584325" cy="533400"/>
          </a:xfrm>
          <a:prstGeom prst="rect">
            <a:avLst/>
          </a:prstGeom>
          <a:solidFill>
            <a:schemeClr val="accent1"/>
          </a:solidFill>
          <a:ln w="12700">
            <a:noFill/>
          </a:ln>
          <a:effectLst>
            <a:prstShdw prst="shdw17" dist="17961" dir="2699999">
              <a:schemeClr val="accent1">
                <a:gamma/>
                <a:shade val="60000"/>
                <a:invGamma/>
              </a:schemeClr>
            </a:prstShdw>
          </a:effectLst>
        </p:spPr>
        <p:txBody>
          <a:bodyPr wrap="none" anchor="ctr"/>
          <a:p>
            <a:r>
              <a:rPr lang="zh-CN" altLang="en-US" sz="2800" dirty="0">
                <a:latin typeface="Cambria" panose="02040503050406030204" pitchFamily="18" charset="0"/>
                <a:ea typeface="黑体" panose="02010609060101010101" pitchFamily="49" charset="-122"/>
                <a:cs typeface="Cambria" panose="02040503050406030204" pitchFamily="18" charset="0"/>
              </a:rPr>
              <a:t>输出设备</a:t>
            </a:r>
            <a:endParaRPr lang="zh-CN" altLang="en-US" sz="2800">
              <a:latin typeface="Cambria" panose="02040503050406030204" pitchFamily="18" charset="0"/>
              <a:ea typeface="黑体" panose="02010609060101010101" pitchFamily="49" charset="-122"/>
              <a:cs typeface="Cambria" panose="02040503050406030204" pitchFamily="18" charset="0"/>
            </a:endParaRPr>
          </a:p>
        </p:txBody>
      </p:sp>
      <p:sp>
        <p:nvSpPr>
          <p:cNvPr id="203786" name="矩形 203785"/>
          <p:cNvSpPr/>
          <p:nvPr/>
        </p:nvSpPr>
        <p:spPr>
          <a:xfrm>
            <a:off x="865188" y="3138488"/>
            <a:ext cx="1639887" cy="533400"/>
          </a:xfrm>
          <a:prstGeom prst="rect">
            <a:avLst/>
          </a:prstGeom>
          <a:solidFill>
            <a:schemeClr val="accent1"/>
          </a:solidFill>
          <a:ln w="12700">
            <a:noFill/>
          </a:ln>
          <a:effectLst>
            <a:prstShdw prst="shdw17" dist="17961" dir="2699999">
              <a:schemeClr val="accent1">
                <a:gamma/>
                <a:shade val="60000"/>
                <a:invGamma/>
              </a:schemeClr>
            </a:prstShdw>
          </a:effectLst>
        </p:spPr>
        <p:txBody>
          <a:bodyPr wrap="none" anchor="ctr"/>
          <a:p>
            <a:r>
              <a:rPr lang="zh-CN" altLang="en-US" sz="2800" dirty="0">
                <a:latin typeface="Cambria" panose="02040503050406030204" pitchFamily="18" charset="0"/>
                <a:ea typeface="黑体" panose="02010609060101010101" pitchFamily="49" charset="-122"/>
                <a:cs typeface="Cambria" panose="02040503050406030204" pitchFamily="18" charset="0"/>
              </a:rPr>
              <a:t>输入设备</a:t>
            </a:r>
            <a:endParaRPr lang="zh-CN" altLang="en-US" sz="2800">
              <a:latin typeface="Cambria" panose="02040503050406030204" pitchFamily="18" charset="0"/>
              <a:ea typeface="黑体" panose="02010609060101010101" pitchFamily="49" charset="-122"/>
              <a:cs typeface="Cambria" panose="02040503050406030204" pitchFamily="18" charset="0"/>
            </a:endParaRPr>
          </a:p>
        </p:txBody>
      </p:sp>
      <p:sp>
        <p:nvSpPr>
          <p:cNvPr id="203787" name="右箭头 203786"/>
          <p:cNvSpPr/>
          <p:nvPr/>
        </p:nvSpPr>
        <p:spPr>
          <a:xfrm>
            <a:off x="2520950" y="3282950"/>
            <a:ext cx="838200" cy="228600"/>
          </a:xfrm>
          <a:prstGeom prst="rightArrow">
            <a:avLst>
              <a:gd name="adj1" fmla="val 50000"/>
              <a:gd name="adj2" fmla="val 91666"/>
            </a:avLst>
          </a:prstGeom>
          <a:solidFill>
            <a:schemeClr val="accent2"/>
          </a:solidFill>
          <a:ln w="12700" cap="sq" cmpd="sng">
            <a:solidFill>
              <a:schemeClr val="tx1"/>
            </a:solidFill>
            <a:prstDash val="solid"/>
            <a:miter/>
            <a:headEnd type="none" w="sm" len="sm"/>
            <a:tailEnd type="none" w="sm" len="sm"/>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203788" name="右箭头 203787"/>
          <p:cNvSpPr/>
          <p:nvPr/>
        </p:nvSpPr>
        <p:spPr>
          <a:xfrm>
            <a:off x="4897438" y="3282950"/>
            <a:ext cx="838200" cy="228600"/>
          </a:xfrm>
          <a:prstGeom prst="rightArrow">
            <a:avLst>
              <a:gd name="adj1" fmla="val 50000"/>
              <a:gd name="adj2" fmla="val 91666"/>
            </a:avLst>
          </a:prstGeom>
          <a:solidFill>
            <a:schemeClr val="accent2"/>
          </a:solidFill>
          <a:ln w="12700" cap="sq" cmpd="sng">
            <a:solidFill>
              <a:schemeClr val="tx1"/>
            </a:solidFill>
            <a:prstDash val="solid"/>
            <a:miter/>
            <a:headEnd type="none" w="sm" len="sm"/>
            <a:tailEnd type="none" w="sm" len="sm"/>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203789" name="上下箭头 203788"/>
          <p:cNvSpPr/>
          <p:nvPr/>
        </p:nvSpPr>
        <p:spPr>
          <a:xfrm>
            <a:off x="4140200" y="2711450"/>
            <a:ext cx="304800" cy="388938"/>
          </a:xfrm>
          <a:prstGeom prst="upDownArrow">
            <a:avLst>
              <a:gd name="adj1" fmla="val 50000"/>
              <a:gd name="adj2" fmla="val 25520"/>
            </a:avLst>
          </a:prstGeom>
          <a:solidFill>
            <a:schemeClr val="accent2"/>
          </a:solidFill>
          <a:ln w="12700" cap="sq" cmpd="sng">
            <a:solidFill>
              <a:schemeClr val="tx1"/>
            </a:solidFill>
            <a:prstDash val="solid"/>
            <a:miter/>
            <a:headEnd type="none" w="sm" len="sm"/>
            <a:tailEnd type="none" w="sm" len="sm"/>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203790" name="上下箭头 203789"/>
          <p:cNvSpPr/>
          <p:nvPr/>
        </p:nvSpPr>
        <p:spPr>
          <a:xfrm>
            <a:off x="4186238" y="3663950"/>
            <a:ext cx="304800" cy="533400"/>
          </a:xfrm>
          <a:prstGeom prst="upDownArrow">
            <a:avLst>
              <a:gd name="adj1" fmla="val 50000"/>
              <a:gd name="adj2" fmla="val 35000"/>
            </a:avLst>
          </a:prstGeom>
          <a:solidFill>
            <a:schemeClr val="accent2"/>
          </a:solidFill>
          <a:ln w="12700" cap="sq" cmpd="sng">
            <a:solidFill>
              <a:schemeClr val="tx1"/>
            </a:solidFill>
            <a:prstDash val="solid"/>
            <a:miter/>
            <a:headEnd type="none" w="sm" len="sm"/>
            <a:tailEnd type="none" w="sm" len="sm"/>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203791" name="文本框 203790"/>
          <p:cNvSpPr txBox="1"/>
          <p:nvPr/>
        </p:nvSpPr>
        <p:spPr>
          <a:xfrm>
            <a:off x="431800" y="2640013"/>
            <a:ext cx="2195513" cy="1431925"/>
          </a:xfrm>
          <a:prstGeom prst="rect">
            <a:avLst/>
          </a:prstGeom>
          <a:solidFill>
            <a:schemeClr val="accent1"/>
          </a:solidFill>
          <a:ln w="9525">
            <a:noFill/>
          </a:ln>
        </p:spPr>
        <p:txBody>
          <a:bodyPr lIns="92075" tIns="46038" rIns="92075" bIns="46038">
            <a:spAutoFit/>
          </a:bodyPr>
          <a:p>
            <a:pPr>
              <a:spcBef>
                <a:spcPct val="50000"/>
              </a:spcBef>
            </a:pPr>
            <a:r>
              <a:rPr lang="zh-CN" altLang="en-US" sz="2800" b="1" dirty="0">
                <a:latin typeface="Cambria" panose="02040503050406030204" pitchFamily="18" charset="0"/>
                <a:ea typeface="华文中宋" panose="02010600040101010101" charset="-122"/>
                <a:cs typeface="Cambria" panose="02040503050406030204" pitchFamily="18" charset="0"/>
              </a:rPr>
              <a:t>输入设备</a:t>
            </a:r>
            <a:endParaRPr lang="zh-CN" altLang="en-US" sz="2800" b="1" dirty="0">
              <a:latin typeface="Cambria" panose="02040503050406030204" pitchFamily="18" charset="0"/>
              <a:ea typeface="华文中宋" panose="02010600040101010101" charset="-122"/>
              <a:cs typeface="Cambria" panose="02040503050406030204" pitchFamily="18" charset="0"/>
            </a:endParaRPr>
          </a:p>
          <a:p>
            <a:pPr>
              <a:spcBef>
                <a:spcPct val="50000"/>
              </a:spcBef>
            </a:pPr>
            <a:r>
              <a:rPr lang="zh-CN" altLang="en-US" b="1" dirty="0">
                <a:latin typeface="Cambria" panose="02040503050406030204" pitchFamily="18" charset="0"/>
                <a:ea typeface="华文中宋" panose="02010600040101010101" charset="-122"/>
                <a:cs typeface="Cambria" panose="02040503050406030204" pitchFamily="18" charset="0"/>
              </a:rPr>
              <a:t>键盘、鼠标等、光电输入</a:t>
            </a:r>
            <a:endParaRPr lang="zh-CN" altLang="en-US" b="1" dirty="0">
              <a:latin typeface="Cambria" panose="02040503050406030204" pitchFamily="18" charset="0"/>
              <a:ea typeface="华文中宋" panose="02010600040101010101" charset="-122"/>
              <a:cs typeface="Cambria" panose="02040503050406030204" pitchFamily="18" charset="0"/>
            </a:endParaRPr>
          </a:p>
        </p:txBody>
      </p:sp>
      <p:grpSp>
        <p:nvGrpSpPr>
          <p:cNvPr id="203792" name="组合 203791"/>
          <p:cNvGrpSpPr/>
          <p:nvPr/>
        </p:nvGrpSpPr>
        <p:grpSpPr>
          <a:xfrm>
            <a:off x="3275013" y="4151313"/>
            <a:ext cx="1730375" cy="1439862"/>
            <a:chOff x="1791" y="2432"/>
            <a:chExt cx="1090" cy="907"/>
          </a:xfrm>
        </p:grpSpPr>
        <p:sp>
          <p:nvSpPr>
            <p:cNvPr id="203793" name="矩形 203792"/>
            <p:cNvSpPr/>
            <p:nvPr/>
          </p:nvSpPr>
          <p:spPr>
            <a:xfrm>
              <a:off x="1791" y="2432"/>
              <a:ext cx="1090" cy="907"/>
            </a:xfrm>
            <a:prstGeom prst="rect">
              <a:avLst/>
            </a:prstGeom>
            <a:solidFill>
              <a:schemeClr val="bg2"/>
            </a:solidFill>
            <a:ln w="28575" cap="flat" cmpd="sng">
              <a:solidFill>
                <a:schemeClr val="tx1"/>
              </a:solidFill>
              <a:prstDash val="solid"/>
              <a:miter/>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203794" name="矩形 203793"/>
            <p:cNvSpPr/>
            <p:nvPr/>
          </p:nvSpPr>
          <p:spPr>
            <a:xfrm>
              <a:off x="1837" y="2478"/>
              <a:ext cx="976" cy="336"/>
            </a:xfrm>
            <a:prstGeom prst="rect">
              <a:avLst/>
            </a:prstGeom>
            <a:solidFill>
              <a:schemeClr val="accent1"/>
            </a:solidFill>
            <a:ln w="12700">
              <a:noFill/>
            </a:ln>
            <a:effectLst>
              <a:prstShdw prst="shdw17" dist="17961" dir="2699999">
                <a:schemeClr val="accent1">
                  <a:gamma/>
                  <a:shade val="60000"/>
                  <a:invGamma/>
                </a:schemeClr>
              </a:prstShdw>
            </a:effectLst>
          </p:spPr>
          <p:txBody>
            <a:bodyPr wrap="none" anchor="ctr"/>
            <a:p>
              <a:r>
                <a:rPr lang="zh-CN" altLang="en-US" sz="2000" dirty="0">
                  <a:latin typeface="Cambria" panose="02040503050406030204" pitchFamily="18" charset="0"/>
                  <a:ea typeface="黑体" panose="02010609060101010101" pitchFamily="49" charset="-122"/>
                  <a:cs typeface="Cambria" panose="02040503050406030204" pitchFamily="18" charset="0"/>
                </a:rPr>
                <a:t>内部存储器</a:t>
              </a:r>
              <a:endParaRPr lang="zh-CN" altLang="en-US" sz="2000" dirty="0">
                <a:latin typeface="Cambria" panose="02040503050406030204" pitchFamily="18" charset="0"/>
                <a:ea typeface="黑体" panose="02010609060101010101" pitchFamily="49" charset="-122"/>
                <a:cs typeface="Cambria" panose="02040503050406030204" pitchFamily="18" charset="0"/>
              </a:endParaRPr>
            </a:p>
          </p:txBody>
        </p:sp>
        <p:sp>
          <p:nvSpPr>
            <p:cNvPr id="203795" name="矩形 203794"/>
            <p:cNvSpPr/>
            <p:nvPr/>
          </p:nvSpPr>
          <p:spPr>
            <a:xfrm>
              <a:off x="1837" y="2931"/>
              <a:ext cx="976" cy="336"/>
            </a:xfrm>
            <a:prstGeom prst="rect">
              <a:avLst/>
            </a:prstGeom>
            <a:solidFill>
              <a:schemeClr val="accent1"/>
            </a:solidFill>
            <a:ln w="12700">
              <a:noFill/>
            </a:ln>
            <a:effectLst>
              <a:prstShdw prst="shdw17" dist="17961" dir="2699999">
                <a:schemeClr val="accent1">
                  <a:gamma/>
                  <a:shade val="60000"/>
                  <a:invGamma/>
                </a:schemeClr>
              </a:prstShdw>
            </a:effectLst>
          </p:spPr>
          <p:txBody>
            <a:bodyPr wrap="none" anchor="ctr"/>
            <a:p>
              <a:r>
                <a:rPr lang="zh-CN" altLang="en-US" sz="2000" dirty="0">
                  <a:latin typeface="Cambria" panose="02040503050406030204" pitchFamily="18" charset="0"/>
                  <a:ea typeface="黑体" panose="02010609060101010101" pitchFamily="49" charset="-122"/>
                  <a:cs typeface="Cambria" panose="02040503050406030204" pitchFamily="18" charset="0"/>
                </a:rPr>
                <a:t>外部存储器</a:t>
              </a:r>
              <a:endParaRPr lang="zh-CN" altLang="en-US" sz="2000" dirty="0">
                <a:latin typeface="Cambria" panose="02040503050406030204" pitchFamily="18" charset="0"/>
                <a:ea typeface="黑体" panose="02010609060101010101" pitchFamily="49" charset="-122"/>
                <a:cs typeface="Cambria" panose="02040503050406030204" pitchFamily="18" charset="0"/>
              </a:endParaRPr>
            </a:p>
          </p:txBody>
        </p:sp>
      </p:grpSp>
      <p:sp>
        <p:nvSpPr>
          <p:cNvPr id="203796" name="矩形 203795"/>
          <p:cNvSpPr/>
          <p:nvPr/>
        </p:nvSpPr>
        <p:spPr>
          <a:xfrm>
            <a:off x="395288" y="188913"/>
            <a:ext cx="3889375" cy="579437"/>
          </a:xfrm>
          <a:prstGeom prst="rect">
            <a:avLst/>
          </a:prstGeom>
          <a:noFill/>
          <a:ln w="9525">
            <a:noFill/>
          </a:ln>
        </p:spPr>
        <p:txBody>
          <a:bodyPr lIns="92075" tIns="46038" rIns="92075" bIns="46038">
            <a:spAutoFit/>
          </a:bodyPr>
          <a:p>
            <a:pPr>
              <a:spcBef>
                <a:spcPct val="50000"/>
              </a:spcBef>
            </a:pPr>
            <a:r>
              <a:rPr lang="zh-CN" altLang="en-US" sz="3200" b="1" dirty="0">
                <a:latin typeface="Cambria" panose="02040503050406030204" pitchFamily="18" charset="0"/>
                <a:ea typeface="华文中宋" panose="02010600040101010101" charset="-122"/>
                <a:cs typeface="Cambria" panose="02040503050406030204" pitchFamily="18" charset="0"/>
              </a:rPr>
              <a:t>计算机物理结构：</a:t>
            </a:r>
            <a:endParaRPr lang="zh-CN" altLang="en-US" sz="3200" b="1" dirty="0">
              <a:latin typeface="Cambria" panose="02040503050406030204" pitchFamily="18" charset="0"/>
              <a:ea typeface="华文中宋" panose="02010600040101010101" charset="-122"/>
              <a:cs typeface="Cambria" panose="02040503050406030204" pitchFamily="18" charset="0"/>
            </a:endParaRPr>
          </a:p>
        </p:txBody>
      </p:sp>
      <p:sp>
        <p:nvSpPr>
          <p:cNvPr id="203797" name="文本框 203796"/>
          <p:cNvSpPr txBox="1"/>
          <p:nvPr/>
        </p:nvSpPr>
        <p:spPr>
          <a:xfrm>
            <a:off x="3276600" y="1127125"/>
            <a:ext cx="1008063" cy="579438"/>
          </a:xfrm>
          <a:prstGeom prst="rect">
            <a:avLst/>
          </a:prstGeom>
          <a:noFill/>
          <a:ln w="9525">
            <a:noFill/>
          </a:ln>
        </p:spPr>
        <p:txBody>
          <a:bodyPr lIns="92075" tIns="46038" rIns="92075" bIns="46038">
            <a:spAutoFit/>
          </a:bodyPr>
          <a:p>
            <a:pPr>
              <a:spcBef>
                <a:spcPct val="50000"/>
              </a:spcBef>
            </a:pPr>
            <a:r>
              <a:rPr lang="zh-CN" altLang="en-US" sz="3200" b="1" dirty="0">
                <a:latin typeface="Cambria" panose="02040503050406030204" pitchFamily="18" charset="0"/>
                <a:ea typeface="华文中宋" panose="02010600040101010101" charset="-122"/>
                <a:cs typeface="Cambria" panose="02040503050406030204" pitchFamily="18" charset="0"/>
              </a:rPr>
              <a:t>主板</a:t>
            </a:r>
            <a:endParaRPr lang="zh-CN" altLang="en-US" sz="3200" b="1" dirty="0">
              <a:latin typeface="Cambria" panose="02040503050406030204" pitchFamily="18" charset="0"/>
              <a:ea typeface="华文中宋" panose="02010600040101010101" charset="-122"/>
              <a:cs typeface="Cambria" panose="02040503050406030204" pitchFamily="18" charset="0"/>
            </a:endParaRPr>
          </a:p>
        </p:txBody>
      </p:sp>
      <p:sp>
        <p:nvSpPr>
          <p:cNvPr id="203798" name="矩形 203797"/>
          <p:cNvSpPr/>
          <p:nvPr/>
        </p:nvSpPr>
        <p:spPr>
          <a:xfrm>
            <a:off x="2843213" y="982663"/>
            <a:ext cx="2592387" cy="5184775"/>
          </a:xfrm>
          <a:prstGeom prst="rect">
            <a:avLst/>
          </a:prstGeom>
          <a:noFill/>
          <a:ln w="57150" cap="flat" cmpd="sng">
            <a:solidFill>
              <a:schemeClr val="tx1"/>
            </a:solidFill>
            <a:prstDash val="solid"/>
            <a:miter/>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203799" name="文本框 203798"/>
          <p:cNvSpPr txBox="1"/>
          <p:nvPr/>
        </p:nvSpPr>
        <p:spPr>
          <a:xfrm>
            <a:off x="4356100" y="5589588"/>
            <a:ext cx="1008063" cy="579437"/>
          </a:xfrm>
          <a:prstGeom prst="rect">
            <a:avLst/>
          </a:prstGeom>
          <a:noFill/>
          <a:ln w="9525">
            <a:noFill/>
          </a:ln>
        </p:spPr>
        <p:txBody>
          <a:bodyPr lIns="92075" tIns="46038" rIns="92075" bIns="46038">
            <a:spAutoFit/>
          </a:bodyPr>
          <a:p>
            <a:pPr>
              <a:spcBef>
                <a:spcPct val="50000"/>
              </a:spcBef>
            </a:pPr>
            <a:r>
              <a:rPr lang="zh-CN" altLang="en-US" sz="3200" b="1" dirty="0">
                <a:latin typeface="Cambria" panose="02040503050406030204" pitchFamily="18" charset="0"/>
                <a:ea typeface="华文中宋" panose="02010600040101010101" charset="-122"/>
                <a:cs typeface="Cambria" panose="02040503050406030204" pitchFamily="18" charset="0"/>
              </a:rPr>
              <a:t>主机</a:t>
            </a:r>
            <a:endParaRPr lang="zh-CN" altLang="en-US" sz="3200" b="1" dirty="0">
              <a:latin typeface="Cambria" panose="02040503050406030204" pitchFamily="18" charset="0"/>
              <a:ea typeface="华文中宋" panose="02010600040101010101" charset="-122"/>
              <a:cs typeface="Cambria" panose="02040503050406030204" pitchFamily="18" charset="0"/>
            </a:endParaRPr>
          </a:p>
        </p:txBody>
      </p:sp>
      <p:sp>
        <p:nvSpPr>
          <p:cNvPr id="203800" name="文本框 203799"/>
          <p:cNvSpPr txBox="1"/>
          <p:nvPr/>
        </p:nvSpPr>
        <p:spPr>
          <a:xfrm>
            <a:off x="5753418" y="2716848"/>
            <a:ext cx="2519362" cy="1066800"/>
          </a:xfrm>
          <a:prstGeom prst="rect">
            <a:avLst/>
          </a:prstGeom>
          <a:solidFill>
            <a:schemeClr val="accent1"/>
          </a:solidFill>
          <a:ln w="9525">
            <a:noFill/>
          </a:ln>
        </p:spPr>
        <p:txBody>
          <a:bodyPr lIns="92075" tIns="46038" rIns="92075" bIns="46038">
            <a:spAutoFit/>
          </a:bodyPr>
          <a:p>
            <a:pPr>
              <a:spcBef>
                <a:spcPct val="50000"/>
              </a:spcBef>
            </a:pPr>
            <a:r>
              <a:rPr lang="zh-CN" altLang="en-US" sz="2800" b="1" dirty="0">
                <a:latin typeface="Cambria" panose="02040503050406030204" pitchFamily="18" charset="0"/>
                <a:ea typeface="华文中宋" panose="02010600040101010101" charset="-122"/>
                <a:cs typeface="Cambria" panose="02040503050406030204" pitchFamily="18" charset="0"/>
              </a:rPr>
              <a:t>输出设备</a:t>
            </a:r>
            <a:endParaRPr lang="zh-CN" altLang="en-US" sz="2800" b="1" dirty="0">
              <a:latin typeface="Cambria" panose="02040503050406030204" pitchFamily="18" charset="0"/>
              <a:ea typeface="华文中宋" panose="02010600040101010101" charset="-122"/>
              <a:cs typeface="Cambria" panose="02040503050406030204" pitchFamily="18" charset="0"/>
            </a:endParaRPr>
          </a:p>
          <a:p>
            <a:pPr>
              <a:spcBef>
                <a:spcPct val="50000"/>
              </a:spcBef>
            </a:pPr>
            <a:r>
              <a:rPr lang="en-US" altLang="zh-CN" b="1" dirty="0">
                <a:latin typeface="Cambria" panose="02040503050406030204" pitchFamily="18" charset="0"/>
                <a:ea typeface="华文中宋" panose="02010600040101010101" charset="-122"/>
                <a:cs typeface="Cambria" panose="02040503050406030204" pitchFamily="18" charset="0"/>
              </a:rPr>
              <a:t>(</a:t>
            </a:r>
            <a:r>
              <a:rPr lang="zh-CN" altLang="en-US" b="1" dirty="0">
                <a:latin typeface="Cambria" panose="02040503050406030204" pitchFamily="18" charset="0"/>
                <a:ea typeface="华文中宋" panose="02010600040101010101" charset="-122"/>
                <a:cs typeface="Cambria" panose="02040503050406030204" pitchFamily="18" charset="0"/>
              </a:rPr>
              <a:t>显示器、打印机</a:t>
            </a:r>
            <a:r>
              <a:rPr lang="en-US" altLang="zh-CN" b="1">
                <a:latin typeface="Cambria" panose="02040503050406030204" pitchFamily="18" charset="0"/>
                <a:ea typeface="华文中宋" panose="02010600040101010101" charset="-122"/>
                <a:cs typeface="Cambria" panose="02040503050406030204" pitchFamily="18" charset="0"/>
              </a:rPr>
              <a:t>)</a:t>
            </a:r>
            <a:endParaRPr lang="en-US" altLang="zh-CN" b="1">
              <a:latin typeface="Cambria" panose="02040503050406030204" pitchFamily="18" charset="0"/>
              <a:ea typeface="华文中宋" panose="02010600040101010101" charset="-122"/>
              <a:cs typeface="Cambria" panose="02040503050406030204" pitchFamily="18" charset="0"/>
            </a:endParaRPr>
          </a:p>
        </p:txBody>
      </p:sp>
      <p:pic>
        <p:nvPicPr>
          <p:cNvPr id="203801" name="图片 203800"/>
          <p:cNvPicPr>
            <a:picLocks noChangeAspect="1"/>
          </p:cNvPicPr>
          <p:nvPr/>
        </p:nvPicPr>
        <p:blipFill>
          <a:blip r:embed="rId2"/>
          <a:stretch>
            <a:fillRect/>
          </a:stretch>
        </p:blipFill>
        <p:spPr>
          <a:xfrm>
            <a:off x="5508625" y="4294188"/>
            <a:ext cx="1257300" cy="1943100"/>
          </a:xfrm>
          <a:prstGeom prst="rect">
            <a:avLst/>
          </a:prstGeom>
          <a:noFill/>
          <a:ln w="9525">
            <a:noFill/>
          </a:ln>
        </p:spPr>
      </p:pic>
      <p:pic>
        <p:nvPicPr>
          <p:cNvPr id="203802" name="图片 203801"/>
          <p:cNvPicPr>
            <a:picLocks noChangeAspect="1"/>
          </p:cNvPicPr>
          <p:nvPr/>
        </p:nvPicPr>
        <p:blipFill>
          <a:blip r:embed="rId3"/>
          <a:stretch>
            <a:fillRect/>
          </a:stretch>
        </p:blipFill>
        <p:spPr>
          <a:xfrm>
            <a:off x="5940425" y="1414463"/>
            <a:ext cx="1439863" cy="1190625"/>
          </a:xfrm>
          <a:prstGeom prst="rect">
            <a:avLst/>
          </a:prstGeom>
          <a:noFill/>
          <a:ln w="9525">
            <a:noFill/>
          </a:ln>
        </p:spPr>
      </p:pic>
      <p:pic>
        <p:nvPicPr>
          <p:cNvPr id="203803" name="图片 203802"/>
          <p:cNvPicPr>
            <a:picLocks noChangeAspect="1"/>
          </p:cNvPicPr>
          <p:nvPr/>
        </p:nvPicPr>
        <p:blipFill>
          <a:blip r:embed="rId4"/>
          <a:stretch>
            <a:fillRect/>
          </a:stretch>
        </p:blipFill>
        <p:spPr>
          <a:xfrm>
            <a:off x="7524750" y="1701800"/>
            <a:ext cx="1152525" cy="949325"/>
          </a:xfrm>
          <a:prstGeom prst="rect">
            <a:avLst/>
          </a:prstGeom>
          <a:noFill/>
          <a:ln w="9525">
            <a:noFill/>
          </a:ln>
        </p:spPr>
      </p:pic>
      <p:pic>
        <p:nvPicPr>
          <p:cNvPr id="203804" name="图片 203803"/>
          <p:cNvPicPr>
            <a:picLocks noChangeAspect="1"/>
          </p:cNvPicPr>
          <p:nvPr/>
        </p:nvPicPr>
        <p:blipFill>
          <a:blip r:embed="rId5"/>
          <a:stretch>
            <a:fillRect/>
          </a:stretch>
        </p:blipFill>
        <p:spPr>
          <a:xfrm>
            <a:off x="468313" y="1558925"/>
            <a:ext cx="2016125" cy="1054100"/>
          </a:xfrm>
          <a:prstGeom prst="rect">
            <a:avLst/>
          </a:prstGeom>
          <a:noFill/>
          <a:ln w="9525">
            <a:noFill/>
          </a:ln>
        </p:spPr>
      </p:pic>
      <p:pic>
        <p:nvPicPr>
          <p:cNvPr id="203805" name="图片 203804"/>
          <p:cNvPicPr>
            <a:picLocks noChangeAspect="1"/>
          </p:cNvPicPr>
          <p:nvPr/>
        </p:nvPicPr>
        <p:blipFill>
          <a:blip r:embed="rId6"/>
          <a:stretch>
            <a:fillRect/>
          </a:stretch>
        </p:blipFill>
        <p:spPr>
          <a:xfrm>
            <a:off x="1187450" y="5300663"/>
            <a:ext cx="1511300" cy="1265237"/>
          </a:xfrm>
          <a:prstGeom prst="rect">
            <a:avLst/>
          </a:prstGeom>
          <a:noFill/>
          <a:ln w="9525">
            <a:noFill/>
          </a:ln>
        </p:spPr>
      </p:pic>
      <p:pic>
        <p:nvPicPr>
          <p:cNvPr id="203806" name="图片 203805"/>
          <p:cNvPicPr>
            <a:picLocks noChangeAspect="1"/>
          </p:cNvPicPr>
          <p:nvPr/>
        </p:nvPicPr>
        <p:blipFill>
          <a:blip r:embed="rId7"/>
          <a:stretch>
            <a:fillRect/>
          </a:stretch>
        </p:blipFill>
        <p:spPr>
          <a:xfrm>
            <a:off x="1116013" y="4221163"/>
            <a:ext cx="1439862" cy="895350"/>
          </a:xfrm>
          <a:prstGeom prst="rect">
            <a:avLst/>
          </a:prstGeom>
          <a:noFill/>
          <a:ln w="9525">
            <a:noFill/>
          </a:ln>
        </p:spPr>
      </p:pic>
      <p:pic>
        <p:nvPicPr>
          <p:cNvPr id="203807" name="图片 203806"/>
          <p:cNvPicPr>
            <a:picLocks noChangeAspect="1"/>
          </p:cNvPicPr>
          <p:nvPr/>
        </p:nvPicPr>
        <p:blipFill>
          <a:blip r:embed="rId8"/>
          <a:stretch>
            <a:fillRect/>
          </a:stretch>
        </p:blipFill>
        <p:spPr>
          <a:xfrm>
            <a:off x="0" y="5300663"/>
            <a:ext cx="1201738" cy="655637"/>
          </a:xfrm>
          <a:prstGeom prst="rect">
            <a:avLst/>
          </a:prstGeom>
          <a:noFill/>
          <a:ln w="9525">
            <a:noFill/>
          </a:ln>
        </p:spPr>
      </p:pic>
      <p:pic>
        <p:nvPicPr>
          <p:cNvPr id="203808" name="图片 203807"/>
          <p:cNvPicPr>
            <a:picLocks noChangeAspect="1"/>
          </p:cNvPicPr>
          <p:nvPr/>
        </p:nvPicPr>
        <p:blipFill>
          <a:blip r:embed="rId9"/>
          <a:stretch>
            <a:fillRect/>
          </a:stretch>
        </p:blipFill>
        <p:spPr>
          <a:xfrm>
            <a:off x="5580063" y="188913"/>
            <a:ext cx="1136650" cy="1117600"/>
          </a:xfrm>
          <a:prstGeom prst="rect">
            <a:avLst/>
          </a:prstGeom>
          <a:noFill/>
          <a:ln w="9525">
            <a:noFill/>
          </a:ln>
        </p:spPr>
      </p:pic>
      <p:sp>
        <p:nvSpPr>
          <p:cNvPr id="203809" name="直接连接符 203808"/>
          <p:cNvSpPr/>
          <p:nvPr/>
        </p:nvSpPr>
        <p:spPr>
          <a:xfrm flipV="1">
            <a:off x="4787900" y="1125538"/>
            <a:ext cx="1008063" cy="1008062"/>
          </a:xfrm>
          <a:prstGeom prst="line">
            <a:avLst/>
          </a:prstGeom>
          <a:ln w="19050" cap="flat" cmpd="sng">
            <a:solidFill>
              <a:srgbClr val="CC0000"/>
            </a:solidFill>
            <a:prstDash val="dash"/>
            <a:headEnd type="none" w="med" len="med"/>
            <a:tailEnd type="triangle" w="med" len="med"/>
          </a:ln>
        </p:spPr>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467360" y="4077335"/>
            <a:ext cx="7818755" cy="230695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txBody>
          <a:bodyPr wrap="square" rtlCol="0">
            <a:spAutoFit/>
          </a:bodyPr>
          <a:p>
            <a:pPr algn="l"/>
            <a:r>
              <a:rPr lang="zh-CN" altLang="en-US" dirty="0">
                <a:ea typeface="华文中宋" panose="02010600040101010101" charset="-122"/>
                <a:sym typeface="+mn-ea"/>
              </a:rPr>
              <a:t>当需要计算机解决某个问题，就必须先把解决这个问题的方法分解成一系列计算机所能完成的简单操作，并以指令（对计算机进行程序控制的最小单位）的形式通知计算机。这些</a:t>
            </a:r>
            <a:r>
              <a:rPr lang="zh-CN" altLang="en-US" dirty="0">
                <a:solidFill>
                  <a:schemeClr val="accent2"/>
                </a:solidFill>
                <a:ea typeface="华文中宋" panose="02010600040101010101" charset="-122"/>
                <a:sym typeface="+mn-ea"/>
              </a:rPr>
              <a:t>完成特定功能的指令序列</a:t>
            </a:r>
            <a:r>
              <a:rPr lang="zh-CN" altLang="en-US" dirty="0">
                <a:ea typeface="华文中宋" panose="02010600040101010101" charset="-122"/>
                <a:sym typeface="+mn-ea"/>
              </a:rPr>
              <a:t>，就称为</a:t>
            </a:r>
            <a:r>
              <a:rPr lang="zh-CN" altLang="en-US" b="1" dirty="0">
                <a:solidFill>
                  <a:schemeClr val="accent2"/>
                </a:solidFill>
                <a:ea typeface="华文中宋" panose="02010600040101010101" charset="-122"/>
                <a:sym typeface="+mn-ea"/>
              </a:rPr>
              <a:t>程序</a:t>
            </a:r>
            <a:r>
              <a:rPr lang="en-US" altLang="zh-CN" dirty="0">
                <a:solidFill>
                  <a:schemeClr val="accent2"/>
                </a:solidFill>
                <a:ea typeface="华文中宋" panose="02010600040101010101" charset="-122"/>
                <a:sym typeface="+mn-ea"/>
              </a:rPr>
              <a:t>(program)</a:t>
            </a:r>
            <a:r>
              <a:rPr lang="zh-CN" altLang="en-US" dirty="0">
                <a:ea typeface="华文中宋" panose="02010600040101010101" charset="-122"/>
                <a:sym typeface="+mn-ea"/>
              </a:rPr>
              <a:t>。</a:t>
            </a:r>
            <a:endParaRPr lang="zh-CN" altLang="en-US" b="0" dirty="0">
              <a:ea typeface="华文中宋" panose="02010600040101010101" charset="-122"/>
            </a:endParaRPr>
          </a:p>
          <a:p>
            <a:pPr algn="l"/>
            <a:endParaRPr lang="zh-CN" altLang="en-US">
              <a:ea typeface="华文中宋" panose="02010600040101010101" charset="-122"/>
            </a:endParaRPr>
          </a:p>
          <a:p>
            <a:pPr algn="l"/>
            <a:endParaRPr lang="zh-CN" altLang="en-US">
              <a:ea typeface="华文中宋" panose="02010600040101010101" charset="-122"/>
            </a:endParaRPr>
          </a:p>
        </p:txBody>
      </p:sp>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05829" name="矩形 205828"/>
          <p:cNvSpPr/>
          <p:nvPr/>
        </p:nvSpPr>
        <p:spPr>
          <a:xfrm>
            <a:off x="3491548" y="5733098"/>
            <a:ext cx="4754880" cy="460375"/>
          </a:xfrm>
          <a:prstGeom prst="rect">
            <a:avLst/>
          </a:prstGeom>
          <a:noFill/>
          <a:ln w="9525">
            <a:noFill/>
          </a:ln>
        </p:spPr>
        <p:txBody>
          <a:bodyPr wrap="none" anchor="t">
            <a:spAutoFit/>
          </a:bodyPr>
          <a:p>
            <a:r>
              <a:rPr lang="zh-CN" altLang="en-US" dirty="0">
                <a:solidFill>
                  <a:schemeClr val="hlink"/>
                </a:solidFill>
                <a:latin typeface="Cambria" panose="02040503050406030204" pitchFamily="18" charset="0"/>
                <a:ea typeface="华文中宋" panose="02010600040101010101" charset="-122"/>
                <a:cs typeface="Cambria" panose="02040503050406030204" pitchFamily="18" charset="0"/>
              </a:rPr>
              <a:t>一组计算机能识别和执行的指令</a:t>
            </a:r>
            <a:r>
              <a:rPr lang="zh-CN" altLang="en-US" dirty="0">
                <a:latin typeface="Cambria" panose="02040503050406030204" pitchFamily="18" charset="0"/>
                <a:ea typeface="华文中宋" panose="02010600040101010101" charset="-122"/>
                <a:cs typeface="Cambria" panose="02040503050406030204" pitchFamily="18" charset="0"/>
              </a:rPr>
              <a:t>。</a:t>
            </a:r>
            <a:endParaRPr lang="zh-CN" altLang="en-US" dirty="0">
              <a:latin typeface="Cambria" panose="02040503050406030204" pitchFamily="18" charset="0"/>
              <a:ea typeface="华文中宋" panose="02010600040101010101" charset="-122"/>
              <a:cs typeface="Cambria" panose="02040503050406030204" pitchFamily="18" charset="0"/>
            </a:endParaRPr>
          </a:p>
        </p:txBody>
      </p:sp>
      <p:sp>
        <p:nvSpPr>
          <p:cNvPr id="6" name="文本框 5"/>
          <p:cNvSpPr txBox="1"/>
          <p:nvPr/>
        </p:nvSpPr>
        <p:spPr>
          <a:xfrm>
            <a:off x="548005" y="404495"/>
            <a:ext cx="8138795" cy="3580765"/>
          </a:xfrm>
          <a:prstGeom prst="rect">
            <a:avLst/>
          </a:prstGeom>
          <a:noFill/>
          <a:extLst>
            <a:ext uri="{909E8E84-426E-40DD-AFC4-6F175D3DCCD1}">
              <a14:hiddenFill xmlns:a14="http://schemas.microsoft.com/office/drawing/2010/main">
                <a:solidFill>
                  <a:schemeClr val="accent1"/>
                </a:solidFill>
              </a14:hiddenFill>
            </a:ext>
          </a:extLst>
        </p:spPr>
        <p:txBody>
          <a:bodyPr wrap="square" rtlCol="0">
            <a:spAutoFit/>
          </a:bodyPr>
          <a:p>
            <a:pPr algn="l">
              <a:lnSpc>
                <a:spcPct val="110000"/>
              </a:lnSpc>
              <a:spcBef>
                <a:spcPct val="50000"/>
              </a:spcBef>
            </a:pPr>
            <a:r>
              <a:rPr lang="zh-CN" altLang="en-US" sz="2800" dirty="0">
                <a:latin typeface="华文中宋" panose="02010600040101010101" charset="-122"/>
                <a:ea typeface="华文中宋" panose="02010600040101010101" charset="-122"/>
                <a:cs typeface="Cambria" panose="02040503050406030204" pitchFamily="18" charset="0"/>
                <a:sym typeface="+mn-ea"/>
              </a:rPr>
              <a:t>计算机能够自动地完成各种数值运算和复杂的信息处理过程的基础是两个原理：</a:t>
            </a:r>
            <a:endParaRPr lang="zh-CN" altLang="en-US" sz="2800" dirty="0">
              <a:latin typeface="华文中宋" panose="02010600040101010101" charset="-122"/>
              <a:ea typeface="华文中宋" panose="02010600040101010101" charset="-122"/>
              <a:cs typeface="Cambria" panose="02040503050406030204" pitchFamily="18" charset="0"/>
              <a:sym typeface="+mn-ea"/>
            </a:endParaRPr>
          </a:p>
          <a:p>
            <a:pPr algn="l">
              <a:lnSpc>
                <a:spcPct val="110000"/>
              </a:lnSpc>
              <a:spcBef>
                <a:spcPct val="50000"/>
              </a:spcBef>
            </a:pPr>
            <a:r>
              <a:rPr lang="en-US" altLang="zh-CN" sz="2800" dirty="0">
                <a:latin typeface="华文中宋" panose="02010600040101010101" charset="-122"/>
                <a:ea typeface="华文中宋" panose="02010600040101010101" charset="-122"/>
                <a:cs typeface="Cambria" panose="02040503050406030204" pitchFamily="18" charset="0"/>
                <a:sym typeface="+mn-ea"/>
              </a:rPr>
              <a:t>1</a:t>
            </a:r>
            <a:r>
              <a:rPr lang="zh-CN" altLang="en-US" sz="2800" dirty="0">
                <a:latin typeface="华文中宋" panose="02010600040101010101" charset="-122"/>
                <a:ea typeface="华文中宋" panose="02010600040101010101" charset="-122"/>
                <a:cs typeface="Cambria" panose="02040503050406030204" pitchFamily="18" charset="0"/>
                <a:sym typeface="+mn-ea"/>
              </a:rPr>
              <a:t>、</a:t>
            </a:r>
            <a:r>
              <a:rPr lang="zh-CN" altLang="en-US" sz="2800" b="1" dirty="0">
                <a:solidFill>
                  <a:schemeClr val="accent2"/>
                </a:solidFill>
                <a:latin typeface="华文中宋" panose="02010600040101010101" charset="-122"/>
                <a:ea typeface="华文中宋" panose="02010600040101010101" charset="-122"/>
                <a:cs typeface="Cambria" panose="02040503050406030204" pitchFamily="18" charset="0"/>
                <a:sym typeface="+mn-ea"/>
              </a:rPr>
              <a:t>存储程序</a:t>
            </a:r>
            <a:r>
              <a:rPr lang="zh-CN" altLang="en-US" sz="2800" dirty="0">
                <a:solidFill>
                  <a:schemeClr val="tx1"/>
                </a:solidFill>
                <a:latin typeface="华文中宋" panose="02010600040101010101" charset="-122"/>
                <a:ea typeface="华文中宋" panose="02010600040101010101" charset="-122"/>
                <a:cs typeface="Cambria" panose="02040503050406030204" pitchFamily="18" charset="0"/>
                <a:sym typeface="+mn-ea"/>
              </a:rPr>
              <a:t>（把编写好的程序存储在计算机上）</a:t>
            </a:r>
            <a:endParaRPr lang="zh-CN" altLang="en-US" sz="2800" b="1" dirty="0">
              <a:solidFill>
                <a:schemeClr val="accent2"/>
              </a:solidFill>
              <a:latin typeface="华文中宋" panose="02010600040101010101" charset="-122"/>
              <a:ea typeface="华文中宋" panose="02010600040101010101" charset="-122"/>
              <a:cs typeface="Cambria" panose="02040503050406030204" pitchFamily="18" charset="0"/>
              <a:sym typeface="+mn-ea"/>
            </a:endParaRPr>
          </a:p>
          <a:p>
            <a:pPr algn="l">
              <a:lnSpc>
                <a:spcPct val="110000"/>
              </a:lnSpc>
              <a:spcBef>
                <a:spcPct val="50000"/>
              </a:spcBef>
            </a:pPr>
            <a:r>
              <a:rPr lang="en-US" altLang="zh-CN" sz="2800" b="1" dirty="0">
                <a:solidFill>
                  <a:schemeClr val="tx1"/>
                </a:solidFill>
                <a:latin typeface="华文中宋" panose="02010600040101010101" charset="-122"/>
                <a:ea typeface="华文中宋" panose="02010600040101010101" charset="-122"/>
                <a:cs typeface="Cambria" panose="02040503050406030204" pitchFamily="18" charset="0"/>
                <a:sym typeface="+mn-ea"/>
              </a:rPr>
              <a:t>2</a:t>
            </a:r>
            <a:r>
              <a:rPr lang="zh-CN" altLang="en-US" sz="2800" b="1" dirty="0">
                <a:solidFill>
                  <a:schemeClr val="tx1"/>
                </a:solidFill>
                <a:latin typeface="华文中宋" panose="02010600040101010101" charset="-122"/>
                <a:ea typeface="华文中宋" panose="02010600040101010101" charset="-122"/>
                <a:cs typeface="Cambria" panose="02040503050406030204" pitchFamily="18" charset="0"/>
                <a:sym typeface="+mn-ea"/>
              </a:rPr>
              <a:t>、</a:t>
            </a:r>
            <a:r>
              <a:rPr lang="zh-CN" altLang="en-US" sz="2800" b="1" dirty="0">
                <a:solidFill>
                  <a:schemeClr val="accent2"/>
                </a:solidFill>
                <a:latin typeface="华文中宋" panose="02010600040101010101" charset="-122"/>
                <a:ea typeface="华文中宋" panose="02010600040101010101" charset="-122"/>
                <a:cs typeface="Cambria" panose="02040503050406030204" pitchFamily="18" charset="0"/>
                <a:sym typeface="+mn-ea"/>
              </a:rPr>
              <a:t>程序控制</a:t>
            </a:r>
            <a:r>
              <a:rPr lang="zh-CN" altLang="en-US" sz="2800" dirty="0">
                <a:solidFill>
                  <a:schemeClr val="tx1"/>
                </a:solidFill>
                <a:latin typeface="华文中宋" panose="02010600040101010101" charset="-122"/>
                <a:ea typeface="华文中宋" panose="02010600040101010101" charset="-122"/>
                <a:cs typeface="Cambria" panose="02040503050406030204" pitchFamily="18" charset="0"/>
                <a:sym typeface="+mn-ea"/>
              </a:rPr>
              <a:t>（用程序来控制计算机的运行）</a:t>
            </a:r>
            <a:endParaRPr lang="zh-CN" altLang="en-US" sz="2800" b="1" dirty="0">
              <a:solidFill>
                <a:schemeClr val="tx1"/>
              </a:solidFill>
              <a:latin typeface="华文中宋" panose="02010600040101010101" charset="-122"/>
              <a:ea typeface="华文中宋" panose="02010600040101010101" charset="-122"/>
              <a:cs typeface="Cambria" panose="02040503050406030204" pitchFamily="18" charset="0"/>
              <a:sym typeface="+mn-ea"/>
            </a:endParaRPr>
          </a:p>
          <a:p>
            <a:pPr algn="l">
              <a:lnSpc>
                <a:spcPct val="110000"/>
              </a:lnSpc>
              <a:spcBef>
                <a:spcPct val="50000"/>
              </a:spcBef>
            </a:pPr>
            <a:r>
              <a:rPr lang="zh-CN" altLang="en-US" sz="2800" dirty="0">
                <a:latin typeface="华文中宋" panose="02010600040101010101" charset="-122"/>
                <a:ea typeface="华文中宋" panose="02010600040101010101" charset="-122"/>
                <a:sym typeface="+mn-ea"/>
              </a:rPr>
              <a:t>因此，</a:t>
            </a:r>
            <a:r>
              <a:rPr lang="zh-CN" altLang="en-US" sz="2800" dirty="0">
                <a:solidFill>
                  <a:schemeClr val="tx1"/>
                </a:solidFill>
                <a:latin typeface="华文中宋" panose="02010600040101010101" charset="-122"/>
                <a:ea typeface="华文中宋" panose="02010600040101010101" charset="-122"/>
                <a:sym typeface="+mn-ea"/>
              </a:rPr>
              <a:t>程序</a:t>
            </a:r>
            <a:r>
              <a:rPr lang="zh-CN" altLang="en-US" sz="2800" dirty="0">
                <a:latin typeface="华文中宋" panose="02010600040101010101" charset="-122"/>
                <a:ea typeface="华文中宋" panose="02010600040101010101" charset="-122"/>
                <a:sym typeface="+mn-ea"/>
              </a:rPr>
              <a:t>是人与计算机交流信息的最基本方式。人通过程序指挥计算机的活动。</a:t>
            </a:r>
            <a:endParaRPr lang="zh-CN" altLang="en-US" sz="2800" b="1" dirty="0">
              <a:solidFill>
                <a:schemeClr val="tx1"/>
              </a:solidFill>
              <a:latin typeface="华文中宋" panose="02010600040101010101" charset="-122"/>
              <a:ea typeface="华文中宋" panose="02010600040101010101" charset="-122"/>
              <a:cs typeface="Cambria" panose="020405030504060302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11970" name="内容占位符 211969"/>
          <p:cNvSpPr>
            <a:spLocks noGrp="1"/>
          </p:cNvSpPr>
          <p:nvPr>
            <p:ph idx="1"/>
          </p:nvPr>
        </p:nvSpPr>
        <p:spPr>
          <a:xfrm>
            <a:off x="550545" y="332740"/>
            <a:ext cx="8136255" cy="2562860"/>
          </a:xfrm>
        </p:spPr>
        <p:txBody>
          <a:bodyPr/>
          <a:p>
            <a:pPr marL="0" indent="0">
              <a:buNone/>
            </a:pPr>
            <a:r>
              <a:rPr lang="zh-CN" altLang="en-US" sz="2400" dirty="0"/>
              <a:t>计算机的基本工作原理简要描述为：</a:t>
            </a:r>
            <a:endParaRPr lang="zh-CN" altLang="en-US" sz="2400" dirty="0"/>
          </a:p>
          <a:p>
            <a:pPr marL="0" indent="0">
              <a:buNone/>
            </a:pPr>
            <a:r>
              <a:rPr lang="zh-CN" altLang="en-US" sz="2400" dirty="0"/>
              <a:t>程序和被处理的数据由</a:t>
            </a:r>
            <a:r>
              <a:rPr lang="zh-CN" altLang="en-US" sz="2400" dirty="0">
                <a:solidFill>
                  <a:schemeClr val="accent2"/>
                </a:solidFill>
              </a:rPr>
              <a:t>输入设备</a:t>
            </a:r>
            <a:r>
              <a:rPr lang="zh-CN" altLang="en-US" sz="2400" dirty="0"/>
              <a:t>或外存装入</a:t>
            </a:r>
            <a:r>
              <a:rPr lang="zh-CN" altLang="en-US" sz="2400" dirty="0">
                <a:solidFill>
                  <a:schemeClr val="accent2"/>
                </a:solidFill>
              </a:rPr>
              <a:t>内存</a:t>
            </a:r>
            <a:r>
              <a:rPr lang="zh-CN" altLang="en-US" sz="2400" dirty="0"/>
              <a:t>；</a:t>
            </a:r>
            <a:endParaRPr lang="zh-CN" altLang="en-US" sz="2400" dirty="0"/>
          </a:p>
          <a:p>
            <a:pPr marL="0" indent="0">
              <a:buNone/>
            </a:pPr>
            <a:r>
              <a:rPr lang="en-US" altLang="zh-CN" sz="2400" dirty="0"/>
              <a:t>CPU </a:t>
            </a:r>
            <a:r>
              <a:rPr lang="zh-CN" altLang="en-US" sz="2400" dirty="0"/>
              <a:t>在</a:t>
            </a:r>
            <a:r>
              <a:rPr lang="zh-CN" altLang="en-US" sz="2400" dirty="0">
                <a:solidFill>
                  <a:schemeClr val="accent2"/>
                </a:solidFill>
              </a:rPr>
              <a:t>控制器</a:t>
            </a:r>
            <a:r>
              <a:rPr lang="zh-CN" altLang="en-US" sz="2400" dirty="0"/>
              <a:t>控制下从内存中取出程序的指令，根据需要到指定地址取出所需数据，</a:t>
            </a:r>
            <a:r>
              <a:rPr lang="zh-CN" altLang="en-US" sz="2400" dirty="0">
                <a:solidFill>
                  <a:schemeClr val="accent2"/>
                </a:solidFill>
              </a:rPr>
              <a:t>运算器</a:t>
            </a:r>
            <a:r>
              <a:rPr lang="zh-CN" altLang="en-US" sz="2400" dirty="0"/>
              <a:t>执行指令要求的操作；</a:t>
            </a:r>
            <a:endParaRPr lang="zh-CN" altLang="en-US" sz="2400" dirty="0"/>
          </a:p>
          <a:p>
            <a:pPr marL="0" indent="0">
              <a:buNone/>
            </a:pPr>
            <a:r>
              <a:rPr lang="zh-CN" altLang="en-US" sz="2400" dirty="0"/>
              <a:t>运算结果存入内存，根据需要而通过</a:t>
            </a:r>
            <a:r>
              <a:rPr lang="zh-CN" altLang="en-US" sz="2400" dirty="0">
                <a:solidFill>
                  <a:schemeClr val="accent2"/>
                </a:solidFill>
              </a:rPr>
              <a:t>输出设备</a:t>
            </a:r>
            <a:r>
              <a:rPr lang="zh-CN" altLang="en-US" sz="2400" dirty="0"/>
              <a:t>输出。</a:t>
            </a:r>
            <a:endParaRPr lang="zh-CN" altLang="en-US" sz="2400" dirty="0"/>
          </a:p>
          <a:p>
            <a:pPr marL="0" indent="0">
              <a:buNone/>
            </a:pPr>
            <a:r>
              <a:rPr lang="zh-CN" altLang="en-US" sz="2400" dirty="0"/>
              <a:t>整个过程都在控制器的控制下进行。</a:t>
            </a:r>
            <a:endParaRPr lang="zh-CN" altLang="en-US" sz="2400" dirty="0"/>
          </a:p>
        </p:txBody>
      </p:sp>
      <p:grpSp>
        <p:nvGrpSpPr>
          <p:cNvPr id="211971" name="组合 211970"/>
          <p:cNvGrpSpPr/>
          <p:nvPr/>
        </p:nvGrpSpPr>
        <p:grpSpPr>
          <a:xfrm>
            <a:off x="468313" y="3429000"/>
            <a:ext cx="6481762" cy="2667000"/>
            <a:chOff x="884" y="1392"/>
            <a:chExt cx="4083" cy="1680"/>
          </a:xfrm>
        </p:grpSpPr>
        <p:sp>
          <p:nvSpPr>
            <p:cNvPr id="211972" name="矩形 211971"/>
            <p:cNvSpPr/>
            <p:nvPr/>
          </p:nvSpPr>
          <p:spPr>
            <a:xfrm>
              <a:off x="2448" y="1392"/>
              <a:ext cx="931" cy="336"/>
            </a:xfrm>
            <a:prstGeom prst="rect">
              <a:avLst/>
            </a:prstGeom>
            <a:solidFill>
              <a:schemeClr val="accent1"/>
            </a:solidFill>
            <a:ln w="12700">
              <a:noFill/>
            </a:ln>
            <a:effectLst>
              <a:prstShdw prst="shdw17" dist="17961" dir="2699999">
                <a:schemeClr val="accent1">
                  <a:gamma/>
                  <a:shade val="60000"/>
                  <a:invGamma/>
                </a:schemeClr>
              </a:prstShdw>
            </a:effectLst>
          </p:spPr>
          <p:txBody>
            <a:bodyPr wrap="none" anchor="ctr"/>
            <a:p>
              <a:r>
                <a:rPr lang="zh-CN" altLang="en-US" sz="2800" dirty="0">
                  <a:latin typeface="Cambria" panose="02040503050406030204" pitchFamily="18" charset="0"/>
                  <a:ea typeface="黑体" panose="02010609060101010101" pitchFamily="49" charset="-122"/>
                  <a:cs typeface="Cambria" panose="02040503050406030204" pitchFamily="18" charset="0"/>
                </a:rPr>
                <a:t>运算器</a:t>
              </a:r>
              <a:endParaRPr lang="zh-CN" altLang="en-US" sz="2800" dirty="0">
                <a:latin typeface="Cambria" panose="02040503050406030204" pitchFamily="18" charset="0"/>
                <a:ea typeface="黑体" panose="02010609060101010101" pitchFamily="49" charset="-122"/>
                <a:cs typeface="Cambria" panose="02040503050406030204" pitchFamily="18" charset="0"/>
              </a:endParaRPr>
            </a:p>
          </p:txBody>
        </p:sp>
        <p:sp>
          <p:nvSpPr>
            <p:cNvPr id="211973" name="矩形 211972"/>
            <p:cNvSpPr/>
            <p:nvPr/>
          </p:nvSpPr>
          <p:spPr>
            <a:xfrm>
              <a:off x="2448" y="2064"/>
              <a:ext cx="931" cy="336"/>
            </a:xfrm>
            <a:prstGeom prst="rect">
              <a:avLst/>
            </a:prstGeom>
            <a:solidFill>
              <a:schemeClr val="accent1"/>
            </a:solidFill>
            <a:ln w="12700">
              <a:noFill/>
            </a:ln>
            <a:effectLst>
              <a:prstShdw prst="shdw17" dist="17961" dir="2699999">
                <a:schemeClr val="accent1">
                  <a:gamma/>
                  <a:shade val="60000"/>
                  <a:invGamma/>
                </a:schemeClr>
              </a:prstShdw>
            </a:effectLst>
          </p:spPr>
          <p:txBody>
            <a:bodyPr wrap="none" anchor="ctr"/>
            <a:p>
              <a:r>
                <a:rPr lang="zh-CN" altLang="en-US" sz="2800" dirty="0">
                  <a:latin typeface="Cambria" panose="02040503050406030204" pitchFamily="18" charset="0"/>
                  <a:ea typeface="黑体" panose="02010609060101010101" pitchFamily="49" charset="-122"/>
                  <a:cs typeface="Cambria" panose="02040503050406030204" pitchFamily="18" charset="0"/>
                </a:rPr>
                <a:t>控制器</a:t>
              </a:r>
              <a:endParaRPr lang="zh-CN" altLang="en-US" sz="2800" dirty="0">
                <a:latin typeface="Cambria" panose="02040503050406030204" pitchFamily="18" charset="0"/>
                <a:ea typeface="黑体" panose="02010609060101010101" pitchFamily="49" charset="-122"/>
                <a:cs typeface="Cambria" panose="02040503050406030204" pitchFamily="18" charset="0"/>
              </a:endParaRPr>
            </a:p>
          </p:txBody>
        </p:sp>
        <p:sp>
          <p:nvSpPr>
            <p:cNvPr id="211974" name="矩形 211973"/>
            <p:cNvSpPr/>
            <p:nvPr/>
          </p:nvSpPr>
          <p:spPr>
            <a:xfrm>
              <a:off x="2448" y="2736"/>
              <a:ext cx="976" cy="336"/>
            </a:xfrm>
            <a:prstGeom prst="rect">
              <a:avLst/>
            </a:prstGeom>
            <a:solidFill>
              <a:schemeClr val="accent1"/>
            </a:solidFill>
            <a:ln w="12700">
              <a:noFill/>
            </a:ln>
            <a:effectLst>
              <a:prstShdw prst="shdw17" dist="17961" dir="2699999">
                <a:schemeClr val="accent1">
                  <a:gamma/>
                  <a:shade val="60000"/>
                  <a:invGamma/>
                </a:schemeClr>
              </a:prstShdw>
            </a:effectLst>
          </p:spPr>
          <p:txBody>
            <a:bodyPr wrap="none" anchor="ctr"/>
            <a:p>
              <a:r>
                <a:rPr lang="zh-CN" altLang="en-US" sz="2800" dirty="0">
                  <a:latin typeface="Cambria" panose="02040503050406030204" pitchFamily="18" charset="0"/>
                  <a:ea typeface="黑体" panose="02010609060101010101" pitchFamily="49" charset="-122"/>
                  <a:cs typeface="Cambria" panose="02040503050406030204" pitchFamily="18" charset="0"/>
                </a:rPr>
                <a:t>存储器</a:t>
              </a:r>
              <a:endParaRPr lang="zh-CN" altLang="en-US" sz="2800" dirty="0">
                <a:latin typeface="Cambria" panose="02040503050406030204" pitchFamily="18" charset="0"/>
                <a:ea typeface="黑体" panose="02010609060101010101" pitchFamily="49" charset="-122"/>
                <a:cs typeface="Cambria" panose="02040503050406030204" pitchFamily="18" charset="0"/>
              </a:endParaRPr>
            </a:p>
          </p:txBody>
        </p:sp>
        <p:sp>
          <p:nvSpPr>
            <p:cNvPr id="211975" name="矩形 211974"/>
            <p:cNvSpPr/>
            <p:nvPr/>
          </p:nvSpPr>
          <p:spPr>
            <a:xfrm>
              <a:off x="3969" y="2069"/>
              <a:ext cx="998" cy="336"/>
            </a:xfrm>
            <a:prstGeom prst="rect">
              <a:avLst/>
            </a:prstGeom>
            <a:solidFill>
              <a:schemeClr val="accent1"/>
            </a:solidFill>
            <a:ln w="12700">
              <a:noFill/>
            </a:ln>
            <a:effectLst>
              <a:prstShdw prst="shdw17" dist="17961" dir="2699999">
                <a:schemeClr val="accent1">
                  <a:gamma/>
                  <a:shade val="60000"/>
                  <a:invGamma/>
                </a:schemeClr>
              </a:prstShdw>
            </a:effectLst>
          </p:spPr>
          <p:txBody>
            <a:bodyPr wrap="none" anchor="ctr"/>
            <a:p>
              <a:r>
                <a:rPr lang="zh-CN" altLang="en-US" sz="2800" dirty="0">
                  <a:latin typeface="Cambria" panose="02040503050406030204" pitchFamily="18" charset="0"/>
                  <a:ea typeface="黑体" panose="02010609060101010101" pitchFamily="49" charset="-122"/>
                  <a:cs typeface="Cambria" panose="02040503050406030204" pitchFamily="18" charset="0"/>
                </a:rPr>
                <a:t>输出设备</a:t>
              </a:r>
              <a:endParaRPr lang="zh-CN" altLang="en-US" sz="2800">
                <a:latin typeface="Cambria" panose="02040503050406030204" pitchFamily="18" charset="0"/>
                <a:ea typeface="黑体" panose="02010609060101010101" pitchFamily="49" charset="-122"/>
                <a:cs typeface="Cambria" panose="02040503050406030204" pitchFamily="18" charset="0"/>
              </a:endParaRPr>
            </a:p>
          </p:txBody>
        </p:sp>
        <p:sp>
          <p:nvSpPr>
            <p:cNvPr id="211976" name="矩形 211975"/>
            <p:cNvSpPr/>
            <p:nvPr/>
          </p:nvSpPr>
          <p:spPr>
            <a:xfrm>
              <a:off x="884" y="2069"/>
              <a:ext cx="1033" cy="336"/>
            </a:xfrm>
            <a:prstGeom prst="rect">
              <a:avLst/>
            </a:prstGeom>
            <a:solidFill>
              <a:schemeClr val="accent1"/>
            </a:solidFill>
            <a:ln w="12700">
              <a:noFill/>
            </a:ln>
            <a:effectLst>
              <a:prstShdw prst="shdw17" dist="17961" dir="2699999">
                <a:schemeClr val="accent1">
                  <a:gamma/>
                  <a:shade val="60000"/>
                  <a:invGamma/>
                </a:schemeClr>
              </a:prstShdw>
            </a:effectLst>
          </p:spPr>
          <p:txBody>
            <a:bodyPr wrap="none" anchor="ctr"/>
            <a:p>
              <a:r>
                <a:rPr lang="zh-CN" altLang="en-US" sz="2800" dirty="0">
                  <a:latin typeface="Cambria" panose="02040503050406030204" pitchFamily="18" charset="0"/>
                  <a:ea typeface="黑体" panose="02010609060101010101" pitchFamily="49" charset="-122"/>
                  <a:cs typeface="Cambria" panose="02040503050406030204" pitchFamily="18" charset="0"/>
                </a:rPr>
                <a:t>输入设备</a:t>
              </a:r>
              <a:endParaRPr lang="zh-CN" altLang="en-US" sz="2800">
                <a:latin typeface="Cambria" panose="02040503050406030204" pitchFamily="18" charset="0"/>
                <a:ea typeface="黑体" panose="02010609060101010101" pitchFamily="49" charset="-122"/>
                <a:cs typeface="Cambria" panose="02040503050406030204" pitchFamily="18" charset="0"/>
              </a:endParaRPr>
            </a:p>
          </p:txBody>
        </p:sp>
        <p:sp>
          <p:nvSpPr>
            <p:cNvPr id="211977" name="右箭头 211976"/>
            <p:cNvSpPr/>
            <p:nvPr/>
          </p:nvSpPr>
          <p:spPr>
            <a:xfrm>
              <a:off x="1927" y="2160"/>
              <a:ext cx="528" cy="144"/>
            </a:xfrm>
            <a:prstGeom prst="rightArrow">
              <a:avLst>
                <a:gd name="adj1" fmla="val 50000"/>
                <a:gd name="adj2" fmla="val 91666"/>
              </a:avLst>
            </a:prstGeom>
            <a:solidFill>
              <a:schemeClr val="accent2"/>
            </a:solidFill>
            <a:ln w="12700" cap="sq" cmpd="sng">
              <a:solidFill>
                <a:schemeClr val="tx1"/>
              </a:solidFill>
              <a:prstDash val="solid"/>
              <a:miter/>
              <a:headEnd type="none" w="sm" len="sm"/>
              <a:tailEnd type="none" w="sm" len="sm"/>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211978" name="右箭头 211977"/>
            <p:cNvSpPr/>
            <p:nvPr/>
          </p:nvSpPr>
          <p:spPr>
            <a:xfrm>
              <a:off x="3424" y="2160"/>
              <a:ext cx="528" cy="144"/>
            </a:xfrm>
            <a:prstGeom prst="rightArrow">
              <a:avLst>
                <a:gd name="adj1" fmla="val 50000"/>
                <a:gd name="adj2" fmla="val 91666"/>
              </a:avLst>
            </a:prstGeom>
            <a:solidFill>
              <a:schemeClr val="accent2"/>
            </a:solidFill>
            <a:ln w="12700" cap="sq" cmpd="sng">
              <a:solidFill>
                <a:schemeClr val="tx1"/>
              </a:solidFill>
              <a:prstDash val="solid"/>
              <a:miter/>
              <a:headEnd type="none" w="sm" len="sm"/>
              <a:tailEnd type="none" w="sm" len="sm"/>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211979" name="上下箭头 211978"/>
            <p:cNvSpPr/>
            <p:nvPr/>
          </p:nvSpPr>
          <p:spPr>
            <a:xfrm>
              <a:off x="2976" y="1728"/>
              <a:ext cx="192" cy="336"/>
            </a:xfrm>
            <a:prstGeom prst="upDownArrow">
              <a:avLst>
                <a:gd name="adj1" fmla="val 50000"/>
                <a:gd name="adj2" fmla="val 35000"/>
              </a:avLst>
            </a:prstGeom>
            <a:solidFill>
              <a:schemeClr val="accent2"/>
            </a:solidFill>
            <a:ln w="12700" cap="sq" cmpd="sng">
              <a:solidFill>
                <a:schemeClr val="tx1"/>
              </a:solidFill>
              <a:prstDash val="solid"/>
              <a:miter/>
              <a:headEnd type="none" w="sm" len="sm"/>
              <a:tailEnd type="none" w="sm" len="sm"/>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211980" name="上下箭头 211979"/>
            <p:cNvSpPr/>
            <p:nvPr/>
          </p:nvSpPr>
          <p:spPr>
            <a:xfrm>
              <a:off x="2976" y="2400"/>
              <a:ext cx="192" cy="336"/>
            </a:xfrm>
            <a:prstGeom prst="upDownArrow">
              <a:avLst>
                <a:gd name="adj1" fmla="val 50000"/>
                <a:gd name="adj2" fmla="val 35000"/>
              </a:avLst>
            </a:prstGeom>
            <a:solidFill>
              <a:schemeClr val="accent2"/>
            </a:solidFill>
            <a:ln w="12700" cap="sq" cmpd="sng">
              <a:solidFill>
                <a:schemeClr val="tx1"/>
              </a:solidFill>
              <a:prstDash val="solid"/>
              <a:miter/>
              <a:headEnd type="none" w="sm" len="sm"/>
              <a:tailEnd type="none" w="sm" len="sm"/>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cxnSp>
          <p:nvCxnSpPr>
            <p:cNvPr id="211981" name="肘形连接符 211980"/>
            <p:cNvCxnSpPr/>
            <p:nvPr/>
          </p:nvCxnSpPr>
          <p:spPr>
            <a:xfrm>
              <a:off x="1383" y="2432"/>
              <a:ext cx="1041" cy="544"/>
            </a:xfrm>
            <a:prstGeom prst="bentConnector3">
              <a:avLst>
                <a:gd name="adj1" fmla="val 0"/>
              </a:avLst>
            </a:prstGeom>
            <a:ln w="38100" cap="sq" cmpd="sng">
              <a:solidFill>
                <a:schemeClr val="tx1"/>
              </a:solidFill>
              <a:prstDash val="solid"/>
              <a:miter/>
              <a:headEnd type="triangle" w="lg" len="lg"/>
              <a:tailEnd type="triangle" w="lg" len="lg"/>
            </a:ln>
          </p:spPr>
        </p:cxnSp>
        <p:cxnSp>
          <p:nvCxnSpPr>
            <p:cNvPr id="211982" name="肘形连接符 211981"/>
            <p:cNvCxnSpPr/>
            <p:nvPr/>
          </p:nvCxnSpPr>
          <p:spPr>
            <a:xfrm flipV="1">
              <a:off x="3470" y="2432"/>
              <a:ext cx="952" cy="544"/>
            </a:xfrm>
            <a:prstGeom prst="bentConnector3">
              <a:avLst>
                <a:gd name="adj1" fmla="val 99681"/>
              </a:avLst>
            </a:prstGeom>
            <a:ln w="38100" cap="sq" cmpd="sng">
              <a:solidFill>
                <a:schemeClr val="tx1"/>
              </a:solidFill>
              <a:prstDash val="solid"/>
              <a:miter/>
              <a:headEnd type="triangle" w="lg" len="lg"/>
              <a:tailEnd type="triangle" w="lg" len="lg"/>
            </a:ln>
          </p:spPr>
        </p:cxnSp>
        <p:cxnSp>
          <p:nvCxnSpPr>
            <p:cNvPr id="211983" name="肘形连接符 211982"/>
            <p:cNvCxnSpPr/>
            <p:nvPr/>
          </p:nvCxnSpPr>
          <p:spPr>
            <a:xfrm rot="10800000" flipH="1" flipV="1">
              <a:off x="2447" y="1488"/>
              <a:ext cx="1" cy="1344"/>
            </a:xfrm>
            <a:prstGeom prst="bentConnector3">
              <a:avLst>
                <a:gd name="adj1" fmla="val -20800000"/>
              </a:avLst>
            </a:prstGeom>
            <a:ln w="38100" cap="sq" cmpd="sng">
              <a:solidFill>
                <a:schemeClr val="tx1"/>
              </a:solidFill>
              <a:prstDash val="solid"/>
              <a:miter/>
              <a:headEnd type="none" w="sm" len="sm"/>
              <a:tailEnd type="triangle" w="lg" len="lg"/>
            </a:ln>
          </p:spPr>
        </p:cxnSp>
        <p:cxnSp>
          <p:nvCxnSpPr>
            <p:cNvPr id="211984" name="肘形连接符 211983"/>
            <p:cNvCxnSpPr>
              <a:stCxn id="211974" idx="3"/>
              <a:endCxn id="211972" idx="3"/>
            </p:cNvCxnSpPr>
            <p:nvPr/>
          </p:nvCxnSpPr>
          <p:spPr>
            <a:xfrm flipH="1" flipV="1">
              <a:off x="3379" y="1560"/>
              <a:ext cx="45" cy="1344"/>
            </a:xfrm>
            <a:prstGeom prst="bentConnector3">
              <a:avLst>
                <a:gd name="adj1" fmla="val -320000"/>
              </a:avLst>
            </a:prstGeom>
            <a:ln w="38100" cap="sq" cmpd="sng">
              <a:solidFill>
                <a:schemeClr val="tx1"/>
              </a:solidFill>
              <a:prstDash val="solid"/>
              <a:miter/>
              <a:headEnd type="none" w="sm" len="sm"/>
              <a:tailEnd type="triangle" w="lg" len="lg"/>
            </a:ln>
          </p:spPr>
        </p:cxnSp>
      </p:grpSp>
      <p:pic>
        <p:nvPicPr>
          <p:cNvPr id="211985" name="图片 211984"/>
          <p:cNvPicPr>
            <a:picLocks noChangeAspect="1"/>
          </p:cNvPicPr>
          <p:nvPr/>
        </p:nvPicPr>
        <p:blipFill>
          <a:blip r:embed="rId1"/>
          <a:srcRect/>
          <a:stretch>
            <a:fillRect/>
          </a:stretch>
        </p:blipFill>
        <p:spPr>
          <a:xfrm>
            <a:off x="7308850" y="4797425"/>
            <a:ext cx="1582738" cy="1406525"/>
          </a:xfrm>
          <a:prstGeom prst="rect">
            <a:avLst/>
          </a:prstGeom>
          <a:noFill/>
          <a:ln w="38100">
            <a:noFill/>
          </a:ln>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14019" name="内容占位符 214018"/>
          <p:cNvSpPr>
            <a:spLocks noGrp="1"/>
          </p:cNvSpPr>
          <p:nvPr>
            <p:ph sz="half" idx="1"/>
          </p:nvPr>
        </p:nvSpPr>
        <p:spPr>
          <a:xfrm>
            <a:off x="539750" y="1406525"/>
            <a:ext cx="3986530" cy="4975225"/>
          </a:xfrm>
        </p:spPr>
        <p:txBody>
          <a:bodyPr/>
          <a:p>
            <a:pPr marL="0" indent="0">
              <a:spcBef>
                <a:spcPct val="30000"/>
              </a:spcBef>
              <a:buClr>
                <a:schemeClr val="accent2"/>
              </a:buClr>
              <a:buSzPct val="85000"/>
              <a:buFont typeface="Wingdings" panose="05000000000000000000" pitchFamily="2" charset="2"/>
              <a:buNone/>
            </a:pPr>
            <a:r>
              <a:rPr lang="zh-CN" altLang="en-US" sz="2400" b="0" dirty="0">
                <a:solidFill>
                  <a:schemeClr val="accent2"/>
                </a:solidFill>
                <a:latin typeface="Cambria" panose="02040503050406030204" pitchFamily="18" charset="0"/>
              </a:rPr>
              <a:t>系统软件</a:t>
            </a:r>
            <a:r>
              <a:rPr lang="zh-CN" altLang="en-US" sz="2400" b="0" dirty="0">
                <a:latin typeface="Cambria" panose="02040503050406030204" pitchFamily="18" charset="0"/>
              </a:rPr>
              <a:t>：计算机系统中供给用户使用的操作系统环境和控制计算机系统按照操作系统要求运行的软件。</a:t>
            </a:r>
            <a:endParaRPr lang="zh-CN" altLang="en-US" sz="2400" b="0" dirty="0">
              <a:latin typeface="Cambria" panose="02040503050406030204" pitchFamily="18" charset="0"/>
            </a:endParaRPr>
          </a:p>
          <a:p>
            <a:pPr>
              <a:spcBef>
                <a:spcPct val="30000"/>
              </a:spcBef>
              <a:buClr>
                <a:schemeClr val="accent2"/>
              </a:buClr>
              <a:buSzPct val="85000"/>
              <a:buFont typeface="Wingdings" panose="05000000000000000000" pitchFamily="2" charset="2"/>
            </a:pPr>
            <a:endParaRPr lang="zh-CN" altLang="en-US" sz="2400" b="0" dirty="0">
              <a:latin typeface="Cambria" panose="02040503050406030204" pitchFamily="18" charset="0"/>
            </a:endParaRPr>
          </a:p>
          <a:p>
            <a:pPr marL="533400" lvl="0" indent="-533400">
              <a:spcBef>
                <a:spcPct val="0"/>
              </a:spcBef>
            </a:pPr>
            <a:r>
              <a:rPr lang="zh-CN" altLang="en-US" sz="2000" dirty="0">
                <a:ea typeface="华文中宋" panose="02010600040101010101" charset="-122"/>
                <a:cs typeface="Cambria" panose="02040503050406030204" pitchFamily="18" charset="0"/>
                <a:sym typeface="+mn-ea"/>
              </a:rPr>
              <a:t>操作系统</a:t>
            </a:r>
            <a:r>
              <a:rPr lang="en-US" altLang="zh-CN" sz="2000">
                <a:ea typeface="华文中宋" panose="02010600040101010101" charset="-122"/>
                <a:cs typeface="Cambria" panose="02040503050406030204" pitchFamily="18" charset="0"/>
                <a:sym typeface="+mn-ea"/>
              </a:rPr>
              <a:t>(Windows, Linux, …)</a:t>
            </a:r>
            <a:endParaRPr lang="en-US" altLang="zh-CN" sz="2000" b="0">
              <a:ea typeface="华文中宋" panose="02010600040101010101" charset="-122"/>
              <a:cs typeface="Cambria" panose="02040503050406030204" pitchFamily="18" charset="0"/>
            </a:endParaRPr>
          </a:p>
          <a:p>
            <a:pPr marL="533400" lvl="0" indent="-533400">
              <a:spcBef>
                <a:spcPct val="0"/>
              </a:spcBef>
            </a:pPr>
            <a:r>
              <a:rPr lang="zh-CN" altLang="en-US" sz="2000" dirty="0">
                <a:ea typeface="华文中宋" panose="02010600040101010101" charset="-122"/>
                <a:cs typeface="Cambria" panose="02040503050406030204" pitchFamily="18" charset="0"/>
                <a:sym typeface="+mn-ea"/>
              </a:rPr>
              <a:t>语言处理程序</a:t>
            </a:r>
            <a:endParaRPr lang="zh-CN" altLang="en-US" sz="2000" b="0" dirty="0">
              <a:ea typeface="华文中宋" panose="02010600040101010101" charset="-122"/>
              <a:cs typeface="Cambria" panose="02040503050406030204" pitchFamily="18" charset="0"/>
            </a:endParaRPr>
          </a:p>
          <a:p>
            <a:pPr marL="533400" lvl="0" indent="-533400">
              <a:spcBef>
                <a:spcPct val="0"/>
              </a:spcBef>
            </a:pPr>
            <a:r>
              <a:rPr lang="zh-CN" altLang="zh-CN" sz="2000" dirty="0">
                <a:ea typeface="华文中宋" panose="02010600040101010101" charset="-122"/>
                <a:cs typeface="Cambria" panose="02040503050406030204" pitchFamily="18" charset="0"/>
                <a:sym typeface="+mn-ea"/>
              </a:rPr>
              <a:t>诊断程序</a:t>
            </a:r>
            <a:endParaRPr lang="zh-CN" altLang="zh-CN" sz="2000" b="0" dirty="0">
              <a:ea typeface="华文中宋" panose="02010600040101010101" charset="-122"/>
              <a:cs typeface="Cambria" panose="02040503050406030204" pitchFamily="18" charset="0"/>
            </a:endParaRPr>
          </a:p>
          <a:p>
            <a:pPr marL="533400" lvl="0" indent="-533400">
              <a:spcBef>
                <a:spcPct val="0"/>
              </a:spcBef>
            </a:pPr>
            <a:r>
              <a:rPr lang="zh-CN" altLang="zh-CN" sz="2000" dirty="0">
                <a:ea typeface="华文中宋" panose="02010600040101010101" charset="-122"/>
                <a:cs typeface="Cambria" panose="02040503050406030204" pitchFamily="18" charset="0"/>
                <a:sym typeface="+mn-ea"/>
              </a:rPr>
              <a:t>数据库系统</a:t>
            </a:r>
            <a:endParaRPr lang="zh-CN" altLang="en-US" sz="2000" b="0" dirty="0">
              <a:ea typeface="华文中宋" panose="02010600040101010101" charset="-122"/>
              <a:cs typeface="Cambria" panose="02040503050406030204" pitchFamily="18" charset="0"/>
            </a:endParaRPr>
          </a:p>
          <a:p>
            <a:pPr marL="533400" lvl="0" indent="-533400">
              <a:spcBef>
                <a:spcPct val="0"/>
              </a:spcBef>
            </a:pPr>
            <a:r>
              <a:rPr lang="zh-CN" altLang="en-US" sz="2000" dirty="0">
                <a:ea typeface="华文中宋" panose="02010600040101010101" charset="-122"/>
                <a:cs typeface="Cambria" panose="02040503050406030204" pitchFamily="18" charset="0"/>
                <a:sym typeface="+mn-ea"/>
              </a:rPr>
              <a:t>网络管理软件</a:t>
            </a:r>
            <a:endParaRPr lang="zh-CN" altLang="en-US" sz="2000" b="0">
              <a:ea typeface="华文中宋" panose="02010600040101010101" charset="-122"/>
              <a:cs typeface="Cambria" panose="02040503050406030204" pitchFamily="18" charset="0"/>
            </a:endParaRPr>
          </a:p>
          <a:p>
            <a:pPr marL="0" indent="0">
              <a:spcBef>
                <a:spcPct val="30000"/>
              </a:spcBef>
              <a:buClr>
                <a:schemeClr val="accent2"/>
              </a:buClr>
              <a:buSzPct val="85000"/>
              <a:buFont typeface="Wingdings" panose="05000000000000000000" pitchFamily="2" charset="2"/>
              <a:buNone/>
            </a:pPr>
            <a:endParaRPr lang="zh-CN" altLang="en-US" sz="2000" b="0" dirty="0">
              <a:latin typeface="Cambria" panose="02040503050406030204" pitchFamily="18" charset="0"/>
              <a:ea typeface="华文中宋" panose="02010600040101010101" charset="-122"/>
              <a:cs typeface="Cambria" panose="02040503050406030204" pitchFamily="18" charset="0"/>
            </a:endParaRPr>
          </a:p>
        </p:txBody>
      </p:sp>
      <p:sp>
        <p:nvSpPr>
          <p:cNvPr id="214020" name="内容占位符 214019"/>
          <p:cNvSpPr>
            <a:spLocks noGrp="1"/>
          </p:cNvSpPr>
          <p:nvPr>
            <p:ph sz="half" idx="2"/>
          </p:nvPr>
        </p:nvSpPr>
        <p:spPr>
          <a:xfrm>
            <a:off x="4688840" y="1412875"/>
            <a:ext cx="3986530" cy="4604385"/>
          </a:xfrm>
        </p:spPr>
        <p:txBody>
          <a:bodyPr/>
          <a:p>
            <a:pPr marL="0" indent="0">
              <a:spcBef>
                <a:spcPct val="30000"/>
              </a:spcBef>
              <a:buClr>
                <a:schemeClr val="accent2"/>
              </a:buClr>
              <a:buSzPct val="85000"/>
              <a:buFont typeface="Wingdings" panose="05000000000000000000" pitchFamily="2" charset="2"/>
              <a:buNone/>
            </a:pPr>
            <a:r>
              <a:rPr lang="zh-CN" altLang="en-US" sz="2400" b="0" dirty="0">
                <a:solidFill>
                  <a:schemeClr val="accent2"/>
                </a:solidFill>
                <a:latin typeface="Cambria" panose="02040503050406030204" pitchFamily="18" charset="0"/>
              </a:rPr>
              <a:t>应用软件</a:t>
            </a:r>
            <a:r>
              <a:rPr lang="zh-CN" altLang="en-US" sz="2400" b="0" dirty="0">
                <a:latin typeface="Cambria" panose="02040503050406030204" pitchFamily="18" charset="0"/>
              </a:rPr>
              <a:t>：计算机系统支持下的所有面对实际问题和具体用户群的应用程序。</a:t>
            </a:r>
            <a:endParaRPr lang="zh-CN" altLang="en-US" sz="2400" b="0" dirty="0">
              <a:latin typeface="Cambria" panose="02040503050406030204" pitchFamily="18" charset="0"/>
            </a:endParaRPr>
          </a:p>
        </p:txBody>
      </p:sp>
      <p:sp>
        <p:nvSpPr>
          <p:cNvPr id="214021" name="矩形 214020"/>
          <p:cNvSpPr/>
          <p:nvPr/>
        </p:nvSpPr>
        <p:spPr>
          <a:xfrm>
            <a:off x="-1410970" y="3505835"/>
            <a:ext cx="3708400" cy="2141855"/>
          </a:xfrm>
          <a:prstGeom prst="rect">
            <a:avLst/>
          </a:prstGeom>
          <a:noFill/>
          <a:ln w="9525">
            <a:noFill/>
          </a:ln>
        </p:spPr>
        <p: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8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u"/>
              <a:defRPr sz="28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SzTx/>
              <a:buFontTx/>
              <a:buChar char="•"/>
              <a:defRPr sz="24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Cambria" panose="02040503050406030204" pitchFamily="18" charset="0"/>
                <a:ea typeface="新宋体" panose="02010609030101010101" pitchFamily="49" charset="-122"/>
              </a:defRPr>
            </a:lvl5pPr>
          </a:lstStyle>
          <a:p>
            <a:pPr marL="533400" lvl="0" indent="-533400">
              <a:spcBef>
                <a:spcPct val="0"/>
              </a:spcBef>
            </a:pPr>
            <a:endParaRPr lang="zh-CN" altLang="en-US" sz="2000" b="0">
              <a:ea typeface="华文中宋" panose="02010600040101010101" charset="-122"/>
              <a:cs typeface="Cambria" panose="02040503050406030204" pitchFamily="18" charset="0"/>
            </a:endParaRPr>
          </a:p>
        </p:txBody>
      </p:sp>
      <p:sp>
        <p:nvSpPr>
          <p:cNvPr id="214022" name="矩形 214021"/>
          <p:cNvSpPr/>
          <p:nvPr/>
        </p:nvSpPr>
        <p:spPr>
          <a:xfrm>
            <a:off x="4688840" y="3243580"/>
            <a:ext cx="4321175" cy="2665413"/>
          </a:xfrm>
          <a:prstGeom prst="rect">
            <a:avLst/>
          </a:prstGeom>
          <a:noFill/>
          <a:ln w="9525">
            <a:noFill/>
          </a:ln>
        </p:spPr>
        <p: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8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u"/>
              <a:defRPr sz="28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SzTx/>
              <a:buFontTx/>
              <a:buChar char="•"/>
              <a:defRPr sz="24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Cambria" panose="02040503050406030204" pitchFamily="18" charset="0"/>
                <a:ea typeface="新宋体" panose="02010609030101010101" pitchFamily="49" charset="-122"/>
              </a:defRPr>
            </a:lvl5pPr>
          </a:lstStyle>
          <a:p>
            <a:pPr lvl="0">
              <a:spcBef>
                <a:spcPct val="0"/>
              </a:spcBef>
            </a:pPr>
            <a:r>
              <a:rPr lang="zh-CN" altLang="en-US" sz="2000" b="0" dirty="0">
                <a:ea typeface="华文中宋" panose="02010600040101010101" charset="-122"/>
                <a:cs typeface="Cambria" panose="02040503050406030204" pitchFamily="18" charset="0"/>
              </a:rPr>
              <a:t>数据处理软件</a:t>
            </a:r>
            <a:r>
              <a:rPr lang="en-US" altLang="zh-CN" sz="2000" b="0" dirty="0">
                <a:ea typeface="华文中宋" panose="02010600040101010101" charset="-122"/>
                <a:cs typeface="Cambria" panose="02040503050406030204" pitchFamily="18" charset="0"/>
              </a:rPr>
              <a:t>(</a:t>
            </a:r>
            <a:r>
              <a:rPr lang="zh-CN" altLang="en-US" sz="2000" b="0" dirty="0">
                <a:ea typeface="华文中宋" panose="02010600040101010101" charset="-122"/>
                <a:cs typeface="Cambria" panose="02040503050406030204" pitchFamily="18" charset="0"/>
              </a:rPr>
              <a:t>如</a:t>
            </a:r>
            <a:r>
              <a:rPr lang="en-US" altLang="zh-CN" sz="2000" b="0" err="1">
                <a:ea typeface="华文中宋" panose="02010600040101010101" charset="-122"/>
                <a:cs typeface="Cambria" panose="02040503050406030204" pitchFamily="18" charset="0"/>
              </a:rPr>
              <a:t>Matlab</a:t>
            </a:r>
            <a:r>
              <a:rPr lang="en-US" altLang="zh-CN" sz="2000" b="0">
                <a:ea typeface="华文中宋" panose="02010600040101010101" charset="-122"/>
                <a:cs typeface="Cambria" panose="02040503050406030204" pitchFamily="18" charset="0"/>
              </a:rPr>
              <a:t>)</a:t>
            </a:r>
            <a:endParaRPr lang="en-US" altLang="zh-CN" sz="2000" b="0">
              <a:ea typeface="华文中宋" panose="02010600040101010101" charset="-122"/>
              <a:cs typeface="Cambria" panose="02040503050406030204" pitchFamily="18" charset="0"/>
            </a:endParaRPr>
          </a:p>
          <a:p>
            <a:pPr lvl="0">
              <a:spcBef>
                <a:spcPct val="0"/>
              </a:spcBef>
            </a:pPr>
            <a:r>
              <a:rPr lang="zh-CN" altLang="en-US" sz="2000" b="0" dirty="0">
                <a:ea typeface="华文中宋" panose="02010600040101010101" charset="-122"/>
                <a:cs typeface="Cambria" panose="02040503050406030204" pitchFamily="18" charset="0"/>
              </a:rPr>
              <a:t>文字处理软件</a:t>
            </a:r>
            <a:r>
              <a:rPr lang="en-US" altLang="zh-CN" sz="2000" b="0">
                <a:ea typeface="华文中宋" panose="02010600040101010101" charset="-122"/>
                <a:cs typeface="Cambria" panose="02040503050406030204" pitchFamily="18" charset="0"/>
              </a:rPr>
              <a:t>(WPS</a:t>
            </a:r>
            <a:r>
              <a:rPr lang="zh-CN" altLang="en-US" sz="2000" b="0">
                <a:ea typeface="华文中宋" panose="02010600040101010101" charset="-122"/>
                <a:cs typeface="Cambria" panose="02040503050406030204" pitchFamily="18" charset="0"/>
              </a:rPr>
              <a:t>、</a:t>
            </a:r>
            <a:r>
              <a:rPr lang="en-US" altLang="zh-CN" sz="2000" b="0">
                <a:ea typeface="华文中宋" panose="02010600040101010101" charset="-122"/>
                <a:cs typeface="Cambria" panose="02040503050406030204" pitchFamily="18" charset="0"/>
              </a:rPr>
              <a:t>WORD)</a:t>
            </a:r>
            <a:endParaRPr lang="en-US" altLang="zh-CN" sz="2000" b="0">
              <a:ea typeface="华文中宋" panose="02010600040101010101" charset="-122"/>
              <a:cs typeface="Cambria" panose="02040503050406030204" pitchFamily="18" charset="0"/>
            </a:endParaRPr>
          </a:p>
          <a:p>
            <a:pPr lvl="0">
              <a:spcBef>
                <a:spcPct val="0"/>
              </a:spcBef>
            </a:pPr>
            <a:r>
              <a:rPr lang="zh-CN" altLang="en-US" sz="2000" b="0" dirty="0">
                <a:ea typeface="华文中宋" panose="02010600040101010101" charset="-122"/>
                <a:cs typeface="Cambria" panose="02040503050406030204" pitchFamily="18" charset="0"/>
              </a:rPr>
              <a:t>表格处理软件</a:t>
            </a:r>
            <a:r>
              <a:rPr lang="en-US" altLang="zh-CN" sz="2000" b="0" dirty="0">
                <a:ea typeface="华文中宋" panose="02010600040101010101" charset="-122"/>
                <a:cs typeface="Cambria" panose="02040503050406030204" pitchFamily="18" charset="0"/>
              </a:rPr>
              <a:t>(</a:t>
            </a:r>
            <a:r>
              <a:rPr lang="zh-CN" altLang="en-US" sz="2000" b="0" dirty="0">
                <a:ea typeface="华文中宋" panose="02010600040101010101" charset="-122"/>
                <a:cs typeface="Cambria" panose="02040503050406030204" pitchFamily="18" charset="0"/>
              </a:rPr>
              <a:t>如</a:t>
            </a:r>
            <a:r>
              <a:rPr lang="en-US" altLang="zh-CN" sz="2000" b="0">
                <a:ea typeface="华文中宋" panose="02010600040101010101" charset="-122"/>
                <a:cs typeface="Cambria" panose="02040503050406030204" pitchFamily="18" charset="0"/>
              </a:rPr>
              <a:t>EXCEL)</a:t>
            </a:r>
            <a:endParaRPr lang="en-US" altLang="zh-CN" sz="2000" b="0">
              <a:ea typeface="华文中宋" panose="02010600040101010101" charset="-122"/>
              <a:cs typeface="Cambria" panose="02040503050406030204" pitchFamily="18" charset="0"/>
            </a:endParaRPr>
          </a:p>
          <a:p>
            <a:pPr lvl="0">
              <a:spcBef>
                <a:spcPct val="0"/>
              </a:spcBef>
            </a:pPr>
            <a:r>
              <a:rPr lang="zh-CN" altLang="en-US" sz="2000" b="0" dirty="0">
                <a:ea typeface="华文中宋" panose="02010600040101010101" charset="-122"/>
                <a:cs typeface="Cambria" panose="02040503050406030204" pitchFamily="18" charset="0"/>
              </a:rPr>
              <a:t>计算机辅助工程应用</a:t>
            </a:r>
            <a:endParaRPr lang="zh-CN" altLang="en-US" sz="2000" b="0">
              <a:ea typeface="华文中宋" panose="02010600040101010101" charset="-122"/>
              <a:cs typeface="Cambria" panose="02040503050406030204" pitchFamily="18" charset="0"/>
            </a:endParaRPr>
          </a:p>
          <a:p>
            <a:pPr lvl="0">
              <a:spcBef>
                <a:spcPct val="0"/>
              </a:spcBef>
            </a:pPr>
            <a:r>
              <a:rPr lang="zh-CN" altLang="en-US" sz="2000" b="0" dirty="0">
                <a:ea typeface="华文中宋" panose="02010600040101010101" charset="-122"/>
                <a:cs typeface="Cambria" panose="02040503050406030204" pitchFamily="18" charset="0"/>
              </a:rPr>
              <a:t>实时处理软件</a:t>
            </a:r>
            <a:endParaRPr lang="zh-CN" altLang="en-US" sz="2000" b="0" dirty="0">
              <a:ea typeface="华文中宋" panose="02010600040101010101" charset="-122"/>
              <a:cs typeface="Cambria" panose="02040503050406030204" pitchFamily="18" charset="0"/>
            </a:endParaRPr>
          </a:p>
          <a:p>
            <a:pPr lvl="0">
              <a:spcBef>
                <a:spcPct val="0"/>
              </a:spcBef>
            </a:pPr>
            <a:r>
              <a:rPr lang="zh-CN" altLang="en-US" sz="2000" b="0" dirty="0">
                <a:ea typeface="华文中宋" panose="02010600040101010101" charset="-122"/>
                <a:cs typeface="Cambria" panose="02040503050406030204" pitchFamily="18" charset="0"/>
              </a:rPr>
              <a:t>行业软件</a:t>
            </a:r>
            <a:endParaRPr lang="zh-CN" altLang="en-US" sz="2000" b="0">
              <a:ea typeface="华文中宋" panose="02010600040101010101" charset="-122"/>
              <a:cs typeface="Cambria" panose="02040503050406030204" pitchFamily="18" charset="0"/>
            </a:endParaRPr>
          </a:p>
        </p:txBody>
      </p:sp>
      <p:sp>
        <p:nvSpPr>
          <p:cNvPr id="214023" name="文本框 214022"/>
          <p:cNvSpPr txBox="1"/>
          <p:nvPr/>
        </p:nvSpPr>
        <p:spPr>
          <a:xfrm>
            <a:off x="395288" y="692785"/>
            <a:ext cx="8497887" cy="565150"/>
          </a:xfrm>
          <a:prstGeom prst="rect">
            <a:avLst/>
          </a:prstGeom>
          <a:noFill/>
          <a:ln w="38100">
            <a:noFill/>
          </a:ln>
        </p:spPr>
        <p:txBody>
          <a:bodyPr>
            <a:spAutoFit/>
          </a:bodyPr>
          <a:p>
            <a:pPr algn="l">
              <a:lnSpc>
                <a:spcPct val="110000"/>
              </a:lnSpc>
              <a:spcBef>
                <a:spcPct val="50000"/>
              </a:spcBef>
            </a:pPr>
            <a:r>
              <a:rPr lang="zh-CN" altLang="en-US" sz="2800" dirty="0">
                <a:solidFill>
                  <a:schemeClr val="accent2"/>
                </a:solidFill>
                <a:latin typeface="Cambria" panose="02040503050406030204" pitchFamily="18" charset="0"/>
                <a:ea typeface="黑体" panose="02010609060101010101" pitchFamily="49" charset="-122"/>
                <a:cs typeface="Cambria" panose="02040503050406030204" pitchFamily="18" charset="0"/>
              </a:rPr>
              <a:t>软件：</a:t>
            </a:r>
            <a:r>
              <a:rPr lang="zh-CN" altLang="en-US" sz="2800" dirty="0">
                <a:latin typeface="Cambria" panose="02040503050406030204" pitchFamily="18" charset="0"/>
                <a:ea typeface="黑体" panose="02010609060101010101" pitchFamily="49" charset="-122"/>
                <a:cs typeface="Cambria" panose="02040503050406030204" pitchFamily="18" charset="0"/>
              </a:rPr>
              <a:t>依赖于计算机硬件的程序及其相关数据。</a:t>
            </a:r>
            <a:endParaRPr lang="zh-CN" altLang="en-US" sz="2800" dirty="0">
              <a:latin typeface="Cambria" panose="02040503050406030204" pitchFamily="18" charset="0"/>
              <a:ea typeface="黑体" panose="02010609060101010101" pitchFamily="49" charset="-122"/>
              <a:cs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15042" name="标题 215041"/>
          <p:cNvSpPr>
            <a:spLocks noGrp="1"/>
          </p:cNvSpPr>
          <p:nvPr>
            <p:ph type="title"/>
          </p:nvPr>
        </p:nvSpPr>
        <p:spPr>
          <a:noFill/>
        </p:spPr>
        <p:txBody>
          <a:bodyPr vert="horz" wrap="square" lIns="92075" tIns="46038" rIns="92075" bIns="46038" anchor="ctr"/>
          <a:p>
            <a:r>
              <a:rPr lang="en-US" altLang="zh-CN" sz="3200" b="0" i="1">
                <a:latin typeface="楷体" panose="02010609060101010101" charset="-122"/>
                <a:ea typeface="楷体" panose="02010609060101010101" charset="-122"/>
              </a:rPr>
              <a:t> </a:t>
            </a:r>
            <a:r>
              <a:rPr lang="zh-CN" altLang="en-US" sz="4000" b="0" dirty="0">
                <a:latin typeface="华文中宋" panose="02010600040101010101" charset="-122"/>
                <a:ea typeface="华文中宋" panose="02010600040101010101" charset="-122"/>
              </a:rPr>
              <a:t>计算机系统组成图示</a:t>
            </a:r>
            <a:r>
              <a:rPr lang="zh-CN" altLang="en-US" sz="4000" b="0" i="1" dirty="0">
                <a:latin typeface="楷体" panose="02010609060101010101" charset="-122"/>
                <a:ea typeface="楷体" panose="02010609060101010101" charset="-122"/>
              </a:rPr>
              <a:t> </a:t>
            </a:r>
            <a:endParaRPr lang="zh-CN" altLang="en-US" sz="4000" b="0" dirty="0">
              <a:solidFill>
                <a:srgbClr val="FFFF00"/>
              </a:solidFill>
              <a:latin typeface="楷体" panose="02010609060101010101" charset="-122"/>
              <a:ea typeface="楷体" panose="02010609060101010101" charset="-122"/>
            </a:endParaRPr>
          </a:p>
        </p:txBody>
      </p:sp>
      <p:sp>
        <p:nvSpPr>
          <p:cNvPr id="215043" name="文本占位符 215042"/>
          <p:cNvSpPr>
            <a:spLocks noGrp="1"/>
          </p:cNvSpPr>
          <p:nvPr>
            <p:ph type="body" sz="half" idx="4294967295"/>
          </p:nvPr>
        </p:nvSpPr>
        <p:spPr>
          <a:xfrm>
            <a:off x="0" y="762000"/>
            <a:ext cx="9142730" cy="6094730"/>
          </a:xfrm>
        </p:spPr>
        <p:txBody>
          <a:bodyPr vert="horz" wrap="square" lIns="92075" tIns="46038" rIns="92075" bIns="46038" anchor="t"/>
          <a:p>
            <a:pPr>
              <a:lnSpc>
                <a:spcPct val="90000"/>
              </a:lnSpc>
              <a:buClr>
                <a:schemeClr val="accent2"/>
              </a:buClr>
              <a:buSzPct val="85000"/>
              <a:buFont typeface="Marlett" pitchFamily="2" charset="2"/>
              <a:buNone/>
            </a:pPr>
            <a:r>
              <a:rPr lang="en-US" altLang="zh-CN" sz="2000" b="0">
                <a:solidFill>
                  <a:schemeClr val="bg1"/>
                </a:solidFill>
                <a:latin typeface="楷体" panose="02010609060101010101" charset="-122"/>
                <a:ea typeface="楷体" panose="02010609060101010101" charset="-122"/>
              </a:rPr>
              <a:t>  </a:t>
            </a:r>
            <a:endParaRPr lang="en-US" altLang="zh-CN" sz="2000" b="0">
              <a:solidFill>
                <a:schemeClr val="bg1"/>
              </a:solidFill>
              <a:latin typeface="楷体" panose="02010609060101010101" charset="-122"/>
              <a:ea typeface="楷体" panose="02010609060101010101" charset="-122"/>
            </a:endParaRPr>
          </a:p>
        </p:txBody>
      </p:sp>
      <p:sp>
        <p:nvSpPr>
          <p:cNvPr id="215044" name="椭圆 215043"/>
          <p:cNvSpPr/>
          <p:nvPr/>
        </p:nvSpPr>
        <p:spPr>
          <a:xfrm>
            <a:off x="0" y="838200"/>
            <a:ext cx="9144000" cy="5562600"/>
          </a:xfrm>
          <a:prstGeom prst="ellipse">
            <a:avLst/>
          </a:prstGeom>
          <a:solidFill>
            <a:srgbClr val="66CCFF"/>
          </a:solidFill>
          <a:ln w="12700" cap="flat" cmpd="sng">
            <a:solidFill>
              <a:schemeClr val="tx1"/>
            </a:solidFill>
            <a:prstDash val="solid"/>
            <a:headEnd type="none" w="sm" len="sm"/>
            <a:tailEnd type="none" w="sm" len="sm"/>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215045" name="椭圆 215044"/>
          <p:cNvSpPr/>
          <p:nvPr/>
        </p:nvSpPr>
        <p:spPr>
          <a:xfrm>
            <a:off x="838200" y="990600"/>
            <a:ext cx="7467600" cy="5181600"/>
          </a:xfrm>
          <a:prstGeom prst="ellipse">
            <a:avLst/>
          </a:prstGeom>
          <a:solidFill>
            <a:srgbClr val="CCECFF"/>
          </a:solidFill>
          <a:ln w="12700" cap="flat" cmpd="sng">
            <a:solidFill>
              <a:schemeClr val="tx1"/>
            </a:solidFill>
            <a:prstDash val="solid"/>
            <a:headEnd type="none" w="sm" len="sm"/>
            <a:tailEnd type="none" w="sm" len="sm"/>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215046" name="椭圆 215045"/>
          <p:cNvSpPr/>
          <p:nvPr/>
        </p:nvSpPr>
        <p:spPr>
          <a:xfrm>
            <a:off x="1908175" y="1773238"/>
            <a:ext cx="5410200" cy="4191000"/>
          </a:xfrm>
          <a:prstGeom prst="ellipse">
            <a:avLst/>
          </a:prstGeom>
          <a:solidFill>
            <a:srgbClr val="FFFF00"/>
          </a:solidFill>
          <a:ln w="12700" cap="flat" cmpd="sng">
            <a:solidFill>
              <a:schemeClr val="tx1"/>
            </a:solidFill>
            <a:prstDash val="solid"/>
            <a:headEnd type="none" w="sm" len="sm"/>
            <a:tailEnd type="none" w="sm" len="sm"/>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215047" name="椭圆 215046"/>
          <p:cNvSpPr/>
          <p:nvPr/>
        </p:nvSpPr>
        <p:spPr>
          <a:xfrm>
            <a:off x="2743200" y="2057400"/>
            <a:ext cx="3810000" cy="3276600"/>
          </a:xfrm>
          <a:prstGeom prst="ellipse">
            <a:avLst/>
          </a:prstGeom>
          <a:solidFill>
            <a:schemeClr val="bg2"/>
          </a:solidFill>
          <a:ln w="12700" cap="flat" cmpd="sng">
            <a:solidFill>
              <a:schemeClr val="tx1"/>
            </a:solidFill>
            <a:prstDash val="solid"/>
            <a:headEnd type="none" w="sm" len="sm"/>
            <a:tailEnd type="none" w="sm" len="sm"/>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215048" name="文本框 215047"/>
          <p:cNvSpPr txBox="1"/>
          <p:nvPr/>
        </p:nvSpPr>
        <p:spPr>
          <a:xfrm>
            <a:off x="3962400" y="2819400"/>
            <a:ext cx="1600200" cy="1006475"/>
          </a:xfrm>
          <a:prstGeom prst="rect">
            <a:avLst/>
          </a:prstGeom>
          <a:noFill/>
          <a:ln w="12700">
            <a:noFill/>
          </a:ln>
        </p:spPr>
        <p:txBody>
          <a:bodyPr>
            <a:spAutoFit/>
          </a:bodyPr>
          <a:p>
            <a:pPr algn="l" defTabSz="762000" eaLnBrk="0" hangingPunct="0">
              <a:spcBef>
                <a:spcPct val="50000"/>
              </a:spcBef>
            </a:pPr>
            <a:r>
              <a:rPr lang="en-US" altLang="zh-CN" sz="6000" b="1" err="1">
                <a:effectLst>
                  <a:outerShdw blurRad="38100" dist="38100" dir="2700000">
                    <a:srgbClr val="FFFFFF"/>
                  </a:outerShdw>
                </a:effectLst>
                <a:latin typeface="黑体" panose="02010609060101010101" pitchFamily="49" charset="-122"/>
                <a:ea typeface="黑体" panose="02010609060101010101" pitchFamily="49" charset="-122"/>
                <a:cs typeface="Cambria" panose="02040503050406030204" pitchFamily="18" charset="0"/>
              </a:rPr>
              <a:t>cpu</a:t>
            </a:r>
            <a:endParaRPr lang="en-US" altLang="zh-CN" sz="4800" i="1">
              <a:latin typeface="黑体" panose="02010609060101010101" pitchFamily="49" charset="-122"/>
              <a:ea typeface="黑体" panose="02010609060101010101" pitchFamily="49" charset="-122"/>
              <a:cs typeface="Cambria" panose="02040503050406030204" pitchFamily="18" charset="0"/>
            </a:endParaRPr>
          </a:p>
        </p:txBody>
      </p:sp>
      <p:sp>
        <p:nvSpPr>
          <p:cNvPr id="215049" name="文本框 215048"/>
          <p:cNvSpPr txBox="1"/>
          <p:nvPr/>
        </p:nvSpPr>
        <p:spPr>
          <a:xfrm>
            <a:off x="3810000" y="2133600"/>
            <a:ext cx="2133600" cy="762000"/>
          </a:xfrm>
          <a:prstGeom prst="rect">
            <a:avLst/>
          </a:prstGeom>
          <a:noFill/>
          <a:ln w="12700">
            <a:noFill/>
          </a:ln>
        </p:spPr>
        <p:txBody>
          <a:bodyPr>
            <a:spAutoFit/>
          </a:bodyPr>
          <a:p>
            <a:pPr algn="l" defTabSz="762000" eaLnBrk="0" hangingPunct="0">
              <a:spcBef>
                <a:spcPct val="50000"/>
              </a:spcBef>
            </a:pPr>
            <a:r>
              <a:rPr lang="zh-CN" altLang="en-US" sz="4400" b="1" dirty="0">
                <a:effectLst>
                  <a:outerShdw blurRad="38100" dist="38100" dir="2700000">
                    <a:srgbClr val="FFFFFF"/>
                  </a:outerShdw>
                </a:effectLst>
                <a:latin typeface="Cambria" panose="02040503050406030204" pitchFamily="18" charset="0"/>
                <a:ea typeface="华文中宋" panose="02010600040101010101" charset="-122"/>
                <a:cs typeface="Cambria" panose="02040503050406030204" pitchFamily="18" charset="0"/>
              </a:rPr>
              <a:t>存储器</a:t>
            </a:r>
            <a:endParaRPr lang="zh-CN" altLang="en-US" sz="4800" i="1" dirty="0">
              <a:latin typeface="Cambria" panose="02040503050406030204" pitchFamily="18" charset="0"/>
              <a:ea typeface="华文中宋" panose="02010600040101010101" charset="-122"/>
              <a:cs typeface="Cambria" panose="02040503050406030204" pitchFamily="18" charset="0"/>
            </a:endParaRPr>
          </a:p>
        </p:txBody>
      </p:sp>
      <p:sp>
        <p:nvSpPr>
          <p:cNvPr id="215050" name="文本框 215049"/>
          <p:cNvSpPr txBox="1"/>
          <p:nvPr/>
        </p:nvSpPr>
        <p:spPr>
          <a:xfrm>
            <a:off x="3276600" y="3860800"/>
            <a:ext cx="3048000" cy="1190625"/>
          </a:xfrm>
          <a:prstGeom prst="rect">
            <a:avLst/>
          </a:prstGeom>
          <a:noFill/>
          <a:ln w="12700">
            <a:noFill/>
          </a:ln>
        </p:spPr>
        <p:txBody>
          <a:bodyPr>
            <a:spAutoFit/>
          </a:bodyPr>
          <a:p>
            <a:pPr defTabSz="762000" eaLnBrk="0" hangingPunct="0">
              <a:spcBef>
                <a:spcPct val="50000"/>
              </a:spcBef>
            </a:pPr>
            <a:r>
              <a:rPr lang="zh-CN" altLang="en-US" sz="3600" b="1" dirty="0">
                <a:effectLst>
                  <a:outerShdw blurRad="38100" dist="38100" dir="2700000">
                    <a:srgbClr val="FFFFFF"/>
                  </a:outerShdw>
                </a:effectLst>
                <a:latin typeface="Cambria" panose="02040503050406030204" pitchFamily="18" charset="0"/>
                <a:ea typeface="华文中宋" panose="02010600040101010101" charset="-122"/>
                <a:cs typeface="Cambria" panose="02040503050406030204" pitchFamily="18" charset="0"/>
              </a:rPr>
              <a:t>输入输出</a:t>
            </a:r>
            <a:br>
              <a:rPr lang="zh-CN" altLang="en-US" sz="3600" b="1" dirty="0">
                <a:effectLst>
                  <a:outerShdw blurRad="38100" dist="38100" dir="2700000">
                    <a:srgbClr val="FFFFFF"/>
                  </a:outerShdw>
                </a:effectLst>
                <a:latin typeface="Cambria" panose="02040503050406030204" pitchFamily="18" charset="0"/>
                <a:ea typeface="华文中宋" panose="02010600040101010101" charset="-122"/>
                <a:cs typeface="Cambria" panose="02040503050406030204" pitchFamily="18" charset="0"/>
              </a:rPr>
            </a:br>
            <a:r>
              <a:rPr lang="zh-CN" altLang="en-US" sz="3600" b="1" dirty="0">
                <a:effectLst>
                  <a:outerShdw blurRad="38100" dist="38100" dir="2700000">
                    <a:srgbClr val="FFFFFF"/>
                  </a:outerShdw>
                </a:effectLst>
                <a:latin typeface="Cambria" panose="02040503050406030204" pitchFamily="18" charset="0"/>
                <a:ea typeface="华文中宋" panose="02010600040101010101" charset="-122"/>
                <a:cs typeface="Cambria" panose="02040503050406030204" pitchFamily="18" charset="0"/>
              </a:rPr>
              <a:t>接口及设备</a:t>
            </a:r>
            <a:endParaRPr lang="zh-CN" altLang="en-US" sz="3600" b="1" dirty="0">
              <a:effectLst>
                <a:outerShdw blurRad="38100" dist="38100" dir="2700000">
                  <a:srgbClr val="FFFFFF"/>
                </a:outerShdw>
              </a:effectLst>
              <a:latin typeface="Cambria" panose="02040503050406030204" pitchFamily="18" charset="0"/>
              <a:ea typeface="华文中宋" panose="02010600040101010101" charset="-122"/>
              <a:cs typeface="Cambria" panose="02040503050406030204" pitchFamily="18" charset="0"/>
            </a:endParaRPr>
          </a:p>
        </p:txBody>
      </p:sp>
      <p:sp>
        <p:nvSpPr>
          <p:cNvPr id="215051" name="文本框 215050"/>
          <p:cNvSpPr txBox="1"/>
          <p:nvPr/>
        </p:nvSpPr>
        <p:spPr>
          <a:xfrm>
            <a:off x="2971800" y="3048000"/>
            <a:ext cx="3429000" cy="823913"/>
          </a:xfrm>
          <a:prstGeom prst="rect">
            <a:avLst/>
          </a:prstGeom>
          <a:noFill/>
          <a:ln w="12700">
            <a:noFill/>
          </a:ln>
        </p:spPr>
        <p:txBody>
          <a:bodyPr>
            <a:spAutoFit/>
          </a:bodyPr>
          <a:p>
            <a:pPr algn="l" defTabSz="762000" eaLnBrk="0" hangingPunct="0">
              <a:spcBef>
                <a:spcPct val="50000"/>
              </a:spcBef>
            </a:pPr>
            <a:r>
              <a:rPr lang="zh-CN" altLang="en-US" sz="4800" b="1" dirty="0">
                <a:solidFill>
                  <a:schemeClr val="hlink"/>
                </a:solidFill>
                <a:latin typeface="Cambria" panose="02040503050406030204" pitchFamily="18" charset="0"/>
                <a:ea typeface="华文中宋" panose="02010600040101010101" charset="-122"/>
                <a:cs typeface="Cambria" panose="02040503050406030204" pitchFamily="18" charset="0"/>
              </a:rPr>
              <a:t>裸             机</a:t>
            </a:r>
            <a:endParaRPr lang="zh-CN" altLang="en-US" sz="4800" i="1" dirty="0">
              <a:solidFill>
                <a:schemeClr val="hlink"/>
              </a:solidFill>
              <a:latin typeface="Cambria" panose="02040503050406030204" pitchFamily="18" charset="0"/>
              <a:ea typeface="华文中宋" panose="02010600040101010101" charset="-122"/>
              <a:cs typeface="Cambria" panose="02040503050406030204" pitchFamily="18" charset="0"/>
            </a:endParaRPr>
          </a:p>
        </p:txBody>
      </p:sp>
      <p:sp>
        <p:nvSpPr>
          <p:cNvPr id="215052" name="文本框 215051"/>
          <p:cNvSpPr txBox="1"/>
          <p:nvPr/>
        </p:nvSpPr>
        <p:spPr>
          <a:xfrm>
            <a:off x="1905000" y="3048000"/>
            <a:ext cx="838200" cy="1311275"/>
          </a:xfrm>
          <a:prstGeom prst="rect">
            <a:avLst/>
          </a:prstGeom>
          <a:noFill/>
          <a:ln w="12700">
            <a:noFill/>
          </a:ln>
        </p:spPr>
        <p:txBody>
          <a:bodyPr>
            <a:spAutoFit/>
          </a:bodyPr>
          <a:p>
            <a:pPr algn="l" defTabSz="762000" eaLnBrk="0" hangingPunct="0">
              <a:spcBef>
                <a:spcPct val="50000"/>
              </a:spcBef>
            </a:pPr>
            <a:r>
              <a:rPr lang="zh-CN" altLang="en-US" sz="4000" b="1" dirty="0">
                <a:solidFill>
                  <a:srgbClr val="800000"/>
                </a:solidFill>
                <a:latin typeface="Cambria" panose="02040503050406030204" pitchFamily="18" charset="0"/>
                <a:ea typeface="黑体" panose="02010609060101010101" pitchFamily="49" charset="-122"/>
                <a:cs typeface="Cambria" panose="02040503050406030204" pitchFamily="18" charset="0"/>
              </a:rPr>
              <a:t>操作</a:t>
            </a:r>
            <a:endParaRPr lang="zh-CN" altLang="en-US" sz="4000" i="1" dirty="0">
              <a:solidFill>
                <a:srgbClr val="FFFF66"/>
              </a:solidFill>
              <a:latin typeface="Cambria" panose="02040503050406030204" pitchFamily="18" charset="0"/>
              <a:ea typeface="黑体" panose="02010609060101010101" pitchFamily="49" charset="-122"/>
              <a:cs typeface="Cambria" panose="02040503050406030204" pitchFamily="18" charset="0"/>
            </a:endParaRPr>
          </a:p>
        </p:txBody>
      </p:sp>
      <p:sp>
        <p:nvSpPr>
          <p:cNvPr id="215053" name="文本框 215052"/>
          <p:cNvSpPr txBox="1"/>
          <p:nvPr/>
        </p:nvSpPr>
        <p:spPr>
          <a:xfrm>
            <a:off x="6553200" y="3124200"/>
            <a:ext cx="838200" cy="1311275"/>
          </a:xfrm>
          <a:prstGeom prst="rect">
            <a:avLst/>
          </a:prstGeom>
          <a:noFill/>
          <a:ln w="12700">
            <a:noFill/>
          </a:ln>
        </p:spPr>
        <p:txBody>
          <a:bodyPr>
            <a:spAutoFit/>
          </a:bodyPr>
          <a:p>
            <a:pPr algn="l" defTabSz="762000" eaLnBrk="0" hangingPunct="0">
              <a:spcBef>
                <a:spcPct val="50000"/>
              </a:spcBef>
            </a:pPr>
            <a:r>
              <a:rPr lang="zh-CN" altLang="en-US" sz="4000" b="1" dirty="0">
                <a:solidFill>
                  <a:srgbClr val="800000"/>
                </a:solidFill>
                <a:latin typeface="Cambria" panose="02040503050406030204" pitchFamily="18" charset="0"/>
                <a:ea typeface="黑体" panose="02010609060101010101" pitchFamily="49" charset="-122"/>
                <a:cs typeface="Cambria" panose="02040503050406030204" pitchFamily="18" charset="0"/>
              </a:rPr>
              <a:t>系统</a:t>
            </a:r>
            <a:endParaRPr lang="zh-CN" altLang="en-US" sz="4000" b="1" dirty="0">
              <a:solidFill>
                <a:srgbClr val="FF0066"/>
              </a:solidFill>
              <a:latin typeface="Cambria" panose="02040503050406030204" pitchFamily="18" charset="0"/>
              <a:ea typeface="黑体" panose="02010609060101010101" pitchFamily="49" charset="-122"/>
              <a:cs typeface="Cambria" panose="02040503050406030204" pitchFamily="18" charset="0"/>
            </a:endParaRPr>
          </a:p>
        </p:txBody>
      </p:sp>
      <p:sp>
        <p:nvSpPr>
          <p:cNvPr id="215054" name="文本框 215053"/>
          <p:cNvSpPr txBox="1"/>
          <p:nvPr/>
        </p:nvSpPr>
        <p:spPr>
          <a:xfrm>
            <a:off x="1143000" y="2286000"/>
            <a:ext cx="762000" cy="2654300"/>
          </a:xfrm>
          <a:prstGeom prst="rect">
            <a:avLst/>
          </a:prstGeom>
          <a:noFill/>
          <a:ln w="12700">
            <a:noFill/>
          </a:ln>
        </p:spPr>
        <p:txBody>
          <a:bodyPr>
            <a:spAutoFit/>
          </a:bodyPr>
          <a:p>
            <a:pPr algn="l" defTabSz="762000" eaLnBrk="0" hangingPunct="0"/>
            <a:r>
              <a:rPr lang="zh-CN" altLang="en-US" sz="2800" b="1" dirty="0">
                <a:solidFill>
                  <a:srgbClr val="800000"/>
                </a:solidFill>
                <a:effectLst>
                  <a:outerShdw blurRad="38100" dist="38100" dir="2700000">
                    <a:srgbClr val="000000"/>
                  </a:outerShdw>
                </a:effectLst>
                <a:latin typeface="Cambria" panose="02040503050406030204" pitchFamily="18" charset="0"/>
                <a:ea typeface="华文中宋" panose="02010600040101010101" charset="-122"/>
                <a:cs typeface="Cambria" panose="02040503050406030204" pitchFamily="18" charset="0"/>
              </a:rPr>
              <a:t>程</a:t>
            </a:r>
            <a:endParaRPr lang="zh-CN" altLang="en-US" sz="2800" b="1" dirty="0">
              <a:solidFill>
                <a:srgbClr val="800000"/>
              </a:solidFill>
              <a:effectLst>
                <a:outerShdw blurRad="38100" dist="38100" dir="2700000">
                  <a:srgbClr val="000000"/>
                </a:outerShdw>
              </a:effectLst>
              <a:latin typeface="Cambria" panose="02040503050406030204" pitchFamily="18" charset="0"/>
              <a:ea typeface="华文中宋" panose="02010600040101010101" charset="-122"/>
              <a:cs typeface="Cambria" panose="02040503050406030204" pitchFamily="18" charset="0"/>
            </a:endParaRPr>
          </a:p>
          <a:p>
            <a:pPr algn="l" defTabSz="762000" eaLnBrk="0" hangingPunct="0"/>
            <a:r>
              <a:rPr lang="zh-CN" altLang="en-US" sz="2800" b="1" dirty="0">
                <a:solidFill>
                  <a:srgbClr val="800000"/>
                </a:solidFill>
                <a:effectLst>
                  <a:outerShdw blurRad="38100" dist="38100" dir="2700000">
                    <a:srgbClr val="000000"/>
                  </a:outerShdw>
                </a:effectLst>
                <a:latin typeface="Cambria" panose="02040503050406030204" pitchFamily="18" charset="0"/>
                <a:ea typeface="华文中宋" panose="02010600040101010101" charset="-122"/>
                <a:cs typeface="Cambria" panose="02040503050406030204" pitchFamily="18" charset="0"/>
              </a:rPr>
              <a:t>序</a:t>
            </a:r>
            <a:endParaRPr lang="zh-CN" altLang="en-US" sz="2800" b="1" dirty="0">
              <a:solidFill>
                <a:srgbClr val="800000"/>
              </a:solidFill>
              <a:effectLst>
                <a:outerShdw blurRad="38100" dist="38100" dir="2700000">
                  <a:srgbClr val="000000"/>
                </a:outerShdw>
              </a:effectLst>
              <a:latin typeface="Cambria" panose="02040503050406030204" pitchFamily="18" charset="0"/>
              <a:ea typeface="华文中宋" panose="02010600040101010101" charset="-122"/>
              <a:cs typeface="Cambria" panose="02040503050406030204" pitchFamily="18" charset="0"/>
            </a:endParaRPr>
          </a:p>
          <a:p>
            <a:pPr algn="l" defTabSz="762000" eaLnBrk="0" hangingPunct="0"/>
            <a:r>
              <a:rPr lang="zh-CN" altLang="en-US" sz="2800" b="1" dirty="0">
                <a:solidFill>
                  <a:srgbClr val="800000"/>
                </a:solidFill>
                <a:effectLst>
                  <a:outerShdw blurRad="38100" dist="38100" dir="2700000">
                    <a:srgbClr val="000000"/>
                  </a:outerShdw>
                </a:effectLst>
                <a:latin typeface="Cambria" panose="02040503050406030204" pitchFamily="18" charset="0"/>
                <a:ea typeface="华文中宋" panose="02010600040101010101" charset="-122"/>
                <a:cs typeface="Cambria" panose="02040503050406030204" pitchFamily="18" charset="0"/>
              </a:rPr>
              <a:t>设</a:t>
            </a:r>
            <a:endParaRPr lang="zh-CN" altLang="en-US" sz="2800" b="1" dirty="0">
              <a:solidFill>
                <a:srgbClr val="800000"/>
              </a:solidFill>
              <a:effectLst>
                <a:outerShdw blurRad="38100" dist="38100" dir="2700000">
                  <a:srgbClr val="000000"/>
                </a:outerShdw>
              </a:effectLst>
              <a:latin typeface="Cambria" panose="02040503050406030204" pitchFamily="18" charset="0"/>
              <a:ea typeface="华文中宋" panose="02010600040101010101" charset="-122"/>
              <a:cs typeface="Cambria" panose="02040503050406030204" pitchFamily="18" charset="0"/>
            </a:endParaRPr>
          </a:p>
          <a:p>
            <a:pPr algn="l" defTabSz="762000" eaLnBrk="0" hangingPunct="0"/>
            <a:r>
              <a:rPr lang="zh-CN" altLang="en-US" sz="2800" b="1" dirty="0">
                <a:solidFill>
                  <a:srgbClr val="800000"/>
                </a:solidFill>
                <a:effectLst>
                  <a:outerShdw blurRad="38100" dist="38100" dir="2700000">
                    <a:srgbClr val="000000"/>
                  </a:outerShdw>
                </a:effectLst>
                <a:latin typeface="Cambria" panose="02040503050406030204" pitchFamily="18" charset="0"/>
                <a:ea typeface="华文中宋" panose="02010600040101010101" charset="-122"/>
                <a:cs typeface="Cambria" panose="02040503050406030204" pitchFamily="18" charset="0"/>
              </a:rPr>
              <a:t>计</a:t>
            </a:r>
            <a:endParaRPr lang="zh-CN" altLang="en-US" sz="2800" b="1" dirty="0">
              <a:solidFill>
                <a:srgbClr val="800000"/>
              </a:solidFill>
              <a:effectLst>
                <a:outerShdw blurRad="38100" dist="38100" dir="2700000">
                  <a:srgbClr val="000000"/>
                </a:outerShdw>
              </a:effectLst>
              <a:latin typeface="Cambria" panose="02040503050406030204" pitchFamily="18" charset="0"/>
              <a:ea typeface="华文中宋" panose="02010600040101010101" charset="-122"/>
              <a:cs typeface="Cambria" panose="02040503050406030204" pitchFamily="18" charset="0"/>
            </a:endParaRPr>
          </a:p>
          <a:p>
            <a:pPr algn="l" defTabSz="762000" eaLnBrk="0" hangingPunct="0"/>
            <a:r>
              <a:rPr lang="zh-CN" altLang="en-US" sz="2800" b="1" dirty="0">
                <a:solidFill>
                  <a:srgbClr val="800000"/>
                </a:solidFill>
                <a:effectLst>
                  <a:outerShdw blurRad="38100" dist="38100" dir="2700000">
                    <a:srgbClr val="000000"/>
                  </a:outerShdw>
                </a:effectLst>
                <a:latin typeface="Cambria" panose="02040503050406030204" pitchFamily="18" charset="0"/>
                <a:ea typeface="华文中宋" panose="02010600040101010101" charset="-122"/>
                <a:cs typeface="Cambria" panose="02040503050406030204" pitchFamily="18" charset="0"/>
              </a:rPr>
              <a:t>语</a:t>
            </a:r>
            <a:endParaRPr lang="zh-CN" altLang="en-US" sz="2800" b="1" dirty="0">
              <a:solidFill>
                <a:srgbClr val="800000"/>
              </a:solidFill>
              <a:effectLst>
                <a:outerShdw blurRad="38100" dist="38100" dir="2700000">
                  <a:srgbClr val="000000"/>
                </a:outerShdw>
              </a:effectLst>
              <a:latin typeface="Cambria" panose="02040503050406030204" pitchFamily="18" charset="0"/>
              <a:ea typeface="华文中宋" panose="02010600040101010101" charset="-122"/>
              <a:cs typeface="Cambria" panose="02040503050406030204" pitchFamily="18" charset="0"/>
            </a:endParaRPr>
          </a:p>
          <a:p>
            <a:pPr algn="l" defTabSz="762000" eaLnBrk="0" hangingPunct="0"/>
            <a:r>
              <a:rPr lang="zh-CN" altLang="en-US" sz="2800" b="1" dirty="0">
                <a:solidFill>
                  <a:srgbClr val="800000"/>
                </a:solidFill>
                <a:effectLst>
                  <a:outerShdw blurRad="38100" dist="38100" dir="2700000">
                    <a:srgbClr val="000000"/>
                  </a:outerShdw>
                </a:effectLst>
                <a:latin typeface="Cambria" panose="02040503050406030204" pitchFamily="18" charset="0"/>
                <a:ea typeface="华文中宋" panose="02010600040101010101" charset="-122"/>
                <a:cs typeface="Cambria" panose="02040503050406030204" pitchFamily="18" charset="0"/>
              </a:rPr>
              <a:t>言</a:t>
            </a:r>
            <a:endParaRPr lang="zh-CN" altLang="en-US" sz="2800" i="1" dirty="0">
              <a:solidFill>
                <a:srgbClr val="800000"/>
              </a:solidFill>
              <a:latin typeface="Cambria" panose="02040503050406030204" pitchFamily="18" charset="0"/>
              <a:ea typeface="华文中宋" panose="02010600040101010101" charset="-122"/>
              <a:cs typeface="Cambria" panose="02040503050406030204" pitchFamily="18" charset="0"/>
            </a:endParaRPr>
          </a:p>
        </p:txBody>
      </p:sp>
      <p:sp>
        <p:nvSpPr>
          <p:cNvPr id="215055" name="文本框 215054"/>
          <p:cNvSpPr txBox="1"/>
          <p:nvPr/>
        </p:nvSpPr>
        <p:spPr>
          <a:xfrm>
            <a:off x="7391400" y="2205038"/>
            <a:ext cx="762000" cy="2654300"/>
          </a:xfrm>
          <a:prstGeom prst="rect">
            <a:avLst/>
          </a:prstGeom>
          <a:noFill/>
          <a:ln w="12700">
            <a:noFill/>
          </a:ln>
        </p:spPr>
        <p:txBody>
          <a:bodyPr>
            <a:spAutoFit/>
          </a:bodyPr>
          <a:p>
            <a:pPr algn="l" defTabSz="762000" eaLnBrk="0" hangingPunct="0"/>
            <a:r>
              <a:rPr lang="zh-CN" altLang="en-US" sz="2800" b="1" dirty="0">
                <a:solidFill>
                  <a:srgbClr val="800000"/>
                </a:solidFill>
                <a:effectLst>
                  <a:outerShdw blurRad="38100" dist="38100" dir="2700000">
                    <a:srgbClr val="000000"/>
                  </a:outerShdw>
                </a:effectLst>
                <a:latin typeface="Cambria" panose="02040503050406030204" pitchFamily="18" charset="0"/>
                <a:ea typeface="华文中宋" panose="02010600040101010101" charset="-122"/>
                <a:cs typeface="Cambria" panose="02040503050406030204" pitchFamily="18" charset="0"/>
              </a:rPr>
              <a:t>语言处理程序</a:t>
            </a:r>
            <a:endParaRPr lang="zh-CN" altLang="en-US" sz="2800" i="1" dirty="0">
              <a:solidFill>
                <a:srgbClr val="800000"/>
              </a:solidFill>
              <a:latin typeface="Cambria" panose="02040503050406030204" pitchFamily="18" charset="0"/>
              <a:ea typeface="华文中宋" panose="02010600040101010101" charset="-122"/>
              <a:cs typeface="Cambria" panose="02040503050406030204" pitchFamily="18" charset="0"/>
            </a:endParaRPr>
          </a:p>
        </p:txBody>
      </p:sp>
      <p:sp>
        <p:nvSpPr>
          <p:cNvPr id="215056" name="文本框 215055"/>
          <p:cNvSpPr txBox="1"/>
          <p:nvPr/>
        </p:nvSpPr>
        <p:spPr>
          <a:xfrm>
            <a:off x="3352800" y="990600"/>
            <a:ext cx="2438400" cy="701675"/>
          </a:xfrm>
          <a:prstGeom prst="rect">
            <a:avLst/>
          </a:prstGeom>
          <a:noFill/>
          <a:ln w="12700">
            <a:noFill/>
          </a:ln>
        </p:spPr>
        <p:txBody>
          <a:bodyPr>
            <a:spAutoFit/>
          </a:bodyPr>
          <a:p>
            <a:pPr algn="l" defTabSz="762000" eaLnBrk="0" hangingPunct="0">
              <a:spcBef>
                <a:spcPct val="50000"/>
              </a:spcBef>
            </a:pPr>
            <a:r>
              <a:rPr lang="zh-CN" altLang="en-US" sz="4000" b="1" dirty="0">
                <a:solidFill>
                  <a:srgbClr val="800000"/>
                </a:solidFill>
                <a:effectLst>
                  <a:outerShdw blurRad="38100" dist="38100" dir="2700000">
                    <a:srgbClr val="000000"/>
                  </a:outerShdw>
                </a:effectLst>
                <a:latin typeface="Cambria" panose="02040503050406030204" pitchFamily="18" charset="0"/>
                <a:ea typeface="华文中宋" panose="02010600040101010101" charset="-122"/>
                <a:cs typeface="Cambria" panose="02040503050406030204" pitchFamily="18" charset="0"/>
              </a:rPr>
              <a:t>支持软件</a:t>
            </a:r>
            <a:endParaRPr lang="zh-CN" altLang="en-US" sz="4800" i="1" dirty="0">
              <a:solidFill>
                <a:schemeClr val="accent2"/>
              </a:solidFill>
              <a:latin typeface="Cambria" panose="02040503050406030204" pitchFamily="18" charset="0"/>
              <a:ea typeface="华文中宋" panose="02010600040101010101" charset="-122"/>
              <a:cs typeface="Cambria" panose="02040503050406030204" pitchFamily="18" charset="0"/>
            </a:endParaRPr>
          </a:p>
        </p:txBody>
      </p:sp>
      <p:sp>
        <p:nvSpPr>
          <p:cNvPr id="215057" name="文本框 215056"/>
          <p:cNvSpPr txBox="1"/>
          <p:nvPr/>
        </p:nvSpPr>
        <p:spPr>
          <a:xfrm>
            <a:off x="0" y="2819400"/>
            <a:ext cx="838200" cy="1311275"/>
          </a:xfrm>
          <a:prstGeom prst="rect">
            <a:avLst/>
          </a:prstGeom>
          <a:noFill/>
          <a:ln w="12700">
            <a:noFill/>
          </a:ln>
        </p:spPr>
        <p:txBody>
          <a:bodyPr>
            <a:spAutoFit/>
          </a:bodyPr>
          <a:p>
            <a:pPr algn="l" defTabSz="762000" eaLnBrk="0" hangingPunct="0">
              <a:spcBef>
                <a:spcPct val="50000"/>
              </a:spcBef>
            </a:pPr>
            <a:r>
              <a:rPr lang="zh-CN" altLang="en-US" sz="4000" b="1" dirty="0">
                <a:solidFill>
                  <a:srgbClr val="800000"/>
                </a:solidFill>
                <a:latin typeface="Cambria" panose="02040503050406030204" pitchFamily="18" charset="0"/>
                <a:ea typeface="华文中宋" panose="02010600040101010101" charset="-122"/>
                <a:cs typeface="Cambria" panose="02040503050406030204" pitchFamily="18" charset="0"/>
              </a:rPr>
              <a:t>应用</a:t>
            </a:r>
            <a:endParaRPr lang="zh-CN" altLang="en-US" sz="4000" i="1" dirty="0">
              <a:solidFill>
                <a:srgbClr val="FFFF66"/>
              </a:solidFill>
              <a:latin typeface="Cambria" panose="02040503050406030204" pitchFamily="18" charset="0"/>
              <a:ea typeface="华文中宋" panose="02010600040101010101" charset="-122"/>
              <a:cs typeface="Cambria" panose="02040503050406030204" pitchFamily="18" charset="0"/>
            </a:endParaRPr>
          </a:p>
        </p:txBody>
      </p:sp>
      <p:sp>
        <p:nvSpPr>
          <p:cNvPr id="215058" name="文本框 215057"/>
          <p:cNvSpPr txBox="1"/>
          <p:nvPr/>
        </p:nvSpPr>
        <p:spPr>
          <a:xfrm>
            <a:off x="8305800" y="2895600"/>
            <a:ext cx="838200" cy="1311275"/>
          </a:xfrm>
          <a:prstGeom prst="rect">
            <a:avLst/>
          </a:prstGeom>
          <a:noFill/>
          <a:ln w="12700">
            <a:noFill/>
          </a:ln>
        </p:spPr>
        <p:txBody>
          <a:bodyPr>
            <a:spAutoFit/>
          </a:bodyPr>
          <a:p>
            <a:pPr algn="l" defTabSz="762000" eaLnBrk="0" hangingPunct="0">
              <a:spcBef>
                <a:spcPct val="50000"/>
              </a:spcBef>
            </a:pPr>
            <a:r>
              <a:rPr lang="zh-CN" altLang="en-US" sz="4000" b="1" dirty="0">
                <a:solidFill>
                  <a:srgbClr val="800000"/>
                </a:solidFill>
                <a:latin typeface="Cambria" panose="02040503050406030204" pitchFamily="18" charset="0"/>
                <a:ea typeface="华文中宋" panose="02010600040101010101" charset="-122"/>
                <a:cs typeface="Cambria" panose="02040503050406030204" pitchFamily="18" charset="0"/>
              </a:rPr>
              <a:t>软件</a:t>
            </a:r>
            <a:endParaRPr lang="zh-CN" altLang="en-US" sz="4000" i="1" dirty="0">
              <a:solidFill>
                <a:srgbClr val="FFFF66"/>
              </a:solidFill>
              <a:latin typeface="Cambria" panose="02040503050406030204" pitchFamily="18" charset="0"/>
              <a:ea typeface="华文中宋" panose="02010600040101010101" charset="-122"/>
              <a:cs typeface="Cambria" panose="02040503050406030204" pitchFamily="18" charset="0"/>
            </a:endParaRPr>
          </a:p>
        </p:txBody>
      </p:sp>
      <p:sp>
        <p:nvSpPr>
          <p:cNvPr id="215059" name="文本框 215058"/>
          <p:cNvSpPr txBox="1"/>
          <p:nvPr/>
        </p:nvSpPr>
        <p:spPr>
          <a:xfrm>
            <a:off x="3352800" y="5486400"/>
            <a:ext cx="2895600" cy="836613"/>
          </a:xfrm>
          <a:prstGeom prst="rect">
            <a:avLst/>
          </a:prstGeom>
          <a:noFill/>
          <a:ln w="12700" cap="flat" cmpd="sng">
            <a:solidFill>
              <a:srgbClr val="660033"/>
            </a:solidFill>
            <a:prstDash val="solid"/>
            <a:miter/>
            <a:headEnd type="none" w="sm" len="sm"/>
            <a:tailEnd type="none" w="sm" len="sm"/>
          </a:ln>
        </p:spPr>
        <p:txBody>
          <a:bodyPr>
            <a:spAutoFit/>
          </a:bodyPr>
          <a:p>
            <a:pPr algn="l" defTabSz="762000" eaLnBrk="0" hangingPunct="0">
              <a:spcBef>
                <a:spcPct val="50000"/>
              </a:spcBef>
            </a:pPr>
            <a:r>
              <a:rPr lang="zh-CN" altLang="en-US" sz="4800" b="1" dirty="0">
                <a:solidFill>
                  <a:srgbClr val="993366"/>
                </a:solidFill>
                <a:effectLst>
                  <a:outerShdw blurRad="38100" dist="38100" dir="2700000">
                    <a:srgbClr val="000000"/>
                  </a:outerShdw>
                </a:effectLst>
                <a:latin typeface="Cambria" panose="02040503050406030204" pitchFamily="18" charset="0"/>
                <a:ea typeface="华文中宋" panose="02010600040101010101" charset="-122"/>
                <a:cs typeface="Cambria" panose="02040503050406030204" pitchFamily="18" charset="0"/>
              </a:rPr>
              <a:t>软件系统</a:t>
            </a:r>
            <a:endParaRPr lang="zh-CN" altLang="en-US" sz="4800" i="1" dirty="0">
              <a:solidFill>
                <a:srgbClr val="993366"/>
              </a:solidFill>
              <a:latin typeface="Cambria" panose="02040503050406030204" pitchFamily="18" charset="0"/>
              <a:ea typeface="华文中宋" panose="02010600040101010101" charset="-122"/>
              <a:cs typeface="Cambria" panose="02040503050406030204" pitchFamily="18" charset="0"/>
            </a:endParaRPr>
          </a:p>
        </p:txBody>
      </p:sp>
      <p:cxnSp>
        <p:nvCxnSpPr>
          <p:cNvPr id="3" name="直接连接符 2"/>
          <p:cNvCxnSpPr/>
          <p:nvPr/>
        </p:nvCxnSpPr>
        <p:spPr>
          <a:xfrm>
            <a:off x="-6985" y="0"/>
            <a:ext cx="9150985" cy="6885305"/>
          </a:xfrm>
          <a:prstGeom prst="line">
            <a:avLst/>
          </a:prstGeom>
          <a:ln w="28575">
            <a:solidFill>
              <a:schemeClr val="accent2"/>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5051"/>
                                        </p:tgtEl>
                                        <p:attrNameLst>
                                          <p:attrName>style.visibility</p:attrName>
                                        </p:attrNameLst>
                                      </p:cBhvr>
                                      <p:to>
                                        <p:strVal val="visible"/>
                                      </p:to>
                                    </p:set>
                                    <p:animEffect transition="in" filter="wipe(down)">
                                      <p:cBhvr>
                                        <p:cTn id="7" dur="500"/>
                                        <p:tgtEl>
                                          <p:spTgt spid="2150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5052"/>
                                        </p:tgtEl>
                                        <p:attrNameLst>
                                          <p:attrName>style.visibility</p:attrName>
                                        </p:attrNameLst>
                                      </p:cBhvr>
                                      <p:to>
                                        <p:strVal val="visible"/>
                                      </p:to>
                                    </p:set>
                                    <p:animEffect transition="in" filter="wipe(down)">
                                      <p:cBhvr>
                                        <p:cTn id="12" dur="500"/>
                                        <p:tgtEl>
                                          <p:spTgt spid="215052"/>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215053"/>
                                        </p:tgtEl>
                                        <p:attrNameLst>
                                          <p:attrName>style.visibility</p:attrName>
                                        </p:attrNameLst>
                                      </p:cBhvr>
                                      <p:to>
                                        <p:strVal val="visible"/>
                                      </p:to>
                                    </p:set>
                                    <p:animEffect transition="in" filter="wipe(up)">
                                      <p:cBhvr>
                                        <p:cTn id="16" dur="500"/>
                                        <p:tgtEl>
                                          <p:spTgt spid="21505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15056"/>
                                        </p:tgtEl>
                                        <p:attrNameLst>
                                          <p:attrName>style.visibility</p:attrName>
                                        </p:attrNameLst>
                                      </p:cBhvr>
                                      <p:to>
                                        <p:strVal val="visible"/>
                                      </p:to>
                                    </p:set>
                                    <p:animEffect transition="in" filter="wipe(up)">
                                      <p:cBhvr>
                                        <p:cTn id="21" dur="500"/>
                                        <p:tgtEl>
                                          <p:spTgt spid="215056"/>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215054"/>
                                        </p:tgtEl>
                                        <p:attrNameLst>
                                          <p:attrName>style.visibility</p:attrName>
                                        </p:attrNameLst>
                                      </p:cBhvr>
                                      <p:to>
                                        <p:strVal val="visible"/>
                                      </p:to>
                                    </p:set>
                                    <p:animEffect transition="in" filter="wipe(up)">
                                      <p:cBhvr>
                                        <p:cTn id="25" dur="500"/>
                                        <p:tgtEl>
                                          <p:spTgt spid="215054"/>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215055"/>
                                        </p:tgtEl>
                                        <p:attrNameLst>
                                          <p:attrName>style.visibility</p:attrName>
                                        </p:attrNameLst>
                                      </p:cBhvr>
                                      <p:to>
                                        <p:strVal val="visible"/>
                                      </p:to>
                                    </p:set>
                                    <p:animEffect transition="in" filter="wipe(up)">
                                      <p:cBhvr>
                                        <p:cTn id="29" dur="500"/>
                                        <p:tgtEl>
                                          <p:spTgt spid="21505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15057"/>
                                        </p:tgtEl>
                                        <p:attrNameLst>
                                          <p:attrName>style.visibility</p:attrName>
                                        </p:attrNameLst>
                                      </p:cBhvr>
                                      <p:to>
                                        <p:strVal val="visible"/>
                                      </p:to>
                                    </p:set>
                                    <p:animEffect transition="in" filter="wipe(down)">
                                      <p:cBhvr>
                                        <p:cTn id="34" dur="500"/>
                                        <p:tgtEl>
                                          <p:spTgt spid="215057"/>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215058"/>
                                        </p:tgtEl>
                                        <p:attrNameLst>
                                          <p:attrName>style.visibility</p:attrName>
                                        </p:attrNameLst>
                                      </p:cBhvr>
                                      <p:to>
                                        <p:strVal val="visible"/>
                                      </p:to>
                                    </p:set>
                                    <p:animEffect transition="in" filter="wipe(down)">
                                      <p:cBhvr>
                                        <p:cTn id="38" dur="500"/>
                                        <p:tgtEl>
                                          <p:spTgt spid="215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1" grpId="0"/>
      <p:bldP spid="215052" grpId="0"/>
      <p:bldP spid="215053" grpId="0"/>
      <p:bldP spid="215054" grpId="0"/>
      <p:bldP spid="215055" grpId="0"/>
      <p:bldP spid="215056" grpId="0"/>
      <p:bldP spid="215057" grpId="0"/>
      <p:bldP spid="21505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7894" name="内容占位符 37893"/>
          <p:cNvSpPr>
            <a:spLocks noGrp="1"/>
          </p:cNvSpPr>
          <p:nvPr>
            <p:ph idx="1"/>
          </p:nvPr>
        </p:nvSpPr>
        <p:spPr>
          <a:xfrm>
            <a:off x="467360" y="636905"/>
            <a:ext cx="8136255" cy="5749925"/>
          </a:xfrm>
        </p:spPr>
        <p:txBody>
          <a:bodyPr/>
          <a:p>
            <a:r>
              <a:rPr lang="zh-CN" altLang="en-US" b="0" dirty="0"/>
              <a:t>编制计算机程序的工作称为</a:t>
            </a:r>
            <a:r>
              <a:rPr lang="zh-CN" altLang="en-US" b="0" dirty="0">
                <a:solidFill>
                  <a:schemeClr val="accent2"/>
                </a:solidFill>
              </a:rPr>
              <a:t>程序设计</a:t>
            </a:r>
            <a:r>
              <a:rPr lang="zh-CN" altLang="en-US" b="0" dirty="0"/>
              <a:t>或</a:t>
            </a:r>
            <a:r>
              <a:rPr lang="zh-CN" altLang="en-US" b="0" dirty="0">
                <a:solidFill>
                  <a:schemeClr val="accent2"/>
                </a:solidFill>
              </a:rPr>
              <a:t>编程</a:t>
            </a:r>
            <a:r>
              <a:rPr lang="en-US" altLang="zh-CN" b="0">
                <a:solidFill>
                  <a:schemeClr val="accent2"/>
                </a:solidFill>
              </a:rPr>
              <a:t>(Programming)</a:t>
            </a:r>
            <a:r>
              <a:rPr lang="zh-CN" altLang="en-US" b="0" dirty="0"/>
              <a:t>，其产品就是</a:t>
            </a:r>
            <a:r>
              <a:rPr lang="zh-CN" altLang="en-US" b="0" dirty="0">
                <a:solidFill>
                  <a:schemeClr val="accent2"/>
                </a:solidFill>
              </a:rPr>
              <a:t>程序</a:t>
            </a:r>
            <a:r>
              <a:rPr lang="en-US" altLang="zh-CN" b="0">
                <a:solidFill>
                  <a:schemeClr val="accent2"/>
                </a:solidFill>
              </a:rPr>
              <a:t>(Program)</a:t>
            </a:r>
            <a:r>
              <a:rPr lang="zh-CN" altLang="en-US" b="0" dirty="0"/>
              <a:t>。由于计算机的本质特征，从它诞生之初就有了程序设计工作。</a:t>
            </a:r>
            <a:endParaRPr lang="zh-CN" altLang="en-US" b="0" dirty="0"/>
          </a:p>
          <a:p>
            <a:r>
              <a:rPr lang="zh-CN" altLang="en-US" b="0" dirty="0"/>
              <a:t>要用计算机处理问题，写程序时就必须精确描述所需的全部细节，不能有一点含糊之处。</a:t>
            </a:r>
            <a:endParaRPr lang="zh-CN" altLang="en-US" b="0" dirty="0"/>
          </a:p>
          <a:p>
            <a:r>
              <a:rPr lang="zh-CN" altLang="en-US" dirty="0">
                <a:sym typeface="+mn-ea"/>
              </a:rPr>
              <a:t>编写程序需要使用</a:t>
            </a:r>
            <a:r>
              <a:rPr lang="zh-CN" altLang="en-US" dirty="0">
                <a:solidFill>
                  <a:schemeClr val="accent2"/>
                </a:solidFill>
                <a:sym typeface="+mn-ea"/>
              </a:rPr>
              <a:t>程序设计语言</a:t>
            </a:r>
            <a:r>
              <a:rPr lang="zh-CN" altLang="en-US" dirty="0">
                <a:sym typeface="+mn-ea"/>
              </a:rPr>
              <a:t>或</a:t>
            </a:r>
            <a:r>
              <a:rPr lang="zh-CN" altLang="en-US">
                <a:solidFill>
                  <a:schemeClr val="accent2"/>
                </a:solidFill>
                <a:sym typeface="+mn-ea"/>
              </a:rPr>
              <a:t>编程语言</a:t>
            </a:r>
            <a:r>
              <a:rPr lang="en-US" altLang="zh-CN">
                <a:solidFill>
                  <a:schemeClr val="accent2"/>
                </a:solidFill>
                <a:sym typeface="+mn-ea"/>
              </a:rPr>
              <a:t>(Programming Language)</a:t>
            </a:r>
            <a:r>
              <a:rPr lang="zh-CN" altLang="en-US" dirty="0">
                <a:sym typeface="+mn-ea"/>
              </a:rPr>
              <a:t>。这种语言的特点是计算机可以处理，可以按它的指挥完成工作。</a:t>
            </a:r>
            <a:endParaRPr lang="zh-CN" altLang="en-US" dirty="0">
              <a:sym typeface="+mn-ea"/>
            </a:endParaRPr>
          </a:p>
          <a:p>
            <a:r>
              <a:rPr lang="zh-CN" altLang="en-US" dirty="0">
                <a:sym typeface="+mn-ea"/>
              </a:rPr>
              <a:t>程序设计语言是人与计算机交流的最基本最重要的媒介。</a:t>
            </a:r>
            <a:endParaRPr lang="zh-CN" altLang="en-US" b="0" dirty="0"/>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8916" name="内容占位符 38915"/>
          <p:cNvSpPr>
            <a:spLocks noGrp="1"/>
          </p:cNvSpPr>
          <p:nvPr>
            <p:ph idx="1"/>
          </p:nvPr>
        </p:nvSpPr>
        <p:spPr>
          <a:xfrm>
            <a:off x="467360" y="1052830"/>
            <a:ext cx="8135938" cy="5400675"/>
          </a:xfrm>
        </p:spPr>
        <p:txBody>
          <a:bodyPr/>
          <a:p>
            <a:r>
              <a:rPr lang="zh-CN" altLang="en-US" dirty="0">
                <a:solidFill>
                  <a:schemeClr val="accent2"/>
                </a:solidFill>
              </a:rPr>
              <a:t>硬件层面</a:t>
            </a:r>
            <a:r>
              <a:rPr lang="zh-CN" altLang="en-US" dirty="0"/>
              <a:t>上的程序是</a:t>
            </a:r>
            <a:r>
              <a:rPr lang="zh-CN" altLang="en-US" dirty="0">
                <a:solidFill>
                  <a:schemeClr val="hlink"/>
                </a:solidFill>
              </a:rPr>
              <a:t>机器指令的序列</a:t>
            </a:r>
            <a:r>
              <a:rPr lang="zh-CN" altLang="en-US" dirty="0"/>
              <a:t>。</a:t>
            </a:r>
            <a:endParaRPr lang="zh-CN" altLang="en-US" dirty="0"/>
          </a:p>
          <a:p>
            <a:r>
              <a:rPr lang="zh-CN" altLang="en-US" sz="2400" dirty="0"/>
              <a:t>程序执行：将程序存入内存，通知</a:t>
            </a:r>
            <a:r>
              <a:rPr lang="en-US" altLang="zh-CN" sz="2400" dirty="0"/>
              <a:t> CPU </a:t>
            </a:r>
            <a:r>
              <a:rPr lang="zh-CN" altLang="en-US" sz="2400" dirty="0"/>
              <a:t>第一条指令的地址。命令它“开始”！</a:t>
            </a:r>
            <a:endParaRPr lang="zh-CN" altLang="en-US" sz="2400" dirty="0"/>
          </a:p>
          <a:p>
            <a:r>
              <a:rPr lang="zh-CN" altLang="en-US" sz="2400" dirty="0"/>
              <a:t>一般情况下，</a:t>
            </a:r>
            <a:r>
              <a:rPr lang="en-US" altLang="zh-CN" sz="2400" dirty="0"/>
              <a:t>CPU</a:t>
            </a:r>
            <a:r>
              <a:rPr lang="zh-CN" altLang="en-US" sz="2400" dirty="0"/>
              <a:t>执行完一条指令后，自动取出下一条指令，并如此继续下去。</a:t>
            </a:r>
            <a:endParaRPr lang="zh-CN" altLang="en-US" sz="2400" dirty="0"/>
          </a:p>
          <a:p>
            <a:r>
              <a:rPr lang="zh-CN" altLang="en-US" sz="2400" dirty="0"/>
              <a:t>转跳指令明确指定下一条指令的位置，人可以基于转跳指令描述复杂的执行流程。</a:t>
            </a:r>
            <a:endParaRPr lang="zh-CN" altLang="en-US" sz="2400" dirty="0"/>
          </a:p>
          <a:p>
            <a:r>
              <a:rPr lang="zh-CN" altLang="en-US" sz="2400" dirty="0"/>
              <a:t>人命令计算机去执行一个程序，计算机就会一丝不苟地按这个程序的内容，一条一条指令执行，直至程序结束（指令执行到了最后，或者遇到明确的停止指令）。</a:t>
            </a:r>
            <a:endParaRPr lang="zh-CN" altLang="en-US" sz="2400" dirty="0"/>
          </a:p>
        </p:txBody>
      </p:sp>
      <p:cxnSp>
        <p:nvCxnSpPr>
          <p:cNvPr id="3" name="直接连接符 2"/>
          <p:cNvCxnSpPr/>
          <p:nvPr>
            <p:custDataLst>
              <p:tags r:id="rId1"/>
            </p:custDataLst>
          </p:nvPr>
        </p:nvCxnSpPr>
        <p:spPr>
          <a:xfrm>
            <a:off x="-6985" y="0"/>
            <a:ext cx="9115425" cy="6858000"/>
          </a:xfrm>
          <a:prstGeom prst="line">
            <a:avLst/>
          </a:prstGeom>
          <a:ln w="28575">
            <a:solidFill>
              <a:schemeClr val="accent2"/>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9944" name="内容占位符 39943"/>
          <p:cNvSpPr>
            <a:spLocks noGrp="1"/>
          </p:cNvSpPr>
          <p:nvPr>
            <p:ph sz="half" idx="1"/>
          </p:nvPr>
        </p:nvSpPr>
        <p:spPr>
          <a:xfrm>
            <a:off x="542290" y="1844675"/>
            <a:ext cx="7846695" cy="1502410"/>
          </a:xfrm>
        </p:spPr>
        <p:txBody>
          <a:bodyPr/>
          <a:p>
            <a:pPr marL="0" indent="0">
              <a:spcBef>
                <a:spcPct val="30000"/>
              </a:spcBef>
              <a:buClrTx/>
              <a:buSzTx/>
              <a:buFontTx/>
              <a:buNone/>
            </a:pPr>
            <a:r>
              <a:rPr lang="zh-CN" altLang="en-US" b="0" dirty="0">
                <a:solidFill>
                  <a:srgbClr val="FF0000"/>
                </a:solidFill>
                <a:latin typeface="Cambria" panose="02040503050406030204" pitchFamily="18" charset="0"/>
                <a:ea typeface="华文中宋" panose="02010600040101010101" charset="-122"/>
              </a:rPr>
              <a:t>机器语言</a:t>
            </a:r>
            <a:r>
              <a:rPr lang="zh-CN" altLang="en-US" b="0" dirty="0">
                <a:latin typeface="Cambria" panose="02040503050406030204" pitchFamily="18" charset="0"/>
                <a:ea typeface="华文中宋" panose="02010600040101010101" charset="-122"/>
              </a:rPr>
              <a:t>是机器指令形成的语言，形式为二进制编码，机器可直接执行。</a:t>
            </a:r>
            <a:endParaRPr lang="zh-CN" altLang="en-US" b="0" dirty="0">
              <a:latin typeface="Cambria" panose="02040503050406030204" pitchFamily="18" charset="0"/>
              <a:ea typeface="华文中宋" panose="02010600040101010101" charset="-122"/>
            </a:endParaRPr>
          </a:p>
          <a:p>
            <a:pPr marL="0" indent="0" algn="l">
              <a:spcBef>
                <a:spcPct val="30000"/>
              </a:spcBef>
              <a:buClrTx/>
              <a:buSzTx/>
              <a:buNone/>
            </a:pPr>
            <a:r>
              <a:rPr lang="zh-CN" altLang="en-US" sz="2400">
                <a:latin typeface="Cambria" panose="02040503050406030204" pitchFamily="18" charset="0"/>
                <a:ea typeface="华文中宋" panose="02010600040101010101" charset="-122"/>
                <a:cs typeface="Cambria" panose="02040503050406030204" pitchFamily="18" charset="0"/>
                <a:sym typeface="+mn-ea"/>
              </a:rPr>
              <a:t>示例：</a:t>
            </a:r>
            <a:endParaRPr lang="zh-CN" altLang="en-US" sz="2400" b="0" dirty="0">
              <a:solidFill>
                <a:schemeClr val="accent2"/>
              </a:solidFill>
              <a:latin typeface="Cambria" panose="02040503050406030204" pitchFamily="18" charset="0"/>
              <a:ea typeface="华文中宋" panose="02010600040101010101" charset="-122"/>
              <a:cs typeface="Cambria" panose="02040503050406030204" pitchFamily="18" charset="0"/>
            </a:endParaRPr>
          </a:p>
        </p:txBody>
      </p:sp>
      <p:sp>
        <p:nvSpPr>
          <p:cNvPr id="39946" name="矩形 39945"/>
          <p:cNvSpPr/>
          <p:nvPr/>
        </p:nvSpPr>
        <p:spPr>
          <a:xfrm>
            <a:off x="662305" y="476885"/>
            <a:ext cx="7654290" cy="953135"/>
          </a:xfrm>
          <a:prstGeom prst="rect">
            <a:avLst/>
          </a:prstGeom>
          <a:solidFill>
            <a:schemeClr val="accent1"/>
          </a:solidFill>
          <a:ln w="9525" cap="flat" cmpd="sng">
            <a:solidFill>
              <a:srgbClr val="CC0000"/>
            </a:solidFill>
            <a:prstDash val="solid"/>
            <a:miter/>
            <a:headEnd type="none" w="med" len="med"/>
            <a:tailEnd type="none" w="med" len="med"/>
          </a:ln>
        </p:spPr>
        <p:txBody>
          <a:bodyPr wrap="square" anchor="t">
            <a:spAutoFit/>
          </a:bodyPr>
          <a:p>
            <a:pPr algn="just"/>
            <a:r>
              <a:rPr lang="zh-CN" altLang="en-US" sz="2800" dirty="0">
                <a:ea typeface="华文中宋" panose="02010600040101010101" charset="-122"/>
                <a:cs typeface="Times New Roman" panose="02020603050405020304" pitchFamily="18" charset="0"/>
                <a:sym typeface="+mn-ea"/>
              </a:rPr>
              <a:t>程序设计语言的发展分为三个阶段：</a:t>
            </a:r>
            <a:endParaRPr lang="zh-CN" altLang="en-US" sz="2800" dirty="0">
              <a:ea typeface="华文中宋" panose="02010600040101010101" charset="-122"/>
              <a:cs typeface="Times New Roman" panose="02020603050405020304" pitchFamily="18" charset="0"/>
            </a:endParaRPr>
          </a:p>
          <a:p>
            <a:pPr lvl="0" algn="ctr">
              <a:buNone/>
            </a:pPr>
            <a:r>
              <a:rPr lang="zh-CN" altLang="en-US" sz="2800" dirty="0">
                <a:solidFill>
                  <a:schemeClr val="accent2"/>
                </a:solidFill>
                <a:ea typeface="华文中宋" panose="02010600040101010101" charset="-122"/>
                <a:cs typeface="Times New Roman" panose="02020603050405020304" pitchFamily="18" charset="0"/>
                <a:sym typeface="+mn-ea"/>
              </a:rPr>
              <a:t>机器语言</a:t>
            </a:r>
            <a:r>
              <a:rPr lang="zh-CN" altLang="en-US" sz="2800" dirty="0">
                <a:ea typeface="华文中宋" panose="02010600040101010101" charset="-122"/>
                <a:cs typeface="Times New Roman" panose="02020603050405020304" pitchFamily="18" charset="0"/>
                <a:sym typeface="+mn-ea"/>
              </a:rPr>
              <a:t> </a:t>
            </a:r>
            <a:r>
              <a:rPr lang="en-US" altLang="zh-CN" sz="2800" dirty="0">
                <a:ea typeface="华文中宋" panose="02010600040101010101" charset="-122"/>
                <a:cs typeface="Times New Roman" panose="02020603050405020304" pitchFamily="18" charset="0"/>
                <a:sym typeface="Wingdings" panose="05000000000000000000" pitchFamily="2" charset="2"/>
              </a:rPr>
              <a:t>  </a:t>
            </a:r>
            <a:r>
              <a:rPr lang="zh-CN" altLang="en-US" sz="2800" dirty="0">
                <a:solidFill>
                  <a:schemeClr val="accent2"/>
                </a:solidFill>
                <a:ea typeface="华文中宋" panose="02010600040101010101" charset="-122"/>
                <a:cs typeface="Times New Roman" panose="02020603050405020304" pitchFamily="18" charset="0"/>
                <a:sym typeface="Wingdings" panose="05000000000000000000" pitchFamily="2" charset="2"/>
              </a:rPr>
              <a:t>汇编语言</a:t>
            </a:r>
            <a:r>
              <a:rPr lang="zh-CN" altLang="en-US" sz="2800" dirty="0">
                <a:ea typeface="华文中宋" panose="02010600040101010101" charset="-122"/>
                <a:cs typeface="Times New Roman" panose="02020603050405020304" pitchFamily="18" charset="0"/>
                <a:sym typeface="Wingdings" panose="05000000000000000000" pitchFamily="2" charset="2"/>
              </a:rPr>
              <a:t> </a:t>
            </a:r>
            <a:r>
              <a:rPr lang="en-US" altLang="zh-CN" sz="2800" dirty="0">
                <a:ea typeface="华文中宋" panose="02010600040101010101" charset="-122"/>
                <a:cs typeface="Times New Roman" panose="02020603050405020304" pitchFamily="18" charset="0"/>
                <a:sym typeface="Wingdings" panose="05000000000000000000" pitchFamily="2" charset="2"/>
              </a:rPr>
              <a:t> </a:t>
            </a:r>
            <a:r>
              <a:rPr lang="zh-CN" altLang="en-US" sz="2800" dirty="0">
                <a:solidFill>
                  <a:schemeClr val="accent2"/>
                </a:solidFill>
                <a:ea typeface="华文中宋" panose="02010600040101010101" charset="-122"/>
                <a:cs typeface="Times New Roman" panose="02020603050405020304" pitchFamily="18" charset="0"/>
                <a:sym typeface="Wingdings" panose="05000000000000000000" pitchFamily="2" charset="2"/>
              </a:rPr>
              <a:t>高级语言</a:t>
            </a:r>
            <a:endParaRPr lang="zh-CN" altLang="en-US" sz="2800" b="1" dirty="0">
              <a:solidFill>
                <a:schemeClr val="accent2"/>
              </a:solidFill>
              <a:ea typeface="华文中宋" panose="02010600040101010101" charset="-122"/>
              <a:cs typeface="Times New Roman" panose="02020603050405020304" pitchFamily="18" charset="0"/>
              <a:sym typeface="Wingdings" panose="05000000000000000000" pitchFamily="2" charset="2"/>
            </a:endParaRPr>
          </a:p>
        </p:txBody>
      </p:sp>
      <p:sp>
        <p:nvSpPr>
          <p:cNvPr id="3" name="文本框 2"/>
          <p:cNvSpPr txBox="1"/>
          <p:nvPr/>
        </p:nvSpPr>
        <p:spPr>
          <a:xfrm>
            <a:off x="612140" y="5516880"/>
            <a:ext cx="8074660" cy="521970"/>
          </a:xfrm>
          <a:prstGeom prst="rect">
            <a:avLst/>
          </a:prstGeom>
          <a:noFill/>
        </p:spPr>
        <p:txBody>
          <a:bodyPr wrap="square" rtlCol="0">
            <a:spAutoFit/>
          </a:bodyPr>
          <a:p>
            <a:pPr algn="just"/>
            <a:r>
              <a:rPr lang="zh-CN" altLang="en-US" sz="2800" dirty="0">
                <a:solidFill>
                  <a:schemeClr val="accent2"/>
                </a:solidFill>
                <a:latin typeface="Cambria" panose="02040503050406030204" pitchFamily="18" charset="0"/>
                <a:ea typeface="华文中宋" panose="02010600040101010101" charset="-122"/>
                <a:sym typeface="+mn-ea"/>
              </a:rPr>
              <a:t>难写难读，人使用不便，程序开发效率极低。</a:t>
            </a:r>
            <a:endParaRPr lang="zh-CN" altLang="en-US" sz="2800" dirty="0">
              <a:solidFill>
                <a:schemeClr val="accent2"/>
              </a:solidFill>
              <a:latin typeface="Cambria" panose="02040503050406030204" pitchFamily="18" charset="0"/>
              <a:ea typeface="华文中宋" panose="02010600040101010101" charset="-122"/>
              <a:sym typeface="+mn-ea"/>
            </a:endParaRPr>
          </a:p>
        </p:txBody>
      </p:sp>
      <p:sp>
        <p:nvSpPr>
          <p:cNvPr id="4" name="文本框 3"/>
          <p:cNvSpPr txBox="1"/>
          <p:nvPr/>
        </p:nvSpPr>
        <p:spPr>
          <a:xfrm>
            <a:off x="1051560" y="3536950"/>
            <a:ext cx="6782435" cy="1966595"/>
          </a:xfrm>
          <a:prstGeom prst="rect">
            <a:avLst/>
          </a:prstGeom>
          <a:noFill/>
          <a:ln>
            <a:solidFill>
              <a:schemeClr val="tx1"/>
            </a:solidFill>
            <a:prstDash val="dash"/>
          </a:ln>
        </p:spPr>
        <p:txBody>
          <a:bodyPr wrap="square" rtlCol="0">
            <a:noAutofit/>
          </a:bodyPr>
          <a:p>
            <a:pPr algn="l">
              <a:spcBef>
                <a:spcPts val="0"/>
              </a:spcBef>
              <a:buNone/>
            </a:pPr>
            <a:r>
              <a:rPr lang="en-US" altLang="zh-CN" sz="2000">
                <a:latin typeface="Cambria" panose="02040503050406030204" pitchFamily="18" charset="0"/>
                <a:ea typeface="楷体" panose="02010609060101010101" charset="-122"/>
                <a:cs typeface="Cambria" panose="02040503050406030204" pitchFamily="18" charset="0"/>
                <a:sym typeface="+mn-ea"/>
              </a:rPr>
              <a:t>00000001000000001000	</a:t>
            </a:r>
            <a:r>
              <a:rPr lang="zh-CN" altLang="en-US" sz="2000" dirty="0">
                <a:latin typeface="Cambria" panose="02040503050406030204" pitchFamily="18" charset="0"/>
                <a:ea typeface="楷体" panose="02010609060101010101" charset="-122"/>
                <a:cs typeface="Cambria" panose="02040503050406030204" pitchFamily="18" charset="0"/>
                <a:sym typeface="+mn-ea"/>
              </a:rPr>
              <a:t>数据装入寄存器</a:t>
            </a:r>
            <a:r>
              <a:rPr lang="en-US" altLang="zh-CN" sz="2000" dirty="0">
                <a:latin typeface="Cambria" panose="02040503050406030204" pitchFamily="18" charset="0"/>
                <a:ea typeface="楷体" panose="02010609060101010101" charset="-122"/>
                <a:cs typeface="Cambria" panose="02040503050406030204" pitchFamily="18" charset="0"/>
                <a:sym typeface="+mn-ea"/>
              </a:rPr>
              <a:t> </a:t>
            </a:r>
            <a:r>
              <a:rPr lang="en-US" altLang="zh-CN" sz="2000">
                <a:latin typeface="Cambria" panose="02040503050406030204" pitchFamily="18" charset="0"/>
                <a:ea typeface="楷体" panose="02010609060101010101" charset="-122"/>
                <a:cs typeface="Cambria" panose="02040503050406030204" pitchFamily="18" charset="0"/>
                <a:sym typeface="+mn-ea"/>
              </a:rPr>
              <a:t>0</a:t>
            </a:r>
            <a:endParaRPr lang="en-US" altLang="zh-CN" sz="2000">
              <a:latin typeface="Cambria" panose="02040503050406030204" pitchFamily="18" charset="0"/>
              <a:ea typeface="楷体" panose="02010609060101010101" charset="-122"/>
              <a:cs typeface="Cambria" panose="02040503050406030204" pitchFamily="18" charset="0"/>
            </a:endParaRPr>
          </a:p>
          <a:p>
            <a:pPr algn="l">
              <a:spcBef>
                <a:spcPts val="0"/>
              </a:spcBef>
              <a:buNone/>
            </a:pPr>
            <a:r>
              <a:rPr lang="en-US" altLang="zh-CN" sz="2000">
                <a:latin typeface="Cambria" panose="02040503050406030204" pitchFamily="18" charset="0"/>
                <a:ea typeface="楷体" panose="02010609060101010101" charset="-122"/>
                <a:cs typeface="Cambria" panose="02040503050406030204" pitchFamily="18" charset="0"/>
                <a:sym typeface="+mn-ea"/>
              </a:rPr>
              <a:t>00000001000100001010	</a:t>
            </a:r>
            <a:r>
              <a:rPr lang="zh-CN" altLang="en-US" sz="2000" dirty="0">
                <a:latin typeface="Cambria" panose="02040503050406030204" pitchFamily="18" charset="0"/>
                <a:ea typeface="楷体" panose="02010609060101010101" charset="-122"/>
                <a:cs typeface="Cambria" panose="02040503050406030204" pitchFamily="18" charset="0"/>
                <a:sym typeface="+mn-ea"/>
              </a:rPr>
              <a:t>数据装入寄存器</a:t>
            </a:r>
            <a:r>
              <a:rPr lang="en-US" altLang="zh-CN" sz="2000" dirty="0">
                <a:latin typeface="Cambria" panose="02040503050406030204" pitchFamily="18" charset="0"/>
                <a:ea typeface="楷体" panose="02010609060101010101" charset="-122"/>
                <a:cs typeface="Cambria" panose="02040503050406030204" pitchFamily="18" charset="0"/>
                <a:sym typeface="+mn-ea"/>
              </a:rPr>
              <a:t> </a:t>
            </a:r>
            <a:r>
              <a:rPr lang="en-US" altLang="zh-CN" sz="2000">
                <a:latin typeface="Cambria" panose="02040503050406030204" pitchFamily="18" charset="0"/>
                <a:ea typeface="楷体" panose="02010609060101010101" charset="-122"/>
                <a:cs typeface="Cambria" panose="02040503050406030204" pitchFamily="18" charset="0"/>
                <a:sym typeface="+mn-ea"/>
              </a:rPr>
              <a:t>1</a:t>
            </a:r>
            <a:endParaRPr lang="en-US" altLang="zh-CN" sz="2000">
              <a:latin typeface="Cambria" panose="02040503050406030204" pitchFamily="18" charset="0"/>
              <a:ea typeface="楷体" panose="02010609060101010101" charset="-122"/>
              <a:cs typeface="Cambria" panose="02040503050406030204" pitchFamily="18" charset="0"/>
            </a:endParaRPr>
          </a:p>
          <a:p>
            <a:pPr algn="l">
              <a:spcBef>
                <a:spcPts val="0"/>
              </a:spcBef>
              <a:buNone/>
            </a:pPr>
            <a:r>
              <a:rPr lang="en-US" altLang="zh-CN" sz="2000">
                <a:latin typeface="Cambria" panose="02040503050406030204" pitchFamily="18" charset="0"/>
                <a:ea typeface="楷体" panose="02010609060101010101" charset="-122"/>
                <a:cs typeface="Cambria" panose="02040503050406030204" pitchFamily="18" charset="0"/>
                <a:sym typeface="+mn-ea"/>
              </a:rPr>
              <a:t>00000101000000000001	</a:t>
            </a:r>
            <a:r>
              <a:rPr lang="zh-CN" altLang="en-US" sz="2000" dirty="0">
                <a:latin typeface="Cambria" panose="02040503050406030204" pitchFamily="18" charset="0"/>
                <a:ea typeface="楷体" panose="02010609060101010101" charset="-122"/>
                <a:cs typeface="Cambria" panose="02040503050406030204" pitchFamily="18" charset="0"/>
                <a:sym typeface="+mn-ea"/>
              </a:rPr>
              <a:t>寄存器</a:t>
            </a:r>
            <a:r>
              <a:rPr lang="en-US" altLang="zh-CN" sz="2000" dirty="0">
                <a:latin typeface="Cambria" panose="02040503050406030204" pitchFamily="18" charset="0"/>
                <a:ea typeface="楷体" panose="02010609060101010101" charset="-122"/>
                <a:cs typeface="Cambria" panose="02040503050406030204" pitchFamily="18" charset="0"/>
                <a:sym typeface="+mn-ea"/>
              </a:rPr>
              <a:t> 0 </a:t>
            </a:r>
            <a:r>
              <a:rPr lang="zh-CN" altLang="en-US" sz="2000" dirty="0">
                <a:latin typeface="Cambria" panose="02040503050406030204" pitchFamily="18" charset="0"/>
                <a:ea typeface="楷体" panose="02010609060101010101" charset="-122"/>
                <a:cs typeface="Cambria" panose="02040503050406030204" pitchFamily="18" charset="0"/>
                <a:sym typeface="+mn-ea"/>
              </a:rPr>
              <a:t>与</a:t>
            </a:r>
            <a:r>
              <a:rPr lang="en-US" altLang="zh-CN" sz="2000" dirty="0">
                <a:latin typeface="Cambria" panose="02040503050406030204" pitchFamily="18" charset="0"/>
                <a:ea typeface="楷体" panose="02010609060101010101" charset="-122"/>
                <a:cs typeface="Cambria" panose="02040503050406030204" pitchFamily="18" charset="0"/>
                <a:sym typeface="+mn-ea"/>
              </a:rPr>
              <a:t> 1 </a:t>
            </a:r>
            <a:r>
              <a:rPr lang="zh-CN" altLang="en-US" sz="2000" dirty="0">
                <a:latin typeface="Cambria" panose="02040503050406030204" pitchFamily="18" charset="0"/>
                <a:ea typeface="楷体" panose="02010609060101010101" charset="-122"/>
                <a:cs typeface="Cambria" panose="02040503050406030204" pitchFamily="18" charset="0"/>
                <a:sym typeface="+mn-ea"/>
              </a:rPr>
              <a:t>的数据相乘</a:t>
            </a:r>
            <a:endParaRPr lang="en-US" altLang="zh-CN" sz="2000">
              <a:latin typeface="Cambria" panose="02040503050406030204" pitchFamily="18" charset="0"/>
              <a:ea typeface="楷体" panose="02010609060101010101" charset="-122"/>
              <a:cs typeface="Cambria" panose="02040503050406030204" pitchFamily="18" charset="0"/>
            </a:endParaRPr>
          </a:p>
          <a:p>
            <a:pPr algn="l">
              <a:spcBef>
                <a:spcPts val="0"/>
              </a:spcBef>
              <a:buNone/>
            </a:pPr>
            <a:r>
              <a:rPr lang="en-US" altLang="zh-CN" sz="2000">
                <a:latin typeface="Cambria" panose="02040503050406030204" pitchFamily="18" charset="0"/>
                <a:ea typeface="楷体" panose="02010609060101010101" charset="-122"/>
                <a:cs typeface="Cambria" panose="02040503050406030204" pitchFamily="18" charset="0"/>
                <a:sym typeface="+mn-ea"/>
              </a:rPr>
              <a:t>00000001000100001100	</a:t>
            </a:r>
            <a:r>
              <a:rPr lang="zh-CN" altLang="en-US" sz="2000" dirty="0">
                <a:latin typeface="Cambria" panose="02040503050406030204" pitchFamily="18" charset="0"/>
                <a:ea typeface="楷体" panose="02010609060101010101" charset="-122"/>
                <a:cs typeface="Cambria" panose="02040503050406030204" pitchFamily="18" charset="0"/>
                <a:sym typeface="+mn-ea"/>
              </a:rPr>
              <a:t>数据装入寄存器</a:t>
            </a:r>
            <a:r>
              <a:rPr lang="en-US" altLang="zh-CN" sz="2000" dirty="0">
                <a:latin typeface="Cambria" panose="02040503050406030204" pitchFamily="18" charset="0"/>
                <a:ea typeface="楷体" panose="02010609060101010101" charset="-122"/>
                <a:cs typeface="Cambria" panose="02040503050406030204" pitchFamily="18" charset="0"/>
                <a:sym typeface="+mn-ea"/>
              </a:rPr>
              <a:t> </a:t>
            </a:r>
            <a:r>
              <a:rPr lang="en-US" altLang="zh-CN" sz="2000">
                <a:latin typeface="Cambria" panose="02040503050406030204" pitchFamily="18" charset="0"/>
                <a:ea typeface="楷体" panose="02010609060101010101" charset="-122"/>
                <a:cs typeface="Cambria" panose="02040503050406030204" pitchFamily="18" charset="0"/>
                <a:sym typeface="+mn-ea"/>
              </a:rPr>
              <a:t>1</a:t>
            </a:r>
            <a:endParaRPr lang="en-US" altLang="zh-CN" sz="2000">
              <a:latin typeface="Cambria" panose="02040503050406030204" pitchFamily="18" charset="0"/>
              <a:ea typeface="楷体" panose="02010609060101010101" charset="-122"/>
              <a:cs typeface="Cambria" panose="02040503050406030204" pitchFamily="18" charset="0"/>
            </a:endParaRPr>
          </a:p>
          <a:p>
            <a:pPr algn="l">
              <a:spcBef>
                <a:spcPts val="0"/>
              </a:spcBef>
              <a:buNone/>
            </a:pPr>
            <a:r>
              <a:rPr lang="en-US" altLang="zh-CN" sz="2000">
                <a:latin typeface="Cambria" panose="02040503050406030204" pitchFamily="18" charset="0"/>
                <a:ea typeface="楷体" panose="02010609060101010101" charset="-122"/>
                <a:cs typeface="Cambria" panose="02040503050406030204" pitchFamily="18" charset="0"/>
                <a:sym typeface="+mn-ea"/>
              </a:rPr>
              <a:t>00000100000000000001	</a:t>
            </a:r>
            <a:r>
              <a:rPr lang="zh-CN" altLang="en-US" sz="2000" dirty="0">
                <a:latin typeface="Cambria" panose="02040503050406030204" pitchFamily="18" charset="0"/>
                <a:ea typeface="楷体" panose="02010609060101010101" charset="-122"/>
                <a:cs typeface="Cambria" panose="02040503050406030204" pitchFamily="18" charset="0"/>
                <a:sym typeface="+mn-ea"/>
              </a:rPr>
              <a:t>寄存器</a:t>
            </a:r>
            <a:r>
              <a:rPr lang="en-US" altLang="zh-CN" sz="2000" dirty="0">
                <a:latin typeface="Cambria" panose="02040503050406030204" pitchFamily="18" charset="0"/>
                <a:ea typeface="楷体" panose="02010609060101010101" charset="-122"/>
                <a:cs typeface="Cambria" panose="02040503050406030204" pitchFamily="18" charset="0"/>
                <a:sym typeface="+mn-ea"/>
              </a:rPr>
              <a:t> 0 </a:t>
            </a:r>
            <a:r>
              <a:rPr lang="zh-CN" altLang="en-US" sz="2000" dirty="0">
                <a:latin typeface="Cambria" panose="02040503050406030204" pitchFamily="18" charset="0"/>
                <a:ea typeface="楷体" panose="02010609060101010101" charset="-122"/>
                <a:cs typeface="Cambria" panose="02040503050406030204" pitchFamily="18" charset="0"/>
                <a:sym typeface="+mn-ea"/>
              </a:rPr>
              <a:t>与</a:t>
            </a:r>
            <a:r>
              <a:rPr lang="en-US" altLang="zh-CN" sz="2000" dirty="0">
                <a:latin typeface="Cambria" panose="02040503050406030204" pitchFamily="18" charset="0"/>
                <a:ea typeface="楷体" panose="02010609060101010101" charset="-122"/>
                <a:cs typeface="Cambria" panose="02040503050406030204" pitchFamily="18" charset="0"/>
                <a:sym typeface="+mn-ea"/>
              </a:rPr>
              <a:t> 1 </a:t>
            </a:r>
            <a:r>
              <a:rPr lang="zh-CN" altLang="en-US" sz="2000" dirty="0">
                <a:latin typeface="Cambria" panose="02040503050406030204" pitchFamily="18" charset="0"/>
                <a:ea typeface="楷体" panose="02010609060101010101" charset="-122"/>
                <a:cs typeface="Cambria" panose="02040503050406030204" pitchFamily="18" charset="0"/>
                <a:sym typeface="+mn-ea"/>
              </a:rPr>
              <a:t>的数据相加</a:t>
            </a:r>
            <a:endParaRPr lang="en-US" altLang="zh-CN" sz="2000">
              <a:latin typeface="Cambria" panose="02040503050406030204" pitchFamily="18" charset="0"/>
              <a:ea typeface="楷体" panose="02010609060101010101" charset="-122"/>
              <a:cs typeface="Cambria" panose="02040503050406030204" pitchFamily="18" charset="0"/>
            </a:endParaRPr>
          </a:p>
          <a:p>
            <a:pPr algn="l">
              <a:spcBef>
                <a:spcPts val="0"/>
              </a:spcBef>
              <a:buNone/>
            </a:pPr>
            <a:r>
              <a:rPr lang="en-US" altLang="zh-CN" sz="2000">
                <a:latin typeface="Cambria" panose="02040503050406030204" pitchFamily="18" charset="0"/>
                <a:ea typeface="楷体" panose="02010609060101010101" charset="-122"/>
                <a:cs typeface="Cambria" panose="02040503050406030204" pitchFamily="18" charset="0"/>
                <a:sym typeface="+mn-ea"/>
              </a:rPr>
              <a:t>00000010000000001110	</a:t>
            </a:r>
            <a:r>
              <a:rPr lang="zh-CN" altLang="en-US" sz="2000" dirty="0">
                <a:latin typeface="Cambria" panose="02040503050406030204" pitchFamily="18" charset="0"/>
                <a:ea typeface="楷体" panose="02010609060101010101" charset="-122"/>
                <a:cs typeface="Cambria" panose="02040503050406030204" pitchFamily="18" charset="0"/>
                <a:sym typeface="+mn-ea"/>
              </a:rPr>
              <a:t>保存寄存器</a:t>
            </a:r>
            <a:r>
              <a:rPr lang="en-US" altLang="zh-CN" sz="2000" dirty="0">
                <a:latin typeface="Cambria" panose="02040503050406030204" pitchFamily="18" charset="0"/>
                <a:ea typeface="楷体" panose="02010609060101010101" charset="-122"/>
                <a:cs typeface="Cambria" panose="02040503050406030204" pitchFamily="18" charset="0"/>
                <a:sym typeface="+mn-ea"/>
              </a:rPr>
              <a:t> 0 </a:t>
            </a:r>
            <a:r>
              <a:rPr lang="zh-CN" altLang="en-US" sz="2000" dirty="0">
                <a:latin typeface="Cambria" panose="02040503050406030204" pitchFamily="18" charset="0"/>
                <a:ea typeface="楷体" panose="02010609060101010101" charset="-122"/>
                <a:cs typeface="Cambria" panose="02040503050406030204" pitchFamily="18" charset="0"/>
                <a:sym typeface="+mn-ea"/>
              </a:rPr>
              <a:t>里的数据</a:t>
            </a:r>
            <a:endParaRPr lang="en-US" altLang="zh-CN" sz="2000">
              <a:latin typeface="Cambria" panose="02040503050406030204" pitchFamily="18" charset="0"/>
              <a:ea typeface="楷体" panose="02010609060101010101" charset="-122"/>
              <a:cs typeface="Cambria" panose="02040503050406030204" pitchFamily="18" charset="0"/>
            </a:endParaRPr>
          </a:p>
          <a:p>
            <a:pPr algn="l"/>
            <a:endParaRPr lang="en-US" altLang="zh-CN" sz="2000" dirty="0">
              <a:latin typeface="Cambria" panose="02040503050406030204" pitchFamily="18" charset="0"/>
              <a:ea typeface="楷体" panose="02010609060101010101" charset="-122"/>
              <a:cs typeface="Cambria" panose="020405030504060302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40967" name="内容占位符 40966"/>
          <p:cNvSpPr>
            <a:spLocks noGrp="1"/>
          </p:cNvSpPr>
          <p:nvPr>
            <p:ph idx="1"/>
          </p:nvPr>
        </p:nvSpPr>
        <p:spPr>
          <a:xfrm>
            <a:off x="539115" y="764540"/>
            <a:ext cx="8135938" cy="5400675"/>
          </a:xfrm>
        </p:spPr>
        <p:txBody>
          <a:bodyPr/>
          <a:p>
            <a:pPr marL="0" indent="0">
              <a:spcBef>
                <a:spcPct val="30000"/>
              </a:spcBef>
              <a:buClrTx/>
              <a:buSzTx/>
              <a:buFontTx/>
              <a:buNone/>
            </a:pPr>
            <a:r>
              <a:rPr lang="zh-CN" altLang="en-US" dirty="0">
                <a:solidFill>
                  <a:schemeClr val="accent2"/>
                </a:solidFill>
              </a:rPr>
              <a:t>汇编语言</a:t>
            </a:r>
            <a:r>
              <a:rPr lang="zh-CN" altLang="en-US" dirty="0"/>
              <a:t>：采用助记的符号形式（</a:t>
            </a:r>
            <a:r>
              <a:rPr lang="zh-CN" altLang="en-US" dirty="0">
                <a:sym typeface="+mn-ea"/>
              </a:rPr>
              <a:t>汇编指令与机器指令一一对应</a:t>
            </a:r>
            <a:r>
              <a:rPr lang="zh-CN" altLang="en-US" dirty="0"/>
              <a:t>），有利于人的阅读和使用。</a:t>
            </a:r>
            <a:endParaRPr lang="zh-CN" altLang="en-US" dirty="0"/>
          </a:p>
          <a:p>
            <a:pPr marL="0" indent="0">
              <a:spcBef>
                <a:spcPct val="30000"/>
              </a:spcBef>
              <a:buClrTx/>
              <a:buSzTx/>
              <a:buFontTx/>
              <a:buNone/>
            </a:pPr>
            <a:r>
              <a:rPr lang="zh-CN" altLang="en-US" sz="2400">
                <a:latin typeface="楷体" panose="02010609060101010101" charset="-122"/>
                <a:ea typeface="楷体" panose="02010609060101010101" charset="-122"/>
                <a:cs typeface="Cambria" panose="02040503050406030204" pitchFamily="18" charset="0"/>
                <a:sym typeface="+mn-ea"/>
              </a:rPr>
              <a:t>示例：</a:t>
            </a:r>
            <a:endParaRPr lang="zh-CN" altLang="en-US" sz="2400" dirty="0">
              <a:latin typeface="楷体" panose="02010609060101010101" charset="-122"/>
              <a:ea typeface="楷体" panose="02010609060101010101" charset="-122"/>
              <a:cs typeface="Cambria" panose="02040503050406030204" pitchFamily="18" charset="0"/>
              <a:sym typeface="+mn-ea"/>
            </a:endParaRPr>
          </a:p>
        </p:txBody>
      </p:sp>
      <p:sp>
        <p:nvSpPr>
          <p:cNvPr id="41059" name="矩形 41058"/>
          <p:cNvSpPr/>
          <p:nvPr/>
        </p:nvSpPr>
        <p:spPr>
          <a:xfrm>
            <a:off x="1902143" y="115888"/>
            <a:ext cx="5253990" cy="460375"/>
          </a:xfrm>
          <a:prstGeom prst="rect">
            <a:avLst/>
          </a:prstGeom>
          <a:noFill/>
          <a:ln w="9525" cap="flat" cmpd="sng">
            <a:solidFill>
              <a:srgbClr val="CC0000"/>
            </a:solidFill>
            <a:prstDash val="solid"/>
            <a:miter/>
            <a:headEnd type="none" w="med" len="med"/>
            <a:tailEnd type="none" w="med" len="med"/>
          </a:ln>
        </p:spPr>
        <p:txBody>
          <a:bodyPr wrap="none" anchor="t">
            <a:spAutoFit/>
          </a:bodyPr>
          <a:p>
            <a:r>
              <a:rPr lang="zh-CN" altLang="en-US" b="1" dirty="0">
                <a:latin typeface="Cambria" panose="02040503050406030204" pitchFamily="18" charset="0"/>
                <a:ea typeface="华文中宋" panose="02010600040101010101" charset="-122"/>
                <a:cs typeface="Cambria" panose="02040503050406030204" pitchFamily="18" charset="0"/>
              </a:rPr>
              <a:t>机器语言   </a:t>
            </a:r>
            <a:r>
              <a:rPr lang="en-US" altLang="zh-CN" b="1" dirty="0">
                <a:latin typeface="Cambria" panose="02040503050406030204" pitchFamily="18" charset="0"/>
                <a:ea typeface="华文中宋" panose="02010600040101010101" charset="-122"/>
                <a:cs typeface="Cambria" panose="02040503050406030204" pitchFamily="18" charset="0"/>
                <a:sym typeface="Wingdings" panose="05000000000000000000" pitchFamily="2" charset="2"/>
              </a:rPr>
              <a:t>   </a:t>
            </a:r>
            <a:r>
              <a:rPr lang="zh-CN" altLang="en-US" b="1" dirty="0">
                <a:solidFill>
                  <a:schemeClr val="accent2"/>
                </a:solidFill>
                <a:latin typeface="Cambria" panose="02040503050406030204" pitchFamily="18" charset="0"/>
                <a:ea typeface="华文中宋" panose="02010600040101010101" charset="-122"/>
                <a:cs typeface="Cambria" panose="02040503050406030204" pitchFamily="18" charset="0"/>
                <a:sym typeface="Wingdings" panose="05000000000000000000" pitchFamily="2" charset="2"/>
              </a:rPr>
              <a:t>汇编语言</a:t>
            </a:r>
            <a:r>
              <a:rPr lang="zh-CN" altLang="en-US" b="1" dirty="0">
                <a:latin typeface="Cambria" panose="02040503050406030204" pitchFamily="18" charset="0"/>
                <a:ea typeface="华文中宋" panose="02010600040101010101" charset="-122"/>
                <a:cs typeface="Cambria" panose="02040503050406030204" pitchFamily="18" charset="0"/>
                <a:sym typeface="Wingdings" panose="05000000000000000000" pitchFamily="2" charset="2"/>
              </a:rPr>
              <a:t>   </a:t>
            </a:r>
            <a:r>
              <a:rPr lang="en-US" altLang="zh-CN" b="1" dirty="0">
                <a:latin typeface="Cambria" panose="02040503050406030204" pitchFamily="18" charset="0"/>
                <a:ea typeface="华文中宋" panose="02010600040101010101" charset="-122"/>
                <a:cs typeface="Cambria" panose="02040503050406030204" pitchFamily="18" charset="0"/>
                <a:sym typeface="Wingdings" panose="05000000000000000000" pitchFamily="2" charset="2"/>
              </a:rPr>
              <a:t>   </a:t>
            </a:r>
            <a:r>
              <a:rPr lang="zh-CN" altLang="en-US" b="1" dirty="0">
                <a:latin typeface="Cambria" panose="02040503050406030204" pitchFamily="18" charset="0"/>
                <a:ea typeface="华文中宋" panose="02010600040101010101" charset="-122"/>
                <a:cs typeface="Cambria" panose="02040503050406030204" pitchFamily="18" charset="0"/>
                <a:sym typeface="Wingdings" panose="05000000000000000000" pitchFamily="2" charset="2"/>
              </a:rPr>
              <a:t>高级语言</a:t>
            </a:r>
            <a:endParaRPr lang="zh-CN" altLang="en-US" b="1" dirty="0">
              <a:latin typeface="Cambria" panose="02040503050406030204" pitchFamily="18" charset="0"/>
              <a:ea typeface="华文中宋" panose="02010600040101010101" charset="-122"/>
              <a:cs typeface="Cambria" panose="02040503050406030204" pitchFamily="18" charset="0"/>
              <a:sym typeface="Wingdings" panose="05000000000000000000" pitchFamily="2" charset="2"/>
            </a:endParaRPr>
          </a:p>
        </p:txBody>
      </p:sp>
      <p:sp>
        <p:nvSpPr>
          <p:cNvPr id="3" name="文本框 2"/>
          <p:cNvSpPr txBox="1"/>
          <p:nvPr/>
        </p:nvSpPr>
        <p:spPr>
          <a:xfrm>
            <a:off x="433705" y="3932555"/>
            <a:ext cx="8241665" cy="2637790"/>
          </a:xfrm>
          <a:prstGeom prst="rect">
            <a:avLst/>
          </a:prstGeom>
          <a:noFill/>
        </p:spPr>
        <p:txBody>
          <a:bodyPr wrap="square" rtlCol="0" anchor="t">
            <a:spAutoFit/>
          </a:bodyPr>
          <a:p>
            <a:pPr algn="just">
              <a:spcBef>
                <a:spcPct val="30000"/>
              </a:spcBef>
              <a:buClrTx/>
              <a:buSzTx/>
              <a:buFontTx/>
              <a:buNone/>
            </a:pPr>
            <a:r>
              <a:rPr lang="zh-CN" altLang="en-US" dirty="0">
                <a:latin typeface="华文中宋" panose="02010600040101010101" charset="-122"/>
                <a:ea typeface="华文中宋" panose="02010600040101010101" charset="-122"/>
                <a:sym typeface="+mn-ea"/>
              </a:rPr>
              <a:t>计算机无法直接执行汇编语言程序，执行前需要把汇编语言程序翻译为机器指令程序。</a:t>
            </a:r>
            <a:endParaRPr lang="zh-CN" altLang="en-US" dirty="0">
              <a:latin typeface="华文中宋" panose="02010600040101010101" charset="-122"/>
              <a:ea typeface="华文中宋" panose="02010600040101010101" charset="-122"/>
              <a:sym typeface="+mn-ea"/>
            </a:endParaRPr>
          </a:p>
          <a:p>
            <a:pPr algn="just">
              <a:spcBef>
                <a:spcPct val="30000"/>
              </a:spcBef>
              <a:buClrTx/>
              <a:buSzTx/>
              <a:buFontTx/>
              <a:buNone/>
            </a:pPr>
            <a:r>
              <a:rPr lang="zh-CN" altLang="en-US" dirty="0">
                <a:latin typeface="华文中宋" panose="02010600040101010101" charset="-122"/>
                <a:ea typeface="华文中宋" panose="02010600040101010101" charset="-122"/>
                <a:sym typeface="+mn-ea"/>
              </a:rPr>
              <a:t>汇编语言的特点：</a:t>
            </a:r>
            <a:endParaRPr lang="zh-CN" altLang="en-US" b="0" dirty="0">
              <a:latin typeface="华文中宋" panose="02010600040101010101" charset="-122"/>
              <a:ea typeface="华文中宋" panose="02010600040101010101" charset="-122"/>
            </a:endParaRPr>
          </a:p>
          <a:p>
            <a:pPr algn="just">
              <a:spcBef>
                <a:spcPct val="30000"/>
              </a:spcBef>
              <a:buClrTx/>
              <a:buSzTx/>
              <a:buFontTx/>
            </a:pPr>
            <a:r>
              <a:rPr lang="en-US" altLang="zh-CN" dirty="0">
                <a:latin typeface="华文中宋" panose="02010600040101010101" charset="-122"/>
                <a:ea typeface="华文中宋" panose="02010600040101010101" charset="-122"/>
                <a:sym typeface="+mn-ea"/>
              </a:rPr>
              <a:t>·</a:t>
            </a:r>
            <a:r>
              <a:rPr lang="zh-CN" altLang="en-US" dirty="0">
                <a:latin typeface="华文中宋" panose="02010600040101010101" charset="-122"/>
                <a:ea typeface="华文中宋" panose="02010600040101010101" charset="-122"/>
                <a:sym typeface="+mn-ea"/>
              </a:rPr>
              <a:t>每条指令的意义容易理解</a:t>
            </a:r>
            <a:r>
              <a:rPr lang="en-US" altLang="zh-CN" dirty="0">
                <a:latin typeface="华文中宋" panose="02010600040101010101" charset="-122"/>
                <a:ea typeface="华文中宋" panose="02010600040101010101" charset="-122"/>
                <a:sym typeface="+mn-ea"/>
              </a:rPr>
              <a:t>       ·</a:t>
            </a:r>
            <a:r>
              <a:rPr lang="zh-CN" altLang="en-US" dirty="0">
                <a:latin typeface="华文中宋" panose="02010600040101010101" charset="-122"/>
                <a:ea typeface="华文中宋" panose="02010600040101010101" charset="-122"/>
                <a:sym typeface="+mn-ea"/>
              </a:rPr>
              <a:t>程序粒度太小，细节太多</a:t>
            </a:r>
            <a:endParaRPr lang="zh-CN" altLang="en-US" b="0" dirty="0">
              <a:latin typeface="华文中宋" panose="02010600040101010101" charset="-122"/>
              <a:ea typeface="华文中宋" panose="02010600040101010101" charset="-122"/>
            </a:endParaRPr>
          </a:p>
          <a:p>
            <a:pPr algn="just">
              <a:spcBef>
                <a:spcPct val="30000"/>
              </a:spcBef>
              <a:buClrTx/>
              <a:buSzTx/>
              <a:buFontTx/>
            </a:pPr>
            <a:r>
              <a:rPr lang="en-US" altLang="zh-CN" dirty="0">
                <a:latin typeface="华文中宋" panose="02010600040101010101" charset="-122"/>
                <a:ea typeface="华文中宋" panose="02010600040101010101" charset="-122"/>
                <a:sym typeface="+mn-ea"/>
              </a:rPr>
              <a:t>·</a:t>
            </a:r>
            <a:r>
              <a:rPr lang="zh-CN" altLang="en-US" dirty="0">
                <a:latin typeface="华文中宋" panose="02010600040101010101" charset="-122"/>
                <a:ea typeface="华文中宋" panose="02010600040101010101" charset="-122"/>
                <a:sym typeface="+mn-ea"/>
              </a:rPr>
              <a:t>程序无结构，缺乏组织手段</a:t>
            </a:r>
            <a:r>
              <a:rPr lang="en-US" altLang="zh-CN" dirty="0">
                <a:latin typeface="华文中宋" panose="02010600040101010101" charset="-122"/>
                <a:ea typeface="华文中宋" panose="02010600040101010101" charset="-122"/>
                <a:sym typeface="+mn-ea"/>
              </a:rPr>
              <a:t>    </a:t>
            </a:r>
            <a:r>
              <a:rPr lang="en-US" altLang="zh-CN" dirty="0">
                <a:latin typeface="华文中宋" panose="02010600040101010101" charset="-122"/>
                <a:ea typeface="华文中宋" panose="02010600040101010101" charset="-122"/>
                <a:sym typeface="+mn-ea"/>
              </a:rPr>
              <a:t>·</a:t>
            </a:r>
            <a:r>
              <a:rPr lang="zh-CN" altLang="en-US" dirty="0">
                <a:latin typeface="华文中宋" panose="02010600040101010101" charset="-122"/>
                <a:ea typeface="华文中宋" panose="02010600040101010101" charset="-122"/>
                <a:sym typeface="+mn-ea"/>
              </a:rPr>
              <a:t>写大程序仍然很困难</a:t>
            </a:r>
            <a:endParaRPr lang="zh-CN" altLang="en-US" b="0" dirty="0">
              <a:latin typeface="华文中宋" panose="02010600040101010101" charset="-122"/>
              <a:ea typeface="华文中宋" panose="02010600040101010101" charset="-122"/>
            </a:endParaRPr>
          </a:p>
          <a:p>
            <a:pPr algn="just">
              <a:buClr>
                <a:schemeClr val="accent2"/>
              </a:buClr>
              <a:buSzPct val="85000"/>
              <a:buFont typeface="Wingdings" panose="05000000000000000000" pitchFamily="2" charset="2"/>
            </a:pPr>
            <a:endParaRPr lang="zh-CN" altLang="en-US" dirty="0">
              <a:latin typeface="华文中宋" panose="02010600040101010101" charset="-122"/>
              <a:ea typeface="华文中宋" panose="02010600040101010101" charset="-122"/>
              <a:sym typeface="+mn-ea"/>
            </a:endParaRPr>
          </a:p>
        </p:txBody>
      </p:sp>
      <p:sp>
        <p:nvSpPr>
          <p:cNvPr id="4" name="文本框 3"/>
          <p:cNvSpPr txBox="1"/>
          <p:nvPr/>
        </p:nvSpPr>
        <p:spPr>
          <a:xfrm>
            <a:off x="1800860" y="1916430"/>
            <a:ext cx="6515735" cy="1938020"/>
          </a:xfrm>
          <a:prstGeom prst="rect">
            <a:avLst/>
          </a:prstGeom>
          <a:noFill/>
          <a:ln>
            <a:solidFill>
              <a:schemeClr val="tx1"/>
            </a:solidFill>
          </a:ln>
        </p:spPr>
        <p:txBody>
          <a:bodyPr wrap="square" rtlCol="0">
            <a:spAutoFit/>
          </a:bodyPr>
          <a:p>
            <a:pPr algn="l"/>
            <a:r>
              <a:rPr lang="zh-CN" altLang="en-US" sz="2000" dirty="0">
                <a:latin typeface="Cambria" panose="02040503050406030204" pitchFamily="18" charset="0"/>
                <a:ea typeface="楷体" panose="02010609060101010101" charset="-122"/>
                <a:cs typeface="Cambria" panose="02040503050406030204" pitchFamily="18" charset="0"/>
                <a:sym typeface="+mn-ea"/>
              </a:rPr>
              <a:t>load </a:t>
            </a:r>
            <a:r>
              <a:rPr lang="en-US" altLang="zh-CN" sz="2000" dirty="0">
                <a:latin typeface="Cambria" panose="02040503050406030204" pitchFamily="18" charset="0"/>
                <a:ea typeface="楷体" panose="02010609060101010101" charset="-122"/>
                <a:cs typeface="Cambria" panose="02040503050406030204" pitchFamily="18" charset="0"/>
                <a:sym typeface="+mn-ea"/>
              </a:rPr>
              <a:t> </a:t>
            </a:r>
            <a:r>
              <a:rPr lang="zh-CN" altLang="en-US" sz="2000" dirty="0">
                <a:latin typeface="Cambria" panose="02040503050406030204" pitchFamily="18" charset="0"/>
                <a:ea typeface="楷体" panose="02010609060101010101" charset="-122"/>
                <a:cs typeface="Cambria" panose="02040503050406030204" pitchFamily="18" charset="0"/>
                <a:sym typeface="+mn-ea"/>
              </a:rPr>
              <a:t>0 a	</a:t>
            </a:r>
            <a:r>
              <a:rPr lang="en-US" altLang="zh-CN" sz="2000" dirty="0">
                <a:latin typeface="Cambria" panose="02040503050406030204" pitchFamily="18" charset="0"/>
                <a:ea typeface="楷体" panose="02010609060101010101" charset="-122"/>
                <a:cs typeface="Cambria" panose="02040503050406030204" pitchFamily="18" charset="0"/>
                <a:sym typeface="+mn-ea"/>
              </a:rPr>
              <a:t>	</a:t>
            </a:r>
            <a:r>
              <a:rPr lang="zh-CN" altLang="en-US" sz="2000" dirty="0">
                <a:latin typeface="Cambria" panose="02040503050406030204" pitchFamily="18" charset="0"/>
                <a:ea typeface="楷体" panose="02010609060101010101" charset="-122"/>
                <a:cs typeface="Cambria" panose="02040503050406030204" pitchFamily="18" charset="0"/>
                <a:sym typeface="+mn-ea"/>
              </a:rPr>
              <a:t>将单元 a 的数据装入寄存器 0</a:t>
            </a:r>
            <a:endParaRPr lang="zh-CN" altLang="en-US" sz="2000" dirty="0">
              <a:latin typeface="Cambria" panose="02040503050406030204" pitchFamily="18" charset="0"/>
              <a:ea typeface="楷体" panose="02010609060101010101" charset="-122"/>
              <a:cs typeface="Cambria" panose="02040503050406030204" pitchFamily="18" charset="0"/>
              <a:sym typeface="+mn-ea"/>
            </a:endParaRPr>
          </a:p>
          <a:p>
            <a:pPr algn="l"/>
            <a:r>
              <a:rPr lang="zh-CN" altLang="en-US" sz="2000" dirty="0">
                <a:latin typeface="Cambria" panose="02040503050406030204" pitchFamily="18" charset="0"/>
                <a:ea typeface="楷体" panose="02010609060101010101" charset="-122"/>
                <a:cs typeface="Cambria" panose="02040503050406030204" pitchFamily="18" charset="0"/>
                <a:sym typeface="+mn-ea"/>
              </a:rPr>
              <a:t>load  1 b	将单元 b 的数据装入寄存器 1</a:t>
            </a:r>
            <a:endParaRPr lang="zh-CN" altLang="en-US" sz="2000" dirty="0">
              <a:latin typeface="Cambria" panose="02040503050406030204" pitchFamily="18" charset="0"/>
              <a:ea typeface="楷体" panose="02010609060101010101" charset="-122"/>
              <a:cs typeface="Cambria" panose="02040503050406030204" pitchFamily="18" charset="0"/>
              <a:sym typeface="+mn-ea"/>
            </a:endParaRPr>
          </a:p>
          <a:p>
            <a:pPr algn="l"/>
            <a:r>
              <a:rPr lang="zh-CN" altLang="en-US" sz="2000" dirty="0">
                <a:latin typeface="Cambria" panose="02040503050406030204" pitchFamily="18" charset="0"/>
                <a:ea typeface="楷体" panose="02010609060101010101" charset="-122"/>
                <a:cs typeface="Cambria" panose="02040503050406030204" pitchFamily="18" charset="0"/>
                <a:sym typeface="+mn-ea"/>
              </a:rPr>
              <a:t>mult  0 1	寄存器 0 与 1 的数据相乘</a:t>
            </a:r>
            <a:endParaRPr lang="zh-CN" altLang="en-US" sz="2000" dirty="0">
              <a:latin typeface="Cambria" panose="02040503050406030204" pitchFamily="18" charset="0"/>
              <a:ea typeface="楷体" panose="02010609060101010101" charset="-122"/>
              <a:cs typeface="Cambria" panose="02040503050406030204" pitchFamily="18" charset="0"/>
              <a:sym typeface="+mn-ea"/>
            </a:endParaRPr>
          </a:p>
          <a:p>
            <a:pPr algn="l"/>
            <a:r>
              <a:rPr lang="zh-CN" altLang="en-US" sz="2000" dirty="0">
                <a:latin typeface="Cambria" panose="02040503050406030204" pitchFamily="18" charset="0"/>
                <a:ea typeface="楷体" panose="02010609060101010101" charset="-122"/>
                <a:cs typeface="Cambria" panose="02040503050406030204" pitchFamily="18" charset="0"/>
                <a:sym typeface="+mn-ea"/>
              </a:rPr>
              <a:t>load  1 c	</a:t>
            </a:r>
            <a:r>
              <a:rPr lang="en-US" altLang="zh-CN" sz="2000" dirty="0">
                <a:latin typeface="Cambria" panose="02040503050406030204" pitchFamily="18" charset="0"/>
                <a:ea typeface="楷体" panose="02010609060101010101" charset="-122"/>
                <a:cs typeface="Cambria" panose="02040503050406030204" pitchFamily="18" charset="0"/>
                <a:sym typeface="+mn-ea"/>
              </a:rPr>
              <a:t>	</a:t>
            </a:r>
            <a:r>
              <a:rPr lang="zh-CN" altLang="en-US" sz="2000" dirty="0">
                <a:latin typeface="Cambria" panose="02040503050406030204" pitchFamily="18" charset="0"/>
                <a:ea typeface="楷体" panose="02010609060101010101" charset="-122"/>
                <a:cs typeface="Cambria" panose="02040503050406030204" pitchFamily="18" charset="0"/>
                <a:sym typeface="+mn-ea"/>
              </a:rPr>
              <a:t>将单元 c 的数据装入寄存器 1</a:t>
            </a:r>
            <a:endParaRPr lang="zh-CN" altLang="en-US" sz="2000" dirty="0">
              <a:latin typeface="Cambria" panose="02040503050406030204" pitchFamily="18" charset="0"/>
              <a:ea typeface="楷体" panose="02010609060101010101" charset="-122"/>
              <a:cs typeface="Cambria" panose="02040503050406030204" pitchFamily="18" charset="0"/>
              <a:sym typeface="+mn-ea"/>
            </a:endParaRPr>
          </a:p>
          <a:p>
            <a:pPr algn="l"/>
            <a:r>
              <a:rPr lang="zh-CN" altLang="en-US" sz="2000" dirty="0">
                <a:latin typeface="Cambria" panose="02040503050406030204" pitchFamily="18" charset="0"/>
                <a:ea typeface="楷体" panose="02010609060101010101" charset="-122"/>
                <a:cs typeface="Cambria" panose="02040503050406030204" pitchFamily="18" charset="0"/>
                <a:sym typeface="+mn-ea"/>
              </a:rPr>
              <a:t>add  </a:t>
            </a:r>
            <a:r>
              <a:rPr lang="en-US" altLang="zh-CN" sz="2000" dirty="0">
                <a:latin typeface="Cambria" panose="02040503050406030204" pitchFamily="18" charset="0"/>
                <a:ea typeface="楷体" panose="02010609060101010101" charset="-122"/>
                <a:cs typeface="Cambria" panose="02040503050406030204" pitchFamily="18" charset="0"/>
                <a:sym typeface="+mn-ea"/>
              </a:rPr>
              <a:t> </a:t>
            </a:r>
            <a:r>
              <a:rPr lang="zh-CN" altLang="en-US" sz="2000" dirty="0">
                <a:latin typeface="Cambria" panose="02040503050406030204" pitchFamily="18" charset="0"/>
                <a:ea typeface="楷体" panose="02010609060101010101" charset="-122"/>
                <a:cs typeface="Cambria" panose="02040503050406030204" pitchFamily="18" charset="0"/>
                <a:sym typeface="+mn-ea"/>
              </a:rPr>
              <a:t>0 1	</a:t>
            </a:r>
            <a:r>
              <a:rPr lang="en-US" altLang="zh-CN" sz="2000" dirty="0">
                <a:latin typeface="Cambria" panose="02040503050406030204" pitchFamily="18" charset="0"/>
                <a:ea typeface="楷体" panose="02010609060101010101" charset="-122"/>
                <a:cs typeface="Cambria" panose="02040503050406030204" pitchFamily="18" charset="0"/>
                <a:sym typeface="+mn-ea"/>
              </a:rPr>
              <a:t>	</a:t>
            </a:r>
            <a:r>
              <a:rPr lang="zh-CN" altLang="en-US" sz="2000" dirty="0">
                <a:latin typeface="Cambria" panose="02040503050406030204" pitchFamily="18" charset="0"/>
                <a:ea typeface="楷体" panose="02010609060101010101" charset="-122"/>
                <a:cs typeface="Cambria" panose="02040503050406030204" pitchFamily="18" charset="0"/>
                <a:sym typeface="+mn-ea"/>
              </a:rPr>
              <a:t>寄存器 0 与 1 的数据相加</a:t>
            </a:r>
            <a:endParaRPr lang="zh-CN" altLang="en-US" sz="2000" dirty="0">
              <a:latin typeface="Cambria" panose="02040503050406030204" pitchFamily="18" charset="0"/>
              <a:ea typeface="楷体" panose="02010609060101010101" charset="-122"/>
              <a:cs typeface="Cambria" panose="02040503050406030204" pitchFamily="18" charset="0"/>
              <a:sym typeface="+mn-ea"/>
            </a:endParaRPr>
          </a:p>
          <a:p>
            <a:pPr algn="l"/>
            <a:r>
              <a:rPr lang="zh-CN" altLang="en-US" sz="2000" dirty="0">
                <a:latin typeface="Cambria" panose="02040503050406030204" pitchFamily="18" charset="0"/>
                <a:ea typeface="楷体" panose="02010609060101010101" charset="-122"/>
                <a:cs typeface="Cambria" panose="02040503050406030204" pitchFamily="18" charset="0"/>
                <a:sym typeface="+mn-ea"/>
              </a:rPr>
              <a:t>save  0 d	将寄存器 0 里的数据存入单元d </a:t>
            </a:r>
            <a:endParaRPr lang="zh-CN" altLang="en-US" sz="2000" dirty="0">
              <a:latin typeface="Cambria" panose="02040503050406030204" pitchFamily="18" charset="0"/>
              <a:ea typeface="楷体" panose="02010609060101010101" charset="-122"/>
              <a:cs typeface="Cambria" panose="020405030504060302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43014" name="内容占位符 43013"/>
          <p:cNvSpPr>
            <a:spLocks noGrp="1"/>
          </p:cNvSpPr>
          <p:nvPr>
            <p:ph idx="1"/>
          </p:nvPr>
        </p:nvSpPr>
        <p:spPr>
          <a:xfrm>
            <a:off x="539750" y="981075"/>
            <a:ext cx="8145780" cy="5400675"/>
          </a:xfrm>
        </p:spPr>
        <p:txBody>
          <a:bodyPr/>
          <a:p>
            <a:pPr>
              <a:lnSpc>
                <a:spcPct val="100000"/>
              </a:lnSpc>
              <a:spcBef>
                <a:spcPts val="1200"/>
              </a:spcBef>
              <a:spcAft>
                <a:spcPts val="0"/>
              </a:spcAft>
              <a:buNone/>
            </a:pPr>
            <a:r>
              <a:rPr lang="zh-CN" altLang="en-US" dirty="0">
                <a:solidFill>
                  <a:schemeClr val="accent2"/>
                </a:solidFill>
              </a:rPr>
              <a:t>高级语言</a:t>
            </a:r>
            <a:r>
              <a:rPr lang="zh-CN" altLang="en-US" dirty="0"/>
              <a:t>的特点：</a:t>
            </a:r>
            <a:endParaRPr lang="zh-CN" altLang="en-US" dirty="0"/>
          </a:p>
          <a:p>
            <a:pPr>
              <a:lnSpc>
                <a:spcPct val="100000"/>
              </a:lnSpc>
              <a:spcBef>
                <a:spcPts val="1200"/>
              </a:spcBef>
              <a:spcAft>
                <a:spcPts val="0"/>
              </a:spcAft>
            </a:pPr>
            <a:r>
              <a:rPr lang="zh-CN" altLang="en-US" dirty="0"/>
              <a:t>具有类似文字的表现形式</a:t>
            </a:r>
            <a:endParaRPr lang="zh-CN" altLang="en-US" dirty="0"/>
          </a:p>
          <a:p>
            <a:pPr>
              <a:lnSpc>
                <a:spcPct val="100000"/>
              </a:lnSpc>
              <a:spcBef>
                <a:spcPts val="1200"/>
              </a:spcBef>
              <a:spcAft>
                <a:spcPts val="0"/>
              </a:spcAft>
            </a:pPr>
            <a:r>
              <a:rPr lang="zh-CN" altLang="en-US" dirty="0"/>
              <a:t>用类似数学的表达式形式描述基本计算</a:t>
            </a:r>
            <a:endParaRPr lang="zh-CN" altLang="en-US" dirty="0"/>
          </a:p>
          <a:p>
            <a:pPr>
              <a:lnSpc>
                <a:spcPct val="100000"/>
              </a:lnSpc>
              <a:spcBef>
                <a:spcPts val="1200"/>
              </a:spcBef>
              <a:spcAft>
                <a:spcPts val="0"/>
              </a:spcAft>
            </a:pPr>
            <a:r>
              <a:rPr lang="zh-CN" altLang="en-US" dirty="0"/>
              <a:t>用变量等概念取代低级的存储概念，使人摆脱各种繁琐低级的工作，例如存储的安排</a:t>
            </a:r>
            <a:endParaRPr lang="zh-CN" altLang="en-US" dirty="0"/>
          </a:p>
          <a:p>
            <a:pPr>
              <a:lnSpc>
                <a:spcPct val="100000"/>
              </a:lnSpc>
              <a:spcBef>
                <a:spcPts val="1200"/>
              </a:spcBef>
              <a:spcAft>
                <a:spcPts val="0"/>
              </a:spcAft>
            </a:pPr>
            <a:r>
              <a:rPr lang="zh-CN" altLang="en-US" dirty="0"/>
              <a:t>提供高级操作流程控制手段和程序组织手段</a:t>
            </a:r>
            <a:endParaRPr lang="zh-CN" altLang="en-US" dirty="0"/>
          </a:p>
          <a:p>
            <a:pPr>
              <a:lnSpc>
                <a:spcPct val="100000"/>
              </a:lnSpc>
              <a:spcBef>
                <a:spcPts val="1200"/>
              </a:spcBef>
              <a:spcAft>
                <a:spcPts val="0"/>
              </a:spcAft>
            </a:pPr>
            <a:endParaRPr lang="zh-CN" altLang="en-US" sz="2400" dirty="0"/>
          </a:p>
          <a:p>
            <a:pPr>
              <a:lnSpc>
                <a:spcPct val="100000"/>
              </a:lnSpc>
              <a:spcBef>
                <a:spcPts val="1200"/>
              </a:spcBef>
              <a:spcAft>
                <a:spcPts val="0"/>
              </a:spcAft>
              <a:buNone/>
            </a:pPr>
            <a:r>
              <a:rPr lang="zh-CN" altLang="en-US" sz="2400" dirty="0"/>
              <a:t>用 </a:t>
            </a:r>
            <a:r>
              <a:rPr lang="en-US" altLang="zh-CN" sz="2400" dirty="0"/>
              <a:t>C </a:t>
            </a:r>
            <a:r>
              <a:rPr lang="zh-CN" altLang="en-US" sz="2400" dirty="0"/>
              <a:t>语言里写前面同样的程序片段：</a:t>
            </a:r>
            <a:endParaRPr lang="zh-CN" altLang="en-US" sz="2400" dirty="0"/>
          </a:p>
          <a:p>
            <a:pPr>
              <a:lnSpc>
                <a:spcPct val="100000"/>
              </a:lnSpc>
              <a:spcBef>
                <a:spcPts val="1200"/>
              </a:spcBef>
              <a:spcAft>
                <a:spcPts val="0"/>
              </a:spcAft>
              <a:buNone/>
            </a:pPr>
            <a:r>
              <a:rPr lang="zh-CN" altLang="en-US" sz="2400" dirty="0"/>
              <a:t>	</a:t>
            </a:r>
            <a:r>
              <a:rPr lang="en-US" altLang="zh-CN" sz="2400"/>
              <a:t>d = a * b + c; </a:t>
            </a:r>
            <a:endParaRPr lang="en-US" altLang="zh-CN" sz="2400"/>
          </a:p>
        </p:txBody>
      </p:sp>
      <p:sp>
        <p:nvSpPr>
          <p:cNvPr id="43016" name="矩形 43015"/>
          <p:cNvSpPr/>
          <p:nvPr/>
        </p:nvSpPr>
        <p:spPr>
          <a:xfrm>
            <a:off x="1902143" y="115888"/>
            <a:ext cx="5253990" cy="460375"/>
          </a:xfrm>
          <a:prstGeom prst="rect">
            <a:avLst/>
          </a:prstGeom>
          <a:noFill/>
          <a:ln w="9525" cap="flat" cmpd="sng">
            <a:solidFill>
              <a:srgbClr val="CC0000"/>
            </a:solidFill>
            <a:prstDash val="solid"/>
            <a:miter/>
            <a:headEnd type="none" w="med" len="med"/>
            <a:tailEnd type="none" w="med" len="med"/>
          </a:ln>
        </p:spPr>
        <p:txBody>
          <a:bodyPr wrap="none" anchor="t">
            <a:spAutoFit/>
          </a:bodyPr>
          <a:p>
            <a:r>
              <a:rPr lang="zh-CN" altLang="en-US" b="1" dirty="0">
                <a:latin typeface="Cambria" panose="02040503050406030204" pitchFamily="18" charset="0"/>
                <a:ea typeface="华文中宋" panose="02010600040101010101" charset="-122"/>
                <a:cs typeface="Cambria" panose="02040503050406030204" pitchFamily="18" charset="0"/>
              </a:rPr>
              <a:t>机器语言   </a:t>
            </a:r>
            <a:r>
              <a:rPr lang="en-US" altLang="zh-CN" b="1" dirty="0">
                <a:latin typeface="Cambria" panose="02040503050406030204" pitchFamily="18" charset="0"/>
                <a:ea typeface="华文中宋" panose="02010600040101010101" charset="-122"/>
                <a:cs typeface="Cambria" panose="02040503050406030204" pitchFamily="18" charset="0"/>
                <a:sym typeface="Wingdings" panose="05000000000000000000" pitchFamily="2" charset="2"/>
              </a:rPr>
              <a:t>   </a:t>
            </a:r>
            <a:r>
              <a:rPr lang="zh-CN" altLang="en-US" b="1" dirty="0">
                <a:latin typeface="Cambria" panose="02040503050406030204" pitchFamily="18" charset="0"/>
                <a:ea typeface="华文中宋" panose="02010600040101010101" charset="-122"/>
                <a:cs typeface="Cambria" panose="02040503050406030204" pitchFamily="18" charset="0"/>
                <a:sym typeface="Wingdings" panose="05000000000000000000" pitchFamily="2" charset="2"/>
              </a:rPr>
              <a:t>汇编语言   </a:t>
            </a:r>
            <a:r>
              <a:rPr lang="en-US" altLang="zh-CN" b="1" dirty="0">
                <a:latin typeface="Cambria" panose="02040503050406030204" pitchFamily="18" charset="0"/>
                <a:ea typeface="华文中宋" panose="02010600040101010101" charset="-122"/>
                <a:cs typeface="Cambria" panose="02040503050406030204" pitchFamily="18" charset="0"/>
                <a:sym typeface="Wingdings" panose="05000000000000000000" pitchFamily="2" charset="2"/>
              </a:rPr>
              <a:t>   </a:t>
            </a:r>
            <a:r>
              <a:rPr lang="zh-CN" altLang="en-US" b="1" dirty="0">
                <a:solidFill>
                  <a:schemeClr val="accent2"/>
                </a:solidFill>
                <a:latin typeface="Cambria" panose="02040503050406030204" pitchFamily="18" charset="0"/>
                <a:ea typeface="华文中宋" panose="02010600040101010101" charset="-122"/>
                <a:cs typeface="Cambria" panose="02040503050406030204" pitchFamily="18" charset="0"/>
                <a:sym typeface="Wingdings" panose="05000000000000000000" pitchFamily="2" charset="2"/>
              </a:rPr>
              <a:t>高级语言</a:t>
            </a:r>
            <a:endParaRPr lang="zh-CN" altLang="en-US" b="1" dirty="0">
              <a:solidFill>
                <a:schemeClr val="accent2"/>
              </a:solidFill>
              <a:latin typeface="Cambria" panose="02040503050406030204" pitchFamily="18" charset="0"/>
              <a:ea typeface="华文中宋" panose="02010600040101010101" charset="-122"/>
              <a:cs typeface="Cambria" panose="02040503050406030204" pitchFamily="18" charset="0"/>
              <a:sym typeface="Wingdings" panose="05000000000000000000" pitchFamily="2" charset="2"/>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 name="内容占位符 2"/>
          <p:cNvSpPr>
            <a:spLocks noGrp="1"/>
          </p:cNvSpPr>
          <p:nvPr>
            <p:ph idx="1"/>
          </p:nvPr>
        </p:nvSpPr>
        <p:spPr/>
        <p:txBody>
          <a:bodyPr/>
          <a:p>
            <a:pPr marL="0" indent="0">
              <a:buNone/>
            </a:pPr>
            <a:r>
              <a:rPr lang="zh-CN" altLang="en-US" sz="2400" b="1">
                <a:latin typeface="Cambria" panose="02040503050406030204" pitchFamily="18" charset="0"/>
                <a:ea typeface="楷体" panose="02010609060101010101" charset="-122"/>
                <a:cs typeface="Cambria" panose="02040503050406030204" pitchFamily="18" charset="0"/>
              </a:rPr>
              <a:t>关于教学安排的说明</a:t>
            </a:r>
            <a:endParaRPr lang="zh-CN" altLang="en-US" sz="2400" b="1">
              <a:latin typeface="Cambria" panose="02040503050406030204" pitchFamily="18" charset="0"/>
              <a:ea typeface="楷体" panose="02010609060101010101" charset="-122"/>
              <a:cs typeface="Cambria" panose="02040503050406030204" pitchFamily="18" charset="0"/>
            </a:endParaRPr>
          </a:p>
          <a:p>
            <a:r>
              <a:rPr lang="zh-CN" altLang="en-US" sz="2400">
                <a:latin typeface="Cambria" panose="02040503050406030204" pitchFamily="18" charset="0"/>
                <a:ea typeface="楷体" panose="02010609060101010101" charset="-122"/>
                <a:cs typeface="Cambria" panose="02040503050406030204" pitchFamily="18" charset="0"/>
                <a:sym typeface="+mn-ea"/>
              </a:rPr>
              <a:t>《从问题到程序——C/C++程序设计基础》一书充分考虑了作为高校教材的教学安排：课堂教学与上机编程练习的时间大约为</a:t>
            </a:r>
            <a:r>
              <a:rPr lang="en-US" altLang="zh-CN" sz="2400">
                <a:latin typeface="Cambria" panose="02040503050406030204" pitchFamily="18" charset="0"/>
                <a:ea typeface="楷体" panose="02010609060101010101" charset="-122"/>
                <a:cs typeface="Cambria" panose="02040503050406030204" pitchFamily="18" charset="0"/>
                <a:sym typeface="+mn-ea"/>
              </a:rPr>
              <a:t> 2:1 </a:t>
            </a:r>
            <a:r>
              <a:rPr lang="zh-CN" altLang="en-US" sz="2400">
                <a:latin typeface="Cambria" panose="02040503050406030204" pitchFamily="18" charset="0"/>
                <a:ea typeface="楷体" panose="02010609060101010101" charset="-122"/>
                <a:cs typeface="Cambria" panose="02040503050406030204" pitchFamily="18" charset="0"/>
                <a:sym typeface="+mn-ea"/>
              </a:rPr>
              <a:t>，而且</a:t>
            </a:r>
            <a:r>
              <a:rPr lang="zh-CN" altLang="en-US" sz="2400" b="1">
                <a:solidFill>
                  <a:srgbClr val="FF0000"/>
                </a:solidFill>
                <a:latin typeface="Cambria" panose="02040503050406030204" pitchFamily="18" charset="0"/>
                <a:ea typeface="楷体" panose="02010609060101010101" charset="-122"/>
                <a:cs typeface="Cambria" panose="02040503050406030204" pitchFamily="18" charset="0"/>
                <a:sym typeface="+mn-ea"/>
              </a:rPr>
              <a:t>从第一章开始，每一部分的内容都安排了合理的上机编程练习</a:t>
            </a:r>
            <a:r>
              <a:rPr lang="zh-CN" altLang="en-US" sz="2400">
                <a:latin typeface="Cambria" panose="02040503050406030204" pitchFamily="18" charset="0"/>
                <a:ea typeface="楷体" panose="02010609060101010101" charset="-122"/>
                <a:cs typeface="Cambria" panose="02040503050406030204" pitchFamily="18" charset="0"/>
                <a:sym typeface="+mn-ea"/>
              </a:rPr>
              <a:t>。这与传统的</a:t>
            </a:r>
            <a:r>
              <a:rPr lang="en-US" altLang="zh-CN" sz="2400">
                <a:latin typeface="楷体" panose="02010609060101010101" charset="-122"/>
                <a:ea typeface="楷体" panose="02010609060101010101" charset="-122"/>
                <a:cs typeface="Cambria" panose="02040503050406030204" pitchFamily="18" charset="0"/>
                <a:sym typeface="+mn-ea"/>
              </a:rPr>
              <a:t>“</a:t>
            </a:r>
            <a:r>
              <a:rPr lang="zh-CN" altLang="en-US" sz="2400">
                <a:latin typeface="Cambria" panose="02040503050406030204" pitchFamily="18" charset="0"/>
                <a:ea typeface="楷体" panose="02010609060101010101" charset="-122"/>
                <a:cs typeface="Cambria" panose="02040503050406030204" pitchFamily="18" charset="0"/>
                <a:sym typeface="+mn-ea"/>
              </a:rPr>
              <a:t>先讲理论知识，两周之后才开始上机练习</a:t>
            </a:r>
            <a:r>
              <a:rPr lang="en-US" altLang="zh-CN" sz="2400">
                <a:latin typeface="楷体" panose="02010609060101010101" charset="-122"/>
                <a:ea typeface="楷体" panose="02010609060101010101" charset="-122"/>
                <a:cs typeface="Cambria" panose="02040503050406030204" pitchFamily="18" charset="0"/>
                <a:sym typeface="+mn-ea"/>
              </a:rPr>
              <a:t>”</a:t>
            </a:r>
            <a:r>
              <a:rPr lang="zh-CN" altLang="en-US" sz="2400">
                <a:latin typeface="Cambria" panose="02040503050406030204" pitchFamily="18" charset="0"/>
                <a:ea typeface="楷体" panose="02010609060101010101" charset="-122"/>
                <a:cs typeface="Cambria" panose="02040503050406030204" pitchFamily="18" charset="0"/>
                <a:sym typeface="+mn-ea"/>
              </a:rPr>
              <a:t>并不相同。</a:t>
            </a:r>
            <a:endParaRPr lang="zh-CN" altLang="en-US" sz="2400">
              <a:latin typeface="Cambria" panose="02040503050406030204" pitchFamily="18" charset="0"/>
              <a:ea typeface="楷体" panose="02010609060101010101" charset="-122"/>
              <a:cs typeface="Cambria" panose="02040503050406030204" pitchFamily="18" charset="0"/>
              <a:sym typeface="+mn-ea"/>
            </a:endParaRPr>
          </a:p>
          <a:p>
            <a:r>
              <a:rPr lang="zh-CN" altLang="en-US" sz="2400">
                <a:latin typeface="Cambria" panose="02040503050406030204" pitchFamily="18" charset="0"/>
                <a:ea typeface="楷体" panose="02010609060101010101" charset="-122"/>
                <a:cs typeface="Cambria" panose="02040503050406030204" pitchFamily="18" charset="0"/>
              </a:rPr>
              <a:t>本书第一章的课堂教学时间大约为</a:t>
            </a:r>
            <a:r>
              <a:rPr lang="en-US" altLang="zh-CN" sz="2400">
                <a:latin typeface="Cambria" panose="02040503050406030204" pitchFamily="18" charset="0"/>
                <a:ea typeface="楷体" panose="02010609060101010101" charset="-122"/>
                <a:cs typeface="Cambria" panose="02040503050406030204" pitchFamily="18" charset="0"/>
              </a:rPr>
              <a:t> 3 </a:t>
            </a:r>
            <a:r>
              <a:rPr lang="zh-CN" altLang="en-US" sz="2400">
                <a:latin typeface="Cambria" panose="02040503050406030204" pitchFamily="18" charset="0"/>
                <a:ea typeface="楷体" panose="02010609060101010101" charset="-122"/>
                <a:cs typeface="Cambria" panose="02040503050406030204" pitchFamily="18" charset="0"/>
              </a:rPr>
              <a:t>课时。比较合适的情况是在</a:t>
            </a:r>
            <a:r>
              <a:rPr lang="en-US" altLang="zh-CN" sz="2400">
                <a:latin typeface="Cambria" panose="02040503050406030204" pitchFamily="18" charset="0"/>
                <a:ea typeface="楷体" panose="02010609060101010101" charset="-122"/>
                <a:cs typeface="Cambria" panose="02040503050406030204" pitchFamily="18" charset="0"/>
              </a:rPr>
              <a:t> 4 </a:t>
            </a:r>
            <a:r>
              <a:rPr lang="zh-CN" altLang="en-US" sz="2400">
                <a:latin typeface="Cambria" panose="02040503050406030204" pitchFamily="18" charset="0"/>
                <a:ea typeface="楷体" panose="02010609060101010101" charset="-122"/>
                <a:cs typeface="Cambria" panose="02040503050406030204" pitchFamily="18" charset="0"/>
              </a:rPr>
              <a:t>课时的课堂教学之后进行配套的上机练习。</a:t>
            </a:r>
            <a:endParaRPr lang="zh-CN" altLang="en-US" sz="2400">
              <a:latin typeface="Cambria" panose="02040503050406030204" pitchFamily="18" charset="0"/>
              <a:ea typeface="楷体" panose="02010609060101010101" charset="-122"/>
              <a:cs typeface="Cambria" panose="02040503050406030204" pitchFamily="18" charset="0"/>
            </a:endParaRPr>
          </a:p>
          <a:p>
            <a:r>
              <a:rPr lang="zh-CN" altLang="en-US" sz="2400">
                <a:latin typeface="Cambria" panose="02040503050406030204" pitchFamily="18" charset="0"/>
                <a:ea typeface="楷体" panose="02010609060101010101" charset="-122"/>
                <a:cs typeface="Cambria" panose="02040503050406030204" pitchFamily="18" charset="0"/>
              </a:rPr>
              <a:t>如果实际教学安排出现</a:t>
            </a:r>
            <a:r>
              <a:rPr lang="en-US" altLang="zh-CN" sz="2400">
                <a:latin typeface="Cambria" panose="02040503050406030204" pitchFamily="18" charset="0"/>
                <a:ea typeface="楷体" panose="02010609060101010101" charset="-122"/>
                <a:cs typeface="Cambria" panose="02040503050406030204" pitchFamily="18" charset="0"/>
              </a:rPr>
              <a:t> </a:t>
            </a:r>
            <a:r>
              <a:rPr lang="en-US" altLang="zh-CN" sz="2400">
                <a:solidFill>
                  <a:srgbClr val="FF0000"/>
                </a:solidFill>
                <a:latin typeface="Cambria" panose="02040503050406030204" pitchFamily="18" charset="0"/>
                <a:ea typeface="楷体" panose="02010609060101010101" charset="-122"/>
                <a:cs typeface="Cambria" panose="02040503050406030204" pitchFamily="18" charset="0"/>
              </a:rPr>
              <a:t>2</a:t>
            </a:r>
            <a:r>
              <a:rPr lang="en-US" altLang="zh-CN" sz="2400">
                <a:latin typeface="Cambria" panose="02040503050406030204" pitchFamily="18" charset="0"/>
                <a:ea typeface="楷体" panose="02010609060101010101" charset="-122"/>
                <a:cs typeface="Cambria" panose="02040503050406030204" pitchFamily="18" charset="0"/>
              </a:rPr>
              <a:t> </a:t>
            </a:r>
            <a:r>
              <a:rPr lang="zh-CN" altLang="en-US" sz="2400">
                <a:latin typeface="Cambria" panose="02040503050406030204" pitchFamily="18" charset="0"/>
                <a:ea typeface="楷体" panose="02010609060101010101" charset="-122"/>
                <a:cs typeface="Cambria" panose="02040503050406030204" pitchFamily="18" charset="0"/>
              </a:rPr>
              <a:t>课时的课堂教学之后就是上机练习时间。那么可以先快速地浏览</a:t>
            </a:r>
            <a:r>
              <a:rPr lang="en-US" altLang="zh-CN" sz="2400">
                <a:latin typeface="Cambria" panose="02040503050406030204" pitchFamily="18" charset="0"/>
                <a:ea typeface="楷体" panose="02010609060101010101" charset="-122"/>
                <a:cs typeface="Cambria" panose="02040503050406030204" pitchFamily="18" charset="0"/>
              </a:rPr>
              <a:t> 1-1 </a:t>
            </a:r>
            <a:r>
              <a:rPr lang="zh-CN" altLang="en-US" sz="2400">
                <a:latin typeface="Cambria" panose="02040503050406030204" pitchFamily="18" charset="0"/>
                <a:ea typeface="楷体" panose="02010609060101010101" charset="-122"/>
                <a:cs typeface="Cambria" panose="02040503050406030204" pitchFamily="18" charset="0"/>
              </a:rPr>
              <a:t>和</a:t>
            </a:r>
            <a:r>
              <a:rPr lang="en-US" altLang="zh-CN" sz="2400">
                <a:latin typeface="Cambria" panose="02040503050406030204" pitchFamily="18" charset="0"/>
                <a:ea typeface="楷体" panose="02010609060101010101" charset="-122"/>
                <a:cs typeface="Cambria" panose="02040503050406030204" pitchFamily="18" charset="0"/>
              </a:rPr>
              <a:t>1-2 </a:t>
            </a:r>
            <a:r>
              <a:rPr lang="zh-CN" altLang="en-US" sz="2400">
                <a:latin typeface="Cambria" panose="02040503050406030204" pitchFamily="18" charset="0"/>
                <a:ea typeface="楷体" panose="02010609060101010101" charset="-122"/>
                <a:cs typeface="Cambria" panose="02040503050406030204" pitchFamily="18" charset="0"/>
              </a:rPr>
              <a:t>节，然后就</a:t>
            </a:r>
            <a:r>
              <a:rPr lang="zh-CN" altLang="en-US" sz="2400">
                <a:solidFill>
                  <a:srgbClr val="FF0000"/>
                </a:solidFill>
                <a:latin typeface="Cambria" panose="02040503050406030204" pitchFamily="18" charset="0"/>
                <a:ea typeface="楷体" panose="02010609060101010101" charset="-122"/>
                <a:cs typeface="Cambria" panose="02040503050406030204" pitchFamily="18" charset="0"/>
              </a:rPr>
              <a:t>讲解</a:t>
            </a:r>
            <a:r>
              <a:rPr lang="en-US" altLang="zh-CN" sz="2400">
                <a:solidFill>
                  <a:srgbClr val="FF0000"/>
                </a:solidFill>
                <a:latin typeface="Cambria" panose="02040503050406030204" pitchFamily="18" charset="0"/>
                <a:ea typeface="楷体" panose="02010609060101010101" charset="-122"/>
                <a:cs typeface="Cambria" panose="02040503050406030204" pitchFamily="18" charset="0"/>
              </a:rPr>
              <a:t> 1-3 </a:t>
            </a:r>
            <a:r>
              <a:rPr lang="zh-CN" altLang="en-US" sz="2400">
                <a:solidFill>
                  <a:srgbClr val="FF0000"/>
                </a:solidFill>
                <a:latin typeface="Cambria" panose="02040503050406030204" pitchFamily="18" charset="0"/>
                <a:ea typeface="楷体" panose="02010609060101010101" charset="-122"/>
                <a:cs typeface="Cambria" panose="02040503050406030204" pitchFamily="18" charset="0"/>
              </a:rPr>
              <a:t>和</a:t>
            </a:r>
            <a:r>
              <a:rPr lang="en-US" altLang="zh-CN" sz="2400">
                <a:solidFill>
                  <a:srgbClr val="FF0000"/>
                </a:solidFill>
                <a:latin typeface="Cambria" panose="02040503050406030204" pitchFamily="18" charset="0"/>
                <a:ea typeface="楷体" panose="02010609060101010101" charset="-122"/>
                <a:cs typeface="Cambria" panose="02040503050406030204" pitchFamily="18" charset="0"/>
              </a:rPr>
              <a:t> 1-4</a:t>
            </a:r>
            <a:r>
              <a:rPr lang="zh-CN" altLang="en-US" sz="2400">
                <a:solidFill>
                  <a:srgbClr val="FF0000"/>
                </a:solidFill>
                <a:latin typeface="Cambria" panose="02040503050406030204" pitchFamily="18" charset="0"/>
                <a:ea typeface="楷体" panose="02010609060101010101" charset="-122"/>
                <a:cs typeface="Cambria" panose="02040503050406030204" pitchFamily="18" charset="0"/>
              </a:rPr>
              <a:t>，</a:t>
            </a:r>
            <a:r>
              <a:rPr lang="en-US" altLang="zh-CN" sz="2400">
                <a:solidFill>
                  <a:srgbClr val="FF0000"/>
                </a:solidFill>
                <a:latin typeface="Cambria" panose="02040503050406030204" pitchFamily="18" charset="0"/>
                <a:ea typeface="楷体" panose="02010609060101010101" charset="-122"/>
                <a:cs typeface="Cambria" panose="02040503050406030204" pitchFamily="18" charset="0"/>
              </a:rPr>
              <a:t> </a:t>
            </a:r>
            <a:r>
              <a:rPr lang="zh-CN" altLang="en-US" sz="2400">
                <a:solidFill>
                  <a:srgbClr val="FF0000"/>
                </a:solidFill>
                <a:latin typeface="Cambria" panose="02040503050406030204" pitchFamily="18" charset="0"/>
                <a:ea typeface="楷体" panose="02010609060101010101" charset="-122"/>
                <a:cs typeface="Cambria" panose="02040503050406030204" pitchFamily="18" charset="0"/>
              </a:rPr>
              <a:t>再让学生进行上机练习</a:t>
            </a:r>
            <a:r>
              <a:rPr lang="zh-CN" altLang="en-US" sz="2400">
                <a:latin typeface="Cambria" panose="02040503050406030204" pitchFamily="18" charset="0"/>
                <a:ea typeface="楷体" panose="02010609060101010101" charset="-122"/>
                <a:cs typeface="Cambria" panose="02040503050406030204" pitchFamily="18" charset="0"/>
              </a:rPr>
              <a:t>。以后再花时间讲解</a:t>
            </a:r>
            <a:r>
              <a:rPr lang="en-US" altLang="zh-CN" sz="2400">
                <a:latin typeface="Cambria" panose="02040503050406030204" pitchFamily="18" charset="0"/>
                <a:ea typeface="楷体" panose="02010609060101010101" charset="-122"/>
                <a:cs typeface="Cambria" panose="02040503050406030204" pitchFamily="18" charset="0"/>
              </a:rPr>
              <a:t>1-1 </a:t>
            </a:r>
            <a:r>
              <a:rPr lang="zh-CN" altLang="en-US" sz="2400">
                <a:latin typeface="Cambria" panose="02040503050406030204" pitchFamily="18" charset="0"/>
                <a:ea typeface="楷体" panose="02010609060101010101" charset="-122"/>
                <a:cs typeface="Cambria" panose="02040503050406030204" pitchFamily="18" charset="0"/>
              </a:rPr>
              <a:t>和</a:t>
            </a:r>
            <a:r>
              <a:rPr lang="en-US" altLang="zh-CN" sz="2400">
                <a:latin typeface="Cambria" panose="02040503050406030204" pitchFamily="18" charset="0"/>
                <a:ea typeface="楷体" panose="02010609060101010101" charset="-122"/>
                <a:cs typeface="Cambria" panose="02040503050406030204" pitchFamily="18" charset="0"/>
              </a:rPr>
              <a:t> 1-2</a:t>
            </a:r>
            <a:r>
              <a:rPr lang="zh-CN" altLang="en-US" sz="2400">
                <a:latin typeface="Cambria" panose="02040503050406030204" pitchFamily="18" charset="0"/>
                <a:ea typeface="楷体" panose="02010609060101010101" charset="-122"/>
                <a:cs typeface="Cambria" panose="02040503050406030204" pitchFamily="18" charset="0"/>
              </a:rPr>
              <a:t>。</a:t>
            </a:r>
            <a:endParaRPr lang="zh-CN" altLang="en-US" sz="2400">
              <a:latin typeface="Cambria" panose="02040503050406030204" pitchFamily="18" charset="0"/>
              <a:ea typeface="楷体" panose="02010609060101010101" charset="-122"/>
              <a:cs typeface="Cambria" panose="02040503050406030204" pitchFamily="18" charset="0"/>
            </a:endParaRPr>
          </a:p>
          <a:p>
            <a:endParaRPr lang="zh-CN" altLang="en-US" sz="2400">
              <a:latin typeface="Cambria" panose="02040503050406030204" pitchFamily="18" charset="0"/>
              <a:ea typeface="楷体" panose="02010609060101010101" charset="-122"/>
              <a:cs typeface="Cambria" panose="02040503050406030204" pitchFamily="18" charset="0"/>
            </a:endParaRPr>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5" name="文本框 4"/>
          <p:cNvSpPr txBox="1"/>
          <p:nvPr/>
        </p:nvSpPr>
        <p:spPr>
          <a:xfrm>
            <a:off x="1979930" y="6093460"/>
            <a:ext cx="5751195" cy="460375"/>
          </a:xfrm>
          <a:prstGeom prst="rect">
            <a:avLst/>
          </a:prstGeom>
          <a:noFill/>
        </p:spPr>
        <p:txBody>
          <a:bodyPr wrap="square" rtlCol="0" anchor="t">
            <a:spAutoFit/>
          </a:bodyPr>
          <a:p>
            <a:pPr algn="l"/>
            <a:r>
              <a:rPr lang="zh-CN" altLang="en-US">
                <a:latin typeface="Cambria" panose="02040503050406030204" pitchFamily="18" charset="0"/>
                <a:ea typeface="华文中宋" panose="02010600040101010101" charset="-122"/>
                <a:sym typeface="+mn-ea"/>
              </a:rPr>
              <a:t>本页隐藏，不播放。仅供备课时查看</a:t>
            </a:r>
            <a:endParaRPr lang="zh-CN" altLang="en-US">
              <a:latin typeface="Cambria" panose="02040503050406030204" pitchFamily="18" charset="0"/>
              <a:ea typeface="华文中宋"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44037" name="内容占位符 44036"/>
          <p:cNvSpPr>
            <a:spLocks noGrp="1"/>
          </p:cNvSpPr>
          <p:nvPr>
            <p:ph sz="half" idx="1"/>
          </p:nvPr>
        </p:nvSpPr>
        <p:spPr>
          <a:xfrm>
            <a:off x="551180" y="779145"/>
            <a:ext cx="8374380" cy="5762625"/>
          </a:xfrm>
        </p:spPr>
        <p:txBody>
          <a:bodyPr/>
          <a:p>
            <a:pPr marL="0" indent="0">
              <a:lnSpc>
                <a:spcPct val="120000"/>
              </a:lnSpc>
              <a:spcBef>
                <a:spcPts val="0"/>
              </a:spcBef>
              <a:spcAft>
                <a:spcPts val="0"/>
              </a:spcAft>
              <a:buClr>
                <a:schemeClr val="accent2"/>
              </a:buClr>
              <a:buSzPct val="85000"/>
              <a:buFont typeface="Wingdings" panose="05000000000000000000" pitchFamily="2" charset="2"/>
              <a:buNone/>
            </a:pPr>
            <a:r>
              <a:rPr lang="zh-CN" altLang="en-US" b="0" dirty="0"/>
              <a:t>计算机无法直接执行高级语言写出的程序。</a:t>
            </a:r>
            <a:endParaRPr lang="zh-CN" altLang="en-US" b="0" dirty="0"/>
          </a:p>
          <a:p>
            <a:pPr>
              <a:lnSpc>
                <a:spcPct val="120000"/>
              </a:lnSpc>
              <a:spcBef>
                <a:spcPts val="0"/>
              </a:spcBef>
              <a:spcAft>
                <a:spcPts val="0"/>
              </a:spcAft>
              <a:buClr>
                <a:schemeClr val="accent2"/>
              </a:buClr>
              <a:buSzPct val="85000"/>
            </a:pPr>
            <a:r>
              <a:rPr lang="zh-CN" altLang="en-US" b="0" dirty="0">
                <a:solidFill>
                  <a:schemeClr val="accent2"/>
                </a:solidFill>
              </a:rPr>
              <a:t>编译型语言</a:t>
            </a:r>
            <a:r>
              <a:rPr lang="zh-CN" altLang="en-US" b="0" dirty="0"/>
              <a:t>：做一个</a:t>
            </a:r>
            <a:r>
              <a:rPr lang="zh-CN" altLang="en-US" b="0" dirty="0">
                <a:solidFill>
                  <a:schemeClr val="accent2"/>
                </a:solidFill>
              </a:rPr>
              <a:t>编译系统</a:t>
            </a:r>
            <a:r>
              <a:rPr lang="zh-CN" altLang="en-US" b="0" dirty="0"/>
              <a:t>，完成高级语言程序到机器语言可执行程序的翻译加工：</a:t>
            </a:r>
            <a:endParaRPr lang="zh-CN" altLang="en-US" b="0" dirty="0"/>
          </a:p>
          <a:p>
            <a:pPr marL="0" indent="0" algn="ctr">
              <a:lnSpc>
                <a:spcPct val="120000"/>
              </a:lnSpc>
              <a:spcBef>
                <a:spcPts val="0"/>
              </a:spcBef>
              <a:spcAft>
                <a:spcPts val="0"/>
              </a:spcAft>
              <a:buClr>
                <a:schemeClr val="accent2"/>
              </a:buClr>
              <a:buSzPct val="85000"/>
              <a:buFont typeface="Wingdings" panose="05000000000000000000" pitchFamily="2" charset="2"/>
              <a:buNone/>
            </a:pPr>
            <a:r>
              <a:rPr lang="zh-CN" altLang="en-US" b="0" dirty="0">
                <a:solidFill>
                  <a:schemeClr val="accent2"/>
                </a:solidFill>
              </a:rPr>
              <a:t>编程 －</a:t>
            </a:r>
            <a:r>
              <a:rPr lang="en-US" altLang="zh-CN" b="0" dirty="0">
                <a:solidFill>
                  <a:schemeClr val="accent2"/>
                </a:solidFill>
              </a:rPr>
              <a:t>&gt; </a:t>
            </a:r>
            <a:r>
              <a:rPr lang="zh-CN" altLang="en-US" b="0" dirty="0">
                <a:solidFill>
                  <a:schemeClr val="accent2"/>
                </a:solidFill>
              </a:rPr>
              <a:t>编译加工 －</a:t>
            </a:r>
            <a:r>
              <a:rPr lang="en-US" altLang="zh-CN" b="0" dirty="0">
                <a:solidFill>
                  <a:schemeClr val="accent2"/>
                </a:solidFill>
              </a:rPr>
              <a:t>&gt; </a:t>
            </a:r>
            <a:r>
              <a:rPr lang="zh-CN" altLang="en-US" b="0" dirty="0">
                <a:solidFill>
                  <a:schemeClr val="accent2"/>
                </a:solidFill>
              </a:rPr>
              <a:t>执行</a:t>
            </a:r>
            <a:endParaRPr lang="zh-CN" altLang="en-US" b="0" dirty="0">
              <a:solidFill>
                <a:schemeClr val="accent2"/>
              </a:solidFill>
            </a:endParaRPr>
          </a:p>
          <a:p>
            <a:pPr algn="just">
              <a:lnSpc>
                <a:spcPct val="120000"/>
              </a:lnSpc>
              <a:spcBef>
                <a:spcPts val="0"/>
              </a:spcBef>
              <a:spcAft>
                <a:spcPts val="0"/>
              </a:spcAft>
              <a:buClr>
                <a:schemeClr val="accent2"/>
              </a:buClr>
              <a:buSzPct val="85000"/>
            </a:pPr>
            <a:r>
              <a:rPr lang="zh-CN" altLang="en-US" b="0" dirty="0">
                <a:solidFill>
                  <a:schemeClr val="accent2"/>
                </a:solidFill>
              </a:rPr>
              <a:t>解释型语言</a:t>
            </a:r>
            <a:r>
              <a:rPr lang="zh-CN" altLang="en-US" b="0" dirty="0"/>
              <a:t>：做一个</a:t>
            </a:r>
            <a:r>
              <a:rPr lang="zh-CN" altLang="en-US" b="0" dirty="0">
                <a:solidFill>
                  <a:schemeClr val="accent2"/>
                </a:solidFill>
              </a:rPr>
              <a:t>解释器</a:t>
            </a:r>
            <a:r>
              <a:rPr lang="zh-CN" altLang="en-US" b="0" dirty="0"/>
              <a:t>，对程序边解释边执行</a:t>
            </a:r>
            <a:endParaRPr lang="zh-CN" altLang="en-US" b="0" dirty="0"/>
          </a:p>
          <a:p>
            <a:pPr marL="0" indent="0" algn="ctr">
              <a:lnSpc>
                <a:spcPct val="120000"/>
              </a:lnSpc>
              <a:spcBef>
                <a:spcPts val="0"/>
              </a:spcBef>
              <a:spcAft>
                <a:spcPts val="0"/>
              </a:spcAft>
              <a:buClr>
                <a:schemeClr val="accent2"/>
              </a:buClr>
              <a:buSzPct val="85000"/>
              <a:buFont typeface="Wingdings" panose="05000000000000000000" pitchFamily="2" charset="2"/>
              <a:buNone/>
            </a:pPr>
            <a:r>
              <a:rPr lang="zh-CN" altLang="en-US" b="0" dirty="0">
                <a:solidFill>
                  <a:schemeClr val="accent2"/>
                </a:solidFill>
              </a:rPr>
              <a:t>编程 </a:t>
            </a:r>
            <a:r>
              <a:rPr lang="en-US" altLang="zh-CN" b="0" dirty="0">
                <a:solidFill>
                  <a:schemeClr val="accent2"/>
                </a:solidFill>
                <a:sym typeface="Wingdings" panose="05000000000000000000" pitchFamily="2" charset="2"/>
              </a:rPr>
              <a:t>  </a:t>
            </a:r>
            <a:r>
              <a:rPr lang="zh-CN" altLang="en-US" b="0" dirty="0">
                <a:solidFill>
                  <a:schemeClr val="accent2"/>
                </a:solidFill>
                <a:sym typeface="Wingdings" panose="05000000000000000000" pitchFamily="2" charset="2"/>
              </a:rPr>
              <a:t>解释并执行</a:t>
            </a:r>
            <a:endParaRPr lang="zh-CN" altLang="en-US" b="0" dirty="0">
              <a:solidFill>
                <a:schemeClr val="accent2"/>
              </a:solidFill>
              <a:sym typeface="Wingdings" panose="05000000000000000000" pitchFamily="2" charset="2"/>
            </a:endParaRPr>
          </a:p>
          <a:p>
            <a:pPr marL="0" indent="0" algn="ctr">
              <a:lnSpc>
                <a:spcPct val="120000"/>
              </a:lnSpc>
              <a:spcBef>
                <a:spcPts val="0"/>
              </a:spcBef>
              <a:spcAft>
                <a:spcPts val="0"/>
              </a:spcAft>
              <a:buClr>
                <a:schemeClr val="accent2"/>
              </a:buClr>
              <a:buSzPct val="85000"/>
              <a:buFont typeface="Wingdings" panose="05000000000000000000" pitchFamily="2" charset="2"/>
              <a:buNone/>
            </a:pPr>
            <a:endParaRPr lang="zh-CN" altLang="en-US" sz="2400" b="0" dirty="0">
              <a:solidFill>
                <a:schemeClr val="accent2"/>
              </a:solidFill>
              <a:sym typeface="Wingdings" panose="05000000000000000000" pitchFamily="2" charset="2"/>
            </a:endParaRPr>
          </a:p>
          <a:p>
            <a:pPr marL="0" indent="0">
              <a:lnSpc>
                <a:spcPct val="120000"/>
              </a:lnSpc>
              <a:spcBef>
                <a:spcPts val="0"/>
              </a:spcBef>
              <a:spcAft>
                <a:spcPts val="0"/>
              </a:spcAft>
              <a:buClr>
                <a:schemeClr val="accent2"/>
              </a:buClr>
              <a:buSzPct val="85000"/>
              <a:buFont typeface="Wingdings" panose="05000000000000000000" pitchFamily="2" charset="2"/>
              <a:buNone/>
            </a:pPr>
            <a:r>
              <a:rPr lang="zh-CN" altLang="en-US" sz="2400" dirty="0">
                <a:sym typeface="+mn-ea"/>
              </a:rPr>
              <a:t>使用高级语言编程：</a:t>
            </a:r>
            <a:endParaRPr lang="zh-CN" altLang="en-US" sz="2400" b="0" dirty="0"/>
          </a:p>
          <a:p>
            <a:pPr marL="342900" lvl="1" indent="-342900">
              <a:lnSpc>
                <a:spcPct val="120000"/>
              </a:lnSpc>
              <a:spcBef>
                <a:spcPts val="0"/>
              </a:spcBef>
              <a:spcAft>
                <a:spcPts val="0"/>
              </a:spcAft>
            </a:pPr>
            <a:r>
              <a:rPr lang="zh-CN" altLang="en-US" sz="2400" dirty="0">
                <a:sym typeface="+mn-ea"/>
              </a:rPr>
              <a:t>编程工作的效率大大提高</a:t>
            </a:r>
            <a:endParaRPr lang="zh-CN" altLang="en-US" sz="2400" b="0" dirty="0"/>
          </a:p>
          <a:p>
            <a:pPr marL="342900" lvl="1" indent="-342900">
              <a:lnSpc>
                <a:spcPct val="120000"/>
              </a:lnSpc>
              <a:spcBef>
                <a:spcPts val="0"/>
              </a:spcBef>
              <a:spcAft>
                <a:spcPts val="0"/>
              </a:spcAft>
            </a:pPr>
            <a:r>
              <a:rPr lang="zh-CN" altLang="en-US" sz="2400" dirty="0">
                <a:sym typeface="+mn-ea"/>
              </a:rPr>
              <a:t>人更容易思考和把握复杂程序的意义</a:t>
            </a:r>
            <a:endParaRPr lang="zh-CN" altLang="en-US" sz="2400" b="0" dirty="0"/>
          </a:p>
          <a:p>
            <a:pPr marL="342900" lvl="1" indent="-342900">
              <a:lnSpc>
                <a:spcPct val="120000"/>
              </a:lnSpc>
              <a:spcBef>
                <a:spcPts val="0"/>
              </a:spcBef>
              <a:spcAft>
                <a:spcPts val="0"/>
              </a:spcAft>
            </a:pPr>
            <a:r>
              <a:rPr lang="zh-CN" altLang="en-US" sz="2400" dirty="0">
                <a:sym typeface="+mn-ea"/>
              </a:rPr>
              <a:t>更多人愿意投身于这种工作，使编程发展成为一种职业和谋生方式</a:t>
            </a:r>
            <a:endParaRPr lang="zh-CN" altLang="en-US" sz="2400" b="0" dirty="0">
              <a:solidFill>
                <a:schemeClr val="accent2"/>
              </a:solidFill>
              <a:sym typeface="+mn-ea"/>
            </a:endParaRPr>
          </a:p>
        </p:txBody>
      </p:sp>
      <p:sp>
        <p:nvSpPr>
          <p:cNvPr id="44039" name="矩形 44038"/>
          <p:cNvSpPr/>
          <p:nvPr/>
        </p:nvSpPr>
        <p:spPr>
          <a:xfrm>
            <a:off x="1906588" y="115888"/>
            <a:ext cx="5245100" cy="460375"/>
          </a:xfrm>
          <a:prstGeom prst="rect">
            <a:avLst/>
          </a:prstGeom>
          <a:noFill/>
          <a:ln w="9525" cap="flat" cmpd="sng">
            <a:solidFill>
              <a:srgbClr val="CC0000"/>
            </a:solidFill>
            <a:prstDash val="solid"/>
            <a:miter/>
            <a:headEnd type="none" w="med" len="med"/>
            <a:tailEnd type="none" w="med" len="med"/>
          </a:ln>
        </p:spPr>
        <p:txBody>
          <a:bodyPr wrap="none" anchor="t">
            <a:spAutoFit/>
          </a:bodyPr>
          <a:p>
            <a:r>
              <a:rPr lang="zh-CN" altLang="en-US" dirty="0">
                <a:latin typeface="Cambria" panose="02040503050406030204" pitchFamily="18" charset="0"/>
                <a:ea typeface="华文中宋" panose="02010600040101010101" charset="-122"/>
                <a:cs typeface="Cambria" panose="02040503050406030204" pitchFamily="18" charset="0"/>
              </a:rPr>
              <a:t>机器语言   </a:t>
            </a:r>
            <a:r>
              <a:rPr lang="en-US" altLang="zh-CN" dirty="0">
                <a:latin typeface="Cambria" panose="02040503050406030204" pitchFamily="18" charset="0"/>
                <a:ea typeface="华文中宋" panose="02010600040101010101" charset="-122"/>
                <a:cs typeface="Cambria" panose="02040503050406030204" pitchFamily="18" charset="0"/>
                <a:sym typeface="Wingdings" panose="05000000000000000000" pitchFamily="2" charset="2"/>
              </a:rPr>
              <a:t>   </a:t>
            </a:r>
            <a:r>
              <a:rPr lang="zh-CN" altLang="en-US" dirty="0">
                <a:latin typeface="Cambria" panose="02040503050406030204" pitchFamily="18" charset="0"/>
                <a:ea typeface="华文中宋" panose="02010600040101010101" charset="-122"/>
                <a:cs typeface="Cambria" panose="02040503050406030204" pitchFamily="18" charset="0"/>
                <a:sym typeface="Wingdings" panose="05000000000000000000" pitchFamily="2" charset="2"/>
              </a:rPr>
              <a:t>汇编语言   </a:t>
            </a:r>
            <a:r>
              <a:rPr lang="en-US" altLang="zh-CN" dirty="0">
                <a:latin typeface="Cambria" panose="02040503050406030204" pitchFamily="18" charset="0"/>
                <a:ea typeface="华文中宋" panose="02010600040101010101" charset="-122"/>
                <a:cs typeface="Cambria" panose="02040503050406030204" pitchFamily="18" charset="0"/>
                <a:sym typeface="Wingdings" panose="05000000000000000000" pitchFamily="2" charset="2"/>
              </a:rPr>
              <a:t>   </a:t>
            </a:r>
            <a:r>
              <a:rPr lang="zh-CN" altLang="en-US" dirty="0">
                <a:solidFill>
                  <a:schemeClr val="accent2"/>
                </a:solidFill>
                <a:latin typeface="Cambria" panose="02040503050406030204" pitchFamily="18" charset="0"/>
                <a:ea typeface="华文中宋" panose="02010600040101010101" charset="-122"/>
                <a:cs typeface="Cambria" panose="02040503050406030204" pitchFamily="18" charset="0"/>
                <a:sym typeface="Wingdings" panose="05000000000000000000" pitchFamily="2" charset="2"/>
              </a:rPr>
              <a:t>高级语言</a:t>
            </a:r>
            <a:endParaRPr lang="zh-CN" altLang="en-US" dirty="0">
              <a:solidFill>
                <a:schemeClr val="accent2"/>
              </a:solidFill>
              <a:latin typeface="Cambria" panose="02040503050406030204" pitchFamily="18" charset="0"/>
              <a:ea typeface="华文中宋" panose="02010600040101010101" charset="-122"/>
              <a:cs typeface="Cambria" panose="02040503050406030204" pitchFamily="18" charset="0"/>
              <a:sym typeface="Wingdings" panose="05000000000000000000" pitchFamily="2" charset="2"/>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45061" name="内容占位符 45060"/>
          <p:cNvSpPr>
            <a:spLocks noGrp="1"/>
          </p:cNvSpPr>
          <p:nvPr>
            <p:ph idx="1"/>
          </p:nvPr>
        </p:nvSpPr>
        <p:spPr>
          <a:xfrm>
            <a:off x="504190" y="548640"/>
            <a:ext cx="8136255" cy="5681345"/>
          </a:xfrm>
        </p:spPr>
        <p:txBody>
          <a:bodyPr/>
          <a:p>
            <a:pPr marL="0" indent="0">
              <a:buNone/>
            </a:pPr>
            <a:r>
              <a:rPr lang="zh-CN" altLang="en-US" dirty="0">
                <a:latin typeface="Cambria" panose="02040503050406030204" pitchFamily="18" charset="0"/>
                <a:cs typeface="Cambria" panose="02040503050406030204" pitchFamily="18" charset="0"/>
                <a:sym typeface="+mn-ea"/>
              </a:rPr>
              <a:t>高级语言发展简史</a:t>
            </a:r>
            <a:endParaRPr lang="zh-CN" altLang="en-US" dirty="0">
              <a:latin typeface="Cambria" panose="02040503050406030204" pitchFamily="18" charset="0"/>
              <a:cs typeface="Cambria" panose="02040503050406030204" pitchFamily="18" charset="0"/>
            </a:endParaRPr>
          </a:p>
          <a:p>
            <a:r>
              <a:rPr lang="en-US" altLang="zh-CN" dirty="0">
                <a:latin typeface="Cambria" panose="02040503050406030204" pitchFamily="18" charset="0"/>
                <a:cs typeface="Cambria" panose="02040503050406030204" pitchFamily="18" charset="0"/>
              </a:rPr>
              <a:t>1954</a:t>
            </a:r>
            <a:r>
              <a:rPr lang="zh-CN" altLang="en-US" dirty="0">
                <a:latin typeface="Cambria" panose="02040503050406030204" pitchFamily="18" charset="0"/>
                <a:cs typeface="Cambria" panose="02040503050406030204" pitchFamily="18" charset="0"/>
              </a:rPr>
              <a:t>年到</a:t>
            </a:r>
            <a:r>
              <a:rPr lang="en-US" altLang="zh-CN" dirty="0">
                <a:latin typeface="Cambria" panose="02040503050406030204" pitchFamily="18" charset="0"/>
                <a:cs typeface="Cambria" panose="02040503050406030204" pitchFamily="18" charset="0"/>
              </a:rPr>
              <a:t>1957</a:t>
            </a:r>
            <a:r>
              <a:rPr lang="zh-CN" altLang="en-US" dirty="0">
                <a:latin typeface="Cambria" panose="02040503050406030204" pitchFamily="18" charset="0"/>
                <a:cs typeface="Cambria" panose="02040503050406030204" pitchFamily="18" charset="0"/>
              </a:rPr>
              <a:t>年：高级语言 </a:t>
            </a:r>
            <a:r>
              <a:rPr lang="en-US" altLang="zh-CN">
                <a:solidFill>
                  <a:schemeClr val="accent2"/>
                </a:solidFill>
                <a:latin typeface="Cambria" panose="02040503050406030204" pitchFamily="18" charset="0"/>
                <a:cs typeface="Cambria" panose="02040503050406030204" pitchFamily="18" charset="0"/>
              </a:rPr>
              <a:t>FORTRAN </a:t>
            </a:r>
            <a:r>
              <a:rPr lang="zh-CN" altLang="en-US" dirty="0">
                <a:latin typeface="Cambria" panose="02040503050406030204" pitchFamily="18" charset="0"/>
                <a:cs typeface="Cambria" panose="02040503050406030204" pitchFamily="18" charset="0"/>
              </a:rPr>
              <a:t>诞生</a:t>
            </a:r>
            <a:endParaRPr lang="zh-CN" altLang="en-US" dirty="0">
              <a:latin typeface="Cambria" panose="02040503050406030204" pitchFamily="18" charset="0"/>
              <a:cs typeface="Cambria" panose="02040503050406030204" pitchFamily="18" charset="0"/>
            </a:endParaRPr>
          </a:p>
          <a:p>
            <a:r>
              <a:rPr lang="zh-CN" altLang="en-US" dirty="0">
                <a:latin typeface="Cambria" panose="02040503050406030204" pitchFamily="18" charset="0"/>
                <a:cs typeface="Cambria" panose="02040503050406030204" pitchFamily="18" charset="0"/>
              </a:rPr>
              <a:t>至</a:t>
            </a:r>
            <a:r>
              <a:rPr lang="en-US" altLang="zh-CN" dirty="0">
                <a:latin typeface="Cambria" panose="02040503050406030204" pitchFamily="18" charset="0"/>
                <a:cs typeface="Cambria" panose="02040503050406030204" pitchFamily="18" charset="0"/>
              </a:rPr>
              <a:t>1960</a:t>
            </a:r>
            <a:r>
              <a:rPr lang="zh-CN" altLang="en-US" dirty="0">
                <a:latin typeface="Cambria" panose="02040503050406030204" pitchFamily="18" charset="0"/>
                <a:cs typeface="Cambria" panose="02040503050406030204" pitchFamily="18" charset="0"/>
              </a:rPr>
              <a:t>年代中，开发了</a:t>
            </a:r>
            <a:r>
              <a:rPr lang="en-US" altLang="zh-CN" dirty="0">
                <a:latin typeface="Cambria" panose="02040503050406030204" pitchFamily="18" charset="0"/>
                <a:cs typeface="Cambria" panose="02040503050406030204" pitchFamily="18" charset="0"/>
              </a:rPr>
              <a:t> </a:t>
            </a:r>
            <a:r>
              <a:rPr lang="en-US" altLang="zh-CN" err="1">
                <a:latin typeface="Cambria" panose="02040503050406030204" pitchFamily="18" charset="0"/>
                <a:cs typeface="Cambria" panose="02040503050406030204" pitchFamily="18" charset="0"/>
              </a:rPr>
              <a:t>Algol</a:t>
            </a:r>
            <a:r>
              <a:rPr lang="en-US" altLang="zh-CN" dirty="0">
                <a:latin typeface="Cambria" panose="02040503050406030204" pitchFamily="18" charset="0"/>
                <a:cs typeface="Cambria" panose="02040503050406030204" pitchFamily="18" charset="0"/>
              </a:rPr>
              <a:t> 60 </a:t>
            </a:r>
            <a:r>
              <a:rPr lang="zh-CN" altLang="en-US" dirty="0">
                <a:latin typeface="Cambria" panose="02040503050406030204" pitchFamily="18" charset="0"/>
                <a:cs typeface="Cambria" panose="02040503050406030204" pitchFamily="18" charset="0"/>
              </a:rPr>
              <a:t>，</a:t>
            </a:r>
            <a:r>
              <a:rPr lang="en-US" altLang="zh-CN" dirty="0">
                <a:latin typeface="Cambria" panose="02040503050406030204" pitchFamily="18" charset="0"/>
                <a:cs typeface="Cambria" panose="02040503050406030204" pitchFamily="18" charset="0"/>
              </a:rPr>
              <a:t>COBOL</a:t>
            </a:r>
            <a:r>
              <a:rPr lang="zh-CN" altLang="en-US" dirty="0">
                <a:latin typeface="Cambria" panose="02040503050406030204" pitchFamily="18" charset="0"/>
                <a:cs typeface="Cambria" panose="02040503050406030204" pitchFamily="18" charset="0"/>
              </a:rPr>
              <a:t>，</a:t>
            </a:r>
            <a:r>
              <a:rPr lang="en-US" altLang="zh-CN">
                <a:solidFill>
                  <a:schemeClr val="accent2"/>
                </a:solidFill>
                <a:latin typeface="Cambria" panose="02040503050406030204" pitchFamily="18" charset="0"/>
                <a:cs typeface="Cambria" panose="02040503050406030204" pitchFamily="18" charset="0"/>
              </a:rPr>
              <a:t>BASIC</a:t>
            </a:r>
            <a:r>
              <a:rPr lang="zh-CN" altLang="en-US" dirty="0">
                <a:latin typeface="Cambria" panose="02040503050406030204" pitchFamily="18" charset="0"/>
                <a:cs typeface="Cambria" panose="02040503050406030204" pitchFamily="18" charset="0"/>
              </a:rPr>
              <a:t>等。还有函数式语言</a:t>
            </a:r>
            <a:r>
              <a:rPr lang="en-US" altLang="zh-CN" dirty="0">
                <a:latin typeface="Cambria" panose="02040503050406030204" pitchFamily="18" charset="0"/>
                <a:cs typeface="Cambria" panose="02040503050406030204" pitchFamily="18" charset="0"/>
              </a:rPr>
              <a:t> LISP </a:t>
            </a:r>
            <a:r>
              <a:rPr lang="zh-CN" altLang="en-US" dirty="0">
                <a:latin typeface="Cambria" panose="02040503050406030204" pitchFamily="18" charset="0"/>
                <a:cs typeface="Cambria" panose="02040503050406030204" pitchFamily="18" charset="0"/>
              </a:rPr>
              <a:t>等</a:t>
            </a:r>
            <a:endParaRPr lang="zh-CN" altLang="en-US" dirty="0">
              <a:latin typeface="Cambria" panose="02040503050406030204" pitchFamily="18" charset="0"/>
              <a:cs typeface="Cambria" panose="02040503050406030204" pitchFamily="18" charset="0"/>
            </a:endParaRPr>
          </a:p>
          <a:p>
            <a:r>
              <a:rPr lang="en-US" altLang="zh-CN" dirty="0">
                <a:latin typeface="Cambria" panose="02040503050406030204" pitchFamily="18" charset="0"/>
                <a:cs typeface="Cambria" panose="02040503050406030204" pitchFamily="18" charset="0"/>
              </a:rPr>
              <a:t>1970</a:t>
            </a:r>
            <a:r>
              <a:rPr lang="zh-CN" altLang="en-US" dirty="0">
                <a:latin typeface="Cambria" panose="02040503050406030204" pitchFamily="18" charset="0"/>
                <a:cs typeface="Cambria" panose="02040503050406030204" pitchFamily="18" charset="0"/>
              </a:rPr>
              <a:t>年代开始：</a:t>
            </a:r>
            <a:r>
              <a:rPr lang="en-US" altLang="zh-CN" dirty="0">
                <a:latin typeface="Cambria" panose="02040503050406030204" pitchFamily="18" charset="0"/>
                <a:cs typeface="Cambria" panose="02040503050406030204" pitchFamily="18" charset="0"/>
              </a:rPr>
              <a:t>Pascal </a:t>
            </a:r>
            <a:r>
              <a:rPr lang="zh-CN" altLang="en-US" dirty="0">
                <a:latin typeface="Cambria" panose="02040503050406030204" pitchFamily="18" charset="0"/>
                <a:cs typeface="Cambria" panose="02040503050406030204" pitchFamily="18" charset="0"/>
              </a:rPr>
              <a:t>和 </a:t>
            </a:r>
            <a:r>
              <a:rPr lang="en-US" altLang="zh-CN">
                <a:solidFill>
                  <a:schemeClr val="accent2"/>
                </a:solidFill>
                <a:latin typeface="Cambria" panose="02040503050406030204" pitchFamily="18" charset="0"/>
                <a:cs typeface="Cambria" panose="02040503050406030204" pitchFamily="18" charset="0"/>
              </a:rPr>
              <a:t>C </a:t>
            </a:r>
            <a:r>
              <a:rPr lang="zh-CN" altLang="en-US" dirty="0">
                <a:latin typeface="Cambria" panose="02040503050406030204" pitchFamily="18" charset="0"/>
                <a:cs typeface="Cambria" panose="02040503050406030204" pitchFamily="18" charset="0"/>
              </a:rPr>
              <a:t>语言逐渐分别为教学科研和软件开发用的主要语言</a:t>
            </a:r>
            <a:endParaRPr lang="zh-CN" altLang="en-US" dirty="0">
              <a:latin typeface="Cambria" panose="02040503050406030204" pitchFamily="18" charset="0"/>
              <a:cs typeface="Cambria" panose="02040503050406030204" pitchFamily="18" charset="0"/>
            </a:endParaRPr>
          </a:p>
          <a:p>
            <a:r>
              <a:rPr lang="en-US" altLang="zh-CN" dirty="0">
                <a:latin typeface="Cambria" panose="02040503050406030204" pitchFamily="18" charset="0"/>
                <a:cs typeface="Cambria" panose="02040503050406030204" pitchFamily="18" charset="0"/>
              </a:rPr>
              <a:t>1980</a:t>
            </a:r>
            <a:r>
              <a:rPr lang="zh-CN" altLang="en-US" dirty="0">
                <a:latin typeface="Cambria" panose="02040503050406030204" pitchFamily="18" charset="0"/>
                <a:cs typeface="Cambria" panose="02040503050406030204" pitchFamily="18" charset="0"/>
              </a:rPr>
              <a:t>年代：逻辑程序语言</a:t>
            </a:r>
            <a:r>
              <a:rPr lang="en-US" altLang="zh-CN" dirty="0">
                <a:latin typeface="Cambria" panose="02040503050406030204" pitchFamily="18" charset="0"/>
                <a:cs typeface="Cambria" panose="02040503050406030204" pitchFamily="18" charset="0"/>
              </a:rPr>
              <a:t> Prolog</a:t>
            </a:r>
            <a:r>
              <a:rPr lang="zh-CN" altLang="en-US" dirty="0">
                <a:latin typeface="Cambria" panose="02040503050406030204" pitchFamily="18" charset="0"/>
                <a:cs typeface="Cambria" panose="02040503050406030204" pitchFamily="18" charset="0"/>
              </a:rPr>
              <a:t>，面向对象语言</a:t>
            </a:r>
            <a:r>
              <a:rPr lang="en-US" altLang="zh-CN" dirty="0">
                <a:latin typeface="Cambria" panose="02040503050406030204" pitchFamily="18" charset="0"/>
                <a:cs typeface="Cambria" panose="02040503050406030204" pitchFamily="18" charset="0"/>
              </a:rPr>
              <a:t>Smalltalk </a:t>
            </a:r>
            <a:r>
              <a:rPr lang="zh-CN" altLang="en-US" dirty="0">
                <a:latin typeface="Cambria" panose="02040503050406030204" pitchFamily="18" charset="0"/>
                <a:cs typeface="Cambria" panose="02040503050406030204" pitchFamily="18" charset="0"/>
              </a:rPr>
              <a:t>和后来的</a:t>
            </a:r>
            <a:r>
              <a:rPr lang="en-US" altLang="zh-CN" dirty="0">
                <a:latin typeface="Cambria" panose="02040503050406030204" pitchFamily="18" charset="0"/>
                <a:cs typeface="Cambria" panose="02040503050406030204" pitchFamily="18" charset="0"/>
              </a:rPr>
              <a:t> </a:t>
            </a:r>
            <a:r>
              <a:rPr lang="en-US" altLang="zh-CN" dirty="0">
                <a:solidFill>
                  <a:schemeClr val="accent2"/>
                </a:solidFill>
                <a:latin typeface="Cambria" panose="02040503050406030204" pitchFamily="18" charset="0"/>
                <a:cs typeface="Cambria" panose="02040503050406030204" pitchFamily="18" charset="0"/>
              </a:rPr>
              <a:t>C++</a:t>
            </a:r>
            <a:r>
              <a:rPr lang="zh-CN" altLang="en-US" dirty="0">
                <a:latin typeface="Cambria" panose="02040503050406030204" pitchFamily="18" charset="0"/>
                <a:cs typeface="Cambria" panose="02040503050406030204" pitchFamily="18" charset="0"/>
              </a:rPr>
              <a:t>。</a:t>
            </a:r>
            <a:endParaRPr lang="zh-CN" altLang="en-US" dirty="0">
              <a:latin typeface="Cambria" panose="02040503050406030204" pitchFamily="18" charset="0"/>
              <a:cs typeface="Cambria" panose="02040503050406030204" pitchFamily="18" charset="0"/>
            </a:endParaRPr>
          </a:p>
          <a:p>
            <a:r>
              <a:rPr lang="en-US" altLang="zh-CN" dirty="0">
                <a:latin typeface="Cambria" panose="02040503050406030204" pitchFamily="18" charset="0"/>
                <a:cs typeface="Cambria" panose="02040503050406030204" pitchFamily="18" charset="0"/>
              </a:rPr>
              <a:t>1995</a:t>
            </a:r>
            <a:r>
              <a:rPr lang="zh-CN" altLang="en-US" dirty="0">
                <a:latin typeface="Cambria" panose="02040503050406030204" pitchFamily="18" charset="0"/>
                <a:cs typeface="Cambria" panose="02040503050406030204" pitchFamily="18" charset="0"/>
              </a:rPr>
              <a:t>年左右的 </a:t>
            </a:r>
            <a:r>
              <a:rPr lang="en-US" altLang="zh-CN">
                <a:solidFill>
                  <a:schemeClr val="accent2"/>
                </a:solidFill>
                <a:latin typeface="Cambria" panose="02040503050406030204" pitchFamily="18" charset="0"/>
                <a:cs typeface="Cambria" panose="02040503050406030204" pitchFamily="18" charset="0"/>
              </a:rPr>
              <a:t>Java</a:t>
            </a:r>
            <a:endParaRPr lang="en-US" altLang="zh-CN">
              <a:solidFill>
                <a:schemeClr val="accent2"/>
              </a:solidFill>
              <a:latin typeface="Cambria" panose="02040503050406030204" pitchFamily="18" charset="0"/>
              <a:cs typeface="Cambria" panose="02040503050406030204" pitchFamily="18" charset="0"/>
            </a:endParaRPr>
          </a:p>
          <a:p>
            <a:r>
              <a:rPr lang="zh-CN" altLang="en-US" dirty="0">
                <a:latin typeface="Cambria" panose="02040503050406030204" pitchFamily="18" charset="0"/>
                <a:cs typeface="Cambria" panose="02040503050406030204" pitchFamily="18" charset="0"/>
              </a:rPr>
              <a:t>还有很多脚本语言，如</a:t>
            </a:r>
            <a:r>
              <a:rPr lang="en-US" altLang="zh-CN" dirty="0">
                <a:latin typeface="Cambria" panose="02040503050406030204" pitchFamily="18" charset="0"/>
                <a:cs typeface="Cambria" panose="02040503050406030204" pitchFamily="18" charset="0"/>
              </a:rPr>
              <a:t> </a:t>
            </a:r>
            <a:r>
              <a:rPr lang="en-US" altLang="zh-CN">
                <a:solidFill>
                  <a:schemeClr val="accent2"/>
                </a:solidFill>
                <a:latin typeface="Cambria" panose="02040503050406030204" pitchFamily="18" charset="0"/>
                <a:cs typeface="Cambria" panose="02040503050406030204" pitchFamily="18" charset="0"/>
              </a:rPr>
              <a:t>Perl</a:t>
            </a:r>
            <a:r>
              <a:rPr lang="zh-CN" altLang="en-US" dirty="0">
                <a:latin typeface="Cambria" panose="02040503050406030204" pitchFamily="18" charset="0"/>
                <a:cs typeface="Cambria" panose="02040503050406030204" pitchFamily="18" charset="0"/>
              </a:rPr>
              <a:t>、</a:t>
            </a:r>
            <a:r>
              <a:rPr lang="en-US" altLang="zh-CN">
                <a:solidFill>
                  <a:schemeClr val="accent2"/>
                </a:solidFill>
                <a:latin typeface="Cambria" panose="02040503050406030204" pitchFamily="18" charset="0"/>
                <a:cs typeface="Cambria" panose="02040503050406030204" pitchFamily="18" charset="0"/>
              </a:rPr>
              <a:t>Python</a:t>
            </a:r>
            <a:r>
              <a:rPr lang="zh-CN" altLang="en-US" dirty="0">
                <a:latin typeface="Cambria" panose="02040503050406030204" pitchFamily="18" charset="0"/>
                <a:cs typeface="Cambria" panose="02040503050406030204" pitchFamily="18" charset="0"/>
              </a:rPr>
              <a:t>、</a:t>
            </a:r>
            <a:r>
              <a:rPr lang="en-US" altLang="zh-CN">
                <a:solidFill>
                  <a:schemeClr val="accent2"/>
                </a:solidFill>
                <a:latin typeface="Cambria" panose="02040503050406030204" pitchFamily="18" charset="0"/>
                <a:cs typeface="Cambria" panose="02040503050406030204" pitchFamily="18" charset="0"/>
              </a:rPr>
              <a:t>Ruby </a:t>
            </a:r>
            <a:r>
              <a:rPr lang="zh-CN" altLang="en-US" dirty="0">
                <a:latin typeface="Cambria" panose="02040503050406030204" pitchFamily="18" charset="0"/>
                <a:cs typeface="Cambria" panose="02040503050406030204" pitchFamily="18" charset="0"/>
              </a:rPr>
              <a:t>。</a:t>
            </a:r>
            <a:endParaRPr lang="zh-CN" altLang="en-US" dirty="0">
              <a:latin typeface="Cambria" panose="02040503050406030204" pitchFamily="18" charset="0"/>
              <a:cs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67995" y="2421255"/>
            <a:ext cx="8136255" cy="1402080"/>
          </a:xfrm>
        </p:spPr>
        <p:txBody>
          <a:bodyPr/>
          <a:p>
            <a:pPr marL="0" indent="0">
              <a:buNone/>
            </a:pPr>
            <a:r>
              <a:rPr lang="en-US" altLang="zh-CN" dirty="0">
                <a:sym typeface="+mn-ea"/>
              </a:rPr>
              <a:t>“</a:t>
            </a:r>
            <a:r>
              <a:rPr lang="zh-CN" altLang="en-US" dirty="0">
                <a:solidFill>
                  <a:schemeClr val="accent2"/>
                </a:solidFill>
                <a:sym typeface="+mn-ea"/>
              </a:rPr>
              <a:t>高级语言程序设计</a:t>
            </a:r>
            <a:r>
              <a:rPr lang="en-US" altLang="zh-CN" dirty="0">
                <a:sym typeface="+mn-ea"/>
              </a:rPr>
              <a:t>” </a:t>
            </a:r>
            <a:r>
              <a:rPr lang="zh-CN" altLang="en-US" dirty="0">
                <a:sym typeface="+mn-ea"/>
              </a:rPr>
              <a:t>的含义：</a:t>
            </a:r>
            <a:endParaRPr lang="zh-CN" altLang="en-US" dirty="0">
              <a:sym typeface="+mn-ea"/>
            </a:endParaRPr>
          </a:p>
          <a:p>
            <a:pPr marL="0" indent="0">
              <a:buNone/>
            </a:pPr>
            <a:r>
              <a:rPr lang="zh-CN" altLang="en-US" dirty="0">
                <a:sym typeface="+mn-ea"/>
              </a:rPr>
              <a:t>使用“</a:t>
            </a:r>
            <a:r>
              <a:rPr lang="zh-CN" altLang="en-US" dirty="0">
                <a:solidFill>
                  <a:schemeClr val="accent2"/>
                </a:solidFill>
                <a:sym typeface="+mn-ea"/>
              </a:rPr>
              <a:t>高级语言</a:t>
            </a:r>
            <a:r>
              <a:rPr lang="zh-CN" altLang="en-US" dirty="0">
                <a:sym typeface="+mn-ea"/>
              </a:rPr>
              <a:t>”在计算机上进行</a:t>
            </a:r>
            <a:r>
              <a:rPr lang="zh-CN" altLang="en-US" dirty="0">
                <a:solidFill>
                  <a:schemeClr val="accent2"/>
                </a:solidFill>
                <a:sym typeface="+mn-ea"/>
              </a:rPr>
              <a:t>程序设计</a:t>
            </a:r>
            <a:r>
              <a:rPr lang="zh-CN" altLang="en-US" dirty="0">
                <a:sym typeface="+mn-ea"/>
              </a:rPr>
              <a:t>工作。</a:t>
            </a:r>
            <a:endParaRPr lang="zh-CN" altLang="en-US" dirty="0">
              <a:sym typeface="+mn-ea"/>
            </a:endParaRPr>
          </a:p>
          <a:p>
            <a:pPr marL="0" indent="0">
              <a:buNone/>
            </a:pPr>
            <a:endParaRPr lang="zh-CN" altLang="en-US"/>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46082" name="文本框 46081"/>
          <p:cNvSpPr txBox="1"/>
          <p:nvPr/>
        </p:nvSpPr>
        <p:spPr>
          <a:xfrm>
            <a:off x="899795" y="3500755"/>
            <a:ext cx="1295400" cy="1999615"/>
          </a:xfrm>
          <a:prstGeom prst="rect">
            <a:avLst/>
          </a:prstGeom>
          <a:noFill/>
          <a:ln w="9525">
            <a:noFill/>
          </a:ln>
        </p:spPr>
        <p:txBody>
          <a:bodyPr>
            <a:spAutoFit/>
          </a:bodyPr>
          <a:p>
            <a:pPr algn="just">
              <a:spcBef>
                <a:spcPct val="30000"/>
              </a:spcBef>
            </a:pPr>
            <a:r>
              <a:rPr lang="zh-CN" altLang="en-US" sz="2000" b="1" dirty="0">
                <a:latin typeface="楷体" panose="02010609060101010101" charset="-122"/>
                <a:ea typeface="楷体" panose="02010609060101010101" charset="-122"/>
                <a:cs typeface="楷体" panose="02010609060101010101" charset="-122"/>
              </a:rPr>
              <a:t>起床</a:t>
            </a:r>
            <a:endParaRPr lang="zh-CN" altLang="en-US" sz="2000" b="1" dirty="0">
              <a:latin typeface="楷体" panose="02010609060101010101" charset="-122"/>
              <a:ea typeface="楷体" panose="02010609060101010101" charset="-122"/>
              <a:cs typeface="楷体" panose="02010609060101010101" charset="-122"/>
            </a:endParaRPr>
          </a:p>
          <a:p>
            <a:pPr algn="just">
              <a:spcBef>
                <a:spcPct val="30000"/>
              </a:spcBef>
            </a:pPr>
            <a:r>
              <a:rPr lang="zh-CN" altLang="en-US" sz="2000" b="1" dirty="0">
                <a:latin typeface="楷体" panose="02010609060101010101" charset="-122"/>
                <a:ea typeface="楷体" panose="02010609060101010101" charset="-122"/>
                <a:cs typeface="楷体" panose="02010609060101010101" charset="-122"/>
              </a:rPr>
              <a:t>刷牙</a:t>
            </a:r>
            <a:endParaRPr lang="zh-CN" altLang="en-US" sz="2000" b="1" dirty="0">
              <a:latin typeface="楷体" panose="02010609060101010101" charset="-122"/>
              <a:ea typeface="楷体" panose="02010609060101010101" charset="-122"/>
              <a:cs typeface="楷体" panose="02010609060101010101" charset="-122"/>
            </a:endParaRPr>
          </a:p>
          <a:p>
            <a:pPr algn="just">
              <a:spcBef>
                <a:spcPct val="30000"/>
              </a:spcBef>
            </a:pPr>
            <a:r>
              <a:rPr lang="zh-CN" altLang="en-US" sz="2000" b="1" dirty="0">
                <a:latin typeface="楷体" panose="02010609060101010101" charset="-122"/>
                <a:ea typeface="楷体" panose="02010609060101010101" charset="-122"/>
                <a:cs typeface="楷体" panose="02010609060101010101" charset="-122"/>
              </a:rPr>
              <a:t>洗脸</a:t>
            </a:r>
            <a:endParaRPr lang="zh-CN" altLang="en-US" sz="2000" b="1" dirty="0">
              <a:latin typeface="楷体" panose="02010609060101010101" charset="-122"/>
              <a:ea typeface="楷体" panose="02010609060101010101" charset="-122"/>
              <a:cs typeface="楷体" panose="02010609060101010101" charset="-122"/>
            </a:endParaRPr>
          </a:p>
          <a:p>
            <a:pPr algn="just">
              <a:spcBef>
                <a:spcPct val="30000"/>
              </a:spcBef>
            </a:pPr>
            <a:r>
              <a:rPr lang="zh-CN" altLang="en-US" sz="2000" b="1" dirty="0">
                <a:latin typeface="楷体" panose="02010609060101010101" charset="-122"/>
                <a:ea typeface="楷体" panose="02010609060101010101" charset="-122"/>
                <a:cs typeface="楷体" panose="02010609060101010101" charset="-122"/>
              </a:rPr>
              <a:t>吃饭</a:t>
            </a:r>
            <a:endParaRPr lang="zh-CN" altLang="en-US" sz="2000" b="1" dirty="0">
              <a:latin typeface="楷体" panose="02010609060101010101" charset="-122"/>
              <a:ea typeface="楷体" panose="02010609060101010101" charset="-122"/>
              <a:cs typeface="楷体" panose="02010609060101010101" charset="-122"/>
            </a:endParaRPr>
          </a:p>
          <a:p>
            <a:pPr algn="l">
              <a:spcBef>
                <a:spcPct val="30000"/>
              </a:spcBef>
            </a:pPr>
            <a:r>
              <a:rPr lang="zh-CN" altLang="en-US" sz="2000" b="1" dirty="0">
                <a:latin typeface="楷体" panose="02010609060101010101" charset="-122"/>
                <a:ea typeface="楷体" panose="02010609060101010101" charset="-122"/>
                <a:cs typeface="楷体" panose="02010609060101010101" charset="-122"/>
              </a:rPr>
              <a:t>早自习 </a:t>
            </a:r>
            <a:endParaRPr lang="zh-CN" altLang="en-US" sz="2000" b="1" dirty="0">
              <a:latin typeface="楷体" panose="02010609060101010101" charset="-122"/>
              <a:ea typeface="楷体" panose="02010609060101010101" charset="-122"/>
              <a:cs typeface="楷体" panose="02010609060101010101" charset="-122"/>
            </a:endParaRPr>
          </a:p>
        </p:txBody>
      </p:sp>
      <p:sp>
        <p:nvSpPr>
          <p:cNvPr id="46083" name="文本框 46082"/>
          <p:cNvSpPr txBox="1"/>
          <p:nvPr/>
        </p:nvSpPr>
        <p:spPr>
          <a:xfrm>
            <a:off x="3657600" y="3429000"/>
            <a:ext cx="1828800" cy="2399665"/>
          </a:xfrm>
          <a:prstGeom prst="rect">
            <a:avLst/>
          </a:prstGeom>
          <a:noFill/>
          <a:ln w="9525">
            <a:noFill/>
          </a:ln>
        </p:spPr>
        <p:txBody>
          <a:bodyPr>
            <a:spAutoFit/>
          </a:bodyPr>
          <a:p>
            <a:pPr algn="l">
              <a:spcBef>
                <a:spcPct val="30000"/>
              </a:spcBef>
            </a:pPr>
            <a:r>
              <a:rPr lang="zh-CN" altLang="en-US" sz="2000" b="1" dirty="0">
                <a:latin typeface="楷体" panose="02010609060101010101" charset="-122"/>
                <a:ea typeface="楷体" panose="02010609060101010101" charset="-122"/>
                <a:cs typeface="Cambria" panose="02040503050406030204" pitchFamily="18" charset="0"/>
              </a:rPr>
              <a:t>拿饭碗</a:t>
            </a:r>
            <a:endParaRPr lang="zh-CN" altLang="en-US" sz="2000" b="1" dirty="0">
              <a:latin typeface="楷体" panose="02010609060101010101" charset="-122"/>
              <a:ea typeface="楷体" panose="02010609060101010101" charset="-122"/>
              <a:cs typeface="Cambria" panose="02040503050406030204" pitchFamily="18" charset="0"/>
            </a:endParaRPr>
          </a:p>
          <a:p>
            <a:pPr algn="l">
              <a:spcBef>
                <a:spcPct val="30000"/>
              </a:spcBef>
            </a:pPr>
            <a:r>
              <a:rPr lang="zh-CN" altLang="en-US" sz="2000" b="1" dirty="0">
                <a:latin typeface="楷体" panose="02010609060101010101" charset="-122"/>
                <a:ea typeface="楷体" panose="02010609060101010101" charset="-122"/>
                <a:cs typeface="Cambria" panose="02040503050406030204" pitchFamily="18" charset="0"/>
              </a:rPr>
              <a:t>去食堂</a:t>
            </a:r>
            <a:endParaRPr lang="zh-CN" altLang="en-US" sz="2000" b="1" dirty="0">
              <a:latin typeface="楷体" panose="02010609060101010101" charset="-122"/>
              <a:ea typeface="楷体" panose="02010609060101010101" charset="-122"/>
              <a:cs typeface="Cambria" panose="02040503050406030204" pitchFamily="18" charset="0"/>
            </a:endParaRPr>
          </a:p>
          <a:p>
            <a:pPr algn="l">
              <a:spcBef>
                <a:spcPct val="30000"/>
              </a:spcBef>
            </a:pPr>
            <a:r>
              <a:rPr lang="zh-CN" altLang="en-US" sz="2000" b="1" dirty="0">
                <a:latin typeface="楷体" panose="02010609060101010101" charset="-122"/>
                <a:ea typeface="楷体" panose="02010609060101010101" charset="-122"/>
                <a:cs typeface="Cambria" panose="02040503050406030204" pitchFamily="18" charset="0"/>
              </a:rPr>
              <a:t>排队买饭</a:t>
            </a:r>
            <a:endParaRPr lang="zh-CN" altLang="en-US" sz="2000" b="1" dirty="0">
              <a:latin typeface="楷体" panose="02010609060101010101" charset="-122"/>
              <a:ea typeface="楷体" panose="02010609060101010101" charset="-122"/>
              <a:cs typeface="Cambria" panose="02040503050406030204" pitchFamily="18" charset="0"/>
            </a:endParaRPr>
          </a:p>
          <a:p>
            <a:pPr algn="l">
              <a:spcBef>
                <a:spcPct val="30000"/>
              </a:spcBef>
            </a:pPr>
            <a:r>
              <a:rPr lang="zh-CN" altLang="en-US" sz="2000" b="1" dirty="0">
                <a:latin typeface="楷体" panose="02010609060101010101" charset="-122"/>
                <a:ea typeface="楷体" panose="02010609060101010101" charset="-122"/>
                <a:cs typeface="Cambria" panose="02040503050406030204" pitchFamily="18" charset="0"/>
              </a:rPr>
              <a:t>吃饭</a:t>
            </a:r>
            <a:endParaRPr lang="zh-CN" altLang="en-US" sz="2000" b="1" dirty="0">
              <a:latin typeface="楷体" panose="02010609060101010101" charset="-122"/>
              <a:ea typeface="楷体" panose="02010609060101010101" charset="-122"/>
              <a:cs typeface="Cambria" panose="02040503050406030204" pitchFamily="18" charset="0"/>
            </a:endParaRPr>
          </a:p>
          <a:p>
            <a:pPr algn="l">
              <a:spcBef>
                <a:spcPct val="30000"/>
              </a:spcBef>
            </a:pPr>
            <a:r>
              <a:rPr lang="zh-CN" altLang="en-US" sz="2000" b="1" dirty="0">
                <a:latin typeface="楷体" panose="02010609060101010101" charset="-122"/>
                <a:ea typeface="楷体" panose="02010609060101010101" charset="-122"/>
                <a:cs typeface="Cambria" panose="02040503050406030204" pitchFamily="18" charset="0"/>
              </a:rPr>
              <a:t>洗碗</a:t>
            </a:r>
            <a:endParaRPr lang="zh-CN" altLang="en-US" sz="2000" b="1" dirty="0">
              <a:latin typeface="楷体" panose="02010609060101010101" charset="-122"/>
              <a:ea typeface="楷体" panose="02010609060101010101" charset="-122"/>
              <a:cs typeface="Cambria" panose="02040503050406030204" pitchFamily="18" charset="0"/>
            </a:endParaRPr>
          </a:p>
          <a:p>
            <a:pPr algn="l">
              <a:spcBef>
                <a:spcPct val="30000"/>
              </a:spcBef>
            </a:pPr>
            <a:r>
              <a:rPr lang="zh-CN" altLang="en-US" sz="2000" b="1" dirty="0">
                <a:latin typeface="楷体" panose="02010609060101010101" charset="-122"/>
                <a:ea typeface="楷体" panose="02010609060101010101" charset="-122"/>
                <a:cs typeface="Cambria" panose="02040503050406030204" pitchFamily="18" charset="0"/>
              </a:rPr>
              <a:t>离开食堂</a:t>
            </a:r>
            <a:endParaRPr lang="zh-CN" altLang="en-US" sz="2000" b="1" dirty="0">
              <a:latin typeface="楷体" panose="02010609060101010101" charset="-122"/>
              <a:ea typeface="楷体" panose="02010609060101010101" charset="-122"/>
              <a:cs typeface="Cambria" panose="02040503050406030204" pitchFamily="18" charset="0"/>
            </a:endParaRPr>
          </a:p>
        </p:txBody>
      </p:sp>
      <p:sp>
        <p:nvSpPr>
          <p:cNvPr id="46084" name="任意多边形 46083"/>
          <p:cNvSpPr/>
          <p:nvPr/>
        </p:nvSpPr>
        <p:spPr>
          <a:xfrm>
            <a:off x="4865688" y="3500438"/>
            <a:ext cx="1687512" cy="1800225"/>
          </a:xfrm>
          <a:custGeom>
            <a:avLst/>
            <a:gdLst/>
            <a:ahLst/>
            <a:cxnLst/>
            <a:pathLst>
              <a:path w="1063" h="1433">
                <a:moveTo>
                  <a:pt x="1050" y="1433"/>
                </a:moveTo>
                <a:lnTo>
                  <a:pt x="0" y="765"/>
                </a:lnTo>
                <a:lnTo>
                  <a:pt x="1063" y="0"/>
                </a:lnTo>
              </a:path>
            </a:pathLst>
          </a:custGeom>
          <a:noFill/>
          <a:ln w="9525" cap="flat" cmpd="sng">
            <a:solidFill>
              <a:schemeClr val="tx1"/>
            </a:solidFill>
            <a:prstDash val="solid"/>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46085" name="任意多边形 46084"/>
          <p:cNvSpPr/>
          <p:nvPr/>
        </p:nvSpPr>
        <p:spPr>
          <a:xfrm>
            <a:off x="1752600" y="3573145"/>
            <a:ext cx="1952625" cy="2245995"/>
          </a:xfrm>
          <a:custGeom>
            <a:avLst/>
            <a:gdLst/>
            <a:ahLst/>
            <a:cxnLst/>
            <a:pathLst>
              <a:path w="1380" h="1915">
                <a:moveTo>
                  <a:pt x="1380" y="1915"/>
                </a:moveTo>
                <a:lnTo>
                  <a:pt x="0" y="1112"/>
                </a:lnTo>
                <a:lnTo>
                  <a:pt x="1380" y="0"/>
                </a:lnTo>
              </a:path>
            </a:pathLst>
          </a:custGeom>
          <a:noFill/>
          <a:ln w="9525" cap="flat" cmpd="sng">
            <a:solidFill>
              <a:schemeClr val="tx1"/>
            </a:solidFill>
            <a:prstDash val="solid"/>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46086" name="文本框 46085"/>
          <p:cNvSpPr txBox="1"/>
          <p:nvPr/>
        </p:nvSpPr>
        <p:spPr>
          <a:xfrm>
            <a:off x="6660198" y="3500438"/>
            <a:ext cx="1295400" cy="1783715"/>
          </a:xfrm>
          <a:prstGeom prst="rect">
            <a:avLst/>
          </a:prstGeom>
          <a:noFill/>
          <a:ln w="9525">
            <a:noFill/>
          </a:ln>
        </p:spPr>
        <p:txBody>
          <a:bodyPr>
            <a:spAutoFit/>
          </a:bodyPr>
          <a:p>
            <a:pPr algn="l">
              <a:spcBef>
                <a:spcPct val="50000"/>
              </a:spcBef>
            </a:pPr>
            <a:r>
              <a:rPr lang="zh-CN" altLang="en-US" sz="2000" b="1" dirty="0">
                <a:latin typeface="楷体" panose="02010609060101010101" charset="-122"/>
                <a:ea typeface="楷体" panose="02010609060101010101" charset="-122"/>
                <a:cs typeface="楷体" panose="02010609060101010101" charset="-122"/>
              </a:rPr>
              <a:t>排队</a:t>
            </a:r>
            <a:endParaRPr lang="zh-CN" altLang="en-US" sz="2000" b="1" dirty="0">
              <a:latin typeface="楷体" panose="02010609060101010101" charset="-122"/>
              <a:ea typeface="楷体" panose="02010609060101010101" charset="-122"/>
              <a:cs typeface="楷体" panose="02010609060101010101" charset="-122"/>
            </a:endParaRPr>
          </a:p>
          <a:p>
            <a:pPr algn="l">
              <a:spcBef>
                <a:spcPct val="50000"/>
              </a:spcBef>
            </a:pPr>
            <a:r>
              <a:rPr lang="zh-CN" altLang="en-US" sz="2000" b="1" dirty="0">
                <a:latin typeface="楷体" panose="02010609060101010101" charset="-122"/>
                <a:ea typeface="楷体" panose="02010609060101010101" charset="-122"/>
                <a:cs typeface="楷体" panose="02010609060101010101" charset="-122"/>
              </a:rPr>
              <a:t>选饭</a:t>
            </a:r>
            <a:endParaRPr lang="zh-CN" altLang="en-US" sz="2000" b="1" dirty="0">
              <a:latin typeface="楷体" panose="02010609060101010101" charset="-122"/>
              <a:ea typeface="楷体" panose="02010609060101010101" charset="-122"/>
              <a:cs typeface="楷体" panose="02010609060101010101" charset="-122"/>
            </a:endParaRPr>
          </a:p>
          <a:p>
            <a:pPr algn="l">
              <a:spcBef>
                <a:spcPct val="50000"/>
              </a:spcBef>
            </a:pPr>
            <a:r>
              <a:rPr lang="zh-CN" altLang="en-US" sz="2000" b="1" dirty="0">
                <a:latin typeface="楷体" panose="02010609060101010101" charset="-122"/>
                <a:ea typeface="楷体" panose="02010609060101010101" charset="-122"/>
                <a:cs typeface="楷体" panose="02010609060101010101" charset="-122"/>
              </a:rPr>
              <a:t>选菜</a:t>
            </a:r>
            <a:endParaRPr lang="zh-CN" altLang="en-US" sz="2000" b="1" dirty="0">
              <a:latin typeface="楷体" panose="02010609060101010101" charset="-122"/>
              <a:ea typeface="楷体" panose="02010609060101010101" charset="-122"/>
              <a:cs typeface="楷体" panose="02010609060101010101" charset="-122"/>
            </a:endParaRPr>
          </a:p>
          <a:p>
            <a:pPr algn="l">
              <a:spcBef>
                <a:spcPct val="50000"/>
              </a:spcBef>
            </a:pPr>
            <a:r>
              <a:rPr lang="zh-CN" altLang="en-US" sz="2000" b="1" dirty="0">
                <a:latin typeface="楷体" panose="02010609060101010101" charset="-122"/>
                <a:ea typeface="楷体" panose="02010609060101010101" charset="-122"/>
                <a:cs typeface="楷体" panose="02010609060101010101" charset="-122"/>
              </a:rPr>
              <a:t>付款 </a:t>
            </a:r>
            <a:endParaRPr lang="zh-CN" altLang="en-US" sz="2000" b="1" dirty="0">
              <a:latin typeface="楷体" panose="02010609060101010101" charset="-122"/>
              <a:ea typeface="楷体" panose="02010609060101010101" charset="-122"/>
              <a:cs typeface="楷体" panose="02010609060101010101" charset="-122"/>
            </a:endParaRPr>
          </a:p>
        </p:txBody>
      </p:sp>
      <p:sp>
        <p:nvSpPr>
          <p:cNvPr id="46087" name="文本框 46086"/>
          <p:cNvSpPr txBox="1"/>
          <p:nvPr/>
        </p:nvSpPr>
        <p:spPr>
          <a:xfrm>
            <a:off x="467043" y="2852738"/>
            <a:ext cx="6096000" cy="460375"/>
          </a:xfrm>
          <a:prstGeom prst="rect">
            <a:avLst/>
          </a:prstGeom>
          <a:noFill/>
          <a:ln w="9525">
            <a:noFill/>
          </a:ln>
        </p:spPr>
        <p:txBody>
          <a:bodyPr>
            <a:spAutoFit/>
          </a:bodyPr>
          <a:p>
            <a:pPr algn="l">
              <a:spcBef>
                <a:spcPct val="50000"/>
              </a:spcBef>
            </a:pPr>
            <a:r>
              <a:rPr lang="en-US" altLang="zh-CN" dirty="0">
                <a:latin typeface="Cambria" panose="02040503050406030204" pitchFamily="18" charset="0"/>
                <a:ea typeface="华文中宋" panose="02010600040101010101" charset="-122"/>
                <a:cs typeface="Cambria" panose="02040503050406030204" pitchFamily="18" charset="0"/>
              </a:rPr>
              <a:t>“</a:t>
            </a:r>
            <a:r>
              <a:rPr lang="zh-CN" altLang="en-US" dirty="0">
                <a:latin typeface="Cambria" panose="02040503050406030204" pitchFamily="18" charset="0"/>
                <a:ea typeface="华文中宋" panose="02010600040101010101" charset="-122"/>
                <a:cs typeface="Cambria" panose="02040503050406030204" pitchFamily="18" charset="0"/>
              </a:rPr>
              <a:t>程序”分解实例（早起活动）：</a:t>
            </a:r>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46091" name="内容占位符 46090"/>
          <p:cNvSpPr>
            <a:spLocks noGrp="1"/>
          </p:cNvSpPr>
          <p:nvPr>
            <p:ph idx="1"/>
          </p:nvPr>
        </p:nvSpPr>
        <p:spPr>
          <a:xfrm>
            <a:off x="539750" y="645795"/>
            <a:ext cx="8136255" cy="1875155"/>
          </a:xfrm>
        </p:spPr>
        <p:txBody>
          <a:bodyPr/>
          <a:p>
            <a:pPr>
              <a:buNone/>
            </a:pPr>
            <a:r>
              <a:rPr lang="zh-CN" altLang="en-US" dirty="0">
                <a:solidFill>
                  <a:schemeClr val="accent2"/>
                </a:solidFill>
              </a:rPr>
              <a:t>程序设计过程</a:t>
            </a:r>
            <a:endParaRPr lang="zh-CN" altLang="en-US" dirty="0">
              <a:solidFill>
                <a:schemeClr val="accent2"/>
              </a:solidFill>
            </a:endParaRPr>
          </a:p>
          <a:p>
            <a:r>
              <a:rPr lang="zh-CN" altLang="en-US" dirty="0"/>
              <a:t>编写程序不应该从第一个细节开始</a:t>
            </a:r>
            <a:endParaRPr lang="zh-CN" altLang="en-US" dirty="0"/>
          </a:p>
          <a:p>
            <a:r>
              <a:rPr lang="zh-CN" altLang="en-US" dirty="0">
                <a:solidFill>
                  <a:schemeClr val="accent2"/>
                </a:solidFill>
              </a:rPr>
              <a:t>逐步分解</a:t>
            </a:r>
            <a:r>
              <a:rPr lang="zh-CN" altLang="en-US" dirty="0"/>
              <a:t>，直至分解到程序语言提供的功能。</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47112" name="内容占位符 47111"/>
          <p:cNvSpPr>
            <a:spLocks noGrp="1"/>
          </p:cNvSpPr>
          <p:nvPr>
            <p:ph sz="half" idx="1"/>
          </p:nvPr>
        </p:nvSpPr>
        <p:spPr>
          <a:xfrm>
            <a:off x="539750" y="981075"/>
            <a:ext cx="8032750" cy="5400675"/>
          </a:xfrm>
        </p:spPr>
        <p:txBody>
          <a:bodyPr/>
          <a:p>
            <a:pPr>
              <a:spcBef>
                <a:spcPct val="50000"/>
              </a:spcBef>
              <a:buClrTx/>
              <a:buSzTx/>
              <a:buFontTx/>
              <a:buNone/>
            </a:pPr>
            <a:r>
              <a:rPr lang="zh-CN" altLang="en-US" b="0" dirty="0">
                <a:latin typeface="Cambria" panose="02040503050406030204" pitchFamily="18" charset="0"/>
                <a:ea typeface="华文中宋" panose="02010600040101010101" charset="-122"/>
              </a:rPr>
              <a:t>编程的工作方式：</a:t>
            </a:r>
            <a:endParaRPr lang="zh-CN" altLang="en-US" b="0" dirty="0">
              <a:latin typeface="Cambria" panose="02040503050406030204" pitchFamily="18" charset="0"/>
              <a:ea typeface="华文中宋" panose="02010600040101010101" charset="-122"/>
            </a:endParaRPr>
          </a:p>
          <a:p>
            <a:pPr>
              <a:spcBef>
                <a:spcPct val="50000"/>
              </a:spcBef>
              <a:buClrTx/>
              <a:buSzTx/>
              <a:buFontTx/>
              <a:buChar char="•"/>
            </a:pPr>
            <a:r>
              <a:rPr lang="zh-CN" altLang="en-US" b="0" dirty="0">
                <a:solidFill>
                  <a:schemeClr val="accent2"/>
                </a:solidFill>
                <a:latin typeface="Cambria" panose="02040503050406030204" pitchFamily="18" charset="0"/>
                <a:ea typeface="华文中宋" panose="02010600040101010101" charset="-122"/>
              </a:rPr>
              <a:t>从问题出发，从高层开始设计程序；</a:t>
            </a:r>
            <a:endParaRPr lang="zh-CN" altLang="en-US" b="0" dirty="0">
              <a:solidFill>
                <a:schemeClr val="accent2"/>
              </a:solidFill>
              <a:latin typeface="Cambria" panose="02040503050406030204" pitchFamily="18" charset="0"/>
              <a:ea typeface="华文中宋" panose="02010600040101010101" charset="-122"/>
            </a:endParaRPr>
          </a:p>
          <a:p>
            <a:pPr>
              <a:spcBef>
                <a:spcPct val="50000"/>
              </a:spcBef>
              <a:buClrTx/>
              <a:buSzTx/>
              <a:buFontTx/>
              <a:buChar char="•"/>
            </a:pPr>
            <a:r>
              <a:rPr lang="zh-CN" altLang="en-US" b="0" dirty="0">
                <a:solidFill>
                  <a:schemeClr val="accent2"/>
                </a:solidFill>
                <a:latin typeface="Cambria" panose="02040503050406030204" pitchFamily="18" charset="0"/>
                <a:ea typeface="华文中宋" panose="02010600040101010101" charset="-122"/>
              </a:rPr>
              <a:t>逐步分解程序功能，直至可以用程序语言实现。</a:t>
            </a:r>
            <a:endParaRPr lang="zh-CN" altLang="en-US" b="0" dirty="0">
              <a:solidFill>
                <a:schemeClr val="accent2"/>
              </a:solidFill>
              <a:latin typeface="Cambria" panose="02040503050406030204" pitchFamily="18" charset="0"/>
              <a:ea typeface="华文中宋" panose="02010600040101010101" charset="-122"/>
            </a:endParaRPr>
          </a:p>
          <a:p>
            <a:pPr>
              <a:spcBef>
                <a:spcPct val="40000"/>
              </a:spcBef>
              <a:buClrTx/>
              <a:buSzTx/>
              <a:buFontTx/>
              <a:buNone/>
            </a:pPr>
            <a:endParaRPr lang="zh-CN" altLang="en-US" dirty="0">
              <a:latin typeface="Cambria" panose="02040503050406030204" pitchFamily="18" charset="0"/>
              <a:ea typeface="华文中宋" panose="02010600040101010101" charset="-122"/>
              <a:sym typeface="+mn-ea"/>
            </a:endParaRPr>
          </a:p>
          <a:p>
            <a:pPr>
              <a:spcBef>
                <a:spcPct val="40000"/>
              </a:spcBef>
              <a:buClrTx/>
              <a:buSzTx/>
              <a:buFontTx/>
              <a:buNone/>
            </a:pPr>
            <a:r>
              <a:rPr lang="zh-CN" altLang="en-US" dirty="0">
                <a:latin typeface="Cambria" panose="02040503050406030204" pitchFamily="18" charset="0"/>
                <a:ea typeface="华文中宋" panose="02010600040101010101" charset="-122"/>
                <a:sym typeface="+mn-ea"/>
              </a:rPr>
              <a:t>在本课程中需要学习和理解：</a:t>
            </a:r>
            <a:endParaRPr lang="zh-CN" altLang="en-US" b="0" dirty="0">
              <a:latin typeface="Cambria" panose="02040503050406030204" pitchFamily="18" charset="0"/>
              <a:ea typeface="华文中宋" panose="02010600040101010101" charset="-122"/>
            </a:endParaRPr>
          </a:p>
          <a:p>
            <a:pPr>
              <a:spcBef>
                <a:spcPct val="40000"/>
              </a:spcBef>
              <a:buClrTx/>
              <a:buSzTx/>
              <a:buFontTx/>
              <a:buChar char="•"/>
            </a:pPr>
            <a:r>
              <a:rPr lang="zh-CN" altLang="en-US" dirty="0">
                <a:latin typeface="Cambria" panose="02040503050406030204" pitchFamily="18" charset="0"/>
                <a:ea typeface="华文中宋" panose="02010600040101010101" charset="-122"/>
                <a:sym typeface="+mn-ea"/>
              </a:rPr>
              <a:t>程序语言所提供的基本功能；</a:t>
            </a:r>
            <a:endParaRPr lang="zh-CN" altLang="en-US" b="0" dirty="0">
              <a:latin typeface="Cambria" panose="02040503050406030204" pitchFamily="18" charset="0"/>
              <a:ea typeface="华文中宋" panose="02010600040101010101" charset="-122"/>
            </a:endParaRPr>
          </a:p>
          <a:p>
            <a:pPr>
              <a:spcBef>
                <a:spcPct val="40000"/>
              </a:spcBef>
              <a:buClrTx/>
              <a:buSzTx/>
              <a:buFontTx/>
              <a:buChar char="•"/>
            </a:pPr>
            <a:r>
              <a:rPr lang="zh-CN" altLang="en-US" dirty="0">
                <a:latin typeface="Cambria" panose="02040503050406030204" pitchFamily="18" charset="0"/>
                <a:ea typeface="华文中宋" panose="02010600040101010101" charset="-122"/>
                <a:sym typeface="+mn-ea"/>
              </a:rPr>
              <a:t>各种语言功能的形式和意义；</a:t>
            </a:r>
            <a:endParaRPr lang="zh-CN" altLang="en-US" b="0" dirty="0">
              <a:latin typeface="Cambria" panose="02040503050406030204" pitchFamily="18" charset="0"/>
              <a:ea typeface="华文中宋" panose="02010600040101010101" charset="-122"/>
            </a:endParaRPr>
          </a:p>
          <a:p>
            <a:pPr>
              <a:spcBef>
                <a:spcPct val="40000"/>
              </a:spcBef>
              <a:buClrTx/>
              <a:buSzTx/>
              <a:buFontTx/>
              <a:buChar char="•"/>
            </a:pPr>
            <a:r>
              <a:rPr lang="zh-CN" altLang="en-US" dirty="0">
                <a:latin typeface="Cambria" panose="02040503050406030204" pitchFamily="18" charset="0"/>
                <a:ea typeface="华文中宋" panose="02010600040101010101" charset="-122"/>
                <a:sym typeface="+mn-ea"/>
              </a:rPr>
              <a:t>所用编程工具（</a:t>
            </a:r>
            <a:r>
              <a:rPr lang="en-US" altLang="zh-CN" dirty="0">
                <a:latin typeface="Cambria" panose="02040503050406030204" pitchFamily="18" charset="0"/>
                <a:ea typeface="华文中宋" panose="02010600040101010101" charset="-122"/>
                <a:sym typeface="+mn-ea"/>
              </a:rPr>
              <a:t>C/C++</a:t>
            </a:r>
            <a:r>
              <a:rPr lang="zh-CN" altLang="en-US" dirty="0">
                <a:latin typeface="Cambria" panose="02040503050406030204" pitchFamily="18" charset="0"/>
                <a:ea typeface="华文中宋" panose="02010600040101010101" charset="-122"/>
                <a:sym typeface="+mn-ea"/>
              </a:rPr>
              <a:t>编程环境）和使用技术；</a:t>
            </a:r>
            <a:endParaRPr lang="zh-CN" altLang="en-US" b="0" dirty="0">
              <a:latin typeface="Cambria" panose="02040503050406030204" pitchFamily="18" charset="0"/>
              <a:ea typeface="华文中宋" panose="02010600040101010101" charset="-122"/>
            </a:endParaRPr>
          </a:p>
          <a:p>
            <a:pPr>
              <a:spcBef>
                <a:spcPct val="40000"/>
              </a:spcBef>
              <a:buClrTx/>
              <a:buSzTx/>
              <a:buFontTx/>
              <a:buChar char="•"/>
            </a:pPr>
            <a:r>
              <a:rPr lang="zh-CN" altLang="en-US" dirty="0">
                <a:latin typeface="Cambria" panose="02040503050406030204" pitchFamily="18" charset="0"/>
                <a:ea typeface="华文中宋" panose="02010600040101010101" charset="-122"/>
                <a:sym typeface="+mn-ea"/>
              </a:rPr>
              <a:t>程序设计的典型技术。</a:t>
            </a:r>
            <a:endParaRPr lang="zh-CN" altLang="en-US" b="0" dirty="0">
              <a:solidFill>
                <a:schemeClr val="accent2"/>
              </a:solidFill>
              <a:latin typeface="Cambria" panose="02040503050406030204" pitchFamily="18" charset="0"/>
              <a:ea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53252" name="内容占位符 53251"/>
          <p:cNvSpPr>
            <a:spLocks noGrp="1"/>
          </p:cNvSpPr>
          <p:nvPr>
            <p:ph idx="1"/>
          </p:nvPr>
        </p:nvSpPr>
        <p:spPr/>
        <p:txBody>
          <a:bodyPr/>
          <a:p>
            <a:pPr>
              <a:spcBef>
                <a:spcPct val="50000"/>
              </a:spcBef>
              <a:buClrTx/>
              <a:buSzTx/>
              <a:buFontTx/>
              <a:buNone/>
            </a:pPr>
            <a:r>
              <a:rPr lang="zh-CN" altLang="en-US" dirty="0">
                <a:latin typeface="Cambria" panose="02040503050406030204" pitchFamily="18" charset="0"/>
                <a:ea typeface="华文中宋" panose="02010600040101010101" charset="-122"/>
              </a:rPr>
              <a:t>写好程序需要：（</a:t>
            </a:r>
            <a:r>
              <a:rPr lang="en-US" altLang="zh-CN" dirty="0">
                <a:latin typeface="Cambria" panose="02040503050406030204" pitchFamily="18" charset="0"/>
                <a:ea typeface="华文中宋" panose="02010600040101010101" charset="-122"/>
              </a:rPr>
              <a:t>1</a:t>
            </a:r>
            <a:r>
              <a:rPr lang="zh-CN" altLang="en-US" dirty="0">
                <a:latin typeface="Cambria" panose="02040503050406030204" pitchFamily="18" charset="0"/>
                <a:ea typeface="华文中宋" panose="02010600040101010101" charset="-122"/>
              </a:rPr>
              <a:t>）</a:t>
            </a:r>
            <a:r>
              <a:rPr lang="zh-CN" altLang="en-US" dirty="0">
                <a:solidFill>
                  <a:schemeClr val="accent2"/>
                </a:solidFill>
                <a:latin typeface="Cambria" panose="02040503050406030204" pitchFamily="18" charset="0"/>
                <a:ea typeface="华文中宋" panose="02010600040101010101" charset="-122"/>
              </a:rPr>
              <a:t>模仿</a:t>
            </a:r>
            <a:r>
              <a:rPr lang="zh-CN" altLang="en-US" dirty="0">
                <a:latin typeface="Cambria" panose="02040503050406030204" pitchFamily="18" charset="0"/>
                <a:ea typeface="华文中宋" panose="02010600040101010101" charset="-122"/>
              </a:rPr>
              <a:t>好的范例，（</a:t>
            </a:r>
            <a:r>
              <a:rPr lang="en-US" altLang="zh-CN" dirty="0">
                <a:latin typeface="Cambria" panose="02040503050406030204" pitchFamily="18" charset="0"/>
                <a:ea typeface="华文中宋" panose="02010600040101010101" charset="-122"/>
              </a:rPr>
              <a:t>2</a:t>
            </a:r>
            <a:r>
              <a:rPr lang="zh-CN" altLang="en-US" dirty="0">
                <a:latin typeface="Cambria" panose="02040503050406030204" pitchFamily="18" charset="0"/>
                <a:ea typeface="华文中宋" panose="02010600040101010101" charset="-122"/>
              </a:rPr>
              <a:t>）</a:t>
            </a:r>
            <a:r>
              <a:rPr lang="zh-CN" altLang="en-US" dirty="0">
                <a:solidFill>
                  <a:schemeClr val="accent2"/>
                </a:solidFill>
                <a:latin typeface="Cambria" panose="02040503050406030204" pitchFamily="18" charset="0"/>
                <a:ea typeface="华文中宋" panose="02010600040101010101" charset="-122"/>
              </a:rPr>
              <a:t>实践</a:t>
            </a:r>
            <a:r>
              <a:rPr lang="zh-CN" altLang="en-US" dirty="0">
                <a:latin typeface="Cambria" panose="02040503050406030204" pitchFamily="18" charset="0"/>
                <a:ea typeface="华文中宋" panose="02010600040101010101" charset="-122"/>
              </a:rPr>
              <a:t>。</a:t>
            </a:r>
            <a:endParaRPr lang="zh-CN" altLang="en-US" dirty="0">
              <a:latin typeface="Cambria" panose="02040503050406030204" pitchFamily="18" charset="0"/>
              <a:ea typeface="华文中宋" panose="02010600040101010101" charset="-122"/>
            </a:endParaRPr>
          </a:p>
          <a:p>
            <a:pPr>
              <a:spcBef>
                <a:spcPct val="50000"/>
              </a:spcBef>
              <a:buClrTx/>
              <a:buSzTx/>
            </a:pPr>
            <a:r>
              <a:rPr lang="zh-CN" altLang="en-US" dirty="0">
                <a:latin typeface="Cambria" panose="02040503050406030204" pitchFamily="18" charset="0"/>
                <a:ea typeface="华文中宋" panose="02010600040101010101" charset="-122"/>
              </a:rPr>
              <a:t>注意学习前人的经验，包括程序书写形式和许多具体写法等</a:t>
            </a:r>
            <a:endParaRPr lang="zh-CN" altLang="en-US" dirty="0">
              <a:latin typeface="Cambria" panose="02040503050406030204" pitchFamily="18" charset="0"/>
              <a:ea typeface="华文中宋" panose="02010600040101010101" charset="-122"/>
            </a:endParaRPr>
          </a:p>
          <a:p>
            <a:pPr>
              <a:spcBef>
                <a:spcPct val="50000"/>
              </a:spcBef>
              <a:buClrTx/>
              <a:buSzTx/>
            </a:pPr>
            <a:r>
              <a:rPr lang="zh-CN" altLang="en-US" dirty="0">
                <a:latin typeface="Cambria" panose="02040503050406030204" pitchFamily="18" charset="0"/>
                <a:ea typeface="华文中宋" panose="02010600040101010101" charset="-122"/>
              </a:rPr>
              <a:t>注意养成写程序的良好习惯。书中许多地方提出了相应的建议</a:t>
            </a:r>
            <a:endParaRPr lang="zh-CN" altLang="en-US" dirty="0">
              <a:latin typeface="Cambria" panose="02040503050406030204" pitchFamily="18" charset="0"/>
              <a:ea typeface="华文中宋" panose="02010600040101010101" charset="-122"/>
            </a:endParaRPr>
          </a:p>
          <a:p>
            <a:pPr>
              <a:spcBef>
                <a:spcPct val="50000"/>
              </a:spcBef>
              <a:buClrTx/>
              <a:buSzTx/>
              <a:buFontTx/>
              <a:buNone/>
            </a:pPr>
            <a:r>
              <a:rPr lang="zh-CN" altLang="en-US" dirty="0">
                <a:solidFill>
                  <a:schemeClr val="accent2"/>
                </a:solidFill>
                <a:latin typeface="Cambria" panose="02040503050406030204" pitchFamily="18" charset="0"/>
                <a:ea typeface="华文中宋" panose="02010600040101010101" charset="-122"/>
              </a:rPr>
              <a:t>写出程序</a:t>
            </a:r>
            <a:r>
              <a:rPr lang="zh-CN" altLang="en-US" dirty="0">
                <a:latin typeface="Cambria" panose="02040503050406030204" pitchFamily="18" charset="0"/>
                <a:ea typeface="华文中宋" panose="02010600040101010101" charset="-122"/>
              </a:rPr>
              <a:t>和</a:t>
            </a:r>
            <a:r>
              <a:rPr lang="zh-CN" altLang="en-US" dirty="0">
                <a:solidFill>
                  <a:schemeClr val="accent2"/>
                </a:solidFill>
                <a:latin typeface="Cambria" panose="02040503050406030204" pitchFamily="18" charset="0"/>
                <a:ea typeface="华文中宋" panose="02010600040101010101" charset="-122"/>
              </a:rPr>
              <a:t>写好程序</a:t>
            </a:r>
            <a:r>
              <a:rPr lang="zh-CN" altLang="en-US" dirty="0">
                <a:latin typeface="Cambria" panose="02040503050406030204" pitchFamily="18" charset="0"/>
                <a:ea typeface="华文中宋" panose="02010600040101010101" charset="-122"/>
              </a:rPr>
              <a:t>之间有很大距离</a:t>
            </a:r>
            <a:endParaRPr lang="zh-CN" altLang="en-US" dirty="0">
              <a:latin typeface="Cambria" panose="02040503050406030204" pitchFamily="18" charset="0"/>
              <a:ea typeface="华文中宋" panose="02010600040101010101" charset="-122"/>
            </a:endParaRPr>
          </a:p>
          <a:p>
            <a:pPr>
              <a:spcBef>
                <a:spcPct val="50000"/>
              </a:spcBef>
              <a:buClrTx/>
              <a:buSzTx/>
              <a:buFontTx/>
              <a:buNone/>
            </a:pPr>
            <a:r>
              <a:rPr lang="zh-CN" altLang="en-US" dirty="0">
                <a:latin typeface="Cambria" panose="02040503050406030204" pitchFamily="18" charset="0"/>
                <a:ea typeface="华文中宋" panose="02010600040101010101" charset="-122"/>
              </a:rPr>
              <a:t>只有</a:t>
            </a:r>
            <a:r>
              <a:rPr lang="zh-CN" altLang="en-US" dirty="0">
                <a:solidFill>
                  <a:schemeClr val="accent2"/>
                </a:solidFill>
                <a:latin typeface="Cambria" panose="02040503050406030204" pitchFamily="18" charset="0"/>
                <a:ea typeface="华文中宋" panose="02010600040101010101" charset="-122"/>
              </a:rPr>
              <a:t>写好</a:t>
            </a:r>
            <a:r>
              <a:rPr lang="zh-CN" altLang="en-US" dirty="0">
                <a:latin typeface="Cambria" panose="02040503050406030204" pitchFamily="18" charset="0"/>
                <a:ea typeface="华文中宋" panose="02010600040101010101" charset="-122"/>
              </a:rPr>
              <a:t>小程序，才能</a:t>
            </a:r>
            <a:r>
              <a:rPr lang="zh-CN" altLang="en-US" dirty="0">
                <a:solidFill>
                  <a:schemeClr val="accent2"/>
                </a:solidFill>
                <a:latin typeface="Cambria" panose="02040503050406030204" pitchFamily="18" charset="0"/>
                <a:ea typeface="华文中宋" panose="02010600040101010101" charset="-122"/>
              </a:rPr>
              <a:t>写出</a:t>
            </a:r>
            <a:r>
              <a:rPr lang="zh-CN" altLang="en-US" dirty="0">
                <a:latin typeface="Cambria" panose="02040503050406030204" pitchFamily="18" charset="0"/>
                <a:ea typeface="华文中宋" panose="02010600040101010101" charset="-122"/>
              </a:rPr>
              <a:t>大些的程序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24930" name="标题 124929"/>
          <p:cNvSpPr>
            <a:spLocks noGrp="1"/>
          </p:cNvSpPr>
          <p:nvPr>
            <p:ph type="title"/>
          </p:nvPr>
        </p:nvSpPr>
        <p:spPr/>
        <p:txBody>
          <a:bodyPr anchor="ctr"/>
          <a:p>
            <a:r>
              <a:rPr lang="en-US" altLang="zh-CN" sz="3200" dirty="0"/>
              <a:t>1.2   C/C++</a:t>
            </a:r>
            <a:r>
              <a:rPr lang="zh-CN" altLang="en-US" sz="3200" dirty="0"/>
              <a:t>语言的发展简史和特点</a:t>
            </a:r>
            <a:endParaRPr lang="zh-CN" altLang="en-US" sz="3200" dirty="0"/>
          </a:p>
        </p:txBody>
      </p:sp>
      <p:sp>
        <p:nvSpPr>
          <p:cNvPr id="124931" name="内容占位符 124930"/>
          <p:cNvSpPr>
            <a:spLocks noGrp="1"/>
          </p:cNvSpPr>
          <p:nvPr>
            <p:ph idx="1"/>
          </p:nvPr>
        </p:nvSpPr>
        <p:spPr/>
        <p:txBody>
          <a:bodyPr/>
          <a:p>
            <a:pPr marL="0" indent="0">
              <a:lnSpc>
                <a:spcPct val="100000"/>
              </a:lnSpc>
              <a:spcBef>
                <a:spcPts val="600"/>
              </a:spcBef>
              <a:spcAft>
                <a:spcPts val="0"/>
              </a:spcAft>
              <a:buNone/>
            </a:pPr>
            <a:r>
              <a:rPr lang="en-US" altLang="zh-CN" sz="2400" dirty="0"/>
              <a:t>1</a:t>
            </a:r>
            <a:r>
              <a:rPr lang="zh-CN" altLang="en-US" sz="2400" dirty="0"/>
              <a:t>．Ｃ语言的诞生与发展</a:t>
            </a:r>
            <a:endParaRPr lang="zh-CN" altLang="en-US" sz="2400" dirty="0"/>
          </a:p>
          <a:p>
            <a:pPr marL="0" indent="0">
              <a:lnSpc>
                <a:spcPct val="100000"/>
              </a:lnSpc>
              <a:spcBef>
                <a:spcPts val="600"/>
              </a:spcBef>
              <a:spcAft>
                <a:spcPts val="0"/>
              </a:spcAft>
              <a:buNone/>
            </a:pPr>
            <a:r>
              <a:rPr lang="zh-CN" altLang="en-US" sz="2400" dirty="0"/>
              <a:t>（</a:t>
            </a:r>
            <a:r>
              <a:rPr lang="en-US" altLang="zh-CN" sz="2400" dirty="0"/>
              <a:t>1</a:t>
            </a:r>
            <a:r>
              <a:rPr lang="zh-CN" altLang="en-US" sz="2400" dirty="0"/>
              <a:t>）在 </a:t>
            </a:r>
            <a:r>
              <a:rPr lang="en-US" altLang="zh-CN" sz="2400" dirty="0"/>
              <a:t>C </a:t>
            </a:r>
            <a:r>
              <a:rPr lang="zh-CN" altLang="en-US" sz="2400" dirty="0"/>
              <a:t>语言诞生以前，系统软件主要是用汇编语言编写的。其可读性和可移植性都很差；但一般的高级语言又难以实现对计算机硬件的直接操作。</a:t>
            </a:r>
            <a:endParaRPr lang="zh-CN" altLang="en-US" sz="2400" dirty="0"/>
          </a:p>
          <a:p>
            <a:pPr marL="0" indent="0">
              <a:lnSpc>
                <a:spcPct val="100000"/>
              </a:lnSpc>
              <a:spcBef>
                <a:spcPts val="600"/>
              </a:spcBef>
              <a:spcAft>
                <a:spcPts val="0"/>
              </a:spcAft>
              <a:buNone/>
            </a:pPr>
            <a:r>
              <a:rPr lang="zh-CN" altLang="en-US" sz="2400" dirty="0"/>
              <a:t>（</a:t>
            </a:r>
            <a:r>
              <a:rPr lang="en-US" altLang="zh-CN" sz="2400" dirty="0"/>
              <a:t>2</a:t>
            </a:r>
            <a:r>
              <a:rPr lang="zh-CN" altLang="en-US" sz="2400" dirty="0"/>
              <a:t>） </a:t>
            </a:r>
            <a:r>
              <a:rPr lang="en-US" altLang="zh-CN" sz="2400" dirty="0"/>
              <a:t>C </a:t>
            </a:r>
            <a:r>
              <a:rPr lang="zh-CN" altLang="en-US" sz="2400" dirty="0"/>
              <a:t>语言：</a:t>
            </a:r>
            <a:r>
              <a:rPr lang="en-US" altLang="zh-CN" sz="2400" dirty="0"/>
              <a:t>Bell </a:t>
            </a:r>
            <a:r>
              <a:rPr lang="zh-CN" altLang="en-US" sz="2400" dirty="0"/>
              <a:t>实验室的 </a:t>
            </a:r>
            <a:r>
              <a:rPr lang="en-US" altLang="zh-CN" sz="2400" err="1">
                <a:solidFill>
                  <a:schemeClr val="accent2"/>
                </a:solidFill>
              </a:rPr>
              <a:t>D.M.Ritchie</a:t>
            </a:r>
            <a:r>
              <a:rPr lang="en-US" altLang="zh-CN" sz="2400" dirty="0"/>
              <a:t> </a:t>
            </a:r>
            <a:r>
              <a:rPr lang="zh-CN" altLang="en-US" sz="2400" dirty="0"/>
              <a:t>于</a:t>
            </a:r>
            <a:r>
              <a:rPr lang="en-US" altLang="zh-CN" sz="2400" dirty="0"/>
              <a:t>1972</a:t>
            </a:r>
            <a:r>
              <a:rPr lang="zh-CN" altLang="en-US" sz="2400" dirty="0"/>
              <a:t>年为了编写 </a:t>
            </a:r>
            <a:r>
              <a:rPr lang="en-US" altLang="zh-CN" sz="2400" dirty="0"/>
              <a:t>UNIX </a:t>
            </a:r>
            <a:r>
              <a:rPr lang="zh-CN" altLang="en-US" sz="2400" dirty="0"/>
              <a:t>设计的。后来又被多次改进，并出现了多种版本。</a:t>
            </a:r>
            <a:endParaRPr lang="zh-CN" altLang="en-US" sz="2400" dirty="0"/>
          </a:p>
          <a:p>
            <a:pPr marL="0" indent="0">
              <a:lnSpc>
                <a:spcPct val="100000"/>
              </a:lnSpc>
              <a:spcBef>
                <a:spcPts val="600"/>
              </a:spcBef>
              <a:spcAft>
                <a:spcPts val="0"/>
              </a:spcAft>
              <a:buClrTx/>
              <a:buSzTx/>
              <a:buFontTx/>
              <a:buNone/>
            </a:pPr>
            <a:endParaRPr lang="zh-CN" altLang="en-US" sz="2400" dirty="0"/>
          </a:p>
          <a:p>
            <a:pPr marL="0" indent="0">
              <a:lnSpc>
                <a:spcPct val="100000"/>
              </a:lnSpc>
              <a:spcBef>
                <a:spcPts val="600"/>
              </a:spcBef>
              <a:spcAft>
                <a:spcPts val="0"/>
              </a:spcAft>
              <a:buClrTx/>
              <a:buSzTx/>
              <a:buFontTx/>
              <a:buNone/>
            </a:pPr>
            <a:r>
              <a:rPr lang="zh-CN" altLang="en-US" sz="2400" dirty="0"/>
              <a:t>几个重要的标准：</a:t>
            </a:r>
            <a:endParaRPr lang="zh-CN" altLang="en-US" sz="2400" dirty="0"/>
          </a:p>
          <a:p>
            <a:pPr marL="0" indent="0">
              <a:lnSpc>
                <a:spcPct val="100000"/>
              </a:lnSpc>
              <a:spcBef>
                <a:spcPts val="600"/>
              </a:spcBef>
              <a:spcAft>
                <a:spcPts val="0"/>
              </a:spcAft>
              <a:buSzTx/>
            </a:pPr>
            <a:r>
              <a:rPr lang="en-US" altLang="zh-CN" sz="2400" dirty="0"/>
              <a:t>K&amp;R </a:t>
            </a:r>
            <a:r>
              <a:rPr lang="zh-CN" altLang="en-US" sz="2400" dirty="0"/>
              <a:t>标准：</a:t>
            </a:r>
            <a:r>
              <a:rPr lang="en-US" altLang="zh-CN" sz="2400" dirty="0"/>
              <a:t>1978</a:t>
            </a:r>
            <a:r>
              <a:rPr lang="zh-CN" altLang="en-US" sz="2400" dirty="0"/>
              <a:t>年，</a:t>
            </a:r>
            <a:r>
              <a:rPr lang="en-US" altLang="zh-CN" sz="2400" dirty="0">
                <a:sym typeface="+mn-ea"/>
              </a:rPr>
              <a:t>B. W. </a:t>
            </a:r>
            <a:r>
              <a:rPr lang="en-US" altLang="zh-CN" sz="2400" b="1" dirty="0">
                <a:solidFill>
                  <a:schemeClr val="accent2"/>
                </a:solidFill>
                <a:sym typeface="+mn-ea"/>
              </a:rPr>
              <a:t>K</a:t>
            </a:r>
            <a:r>
              <a:rPr lang="en-US" altLang="zh-CN" sz="2400" dirty="0">
                <a:sym typeface="+mn-ea"/>
              </a:rPr>
              <a:t>ernighan </a:t>
            </a:r>
            <a:r>
              <a:rPr lang="zh-CN" altLang="en-US" sz="2400" dirty="0">
                <a:sym typeface="+mn-ea"/>
              </a:rPr>
              <a:t>和 </a:t>
            </a:r>
            <a:r>
              <a:rPr lang="en-US" altLang="zh-CN" sz="2400" dirty="0">
                <a:sym typeface="+mn-ea"/>
              </a:rPr>
              <a:t>D. M.</a:t>
            </a:r>
            <a:r>
              <a:rPr lang="en-US" altLang="zh-CN" sz="2400" dirty="0">
                <a:solidFill>
                  <a:schemeClr val="accent2"/>
                </a:solidFill>
                <a:sym typeface="+mn-ea"/>
              </a:rPr>
              <a:t> </a:t>
            </a:r>
            <a:r>
              <a:rPr lang="en-US" altLang="zh-CN" sz="2400" b="1" dirty="0">
                <a:solidFill>
                  <a:schemeClr val="accent2"/>
                </a:solidFill>
                <a:sym typeface="+mn-ea"/>
              </a:rPr>
              <a:t>R</a:t>
            </a:r>
            <a:r>
              <a:rPr lang="en-US" altLang="zh-CN" sz="2400" dirty="0">
                <a:sym typeface="+mn-ea"/>
              </a:rPr>
              <a:t>itchie </a:t>
            </a:r>
            <a:r>
              <a:rPr lang="zh-CN" altLang="en-US" sz="2400" dirty="0">
                <a:sym typeface="+mn-ea"/>
              </a:rPr>
              <a:t>合著出版了</a:t>
            </a:r>
            <a:r>
              <a:rPr lang="en-US" altLang="zh-CN" sz="2400" dirty="0"/>
              <a:t>《The C Programming Language》	  </a:t>
            </a:r>
            <a:endParaRPr lang="zh-CN" altLang="en-US" sz="2400" dirty="0"/>
          </a:p>
          <a:p>
            <a:pPr marL="0" indent="0">
              <a:lnSpc>
                <a:spcPct val="100000"/>
              </a:lnSpc>
              <a:spcBef>
                <a:spcPts val="600"/>
              </a:spcBef>
              <a:spcAft>
                <a:spcPts val="0"/>
              </a:spcAft>
              <a:buSzTx/>
            </a:pPr>
            <a:r>
              <a:rPr lang="en-US" altLang="zh-CN" sz="2400" dirty="0"/>
              <a:t>1989</a:t>
            </a:r>
            <a:r>
              <a:rPr lang="zh-CN" altLang="en-US" sz="2400" dirty="0"/>
              <a:t>年，美国国家标准化协会制定了</a:t>
            </a:r>
            <a:r>
              <a:rPr lang="en-US" altLang="zh-CN" sz="2400" dirty="0">
                <a:solidFill>
                  <a:schemeClr val="accent2"/>
                </a:solidFill>
              </a:rPr>
              <a:t>ANSI C </a:t>
            </a:r>
            <a:r>
              <a:rPr lang="zh-CN" altLang="en-US" sz="2400" dirty="0">
                <a:solidFill>
                  <a:schemeClr val="accent2"/>
                </a:solidFill>
              </a:rPr>
              <a:t>标准</a:t>
            </a:r>
            <a:endParaRPr lang="zh-CN" altLang="en-US" sz="2400" dirty="0">
              <a:solidFill>
                <a:schemeClr val="accent2"/>
              </a:solidFill>
            </a:endParaRPr>
          </a:p>
          <a:p>
            <a:pPr marL="0" indent="0">
              <a:lnSpc>
                <a:spcPct val="100000"/>
              </a:lnSpc>
              <a:spcBef>
                <a:spcPts val="600"/>
              </a:spcBef>
              <a:spcAft>
                <a:spcPts val="0"/>
              </a:spcAft>
              <a:buSzTx/>
            </a:pPr>
            <a:r>
              <a:rPr lang="en-US" altLang="zh-CN" sz="2400" dirty="0"/>
              <a:t>1999</a:t>
            </a:r>
            <a:r>
              <a:rPr lang="zh-CN" altLang="en-US" sz="2400" dirty="0"/>
              <a:t>年再次做了修订，称为 </a:t>
            </a:r>
            <a:r>
              <a:rPr lang="en-US" altLang="zh-CN" sz="2400">
                <a:solidFill>
                  <a:schemeClr val="accent2"/>
                </a:solidFill>
              </a:rPr>
              <a:t>C99</a:t>
            </a:r>
            <a:r>
              <a:rPr lang="en-US" altLang="zh-CN" sz="2400" dirty="0"/>
              <a:t> </a:t>
            </a:r>
            <a:r>
              <a:rPr lang="zh-CN" altLang="en-US" sz="2400" dirty="0"/>
              <a:t>。</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25954" name="内容占位符 125953"/>
          <p:cNvSpPr>
            <a:spLocks noGrp="1"/>
          </p:cNvSpPr>
          <p:nvPr>
            <p:ph sz="half" idx="1"/>
          </p:nvPr>
        </p:nvSpPr>
        <p:spPr>
          <a:xfrm>
            <a:off x="539750" y="687705"/>
            <a:ext cx="8135620" cy="5694045"/>
          </a:xfrm>
        </p:spPr>
        <p:txBody>
          <a:bodyPr/>
          <a:p>
            <a:pPr marL="0" indent="0">
              <a:spcBef>
                <a:spcPct val="50000"/>
              </a:spcBef>
              <a:buClr>
                <a:schemeClr val="accent2"/>
              </a:buClr>
              <a:buSzTx/>
              <a:buFont typeface="Wingdings" panose="05000000000000000000" pitchFamily="2" charset="2"/>
              <a:buNone/>
            </a:pPr>
            <a:r>
              <a:rPr lang="zh-CN" altLang="en-US" b="0" dirty="0"/>
              <a:t>在 </a:t>
            </a:r>
            <a:r>
              <a:rPr lang="en-US" altLang="zh-CN" b="0" dirty="0"/>
              <a:t>C </a:t>
            </a:r>
            <a:r>
              <a:rPr lang="zh-CN" altLang="en-US" b="0" dirty="0"/>
              <a:t>的基础上，</a:t>
            </a:r>
            <a:r>
              <a:rPr lang="en-US" altLang="zh-CN" b="0" dirty="0"/>
              <a:t>1983</a:t>
            </a:r>
            <a:r>
              <a:rPr lang="zh-CN" altLang="en-US" b="0" dirty="0"/>
              <a:t>年贝尔实验室推出了</a:t>
            </a:r>
            <a:r>
              <a:rPr lang="en-US" altLang="zh-CN" b="0" dirty="0"/>
              <a:t> </a:t>
            </a:r>
            <a:r>
              <a:rPr lang="en-US" altLang="zh-CN" b="1">
                <a:solidFill>
                  <a:schemeClr val="accent2"/>
                </a:solidFill>
              </a:rPr>
              <a:t>C++</a:t>
            </a:r>
            <a:r>
              <a:rPr lang="zh-CN" altLang="en-US" b="0" dirty="0"/>
              <a:t>。 </a:t>
            </a:r>
            <a:endParaRPr lang="zh-CN" altLang="en-US" b="0" dirty="0"/>
          </a:p>
          <a:p>
            <a:pPr>
              <a:spcBef>
                <a:spcPct val="50000"/>
              </a:spcBef>
              <a:buClr>
                <a:schemeClr val="accent2"/>
              </a:buClr>
              <a:buSzTx/>
              <a:buFont typeface="Wingdings" panose="05000000000000000000" pitchFamily="2" charset="2"/>
            </a:pPr>
            <a:r>
              <a:rPr lang="en-US" altLang="zh-CN" b="0" dirty="0">
                <a:solidFill>
                  <a:schemeClr val="accent2"/>
                </a:solidFill>
              </a:rPr>
              <a:t> C++ </a:t>
            </a:r>
            <a:r>
              <a:rPr lang="zh-CN" altLang="en-US" b="0" dirty="0">
                <a:solidFill>
                  <a:schemeClr val="accent2"/>
                </a:solidFill>
              </a:rPr>
              <a:t>包含了整个 </a:t>
            </a:r>
            <a:r>
              <a:rPr lang="en-US" altLang="zh-CN" b="0" dirty="0">
                <a:solidFill>
                  <a:schemeClr val="accent2"/>
                </a:solidFill>
              </a:rPr>
              <a:t>ANSI C</a:t>
            </a:r>
            <a:r>
              <a:rPr lang="zh-CN" altLang="en-US" b="0" dirty="0">
                <a:solidFill>
                  <a:schemeClr val="accent2"/>
                </a:solidFill>
              </a:rPr>
              <a:t>。</a:t>
            </a:r>
            <a:endParaRPr lang="zh-CN" altLang="en-US" b="0" dirty="0">
              <a:solidFill>
                <a:schemeClr val="accent2"/>
              </a:solidFill>
            </a:endParaRPr>
          </a:p>
          <a:p>
            <a:pPr>
              <a:spcBef>
                <a:spcPct val="50000"/>
              </a:spcBef>
              <a:buClr>
                <a:schemeClr val="accent2"/>
              </a:buClr>
              <a:buSzTx/>
              <a:buFont typeface="Wingdings" panose="05000000000000000000" pitchFamily="2" charset="2"/>
            </a:pPr>
            <a:r>
              <a:rPr lang="zh-CN" altLang="en-US" b="0" dirty="0"/>
              <a:t>进一步扩充和完善了</a:t>
            </a:r>
            <a:r>
              <a:rPr lang="en-US" altLang="zh-CN" b="0" dirty="0"/>
              <a:t> C </a:t>
            </a:r>
            <a:r>
              <a:rPr lang="zh-CN" altLang="en-US" b="0" dirty="0"/>
              <a:t>语言；</a:t>
            </a:r>
            <a:endParaRPr lang="zh-CN" altLang="en-US" b="0" dirty="0"/>
          </a:p>
          <a:p>
            <a:pPr>
              <a:spcBef>
                <a:spcPct val="50000"/>
              </a:spcBef>
              <a:buClr>
                <a:schemeClr val="accent2"/>
              </a:buClr>
              <a:buSzTx/>
              <a:buFont typeface="Wingdings" panose="05000000000000000000" pitchFamily="2" charset="2"/>
            </a:pPr>
            <a:r>
              <a:rPr lang="zh-CN" altLang="en-US" b="0" dirty="0"/>
              <a:t>添加了对面向对象编程的完全支持。</a:t>
            </a:r>
            <a:endParaRPr lang="zh-CN" altLang="en-US" b="0" dirty="0"/>
          </a:p>
          <a:p>
            <a:pPr marL="0" indent="0">
              <a:spcBef>
                <a:spcPct val="50000"/>
              </a:spcBef>
              <a:buClr>
                <a:schemeClr val="accent2"/>
              </a:buClr>
              <a:buSzTx/>
              <a:buFont typeface="Wingdings" panose="05000000000000000000" pitchFamily="2" charset="2"/>
              <a:buNone/>
            </a:pPr>
            <a:r>
              <a:rPr lang="zh-CN" altLang="en-US" dirty="0">
                <a:sym typeface="+mn-ea"/>
              </a:rPr>
              <a:t>在当代，</a:t>
            </a:r>
            <a:r>
              <a:rPr lang="en-US" altLang="zh-CN" dirty="0">
                <a:sym typeface="+mn-ea"/>
              </a:rPr>
              <a:t>C++ </a:t>
            </a:r>
            <a:r>
              <a:rPr lang="zh-CN" altLang="en-US" dirty="0">
                <a:sym typeface="+mn-ea"/>
              </a:rPr>
              <a:t>与</a:t>
            </a:r>
            <a:r>
              <a:rPr lang="en-US" altLang="zh-CN" dirty="0">
                <a:sym typeface="+mn-ea"/>
              </a:rPr>
              <a:t> C </a:t>
            </a:r>
            <a:r>
              <a:rPr lang="zh-CN" altLang="en-US" dirty="0">
                <a:sym typeface="+mn-ea"/>
              </a:rPr>
              <a:t>仍然高度兼容。因此</a:t>
            </a:r>
            <a:r>
              <a:rPr lang="zh-CN" altLang="en-US" b="0" dirty="0">
                <a:solidFill>
                  <a:schemeClr val="tx1"/>
                </a:solidFill>
              </a:rPr>
              <a:t>人们常常把</a:t>
            </a:r>
            <a:r>
              <a:rPr lang="en-US" altLang="zh-CN" b="0" dirty="0">
                <a:solidFill>
                  <a:schemeClr val="tx1"/>
                </a:solidFill>
              </a:rPr>
              <a:t> C </a:t>
            </a:r>
            <a:r>
              <a:rPr lang="zh-CN" altLang="en-US" b="0" dirty="0">
                <a:solidFill>
                  <a:schemeClr val="tx1"/>
                </a:solidFill>
              </a:rPr>
              <a:t>和</a:t>
            </a:r>
            <a:r>
              <a:rPr lang="en-US" altLang="zh-CN" b="0" dirty="0">
                <a:solidFill>
                  <a:schemeClr val="tx1"/>
                </a:solidFill>
              </a:rPr>
              <a:t> C++ </a:t>
            </a:r>
            <a:r>
              <a:rPr lang="zh-CN" altLang="en-US" b="0" dirty="0">
                <a:solidFill>
                  <a:schemeClr val="tx1"/>
                </a:solidFill>
              </a:rPr>
              <a:t>的并集称为</a:t>
            </a:r>
            <a:r>
              <a:rPr lang="en-US" altLang="zh-CN" b="0" dirty="0">
                <a:solidFill>
                  <a:schemeClr val="tx1"/>
                </a:solidFill>
              </a:rPr>
              <a:t> </a:t>
            </a:r>
            <a:r>
              <a:rPr lang="en-US" altLang="zh-CN" sz="3200" b="1" dirty="0">
                <a:solidFill>
                  <a:schemeClr val="accent2"/>
                </a:solidFill>
              </a:rPr>
              <a:t>C/C++</a:t>
            </a:r>
            <a:r>
              <a:rPr lang="en-US" altLang="zh-CN" b="0" dirty="0">
                <a:solidFill>
                  <a:schemeClr val="tx1"/>
                </a:solidFill>
              </a:rPr>
              <a:t> </a:t>
            </a:r>
            <a:r>
              <a:rPr lang="zh-CN" altLang="en-US" b="0" dirty="0">
                <a:solidFill>
                  <a:schemeClr val="tx1"/>
                </a:solidFill>
              </a:rPr>
              <a:t>。</a:t>
            </a:r>
            <a:endParaRPr lang="zh-CN" altLang="en-US" b="0" dirty="0">
              <a:solidFill>
                <a:schemeClr val="tx1"/>
              </a:solidFill>
            </a:endParaRPr>
          </a:p>
          <a:p>
            <a:pPr>
              <a:spcBef>
                <a:spcPct val="50000"/>
              </a:spcBef>
              <a:buClr>
                <a:schemeClr val="accent2"/>
              </a:buClr>
              <a:buSzTx/>
              <a:buFont typeface="Wingdings" panose="05000000000000000000" pitchFamily="2" charset="2"/>
            </a:pPr>
            <a:endParaRPr lang="zh-CN" altLang="en-US" b="0" dirty="0">
              <a:solidFill>
                <a:schemeClr val="accent2"/>
              </a:solidFill>
            </a:endParaRPr>
          </a:p>
          <a:p>
            <a:pPr>
              <a:spcBef>
                <a:spcPct val="50000"/>
              </a:spcBef>
              <a:buClr>
                <a:schemeClr val="accent2"/>
              </a:buClr>
              <a:buSzTx/>
              <a:buFont typeface="Wingdings" panose="05000000000000000000" pitchFamily="2" charset="2"/>
            </a:pPr>
            <a:endParaRPr lang="zh-CN" altLang="en-US" b="0" dirty="0">
              <a:solidFill>
                <a:schemeClr val="accent2"/>
              </a:solidFill>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98658" name="内容占位符 198657"/>
          <p:cNvSpPr>
            <a:spLocks noGrp="1"/>
          </p:cNvSpPr>
          <p:nvPr>
            <p:ph idx="1"/>
          </p:nvPr>
        </p:nvSpPr>
        <p:spPr>
          <a:xfrm>
            <a:off x="503555" y="562610"/>
            <a:ext cx="8306435" cy="5400675"/>
          </a:xfrm>
        </p:spPr>
        <p:txBody>
          <a:bodyPr vert="horz" wrap="square" anchor="t"/>
          <a:p>
            <a:pPr>
              <a:lnSpc>
                <a:spcPct val="100000"/>
              </a:lnSpc>
              <a:spcBef>
                <a:spcPts val="300"/>
              </a:spcBef>
              <a:spcAft>
                <a:spcPts val="0"/>
              </a:spcAft>
              <a:buNone/>
            </a:pPr>
            <a:r>
              <a:rPr lang="en-US" altLang="zh-CN" dirty="0">
                <a:solidFill>
                  <a:schemeClr val="accent2"/>
                </a:solidFill>
              </a:rPr>
              <a:t>C/C++ </a:t>
            </a:r>
            <a:r>
              <a:rPr lang="zh-CN" altLang="en-US" dirty="0">
                <a:solidFill>
                  <a:schemeClr val="accent2"/>
                </a:solidFill>
              </a:rPr>
              <a:t>语言</a:t>
            </a:r>
            <a:r>
              <a:rPr lang="zh-CN" altLang="en-US">
                <a:solidFill>
                  <a:schemeClr val="accent2"/>
                </a:solidFill>
              </a:rPr>
              <a:t>的优点</a:t>
            </a:r>
            <a:endParaRPr lang="zh-CN" altLang="en-US">
              <a:solidFill>
                <a:schemeClr val="accent2"/>
              </a:solidFill>
            </a:endParaRPr>
          </a:p>
          <a:p>
            <a:pPr>
              <a:lnSpc>
                <a:spcPct val="100000"/>
              </a:lnSpc>
              <a:spcBef>
                <a:spcPts val="300"/>
              </a:spcBef>
              <a:spcAft>
                <a:spcPts val="0"/>
              </a:spcAft>
            </a:pPr>
            <a:r>
              <a:rPr lang="zh-CN" altLang="en-US" sz="2400">
                <a:solidFill>
                  <a:srgbClr val="000000"/>
                </a:solidFill>
                <a:latin typeface="华文中宋" panose="02010600040101010101" charset="-122"/>
                <a:ea typeface="华文中宋" panose="02010600040101010101" charset="-122"/>
              </a:rPr>
              <a:t>语言简洁、紧凑，使用方便、灵活，程序书写形式自由；</a:t>
            </a:r>
            <a:endParaRPr lang="zh-CN" altLang="en-US" sz="2400">
              <a:solidFill>
                <a:srgbClr val="000000"/>
              </a:solidFill>
              <a:latin typeface="华文中宋" panose="02010600040101010101" charset="-122"/>
              <a:ea typeface="华文中宋" panose="02010600040101010101" charset="-122"/>
            </a:endParaRPr>
          </a:p>
          <a:p>
            <a:pPr>
              <a:lnSpc>
                <a:spcPct val="100000"/>
              </a:lnSpc>
              <a:spcBef>
                <a:spcPts val="300"/>
              </a:spcBef>
              <a:spcAft>
                <a:spcPts val="0"/>
              </a:spcAft>
            </a:pPr>
            <a:r>
              <a:rPr lang="zh-CN" altLang="en-US" sz="2400">
                <a:solidFill>
                  <a:srgbClr val="000000"/>
                </a:solidFill>
                <a:latin typeface="华文中宋" panose="02010600040101010101" charset="-122"/>
                <a:ea typeface="华文中宋" panose="02010600040101010101" charset="-122"/>
              </a:rPr>
              <a:t>把程序中需要的许多功能放在程序库（标准函数库）；</a:t>
            </a:r>
            <a:endParaRPr lang="zh-CN" altLang="en-US" sz="2400">
              <a:solidFill>
                <a:srgbClr val="000000"/>
              </a:solidFill>
              <a:latin typeface="华文中宋" panose="02010600040101010101" charset="-122"/>
              <a:ea typeface="华文中宋" panose="02010600040101010101" charset="-122"/>
            </a:endParaRPr>
          </a:p>
          <a:p>
            <a:pPr>
              <a:lnSpc>
                <a:spcPct val="100000"/>
              </a:lnSpc>
              <a:spcBef>
                <a:spcPts val="300"/>
              </a:spcBef>
              <a:spcAft>
                <a:spcPts val="0"/>
              </a:spcAft>
            </a:pPr>
            <a:r>
              <a:rPr lang="zh-CN" altLang="en-US" sz="2400">
                <a:solidFill>
                  <a:srgbClr val="000000"/>
                </a:solidFill>
                <a:latin typeface="华文中宋" panose="02010600040101010101" charset="-122"/>
                <a:ea typeface="华文中宋" panose="02010600040101010101" charset="-122"/>
              </a:rPr>
              <a:t>结构化的体系结构。层次清晰，便于按模块化方式组织程序，易于调试和维护；</a:t>
            </a:r>
            <a:endParaRPr lang="zh-CN" altLang="en-US" sz="2400">
              <a:solidFill>
                <a:srgbClr val="000000"/>
              </a:solidFill>
              <a:latin typeface="华文中宋" panose="02010600040101010101" charset="-122"/>
              <a:ea typeface="华文中宋" panose="02010600040101010101" charset="-122"/>
            </a:endParaRPr>
          </a:p>
          <a:p>
            <a:pPr>
              <a:lnSpc>
                <a:spcPct val="100000"/>
              </a:lnSpc>
              <a:spcBef>
                <a:spcPts val="300"/>
              </a:spcBef>
              <a:spcAft>
                <a:spcPts val="0"/>
              </a:spcAft>
            </a:pPr>
            <a:r>
              <a:rPr lang="zh-CN" altLang="en-US" sz="2400" dirty="0">
                <a:solidFill>
                  <a:srgbClr val="000000"/>
                </a:solidFill>
                <a:latin typeface="华文中宋" panose="02010600040101010101" charset="-122"/>
                <a:ea typeface="华文中宋" panose="02010600040101010101" charset="-122"/>
              </a:rPr>
              <a:t>非常强的处理能力，运算符丰富，代码效率高；</a:t>
            </a:r>
            <a:endParaRPr lang="zh-CN" altLang="en-US" sz="2400" dirty="0">
              <a:solidFill>
                <a:srgbClr val="000000"/>
              </a:solidFill>
              <a:latin typeface="华文中宋" panose="02010600040101010101" charset="-122"/>
              <a:ea typeface="华文中宋" panose="02010600040101010101" charset="-122"/>
            </a:endParaRPr>
          </a:p>
          <a:p>
            <a:pPr>
              <a:lnSpc>
                <a:spcPct val="100000"/>
              </a:lnSpc>
              <a:spcBef>
                <a:spcPts val="300"/>
              </a:spcBef>
              <a:spcAft>
                <a:spcPts val="0"/>
              </a:spcAft>
            </a:pPr>
            <a:r>
              <a:rPr lang="en-US" altLang="zh-CN" sz="2400">
                <a:solidFill>
                  <a:srgbClr val="000000"/>
                </a:solidFill>
                <a:latin typeface="华文中宋" panose="02010600040101010101" charset="-122"/>
                <a:ea typeface="华文中宋" panose="02010600040101010101" charset="-122"/>
              </a:rPr>
              <a:t>……</a:t>
            </a:r>
            <a:endParaRPr lang="en-US" altLang="zh-CN" sz="2400">
              <a:solidFill>
                <a:srgbClr val="000000"/>
              </a:solidFill>
              <a:latin typeface="华文中宋" panose="02010600040101010101" charset="-122"/>
              <a:ea typeface="华文中宋" panose="02010600040101010101" charset="-122"/>
            </a:endParaRPr>
          </a:p>
          <a:p>
            <a:pPr>
              <a:lnSpc>
                <a:spcPct val="100000"/>
              </a:lnSpc>
              <a:spcBef>
                <a:spcPts val="300"/>
              </a:spcBef>
              <a:spcAft>
                <a:spcPts val="0"/>
              </a:spcAft>
            </a:pPr>
            <a:endParaRPr lang="en-US" altLang="zh-CN" sz="2400">
              <a:solidFill>
                <a:srgbClr val="000000"/>
              </a:solidFill>
              <a:latin typeface="华文中宋" panose="02010600040101010101" charset="-122"/>
              <a:ea typeface="华文中宋" panose="02010600040101010101" charset="-122"/>
            </a:endParaRPr>
          </a:p>
          <a:p>
            <a:pPr>
              <a:lnSpc>
                <a:spcPct val="100000"/>
              </a:lnSpc>
              <a:spcBef>
                <a:spcPts val="300"/>
              </a:spcBef>
              <a:spcAft>
                <a:spcPts val="0"/>
              </a:spcAft>
              <a:buNone/>
            </a:pPr>
            <a:r>
              <a:rPr lang="en-US" altLang="zh-CN" dirty="0">
                <a:solidFill>
                  <a:schemeClr val="accent2"/>
                </a:solidFill>
              </a:rPr>
              <a:t>C/C++ </a:t>
            </a:r>
            <a:r>
              <a:rPr lang="zh-CN" altLang="en-US" dirty="0">
                <a:solidFill>
                  <a:schemeClr val="accent2"/>
                </a:solidFill>
              </a:rPr>
              <a:t>语言</a:t>
            </a:r>
            <a:r>
              <a:rPr lang="zh-CN" altLang="en-US">
                <a:solidFill>
                  <a:schemeClr val="accent2"/>
                </a:solidFill>
              </a:rPr>
              <a:t>的缺点</a:t>
            </a:r>
            <a:endParaRPr lang="zh-CN" altLang="en-US">
              <a:solidFill>
                <a:schemeClr val="accent2"/>
              </a:solidFill>
            </a:endParaRPr>
          </a:p>
          <a:p>
            <a:pPr>
              <a:lnSpc>
                <a:spcPct val="100000"/>
              </a:lnSpc>
              <a:spcBef>
                <a:spcPts val="300"/>
              </a:spcBef>
              <a:spcAft>
                <a:spcPts val="0"/>
              </a:spcAft>
            </a:pPr>
            <a:r>
              <a:rPr lang="zh-CN" altLang="en-US" sz="2400">
                <a:solidFill>
                  <a:srgbClr val="000000"/>
                </a:solidFill>
                <a:latin typeface="华文中宋" panose="02010600040101010101" charset="-122"/>
                <a:ea typeface="华文中宋" panose="02010600040101010101" charset="-122"/>
              </a:rPr>
              <a:t>太灵活，不易掌握，容易出错；</a:t>
            </a:r>
            <a:endParaRPr lang="zh-CN" altLang="en-US" sz="2400">
              <a:solidFill>
                <a:srgbClr val="000000"/>
              </a:solidFill>
              <a:latin typeface="华文中宋" panose="02010600040101010101" charset="-122"/>
              <a:ea typeface="华文中宋" panose="02010600040101010101" charset="-122"/>
            </a:endParaRPr>
          </a:p>
          <a:p>
            <a:pPr>
              <a:lnSpc>
                <a:spcPct val="100000"/>
              </a:lnSpc>
              <a:spcBef>
                <a:spcPts val="300"/>
              </a:spcBef>
              <a:spcAft>
                <a:spcPts val="0"/>
              </a:spcAft>
            </a:pPr>
            <a:r>
              <a:rPr lang="zh-CN" altLang="en-US" sz="2400">
                <a:solidFill>
                  <a:srgbClr val="000000"/>
                </a:solidFill>
                <a:latin typeface="华文中宋" panose="02010600040101010101" charset="-122"/>
                <a:ea typeface="华文中宋" panose="02010600040101010101" charset="-122"/>
              </a:rPr>
              <a:t>运算符优先级太多；</a:t>
            </a:r>
            <a:endParaRPr lang="zh-CN" altLang="en-US" sz="2400">
              <a:solidFill>
                <a:srgbClr val="000000"/>
              </a:solidFill>
              <a:latin typeface="华文中宋" panose="02010600040101010101" charset="-122"/>
              <a:ea typeface="华文中宋" panose="02010600040101010101" charset="-122"/>
            </a:endParaRPr>
          </a:p>
          <a:p>
            <a:pPr>
              <a:lnSpc>
                <a:spcPct val="100000"/>
              </a:lnSpc>
              <a:spcBef>
                <a:spcPts val="300"/>
              </a:spcBef>
              <a:spcAft>
                <a:spcPts val="0"/>
              </a:spcAft>
            </a:pPr>
            <a:r>
              <a:rPr lang="zh-CN" altLang="en-US" sz="2400">
                <a:solidFill>
                  <a:srgbClr val="000000"/>
                </a:solidFill>
                <a:latin typeface="华文中宋" panose="02010600040101010101" charset="-122"/>
                <a:ea typeface="华文中宋" panose="02010600040101010101" charset="-122"/>
              </a:rPr>
              <a:t>类型转换限制少，检验较弱，不够安全；</a:t>
            </a:r>
            <a:endParaRPr lang="zh-CN" altLang="en-US" sz="2400">
              <a:solidFill>
                <a:srgbClr val="000000"/>
              </a:solidFill>
              <a:latin typeface="华文中宋" panose="02010600040101010101" charset="-122"/>
              <a:ea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53" name="椭圆 206852"/>
          <p:cNvSpPr/>
          <p:nvPr/>
        </p:nvSpPr>
        <p:spPr>
          <a:xfrm>
            <a:off x="1763395" y="981075"/>
            <a:ext cx="6033135" cy="3536315"/>
          </a:xfrm>
          <a:prstGeom prst="ellipse">
            <a:avLst/>
          </a:prstGeom>
          <a:solidFill>
            <a:schemeClr val="accent4">
              <a:lumMod val="40000"/>
              <a:lumOff val="60000"/>
            </a:schemeClr>
          </a:solidFill>
          <a:ln w="28575" cap="flat" cmpd="sng">
            <a:solidFill>
              <a:schemeClr val="hlink"/>
            </a:solidFill>
            <a:prstDash val="solid"/>
            <a:headEnd type="none" w="med" len="med"/>
            <a:tailEnd type="none" w="med" len="med"/>
          </a:ln>
        </p:spPr>
        <p:txBody>
          <a:bodyPr wrap="none" anchor="ctr"/>
          <a:p>
            <a:endParaRPr dirty="0">
              <a:latin typeface="Cambria" panose="02040503050406030204" pitchFamily="18" charset="0"/>
              <a:ea typeface="华文中宋" panose="02010600040101010101" charset="-122"/>
              <a:cs typeface="Cambria" panose="02040503050406030204" pitchFamily="18" charset="0"/>
            </a:endParaRPr>
          </a:p>
        </p:txBody>
      </p:sp>
      <p:sp>
        <p:nvSpPr>
          <p:cNvPr id="4" name="椭圆 3"/>
          <p:cNvSpPr/>
          <p:nvPr/>
        </p:nvSpPr>
        <p:spPr>
          <a:xfrm>
            <a:off x="884555" y="1407160"/>
            <a:ext cx="4361180" cy="2703830"/>
          </a:xfrm>
          <a:prstGeom prst="ellipse">
            <a:avLst/>
          </a:prstGeom>
          <a:solidFill>
            <a:schemeClr val="tx2">
              <a:alpha val="50000"/>
            </a:schemeClr>
          </a:solidFill>
          <a:ln w="28575" cap="flat" cmpd="sng">
            <a:solidFill>
              <a:srgbClr val="CC0000"/>
            </a:solidFill>
            <a:prstDash val="solid"/>
            <a:headEnd type="none" w="med" len="med"/>
            <a:tailEnd type="none" w="med" len="med"/>
          </a:ln>
        </p:spPr>
        <p:txBody>
          <a:bodyPr wrap="none" anchor="ctr"/>
          <a:p>
            <a:endParaRPr dirty="0">
              <a:solidFill>
                <a:schemeClr val="tx2"/>
              </a:solidFill>
              <a:latin typeface="Cambria" panose="02040503050406030204" pitchFamily="18" charset="0"/>
              <a:ea typeface="华文中宋" panose="02010600040101010101" charset="-122"/>
              <a:cs typeface="Cambria" panose="02040503050406030204" pitchFamily="18" charset="0"/>
            </a:endParaRPr>
          </a:p>
        </p:txBody>
      </p:sp>
      <p:sp>
        <p:nvSpPr>
          <p:cNvPr id="206852" name="椭圆 206851"/>
          <p:cNvSpPr/>
          <p:nvPr/>
        </p:nvSpPr>
        <p:spPr>
          <a:xfrm>
            <a:off x="1798955" y="1732915"/>
            <a:ext cx="3446780" cy="2160905"/>
          </a:xfrm>
          <a:prstGeom prst="ellipse">
            <a:avLst/>
          </a:prstGeom>
          <a:solidFill>
            <a:schemeClr val="accent2">
              <a:alpha val="48000"/>
            </a:schemeClr>
          </a:solidFill>
          <a:ln w="28575" cap="flat" cmpd="sng">
            <a:solidFill>
              <a:srgbClr val="CC0000"/>
            </a:solidFill>
            <a:prstDash val="solid"/>
            <a:headEnd type="none" w="med" len="med"/>
            <a:tailEnd type="none" w="med" len="med"/>
          </a:ln>
        </p:spPr>
        <p:txBody>
          <a:bodyPr wrap="none" anchor="ctr"/>
          <a:p>
            <a:endParaRPr dirty="0">
              <a:solidFill>
                <a:schemeClr val="tx2"/>
              </a:solidFill>
              <a:latin typeface="Cambria" panose="02040503050406030204" pitchFamily="18" charset="0"/>
              <a:ea typeface="华文中宋" panose="02010600040101010101" charset="-122"/>
              <a:cs typeface="Cambria" panose="02040503050406030204" pitchFamily="18" charset="0"/>
            </a:endParaRPr>
          </a:p>
        </p:txBody>
      </p:sp>
      <p:sp>
        <p:nvSpPr>
          <p:cNvPr id="206859" name="椭圆 206858"/>
          <p:cNvSpPr/>
          <p:nvPr/>
        </p:nvSpPr>
        <p:spPr>
          <a:xfrm>
            <a:off x="3766820" y="1344295"/>
            <a:ext cx="1752600" cy="2736850"/>
          </a:xfrm>
          <a:prstGeom prst="ellipse">
            <a:avLst/>
          </a:prstGeom>
          <a:solidFill>
            <a:srgbClr val="FFFF00">
              <a:alpha val="74000"/>
            </a:srgbClr>
          </a:solidFill>
          <a:ln w="38100" cap="flat" cmpd="sng">
            <a:solidFill>
              <a:schemeClr val="tx2"/>
            </a:solidFill>
            <a:prstDash val="solid"/>
            <a:headEnd type="none" w="med" len="med"/>
            <a:tailEnd type="none" w="med" len="med"/>
          </a:ln>
        </p:spPr>
        <p:txBody>
          <a:bodyPr wrap="none" anchor="ctr"/>
          <a:p>
            <a:endParaRPr lang="en-US" altLang="zh-CN">
              <a:latin typeface="Cambria" panose="02040503050406030204" pitchFamily="18" charset="0"/>
              <a:ea typeface="华文中宋" panose="02010600040101010101" charset="-122"/>
              <a:cs typeface="Cambria" panose="02040503050406030204" pitchFamily="18"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06854" name="文本框 206853"/>
          <p:cNvSpPr txBox="1"/>
          <p:nvPr/>
        </p:nvSpPr>
        <p:spPr>
          <a:xfrm>
            <a:off x="5471160" y="2380615"/>
            <a:ext cx="1471295" cy="583565"/>
          </a:xfrm>
          <a:prstGeom prst="rect">
            <a:avLst/>
          </a:prstGeom>
          <a:noFill/>
          <a:ln w="9525">
            <a:noFill/>
          </a:ln>
        </p:spPr>
        <p:txBody>
          <a:bodyPr wrap="square">
            <a:spAutoFit/>
          </a:bodyPr>
          <a:p>
            <a:pPr>
              <a:spcBef>
                <a:spcPct val="50000"/>
              </a:spcBef>
            </a:pPr>
            <a:r>
              <a:rPr lang="en-US" altLang="zh-CN" sz="3200">
                <a:solidFill>
                  <a:schemeClr val="hlink"/>
                </a:solidFill>
                <a:latin typeface="Cambria" panose="02040503050406030204" pitchFamily="18" charset="0"/>
                <a:ea typeface="华文中宋" panose="02010600040101010101" charset="-122"/>
                <a:cs typeface="Cambria" panose="02040503050406030204" pitchFamily="18" charset="0"/>
              </a:rPr>
              <a:t>C++</a:t>
            </a:r>
            <a:endParaRPr lang="en-US" altLang="zh-CN" sz="3200">
              <a:solidFill>
                <a:schemeClr val="hlink"/>
              </a:solidFill>
              <a:latin typeface="Cambria" panose="02040503050406030204" pitchFamily="18" charset="0"/>
              <a:ea typeface="华文中宋" panose="02010600040101010101" charset="-122"/>
              <a:cs typeface="Cambria" panose="02040503050406030204" pitchFamily="18" charset="0"/>
            </a:endParaRPr>
          </a:p>
        </p:txBody>
      </p:sp>
      <p:sp>
        <p:nvSpPr>
          <p:cNvPr id="206857" name="文本框 206856"/>
          <p:cNvSpPr txBox="1"/>
          <p:nvPr/>
        </p:nvSpPr>
        <p:spPr>
          <a:xfrm>
            <a:off x="2247900" y="2473325"/>
            <a:ext cx="1504315" cy="583565"/>
          </a:xfrm>
          <a:prstGeom prst="rect">
            <a:avLst/>
          </a:prstGeom>
          <a:noFill/>
          <a:ln w="9525">
            <a:noFill/>
          </a:ln>
        </p:spPr>
        <p:txBody>
          <a:bodyPr wrap="square">
            <a:spAutoFit/>
          </a:bodyPr>
          <a:p>
            <a:pPr>
              <a:spcBef>
                <a:spcPct val="50000"/>
              </a:spcBef>
            </a:pPr>
            <a:r>
              <a:rPr lang="en-US" altLang="zh-CN" sz="3200">
                <a:solidFill>
                  <a:schemeClr val="accent1"/>
                </a:solidFill>
                <a:latin typeface="Cambria" panose="02040503050406030204" pitchFamily="18" charset="0"/>
                <a:ea typeface="华文中宋" panose="02010600040101010101" charset="-122"/>
                <a:cs typeface="Cambria" panose="02040503050406030204" pitchFamily="18" charset="0"/>
              </a:rPr>
              <a:t>ANSI C</a:t>
            </a:r>
            <a:endParaRPr lang="en-US" altLang="zh-CN" sz="3200">
              <a:solidFill>
                <a:schemeClr val="accent1"/>
              </a:solidFill>
              <a:latin typeface="Cambria" panose="02040503050406030204" pitchFamily="18" charset="0"/>
              <a:ea typeface="华文中宋" panose="02010600040101010101" charset="-122"/>
              <a:cs typeface="Cambria" panose="02040503050406030204" pitchFamily="18" charset="0"/>
            </a:endParaRPr>
          </a:p>
        </p:txBody>
      </p:sp>
      <p:sp>
        <p:nvSpPr>
          <p:cNvPr id="3" name="文本框 2"/>
          <p:cNvSpPr txBox="1"/>
          <p:nvPr/>
        </p:nvSpPr>
        <p:spPr>
          <a:xfrm>
            <a:off x="397510" y="4780915"/>
            <a:ext cx="8216265" cy="1007110"/>
          </a:xfrm>
          <a:prstGeom prst="rect">
            <a:avLst/>
          </a:prstGeom>
          <a:solidFill>
            <a:schemeClr val="accent1"/>
          </a:solidFill>
        </p:spPr>
        <p:txBody>
          <a:bodyPr wrap="square" rtlCol="0" anchor="t">
            <a:noAutofit/>
          </a:bodyPr>
          <a:p>
            <a:pPr algn="l">
              <a:buClrTx/>
              <a:buSzTx/>
              <a:buFontTx/>
            </a:pPr>
            <a:r>
              <a:rPr lang="zh-CN" altLang="en-US" sz="2800" dirty="0">
                <a:solidFill>
                  <a:schemeClr val="tx1"/>
                </a:solidFill>
                <a:latin typeface="Cambria" panose="02040503050406030204" pitchFamily="18" charset="0"/>
                <a:ea typeface="华文中宋" panose="02010600040101010101" charset="-122"/>
                <a:cs typeface="Cambria" panose="02040503050406030204" pitchFamily="18" charset="0"/>
                <a:sym typeface="+mn-ea"/>
              </a:rPr>
              <a:t>为了方便教学，本课程使用的教学语言是</a:t>
            </a:r>
            <a:r>
              <a:rPr lang="zh-CN" altLang="en-US" sz="2800"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以 AN</a:t>
            </a:r>
            <a:r>
              <a:rPr lang="en-US" altLang="zh-CN" sz="2800"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S</a:t>
            </a:r>
            <a:r>
              <a:rPr lang="zh-CN" altLang="en-US" sz="2800"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I C 为主，加上</a:t>
            </a:r>
            <a:r>
              <a:rPr lang="en-US" altLang="zh-CN" sz="2800"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 </a:t>
            </a:r>
            <a:r>
              <a:rPr lang="zh-CN" altLang="en-US" sz="2800"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C99 和 C++ 中的一些</a:t>
            </a:r>
            <a:r>
              <a:rPr lang="zh-CN" altLang="en-US" sz="2800"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增强的语言特性。</a:t>
            </a:r>
            <a:endParaRPr lang="zh-CN" altLang="en-US" sz="2800" dirty="0">
              <a:solidFill>
                <a:schemeClr val="accent2"/>
              </a:solidFill>
              <a:latin typeface="Cambria" panose="02040503050406030204" pitchFamily="18" charset="0"/>
              <a:ea typeface="华文中宋" panose="02010600040101010101" charset="-122"/>
              <a:cs typeface="Cambria" panose="02040503050406030204" pitchFamily="18" charset="0"/>
            </a:endParaRPr>
          </a:p>
          <a:p>
            <a:pPr algn="l"/>
            <a:endParaRPr lang="zh-CN" altLang="en-US" sz="2800" dirty="0">
              <a:solidFill>
                <a:schemeClr val="accent2"/>
              </a:solidFill>
              <a:latin typeface="Cambria" panose="02040503050406030204" pitchFamily="18" charset="0"/>
              <a:ea typeface="华文中宋" panose="02010600040101010101" charset="-122"/>
              <a:cs typeface="Cambria" panose="02040503050406030204" pitchFamily="18" charset="0"/>
              <a:sym typeface="+mn-ea"/>
            </a:endParaRPr>
          </a:p>
        </p:txBody>
      </p:sp>
      <p:sp>
        <p:nvSpPr>
          <p:cNvPr id="5" name="文本框 4"/>
          <p:cNvSpPr txBox="1"/>
          <p:nvPr/>
        </p:nvSpPr>
        <p:spPr>
          <a:xfrm>
            <a:off x="934720" y="2012950"/>
            <a:ext cx="1245870" cy="583565"/>
          </a:xfrm>
          <a:prstGeom prst="rect">
            <a:avLst/>
          </a:prstGeom>
          <a:noFill/>
          <a:ln w="9525">
            <a:noFill/>
          </a:ln>
        </p:spPr>
        <p:txBody>
          <a:bodyPr wrap="square">
            <a:spAutoFit/>
          </a:bodyPr>
          <a:p>
            <a:pPr>
              <a:spcBef>
                <a:spcPct val="50000"/>
              </a:spcBef>
            </a:pPr>
            <a:r>
              <a:rPr lang="en-US" altLang="zh-CN" sz="3200">
                <a:solidFill>
                  <a:schemeClr val="accent1"/>
                </a:solidFill>
                <a:latin typeface="Cambria" panose="02040503050406030204" pitchFamily="18" charset="0"/>
                <a:ea typeface="华文中宋" panose="02010600040101010101" charset="-122"/>
                <a:cs typeface="Cambria" panose="02040503050406030204" pitchFamily="18" charset="0"/>
              </a:rPr>
              <a:t>C99</a:t>
            </a:r>
            <a:endParaRPr lang="en-US" altLang="zh-CN" sz="3200">
              <a:solidFill>
                <a:schemeClr val="accent1"/>
              </a:solidFill>
              <a:latin typeface="Cambria" panose="02040503050406030204" pitchFamily="18" charset="0"/>
              <a:ea typeface="华文中宋" panose="02010600040101010101" charset="-122"/>
              <a:cs typeface="Cambria" panose="02040503050406030204" pitchFamily="18" charset="0"/>
            </a:endParaRPr>
          </a:p>
        </p:txBody>
      </p:sp>
      <p:sp>
        <p:nvSpPr>
          <p:cNvPr id="7" name="文本框 6"/>
          <p:cNvSpPr txBox="1"/>
          <p:nvPr/>
        </p:nvSpPr>
        <p:spPr>
          <a:xfrm>
            <a:off x="611505" y="332740"/>
            <a:ext cx="8002270" cy="521970"/>
          </a:xfrm>
          <a:prstGeom prst="rect">
            <a:avLst/>
          </a:prstGeom>
          <a:noFill/>
        </p:spPr>
        <p:txBody>
          <a:bodyPr wrap="square" rtlCol="0" anchor="t">
            <a:spAutoFit/>
          </a:bodyPr>
          <a:p>
            <a:pPr algn="l"/>
            <a:r>
              <a:rPr lang="en-US" altLang="zh-CN" sz="2800"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ANSI C </a:t>
            </a:r>
            <a:r>
              <a:rPr lang="zh-CN" altLang="en-US" sz="2800"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a:t>
            </a:r>
            <a:r>
              <a:rPr lang="en-US" altLang="zh-CN" sz="2800"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C99 </a:t>
            </a:r>
            <a:r>
              <a:rPr lang="zh-CN" altLang="en-US" sz="2800"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和</a:t>
            </a:r>
            <a:r>
              <a:rPr lang="en-US" altLang="zh-CN" sz="2800"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 C++ </a:t>
            </a:r>
            <a:r>
              <a:rPr lang="zh-CN" altLang="en-US" sz="2800"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的关系大致如下图所示：</a:t>
            </a:r>
            <a:endParaRPr lang="zh-CN" altLang="en-US" sz="2800" dirty="0">
              <a:solidFill>
                <a:schemeClr val="accent2"/>
              </a:solidFill>
              <a:latin typeface="Cambria" panose="02040503050406030204" pitchFamily="18" charset="0"/>
              <a:ea typeface="华文中宋" panose="02010600040101010101" charset="-122"/>
              <a:cs typeface="Cambria" panose="020405030504060302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96610" name="标题 196609"/>
          <p:cNvSpPr>
            <a:spLocks noGrp="1"/>
          </p:cNvSpPr>
          <p:nvPr>
            <p:ph type="title"/>
          </p:nvPr>
        </p:nvSpPr>
        <p:spPr/>
        <p:txBody>
          <a:bodyPr anchor="ctr"/>
          <a:p>
            <a:r>
              <a:rPr lang="zh-CN" altLang="en-US" dirty="0"/>
              <a:t>高级语</a:t>
            </a:r>
            <a:r>
              <a:rPr lang="zh-CN" altLang="en-US"/>
              <a:t>言程序设计</a:t>
            </a:r>
            <a:endParaRPr lang="zh-CN" altLang="en-US"/>
          </a:p>
        </p:txBody>
      </p:sp>
      <p:sp>
        <p:nvSpPr>
          <p:cNvPr id="196611" name="内容占位符 196610"/>
          <p:cNvSpPr>
            <a:spLocks noGrp="1"/>
          </p:cNvSpPr>
          <p:nvPr>
            <p:ph idx="1"/>
          </p:nvPr>
        </p:nvSpPr>
        <p:spPr/>
        <p:txBody>
          <a:bodyPr/>
          <a:p>
            <a:pPr>
              <a:spcBef>
                <a:spcPct val="10000"/>
              </a:spcBef>
              <a:buClr>
                <a:schemeClr val="tx1"/>
              </a:buClr>
              <a:buNone/>
            </a:pPr>
            <a:r>
              <a:rPr lang="zh-CN" altLang="en-US">
                <a:solidFill>
                  <a:schemeClr val="accent2"/>
                </a:solidFill>
              </a:rPr>
              <a:t>一、课程性质、目的与任务</a:t>
            </a:r>
            <a:r>
              <a:rPr lang="zh-CN" altLang="en-US" sz="2400"/>
              <a:t> 		</a:t>
            </a:r>
            <a:endParaRPr lang="zh-CN" altLang="en-US" sz="2400"/>
          </a:p>
          <a:p>
            <a:pPr marL="0" indent="0">
              <a:spcBef>
                <a:spcPct val="10000"/>
              </a:spcBef>
              <a:buClr>
                <a:schemeClr val="tx1"/>
              </a:buClr>
              <a:buNone/>
            </a:pPr>
            <a:r>
              <a:rPr lang="zh-CN" altLang="en-US" sz="2400" dirty="0">
                <a:latin typeface="华文中宋" panose="02010600040101010101" charset="-122"/>
                <a:ea typeface="华文中宋" panose="02010600040101010101" charset="-122"/>
              </a:rPr>
              <a:t>本</a:t>
            </a:r>
            <a:r>
              <a:rPr lang="zh-CN" altLang="en-US" sz="2400">
                <a:latin typeface="华文中宋" panose="02010600040101010101" charset="-122"/>
                <a:ea typeface="华文中宋" panose="02010600040101010101" charset="-122"/>
              </a:rPr>
              <a:t>课程是作为</a:t>
            </a:r>
            <a:r>
              <a:rPr lang="zh-CN" altLang="en-US" sz="2400">
                <a:solidFill>
                  <a:schemeClr val="tx1"/>
                </a:solidFill>
                <a:latin typeface="华文中宋" panose="02010600040101010101" charset="-122"/>
                <a:ea typeface="华文中宋" panose="02010600040101010101" charset="-122"/>
              </a:rPr>
              <a:t>程序设计第一言</a:t>
            </a:r>
            <a:r>
              <a:rPr lang="zh-CN" altLang="en-US" sz="2400">
                <a:solidFill>
                  <a:schemeClr val="tx1"/>
                </a:solidFill>
                <a:latin typeface="华文中宋" panose="02010600040101010101" charset="-122"/>
                <a:ea typeface="华文中宋" panose="02010600040101010101" charset="-122"/>
                <a:sym typeface="+mn-ea"/>
              </a:rPr>
              <a:t>语</a:t>
            </a:r>
            <a:r>
              <a:rPr lang="zh-CN" altLang="en-US" sz="2400">
                <a:latin typeface="华文中宋" panose="02010600040101010101" charset="-122"/>
                <a:ea typeface="华文中宋" panose="02010600040101010101" charset="-122"/>
              </a:rPr>
              <a:t>为</a:t>
            </a:r>
            <a:r>
              <a:rPr lang="zh-CN" altLang="en-US" sz="2400">
                <a:solidFill>
                  <a:schemeClr val="accent2"/>
                </a:solidFill>
                <a:latin typeface="华文中宋" panose="02010600040101010101" charset="-122"/>
                <a:ea typeface="华文中宋" panose="02010600040101010101" charset="-122"/>
              </a:rPr>
              <a:t>非计算机专业</a:t>
            </a:r>
            <a:r>
              <a:rPr lang="zh-CN" altLang="en-US" sz="2400">
                <a:latin typeface="华文中宋" panose="02010600040101010101" charset="-122"/>
                <a:ea typeface="华文中宋" panose="02010600040101010101" charset="-122"/>
              </a:rPr>
              <a:t>开设的</a:t>
            </a:r>
            <a:r>
              <a:rPr lang="zh-CN" altLang="en-US" sz="2400" dirty="0">
                <a:latin typeface="华文中宋" panose="02010600040101010101" charset="-122"/>
                <a:ea typeface="华文中宋" panose="02010600040101010101" charset="-122"/>
              </a:rPr>
              <a:t>计算机基础课程。通过该课程的学习使学生具备扎实的面向过程的程序设计的能力，为在以后的学习或工作中，能够使用 一种高级</a:t>
            </a:r>
            <a:r>
              <a:rPr lang="zh-CN" altLang="en-US" sz="2400" dirty="0">
                <a:latin typeface="华文中宋" panose="02010600040101010101" charset="-122"/>
                <a:ea typeface="华文中宋" panose="02010600040101010101" charset="-122"/>
              </a:rPr>
              <a:t>语言编写程序，解决各自专业领域的计算机应用问题打下一个良好的基础。 </a:t>
            </a:r>
            <a:endParaRPr lang="zh-CN" altLang="en-US" sz="2400">
              <a:latin typeface="华文中宋" panose="02010600040101010101" charset="-122"/>
              <a:ea typeface="华文中宋" panose="02010600040101010101" charset="-122"/>
            </a:endParaRPr>
          </a:p>
          <a:p>
            <a:pPr>
              <a:spcBef>
                <a:spcPct val="10000"/>
              </a:spcBef>
              <a:buClr>
                <a:schemeClr val="tx1"/>
              </a:buClr>
              <a:buNone/>
            </a:pPr>
            <a:r>
              <a:rPr lang="zh-CN" altLang="en-US">
                <a:solidFill>
                  <a:schemeClr val="accent2"/>
                </a:solidFill>
              </a:rPr>
              <a:t>二、教学目标</a:t>
            </a:r>
            <a:endParaRPr lang="zh-CN" altLang="en-US">
              <a:solidFill>
                <a:schemeClr val="accent2"/>
              </a:solidFill>
            </a:endParaRPr>
          </a:p>
          <a:p>
            <a:pPr>
              <a:spcBef>
                <a:spcPct val="10000"/>
              </a:spcBef>
              <a:buClr>
                <a:srgbClr val="0000FF"/>
              </a:buClr>
            </a:pPr>
            <a:r>
              <a:rPr lang="zh-CN" altLang="en-US" sz="2400">
                <a:solidFill>
                  <a:schemeClr val="tx1"/>
                </a:solidFill>
                <a:latin typeface="华文中宋" panose="02010600040101010101" charset="-122"/>
                <a:ea typeface="华文中宋" panose="02010600040101010101" charset="-122"/>
              </a:rPr>
              <a:t>程序设计的基本概念与基本方法</a:t>
            </a:r>
            <a:endParaRPr lang="zh-CN" altLang="en-US" sz="2400">
              <a:solidFill>
                <a:schemeClr val="tx1"/>
              </a:solidFill>
              <a:latin typeface="华文中宋" panose="02010600040101010101" charset="-122"/>
              <a:ea typeface="华文中宋" panose="02010600040101010101" charset="-122"/>
            </a:endParaRPr>
          </a:p>
          <a:p>
            <a:pPr>
              <a:spcBef>
                <a:spcPct val="10000"/>
              </a:spcBef>
              <a:buClr>
                <a:srgbClr val="0000FF"/>
              </a:buClr>
            </a:pPr>
            <a:r>
              <a:rPr lang="zh-CN" altLang="en-US" sz="2400">
                <a:solidFill>
                  <a:schemeClr val="tx1"/>
                </a:solidFill>
                <a:latin typeface="华文中宋" panose="02010600040101010101" charset="-122"/>
                <a:ea typeface="华文中宋" panose="02010600040101010101" charset="-122"/>
              </a:rPr>
              <a:t>编程解题的思路与典型方法</a:t>
            </a:r>
            <a:endParaRPr lang="zh-CN" altLang="en-US" sz="2400">
              <a:solidFill>
                <a:schemeClr val="tx1"/>
              </a:solidFill>
              <a:latin typeface="华文中宋" panose="02010600040101010101" charset="-122"/>
              <a:ea typeface="华文中宋" panose="02010600040101010101" charset="-122"/>
            </a:endParaRPr>
          </a:p>
          <a:p>
            <a:pPr>
              <a:spcBef>
                <a:spcPct val="10000"/>
              </a:spcBef>
              <a:buClr>
                <a:srgbClr val="0000FF"/>
              </a:buClr>
            </a:pPr>
            <a:r>
              <a:rPr lang="zh-CN" altLang="en-US" sz="2400">
                <a:solidFill>
                  <a:schemeClr val="tx1"/>
                </a:solidFill>
                <a:latin typeface="华文中宋" panose="02010600040101010101" charset="-122"/>
                <a:ea typeface="华文中宋" panose="02010600040101010101" charset="-122"/>
              </a:rPr>
              <a:t>数学模型简介</a:t>
            </a:r>
            <a:endParaRPr lang="zh-CN" altLang="en-US" sz="2400">
              <a:solidFill>
                <a:schemeClr val="tx1"/>
              </a:solidFill>
              <a:latin typeface="华文中宋" panose="02010600040101010101" charset="-122"/>
              <a:ea typeface="华文中宋" panose="02010600040101010101" charset="-122"/>
            </a:endParaRPr>
          </a:p>
          <a:p>
            <a:pPr>
              <a:spcBef>
                <a:spcPct val="10000"/>
              </a:spcBef>
              <a:buClr>
                <a:srgbClr val="0000FF"/>
              </a:buClr>
            </a:pPr>
            <a:r>
              <a:rPr lang="zh-CN" altLang="en-US" sz="2400">
                <a:solidFill>
                  <a:schemeClr val="tx1"/>
                </a:solidFill>
                <a:latin typeface="华文中宋" panose="02010600040101010101" charset="-122"/>
                <a:ea typeface="华文中宋" panose="02010600040101010101" charset="-122"/>
              </a:rPr>
              <a:t>算法及算法步骤</a:t>
            </a:r>
            <a:endParaRPr lang="zh-CN" altLang="en-US" sz="2400">
              <a:solidFill>
                <a:schemeClr val="tx1"/>
              </a:solidFill>
              <a:latin typeface="华文中宋" panose="02010600040101010101" charset="-122"/>
              <a:ea typeface="华文中宋" panose="02010600040101010101" charset="-122"/>
            </a:endParaRPr>
          </a:p>
          <a:p>
            <a:pPr>
              <a:spcBef>
                <a:spcPct val="10000"/>
              </a:spcBef>
              <a:buClr>
                <a:srgbClr val="0000FF"/>
              </a:buClr>
            </a:pPr>
            <a:r>
              <a:rPr lang="zh-CN" altLang="en-US" sz="2400">
                <a:solidFill>
                  <a:schemeClr val="tx1"/>
                </a:solidFill>
                <a:latin typeface="华文中宋" panose="02010600040101010101" charset="-122"/>
                <a:ea typeface="华文中宋" panose="02010600040101010101" charset="-122"/>
              </a:rPr>
              <a:t>程序结构与相应语句</a:t>
            </a:r>
            <a:endParaRPr lang="zh-CN" altLang="en-US" sz="2400">
              <a:solidFill>
                <a:schemeClr val="tx1"/>
              </a:solidFill>
              <a:latin typeface="华文中宋" panose="02010600040101010101" charset="-122"/>
              <a:ea typeface="华文中宋" panose="02010600040101010101" charset="-122"/>
            </a:endParaRPr>
          </a:p>
          <a:p>
            <a:pPr>
              <a:spcBef>
                <a:spcPct val="10000"/>
              </a:spcBef>
              <a:buClr>
                <a:srgbClr val="0000FF"/>
              </a:buClr>
            </a:pPr>
            <a:r>
              <a:rPr lang="zh-CN" altLang="en-US" sz="2400">
                <a:solidFill>
                  <a:schemeClr val="tx1"/>
                </a:solidFill>
                <a:latin typeface="华文中宋" panose="02010600040101010101" charset="-122"/>
                <a:ea typeface="华文中宋" panose="02010600040101010101" charset="-122"/>
              </a:rPr>
              <a:t>编码与上机调试</a:t>
            </a:r>
            <a:endParaRPr lang="zh-CN" altLang="en-US" sz="2400">
              <a:solidFill>
                <a:schemeClr val="tx1"/>
              </a:solidFill>
              <a:latin typeface="华文中宋" panose="02010600040101010101" charset="-122"/>
              <a:ea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08899" name="内容占位符 208898"/>
          <p:cNvSpPr>
            <a:spLocks noGrp="1"/>
          </p:cNvSpPr>
          <p:nvPr>
            <p:ph idx="1"/>
          </p:nvPr>
        </p:nvSpPr>
        <p:spPr/>
        <p:txBody>
          <a:bodyPr/>
          <a:p>
            <a:pPr lvl="0">
              <a:buNone/>
            </a:pPr>
            <a:r>
              <a:rPr lang="zh-CN" altLang="en-US" dirty="0"/>
              <a:t>小结：</a:t>
            </a:r>
            <a:endParaRPr lang="zh-CN" altLang="en-US" dirty="0"/>
          </a:p>
          <a:p>
            <a:pPr lvl="0"/>
            <a:r>
              <a:rPr lang="zh-CN" altLang="en-US" dirty="0">
                <a:ea typeface="华文中宋" panose="02010600040101010101" charset="-122"/>
                <a:cs typeface="Cambria" panose="02040503050406030204" pitchFamily="18" charset="0"/>
                <a:sym typeface="+mn-ea"/>
              </a:rPr>
              <a:t>编程语言发展历史：</a:t>
            </a:r>
            <a:endParaRPr lang="zh-CN" altLang="en-US" dirty="0">
              <a:ea typeface="华文中宋" panose="02010600040101010101" charset="-122"/>
              <a:cs typeface="Cambria" panose="02040503050406030204" pitchFamily="18" charset="0"/>
            </a:endParaRPr>
          </a:p>
          <a:p>
            <a:pPr lvl="0" algn="ctr">
              <a:buNone/>
            </a:pPr>
            <a:r>
              <a:rPr lang="zh-CN" altLang="en-US" dirty="0">
                <a:ea typeface="华文中宋" panose="02010600040101010101" charset="-122"/>
                <a:cs typeface="Cambria" panose="02040503050406030204" pitchFamily="18" charset="0"/>
                <a:sym typeface="+mn-ea"/>
              </a:rPr>
              <a:t>机器语言 </a:t>
            </a:r>
            <a:r>
              <a:rPr lang="en-US" altLang="zh-CN" dirty="0">
                <a:ea typeface="华文中宋" panose="02010600040101010101" charset="-122"/>
                <a:cs typeface="Cambria" panose="02040503050406030204" pitchFamily="18" charset="0"/>
                <a:sym typeface="Wingdings" panose="05000000000000000000" pitchFamily="2" charset="2"/>
              </a:rPr>
              <a:t></a:t>
            </a:r>
            <a:r>
              <a:rPr lang="zh-CN" altLang="en-US" dirty="0">
                <a:ea typeface="华文中宋" panose="02010600040101010101" charset="-122"/>
                <a:cs typeface="Cambria" panose="02040503050406030204" pitchFamily="18" charset="0"/>
                <a:sym typeface="Wingdings" panose="05000000000000000000" pitchFamily="2" charset="2"/>
              </a:rPr>
              <a:t>汇编语言 </a:t>
            </a:r>
            <a:r>
              <a:rPr lang="en-US" altLang="zh-CN" dirty="0">
                <a:ea typeface="华文中宋" panose="02010600040101010101" charset="-122"/>
                <a:cs typeface="Cambria" panose="02040503050406030204" pitchFamily="18" charset="0"/>
                <a:sym typeface="Wingdings" panose="05000000000000000000" pitchFamily="2" charset="2"/>
              </a:rPr>
              <a:t> </a:t>
            </a:r>
            <a:r>
              <a:rPr lang="zh-CN" altLang="en-US" dirty="0">
                <a:ea typeface="华文中宋" panose="02010600040101010101" charset="-122"/>
                <a:cs typeface="Cambria" panose="02040503050406030204" pitchFamily="18" charset="0"/>
                <a:sym typeface="Wingdings" panose="05000000000000000000" pitchFamily="2" charset="2"/>
              </a:rPr>
              <a:t>高级语言</a:t>
            </a:r>
            <a:endParaRPr lang="zh-CN" altLang="en-US" dirty="0">
              <a:ea typeface="华文中宋" panose="02010600040101010101" charset="-122"/>
              <a:cs typeface="Cambria" panose="02040503050406030204" pitchFamily="18" charset="0"/>
              <a:sym typeface="Wingdings" panose="05000000000000000000" pitchFamily="2" charset="2"/>
            </a:endParaRPr>
          </a:p>
          <a:p>
            <a:pPr lvl="0" algn="just"/>
            <a:r>
              <a:rPr lang="en-US" altLang="zh-CN" dirty="0"/>
              <a:t>C </a:t>
            </a:r>
            <a:r>
              <a:rPr lang="zh-CN" altLang="en-US" dirty="0"/>
              <a:t>语言的三个重要标准：</a:t>
            </a:r>
            <a:r>
              <a:rPr lang="en-US" altLang="zh-CN" dirty="0"/>
              <a:t>K&amp;R</a:t>
            </a:r>
            <a:r>
              <a:rPr lang="zh-CN" altLang="en-US" dirty="0"/>
              <a:t>，</a:t>
            </a:r>
            <a:r>
              <a:rPr lang="en-US" altLang="zh-CN" dirty="0"/>
              <a:t>ANSI C</a:t>
            </a:r>
            <a:r>
              <a:rPr lang="zh-CN" altLang="en-US" dirty="0"/>
              <a:t>，</a:t>
            </a:r>
            <a:r>
              <a:rPr lang="en-US" altLang="zh-CN" dirty="0"/>
              <a:t>C99</a:t>
            </a:r>
            <a:endParaRPr lang="zh-CN" altLang="en-US" dirty="0"/>
          </a:p>
          <a:p>
            <a:pPr lvl="0" algn="just"/>
            <a:r>
              <a:rPr lang="en-US" altLang="zh-CN" dirty="0"/>
              <a:t>C++ </a:t>
            </a:r>
            <a:r>
              <a:rPr lang="zh-CN" altLang="en-US" dirty="0"/>
              <a:t>高度兼容 </a:t>
            </a:r>
            <a:r>
              <a:rPr lang="en-US" altLang="zh-CN" dirty="0"/>
              <a:t>C </a:t>
            </a:r>
            <a:endParaRPr lang="zh-CN" altLang="en-US" dirty="0"/>
          </a:p>
          <a:p>
            <a:pPr lvl="0" algn="just"/>
            <a:r>
              <a:rPr lang="zh-CN" altLang="en-US" dirty="0"/>
              <a:t>通常把 </a:t>
            </a:r>
            <a:r>
              <a:rPr lang="en-US" altLang="zh-CN" dirty="0"/>
              <a:t>C </a:t>
            </a:r>
            <a:r>
              <a:rPr lang="zh-CN" altLang="en-US" dirty="0"/>
              <a:t>语言和</a:t>
            </a:r>
            <a:r>
              <a:rPr lang="en-US" altLang="zh-CN" dirty="0"/>
              <a:t> C++</a:t>
            </a:r>
            <a:r>
              <a:rPr lang="zh-CN" altLang="en-US" dirty="0"/>
              <a:t>语言的并集称为 </a:t>
            </a:r>
            <a:r>
              <a:rPr lang="en-US" altLang="zh-CN" dirty="0"/>
              <a:t>C/C++</a:t>
            </a:r>
            <a:endParaRPr lang="en-US" altLang="zh-CN" dirty="0"/>
          </a:p>
          <a:p>
            <a:pPr lvl="0" algn="just"/>
            <a:r>
              <a:rPr lang="zh-CN" altLang="en-US" dirty="0">
                <a:latin typeface="Cambria" panose="02040503050406030204" pitchFamily="18" charset="0"/>
                <a:ea typeface="华文中宋" panose="02010600040101010101" charset="-122"/>
                <a:cs typeface="Cambria" panose="02040503050406030204" pitchFamily="18" charset="0"/>
                <a:sym typeface="+mn-ea"/>
              </a:rPr>
              <a:t>本课程使用的教学语言是</a:t>
            </a:r>
            <a:r>
              <a:rPr lang="zh-CN" altLang="en-US"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以 AN</a:t>
            </a:r>
            <a:r>
              <a:rPr lang="en-US" altLang="zh-CN"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S</a:t>
            </a:r>
            <a:r>
              <a:rPr lang="zh-CN" altLang="en-US"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I C 为主，加上</a:t>
            </a:r>
            <a:r>
              <a:rPr lang="en-US" altLang="zh-CN"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 </a:t>
            </a:r>
            <a:r>
              <a:rPr lang="zh-CN" altLang="en-US"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C99 和 C++ 中的一些增强的语言特性。</a:t>
            </a:r>
            <a:endParaRPr lang="zh-CN" altLang="en-US" dirty="0"/>
          </a:p>
          <a:p>
            <a:pPr lvl="0" algn="just"/>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67938" name="内容占位符 167937"/>
          <p:cNvSpPr>
            <a:spLocks noGrp="1"/>
          </p:cNvSpPr>
          <p:nvPr>
            <p:ph idx="1"/>
          </p:nvPr>
        </p:nvSpPr>
        <p:spPr/>
        <p:txBody>
          <a:bodyPr/>
          <a:p>
            <a:r>
              <a:rPr lang="en-US" altLang="zh-CN" sz="2400" dirty="0"/>
              <a:t>C </a:t>
            </a:r>
            <a:r>
              <a:rPr lang="zh-CN" altLang="en-US" sz="2400" dirty="0"/>
              <a:t>和</a:t>
            </a:r>
            <a:r>
              <a:rPr lang="en-US" altLang="zh-CN" sz="2400" dirty="0"/>
              <a:t> C++ </a:t>
            </a:r>
            <a:r>
              <a:rPr lang="zh-CN" altLang="en-US" sz="2400" dirty="0"/>
              <a:t>是编译型的高级程序设计语言，其开发过程要经过四个步骤：</a:t>
            </a:r>
            <a:endParaRPr lang="zh-CN" altLang="en-US" sz="2400" dirty="0"/>
          </a:p>
          <a:p>
            <a:pPr>
              <a:buNone/>
            </a:pPr>
            <a:r>
              <a:rPr lang="en-US" altLang="zh-CN" sz="2400" dirty="0"/>
              <a:t>1</a:t>
            </a:r>
            <a:r>
              <a:rPr lang="zh-CN" altLang="en-US" sz="2400" dirty="0"/>
              <a:t>、</a:t>
            </a:r>
            <a:r>
              <a:rPr lang="zh-CN" altLang="en-US" sz="2400" dirty="0">
                <a:solidFill>
                  <a:schemeClr val="accent2"/>
                </a:solidFill>
              </a:rPr>
              <a:t>编辑</a:t>
            </a:r>
            <a:r>
              <a:rPr lang="en-US" altLang="zh-CN" sz="2400">
                <a:solidFill>
                  <a:schemeClr val="accent2"/>
                </a:solidFill>
              </a:rPr>
              <a:t>(Edit)</a:t>
            </a:r>
            <a:r>
              <a:rPr lang="zh-CN" altLang="en-US" sz="2400" dirty="0"/>
              <a:t>：编程人员把按照 </a:t>
            </a:r>
            <a:r>
              <a:rPr lang="en-US" altLang="zh-CN" sz="2400" dirty="0"/>
              <a:t>C </a:t>
            </a:r>
            <a:r>
              <a:rPr lang="zh-CN" altLang="en-US" sz="2400" dirty="0"/>
              <a:t>和</a:t>
            </a:r>
            <a:r>
              <a:rPr lang="en-US" altLang="zh-CN" sz="2400" dirty="0"/>
              <a:t> C++ </a:t>
            </a:r>
            <a:r>
              <a:rPr lang="zh-CN" altLang="en-US" sz="2400" dirty="0"/>
              <a:t>语言语法规则编写的程序代码输入计算机并保存为</a:t>
            </a:r>
            <a:r>
              <a:rPr lang="en-US" altLang="zh-CN" sz="2400" dirty="0"/>
              <a:t>“</a:t>
            </a:r>
            <a:r>
              <a:rPr lang="zh-CN" altLang="en-US" sz="2400" dirty="0">
                <a:solidFill>
                  <a:schemeClr val="hlink"/>
                </a:solidFill>
              </a:rPr>
              <a:t>源程序</a:t>
            </a:r>
            <a:r>
              <a:rPr lang="zh-CN" altLang="en-US" sz="2400" dirty="0"/>
              <a:t>”。</a:t>
            </a:r>
            <a:endParaRPr lang="zh-CN" altLang="en-US" sz="2400" dirty="0"/>
          </a:p>
          <a:p>
            <a:pPr>
              <a:buNone/>
            </a:pPr>
            <a:r>
              <a:rPr lang="en-US" altLang="zh-CN" sz="2400" dirty="0"/>
              <a:t>2</a:t>
            </a:r>
            <a:r>
              <a:rPr lang="zh-CN" altLang="en-US" sz="2400" dirty="0"/>
              <a:t>、</a:t>
            </a:r>
            <a:r>
              <a:rPr lang="zh-CN" altLang="en-US" sz="2400" dirty="0">
                <a:solidFill>
                  <a:schemeClr val="accent2"/>
                </a:solidFill>
              </a:rPr>
              <a:t>编译</a:t>
            </a:r>
            <a:r>
              <a:rPr lang="en-US" altLang="zh-CN" sz="2400">
                <a:solidFill>
                  <a:schemeClr val="accent2"/>
                </a:solidFill>
              </a:rPr>
              <a:t>(compile)</a:t>
            </a:r>
            <a:r>
              <a:rPr lang="zh-CN" altLang="en-US" sz="2400" dirty="0"/>
              <a:t>：将编辑好的 </a:t>
            </a:r>
            <a:r>
              <a:rPr lang="en-US" altLang="zh-CN" sz="2400" dirty="0"/>
              <a:t>C/C++ </a:t>
            </a:r>
            <a:r>
              <a:rPr lang="zh-CN" altLang="en-US" sz="2400" dirty="0"/>
              <a:t>源程序通过编译器转换为目标文件，即生成该源文件的</a:t>
            </a:r>
            <a:r>
              <a:rPr lang="zh-CN" altLang="en-US" sz="2400" dirty="0">
                <a:solidFill>
                  <a:schemeClr val="hlink"/>
                </a:solidFill>
              </a:rPr>
              <a:t>目标代码</a:t>
            </a:r>
            <a:r>
              <a:rPr lang="zh-CN" altLang="en-US" sz="2400" dirty="0"/>
              <a:t>。</a:t>
            </a:r>
            <a:endParaRPr lang="zh-CN" altLang="en-US" sz="2400" dirty="0"/>
          </a:p>
          <a:p>
            <a:pPr>
              <a:buNone/>
            </a:pPr>
            <a:r>
              <a:rPr lang="en-US" altLang="zh-CN" sz="2400" dirty="0"/>
              <a:t>3</a:t>
            </a:r>
            <a:r>
              <a:rPr lang="zh-CN" altLang="en-US" sz="2400" dirty="0"/>
              <a:t>、</a:t>
            </a:r>
            <a:r>
              <a:rPr lang="zh-CN" altLang="en-US" sz="2400" dirty="0">
                <a:solidFill>
                  <a:schemeClr val="accent2"/>
                </a:solidFill>
              </a:rPr>
              <a:t>连接</a:t>
            </a:r>
            <a:r>
              <a:rPr lang="en-US" altLang="zh-CN" sz="2400">
                <a:solidFill>
                  <a:schemeClr val="accent2"/>
                </a:solidFill>
              </a:rPr>
              <a:t>(link)</a:t>
            </a:r>
            <a:r>
              <a:rPr lang="zh-CN" altLang="en-US" sz="2400" dirty="0"/>
              <a:t>：将用户程序生成的目标代码文件和系统提供的库文件中连接在一起，生成</a:t>
            </a:r>
            <a:r>
              <a:rPr lang="zh-CN" altLang="en-US" sz="2400" dirty="0">
                <a:solidFill>
                  <a:schemeClr val="hlink"/>
                </a:solidFill>
              </a:rPr>
              <a:t>可执行文件</a:t>
            </a:r>
            <a:r>
              <a:rPr lang="zh-CN" altLang="en-US" sz="2400" dirty="0"/>
              <a:t>；</a:t>
            </a:r>
            <a:endParaRPr lang="zh-CN" altLang="en-US" sz="2400" dirty="0"/>
          </a:p>
          <a:p>
            <a:pPr>
              <a:buNone/>
            </a:pPr>
            <a:r>
              <a:rPr lang="zh-CN" altLang="en-US" sz="2400" dirty="0">
                <a:solidFill>
                  <a:schemeClr val="accent2"/>
                </a:solidFill>
              </a:rPr>
              <a:t>编译</a:t>
            </a:r>
            <a:r>
              <a:rPr lang="zh-CN" altLang="en-US" sz="2400" dirty="0"/>
              <a:t>和</a:t>
            </a:r>
            <a:r>
              <a:rPr lang="zh-CN" altLang="en-US" sz="2400" dirty="0">
                <a:solidFill>
                  <a:schemeClr val="accent2"/>
                </a:solidFill>
              </a:rPr>
              <a:t>连接</a:t>
            </a:r>
            <a:r>
              <a:rPr lang="zh-CN" altLang="en-US" sz="2400" dirty="0"/>
              <a:t>合称为</a:t>
            </a:r>
            <a:r>
              <a:rPr lang="zh-CN" altLang="en-US" sz="2400" dirty="0">
                <a:solidFill>
                  <a:schemeClr val="accent2"/>
                </a:solidFill>
              </a:rPr>
              <a:t>构建（</a:t>
            </a:r>
            <a:r>
              <a:rPr lang="en-US" altLang="zh-CN" sz="2400" dirty="0">
                <a:solidFill>
                  <a:schemeClr val="accent2"/>
                </a:solidFill>
              </a:rPr>
              <a:t>build</a:t>
            </a:r>
            <a:r>
              <a:rPr lang="zh-CN" altLang="en-US" sz="2400" dirty="0">
                <a:solidFill>
                  <a:schemeClr val="accent2"/>
                </a:solidFill>
              </a:rPr>
              <a:t>）</a:t>
            </a:r>
            <a:r>
              <a:rPr lang="zh-CN" altLang="en-US" sz="2400" dirty="0">
                <a:solidFill>
                  <a:schemeClr val="tx1"/>
                </a:solidFill>
              </a:rPr>
              <a:t>，也简称为</a:t>
            </a:r>
            <a:r>
              <a:rPr lang="zh-CN" altLang="en-US" sz="2400" dirty="0">
                <a:solidFill>
                  <a:schemeClr val="accent2"/>
                </a:solidFill>
              </a:rPr>
              <a:t>编译</a:t>
            </a:r>
            <a:r>
              <a:rPr lang="zh-CN" altLang="en-US" sz="2400" dirty="0"/>
              <a:t>。</a:t>
            </a:r>
            <a:endParaRPr lang="zh-CN" altLang="en-US" sz="2400" dirty="0"/>
          </a:p>
          <a:p>
            <a:pPr>
              <a:buNone/>
            </a:pPr>
            <a:r>
              <a:rPr lang="en-US" altLang="zh-CN" sz="2400" dirty="0"/>
              <a:t>4</a:t>
            </a:r>
            <a:r>
              <a:rPr lang="zh-CN" altLang="en-US" sz="2400" dirty="0"/>
              <a:t>、</a:t>
            </a:r>
            <a:r>
              <a:rPr lang="zh-CN" altLang="en-US" sz="2400" dirty="0">
                <a:solidFill>
                  <a:schemeClr val="accent2"/>
                </a:solidFill>
              </a:rPr>
              <a:t>运行</a:t>
            </a:r>
            <a:r>
              <a:rPr lang="en-US" altLang="zh-CN" sz="2400">
                <a:solidFill>
                  <a:schemeClr val="accent2"/>
                </a:solidFill>
              </a:rPr>
              <a:t>(run)</a:t>
            </a:r>
            <a:r>
              <a:rPr lang="zh-CN" altLang="en-US" sz="2400" dirty="0"/>
              <a:t>：运行生成的可执行文件，在屏幕上显示运行结果。用户根据运行结果来判断程序是否工作正常。</a:t>
            </a:r>
            <a:endParaRPr lang="zh-CN" altLang="en-US" sz="2400" dirty="0"/>
          </a:p>
        </p:txBody>
      </p:sp>
      <p:sp>
        <p:nvSpPr>
          <p:cNvPr id="167939" name="标题 167938"/>
          <p:cNvSpPr>
            <a:spLocks noGrp="1"/>
          </p:cNvSpPr>
          <p:nvPr>
            <p:ph type="title"/>
          </p:nvPr>
        </p:nvSpPr>
        <p:spPr/>
        <p:txBody>
          <a:bodyPr anchor="ctr"/>
          <a:p>
            <a:r>
              <a:rPr lang="en-US" altLang="en-US" sz="3200"/>
              <a:t>1.3  C++ </a:t>
            </a:r>
            <a:r>
              <a:rPr lang="en-US" altLang="en-US" sz="3200" err="1"/>
              <a:t>程序快速入门</a:t>
            </a:r>
            <a:endParaRPr lang="en-US" altLang="zh-CN" sz="3200" dirty="0"/>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69986" name="文本框 169985"/>
          <p:cNvSpPr txBox="1"/>
          <p:nvPr/>
        </p:nvSpPr>
        <p:spPr>
          <a:xfrm>
            <a:off x="2197100" y="3500438"/>
            <a:ext cx="1103313" cy="457200"/>
          </a:xfrm>
          <a:prstGeom prst="rect">
            <a:avLst/>
          </a:prstGeom>
          <a:noFill/>
          <a:ln w="9525">
            <a:noFill/>
          </a:ln>
        </p:spPr>
        <p:txBody>
          <a:bodyPr wrap="none" anchor="t">
            <a:spAutoFit/>
          </a:bodyPr>
          <a:p>
            <a:pPr algn="l"/>
            <a:r>
              <a:rPr lang="zh-CN" altLang="en-US" b="1" dirty="0">
                <a:solidFill>
                  <a:schemeClr val="accent2"/>
                </a:solidFill>
                <a:latin typeface="Cambria" panose="02040503050406030204" pitchFamily="18" charset="0"/>
                <a:ea typeface="华文中宋" panose="02010600040101010101" charset="-122"/>
                <a:cs typeface="Cambria" panose="02040503050406030204" pitchFamily="18" charset="0"/>
              </a:rPr>
              <a:t>预处理</a:t>
            </a:r>
            <a:endParaRPr lang="zh-CN" altLang="en-US" b="1">
              <a:solidFill>
                <a:schemeClr val="accent2"/>
              </a:solidFill>
              <a:latin typeface="Cambria" panose="02040503050406030204" pitchFamily="18" charset="0"/>
              <a:ea typeface="华文中宋" panose="02010600040101010101" charset="-122"/>
              <a:cs typeface="Cambria" panose="02040503050406030204" pitchFamily="18" charset="0"/>
            </a:endParaRPr>
          </a:p>
        </p:txBody>
      </p:sp>
      <p:sp>
        <p:nvSpPr>
          <p:cNvPr id="169987" name="文本框 169986"/>
          <p:cNvSpPr txBox="1"/>
          <p:nvPr/>
        </p:nvSpPr>
        <p:spPr>
          <a:xfrm>
            <a:off x="5651500" y="3573463"/>
            <a:ext cx="793750" cy="457200"/>
          </a:xfrm>
          <a:prstGeom prst="rect">
            <a:avLst/>
          </a:prstGeom>
          <a:noFill/>
          <a:ln w="9525">
            <a:noFill/>
          </a:ln>
        </p:spPr>
        <p:txBody>
          <a:bodyPr wrap="none" anchor="t">
            <a:spAutoFit/>
          </a:bodyPr>
          <a:p>
            <a:pPr algn="l"/>
            <a:r>
              <a:rPr lang="zh-CN" altLang="en-US" b="1">
                <a:solidFill>
                  <a:schemeClr val="accent2"/>
                </a:solidFill>
                <a:latin typeface="Cambria" panose="02040503050406030204" pitchFamily="18" charset="0"/>
                <a:ea typeface="华文中宋" panose="02010600040101010101" charset="-122"/>
                <a:cs typeface="Cambria" panose="02040503050406030204" pitchFamily="18" charset="0"/>
              </a:rPr>
              <a:t>连接</a:t>
            </a:r>
            <a:endParaRPr lang="zh-CN" altLang="en-US" b="1">
              <a:solidFill>
                <a:schemeClr val="accent2"/>
              </a:solidFill>
              <a:latin typeface="Cambria" panose="02040503050406030204" pitchFamily="18" charset="0"/>
              <a:ea typeface="华文中宋" panose="02010600040101010101" charset="-122"/>
              <a:cs typeface="Cambria" panose="02040503050406030204" pitchFamily="18" charset="0"/>
            </a:endParaRPr>
          </a:p>
        </p:txBody>
      </p:sp>
      <p:sp>
        <p:nvSpPr>
          <p:cNvPr id="169988" name="文本框 169987"/>
          <p:cNvSpPr txBox="1"/>
          <p:nvPr/>
        </p:nvSpPr>
        <p:spPr>
          <a:xfrm>
            <a:off x="395288" y="3716338"/>
            <a:ext cx="1871662" cy="829945"/>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p>
            <a:pPr>
              <a:spcBef>
                <a:spcPct val="50000"/>
              </a:spcBef>
            </a:pPr>
            <a:r>
              <a:rPr lang="zh-CN" altLang="en-US" b="1" dirty="0">
                <a:latin typeface="Cambria" panose="02040503050406030204" pitchFamily="18" charset="0"/>
                <a:ea typeface="华文中宋" panose="02010600040101010101" charset="-122"/>
                <a:cs typeface="Cambria" panose="02040503050406030204" pitchFamily="18" charset="0"/>
              </a:rPr>
              <a:t>源程序</a:t>
            </a:r>
            <a:br>
              <a:rPr lang="zh-CN" altLang="en-US" b="1" dirty="0">
                <a:latin typeface="Cambria" panose="02040503050406030204" pitchFamily="18" charset="0"/>
                <a:ea typeface="华文中宋" panose="02010600040101010101" charset="-122"/>
                <a:cs typeface="Cambria" panose="02040503050406030204" pitchFamily="18" charset="0"/>
              </a:rPr>
            </a:br>
            <a:r>
              <a:rPr lang="en-US" altLang="zh-CN" b="1" err="1">
                <a:latin typeface="Cambria" panose="02040503050406030204" pitchFamily="18" charset="0"/>
                <a:ea typeface="华文中宋" panose="02010600040101010101" charset="-122"/>
                <a:cs typeface="Cambria" panose="02040503050406030204" pitchFamily="18" charset="0"/>
              </a:rPr>
              <a:t>(*.c, *.cpp</a:t>
            </a:r>
            <a:r>
              <a:rPr lang="en-US" altLang="zh-CN" b="1">
                <a:latin typeface="Cambria" panose="02040503050406030204" pitchFamily="18" charset="0"/>
                <a:ea typeface="华文中宋" panose="02010600040101010101" charset="-122"/>
                <a:cs typeface="Cambria" panose="02040503050406030204" pitchFamily="18" charset="0"/>
              </a:rPr>
              <a:t>)</a:t>
            </a:r>
            <a:endParaRPr lang="en-US" altLang="zh-CN" b="1">
              <a:latin typeface="Cambria" panose="02040503050406030204" pitchFamily="18" charset="0"/>
              <a:ea typeface="华文中宋" panose="02010600040101010101" charset="-122"/>
              <a:cs typeface="Cambria" panose="02040503050406030204" pitchFamily="18" charset="0"/>
            </a:endParaRPr>
          </a:p>
        </p:txBody>
      </p:sp>
      <p:sp>
        <p:nvSpPr>
          <p:cNvPr id="169989" name="文本框 169988"/>
          <p:cNvSpPr txBox="1"/>
          <p:nvPr/>
        </p:nvSpPr>
        <p:spPr>
          <a:xfrm>
            <a:off x="4067175" y="3716338"/>
            <a:ext cx="1512888" cy="831850"/>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p>
            <a:pPr algn="l">
              <a:spcBef>
                <a:spcPct val="50000"/>
              </a:spcBef>
            </a:pPr>
            <a:r>
              <a:rPr lang="zh-CN" altLang="en-US" b="1" dirty="0">
                <a:latin typeface="Cambria" panose="02040503050406030204" pitchFamily="18" charset="0"/>
                <a:ea typeface="华文中宋" panose="02010600040101010101" charset="-122"/>
                <a:cs typeface="Cambria" panose="02040503050406030204" pitchFamily="18" charset="0"/>
              </a:rPr>
              <a:t>目标模块（</a:t>
            </a:r>
            <a:r>
              <a:rPr lang="en-US" altLang="zh-CN" b="1" err="1">
                <a:latin typeface="Cambria" panose="02040503050406030204" pitchFamily="18" charset="0"/>
                <a:ea typeface="华文中宋" panose="02010600040101010101" charset="-122"/>
                <a:cs typeface="Cambria" panose="02040503050406030204" pitchFamily="18" charset="0"/>
              </a:rPr>
              <a:t>*.obj</a:t>
            </a:r>
            <a:r>
              <a:rPr lang="en-US" altLang="zh-CN" b="1">
                <a:latin typeface="Cambria" panose="02040503050406030204" pitchFamily="18" charset="0"/>
                <a:ea typeface="华文中宋" panose="02010600040101010101" charset="-122"/>
                <a:cs typeface="Cambria" panose="02040503050406030204" pitchFamily="18" charset="0"/>
              </a:rPr>
              <a:t>)</a:t>
            </a:r>
            <a:endParaRPr lang="en-US" altLang="zh-CN" b="1">
              <a:latin typeface="Cambria" panose="02040503050406030204" pitchFamily="18" charset="0"/>
              <a:ea typeface="华文中宋" panose="02010600040101010101" charset="-122"/>
              <a:cs typeface="Cambria" panose="02040503050406030204" pitchFamily="18" charset="0"/>
            </a:endParaRPr>
          </a:p>
        </p:txBody>
      </p:sp>
      <p:sp>
        <p:nvSpPr>
          <p:cNvPr id="169990" name="文本框 169989"/>
          <p:cNvSpPr txBox="1"/>
          <p:nvPr/>
        </p:nvSpPr>
        <p:spPr>
          <a:xfrm>
            <a:off x="6588125" y="3716338"/>
            <a:ext cx="1727200" cy="831850"/>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p>
            <a:pPr algn="l">
              <a:spcBef>
                <a:spcPct val="50000"/>
              </a:spcBef>
            </a:pPr>
            <a:r>
              <a:rPr lang="zh-CN" altLang="en-US" b="1" dirty="0">
                <a:latin typeface="Cambria" panose="02040503050406030204" pitchFamily="18" charset="0"/>
                <a:ea typeface="华文中宋" panose="02010600040101010101" charset="-122"/>
                <a:cs typeface="Cambria" panose="02040503050406030204" pitchFamily="18" charset="0"/>
              </a:rPr>
              <a:t>可执行程序</a:t>
            </a:r>
            <a:r>
              <a:rPr lang="en-US" altLang="zh-CN" b="1">
                <a:latin typeface="Cambria" panose="02040503050406030204" pitchFamily="18" charset="0"/>
                <a:ea typeface="华文中宋" panose="02010600040101010101" charset="-122"/>
                <a:cs typeface="Cambria" panose="02040503050406030204" pitchFamily="18" charset="0"/>
              </a:rPr>
              <a:t>(*.exe)</a:t>
            </a:r>
            <a:endParaRPr lang="en-US" altLang="zh-CN" b="1">
              <a:latin typeface="Cambria" panose="02040503050406030204" pitchFamily="18" charset="0"/>
              <a:ea typeface="华文中宋" panose="02010600040101010101" charset="-122"/>
              <a:cs typeface="Cambria" panose="02040503050406030204" pitchFamily="18" charset="0"/>
            </a:endParaRPr>
          </a:p>
        </p:txBody>
      </p:sp>
      <p:sp>
        <p:nvSpPr>
          <p:cNvPr id="169991" name="任意多边形 169990"/>
          <p:cNvSpPr/>
          <p:nvPr/>
        </p:nvSpPr>
        <p:spPr>
          <a:xfrm>
            <a:off x="2341563" y="3932238"/>
            <a:ext cx="792162" cy="288925"/>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cap="flat" cmpd="sng">
            <a:solidFill>
              <a:schemeClr val="tx1"/>
            </a:solidFill>
            <a:prstDash val="solid"/>
            <a:miter/>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169992" name="任意多边形 169991"/>
          <p:cNvSpPr/>
          <p:nvPr/>
        </p:nvSpPr>
        <p:spPr>
          <a:xfrm>
            <a:off x="3276600" y="3933825"/>
            <a:ext cx="793750" cy="288925"/>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cap="flat" cmpd="sng">
            <a:solidFill>
              <a:schemeClr val="tx1"/>
            </a:solidFill>
            <a:prstDash val="solid"/>
            <a:miter/>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169993" name="任意多边形 169992"/>
          <p:cNvSpPr/>
          <p:nvPr/>
        </p:nvSpPr>
        <p:spPr>
          <a:xfrm>
            <a:off x="5724525" y="4005263"/>
            <a:ext cx="649288" cy="288925"/>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cap="flat" cmpd="sng">
            <a:solidFill>
              <a:schemeClr val="tx1"/>
            </a:solidFill>
            <a:prstDash val="solid"/>
            <a:miter/>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169994" name="文本框 169993"/>
          <p:cNvSpPr txBox="1"/>
          <p:nvPr/>
        </p:nvSpPr>
        <p:spPr>
          <a:xfrm>
            <a:off x="3276600" y="3573463"/>
            <a:ext cx="793750" cy="457200"/>
          </a:xfrm>
          <a:prstGeom prst="rect">
            <a:avLst/>
          </a:prstGeom>
          <a:noFill/>
          <a:ln w="9525">
            <a:noFill/>
          </a:ln>
        </p:spPr>
        <p:txBody>
          <a:bodyPr wrap="none" anchor="t">
            <a:spAutoFit/>
          </a:bodyPr>
          <a:p>
            <a:pPr algn="l"/>
            <a:r>
              <a:rPr lang="zh-CN" altLang="en-US" b="1" dirty="0">
                <a:solidFill>
                  <a:schemeClr val="accent2"/>
                </a:solidFill>
                <a:latin typeface="Cambria" panose="02040503050406030204" pitchFamily="18" charset="0"/>
                <a:ea typeface="华文中宋" panose="02010600040101010101" charset="-122"/>
                <a:cs typeface="Cambria" panose="02040503050406030204" pitchFamily="18" charset="0"/>
              </a:rPr>
              <a:t>编译</a:t>
            </a:r>
            <a:endParaRPr lang="zh-CN" altLang="en-US" b="1">
              <a:solidFill>
                <a:schemeClr val="accent2"/>
              </a:solidFill>
              <a:latin typeface="Cambria" panose="02040503050406030204" pitchFamily="18" charset="0"/>
              <a:ea typeface="华文中宋" panose="02010600040101010101" charset="-122"/>
              <a:cs typeface="Cambria" panose="02040503050406030204" pitchFamily="18" charset="0"/>
            </a:endParaRPr>
          </a:p>
        </p:txBody>
      </p:sp>
      <p:sp>
        <p:nvSpPr>
          <p:cNvPr id="169995" name="任意多边形 169994"/>
          <p:cNvSpPr/>
          <p:nvPr/>
        </p:nvSpPr>
        <p:spPr>
          <a:xfrm>
            <a:off x="5795963" y="4292600"/>
            <a:ext cx="504825" cy="431800"/>
          </a:xfrm>
          <a:custGeom>
            <a:avLst/>
            <a:gdLst>
              <a:gd name="txL" fmla="*/ 12427 w 21600"/>
              <a:gd name="txT" fmla="*/ 2912 h 21600"/>
              <a:gd name="txR" fmla="*/ 18227 w 21600"/>
              <a:gd name="txB" fmla="*/ 9246 h 21600"/>
            </a:gdLst>
            <a:ahLst/>
            <a:cxnLst>
              <a:cxn ang="270">
                <a:pos x="15126" y="0"/>
              </a:cxn>
              <a:cxn ang="90">
                <a:pos x="15126" y="12158"/>
              </a:cxn>
              <a:cxn ang="90">
                <a:pos x="3237" y="21600"/>
              </a:cxn>
              <a:cxn ang="0">
                <a:pos x="21600" y="6079"/>
              </a:cxn>
            </a:cxnLst>
            <a:rect l="txL" t="txT" r="txR" b="txB"/>
            <a:pathLst>
              <a:path w="21600" h="21600">
                <a:moveTo>
                  <a:pt x="21600" y="6079"/>
                </a:moveTo>
                <a:lnTo>
                  <a:pt x="15126" y="0"/>
                </a:lnTo>
                <a:lnTo>
                  <a:pt x="15126" y="2912"/>
                </a:lnTo>
                <a:lnTo>
                  <a:pt x="12427" y="2912"/>
                </a:lnTo>
                <a:arcTo wR="12427" hR="9246" stAng="-5400000" swAng="-5400000"/>
                <a:lnTo>
                  <a:pt x="0" y="21600"/>
                </a:lnTo>
                <a:lnTo>
                  <a:pt x="6474" y="21600"/>
                </a:lnTo>
                <a:lnTo>
                  <a:pt x="6474" y="12158"/>
                </a:lnTo>
                <a:arcTo wR="5953" hR="2912" stAng="10800000" swAng="5400000"/>
                <a:lnTo>
                  <a:pt x="15126" y="9246"/>
                </a:lnTo>
                <a:lnTo>
                  <a:pt x="15126" y="12158"/>
                </a:lnTo>
                <a:close/>
              </a:path>
            </a:pathLst>
          </a:custGeom>
          <a:solidFill>
            <a:schemeClr val="accent1"/>
          </a:solidFill>
          <a:ln w="9525" cap="flat" cmpd="sng">
            <a:solidFill>
              <a:schemeClr val="tx1"/>
            </a:solidFill>
            <a:prstDash val="solid"/>
            <a:miter/>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pic>
        <p:nvPicPr>
          <p:cNvPr id="169996" name="图片 169995" descr="t0173e12dd34e016d50"/>
          <p:cNvPicPr>
            <a:picLocks noChangeAspect="1"/>
          </p:cNvPicPr>
          <p:nvPr/>
        </p:nvPicPr>
        <p:blipFill>
          <a:blip r:embed="rId1"/>
          <a:stretch>
            <a:fillRect/>
          </a:stretch>
        </p:blipFill>
        <p:spPr>
          <a:xfrm>
            <a:off x="3492500" y="188913"/>
            <a:ext cx="2286000" cy="2286000"/>
          </a:xfrm>
          <a:prstGeom prst="rect">
            <a:avLst/>
          </a:prstGeom>
          <a:noFill/>
          <a:ln w="9525">
            <a:noFill/>
          </a:ln>
        </p:spPr>
      </p:pic>
      <p:sp>
        <p:nvSpPr>
          <p:cNvPr id="169997" name="直接连接符 169996"/>
          <p:cNvSpPr/>
          <p:nvPr/>
        </p:nvSpPr>
        <p:spPr>
          <a:xfrm flipH="1">
            <a:off x="1692275" y="1989138"/>
            <a:ext cx="1727200" cy="1511300"/>
          </a:xfrm>
          <a:prstGeom prst="line">
            <a:avLst/>
          </a:prstGeom>
          <a:ln w="9525" cap="flat" cmpd="sng">
            <a:solidFill>
              <a:schemeClr val="tx1"/>
            </a:solidFill>
            <a:prstDash val="solid"/>
            <a:headEnd type="none" w="med" len="med"/>
            <a:tailEnd type="triangle" w="med" len="med"/>
          </a:ln>
        </p:spPr>
      </p:sp>
      <p:sp>
        <p:nvSpPr>
          <p:cNvPr id="169998" name="文本框 169997"/>
          <p:cNvSpPr txBox="1"/>
          <p:nvPr/>
        </p:nvSpPr>
        <p:spPr>
          <a:xfrm>
            <a:off x="1619568" y="2204720"/>
            <a:ext cx="1228725" cy="583565"/>
          </a:xfrm>
          <a:prstGeom prst="rect">
            <a:avLst/>
          </a:prstGeom>
          <a:noFill/>
          <a:ln w="9525">
            <a:noFill/>
          </a:ln>
        </p:spPr>
        <p:txBody>
          <a:bodyPr>
            <a:spAutoFit/>
          </a:bodyPr>
          <a:p>
            <a:pPr algn="l"/>
            <a:r>
              <a:rPr lang="zh-CN" altLang="en-US" sz="3200" b="1" dirty="0">
                <a:solidFill>
                  <a:schemeClr val="accent2"/>
                </a:solidFill>
                <a:latin typeface="Cambria" panose="02040503050406030204" pitchFamily="18" charset="0"/>
                <a:ea typeface="华文中宋" panose="02010600040101010101" charset="-122"/>
                <a:cs typeface="Cambria" panose="02040503050406030204" pitchFamily="18" charset="0"/>
              </a:rPr>
              <a:t>编辑</a:t>
            </a:r>
            <a:endParaRPr lang="zh-CN" altLang="en-US" sz="3200" b="1" dirty="0">
              <a:solidFill>
                <a:schemeClr val="accent2"/>
              </a:solidFill>
              <a:latin typeface="Cambria" panose="02040503050406030204" pitchFamily="18" charset="0"/>
              <a:ea typeface="华文中宋" panose="02010600040101010101" charset="-122"/>
              <a:cs typeface="Cambria" panose="02040503050406030204" pitchFamily="18" charset="0"/>
            </a:endParaRPr>
          </a:p>
        </p:txBody>
      </p:sp>
      <p:sp>
        <p:nvSpPr>
          <p:cNvPr id="169999" name="直接连接符 169998"/>
          <p:cNvSpPr/>
          <p:nvPr/>
        </p:nvSpPr>
        <p:spPr>
          <a:xfrm>
            <a:off x="6011863" y="2133600"/>
            <a:ext cx="1800225" cy="1439863"/>
          </a:xfrm>
          <a:prstGeom prst="line">
            <a:avLst/>
          </a:prstGeom>
          <a:ln w="9525" cap="flat" cmpd="sng">
            <a:solidFill>
              <a:schemeClr val="tx1"/>
            </a:solidFill>
            <a:prstDash val="solid"/>
            <a:headEnd type="none" w="med" len="med"/>
            <a:tailEnd type="triangle" w="med" len="med"/>
          </a:ln>
        </p:spPr>
      </p:sp>
      <p:sp>
        <p:nvSpPr>
          <p:cNvPr id="170000" name="文本框 169999"/>
          <p:cNvSpPr txBox="1"/>
          <p:nvPr/>
        </p:nvSpPr>
        <p:spPr>
          <a:xfrm>
            <a:off x="6732588" y="2349500"/>
            <a:ext cx="1008062" cy="521970"/>
          </a:xfrm>
          <a:prstGeom prst="rect">
            <a:avLst/>
          </a:prstGeom>
          <a:noFill/>
          <a:ln w="9525">
            <a:noFill/>
          </a:ln>
        </p:spPr>
        <p:txBody>
          <a:bodyPr>
            <a:spAutoFit/>
          </a:bodyPr>
          <a:p>
            <a:pPr algn="l"/>
            <a:r>
              <a:rPr lang="zh-CN" altLang="en-US" sz="2800" b="1" dirty="0">
                <a:solidFill>
                  <a:schemeClr val="accent2"/>
                </a:solidFill>
                <a:latin typeface="Cambria" panose="02040503050406030204" pitchFamily="18" charset="0"/>
                <a:ea typeface="华文中宋" panose="02010600040101010101" charset="-122"/>
                <a:cs typeface="Cambria" panose="02040503050406030204" pitchFamily="18" charset="0"/>
              </a:rPr>
              <a:t>执行</a:t>
            </a:r>
            <a:endParaRPr lang="zh-CN" altLang="en-US" sz="2800" b="1" dirty="0">
              <a:solidFill>
                <a:schemeClr val="accent2"/>
              </a:solidFill>
              <a:latin typeface="Cambria" panose="02040503050406030204" pitchFamily="18" charset="0"/>
              <a:ea typeface="华文中宋" panose="02010600040101010101" charset="-122"/>
              <a:cs typeface="Cambria" panose="02040503050406030204" pitchFamily="18" charset="0"/>
            </a:endParaRPr>
          </a:p>
        </p:txBody>
      </p:sp>
      <p:sp>
        <p:nvSpPr>
          <p:cNvPr id="170001" name="直接连接符 170000"/>
          <p:cNvSpPr/>
          <p:nvPr/>
        </p:nvSpPr>
        <p:spPr>
          <a:xfrm flipH="1">
            <a:off x="3851275" y="2420938"/>
            <a:ext cx="504825" cy="1079500"/>
          </a:xfrm>
          <a:prstGeom prst="line">
            <a:avLst/>
          </a:prstGeom>
          <a:ln w="9525" cap="flat" cmpd="sng">
            <a:solidFill>
              <a:schemeClr val="tx1"/>
            </a:solidFill>
            <a:prstDash val="solid"/>
            <a:headEnd type="none" w="med" len="med"/>
            <a:tailEnd type="triangle" w="med" len="med"/>
          </a:ln>
        </p:spPr>
      </p:sp>
      <p:sp>
        <p:nvSpPr>
          <p:cNvPr id="170002" name="直接连接符 170001"/>
          <p:cNvSpPr/>
          <p:nvPr/>
        </p:nvSpPr>
        <p:spPr>
          <a:xfrm>
            <a:off x="5219700" y="2420938"/>
            <a:ext cx="936625" cy="1152525"/>
          </a:xfrm>
          <a:prstGeom prst="line">
            <a:avLst/>
          </a:prstGeom>
          <a:ln w="9525" cap="flat" cmpd="sng">
            <a:solidFill>
              <a:schemeClr val="tx1"/>
            </a:solidFill>
            <a:prstDash val="solid"/>
            <a:headEnd type="none" w="med" len="med"/>
            <a:tailEnd type="triangle" w="med" len="med"/>
          </a:ln>
        </p:spPr>
      </p:sp>
      <p:sp>
        <p:nvSpPr>
          <p:cNvPr id="170003" name="云形标注 170002"/>
          <p:cNvSpPr/>
          <p:nvPr/>
        </p:nvSpPr>
        <p:spPr>
          <a:xfrm>
            <a:off x="5364163" y="0"/>
            <a:ext cx="3455987" cy="1125538"/>
          </a:xfrm>
          <a:prstGeom prst="cloudCallout">
            <a:avLst>
              <a:gd name="adj1" fmla="val -51287"/>
              <a:gd name="adj2" fmla="val 42384"/>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headEnd type="none" w="med" len="med"/>
            <a:tailEnd type="none" w="med" len="med"/>
          </a:ln>
        </p:spPr>
        <p:txBody>
          <a:bodyPr lIns="92075" tIns="46038" rIns="92075" bIns="46038" anchor="ctr"/>
          <a:p>
            <a:pPr>
              <a:spcBef>
                <a:spcPct val="50000"/>
              </a:spcBef>
            </a:pPr>
            <a:r>
              <a:rPr lang="zh-CN" altLang="en-US" sz="3200" b="1" dirty="0">
                <a:latin typeface="Cambria" panose="02040503050406030204" pitchFamily="18" charset="0"/>
                <a:ea typeface="华文中宋" panose="02010600040101010101" charset="-122"/>
                <a:cs typeface="Cambria" panose="02040503050406030204" pitchFamily="18" charset="0"/>
              </a:rPr>
              <a:t>分析思考</a:t>
            </a:r>
            <a:endParaRPr lang="zh-CN" altLang="en-US" sz="3200" b="1" dirty="0">
              <a:latin typeface="Cambria" panose="02040503050406030204" pitchFamily="18" charset="0"/>
              <a:ea typeface="华文中宋" panose="02010600040101010101" charset="-122"/>
              <a:cs typeface="Cambria" panose="02040503050406030204" pitchFamily="18" charset="0"/>
            </a:endParaRPr>
          </a:p>
        </p:txBody>
      </p:sp>
      <p:sp>
        <p:nvSpPr>
          <p:cNvPr id="170004" name="文本框 170003"/>
          <p:cNvSpPr txBox="1"/>
          <p:nvPr/>
        </p:nvSpPr>
        <p:spPr>
          <a:xfrm>
            <a:off x="3779838" y="1773238"/>
            <a:ext cx="1871662" cy="579437"/>
          </a:xfrm>
          <a:prstGeom prst="rect">
            <a:avLst/>
          </a:prstGeom>
          <a:noFill/>
          <a:ln w="9525">
            <a:noFill/>
          </a:ln>
        </p:spPr>
        <p:txBody>
          <a:bodyPr lIns="92075" tIns="46038" rIns="92075" bIns="46038">
            <a:spAutoFit/>
          </a:bodyPr>
          <a:p>
            <a:pPr>
              <a:spcBef>
                <a:spcPct val="50000"/>
              </a:spcBef>
            </a:pPr>
            <a:r>
              <a:rPr lang="zh-CN" altLang="en-US" sz="3200" dirty="0">
                <a:solidFill>
                  <a:schemeClr val="accent1"/>
                </a:solidFill>
                <a:latin typeface="Cambria" panose="02040503050406030204" pitchFamily="18" charset="0"/>
                <a:ea typeface="华文中宋" panose="02010600040101010101" charset="-122"/>
                <a:cs typeface="Cambria" panose="02040503050406030204" pitchFamily="18" charset="0"/>
              </a:rPr>
              <a:t>编程人员</a:t>
            </a:r>
            <a:endParaRPr lang="zh-CN" altLang="en-US" sz="3200" dirty="0">
              <a:solidFill>
                <a:schemeClr val="accent1"/>
              </a:solidFill>
              <a:latin typeface="Cambria" panose="02040503050406030204" pitchFamily="18" charset="0"/>
              <a:ea typeface="华文中宋" panose="02010600040101010101" charset="-122"/>
              <a:cs typeface="Cambria" panose="02040503050406030204" pitchFamily="18" charset="0"/>
            </a:endParaRPr>
          </a:p>
        </p:txBody>
      </p:sp>
      <p:pic>
        <p:nvPicPr>
          <p:cNvPr id="170005" name="图片 170004" descr="WML`ZUS$8NCVU(%7M%5VUJI"/>
          <p:cNvPicPr>
            <a:picLocks noChangeAspect="1"/>
          </p:cNvPicPr>
          <p:nvPr/>
        </p:nvPicPr>
        <p:blipFill>
          <a:blip r:embed="rId2"/>
          <a:stretch>
            <a:fillRect/>
          </a:stretch>
        </p:blipFill>
        <p:spPr>
          <a:xfrm>
            <a:off x="3924300" y="188913"/>
            <a:ext cx="1368425" cy="1368425"/>
          </a:xfrm>
          <a:prstGeom prst="rect">
            <a:avLst/>
          </a:prstGeom>
          <a:noFill/>
          <a:ln w="9525">
            <a:noFill/>
          </a:ln>
        </p:spPr>
      </p:pic>
      <p:sp>
        <p:nvSpPr>
          <p:cNvPr id="170006" name="文本框 170005"/>
          <p:cNvSpPr txBox="1"/>
          <p:nvPr/>
        </p:nvSpPr>
        <p:spPr>
          <a:xfrm>
            <a:off x="5004435" y="5458460"/>
            <a:ext cx="3916680" cy="1014730"/>
          </a:xfrm>
          <a:prstGeom prst="rect">
            <a:avLst/>
          </a:prstGeom>
          <a:noFill/>
          <a:ln w="9525">
            <a:noFill/>
          </a:ln>
        </p:spPr>
        <p:txBody>
          <a:bodyPr wrap="square" lIns="92075" tIns="46038" rIns="92075" bIns="46038">
            <a:spAutoFit/>
          </a:bodyPr>
          <a:p>
            <a:pPr algn="l">
              <a:spcBef>
                <a:spcPct val="50000"/>
              </a:spcBef>
            </a:pPr>
            <a:r>
              <a:rPr lang="zh-CN" altLang="en-US" sz="2000" b="1" u="sng" dirty="0">
                <a:latin typeface="Cambria" panose="02040503050406030204" pitchFamily="18" charset="0"/>
                <a:ea typeface="华文中宋" panose="02010600040101010101" charset="-122"/>
                <a:cs typeface="Cambria" panose="02040503050406030204" pitchFamily="18" charset="0"/>
              </a:rPr>
              <a:t>可执行程序</a:t>
            </a:r>
            <a:r>
              <a:rPr lang="zh-CN" altLang="en-US" sz="2000" dirty="0">
                <a:latin typeface="Cambria" panose="02040503050406030204" pitchFamily="18" charset="0"/>
                <a:ea typeface="华文中宋" panose="02010600040101010101" charset="-122"/>
                <a:cs typeface="Cambria" panose="02040503050406030204" pitchFamily="18" charset="0"/>
              </a:rPr>
              <a:t>是所有软件的核心。它们在运行时能忠实地按照编程人员的设计，执行预定的功能。</a:t>
            </a:r>
            <a:endParaRPr lang="zh-CN" altLang="en-US" sz="2000" dirty="0">
              <a:latin typeface="Cambria" panose="02040503050406030204" pitchFamily="18" charset="0"/>
              <a:ea typeface="华文中宋" panose="02010600040101010101" charset="-122"/>
              <a:cs typeface="Cambria" panose="02040503050406030204" pitchFamily="18" charset="0"/>
            </a:endParaRPr>
          </a:p>
        </p:txBody>
      </p:sp>
      <p:sp>
        <p:nvSpPr>
          <p:cNvPr id="170007" name="直接连接符 170006"/>
          <p:cNvSpPr/>
          <p:nvPr/>
        </p:nvSpPr>
        <p:spPr>
          <a:xfrm flipV="1">
            <a:off x="7536815" y="4740275"/>
            <a:ext cx="59055" cy="730250"/>
          </a:xfrm>
          <a:prstGeom prst="line">
            <a:avLst/>
          </a:prstGeom>
          <a:ln w="9525" cap="flat" cmpd="sng">
            <a:solidFill>
              <a:schemeClr val="tx1"/>
            </a:solidFill>
            <a:prstDash val="dash"/>
            <a:headEnd type="none" w="med" len="med"/>
            <a:tailEnd type="triangle" w="med" len="med"/>
          </a:ln>
        </p:spPr>
      </p:sp>
      <p:sp>
        <p:nvSpPr>
          <p:cNvPr id="170008" name="椭圆 170007"/>
          <p:cNvSpPr/>
          <p:nvPr/>
        </p:nvSpPr>
        <p:spPr>
          <a:xfrm>
            <a:off x="4211638" y="4652963"/>
            <a:ext cx="2362200" cy="762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r>
              <a:rPr lang="zh-CN" altLang="en-US" b="1">
                <a:latin typeface="Cambria" panose="02040503050406030204" pitchFamily="18" charset="0"/>
                <a:ea typeface="华文中宋" panose="02010600040101010101" charset="-122"/>
                <a:cs typeface="Cambria" panose="02040503050406030204" pitchFamily="18" charset="0"/>
              </a:rPr>
              <a:t>语言函数库</a:t>
            </a:r>
            <a:endParaRPr lang="zh-CN" altLang="en-US" b="1">
              <a:latin typeface="Cambria" panose="02040503050406030204" pitchFamily="18" charset="0"/>
              <a:ea typeface="华文中宋" panose="02010600040101010101" charset="-122"/>
              <a:cs typeface="Cambria" panose="02040503050406030204" pitchFamily="18" charset="0"/>
            </a:endParaRPr>
          </a:p>
        </p:txBody>
      </p:sp>
      <p:sp>
        <p:nvSpPr>
          <p:cNvPr id="3" name="文本框 2"/>
          <p:cNvSpPr txBox="1"/>
          <p:nvPr/>
        </p:nvSpPr>
        <p:spPr>
          <a:xfrm>
            <a:off x="107315" y="5085080"/>
            <a:ext cx="3867785" cy="1568450"/>
          </a:xfrm>
          <a:prstGeom prst="rect">
            <a:avLst/>
          </a:prstGeom>
          <a:noFill/>
        </p:spPr>
        <p:txBody>
          <a:bodyPr wrap="square" rtlCol="0" anchor="t">
            <a:spAutoFit/>
          </a:bodyPr>
          <a:p>
            <a:pPr algn="l"/>
            <a:r>
              <a:rPr lang="zh-CN" altLang="en-US" b="1" dirty="0">
                <a:latin typeface="Cambria" panose="02040503050406030204" pitchFamily="18" charset="0"/>
                <a:ea typeface="楷体" panose="02010609060101010101" charset="-122"/>
                <a:cs typeface="Cambria" panose="02040503050406030204" pitchFamily="18" charset="0"/>
                <a:sym typeface="+mn-ea"/>
              </a:rPr>
              <a:t>小知识：文件名通常由</a:t>
            </a:r>
            <a:r>
              <a:rPr lang="zh-CN" altLang="en-US" b="1" dirty="0">
                <a:solidFill>
                  <a:schemeClr val="accent2"/>
                </a:solidFill>
                <a:latin typeface="Cambria" panose="02040503050406030204" pitchFamily="18" charset="0"/>
                <a:ea typeface="楷体" panose="02010609060101010101" charset="-122"/>
                <a:cs typeface="Cambria" panose="02040503050406030204" pitchFamily="18" charset="0"/>
                <a:sym typeface="+mn-ea"/>
              </a:rPr>
              <a:t>文件主名</a:t>
            </a:r>
            <a:r>
              <a:rPr lang="zh-CN" altLang="en-US" b="1" dirty="0">
                <a:latin typeface="Cambria" panose="02040503050406030204" pitchFamily="18" charset="0"/>
                <a:ea typeface="楷体" panose="02010609060101010101" charset="-122"/>
                <a:cs typeface="Cambria" panose="02040503050406030204" pitchFamily="18" charset="0"/>
                <a:sym typeface="+mn-ea"/>
              </a:rPr>
              <a:t>和</a:t>
            </a:r>
            <a:r>
              <a:rPr lang="zh-CN" altLang="en-US" b="1" dirty="0">
                <a:solidFill>
                  <a:schemeClr val="accent2"/>
                </a:solidFill>
                <a:latin typeface="Cambria" panose="02040503050406030204" pitchFamily="18" charset="0"/>
                <a:ea typeface="楷体" panose="02010609060101010101" charset="-122"/>
                <a:cs typeface="Cambria" panose="02040503050406030204" pitchFamily="18" charset="0"/>
                <a:sym typeface="+mn-ea"/>
              </a:rPr>
              <a:t>扩展名</a:t>
            </a:r>
            <a:r>
              <a:rPr lang="zh-CN" altLang="en-US" b="1" dirty="0">
                <a:latin typeface="Cambria" panose="02040503050406030204" pitchFamily="18" charset="0"/>
                <a:ea typeface="楷体" panose="02010609060101010101" charset="-122"/>
                <a:cs typeface="Cambria" panose="02040503050406030204" pitchFamily="18" charset="0"/>
                <a:sym typeface="+mn-ea"/>
              </a:rPr>
              <a:t>构成。两者之间用</a:t>
            </a:r>
            <a:r>
              <a:rPr lang="en-US" altLang="zh-CN" b="1" dirty="0">
                <a:latin typeface="Cambria" panose="02040503050406030204" pitchFamily="18" charset="0"/>
                <a:ea typeface="楷体" panose="02010609060101010101" charset="-122"/>
                <a:cs typeface="Cambria" panose="02040503050406030204" pitchFamily="18" charset="0"/>
                <a:sym typeface="+mn-ea"/>
              </a:rPr>
              <a:t> </a:t>
            </a:r>
            <a:r>
              <a:rPr lang="en-US" altLang="zh-CN" b="1" dirty="0">
                <a:solidFill>
                  <a:schemeClr val="accent2"/>
                </a:solidFill>
                <a:latin typeface="Cambria" panose="02040503050406030204" pitchFamily="18" charset="0"/>
                <a:ea typeface="楷体" panose="02010609060101010101" charset="-122"/>
                <a:cs typeface="Cambria" panose="02040503050406030204" pitchFamily="18" charset="0"/>
                <a:sym typeface="+mn-ea"/>
              </a:rPr>
              <a:t>.</a:t>
            </a:r>
            <a:r>
              <a:rPr lang="en-US" altLang="zh-CN" b="1" dirty="0">
                <a:latin typeface="Cambria" panose="02040503050406030204" pitchFamily="18" charset="0"/>
                <a:ea typeface="楷体" panose="02010609060101010101" charset="-122"/>
                <a:cs typeface="Cambria" panose="02040503050406030204" pitchFamily="18" charset="0"/>
                <a:sym typeface="+mn-ea"/>
              </a:rPr>
              <a:t> </a:t>
            </a:r>
            <a:r>
              <a:rPr lang="zh-CN" altLang="en-US" b="1" dirty="0">
                <a:latin typeface="Cambria" panose="02040503050406030204" pitchFamily="18" charset="0"/>
                <a:ea typeface="楷体" panose="02010609060101010101" charset="-122"/>
                <a:cs typeface="Cambria" panose="02040503050406030204" pitchFamily="18" charset="0"/>
                <a:sym typeface="+mn-ea"/>
              </a:rPr>
              <a:t>分隔。相同的扩展名表示同一类型的文件。</a:t>
            </a:r>
            <a:endParaRPr lang="zh-CN" altLang="en-US" b="1" dirty="0">
              <a:latin typeface="Cambria" panose="02040503050406030204" pitchFamily="18" charset="0"/>
              <a:ea typeface="楷体" panose="02010609060101010101" charset="-122"/>
              <a:cs typeface="Cambria" panose="020405030504060302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74082" name="标题 174081"/>
          <p:cNvSpPr>
            <a:spLocks noGrp="1"/>
          </p:cNvSpPr>
          <p:nvPr>
            <p:ph type="title"/>
          </p:nvPr>
        </p:nvSpPr>
        <p:spPr/>
        <p:txBody>
          <a:bodyPr anchor="ctr"/>
          <a:p>
            <a:r>
              <a:rPr lang="zh-CN" altLang="zh-CN" sz="3200" dirty="0"/>
              <a:t>集成开发环境</a:t>
            </a:r>
            <a:endParaRPr lang="en-US" altLang="zh-CN" sz="3200" dirty="0"/>
          </a:p>
        </p:txBody>
      </p:sp>
      <p:sp>
        <p:nvSpPr>
          <p:cNvPr id="174083" name="内容占位符 174082"/>
          <p:cNvSpPr>
            <a:spLocks noGrp="1"/>
          </p:cNvSpPr>
          <p:nvPr>
            <p:ph idx="1"/>
          </p:nvPr>
        </p:nvSpPr>
        <p:spPr/>
        <p:txBody>
          <a:bodyPr/>
          <a:p>
            <a:r>
              <a:rPr lang="zh-CN" altLang="en-US" dirty="0"/>
              <a:t>编程时需要对程序进行</a:t>
            </a:r>
            <a:r>
              <a:rPr lang="zh-CN" altLang="en-US" dirty="0">
                <a:solidFill>
                  <a:schemeClr val="accent2"/>
                </a:solidFill>
              </a:rPr>
              <a:t>编辑</a:t>
            </a:r>
            <a:r>
              <a:rPr lang="zh-CN" altLang="en-US" dirty="0"/>
              <a:t>、</a:t>
            </a:r>
            <a:r>
              <a:rPr lang="zh-CN" altLang="en-US" dirty="0">
                <a:solidFill>
                  <a:schemeClr val="accent2"/>
                </a:solidFill>
              </a:rPr>
              <a:t>编译</a:t>
            </a:r>
            <a:r>
              <a:rPr lang="zh-CN" altLang="en-US" dirty="0"/>
              <a:t>、</a:t>
            </a:r>
            <a:r>
              <a:rPr lang="zh-CN" altLang="en-US" dirty="0">
                <a:solidFill>
                  <a:schemeClr val="accent2"/>
                </a:solidFill>
              </a:rPr>
              <a:t>连接</a:t>
            </a:r>
            <a:r>
              <a:rPr lang="zh-CN" altLang="en-US" dirty="0"/>
              <a:t>、</a:t>
            </a:r>
            <a:r>
              <a:rPr lang="zh-CN" altLang="en-US" dirty="0">
                <a:solidFill>
                  <a:schemeClr val="accent2"/>
                </a:solidFill>
              </a:rPr>
              <a:t>执行</a:t>
            </a:r>
            <a:r>
              <a:rPr lang="zh-CN" altLang="en-US" dirty="0"/>
              <a:t>、</a:t>
            </a:r>
            <a:r>
              <a:rPr lang="zh-CN" altLang="en-US" dirty="0">
                <a:solidFill>
                  <a:schemeClr val="accent2"/>
                </a:solidFill>
              </a:rPr>
              <a:t>调试</a:t>
            </a:r>
            <a:r>
              <a:rPr lang="zh-CN" altLang="en-US" dirty="0"/>
              <a:t>等各项操作。</a:t>
            </a:r>
            <a:endParaRPr lang="zh-CN" altLang="en-US" dirty="0"/>
          </a:p>
          <a:p>
            <a:r>
              <a:rPr lang="zh-CN" altLang="en-US" sz="2400" dirty="0"/>
              <a:t>这些操作可以使用多个独立的软件进行，但更常见的是使用</a:t>
            </a:r>
            <a:r>
              <a:rPr lang="zh-CN" altLang="en-US" sz="2400" dirty="0">
                <a:solidFill>
                  <a:schemeClr val="accent2"/>
                </a:solidFill>
              </a:rPr>
              <a:t>集成开发环境</a:t>
            </a:r>
            <a:r>
              <a:rPr lang="zh-CN" altLang="en-US" sz="2400" dirty="0"/>
              <a:t>（ </a:t>
            </a:r>
            <a:r>
              <a:rPr lang="en-US" altLang="zh-CN" sz="2400">
                <a:solidFill>
                  <a:schemeClr val="accent2"/>
                </a:solidFill>
              </a:rPr>
              <a:t>IDE</a:t>
            </a:r>
            <a:r>
              <a:rPr lang="en-US" altLang="zh-CN" sz="2400" dirty="0"/>
              <a:t> </a:t>
            </a:r>
            <a:r>
              <a:rPr lang="zh-CN" altLang="en-US" sz="2400" dirty="0"/>
              <a:t>：</a:t>
            </a:r>
            <a:r>
              <a:rPr lang="en-US" altLang="zh-CN" sz="2400" err="1"/>
              <a:t>Integrated Development Enviroment</a:t>
            </a:r>
            <a:r>
              <a:rPr lang="zh-CN" altLang="en-US" sz="2400" dirty="0"/>
              <a:t>）</a:t>
            </a:r>
            <a:r>
              <a:rPr lang="en-US" altLang="zh-CN" sz="2400">
                <a:latin typeface="Cambria" panose="02040503050406030204" pitchFamily="18" charset="0"/>
              </a:rPr>
              <a:t>——</a:t>
            </a:r>
            <a:r>
              <a:rPr lang="zh-CN" altLang="en-US" sz="2400" dirty="0"/>
              <a:t>集成了文本编辑、程序编译链接（构建）、程序执行、程序调试的软件。</a:t>
            </a:r>
            <a:endParaRPr lang="zh-CN" altLang="en-US" sz="2400" dirty="0"/>
          </a:p>
          <a:p>
            <a:r>
              <a:rPr lang="zh-CN" altLang="en-US" sz="2400" dirty="0"/>
              <a:t>目前常用的</a:t>
            </a:r>
            <a:r>
              <a:rPr lang="en-US" altLang="zh-CN" sz="2400" dirty="0"/>
              <a:t> IDE </a:t>
            </a:r>
            <a:r>
              <a:rPr lang="zh-CN" altLang="en-US" sz="2400" dirty="0"/>
              <a:t>有：</a:t>
            </a:r>
            <a:endParaRPr lang="zh-CN" altLang="en-US" sz="2400" dirty="0"/>
          </a:p>
          <a:p>
            <a:pPr lvl="1"/>
            <a:r>
              <a:rPr lang="en-US" altLang="zh-CN" sz="2400" dirty="0"/>
              <a:t>Microsoft </a:t>
            </a:r>
            <a:r>
              <a:rPr lang="zh-CN" altLang="en-US" sz="2400" dirty="0"/>
              <a:t>公司出品的</a:t>
            </a:r>
            <a:r>
              <a:rPr lang="en-US" altLang="zh-CN" sz="2400" dirty="0">
                <a:solidFill>
                  <a:schemeClr val="accent2"/>
                </a:solidFill>
              </a:rPr>
              <a:t>Visual Studio</a:t>
            </a:r>
            <a:r>
              <a:rPr lang="zh-CN" altLang="en-US" sz="2400" dirty="0"/>
              <a:t>（多种版本）</a:t>
            </a:r>
            <a:endParaRPr lang="zh-CN" altLang="en-US" sz="2400" dirty="0"/>
          </a:p>
          <a:p>
            <a:pPr lvl="1"/>
            <a:r>
              <a:rPr lang="zh-CN" altLang="en-US" sz="2400" dirty="0"/>
              <a:t> 包含</a:t>
            </a:r>
            <a:r>
              <a:rPr lang="zh-CN" altLang="en-US" sz="2400" dirty="0">
                <a:solidFill>
                  <a:schemeClr val="accent2"/>
                </a:solidFill>
              </a:rPr>
              <a:t>免费编译器</a:t>
            </a:r>
            <a:r>
              <a:rPr lang="en-US" altLang="zh-CN" sz="2400" dirty="0">
                <a:solidFill>
                  <a:schemeClr val="accent2"/>
                </a:solidFill>
              </a:rPr>
              <a:t>  GCC</a:t>
            </a:r>
            <a:r>
              <a:rPr lang="en-US" altLang="zh-CN" sz="2400" dirty="0"/>
              <a:t> </a:t>
            </a:r>
            <a:r>
              <a:rPr lang="zh-CN" altLang="en-US" sz="2400" dirty="0"/>
              <a:t>的</a:t>
            </a:r>
            <a:r>
              <a:rPr lang="en-US" altLang="zh-CN" sz="2400" dirty="0"/>
              <a:t> </a:t>
            </a:r>
            <a:r>
              <a:rPr lang="en-US" altLang="zh-CN" sz="2400" err="1">
                <a:solidFill>
                  <a:schemeClr val="accent2"/>
                </a:solidFill>
                <a:sym typeface="+mn-ea"/>
              </a:rPr>
              <a:t>Code::Blocks</a:t>
            </a:r>
            <a:r>
              <a:rPr lang="zh-CN" altLang="en-US" sz="2400" dirty="0"/>
              <a:t>、</a:t>
            </a:r>
            <a:r>
              <a:rPr lang="en-US" altLang="zh-CN" sz="2400">
                <a:solidFill>
                  <a:schemeClr val="accent2"/>
                </a:solidFill>
              </a:rPr>
              <a:t>Dev-C++ </a:t>
            </a:r>
            <a:r>
              <a:rPr lang="zh-CN" altLang="en-US" sz="2400" dirty="0"/>
              <a:t>和</a:t>
            </a:r>
            <a:r>
              <a:rPr lang="en-US" altLang="zh-CN" sz="2400" dirty="0"/>
              <a:t> </a:t>
            </a:r>
            <a:r>
              <a:rPr lang="zh-CN" altLang="en-US" sz="2400" dirty="0">
                <a:solidFill>
                  <a:schemeClr val="accent2"/>
                </a:solidFill>
              </a:rPr>
              <a:t>小熊猫</a:t>
            </a:r>
            <a:r>
              <a:rPr lang="en-US" altLang="zh-CN" sz="2400" dirty="0">
                <a:solidFill>
                  <a:schemeClr val="accent2"/>
                </a:solidFill>
              </a:rPr>
              <a:t>C++</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76130" name="内容占位符 176129"/>
          <p:cNvSpPr>
            <a:spLocks noGrp="1"/>
          </p:cNvSpPr>
          <p:nvPr>
            <p:ph idx="1"/>
          </p:nvPr>
        </p:nvSpPr>
        <p:spPr>
          <a:xfrm>
            <a:off x="539750" y="454660"/>
            <a:ext cx="8136255" cy="5927090"/>
          </a:xfrm>
        </p:spPr>
        <p:txBody>
          <a:bodyPr/>
          <a:p>
            <a:pPr marL="0" indent="0">
              <a:lnSpc>
                <a:spcPct val="100000"/>
              </a:lnSpc>
              <a:spcBef>
                <a:spcPts val="0"/>
              </a:spcBef>
              <a:spcAft>
                <a:spcPts val="0"/>
              </a:spcAft>
              <a:buNone/>
            </a:pPr>
            <a:r>
              <a:rPr lang="en-US" altLang="zh-CN" b="1">
                <a:solidFill>
                  <a:schemeClr val="accent2"/>
                </a:solidFill>
                <a:ea typeface="华文中宋" panose="02010600040101010101" charset="-122"/>
              </a:rPr>
              <a:t>Visual Studio</a:t>
            </a:r>
            <a:r>
              <a:rPr lang="en-US" altLang="zh-CN" sz="2400" dirty="0">
                <a:ea typeface="华文中宋" panose="02010600040101010101" charset="-122"/>
              </a:rPr>
              <a:t> </a:t>
            </a:r>
            <a:r>
              <a:rPr lang="zh-CN" altLang="en-US" sz="2400" dirty="0">
                <a:ea typeface="华文中宋" panose="02010600040101010101" charset="-122"/>
              </a:rPr>
              <a:t>是微软公司推出的一个基于</a:t>
            </a:r>
            <a:r>
              <a:rPr lang="en-US" altLang="zh-CN" sz="2400" dirty="0">
                <a:ea typeface="华文中宋" panose="02010600040101010101" charset="-122"/>
              </a:rPr>
              <a:t>Windows</a:t>
            </a:r>
            <a:r>
              <a:rPr lang="zh-CN" altLang="en-US" sz="2400" dirty="0">
                <a:ea typeface="华文中宋" panose="02010600040101010101" charset="-122"/>
              </a:rPr>
              <a:t>操作系统的功能强大的可视化软件集成开发环境。包含编辑器、多种语言的编译器以及其它开发工具。</a:t>
            </a:r>
            <a:endParaRPr lang="zh-CN" altLang="en-US" sz="2400" dirty="0">
              <a:ea typeface="华文中宋" panose="02010600040101010101" charset="-122"/>
            </a:endParaRPr>
          </a:p>
          <a:p>
            <a:pPr>
              <a:lnSpc>
                <a:spcPct val="100000"/>
              </a:lnSpc>
              <a:spcBef>
                <a:spcPts val="0"/>
              </a:spcBef>
              <a:spcAft>
                <a:spcPts val="0"/>
              </a:spcAft>
            </a:pPr>
            <a:endParaRPr lang="zh-CN" altLang="en-US" sz="2400" dirty="0">
              <a:ea typeface="华文中宋" panose="02010600040101010101" charset="-122"/>
            </a:endParaRPr>
          </a:p>
          <a:p>
            <a:pPr>
              <a:lnSpc>
                <a:spcPct val="100000"/>
              </a:lnSpc>
              <a:spcBef>
                <a:spcPts val="0"/>
              </a:spcBef>
              <a:spcAft>
                <a:spcPts val="0"/>
              </a:spcAft>
            </a:pPr>
            <a:endParaRPr lang="zh-CN" altLang="en-US" sz="2400" dirty="0">
              <a:ea typeface="华文中宋" panose="02010600040101010101" charset="-122"/>
            </a:endParaRPr>
          </a:p>
          <a:p>
            <a:pPr>
              <a:lnSpc>
                <a:spcPct val="100000"/>
              </a:lnSpc>
              <a:spcBef>
                <a:spcPts val="0"/>
              </a:spcBef>
              <a:spcAft>
                <a:spcPts val="0"/>
              </a:spcAft>
            </a:pPr>
            <a:endParaRPr lang="zh-CN" altLang="en-US" sz="2400" dirty="0">
              <a:ea typeface="华文中宋" panose="02010600040101010101" charset="-122"/>
            </a:endParaRPr>
          </a:p>
          <a:p>
            <a:pPr>
              <a:lnSpc>
                <a:spcPct val="100000"/>
              </a:lnSpc>
              <a:spcBef>
                <a:spcPts val="0"/>
              </a:spcBef>
              <a:spcAft>
                <a:spcPts val="0"/>
              </a:spcAft>
            </a:pPr>
            <a:r>
              <a:rPr lang="en-US" altLang="zh-CN" sz="2400" dirty="0">
                <a:ea typeface="华文中宋" panose="02010600040101010101" charset="-122"/>
                <a:sym typeface="+mn-ea"/>
              </a:rPr>
              <a:t>1999 </a:t>
            </a:r>
            <a:r>
              <a:rPr lang="zh-CN" altLang="en-US" sz="2400" dirty="0">
                <a:ea typeface="华文中宋" panose="02010600040101010101" charset="-122"/>
                <a:sym typeface="+mn-ea"/>
              </a:rPr>
              <a:t>年发行的 </a:t>
            </a:r>
            <a:r>
              <a:rPr lang="en-US" altLang="zh-CN" sz="2400" dirty="0">
                <a:ea typeface="华文中宋" panose="02010600040101010101" charset="-122"/>
                <a:sym typeface="+mn-ea"/>
              </a:rPr>
              <a:t>6.0 </a:t>
            </a:r>
            <a:r>
              <a:rPr lang="zh-CN" altLang="en-US" sz="2400" dirty="0">
                <a:ea typeface="华文中宋" panose="02010600040101010101" charset="-122"/>
                <a:sym typeface="+mn-ea"/>
              </a:rPr>
              <a:t>版本（</a:t>
            </a:r>
            <a:r>
              <a:rPr lang="en-US" altLang="zh-CN" sz="2400" dirty="0">
                <a:ea typeface="华文中宋" panose="02010600040101010101" charset="-122"/>
                <a:sym typeface="+mn-ea"/>
              </a:rPr>
              <a:t>Visual C++ 6.0</a:t>
            </a:r>
            <a:r>
              <a:rPr lang="zh-CN" altLang="en-US" sz="2400" dirty="0">
                <a:ea typeface="华文中宋" panose="02010600040101010101" charset="-122"/>
                <a:sym typeface="+mn-ea"/>
              </a:rPr>
              <a:t>）比较简单，可供初学者使用。但是在当代的</a:t>
            </a:r>
            <a:r>
              <a:rPr lang="en-US" altLang="zh-CN" sz="2400" dirty="0">
                <a:ea typeface="华文中宋" panose="02010600040101010101" charset="-122"/>
                <a:sym typeface="+mn-ea"/>
              </a:rPr>
              <a:t> Windows 7/8/10 </a:t>
            </a:r>
            <a:r>
              <a:rPr lang="zh-CN" altLang="en-US" sz="2400" dirty="0">
                <a:ea typeface="华文中宋" panose="02010600040101010101" charset="-122"/>
                <a:sym typeface="+mn-ea"/>
              </a:rPr>
              <a:t>上运行有兼容性问题。</a:t>
            </a:r>
            <a:r>
              <a:rPr lang="zh-CN" altLang="en-US" sz="2400" dirty="0">
                <a:solidFill>
                  <a:schemeClr val="accent2"/>
                </a:solidFill>
                <a:ea typeface="华文中宋" panose="02010600040101010101" charset="-122"/>
                <a:sym typeface="+mn-ea"/>
              </a:rPr>
              <a:t>不推荐使用</a:t>
            </a:r>
            <a:r>
              <a:rPr lang="zh-CN" altLang="en-US" sz="2400" dirty="0">
                <a:ea typeface="华文中宋" panose="02010600040101010101" charset="-122"/>
                <a:sym typeface="+mn-ea"/>
              </a:rPr>
              <a:t>。</a:t>
            </a:r>
            <a:endParaRPr lang="zh-CN" altLang="en-US" sz="2400" dirty="0">
              <a:ea typeface="华文中宋" panose="02010600040101010101" charset="-122"/>
              <a:sym typeface="+mn-ea"/>
            </a:endParaRPr>
          </a:p>
          <a:p>
            <a:pPr>
              <a:lnSpc>
                <a:spcPct val="100000"/>
              </a:lnSpc>
              <a:spcBef>
                <a:spcPts val="0"/>
              </a:spcBef>
              <a:spcAft>
                <a:spcPts val="0"/>
              </a:spcAft>
            </a:pPr>
            <a:endParaRPr lang="zh-CN" altLang="en-US" sz="2400" dirty="0">
              <a:ea typeface="华文中宋" panose="02010600040101010101" charset="-122"/>
            </a:endParaRPr>
          </a:p>
          <a:p>
            <a:pPr>
              <a:lnSpc>
                <a:spcPct val="100000"/>
              </a:lnSpc>
              <a:spcBef>
                <a:spcPts val="0"/>
              </a:spcBef>
              <a:spcAft>
                <a:spcPts val="0"/>
              </a:spcAft>
            </a:pPr>
            <a:endParaRPr lang="zh-CN" altLang="en-US" sz="2400" dirty="0">
              <a:ea typeface="华文中宋" panose="02010600040101010101" charset="-122"/>
            </a:endParaRPr>
          </a:p>
          <a:p>
            <a:pPr>
              <a:lnSpc>
                <a:spcPct val="100000"/>
              </a:lnSpc>
              <a:spcBef>
                <a:spcPts val="0"/>
              </a:spcBef>
              <a:spcAft>
                <a:spcPts val="0"/>
              </a:spcAft>
            </a:pPr>
            <a:endParaRPr lang="zh-CN" altLang="en-US" sz="2400" dirty="0">
              <a:ea typeface="华文中宋" panose="02010600040101010101" charset="-122"/>
            </a:endParaRPr>
          </a:p>
          <a:p>
            <a:pPr>
              <a:lnSpc>
                <a:spcPct val="100000"/>
              </a:lnSpc>
              <a:spcBef>
                <a:spcPts val="0"/>
              </a:spcBef>
              <a:spcAft>
                <a:spcPts val="0"/>
              </a:spcAft>
            </a:pPr>
            <a:r>
              <a:rPr lang="zh-CN" altLang="en-US" sz="2400" dirty="0">
                <a:ea typeface="华文中宋" panose="02010600040101010101" charset="-122"/>
              </a:rPr>
              <a:t>当代的</a:t>
            </a:r>
            <a:r>
              <a:rPr lang="en-US" altLang="zh-CN" sz="2400" dirty="0">
                <a:ea typeface="华文中宋" panose="02010600040101010101" charset="-122"/>
              </a:rPr>
              <a:t> </a:t>
            </a:r>
            <a:r>
              <a:rPr lang="en-US" altLang="zh-CN" sz="2400">
                <a:solidFill>
                  <a:schemeClr val="accent2"/>
                </a:solidFill>
                <a:ea typeface="华文中宋" panose="02010600040101010101" charset="-122"/>
              </a:rPr>
              <a:t>Visual Studio </a:t>
            </a:r>
            <a:r>
              <a:rPr lang="zh-CN" altLang="en-US" sz="2400" dirty="0">
                <a:ea typeface="华文中宋" panose="02010600040101010101" charset="-122"/>
              </a:rPr>
              <a:t>功能非常强大而非常复杂，</a:t>
            </a:r>
            <a:r>
              <a:rPr lang="zh-CN" altLang="en-US" sz="2400" dirty="0">
                <a:ea typeface="华文中宋" panose="02010600040101010101" charset="-122"/>
                <a:sym typeface="+mn-ea"/>
              </a:rPr>
              <a:t>给学生免费使用的 </a:t>
            </a:r>
            <a:r>
              <a:rPr lang="en-US" altLang="zh-CN" sz="2400" dirty="0">
                <a:ea typeface="华文中宋" panose="02010600040101010101" charset="-122"/>
                <a:sym typeface="+mn-ea"/>
              </a:rPr>
              <a:t>Visual Studio Community </a:t>
            </a:r>
            <a:r>
              <a:rPr lang="zh-CN" altLang="en-US" sz="2400" dirty="0">
                <a:ea typeface="华文中宋" panose="02010600040101010101" charset="-122"/>
                <a:sym typeface="+mn-ea"/>
              </a:rPr>
              <a:t>也是如此。初学者难以驾驭。</a:t>
            </a:r>
            <a:r>
              <a:rPr lang="zh-CN" altLang="en-US" sz="2400" dirty="0">
                <a:solidFill>
                  <a:schemeClr val="accent2"/>
                </a:solidFill>
                <a:ea typeface="华文中宋" panose="02010600040101010101" charset="-122"/>
                <a:sym typeface="+mn-ea"/>
              </a:rPr>
              <a:t>不推荐使用</a:t>
            </a:r>
            <a:r>
              <a:rPr lang="zh-CN" altLang="en-US" sz="2400" dirty="0">
                <a:ea typeface="华文中宋" panose="02010600040101010101" charset="-122"/>
                <a:sym typeface="+mn-ea"/>
              </a:rPr>
              <a:t>。</a:t>
            </a:r>
            <a:endParaRPr lang="zh-CN" altLang="en-US" sz="2400" dirty="0">
              <a:ea typeface="华文中宋" panose="02010600040101010101" charset="-122"/>
            </a:endParaRPr>
          </a:p>
        </p:txBody>
      </p:sp>
      <p:pic>
        <p:nvPicPr>
          <p:cNvPr id="4" name="图片 3"/>
          <p:cNvPicPr>
            <a:picLocks noChangeAspect="1"/>
          </p:cNvPicPr>
          <p:nvPr>
            <p:custDataLst>
              <p:tags r:id="rId1"/>
            </p:custDataLst>
          </p:nvPr>
        </p:nvPicPr>
        <p:blipFill>
          <a:blip r:embed="rId2"/>
          <a:stretch>
            <a:fillRect/>
          </a:stretch>
        </p:blipFill>
        <p:spPr>
          <a:xfrm>
            <a:off x="323850" y="4149090"/>
            <a:ext cx="8481695" cy="693420"/>
          </a:xfrm>
          <a:prstGeom prst="rect">
            <a:avLst/>
          </a:prstGeom>
        </p:spPr>
      </p:pic>
      <p:pic>
        <p:nvPicPr>
          <p:cNvPr id="5" name="图片 4"/>
          <p:cNvPicPr>
            <a:picLocks noChangeAspect="1"/>
          </p:cNvPicPr>
          <p:nvPr>
            <p:custDataLst>
              <p:tags r:id="rId3"/>
            </p:custDataLst>
          </p:nvPr>
        </p:nvPicPr>
        <p:blipFill>
          <a:blip r:embed="rId4"/>
          <a:srcRect b="-7353"/>
          <a:stretch>
            <a:fillRect/>
          </a:stretch>
        </p:blipFill>
        <p:spPr>
          <a:xfrm>
            <a:off x="2844165" y="1916430"/>
            <a:ext cx="3801110" cy="7924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en-US" altLang="zh-CN" sz="2400">
                <a:solidFill>
                  <a:schemeClr val="accent2"/>
                </a:solidFill>
                <a:latin typeface="Cambria" panose="02040503050406030204" pitchFamily="18" charset="0"/>
                <a:ea typeface="华文中宋" panose="02010600040101010101" charset="-122"/>
                <a:cs typeface="Cambria" panose="02040503050406030204" pitchFamily="18" charset="0"/>
                <a:sym typeface="+mn-ea"/>
              </a:rPr>
              <a:t>Visual Studio </a:t>
            </a:r>
            <a:r>
              <a:rPr lang="zh-CN" altLang="en-US" sz="2400" dirty="0">
                <a:latin typeface="Cambria" panose="02040503050406030204" pitchFamily="18" charset="0"/>
                <a:ea typeface="华文中宋" panose="02010600040101010101" charset="-122"/>
                <a:cs typeface="Cambria" panose="02040503050406030204" pitchFamily="18" charset="0"/>
                <a:sym typeface="+mn-ea"/>
              </a:rPr>
              <a:t>有一个免费的副产品：</a:t>
            </a:r>
            <a:r>
              <a:rPr lang="en-US" altLang="zh-CN" sz="2400" dirty="0">
                <a:solidFill>
                  <a:srgbClr val="FF0000"/>
                </a:solidFill>
                <a:latin typeface="Cambria" panose="02040503050406030204" pitchFamily="18" charset="0"/>
                <a:ea typeface="华文中宋" panose="02010600040101010101" charset="-122"/>
                <a:cs typeface="Cambria" panose="02040503050406030204" pitchFamily="18" charset="0"/>
                <a:sym typeface="+mn-ea"/>
              </a:rPr>
              <a:t>Visual Studio Code</a:t>
            </a:r>
            <a:r>
              <a:rPr lang="zh-CN" altLang="en-US" sz="2400" dirty="0">
                <a:latin typeface="Cambria" panose="02040503050406030204" pitchFamily="18" charset="0"/>
                <a:ea typeface="华文中宋" panose="02010600040101010101" charset="-122"/>
                <a:cs typeface="Cambria" panose="02040503050406030204" pitchFamily="18" charset="0"/>
                <a:sym typeface="+mn-ea"/>
              </a:rPr>
              <a:t>。它是一个独立的源代码编辑器。可以通过安装配置各种编程语言的编译器或解释器而作为相应的集成开发环境。</a:t>
            </a:r>
            <a:r>
              <a:rPr lang="en-US" altLang="zh-CN" sz="2400" dirty="0">
                <a:latin typeface="Cambria" panose="02040503050406030204" pitchFamily="18" charset="0"/>
                <a:ea typeface="华文中宋" panose="02010600040101010101" charset="-122"/>
                <a:cs typeface="Cambria" panose="02040503050406030204" pitchFamily="18" charset="0"/>
                <a:sym typeface="+mn-ea"/>
              </a:rPr>
              <a:t>  </a:t>
            </a:r>
            <a:r>
              <a:rPr lang="zh-CN" altLang="en-US" sz="2400" dirty="0">
                <a:latin typeface="Cambria" panose="02040503050406030204" pitchFamily="18" charset="0"/>
                <a:ea typeface="华文中宋" panose="02010600040101010101" charset="-122"/>
                <a:cs typeface="Cambria" panose="02040503050406030204" pitchFamily="18" charset="0"/>
                <a:sym typeface="+mn-ea"/>
              </a:rPr>
              <a:t>安装和配置有点复杂，不推荐初学者使用。</a:t>
            </a:r>
            <a:endParaRPr lang="zh-CN" altLang="en-US" sz="2400" dirty="0">
              <a:latin typeface="Cambria" panose="02040503050406030204" pitchFamily="18" charset="0"/>
              <a:ea typeface="华文中宋" panose="02010600040101010101" charset="-122"/>
              <a:cs typeface="Cambria" panose="02040503050406030204" pitchFamily="18" charset="0"/>
              <a:sym typeface="+mn-ea"/>
            </a:endParaRPr>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pic>
        <p:nvPicPr>
          <p:cNvPr id="5" name="图片 4"/>
          <p:cNvPicPr>
            <a:picLocks noChangeAspect="1"/>
          </p:cNvPicPr>
          <p:nvPr>
            <p:custDataLst>
              <p:tags r:id="rId1"/>
            </p:custDataLst>
          </p:nvPr>
        </p:nvPicPr>
        <p:blipFill>
          <a:blip r:embed="rId2"/>
          <a:stretch>
            <a:fillRect/>
          </a:stretch>
        </p:blipFill>
        <p:spPr>
          <a:xfrm>
            <a:off x="997585" y="3356610"/>
            <a:ext cx="6249670" cy="15259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78178" name="内容占位符 178177"/>
          <p:cNvSpPr>
            <a:spLocks noGrp="1"/>
          </p:cNvSpPr>
          <p:nvPr>
            <p:ph idx="1"/>
          </p:nvPr>
        </p:nvSpPr>
        <p:spPr>
          <a:xfrm>
            <a:off x="539750" y="318770"/>
            <a:ext cx="8136255" cy="6062980"/>
          </a:xfrm>
        </p:spPr>
        <p:txBody>
          <a:bodyPr/>
          <a:p>
            <a:pPr marL="0" indent="0">
              <a:lnSpc>
                <a:spcPct val="100000"/>
              </a:lnSpc>
              <a:spcBef>
                <a:spcPts val="0"/>
              </a:spcBef>
              <a:spcAft>
                <a:spcPts val="0"/>
              </a:spcAft>
              <a:buNone/>
            </a:pPr>
            <a:r>
              <a:rPr lang="en-US" altLang="zh-CN" sz="3200" b="1" err="1">
                <a:solidFill>
                  <a:schemeClr val="accent2"/>
                </a:solidFill>
                <a:latin typeface="Cambria" panose="02040503050406030204" pitchFamily="18" charset="0"/>
                <a:cs typeface="Cambria" panose="02040503050406030204" pitchFamily="18" charset="0"/>
              </a:rPr>
              <a:t>Code::Blocks</a:t>
            </a:r>
            <a:r>
              <a:rPr lang="en-US" altLang="zh-CN" sz="2400" dirty="0">
                <a:latin typeface="Cambria" panose="02040503050406030204" pitchFamily="18" charset="0"/>
                <a:cs typeface="Cambria" panose="02040503050406030204" pitchFamily="18" charset="0"/>
              </a:rPr>
              <a:t> </a:t>
            </a:r>
            <a:r>
              <a:rPr lang="zh-CN" altLang="en-US" sz="2400" dirty="0">
                <a:latin typeface="Cambria" panose="02040503050406030204" pitchFamily="18" charset="0"/>
                <a:cs typeface="Cambria" panose="02040503050406030204" pitchFamily="18" charset="0"/>
              </a:rPr>
              <a:t>是一款开源的跨平台集成开发环境。</a:t>
            </a:r>
            <a:endParaRPr lang="zh-CN" altLang="en-US" sz="2400" dirty="0">
              <a:latin typeface="Cambria" panose="02040503050406030204" pitchFamily="18" charset="0"/>
              <a:cs typeface="Cambria" panose="02040503050406030204" pitchFamily="18" charset="0"/>
            </a:endParaRPr>
          </a:p>
          <a:p>
            <a:pPr marL="0" indent="0">
              <a:lnSpc>
                <a:spcPct val="100000"/>
              </a:lnSpc>
              <a:spcBef>
                <a:spcPts val="0"/>
              </a:spcBef>
              <a:spcAft>
                <a:spcPts val="0"/>
              </a:spcAft>
              <a:buNone/>
            </a:pPr>
            <a:r>
              <a:rPr lang="zh-CN" altLang="en-US" sz="2400" dirty="0">
                <a:latin typeface="Cambria" panose="02040503050406030204" pitchFamily="18" charset="0"/>
                <a:cs typeface="Cambria" panose="02040503050406030204" pitchFamily="18" charset="0"/>
              </a:rPr>
              <a:t>通过配置不同的编译器，可以支持包括  </a:t>
            </a:r>
            <a:r>
              <a:rPr lang="en-US" altLang="zh-CN" sz="2400" dirty="0">
                <a:latin typeface="Cambria" panose="02040503050406030204" pitchFamily="18" charset="0"/>
                <a:cs typeface="Cambria" panose="02040503050406030204" pitchFamily="18" charset="0"/>
              </a:rPr>
              <a:t>C/C++ </a:t>
            </a:r>
            <a:r>
              <a:rPr lang="zh-CN" altLang="en-US" sz="2400" dirty="0">
                <a:latin typeface="Cambria" panose="02040503050406030204" pitchFamily="18" charset="0"/>
                <a:cs typeface="Cambria" panose="02040503050406030204" pitchFamily="18" charset="0"/>
              </a:rPr>
              <a:t>在内的各种编程语言。它提供了许多工程模板并支持各种插件。</a:t>
            </a:r>
            <a:endParaRPr lang="zh-CN" altLang="en-US" sz="2400" dirty="0">
              <a:latin typeface="Cambria" panose="02040503050406030204" pitchFamily="18" charset="0"/>
              <a:cs typeface="Cambria" panose="02040503050406030204" pitchFamily="18" charset="0"/>
            </a:endParaRPr>
          </a:p>
          <a:p>
            <a:pPr marL="0" indent="0">
              <a:lnSpc>
                <a:spcPct val="100000"/>
              </a:lnSpc>
              <a:spcBef>
                <a:spcPts val="0"/>
              </a:spcBef>
              <a:spcAft>
                <a:spcPts val="0"/>
              </a:spcAft>
              <a:buNone/>
            </a:pPr>
            <a:r>
              <a:rPr lang="zh-CN" altLang="en-US" sz="2400" dirty="0">
                <a:latin typeface="Cambria" panose="02040503050406030204" pitchFamily="18" charset="0"/>
                <a:cs typeface="Cambria" panose="02040503050406030204" pitchFamily="18" charset="0"/>
              </a:rPr>
              <a:t>官方网站：</a:t>
            </a:r>
            <a:r>
              <a:rPr lang="zh-CN" altLang="en-US" sz="2400" dirty="0">
                <a:latin typeface="Cambria" panose="02040503050406030204" pitchFamily="18" charset="0"/>
                <a:cs typeface="Cambria" panose="02040503050406030204" pitchFamily="18" charset="0"/>
                <a:hlinkClick r:id="rId1"/>
              </a:rPr>
              <a:t>http://www.codeblocks.org/</a:t>
            </a:r>
            <a:endParaRPr lang="zh-CN" altLang="en-US" sz="2400" dirty="0">
              <a:latin typeface="Cambria" panose="02040503050406030204" pitchFamily="18" charset="0"/>
              <a:cs typeface="Cambria" panose="02040503050406030204" pitchFamily="18" charset="0"/>
              <a:hlinkClick r:id="rId1"/>
            </a:endParaRPr>
          </a:p>
          <a:p>
            <a:pPr marL="0" indent="0">
              <a:lnSpc>
                <a:spcPct val="100000"/>
              </a:lnSpc>
              <a:spcBef>
                <a:spcPts val="0"/>
              </a:spcBef>
              <a:spcAft>
                <a:spcPts val="0"/>
              </a:spcAft>
              <a:buNone/>
            </a:pPr>
            <a:r>
              <a:rPr lang="zh-CN" altLang="en-US" sz="2400" dirty="0">
                <a:latin typeface="Cambria" panose="02040503050406030204" pitchFamily="18" charset="0"/>
                <a:cs typeface="Cambria" panose="02040503050406030204" pitchFamily="18" charset="0"/>
              </a:rPr>
              <a:t>全中文汉化-优化版：</a:t>
            </a:r>
            <a:r>
              <a:rPr lang="zh-CN" altLang="en-US" sz="2400" dirty="0">
                <a:latin typeface="Cambria" panose="02040503050406030204" pitchFamily="18" charset="0"/>
                <a:cs typeface="Cambria" panose="02040503050406030204" pitchFamily="18" charset="0"/>
                <a:hlinkClick r:id="rId2" action="ppaction://hlinkfile"/>
              </a:rPr>
              <a:t>https://www.cnblogs.com/anbang24/</a:t>
            </a:r>
            <a:endParaRPr lang="en-US" altLang="zh-CN" sz="2400" dirty="0">
              <a:latin typeface="Cambria" panose="02040503050406030204" pitchFamily="18" charset="0"/>
              <a:cs typeface="Cambria" panose="02040503050406030204" pitchFamily="18" charset="0"/>
            </a:endParaRPr>
          </a:p>
        </p:txBody>
      </p:sp>
      <p:pic>
        <p:nvPicPr>
          <p:cNvPr id="101" name="图片 100"/>
          <p:cNvPicPr>
            <a:picLocks noChangeAspect="1"/>
          </p:cNvPicPr>
          <p:nvPr>
            <p:custDataLst>
              <p:tags r:id="rId3"/>
            </p:custDataLst>
          </p:nvPr>
        </p:nvPicPr>
        <p:blipFill>
          <a:blip r:embed="rId4"/>
          <a:stretch>
            <a:fillRect/>
          </a:stretch>
        </p:blipFill>
        <p:spPr>
          <a:xfrm>
            <a:off x="1187450" y="2493010"/>
            <a:ext cx="6059805" cy="398589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77154" name="内容占位符 177153"/>
          <p:cNvSpPr>
            <a:spLocks noGrp="1"/>
          </p:cNvSpPr>
          <p:nvPr>
            <p:ph idx="1"/>
          </p:nvPr>
        </p:nvSpPr>
        <p:spPr>
          <a:xfrm>
            <a:off x="550545" y="262890"/>
            <a:ext cx="8136255" cy="6075680"/>
          </a:xfrm>
        </p:spPr>
        <p:txBody>
          <a:bodyPr/>
          <a:p>
            <a:pPr marL="0" indent="0">
              <a:buNone/>
            </a:pPr>
            <a:r>
              <a:rPr lang="en-US" altLang="zh-CN" sz="3200" b="1">
                <a:solidFill>
                  <a:schemeClr val="accent2"/>
                </a:solidFill>
              </a:rPr>
              <a:t>Dev-C++</a:t>
            </a:r>
            <a:r>
              <a:rPr lang="en-US" altLang="zh-CN" sz="2400" dirty="0">
                <a:solidFill>
                  <a:schemeClr val="accent2"/>
                </a:solidFill>
              </a:rPr>
              <a:t> </a:t>
            </a:r>
            <a:r>
              <a:rPr lang="zh-CN" altLang="en-US" sz="2400" dirty="0"/>
              <a:t>（</a:t>
            </a:r>
            <a:r>
              <a:rPr lang="en-US" altLang="zh-CN" sz="2400" err="1">
                <a:solidFill>
                  <a:schemeClr val="accent2"/>
                </a:solidFill>
              </a:rPr>
              <a:t>Dev-Cpp</a:t>
            </a:r>
            <a:r>
              <a:rPr lang="zh-CN" altLang="en-US" sz="2400" dirty="0"/>
              <a:t>）是一个 </a:t>
            </a:r>
            <a:r>
              <a:rPr lang="en-US" altLang="zh-CN" sz="2400" dirty="0"/>
              <a:t>Windows </a:t>
            </a:r>
            <a:r>
              <a:rPr lang="zh-CN" altLang="en-US" sz="2400" dirty="0"/>
              <a:t>环境下的轻量级</a:t>
            </a:r>
            <a:r>
              <a:rPr lang="en-US" altLang="zh-CN" sz="2400" dirty="0"/>
              <a:t> </a:t>
            </a:r>
            <a:r>
              <a:rPr lang="zh-CN" altLang="en-US" sz="2400" dirty="0"/>
              <a:t>免费</a:t>
            </a:r>
            <a:r>
              <a:rPr lang="en-US" altLang="zh-CN" sz="2400" dirty="0"/>
              <a:t> C/C++ </a:t>
            </a:r>
            <a:r>
              <a:rPr lang="zh-CN" altLang="en-US" sz="2400" dirty="0"/>
              <a:t>集成开发环境。它集成了编辑器、源代码格式化工具 </a:t>
            </a:r>
            <a:r>
              <a:rPr lang="en-US" altLang="zh-CN" sz="2400" err="1"/>
              <a:t>AStyle</a:t>
            </a:r>
            <a:r>
              <a:rPr lang="zh-CN" altLang="en-US" sz="2400" dirty="0"/>
              <a:t>、编译器 </a:t>
            </a:r>
            <a:r>
              <a:rPr lang="en-US" altLang="zh-CN" sz="2400" dirty="0"/>
              <a:t>GCC </a:t>
            </a:r>
            <a:r>
              <a:rPr lang="zh-CN" altLang="en-US" sz="2400" dirty="0"/>
              <a:t>、调试器 </a:t>
            </a:r>
            <a:r>
              <a:rPr lang="en-US" altLang="zh-CN" sz="2400" dirty="0"/>
              <a:t>GDB </a:t>
            </a:r>
            <a:r>
              <a:rPr lang="zh-CN" altLang="en-US" sz="2400" dirty="0"/>
              <a:t>等多种工具，适合于小型 </a:t>
            </a:r>
            <a:r>
              <a:rPr lang="en-US" altLang="zh-CN" sz="2400" dirty="0"/>
              <a:t>C/C++ </a:t>
            </a:r>
            <a:r>
              <a:rPr lang="zh-CN" altLang="en-US" sz="2400" dirty="0"/>
              <a:t>程序开发。原版</a:t>
            </a:r>
            <a:r>
              <a:rPr lang="en-US" altLang="zh-CN" sz="2400" dirty="0"/>
              <a:t> Dev-C++ </a:t>
            </a:r>
            <a:r>
              <a:rPr lang="zh-CN" altLang="en-US" sz="2400" dirty="0"/>
              <a:t>已停止开发。</a:t>
            </a:r>
            <a:endParaRPr lang="zh-CN" altLang="en-US" sz="2400" dirty="0"/>
          </a:p>
          <a:p>
            <a:pPr marL="0" indent="0">
              <a:buNone/>
            </a:pPr>
            <a:endParaRPr lang="en-US" altLang="zh-CN" sz="2400" dirty="0"/>
          </a:p>
        </p:txBody>
      </p:sp>
      <p:pic>
        <p:nvPicPr>
          <p:cNvPr id="3" name="图片 2"/>
          <p:cNvPicPr/>
          <p:nvPr>
            <p:custDataLst>
              <p:tags r:id="rId1"/>
            </p:custDataLst>
          </p:nvPr>
        </p:nvPicPr>
        <p:blipFill>
          <a:blip r:embed="rId2"/>
          <a:stretch>
            <a:fillRect/>
          </a:stretch>
        </p:blipFill>
        <p:spPr>
          <a:xfrm>
            <a:off x="899795" y="2204720"/>
            <a:ext cx="7029450" cy="41116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321945"/>
            <a:ext cx="8136255" cy="6059805"/>
          </a:xfrm>
        </p:spPr>
        <p:txBody>
          <a:bodyPr/>
          <a:p>
            <a:pPr marL="0" indent="0">
              <a:lnSpc>
                <a:spcPct val="100000"/>
              </a:lnSpc>
              <a:spcBef>
                <a:spcPts val="600"/>
              </a:spcBef>
              <a:spcAft>
                <a:spcPts val="0"/>
              </a:spcAft>
              <a:buNone/>
            </a:pPr>
            <a:r>
              <a:rPr lang="zh-CN" altLang="en-US" sz="2400" dirty="0">
                <a:sym typeface="+mn-ea"/>
              </a:rPr>
              <a:t>本书作者改进开发并发布了</a:t>
            </a:r>
            <a:r>
              <a:rPr lang="en-US" altLang="zh-CN" sz="2400" dirty="0">
                <a:sym typeface="+mn-ea"/>
              </a:rPr>
              <a:t> “</a:t>
            </a:r>
            <a:r>
              <a:rPr lang="zh-CN" altLang="en-US" sz="2400" dirty="0">
                <a:solidFill>
                  <a:schemeClr val="accent2"/>
                </a:solidFill>
                <a:sym typeface="+mn-ea"/>
              </a:rPr>
              <a:t>小龙</a:t>
            </a:r>
            <a:r>
              <a:rPr lang="en-US" altLang="zh-CN" sz="2400" dirty="0">
                <a:solidFill>
                  <a:schemeClr val="accent2"/>
                </a:solidFill>
                <a:sym typeface="+mn-ea"/>
              </a:rPr>
              <a:t> Dev-C++</a:t>
            </a:r>
            <a:r>
              <a:rPr lang="en-US" altLang="zh-CN" sz="2400" dirty="0">
                <a:sym typeface="+mn-ea"/>
              </a:rPr>
              <a:t>”</a:t>
            </a:r>
            <a:r>
              <a:rPr lang="zh-CN" altLang="en-US" sz="2400" dirty="0">
                <a:sym typeface="+mn-ea"/>
              </a:rPr>
              <a:t>。</a:t>
            </a:r>
            <a:endParaRPr lang="zh-CN" altLang="en-US" sz="2400" dirty="0">
              <a:sym typeface="+mn-ea"/>
            </a:endParaRPr>
          </a:p>
          <a:p>
            <a:pPr marL="0" indent="0">
              <a:lnSpc>
                <a:spcPct val="100000"/>
              </a:lnSpc>
              <a:spcBef>
                <a:spcPts val="600"/>
              </a:spcBef>
              <a:spcAft>
                <a:spcPts val="0"/>
              </a:spcAft>
              <a:buNone/>
            </a:pPr>
            <a:r>
              <a:rPr lang="zh-CN" altLang="en-US" sz="2400" dirty="0">
                <a:sym typeface="+mn-ea"/>
              </a:rPr>
              <a:t>特性：</a:t>
            </a:r>
            <a:r>
              <a:rPr lang="en-US" altLang="zh-CN" sz="2400" dirty="0">
                <a:sym typeface="+mn-ea"/>
              </a:rPr>
              <a:t>(1) </a:t>
            </a:r>
            <a:r>
              <a:rPr lang="zh-CN" altLang="en-US" sz="2400" dirty="0">
                <a:sym typeface="+mn-ea"/>
              </a:rPr>
              <a:t>保存源代码文件时自动整理排版缩进格式；</a:t>
            </a:r>
            <a:endParaRPr lang="zh-CN" altLang="en-US" sz="2400" dirty="0">
              <a:sym typeface="+mn-ea"/>
            </a:endParaRPr>
          </a:p>
          <a:p>
            <a:pPr marL="0" indent="0">
              <a:lnSpc>
                <a:spcPct val="100000"/>
              </a:lnSpc>
              <a:spcBef>
                <a:spcPts val="600"/>
              </a:spcBef>
              <a:spcAft>
                <a:spcPts val="0"/>
              </a:spcAft>
              <a:buNone/>
            </a:pPr>
            <a:r>
              <a:rPr lang="en-US" altLang="zh-CN" sz="2400" dirty="0">
                <a:sym typeface="+mn-ea"/>
              </a:rPr>
              <a:t>(2) </a:t>
            </a:r>
            <a:r>
              <a:rPr lang="zh-CN" altLang="en-US" sz="2400" dirty="0">
                <a:sym typeface="+mn-ea"/>
              </a:rPr>
              <a:t>编译出错信息自动翻译为中文。</a:t>
            </a:r>
            <a:endParaRPr lang="zh-CN" altLang="en-US" sz="2400" dirty="0">
              <a:sym typeface="+mn-ea"/>
            </a:endParaRPr>
          </a:p>
          <a:p>
            <a:pPr marL="0" indent="0">
              <a:lnSpc>
                <a:spcPct val="100000"/>
              </a:lnSpc>
              <a:spcBef>
                <a:spcPts val="600"/>
              </a:spcBef>
              <a:spcAft>
                <a:spcPts val="0"/>
              </a:spcAft>
              <a:buNone/>
            </a:pPr>
            <a:r>
              <a:rPr lang="zh-CN" altLang="en-US" dirty="0">
                <a:solidFill>
                  <a:schemeClr val="accent2"/>
                </a:solidFill>
                <a:ea typeface="华文中宋" panose="02010600040101010101" charset="-122"/>
                <a:sym typeface="+mn-ea"/>
              </a:rPr>
              <a:t>本课程推荐使用</a:t>
            </a:r>
            <a:r>
              <a:rPr lang="en-US" altLang="zh-CN" dirty="0">
                <a:solidFill>
                  <a:schemeClr val="accent2"/>
                </a:solidFill>
                <a:ea typeface="华文中宋" panose="02010600040101010101" charset="-122"/>
                <a:sym typeface="+mn-ea"/>
              </a:rPr>
              <a:t>“</a:t>
            </a:r>
            <a:r>
              <a:rPr lang="zh-CN" altLang="en-US" dirty="0">
                <a:solidFill>
                  <a:schemeClr val="accent2"/>
                </a:solidFill>
                <a:ea typeface="华文中宋" panose="02010600040101010101" charset="-122"/>
                <a:sym typeface="+mn-ea"/>
              </a:rPr>
              <a:t>小龙</a:t>
            </a:r>
            <a:r>
              <a:rPr lang="en-US" altLang="zh-CN" dirty="0">
                <a:solidFill>
                  <a:schemeClr val="accent2"/>
                </a:solidFill>
                <a:ea typeface="华文中宋" panose="02010600040101010101" charset="-122"/>
                <a:sym typeface="+mn-ea"/>
              </a:rPr>
              <a:t>Dev-C++”</a:t>
            </a:r>
            <a:r>
              <a:rPr lang="zh-CN" altLang="en-US" dirty="0">
                <a:solidFill>
                  <a:schemeClr val="accent2"/>
                </a:solidFill>
                <a:ea typeface="华文中宋" panose="02010600040101010101" charset="-122"/>
                <a:sym typeface="+mn-ea"/>
              </a:rPr>
              <a:t>。</a:t>
            </a:r>
            <a:endParaRPr lang="zh-CN" altLang="en-US" dirty="0">
              <a:solidFill>
                <a:schemeClr val="accent2"/>
              </a:solidFill>
              <a:ea typeface="华文中宋" panose="02010600040101010101" charset="-122"/>
              <a:sym typeface="+mn-ea"/>
            </a:endParaRPr>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pic>
        <p:nvPicPr>
          <p:cNvPr id="5" name="图片 4"/>
          <p:cNvPicPr>
            <a:picLocks noChangeAspect="1"/>
          </p:cNvPicPr>
          <p:nvPr>
            <p:custDataLst>
              <p:tags r:id="rId1"/>
            </p:custDataLst>
          </p:nvPr>
        </p:nvPicPr>
        <p:blipFill>
          <a:blip r:embed="rId2"/>
          <a:stretch>
            <a:fillRect/>
          </a:stretch>
        </p:blipFill>
        <p:spPr>
          <a:xfrm>
            <a:off x="1403985" y="2276475"/>
            <a:ext cx="5984240" cy="4363085"/>
          </a:xfrm>
          <a:prstGeom prst="rect">
            <a:avLst/>
          </a:prstGeom>
        </p:spPr>
      </p:pic>
      <p:sp>
        <p:nvSpPr>
          <p:cNvPr id="7" name="文本框 6"/>
          <p:cNvSpPr txBox="1"/>
          <p:nvPr/>
        </p:nvSpPr>
        <p:spPr>
          <a:xfrm>
            <a:off x="1537335" y="3932555"/>
            <a:ext cx="5741035" cy="645160"/>
          </a:xfrm>
          <a:prstGeom prst="rect">
            <a:avLst/>
          </a:prstGeom>
          <a:solidFill>
            <a:schemeClr val="accent1"/>
          </a:solidFill>
        </p:spPr>
        <p:txBody>
          <a:bodyPr wrap="square" rtlCol="0">
            <a:spAutoFit/>
          </a:bodyPr>
          <a:p>
            <a:pPr algn="ctr"/>
            <a:r>
              <a:rPr lang="zh-CN" altLang="en-US" sz="3600" dirty="0">
                <a:ea typeface="华文中宋" panose="02010600040101010101" charset="-122"/>
                <a:sym typeface="+mn-ea"/>
              </a:rPr>
              <a:t>主页：</a:t>
            </a:r>
            <a:r>
              <a:rPr lang="en-US" altLang="zh-CN" sz="3600" dirty="0">
                <a:sym typeface="+mn-ea"/>
                <a:hlinkClick r:id="rId3" action="ppaction://hlinkfile"/>
              </a:rPr>
              <a:t>https://devcpp.gitee.io</a:t>
            </a:r>
            <a:endParaRPr lang="en-US" altLang="zh-CN" sz="3600" dirty="0">
              <a:ea typeface="华文中宋" panose="02010600040101010101" charset="-122"/>
              <a:sym typeface="+mn-ea"/>
              <a:hlinkClick r:id="rId3" action="ppaction://hlinkfile"/>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404495"/>
            <a:ext cx="8136255" cy="1644650"/>
          </a:xfrm>
        </p:spPr>
        <p:txBody>
          <a:bodyPr/>
          <a:p>
            <a:pPr marL="0" indent="0">
              <a:buNone/>
            </a:pPr>
            <a:r>
              <a:rPr lang="zh-CN" altLang="en-US" sz="2400">
                <a:solidFill>
                  <a:schemeClr val="accent2"/>
                </a:solidFill>
              </a:rPr>
              <a:t>小熊猫</a:t>
            </a:r>
            <a:r>
              <a:rPr lang="en-US" altLang="zh-CN" sz="2400">
                <a:solidFill>
                  <a:schemeClr val="accent2"/>
                </a:solidFill>
              </a:rPr>
              <a:t>C++</a:t>
            </a:r>
            <a:r>
              <a:rPr lang="en-US" altLang="zh-CN" sz="2400"/>
              <a:t>” </a:t>
            </a:r>
            <a:r>
              <a:rPr lang="zh-CN" altLang="en-US" sz="2400"/>
              <a:t>也</a:t>
            </a:r>
            <a:r>
              <a:rPr lang="zh-CN" altLang="en-US" sz="2400" dirty="0">
                <a:sym typeface="+mn-ea"/>
              </a:rPr>
              <a:t>是一个 </a:t>
            </a:r>
            <a:r>
              <a:rPr lang="en-US" altLang="zh-CN" sz="2400" dirty="0">
                <a:sym typeface="+mn-ea"/>
              </a:rPr>
              <a:t>Windows </a:t>
            </a:r>
            <a:r>
              <a:rPr lang="zh-CN" altLang="en-US" sz="2400" dirty="0">
                <a:sym typeface="+mn-ea"/>
              </a:rPr>
              <a:t>环境下的轻量级</a:t>
            </a:r>
            <a:r>
              <a:rPr lang="en-US" altLang="zh-CN" sz="2400" dirty="0">
                <a:sym typeface="+mn-ea"/>
              </a:rPr>
              <a:t> </a:t>
            </a:r>
            <a:r>
              <a:rPr lang="zh-CN" altLang="en-US" sz="2400" dirty="0">
                <a:sym typeface="+mn-ea"/>
              </a:rPr>
              <a:t>免费</a:t>
            </a:r>
            <a:r>
              <a:rPr lang="en-US" altLang="zh-CN" sz="2400" dirty="0">
                <a:sym typeface="+mn-ea"/>
              </a:rPr>
              <a:t> C/C++ </a:t>
            </a:r>
            <a:r>
              <a:rPr lang="zh-CN" altLang="en-US" sz="2400" dirty="0">
                <a:sym typeface="+mn-ea"/>
              </a:rPr>
              <a:t>集成开发环境。主要优点是：</a:t>
            </a:r>
            <a:r>
              <a:rPr lang="en-US" altLang="zh-CN" sz="2400" dirty="0">
                <a:sym typeface="+mn-ea"/>
              </a:rPr>
              <a:t>(1)</a:t>
            </a:r>
            <a:r>
              <a:rPr lang="zh-CN" altLang="en-US" sz="2400" dirty="0">
                <a:sym typeface="+mn-ea"/>
              </a:rPr>
              <a:t>编辑时的代码自动补全功能较强；</a:t>
            </a:r>
            <a:r>
              <a:rPr lang="en-US" altLang="zh-CN" sz="2400" dirty="0">
                <a:sym typeface="+mn-ea"/>
              </a:rPr>
              <a:t>(2)</a:t>
            </a:r>
            <a:r>
              <a:rPr lang="zh-CN" altLang="en-US" sz="2400" dirty="0">
                <a:sym typeface="+mn-ea"/>
              </a:rPr>
              <a:t>针对</a:t>
            </a:r>
            <a:r>
              <a:rPr lang="en-US" altLang="zh-CN" sz="2400" dirty="0">
                <a:sym typeface="+mn-ea"/>
              </a:rPr>
              <a:t> </a:t>
            </a:r>
            <a:r>
              <a:rPr lang="zh-CN" altLang="en-US" sz="2400" dirty="0">
                <a:sym typeface="+mn-ea"/>
              </a:rPr>
              <a:t>C/C++教学和竞赛需求，集成了网络在线试题试题集和在线判题功能。</a:t>
            </a:r>
            <a:endParaRPr lang="zh-CN" altLang="en-US" sz="2400" dirty="0">
              <a:sym typeface="+mn-ea"/>
            </a:endParaRPr>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pic>
        <p:nvPicPr>
          <p:cNvPr id="6" name="图片 5"/>
          <p:cNvPicPr>
            <a:picLocks noChangeAspect="1"/>
          </p:cNvPicPr>
          <p:nvPr>
            <p:custDataLst>
              <p:tags r:id="rId1"/>
            </p:custDataLst>
          </p:nvPr>
        </p:nvPicPr>
        <p:blipFill>
          <a:blip r:embed="rId2"/>
          <a:stretch>
            <a:fillRect/>
          </a:stretch>
        </p:blipFill>
        <p:spPr>
          <a:xfrm>
            <a:off x="1115695" y="2049145"/>
            <a:ext cx="6428105" cy="4184015"/>
          </a:xfrm>
          <a:prstGeom prst="rect">
            <a:avLst/>
          </a:prstGeom>
        </p:spPr>
      </p:pic>
      <p:sp>
        <p:nvSpPr>
          <p:cNvPr id="8" name="文本框 7"/>
          <p:cNvSpPr txBox="1"/>
          <p:nvPr/>
        </p:nvSpPr>
        <p:spPr>
          <a:xfrm>
            <a:off x="416560" y="4076700"/>
            <a:ext cx="8372475" cy="603885"/>
          </a:xfrm>
          <a:prstGeom prst="rect">
            <a:avLst/>
          </a:prstGeom>
          <a:solidFill>
            <a:schemeClr val="accent1"/>
          </a:solidFill>
        </p:spPr>
        <p:txBody>
          <a:bodyPr wrap="square" rtlCol="0" anchor="t">
            <a:noAutofit/>
          </a:bodyPr>
          <a:p>
            <a:pPr algn="ctr"/>
            <a:r>
              <a:rPr lang="zh-CN" altLang="en-US" sz="3200" dirty="0">
                <a:ea typeface="华文中宋" panose="02010600040101010101" charset="-122"/>
                <a:sym typeface="+mn-ea"/>
              </a:rPr>
              <a:t>主页：</a:t>
            </a:r>
            <a:r>
              <a:rPr lang="zh-CN" altLang="en-US" sz="3200" dirty="0">
                <a:ea typeface="华文中宋" panose="02010600040101010101" charset="-122"/>
                <a:sym typeface="+mn-ea"/>
                <a:hlinkClick r:id="rId3" action="ppaction://hlinkfile"/>
              </a:rPr>
              <a:t>https://royqh1979.gitee.io/redpandacpp/</a:t>
            </a:r>
            <a:endParaRPr lang="zh-CN" altLang="en-US" sz="3200" dirty="0">
              <a:ea typeface="华文中宋"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97635" name="内容占位符 197634"/>
          <p:cNvSpPr>
            <a:spLocks noGrp="1"/>
          </p:cNvSpPr>
          <p:nvPr>
            <p:ph idx="1"/>
          </p:nvPr>
        </p:nvSpPr>
        <p:spPr/>
        <p:txBody>
          <a:bodyPr/>
          <a:p>
            <a:pPr>
              <a:buClr>
                <a:schemeClr val="tx1"/>
              </a:buClr>
              <a:buNone/>
            </a:pPr>
            <a:r>
              <a:rPr lang="zh-CN" altLang="en-US" sz="3200">
                <a:solidFill>
                  <a:schemeClr val="accent2"/>
                </a:solidFill>
              </a:rPr>
              <a:t>三、教学重点</a:t>
            </a:r>
            <a:endParaRPr lang="zh-CN" altLang="en-US" sz="3200">
              <a:solidFill>
                <a:schemeClr val="accent2"/>
              </a:solidFill>
            </a:endParaRPr>
          </a:p>
          <a:p>
            <a:pPr>
              <a:buClr>
                <a:srgbClr val="0000FF"/>
              </a:buClr>
            </a:pPr>
            <a:r>
              <a:rPr lang="zh-CN" altLang="en-US" sz="2400" dirty="0">
                <a:solidFill>
                  <a:schemeClr val="tx1"/>
                </a:solidFill>
                <a:latin typeface="华文中宋" panose="02010600040101010101" charset="-122"/>
                <a:ea typeface="华文中宋" panose="02010600040101010101" charset="-122"/>
              </a:rPr>
              <a:t>在</a:t>
            </a:r>
            <a:r>
              <a:rPr lang="en-US" altLang="zh-CN" sz="2400" dirty="0">
                <a:solidFill>
                  <a:schemeClr val="tx1"/>
                </a:solidFill>
                <a:latin typeface="华文中宋" panose="02010600040101010101" charset="-122"/>
                <a:ea typeface="华文中宋" panose="02010600040101010101" charset="-122"/>
              </a:rPr>
              <a:t>C/C++</a:t>
            </a:r>
            <a:r>
              <a:rPr lang="zh-CN" altLang="en-US" sz="2400" dirty="0">
                <a:solidFill>
                  <a:schemeClr val="tx1"/>
                </a:solidFill>
                <a:latin typeface="华文中宋" panose="02010600040101010101" charset="-122"/>
                <a:ea typeface="华文中宋" panose="02010600040101010101" charset="-122"/>
              </a:rPr>
              <a:t>语</a:t>
            </a:r>
            <a:r>
              <a:rPr lang="zh-CN" altLang="en-US" sz="2400">
                <a:solidFill>
                  <a:schemeClr val="tx1"/>
                </a:solidFill>
                <a:latin typeface="华文中宋" panose="02010600040101010101" charset="-122"/>
                <a:ea typeface="华文中宋" panose="02010600040101010101" charset="-122"/>
              </a:rPr>
              <a:t>言的环境下，学会如何针对问题进行分析，得出数学模型，理出算法并编程实现。</a:t>
            </a:r>
            <a:endParaRPr lang="zh-CN" altLang="en-US" sz="2400">
              <a:solidFill>
                <a:schemeClr val="tx1"/>
              </a:solidFill>
              <a:latin typeface="华文中宋" panose="02010600040101010101" charset="-122"/>
              <a:ea typeface="华文中宋" panose="02010600040101010101" charset="-122"/>
            </a:endParaRPr>
          </a:p>
          <a:p>
            <a:pPr>
              <a:buClr>
                <a:srgbClr val="0000FF"/>
              </a:buClr>
            </a:pPr>
            <a:r>
              <a:rPr lang="zh-CN" altLang="en-US" sz="2400">
                <a:solidFill>
                  <a:schemeClr val="tx1"/>
                </a:solidFill>
                <a:latin typeface="华文中宋" panose="02010600040101010101" charset="-122"/>
                <a:ea typeface="华文中宋" panose="02010600040101010101" charset="-122"/>
              </a:rPr>
              <a:t>强化实践：程序设计是高强度的脑力劳动，不是听会的、也不是看会的，而是练会的。这可能是与以往的教学安排最大的不同之处。</a:t>
            </a:r>
            <a:endParaRPr lang="zh-CN" altLang="en-US" sz="2400">
              <a:solidFill>
                <a:schemeClr val="tx1"/>
              </a:solidFill>
              <a:latin typeface="华文中宋" panose="02010600040101010101" charset="-122"/>
              <a:ea typeface="华文中宋" panose="02010600040101010101" charset="-122"/>
            </a:endParaRPr>
          </a:p>
          <a:p>
            <a:pPr>
              <a:buClr>
                <a:srgbClr val="0000FF"/>
              </a:buClr>
            </a:pPr>
            <a:r>
              <a:rPr lang="zh-CN" altLang="en-US" sz="2400">
                <a:solidFill>
                  <a:schemeClr val="tx1"/>
                </a:solidFill>
                <a:latin typeface="华文中宋" panose="02010600040101010101" charset="-122"/>
                <a:ea typeface="华文中宋" panose="02010600040101010101" charset="-122"/>
              </a:rPr>
              <a:t>重点放在思路、算法、编程构思和程序实现上。语句只是表达工具，要求堂上积极思考，尽量当堂学懂，重在训练分析问题和解决问题的能力。</a:t>
            </a:r>
            <a:endParaRPr lang="zh-CN" altLang="en-US" sz="2400">
              <a:solidFill>
                <a:schemeClr val="tx1"/>
              </a:solidFill>
              <a:latin typeface="华文中宋" panose="02010600040101010101" charset="-122"/>
              <a:ea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07875" name="内容占位符 207874"/>
          <p:cNvSpPr>
            <a:spLocks noGrp="1"/>
          </p:cNvSpPr>
          <p:nvPr>
            <p:ph idx="1"/>
          </p:nvPr>
        </p:nvSpPr>
        <p:spPr/>
        <p:txBody>
          <a:bodyPr/>
          <a:p>
            <a:pPr marL="0" indent="0">
              <a:buNone/>
            </a:pPr>
            <a:r>
              <a:rPr lang="zh-CN" altLang="en-US" dirty="0"/>
              <a:t>小结</a:t>
            </a:r>
            <a:endParaRPr lang="zh-CN" altLang="en-US" dirty="0"/>
          </a:p>
          <a:p>
            <a:pPr marL="0" indent="0">
              <a:buNone/>
            </a:pPr>
            <a:r>
              <a:rPr lang="en-US" altLang="zh-CN" dirty="0">
                <a:sym typeface="+mn-ea"/>
              </a:rPr>
              <a:t>C /C++ </a:t>
            </a:r>
            <a:r>
              <a:rPr lang="zh-CN" altLang="en-US" dirty="0">
                <a:sym typeface="+mn-ea"/>
              </a:rPr>
              <a:t>程序开发经过四个步骤：</a:t>
            </a:r>
            <a:endParaRPr lang="zh-CN" altLang="en-US" dirty="0">
              <a:sym typeface="+mn-ea"/>
            </a:endParaRPr>
          </a:p>
          <a:p>
            <a:pPr marL="0" indent="0">
              <a:buNone/>
            </a:pPr>
            <a:r>
              <a:rPr lang="en-US" altLang="zh-CN" dirty="0">
                <a:solidFill>
                  <a:schemeClr val="accent2"/>
                </a:solidFill>
                <a:sym typeface="+mn-ea"/>
              </a:rPr>
              <a:t>	</a:t>
            </a:r>
            <a:r>
              <a:rPr lang="zh-CN" altLang="en-US" dirty="0">
                <a:solidFill>
                  <a:schemeClr val="accent2"/>
                </a:solidFill>
                <a:sym typeface="+mn-ea"/>
              </a:rPr>
              <a:t>编辑源程序 </a:t>
            </a:r>
            <a:r>
              <a:rPr lang="en-US" altLang="zh-CN">
                <a:sym typeface="Wingdings" panose="05000000000000000000" pitchFamily="2" charset="2"/>
              </a:rPr>
              <a:t> </a:t>
            </a:r>
            <a:r>
              <a:rPr lang="zh-CN" altLang="en-US">
                <a:solidFill>
                  <a:srgbClr val="FF0000"/>
                </a:solidFill>
                <a:sym typeface="Wingdings" panose="05000000000000000000" pitchFamily="2" charset="2"/>
              </a:rPr>
              <a:t>编译</a:t>
            </a:r>
            <a:r>
              <a:rPr lang="zh-CN" altLang="en-US">
                <a:sym typeface="Wingdings" panose="05000000000000000000" pitchFamily="2" charset="2"/>
              </a:rPr>
              <a:t>生成</a:t>
            </a:r>
            <a:r>
              <a:rPr lang="zh-CN" altLang="en-US" dirty="0">
                <a:solidFill>
                  <a:schemeClr val="hlink"/>
                </a:solidFill>
                <a:sym typeface="+mn-ea"/>
              </a:rPr>
              <a:t>目标代码 </a:t>
            </a:r>
            <a:r>
              <a:rPr lang="en-US" altLang="zh-CN">
                <a:sym typeface="Wingdings" panose="05000000000000000000" pitchFamily="2" charset="2"/>
              </a:rPr>
              <a:t> </a:t>
            </a:r>
            <a:endParaRPr lang="en-US" altLang="zh-CN">
              <a:sym typeface="Wingdings" panose="05000000000000000000" pitchFamily="2" charset="2"/>
            </a:endParaRPr>
          </a:p>
          <a:p>
            <a:pPr marL="0" indent="0">
              <a:buNone/>
            </a:pPr>
            <a:r>
              <a:rPr lang="en-US" altLang="zh-CN" dirty="0">
                <a:solidFill>
                  <a:schemeClr val="accent2"/>
                </a:solidFill>
                <a:sym typeface="+mn-ea"/>
              </a:rPr>
              <a:t>	</a:t>
            </a:r>
            <a:r>
              <a:rPr lang="zh-CN" altLang="en-US" dirty="0">
                <a:solidFill>
                  <a:schemeClr val="accent2"/>
                </a:solidFill>
                <a:sym typeface="+mn-ea"/>
              </a:rPr>
              <a:t>连接</a:t>
            </a:r>
            <a:r>
              <a:rPr lang="zh-CN" altLang="en-US" dirty="0">
                <a:sym typeface="+mn-ea"/>
              </a:rPr>
              <a:t>生成</a:t>
            </a:r>
            <a:r>
              <a:rPr lang="zh-CN" altLang="en-US" dirty="0">
                <a:solidFill>
                  <a:schemeClr val="hlink"/>
                </a:solidFill>
                <a:sym typeface="+mn-ea"/>
              </a:rPr>
              <a:t>可执行文件 </a:t>
            </a:r>
            <a:r>
              <a:rPr lang="en-US" altLang="zh-CN">
                <a:sym typeface="Wingdings" panose="05000000000000000000" pitchFamily="2" charset="2"/>
              </a:rPr>
              <a:t>  </a:t>
            </a:r>
            <a:r>
              <a:rPr lang="zh-CN" altLang="en-US">
                <a:solidFill>
                  <a:srgbClr val="FF0000"/>
                </a:solidFill>
                <a:sym typeface="Wingdings" panose="05000000000000000000" pitchFamily="2" charset="2"/>
              </a:rPr>
              <a:t>运行</a:t>
            </a:r>
            <a:r>
              <a:rPr lang="zh-CN" altLang="en-US">
                <a:sym typeface="Wingdings" panose="05000000000000000000" pitchFamily="2" charset="2"/>
              </a:rPr>
              <a:t>可执行文件。</a:t>
            </a:r>
            <a:endParaRPr lang="zh-CN" altLang="en-US">
              <a:sym typeface="Wingdings" panose="05000000000000000000" pitchFamily="2" charset="2"/>
            </a:endParaRPr>
          </a:p>
          <a:p>
            <a:pPr marL="0" indent="0">
              <a:buNone/>
            </a:pPr>
            <a:r>
              <a:rPr lang="zh-CN" altLang="en-US">
                <a:sym typeface="Wingdings" panose="05000000000000000000" pitchFamily="2" charset="2"/>
              </a:rPr>
              <a:t>集成了以上功能的开发软件称为 </a:t>
            </a:r>
            <a:r>
              <a:rPr lang="zh-CN" altLang="en-US">
                <a:solidFill>
                  <a:srgbClr val="FF0000"/>
                </a:solidFill>
                <a:sym typeface="Wingdings" panose="05000000000000000000" pitchFamily="2" charset="2"/>
              </a:rPr>
              <a:t>集成开发环境</a:t>
            </a:r>
            <a:r>
              <a:rPr lang="zh-CN" altLang="en-US">
                <a:sym typeface="Wingdings" panose="05000000000000000000" pitchFamily="2" charset="2"/>
              </a:rPr>
              <a:t>（</a:t>
            </a:r>
            <a:r>
              <a:rPr lang="en-US" altLang="zh-CN">
                <a:sym typeface="Wingdings" panose="05000000000000000000" pitchFamily="2" charset="2"/>
              </a:rPr>
              <a:t>IDE</a:t>
            </a:r>
            <a:r>
              <a:rPr lang="zh-CN" altLang="en-US">
                <a:sym typeface="Wingdings" panose="05000000000000000000" pitchFamily="2" charset="2"/>
              </a:rPr>
              <a:t>），包含了编辑器、编译器和调试器。</a:t>
            </a:r>
            <a:endParaRPr lang="zh-CN" altLang="en-US"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26978" name="矩形 126977"/>
          <p:cNvSpPr/>
          <p:nvPr/>
        </p:nvSpPr>
        <p:spPr>
          <a:xfrm>
            <a:off x="457200" y="381000"/>
            <a:ext cx="8229600" cy="762000"/>
          </a:xfrm>
          <a:prstGeom prst="rect">
            <a:avLst/>
          </a:prstGeom>
          <a:noFill/>
          <a:ln w="9525">
            <a:noFill/>
          </a:ln>
        </p:spPr>
        <p:txBody>
          <a:bodyPr lIns="92075" tIns="46038" rIns="92075" bIns="46038" anchor="ctr"/>
          <a:p>
            <a:endParaRPr sz="4400" b="1" dirty="0">
              <a:solidFill>
                <a:srgbClr val="FF0000"/>
              </a:solidFill>
              <a:effectLst>
                <a:outerShdw blurRad="38100" dist="38100" dir="2700000">
                  <a:srgbClr val="000000"/>
                </a:outerShdw>
              </a:effectLst>
              <a:latin typeface="Cambria" panose="02040503050406030204" pitchFamily="18" charset="0"/>
              <a:ea typeface="楷体" panose="02010609060101010101" charset="-122"/>
              <a:cs typeface="Cambria" panose="02040503050406030204" pitchFamily="18" charset="0"/>
            </a:endParaRPr>
          </a:p>
        </p:txBody>
      </p:sp>
      <p:sp>
        <p:nvSpPr>
          <p:cNvPr id="126979" name="标题 126978"/>
          <p:cNvSpPr>
            <a:spLocks noGrp="1"/>
          </p:cNvSpPr>
          <p:nvPr>
            <p:ph type="title"/>
          </p:nvPr>
        </p:nvSpPr>
        <p:spPr/>
        <p:txBody>
          <a:bodyPr anchor="ctr"/>
          <a:p>
            <a:r>
              <a:rPr lang="en-US" altLang="en-US" sz="3200"/>
              <a:t>1.3  C++ </a:t>
            </a:r>
            <a:r>
              <a:rPr lang="en-US" altLang="en-US" sz="3200" err="1"/>
              <a:t>程序快速入门</a:t>
            </a:r>
            <a:endParaRPr lang="en-US" altLang="zh-CN" sz="3200" dirty="0"/>
          </a:p>
        </p:txBody>
      </p:sp>
      <p:sp>
        <p:nvSpPr>
          <p:cNvPr id="126981" name="内容占位符 126980"/>
          <p:cNvSpPr>
            <a:spLocks noGrp="1"/>
          </p:cNvSpPr>
          <p:nvPr>
            <p:ph sz="half" idx="1"/>
          </p:nvPr>
        </p:nvSpPr>
        <p:spPr>
          <a:xfrm>
            <a:off x="539750" y="981075"/>
            <a:ext cx="8146415" cy="5400675"/>
          </a:xfrm>
        </p:spPr>
        <p:txBody>
          <a:bodyPr/>
          <a:p>
            <a:pPr marL="0" indent="0">
              <a:buClr>
                <a:schemeClr val="accent2"/>
              </a:buClr>
              <a:buSzPct val="85000"/>
              <a:buFont typeface="Wingdings" panose="05000000000000000000" pitchFamily="2" charset="2"/>
              <a:buNone/>
            </a:pPr>
            <a:r>
              <a:rPr lang="zh-CN" altLang="en-US" sz="2400" dirty="0">
                <a:sym typeface="+mn-ea"/>
              </a:rPr>
              <a:t>【例</a:t>
            </a:r>
            <a:r>
              <a:rPr lang="en-US" altLang="zh-CN" sz="2400" dirty="0">
                <a:sym typeface="+mn-ea"/>
              </a:rPr>
              <a:t>1-1</a:t>
            </a:r>
            <a:r>
              <a:rPr lang="zh-CN" altLang="en-US" sz="2400" dirty="0">
                <a:sym typeface="+mn-ea"/>
              </a:rPr>
              <a:t>】 编写程序，在屏幕上显示</a:t>
            </a:r>
            <a:r>
              <a:rPr lang="en-US" altLang="zh-CN" sz="2400">
                <a:sym typeface="+mn-ea"/>
              </a:rPr>
              <a:t>"</a:t>
            </a:r>
            <a:r>
              <a:rPr lang="en-US" altLang="zh-CN" sz="2400">
                <a:solidFill>
                  <a:schemeClr val="accent2"/>
                </a:solidFill>
                <a:sym typeface="+mn-ea"/>
              </a:rPr>
              <a:t>hello, world!</a:t>
            </a:r>
            <a:r>
              <a:rPr lang="en-US" altLang="zh-CN" sz="2400">
                <a:sym typeface="+mn-ea"/>
              </a:rPr>
              <a:t>"</a:t>
            </a:r>
            <a:endParaRPr lang="en-US" altLang="zh-CN" sz="2400"/>
          </a:p>
          <a:p>
            <a:pPr>
              <a:spcBef>
                <a:spcPct val="0"/>
              </a:spcBef>
              <a:buClr>
                <a:schemeClr val="accent2"/>
              </a:buClr>
              <a:buSzPct val="85000"/>
              <a:buFont typeface="Wingdings" panose="05000000000000000000" pitchFamily="2" charset="2"/>
              <a:buNone/>
            </a:pPr>
            <a:endParaRPr lang="en-US" altLang="zh-CN" sz="2400"/>
          </a:p>
          <a:p>
            <a:pPr>
              <a:spcBef>
                <a:spcPct val="0"/>
              </a:spcBef>
              <a:buClr>
                <a:schemeClr val="accent2"/>
              </a:buClr>
              <a:buSzPct val="85000"/>
              <a:buFont typeface="Wingdings" panose="05000000000000000000" pitchFamily="2" charset="2"/>
              <a:buNone/>
            </a:pPr>
            <a:r>
              <a:rPr lang="en-US" altLang="zh-CN" sz="2400" dirty="0">
                <a:solidFill>
                  <a:schemeClr val="folHlink"/>
                </a:solidFill>
                <a:sym typeface="+mn-ea"/>
              </a:rPr>
              <a:t>/* </a:t>
            </a:r>
            <a:r>
              <a:rPr lang="zh-CN" altLang="en-US" sz="2400" dirty="0">
                <a:solidFill>
                  <a:schemeClr val="folHlink"/>
                </a:solidFill>
                <a:sym typeface="+mn-ea"/>
              </a:rPr>
              <a:t>我的第一个程序：在屏幕上输出字符串 </a:t>
            </a:r>
            <a:r>
              <a:rPr lang="en-US" altLang="zh-CN" sz="2400" dirty="0">
                <a:solidFill>
                  <a:schemeClr val="folHlink"/>
                </a:solidFill>
                <a:sym typeface="+mn-ea"/>
              </a:rPr>
              <a:t>*</a:t>
            </a:r>
            <a:r>
              <a:rPr lang="en-US" altLang="zh-CN" sz="2400">
                <a:solidFill>
                  <a:schemeClr val="folHlink"/>
                </a:solidFill>
                <a:sym typeface="+mn-ea"/>
              </a:rPr>
              <a:t>/</a:t>
            </a:r>
            <a:endParaRPr lang="en-US" altLang="zh-CN" sz="2400">
              <a:solidFill>
                <a:schemeClr val="folHlink"/>
              </a:solidFill>
            </a:endParaRPr>
          </a:p>
          <a:p>
            <a:pPr>
              <a:spcBef>
                <a:spcPct val="0"/>
              </a:spcBef>
              <a:buClr>
                <a:schemeClr val="accent2"/>
              </a:buClr>
              <a:buSzPct val="85000"/>
              <a:buFont typeface="Wingdings" panose="05000000000000000000" pitchFamily="2" charset="2"/>
              <a:buNone/>
            </a:pPr>
            <a:r>
              <a:rPr lang="en-US" altLang="zh-CN" sz="2400" err="1">
                <a:solidFill>
                  <a:schemeClr val="folHlink"/>
                </a:solidFill>
                <a:sym typeface="+mn-ea"/>
              </a:rPr>
              <a:t>#include &lt;iostream</a:t>
            </a:r>
            <a:r>
              <a:rPr lang="en-US" altLang="zh-CN" sz="2400">
                <a:solidFill>
                  <a:schemeClr val="folHlink"/>
                </a:solidFill>
                <a:sym typeface="+mn-ea"/>
              </a:rPr>
              <a:t>&gt;</a:t>
            </a:r>
            <a:endParaRPr lang="en-US" altLang="zh-CN" sz="2400">
              <a:solidFill>
                <a:schemeClr val="folHlink"/>
              </a:solidFill>
            </a:endParaRPr>
          </a:p>
          <a:p>
            <a:pPr>
              <a:spcBef>
                <a:spcPct val="0"/>
              </a:spcBef>
              <a:buClr>
                <a:schemeClr val="accent2"/>
              </a:buClr>
              <a:buSzPct val="85000"/>
              <a:buFont typeface="Wingdings" panose="05000000000000000000" pitchFamily="2" charset="2"/>
              <a:buNone/>
            </a:pPr>
            <a:r>
              <a:rPr lang="en-US" altLang="zh-CN" sz="2400">
                <a:solidFill>
                  <a:schemeClr val="folHlink"/>
                </a:solidFill>
                <a:sym typeface="+mn-ea"/>
              </a:rPr>
              <a:t>using namespace std;</a:t>
            </a:r>
            <a:endParaRPr lang="en-US" altLang="zh-CN" sz="2400">
              <a:solidFill>
                <a:schemeClr val="folHlink"/>
              </a:solidFill>
            </a:endParaRPr>
          </a:p>
          <a:p>
            <a:pPr>
              <a:spcBef>
                <a:spcPct val="0"/>
              </a:spcBef>
              <a:buClr>
                <a:schemeClr val="accent2"/>
              </a:buClr>
              <a:buSzPct val="85000"/>
              <a:buFont typeface="Wingdings" panose="05000000000000000000" pitchFamily="2" charset="2"/>
              <a:buNone/>
            </a:pPr>
            <a:r>
              <a:rPr lang="en-US" altLang="zh-CN" sz="2400" err="1">
                <a:solidFill>
                  <a:schemeClr val="folHlink"/>
                </a:solidFill>
                <a:sym typeface="+mn-ea"/>
              </a:rPr>
              <a:t>int</a:t>
            </a:r>
            <a:r>
              <a:rPr lang="en-US" altLang="zh-CN" sz="2400">
                <a:solidFill>
                  <a:schemeClr val="folHlink"/>
                </a:solidFill>
                <a:sym typeface="+mn-ea"/>
              </a:rPr>
              <a:t> main () {</a:t>
            </a:r>
            <a:endParaRPr lang="en-US" altLang="zh-CN" sz="2400">
              <a:solidFill>
                <a:schemeClr val="folHlink"/>
              </a:solidFill>
            </a:endParaRPr>
          </a:p>
          <a:p>
            <a:pPr>
              <a:spcBef>
                <a:spcPct val="0"/>
              </a:spcBef>
              <a:buClr>
                <a:schemeClr val="accent2"/>
              </a:buClr>
              <a:buSzPct val="85000"/>
              <a:buFont typeface="Wingdings" panose="05000000000000000000" pitchFamily="2" charset="2"/>
              <a:buNone/>
            </a:pPr>
            <a:r>
              <a:rPr lang="en-US" altLang="zh-CN" sz="2400" err="1">
                <a:solidFill>
                  <a:schemeClr val="folHlink"/>
                </a:solidFill>
                <a:sym typeface="+mn-ea"/>
              </a:rPr>
              <a:t>	cout &lt;&lt; "Hello, world!" &lt;&lt; endl</a:t>
            </a:r>
            <a:r>
              <a:rPr lang="en-US" altLang="zh-CN" sz="2400" dirty="0">
                <a:solidFill>
                  <a:schemeClr val="folHlink"/>
                </a:solidFill>
                <a:sym typeface="+mn-ea"/>
              </a:rPr>
              <a:t>; //</a:t>
            </a:r>
            <a:r>
              <a:rPr lang="zh-CN" altLang="en-US" sz="2400" dirty="0">
                <a:solidFill>
                  <a:schemeClr val="folHlink"/>
                </a:solidFill>
                <a:sym typeface="+mn-ea"/>
              </a:rPr>
              <a:t>屏幕输出</a:t>
            </a:r>
            <a:endParaRPr lang="zh-CN" altLang="en-US" sz="2400" dirty="0">
              <a:solidFill>
                <a:schemeClr val="folHlink"/>
              </a:solidFill>
            </a:endParaRPr>
          </a:p>
          <a:p>
            <a:pPr>
              <a:spcBef>
                <a:spcPct val="0"/>
              </a:spcBef>
              <a:buClr>
                <a:schemeClr val="accent2"/>
              </a:buClr>
              <a:buSzPct val="85000"/>
              <a:buFont typeface="Wingdings" panose="05000000000000000000" pitchFamily="2" charset="2"/>
              <a:buNone/>
            </a:pPr>
            <a:r>
              <a:rPr lang="zh-CN" altLang="en-US" sz="2400" dirty="0">
                <a:solidFill>
                  <a:schemeClr val="folHlink"/>
                </a:solidFill>
                <a:sym typeface="+mn-ea"/>
              </a:rPr>
              <a:t>	</a:t>
            </a:r>
            <a:r>
              <a:rPr lang="en-US" altLang="zh-CN" sz="2400">
                <a:solidFill>
                  <a:schemeClr val="folHlink"/>
                </a:solidFill>
                <a:sym typeface="+mn-ea"/>
              </a:rPr>
              <a:t>return 0;</a:t>
            </a:r>
            <a:endParaRPr lang="en-US" altLang="zh-CN" sz="2400">
              <a:solidFill>
                <a:schemeClr val="folHlink"/>
              </a:solidFill>
            </a:endParaRPr>
          </a:p>
          <a:p>
            <a:pPr>
              <a:spcBef>
                <a:spcPct val="0"/>
              </a:spcBef>
              <a:buClr>
                <a:schemeClr val="accent2"/>
              </a:buClr>
              <a:buSzPct val="85000"/>
              <a:buFont typeface="Wingdings" panose="05000000000000000000" pitchFamily="2" charset="2"/>
              <a:buNone/>
            </a:pPr>
            <a:r>
              <a:rPr lang="en-US" altLang="zh-CN" sz="2400">
                <a:solidFill>
                  <a:schemeClr val="folHlink"/>
                </a:solidFill>
                <a:sym typeface="+mn-ea"/>
              </a:rPr>
              <a:t>}</a:t>
            </a:r>
            <a:endParaRPr lang="en-US" altLang="zh-CN" sz="2400">
              <a:solidFill>
                <a:schemeClr val="folHlink"/>
              </a:solidFill>
              <a:sym typeface="+mn-ea"/>
            </a:endParaRPr>
          </a:p>
          <a:p>
            <a:pPr>
              <a:buClr>
                <a:schemeClr val="accent2"/>
              </a:buClr>
              <a:buSzPct val="85000"/>
              <a:buFont typeface="Wingdings" panose="05000000000000000000" pitchFamily="2" charset="2"/>
            </a:pPr>
            <a:r>
              <a:rPr lang="zh-CN" altLang="en-US" sz="2400" dirty="0">
                <a:solidFill>
                  <a:srgbClr val="FF0000"/>
                </a:solidFill>
                <a:sym typeface="+mn-ea"/>
              </a:rPr>
              <a:t>编辑</a:t>
            </a:r>
            <a:r>
              <a:rPr lang="zh-CN" altLang="en-US" sz="2400" dirty="0">
                <a:sym typeface="+mn-ea"/>
              </a:rPr>
              <a:t>如上文件。请注意：</a:t>
            </a:r>
            <a:r>
              <a:rPr lang="en-US" altLang="zh-CN" sz="2400" dirty="0">
                <a:sym typeface="+mn-ea"/>
              </a:rPr>
              <a:t>C/C++ </a:t>
            </a:r>
            <a:r>
              <a:rPr lang="zh-CN" altLang="en-US" sz="2400" dirty="0">
                <a:sym typeface="+mn-ea"/>
              </a:rPr>
              <a:t>是大小写敏感的语言（</a:t>
            </a:r>
            <a:r>
              <a:rPr lang="zh-CN" altLang="en-US" sz="2400" dirty="0">
                <a:solidFill>
                  <a:schemeClr val="hlink"/>
                </a:solidFill>
                <a:sym typeface="+mn-ea"/>
              </a:rPr>
              <a:t>要区分英文大小写字母</a:t>
            </a:r>
            <a:r>
              <a:rPr lang="zh-CN" altLang="en-US" sz="2400" dirty="0">
                <a:sym typeface="+mn-ea"/>
              </a:rPr>
              <a:t>），编辑时还需注意中英文字符</a:t>
            </a:r>
            <a:endParaRPr lang="zh-CN" altLang="en-US" sz="2400" dirty="0"/>
          </a:p>
          <a:p>
            <a:pPr>
              <a:buClr>
                <a:schemeClr val="accent2"/>
              </a:buClr>
              <a:buSzPct val="85000"/>
              <a:buFont typeface="Wingdings" panose="05000000000000000000" pitchFamily="2" charset="2"/>
            </a:pPr>
            <a:r>
              <a:rPr lang="zh-CN" altLang="en-US" sz="2400" dirty="0">
                <a:solidFill>
                  <a:srgbClr val="FF0000"/>
                </a:solidFill>
                <a:sym typeface="+mn-ea"/>
              </a:rPr>
              <a:t>保存</a:t>
            </a:r>
            <a:r>
              <a:rPr lang="zh-CN" altLang="en-US" sz="2400" dirty="0">
                <a:sym typeface="+mn-ea"/>
              </a:rPr>
              <a:t>文件，扩展名为 </a:t>
            </a:r>
            <a:r>
              <a:rPr lang="en-US" altLang="zh-CN" sz="2400" dirty="0">
                <a:sym typeface="+mn-ea"/>
              </a:rPr>
              <a:t>“</a:t>
            </a:r>
            <a:r>
              <a:rPr lang="en-US" altLang="zh-CN" sz="2400" err="1">
                <a:sym typeface="+mn-ea"/>
              </a:rPr>
              <a:t>.cpp</a:t>
            </a:r>
            <a:r>
              <a:rPr lang="en-US" altLang="zh-CN" sz="2400" dirty="0">
                <a:sym typeface="+mn-ea"/>
              </a:rPr>
              <a:t>”</a:t>
            </a:r>
            <a:r>
              <a:rPr lang="zh-CN" altLang="en-US" sz="2400" dirty="0">
                <a:sym typeface="+mn-ea"/>
              </a:rPr>
              <a:t>。</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32098" name="内容占位符 132097"/>
          <p:cNvSpPr>
            <a:spLocks noGrp="1"/>
          </p:cNvSpPr>
          <p:nvPr>
            <p:ph idx="1"/>
          </p:nvPr>
        </p:nvSpPr>
        <p:spPr>
          <a:xfrm>
            <a:off x="539750" y="3401060"/>
            <a:ext cx="8136255" cy="2829560"/>
          </a:xfrm>
        </p:spPr>
        <p:txBody>
          <a:bodyPr/>
          <a:p>
            <a:pPr marL="360680" indent="-360680">
              <a:buNone/>
            </a:pPr>
            <a:r>
              <a:rPr lang="zh-CN" altLang="en-US" sz="2400" dirty="0">
                <a:solidFill>
                  <a:schemeClr val="accent2"/>
                </a:solidFill>
                <a:latin typeface="华文中宋" panose="02010600040101010101" charset="-122"/>
              </a:rPr>
              <a:t>（</a:t>
            </a:r>
            <a:r>
              <a:rPr lang="en-US" altLang="zh-CN" sz="2400" dirty="0">
                <a:solidFill>
                  <a:schemeClr val="accent2"/>
                </a:solidFill>
                <a:latin typeface="华文中宋" panose="02010600040101010101" charset="-122"/>
              </a:rPr>
              <a:t>1</a:t>
            </a:r>
            <a:r>
              <a:rPr lang="zh-CN" altLang="en-US" sz="2400" dirty="0">
                <a:solidFill>
                  <a:schemeClr val="accent2"/>
                </a:solidFill>
                <a:latin typeface="华文中宋" panose="02010600040101010101" charset="-122"/>
              </a:rPr>
              <a:t>）注释</a:t>
            </a:r>
            <a:endParaRPr lang="zh-CN" altLang="en-US" sz="2400" dirty="0">
              <a:solidFill>
                <a:schemeClr val="accent2"/>
              </a:solidFill>
              <a:latin typeface="华文中宋" panose="02010600040101010101" charset="-122"/>
            </a:endParaRPr>
          </a:p>
          <a:p>
            <a:pPr marL="360680" indent="-360680"/>
            <a:r>
              <a:rPr lang="zh-CN" altLang="en-US" sz="2400" dirty="0">
                <a:latin typeface="华文中宋" panose="02010600040101010101" charset="-122"/>
                <a:sym typeface="+mn-ea"/>
              </a:rPr>
              <a:t>以  </a:t>
            </a:r>
            <a:r>
              <a:rPr lang="en-US" altLang="zh-CN" sz="2400">
                <a:solidFill>
                  <a:schemeClr val="accent2"/>
                </a:solidFill>
                <a:latin typeface="华文中宋" panose="02010600040101010101" charset="-122"/>
                <a:sym typeface="+mn-ea"/>
              </a:rPr>
              <a:t>/*</a:t>
            </a:r>
            <a:r>
              <a:rPr lang="en-US" altLang="zh-CN" sz="2400" dirty="0">
                <a:latin typeface="华文中宋" panose="02010600040101010101" charset="-122"/>
                <a:sym typeface="+mn-ea"/>
              </a:rPr>
              <a:t>  </a:t>
            </a:r>
            <a:r>
              <a:rPr lang="zh-CN" altLang="en-US" sz="2400" dirty="0">
                <a:latin typeface="华文中宋" panose="02010600040101010101" charset="-122"/>
                <a:sym typeface="+mn-ea"/>
              </a:rPr>
              <a:t>开始、以 </a:t>
            </a:r>
            <a:r>
              <a:rPr lang="en-US" altLang="zh-CN" sz="2400">
                <a:solidFill>
                  <a:schemeClr val="accent2"/>
                </a:solidFill>
                <a:latin typeface="华文中宋" panose="02010600040101010101" charset="-122"/>
                <a:sym typeface="+mn-ea"/>
              </a:rPr>
              <a:t>*/</a:t>
            </a:r>
            <a:r>
              <a:rPr lang="en-US" altLang="zh-CN" sz="2400" dirty="0">
                <a:latin typeface="华文中宋" panose="02010600040101010101" charset="-122"/>
                <a:sym typeface="+mn-ea"/>
              </a:rPr>
              <a:t> </a:t>
            </a:r>
            <a:r>
              <a:rPr lang="zh-CN" altLang="en-US" sz="2400" dirty="0">
                <a:latin typeface="华文中宋" panose="02010600040101010101" charset="-122"/>
                <a:sym typeface="+mn-ea"/>
              </a:rPr>
              <a:t>结束的块式注释。</a:t>
            </a:r>
            <a:endParaRPr lang="zh-CN" altLang="en-US" sz="2400" dirty="0">
              <a:latin typeface="华文中宋" panose="02010600040101010101" charset="-122"/>
            </a:endParaRPr>
          </a:p>
          <a:p>
            <a:pPr marL="360680" indent="-360680"/>
            <a:r>
              <a:rPr lang="zh-CN" altLang="en-US" sz="2400" dirty="0">
                <a:latin typeface="华文中宋" panose="02010600040101010101" charset="-122"/>
              </a:rPr>
              <a:t>以 </a:t>
            </a:r>
            <a:r>
              <a:rPr lang="en-US" altLang="zh-CN" sz="2400">
                <a:solidFill>
                  <a:schemeClr val="accent2"/>
                </a:solidFill>
                <a:latin typeface="华文中宋" panose="02010600040101010101" charset="-122"/>
              </a:rPr>
              <a:t>//</a:t>
            </a:r>
            <a:r>
              <a:rPr lang="en-US" altLang="zh-CN" sz="2400" dirty="0">
                <a:latin typeface="华文中宋" panose="02010600040101010101" charset="-122"/>
              </a:rPr>
              <a:t> </a:t>
            </a:r>
            <a:r>
              <a:rPr lang="zh-CN" altLang="en-US" sz="2400" dirty="0">
                <a:latin typeface="华文中宋" panose="02010600040101010101" charset="-122"/>
              </a:rPr>
              <a:t>开始的单行注释</a:t>
            </a:r>
            <a:endParaRPr lang="zh-CN" altLang="en-US" sz="2400" dirty="0">
              <a:latin typeface="华文中宋" panose="02010600040101010101" charset="-122"/>
            </a:endParaRPr>
          </a:p>
          <a:p>
            <a:pPr marL="360680" indent="-360680"/>
            <a:r>
              <a:rPr lang="zh-CN" altLang="en-US" sz="2400" dirty="0">
                <a:latin typeface="华文中宋" panose="02010600040101010101" charset="-122"/>
              </a:rPr>
              <a:t>注释只是给人看的，对编译和运行不起作用。所以可以用汉字或英文字符表示，可以出现在一行中的最右侧，也可以单独成为一行。</a:t>
            </a:r>
            <a:endParaRPr lang="zh-CN" altLang="en-US" sz="2400" dirty="0">
              <a:latin typeface="华文中宋" panose="02010600040101010101" charset="-122"/>
            </a:endParaRPr>
          </a:p>
        </p:txBody>
      </p:sp>
      <p:sp>
        <p:nvSpPr>
          <p:cNvPr id="132099" name="矩形 132098"/>
          <p:cNvSpPr/>
          <p:nvPr/>
        </p:nvSpPr>
        <p:spPr>
          <a:xfrm>
            <a:off x="539750" y="404813"/>
            <a:ext cx="7848600" cy="2657475"/>
          </a:xfrm>
          <a:prstGeom prst="rect">
            <a:avLst/>
          </a:prstGeom>
          <a:noFill/>
          <a:ln w="9525" cap="flat" cmpd="sng">
            <a:solidFill>
              <a:srgbClr val="CC0000"/>
            </a:solidFill>
            <a:prstDash val="solid"/>
            <a:miter/>
            <a:headEnd type="none" w="med" len="med"/>
            <a:tailEnd type="none" w="med" len="med"/>
          </a:ln>
        </p:spPr>
        <p:txBody>
          <a:bodyPr lIns="92075" tIns="46038" rIns="92075" bIns="46038">
            <a:spAutoFit/>
          </a:bodyPr>
          <a:p>
            <a:pPr algn="l"/>
            <a:r>
              <a:rPr lang="en-US" altLang="zh-CN" b="1" dirty="0">
                <a:solidFill>
                  <a:schemeClr val="accent2"/>
                </a:solidFill>
                <a:latin typeface="Cambria" panose="02040503050406030204" pitchFamily="18" charset="0"/>
                <a:ea typeface="华文中宋" panose="02010600040101010101" charset="-122"/>
                <a:cs typeface="Cambria" panose="02040503050406030204" pitchFamily="18" charset="0"/>
              </a:rPr>
              <a:t>/* </a:t>
            </a:r>
            <a:r>
              <a:rPr lang="zh-CN" altLang="en-US" b="1" dirty="0">
                <a:solidFill>
                  <a:schemeClr val="accent2"/>
                </a:solidFill>
                <a:latin typeface="Cambria" panose="02040503050406030204" pitchFamily="18" charset="0"/>
                <a:ea typeface="华文中宋" panose="02010600040101010101" charset="-122"/>
                <a:cs typeface="Cambria" panose="02040503050406030204" pitchFamily="18" charset="0"/>
              </a:rPr>
              <a:t>我的第一个程序：在屏幕上输出字符串 </a:t>
            </a:r>
            <a:r>
              <a:rPr lang="en-US" altLang="zh-CN" b="1" dirty="0">
                <a:solidFill>
                  <a:schemeClr val="accent2"/>
                </a:solidFill>
                <a:latin typeface="Cambria" panose="02040503050406030204" pitchFamily="18" charset="0"/>
                <a:ea typeface="华文中宋" panose="02010600040101010101" charset="-122"/>
                <a:cs typeface="Cambria" panose="02040503050406030204" pitchFamily="18" charset="0"/>
              </a:rPr>
              <a:t>*</a:t>
            </a:r>
            <a:r>
              <a:rPr lang="en-US" altLang="zh-CN" b="1">
                <a:solidFill>
                  <a:schemeClr val="accent2"/>
                </a:solidFill>
                <a:latin typeface="Cambria" panose="02040503050406030204" pitchFamily="18" charset="0"/>
                <a:ea typeface="华文中宋" panose="02010600040101010101" charset="-122"/>
                <a:cs typeface="Cambria" panose="02040503050406030204" pitchFamily="18" charset="0"/>
              </a:rPr>
              <a:t>/</a:t>
            </a:r>
            <a:endParaRPr lang="en-US" altLang="zh-CN" b="1">
              <a:solidFill>
                <a:schemeClr val="accent2"/>
              </a:solidFill>
              <a:latin typeface="Cambria" panose="02040503050406030204" pitchFamily="18" charset="0"/>
              <a:ea typeface="华文中宋" panose="02010600040101010101" charset="-122"/>
              <a:cs typeface="Cambria" panose="02040503050406030204" pitchFamily="18" charset="0"/>
            </a:endParaRPr>
          </a:p>
          <a:p>
            <a:pPr algn="l"/>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rPr>
              <a:t>#include &lt;iostream</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&gt;</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using namespace std;</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rPr>
              <a:t>int</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 main () {</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rPr>
              <a:t>	cout &lt;&lt; "Hello, world!" &lt;&lt; endl</a:t>
            </a:r>
            <a:r>
              <a:rPr lang="en-US" altLang="zh-CN" b="1" dirty="0">
                <a:solidFill>
                  <a:schemeClr val="folHlink"/>
                </a:solidFill>
                <a:latin typeface="Cambria" panose="02040503050406030204" pitchFamily="18" charset="0"/>
                <a:ea typeface="华文中宋" panose="02010600040101010101" charset="-122"/>
                <a:cs typeface="Cambria" panose="02040503050406030204" pitchFamily="18" charset="0"/>
              </a:rPr>
              <a:t>; </a:t>
            </a:r>
            <a:r>
              <a:rPr lang="en-US" altLang="zh-CN" b="1" dirty="0">
                <a:solidFill>
                  <a:schemeClr val="accent2"/>
                </a:solidFill>
                <a:latin typeface="Cambria" panose="02040503050406030204" pitchFamily="18" charset="0"/>
                <a:ea typeface="华文中宋" panose="02010600040101010101" charset="-122"/>
                <a:cs typeface="Cambria" panose="02040503050406030204" pitchFamily="18" charset="0"/>
              </a:rPr>
              <a:t>//</a:t>
            </a:r>
            <a:r>
              <a:rPr lang="zh-CN" altLang="en-US" b="1" dirty="0">
                <a:solidFill>
                  <a:schemeClr val="accent2"/>
                </a:solidFill>
                <a:latin typeface="Cambria" panose="02040503050406030204" pitchFamily="18" charset="0"/>
                <a:ea typeface="华文中宋" panose="02010600040101010101" charset="-122"/>
                <a:cs typeface="Cambria" panose="02040503050406030204" pitchFamily="18" charset="0"/>
              </a:rPr>
              <a:t>屏幕输出</a:t>
            </a:r>
            <a:endParaRPr lang="zh-CN" altLang="en-US" b="1" dirty="0">
              <a:solidFill>
                <a:schemeClr val="tx2"/>
              </a:solidFill>
              <a:latin typeface="Cambria" panose="02040503050406030204" pitchFamily="18" charset="0"/>
              <a:ea typeface="华文中宋" panose="02010600040101010101" charset="-122"/>
              <a:cs typeface="Cambria" panose="02040503050406030204" pitchFamily="18" charset="0"/>
            </a:endParaRPr>
          </a:p>
          <a:p>
            <a:pPr algn="l"/>
            <a:r>
              <a:rPr lang="zh-CN" altLang="en-US" b="1" dirty="0">
                <a:solidFill>
                  <a:schemeClr val="folHlink"/>
                </a:solidFill>
                <a:latin typeface="Cambria" panose="02040503050406030204" pitchFamily="18" charset="0"/>
                <a:ea typeface="华文中宋" panose="02010600040101010101" charset="-122"/>
                <a:cs typeface="Cambria" panose="02040503050406030204" pitchFamily="18" charset="0"/>
              </a:rPr>
              <a:t>	</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return 0;</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p:txBody>
      </p:sp>
      <p:sp>
        <p:nvSpPr>
          <p:cNvPr id="4" name="圆角矩形 3"/>
          <p:cNvSpPr/>
          <p:nvPr/>
        </p:nvSpPr>
        <p:spPr>
          <a:xfrm>
            <a:off x="539750" y="404495"/>
            <a:ext cx="6192520" cy="432435"/>
          </a:xfrm>
          <a:prstGeom prst="round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 4"/>
          <p:cNvSpPr/>
          <p:nvPr/>
        </p:nvSpPr>
        <p:spPr>
          <a:xfrm>
            <a:off x="5929630" y="1881505"/>
            <a:ext cx="1781175" cy="432435"/>
          </a:xfrm>
          <a:prstGeom prst="round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30050" name="内容占位符 130049"/>
          <p:cNvSpPr>
            <a:spLocks noGrp="1"/>
          </p:cNvSpPr>
          <p:nvPr>
            <p:ph idx="1"/>
          </p:nvPr>
        </p:nvSpPr>
        <p:spPr>
          <a:xfrm>
            <a:off x="539750" y="3355975"/>
            <a:ext cx="8136255" cy="3025775"/>
          </a:xfrm>
        </p:spPr>
        <p:txBody>
          <a:bodyPr/>
          <a:p>
            <a:pPr>
              <a:lnSpc>
                <a:spcPct val="120000"/>
              </a:lnSpc>
              <a:spcBef>
                <a:spcPct val="0"/>
              </a:spcBef>
              <a:buNone/>
            </a:pPr>
            <a:r>
              <a:rPr lang="zh-CN" altLang="en-US" sz="2400" b="1" dirty="0">
                <a:solidFill>
                  <a:schemeClr val="accent2"/>
                </a:solidFill>
              </a:rPr>
              <a:t>（</a:t>
            </a:r>
            <a:r>
              <a:rPr lang="en-US" altLang="zh-CN" sz="2400" b="1" dirty="0">
                <a:solidFill>
                  <a:schemeClr val="accent2"/>
                </a:solidFill>
              </a:rPr>
              <a:t>2</a:t>
            </a:r>
            <a:r>
              <a:rPr lang="zh-CN" altLang="en-US" sz="2400" b="1" dirty="0">
                <a:solidFill>
                  <a:schemeClr val="accent2"/>
                </a:solidFill>
              </a:rPr>
              <a:t>）</a:t>
            </a:r>
            <a:r>
              <a:rPr lang="en-US" altLang="zh-CN" sz="2400" b="1" err="1">
                <a:solidFill>
                  <a:schemeClr val="accent2"/>
                </a:solidFill>
                <a:ea typeface="华文中宋" panose="02010600040101010101" charset="-122"/>
              </a:rPr>
              <a:t>#include  &lt;iostream</a:t>
            </a:r>
            <a:r>
              <a:rPr lang="en-US" altLang="zh-CN" sz="2400" b="1">
                <a:solidFill>
                  <a:schemeClr val="accent2"/>
                </a:solidFill>
                <a:ea typeface="华文中宋" panose="02010600040101010101" charset="-122"/>
              </a:rPr>
              <a:t>&gt;</a:t>
            </a:r>
            <a:endParaRPr lang="en-US" altLang="zh-CN" sz="2400" b="1">
              <a:solidFill>
                <a:schemeClr val="accent2"/>
              </a:solidFill>
              <a:ea typeface="华文中宋" panose="02010600040101010101" charset="-122"/>
            </a:endParaRPr>
          </a:p>
          <a:p>
            <a:pPr marL="0" indent="0">
              <a:lnSpc>
                <a:spcPct val="120000"/>
              </a:lnSpc>
              <a:spcBef>
                <a:spcPct val="0"/>
              </a:spcBef>
              <a:buNone/>
            </a:pPr>
            <a:r>
              <a:rPr lang="zh-CN" altLang="en-US" sz="2400" dirty="0">
                <a:ea typeface="华文中宋" panose="02010600040101010101" charset="-122"/>
              </a:rPr>
              <a:t>告知编译器把名为 </a:t>
            </a:r>
            <a:r>
              <a:rPr lang="en-US" altLang="zh-CN" sz="2400" err="1">
                <a:ea typeface="华文中宋" panose="02010600040101010101" charset="-122"/>
              </a:rPr>
              <a:t>iostream</a:t>
            </a:r>
            <a:r>
              <a:rPr lang="en-US" altLang="zh-CN" sz="2400" dirty="0">
                <a:ea typeface="华文中宋" panose="02010600040101010101" charset="-122"/>
              </a:rPr>
              <a:t> </a:t>
            </a:r>
            <a:r>
              <a:rPr lang="zh-CN" altLang="en-US" sz="2400" dirty="0">
                <a:ea typeface="华文中宋" panose="02010600040101010101" charset="-122"/>
              </a:rPr>
              <a:t>的系统文件包含进来，这样就可以调用 </a:t>
            </a:r>
            <a:r>
              <a:rPr lang="en-US" altLang="zh-CN" sz="2400" err="1">
                <a:solidFill>
                  <a:schemeClr val="accent2"/>
                </a:solidFill>
                <a:ea typeface="华文中宋" panose="02010600040101010101" charset="-122"/>
              </a:rPr>
              <a:t>cout</a:t>
            </a:r>
            <a:r>
              <a:rPr lang="en-US" altLang="zh-CN" sz="2400" dirty="0">
                <a:solidFill>
                  <a:schemeClr val="accent2"/>
                </a:solidFill>
                <a:ea typeface="华文中宋" panose="02010600040101010101" charset="-122"/>
              </a:rPr>
              <a:t> &lt;&lt;</a:t>
            </a:r>
            <a:r>
              <a:rPr lang="en-US" altLang="zh-CN" sz="2400" dirty="0">
                <a:ea typeface="华文中宋" panose="02010600040101010101" charset="-122"/>
              </a:rPr>
              <a:t> </a:t>
            </a:r>
            <a:r>
              <a:rPr lang="zh-CN" altLang="en-US" sz="2400" dirty="0">
                <a:ea typeface="华文中宋" panose="02010600040101010101" charset="-122"/>
              </a:rPr>
              <a:t>向</a:t>
            </a:r>
            <a:r>
              <a:rPr lang="zh-CN" altLang="en-US" sz="2400" dirty="0">
                <a:ea typeface="华文中宋" panose="02010600040101010101" charset="-122"/>
              </a:rPr>
              <a:t>屏幕输出信息。 </a:t>
            </a:r>
            <a:endParaRPr lang="zh-CN" altLang="en-US" sz="2400" dirty="0">
              <a:ea typeface="华文中宋" panose="02010600040101010101" charset="-122"/>
            </a:endParaRPr>
          </a:p>
          <a:p>
            <a:pPr>
              <a:lnSpc>
                <a:spcPct val="120000"/>
              </a:lnSpc>
              <a:spcBef>
                <a:spcPct val="0"/>
              </a:spcBef>
              <a:buNone/>
            </a:pPr>
            <a:r>
              <a:rPr lang="zh-CN" altLang="en-US" sz="2400" b="1" dirty="0">
                <a:solidFill>
                  <a:schemeClr val="accent2"/>
                </a:solidFill>
                <a:sym typeface="+mn-ea"/>
              </a:rPr>
              <a:t>（</a:t>
            </a:r>
            <a:r>
              <a:rPr lang="en-US" altLang="zh-CN" sz="2400" b="1" dirty="0">
                <a:solidFill>
                  <a:schemeClr val="accent2"/>
                </a:solidFill>
                <a:sym typeface="+mn-ea"/>
              </a:rPr>
              <a:t>3</a:t>
            </a:r>
            <a:r>
              <a:rPr lang="zh-CN" altLang="en-US" sz="2400" b="1" dirty="0">
                <a:solidFill>
                  <a:schemeClr val="accent2"/>
                </a:solidFill>
                <a:sym typeface="+mn-ea"/>
              </a:rPr>
              <a:t>） </a:t>
            </a:r>
            <a:r>
              <a:rPr lang="en-US" altLang="zh-CN" sz="2400" b="1">
                <a:solidFill>
                  <a:schemeClr val="accent2"/>
                </a:solidFill>
                <a:sym typeface="+mn-ea"/>
              </a:rPr>
              <a:t>using namespace std;</a:t>
            </a:r>
            <a:endParaRPr lang="en-US" altLang="zh-CN" sz="2400" b="1">
              <a:solidFill>
                <a:schemeClr val="accent2"/>
              </a:solidFill>
              <a:ea typeface="华文中宋" panose="02010600040101010101" charset="-122"/>
            </a:endParaRPr>
          </a:p>
          <a:p>
            <a:pPr marL="0" indent="0">
              <a:lnSpc>
                <a:spcPct val="120000"/>
              </a:lnSpc>
              <a:spcBef>
                <a:spcPct val="0"/>
              </a:spcBef>
              <a:buNone/>
            </a:pPr>
            <a:r>
              <a:rPr lang="zh-CN" altLang="en-US" sz="2400" dirty="0">
                <a:ea typeface="华文中宋" panose="02010600040101010101" charset="-122"/>
                <a:sym typeface="+mn-ea"/>
              </a:rPr>
              <a:t>使用名字空间 </a:t>
            </a:r>
            <a:r>
              <a:rPr lang="en-US" altLang="zh-CN" sz="2400">
                <a:ea typeface="华文中宋" panose="02010600040101010101" charset="-122"/>
                <a:sym typeface="+mn-ea"/>
              </a:rPr>
              <a:t>std </a:t>
            </a:r>
            <a:r>
              <a:rPr lang="zh-CN" altLang="en-US" sz="2400">
                <a:ea typeface="华文中宋" panose="02010600040101010101" charset="-122"/>
                <a:sym typeface="+mn-ea"/>
              </a:rPr>
              <a:t>。</a:t>
            </a:r>
            <a:r>
              <a:rPr lang="zh-CN" altLang="en-US" sz="2000">
                <a:ea typeface="华文中宋" panose="02010600040101010101" charset="-122"/>
                <a:sym typeface="+mn-ea"/>
              </a:rPr>
              <a:t>（初学者暂且把它理解为必须要写的文字）</a:t>
            </a:r>
            <a:endParaRPr lang="en-US" altLang="zh-CN" sz="2000">
              <a:ea typeface="华文中宋" panose="02010600040101010101" charset="-122"/>
            </a:endParaRPr>
          </a:p>
          <a:p>
            <a:pPr>
              <a:lnSpc>
                <a:spcPct val="120000"/>
              </a:lnSpc>
              <a:spcBef>
                <a:spcPct val="0"/>
              </a:spcBef>
            </a:pPr>
            <a:endParaRPr lang="en-US" altLang="zh-CN" sz="2000" dirty="0">
              <a:ea typeface="华文中宋" panose="02010600040101010101" charset="-122"/>
            </a:endParaRPr>
          </a:p>
        </p:txBody>
      </p:sp>
      <p:sp>
        <p:nvSpPr>
          <p:cNvPr id="130052" name="矩形 130051"/>
          <p:cNvSpPr/>
          <p:nvPr/>
        </p:nvSpPr>
        <p:spPr>
          <a:xfrm>
            <a:off x="539750" y="404813"/>
            <a:ext cx="7848600" cy="2657475"/>
          </a:xfrm>
          <a:prstGeom prst="rect">
            <a:avLst/>
          </a:prstGeom>
          <a:noFill/>
          <a:ln w="9525" cap="flat" cmpd="sng">
            <a:solidFill>
              <a:srgbClr val="CC0000"/>
            </a:solidFill>
            <a:prstDash val="solid"/>
            <a:miter/>
            <a:headEnd type="none" w="med" len="med"/>
            <a:tailEnd type="none" w="med" len="med"/>
          </a:ln>
        </p:spPr>
        <p:txBody>
          <a:bodyPr lIns="92075" tIns="46038" rIns="92075" bIns="46038">
            <a:spAutoFit/>
          </a:bodyPr>
          <a:p>
            <a:pPr algn="l"/>
            <a:r>
              <a:rPr lang="en-US" altLang="zh-CN" b="1" dirty="0">
                <a:solidFill>
                  <a:schemeClr val="folHlink"/>
                </a:solidFill>
                <a:latin typeface="Cambria" panose="02040503050406030204" pitchFamily="18" charset="0"/>
                <a:ea typeface="华文中宋" panose="02010600040101010101" charset="-122"/>
                <a:cs typeface="Cambria" panose="02040503050406030204" pitchFamily="18" charset="0"/>
              </a:rPr>
              <a:t>/* </a:t>
            </a:r>
            <a:r>
              <a:rPr lang="zh-CN" altLang="en-US" b="1" dirty="0">
                <a:solidFill>
                  <a:schemeClr val="folHlink"/>
                </a:solidFill>
                <a:latin typeface="Cambria" panose="02040503050406030204" pitchFamily="18" charset="0"/>
                <a:ea typeface="华文中宋" panose="02010600040101010101" charset="-122"/>
                <a:cs typeface="Cambria" panose="02040503050406030204" pitchFamily="18" charset="0"/>
              </a:rPr>
              <a:t>我的第一个程序：在屏幕上输出字符串 </a:t>
            </a:r>
            <a:r>
              <a:rPr lang="en-US" altLang="zh-CN" b="1" dirty="0">
                <a:solidFill>
                  <a:schemeClr val="folHlink"/>
                </a:solidFill>
                <a:latin typeface="Cambria" panose="02040503050406030204" pitchFamily="18" charset="0"/>
                <a:ea typeface="华文中宋" panose="02010600040101010101" charset="-122"/>
                <a:cs typeface="Cambria" panose="02040503050406030204" pitchFamily="18" charset="0"/>
              </a:rPr>
              <a:t>*</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err="1">
                <a:solidFill>
                  <a:schemeClr val="accent2"/>
                </a:solidFill>
                <a:latin typeface="Cambria" panose="02040503050406030204" pitchFamily="18" charset="0"/>
                <a:ea typeface="华文中宋" panose="02010600040101010101" charset="-122"/>
                <a:cs typeface="Cambria" panose="02040503050406030204" pitchFamily="18" charset="0"/>
              </a:rPr>
              <a:t>#include &lt;iostream</a:t>
            </a:r>
            <a:r>
              <a:rPr lang="en-US" altLang="zh-CN" b="1">
                <a:solidFill>
                  <a:schemeClr val="accent2"/>
                </a:solidFill>
                <a:latin typeface="Cambria" panose="02040503050406030204" pitchFamily="18" charset="0"/>
                <a:ea typeface="华文中宋" panose="02010600040101010101" charset="-122"/>
                <a:cs typeface="Cambria" panose="02040503050406030204" pitchFamily="18" charset="0"/>
              </a:rPr>
              <a:t>&gt;</a:t>
            </a:r>
            <a:endParaRPr lang="en-US" altLang="zh-CN" b="1">
              <a:solidFill>
                <a:schemeClr val="accent2"/>
              </a:solidFill>
              <a:latin typeface="Cambria" panose="02040503050406030204" pitchFamily="18" charset="0"/>
              <a:ea typeface="华文中宋" panose="02010600040101010101" charset="-122"/>
              <a:cs typeface="Cambria" panose="02040503050406030204" pitchFamily="18" charset="0"/>
            </a:endParaRPr>
          </a:p>
          <a:p>
            <a:pPr algn="l"/>
            <a:r>
              <a:rPr lang="en-US" altLang="zh-CN" b="1">
                <a:solidFill>
                  <a:schemeClr val="accent2"/>
                </a:solidFill>
                <a:latin typeface="Cambria" panose="02040503050406030204" pitchFamily="18" charset="0"/>
                <a:ea typeface="华文中宋" panose="02010600040101010101" charset="-122"/>
                <a:cs typeface="Cambria" panose="02040503050406030204" pitchFamily="18" charset="0"/>
              </a:rPr>
              <a:t>using namespace std;</a:t>
            </a:r>
            <a:endParaRPr lang="en-US" altLang="zh-CN" b="1">
              <a:solidFill>
                <a:schemeClr val="accent2"/>
              </a:solidFill>
              <a:latin typeface="Cambria" panose="02040503050406030204" pitchFamily="18" charset="0"/>
              <a:ea typeface="华文中宋" panose="02010600040101010101" charset="-122"/>
              <a:cs typeface="Cambria" panose="02040503050406030204" pitchFamily="18" charset="0"/>
            </a:endParaRPr>
          </a:p>
          <a:p>
            <a:pPr algn="l"/>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rPr>
              <a:t>int</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 main () {</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rPr>
              <a:t>	cout &lt;&lt; "Hello, world!" &lt;&lt; endl</a:t>
            </a:r>
            <a:r>
              <a:rPr lang="en-US" altLang="zh-CN" b="1" dirty="0">
                <a:solidFill>
                  <a:schemeClr val="folHlink"/>
                </a:solidFill>
                <a:latin typeface="Cambria" panose="02040503050406030204" pitchFamily="18" charset="0"/>
                <a:ea typeface="华文中宋" panose="02010600040101010101" charset="-122"/>
                <a:cs typeface="Cambria" panose="02040503050406030204" pitchFamily="18" charset="0"/>
              </a:rPr>
              <a:t>; //</a:t>
            </a:r>
            <a:r>
              <a:rPr lang="zh-CN" altLang="en-US" b="1" dirty="0">
                <a:solidFill>
                  <a:schemeClr val="folHlink"/>
                </a:solidFill>
                <a:latin typeface="Cambria" panose="02040503050406030204" pitchFamily="18" charset="0"/>
                <a:ea typeface="华文中宋" panose="02010600040101010101" charset="-122"/>
                <a:cs typeface="Cambria" panose="02040503050406030204" pitchFamily="18" charset="0"/>
              </a:rPr>
              <a:t>屏幕输出</a:t>
            </a:r>
            <a:endParaRPr lang="zh-CN" altLang="en-US" b="1" dirty="0">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zh-CN" altLang="en-US" b="1" dirty="0">
                <a:solidFill>
                  <a:schemeClr val="folHlink"/>
                </a:solidFill>
                <a:latin typeface="Cambria" panose="02040503050406030204" pitchFamily="18" charset="0"/>
                <a:ea typeface="华文中宋" panose="02010600040101010101" charset="-122"/>
                <a:cs typeface="Cambria" panose="02040503050406030204" pitchFamily="18" charset="0"/>
              </a:rPr>
              <a:t>	</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return 0;</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p:txBody>
      </p:sp>
      <p:sp>
        <p:nvSpPr>
          <p:cNvPr id="4" name="圆角矩形 3"/>
          <p:cNvSpPr/>
          <p:nvPr/>
        </p:nvSpPr>
        <p:spPr>
          <a:xfrm>
            <a:off x="539750" y="849630"/>
            <a:ext cx="6192520" cy="707390"/>
          </a:xfrm>
          <a:prstGeom prst="round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28002" name="内容占位符 128001"/>
          <p:cNvSpPr>
            <a:spLocks noGrp="1"/>
          </p:cNvSpPr>
          <p:nvPr>
            <p:ph idx="1"/>
          </p:nvPr>
        </p:nvSpPr>
        <p:spPr>
          <a:xfrm>
            <a:off x="539750" y="3347085"/>
            <a:ext cx="8136255" cy="3034665"/>
          </a:xfrm>
        </p:spPr>
        <p:txBody>
          <a:bodyPr/>
          <a:p>
            <a:pPr>
              <a:spcBef>
                <a:spcPct val="20000"/>
              </a:spcBef>
              <a:buClrTx/>
              <a:buSzTx/>
              <a:buFontTx/>
              <a:buNone/>
            </a:pPr>
            <a:r>
              <a:rPr lang="zh-CN" altLang="en-US" dirty="0">
                <a:solidFill>
                  <a:schemeClr val="accent2"/>
                </a:solidFill>
                <a:latin typeface="Cambria" panose="02040503050406030204" pitchFamily="18" charset="0"/>
              </a:rPr>
              <a:t>（</a:t>
            </a:r>
            <a:r>
              <a:rPr lang="en-US" altLang="zh-CN" dirty="0">
                <a:solidFill>
                  <a:schemeClr val="accent2"/>
                </a:solidFill>
                <a:latin typeface="Cambria" panose="02040503050406030204" pitchFamily="18" charset="0"/>
              </a:rPr>
              <a:t>4</a:t>
            </a:r>
            <a:r>
              <a:rPr lang="zh-CN" altLang="en-US" dirty="0">
                <a:solidFill>
                  <a:schemeClr val="accent2"/>
                </a:solidFill>
                <a:latin typeface="Cambria" panose="02040503050406030204" pitchFamily="18" charset="0"/>
              </a:rPr>
              <a:t>）</a:t>
            </a:r>
            <a:r>
              <a:rPr lang="en-US" altLang="zh-CN" dirty="0">
                <a:solidFill>
                  <a:schemeClr val="accent2"/>
                </a:solidFill>
                <a:latin typeface="Cambria" panose="02040503050406030204" pitchFamily="18" charset="0"/>
              </a:rPr>
              <a:t>main()</a:t>
            </a:r>
            <a:r>
              <a:rPr lang="zh-CN" altLang="en-US" dirty="0">
                <a:solidFill>
                  <a:schemeClr val="accent2"/>
                </a:solidFill>
                <a:latin typeface="Cambria" panose="02040503050406030204" pitchFamily="18" charset="0"/>
              </a:rPr>
              <a:t>：</a:t>
            </a:r>
            <a:r>
              <a:rPr lang="zh-CN" altLang="en-US" dirty="0">
                <a:latin typeface="Cambria" panose="02040503050406030204" pitchFamily="18" charset="0"/>
              </a:rPr>
              <a:t>主函数，是程序的基本部分；</a:t>
            </a:r>
            <a:endParaRPr lang="zh-CN" altLang="en-US" dirty="0">
              <a:latin typeface="Cambria" panose="02040503050406030204" pitchFamily="18" charset="0"/>
            </a:endParaRPr>
          </a:p>
          <a:p>
            <a:pPr marL="0" indent="0">
              <a:spcBef>
                <a:spcPct val="20000"/>
              </a:spcBef>
              <a:buSzTx/>
              <a:buNone/>
            </a:pPr>
            <a:r>
              <a:rPr lang="zh-CN" altLang="en-US" sz="2400" dirty="0">
                <a:latin typeface="Cambria" panose="02040503050406030204" pitchFamily="18" charset="0"/>
              </a:rPr>
              <a:t>每一个 </a:t>
            </a:r>
            <a:r>
              <a:rPr lang="en-US" altLang="zh-CN" sz="2400" dirty="0">
                <a:latin typeface="Cambria" panose="02040503050406030204" pitchFamily="18" charset="0"/>
              </a:rPr>
              <a:t>C/C++ </a:t>
            </a:r>
            <a:r>
              <a:rPr lang="zh-CN" altLang="en-US" sz="2400" dirty="0">
                <a:latin typeface="Cambria" panose="02040503050406030204" pitchFamily="18" charset="0"/>
              </a:rPr>
              <a:t>程序必须有、且只能有一个 </a:t>
            </a:r>
            <a:r>
              <a:rPr lang="en-US" altLang="zh-CN" sz="2400" dirty="0">
                <a:latin typeface="Cambria" panose="02040503050406030204" pitchFamily="18" charset="0"/>
              </a:rPr>
              <a:t>main </a:t>
            </a:r>
            <a:r>
              <a:rPr lang="zh-CN" altLang="en-US" sz="2400" dirty="0">
                <a:latin typeface="Cambria" panose="02040503050406030204" pitchFamily="18" charset="0"/>
              </a:rPr>
              <a:t>函数；</a:t>
            </a:r>
            <a:endParaRPr lang="zh-CN" altLang="en-US" sz="2400" dirty="0">
              <a:latin typeface="Cambria" panose="02040503050406030204" pitchFamily="18" charset="0"/>
            </a:endParaRPr>
          </a:p>
          <a:p>
            <a:pPr marL="0" indent="0">
              <a:lnSpc>
                <a:spcPct val="120000"/>
              </a:lnSpc>
              <a:spcBef>
                <a:spcPct val="0"/>
              </a:spcBef>
              <a:buSzTx/>
              <a:buNone/>
            </a:pPr>
            <a:r>
              <a:rPr lang="zh-CN" altLang="en-US" sz="2400" dirty="0"/>
              <a:t>无论 </a:t>
            </a:r>
            <a:r>
              <a:rPr lang="en-US" altLang="zh-CN" sz="2400" dirty="0"/>
              <a:t>main </a:t>
            </a:r>
            <a:r>
              <a:rPr lang="zh-CN" altLang="en-US" sz="2400" dirty="0"/>
              <a:t>函数放在文件中什么位置（开头、中间或最后），程序总是</a:t>
            </a:r>
            <a:r>
              <a:rPr lang="zh-CN" altLang="en-US" sz="2400" dirty="0">
                <a:solidFill>
                  <a:schemeClr val="accent2"/>
                </a:solidFill>
              </a:rPr>
              <a:t>从</a:t>
            </a:r>
            <a:r>
              <a:rPr lang="en-US" altLang="zh-CN" sz="2400" dirty="0">
                <a:solidFill>
                  <a:schemeClr val="accent2"/>
                </a:solidFill>
              </a:rPr>
              <a:t>main()</a:t>
            </a:r>
            <a:r>
              <a:rPr lang="zh-CN" altLang="en-US" sz="2400" dirty="0">
                <a:solidFill>
                  <a:schemeClr val="accent2"/>
                </a:solidFill>
              </a:rPr>
              <a:t>函数开始运行</a:t>
            </a:r>
            <a:r>
              <a:rPr lang="zh-CN" altLang="en-US" sz="2400" dirty="0">
                <a:solidFill>
                  <a:srgbClr val="0000FF"/>
                </a:solidFill>
              </a:rPr>
              <a:t>。</a:t>
            </a:r>
            <a:endParaRPr lang="zh-CN" altLang="en-US" sz="2400" dirty="0">
              <a:solidFill>
                <a:srgbClr val="0000FF"/>
              </a:solidFill>
              <a:latin typeface="Cambria" panose="02040503050406030204" pitchFamily="18" charset="0"/>
            </a:endParaRPr>
          </a:p>
        </p:txBody>
      </p:sp>
      <p:sp>
        <p:nvSpPr>
          <p:cNvPr id="128004" name="矩形 128003"/>
          <p:cNvSpPr/>
          <p:nvPr/>
        </p:nvSpPr>
        <p:spPr>
          <a:xfrm>
            <a:off x="539750" y="404813"/>
            <a:ext cx="7848600" cy="2676525"/>
          </a:xfrm>
          <a:prstGeom prst="rect">
            <a:avLst/>
          </a:prstGeom>
          <a:noFill/>
          <a:ln w="9525" cap="flat" cmpd="sng">
            <a:solidFill>
              <a:srgbClr val="CC0000"/>
            </a:solidFill>
            <a:prstDash val="solid"/>
            <a:miter/>
            <a:headEnd type="none" w="med" len="med"/>
            <a:tailEnd type="none" w="med" len="med"/>
          </a:ln>
        </p:spPr>
        <p:txBody>
          <a:bodyPr lIns="92075" tIns="46038" rIns="92075" bIns="46038">
            <a:spAutoFit/>
          </a:bodyPr>
          <a:p>
            <a:pPr algn="l"/>
            <a:r>
              <a:rPr lang="en-US" altLang="zh-CN" b="1" dirty="0">
                <a:solidFill>
                  <a:schemeClr val="folHlink"/>
                </a:solidFill>
                <a:latin typeface="Cambria" panose="02040503050406030204" pitchFamily="18" charset="0"/>
                <a:ea typeface="华文中宋" panose="02010600040101010101" charset="-122"/>
                <a:cs typeface="Cambria" panose="02040503050406030204" pitchFamily="18" charset="0"/>
              </a:rPr>
              <a:t>/* </a:t>
            </a:r>
            <a:r>
              <a:rPr lang="zh-CN" altLang="en-US" b="1" dirty="0">
                <a:solidFill>
                  <a:schemeClr val="folHlink"/>
                </a:solidFill>
                <a:latin typeface="Cambria" panose="02040503050406030204" pitchFamily="18" charset="0"/>
                <a:ea typeface="华文中宋" panose="02010600040101010101" charset="-122"/>
                <a:cs typeface="Cambria" panose="02040503050406030204" pitchFamily="18" charset="0"/>
              </a:rPr>
              <a:t>我的第一个程序：在屏幕上输出字符串 </a:t>
            </a:r>
            <a:r>
              <a:rPr lang="en-US" altLang="zh-CN" b="1" dirty="0">
                <a:solidFill>
                  <a:schemeClr val="folHlink"/>
                </a:solidFill>
                <a:latin typeface="Cambria" panose="02040503050406030204" pitchFamily="18" charset="0"/>
                <a:ea typeface="华文中宋" panose="02010600040101010101" charset="-122"/>
                <a:cs typeface="Cambria" panose="02040503050406030204" pitchFamily="18" charset="0"/>
              </a:rPr>
              <a:t>*</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rPr>
              <a:t>#include &lt;iostream</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&gt;</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using namespace std;</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err="1">
                <a:solidFill>
                  <a:schemeClr val="accent2"/>
                </a:solidFill>
                <a:latin typeface="Cambria" panose="02040503050406030204" pitchFamily="18" charset="0"/>
                <a:ea typeface="华文中宋" panose="02010600040101010101" charset="-122"/>
                <a:cs typeface="Cambria" panose="02040503050406030204" pitchFamily="18" charset="0"/>
              </a:rPr>
              <a:t>int</a:t>
            </a:r>
            <a:r>
              <a:rPr lang="en-US" altLang="zh-CN" b="1">
                <a:solidFill>
                  <a:schemeClr val="accent2"/>
                </a:solidFill>
                <a:latin typeface="Cambria" panose="02040503050406030204" pitchFamily="18" charset="0"/>
                <a:ea typeface="华文中宋" panose="02010600040101010101" charset="-122"/>
                <a:cs typeface="Cambria" panose="02040503050406030204" pitchFamily="18" charset="0"/>
              </a:rPr>
              <a:t> main ()</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 {</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rPr>
              <a:t>	cout &lt;&lt; "Hello, world!" &lt;&lt; endl</a:t>
            </a:r>
            <a:r>
              <a:rPr lang="en-US" altLang="zh-CN" b="1" dirty="0">
                <a:solidFill>
                  <a:schemeClr val="folHlink"/>
                </a:solidFill>
                <a:latin typeface="Cambria" panose="02040503050406030204" pitchFamily="18" charset="0"/>
                <a:ea typeface="华文中宋" panose="02010600040101010101" charset="-122"/>
                <a:cs typeface="Cambria" panose="02040503050406030204" pitchFamily="18" charset="0"/>
              </a:rPr>
              <a:t>; //</a:t>
            </a:r>
            <a:r>
              <a:rPr lang="zh-CN" altLang="en-US" b="1" dirty="0">
                <a:solidFill>
                  <a:schemeClr val="folHlink"/>
                </a:solidFill>
                <a:latin typeface="Cambria" panose="02040503050406030204" pitchFamily="18" charset="0"/>
                <a:ea typeface="华文中宋" panose="02010600040101010101" charset="-122"/>
                <a:cs typeface="Cambria" panose="02040503050406030204" pitchFamily="18" charset="0"/>
              </a:rPr>
              <a:t>屏幕输出</a:t>
            </a:r>
            <a:endParaRPr lang="zh-CN" altLang="en-US" b="1" dirty="0">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zh-CN" altLang="en-US" b="1" dirty="0">
                <a:solidFill>
                  <a:schemeClr val="folHlink"/>
                </a:solidFill>
                <a:latin typeface="Cambria" panose="02040503050406030204" pitchFamily="18" charset="0"/>
                <a:ea typeface="华文中宋" panose="02010600040101010101" charset="-122"/>
                <a:cs typeface="Cambria" panose="02040503050406030204" pitchFamily="18" charset="0"/>
              </a:rPr>
              <a:t>	</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return 0;</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p:txBody>
      </p:sp>
      <p:sp>
        <p:nvSpPr>
          <p:cNvPr id="4" name="圆角矩形 3"/>
          <p:cNvSpPr/>
          <p:nvPr/>
        </p:nvSpPr>
        <p:spPr>
          <a:xfrm>
            <a:off x="539750" y="1517650"/>
            <a:ext cx="1647190" cy="432435"/>
          </a:xfrm>
          <a:prstGeom prst="round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29026" name="内容占位符 129025"/>
          <p:cNvSpPr>
            <a:spLocks noGrp="1"/>
          </p:cNvSpPr>
          <p:nvPr>
            <p:ph idx="1"/>
          </p:nvPr>
        </p:nvSpPr>
        <p:spPr>
          <a:xfrm>
            <a:off x="503555" y="3400425"/>
            <a:ext cx="8136255" cy="2784475"/>
          </a:xfrm>
        </p:spPr>
        <p:txBody>
          <a:bodyPr/>
          <a:p>
            <a:pPr>
              <a:lnSpc>
                <a:spcPct val="120000"/>
              </a:lnSpc>
              <a:spcBef>
                <a:spcPct val="0"/>
              </a:spcBef>
            </a:pPr>
            <a:r>
              <a:rPr lang="en-US" altLang="zh-CN" sz="2400" dirty="0"/>
              <a:t>main() </a:t>
            </a:r>
            <a:r>
              <a:rPr lang="zh-CN" altLang="en-US" sz="2400" dirty="0"/>
              <a:t>函数的主体是用一对花括号包起来的两条语句。</a:t>
            </a:r>
            <a:endParaRPr lang="zh-CN" altLang="en-US" sz="2400" dirty="0"/>
          </a:p>
          <a:p>
            <a:pPr>
              <a:lnSpc>
                <a:spcPct val="120000"/>
              </a:lnSpc>
              <a:spcBef>
                <a:spcPct val="0"/>
              </a:spcBef>
            </a:pPr>
            <a:r>
              <a:rPr lang="zh-CN" altLang="en-US" sz="2400" dirty="0"/>
              <a:t>第一条语句的功能是：调用 </a:t>
            </a:r>
            <a:r>
              <a:rPr lang="en-US" altLang="zh-CN" sz="2400" b="1" err="1">
                <a:solidFill>
                  <a:schemeClr val="accent2"/>
                </a:solidFill>
              </a:rPr>
              <a:t>cout</a:t>
            </a:r>
            <a:r>
              <a:rPr lang="en-US" altLang="zh-CN" sz="2400" b="1">
                <a:solidFill>
                  <a:schemeClr val="accent2"/>
                </a:solidFill>
              </a:rPr>
              <a:t> &lt;&lt;</a:t>
            </a:r>
            <a:r>
              <a:rPr lang="en-US" altLang="zh-CN" sz="2400" dirty="0"/>
              <a:t> </a:t>
            </a:r>
            <a:r>
              <a:rPr lang="zh-CN" altLang="en-US" sz="2400" dirty="0"/>
              <a:t>进行输出。</a:t>
            </a:r>
            <a:endParaRPr lang="zh-CN" altLang="en-US" sz="2400" dirty="0"/>
          </a:p>
          <a:p>
            <a:pPr>
              <a:lnSpc>
                <a:spcPct val="120000"/>
              </a:lnSpc>
              <a:spcBef>
                <a:spcPct val="0"/>
              </a:spcBef>
            </a:pPr>
            <a:r>
              <a:rPr lang="zh-CN" altLang="en-US" sz="2400" dirty="0"/>
              <a:t>程序运行时将在输出窗口按原样显示一对英文双引号中的字符序列： </a:t>
            </a:r>
            <a:r>
              <a:rPr lang="en-US" altLang="zh-CN" sz="2400" b="1" dirty="0">
                <a:solidFill>
                  <a:schemeClr val="accent2"/>
                </a:solidFill>
              </a:rPr>
              <a:t>H</a:t>
            </a:r>
            <a:r>
              <a:rPr lang="en-US" altLang="zh-CN" sz="2400" b="1">
                <a:solidFill>
                  <a:schemeClr val="accent2"/>
                </a:solidFill>
              </a:rPr>
              <a:t>ello, world!</a:t>
            </a:r>
            <a:r>
              <a:rPr lang="en-US" altLang="zh-CN" sz="2400"/>
              <a:t> </a:t>
            </a:r>
            <a:r>
              <a:rPr lang="zh-CN" altLang="en-US" sz="2400"/>
              <a:t>，然后输出一个 </a:t>
            </a:r>
            <a:r>
              <a:rPr lang="en-US" altLang="zh-CN" sz="2400" b="1">
                <a:solidFill>
                  <a:schemeClr val="accent2"/>
                </a:solidFill>
              </a:rPr>
              <a:t>endl</a:t>
            </a:r>
            <a:r>
              <a:rPr lang="zh-CN" altLang="en-US" sz="2400"/>
              <a:t>。</a:t>
            </a:r>
            <a:endParaRPr lang="zh-CN" altLang="en-US" sz="2400"/>
          </a:p>
          <a:p>
            <a:pPr>
              <a:lnSpc>
                <a:spcPct val="120000"/>
              </a:lnSpc>
              <a:spcBef>
                <a:spcPct val="0"/>
              </a:spcBef>
              <a:buSzTx/>
            </a:pPr>
            <a:r>
              <a:rPr lang="en-US" altLang="zh-CN" sz="2400" b="1">
                <a:solidFill>
                  <a:schemeClr val="accent2"/>
                </a:solidFill>
              </a:rPr>
              <a:t>endl</a:t>
            </a:r>
            <a:r>
              <a:rPr lang="en-US" altLang="zh-CN" sz="2400"/>
              <a:t> </a:t>
            </a:r>
            <a:r>
              <a:rPr lang="zh-CN" altLang="en-US" sz="2400"/>
              <a:t>是 </a:t>
            </a:r>
            <a:r>
              <a:rPr lang="en-US" altLang="zh-CN" sz="2400"/>
              <a:t>C++ </a:t>
            </a:r>
            <a:r>
              <a:rPr lang="zh-CN" altLang="en-US" sz="2400"/>
              <a:t>系统内部定义好的符号常量</a:t>
            </a:r>
            <a:r>
              <a:rPr lang="en-US" altLang="zh-CN" sz="2400"/>
              <a:t>“</a:t>
            </a:r>
            <a:r>
              <a:rPr lang="zh-CN" altLang="en-US" sz="2400">
                <a:solidFill>
                  <a:schemeClr val="accent2"/>
                </a:solidFill>
              </a:rPr>
              <a:t>换行符</a:t>
            </a:r>
            <a:r>
              <a:rPr lang="en-US" altLang="zh-CN" sz="2400"/>
              <a:t>”</a:t>
            </a:r>
            <a:r>
              <a:rPr lang="zh-CN" altLang="en-US" sz="2400"/>
              <a:t>。效果是使屏幕上的光标移动到下一行（以供后续输出）。</a:t>
            </a:r>
            <a:endParaRPr lang="zh-CN" altLang="en-US" sz="2400"/>
          </a:p>
        </p:txBody>
      </p:sp>
      <p:sp>
        <p:nvSpPr>
          <p:cNvPr id="129028" name="矩形 129027"/>
          <p:cNvSpPr/>
          <p:nvPr/>
        </p:nvSpPr>
        <p:spPr>
          <a:xfrm>
            <a:off x="550545" y="420688"/>
            <a:ext cx="7848600" cy="2676525"/>
          </a:xfrm>
          <a:prstGeom prst="rect">
            <a:avLst/>
          </a:prstGeom>
          <a:noFill/>
          <a:ln w="9525" cap="flat" cmpd="sng">
            <a:solidFill>
              <a:srgbClr val="CC0000"/>
            </a:solidFill>
            <a:prstDash val="solid"/>
            <a:miter/>
            <a:headEnd type="none" w="med" len="med"/>
            <a:tailEnd type="none" w="med" len="med"/>
          </a:ln>
        </p:spPr>
        <p:txBody>
          <a:bodyPr wrap="square" lIns="92075" tIns="46038" rIns="92075" bIns="46038">
            <a:spAutoFit/>
          </a:bodyPr>
          <a:p>
            <a:pPr algn="l"/>
            <a:r>
              <a:rPr lang="en-US" altLang="zh-CN" b="1" dirty="0">
                <a:solidFill>
                  <a:schemeClr val="folHlink"/>
                </a:solidFill>
                <a:latin typeface="Cambria" panose="02040503050406030204" pitchFamily="18" charset="0"/>
                <a:ea typeface="华文中宋" panose="02010600040101010101" charset="-122"/>
                <a:cs typeface="Cambria" panose="02040503050406030204" pitchFamily="18" charset="0"/>
              </a:rPr>
              <a:t>/* </a:t>
            </a:r>
            <a:r>
              <a:rPr lang="zh-CN" altLang="en-US" b="1" dirty="0">
                <a:solidFill>
                  <a:schemeClr val="folHlink"/>
                </a:solidFill>
                <a:latin typeface="Cambria" panose="02040503050406030204" pitchFamily="18" charset="0"/>
                <a:ea typeface="华文中宋" panose="02010600040101010101" charset="-122"/>
                <a:cs typeface="Cambria" panose="02040503050406030204" pitchFamily="18" charset="0"/>
              </a:rPr>
              <a:t>我的第一个程序：在屏幕上输出字符串 </a:t>
            </a:r>
            <a:r>
              <a:rPr lang="en-US" altLang="zh-CN" b="1" dirty="0">
                <a:solidFill>
                  <a:schemeClr val="folHlink"/>
                </a:solidFill>
                <a:latin typeface="Cambria" panose="02040503050406030204" pitchFamily="18" charset="0"/>
                <a:ea typeface="华文中宋" panose="02010600040101010101" charset="-122"/>
                <a:cs typeface="Cambria" panose="02040503050406030204" pitchFamily="18" charset="0"/>
              </a:rPr>
              <a:t>*</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rPr>
              <a:t>#include &lt;iostream</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&gt;</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using namespace std;</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rPr>
              <a:t>int</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 main () {</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	</a:t>
            </a:r>
            <a:r>
              <a:rPr lang="en-US" altLang="zh-CN" b="1" err="1">
                <a:solidFill>
                  <a:schemeClr val="accent2"/>
                </a:solidFill>
                <a:latin typeface="Cambria" panose="02040503050406030204" pitchFamily="18" charset="0"/>
                <a:ea typeface="华文中宋" panose="02010600040101010101" charset="-122"/>
                <a:cs typeface="Cambria" panose="02040503050406030204" pitchFamily="18" charset="0"/>
              </a:rPr>
              <a:t>cout &lt;&lt; "Hello, world!" &lt;&lt; endl</a:t>
            </a:r>
            <a:r>
              <a:rPr lang="en-US" altLang="zh-CN" b="1">
                <a:solidFill>
                  <a:schemeClr val="accent2"/>
                </a:solidFill>
                <a:latin typeface="Cambria" panose="02040503050406030204" pitchFamily="18" charset="0"/>
                <a:ea typeface="华文中宋" panose="02010600040101010101" charset="-122"/>
                <a:cs typeface="Cambria" panose="02040503050406030204" pitchFamily="18" charset="0"/>
              </a:rPr>
              <a:t>;</a:t>
            </a:r>
            <a:r>
              <a:rPr lang="en-US" altLang="zh-CN" b="1" dirty="0">
                <a:solidFill>
                  <a:schemeClr val="folHlink"/>
                </a:solidFill>
                <a:latin typeface="Cambria" panose="02040503050406030204" pitchFamily="18" charset="0"/>
                <a:ea typeface="华文中宋" panose="02010600040101010101" charset="-122"/>
                <a:cs typeface="Cambria" panose="02040503050406030204" pitchFamily="18" charset="0"/>
              </a:rPr>
              <a:t> //</a:t>
            </a:r>
            <a:r>
              <a:rPr lang="zh-CN" altLang="en-US" b="1" dirty="0">
                <a:solidFill>
                  <a:schemeClr val="folHlink"/>
                </a:solidFill>
                <a:latin typeface="Cambria" panose="02040503050406030204" pitchFamily="18" charset="0"/>
                <a:ea typeface="华文中宋" panose="02010600040101010101" charset="-122"/>
                <a:cs typeface="Cambria" panose="02040503050406030204" pitchFamily="18" charset="0"/>
              </a:rPr>
              <a:t>屏幕输出</a:t>
            </a:r>
            <a:endParaRPr lang="zh-CN" altLang="en-US" b="1" dirty="0">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zh-CN" altLang="en-US" b="1" dirty="0">
                <a:solidFill>
                  <a:schemeClr val="folHlink"/>
                </a:solidFill>
                <a:latin typeface="Cambria" panose="02040503050406030204" pitchFamily="18" charset="0"/>
                <a:ea typeface="华文中宋" panose="02010600040101010101" charset="-122"/>
                <a:cs typeface="Cambria" panose="02040503050406030204" pitchFamily="18" charset="0"/>
              </a:rPr>
              <a:t>	</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return 0;</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p:txBody>
      </p:sp>
      <p:sp>
        <p:nvSpPr>
          <p:cNvPr id="4" name="圆角矩形 3"/>
          <p:cNvSpPr/>
          <p:nvPr>
            <p:custDataLst>
              <p:tags r:id="rId1"/>
            </p:custDataLst>
          </p:nvPr>
        </p:nvSpPr>
        <p:spPr>
          <a:xfrm>
            <a:off x="1475740" y="1917065"/>
            <a:ext cx="4506595" cy="432435"/>
          </a:xfrm>
          <a:prstGeom prst="round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31074" name="内容占位符 131073"/>
          <p:cNvSpPr>
            <a:spLocks noGrp="1"/>
          </p:cNvSpPr>
          <p:nvPr>
            <p:ph idx="1"/>
          </p:nvPr>
        </p:nvSpPr>
        <p:spPr>
          <a:xfrm>
            <a:off x="539750" y="3329940"/>
            <a:ext cx="8136255" cy="3051810"/>
          </a:xfrm>
        </p:spPr>
        <p:txBody>
          <a:bodyPr/>
          <a:p>
            <a:pPr>
              <a:lnSpc>
                <a:spcPct val="120000"/>
              </a:lnSpc>
              <a:spcBef>
                <a:spcPct val="0"/>
              </a:spcBef>
              <a:buNone/>
            </a:pPr>
            <a:r>
              <a:rPr lang="zh-CN" altLang="en-US" dirty="0">
                <a:solidFill>
                  <a:schemeClr val="accent2"/>
                </a:solidFill>
              </a:rPr>
              <a:t>（</a:t>
            </a:r>
            <a:r>
              <a:rPr lang="en-US" altLang="zh-CN" dirty="0">
                <a:solidFill>
                  <a:schemeClr val="accent2"/>
                </a:solidFill>
              </a:rPr>
              <a:t>5</a:t>
            </a:r>
            <a:r>
              <a:rPr lang="zh-CN" altLang="en-US" dirty="0">
                <a:solidFill>
                  <a:schemeClr val="accent2"/>
                </a:solidFill>
              </a:rPr>
              <a:t>）</a:t>
            </a:r>
            <a:r>
              <a:rPr lang="en-US" altLang="zh-CN">
                <a:solidFill>
                  <a:schemeClr val="accent2"/>
                </a:solidFill>
              </a:rPr>
              <a:t>return 0;</a:t>
            </a:r>
            <a:endParaRPr lang="en-US" altLang="zh-CN">
              <a:solidFill>
                <a:schemeClr val="accent2"/>
              </a:solidFill>
              <a:ea typeface="华文中宋" panose="02010600040101010101" charset="-122"/>
            </a:endParaRPr>
          </a:p>
          <a:p>
            <a:pPr marL="0" indent="0">
              <a:lnSpc>
                <a:spcPct val="120000"/>
              </a:lnSpc>
              <a:spcBef>
                <a:spcPct val="0"/>
              </a:spcBef>
              <a:buNone/>
            </a:pPr>
            <a:r>
              <a:rPr lang="zh-CN" altLang="en-US" dirty="0">
                <a:ea typeface="华文中宋" panose="02010600040101010101" charset="-122"/>
              </a:rPr>
              <a:t>程序运行完毕时，通常要返回给系统一个值，把自己的运行情况告诉系统。通常以 </a:t>
            </a:r>
            <a:r>
              <a:rPr lang="en-US" altLang="zh-CN" dirty="0">
                <a:ea typeface="华文中宋" panose="02010600040101010101" charset="-122"/>
              </a:rPr>
              <a:t>0 </a:t>
            </a:r>
            <a:r>
              <a:rPr lang="zh-CN" altLang="en-US" dirty="0">
                <a:ea typeface="华文中宋" panose="02010600040101010101" charset="-122"/>
              </a:rPr>
              <a:t>表示工作正常。</a:t>
            </a:r>
            <a:endParaRPr lang="zh-CN" altLang="en-US" dirty="0">
              <a:ea typeface="华文中宋" panose="02010600040101010101" charset="-122"/>
            </a:endParaRPr>
          </a:p>
        </p:txBody>
      </p:sp>
      <p:sp>
        <p:nvSpPr>
          <p:cNvPr id="131076" name="矩形 131075"/>
          <p:cNvSpPr/>
          <p:nvPr/>
        </p:nvSpPr>
        <p:spPr>
          <a:xfrm>
            <a:off x="539750" y="404813"/>
            <a:ext cx="7848600" cy="2657475"/>
          </a:xfrm>
          <a:prstGeom prst="rect">
            <a:avLst/>
          </a:prstGeom>
          <a:noFill/>
          <a:ln w="9525" cap="flat" cmpd="sng">
            <a:solidFill>
              <a:srgbClr val="CC0000"/>
            </a:solidFill>
            <a:prstDash val="solid"/>
            <a:miter/>
            <a:headEnd type="none" w="med" len="med"/>
            <a:tailEnd type="none" w="med" len="med"/>
          </a:ln>
        </p:spPr>
        <p:txBody>
          <a:bodyPr lIns="92075" tIns="46038" rIns="92075" bIns="46038">
            <a:spAutoFit/>
          </a:bodyPr>
          <a:p>
            <a:pPr algn="l"/>
            <a:r>
              <a:rPr lang="en-US" altLang="zh-CN" b="1" dirty="0">
                <a:solidFill>
                  <a:schemeClr val="folHlink"/>
                </a:solidFill>
                <a:latin typeface="Cambria" panose="02040503050406030204" pitchFamily="18" charset="0"/>
                <a:ea typeface="华文中宋" panose="02010600040101010101" charset="-122"/>
                <a:cs typeface="Cambria" panose="02040503050406030204" pitchFamily="18" charset="0"/>
              </a:rPr>
              <a:t>/* </a:t>
            </a:r>
            <a:r>
              <a:rPr lang="zh-CN" altLang="en-US" b="1" dirty="0">
                <a:solidFill>
                  <a:schemeClr val="folHlink"/>
                </a:solidFill>
                <a:latin typeface="Cambria" panose="02040503050406030204" pitchFamily="18" charset="0"/>
                <a:ea typeface="华文中宋" panose="02010600040101010101" charset="-122"/>
                <a:cs typeface="Cambria" panose="02040503050406030204" pitchFamily="18" charset="0"/>
              </a:rPr>
              <a:t>我的第一个程序：在屏幕上输出字符串 </a:t>
            </a:r>
            <a:r>
              <a:rPr lang="en-US" altLang="zh-CN" b="1" dirty="0">
                <a:solidFill>
                  <a:schemeClr val="folHlink"/>
                </a:solidFill>
                <a:latin typeface="Cambria" panose="02040503050406030204" pitchFamily="18" charset="0"/>
                <a:ea typeface="华文中宋" panose="02010600040101010101" charset="-122"/>
                <a:cs typeface="Cambria" panose="02040503050406030204" pitchFamily="18" charset="0"/>
              </a:rPr>
              <a:t>*</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rPr>
              <a:t>#include &lt;iostream</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&gt;</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using namespace std;</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rPr>
              <a:t>int</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 main () {</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rPr>
              <a:t>	cout &lt;&lt; "Hello, world!" &lt;&lt; endl</a:t>
            </a:r>
            <a:r>
              <a:rPr lang="en-US" altLang="zh-CN" b="1" dirty="0">
                <a:solidFill>
                  <a:schemeClr val="folHlink"/>
                </a:solidFill>
                <a:latin typeface="Cambria" panose="02040503050406030204" pitchFamily="18" charset="0"/>
                <a:ea typeface="华文中宋" panose="02010600040101010101" charset="-122"/>
                <a:cs typeface="Cambria" panose="02040503050406030204" pitchFamily="18" charset="0"/>
              </a:rPr>
              <a:t>; //</a:t>
            </a:r>
            <a:r>
              <a:rPr lang="zh-CN" altLang="en-US" b="1" dirty="0">
                <a:solidFill>
                  <a:schemeClr val="folHlink"/>
                </a:solidFill>
                <a:latin typeface="Cambria" panose="02040503050406030204" pitchFamily="18" charset="0"/>
                <a:ea typeface="华文中宋" panose="02010600040101010101" charset="-122"/>
                <a:cs typeface="Cambria" panose="02040503050406030204" pitchFamily="18" charset="0"/>
              </a:rPr>
              <a:t>屏幕输出</a:t>
            </a:r>
            <a:endParaRPr lang="zh-CN" altLang="en-US" b="1" dirty="0">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zh-CN" altLang="en-US" b="1" dirty="0">
                <a:solidFill>
                  <a:schemeClr val="accent2"/>
                </a:solidFill>
                <a:latin typeface="Cambria" panose="02040503050406030204" pitchFamily="18" charset="0"/>
                <a:ea typeface="华文中宋" panose="02010600040101010101" charset="-122"/>
                <a:cs typeface="Cambria" panose="02040503050406030204" pitchFamily="18" charset="0"/>
              </a:rPr>
              <a:t>	</a:t>
            </a:r>
            <a:r>
              <a:rPr lang="en-US" altLang="zh-CN" b="1">
                <a:solidFill>
                  <a:schemeClr val="accent2"/>
                </a:solidFill>
                <a:latin typeface="Cambria" panose="02040503050406030204" pitchFamily="18" charset="0"/>
                <a:ea typeface="华文中宋" panose="02010600040101010101" charset="-122"/>
                <a:cs typeface="Cambria" panose="02040503050406030204" pitchFamily="18" charset="0"/>
              </a:rPr>
              <a:t>return 0;</a:t>
            </a:r>
            <a:endParaRPr lang="en-US" altLang="zh-CN" b="1">
              <a:solidFill>
                <a:schemeClr val="accent2"/>
              </a:solidFill>
              <a:latin typeface="Cambria" panose="02040503050406030204" pitchFamily="18" charset="0"/>
              <a:ea typeface="华文中宋" panose="02010600040101010101" charset="-122"/>
              <a:cs typeface="Cambria" panose="02040503050406030204" pitchFamily="18" charset="0"/>
            </a:endParaRPr>
          </a:p>
          <a:p>
            <a:pPr algn="l"/>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p:txBody>
      </p:sp>
      <p:sp>
        <p:nvSpPr>
          <p:cNvPr id="4" name="圆角矩形 3"/>
          <p:cNvSpPr/>
          <p:nvPr>
            <p:custDataLst>
              <p:tags r:id="rId1"/>
            </p:custDataLst>
          </p:nvPr>
        </p:nvSpPr>
        <p:spPr>
          <a:xfrm>
            <a:off x="1475740" y="2277110"/>
            <a:ext cx="1450340" cy="432435"/>
          </a:xfrm>
          <a:prstGeom prst="round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graphicFrame>
        <p:nvGraphicFramePr>
          <p:cNvPr id="133122" name="表格 133121"/>
          <p:cNvGraphicFramePr/>
          <p:nvPr/>
        </p:nvGraphicFramePr>
        <p:xfrm>
          <a:off x="900113" y="3751263"/>
          <a:ext cx="4752975" cy="2701925"/>
        </p:xfrm>
        <a:graphic>
          <a:graphicData uri="http://schemas.openxmlformats.org/drawingml/2006/table">
            <a:tbl>
              <a:tblPr/>
              <a:tblGrid>
                <a:gridCol w="4752975"/>
              </a:tblGrid>
              <a:tr h="517525">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buNone/>
                      </a:pPr>
                      <a:r>
                        <a:rPr lang="zh-CN" altLang="en-US" sz="2800" dirty="0">
                          <a:ea typeface="华文中宋" panose="02010600040101010101" charset="-122"/>
                          <a:cs typeface="Cambria" panose="02040503050406030204" pitchFamily="18" charset="0"/>
                        </a:rPr>
                        <a:t>准备性的代码行</a:t>
                      </a:r>
                      <a:endParaRPr lang="zh-CN" altLang="en-US" sz="2800">
                        <a:ea typeface="华文中宋" panose="02010600040101010101" charset="-122"/>
                        <a:cs typeface="Cambria" panose="02040503050406030204" pitchFamily="18"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84400">
                <a:tc>
                  <a: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buNone/>
                      </a:pPr>
                      <a:r>
                        <a:rPr lang="en-US" altLang="zh-CN" sz="2800" dirty="0">
                          <a:ea typeface="华文中宋" panose="02010600040101010101" charset="-122"/>
                          <a:cs typeface="Cambria" panose="02040503050406030204" pitchFamily="18" charset="0"/>
                        </a:rPr>
                        <a:t>int</a:t>
                      </a:r>
                      <a:r>
                        <a:rPr lang="zh-CN" altLang="en-US" sz="2800">
                          <a:ea typeface="华文中宋" panose="02010600040101010101" charset="-122"/>
                          <a:cs typeface="Cambria" panose="02040503050406030204" pitchFamily="18" charset="0"/>
                        </a:rPr>
                        <a:t> </a:t>
                      </a:r>
                      <a:r>
                        <a:rPr lang="en-US" altLang="zh-CN" sz="2800">
                          <a:solidFill>
                            <a:schemeClr val="hlink"/>
                          </a:solidFill>
                          <a:ea typeface="华文中宋" panose="02010600040101010101" charset="-122"/>
                          <a:cs typeface="Cambria" panose="02040503050406030204" pitchFamily="18" charset="0"/>
                        </a:rPr>
                        <a:t>main( )</a:t>
                      </a:r>
                      <a:endParaRPr lang="en-US" altLang="zh-CN" sz="2800">
                        <a:solidFill>
                          <a:schemeClr val="hlink"/>
                        </a:solidFill>
                        <a:ea typeface="华文中宋" panose="02010600040101010101" charset="-122"/>
                        <a:cs typeface="Cambria" panose="02040503050406030204" pitchFamily="18" charset="0"/>
                      </a:endParaRPr>
                    </a:p>
                    <a:p>
                      <a:pPr marL="0" lvl="0" indent="0">
                        <a:buNone/>
                      </a:pPr>
                      <a:r>
                        <a:rPr lang="en-US" altLang="zh-CN" sz="2800">
                          <a:solidFill>
                            <a:schemeClr val="hlink"/>
                          </a:solidFill>
                          <a:ea typeface="华文中宋" panose="02010600040101010101" charset="-122"/>
                          <a:cs typeface="Cambria" panose="02040503050406030204" pitchFamily="18" charset="0"/>
                        </a:rPr>
                        <a:t>{   </a:t>
                      </a:r>
                      <a:r>
                        <a:rPr lang="en-US" altLang="zh-CN" sz="2800">
                          <a:ea typeface="华文中宋" panose="02010600040101010101" charset="-122"/>
                          <a:cs typeface="Cambria" panose="02040503050406030204" pitchFamily="18" charset="0"/>
                        </a:rPr>
                        <a:t>                   //</a:t>
                      </a:r>
                      <a:r>
                        <a:rPr lang="zh-CN" altLang="en-US" sz="2800" dirty="0">
                          <a:solidFill>
                            <a:schemeClr val="folHlink"/>
                          </a:solidFill>
                          <a:ea typeface="华文中宋" panose="02010600040101010101" charset="-122"/>
                          <a:cs typeface="Cambria" panose="02040503050406030204" pitchFamily="18" charset="0"/>
                        </a:rPr>
                        <a:t>函数</a:t>
                      </a:r>
                      <a:r>
                        <a:rPr lang="zh-CN" altLang="en-US" sz="2800">
                          <a:solidFill>
                            <a:schemeClr val="folHlink"/>
                          </a:solidFill>
                          <a:ea typeface="华文中宋" panose="02010600040101010101" charset="-122"/>
                          <a:cs typeface="Cambria" panose="02040503050406030204" pitchFamily="18" charset="0"/>
                        </a:rPr>
                        <a:t>体开始</a:t>
                      </a:r>
                      <a:endParaRPr lang="zh-CN" altLang="en-US" sz="2800">
                        <a:solidFill>
                          <a:schemeClr val="folHlink"/>
                        </a:solidFill>
                        <a:ea typeface="华文中宋" panose="02010600040101010101" charset="-122"/>
                        <a:cs typeface="Cambria" panose="02040503050406030204" pitchFamily="18" charset="0"/>
                      </a:endParaRPr>
                    </a:p>
                    <a:p>
                      <a:pPr marL="0" lvl="0" indent="0">
                        <a:buNone/>
                      </a:pPr>
                      <a:r>
                        <a:rPr lang="zh-CN" altLang="en-US" sz="2800">
                          <a:ea typeface="华文中宋" panose="02010600040101010101" charset="-122"/>
                          <a:cs typeface="Cambria" panose="02040503050406030204" pitchFamily="18" charset="0"/>
                        </a:rPr>
                        <a:t>     函数体</a:t>
                      </a:r>
                      <a:endParaRPr lang="zh-CN" altLang="en-US" sz="2800">
                        <a:ea typeface="华文中宋" panose="02010600040101010101" charset="-122"/>
                        <a:cs typeface="Cambria" panose="02040503050406030204" pitchFamily="18" charset="0"/>
                      </a:endParaRPr>
                    </a:p>
                    <a:p>
                      <a:pPr marL="0" lvl="0" indent="0">
                        <a:buNone/>
                      </a:pPr>
                      <a:r>
                        <a:rPr lang="en-US" altLang="zh-CN" sz="2800">
                          <a:solidFill>
                            <a:schemeClr val="hlink"/>
                          </a:solidFill>
                          <a:ea typeface="华文中宋" panose="02010600040101010101" charset="-122"/>
                          <a:cs typeface="Cambria" panose="02040503050406030204" pitchFamily="18" charset="0"/>
                        </a:rPr>
                        <a:t>} </a:t>
                      </a:r>
                      <a:r>
                        <a:rPr lang="en-US" altLang="zh-CN" sz="2800">
                          <a:ea typeface="华文中宋" panose="02010600040101010101" charset="-122"/>
                          <a:cs typeface="Cambria" panose="02040503050406030204" pitchFamily="18" charset="0"/>
                        </a:rPr>
                        <a:t>                      //</a:t>
                      </a:r>
                      <a:r>
                        <a:rPr lang="zh-CN" altLang="en-US" sz="2800" dirty="0">
                          <a:solidFill>
                            <a:schemeClr val="folHlink"/>
                          </a:solidFill>
                          <a:ea typeface="华文中宋" panose="02010600040101010101" charset="-122"/>
                          <a:cs typeface="Cambria" panose="02040503050406030204" pitchFamily="18" charset="0"/>
                        </a:rPr>
                        <a:t>函数</a:t>
                      </a:r>
                      <a:r>
                        <a:rPr lang="zh-CN" altLang="en-US" sz="2800">
                          <a:solidFill>
                            <a:schemeClr val="folHlink"/>
                          </a:solidFill>
                          <a:ea typeface="华文中宋" panose="02010600040101010101" charset="-122"/>
                          <a:cs typeface="Cambria" panose="02040503050406030204" pitchFamily="18" charset="0"/>
                        </a:rPr>
                        <a:t>体结束</a:t>
                      </a:r>
                      <a:endParaRPr lang="zh-CN" altLang="en-US" sz="2800">
                        <a:solidFill>
                          <a:schemeClr val="folHlink"/>
                        </a:solidFill>
                        <a:ea typeface="华文中宋" panose="02010600040101010101" charset="-122"/>
                        <a:cs typeface="Cambria" panose="02040503050406030204" pitchFamily="18"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33131" name="内容占位符 133130"/>
          <p:cNvSpPr>
            <a:spLocks noGrp="1"/>
          </p:cNvSpPr>
          <p:nvPr>
            <p:ph idx="1"/>
          </p:nvPr>
        </p:nvSpPr>
        <p:spPr>
          <a:xfrm>
            <a:off x="539750" y="3132455"/>
            <a:ext cx="8136255" cy="549910"/>
          </a:xfrm>
        </p:spPr>
        <p:txBody>
          <a:bodyPr/>
          <a:p>
            <a:pPr marL="0" indent="0">
              <a:buNone/>
            </a:pPr>
            <a:r>
              <a:rPr lang="zh-CN" altLang="en-US" dirty="0"/>
              <a:t>由上例可知，</a:t>
            </a:r>
            <a:r>
              <a:rPr lang="en-US" altLang="zh-CN" dirty="0"/>
              <a:t>C /C++ </a:t>
            </a:r>
            <a:r>
              <a:rPr lang="zh-CN" altLang="en-US" dirty="0"/>
              <a:t>程序的一般结构如下：</a:t>
            </a:r>
            <a:endParaRPr lang="zh-CN" altLang="en-US" dirty="0"/>
          </a:p>
        </p:txBody>
      </p:sp>
      <p:sp>
        <p:nvSpPr>
          <p:cNvPr id="133132" name="右大括号 133131"/>
          <p:cNvSpPr/>
          <p:nvPr/>
        </p:nvSpPr>
        <p:spPr>
          <a:xfrm>
            <a:off x="5754688" y="4398963"/>
            <a:ext cx="431800" cy="288925"/>
          </a:xfrm>
          <a:prstGeom prst="rightBrace">
            <a:avLst>
              <a:gd name="adj1" fmla="val 8333"/>
              <a:gd name="adj2" fmla="val 50000"/>
            </a:avLst>
          </a:prstGeom>
          <a:noFill/>
          <a:ln w="9525" cap="flat" cmpd="sng">
            <a:solidFill>
              <a:schemeClr val="tx1"/>
            </a:solidFill>
            <a:prstDash val="solid"/>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133133" name="右大括号 133132"/>
          <p:cNvSpPr/>
          <p:nvPr/>
        </p:nvSpPr>
        <p:spPr>
          <a:xfrm>
            <a:off x="5754688" y="4759325"/>
            <a:ext cx="431800" cy="1584325"/>
          </a:xfrm>
          <a:prstGeom prst="rightBrace">
            <a:avLst>
              <a:gd name="adj1" fmla="val 30575"/>
              <a:gd name="adj2" fmla="val 50000"/>
            </a:avLst>
          </a:prstGeom>
          <a:noFill/>
          <a:ln w="9525" cap="flat" cmpd="sng">
            <a:solidFill>
              <a:schemeClr val="tx1"/>
            </a:solidFill>
            <a:prstDash val="solid"/>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133134" name="矩形 133133"/>
          <p:cNvSpPr/>
          <p:nvPr/>
        </p:nvSpPr>
        <p:spPr>
          <a:xfrm>
            <a:off x="6259513" y="4256088"/>
            <a:ext cx="1408112" cy="579437"/>
          </a:xfrm>
          <a:prstGeom prst="rect">
            <a:avLst/>
          </a:prstGeom>
          <a:noFill/>
          <a:ln w="9525">
            <a:noFill/>
          </a:ln>
        </p:spPr>
        <p:txBody>
          <a:bodyPr wrap="none" lIns="92075" tIns="46038" rIns="92075" bIns="46038" anchor="t">
            <a:spAutoFit/>
          </a:bodyPr>
          <a:p>
            <a:pPr>
              <a:spcBef>
                <a:spcPct val="50000"/>
              </a:spcBef>
            </a:pPr>
            <a:r>
              <a:rPr lang="zh-CN" altLang="en-US" sz="3200" b="1" dirty="0">
                <a:solidFill>
                  <a:schemeClr val="accent2"/>
                </a:solidFill>
                <a:latin typeface="Cambria" panose="02040503050406030204" pitchFamily="18" charset="0"/>
                <a:ea typeface="华文中宋" panose="02010600040101010101" charset="-122"/>
                <a:cs typeface="Cambria" panose="02040503050406030204" pitchFamily="18" charset="0"/>
              </a:rPr>
              <a:t>函数头</a:t>
            </a:r>
            <a:endParaRPr lang="zh-CN" altLang="en-US" sz="3200" b="1" dirty="0">
              <a:solidFill>
                <a:schemeClr val="accent2"/>
              </a:solidFill>
              <a:latin typeface="Cambria" panose="02040503050406030204" pitchFamily="18" charset="0"/>
              <a:ea typeface="华文中宋" panose="02010600040101010101" charset="-122"/>
              <a:cs typeface="Cambria" panose="02040503050406030204" pitchFamily="18" charset="0"/>
            </a:endParaRPr>
          </a:p>
        </p:txBody>
      </p:sp>
      <p:sp>
        <p:nvSpPr>
          <p:cNvPr id="133135" name="矩形 133134"/>
          <p:cNvSpPr/>
          <p:nvPr/>
        </p:nvSpPr>
        <p:spPr>
          <a:xfrm>
            <a:off x="6300788" y="5264150"/>
            <a:ext cx="1408112" cy="579438"/>
          </a:xfrm>
          <a:prstGeom prst="rect">
            <a:avLst/>
          </a:prstGeom>
          <a:noFill/>
          <a:ln w="9525">
            <a:noFill/>
          </a:ln>
        </p:spPr>
        <p:txBody>
          <a:bodyPr wrap="none" lIns="92075" tIns="46038" rIns="92075" bIns="46038" anchor="t">
            <a:spAutoFit/>
          </a:bodyPr>
          <a:p>
            <a:pPr>
              <a:spcBef>
                <a:spcPct val="50000"/>
              </a:spcBef>
            </a:pPr>
            <a:r>
              <a:rPr lang="zh-CN" altLang="en-US" sz="3200" b="1" dirty="0">
                <a:solidFill>
                  <a:schemeClr val="hlink"/>
                </a:solidFill>
                <a:latin typeface="Cambria" panose="02040503050406030204" pitchFamily="18" charset="0"/>
                <a:ea typeface="华文中宋" panose="02010600040101010101" charset="-122"/>
                <a:cs typeface="Cambria" panose="02040503050406030204" pitchFamily="18" charset="0"/>
              </a:rPr>
              <a:t>函数体</a:t>
            </a:r>
            <a:endParaRPr lang="zh-CN" altLang="en-US" sz="3200" b="1" dirty="0">
              <a:solidFill>
                <a:schemeClr val="hlink"/>
              </a:solidFill>
              <a:latin typeface="Cambria" panose="02040503050406030204" pitchFamily="18" charset="0"/>
              <a:ea typeface="华文中宋" panose="02010600040101010101" charset="-122"/>
              <a:cs typeface="Cambria" panose="02040503050406030204" pitchFamily="18" charset="0"/>
            </a:endParaRPr>
          </a:p>
        </p:txBody>
      </p:sp>
      <p:sp>
        <p:nvSpPr>
          <p:cNvPr id="133136" name="矩形 133135"/>
          <p:cNvSpPr/>
          <p:nvPr/>
        </p:nvSpPr>
        <p:spPr>
          <a:xfrm>
            <a:off x="539750" y="404813"/>
            <a:ext cx="7848600" cy="2657475"/>
          </a:xfrm>
          <a:prstGeom prst="rect">
            <a:avLst/>
          </a:prstGeom>
          <a:noFill/>
          <a:ln w="9525" cap="flat" cmpd="sng">
            <a:solidFill>
              <a:srgbClr val="CC0000"/>
            </a:solidFill>
            <a:prstDash val="solid"/>
            <a:miter/>
            <a:headEnd type="none" w="med" len="med"/>
            <a:tailEnd type="none" w="med" len="med"/>
          </a:ln>
        </p:spPr>
        <p:txBody>
          <a:bodyPr lIns="92075" tIns="46038" rIns="92075" bIns="46038">
            <a:spAutoFit/>
          </a:bodyPr>
          <a:p>
            <a:pPr algn="l"/>
            <a:r>
              <a:rPr lang="en-US" altLang="zh-CN" b="1" dirty="0">
                <a:solidFill>
                  <a:schemeClr val="folHlink"/>
                </a:solidFill>
                <a:latin typeface="Cambria" panose="02040503050406030204" pitchFamily="18" charset="0"/>
                <a:ea typeface="华文中宋" panose="02010600040101010101" charset="-122"/>
                <a:cs typeface="Cambria" panose="02040503050406030204" pitchFamily="18" charset="0"/>
              </a:rPr>
              <a:t>/* </a:t>
            </a:r>
            <a:r>
              <a:rPr lang="zh-CN" altLang="en-US" b="1" dirty="0">
                <a:solidFill>
                  <a:schemeClr val="folHlink"/>
                </a:solidFill>
                <a:latin typeface="Cambria" panose="02040503050406030204" pitchFamily="18" charset="0"/>
                <a:ea typeface="华文中宋" panose="02010600040101010101" charset="-122"/>
                <a:cs typeface="Cambria" panose="02040503050406030204" pitchFamily="18" charset="0"/>
              </a:rPr>
              <a:t>我的第一个程序：在屏幕上输出字符串 </a:t>
            </a:r>
            <a:r>
              <a:rPr lang="en-US" altLang="zh-CN" b="1" dirty="0">
                <a:solidFill>
                  <a:schemeClr val="folHlink"/>
                </a:solidFill>
                <a:latin typeface="Cambria" panose="02040503050406030204" pitchFamily="18" charset="0"/>
                <a:ea typeface="华文中宋" panose="02010600040101010101" charset="-122"/>
                <a:cs typeface="Cambria" panose="02040503050406030204" pitchFamily="18" charset="0"/>
              </a:rPr>
              <a:t>*</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rPr>
              <a:t>#include &lt;iostream</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&gt;</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using namespace std;</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rPr>
              <a:t>int</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 main () {</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rPr>
              <a:t>	cout &lt;&lt; "Hello, world!" &lt;&lt; endl</a:t>
            </a:r>
            <a:r>
              <a:rPr lang="en-US" altLang="zh-CN" b="1" dirty="0">
                <a:solidFill>
                  <a:schemeClr val="folHlink"/>
                </a:solidFill>
                <a:latin typeface="Cambria" panose="02040503050406030204" pitchFamily="18" charset="0"/>
                <a:ea typeface="华文中宋" panose="02010600040101010101" charset="-122"/>
                <a:cs typeface="Cambria" panose="02040503050406030204" pitchFamily="18" charset="0"/>
              </a:rPr>
              <a:t>; //</a:t>
            </a:r>
            <a:r>
              <a:rPr lang="zh-CN" altLang="en-US" b="1" dirty="0">
                <a:solidFill>
                  <a:schemeClr val="folHlink"/>
                </a:solidFill>
                <a:latin typeface="Cambria" panose="02040503050406030204" pitchFamily="18" charset="0"/>
                <a:ea typeface="华文中宋" panose="02010600040101010101" charset="-122"/>
                <a:cs typeface="Cambria" panose="02040503050406030204" pitchFamily="18" charset="0"/>
              </a:rPr>
              <a:t>屏幕输出</a:t>
            </a:r>
            <a:endParaRPr lang="zh-CN" altLang="en-US" b="1" dirty="0">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zh-CN" altLang="en-US" b="1" dirty="0">
                <a:solidFill>
                  <a:schemeClr val="folHlink"/>
                </a:solidFill>
                <a:latin typeface="Cambria" panose="02040503050406030204" pitchFamily="18" charset="0"/>
                <a:ea typeface="华文中宋" panose="02010600040101010101" charset="-122"/>
                <a:cs typeface="Cambria" panose="02040503050406030204" pitchFamily="18" charset="0"/>
              </a:rPr>
              <a:t>	</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return 0;</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rPr>
              <a:t>}</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34146" name="矩形 134145"/>
          <p:cNvSpPr/>
          <p:nvPr/>
        </p:nvSpPr>
        <p:spPr>
          <a:xfrm>
            <a:off x="468630" y="675640"/>
            <a:ext cx="8353425" cy="5633085"/>
          </a:xfrm>
          <a:noFill/>
          <a:ln w="9525">
            <a:noFill/>
          </a:ln>
        </p:spPr>
        <p: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8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u"/>
              <a:defRPr sz="28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SzTx/>
              <a:buFontTx/>
              <a:buChar char="•"/>
              <a:defRPr sz="24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Cambria" panose="02040503050406030204" pitchFamily="18" charset="0"/>
                <a:ea typeface="新宋体" panose="02010609030101010101" pitchFamily="49" charset="-122"/>
              </a:defRPr>
            </a:lvl5pPr>
          </a:lstStyle>
          <a:p>
            <a:pPr lvl="0">
              <a:spcBef>
                <a:spcPct val="40000"/>
              </a:spcBef>
              <a:buNone/>
            </a:pPr>
            <a:r>
              <a:rPr lang="zh-CN" altLang="en-US" b="0" dirty="0">
                <a:solidFill>
                  <a:schemeClr val="accent2"/>
                </a:solidFill>
                <a:ea typeface="华文中宋" panose="02010600040101010101" charset="-122"/>
                <a:cs typeface="Cambria" panose="02040503050406030204" pitchFamily="18" charset="0"/>
              </a:rPr>
              <a:t>语句</a:t>
            </a:r>
            <a:r>
              <a:rPr lang="zh-CN" altLang="en-US" b="0" dirty="0">
                <a:ea typeface="华文中宋" panose="02010600040101010101" charset="-122"/>
                <a:cs typeface="Cambria" panose="02040503050406030204" pitchFamily="18" charset="0"/>
              </a:rPr>
              <a:t>与</a:t>
            </a:r>
            <a:r>
              <a:rPr lang="zh-CN" altLang="en-US" b="0" dirty="0">
                <a:solidFill>
                  <a:schemeClr val="accent2"/>
                </a:solidFill>
                <a:ea typeface="华文中宋" panose="02010600040101010101" charset="-122"/>
                <a:cs typeface="Cambria" panose="02040503050406030204" pitchFamily="18" charset="0"/>
              </a:rPr>
              <a:t>复合语句</a:t>
            </a:r>
            <a:r>
              <a:rPr lang="zh-CN" altLang="en-US" b="0" dirty="0">
                <a:ea typeface="华文中宋" panose="02010600040101010101" charset="-122"/>
                <a:cs typeface="Cambria" panose="02040503050406030204" pitchFamily="18" charset="0"/>
              </a:rPr>
              <a:t>：</a:t>
            </a:r>
            <a:endParaRPr lang="zh-CN" altLang="en-US" b="0" dirty="0">
              <a:ea typeface="华文中宋" panose="02010600040101010101" charset="-122"/>
              <a:cs typeface="Cambria" panose="02040503050406030204" pitchFamily="18" charset="0"/>
            </a:endParaRPr>
          </a:p>
          <a:p>
            <a:pPr lvl="0">
              <a:spcBef>
                <a:spcPct val="40000"/>
              </a:spcBef>
            </a:pPr>
            <a:r>
              <a:rPr lang="en-US" altLang="zh-CN" b="0" dirty="0">
                <a:ea typeface="华文中宋" panose="02010600040101010101" charset="-122"/>
                <a:cs typeface="Cambria" panose="02040503050406030204" pitchFamily="18" charset="0"/>
              </a:rPr>
              <a:t>C/C++ </a:t>
            </a:r>
            <a:r>
              <a:rPr lang="zh-CN" altLang="en-US" b="0" dirty="0">
                <a:ea typeface="华文中宋" panose="02010600040101010101" charset="-122"/>
                <a:cs typeface="Cambria" panose="02040503050406030204" pitchFamily="18" charset="0"/>
              </a:rPr>
              <a:t>程序中对计算机的操作是由函数中的 </a:t>
            </a:r>
            <a:r>
              <a:rPr lang="zh-CN" altLang="en-US" b="0" dirty="0">
                <a:solidFill>
                  <a:schemeClr val="accent2"/>
                </a:solidFill>
                <a:latin typeface="黑体" panose="02010609060101010101" pitchFamily="49" charset="-122"/>
                <a:ea typeface="黑体" panose="02010609060101010101" pitchFamily="49" charset="-122"/>
                <a:cs typeface="Cambria" panose="02040503050406030204" pitchFamily="18" charset="0"/>
              </a:rPr>
              <a:t>语句</a:t>
            </a:r>
            <a:r>
              <a:rPr lang="zh-CN" altLang="en-US" b="0" dirty="0">
                <a:ea typeface="华文中宋" panose="02010600040101010101" charset="-122"/>
                <a:cs typeface="Cambria" panose="02040503050406030204" pitchFamily="18" charset="0"/>
              </a:rPr>
              <a:t>完成的。</a:t>
            </a:r>
            <a:endParaRPr lang="zh-CN" altLang="en-US" b="0" dirty="0">
              <a:ea typeface="华文中宋" panose="02010600040101010101" charset="-122"/>
              <a:cs typeface="Cambria" panose="02040503050406030204" pitchFamily="18" charset="0"/>
            </a:endParaRPr>
          </a:p>
          <a:p>
            <a:pPr lvl="0"/>
            <a:r>
              <a:rPr lang="zh-CN" altLang="en-US" b="0" dirty="0">
                <a:solidFill>
                  <a:schemeClr val="accent2"/>
                </a:solidFill>
                <a:ea typeface="华文中宋" panose="02010600040101010101" charset="-122"/>
                <a:cs typeface="Cambria" panose="02040503050406030204" pitchFamily="18" charset="0"/>
              </a:rPr>
              <a:t>语句是程序的基本单位</a:t>
            </a:r>
            <a:r>
              <a:rPr lang="zh-CN" altLang="en-US" b="0" dirty="0">
                <a:ea typeface="华文中宋" panose="02010600040101010101" charset="-122"/>
                <a:cs typeface="Cambria" panose="02040503050406030204" pitchFamily="18" charset="0"/>
              </a:rPr>
              <a:t>，每条语句</a:t>
            </a:r>
            <a:r>
              <a:rPr lang="zh-CN" altLang="en-US" b="0" dirty="0">
                <a:solidFill>
                  <a:schemeClr val="accent2"/>
                </a:solidFill>
                <a:ea typeface="华文中宋" panose="02010600040101010101" charset="-122"/>
                <a:cs typeface="Cambria" panose="02040503050406030204" pitchFamily="18" charset="0"/>
              </a:rPr>
              <a:t>以分号为结束符</a:t>
            </a:r>
            <a:r>
              <a:rPr lang="zh-CN" altLang="en-US" b="0" dirty="0">
                <a:ea typeface="华文中宋" panose="02010600040101010101" charset="-122"/>
                <a:cs typeface="Cambria" panose="02040503050406030204" pitchFamily="18" charset="0"/>
              </a:rPr>
              <a:t>，分号是语句的一部分。</a:t>
            </a:r>
            <a:endParaRPr lang="zh-CN" altLang="en-US" b="0" dirty="0">
              <a:ea typeface="华文中宋" panose="02010600040101010101" charset="-122"/>
              <a:cs typeface="Cambria" panose="02040503050406030204" pitchFamily="18" charset="0"/>
            </a:endParaRPr>
          </a:p>
          <a:p>
            <a:pPr lvl="0">
              <a:spcBef>
                <a:spcPct val="40000"/>
              </a:spcBef>
            </a:pPr>
            <a:endParaRPr lang="zh-CN" altLang="en-US" b="0" dirty="0">
              <a:ea typeface="华文中宋" panose="02010600040101010101" charset="-122"/>
              <a:cs typeface="Cambria" panose="02040503050406030204" pitchFamily="18" charset="0"/>
            </a:endParaRPr>
          </a:p>
          <a:p>
            <a:pPr lvl="0">
              <a:spcBef>
                <a:spcPct val="40000"/>
              </a:spcBef>
            </a:pPr>
            <a:r>
              <a:rPr lang="zh-CN" altLang="en-US" b="0" dirty="0">
                <a:ea typeface="华文中宋" panose="02010600040101010101" charset="-122"/>
                <a:cs typeface="Cambria" panose="02040503050406030204" pitchFamily="18" charset="0"/>
              </a:rPr>
              <a:t>用一对花括号把 </a:t>
            </a:r>
            <a:r>
              <a:rPr lang="en-US" altLang="zh-CN" b="0" dirty="0">
                <a:ea typeface="华文中宋" panose="02010600040101010101" charset="-122"/>
                <a:cs typeface="Cambria" panose="02040503050406030204" pitchFamily="18" charset="0"/>
              </a:rPr>
              <a:t>0 </a:t>
            </a:r>
            <a:r>
              <a:rPr lang="zh-CN" altLang="en-US" b="0" dirty="0">
                <a:ea typeface="华文中宋" panose="02010600040101010101" charset="-122"/>
                <a:cs typeface="Cambria" panose="02040503050406030204" pitchFamily="18" charset="0"/>
              </a:rPr>
              <a:t>个或多个语句括起来，就构成了</a:t>
            </a:r>
            <a:r>
              <a:rPr lang="zh-CN" altLang="en-US" b="0" dirty="0">
                <a:solidFill>
                  <a:schemeClr val="accent2"/>
                </a:solidFill>
                <a:ea typeface="华文中宋" panose="02010600040101010101" charset="-122"/>
                <a:cs typeface="Cambria" panose="02040503050406030204" pitchFamily="18" charset="0"/>
              </a:rPr>
              <a:t>复合语句</a:t>
            </a:r>
            <a:r>
              <a:rPr lang="zh-CN" altLang="en-US" b="0" dirty="0">
                <a:ea typeface="华文中宋" panose="02010600040101010101" charset="-122"/>
                <a:cs typeface="Cambria" panose="02040503050406030204" pitchFamily="18" charset="0"/>
              </a:rPr>
              <a:t>（复合结构）。</a:t>
            </a:r>
            <a:r>
              <a:rPr lang="en-US" altLang="zh-CN" b="0" dirty="0">
                <a:ea typeface="华文中宋" panose="02010600040101010101" charset="-122"/>
                <a:cs typeface="Cambria" panose="02040503050406030204" pitchFamily="18" charset="0"/>
              </a:rPr>
              <a:t>main </a:t>
            </a:r>
            <a:r>
              <a:rPr lang="zh-CN" altLang="en-US" b="0" dirty="0">
                <a:ea typeface="华文中宋" panose="02010600040101010101" charset="-122"/>
                <a:cs typeface="Cambria" panose="02040503050406030204" pitchFamily="18" charset="0"/>
              </a:rPr>
              <a:t>函数的主体就是一个复合语句。</a:t>
            </a:r>
            <a:endParaRPr lang="zh-CN" altLang="en-US" b="0" dirty="0">
              <a:ea typeface="华文中宋" panose="02010600040101010101" charset="-122"/>
              <a:cs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4146"/>
                                        </p:tgtEl>
                                        <p:attrNameLst>
                                          <p:attrName>style.visibility</p:attrName>
                                        </p:attrNameLst>
                                      </p:cBhvr>
                                      <p:to>
                                        <p:strVal val="visible"/>
                                      </p:to>
                                    </p:set>
                                    <p:animEffect transition="in" filter="blinds(horizontal)">
                                      <p:cBhvr>
                                        <p:cTn id="7" dur="500"/>
                                        <p:tgtEl>
                                          <p:spTgt spid="134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50545" y="404495"/>
            <a:ext cx="8136255" cy="1053465"/>
          </a:xfrm>
        </p:spPr>
        <p:txBody>
          <a:bodyPr/>
          <a:p>
            <a:pPr marL="0" indent="0">
              <a:buNone/>
            </a:pPr>
            <a:r>
              <a:rPr lang="en-US" altLang="zh-CN" dirty="0">
                <a:solidFill>
                  <a:schemeClr val="accent2"/>
                </a:solidFill>
                <a:ea typeface="华文中宋" panose="02010600040101010101" charset="-122"/>
                <a:cs typeface="Cambria" panose="02040503050406030204" pitchFamily="18" charset="0"/>
                <a:sym typeface="+mn-ea"/>
              </a:rPr>
              <a:t>C/C++ </a:t>
            </a:r>
            <a:r>
              <a:rPr lang="zh-CN" altLang="en-US" dirty="0">
                <a:solidFill>
                  <a:schemeClr val="accent2"/>
                </a:solidFill>
                <a:ea typeface="华文中宋" panose="02010600040101010101" charset="-122"/>
                <a:cs typeface="Cambria" panose="02040503050406030204" pitchFamily="18" charset="0"/>
                <a:sym typeface="+mn-ea"/>
              </a:rPr>
              <a:t>程序书写格式自由</a:t>
            </a:r>
            <a:r>
              <a:rPr lang="zh-CN" altLang="en-US" dirty="0">
                <a:ea typeface="华文中宋" panose="02010600040101010101" charset="-122"/>
                <a:cs typeface="Cambria" panose="02040503050406030204" pitchFamily="18" charset="0"/>
                <a:sym typeface="+mn-ea"/>
              </a:rPr>
              <a:t>，一行内可以写几个语句，也可以把一个语句分开写在多行上。</a:t>
            </a:r>
            <a:endParaRPr lang="zh-CN" altLang="en-US" dirty="0">
              <a:ea typeface="华文中宋" panose="02010600040101010101" charset="-122"/>
              <a:cs typeface="Cambria" panose="02040503050406030204" pitchFamily="18" charset="0"/>
              <a:sym typeface="+mn-ea"/>
            </a:endParaRPr>
          </a:p>
          <a:p>
            <a:pPr marL="0" indent="0">
              <a:buNone/>
            </a:pPr>
            <a:r>
              <a:rPr lang="zh-CN" altLang="en-US" dirty="0">
                <a:ea typeface="华文中宋" panose="02010600040101010101" charset="-122"/>
                <a:cs typeface="Cambria" panose="02040503050406030204" pitchFamily="18" charset="0"/>
                <a:sym typeface="+mn-ea"/>
              </a:rPr>
              <a:t>例如下面都是合法的写法：</a:t>
            </a:r>
            <a:endParaRPr lang="zh-CN" altLang="en-US" dirty="0">
              <a:ea typeface="华文中宋" panose="02010600040101010101" charset="-122"/>
              <a:cs typeface="Cambria" panose="02040503050406030204" pitchFamily="18" charset="0"/>
              <a:sym typeface="+mn-ea"/>
            </a:endParaRPr>
          </a:p>
          <a:p>
            <a:pPr marL="0" indent="0">
              <a:buNone/>
            </a:pPr>
            <a:endParaRPr lang="zh-CN" altLang="en-US" b="0" dirty="0">
              <a:ea typeface="华文中宋" panose="02010600040101010101" charset="-122"/>
              <a:cs typeface="Cambria" panose="02040503050406030204" pitchFamily="18" charset="0"/>
            </a:endParaRPr>
          </a:p>
          <a:p>
            <a:endParaRPr lang="zh-CN" altLang="en-US"/>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5" name="文本框 4"/>
          <p:cNvSpPr txBox="1"/>
          <p:nvPr/>
        </p:nvSpPr>
        <p:spPr>
          <a:xfrm>
            <a:off x="497205" y="2007235"/>
            <a:ext cx="8101330" cy="1194435"/>
          </a:xfrm>
          <a:prstGeom prst="rect">
            <a:avLst/>
          </a:prstGeom>
          <a:noFill/>
          <a:ln>
            <a:solidFill>
              <a:schemeClr val="tx1"/>
            </a:solidFill>
            <a:prstDash val="dash"/>
          </a:ln>
        </p:spPr>
        <p:txBody>
          <a:bodyPr wrap="square" rtlCol="0">
            <a:noAutofit/>
          </a:bodyPr>
          <a:p>
            <a:pPr algn="l"/>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sym typeface="+mn-ea"/>
              </a:rPr>
              <a:t>#include &lt;iostream</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sym typeface="+mn-ea"/>
              </a:rPr>
              <a:t>&gt;</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sym typeface="+mn-ea"/>
              </a:rPr>
              <a:t>using namespace std;</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sym typeface="+mn-ea"/>
              </a:rPr>
              <a:t>int</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sym typeface="+mn-ea"/>
              </a:rPr>
              <a:t> main () {</a:t>
            </a:r>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sym typeface="+mn-ea"/>
              </a:rPr>
              <a:t>cout &lt;&lt; "Hello, world!" &lt;&lt; endl</a:t>
            </a:r>
            <a:r>
              <a:rPr lang="en-US" altLang="zh-CN" b="1" dirty="0">
                <a:solidFill>
                  <a:schemeClr val="folHlink"/>
                </a:solidFill>
                <a:latin typeface="Cambria" panose="02040503050406030204" pitchFamily="18" charset="0"/>
                <a:ea typeface="华文中宋" panose="02010600040101010101" charset="-122"/>
                <a:cs typeface="Cambria" panose="02040503050406030204" pitchFamily="18" charset="0"/>
                <a:sym typeface="+mn-ea"/>
              </a:rPr>
              <a:t>; </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sym typeface="+mn-ea"/>
              </a:rPr>
              <a:t>return 0; }</a:t>
            </a:r>
            <a:endParaRPr lang="zh-CN" altLang="en-US" dirty="0">
              <a:ea typeface="华文中宋" panose="02010600040101010101" charset="-122"/>
              <a:sym typeface="+mn-ea"/>
            </a:endParaRPr>
          </a:p>
        </p:txBody>
      </p:sp>
      <p:sp>
        <p:nvSpPr>
          <p:cNvPr id="6" name="文本框 5"/>
          <p:cNvSpPr txBox="1"/>
          <p:nvPr/>
        </p:nvSpPr>
        <p:spPr>
          <a:xfrm>
            <a:off x="467360" y="3356610"/>
            <a:ext cx="8101330" cy="1194435"/>
          </a:xfrm>
          <a:prstGeom prst="rect">
            <a:avLst/>
          </a:prstGeom>
          <a:noFill/>
          <a:ln>
            <a:solidFill>
              <a:schemeClr val="tx1"/>
            </a:solidFill>
            <a:prstDash val="dash"/>
          </a:ln>
        </p:spPr>
        <p:txBody>
          <a:bodyPr wrap="square" rtlCol="0">
            <a:noAutofit/>
          </a:bodyPr>
          <a:p>
            <a:pPr algn="l"/>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sym typeface="+mn-ea"/>
              </a:rPr>
              <a:t>#include &lt;iostream</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sym typeface="+mn-ea"/>
              </a:rPr>
              <a:t>&gt;</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sym typeface="+mn-ea"/>
              </a:rPr>
              <a:t>using namespace std; </a:t>
            </a:r>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sym typeface="+mn-ea"/>
              </a:rPr>
              <a:t>int</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sym typeface="+mn-ea"/>
              </a:rPr>
              <a:t> main () </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sym typeface="+mn-ea"/>
            </a:endParaRPr>
          </a:p>
          <a:p>
            <a:pPr algn="l"/>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sym typeface="+mn-ea"/>
              </a:rPr>
              <a:t>{</a:t>
            </a:r>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sym typeface="+mn-ea"/>
              </a:rPr>
              <a:t>cout &lt;&lt; "Hello, world!" &lt;&lt; endl</a:t>
            </a:r>
            <a:r>
              <a:rPr lang="en-US" altLang="zh-CN" b="1" dirty="0">
                <a:solidFill>
                  <a:schemeClr val="folHlink"/>
                </a:solidFill>
                <a:latin typeface="Cambria" panose="02040503050406030204" pitchFamily="18" charset="0"/>
                <a:ea typeface="华文中宋" panose="02010600040101010101" charset="-122"/>
                <a:cs typeface="Cambria" panose="02040503050406030204" pitchFamily="18" charset="0"/>
                <a:sym typeface="+mn-ea"/>
              </a:rPr>
              <a:t>; </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sym typeface="+mn-ea"/>
              </a:rPr>
              <a:t>return 0; }</a:t>
            </a:r>
            <a:endParaRPr lang="zh-CN" altLang="en-US" dirty="0">
              <a:ea typeface="华文中宋" panose="02010600040101010101" charset="-122"/>
              <a:sym typeface="+mn-ea"/>
            </a:endParaRPr>
          </a:p>
        </p:txBody>
      </p:sp>
      <p:sp>
        <p:nvSpPr>
          <p:cNvPr id="7" name="文本框 6"/>
          <p:cNvSpPr txBox="1"/>
          <p:nvPr/>
        </p:nvSpPr>
        <p:spPr>
          <a:xfrm>
            <a:off x="467360" y="4759325"/>
            <a:ext cx="8101330" cy="1622425"/>
          </a:xfrm>
          <a:prstGeom prst="rect">
            <a:avLst/>
          </a:prstGeom>
          <a:noFill/>
          <a:ln>
            <a:solidFill>
              <a:schemeClr val="tx1"/>
            </a:solidFill>
            <a:prstDash val="dash"/>
          </a:ln>
        </p:spPr>
        <p:txBody>
          <a:bodyPr wrap="square" rtlCol="0">
            <a:noAutofit/>
          </a:bodyPr>
          <a:p>
            <a:pPr algn="l"/>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sym typeface="+mn-ea"/>
              </a:rPr>
              <a:t>#include &lt;iostream</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sym typeface="+mn-ea"/>
              </a:rPr>
              <a:t>&gt;</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algn="l"/>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sym typeface="+mn-ea"/>
              </a:rPr>
              <a:t>using namespace std; </a:t>
            </a:r>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sym typeface="+mn-ea"/>
              </a:rPr>
              <a:t>int</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sym typeface="+mn-ea"/>
              </a:rPr>
              <a:t> </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sym typeface="+mn-ea"/>
            </a:endParaRPr>
          </a:p>
          <a:p>
            <a:pPr algn="l"/>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sym typeface="+mn-ea"/>
              </a:rPr>
              <a:t>main () {</a:t>
            </a:r>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sym typeface="+mn-ea"/>
              </a:rPr>
              <a:t>cout &lt;&lt; "Hello, world!" </a:t>
            </a:r>
            <a:endPar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sym typeface="+mn-ea"/>
            </a:endParaRPr>
          </a:p>
          <a:p>
            <a:pPr algn="l"/>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sym typeface="+mn-ea"/>
              </a:rPr>
              <a:t>&lt;&lt; endl</a:t>
            </a:r>
            <a:r>
              <a:rPr lang="en-US" altLang="zh-CN" b="1" dirty="0">
                <a:solidFill>
                  <a:schemeClr val="folHlink"/>
                </a:solidFill>
                <a:latin typeface="Cambria" panose="02040503050406030204" pitchFamily="18" charset="0"/>
                <a:ea typeface="华文中宋" panose="02010600040101010101" charset="-122"/>
                <a:cs typeface="Cambria" panose="02040503050406030204" pitchFamily="18" charset="0"/>
                <a:sym typeface="+mn-ea"/>
              </a:rPr>
              <a:t>; </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sym typeface="+mn-ea"/>
              </a:rPr>
              <a:t>return 0; }</a:t>
            </a:r>
            <a:endParaRPr lang="zh-CN" altLang="en-US" dirty="0">
              <a:ea typeface="华文中宋"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62466" name="标题 62465"/>
          <p:cNvSpPr>
            <a:spLocks noGrp="1"/>
          </p:cNvSpPr>
          <p:nvPr>
            <p:ph type="title"/>
          </p:nvPr>
        </p:nvSpPr>
        <p:spPr/>
        <p:txBody>
          <a:bodyPr anchor="ctr"/>
          <a:p>
            <a:r>
              <a:rPr lang="zh-CN" altLang="en-US" sz="4000" dirty="0"/>
              <a:t>第</a:t>
            </a:r>
            <a:r>
              <a:rPr lang="en-US" altLang="zh-CN" sz="4000" dirty="0"/>
              <a:t>1</a:t>
            </a:r>
            <a:r>
              <a:rPr lang="zh-CN" altLang="en-US" sz="4000" dirty="0"/>
              <a:t>章</a:t>
            </a:r>
            <a:endParaRPr lang="zh-CN" altLang="en-US" sz="4000" dirty="0"/>
          </a:p>
        </p:txBody>
      </p:sp>
      <p:sp>
        <p:nvSpPr>
          <p:cNvPr id="62467" name="内容占位符 62466"/>
          <p:cNvSpPr>
            <a:spLocks noGrp="1"/>
          </p:cNvSpPr>
          <p:nvPr>
            <p:ph idx="1"/>
          </p:nvPr>
        </p:nvSpPr>
        <p:spPr/>
        <p:txBody>
          <a:bodyPr/>
          <a:p>
            <a:pPr>
              <a:buNone/>
            </a:pPr>
            <a:r>
              <a:rPr lang="en-US" altLang="zh-CN" sz="3200" dirty="0"/>
              <a:t>1.1 </a:t>
            </a:r>
            <a:r>
              <a:rPr lang="zh-CN" altLang="en-US" sz="3200" dirty="0"/>
              <a:t>程序和程序语言</a:t>
            </a:r>
            <a:endParaRPr lang="zh-CN" altLang="en-US" sz="3200" dirty="0"/>
          </a:p>
          <a:p>
            <a:pPr>
              <a:buNone/>
            </a:pPr>
            <a:r>
              <a:rPr lang="en-US" altLang="zh-CN" sz="3200" dirty="0"/>
              <a:t>1.2  C</a:t>
            </a:r>
            <a:r>
              <a:rPr lang="zh-CN" altLang="en-US" sz="3200" dirty="0"/>
              <a:t>语言和</a:t>
            </a:r>
            <a:r>
              <a:rPr lang="en-US" altLang="zh-CN" sz="3200" dirty="0"/>
              <a:t>C++</a:t>
            </a:r>
            <a:r>
              <a:rPr lang="zh-CN" altLang="en-US" sz="3200" dirty="0"/>
              <a:t>语言简介</a:t>
            </a:r>
            <a:endParaRPr lang="zh-CN" altLang="en-US" sz="3200" dirty="0"/>
          </a:p>
          <a:p>
            <a:pPr>
              <a:buNone/>
            </a:pPr>
            <a:r>
              <a:rPr lang="en-US" altLang="en-US" sz="3200"/>
              <a:t>1.3  C++ </a:t>
            </a:r>
            <a:r>
              <a:rPr lang="en-US" altLang="en-US" sz="3200" err="1"/>
              <a:t>程序快速入门</a:t>
            </a:r>
            <a:endParaRPr lang="zh-CN" altLang="en-US" sz="3200" dirty="0"/>
          </a:p>
          <a:p>
            <a:pPr>
              <a:buNone/>
            </a:pPr>
            <a:r>
              <a:rPr lang="en-US" altLang="en-US" sz="3200"/>
              <a:t>1.4  </a:t>
            </a:r>
            <a:r>
              <a:rPr lang="en-US" altLang="en-US" sz="3200" err="1"/>
              <a:t>集成开发环境</a:t>
            </a:r>
            <a:r>
              <a:rPr lang="en-US" altLang="en-US" sz="3200"/>
              <a:t> Dev-C++ </a:t>
            </a:r>
            <a:r>
              <a:rPr lang="en-US" altLang="en-US" sz="3200" err="1"/>
              <a:t>使用简介</a:t>
            </a:r>
            <a:endParaRPr lang="zh-CN" altLang="en-US" sz="3200" dirty="0"/>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85347" name="内容占位符 185346"/>
          <p:cNvSpPr>
            <a:spLocks noGrp="1"/>
          </p:cNvSpPr>
          <p:nvPr>
            <p:ph idx="1"/>
          </p:nvPr>
        </p:nvSpPr>
        <p:spPr>
          <a:xfrm>
            <a:off x="539750" y="344805"/>
            <a:ext cx="8136255" cy="6036945"/>
          </a:xfrm>
        </p:spPr>
        <p:txBody>
          <a:bodyPr/>
          <a:p>
            <a:pPr marL="0" indent="0">
              <a:lnSpc>
                <a:spcPct val="100000"/>
              </a:lnSpc>
              <a:spcBef>
                <a:spcPts val="1200"/>
              </a:spcBef>
              <a:spcAft>
                <a:spcPts val="0"/>
              </a:spcAft>
              <a:buNone/>
            </a:pPr>
            <a:r>
              <a:rPr lang="zh-CN" altLang="en-US" dirty="0"/>
              <a:t>但是在实践中，程序可能包含很多语句，逻辑结构可能很复杂，因此应该采用良好的排版格式写出，所用格式应很好体现程序的层次结构，反映程序中各个部分之间的关系。</a:t>
            </a:r>
            <a:endParaRPr lang="zh-CN" altLang="en-US" dirty="0"/>
          </a:p>
          <a:p>
            <a:pPr>
              <a:lnSpc>
                <a:spcPct val="100000"/>
              </a:lnSpc>
              <a:spcBef>
                <a:spcPts val="1200"/>
              </a:spcBef>
              <a:spcAft>
                <a:spcPts val="0"/>
              </a:spcAft>
            </a:pPr>
            <a:r>
              <a:rPr lang="zh-CN" altLang="en-US" dirty="0"/>
              <a:t>通常要求：</a:t>
            </a:r>
            <a:endParaRPr lang="zh-CN" altLang="en-US" dirty="0"/>
          </a:p>
          <a:p>
            <a:pPr marL="0" indent="0">
              <a:lnSpc>
                <a:spcPct val="100000"/>
              </a:lnSpc>
              <a:spcBef>
                <a:spcPts val="1200"/>
              </a:spcBef>
              <a:spcAft>
                <a:spcPts val="0"/>
              </a:spcAft>
              <a:buNone/>
            </a:pPr>
            <a:r>
              <a:rPr lang="zh-CN" altLang="en-US" dirty="0">
                <a:solidFill>
                  <a:schemeClr val="tx1"/>
                </a:solidFill>
              </a:rPr>
              <a:t>（</a:t>
            </a:r>
            <a:r>
              <a:rPr lang="en-US" altLang="zh-CN" dirty="0">
                <a:solidFill>
                  <a:schemeClr val="tx1"/>
                </a:solidFill>
              </a:rPr>
              <a:t>1</a:t>
            </a:r>
            <a:r>
              <a:rPr lang="zh-CN" altLang="en-US" dirty="0">
                <a:solidFill>
                  <a:schemeClr val="tx1"/>
                </a:solidFill>
              </a:rPr>
              <a:t>）在程序里适当地加入一些</a:t>
            </a:r>
            <a:r>
              <a:rPr lang="zh-CN" altLang="en-US" dirty="0">
                <a:solidFill>
                  <a:schemeClr val="accent2"/>
                </a:solidFill>
              </a:rPr>
              <a:t>空行</a:t>
            </a:r>
            <a:r>
              <a:rPr lang="zh-CN" altLang="en-US" dirty="0">
                <a:solidFill>
                  <a:schemeClr val="tx1"/>
                </a:solidFill>
              </a:rPr>
              <a:t>，分隔程序中处于同一层次的不同部分；</a:t>
            </a:r>
            <a:endParaRPr lang="zh-CN" altLang="en-US" dirty="0">
              <a:solidFill>
                <a:schemeClr val="tx1"/>
              </a:solidFill>
            </a:endParaRPr>
          </a:p>
          <a:p>
            <a:pPr marL="0" indent="0">
              <a:lnSpc>
                <a:spcPct val="100000"/>
              </a:lnSpc>
              <a:spcBef>
                <a:spcPts val="1200"/>
              </a:spcBef>
              <a:spcAft>
                <a:spcPts val="0"/>
              </a:spcAft>
              <a:buNone/>
            </a:pPr>
            <a:r>
              <a:rPr lang="zh-CN" altLang="en-US" dirty="0">
                <a:solidFill>
                  <a:schemeClr val="tx1"/>
                </a:solidFill>
              </a:rPr>
              <a:t>（</a:t>
            </a:r>
            <a:r>
              <a:rPr lang="en-US" altLang="zh-CN" dirty="0">
                <a:solidFill>
                  <a:schemeClr val="tx1"/>
                </a:solidFill>
              </a:rPr>
              <a:t>2</a:t>
            </a:r>
            <a:r>
              <a:rPr lang="zh-CN" altLang="en-US" dirty="0">
                <a:solidFill>
                  <a:schemeClr val="tx1"/>
                </a:solidFill>
              </a:rPr>
              <a:t>）同层次的不同部分相互对齐排列，下一层的内容适当</a:t>
            </a:r>
            <a:r>
              <a:rPr lang="zh-CN" altLang="en-US" dirty="0">
                <a:solidFill>
                  <a:schemeClr val="accent2"/>
                </a:solidFill>
              </a:rPr>
              <a:t>缩进</a:t>
            </a:r>
            <a:r>
              <a:rPr lang="zh-CN" altLang="en-US" dirty="0">
                <a:solidFill>
                  <a:schemeClr val="tx1"/>
                </a:solidFill>
              </a:rPr>
              <a:t>（在一行开始增加制表符或空格）并相互对齐，使程序结构更清晰；</a:t>
            </a:r>
            <a:endParaRPr lang="zh-CN" altLang="en-US" dirty="0">
              <a:solidFill>
                <a:schemeClr val="tx1"/>
              </a:solidFill>
            </a:endParaRPr>
          </a:p>
          <a:p>
            <a:pPr marL="0" indent="0">
              <a:lnSpc>
                <a:spcPct val="100000"/>
              </a:lnSpc>
              <a:spcBef>
                <a:spcPts val="1200"/>
              </a:spcBef>
              <a:spcAft>
                <a:spcPts val="0"/>
              </a:spcAft>
              <a:buNone/>
            </a:pPr>
            <a:r>
              <a:rPr lang="zh-CN" altLang="en-US" dirty="0"/>
              <a:t>（</a:t>
            </a:r>
            <a:r>
              <a:rPr lang="en-US" altLang="zh-CN" dirty="0"/>
              <a:t>3</a:t>
            </a:r>
            <a:r>
              <a:rPr lang="zh-CN" altLang="en-US" dirty="0"/>
              <a:t>）程序中写一些</a:t>
            </a:r>
            <a:r>
              <a:rPr lang="zh-CN" altLang="en-US" dirty="0">
                <a:solidFill>
                  <a:schemeClr val="accent2"/>
                </a:solidFill>
              </a:rPr>
              <a:t>注释</a:t>
            </a:r>
            <a:r>
              <a:rPr lang="zh-CN" altLang="en-US" dirty="0"/>
              <a:t>。</a:t>
            </a:r>
            <a:endParaRPr lang="zh-CN" altLang="en-US" dirty="0"/>
          </a:p>
          <a:p>
            <a:pPr>
              <a:lnSpc>
                <a:spcPct val="100000"/>
              </a:lnSpc>
              <a:spcBef>
                <a:spcPts val="1200"/>
              </a:spcBef>
              <a:spcAft>
                <a:spcPts val="0"/>
              </a:spcAft>
            </a:pPr>
            <a:r>
              <a:rPr lang="zh-CN" altLang="en-US" dirty="0"/>
              <a:t>初学者应该遵循这些书写格式！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50545" y="1700530"/>
            <a:ext cx="8136255" cy="4226560"/>
          </a:xfrm>
        </p:spPr>
        <p:txBody>
          <a:bodyPr/>
          <a:p>
            <a:pPr marL="0" indent="0" algn="l">
              <a:lnSpc>
                <a:spcPct val="100000"/>
              </a:lnSpc>
              <a:spcBef>
                <a:spcPts val="0"/>
              </a:spcBef>
              <a:spcAft>
                <a:spcPts val="0"/>
              </a:spcAft>
              <a:buNone/>
            </a:pPr>
            <a:r>
              <a:rPr lang="en-US" altLang="zh-CN" b="1" dirty="0">
                <a:solidFill>
                  <a:schemeClr val="folHlink"/>
                </a:solidFill>
                <a:latin typeface="Cambria" panose="02040503050406030204" pitchFamily="18" charset="0"/>
                <a:ea typeface="华文中宋" panose="02010600040101010101" charset="-122"/>
                <a:cs typeface="Cambria" panose="02040503050406030204" pitchFamily="18" charset="0"/>
                <a:sym typeface="+mn-ea"/>
              </a:rPr>
              <a:t>/* </a:t>
            </a:r>
            <a:r>
              <a:rPr lang="zh-CN" altLang="en-US" b="1" dirty="0">
                <a:solidFill>
                  <a:schemeClr val="folHlink"/>
                </a:solidFill>
                <a:latin typeface="Cambria" panose="02040503050406030204" pitchFamily="18" charset="0"/>
                <a:ea typeface="华文中宋" panose="02010600040101010101" charset="-122"/>
                <a:cs typeface="Cambria" panose="02040503050406030204" pitchFamily="18" charset="0"/>
                <a:sym typeface="+mn-ea"/>
              </a:rPr>
              <a:t>我的第一个程序：在屏幕上输出字符串 </a:t>
            </a:r>
            <a:r>
              <a:rPr lang="en-US" altLang="zh-CN" b="1" dirty="0">
                <a:solidFill>
                  <a:schemeClr val="folHlink"/>
                </a:solidFill>
                <a:latin typeface="Cambria" panose="02040503050406030204" pitchFamily="18" charset="0"/>
                <a:ea typeface="华文中宋" panose="02010600040101010101" charset="-122"/>
                <a:cs typeface="Cambria" panose="02040503050406030204" pitchFamily="18" charset="0"/>
                <a:sym typeface="+mn-ea"/>
              </a:rPr>
              <a:t>*</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sym typeface="+mn-ea"/>
              </a:rPr>
              <a:t>/</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marL="0" indent="0" algn="l">
              <a:lnSpc>
                <a:spcPct val="100000"/>
              </a:lnSpc>
              <a:spcBef>
                <a:spcPts val="0"/>
              </a:spcBef>
              <a:spcAft>
                <a:spcPts val="0"/>
              </a:spcAft>
              <a:buNone/>
            </a:pPr>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sym typeface="+mn-ea"/>
              </a:rPr>
              <a:t>#include &lt;iostream</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sym typeface="+mn-ea"/>
              </a:rPr>
              <a:t>&gt;</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marL="0" indent="0" algn="l">
              <a:lnSpc>
                <a:spcPct val="100000"/>
              </a:lnSpc>
              <a:spcBef>
                <a:spcPts val="0"/>
              </a:spcBef>
              <a:spcAft>
                <a:spcPts val="0"/>
              </a:spcAft>
              <a:buNone/>
            </a:pP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sym typeface="+mn-ea"/>
              </a:rPr>
              <a:t>using namespace std;</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sym typeface="+mn-ea"/>
            </a:endParaRPr>
          </a:p>
          <a:p>
            <a:pPr marL="0" indent="0" algn="l">
              <a:lnSpc>
                <a:spcPct val="100000"/>
              </a:lnSpc>
              <a:spcBef>
                <a:spcPts val="0"/>
              </a:spcBef>
              <a:spcAft>
                <a:spcPts val="0"/>
              </a:spcAft>
              <a:buNone/>
            </a:pP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marL="0" indent="0" algn="l">
              <a:lnSpc>
                <a:spcPct val="100000"/>
              </a:lnSpc>
              <a:spcBef>
                <a:spcPts val="0"/>
              </a:spcBef>
              <a:spcAft>
                <a:spcPts val="0"/>
              </a:spcAft>
              <a:buNone/>
            </a:pPr>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sym typeface="+mn-ea"/>
              </a:rPr>
              <a:t>int</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sym typeface="+mn-ea"/>
              </a:rPr>
              <a:t> main () {</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marL="0" indent="0" algn="l">
              <a:lnSpc>
                <a:spcPct val="100000"/>
              </a:lnSpc>
              <a:spcBef>
                <a:spcPts val="0"/>
              </a:spcBef>
              <a:spcAft>
                <a:spcPts val="0"/>
              </a:spcAft>
              <a:buNone/>
            </a:pPr>
            <a:r>
              <a:rPr lang="en-US" altLang="zh-CN" b="1" err="1">
                <a:solidFill>
                  <a:schemeClr val="folHlink"/>
                </a:solidFill>
                <a:latin typeface="Cambria" panose="02040503050406030204" pitchFamily="18" charset="0"/>
                <a:ea typeface="华文中宋" panose="02010600040101010101" charset="-122"/>
                <a:cs typeface="Cambria" panose="02040503050406030204" pitchFamily="18" charset="0"/>
                <a:sym typeface="+mn-ea"/>
              </a:rPr>
              <a:t>	cout &lt;&lt; "Hello, world!" &lt;&lt; endl</a:t>
            </a:r>
            <a:r>
              <a:rPr lang="en-US" altLang="zh-CN" b="1" dirty="0">
                <a:solidFill>
                  <a:schemeClr val="folHlink"/>
                </a:solidFill>
                <a:latin typeface="Cambria" panose="02040503050406030204" pitchFamily="18" charset="0"/>
                <a:ea typeface="华文中宋" panose="02010600040101010101" charset="-122"/>
                <a:cs typeface="Cambria" panose="02040503050406030204" pitchFamily="18" charset="0"/>
                <a:sym typeface="+mn-ea"/>
              </a:rPr>
              <a:t>; //</a:t>
            </a:r>
            <a:r>
              <a:rPr lang="zh-CN" altLang="en-US" b="1" dirty="0">
                <a:solidFill>
                  <a:schemeClr val="folHlink"/>
                </a:solidFill>
                <a:latin typeface="Cambria" panose="02040503050406030204" pitchFamily="18" charset="0"/>
                <a:ea typeface="华文中宋" panose="02010600040101010101" charset="-122"/>
                <a:cs typeface="Cambria" panose="02040503050406030204" pitchFamily="18" charset="0"/>
                <a:sym typeface="+mn-ea"/>
              </a:rPr>
              <a:t>屏幕输出</a:t>
            </a:r>
            <a:endParaRPr lang="zh-CN" altLang="en-US" b="1" dirty="0">
              <a:solidFill>
                <a:schemeClr val="folHlink"/>
              </a:solidFill>
              <a:latin typeface="Cambria" panose="02040503050406030204" pitchFamily="18" charset="0"/>
              <a:ea typeface="华文中宋" panose="02010600040101010101" charset="-122"/>
              <a:cs typeface="Cambria" panose="02040503050406030204" pitchFamily="18" charset="0"/>
            </a:endParaRPr>
          </a:p>
          <a:p>
            <a:pPr marL="0" indent="0" algn="l">
              <a:lnSpc>
                <a:spcPct val="100000"/>
              </a:lnSpc>
              <a:spcBef>
                <a:spcPts val="0"/>
              </a:spcBef>
              <a:spcAft>
                <a:spcPts val="0"/>
              </a:spcAft>
              <a:buNone/>
            </a:pPr>
            <a:r>
              <a:rPr lang="zh-CN" altLang="en-US" b="1" dirty="0">
                <a:solidFill>
                  <a:schemeClr val="folHlink"/>
                </a:solidFill>
                <a:latin typeface="Cambria" panose="02040503050406030204" pitchFamily="18" charset="0"/>
                <a:ea typeface="华文中宋" panose="02010600040101010101" charset="-122"/>
                <a:cs typeface="Cambria" panose="02040503050406030204" pitchFamily="18" charset="0"/>
                <a:sym typeface="+mn-ea"/>
              </a:rPr>
              <a:t>	</a:t>
            </a: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sym typeface="+mn-ea"/>
              </a:rPr>
              <a:t>return 0;</a:t>
            </a:r>
            <a:endPar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endParaRPr>
          </a:p>
          <a:p>
            <a:pPr marL="0" indent="0" algn="l">
              <a:lnSpc>
                <a:spcPct val="100000"/>
              </a:lnSpc>
              <a:spcBef>
                <a:spcPts val="0"/>
              </a:spcBef>
              <a:spcAft>
                <a:spcPts val="0"/>
              </a:spcAft>
              <a:buNone/>
            </a:pPr>
            <a:r>
              <a:rPr lang="en-US" altLang="zh-CN" b="1">
                <a:solidFill>
                  <a:schemeClr val="folHlink"/>
                </a:solidFill>
                <a:latin typeface="Cambria" panose="02040503050406030204" pitchFamily="18" charset="0"/>
                <a:ea typeface="华文中宋" panose="02010600040101010101" charset="-122"/>
                <a:cs typeface="Cambria" panose="02040503050406030204" pitchFamily="18" charset="0"/>
                <a:sym typeface="+mn-ea"/>
              </a:rPr>
              <a:t>}</a:t>
            </a:r>
            <a:endParaRPr lang="zh-CN" altLang="en-US"/>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6" name="矩形 5"/>
          <p:cNvSpPr/>
          <p:nvPr/>
        </p:nvSpPr>
        <p:spPr>
          <a:xfrm>
            <a:off x="595630" y="3860165"/>
            <a:ext cx="883285" cy="417195"/>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6238875" y="2708275"/>
            <a:ext cx="1252220" cy="645160"/>
          </a:xfrm>
          <a:prstGeom prst="rect">
            <a:avLst/>
          </a:prstGeom>
          <a:solidFill>
            <a:schemeClr val="accent1"/>
          </a:solidFill>
          <a:ln>
            <a:solidFill>
              <a:schemeClr val="accent2"/>
            </a:solidFill>
          </a:ln>
        </p:spPr>
        <p:txBody>
          <a:bodyPr wrap="square" rtlCol="0">
            <a:spAutoFit/>
          </a:bodyPr>
          <a:p>
            <a:pPr algn="l"/>
            <a:r>
              <a:rPr lang="zh-CN" altLang="en-US" sz="3600" b="1" dirty="0">
                <a:solidFill>
                  <a:schemeClr val="accent2"/>
                </a:solidFill>
                <a:latin typeface="楷体" panose="02010609060101010101" charset="-122"/>
                <a:ea typeface="楷体" panose="02010609060101010101" charset="-122"/>
                <a:sym typeface="+mn-ea"/>
              </a:rPr>
              <a:t>注释</a:t>
            </a:r>
            <a:endParaRPr lang="zh-CN" altLang="en-US" sz="3600" b="1" dirty="0">
              <a:solidFill>
                <a:schemeClr val="accent2"/>
              </a:solidFill>
              <a:latin typeface="楷体" panose="02010609060101010101" charset="-122"/>
              <a:ea typeface="楷体" panose="02010609060101010101" charset="-122"/>
              <a:sym typeface="+mn-ea"/>
            </a:endParaRPr>
          </a:p>
        </p:txBody>
      </p:sp>
      <p:sp>
        <p:nvSpPr>
          <p:cNvPr id="8" name="矩形 7"/>
          <p:cNvSpPr/>
          <p:nvPr/>
        </p:nvSpPr>
        <p:spPr>
          <a:xfrm>
            <a:off x="550545" y="1750695"/>
            <a:ext cx="7077075" cy="45339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6704330" y="3860165"/>
            <a:ext cx="1898015" cy="51816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 name="直接箭头连接符 9"/>
          <p:cNvCxnSpPr/>
          <p:nvPr/>
        </p:nvCxnSpPr>
        <p:spPr>
          <a:xfrm flipH="1" flipV="1">
            <a:off x="6598920" y="2204085"/>
            <a:ext cx="266065" cy="50419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7" idx="2"/>
          </p:cNvCxnSpPr>
          <p:nvPr/>
        </p:nvCxnSpPr>
        <p:spPr>
          <a:xfrm>
            <a:off x="6864985" y="3353435"/>
            <a:ext cx="204470" cy="50673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95630" y="4277360"/>
            <a:ext cx="883285" cy="417195"/>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838200" y="5156200"/>
            <a:ext cx="1252220" cy="645160"/>
          </a:xfrm>
          <a:prstGeom prst="rect">
            <a:avLst/>
          </a:prstGeom>
          <a:solidFill>
            <a:schemeClr val="accent1"/>
          </a:solidFill>
          <a:ln>
            <a:solidFill>
              <a:schemeClr val="accent2"/>
            </a:solidFill>
          </a:ln>
        </p:spPr>
        <p:txBody>
          <a:bodyPr wrap="square" rtlCol="0">
            <a:spAutoFit/>
          </a:bodyPr>
          <a:p>
            <a:pPr algn="ctr"/>
            <a:r>
              <a:rPr lang="zh-CN" altLang="en-US" sz="3600" b="1" dirty="0">
                <a:solidFill>
                  <a:schemeClr val="accent2"/>
                </a:solidFill>
                <a:latin typeface="楷体" panose="02010609060101010101" charset="-122"/>
                <a:ea typeface="楷体" panose="02010609060101010101" charset="-122"/>
                <a:sym typeface="+mn-ea"/>
              </a:rPr>
              <a:t>缩进</a:t>
            </a:r>
            <a:endParaRPr lang="zh-CN" altLang="en-US" sz="3600" b="1" dirty="0">
              <a:solidFill>
                <a:schemeClr val="accent2"/>
              </a:solidFill>
              <a:latin typeface="楷体" panose="02010609060101010101" charset="-122"/>
              <a:ea typeface="楷体" panose="02010609060101010101" charset="-122"/>
              <a:sym typeface="+mn-ea"/>
            </a:endParaRPr>
          </a:p>
        </p:txBody>
      </p:sp>
      <p:cxnSp>
        <p:nvCxnSpPr>
          <p:cNvPr id="15" name="直接箭头连接符 14"/>
          <p:cNvCxnSpPr/>
          <p:nvPr/>
        </p:nvCxnSpPr>
        <p:spPr>
          <a:xfrm flipH="1" flipV="1">
            <a:off x="1054735" y="4724400"/>
            <a:ext cx="409575" cy="43180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2278380" y="2995930"/>
            <a:ext cx="1252220" cy="645160"/>
          </a:xfrm>
          <a:prstGeom prst="rect">
            <a:avLst/>
          </a:prstGeom>
          <a:solidFill>
            <a:schemeClr val="accent1"/>
          </a:solidFill>
          <a:ln>
            <a:solidFill>
              <a:schemeClr val="accent2"/>
            </a:solidFill>
          </a:ln>
        </p:spPr>
        <p:txBody>
          <a:bodyPr wrap="square" rtlCol="0">
            <a:spAutoFit/>
          </a:bodyPr>
          <a:p>
            <a:pPr algn="ctr"/>
            <a:r>
              <a:rPr lang="zh-CN" altLang="en-US" sz="3600" b="1" dirty="0">
                <a:solidFill>
                  <a:schemeClr val="accent2"/>
                </a:solidFill>
                <a:latin typeface="楷体" panose="02010609060101010101" charset="-122"/>
                <a:ea typeface="楷体" panose="02010609060101010101" charset="-122"/>
                <a:sym typeface="+mn-ea"/>
              </a:rPr>
              <a:t>空行</a:t>
            </a:r>
            <a:endParaRPr lang="zh-CN" altLang="en-US" sz="3600" b="1" dirty="0">
              <a:solidFill>
                <a:schemeClr val="accent2"/>
              </a:solidFill>
              <a:latin typeface="楷体" panose="02010609060101010101" charset="-122"/>
              <a:ea typeface="楷体" panose="02010609060101010101" charset="-122"/>
              <a:sym typeface="+mn-ea"/>
            </a:endParaRPr>
          </a:p>
        </p:txBody>
      </p:sp>
      <p:cxnSp>
        <p:nvCxnSpPr>
          <p:cNvPr id="17" name="直接箭头连接符 16"/>
          <p:cNvCxnSpPr/>
          <p:nvPr/>
        </p:nvCxnSpPr>
        <p:spPr>
          <a:xfrm flipH="1">
            <a:off x="766445" y="3284220"/>
            <a:ext cx="1511935" cy="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680085"/>
            <a:ext cx="8136255" cy="5266055"/>
          </a:xfrm>
        </p:spPr>
        <p:txBody>
          <a:bodyPr/>
          <a:p>
            <a:r>
              <a:rPr lang="zh-CN" altLang="en-US" dirty="0">
                <a:latin typeface="Cambria" panose="02040503050406030204" pitchFamily="18" charset="0"/>
                <a:ea typeface="楷体" panose="02010609060101010101" charset="-122"/>
                <a:cs typeface="Cambria" panose="02040503050406030204" pitchFamily="18" charset="0"/>
                <a:sym typeface="+mn-ea"/>
              </a:rPr>
              <a:t>前面是一个简单的示例程序，目的是说明</a:t>
            </a:r>
            <a:r>
              <a:rPr lang="en-US" altLang="zh-CN" dirty="0">
                <a:latin typeface="Cambria" panose="02040503050406030204" pitchFamily="18" charset="0"/>
                <a:ea typeface="楷体" panose="02010609060101010101" charset="-122"/>
                <a:cs typeface="Cambria" panose="02040503050406030204" pitchFamily="18" charset="0"/>
                <a:sym typeface="+mn-ea"/>
              </a:rPr>
              <a:t> C/C++ </a:t>
            </a:r>
            <a:r>
              <a:rPr lang="zh-CN" altLang="en-US" dirty="0">
                <a:latin typeface="Cambria" panose="02040503050406030204" pitchFamily="18" charset="0"/>
                <a:ea typeface="楷体" panose="02010609060101010101" charset="-122"/>
                <a:cs typeface="Cambria" panose="02040503050406030204" pitchFamily="18" charset="0"/>
                <a:sym typeface="+mn-ea"/>
              </a:rPr>
              <a:t>程序中的基本结构。</a:t>
            </a:r>
            <a:endParaRPr lang="zh-CN" altLang="en-US" dirty="0">
              <a:latin typeface="Cambria" panose="02040503050406030204" pitchFamily="18" charset="0"/>
              <a:ea typeface="华文中宋" panose="02010600040101010101" charset="-122"/>
              <a:cs typeface="Cambria" panose="02040503050406030204" pitchFamily="18" charset="0"/>
              <a:sym typeface="+mn-ea"/>
            </a:endParaRPr>
          </a:p>
          <a:p>
            <a:r>
              <a:rPr lang="zh-CN" altLang="en-US" dirty="0">
                <a:latin typeface="Cambria" panose="02040503050406030204" pitchFamily="18" charset="0"/>
                <a:ea typeface="华文中宋" panose="02010600040101010101" charset="-122"/>
                <a:cs typeface="Cambria" panose="02040503050406030204" pitchFamily="18" charset="0"/>
                <a:sym typeface="+mn-ea"/>
              </a:rPr>
              <a:t>面对实际问题进行程序设计以解答问题时，首先要</a:t>
            </a:r>
            <a:r>
              <a:rPr lang="zh-CN" altLang="en-US"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分析问题，设计解决办法</a:t>
            </a:r>
            <a:r>
              <a:rPr lang="zh-CN" altLang="en-US" dirty="0">
                <a:latin typeface="Cambria" panose="02040503050406030204" pitchFamily="18" charset="0"/>
                <a:ea typeface="华文中宋" panose="02010600040101010101" charset="-122"/>
                <a:cs typeface="Cambria" panose="02040503050406030204" pitchFamily="18" charset="0"/>
                <a:sym typeface="+mn-ea"/>
              </a:rPr>
              <a:t>，然后再编写程序。</a:t>
            </a:r>
            <a:endParaRPr lang="zh-CN" altLang="en-US" dirty="0">
              <a:latin typeface="Cambria" panose="02040503050406030204" pitchFamily="18" charset="0"/>
              <a:ea typeface="华文中宋" panose="02010600040101010101" charset="-122"/>
              <a:cs typeface="Cambria" panose="02040503050406030204" pitchFamily="18" charset="0"/>
              <a:sym typeface="+mn-ea"/>
            </a:endParaRPr>
          </a:p>
          <a:p>
            <a:r>
              <a:rPr lang="zh-CN" altLang="en-US" dirty="0">
                <a:latin typeface="Cambria" panose="02040503050406030204" pitchFamily="18" charset="0"/>
                <a:ea typeface="华文中宋" panose="02010600040101010101" charset="-122"/>
                <a:cs typeface="Cambria" panose="02040503050406030204" pitchFamily="18" charset="0"/>
                <a:sym typeface="+mn-ea"/>
              </a:rPr>
              <a:t>源程序要保存为计算机上的文件以供后续处理。这称为</a:t>
            </a:r>
            <a:r>
              <a:rPr lang="zh-CN" altLang="en-US"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源程序文件</a:t>
            </a:r>
            <a:r>
              <a:rPr lang="zh-CN" altLang="en-US" dirty="0">
                <a:latin typeface="Cambria" panose="02040503050406030204" pitchFamily="18" charset="0"/>
                <a:ea typeface="华文中宋" panose="02010600040101010101" charset="-122"/>
                <a:cs typeface="Cambria" panose="02040503050406030204" pitchFamily="18" charset="0"/>
                <a:sym typeface="+mn-ea"/>
              </a:rPr>
              <a:t>（简称为</a:t>
            </a:r>
            <a:r>
              <a:rPr lang="zh-CN" altLang="en-US"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源文件</a:t>
            </a:r>
            <a:r>
              <a:rPr lang="zh-CN" altLang="en-US" dirty="0">
                <a:latin typeface="Cambria" panose="02040503050406030204" pitchFamily="18" charset="0"/>
                <a:ea typeface="华文中宋" panose="02010600040101010101" charset="-122"/>
                <a:cs typeface="Cambria" panose="02040503050406030204" pitchFamily="18" charset="0"/>
                <a:sym typeface="+mn-ea"/>
              </a:rPr>
              <a:t>）。</a:t>
            </a:r>
            <a:endParaRPr lang="zh-CN" altLang="en-US" dirty="0">
              <a:latin typeface="Cambria" panose="02040503050406030204" pitchFamily="18" charset="0"/>
              <a:ea typeface="华文中宋" panose="02010600040101010101" charset="-122"/>
              <a:cs typeface="Cambria" panose="02040503050406030204" pitchFamily="18" charset="0"/>
              <a:sym typeface="+mn-ea"/>
            </a:endParaRPr>
          </a:p>
          <a:p>
            <a:pPr lvl="1"/>
            <a:r>
              <a:rPr lang="en-US" altLang="zh-CN" dirty="0">
                <a:latin typeface="Cambria" panose="02040503050406030204" pitchFamily="18" charset="0"/>
                <a:ea typeface="华文中宋" panose="02010600040101010101" charset="-122"/>
                <a:cs typeface="Cambria" panose="02040503050406030204" pitchFamily="18" charset="0"/>
                <a:sym typeface="+mn-ea"/>
              </a:rPr>
              <a:t>C/C++ </a:t>
            </a:r>
            <a:r>
              <a:rPr lang="zh-CN" altLang="en-US" dirty="0">
                <a:latin typeface="Cambria" panose="02040503050406030204" pitchFamily="18" charset="0"/>
                <a:ea typeface="华文中宋" panose="02010600040101010101" charset="-122"/>
                <a:cs typeface="Cambria" panose="02040503050406030204" pitchFamily="18" charset="0"/>
                <a:sym typeface="+mn-ea"/>
              </a:rPr>
              <a:t>源文件通常以</a:t>
            </a:r>
            <a:r>
              <a:rPr lang="en-US" altLang="zh-CN" dirty="0">
                <a:latin typeface="Cambria" panose="02040503050406030204" pitchFamily="18" charset="0"/>
                <a:ea typeface="华文中宋" panose="02010600040101010101" charset="-122"/>
                <a:cs typeface="Cambria" panose="02040503050406030204" pitchFamily="18" charset="0"/>
                <a:sym typeface="+mn-ea"/>
              </a:rPr>
              <a:t> “</a:t>
            </a:r>
            <a:r>
              <a:rPr lang="en-US" altLang="zh-CN"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cpp</a:t>
            </a:r>
            <a:r>
              <a:rPr lang="en-US" altLang="zh-CN" dirty="0">
                <a:latin typeface="Cambria" panose="02040503050406030204" pitchFamily="18" charset="0"/>
                <a:ea typeface="华文中宋" panose="02010600040101010101" charset="-122"/>
                <a:cs typeface="Cambria" panose="02040503050406030204" pitchFamily="18" charset="0"/>
                <a:sym typeface="+mn-ea"/>
              </a:rPr>
              <a:t>” </a:t>
            </a:r>
            <a:r>
              <a:rPr lang="zh-CN" altLang="en-US" dirty="0">
                <a:latin typeface="Cambria" panose="02040503050406030204" pitchFamily="18" charset="0"/>
                <a:ea typeface="华文中宋" panose="02010600040101010101" charset="-122"/>
                <a:cs typeface="Cambria" panose="02040503050406030204" pitchFamily="18" charset="0"/>
                <a:sym typeface="+mn-ea"/>
              </a:rPr>
              <a:t>作为扩展名。</a:t>
            </a:r>
            <a:endParaRPr lang="zh-CN" altLang="en-US" dirty="0">
              <a:latin typeface="Cambria" panose="02040503050406030204" pitchFamily="18" charset="0"/>
              <a:ea typeface="华文中宋" panose="02010600040101010101" charset="-122"/>
              <a:cs typeface="Cambria" panose="02040503050406030204" pitchFamily="18" charset="0"/>
              <a:sym typeface="+mn-ea"/>
            </a:endParaRPr>
          </a:p>
          <a:p>
            <a:pPr lvl="1"/>
            <a:r>
              <a:rPr lang="en-US" altLang="zh-CN" dirty="0">
                <a:latin typeface="Cambria" panose="02040503050406030204" pitchFamily="18" charset="0"/>
                <a:ea typeface="华文中宋" panose="02010600040101010101" charset="-122"/>
                <a:cs typeface="Cambria" panose="02040503050406030204" pitchFamily="18" charset="0"/>
                <a:sym typeface="+mn-ea"/>
              </a:rPr>
              <a:t> C </a:t>
            </a:r>
            <a:r>
              <a:rPr lang="zh-CN" altLang="en-US" dirty="0">
                <a:latin typeface="Cambria" panose="02040503050406030204" pitchFamily="18" charset="0"/>
                <a:ea typeface="华文中宋" panose="02010600040101010101" charset="-122"/>
                <a:cs typeface="Cambria" panose="02040503050406030204" pitchFamily="18" charset="0"/>
                <a:sym typeface="+mn-ea"/>
              </a:rPr>
              <a:t>源文件也可以用</a:t>
            </a:r>
            <a:r>
              <a:rPr lang="en-US" altLang="zh-CN" dirty="0">
                <a:latin typeface="Cambria" panose="02040503050406030204" pitchFamily="18" charset="0"/>
                <a:ea typeface="华文中宋" panose="02010600040101010101" charset="-122"/>
                <a:cs typeface="Cambria" panose="02040503050406030204" pitchFamily="18" charset="0"/>
                <a:sym typeface="+mn-ea"/>
              </a:rPr>
              <a:t> “</a:t>
            </a:r>
            <a:r>
              <a:rPr lang="en-US" altLang="zh-CN"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c</a:t>
            </a:r>
            <a:r>
              <a:rPr lang="en-US" altLang="zh-CN" dirty="0">
                <a:latin typeface="Cambria" panose="02040503050406030204" pitchFamily="18" charset="0"/>
                <a:ea typeface="华文中宋" panose="02010600040101010101" charset="-122"/>
                <a:cs typeface="Cambria" panose="02040503050406030204" pitchFamily="18" charset="0"/>
                <a:sym typeface="+mn-ea"/>
              </a:rPr>
              <a:t>” </a:t>
            </a:r>
            <a:r>
              <a:rPr lang="zh-CN" altLang="en-US" dirty="0">
                <a:latin typeface="Cambria" panose="02040503050406030204" pitchFamily="18" charset="0"/>
                <a:ea typeface="华文中宋" panose="02010600040101010101" charset="-122"/>
                <a:cs typeface="Cambria" panose="02040503050406030204" pitchFamily="18" charset="0"/>
                <a:sym typeface="+mn-ea"/>
              </a:rPr>
              <a:t>作为扩展名。</a:t>
            </a:r>
            <a:endParaRPr lang="zh-CN" altLang="en-US" sz="2000" dirty="0">
              <a:solidFill>
                <a:schemeClr val="accent2"/>
              </a:solidFill>
            </a:endParaRPr>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88418" name="内容占位符 188417"/>
          <p:cNvSpPr>
            <a:spLocks noGrp="1"/>
          </p:cNvSpPr>
          <p:nvPr>
            <p:ph idx="1"/>
          </p:nvPr>
        </p:nvSpPr>
        <p:spPr>
          <a:xfrm>
            <a:off x="539750" y="404495"/>
            <a:ext cx="8136255" cy="1025525"/>
          </a:xfrm>
        </p:spPr>
        <p:txBody>
          <a:bodyPr/>
          <a:p>
            <a:pPr marL="0" indent="0" algn="l">
              <a:spcBef>
                <a:spcPct val="20000"/>
              </a:spcBef>
              <a:buClr>
                <a:schemeClr val="accent2"/>
              </a:buClr>
              <a:buSzPct val="60000"/>
              <a:buFont typeface="Wingdings" panose="05000000000000000000" pitchFamily="2" charset="2"/>
              <a:buNone/>
            </a:pPr>
            <a:r>
              <a:rPr lang="zh-CN" altLang="en-US" dirty="0">
                <a:latin typeface="Cambria" panose="02040503050406030204" pitchFamily="18" charset="0"/>
                <a:ea typeface="华文中宋" panose="02010600040101010101" charset="-122"/>
                <a:cs typeface="Cambria" panose="02040503050406030204" pitchFamily="18" charset="0"/>
                <a:sym typeface="+mn-ea"/>
              </a:rPr>
              <a:t>程序从</a:t>
            </a:r>
            <a:r>
              <a:rPr lang="zh-CN" altLang="en-US"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编辑</a:t>
            </a:r>
            <a:r>
              <a:rPr lang="zh-CN" altLang="en-US" dirty="0">
                <a:latin typeface="Cambria" panose="02040503050406030204" pitchFamily="18" charset="0"/>
                <a:ea typeface="华文中宋" panose="02010600040101010101" charset="-122"/>
                <a:cs typeface="Cambria" panose="02040503050406030204" pitchFamily="18" charset="0"/>
                <a:sym typeface="+mn-ea"/>
              </a:rPr>
              <a:t>到最终顺利</a:t>
            </a:r>
            <a:r>
              <a:rPr lang="zh-CN" altLang="en-US"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执行</a:t>
            </a:r>
            <a:r>
              <a:rPr lang="zh-CN" altLang="en-US" dirty="0">
                <a:solidFill>
                  <a:schemeClr val="hlink"/>
                </a:solidFill>
                <a:latin typeface="Cambria" panose="02040503050406030204" pitchFamily="18" charset="0"/>
                <a:ea typeface="华文中宋" panose="02010600040101010101" charset="-122"/>
                <a:cs typeface="Cambria" panose="02040503050406030204" pitchFamily="18" charset="0"/>
                <a:sym typeface="+mn-ea"/>
              </a:rPr>
              <a:t>，</a:t>
            </a:r>
            <a:r>
              <a:rPr lang="zh-CN" altLang="en-US" dirty="0">
                <a:latin typeface="Cambria" panose="02040503050406030204" pitchFamily="18" charset="0"/>
                <a:ea typeface="华文中宋" panose="02010600040101010101" charset="-122"/>
                <a:cs typeface="Cambria" panose="02040503050406030204" pitchFamily="18" charset="0"/>
                <a:sym typeface="+mn-ea"/>
              </a:rPr>
              <a:t>通常需要反复修改，排除其中存在的错误，这个过程称为</a:t>
            </a:r>
            <a:r>
              <a:rPr lang="zh-CN" altLang="en-US"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程序调试</a:t>
            </a:r>
            <a:r>
              <a:rPr lang="zh-CN" altLang="en-US" dirty="0">
                <a:latin typeface="Cambria" panose="02040503050406030204" pitchFamily="18" charset="0"/>
                <a:ea typeface="华文中宋" panose="02010600040101010101" charset="-122"/>
                <a:cs typeface="Cambria" panose="02040503050406030204" pitchFamily="18" charset="0"/>
                <a:sym typeface="+mn-ea"/>
              </a:rPr>
              <a:t>。</a:t>
            </a:r>
            <a:endParaRPr lang="zh-CN" altLang="en-US"/>
          </a:p>
        </p:txBody>
      </p:sp>
      <p:sp>
        <p:nvSpPr>
          <p:cNvPr id="188419" name="文本框 188418"/>
          <p:cNvSpPr txBox="1"/>
          <p:nvPr/>
        </p:nvSpPr>
        <p:spPr>
          <a:xfrm>
            <a:off x="596900" y="1484313"/>
            <a:ext cx="2246313" cy="822325"/>
          </a:xfrm>
          <a:prstGeom prst="rect">
            <a:avLst/>
          </a:prstGeom>
          <a:solidFill>
            <a:schemeClr val="accent1"/>
          </a:solidFill>
          <a:ln w="9525">
            <a:noFill/>
          </a:ln>
        </p:spPr>
        <p:txBody>
          <a:bodyPr anchor="ctr" anchorCtr="1">
            <a:spAutoFit/>
          </a:bodyPr>
          <a:p>
            <a:pPr algn="l">
              <a:spcBef>
                <a:spcPct val="50000"/>
              </a:spcBef>
            </a:pPr>
            <a:r>
              <a:rPr lang="zh-CN" altLang="en-US" b="1" dirty="0">
                <a:latin typeface="Cambria" panose="02040503050406030204" pitchFamily="18" charset="0"/>
                <a:ea typeface="华文中宋" panose="02010600040101010101" charset="-122"/>
                <a:cs typeface="Cambria" panose="02040503050406030204" pitchFamily="18" charset="0"/>
              </a:rPr>
              <a:t>分析问题，</a:t>
            </a:r>
            <a:br>
              <a:rPr lang="zh-CN" altLang="en-US" b="1" dirty="0">
                <a:latin typeface="Cambria" panose="02040503050406030204" pitchFamily="18" charset="0"/>
                <a:ea typeface="华文中宋" panose="02010600040101010101" charset="-122"/>
                <a:cs typeface="Cambria" panose="02040503050406030204" pitchFamily="18" charset="0"/>
              </a:rPr>
            </a:br>
            <a:r>
              <a:rPr lang="zh-CN" altLang="en-US" b="1" dirty="0">
                <a:latin typeface="Cambria" panose="02040503050406030204" pitchFamily="18" charset="0"/>
                <a:ea typeface="华文中宋" panose="02010600040101010101" charset="-122"/>
                <a:cs typeface="Cambria" panose="02040503050406030204" pitchFamily="18" charset="0"/>
              </a:rPr>
              <a:t>设计解决办法</a:t>
            </a:r>
            <a:endParaRPr lang="zh-CN" altLang="en-US" b="1">
              <a:latin typeface="Cambria" panose="02040503050406030204" pitchFamily="18" charset="0"/>
              <a:ea typeface="华文中宋" panose="02010600040101010101" charset="-122"/>
              <a:cs typeface="Cambria" panose="02040503050406030204" pitchFamily="18" charset="0"/>
            </a:endParaRPr>
          </a:p>
        </p:txBody>
      </p:sp>
      <p:sp>
        <p:nvSpPr>
          <p:cNvPr id="188420" name="文本框 188419"/>
          <p:cNvSpPr txBox="1"/>
          <p:nvPr/>
        </p:nvSpPr>
        <p:spPr>
          <a:xfrm>
            <a:off x="1968500" y="2838451"/>
            <a:ext cx="1524000" cy="460375"/>
          </a:xfrm>
          <a:prstGeom prst="rect">
            <a:avLst/>
          </a:prstGeom>
          <a:solidFill>
            <a:schemeClr val="accent1"/>
          </a:solidFill>
          <a:ln w="9525">
            <a:noFill/>
          </a:ln>
        </p:spPr>
        <p:txBody>
          <a:bodyPr anchor="ctr" anchorCtr="1">
            <a:spAutoFit/>
          </a:bodyPr>
          <a:p>
            <a:pPr algn="l">
              <a:spcBef>
                <a:spcPct val="50000"/>
              </a:spcBef>
            </a:pPr>
            <a:r>
              <a:rPr lang="zh-CN" altLang="en-US" b="1">
                <a:latin typeface="Cambria" panose="02040503050406030204" pitchFamily="18" charset="0"/>
                <a:ea typeface="华文中宋" panose="02010600040101010101" charset="-122"/>
                <a:cs typeface="Cambria" panose="02040503050406030204" pitchFamily="18" charset="0"/>
              </a:rPr>
              <a:t>编写程序</a:t>
            </a:r>
            <a:endParaRPr lang="zh-CN" altLang="en-US" b="1">
              <a:latin typeface="Cambria" panose="02040503050406030204" pitchFamily="18" charset="0"/>
              <a:ea typeface="华文中宋" panose="02010600040101010101" charset="-122"/>
              <a:cs typeface="Cambria" panose="02040503050406030204" pitchFamily="18" charset="0"/>
            </a:endParaRPr>
          </a:p>
        </p:txBody>
      </p:sp>
      <p:sp>
        <p:nvSpPr>
          <p:cNvPr id="188421" name="直接连接符 188420"/>
          <p:cNvSpPr/>
          <p:nvPr/>
        </p:nvSpPr>
        <p:spPr>
          <a:xfrm>
            <a:off x="1892300" y="2306638"/>
            <a:ext cx="838200" cy="533400"/>
          </a:xfrm>
          <a:prstGeom prst="line">
            <a:avLst/>
          </a:prstGeom>
          <a:ln w="38100" cap="flat" cmpd="sng">
            <a:solidFill>
              <a:schemeClr val="hlink"/>
            </a:solidFill>
            <a:prstDash val="solid"/>
            <a:headEnd type="none" w="med" len="med"/>
            <a:tailEnd type="triangle" w="med" len="med"/>
          </a:ln>
        </p:spPr>
      </p:sp>
      <p:sp>
        <p:nvSpPr>
          <p:cNvPr id="188422" name="文本框 188421"/>
          <p:cNvSpPr txBox="1"/>
          <p:nvPr/>
        </p:nvSpPr>
        <p:spPr>
          <a:xfrm>
            <a:off x="3416300" y="3830638"/>
            <a:ext cx="1524000" cy="457200"/>
          </a:xfrm>
          <a:prstGeom prst="rect">
            <a:avLst/>
          </a:prstGeom>
          <a:solidFill>
            <a:schemeClr val="accent1"/>
          </a:solidFill>
          <a:ln w="9525">
            <a:noFill/>
          </a:ln>
        </p:spPr>
        <p:txBody>
          <a:bodyPr anchor="ctr" anchorCtr="1">
            <a:spAutoFit/>
          </a:bodyPr>
          <a:p>
            <a:pPr algn="l">
              <a:spcBef>
                <a:spcPct val="50000"/>
              </a:spcBef>
            </a:pPr>
            <a:r>
              <a:rPr lang="zh-CN" altLang="en-US" b="1">
                <a:latin typeface="Cambria" panose="02040503050406030204" pitchFamily="18" charset="0"/>
                <a:ea typeface="华文中宋" panose="02010600040101010101" charset="-122"/>
                <a:cs typeface="Cambria" panose="02040503050406030204" pitchFamily="18" charset="0"/>
              </a:rPr>
              <a:t>编译</a:t>
            </a:r>
            <a:endParaRPr lang="zh-CN" altLang="en-US" b="1">
              <a:latin typeface="Cambria" panose="02040503050406030204" pitchFamily="18" charset="0"/>
              <a:ea typeface="华文中宋" panose="02010600040101010101" charset="-122"/>
              <a:cs typeface="Cambria" panose="02040503050406030204" pitchFamily="18" charset="0"/>
            </a:endParaRPr>
          </a:p>
        </p:txBody>
      </p:sp>
      <p:sp>
        <p:nvSpPr>
          <p:cNvPr id="188423" name="文本框 188422"/>
          <p:cNvSpPr txBox="1"/>
          <p:nvPr/>
        </p:nvSpPr>
        <p:spPr>
          <a:xfrm>
            <a:off x="5016500" y="4821238"/>
            <a:ext cx="1524000" cy="457200"/>
          </a:xfrm>
          <a:prstGeom prst="rect">
            <a:avLst/>
          </a:prstGeom>
          <a:solidFill>
            <a:schemeClr val="accent1"/>
          </a:solidFill>
          <a:ln w="9525">
            <a:noFill/>
          </a:ln>
        </p:spPr>
        <p:txBody>
          <a:bodyPr anchor="ctr" anchorCtr="1">
            <a:spAutoFit/>
          </a:bodyPr>
          <a:p>
            <a:pPr algn="l">
              <a:spcBef>
                <a:spcPct val="50000"/>
              </a:spcBef>
            </a:pPr>
            <a:r>
              <a:rPr lang="zh-CN" altLang="en-US" b="1">
                <a:latin typeface="Cambria" panose="02040503050406030204" pitchFamily="18" charset="0"/>
                <a:ea typeface="华文中宋" panose="02010600040101010101" charset="-122"/>
                <a:cs typeface="Cambria" panose="02040503050406030204" pitchFamily="18" charset="0"/>
              </a:rPr>
              <a:t>连接</a:t>
            </a:r>
            <a:endParaRPr lang="zh-CN" altLang="en-US" b="1">
              <a:latin typeface="Cambria" panose="02040503050406030204" pitchFamily="18" charset="0"/>
              <a:ea typeface="华文中宋" panose="02010600040101010101" charset="-122"/>
              <a:cs typeface="Cambria" panose="02040503050406030204" pitchFamily="18" charset="0"/>
            </a:endParaRPr>
          </a:p>
        </p:txBody>
      </p:sp>
      <p:sp>
        <p:nvSpPr>
          <p:cNvPr id="188424" name="文本框 188423"/>
          <p:cNvSpPr txBox="1"/>
          <p:nvPr/>
        </p:nvSpPr>
        <p:spPr>
          <a:xfrm>
            <a:off x="6464300" y="5811838"/>
            <a:ext cx="1524000" cy="457200"/>
          </a:xfrm>
          <a:prstGeom prst="rect">
            <a:avLst/>
          </a:prstGeom>
          <a:solidFill>
            <a:schemeClr val="accent1"/>
          </a:solidFill>
          <a:ln w="9525">
            <a:noFill/>
          </a:ln>
        </p:spPr>
        <p:txBody>
          <a:bodyPr anchor="ctr" anchorCtr="1">
            <a:spAutoFit/>
          </a:bodyPr>
          <a:p>
            <a:pPr algn="l">
              <a:spcBef>
                <a:spcPct val="50000"/>
              </a:spcBef>
            </a:pPr>
            <a:r>
              <a:rPr lang="zh-CN" altLang="en-US" b="1">
                <a:latin typeface="Cambria" panose="02040503050406030204" pitchFamily="18" charset="0"/>
                <a:ea typeface="华文中宋" panose="02010600040101010101" charset="-122"/>
                <a:cs typeface="Cambria" panose="02040503050406030204" pitchFamily="18" charset="0"/>
              </a:rPr>
              <a:t>调试运行</a:t>
            </a:r>
            <a:endParaRPr lang="zh-CN" altLang="en-US" b="1">
              <a:latin typeface="Cambria" panose="02040503050406030204" pitchFamily="18" charset="0"/>
              <a:ea typeface="华文中宋" panose="02010600040101010101" charset="-122"/>
              <a:cs typeface="Cambria" panose="02040503050406030204" pitchFamily="18" charset="0"/>
            </a:endParaRPr>
          </a:p>
        </p:txBody>
      </p:sp>
      <p:sp>
        <p:nvSpPr>
          <p:cNvPr id="188425" name="直接连接符 188424"/>
          <p:cNvSpPr/>
          <p:nvPr/>
        </p:nvSpPr>
        <p:spPr>
          <a:xfrm>
            <a:off x="3263900" y="3297238"/>
            <a:ext cx="838200" cy="533400"/>
          </a:xfrm>
          <a:prstGeom prst="line">
            <a:avLst/>
          </a:prstGeom>
          <a:ln w="38100" cap="flat" cmpd="sng">
            <a:solidFill>
              <a:schemeClr val="hlink"/>
            </a:solidFill>
            <a:prstDash val="solid"/>
            <a:headEnd type="none" w="med" len="med"/>
            <a:tailEnd type="triangle" w="med" len="med"/>
          </a:ln>
        </p:spPr>
      </p:sp>
      <p:sp>
        <p:nvSpPr>
          <p:cNvPr id="188426" name="直接连接符 188425"/>
          <p:cNvSpPr/>
          <p:nvPr/>
        </p:nvSpPr>
        <p:spPr>
          <a:xfrm>
            <a:off x="4635500" y="4287838"/>
            <a:ext cx="838200" cy="533400"/>
          </a:xfrm>
          <a:prstGeom prst="line">
            <a:avLst/>
          </a:prstGeom>
          <a:ln w="38100" cap="flat" cmpd="sng">
            <a:solidFill>
              <a:schemeClr val="hlink"/>
            </a:solidFill>
            <a:prstDash val="solid"/>
            <a:headEnd type="none" w="med" len="med"/>
            <a:tailEnd type="triangle" w="med" len="med"/>
          </a:ln>
        </p:spPr>
      </p:sp>
      <p:sp>
        <p:nvSpPr>
          <p:cNvPr id="188427" name="直接连接符 188426"/>
          <p:cNvSpPr/>
          <p:nvPr/>
        </p:nvSpPr>
        <p:spPr>
          <a:xfrm>
            <a:off x="6083300" y="5278438"/>
            <a:ext cx="838200" cy="533400"/>
          </a:xfrm>
          <a:prstGeom prst="line">
            <a:avLst/>
          </a:prstGeom>
          <a:ln w="38100" cap="flat" cmpd="sng">
            <a:solidFill>
              <a:schemeClr val="hlink"/>
            </a:solidFill>
            <a:prstDash val="solid"/>
            <a:headEnd type="none" w="med" len="med"/>
            <a:tailEnd type="triangle" w="med" len="med"/>
          </a:ln>
        </p:spPr>
      </p:sp>
      <p:sp>
        <p:nvSpPr>
          <p:cNvPr id="188428" name="直接连接符 188427"/>
          <p:cNvSpPr/>
          <p:nvPr/>
        </p:nvSpPr>
        <p:spPr>
          <a:xfrm flipV="1">
            <a:off x="7226300" y="3068638"/>
            <a:ext cx="0" cy="2743200"/>
          </a:xfrm>
          <a:prstGeom prst="line">
            <a:avLst/>
          </a:prstGeom>
          <a:ln w="31750" cap="flat" cmpd="sng">
            <a:solidFill>
              <a:schemeClr val="tx1"/>
            </a:solidFill>
            <a:prstDash val="dash"/>
            <a:headEnd type="none" w="med" len="med"/>
            <a:tailEnd type="none" w="med" len="med"/>
          </a:ln>
        </p:spPr>
      </p:sp>
      <p:sp>
        <p:nvSpPr>
          <p:cNvPr id="188429" name="直接连接符 188428"/>
          <p:cNvSpPr/>
          <p:nvPr/>
        </p:nvSpPr>
        <p:spPr>
          <a:xfrm flipH="1">
            <a:off x="3492500" y="3068638"/>
            <a:ext cx="3733800" cy="0"/>
          </a:xfrm>
          <a:prstGeom prst="line">
            <a:avLst/>
          </a:prstGeom>
          <a:ln w="31750" cap="flat" cmpd="sng">
            <a:solidFill>
              <a:schemeClr val="tx1"/>
            </a:solidFill>
            <a:prstDash val="sysDash"/>
            <a:headEnd type="none" w="med" len="med"/>
            <a:tailEnd type="triangle" w="med" len="med"/>
          </a:ln>
        </p:spPr>
      </p:sp>
      <p:sp>
        <p:nvSpPr>
          <p:cNvPr id="188430" name="直接连接符 188429"/>
          <p:cNvSpPr/>
          <p:nvPr/>
        </p:nvSpPr>
        <p:spPr>
          <a:xfrm flipH="1">
            <a:off x="2730500" y="4059238"/>
            <a:ext cx="685800" cy="0"/>
          </a:xfrm>
          <a:prstGeom prst="line">
            <a:avLst/>
          </a:prstGeom>
          <a:ln w="31750" cap="flat" cmpd="sng">
            <a:solidFill>
              <a:schemeClr val="tx1"/>
            </a:solidFill>
            <a:prstDash val="dash"/>
            <a:headEnd type="none" w="med" len="med"/>
            <a:tailEnd type="none" w="med" len="med"/>
          </a:ln>
        </p:spPr>
      </p:sp>
      <p:sp>
        <p:nvSpPr>
          <p:cNvPr id="188431" name="直接连接符 188430"/>
          <p:cNvSpPr/>
          <p:nvPr/>
        </p:nvSpPr>
        <p:spPr>
          <a:xfrm flipV="1">
            <a:off x="2730500" y="3297238"/>
            <a:ext cx="0" cy="762000"/>
          </a:xfrm>
          <a:prstGeom prst="line">
            <a:avLst/>
          </a:prstGeom>
          <a:ln w="31750" cap="flat" cmpd="sng">
            <a:solidFill>
              <a:schemeClr val="tx1"/>
            </a:solidFill>
            <a:prstDash val="dash"/>
            <a:headEnd type="none" w="med" len="med"/>
            <a:tailEnd type="triangle" w="med" len="med"/>
          </a:ln>
        </p:spPr>
      </p:sp>
      <p:sp>
        <p:nvSpPr>
          <p:cNvPr id="188432" name="直接连接符 188431"/>
          <p:cNvSpPr/>
          <p:nvPr/>
        </p:nvSpPr>
        <p:spPr>
          <a:xfrm flipH="1">
            <a:off x="2425700" y="5049838"/>
            <a:ext cx="2590800" cy="0"/>
          </a:xfrm>
          <a:prstGeom prst="line">
            <a:avLst/>
          </a:prstGeom>
          <a:ln w="31750" cap="flat" cmpd="sng">
            <a:solidFill>
              <a:schemeClr val="tx1"/>
            </a:solidFill>
            <a:prstDash val="dash"/>
            <a:headEnd type="none" w="med" len="med"/>
            <a:tailEnd type="none" w="med" len="med"/>
          </a:ln>
        </p:spPr>
      </p:sp>
      <p:sp>
        <p:nvSpPr>
          <p:cNvPr id="188433" name="直接连接符 188432"/>
          <p:cNvSpPr/>
          <p:nvPr/>
        </p:nvSpPr>
        <p:spPr>
          <a:xfrm flipV="1">
            <a:off x="2425700" y="3297238"/>
            <a:ext cx="0" cy="1752600"/>
          </a:xfrm>
          <a:prstGeom prst="line">
            <a:avLst/>
          </a:prstGeom>
          <a:ln w="31750" cap="flat" cmpd="sng">
            <a:solidFill>
              <a:schemeClr val="tx1"/>
            </a:solidFill>
            <a:prstDash val="dash"/>
            <a:headEnd type="none" w="med" len="med"/>
            <a:tailEnd type="triangle" w="med" len="med"/>
          </a:ln>
        </p:spPr>
      </p:sp>
      <p:sp>
        <p:nvSpPr>
          <p:cNvPr id="188434" name="文本框 188433"/>
          <p:cNvSpPr txBox="1"/>
          <p:nvPr/>
        </p:nvSpPr>
        <p:spPr>
          <a:xfrm>
            <a:off x="4543425" y="2479675"/>
            <a:ext cx="1409700" cy="457200"/>
          </a:xfrm>
          <a:prstGeom prst="rect">
            <a:avLst/>
          </a:prstGeom>
          <a:noFill/>
          <a:ln w="9525">
            <a:noFill/>
          </a:ln>
        </p:spPr>
        <p:txBody>
          <a:bodyPr wrap="none" anchor="t">
            <a:spAutoFit/>
          </a:bodyPr>
          <a:p>
            <a:pPr algn="l"/>
            <a:r>
              <a:rPr lang="zh-CN" altLang="en-US" b="1">
                <a:solidFill>
                  <a:schemeClr val="accent2"/>
                </a:solidFill>
                <a:latin typeface="Cambria" panose="02040503050406030204" pitchFamily="18" charset="0"/>
                <a:ea typeface="华文中宋" panose="02010600040101010101" charset="-122"/>
                <a:cs typeface="Cambria" panose="02040503050406030204" pitchFamily="18" charset="0"/>
              </a:rPr>
              <a:t>发现错误</a:t>
            </a:r>
            <a:endParaRPr lang="zh-CN" altLang="en-US" b="1">
              <a:solidFill>
                <a:schemeClr val="accent2"/>
              </a:solidFill>
              <a:latin typeface="Cambria" panose="02040503050406030204" pitchFamily="18" charset="0"/>
              <a:ea typeface="华文中宋" panose="02010600040101010101" charset="-122"/>
              <a:cs typeface="Cambria" panose="02040503050406030204" pitchFamily="18" charset="0"/>
            </a:endParaRPr>
          </a:p>
        </p:txBody>
      </p:sp>
      <p:sp>
        <p:nvSpPr>
          <p:cNvPr id="188435" name="文本框 188434"/>
          <p:cNvSpPr txBox="1"/>
          <p:nvPr/>
        </p:nvSpPr>
        <p:spPr>
          <a:xfrm>
            <a:off x="3111500" y="4516438"/>
            <a:ext cx="1409700" cy="457200"/>
          </a:xfrm>
          <a:prstGeom prst="rect">
            <a:avLst/>
          </a:prstGeom>
          <a:noFill/>
          <a:ln w="9525">
            <a:noFill/>
          </a:ln>
        </p:spPr>
        <p:txBody>
          <a:bodyPr wrap="none" anchor="t">
            <a:spAutoFit/>
          </a:bodyPr>
          <a:p>
            <a:pPr algn="l"/>
            <a:r>
              <a:rPr lang="zh-CN" altLang="en-US" b="1">
                <a:solidFill>
                  <a:schemeClr val="accent2"/>
                </a:solidFill>
                <a:latin typeface="Cambria" panose="02040503050406030204" pitchFamily="18" charset="0"/>
                <a:ea typeface="华文中宋" panose="02010600040101010101" charset="-122"/>
                <a:cs typeface="Cambria" panose="02040503050406030204" pitchFamily="18" charset="0"/>
              </a:rPr>
              <a:t>发现错误</a:t>
            </a:r>
            <a:endParaRPr lang="zh-CN" altLang="en-US" b="1">
              <a:solidFill>
                <a:schemeClr val="accent2"/>
              </a:solidFill>
              <a:latin typeface="Cambria" panose="02040503050406030204" pitchFamily="18" charset="0"/>
              <a:ea typeface="华文中宋" panose="02010600040101010101" charset="-122"/>
              <a:cs typeface="Cambria" panose="02040503050406030204" pitchFamily="18" charset="0"/>
            </a:endParaRPr>
          </a:p>
        </p:txBody>
      </p:sp>
      <p:sp>
        <p:nvSpPr>
          <p:cNvPr id="188436" name="文本框 188435"/>
          <p:cNvSpPr txBox="1"/>
          <p:nvPr/>
        </p:nvSpPr>
        <p:spPr>
          <a:xfrm>
            <a:off x="2730500" y="3525838"/>
            <a:ext cx="1003300" cy="336550"/>
          </a:xfrm>
          <a:prstGeom prst="rect">
            <a:avLst/>
          </a:prstGeom>
          <a:noFill/>
          <a:ln w="9525">
            <a:noFill/>
          </a:ln>
        </p:spPr>
        <p:txBody>
          <a:bodyPr wrap="none" anchor="t">
            <a:spAutoFit/>
          </a:bodyPr>
          <a:p>
            <a:pPr algn="l"/>
            <a:r>
              <a:rPr lang="zh-CN" altLang="en-US" sz="1600" b="1">
                <a:solidFill>
                  <a:schemeClr val="accent2"/>
                </a:solidFill>
                <a:latin typeface="Cambria" panose="02040503050406030204" pitchFamily="18" charset="0"/>
                <a:ea typeface="华文中宋" panose="02010600040101010101" charset="-122"/>
                <a:cs typeface="Cambria" panose="02040503050406030204" pitchFamily="18" charset="0"/>
              </a:rPr>
              <a:t>发现错误</a:t>
            </a:r>
            <a:endParaRPr lang="zh-CN" altLang="en-US" sz="1600" b="1">
              <a:solidFill>
                <a:schemeClr val="accent2"/>
              </a:solidFill>
              <a:latin typeface="Cambria" panose="02040503050406030204" pitchFamily="18" charset="0"/>
              <a:ea typeface="华文中宋" panose="02010600040101010101" charset="-122"/>
              <a:cs typeface="Cambria" panose="02040503050406030204" pitchFamily="18" charset="0"/>
            </a:endParaRPr>
          </a:p>
        </p:txBody>
      </p:sp>
      <p:sp>
        <p:nvSpPr>
          <p:cNvPr id="188437" name="直接连接符 188436"/>
          <p:cNvSpPr/>
          <p:nvPr/>
        </p:nvSpPr>
        <p:spPr>
          <a:xfrm flipH="1">
            <a:off x="1511300" y="6040438"/>
            <a:ext cx="4953000" cy="0"/>
          </a:xfrm>
          <a:prstGeom prst="line">
            <a:avLst/>
          </a:prstGeom>
          <a:ln w="31750" cap="flat" cmpd="sng">
            <a:solidFill>
              <a:schemeClr val="tx1"/>
            </a:solidFill>
            <a:prstDash val="dash"/>
            <a:headEnd type="none" w="med" len="med"/>
            <a:tailEnd type="none" w="med" len="med"/>
          </a:ln>
        </p:spPr>
      </p:sp>
      <p:sp>
        <p:nvSpPr>
          <p:cNvPr id="188438" name="直接连接符 188437"/>
          <p:cNvSpPr/>
          <p:nvPr/>
        </p:nvSpPr>
        <p:spPr>
          <a:xfrm flipV="1">
            <a:off x="1511300" y="2306638"/>
            <a:ext cx="0" cy="3733800"/>
          </a:xfrm>
          <a:prstGeom prst="line">
            <a:avLst/>
          </a:prstGeom>
          <a:ln w="31750" cap="flat" cmpd="sng">
            <a:solidFill>
              <a:schemeClr val="tx1"/>
            </a:solidFill>
            <a:prstDash val="dash"/>
            <a:headEnd type="none" w="med" len="med"/>
            <a:tailEnd type="triangle" w="med" len="med"/>
          </a:ln>
        </p:spPr>
      </p:sp>
      <p:sp>
        <p:nvSpPr>
          <p:cNvPr id="4" name="文本框 3"/>
          <p:cNvSpPr txBox="1"/>
          <p:nvPr/>
        </p:nvSpPr>
        <p:spPr>
          <a:xfrm>
            <a:off x="3263900" y="6261100"/>
            <a:ext cx="2015490" cy="460375"/>
          </a:xfrm>
          <a:prstGeom prst="rect">
            <a:avLst/>
          </a:prstGeom>
          <a:noFill/>
        </p:spPr>
        <p:txBody>
          <a:bodyPr wrap="none" rtlCol="0" anchor="t">
            <a:spAutoFit/>
          </a:bodyPr>
          <a:p>
            <a:pPr marL="0" indent="0" algn="l">
              <a:spcBef>
                <a:spcPct val="20000"/>
              </a:spcBef>
              <a:buClr>
                <a:schemeClr val="accent2"/>
              </a:buClr>
              <a:buSzPct val="60000"/>
              <a:buFont typeface="Wingdings" panose="05000000000000000000" pitchFamily="2" charset="2"/>
              <a:buNone/>
            </a:pPr>
            <a:r>
              <a:rPr lang="zh-CN" altLang="en-US" b="1" dirty="0">
                <a:latin typeface="Cambria" panose="02040503050406030204" pitchFamily="18" charset="0"/>
                <a:ea typeface="华文中宋" panose="02010600040101010101" charset="-122"/>
                <a:cs typeface="Cambria" panose="02040503050406030204" pitchFamily="18" charset="0"/>
                <a:sym typeface="+mn-ea"/>
              </a:rPr>
              <a:t>程序开发过程</a:t>
            </a:r>
            <a:endParaRPr lang="zh-CN" altLang="en-US">
              <a:latin typeface="华文中宋" panose="02010600040101010101" charset="-122"/>
              <a:ea typeface="华文中宋" panose="02010600040101010101" charset="-122"/>
            </a:endParaRPr>
          </a:p>
        </p:txBody>
      </p:sp>
      <p:sp>
        <p:nvSpPr>
          <p:cNvPr id="84021" name="文本框 84020"/>
          <p:cNvSpPr txBox="1"/>
          <p:nvPr>
            <p:custDataLst>
              <p:tags r:id="rId1"/>
            </p:custDataLst>
          </p:nvPr>
        </p:nvSpPr>
        <p:spPr>
          <a:xfrm>
            <a:off x="2736850" y="2383155"/>
            <a:ext cx="1800225" cy="457200"/>
          </a:xfrm>
          <a:prstGeom prst="rect">
            <a:avLst/>
          </a:prstGeom>
          <a:noFill/>
          <a:ln w="9525">
            <a:noFill/>
          </a:ln>
        </p:spPr>
        <p:txBody>
          <a:bodyPr>
            <a:spAutoFit/>
          </a:bodyPr>
          <a:p>
            <a:pPr>
              <a:spcBef>
                <a:spcPct val="50000"/>
              </a:spcBef>
            </a:pPr>
            <a:r>
              <a:rPr lang="en-US" altLang="zh-CN" b="1" dirty="0">
                <a:solidFill>
                  <a:schemeClr val="accent2"/>
                </a:solidFill>
                <a:latin typeface="Cambria" panose="02040503050406030204" pitchFamily="18" charset="0"/>
                <a:ea typeface="华文中宋" panose="02010600040101010101" charset="-122"/>
                <a:cs typeface="Cambria" panose="02040503050406030204" pitchFamily="18" charset="0"/>
              </a:rPr>
              <a:t>*.c </a:t>
            </a:r>
            <a:r>
              <a:rPr lang="zh-CN" altLang="en-US" b="1" dirty="0">
                <a:solidFill>
                  <a:schemeClr val="accent2"/>
                </a:solidFill>
                <a:latin typeface="Cambria" panose="02040503050406030204" pitchFamily="18" charset="0"/>
                <a:ea typeface="华文中宋" panose="02010600040101010101" charset="-122"/>
                <a:cs typeface="Cambria" panose="02040503050406030204" pitchFamily="18" charset="0"/>
              </a:rPr>
              <a:t>或 </a:t>
            </a:r>
            <a:r>
              <a:rPr lang="en-US" altLang="zh-CN" b="1" dirty="0">
                <a:solidFill>
                  <a:schemeClr val="accent2"/>
                </a:solidFill>
                <a:latin typeface="Cambria" panose="02040503050406030204" pitchFamily="18" charset="0"/>
                <a:ea typeface="华文中宋" panose="02010600040101010101" charset="-122"/>
                <a:cs typeface="Cambria" panose="02040503050406030204" pitchFamily="18" charset="0"/>
              </a:rPr>
              <a:t>*</a:t>
            </a:r>
            <a:r>
              <a:rPr lang="en-US" altLang="zh-CN" b="1" err="1">
                <a:solidFill>
                  <a:schemeClr val="accent2"/>
                </a:solidFill>
                <a:latin typeface="Cambria" panose="02040503050406030204" pitchFamily="18" charset="0"/>
                <a:ea typeface="华文中宋" panose="02010600040101010101" charset="-122"/>
                <a:cs typeface="Cambria" panose="02040503050406030204" pitchFamily="18" charset="0"/>
              </a:rPr>
              <a:t>.cpp</a:t>
            </a:r>
            <a:endParaRPr lang="en-US" altLang="zh-CN" b="1">
              <a:solidFill>
                <a:schemeClr val="accent2"/>
              </a:solidFill>
              <a:latin typeface="Cambria" panose="02040503050406030204" pitchFamily="18" charset="0"/>
              <a:ea typeface="华文中宋" panose="02010600040101010101" charset="-122"/>
              <a:cs typeface="Cambria" panose="02040503050406030204" pitchFamily="18" charset="0"/>
            </a:endParaRPr>
          </a:p>
        </p:txBody>
      </p:sp>
      <p:sp>
        <p:nvSpPr>
          <p:cNvPr id="84022" name="文本框 84021"/>
          <p:cNvSpPr txBox="1"/>
          <p:nvPr>
            <p:custDataLst>
              <p:tags r:id="rId2"/>
            </p:custDataLst>
          </p:nvPr>
        </p:nvSpPr>
        <p:spPr>
          <a:xfrm>
            <a:off x="5652135" y="4364990"/>
            <a:ext cx="1152525" cy="457200"/>
          </a:xfrm>
          <a:prstGeom prst="rect">
            <a:avLst/>
          </a:prstGeom>
          <a:noFill/>
          <a:ln w="9525">
            <a:noFill/>
          </a:ln>
        </p:spPr>
        <p:txBody>
          <a:bodyPr>
            <a:spAutoFit/>
          </a:bodyPr>
          <a:p>
            <a:pPr>
              <a:spcBef>
                <a:spcPct val="50000"/>
              </a:spcBef>
            </a:pPr>
            <a:r>
              <a:rPr lang="en-US" altLang="zh-CN" b="1" dirty="0">
                <a:solidFill>
                  <a:schemeClr val="accent2"/>
                </a:solidFill>
                <a:latin typeface="Cambria" panose="02040503050406030204" pitchFamily="18" charset="0"/>
                <a:ea typeface="华文中宋" panose="02010600040101010101" charset="-122"/>
                <a:cs typeface="Cambria" panose="02040503050406030204" pitchFamily="18" charset="0"/>
              </a:rPr>
              <a:t>*</a:t>
            </a:r>
            <a:r>
              <a:rPr lang="en-US" altLang="zh-CN" b="1" err="1">
                <a:solidFill>
                  <a:schemeClr val="accent2"/>
                </a:solidFill>
                <a:latin typeface="Cambria" panose="02040503050406030204" pitchFamily="18" charset="0"/>
                <a:ea typeface="华文中宋" panose="02010600040101010101" charset="-122"/>
                <a:cs typeface="Cambria" panose="02040503050406030204" pitchFamily="18" charset="0"/>
              </a:rPr>
              <a:t>.obj</a:t>
            </a:r>
            <a:endParaRPr lang="en-US" altLang="zh-CN" b="1">
              <a:solidFill>
                <a:schemeClr val="accent2"/>
              </a:solidFill>
              <a:latin typeface="Cambria" panose="02040503050406030204" pitchFamily="18" charset="0"/>
              <a:ea typeface="华文中宋" panose="02010600040101010101" charset="-122"/>
              <a:cs typeface="Cambria" panose="02040503050406030204" pitchFamily="18" charset="0"/>
            </a:endParaRPr>
          </a:p>
        </p:txBody>
      </p:sp>
      <p:sp>
        <p:nvSpPr>
          <p:cNvPr id="84020" name="文本框 84019"/>
          <p:cNvSpPr txBox="1"/>
          <p:nvPr>
            <p:custDataLst>
              <p:tags r:id="rId3"/>
            </p:custDataLst>
          </p:nvPr>
        </p:nvSpPr>
        <p:spPr>
          <a:xfrm>
            <a:off x="7236460" y="5354955"/>
            <a:ext cx="1079500" cy="457200"/>
          </a:xfrm>
          <a:prstGeom prst="rect">
            <a:avLst/>
          </a:prstGeom>
          <a:noFill/>
          <a:ln w="9525">
            <a:noFill/>
          </a:ln>
        </p:spPr>
        <p:txBody>
          <a:bodyPr>
            <a:spAutoFit/>
          </a:bodyPr>
          <a:p>
            <a:pPr>
              <a:spcBef>
                <a:spcPct val="50000"/>
              </a:spcBef>
            </a:pPr>
            <a:r>
              <a:rPr lang="en-US" altLang="zh-CN" b="1" dirty="0">
                <a:solidFill>
                  <a:schemeClr val="accent2"/>
                </a:solidFill>
                <a:latin typeface="Cambria" panose="02040503050406030204" pitchFamily="18" charset="0"/>
                <a:ea typeface="华文中宋" panose="02010600040101010101" charset="-122"/>
                <a:cs typeface="Cambria" panose="02040503050406030204" pitchFamily="18" charset="0"/>
              </a:rPr>
              <a:t>*</a:t>
            </a:r>
            <a:r>
              <a:rPr lang="en-US" altLang="zh-CN" b="1">
                <a:solidFill>
                  <a:schemeClr val="accent2"/>
                </a:solidFill>
                <a:latin typeface="Cambria" panose="02040503050406030204" pitchFamily="18" charset="0"/>
                <a:ea typeface="华文中宋" panose="02010600040101010101" charset="-122"/>
                <a:cs typeface="Cambria" panose="02040503050406030204" pitchFamily="18" charset="0"/>
              </a:rPr>
              <a:t>.exe</a:t>
            </a:r>
            <a:endParaRPr lang="en-US" altLang="zh-CN" b="1">
              <a:solidFill>
                <a:schemeClr val="accent2"/>
              </a:solidFill>
              <a:latin typeface="Cambria" panose="02040503050406030204" pitchFamily="18" charset="0"/>
              <a:ea typeface="华文中宋" panose="02010600040101010101" charset="-122"/>
              <a:cs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custDataLst>
              <p:tags r:id="rId1"/>
            </p:custDataLst>
          </p:nvPr>
        </p:nvPicPr>
        <p:blipFill>
          <a:blip r:embed="rId2"/>
          <a:stretch>
            <a:fillRect/>
          </a:stretch>
        </p:blipFill>
        <p:spPr>
          <a:xfrm>
            <a:off x="2480945" y="763270"/>
            <a:ext cx="3879850" cy="5780405"/>
          </a:xfrm>
          <a:prstGeom prst="rect">
            <a:avLst/>
          </a:prstGeom>
        </p:spPr>
      </p:pic>
      <p:sp>
        <p:nvSpPr>
          <p:cNvPr id="6" name="内容占位符 5"/>
          <p:cNvSpPr>
            <a:spLocks noGrp="1"/>
          </p:cNvSpPr>
          <p:nvPr>
            <p:ph idx="1"/>
          </p:nvPr>
        </p:nvSpPr>
        <p:spPr>
          <a:xfrm>
            <a:off x="395605" y="201930"/>
            <a:ext cx="5560695" cy="561340"/>
          </a:xfrm>
        </p:spPr>
        <p:txBody>
          <a:bodyPr/>
          <a:p>
            <a:pPr marL="0" indent="0">
              <a:buNone/>
            </a:pPr>
            <a:r>
              <a:rPr lang="zh-CN" altLang="en-US"/>
              <a:t>程序开发和调试的另一个流程图：</a:t>
            </a:r>
            <a:endParaRPr lang="zh-CN" altLang="en-US"/>
          </a:p>
        </p:txBody>
      </p:sp>
      <p:sp>
        <p:nvSpPr>
          <p:cNvPr id="2" name="灯片编号占位符 1"/>
          <p:cNvSpPr/>
          <p:nvPr>
            <p:ph type="sldNum" sz="quarter" idx="12"/>
          </p:nvPr>
        </p:nvSpPr>
        <p:spPr/>
        <p:txBody>
          <a:bodyPr/>
          <a:p>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86372" name="椭圆 186371"/>
          <p:cNvSpPr/>
          <p:nvPr/>
        </p:nvSpPr>
        <p:spPr>
          <a:xfrm>
            <a:off x="2627630" y="3932555"/>
            <a:ext cx="897255" cy="907415"/>
          </a:xfrm>
          <a:prstGeom prst="ellipse">
            <a:avLst/>
          </a:prstGeom>
          <a:noFill/>
          <a:ln w="38100" cap="flat" cmpd="sng">
            <a:solidFill>
              <a:srgbClr val="FF0000"/>
            </a:solidFill>
            <a:prstDash val="solid"/>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186373" name="椭圆 186372"/>
          <p:cNvSpPr/>
          <p:nvPr/>
        </p:nvSpPr>
        <p:spPr>
          <a:xfrm>
            <a:off x="5436235" y="1700530"/>
            <a:ext cx="840105" cy="814705"/>
          </a:xfrm>
          <a:prstGeom prst="ellipse">
            <a:avLst/>
          </a:prstGeom>
          <a:noFill/>
          <a:ln w="38100" cap="flat" cmpd="sng">
            <a:solidFill>
              <a:srgbClr val="FF0000"/>
            </a:solidFill>
            <a:prstDash val="solid"/>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186374" name="椭圆 186373"/>
          <p:cNvSpPr/>
          <p:nvPr/>
        </p:nvSpPr>
        <p:spPr>
          <a:xfrm>
            <a:off x="5363845" y="2712085"/>
            <a:ext cx="912495" cy="862330"/>
          </a:xfrm>
          <a:prstGeom prst="ellipse">
            <a:avLst/>
          </a:prstGeom>
          <a:noFill/>
          <a:ln w="38100" cap="flat" cmpd="sng">
            <a:solidFill>
              <a:srgbClr val="FF0000"/>
            </a:solidFill>
            <a:prstDash val="solid"/>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6373"/>
                                        </p:tgtEl>
                                        <p:attrNameLst>
                                          <p:attrName>style.visibility</p:attrName>
                                        </p:attrNameLst>
                                      </p:cBhvr>
                                      <p:to>
                                        <p:strVal val="visible"/>
                                      </p:to>
                                    </p:set>
                                    <p:animEffect transition="in" filter="box(in)">
                                      <p:cBhvr>
                                        <p:cTn id="7" dur="500"/>
                                        <p:tgtEl>
                                          <p:spTgt spid="18637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86374"/>
                                        </p:tgtEl>
                                        <p:attrNameLst>
                                          <p:attrName>style.visibility</p:attrName>
                                        </p:attrNameLst>
                                      </p:cBhvr>
                                      <p:to>
                                        <p:strVal val="visible"/>
                                      </p:to>
                                    </p:set>
                                    <p:animEffect transition="in" filter="box(in)">
                                      <p:cBhvr>
                                        <p:cTn id="12" dur="500"/>
                                        <p:tgtEl>
                                          <p:spTgt spid="18637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86372"/>
                                        </p:tgtEl>
                                        <p:attrNameLst>
                                          <p:attrName>style.visibility</p:attrName>
                                        </p:attrNameLst>
                                      </p:cBhvr>
                                      <p:to>
                                        <p:strVal val="visible"/>
                                      </p:to>
                                    </p:set>
                                    <p:animEffect transition="in" filter="box(in)">
                                      <p:cBhvr>
                                        <p:cTn id="17" dur="500"/>
                                        <p:tgtEl>
                                          <p:spTgt spid="186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89443" name="内容占位符 189442"/>
          <p:cNvSpPr>
            <a:spLocks noGrp="1"/>
          </p:cNvSpPr>
          <p:nvPr>
            <p:ph idx="1"/>
          </p:nvPr>
        </p:nvSpPr>
        <p:spPr>
          <a:xfrm>
            <a:off x="539750" y="525780"/>
            <a:ext cx="8136255" cy="5855970"/>
          </a:xfrm>
        </p:spPr>
        <p:txBody>
          <a:bodyPr/>
          <a:p>
            <a:pPr marL="0" indent="0">
              <a:buNone/>
            </a:pPr>
            <a:r>
              <a:rPr lang="zh-CN" altLang="en-US" dirty="0"/>
              <a:t>初学者有一种常见的误解，以为程序设计就是“写程序、编译、运行、完事”。这种理解是错误的。</a:t>
            </a:r>
            <a:endParaRPr lang="zh-CN" altLang="en-US" dirty="0"/>
          </a:p>
          <a:p>
            <a:r>
              <a:rPr lang="zh-CN" altLang="en-US" dirty="0"/>
              <a:t>应该强调：</a:t>
            </a:r>
            <a:endParaRPr lang="zh-CN" altLang="en-US" dirty="0"/>
          </a:p>
          <a:p>
            <a:pPr marL="0" indent="0">
              <a:buNone/>
            </a:pPr>
            <a:r>
              <a:rPr lang="zh-CN" altLang="en-US" dirty="0"/>
              <a:t>（</a:t>
            </a:r>
            <a:r>
              <a:rPr lang="en-US" altLang="zh-CN" dirty="0"/>
              <a:t>1</a:t>
            </a:r>
            <a:r>
              <a:rPr lang="zh-CN" altLang="en-US" dirty="0"/>
              <a:t>）程序开发工作的第一步是</a:t>
            </a:r>
            <a:r>
              <a:rPr lang="zh-CN" altLang="en-US" dirty="0">
                <a:solidFill>
                  <a:schemeClr val="accent2"/>
                </a:solidFill>
              </a:rPr>
              <a:t>分析问题并设计解决方案</a:t>
            </a:r>
            <a:r>
              <a:rPr lang="zh-CN" altLang="en-US" dirty="0"/>
              <a:t>，这是一项重要的脑力劳动。只有经过充分思考并设想出了合理的解决办法，才能动手开始编写程序。</a:t>
            </a:r>
            <a:endParaRPr lang="zh-CN" altLang="en-US" dirty="0"/>
          </a:p>
          <a:p>
            <a:pPr marL="0" indent="0">
              <a:buNone/>
            </a:pPr>
            <a:r>
              <a:rPr lang="zh-CN" altLang="en-US" dirty="0"/>
              <a:t>（</a:t>
            </a:r>
            <a:r>
              <a:rPr lang="en-US" altLang="zh-CN" dirty="0"/>
              <a:t>2</a:t>
            </a:r>
            <a:r>
              <a:rPr lang="zh-CN" altLang="en-US" dirty="0"/>
              <a:t>）程序常常可能含有一些明显的或隐藏的错误，因此需要进行程序</a:t>
            </a:r>
            <a:r>
              <a:rPr lang="zh-CN" altLang="en-US" dirty="0">
                <a:solidFill>
                  <a:schemeClr val="accent2"/>
                </a:solidFill>
              </a:rPr>
              <a:t>除错</a:t>
            </a:r>
            <a:r>
              <a:rPr lang="en-US" altLang="zh-CN" dirty="0">
                <a:solidFill>
                  <a:schemeClr val="accent2"/>
                </a:solidFill>
              </a:rPr>
              <a:t>(debug)</a:t>
            </a:r>
            <a:r>
              <a:rPr lang="zh-CN" altLang="en-US" dirty="0"/>
              <a:t>和调试</a:t>
            </a:r>
            <a:r>
              <a:rPr lang="en-US" altLang="zh-CN" dirty="0"/>
              <a:t>(test)</a:t>
            </a:r>
            <a:r>
              <a:rPr lang="zh-CN" altLang="en-US" dirty="0"/>
              <a:t>。此外，完成了的程序，也常常需要进一步完善或修改扩充。这些也是重要的编程工作。</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90466" name="标题 190465"/>
          <p:cNvSpPr>
            <a:spLocks noGrp="1"/>
          </p:cNvSpPr>
          <p:nvPr>
            <p:ph type="title"/>
          </p:nvPr>
        </p:nvSpPr>
        <p:spPr/>
        <p:txBody>
          <a:bodyPr anchor="ctr"/>
          <a:p>
            <a:r>
              <a:rPr lang="zh-CN" altLang="en-US" dirty="0"/>
              <a:t>五、程序除错</a:t>
            </a:r>
            <a:endParaRPr lang="zh-CN" altLang="en-US" dirty="0"/>
          </a:p>
        </p:txBody>
      </p:sp>
      <p:sp>
        <p:nvSpPr>
          <p:cNvPr id="190467" name="内容占位符 190466"/>
          <p:cNvSpPr>
            <a:spLocks noGrp="1"/>
          </p:cNvSpPr>
          <p:nvPr>
            <p:ph idx="1"/>
          </p:nvPr>
        </p:nvSpPr>
        <p:spPr/>
        <p:txBody>
          <a:bodyPr/>
          <a:p>
            <a:r>
              <a:rPr lang="zh-CN" altLang="en-US" dirty="0"/>
              <a:t>程序中的错误，其实都是</a:t>
            </a:r>
            <a:r>
              <a:rPr lang="zh-CN" altLang="en-US" dirty="0">
                <a:solidFill>
                  <a:schemeClr val="accent2"/>
                </a:solidFill>
              </a:rPr>
              <a:t>编程者自己犯的错误</a:t>
            </a:r>
            <a:r>
              <a:rPr lang="zh-CN" altLang="en-US" dirty="0"/>
              <a:t>，并没有其它客观原因。</a:t>
            </a:r>
            <a:endParaRPr lang="zh-CN" altLang="en-US" dirty="0"/>
          </a:p>
          <a:p>
            <a:r>
              <a:rPr lang="zh-CN" altLang="en-US" dirty="0"/>
              <a:t>程序除错就是找到并清除自己开发程序的过程中所犯的错误。</a:t>
            </a:r>
            <a:endParaRPr lang="zh-CN" altLang="en-US" dirty="0"/>
          </a:p>
          <a:p>
            <a:r>
              <a:rPr lang="zh-CN" altLang="en-US" dirty="0"/>
              <a:t>程序中的错误可以大致分为两类：</a:t>
            </a:r>
            <a:endParaRPr lang="zh-CN" altLang="en-US" dirty="0"/>
          </a:p>
          <a:p>
            <a:pPr lvl="1"/>
            <a:r>
              <a:rPr lang="zh-CN" altLang="en-US" dirty="0"/>
              <a:t>语法错误（</a:t>
            </a:r>
            <a:r>
              <a:rPr lang="zh-CN" altLang="en-US" dirty="0">
                <a:latin typeface="楷体" panose="02010609060101010101" charset="-122"/>
                <a:ea typeface="楷体" panose="02010609060101010101" charset="-122"/>
              </a:rPr>
              <a:t>入门时常见</a:t>
            </a:r>
            <a:r>
              <a:rPr lang="zh-CN" altLang="en-US" dirty="0"/>
              <a:t>）</a:t>
            </a:r>
            <a:endParaRPr lang="zh-CN" altLang="en-US" dirty="0"/>
          </a:p>
          <a:p>
            <a:pPr lvl="1"/>
            <a:r>
              <a:rPr lang="zh-CN" altLang="en-US" dirty="0"/>
              <a:t>逻辑错误（</a:t>
            </a:r>
            <a:r>
              <a:rPr lang="zh-CN" altLang="en-US" dirty="0">
                <a:latin typeface="楷体" panose="02010609060101010101" charset="-122"/>
                <a:ea typeface="楷体" panose="02010609060101010101" charset="-122"/>
              </a:rPr>
              <a:t>进阶学习时常见</a:t>
            </a:r>
            <a:r>
              <a:rPr lang="zh-CN" altLang="en-US" dirty="0"/>
              <a:t>）</a:t>
            </a:r>
            <a:endParaRPr lang="zh-CN" altLang="en-US" dirty="0"/>
          </a:p>
          <a:p>
            <a:r>
              <a:rPr lang="zh-CN" altLang="en-US" dirty="0"/>
              <a:t>需要熟练掌握程序开发系统的使用方法，更需要积极开动脑筋，认真观察、分析和思考。</a:t>
            </a:r>
            <a:endParaRPr lang="zh-CN" altLang="en-US"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92514" name="标题 192513"/>
          <p:cNvSpPr>
            <a:spLocks noGrp="1"/>
          </p:cNvSpPr>
          <p:nvPr>
            <p:ph type="title"/>
          </p:nvPr>
        </p:nvSpPr>
        <p:spPr/>
        <p:txBody>
          <a:bodyPr anchor="ctr"/>
          <a:p>
            <a:r>
              <a:rPr lang="en-US" altLang="zh-CN" sz="3600" dirty="0"/>
              <a:t>1.4  </a:t>
            </a:r>
            <a:r>
              <a:rPr lang="zh-CN" altLang="en-US" sz="3600" dirty="0"/>
              <a:t>集成开发环境</a:t>
            </a:r>
            <a:r>
              <a:rPr lang="en-US" altLang="zh-CN" sz="3600" dirty="0"/>
              <a:t>Dev-C++</a:t>
            </a:r>
            <a:r>
              <a:rPr lang="zh-CN" altLang="en-US" sz="3600" dirty="0"/>
              <a:t>使用简介</a:t>
            </a:r>
            <a:endParaRPr lang="zh-CN" altLang="en-US" sz="3600" dirty="0"/>
          </a:p>
        </p:txBody>
      </p:sp>
      <p:sp>
        <p:nvSpPr>
          <p:cNvPr id="192515" name="内容占位符 192514"/>
          <p:cNvSpPr>
            <a:spLocks noGrp="1"/>
          </p:cNvSpPr>
          <p:nvPr>
            <p:ph idx="1"/>
          </p:nvPr>
        </p:nvSpPr>
        <p:spPr>
          <a:xfrm>
            <a:off x="539750" y="1144905"/>
            <a:ext cx="8136255" cy="5236845"/>
          </a:xfrm>
        </p:spPr>
        <p:txBody>
          <a:bodyPr/>
          <a:p>
            <a:pPr algn="just">
              <a:buNone/>
            </a:pPr>
            <a:r>
              <a:rPr lang="zh-CN" altLang="en-US" dirty="0"/>
              <a:t>老师演示第一次上机操作的过程。</a:t>
            </a:r>
            <a:endParaRPr lang="zh-CN" altLang="en-US" dirty="0"/>
          </a:p>
          <a:p>
            <a:endParaRPr lang="zh-CN" altLang="en-US" dirty="0"/>
          </a:p>
          <a:p>
            <a:r>
              <a:rPr lang="zh-CN" altLang="en-US" dirty="0"/>
              <a:t>打开</a:t>
            </a:r>
            <a:r>
              <a:rPr lang="en-US" altLang="zh-CN" dirty="0"/>
              <a:t>“</a:t>
            </a:r>
            <a:r>
              <a:rPr lang="zh-CN" altLang="en-US" dirty="0"/>
              <a:t>小龙</a:t>
            </a:r>
            <a:r>
              <a:rPr lang="en-US" altLang="zh-CN" dirty="0"/>
              <a:t>Dev-C++”</a:t>
            </a:r>
            <a:r>
              <a:rPr lang="zh-CN" altLang="en-US" dirty="0"/>
              <a:t>主页</a:t>
            </a:r>
            <a:r>
              <a:rPr lang="en-US" altLang="zh-CN" dirty="0"/>
              <a:t> </a:t>
            </a:r>
            <a:r>
              <a:rPr lang="en-US" altLang="zh-CN" dirty="0">
                <a:hlinkClick r:id="rId1" action="ppaction://hlinkfile"/>
              </a:rPr>
              <a:t>https://devcpp.gitee.io</a:t>
            </a:r>
            <a:endParaRPr lang="en-US" altLang="zh-CN" dirty="0"/>
          </a:p>
          <a:p>
            <a:r>
              <a:rPr lang="zh-CN" altLang="en-US" dirty="0">
                <a:solidFill>
                  <a:schemeClr val="accent2"/>
                </a:solidFill>
              </a:rPr>
              <a:t>下载</a:t>
            </a:r>
            <a:r>
              <a:rPr lang="zh-CN" altLang="en-US" dirty="0"/>
              <a:t>安装文件，并在本机上</a:t>
            </a:r>
            <a:r>
              <a:rPr lang="zh-CN" altLang="en-US" dirty="0">
                <a:solidFill>
                  <a:schemeClr val="accent2"/>
                </a:solidFill>
              </a:rPr>
              <a:t>安装</a:t>
            </a:r>
            <a:r>
              <a:rPr lang="zh-CN" altLang="en-US" dirty="0"/>
              <a:t> 小龙</a:t>
            </a:r>
            <a:r>
              <a:rPr lang="en-US" altLang="zh-CN" dirty="0"/>
              <a:t>Dev-C++</a:t>
            </a:r>
            <a:endParaRPr lang="zh-CN" altLang="en-US" dirty="0"/>
          </a:p>
          <a:p>
            <a:endParaRPr lang="zh-CN" altLang="en-US" dirty="0">
              <a:solidFill>
                <a:schemeClr val="accent2"/>
              </a:solidFill>
            </a:endParaRPr>
          </a:p>
          <a:p>
            <a:r>
              <a:rPr lang="zh-CN" altLang="en-US" dirty="0">
                <a:solidFill>
                  <a:schemeClr val="accent2"/>
                </a:solidFill>
              </a:rPr>
              <a:t>编辑</a:t>
            </a:r>
            <a:r>
              <a:rPr lang="zh-CN" altLang="en-US" dirty="0"/>
              <a:t>源程序，</a:t>
            </a:r>
            <a:r>
              <a:rPr lang="zh-CN" altLang="en-US" dirty="0">
                <a:solidFill>
                  <a:schemeClr val="accent2"/>
                </a:solidFill>
              </a:rPr>
              <a:t>保存</a:t>
            </a:r>
            <a:r>
              <a:rPr lang="zh-CN" altLang="en-US" dirty="0"/>
              <a:t>源程序文件</a:t>
            </a:r>
            <a:endParaRPr lang="zh-CN" altLang="en-US" dirty="0"/>
          </a:p>
          <a:p>
            <a:r>
              <a:rPr lang="zh-CN" altLang="en-US" dirty="0">
                <a:solidFill>
                  <a:schemeClr val="accent2"/>
                </a:solidFill>
              </a:rPr>
              <a:t>编译</a:t>
            </a:r>
            <a:r>
              <a:rPr lang="zh-CN" altLang="en-US" dirty="0"/>
              <a:t>源程序，排除可能的错误</a:t>
            </a:r>
            <a:endParaRPr lang="zh-CN" altLang="en-US" dirty="0"/>
          </a:p>
          <a:p>
            <a:r>
              <a:rPr lang="zh-CN" altLang="en-US" dirty="0">
                <a:solidFill>
                  <a:schemeClr val="accent2"/>
                </a:solidFill>
              </a:rPr>
              <a:t>运行</a:t>
            </a:r>
            <a:r>
              <a:rPr lang="zh-CN" altLang="en-US" dirty="0"/>
              <a:t>程序，查看运行结果</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9" name="图片 8"/>
          <p:cNvPicPr>
            <a:picLocks noChangeAspect="1"/>
          </p:cNvPicPr>
          <p:nvPr/>
        </p:nvPicPr>
        <p:blipFill>
          <a:blip r:embed="rId1"/>
          <a:stretch>
            <a:fillRect/>
          </a:stretch>
        </p:blipFill>
        <p:spPr>
          <a:xfrm>
            <a:off x="379095" y="836930"/>
            <a:ext cx="7826375" cy="5706110"/>
          </a:xfrm>
          <a:prstGeom prst="rect">
            <a:avLst/>
          </a:prstGeom>
        </p:spPr>
      </p:pic>
      <p:sp>
        <p:nvSpPr>
          <p:cNvPr id="2" name="灯片编号占位符 1"/>
          <p:cNvSpPr>
            <a:spLocks noGrp="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4" name="圆角矩形 3"/>
          <p:cNvSpPr/>
          <p:nvPr/>
        </p:nvSpPr>
        <p:spPr>
          <a:xfrm>
            <a:off x="434340" y="1063625"/>
            <a:ext cx="4813935" cy="155575"/>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 4"/>
          <p:cNvSpPr/>
          <p:nvPr/>
        </p:nvSpPr>
        <p:spPr>
          <a:xfrm>
            <a:off x="453390" y="1244600"/>
            <a:ext cx="6958965" cy="289560"/>
          </a:xfrm>
          <a:prstGeom prst="roundRect">
            <a:avLst>
              <a:gd name="adj" fmla="val 11979"/>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5360670" y="1005205"/>
            <a:ext cx="772160" cy="275590"/>
          </a:xfrm>
          <a:prstGeom prst="rect">
            <a:avLst/>
          </a:prstGeom>
          <a:noFill/>
        </p:spPr>
        <p:txBody>
          <a:bodyPr wrap="square" rtlCol="0">
            <a:spAutoFit/>
          </a:bodyPr>
          <a:p>
            <a:pPr algn="l"/>
            <a:r>
              <a:rPr lang="zh-CN" altLang="en-US" sz="1200" b="1" dirty="0">
                <a:solidFill>
                  <a:srgbClr val="C00000"/>
                </a:solidFill>
                <a:latin typeface="楷体" panose="02010609060101010101" charset="-122"/>
                <a:ea typeface="楷体" panose="02010609060101010101" charset="-122"/>
                <a:sym typeface="+mn-ea"/>
              </a:rPr>
              <a:t>菜单栏</a:t>
            </a:r>
            <a:endParaRPr lang="zh-CN" altLang="en-US" sz="1200" b="1" dirty="0">
              <a:solidFill>
                <a:srgbClr val="C00000"/>
              </a:solidFill>
              <a:latin typeface="楷体" panose="02010609060101010101" charset="-122"/>
              <a:ea typeface="楷体" panose="02010609060101010101" charset="-122"/>
              <a:sym typeface="+mn-ea"/>
            </a:endParaRPr>
          </a:p>
        </p:txBody>
      </p:sp>
      <p:sp>
        <p:nvSpPr>
          <p:cNvPr id="8" name="文本框 7"/>
          <p:cNvSpPr txBox="1"/>
          <p:nvPr/>
        </p:nvSpPr>
        <p:spPr>
          <a:xfrm>
            <a:off x="7483475" y="1252220"/>
            <a:ext cx="779780" cy="306705"/>
          </a:xfrm>
          <a:prstGeom prst="rect">
            <a:avLst/>
          </a:prstGeom>
          <a:noFill/>
        </p:spPr>
        <p:txBody>
          <a:bodyPr wrap="square" rtlCol="0">
            <a:spAutoFit/>
          </a:bodyPr>
          <a:p>
            <a:pPr algn="l"/>
            <a:r>
              <a:rPr lang="zh-CN" altLang="en-US" sz="1400" b="1" dirty="0">
                <a:solidFill>
                  <a:srgbClr val="C00000"/>
                </a:solidFill>
                <a:latin typeface="楷体" panose="02010609060101010101" charset="-122"/>
                <a:ea typeface="楷体" panose="02010609060101010101" charset="-122"/>
                <a:sym typeface="+mn-ea"/>
              </a:rPr>
              <a:t>工具栏</a:t>
            </a:r>
            <a:endParaRPr lang="zh-CN" altLang="en-US" sz="1400" b="1" dirty="0">
              <a:solidFill>
                <a:srgbClr val="C00000"/>
              </a:solidFill>
              <a:latin typeface="楷体" panose="02010609060101010101" charset="-122"/>
              <a:ea typeface="楷体" panose="02010609060101010101" charset="-122"/>
              <a:sym typeface="+mn-ea"/>
            </a:endParaRPr>
          </a:p>
        </p:txBody>
      </p:sp>
      <p:sp>
        <p:nvSpPr>
          <p:cNvPr id="13" name="圆角矩形 12"/>
          <p:cNvSpPr/>
          <p:nvPr/>
        </p:nvSpPr>
        <p:spPr>
          <a:xfrm>
            <a:off x="452755" y="1579245"/>
            <a:ext cx="1519555" cy="4445635"/>
          </a:xfrm>
          <a:prstGeom prst="roundRect">
            <a:avLst>
              <a:gd name="adj" fmla="val 6269"/>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492125" y="2469515"/>
            <a:ext cx="1416685" cy="368300"/>
          </a:xfrm>
          <a:prstGeom prst="rect">
            <a:avLst/>
          </a:prstGeom>
          <a:noFill/>
        </p:spPr>
        <p:txBody>
          <a:bodyPr wrap="square" rtlCol="0">
            <a:spAutoFit/>
          </a:bodyPr>
          <a:p>
            <a:pPr algn="l"/>
            <a:r>
              <a:rPr lang="zh-CN" altLang="en-US" sz="1800" b="1" dirty="0">
                <a:solidFill>
                  <a:srgbClr val="C00000"/>
                </a:solidFill>
                <a:latin typeface="楷体" panose="02010609060101010101" charset="-122"/>
                <a:ea typeface="楷体" panose="02010609060101010101" charset="-122"/>
                <a:sym typeface="+mn-ea"/>
              </a:rPr>
              <a:t>管理器面板</a:t>
            </a:r>
            <a:endParaRPr lang="zh-CN" altLang="en-US" sz="1800" b="1" dirty="0">
              <a:solidFill>
                <a:srgbClr val="C00000"/>
              </a:solidFill>
              <a:latin typeface="楷体" panose="02010609060101010101" charset="-122"/>
              <a:ea typeface="楷体" panose="02010609060101010101" charset="-122"/>
              <a:sym typeface="+mn-ea"/>
            </a:endParaRPr>
          </a:p>
        </p:txBody>
      </p:sp>
      <p:sp>
        <p:nvSpPr>
          <p:cNvPr id="15" name="文本框 14"/>
          <p:cNvSpPr txBox="1"/>
          <p:nvPr/>
        </p:nvSpPr>
        <p:spPr>
          <a:xfrm>
            <a:off x="4092575" y="2759075"/>
            <a:ext cx="1847215" cy="368300"/>
          </a:xfrm>
          <a:prstGeom prst="rect">
            <a:avLst/>
          </a:prstGeom>
          <a:noFill/>
        </p:spPr>
        <p:txBody>
          <a:bodyPr wrap="square" rtlCol="0">
            <a:spAutoFit/>
          </a:bodyPr>
          <a:p>
            <a:pPr algn="l"/>
            <a:r>
              <a:rPr lang="zh-CN" altLang="en-US" sz="1800" b="1" dirty="0">
                <a:solidFill>
                  <a:srgbClr val="C00000"/>
                </a:solidFill>
                <a:latin typeface="楷体" panose="02010609060101010101" charset="-122"/>
                <a:ea typeface="楷体" panose="02010609060101010101" charset="-122"/>
                <a:sym typeface="+mn-ea"/>
              </a:rPr>
              <a:t>源文件编辑区</a:t>
            </a:r>
            <a:endParaRPr lang="zh-CN" altLang="en-US" sz="1800" b="1" dirty="0">
              <a:solidFill>
                <a:srgbClr val="C00000"/>
              </a:solidFill>
              <a:latin typeface="楷体" panose="02010609060101010101" charset="-122"/>
              <a:ea typeface="楷体" panose="02010609060101010101" charset="-122"/>
              <a:sym typeface="+mn-ea"/>
            </a:endParaRPr>
          </a:p>
        </p:txBody>
      </p:sp>
      <p:sp>
        <p:nvSpPr>
          <p:cNvPr id="16" name="圆角矩形 15"/>
          <p:cNvSpPr/>
          <p:nvPr/>
        </p:nvSpPr>
        <p:spPr>
          <a:xfrm>
            <a:off x="2031365" y="1574800"/>
            <a:ext cx="6108065" cy="4450080"/>
          </a:xfrm>
          <a:prstGeom prst="roundRect">
            <a:avLst>
              <a:gd name="adj" fmla="val 3649"/>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圆角矩形 16"/>
          <p:cNvSpPr/>
          <p:nvPr/>
        </p:nvSpPr>
        <p:spPr>
          <a:xfrm>
            <a:off x="453390" y="6087110"/>
            <a:ext cx="3114040" cy="165100"/>
          </a:xfrm>
          <a:prstGeom prst="roundRect">
            <a:avLst>
              <a:gd name="adj" fmla="val 8162"/>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3940175" y="5984875"/>
            <a:ext cx="3661410" cy="337185"/>
          </a:xfrm>
          <a:prstGeom prst="rect">
            <a:avLst/>
          </a:prstGeom>
          <a:noFill/>
        </p:spPr>
        <p:txBody>
          <a:bodyPr wrap="square" rtlCol="0">
            <a:spAutoFit/>
          </a:bodyPr>
          <a:p>
            <a:pPr algn="l"/>
            <a:r>
              <a:rPr lang="zh-CN" altLang="en-US" sz="1600" b="1" dirty="0">
                <a:solidFill>
                  <a:srgbClr val="C00000"/>
                </a:solidFill>
                <a:latin typeface="楷体" panose="02010609060101010101" charset="-122"/>
                <a:ea typeface="楷体" panose="02010609060101010101" charset="-122"/>
                <a:sym typeface="+mn-ea"/>
              </a:rPr>
              <a:t>信息面板</a:t>
            </a:r>
            <a:r>
              <a:rPr lang="zh-CN" altLang="en-US" sz="1400" b="1" dirty="0">
                <a:solidFill>
                  <a:srgbClr val="C00000"/>
                </a:solidFill>
                <a:latin typeface="楷体" panose="02010609060101010101" charset="-122"/>
                <a:ea typeface="楷体" panose="02010609060101010101" charset="-122"/>
                <a:sym typeface="+mn-ea"/>
              </a:rPr>
              <a:t>（折叠状态，可以展开）</a:t>
            </a:r>
            <a:endParaRPr lang="zh-CN" altLang="en-US" sz="1400" b="1" dirty="0">
              <a:solidFill>
                <a:srgbClr val="C00000"/>
              </a:solidFill>
              <a:latin typeface="楷体" panose="02010609060101010101" charset="-122"/>
              <a:ea typeface="楷体" panose="02010609060101010101" charset="-122"/>
              <a:sym typeface="+mn-ea"/>
            </a:endParaRPr>
          </a:p>
        </p:txBody>
      </p:sp>
      <p:cxnSp>
        <p:nvCxnSpPr>
          <p:cNvPr id="19" name="直接箭头连接符 18"/>
          <p:cNvCxnSpPr>
            <a:stCxn id="18" idx="1"/>
          </p:cNvCxnSpPr>
          <p:nvPr/>
        </p:nvCxnSpPr>
        <p:spPr>
          <a:xfrm flipH="1" flipV="1">
            <a:off x="3654425" y="6147435"/>
            <a:ext cx="285750" cy="635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425450" y="6303010"/>
            <a:ext cx="5313045" cy="205740"/>
          </a:xfrm>
          <a:prstGeom prst="roundRect">
            <a:avLst>
              <a:gd name="adj" fmla="val 8162"/>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6089015" y="6259830"/>
            <a:ext cx="751205" cy="306705"/>
          </a:xfrm>
          <a:prstGeom prst="rect">
            <a:avLst/>
          </a:prstGeom>
          <a:noFill/>
        </p:spPr>
        <p:txBody>
          <a:bodyPr wrap="square" rtlCol="0">
            <a:spAutoFit/>
          </a:bodyPr>
          <a:p>
            <a:pPr algn="l"/>
            <a:r>
              <a:rPr lang="zh-CN" altLang="en-US" sz="1400" b="1" dirty="0">
                <a:solidFill>
                  <a:srgbClr val="C00000"/>
                </a:solidFill>
                <a:latin typeface="楷体" panose="02010609060101010101" charset="-122"/>
                <a:ea typeface="楷体" panose="02010609060101010101" charset="-122"/>
                <a:sym typeface="+mn-ea"/>
              </a:rPr>
              <a:t>状态栏</a:t>
            </a:r>
            <a:endParaRPr lang="zh-CN" altLang="en-US" sz="1400" b="1" dirty="0">
              <a:solidFill>
                <a:srgbClr val="C00000"/>
              </a:solidFill>
              <a:latin typeface="楷体" panose="02010609060101010101" charset="-122"/>
              <a:ea typeface="楷体" panose="02010609060101010101" charset="-122"/>
              <a:sym typeface="+mn-ea"/>
            </a:endParaRPr>
          </a:p>
        </p:txBody>
      </p:sp>
      <p:cxnSp>
        <p:nvCxnSpPr>
          <p:cNvPr id="22" name="直接箭头连接符 21"/>
          <p:cNvCxnSpPr/>
          <p:nvPr/>
        </p:nvCxnSpPr>
        <p:spPr>
          <a:xfrm flipH="1" flipV="1">
            <a:off x="5803265" y="6402705"/>
            <a:ext cx="285750" cy="635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flipV="1">
            <a:off x="7412355" y="1402080"/>
            <a:ext cx="167005" cy="3175"/>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flipV="1">
            <a:off x="5248275" y="1120775"/>
            <a:ext cx="167005" cy="3175"/>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386080" y="257175"/>
            <a:ext cx="6274435" cy="460375"/>
          </a:xfrm>
          <a:prstGeom prst="rect">
            <a:avLst/>
          </a:prstGeom>
          <a:noFill/>
        </p:spPr>
        <p:txBody>
          <a:bodyPr wrap="square" rtlCol="0">
            <a:spAutoFit/>
          </a:bodyPr>
          <a:p>
            <a:pPr algn="l"/>
            <a:r>
              <a:rPr lang="zh-CN" altLang="en-US" dirty="0">
                <a:ea typeface="华文中宋" panose="02010600040101010101" charset="-122"/>
                <a:sym typeface="+mn-ea"/>
              </a:rPr>
              <a:t>小龙</a:t>
            </a:r>
            <a:r>
              <a:rPr lang="en-US" altLang="zh-CN" dirty="0">
                <a:ea typeface="华文中宋" panose="02010600040101010101" charset="-122"/>
                <a:sym typeface="+mn-ea"/>
              </a:rPr>
              <a:t> Dev-C++ </a:t>
            </a:r>
            <a:r>
              <a:rPr lang="zh-CN" altLang="en-US" dirty="0">
                <a:ea typeface="华文中宋" panose="02010600040101010101" charset="-122"/>
                <a:sym typeface="+mn-ea"/>
              </a:rPr>
              <a:t>的工作界面：</a:t>
            </a:r>
            <a:endParaRPr lang="zh-CN" altLang="en-US" dirty="0">
              <a:ea typeface="华文中宋"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24" name="文本框 23"/>
          <p:cNvSpPr txBox="1"/>
          <p:nvPr/>
        </p:nvSpPr>
        <p:spPr>
          <a:xfrm>
            <a:off x="476885" y="1216660"/>
            <a:ext cx="8435340" cy="245110"/>
          </a:xfrm>
          <a:prstGeom prst="rect">
            <a:avLst/>
          </a:prstGeom>
          <a:noFill/>
        </p:spPr>
        <p:txBody>
          <a:bodyPr wrap="square" rtlCol="0">
            <a:spAutoFit/>
          </a:bodyPr>
          <a:p>
            <a:r>
              <a:rPr lang="zh-CN" altLang="en-US" sz="1000"/>
              <a:t>打开</a:t>
            </a:r>
            <a:r>
              <a:rPr lang="en-US" altLang="zh-CN" sz="1000"/>
              <a:t>                        </a:t>
            </a:r>
            <a:r>
              <a:rPr lang="zh-CN" altLang="en-US" sz="1000"/>
              <a:t>关闭</a:t>
            </a:r>
            <a:r>
              <a:rPr lang="en-US" altLang="zh-CN" sz="1000"/>
              <a:t>     </a:t>
            </a:r>
            <a:r>
              <a:rPr lang="zh-CN" altLang="en-US" sz="1000"/>
              <a:t>撤消</a:t>
            </a:r>
            <a:r>
              <a:rPr lang="en-US" altLang="zh-CN" sz="1000"/>
              <a:t>    </a:t>
            </a:r>
            <a:r>
              <a:rPr lang="zh-CN" altLang="en-US" sz="1000"/>
              <a:t>重做</a:t>
            </a:r>
            <a:r>
              <a:rPr lang="en-US" altLang="zh-CN" sz="1000"/>
              <a:t>    </a:t>
            </a:r>
            <a:r>
              <a:rPr lang="zh-CN" altLang="en-US" sz="1000"/>
              <a:t>剪切</a:t>
            </a:r>
            <a:r>
              <a:rPr lang="en-US" altLang="zh-CN" sz="1000"/>
              <a:t>    </a:t>
            </a:r>
            <a:r>
              <a:rPr lang="zh-CN" altLang="en-US" sz="1000"/>
              <a:t>复制</a:t>
            </a:r>
            <a:r>
              <a:rPr lang="en-US" altLang="zh-CN" sz="1000"/>
              <a:t>    </a:t>
            </a:r>
            <a:r>
              <a:rPr lang="zh-CN" altLang="en-US" sz="1000"/>
              <a:t>粘贴</a:t>
            </a:r>
            <a:r>
              <a:rPr lang="en-US" altLang="zh-CN" sz="1000"/>
              <a:t>                        </a:t>
            </a:r>
            <a:r>
              <a:rPr lang="zh-CN" altLang="en-US" sz="1000"/>
              <a:t>查找</a:t>
            </a:r>
            <a:r>
              <a:rPr lang="en-US" altLang="zh-CN" sz="1000"/>
              <a:t>                                                                                               </a:t>
            </a:r>
            <a:r>
              <a:rPr lang="zh-CN" altLang="en-US" sz="1000"/>
              <a:t>主页</a:t>
            </a:r>
            <a:r>
              <a:rPr lang="en-US" altLang="zh-CN" sz="1000"/>
              <a:t>             </a:t>
            </a:r>
            <a:endParaRPr lang="en-US" altLang="zh-CN" sz="1000"/>
          </a:p>
        </p:txBody>
      </p:sp>
      <p:sp>
        <p:nvSpPr>
          <p:cNvPr id="26" name="文本框 25"/>
          <p:cNvSpPr txBox="1"/>
          <p:nvPr/>
        </p:nvSpPr>
        <p:spPr>
          <a:xfrm>
            <a:off x="27305" y="1486535"/>
            <a:ext cx="8884920" cy="245110"/>
          </a:xfrm>
          <a:prstGeom prst="rect">
            <a:avLst/>
          </a:prstGeom>
          <a:noFill/>
        </p:spPr>
        <p:txBody>
          <a:bodyPr wrap="square" rtlCol="0">
            <a:spAutoFit/>
          </a:bodyPr>
          <a:p>
            <a:r>
              <a:rPr lang="zh-CN" altLang="zh-CN" sz="10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新建源文件</a:t>
            </a:r>
            <a:r>
              <a:rPr lang="en-US" altLang="zh-CN" sz="10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0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保存</a:t>
            </a:r>
            <a:r>
              <a:rPr lang="en-US" altLang="zh-CN" sz="10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0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全部保存</a:t>
            </a:r>
            <a:r>
              <a:rPr lang="en-US" altLang="zh-CN" sz="10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0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插入代码块</a:t>
            </a:r>
            <a:r>
              <a:rPr lang="en-US" altLang="zh-CN" sz="10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000">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rPr>
              <a:t>行注释</a:t>
            </a:r>
            <a:r>
              <a:rPr lang="en-US" altLang="zh-CN" sz="10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0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编译</a:t>
            </a:r>
            <a:r>
              <a:rPr lang="en-US" altLang="zh-CN" sz="10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0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运行</a:t>
            </a:r>
            <a:r>
              <a:rPr lang="en-US" altLang="zh-CN" sz="10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0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编译运行</a:t>
            </a:r>
            <a:r>
              <a:rPr lang="en-US" altLang="zh-CN" sz="100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000">
                <a:solidFill>
                  <a:srgbClr val="C00000"/>
                </a:solidFill>
                <a:latin typeface="黑体" panose="02010609060101010101" pitchFamily="49" charset="-122"/>
                <a:ea typeface="黑体" panose="02010609060101010101" pitchFamily="49" charset="-122"/>
                <a:sym typeface="+mn-ea"/>
              </a:rPr>
              <a:t>调试</a:t>
            </a:r>
            <a:r>
              <a:rPr lang="en-US" altLang="zh-CN" sz="1000">
                <a:sym typeface="+mn-ea"/>
              </a:rPr>
              <a:t>   </a:t>
            </a:r>
            <a:r>
              <a:rPr lang="zh-CN" altLang="en-US" sz="1000">
                <a:solidFill>
                  <a:srgbClr val="C00000"/>
                </a:solidFill>
                <a:latin typeface="黑体" panose="02010609060101010101" pitchFamily="49" charset="-122"/>
                <a:ea typeface="黑体" panose="02010609060101010101" pitchFamily="49" charset="-122"/>
                <a:sym typeface="+mn-ea"/>
              </a:rPr>
              <a:t>停止</a:t>
            </a:r>
            <a:r>
              <a:rPr lang="en-US" altLang="zh-CN" sz="1000">
                <a:solidFill>
                  <a:srgbClr val="C00000"/>
                </a:solidFill>
                <a:latin typeface="黑体" panose="02010609060101010101" pitchFamily="49" charset="-122"/>
                <a:ea typeface="黑体" panose="02010609060101010101" pitchFamily="49" charset="-122"/>
                <a:sym typeface="+mn-ea"/>
              </a:rPr>
              <a:t> </a:t>
            </a:r>
            <a:r>
              <a:rPr lang="zh-CN" altLang="zh-CN" sz="900">
                <a:solidFill>
                  <a:srgbClr val="C00000"/>
                </a:solidFill>
                <a:latin typeface="黑体" panose="02010609060101010101" pitchFamily="49" charset="-122"/>
                <a:ea typeface="黑体" panose="02010609060101010101" pitchFamily="49" charset="-122"/>
                <a:sym typeface="+mn-ea"/>
              </a:rPr>
              <a:t>下一行</a:t>
            </a:r>
            <a:r>
              <a:rPr lang="en-US" altLang="zh-CN" sz="900">
                <a:solidFill>
                  <a:srgbClr val="C00000"/>
                </a:solidFill>
                <a:latin typeface="黑体" panose="02010609060101010101" pitchFamily="49" charset="-122"/>
                <a:ea typeface="黑体" panose="02010609060101010101" pitchFamily="49" charset="-122"/>
                <a:sym typeface="+mn-ea"/>
              </a:rPr>
              <a:t>  </a:t>
            </a:r>
            <a:r>
              <a:rPr lang="zh-CN" altLang="en-US" sz="900">
                <a:solidFill>
                  <a:srgbClr val="C00000"/>
                </a:solidFill>
                <a:latin typeface="黑体" panose="02010609060101010101" pitchFamily="49" charset="-122"/>
                <a:ea typeface="黑体" panose="02010609060101010101" pitchFamily="49" charset="-122"/>
                <a:sym typeface="+mn-ea"/>
              </a:rPr>
              <a:t>单步进入</a:t>
            </a:r>
            <a:r>
              <a:rPr lang="en-US" altLang="zh-CN" sz="900">
                <a:solidFill>
                  <a:srgbClr val="C00000"/>
                </a:solidFill>
                <a:latin typeface="黑体" panose="02010609060101010101" pitchFamily="49" charset="-122"/>
                <a:ea typeface="黑体" panose="02010609060101010101" pitchFamily="49" charset="-122"/>
                <a:sym typeface="+mn-ea"/>
              </a:rPr>
              <a:t>  </a:t>
            </a:r>
            <a:r>
              <a:rPr lang="zh-CN" altLang="en-US" sz="900">
                <a:solidFill>
                  <a:srgbClr val="C00000"/>
                </a:solidFill>
                <a:latin typeface="黑体" panose="02010609060101010101" pitchFamily="49" charset="-122"/>
                <a:ea typeface="黑体" panose="02010609060101010101" pitchFamily="49" charset="-122"/>
                <a:sym typeface="+mn-ea"/>
              </a:rPr>
              <a:t>跳出函数</a:t>
            </a:r>
            <a:endParaRPr lang="zh-CN" altLang="en-US" sz="900">
              <a:solidFill>
                <a:srgbClr val="C00000"/>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cxnSp>
        <p:nvCxnSpPr>
          <p:cNvPr id="27" name="直接连接符 26"/>
          <p:cNvCxnSpPr/>
          <p:nvPr/>
        </p:nvCxnSpPr>
        <p:spPr>
          <a:xfrm>
            <a:off x="378460" y="1216660"/>
            <a:ext cx="0" cy="314960"/>
          </a:xfrm>
          <a:prstGeom prst="line">
            <a:avLst/>
          </a:prstGeom>
          <a:ln w="12700">
            <a:solidFill>
              <a:schemeClr val="tx2"/>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83310" y="1216660"/>
            <a:ext cx="0" cy="314960"/>
          </a:xfrm>
          <a:prstGeom prst="line">
            <a:avLst/>
          </a:prstGeom>
          <a:ln w="12700">
            <a:solidFill>
              <a:schemeClr val="tx2"/>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533525" y="1216660"/>
            <a:ext cx="0" cy="314960"/>
          </a:xfrm>
          <a:prstGeom prst="line">
            <a:avLst/>
          </a:prstGeom>
          <a:ln w="12700">
            <a:solidFill>
              <a:schemeClr val="tx2"/>
            </a:solidFill>
            <a:tailEnd type="none" w="med"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3987165" y="1216660"/>
            <a:ext cx="225425" cy="314960"/>
          </a:xfrm>
          <a:prstGeom prst="line">
            <a:avLst/>
          </a:prstGeom>
          <a:ln w="12700">
            <a:solidFill>
              <a:schemeClr val="tx2"/>
            </a:solidFill>
            <a:tailEnd type="none" w="med" len="lg"/>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601845" y="1216660"/>
            <a:ext cx="105410" cy="314960"/>
          </a:xfrm>
          <a:prstGeom prst="line">
            <a:avLst/>
          </a:prstGeom>
          <a:ln w="12700">
            <a:solidFill>
              <a:schemeClr val="tx2"/>
            </a:solidFill>
            <a:tailEnd type="none" w="med" len="lg"/>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5247005" y="1261745"/>
            <a:ext cx="180340" cy="269875"/>
          </a:xfrm>
          <a:prstGeom prst="line">
            <a:avLst/>
          </a:prstGeom>
          <a:ln w="12700">
            <a:solidFill>
              <a:schemeClr val="tx2"/>
            </a:solidFill>
            <a:tailEnd type="none" w="med"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652135" y="1238885"/>
            <a:ext cx="135255" cy="292735"/>
          </a:xfrm>
          <a:prstGeom prst="line">
            <a:avLst/>
          </a:prstGeom>
          <a:ln w="12700">
            <a:solidFill>
              <a:schemeClr val="tx2"/>
            </a:solidFill>
            <a:tailEnd type="none" w="med" len="lg"/>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147435" y="1228090"/>
            <a:ext cx="0" cy="303530"/>
          </a:xfrm>
          <a:prstGeom prst="line">
            <a:avLst/>
          </a:prstGeom>
          <a:ln w="12700">
            <a:solidFill>
              <a:schemeClr val="tx2"/>
            </a:solidFill>
            <a:tailEnd type="none" w="med" len="lg"/>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642100" y="1233805"/>
            <a:ext cx="0" cy="303530"/>
          </a:xfrm>
          <a:prstGeom prst="line">
            <a:avLst/>
          </a:prstGeom>
          <a:ln w="12700">
            <a:solidFill>
              <a:schemeClr val="tx2"/>
            </a:solidFill>
            <a:tailEnd type="none" w="med" len="lg"/>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957060" y="1228090"/>
            <a:ext cx="0" cy="303530"/>
          </a:xfrm>
          <a:prstGeom prst="line">
            <a:avLst/>
          </a:prstGeom>
          <a:ln w="12700">
            <a:solidFill>
              <a:schemeClr val="tx2"/>
            </a:solidFill>
            <a:tailEnd type="none" w="med" len="lg"/>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7362190" y="1233805"/>
            <a:ext cx="0" cy="303530"/>
          </a:xfrm>
          <a:prstGeom prst="line">
            <a:avLst/>
          </a:prstGeom>
          <a:ln w="12700">
            <a:solidFill>
              <a:schemeClr val="tx2"/>
            </a:solidFill>
            <a:tailEnd type="none" w="med" len="lg"/>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7722235" y="1228090"/>
            <a:ext cx="0" cy="303530"/>
          </a:xfrm>
          <a:prstGeom prst="line">
            <a:avLst/>
          </a:prstGeom>
          <a:ln w="12700">
            <a:solidFill>
              <a:schemeClr val="tx2"/>
            </a:solidFill>
            <a:tailEnd type="none" w="med" len="lg"/>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8126730" y="1238885"/>
            <a:ext cx="180340" cy="292735"/>
          </a:xfrm>
          <a:prstGeom prst="line">
            <a:avLst/>
          </a:prstGeom>
          <a:ln w="12700">
            <a:solidFill>
              <a:schemeClr val="tx2"/>
            </a:solidFill>
            <a:tailEnd type="none" w="med" len="lg"/>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111125" y="876935"/>
            <a:ext cx="8768715" cy="376555"/>
          </a:xfrm>
          <a:prstGeom prst="rect">
            <a:avLst/>
          </a:prstGeom>
        </p:spPr>
      </p:pic>
      <p:sp>
        <p:nvSpPr>
          <p:cNvPr id="5" name="文本框 4"/>
          <p:cNvSpPr txBox="1"/>
          <p:nvPr/>
        </p:nvSpPr>
        <p:spPr>
          <a:xfrm>
            <a:off x="612140" y="373380"/>
            <a:ext cx="4754880" cy="460375"/>
          </a:xfrm>
          <a:prstGeom prst="rect">
            <a:avLst/>
          </a:prstGeom>
          <a:noFill/>
        </p:spPr>
        <p:txBody>
          <a:bodyPr wrap="none" rtlCol="0">
            <a:spAutoFit/>
          </a:bodyPr>
          <a:p>
            <a:pPr algn="l"/>
            <a:r>
              <a:rPr lang="zh-CN" altLang="en-US" dirty="0">
                <a:ea typeface="华文中宋" panose="02010600040101010101" charset="-122"/>
                <a:sym typeface="+mn-ea"/>
              </a:rPr>
              <a:t>熟记工具栏上的各个按钮的功能：</a:t>
            </a:r>
            <a:endParaRPr lang="zh-CN" altLang="en-US" dirty="0">
              <a:ea typeface="华文中宋" panose="02010600040101010101" charset="-122"/>
              <a:sym typeface="+mn-ea"/>
            </a:endParaRPr>
          </a:p>
        </p:txBody>
      </p:sp>
      <p:sp>
        <p:nvSpPr>
          <p:cNvPr id="7" name="文本框 6"/>
          <p:cNvSpPr txBox="1"/>
          <p:nvPr/>
        </p:nvSpPr>
        <p:spPr>
          <a:xfrm>
            <a:off x="467995" y="1844675"/>
            <a:ext cx="1706880" cy="460375"/>
          </a:xfrm>
          <a:prstGeom prst="rect">
            <a:avLst/>
          </a:prstGeom>
          <a:noFill/>
        </p:spPr>
        <p:txBody>
          <a:bodyPr wrap="none" rtlCol="0">
            <a:spAutoFit/>
          </a:bodyPr>
          <a:p>
            <a:pPr algn="l"/>
            <a:r>
              <a:rPr lang="zh-CN" altLang="en-US" dirty="0">
                <a:ea typeface="华文中宋" panose="02010600040101010101" charset="-122"/>
                <a:sym typeface="+mn-ea"/>
              </a:rPr>
              <a:t>编写程序：</a:t>
            </a:r>
            <a:endParaRPr lang="zh-CN" altLang="en-US" dirty="0">
              <a:ea typeface="华文中宋" panose="02010600040101010101" charset="-122"/>
              <a:sym typeface="+mn-ea"/>
            </a:endParaRPr>
          </a:p>
        </p:txBody>
      </p:sp>
      <p:pic>
        <p:nvPicPr>
          <p:cNvPr id="8" name="图片 7"/>
          <p:cNvPicPr>
            <a:picLocks noChangeAspect="1"/>
          </p:cNvPicPr>
          <p:nvPr/>
        </p:nvPicPr>
        <p:blipFill>
          <a:blip r:embed="rId2"/>
          <a:stretch>
            <a:fillRect/>
          </a:stretch>
        </p:blipFill>
        <p:spPr>
          <a:xfrm>
            <a:off x="612140" y="2348865"/>
            <a:ext cx="7557770" cy="4309110"/>
          </a:xfrm>
          <a:prstGeom prst="rect">
            <a:avLst/>
          </a:prstGeom>
        </p:spPr>
      </p:pic>
      <p:sp>
        <p:nvSpPr>
          <p:cNvPr id="9" name="圆角矩形 8"/>
          <p:cNvSpPr/>
          <p:nvPr/>
        </p:nvSpPr>
        <p:spPr>
          <a:xfrm>
            <a:off x="2555875" y="3213100"/>
            <a:ext cx="3528695" cy="1583690"/>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3060065" y="4869180"/>
            <a:ext cx="4846320" cy="1814830"/>
          </a:xfrm>
          <a:prstGeom prst="rect">
            <a:avLst/>
          </a:prstGeom>
          <a:solidFill>
            <a:schemeClr val="accent1"/>
          </a:solidFill>
        </p:spPr>
        <p:txBody>
          <a:bodyPr wrap="square" rtlCol="0">
            <a:spAutoFit/>
          </a:bodyPr>
          <a:p>
            <a:pPr algn="l"/>
            <a:r>
              <a:rPr lang="zh-CN" altLang="en-US" sz="1600" dirty="0">
                <a:ea typeface="华文中宋" panose="02010600040101010101" charset="-122"/>
                <a:sym typeface="+mn-ea"/>
              </a:rPr>
              <a:t>基本编辑操作：</a:t>
            </a:r>
            <a:endParaRPr lang="zh-CN" altLang="en-US" sz="1600" dirty="0">
              <a:ea typeface="华文中宋" panose="02010600040101010101" charset="-122"/>
              <a:sym typeface="+mn-ea"/>
            </a:endParaRPr>
          </a:p>
          <a:p>
            <a:pPr marL="285750" indent="-285750" algn="l">
              <a:buFont typeface="Arial" panose="020B0604020202020204" pitchFamily="34" charset="0"/>
              <a:buChar char="•"/>
            </a:pPr>
            <a:r>
              <a:rPr lang="zh-CN" altLang="en-US" sz="1600" dirty="0">
                <a:ea typeface="华文中宋" panose="02010600040101010101" charset="-122"/>
                <a:sym typeface="+mn-ea"/>
              </a:rPr>
              <a:t>根据当前选定的输入法输入英文或中文；</a:t>
            </a:r>
            <a:endParaRPr lang="zh-CN" altLang="en-US" sz="1600" dirty="0">
              <a:ea typeface="华文中宋" panose="02010600040101010101" charset="-122"/>
              <a:sym typeface="+mn-ea"/>
            </a:endParaRPr>
          </a:p>
          <a:p>
            <a:pPr marL="285750" indent="-285750" algn="l">
              <a:buFont typeface="Arial" panose="020B0604020202020204" pitchFamily="34" charset="0"/>
              <a:buChar char="•"/>
            </a:pPr>
            <a:r>
              <a:rPr lang="zh-CN" altLang="en-US" sz="1600" dirty="0">
                <a:ea typeface="华文中宋" panose="02010600040101010101" charset="-122"/>
                <a:sym typeface="+mn-ea"/>
              </a:rPr>
              <a:t>按回车键（Enter）换行；</a:t>
            </a:r>
            <a:endParaRPr lang="zh-CN" altLang="en-US" sz="1600" dirty="0">
              <a:ea typeface="华文中宋" panose="02010600040101010101" charset="-122"/>
              <a:sym typeface="+mn-ea"/>
            </a:endParaRPr>
          </a:p>
          <a:p>
            <a:pPr marL="285750" indent="-285750" algn="l">
              <a:buFont typeface="Arial" panose="020B0604020202020204" pitchFamily="34" charset="0"/>
              <a:buChar char="•"/>
            </a:pPr>
            <a:r>
              <a:rPr lang="zh-CN" altLang="en-US" sz="1600" dirty="0">
                <a:ea typeface="华文中宋" panose="02010600040101010101" charset="-122"/>
                <a:sym typeface="+mn-ea"/>
              </a:rPr>
              <a:t>用光标键在文字中移动光标；</a:t>
            </a:r>
            <a:endParaRPr lang="zh-CN" altLang="en-US" sz="1600" dirty="0">
              <a:ea typeface="华文中宋" panose="02010600040101010101" charset="-122"/>
              <a:sym typeface="+mn-ea"/>
            </a:endParaRPr>
          </a:p>
          <a:p>
            <a:pPr marL="285750" indent="-285750" algn="l">
              <a:buFont typeface="Arial" panose="020B0604020202020204" pitchFamily="34" charset="0"/>
              <a:buChar char="•"/>
            </a:pPr>
            <a:r>
              <a:rPr lang="zh-CN" altLang="en-US" sz="1600" dirty="0">
                <a:ea typeface="华文中宋" panose="02010600040101010101" charset="-122"/>
                <a:sym typeface="+mn-ea"/>
              </a:rPr>
              <a:t>退格键（Backspace）删除光标左边的字符，</a:t>
            </a:r>
            <a:endParaRPr lang="zh-CN" altLang="en-US" sz="1600" dirty="0">
              <a:ea typeface="华文中宋" panose="02010600040101010101" charset="-122"/>
              <a:sym typeface="+mn-ea"/>
            </a:endParaRPr>
          </a:p>
          <a:p>
            <a:pPr marL="285750" indent="-285750" algn="l">
              <a:buFont typeface="Arial" panose="020B0604020202020204" pitchFamily="34" charset="0"/>
              <a:buChar char="•"/>
            </a:pPr>
            <a:r>
              <a:rPr lang="zh-CN" altLang="en-US" sz="1600" dirty="0">
                <a:ea typeface="华文中宋" panose="02010600040101010101" charset="-122"/>
                <a:sym typeface="+mn-ea"/>
              </a:rPr>
              <a:t>删除键（Delete）删除光标右边的字符；</a:t>
            </a:r>
            <a:endParaRPr lang="zh-CN" altLang="en-US" sz="1600" dirty="0">
              <a:ea typeface="华文中宋" panose="02010600040101010101" charset="-122"/>
              <a:sym typeface="+mn-ea"/>
            </a:endParaRPr>
          </a:p>
          <a:p>
            <a:pPr marL="285750" indent="-285750" algn="l">
              <a:buFont typeface="Arial" panose="020B0604020202020204" pitchFamily="34" charset="0"/>
              <a:buChar char="•"/>
            </a:pPr>
            <a:r>
              <a:rPr lang="zh-CN" altLang="en-US" sz="1600" dirty="0">
                <a:ea typeface="华文中宋" panose="02010600040101010101" charset="-122"/>
                <a:sym typeface="+mn-ea"/>
              </a:rPr>
              <a:t>插入键（Insert）键切换文字的插入和覆盖方式</a:t>
            </a:r>
            <a:endParaRPr lang="zh-CN" altLang="en-US" sz="1600" dirty="0">
              <a:ea typeface="华文中宋"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4820" name="文本框 34819"/>
          <p:cNvSpPr txBox="1"/>
          <p:nvPr/>
        </p:nvSpPr>
        <p:spPr>
          <a:xfrm>
            <a:off x="611505" y="3644900"/>
            <a:ext cx="7676515" cy="2430145"/>
          </a:xfrm>
          <a:prstGeom prst="rect">
            <a:avLst/>
          </a:prstGeom>
          <a:noFill/>
          <a:ln w="9525">
            <a:noFill/>
          </a:ln>
        </p:spPr>
        <p:txBody>
          <a:bodyPr wrap="square">
            <a:spAutoFit/>
          </a:bodyPr>
          <a:p>
            <a:pPr algn="just">
              <a:spcBef>
                <a:spcPct val="30000"/>
              </a:spcBef>
            </a:pPr>
            <a:r>
              <a:rPr lang="zh-CN" sz="2000" dirty="0">
                <a:latin typeface="Cambria" panose="02040503050406030204" pitchFamily="18" charset="0"/>
                <a:ea typeface="楷体" panose="02010609060101010101" charset="-122"/>
                <a:cs typeface="Cambria" panose="02040503050406030204" pitchFamily="18" charset="0"/>
              </a:rPr>
              <a:t>例</a:t>
            </a:r>
            <a:r>
              <a:rPr lang="en-US" altLang="zh-CN" sz="2000" dirty="0">
                <a:latin typeface="Cambria" panose="02040503050406030204" pitchFamily="18" charset="0"/>
                <a:ea typeface="楷体" panose="02010609060101010101" charset="-122"/>
                <a:cs typeface="Cambria" panose="02040503050406030204" pitchFamily="18" charset="0"/>
              </a:rPr>
              <a:t>1</a:t>
            </a:r>
            <a:r>
              <a:rPr lang="zh-CN" altLang="en-US" sz="2000" dirty="0">
                <a:latin typeface="Cambria" panose="02040503050406030204" pitchFamily="18" charset="0"/>
                <a:ea typeface="楷体" panose="02010609060101010101" charset="-122"/>
                <a:cs typeface="Cambria" panose="02040503050406030204" pitchFamily="18" charset="0"/>
              </a:rPr>
              <a:t>：</a:t>
            </a:r>
            <a:r>
              <a:rPr sz="2000" dirty="0">
                <a:latin typeface="Cambria" panose="02040503050406030204" pitchFamily="18" charset="0"/>
                <a:ea typeface="楷体" panose="02010609060101010101" charset="-122"/>
                <a:cs typeface="Cambria" panose="02040503050406030204" pitchFamily="18" charset="0"/>
              </a:rPr>
              <a:t>一个学生的日常行为：起床 </a:t>
            </a:r>
            <a:r>
              <a:rPr lang="en-US" sz="2000" dirty="0">
                <a:latin typeface="Cambria" panose="02040503050406030204" pitchFamily="18" charset="0"/>
                <a:ea typeface="楷体" panose="02010609060101010101" charset="-122"/>
                <a:cs typeface="Cambria" panose="02040503050406030204" pitchFamily="18" charset="0"/>
              </a:rPr>
              <a:t>→</a:t>
            </a:r>
            <a:r>
              <a:rPr sz="2000" dirty="0">
                <a:latin typeface="Cambria" panose="02040503050406030204" pitchFamily="18" charset="0"/>
                <a:ea typeface="楷体" panose="02010609060101010101" charset="-122"/>
                <a:cs typeface="Cambria" panose="02040503050406030204" pitchFamily="18" charset="0"/>
              </a:rPr>
              <a:t>  刷牙洗脸 </a:t>
            </a:r>
            <a:r>
              <a:rPr lang="en-US" sz="2000" dirty="0">
                <a:latin typeface="Cambria" panose="02040503050406030204" pitchFamily="18" charset="0"/>
                <a:ea typeface="楷体" panose="02010609060101010101" charset="-122"/>
                <a:cs typeface="Cambria" panose="02040503050406030204" pitchFamily="18" charset="0"/>
                <a:sym typeface="+mn-ea"/>
              </a:rPr>
              <a:t>→</a:t>
            </a:r>
            <a:r>
              <a:rPr sz="2000" dirty="0">
                <a:latin typeface="Cambria" panose="02040503050406030204" pitchFamily="18" charset="0"/>
                <a:ea typeface="楷体" panose="02010609060101010101" charset="-122"/>
                <a:cs typeface="Cambria" panose="02040503050406030204" pitchFamily="18" charset="0"/>
              </a:rPr>
              <a:t> 吃早餐 </a:t>
            </a:r>
            <a:r>
              <a:rPr lang="en-US" sz="2000" dirty="0">
                <a:latin typeface="Cambria" panose="02040503050406030204" pitchFamily="18" charset="0"/>
                <a:ea typeface="楷体" panose="02010609060101010101" charset="-122"/>
                <a:cs typeface="Cambria" panose="02040503050406030204" pitchFamily="18" charset="0"/>
                <a:sym typeface="+mn-ea"/>
              </a:rPr>
              <a:t>→</a:t>
            </a:r>
            <a:r>
              <a:rPr sz="2000" dirty="0">
                <a:latin typeface="Cambria" panose="02040503050406030204" pitchFamily="18" charset="0"/>
                <a:ea typeface="楷体" panose="02010609060101010101" charset="-122"/>
                <a:cs typeface="Cambria" panose="02040503050406030204" pitchFamily="18" charset="0"/>
              </a:rPr>
              <a:t> 上课 </a:t>
            </a:r>
            <a:r>
              <a:rPr lang="en-US" sz="2000" dirty="0">
                <a:latin typeface="Cambria" panose="02040503050406030204" pitchFamily="18" charset="0"/>
                <a:ea typeface="楷体" panose="02010609060101010101" charset="-122"/>
                <a:cs typeface="Cambria" panose="02040503050406030204" pitchFamily="18" charset="0"/>
                <a:sym typeface="+mn-ea"/>
              </a:rPr>
              <a:t>→</a:t>
            </a:r>
            <a:r>
              <a:rPr sz="2000" dirty="0">
                <a:latin typeface="Cambria" panose="02040503050406030204" pitchFamily="18" charset="0"/>
                <a:ea typeface="楷体" panose="02010609060101010101" charset="-122"/>
                <a:cs typeface="Cambria" panose="02040503050406030204" pitchFamily="18" charset="0"/>
              </a:rPr>
              <a:t> 吃午餐 </a:t>
            </a:r>
            <a:r>
              <a:rPr lang="en-US" sz="2000" dirty="0">
                <a:latin typeface="Cambria" panose="02040503050406030204" pitchFamily="18" charset="0"/>
                <a:ea typeface="楷体" panose="02010609060101010101" charset="-122"/>
                <a:cs typeface="Cambria" panose="02040503050406030204" pitchFamily="18" charset="0"/>
                <a:sym typeface="+mn-ea"/>
              </a:rPr>
              <a:t>→</a:t>
            </a:r>
            <a:r>
              <a:rPr sz="2000" dirty="0">
                <a:latin typeface="Cambria" panose="02040503050406030204" pitchFamily="18" charset="0"/>
                <a:ea typeface="楷体" panose="02010609060101010101" charset="-122"/>
                <a:cs typeface="Cambria" panose="02040503050406030204" pitchFamily="18" charset="0"/>
              </a:rPr>
              <a:t> 午休 </a:t>
            </a:r>
            <a:r>
              <a:rPr lang="en-US" sz="2000" dirty="0">
                <a:latin typeface="Cambria" panose="02040503050406030204" pitchFamily="18" charset="0"/>
                <a:ea typeface="楷体" panose="02010609060101010101" charset="-122"/>
                <a:cs typeface="Cambria" panose="02040503050406030204" pitchFamily="18" charset="0"/>
                <a:sym typeface="+mn-ea"/>
              </a:rPr>
              <a:t>→</a:t>
            </a:r>
            <a:r>
              <a:rPr sz="2000" dirty="0">
                <a:latin typeface="Cambria" panose="02040503050406030204" pitchFamily="18" charset="0"/>
                <a:ea typeface="楷体" panose="02010609060101010101" charset="-122"/>
                <a:cs typeface="Cambria" panose="02040503050406030204" pitchFamily="18" charset="0"/>
              </a:rPr>
              <a:t> 上课 </a:t>
            </a:r>
            <a:r>
              <a:rPr lang="en-US" sz="2000" dirty="0">
                <a:latin typeface="Cambria" panose="02040503050406030204" pitchFamily="18" charset="0"/>
                <a:ea typeface="楷体" panose="02010609060101010101" charset="-122"/>
                <a:cs typeface="Cambria" panose="02040503050406030204" pitchFamily="18" charset="0"/>
                <a:sym typeface="+mn-ea"/>
              </a:rPr>
              <a:t>→</a:t>
            </a:r>
            <a:r>
              <a:rPr sz="2000" dirty="0">
                <a:latin typeface="Cambria" panose="02040503050406030204" pitchFamily="18" charset="0"/>
                <a:ea typeface="楷体" panose="02010609060101010101" charset="-122"/>
                <a:cs typeface="Cambria" panose="02040503050406030204" pitchFamily="18" charset="0"/>
              </a:rPr>
              <a:t> 吃晚餐 </a:t>
            </a:r>
            <a:r>
              <a:rPr lang="en-US" sz="2000" dirty="0">
                <a:latin typeface="Cambria" panose="02040503050406030204" pitchFamily="18" charset="0"/>
                <a:ea typeface="楷体" panose="02010609060101010101" charset="-122"/>
                <a:cs typeface="Cambria" panose="02040503050406030204" pitchFamily="18" charset="0"/>
                <a:sym typeface="+mn-ea"/>
              </a:rPr>
              <a:t>→</a:t>
            </a:r>
            <a:r>
              <a:rPr sz="2000" dirty="0">
                <a:latin typeface="Cambria" panose="02040503050406030204" pitchFamily="18" charset="0"/>
                <a:ea typeface="楷体" panose="02010609060101010101" charset="-122"/>
                <a:cs typeface="Cambria" panose="02040503050406030204" pitchFamily="18" charset="0"/>
              </a:rPr>
              <a:t> 晚自习 </a:t>
            </a:r>
            <a:r>
              <a:rPr lang="en-US" sz="2000" dirty="0">
                <a:latin typeface="Cambria" panose="02040503050406030204" pitchFamily="18" charset="0"/>
                <a:ea typeface="楷体" panose="02010609060101010101" charset="-122"/>
                <a:cs typeface="Cambria" panose="02040503050406030204" pitchFamily="18" charset="0"/>
                <a:sym typeface="+mn-ea"/>
              </a:rPr>
              <a:t>→</a:t>
            </a:r>
            <a:r>
              <a:rPr sz="2000" dirty="0">
                <a:latin typeface="Cambria" panose="02040503050406030204" pitchFamily="18" charset="0"/>
                <a:ea typeface="楷体" panose="02010609060101010101" charset="-122"/>
                <a:cs typeface="Cambria" panose="02040503050406030204" pitchFamily="18" charset="0"/>
              </a:rPr>
              <a:t> 洗漱 </a:t>
            </a:r>
            <a:r>
              <a:rPr lang="en-US" sz="2000" dirty="0">
                <a:latin typeface="Cambria" panose="02040503050406030204" pitchFamily="18" charset="0"/>
                <a:ea typeface="楷体" panose="02010609060101010101" charset="-122"/>
                <a:cs typeface="Cambria" panose="02040503050406030204" pitchFamily="18" charset="0"/>
                <a:sym typeface="+mn-ea"/>
              </a:rPr>
              <a:t>→</a:t>
            </a:r>
            <a:r>
              <a:rPr sz="2000" dirty="0">
                <a:latin typeface="Cambria" panose="02040503050406030204" pitchFamily="18" charset="0"/>
                <a:ea typeface="楷体" panose="02010609060101010101" charset="-122"/>
                <a:cs typeface="Cambria" panose="02040503050406030204" pitchFamily="18" charset="0"/>
              </a:rPr>
              <a:t> 上床睡觉。</a:t>
            </a:r>
            <a:r>
              <a:rPr lang="zh-CN" sz="2000" dirty="0">
                <a:latin typeface="Cambria" panose="02040503050406030204" pitchFamily="18" charset="0"/>
                <a:ea typeface="楷体" panose="02010609060101010101" charset="-122"/>
                <a:cs typeface="Cambria" panose="02040503050406030204" pitchFamily="18" charset="0"/>
              </a:rPr>
              <a:t>（顺序执行）</a:t>
            </a:r>
            <a:endParaRPr lang="zh-CN" sz="2000" dirty="0">
              <a:latin typeface="Cambria" panose="02040503050406030204" pitchFamily="18" charset="0"/>
              <a:ea typeface="楷体" panose="02010609060101010101" charset="-122"/>
              <a:cs typeface="Cambria" panose="02040503050406030204" pitchFamily="18" charset="0"/>
            </a:endParaRPr>
          </a:p>
          <a:p>
            <a:pPr algn="just">
              <a:spcBef>
                <a:spcPct val="30000"/>
              </a:spcBef>
            </a:pPr>
            <a:r>
              <a:rPr lang="zh-CN" sz="2000" dirty="0">
                <a:latin typeface="Cambria" panose="02040503050406030204" pitchFamily="18" charset="0"/>
                <a:ea typeface="楷体" panose="02010609060101010101" charset="-122"/>
                <a:cs typeface="Cambria" panose="02040503050406030204" pitchFamily="18" charset="0"/>
                <a:sym typeface="+mn-ea"/>
              </a:rPr>
              <a:t>例</a:t>
            </a:r>
            <a:r>
              <a:rPr lang="en-US" altLang="zh-CN" sz="2000" dirty="0">
                <a:latin typeface="Cambria" panose="02040503050406030204" pitchFamily="18" charset="0"/>
                <a:ea typeface="楷体" panose="02010609060101010101" charset="-122"/>
                <a:cs typeface="Cambria" panose="02040503050406030204" pitchFamily="18" charset="0"/>
                <a:sym typeface="+mn-ea"/>
              </a:rPr>
              <a:t>2</a:t>
            </a:r>
            <a:r>
              <a:rPr lang="zh-CN" altLang="en-US" sz="2000" dirty="0">
                <a:latin typeface="Cambria" panose="02040503050406030204" pitchFamily="18" charset="0"/>
                <a:ea typeface="楷体" panose="02010609060101010101" charset="-122"/>
                <a:cs typeface="Cambria" panose="02040503050406030204" pitchFamily="18" charset="0"/>
                <a:sym typeface="+mn-ea"/>
              </a:rPr>
              <a:t>：</a:t>
            </a:r>
            <a:r>
              <a:rPr sz="2000" dirty="0">
                <a:latin typeface="Cambria" panose="02040503050406030204" pitchFamily="18" charset="0"/>
                <a:ea typeface="楷体" panose="02010609060101010101" charset="-122"/>
                <a:cs typeface="Cambria" panose="02040503050406030204" pitchFamily="18" charset="0"/>
                <a:sym typeface="+mn-ea"/>
              </a:rPr>
              <a:t>操作也可能是在多种情况中的选择</a:t>
            </a:r>
            <a:r>
              <a:rPr lang="zh-CN" sz="2000" dirty="0">
                <a:latin typeface="Cambria" panose="02040503050406030204" pitchFamily="18" charset="0"/>
                <a:ea typeface="楷体" panose="02010609060101010101" charset="-122"/>
                <a:cs typeface="Cambria" panose="02040503050406030204" pitchFamily="18" charset="0"/>
                <a:sym typeface="+mn-ea"/>
              </a:rPr>
              <a:t>：</a:t>
            </a:r>
            <a:r>
              <a:rPr sz="2000" dirty="0">
                <a:latin typeface="Cambria" panose="02040503050406030204" pitchFamily="18" charset="0"/>
                <a:ea typeface="楷体" panose="02010609060101010101" charset="-122"/>
                <a:cs typeface="Cambria" panose="02040503050406030204" pitchFamily="18" charset="0"/>
                <a:sym typeface="+mn-ea"/>
              </a:rPr>
              <a:t>早餐选择哪种食品，晚自习是到教室还是到图书馆</a:t>
            </a:r>
            <a:r>
              <a:rPr lang="zh-CN" sz="2000" dirty="0">
                <a:latin typeface="Cambria" panose="02040503050406030204" pitchFamily="18" charset="0"/>
                <a:ea typeface="楷体" panose="02010609060101010101" charset="-122"/>
                <a:cs typeface="Cambria" panose="02040503050406030204" pitchFamily="18" charset="0"/>
                <a:sym typeface="+mn-ea"/>
              </a:rPr>
              <a:t>。</a:t>
            </a:r>
            <a:endParaRPr lang="zh-CN" sz="2000" dirty="0">
              <a:latin typeface="Cambria" panose="02040503050406030204" pitchFamily="18" charset="0"/>
              <a:ea typeface="楷体" panose="02010609060101010101" charset="-122"/>
              <a:cs typeface="Cambria" panose="02040503050406030204" pitchFamily="18" charset="0"/>
              <a:sym typeface="+mn-ea"/>
            </a:endParaRPr>
          </a:p>
          <a:p>
            <a:pPr algn="just">
              <a:spcBef>
                <a:spcPct val="30000"/>
              </a:spcBef>
            </a:pPr>
            <a:r>
              <a:rPr lang="zh-CN" sz="2000" dirty="0">
                <a:latin typeface="Cambria" panose="02040503050406030204" pitchFamily="18" charset="0"/>
                <a:ea typeface="楷体" panose="02010609060101010101" charset="-122"/>
                <a:cs typeface="Cambria" panose="02040503050406030204" pitchFamily="18" charset="0"/>
                <a:sym typeface="+mn-ea"/>
              </a:rPr>
              <a:t>例</a:t>
            </a:r>
            <a:r>
              <a:rPr lang="en-US" altLang="zh-CN" sz="2000" dirty="0">
                <a:latin typeface="Cambria" panose="02040503050406030204" pitchFamily="18" charset="0"/>
                <a:ea typeface="楷体" panose="02010609060101010101" charset="-122"/>
                <a:cs typeface="Cambria" panose="02040503050406030204" pitchFamily="18" charset="0"/>
                <a:sym typeface="+mn-ea"/>
              </a:rPr>
              <a:t>3</a:t>
            </a:r>
            <a:r>
              <a:rPr lang="zh-CN" altLang="en-US" sz="2000" dirty="0">
                <a:latin typeface="Cambria" panose="02040503050406030204" pitchFamily="18" charset="0"/>
                <a:ea typeface="楷体" panose="02010609060101010101" charset="-122"/>
                <a:cs typeface="Cambria" panose="02040503050406030204" pitchFamily="18" charset="0"/>
                <a:sym typeface="+mn-ea"/>
              </a:rPr>
              <a:t>：</a:t>
            </a:r>
            <a:r>
              <a:rPr sz="2000" dirty="0">
                <a:latin typeface="Cambria" panose="02040503050406030204" pitchFamily="18" charset="0"/>
                <a:ea typeface="楷体" panose="02010609060101010101" charset="-122"/>
                <a:cs typeface="Cambria" panose="02040503050406030204" pitchFamily="18" charset="0"/>
                <a:sym typeface="+mn-ea"/>
              </a:rPr>
              <a:t>操作</a:t>
            </a:r>
            <a:r>
              <a:rPr lang="zh-CN" sz="2000" dirty="0">
                <a:latin typeface="Cambria" panose="02040503050406030204" pitchFamily="18" charset="0"/>
                <a:ea typeface="楷体" panose="02010609060101010101" charset="-122"/>
                <a:cs typeface="Cambria" panose="02040503050406030204" pitchFamily="18" charset="0"/>
                <a:sym typeface="+mn-ea"/>
              </a:rPr>
              <a:t>还可能</a:t>
            </a:r>
            <a:r>
              <a:rPr sz="2000" dirty="0">
                <a:latin typeface="Cambria" panose="02040503050406030204" pitchFamily="18" charset="0"/>
                <a:ea typeface="楷体" panose="02010609060101010101" charset="-122"/>
                <a:cs typeface="Cambria" panose="02040503050406030204" pitchFamily="18" charset="0"/>
                <a:sym typeface="+mn-ea"/>
              </a:rPr>
              <a:t>在某个更大的上下文中的不断重复</a:t>
            </a:r>
            <a:r>
              <a:rPr lang="zh-CN" sz="2000" dirty="0">
                <a:latin typeface="Cambria" panose="02040503050406030204" pitchFamily="18" charset="0"/>
                <a:ea typeface="楷体" panose="02010609060101010101" charset="-122"/>
                <a:cs typeface="Cambria" panose="02040503050406030204" pitchFamily="18" charset="0"/>
                <a:sym typeface="+mn-ea"/>
              </a:rPr>
              <a:t>：</a:t>
            </a:r>
            <a:r>
              <a:rPr sz="2000" dirty="0">
                <a:latin typeface="Cambria" panose="02040503050406030204" pitchFamily="18" charset="0"/>
                <a:ea typeface="楷体" panose="02010609060101010101" charset="-122"/>
                <a:cs typeface="Cambria" panose="02040503050406030204" pitchFamily="18" charset="0"/>
                <a:sym typeface="+mn-ea"/>
              </a:rPr>
              <a:t>从整个学期的角度来看，学生就是一天一天地重复</a:t>
            </a:r>
            <a:r>
              <a:rPr lang="zh-CN" sz="2000" dirty="0">
                <a:latin typeface="Cambria" panose="02040503050406030204" pitchFamily="18" charset="0"/>
                <a:ea typeface="楷体" panose="02010609060101010101" charset="-122"/>
                <a:cs typeface="Cambria" panose="02040503050406030204" pitchFamily="18" charset="0"/>
                <a:sym typeface="+mn-ea"/>
              </a:rPr>
              <a:t>每天的日常行为。</a:t>
            </a:r>
            <a:endParaRPr lang="zh-CN" sz="2000" dirty="0">
              <a:latin typeface="Cambria" panose="02040503050406030204" pitchFamily="18" charset="0"/>
              <a:ea typeface="楷体" panose="02010609060101010101" charset="-122"/>
              <a:cs typeface="Cambria" panose="02040503050406030204" pitchFamily="18" charset="0"/>
              <a:sym typeface="+mn-ea"/>
            </a:endParaRPr>
          </a:p>
        </p:txBody>
      </p:sp>
      <p:sp>
        <p:nvSpPr>
          <p:cNvPr id="34822" name="标题 34821"/>
          <p:cNvSpPr>
            <a:spLocks noGrp="1"/>
          </p:cNvSpPr>
          <p:nvPr>
            <p:ph type="title"/>
          </p:nvPr>
        </p:nvSpPr>
        <p:spPr/>
        <p:txBody>
          <a:bodyPr anchor="ctr"/>
          <a:p>
            <a:r>
              <a:rPr lang="en-US" altLang="zh-CN" sz="3200" dirty="0"/>
              <a:t>1.1 </a:t>
            </a:r>
            <a:r>
              <a:rPr lang="zh-CN" altLang="en-US" sz="3200" dirty="0"/>
              <a:t>程序和程序语言</a:t>
            </a:r>
            <a:endParaRPr lang="zh-CN" altLang="en-US" sz="3200" dirty="0"/>
          </a:p>
        </p:txBody>
      </p:sp>
      <p:sp>
        <p:nvSpPr>
          <p:cNvPr id="34823" name="内容占位符 34822"/>
          <p:cNvSpPr>
            <a:spLocks noGrp="1"/>
          </p:cNvSpPr>
          <p:nvPr>
            <p:ph idx="1"/>
          </p:nvPr>
        </p:nvSpPr>
        <p:spPr>
          <a:xfrm>
            <a:off x="539750" y="981075"/>
            <a:ext cx="8136255" cy="2303145"/>
          </a:xfrm>
        </p:spPr>
        <p:txBody>
          <a:bodyPr/>
          <a:p>
            <a:pPr>
              <a:buNone/>
            </a:pPr>
            <a:r>
              <a:rPr lang="zh-CN" altLang="en-US" dirty="0"/>
              <a:t>对“程序”的直观理解：</a:t>
            </a:r>
            <a:endParaRPr lang="zh-CN" altLang="en-US" dirty="0"/>
          </a:p>
          <a:p>
            <a:r>
              <a:rPr lang="zh-CN" altLang="en-US" dirty="0"/>
              <a:t>“</a:t>
            </a:r>
            <a:r>
              <a:rPr lang="zh-CN" altLang="en-US" dirty="0">
                <a:solidFill>
                  <a:schemeClr val="accent2"/>
                </a:solidFill>
              </a:rPr>
              <a:t>程序（</a:t>
            </a:r>
            <a:r>
              <a:rPr lang="en-US" altLang="zh-CN" dirty="0">
                <a:solidFill>
                  <a:schemeClr val="accent2"/>
                </a:solidFill>
              </a:rPr>
              <a:t>program</a:t>
            </a:r>
            <a:r>
              <a:rPr lang="zh-CN" altLang="en-US" dirty="0">
                <a:solidFill>
                  <a:schemeClr val="accent2"/>
                </a:solidFill>
              </a:rPr>
              <a:t>）</a:t>
            </a:r>
            <a:r>
              <a:rPr lang="zh-CN" altLang="en-US" dirty="0"/>
              <a:t>”一词来自生活，通常指完成某些事务的一种既定方式和过程。</a:t>
            </a:r>
            <a:endParaRPr lang="zh-CN" altLang="en-US" dirty="0"/>
          </a:p>
          <a:p>
            <a:r>
              <a:rPr lang="zh-CN" altLang="en-US" dirty="0"/>
              <a:t>按顺序实施这些步骤，即完成了该项事务。</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 name="图片 10"/>
          <p:cNvPicPr>
            <a:picLocks noChangeAspect="1"/>
          </p:cNvPicPr>
          <p:nvPr/>
        </p:nvPicPr>
        <p:blipFill>
          <a:blip r:embed="rId1"/>
          <a:stretch>
            <a:fillRect/>
          </a:stretch>
        </p:blipFill>
        <p:spPr>
          <a:xfrm>
            <a:off x="253365" y="776605"/>
            <a:ext cx="8846820" cy="3844766"/>
          </a:xfrm>
          <a:prstGeom prst="rect">
            <a:avLst/>
          </a:prstGeom>
        </p:spPr>
      </p:pic>
      <p:sp>
        <p:nvSpPr>
          <p:cNvPr id="2" name="灯片编号占位符 1"/>
          <p:cNvSpPr/>
          <p:nvPr>
            <p:ph type="sldNum" sz="quarter" idx="12"/>
          </p:nvPr>
        </p:nvSpPr>
        <p:spPr/>
        <p:txBody>
          <a:bodyPr/>
          <a:p>
            <a:pPr lvl="0"/>
            <a:fld id="{9A0DB2DC-4C9A-4742-B13C-FB6460FD3503}" type="slidenum">
              <a:rPr lang="zh-CN" altLang="en-US" dirty="0">
                <a:effectLst>
                  <a:outerShdw blurRad="38100" dist="38100" dir="2700000">
                    <a:srgbClr val="C0C0C0"/>
                  </a:outerShdw>
                </a:effectLst>
                <a:ea typeface="宋体" panose="02010600030101010101" pitchFamily="2" charset="-122"/>
              </a:rPr>
            </a:fld>
            <a:endParaRPr lang="zh-CN" altLang="en-US" dirty="0">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91139" name="圆角矩形 91138"/>
          <p:cNvSpPr/>
          <p:nvPr/>
        </p:nvSpPr>
        <p:spPr>
          <a:xfrm>
            <a:off x="395288" y="908050"/>
            <a:ext cx="6840537" cy="504825"/>
          </a:xfrm>
          <a:prstGeom prst="roundRect">
            <a:avLst>
              <a:gd name="adj" fmla="val 16667"/>
            </a:avLst>
          </a:prstGeom>
          <a:noFill/>
          <a:ln w="19050" cap="flat" cmpd="sng">
            <a:solidFill>
              <a:srgbClr val="FF0000"/>
            </a:solidFill>
            <a:prstDash val="sysDot"/>
            <a:headEnd type="none" w="med" len="med"/>
            <a:tailEnd type="none" w="lg" len="lg"/>
          </a:ln>
        </p:spPr>
        <p:txBody>
          <a:bodyPr/>
          <a:p>
            <a:endParaRPr lang="zh-CN" altLang="en-US"/>
          </a:p>
        </p:txBody>
      </p:sp>
      <p:sp>
        <p:nvSpPr>
          <p:cNvPr id="91140" name="文本框 91139"/>
          <p:cNvSpPr txBox="1"/>
          <p:nvPr/>
        </p:nvSpPr>
        <p:spPr>
          <a:xfrm>
            <a:off x="2268220" y="548005"/>
            <a:ext cx="1225550" cy="349885"/>
          </a:xfrm>
          <a:prstGeom prst="rect">
            <a:avLst/>
          </a:prstGeom>
          <a:solidFill>
            <a:schemeClr val="accent1"/>
          </a:solidFill>
          <a:ln w="38100">
            <a:noFill/>
          </a:ln>
        </p:spPr>
        <p:txBody>
          <a:bodyPr wrap="square">
            <a:noAutofit/>
          </a:bodyPr>
          <a:p>
            <a:pPr>
              <a:lnSpc>
                <a:spcPct val="110000"/>
              </a:lnSpc>
            </a:pPr>
            <a:r>
              <a:rPr lang="zh-CN" altLang="en-US" sz="2000" dirty="0">
                <a:latin typeface="Times New Roman" panose="02020603050405020304" pitchFamily="18" charset="0"/>
                <a:ea typeface="黑体" panose="02010609060101010101" pitchFamily="49" charset="-122"/>
              </a:rPr>
              <a:t>功能键区</a:t>
            </a:r>
            <a:endParaRPr lang="zh-CN" altLang="en-US" sz="2000" dirty="0">
              <a:latin typeface="Times New Roman" panose="02020603050405020304" pitchFamily="18" charset="0"/>
              <a:ea typeface="黑体" panose="02010609060101010101" pitchFamily="49" charset="-122"/>
            </a:endParaRPr>
          </a:p>
        </p:txBody>
      </p:sp>
      <p:sp>
        <p:nvSpPr>
          <p:cNvPr id="91141" name="文本框 91140"/>
          <p:cNvSpPr txBox="1"/>
          <p:nvPr/>
        </p:nvSpPr>
        <p:spPr>
          <a:xfrm>
            <a:off x="7380605" y="497205"/>
            <a:ext cx="1679575" cy="429895"/>
          </a:xfrm>
          <a:prstGeom prst="rect">
            <a:avLst/>
          </a:prstGeom>
          <a:noFill/>
          <a:ln w="38100">
            <a:noFill/>
          </a:ln>
        </p:spPr>
        <p:txBody>
          <a:bodyPr wrap="square">
            <a:spAutoFit/>
          </a:bodyPr>
          <a:p>
            <a:pPr>
              <a:lnSpc>
                <a:spcPct val="110000"/>
              </a:lnSpc>
            </a:pPr>
            <a:r>
              <a:rPr lang="zh-CN" altLang="en-US" sz="2000" dirty="0">
                <a:latin typeface="Times New Roman" panose="02020603050405020304" pitchFamily="18" charset="0"/>
                <a:ea typeface="黑体" panose="02010609060101010101" pitchFamily="49" charset="-122"/>
              </a:rPr>
              <a:t>状态指示灯</a:t>
            </a:r>
            <a:endParaRPr lang="zh-CN" altLang="en-US" sz="2000" dirty="0">
              <a:latin typeface="Times New Roman" panose="02020603050405020304" pitchFamily="18" charset="0"/>
              <a:ea typeface="黑体" panose="02010609060101010101" pitchFamily="49" charset="-122"/>
            </a:endParaRPr>
          </a:p>
        </p:txBody>
      </p:sp>
      <p:sp>
        <p:nvSpPr>
          <p:cNvPr id="91142" name="文本框 91141"/>
          <p:cNvSpPr txBox="1"/>
          <p:nvPr/>
        </p:nvSpPr>
        <p:spPr>
          <a:xfrm>
            <a:off x="5867400" y="4508500"/>
            <a:ext cx="1728788" cy="493713"/>
          </a:xfrm>
          <a:prstGeom prst="rect">
            <a:avLst/>
          </a:prstGeom>
          <a:noFill/>
          <a:ln w="38100">
            <a:noFill/>
          </a:ln>
        </p:spPr>
        <p:txBody>
          <a:bodyPr>
            <a:spAutoFit/>
          </a:bodyPr>
          <a:p>
            <a:pPr>
              <a:lnSpc>
                <a:spcPct val="110000"/>
              </a:lnSpc>
            </a:pPr>
            <a:r>
              <a:rPr lang="zh-CN" altLang="en-US" sz="2400" dirty="0">
                <a:latin typeface="Times New Roman" panose="02020603050405020304" pitchFamily="18" charset="0"/>
                <a:ea typeface="黑体" panose="02010609060101010101" pitchFamily="49" charset="-122"/>
              </a:rPr>
              <a:t>编辑键区</a:t>
            </a:r>
            <a:endParaRPr lang="zh-CN" altLang="en-US" sz="2400" dirty="0">
              <a:latin typeface="Times New Roman" panose="02020603050405020304" pitchFamily="18" charset="0"/>
              <a:ea typeface="黑体" panose="02010609060101010101" pitchFamily="49" charset="-122"/>
            </a:endParaRPr>
          </a:p>
        </p:txBody>
      </p:sp>
      <p:sp>
        <p:nvSpPr>
          <p:cNvPr id="91143" name="文本框 91142"/>
          <p:cNvSpPr txBox="1"/>
          <p:nvPr/>
        </p:nvSpPr>
        <p:spPr>
          <a:xfrm>
            <a:off x="7596188" y="4508500"/>
            <a:ext cx="1187450" cy="493713"/>
          </a:xfrm>
          <a:prstGeom prst="rect">
            <a:avLst/>
          </a:prstGeom>
          <a:noFill/>
          <a:ln w="38100">
            <a:noFill/>
          </a:ln>
        </p:spPr>
        <p:txBody>
          <a:bodyPr>
            <a:spAutoFit/>
          </a:bodyPr>
          <a:p>
            <a:pPr>
              <a:lnSpc>
                <a:spcPct val="110000"/>
              </a:lnSpc>
            </a:pPr>
            <a:r>
              <a:rPr lang="zh-CN" altLang="en-US" sz="2400" dirty="0">
                <a:latin typeface="Times New Roman" panose="02020603050405020304" pitchFamily="18" charset="0"/>
                <a:ea typeface="黑体" panose="02010609060101010101" pitchFamily="49" charset="-122"/>
              </a:rPr>
              <a:t>副键盘</a:t>
            </a:r>
            <a:endParaRPr lang="zh-CN" altLang="en-US" sz="2400" dirty="0">
              <a:latin typeface="Times New Roman" panose="02020603050405020304" pitchFamily="18" charset="0"/>
              <a:ea typeface="黑体" panose="02010609060101010101" pitchFamily="49" charset="-122"/>
            </a:endParaRPr>
          </a:p>
        </p:txBody>
      </p:sp>
      <p:sp>
        <p:nvSpPr>
          <p:cNvPr id="91144" name="文本框 91143"/>
          <p:cNvSpPr txBox="1"/>
          <p:nvPr/>
        </p:nvSpPr>
        <p:spPr>
          <a:xfrm>
            <a:off x="2267585" y="4460875"/>
            <a:ext cx="2399030" cy="768350"/>
          </a:xfrm>
          <a:prstGeom prst="rect">
            <a:avLst/>
          </a:prstGeom>
          <a:noFill/>
          <a:ln w="38100">
            <a:noFill/>
          </a:ln>
        </p:spPr>
        <p:txBody>
          <a:bodyPr wrap="square">
            <a:spAutoFit/>
          </a:bodyPr>
          <a:p>
            <a:pPr>
              <a:lnSpc>
                <a:spcPct val="110000"/>
              </a:lnSpc>
            </a:pPr>
            <a:r>
              <a:rPr lang="zh-CN" altLang="en-US" sz="2000" dirty="0">
                <a:latin typeface="Times New Roman" panose="02020603050405020304" pitchFamily="18" charset="0"/>
                <a:ea typeface="黑体" panose="02010609060101010101" pitchFamily="49" charset="-122"/>
              </a:rPr>
              <a:t>主键盘区（字母、数字、符号键 ）</a:t>
            </a:r>
            <a:endParaRPr lang="zh-CN" altLang="en-US" sz="2000" dirty="0">
              <a:latin typeface="Times New Roman" panose="02020603050405020304" pitchFamily="18" charset="0"/>
              <a:ea typeface="黑体" panose="02010609060101010101" pitchFamily="49" charset="-122"/>
            </a:endParaRPr>
          </a:p>
        </p:txBody>
      </p:sp>
      <p:sp>
        <p:nvSpPr>
          <p:cNvPr id="91148" name="文本框 91147"/>
          <p:cNvSpPr txBox="1"/>
          <p:nvPr/>
        </p:nvSpPr>
        <p:spPr>
          <a:xfrm>
            <a:off x="323215" y="4434205"/>
            <a:ext cx="1835785" cy="368300"/>
          </a:xfrm>
          <a:prstGeom prst="rect">
            <a:avLst/>
          </a:prstGeom>
          <a:solidFill>
            <a:schemeClr val="accent1"/>
          </a:solidFill>
          <a:ln w="38100">
            <a:noFill/>
          </a:ln>
        </p:spPr>
        <p:txBody>
          <a:bodyPr wrap="square">
            <a:spAutoFit/>
          </a:bodyPr>
          <a:p>
            <a:pPr algn="l">
              <a:spcBef>
                <a:spcPct val="30000"/>
              </a:spcBef>
            </a:pPr>
            <a:r>
              <a:rPr lang="zh-CN" altLang="en-US" sz="1800" dirty="0">
                <a:latin typeface="Times New Roman" panose="02020603050405020304" pitchFamily="18" charset="0"/>
                <a:ea typeface="黑体" panose="02010609060101010101" pitchFamily="49" charset="-122"/>
              </a:rPr>
              <a:t>用于组合快捷键</a:t>
            </a:r>
            <a:endParaRPr lang="zh-CN" altLang="en-US" sz="1800" dirty="0">
              <a:latin typeface="Times New Roman" panose="02020603050405020304" pitchFamily="18" charset="0"/>
              <a:ea typeface="黑体" panose="02010609060101010101" pitchFamily="49" charset="-122"/>
            </a:endParaRPr>
          </a:p>
        </p:txBody>
      </p:sp>
      <p:sp>
        <p:nvSpPr>
          <p:cNvPr id="91153" name="矩形 91152"/>
          <p:cNvSpPr/>
          <p:nvPr/>
        </p:nvSpPr>
        <p:spPr>
          <a:xfrm>
            <a:off x="5435600" y="1484313"/>
            <a:ext cx="720725" cy="304800"/>
          </a:xfrm>
          <a:prstGeom prst="rect">
            <a:avLst/>
          </a:prstGeom>
          <a:solidFill>
            <a:schemeClr val="accent1"/>
          </a:solidFill>
          <a:ln w="38100">
            <a:noFill/>
          </a:ln>
        </p:spPr>
        <p:txBody>
          <a:bodyPr>
            <a:spAutoFit/>
          </a:bodyPr>
          <a:p>
            <a:r>
              <a:rPr lang="zh-CN" altLang="en-US" sz="1400" dirty="0">
                <a:latin typeface="Times New Roman" panose="02020603050405020304" pitchFamily="18" charset="0"/>
                <a:ea typeface="黑体" panose="02010609060101010101" pitchFamily="49" charset="-122"/>
              </a:rPr>
              <a:t>退格键</a:t>
            </a:r>
            <a:endParaRPr lang="zh-CN" altLang="en-US" sz="1400" dirty="0">
              <a:latin typeface="Times New Roman" panose="02020603050405020304" pitchFamily="18" charset="0"/>
              <a:ea typeface="黑体" panose="02010609060101010101" pitchFamily="49" charset="-122"/>
            </a:endParaRPr>
          </a:p>
        </p:txBody>
      </p:sp>
      <p:sp>
        <p:nvSpPr>
          <p:cNvPr id="91155" name="矩形 91154"/>
          <p:cNvSpPr/>
          <p:nvPr/>
        </p:nvSpPr>
        <p:spPr>
          <a:xfrm>
            <a:off x="107950" y="2708275"/>
            <a:ext cx="250825" cy="711200"/>
          </a:xfrm>
          <a:prstGeom prst="rect">
            <a:avLst/>
          </a:prstGeom>
          <a:solidFill>
            <a:schemeClr val="accent1"/>
          </a:solidFill>
          <a:ln w="38100">
            <a:noFill/>
          </a:ln>
        </p:spPr>
        <p:txBody>
          <a:bodyPr lIns="36000" tIns="36000" rIns="36000" bIns="36000">
            <a:spAutoFit/>
          </a:bodyPr>
          <a:p>
            <a:pPr>
              <a:spcBef>
                <a:spcPct val="0"/>
              </a:spcBef>
            </a:pPr>
            <a:r>
              <a:rPr lang="zh-CN" altLang="en-US" sz="1400" dirty="0">
                <a:latin typeface="Times New Roman" panose="02020603050405020304" pitchFamily="18" charset="0"/>
                <a:ea typeface="黑体" panose="02010609060101010101" pitchFamily="49" charset="-122"/>
              </a:rPr>
              <a:t>大小写</a:t>
            </a:r>
            <a:endParaRPr lang="zh-CN" altLang="en-US" sz="1400" dirty="0">
              <a:latin typeface="Times New Roman" panose="02020603050405020304" pitchFamily="18" charset="0"/>
              <a:ea typeface="黑体" panose="02010609060101010101" pitchFamily="49" charset="-122"/>
            </a:endParaRPr>
          </a:p>
        </p:txBody>
      </p:sp>
      <p:sp>
        <p:nvSpPr>
          <p:cNvPr id="91156" name="矩形 91155"/>
          <p:cNvSpPr/>
          <p:nvPr/>
        </p:nvSpPr>
        <p:spPr>
          <a:xfrm>
            <a:off x="73025" y="1773238"/>
            <a:ext cx="250825" cy="711200"/>
          </a:xfrm>
          <a:prstGeom prst="rect">
            <a:avLst/>
          </a:prstGeom>
          <a:solidFill>
            <a:schemeClr val="accent1"/>
          </a:solidFill>
          <a:ln w="38100">
            <a:noFill/>
          </a:ln>
        </p:spPr>
        <p:txBody>
          <a:bodyPr lIns="36000" tIns="36000" rIns="36000" bIns="36000">
            <a:spAutoFit/>
          </a:bodyPr>
          <a:p>
            <a:pPr>
              <a:spcBef>
                <a:spcPct val="0"/>
              </a:spcBef>
            </a:pPr>
            <a:r>
              <a:rPr lang="zh-CN" altLang="en-US" sz="1400" dirty="0">
                <a:latin typeface="Times New Roman" panose="02020603050405020304" pitchFamily="18" charset="0"/>
                <a:ea typeface="黑体" panose="02010609060101010101" pitchFamily="49" charset="-122"/>
              </a:rPr>
              <a:t>制表键</a:t>
            </a:r>
            <a:endParaRPr lang="zh-CN" altLang="en-US" sz="1400" dirty="0">
              <a:latin typeface="Times New Roman" panose="02020603050405020304" pitchFamily="18" charset="0"/>
              <a:ea typeface="黑体" panose="02010609060101010101" pitchFamily="49" charset="-122"/>
            </a:endParaRPr>
          </a:p>
        </p:txBody>
      </p:sp>
      <p:sp>
        <p:nvSpPr>
          <p:cNvPr id="91157" name="矩形 91156"/>
          <p:cNvSpPr/>
          <p:nvPr/>
        </p:nvSpPr>
        <p:spPr>
          <a:xfrm>
            <a:off x="5507990" y="2647315"/>
            <a:ext cx="433705" cy="286385"/>
          </a:xfrm>
          <a:prstGeom prst="rect">
            <a:avLst/>
          </a:prstGeom>
          <a:solidFill>
            <a:schemeClr val="accent1"/>
          </a:solidFill>
          <a:ln w="38100">
            <a:noFill/>
          </a:ln>
        </p:spPr>
        <p:txBody>
          <a:bodyPr wrap="square" lIns="36000" tIns="36000" rIns="36000" bIns="36000">
            <a:spAutoFit/>
          </a:bodyPr>
          <a:p>
            <a:pPr>
              <a:spcBef>
                <a:spcPct val="0"/>
              </a:spcBef>
            </a:pPr>
            <a:r>
              <a:rPr lang="zh-CN" altLang="en-US" sz="1400" dirty="0">
                <a:latin typeface="Times New Roman" panose="02020603050405020304" pitchFamily="18" charset="0"/>
                <a:ea typeface="黑体" panose="02010609060101010101" pitchFamily="49" charset="-122"/>
              </a:rPr>
              <a:t>回车</a:t>
            </a:r>
            <a:endParaRPr lang="zh-CN" altLang="en-US" sz="1400" dirty="0">
              <a:latin typeface="Times New Roman" panose="02020603050405020304" pitchFamily="18" charset="0"/>
              <a:ea typeface="黑体" panose="02010609060101010101" pitchFamily="49" charset="-122"/>
            </a:endParaRPr>
          </a:p>
        </p:txBody>
      </p:sp>
      <p:sp>
        <p:nvSpPr>
          <p:cNvPr id="91158" name="矩形 91157"/>
          <p:cNvSpPr/>
          <p:nvPr/>
        </p:nvSpPr>
        <p:spPr>
          <a:xfrm>
            <a:off x="107950" y="5017135"/>
            <a:ext cx="2376488" cy="498475"/>
          </a:xfrm>
          <a:prstGeom prst="rect">
            <a:avLst/>
          </a:prstGeom>
          <a:solidFill>
            <a:schemeClr val="accent1"/>
          </a:solidFill>
          <a:ln w="38100">
            <a:noFill/>
          </a:ln>
        </p:spPr>
        <p:txBody>
          <a:bodyPr lIns="36000" tIns="36000" rIns="36000" bIns="36000">
            <a:spAutoFit/>
          </a:bodyPr>
          <a:p>
            <a:pPr>
              <a:spcBef>
                <a:spcPct val="0"/>
              </a:spcBef>
            </a:pPr>
            <a:r>
              <a:rPr lang="en-US" altLang="zh-CN" sz="1400" dirty="0">
                <a:latin typeface="Times New Roman" panose="02020603050405020304" pitchFamily="18" charset="0"/>
                <a:ea typeface="黑体" panose="02010609060101010101" pitchFamily="49" charset="-122"/>
              </a:rPr>
              <a:t>Shift</a:t>
            </a:r>
            <a:r>
              <a:rPr lang="zh-CN" altLang="en-US" sz="1400" dirty="0">
                <a:latin typeface="Times New Roman" panose="02020603050405020304" pitchFamily="18" charset="0"/>
                <a:ea typeface="黑体" panose="02010609060101010101" pitchFamily="49" charset="-122"/>
              </a:rPr>
              <a:t>：临时切换字母大小写，数字符号键上方的符号</a:t>
            </a:r>
            <a:endParaRPr lang="zh-CN" altLang="en-US" sz="1400" dirty="0">
              <a:latin typeface="Times New Roman" panose="02020603050405020304" pitchFamily="18" charset="0"/>
              <a:ea typeface="黑体" panose="02010609060101010101" pitchFamily="49" charset="-122"/>
            </a:endParaRPr>
          </a:p>
        </p:txBody>
      </p:sp>
      <p:grpSp>
        <p:nvGrpSpPr>
          <p:cNvPr id="91167" name="组合 91166"/>
          <p:cNvGrpSpPr/>
          <p:nvPr/>
        </p:nvGrpSpPr>
        <p:grpSpPr>
          <a:xfrm>
            <a:off x="179705" y="3644900"/>
            <a:ext cx="288925" cy="1372235"/>
            <a:chOff x="113" y="2296"/>
            <a:chExt cx="182" cy="998"/>
          </a:xfrm>
        </p:grpSpPr>
        <p:sp>
          <p:nvSpPr>
            <p:cNvPr id="91159" name="直接连接符 91158"/>
            <p:cNvSpPr/>
            <p:nvPr/>
          </p:nvSpPr>
          <p:spPr>
            <a:xfrm flipH="1">
              <a:off x="113" y="2296"/>
              <a:ext cx="182" cy="227"/>
            </a:xfrm>
            <a:prstGeom prst="line">
              <a:avLst/>
            </a:prstGeom>
            <a:ln w="38100" cap="flat" cmpd="sng">
              <a:solidFill>
                <a:srgbClr val="FF3300"/>
              </a:solidFill>
              <a:prstDash val="solid"/>
              <a:headEnd type="none" w="med" len="med"/>
              <a:tailEnd type="none" w="med" len="med"/>
            </a:ln>
          </p:spPr>
        </p:sp>
        <p:sp>
          <p:nvSpPr>
            <p:cNvPr id="91160" name="直接连接符 91159"/>
            <p:cNvSpPr/>
            <p:nvPr/>
          </p:nvSpPr>
          <p:spPr>
            <a:xfrm>
              <a:off x="113" y="2523"/>
              <a:ext cx="91" cy="771"/>
            </a:xfrm>
            <a:prstGeom prst="line">
              <a:avLst/>
            </a:prstGeom>
            <a:ln w="38100" cap="flat" cmpd="sng">
              <a:solidFill>
                <a:srgbClr val="FF3300"/>
              </a:solidFill>
              <a:prstDash val="solid"/>
              <a:headEnd type="none" w="med" len="med"/>
              <a:tailEnd type="triangle" w="med" len="med"/>
            </a:ln>
          </p:spPr>
        </p:sp>
      </p:grpSp>
      <p:sp>
        <p:nvSpPr>
          <p:cNvPr id="91161" name="矩形 91160"/>
          <p:cNvSpPr/>
          <p:nvPr/>
        </p:nvSpPr>
        <p:spPr>
          <a:xfrm>
            <a:off x="4787900" y="4508500"/>
            <a:ext cx="1079500" cy="285750"/>
          </a:xfrm>
          <a:prstGeom prst="rect">
            <a:avLst/>
          </a:prstGeom>
          <a:solidFill>
            <a:schemeClr val="accent1"/>
          </a:solidFill>
          <a:ln w="38100">
            <a:noFill/>
          </a:ln>
        </p:spPr>
        <p:txBody>
          <a:bodyPr lIns="36000" tIns="36000" rIns="36000" bIns="36000">
            <a:spAutoFit/>
          </a:bodyPr>
          <a:p>
            <a:pPr>
              <a:spcBef>
                <a:spcPct val="0"/>
              </a:spcBef>
            </a:pPr>
            <a:r>
              <a:rPr lang="zh-CN" altLang="en-US" sz="1400" dirty="0">
                <a:latin typeface="Times New Roman" panose="02020603050405020304" pitchFamily="18" charset="0"/>
                <a:ea typeface="黑体" panose="02010609060101010101" pitchFamily="49" charset="-122"/>
              </a:rPr>
              <a:t>快捷菜单键</a:t>
            </a:r>
            <a:endParaRPr lang="zh-CN" altLang="en-US" sz="1400" dirty="0">
              <a:latin typeface="Times New Roman" panose="02020603050405020304" pitchFamily="18" charset="0"/>
              <a:ea typeface="黑体" panose="02010609060101010101" pitchFamily="49" charset="-122"/>
            </a:endParaRPr>
          </a:p>
        </p:txBody>
      </p:sp>
      <p:sp>
        <p:nvSpPr>
          <p:cNvPr id="91162" name="直接连接符 91161"/>
          <p:cNvSpPr/>
          <p:nvPr/>
        </p:nvSpPr>
        <p:spPr>
          <a:xfrm>
            <a:off x="5292725" y="4221163"/>
            <a:ext cx="0" cy="287337"/>
          </a:xfrm>
          <a:prstGeom prst="line">
            <a:avLst/>
          </a:prstGeom>
          <a:ln w="38100" cap="flat" cmpd="sng">
            <a:solidFill>
              <a:srgbClr val="FF3300"/>
            </a:solidFill>
            <a:prstDash val="solid"/>
            <a:headEnd type="none" w="med" len="med"/>
            <a:tailEnd type="triangle" w="med" len="med"/>
          </a:ln>
        </p:spPr>
      </p:sp>
      <p:sp>
        <p:nvSpPr>
          <p:cNvPr id="91163" name="圆角矩形 91162"/>
          <p:cNvSpPr/>
          <p:nvPr/>
        </p:nvSpPr>
        <p:spPr>
          <a:xfrm>
            <a:off x="323850" y="3789363"/>
            <a:ext cx="1511300" cy="576262"/>
          </a:xfrm>
          <a:prstGeom prst="roundRect">
            <a:avLst>
              <a:gd name="adj" fmla="val 16667"/>
            </a:avLst>
          </a:prstGeom>
          <a:noFill/>
          <a:ln w="38100" cap="flat" cmpd="sng">
            <a:solidFill>
              <a:srgbClr val="FF3300"/>
            </a:solidFill>
            <a:prstDash val="solid"/>
            <a:headEnd type="none" w="med" len="med"/>
            <a:tailEnd type="none" w="med" len="med"/>
          </a:ln>
        </p:spPr>
        <p:txBody>
          <a:bodyPr/>
          <a:p>
            <a:endParaRPr lang="zh-CN" altLang="en-US"/>
          </a:p>
        </p:txBody>
      </p:sp>
      <p:sp>
        <p:nvSpPr>
          <p:cNvPr id="91164" name="矩形 91163"/>
          <p:cNvSpPr/>
          <p:nvPr/>
        </p:nvSpPr>
        <p:spPr>
          <a:xfrm>
            <a:off x="3276600" y="3933825"/>
            <a:ext cx="720725" cy="304800"/>
          </a:xfrm>
          <a:prstGeom prst="rect">
            <a:avLst/>
          </a:prstGeom>
          <a:solidFill>
            <a:schemeClr val="accent1"/>
          </a:solidFill>
          <a:ln w="38100">
            <a:noFill/>
          </a:ln>
        </p:spPr>
        <p:txBody>
          <a:bodyPr>
            <a:spAutoFit/>
          </a:bodyPr>
          <a:p>
            <a:r>
              <a:rPr lang="zh-CN" altLang="en-US" sz="1400" dirty="0">
                <a:latin typeface="Times New Roman" panose="02020603050405020304" pitchFamily="18" charset="0"/>
                <a:ea typeface="黑体" panose="02010609060101010101" pitchFamily="49" charset="-122"/>
              </a:rPr>
              <a:t>空格</a:t>
            </a:r>
            <a:endParaRPr lang="zh-CN" altLang="en-US" sz="1400" dirty="0">
              <a:latin typeface="Times New Roman" panose="02020603050405020304" pitchFamily="18" charset="0"/>
              <a:ea typeface="黑体" panose="02010609060101010101" pitchFamily="49" charset="-122"/>
            </a:endParaRPr>
          </a:p>
        </p:txBody>
      </p:sp>
      <p:sp>
        <p:nvSpPr>
          <p:cNvPr id="91165" name="矩形 91164"/>
          <p:cNvSpPr/>
          <p:nvPr/>
        </p:nvSpPr>
        <p:spPr>
          <a:xfrm>
            <a:off x="7236460" y="1340803"/>
            <a:ext cx="720725" cy="460375"/>
          </a:xfrm>
          <a:prstGeom prst="rect">
            <a:avLst/>
          </a:prstGeom>
          <a:solidFill>
            <a:schemeClr val="accent1"/>
          </a:solidFill>
          <a:ln w="38100">
            <a:noFill/>
          </a:ln>
        </p:spPr>
        <p:txBody>
          <a:bodyPr>
            <a:spAutoFit/>
          </a:bodyPr>
          <a:p>
            <a:r>
              <a:rPr lang="zh-CN" altLang="en-US" sz="1200" dirty="0">
                <a:latin typeface="Times New Roman" panose="02020603050405020304" pitchFamily="18" charset="0"/>
                <a:ea typeface="黑体" panose="02010609060101010101" pitchFamily="49" charset="-122"/>
              </a:rPr>
              <a:t>数字</a:t>
            </a:r>
            <a:br>
              <a:rPr lang="zh-CN" altLang="en-US" sz="1200" dirty="0">
                <a:latin typeface="Times New Roman" panose="02020603050405020304" pitchFamily="18" charset="0"/>
                <a:ea typeface="黑体" panose="02010609060101010101" pitchFamily="49" charset="-122"/>
              </a:rPr>
            </a:br>
            <a:r>
              <a:rPr lang="zh-CN" altLang="en-US" sz="1200" dirty="0">
                <a:latin typeface="Times New Roman" panose="02020603050405020304" pitchFamily="18" charset="0"/>
                <a:ea typeface="黑体" panose="02010609060101010101" pitchFamily="49" charset="-122"/>
              </a:rPr>
              <a:t>锁定键</a:t>
            </a:r>
            <a:endParaRPr lang="zh-CN" altLang="en-US" sz="1200" dirty="0">
              <a:latin typeface="Times New Roman" panose="02020603050405020304" pitchFamily="18" charset="0"/>
              <a:ea typeface="黑体" panose="02010609060101010101" pitchFamily="49" charset="-122"/>
            </a:endParaRPr>
          </a:p>
        </p:txBody>
      </p:sp>
      <p:sp>
        <p:nvSpPr>
          <p:cNvPr id="91168" name="圆角矩形 91167"/>
          <p:cNvSpPr/>
          <p:nvPr/>
        </p:nvSpPr>
        <p:spPr>
          <a:xfrm>
            <a:off x="4067810" y="3819843"/>
            <a:ext cx="1944688" cy="576262"/>
          </a:xfrm>
          <a:prstGeom prst="roundRect">
            <a:avLst>
              <a:gd name="adj" fmla="val 16667"/>
            </a:avLst>
          </a:prstGeom>
          <a:noFill/>
          <a:ln w="38100" cap="flat" cmpd="sng">
            <a:solidFill>
              <a:srgbClr val="FF3300"/>
            </a:solidFill>
            <a:prstDash val="solid"/>
            <a:headEnd type="none" w="med" len="med"/>
            <a:tailEnd type="none" w="med" len="med"/>
          </a:ln>
        </p:spPr>
        <p:txBody>
          <a:bodyPr/>
          <a:p>
            <a:endParaRPr lang="zh-CN" altLang="en-US"/>
          </a:p>
        </p:txBody>
      </p:sp>
      <p:sp>
        <p:nvSpPr>
          <p:cNvPr id="4" name="文本框 3"/>
          <p:cNvSpPr txBox="1"/>
          <p:nvPr/>
        </p:nvSpPr>
        <p:spPr>
          <a:xfrm>
            <a:off x="3923030" y="5419725"/>
            <a:ext cx="1346835" cy="398780"/>
          </a:xfrm>
          <a:prstGeom prst="rect">
            <a:avLst/>
          </a:prstGeom>
          <a:noFill/>
        </p:spPr>
        <p:txBody>
          <a:bodyPr wrap="square" rtlCol="0">
            <a:spAutoFit/>
          </a:bodyPr>
          <a:p>
            <a:pPr algn="r"/>
            <a:r>
              <a:rPr lang="zh-CN" altLang="en-US" sz="2000" dirty="0">
                <a:ea typeface="华文中宋" panose="02010600040101010101" charset="-122"/>
                <a:sym typeface="+mn-ea"/>
              </a:rPr>
              <a:t>向左删除</a:t>
            </a:r>
            <a:endParaRPr lang="zh-CN" altLang="en-US" sz="2000" dirty="0">
              <a:ea typeface="华文中宋" panose="02010600040101010101" charset="-122"/>
              <a:sym typeface="+mn-ea"/>
            </a:endParaRPr>
          </a:p>
        </p:txBody>
      </p:sp>
      <p:pic>
        <p:nvPicPr>
          <p:cNvPr id="7" name="图片 6"/>
          <p:cNvPicPr>
            <a:picLocks noChangeAspect="1"/>
          </p:cNvPicPr>
          <p:nvPr/>
        </p:nvPicPr>
        <p:blipFill>
          <a:blip r:embed="rId2"/>
          <a:stretch>
            <a:fillRect/>
          </a:stretch>
        </p:blipFill>
        <p:spPr>
          <a:xfrm>
            <a:off x="5328920" y="5379085"/>
            <a:ext cx="501650" cy="501650"/>
          </a:xfrm>
          <a:prstGeom prst="rect">
            <a:avLst/>
          </a:prstGeom>
          <a:ln w="19050">
            <a:solidFill>
              <a:schemeClr val="tx1"/>
            </a:solidFill>
          </a:ln>
        </p:spPr>
      </p:pic>
      <p:pic>
        <p:nvPicPr>
          <p:cNvPr id="8" name="图片 7"/>
          <p:cNvPicPr>
            <a:picLocks noChangeAspect="1"/>
          </p:cNvPicPr>
          <p:nvPr/>
        </p:nvPicPr>
        <p:blipFill>
          <a:blip r:embed="rId3"/>
          <a:stretch>
            <a:fillRect/>
          </a:stretch>
        </p:blipFill>
        <p:spPr>
          <a:xfrm>
            <a:off x="6049010" y="5384800"/>
            <a:ext cx="475615" cy="475615"/>
          </a:xfrm>
          <a:prstGeom prst="rect">
            <a:avLst/>
          </a:prstGeom>
          <a:ln w="19050">
            <a:solidFill>
              <a:schemeClr val="tx1"/>
            </a:solidFill>
          </a:ln>
        </p:spPr>
      </p:pic>
      <p:sp>
        <p:nvSpPr>
          <p:cNvPr id="13" name="文本框 12"/>
          <p:cNvSpPr txBox="1"/>
          <p:nvPr/>
        </p:nvSpPr>
        <p:spPr>
          <a:xfrm>
            <a:off x="6553200" y="5430520"/>
            <a:ext cx="1315085" cy="398780"/>
          </a:xfrm>
          <a:prstGeom prst="rect">
            <a:avLst/>
          </a:prstGeom>
          <a:noFill/>
        </p:spPr>
        <p:txBody>
          <a:bodyPr wrap="square" rtlCol="0">
            <a:spAutoFit/>
          </a:bodyPr>
          <a:p>
            <a:pPr algn="l"/>
            <a:r>
              <a:rPr lang="zh-CN" altLang="en-US" sz="2000" dirty="0">
                <a:ea typeface="华文中宋" panose="02010600040101010101" charset="-122"/>
                <a:sym typeface="+mn-ea"/>
              </a:rPr>
              <a:t>向右删除</a:t>
            </a:r>
            <a:endParaRPr lang="zh-CN" altLang="en-US" sz="2000" dirty="0">
              <a:ea typeface="华文中宋" panose="02010600040101010101" charset="-122"/>
              <a:sym typeface="+mn-ea"/>
            </a:endParaRPr>
          </a:p>
        </p:txBody>
      </p:sp>
      <p:sp>
        <p:nvSpPr>
          <p:cNvPr id="14" name="文本框 13"/>
          <p:cNvSpPr txBox="1"/>
          <p:nvPr/>
        </p:nvSpPr>
        <p:spPr>
          <a:xfrm>
            <a:off x="5120640" y="5896610"/>
            <a:ext cx="1965960" cy="460375"/>
          </a:xfrm>
          <a:prstGeom prst="rect">
            <a:avLst/>
          </a:prstGeom>
          <a:solidFill>
            <a:schemeClr val="bg2"/>
          </a:solidFill>
        </p:spPr>
        <p:txBody>
          <a:bodyPr wrap="square" rtlCol="0">
            <a:spAutoFit/>
          </a:bodyPr>
          <a:p>
            <a:pPr algn="l"/>
            <a:r>
              <a:rPr lang="en-US" altLang="zh-CN" dirty="0">
                <a:ea typeface="华文中宋" panose="02010600040101010101" charset="-122"/>
                <a:sym typeface="+mn-ea"/>
              </a:rPr>
              <a:t>Hello, </a:t>
            </a:r>
            <a:r>
              <a:rPr lang="en-US" altLang="zh-CN" b="1" dirty="0">
                <a:solidFill>
                  <a:schemeClr val="tx2"/>
                </a:solidFill>
                <a:ea typeface="华文中宋" panose="02010600040101010101" charset="-122"/>
                <a:sym typeface="+mn-ea"/>
              </a:rPr>
              <a:t>|</a:t>
            </a:r>
            <a:r>
              <a:rPr lang="en-US" altLang="zh-CN" dirty="0">
                <a:ea typeface="华文中宋" panose="02010600040101010101" charset="-122"/>
                <a:sym typeface="+mn-ea"/>
              </a:rPr>
              <a:t>world!</a:t>
            </a:r>
            <a:endParaRPr lang="en-US" altLang="zh-CN" dirty="0">
              <a:ea typeface="华文中宋" panose="02010600040101010101" charset="-122"/>
              <a:sym typeface="+mn-ea"/>
            </a:endParaRPr>
          </a:p>
        </p:txBody>
      </p:sp>
      <p:pic>
        <p:nvPicPr>
          <p:cNvPr id="3" name="图片 2"/>
          <p:cNvPicPr>
            <a:picLocks noChangeAspect="1"/>
          </p:cNvPicPr>
          <p:nvPr/>
        </p:nvPicPr>
        <p:blipFill>
          <a:blip r:embed="rId4"/>
          <a:stretch>
            <a:fillRect/>
          </a:stretch>
        </p:blipFill>
        <p:spPr>
          <a:xfrm>
            <a:off x="1619885" y="6021070"/>
            <a:ext cx="1069975" cy="458470"/>
          </a:xfrm>
          <a:prstGeom prst="rect">
            <a:avLst/>
          </a:prstGeom>
        </p:spPr>
      </p:pic>
      <p:pic>
        <p:nvPicPr>
          <p:cNvPr id="5" name="图片 4"/>
          <p:cNvPicPr>
            <a:picLocks noChangeAspect="1"/>
          </p:cNvPicPr>
          <p:nvPr/>
        </p:nvPicPr>
        <p:blipFill>
          <a:blip r:embed="rId5"/>
          <a:stretch>
            <a:fillRect/>
          </a:stretch>
        </p:blipFill>
        <p:spPr>
          <a:xfrm>
            <a:off x="683895" y="5515610"/>
            <a:ext cx="1776095" cy="440055"/>
          </a:xfrm>
          <a:prstGeom prst="rect">
            <a:avLst/>
          </a:prstGeom>
        </p:spPr>
      </p:pic>
      <p:pic>
        <p:nvPicPr>
          <p:cNvPr id="6" name="图片 5"/>
          <p:cNvPicPr>
            <a:picLocks noChangeAspect="1"/>
          </p:cNvPicPr>
          <p:nvPr/>
        </p:nvPicPr>
        <p:blipFill>
          <a:blip r:embed="rId6"/>
          <a:stretch>
            <a:fillRect/>
          </a:stretch>
        </p:blipFill>
        <p:spPr>
          <a:xfrm>
            <a:off x="224155" y="6021070"/>
            <a:ext cx="1105535" cy="464820"/>
          </a:xfrm>
          <a:prstGeom prst="rect">
            <a:avLst/>
          </a:prstGeom>
        </p:spPr>
      </p:pic>
      <p:sp>
        <p:nvSpPr>
          <p:cNvPr id="9" name="文本框 8"/>
          <p:cNvSpPr txBox="1"/>
          <p:nvPr/>
        </p:nvSpPr>
        <p:spPr>
          <a:xfrm>
            <a:off x="324485" y="0"/>
            <a:ext cx="4045585" cy="497205"/>
          </a:xfrm>
          <a:prstGeom prst="rect">
            <a:avLst/>
          </a:prstGeom>
          <a:noFill/>
          <a:ln w="38100">
            <a:noFill/>
          </a:ln>
        </p:spPr>
        <p:txBody>
          <a:bodyPr wrap="square">
            <a:spAutoFit/>
          </a:bodyPr>
          <a:p>
            <a:pPr>
              <a:lnSpc>
                <a:spcPct val="110000"/>
              </a:lnSpc>
            </a:pPr>
            <a:r>
              <a:rPr lang="zh-CN" altLang="en-US" sz="2400" dirty="0">
                <a:latin typeface="Times New Roman" panose="02020603050405020304" pitchFamily="18" charset="0"/>
                <a:ea typeface="黑体" panose="02010609060101010101" pitchFamily="49" charset="-122"/>
              </a:rPr>
              <a:t>标准键盘布局和功能说明</a:t>
            </a:r>
            <a:endParaRPr lang="zh-CN" altLang="en-US" sz="2400" dirty="0">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1163"/>
                                        </p:tgtEl>
                                        <p:attrNameLst>
                                          <p:attrName>style.visibility</p:attrName>
                                        </p:attrNameLst>
                                      </p:cBhvr>
                                      <p:to>
                                        <p:strVal val="visible"/>
                                      </p:to>
                                    </p:set>
                                    <p:animEffect transition="in" filter="wipe(up)">
                                      <p:cBhvr>
                                        <p:cTn id="7" dur="500"/>
                                        <p:tgtEl>
                                          <p:spTgt spid="91163"/>
                                        </p:tgtEl>
                                      </p:cBhvr>
                                    </p:animEffect>
                                  </p:childTnLst>
                                </p:cTn>
                              </p:par>
                              <p:par>
                                <p:cTn id="8" presetID="22" presetClass="entr" presetSubtype="1" fill="hold" nodeType="withEffect">
                                  <p:stCondLst>
                                    <p:cond delay="0"/>
                                  </p:stCondLst>
                                  <p:childTnLst>
                                    <p:set>
                                      <p:cBhvr>
                                        <p:cTn id="9" dur="1" fill="hold">
                                          <p:stCondLst>
                                            <p:cond delay="0"/>
                                          </p:stCondLst>
                                        </p:cTn>
                                        <p:tgtEl>
                                          <p:spTgt spid="91168"/>
                                        </p:tgtEl>
                                        <p:attrNameLst>
                                          <p:attrName>style.visibility</p:attrName>
                                        </p:attrNameLst>
                                      </p:cBhvr>
                                      <p:to>
                                        <p:strVal val="visible"/>
                                      </p:to>
                                    </p:set>
                                    <p:animEffect transition="in" filter="wipe(up)">
                                      <p:cBhvr>
                                        <p:cTn id="10" dur="500"/>
                                        <p:tgtEl>
                                          <p:spTgt spid="91168"/>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91148"/>
                                        </p:tgtEl>
                                        <p:attrNameLst>
                                          <p:attrName>style.visibility</p:attrName>
                                        </p:attrNameLst>
                                      </p:cBhvr>
                                      <p:to>
                                        <p:strVal val="visible"/>
                                      </p:to>
                                    </p:set>
                                    <p:animEffect transition="in" filter="wipe(up)">
                                      <p:cBhvr>
                                        <p:cTn id="14" dur="500"/>
                                        <p:tgtEl>
                                          <p:spTgt spid="91148"/>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91162"/>
                                        </p:tgtEl>
                                        <p:attrNameLst>
                                          <p:attrName>style.visibility</p:attrName>
                                        </p:attrNameLst>
                                      </p:cBhvr>
                                      <p:to>
                                        <p:strVal val="visible"/>
                                      </p:to>
                                    </p:set>
                                    <p:animEffect transition="in" filter="wipe(up)">
                                      <p:cBhvr>
                                        <p:cTn id="18" dur="500"/>
                                        <p:tgtEl>
                                          <p:spTgt spid="91162"/>
                                        </p:tgtEl>
                                      </p:cBhvr>
                                    </p:animEffect>
                                  </p:childTnLst>
                                </p:cTn>
                              </p:par>
                            </p:childTnLst>
                          </p:cTn>
                        </p:par>
                        <p:par>
                          <p:cTn id="19" fill="hold">
                            <p:stCondLst>
                              <p:cond delay="1500"/>
                            </p:stCondLst>
                            <p:childTnLst>
                              <p:par>
                                <p:cTn id="20" presetID="22" presetClass="entr" presetSubtype="1" fill="hold" grpId="0" nodeType="afterEffect">
                                  <p:stCondLst>
                                    <p:cond delay="0"/>
                                  </p:stCondLst>
                                  <p:childTnLst>
                                    <p:set>
                                      <p:cBhvr>
                                        <p:cTn id="21" dur="1" fill="hold">
                                          <p:stCondLst>
                                            <p:cond delay="0"/>
                                          </p:stCondLst>
                                        </p:cTn>
                                        <p:tgtEl>
                                          <p:spTgt spid="91161"/>
                                        </p:tgtEl>
                                        <p:attrNameLst>
                                          <p:attrName>style.visibility</p:attrName>
                                        </p:attrNameLst>
                                      </p:cBhvr>
                                      <p:to>
                                        <p:strVal val="visible"/>
                                      </p:to>
                                    </p:set>
                                    <p:animEffect transition="in" filter="wipe(up)">
                                      <p:cBhvr>
                                        <p:cTn id="22" dur="500"/>
                                        <p:tgtEl>
                                          <p:spTgt spid="9116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1156"/>
                                        </p:tgtEl>
                                        <p:attrNameLst>
                                          <p:attrName>style.visibility</p:attrName>
                                        </p:attrNameLst>
                                      </p:cBhvr>
                                      <p:to>
                                        <p:strVal val="visible"/>
                                      </p:to>
                                    </p:set>
                                    <p:animEffect transition="in" filter="wipe(up)">
                                      <p:cBhvr>
                                        <p:cTn id="27" dur="500"/>
                                        <p:tgtEl>
                                          <p:spTgt spid="91156"/>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91155"/>
                                        </p:tgtEl>
                                        <p:attrNameLst>
                                          <p:attrName>style.visibility</p:attrName>
                                        </p:attrNameLst>
                                      </p:cBhvr>
                                      <p:to>
                                        <p:strVal val="visible"/>
                                      </p:to>
                                    </p:set>
                                    <p:animEffect transition="in" filter="wipe(up)">
                                      <p:cBhvr>
                                        <p:cTn id="30" dur="500"/>
                                        <p:tgtEl>
                                          <p:spTgt spid="91155"/>
                                        </p:tgtEl>
                                      </p:cBhvr>
                                    </p:animEffect>
                                  </p:childTnLst>
                                </p:cTn>
                              </p:par>
                              <p:par>
                                <p:cTn id="31" presetID="22" presetClass="entr" presetSubtype="1" fill="hold" nodeType="withEffect">
                                  <p:stCondLst>
                                    <p:cond delay="0"/>
                                  </p:stCondLst>
                                  <p:childTnLst>
                                    <p:set>
                                      <p:cBhvr>
                                        <p:cTn id="32" dur="1" fill="hold">
                                          <p:stCondLst>
                                            <p:cond delay="0"/>
                                          </p:stCondLst>
                                        </p:cTn>
                                        <p:tgtEl>
                                          <p:spTgt spid="91167"/>
                                        </p:tgtEl>
                                        <p:attrNameLst>
                                          <p:attrName>style.visibility</p:attrName>
                                        </p:attrNameLst>
                                      </p:cBhvr>
                                      <p:to>
                                        <p:strVal val="visible"/>
                                      </p:to>
                                    </p:set>
                                    <p:animEffect transition="in" filter="wipe(up)">
                                      <p:cBhvr>
                                        <p:cTn id="33" dur="500"/>
                                        <p:tgtEl>
                                          <p:spTgt spid="91167"/>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91158"/>
                                        </p:tgtEl>
                                        <p:attrNameLst>
                                          <p:attrName>style.visibility</p:attrName>
                                        </p:attrNameLst>
                                      </p:cBhvr>
                                      <p:to>
                                        <p:strVal val="visible"/>
                                      </p:to>
                                    </p:set>
                                    <p:animEffect transition="in" filter="wipe(up)">
                                      <p:cBhvr>
                                        <p:cTn id="36" dur="500"/>
                                        <p:tgtEl>
                                          <p:spTgt spid="91158"/>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91164"/>
                                        </p:tgtEl>
                                        <p:attrNameLst>
                                          <p:attrName>style.visibility</p:attrName>
                                        </p:attrNameLst>
                                      </p:cBhvr>
                                      <p:to>
                                        <p:strVal val="visible"/>
                                      </p:to>
                                    </p:set>
                                    <p:animEffect transition="in" filter="wipe(up)">
                                      <p:cBhvr>
                                        <p:cTn id="39" dur="500"/>
                                        <p:tgtEl>
                                          <p:spTgt spid="91164"/>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91157"/>
                                        </p:tgtEl>
                                        <p:attrNameLst>
                                          <p:attrName>style.visibility</p:attrName>
                                        </p:attrNameLst>
                                      </p:cBhvr>
                                      <p:to>
                                        <p:strVal val="visible"/>
                                      </p:to>
                                    </p:set>
                                    <p:animEffect transition="in" filter="wipe(up)">
                                      <p:cBhvr>
                                        <p:cTn id="42" dur="500"/>
                                        <p:tgtEl>
                                          <p:spTgt spid="91157"/>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91153"/>
                                        </p:tgtEl>
                                        <p:attrNameLst>
                                          <p:attrName>style.visibility</p:attrName>
                                        </p:attrNameLst>
                                      </p:cBhvr>
                                      <p:to>
                                        <p:strVal val="visible"/>
                                      </p:to>
                                    </p:set>
                                    <p:animEffect transition="in" filter="wipe(up)">
                                      <p:cBhvr>
                                        <p:cTn id="45" dur="500"/>
                                        <p:tgtEl>
                                          <p:spTgt spid="91153"/>
                                        </p:tgtEl>
                                      </p:cBhvr>
                                    </p:animEffect>
                                  </p:childTnLst>
                                </p:cTn>
                              </p:par>
                              <p:par>
                                <p:cTn id="46" presetID="12" presetClass="entr" presetSubtype="4" fill="hold" grpId="0" nodeType="withEffect">
                                  <p:stCondLst>
                                    <p:cond delay="0"/>
                                  </p:stCondLst>
                                  <p:childTnLst>
                                    <p:set>
                                      <p:cBhvr>
                                        <p:cTn id="47" dur="1" fill="hold">
                                          <p:stCondLst>
                                            <p:cond delay="0"/>
                                          </p:stCondLst>
                                        </p:cTn>
                                        <p:tgtEl>
                                          <p:spTgt spid="91165"/>
                                        </p:tgtEl>
                                        <p:attrNameLst>
                                          <p:attrName>style.visibility</p:attrName>
                                        </p:attrNameLst>
                                      </p:cBhvr>
                                      <p:to>
                                        <p:strVal val="visible"/>
                                      </p:to>
                                    </p:set>
                                    <p:animEffect transition="in" filter="slide(fromBottom)">
                                      <p:cBhvr>
                                        <p:cTn id="48" dur="500"/>
                                        <p:tgtEl>
                                          <p:spTgt spid="91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8" grpId="0" bldLvl="0" animBg="1"/>
      <p:bldP spid="91153" grpId="0" bldLvl="0" animBg="1"/>
      <p:bldP spid="91155" grpId="0" bldLvl="0" animBg="1"/>
      <p:bldP spid="91156" grpId="0" bldLvl="0" animBg="1"/>
      <p:bldP spid="91157" grpId="0" bldLvl="0" animBg="1"/>
      <p:bldP spid="91158" grpId="0" bldLvl="0" animBg="1"/>
      <p:bldP spid="91161" grpId="0" bldLvl="0" animBg="1"/>
      <p:bldP spid="91164" grpId="0" bldLvl="0" animBg="1"/>
      <p:bldP spid="91165"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pic>
        <p:nvPicPr>
          <p:cNvPr id="9" name="图片 8"/>
          <p:cNvPicPr>
            <a:picLocks noChangeAspect="1"/>
          </p:cNvPicPr>
          <p:nvPr/>
        </p:nvPicPr>
        <p:blipFill>
          <a:blip r:embed="rId1"/>
          <a:stretch>
            <a:fillRect/>
          </a:stretch>
        </p:blipFill>
        <p:spPr>
          <a:xfrm>
            <a:off x="2268220" y="1082675"/>
            <a:ext cx="513080" cy="513080"/>
          </a:xfrm>
          <a:prstGeom prst="rect">
            <a:avLst/>
          </a:prstGeom>
          <a:ln w="19050">
            <a:solidFill>
              <a:schemeClr val="tx1"/>
            </a:solidFill>
          </a:ln>
        </p:spPr>
      </p:pic>
      <p:sp>
        <p:nvSpPr>
          <p:cNvPr id="12" name="文本框 11"/>
          <p:cNvSpPr txBox="1"/>
          <p:nvPr/>
        </p:nvSpPr>
        <p:spPr>
          <a:xfrm>
            <a:off x="2915920" y="1196975"/>
            <a:ext cx="3590925" cy="460375"/>
          </a:xfrm>
          <a:prstGeom prst="rect">
            <a:avLst/>
          </a:prstGeom>
          <a:noFill/>
        </p:spPr>
        <p:txBody>
          <a:bodyPr wrap="square" rtlCol="0">
            <a:spAutoFit/>
          </a:bodyPr>
          <a:p>
            <a:pPr algn="l"/>
            <a:r>
              <a:rPr lang="zh-CN" altLang="en-US" dirty="0">
                <a:ea typeface="华文中宋" panose="02010600040101010101" charset="-122"/>
                <a:sym typeface="+mn-ea"/>
              </a:rPr>
              <a:t>切换</a:t>
            </a:r>
            <a:r>
              <a:rPr lang="zh-CN" altLang="en-US" dirty="0">
                <a:solidFill>
                  <a:srgbClr val="FF0000"/>
                </a:solidFill>
                <a:ea typeface="华文中宋" panose="02010600040101010101" charset="-122"/>
                <a:sym typeface="+mn-ea"/>
              </a:rPr>
              <a:t>插入</a:t>
            </a:r>
            <a:r>
              <a:rPr lang="zh-CN" altLang="en-US" dirty="0">
                <a:ea typeface="华文中宋" panose="02010600040101010101" charset="-122"/>
                <a:sym typeface="+mn-ea"/>
              </a:rPr>
              <a:t>和</a:t>
            </a:r>
            <a:r>
              <a:rPr lang="zh-CN" altLang="en-US" dirty="0">
                <a:solidFill>
                  <a:srgbClr val="FF0000"/>
                </a:solidFill>
                <a:ea typeface="华文中宋" panose="02010600040101010101" charset="-122"/>
                <a:sym typeface="+mn-ea"/>
              </a:rPr>
              <a:t>覆盖</a:t>
            </a:r>
            <a:r>
              <a:rPr lang="zh-CN" altLang="en-US" dirty="0">
                <a:ea typeface="华文中宋" panose="02010600040101010101" charset="-122"/>
                <a:sym typeface="+mn-ea"/>
              </a:rPr>
              <a:t>模式</a:t>
            </a:r>
            <a:endParaRPr lang="zh-CN" altLang="en-US" dirty="0">
              <a:ea typeface="华文中宋" panose="02010600040101010101" charset="-122"/>
              <a:sym typeface="+mn-ea"/>
            </a:endParaRPr>
          </a:p>
        </p:txBody>
      </p:sp>
      <p:sp>
        <p:nvSpPr>
          <p:cNvPr id="6" name="文本框 5"/>
          <p:cNvSpPr txBox="1"/>
          <p:nvPr/>
        </p:nvSpPr>
        <p:spPr>
          <a:xfrm>
            <a:off x="828040" y="3531235"/>
            <a:ext cx="7734300" cy="460375"/>
          </a:xfrm>
          <a:prstGeom prst="rect">
            <a:avLst/>
          </a:prstGeom>
          <a:noFill/>
        </p:spPr>
        <p:txBody>
          <a:bodyPr wrap="square" rtlCol="0">
            <a:spAutoFit/>
          </a:bodyPr>
          <a:p>
            <a:pPr algn="l"/>
            <a:r>
              <a:rPr lang="zh-CN" altLang="en-US" dirty="0">
                <a:solidFill>
                  <a:srgbClr val="FF0000"/>
                </a:solidFill>
                <a:ea typeface="华文中宋" panose="02010600040101010101" charset="-122"/>
                <a:sym typeface="+mn-ea"/>
              </a:rPr>
              <a:t>覆盖</a:t>
            </a:r>
            <a:r>
              <a:rPr lang="zh-CN" altLang="en-US" dirty="0">
                <a:ea typeface="华文中宋" panose="02010600040101010101" charset="-122"/>
                <a:sym typeface="+mn-ea"/>
              </a:rPr>
              <a:t>模式：光标为小方块，键入的字符覆盖右边字符</a:t>
            </a:r>
            <a:endParaRPr lang="zh-CN" altLang="en-US" dirty="0">
              <a:ea typeface="华文中宋" panose="02010600040101010101" charset="-122"/>
              <a:sym typeface="+mn-ea"/>
            </a:endParaRPr>
          </a:p>
        </p:txBody>
      </p:sp>
      <p:sp>
        <p:nvSpPr>
          <p:cNvPr id="7" name="文本框 6"/>
          <p:cNvSpPr txBox="1"/>
          <p:nvPr/>
        </p:nvSpPr>
        <p:spPr>
          <a:xfrm>
            <a:off x="721360" y="2091055"/>
            <a:ext cx="8019415" cy="460375"/>
          </a:xfrm>
          <a:prstGeom prst="rect">
            <a:avLst/>
          </a:prstGeom>
          <a:noFill/>
        </p:spPr>
        <p:txBody>
          <a:bodyPr wrap="square" rtlCol="0">
            <a:spAutoFit/>
          </a:bodyPr>
          <a:p>
            <a:pPr algn="l"/>
            <a:r>
              <a:rPr lang="zh-CN" altLang="en-US" dirty="0">
                <a:solidFill>
                  <a:srgbClr val="FF0000"/>
                </a:solidFill>
                <a:ea typeface="华文中宋" panose="02010600040101010101" charset="-122"/>
                <a:sym typeface="+mn-ea"/>
              </a:rPr>
              <a:t>插入</a:t>
            </a:r>
            <a:r>
              <a:rPr lang="zh-CN" altLang="en-US" dirty="0">
                <a:ea typeface="华文中宋" panose="02010600040101010101" charset="-122"/>
                <a:sym typeface="+mn-ea"/>
              </a:rPr>
              <a:t>模式：光标为小竖线，插入字符，右边字符向右移动</a:t>
            </a:r>
            <a:endParaRPr lang="zh-CN" altLang="en-US" dirty="0">
              <a:ea typeface="华文中宋" panose="02010600040101010101" charset="-122"/>
              <a:sym typeface="+mn-ea"/>
            </a:endParaRPr>
          </a:p>
        </p:txBody>
      </p:sp>
      <p:sp>
        <p:nvSpPr>
          <p:cNvPr id="11" name="文本框 10"/>
          <p:cNvSpPr txBox="1"/>
          <p:nvPr/>
        </p:nvSpPr>
        <p:spPr>
          <a:xfrm>
            <a:off x="140970" y="5156835"/>
            <a:ext cx="8733155" cy="460375"/>
          </a:xfrm>
          <a:prstGeom prst="rect">
            <a:avLst/>
          </a:prstGeom>
          <a:noFill/>
        </p:spPr>
        <p:txBody>
          <a:bodyPr wrap="square" rtlCol="0">
            <a:spAutoFit/>
          </a:bodyPr>
          <a:p>
            <a:pPr algn="l"/>
            <a:r>
              <a:rPr lang="zh-CN" altLang="en-US" dirty="0">
                <a:ea typeface="华文中宋" panose="02010600040101010101" charset="-122"/>
                <a:sym typeface="+mn-ea"/>
              </a:rPr>
              <a:t>小知识：出现覆盖模式时，再按一次</a:t>
            </a:r>
            <a:r>
              <a:rPr lang="en-US" altLang="zh-CN" dirty="0">
                <a:ea typeface="华文中宋" panose="02010600040101010101" charset="-122"/>
                <a:sym typeface="+mn-ea"/>
              </a:rPr>
              <a:t> </a:t>
            </a:r>
            <a:r>
              <a:rPr lang="en-US" altLang="zh-CN" dirty="0">
                <a:latin typeface="Cambria" panose="02040503050406030204" pitchFamily="18" charset="0"/>
                <a:ea typeface="华文中宋" panose="02010600040101010101" charset="-122"/>
                <a:cs typeface="Cambria" panose="02040503050406030204" pitchFamily="18" charset="0"/>
                <a:sym typeface="+mn-ea"/>
              </a:rPr>
              <a:t>Insert</a:t>
            </a:r>
            <a:r>
              <a:rPr lang="en-US" altLang="zh-CN" dirty="0">
                <a:ea typeface="华文中宋" panose="02010600040101010101" charset="-122"/>
                <a:sym typeface="+mn-ea"/>
              </a:rPr>
              <a:t> </a:t>
            </a:r>
            <a:r>
              <a:rPr lang="zh-CN" altLang="en-US" dirty="0">
                <a:ea typeface="华文中宋" panose="02010600040101010101" charset="-122"/>
                <a:sym typeface="+mn-ea"/>
              </a:rPr>
              <a:t>即可切换到插入模式！</a:t>
            </a:r>
            <a:endParaRPr lang="zh-CN" altLang="en-US" dirty="0">
              <a:ea typeface="华文中宋" panose="02010600040101010101" charset="-122"/>
              <a:sym typeface="+mn-ea"/>
            </a:endParaRPr>
          </a:p>
        </p:txBody>
      </p:sp>
      <p:pic>
        <p:nvPicPr>
          <p:cNvPr id="4" name="图片 3" descr="overwrite3"/>
          <p:cNvPicPr>
            <a:picLocks noChangeAspect="1"/>
          </p:cNvPicPr>
          <p:nvPr/>
        </p:nvPicPr>
        <p:blipFill>
          <a:blip r:embed="rId2"/>
          <a:stretch>
            <a:fillRect/>
          </a:stretch>
        </p:blipFill>
        <p:spPr>
          <a:xfrm>
            <a:off x="683260" y="4076700"/>
            <a:ext cx="7154545" cy="513715"/>
          </a:xfrm>
          <a:prstGeom prst="rect">
            <a:avLst/>
          </a:prstGeom>
        </p:spPr>
      </p:pic>
      <p:pic>
        <p:nvPicPr>
          <p:cNvPr id="5" name="图片 4" descr="insert3"/>
          <p:cNvPicPr>
            <a:picLocks noChangeAspect="1"/>
          </p:cNvPicPr>
          <p:nvPr/>
        </p:nvPicPr>
        <p:blipFill>
          <a:blip r:embed="rId3"/>
          <a:stretch>
            <a:fillRect/>
          </a:stretch>
        </p:blipFill>
        <p:spPr>
          <a:xfrm>
            <a:off x="649605" y="2809875"/>
            <a:ext cx="7716520" cy="5765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611505" y="647065"/>
            <a:ext cx="7639050" cy="5876925"/>
          </a:xfrm>
          <a:prstGeom prst="rect">
            <a:avLst/>
          </a:prstGeom>
        </p:spPr>
      </p:pic>
      <p:sp>
        <p:nvSpPr>
          <p:cNvPr id="2" name="灯片编号占位符 1"/>
          <p:cNvSpPr/>
          <p:nvPr>
            <p:ph type="sldNum" sz="quarter" idx="12"/>
          </p:nvPr>
        </p:nvSpPr>
        <p:spPr/>
        <p:txBody>
          <a:bodyPr/>
          <a:p>
            <a:pPr lvl="0"/>
            <a:fld id="{9A0DB2DC-4C9A-4742-B13C-FB6460FD3503}" type="slidenum">
              <a:rPr lang="zh-CN" altLang="en-US" dirty="0">
                <a:effectLst>
                  <a:outerShdw blurRad="38100" dist="38100" dir="2700000">
                    <a:srgbClr val="C0C0C0"/>
                  </a:outerShdw>
                </a:effectLst>
                <a:ea typeface="宋体" panose="02010600030101010101" pitchFamily="2" charset="-122"/>
              </a:rPr>
            </a:fld>
            <a:endParaRPr lang="zh-CN" altLang="en-US" dirty="0">
              <a:effectLst>
                <a:outerShdw blurRad="38100" dist="38100" dir="2700000">
                  <a:srgbClr val="C0C0C0"/>
                </a:outerShdw>
              </a:effectLst>
              <a:latin typeface="Arial" panose="020B0604020202020204" pitchFamily="34" charset="0"/>
              <a:ea typeface="宋体" panose="02010600030101010101" pitchFamily="2" charset="-122"/>
            </a:endParaRPr>
          </a:p>
        </p:txBody>
      </p:sp>
      <p:sp>
        <p:nvSpPr>
          <p:cNvPr id="121861" name="矩形 121860"/>
          <p:cNvSpPr/>
          <p:nvPr/>
        </p:nvSpPr>
        <p:spPr>
          <a:xfrm>
            <a:off x="395288" y="0"/>
            <a:ext cx="8229600" cy="576263"/>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sz="3200" u="none" kern="1200" baseline="0">
                <a:solidFill>
                  <a:schemeClr val="tx1"/>
                </a:solidFill>
                <a:effectLst>
                  <a:outerShdw blurRad="38100" dist="38100" dir="2700000">
                    <a:srgbClr val="C0C0C0"/>
                  </a:outerShdw>
                </a:effectLst>
                <a:latin typeface="Times New Roman" panose="02020603050405020304" pitchFamily="18" charset="0"/>
                <a:ea typeface="华文中宋" panose="02010600040101010101" charset="-122"/>
              </a:defRPr>
            </a:lvl1pPr>
            <a:lvl2pPr marL="742950" lvl="1" indent="-285750" algn="l" defTabSz="914400" rtl="0" eaLnBrk="1" fontAlgn="base" latinLnBrk="0" hangingPunct="1">
              <a:lnSpc>
                <a:spcPct val="100000"/>
              </a:lnSpc>
              <a:spcBef>
                <a:spcPct val="20000"/>
              </a:spcBef>
              <a:spcAft>
                <a:spcPct val="0"/>
              </a:spcAft>
              <a:buClr>
                <a:schemeClr val="tx1"/>
              </a:buClr>
              <a:buSzPct val="80000"/>
              <a:buFontTx/>
              <a:buChar char="•"/>
              <a:defRPr sz="2800" b="0" i="0" u="none" kern="1200" baseline="0">
                <a:solidFill>
                  <a:schemeClr val="tx1"/>
                </a:solidFill>
                <a:effectLst>
                  <a:outerShdw blurRad="38100" dist="38100" dir="2700000">
                    <a:srgbClr val="C0C0C0"/>
                  </a:outerShdw>
                </a:effectLst>
                <a:latin typeface="Times New Roman" panose="02020603050405020304" pitchFamily="18" charset="0"/>
                <a:ea typeface="华文中宋" panose="02010600040101010101" charset="-122"/>
              </a:defRPr>
            </a:lvl2pPr>
            <a:lvl3pPr marL="1143000" lvl="2" indent="-22860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n"/>
              <a:defRPr sz="2400" b="0" i="0" u="none" kern="1200" baseline="0">
                <a:solidFill>
                  <a:schemeClr val="tx1"/>
                </a:solidFill>
                <a:effectLst>
                  <a:outerShdw blurRad="38100" dist="38100" dir="2700000">
                    <a:srgbClr val="C0C0C0"/>
                  </a:outerShdw>
                </a:effectLst>
                <a:latin typeface="Times New Roman" panose="02020603050405020304" pitchFamily="18" charset="0"/>
                <a:ea typeface="华文中宋" panose="02010600040101010101" charset="-122"/>
              </a:defRPr>
            </a:lvl3pPr>
            <a:lvl4pPr marL="1600200" lvl="3" indent="-228600" algn="l" defTabSz="914400" rtl="0" eaLnBrk="1" fontAlgn="base" latinLnBrk="0" hangingPunct="1">
              <a:lnSpc>
                <a:spcPct val="100000"/>
              </a:lnSpc>
              <a:spcBef>
                <a:spcPct val="20000"/>
              </a:spcBef>
              <a:spcAft>
                <a:spcPct val="0"/>
              </a:spcAft>
              <a:buClr>
                <a:schemeClr val="tx2"/>
              </a:buClr>
              <a:buSzPct val="80000"/>
              <a:buFontTx/>
              <a:buChar char="•"/>
              <a:defRPr sz="2000" b="0" i="0" u="none" kern="1200" baseline="0">
                <a:solidFill>
                  <a:schemeClr val="tx1"/>
                </a:solidFill>
                <a:effectLst>
                  <a:outerShdw blurRad="38100" dist="38100" dir="2700000">
                    <a:srgbClr val="C0C0C0"/>
                  </a:outerShdw>
                </a:effectLst>
                <a:latin typeface="Times New Roman" panose="02020603050405020304" pitchFamily="18" charset="0"/>
                <a:ea typeface="华文中宋" panose="02010600040101010101"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80000"/>
              <a:buFont typeface="Wingdings" panose="05000000000000000000" pitchFamily="2" charset="2"/>
              <a:buChar char="n"/>
              <a:defRPr sz="2000" b="0" i="0" u="none" kern="1200" baseline="0">
                <a:solidFill>
                  <a:schemeClr val="tx1"/>
                </a:solidFill>
                <a:effectLst>
                  <a:outerShdw blurRad="38100" dist="38100" dir="2700000">
                    <a:srgbClr val="C0C0C0"/>
                  </a:outerShdw>
                </a:effectLst>
                <a:latin typeface="Times New Roman" panose="02020603050405020304" pitchFamily="18" charset="0"/>
                <a:ea typeface="华文中宋" panose="02010600040101010101" charset="-122"/>
              </a:defRPr>
            </a:lvl5pPr>
          </a:lstStyle>
          <a:p>
            <a:pPr lvl="0">
              <a:lnSpc>
                <a:spcPct val="90000"/>
              </a:lnSpc>
              <a:buNone/>
            </a:pPr>
            <a:r>
              <a:rPr lang="zh-CN" altLang="en-US" dirty="0"/>
              <a:t>笔记本电脑的键盘</a:t>
            </a:r>
            <a:endParaRPr lang="zh-CN" altLang="en-US" dirty="0"/>
          </a:p>
        </p:txBody>
      </p:sp>
      <p:sp>
        <p:nvSpPr>
          <p:cNvPr id="121862" name="圆角矩形 121861"/>
          <p:cNvSpPr/>
          <p:nvPr/>
        </p:nvSpPr>
        <p:spPr>
          <a:xfrm>
            <a:off x="1476375" y="3644265"/>
            <a:ext cx="431800" cy="431800"/>
          </a:xfrm>
          <a:prstGeom prst="roundRect">
            <a:avLst>
              <a:gd name="adj" fmla="val 16667"/>
            </a:avLst>
          </a:prstGeom>
          <a:noFill/>
          <a:ln w="38100" cap="flat" cmpd="sng">
            <a:solidFill>
              <a:srgbClr val="FF3300"/>
            </a:solidFill>
            <a:prstDash val="solid"/>
            <a:headEnd type="none" w="med" len="med"/>
            <a:tailEnd type="none" w="med" len="med"/>
          </a:ln>
        </p:spPr>
        <p:txBody>
          <a:bodyPr/>
          <a:p>
            <a:endParaRPr lang="zh-CN" altLang="en-US"/>
          </a:p>
        </p:txBody>
      </p:sp>
      <p:sp>
        <p:nvSpPr>
          <p:cNvPr id="121863" name="圆角矩形 121862"/>
          <p:cNvSpPr/>
          <p:nvPr/>
        </p:nvSpPr>
        <p:spPr>
          <a:xfrm>
            <a:off x="2195513" y="1556703"/>
            <a:ext cx="3313112" cy="369887"/>
          </a:xfrm>
          <a:prstGeom prst="roundRect">
            <a:avLst>
              <a:gd name="adj" fmla="val 16667"/>
            </a:avLst>
          </a:prstGeom>
          <a:noFill/>
          <a:ln w="38100" cap="flat" cmpd="sng">
            <a:solidFill>
              <a:srgbClr val="FF3300"/>
            </a:solidFill>
            <a:prstDash val="solid"/>
            <a:headEnd type="none" w="med" len="med"/>
            <a:tailEnd type="none" w="med" len="med"/>
          </a:ln>
        </p:spPr>
        <p:txBody>
          <a:bodyPr/>
          <a:p>
            <a:endParaRPr lang="zh-CN" altLang="en-US"/>
          </a:p>
        </p:txBody>
      </p:sp>
      <p:sp>
        <p:nvSpPr>
          <p:cNvPr id="121864" name="圆角矩形 121863"/>
          <p:cNvSpPr/>
          <p:nvPr/>
        </p:nvSpPr>
        <p:spPr>
          <a:xfrm>
            <a:off x="6372225" y="1556703"/>
            <a:ext cx="1512888" cy="369887"/>
          </a:xfrm>
          <a:prstGeom prst="roundRect">
            <a:avLst>
              <a:gd name="adj" fmla="val 16667"/>
            </a:avLst>
          </a:prstGeom>
          <a:noFill/>
          <a:ln w="38100" cap="flat" cmpd="sng">
            <a:solidFill>
              <a:srgbClr val="FF3300"/>
            </a:solidFill>
            <a:prstDash val="solid"/>
            <a:headEnd type="none" w="med" len="med"/>
            <a:tailEnd type="none" w="med" len="med"/>
          </a:ln>
        </p:spPr>
        <p:txBody>
          <a:bodyPr/>
          <a:p>
            <a:endParaRPr lang="zh-CN" altLang="en-US"/>
          </a:p>
        </p:txBody>
      </p:sp>
      <p:sp>
        <p:nvSpPr>
          <p:cNvPr id="121865" name="矩形 121864"/>
          <p:cNvSpPr/>
          <p:nvPr/>
        </p:nvSpPr>
        <p:spPr>
          <a:xfrm>
            <a:off x="1331913" y="4149090"/>
            <a:ext cx="863600" cy="438150"/>
          </a:xfrm>
          <a:prstGeom prst="rect">
            <a:avLst/>
          </a:prstGeom>
          <a:solidFill>
            <a:schemeClr val="accent1"/>
          </a:solidFill>
          <a:ln w="38100">
            <a:noFill/>
          </a:ln>
        </p:spPr>
        <p:txBody>
          <a:bodyPr lIns="36000" tIns="36000" rIns="36000" bIns="36000">
            <a:spAutoFit/>
          </a:bodyPr>
          <a:p>
            <a:pPr>
              <a:spcBef>
                <a:spcPct val="0"/>
              </a:spcBef>
            </a:pPr>
            <a:r>
              <a:rPr lang="en-US" altLang="zh-CN" sz="2400" dirty="0">
                <a:latin typeface="Times New Roman" panose="02020603050405020304" pitchFamily="18" charset="0"/>
                <a:ea typeface="黑体" panose="02010609060101010101" pitchFamily="49" charset="-122"/>
              </a:rPr>
              <a:t>Fn </a:t>
            </a:r>
            <a:r>
              <a:rPr lang="zh-CN" altLang="en-US" sz="2400" dirty="0">
                <a:latin typeface="Times New Roman" panose="02020603050405020304" pitchFamily="18" charset="0"/>
                <a:ea typeface="黑体" panose="02010609060101010101" pitchFamily="49" charset="-122"/>
              </a:rPr>
              <a:t>键</a:t>
            </a:r>
            <a:endParaRPr lang="zh-CN" altLang="en-US" sz="2400" dirty="0">
              <a:latin typeface="Times New Roman" panose="02020603050405020304" pitchFamily="18" charset="0"/>
              <a:ea typeface="黑体" panose="02010609060101010101" pitchFamily="49" charset="-122"/>
            </a:endParaRPr>
          </a:p>
        </p:txBody>
      </p:sp>
      <p:sp>
        <p:nvSpPr>
          <p:cNvPr id="121866" name="矩形 121865"/>
          <p:cNvSpPr/>
          <p:nvPr/>
        </p:nvSpPr>
        <p:spPr>
          <a:xfrm>
            <a:off x="2843213" y="5012690"/>
            <a:ext cx="1296987" cy="438150"/>
          </a:xfrm>
          <a:prstGeom prst="rect">
            <a:avLst/>
          </a:prstGeom>
          <a:solidFill>
            <a:schemeClr val="accent1"/>
          </a:solidFill>
          <a:ln w="38100">
            <a:noFill/>
          </a:ln>
        </p:spPr>
        <p:txBody>
          <a:bodyPr lIns="36000" tIns="36000" rIns="36000" bIns="36000">
            <a:spAutoFit/>
          </a:bodyPr>
          <a:p>
            <a:pPr>
              <a:spcBef>
                <a:spcPct val="0"/>
              </a:spcBef>
            </a:pPr>
            <a:r>
              <a:rPr lang="zh-CN" altLang="en-US" sz="2400" dirty="0">
                <a:latin typeface="Times New Roman" panose="02020603050405020304" pitchFamily="18" charset="0"/>
                <a:ea typeface="黑体" panose="02010609060101010101" pitchFamily="49" charset="-122"/>
              </a:rPr>
              <a:t>触控板</a:t>
            </a:r>
            <a:endParaRPr lang="zh-CN" altLang="en-US" sz="2400" dirty="0">
              <a:latin typeface="Times New Roman" panose="02020603050405020304" pitchFamily="18" charset="0"/>
              <a:ea typeface="黑体" panose="02010609060101010101" pitchFamily="49" charset="-122"/>
            </a:endParaRPr>
          </a:p>
        </p:txBody>
      </p:sp>
      <p:sp>
        <p:nvSpPr>
          <p:cNvPr id="121867" name="圆角矩形 121866"/>
          <p:cNvSpPr/>
          <p:nvPr/>
        </p:nvSpPr>
        <p:spPr>
          <a:xfrm>
            <a:off x="827088" y="1051878"/>
            <a:ext cx="936625" cy="369887"/>
          </a:xfrm>
          <a:prstGeom prst="roundRect">
            <a:avLst>
              <a:gd name="adj" fmla="val 16667"/>
            </a:avLst>
          </a:prstGeom>
          <a:noFill/>
          <a:ln w="38100" cap="flat" cmpd="sng">
            <a:solidFill>
              <a:srgbClr val="FF3300"/>
            </a:solidFill>
            <a:prstDash val="solid"/>
            <a:headEnd type="none" w="med" len="med"/>
            <a:tailEnd type="none" w="med" len="med"/>
          </a:ln>
        </p:spPr>
        <p:txBody>
          <a:bodyPr/>
          <a:p>
            <a:endParaRPr lang="zh-CN" altLang="en-US"/>
          </a:p>
        </p:txBody>
      </p:sp>
      <p:sp>
        <p:nvSpPr>
          <p:cNvPr id="121868" name="矩形 121867"/>
          <p:cNvSpPr/>
          <p:nvPr/>
        </p:nvSpPr>
        <p:spPr>
          <a:xfrm>
            <a:off x="1763713" y="764540"/>
            <a:ext cx="1008062" cy="438150"/>
          </a:xfrm>
          <a:prstGeom prst="rect">
            <a:avLst/>
          </a:prstGeom>
          <a:solidFill>
            <a:schemeClr val="accent1"/>
          </a:solidFill>
          <a:ln w="38100">
            <a:noFill/>
          </a:ln>
        </p:spPr>
        <p:txBody>
          <a:bodyPr lIns="36000" tIns="36000" rIns="36000" bIns="36000">
            <a:spAutoFit/>
          </a:bodyPr>
          <a:p>
            <a:pPr>
              <a:spcBef>
                <a:spcPct val="0"/>
              </a:spcBef>
            </a:pPr>
            <a:r>
              <a:rPr lang="zh-CN" altLang="en-US" sz="2400" dirty="0">
                <a:latin typeface="Times New Roman" panose="02020603050405020304" pitchFamily="18" charset="0"/>
                <a:ea typeface="黑体" panose="02010609060101010101" pitchFamily="49" charset="-122"/>
              </a:rPr>
              <a:t>电源</a:t>
            </a:r>
            <a:endParaRPr lang="zh-CN" altLang="en-US" sz="2400" dirty="0">
              <a:latin typeface="Times New Roman" panose="02020603050405020304" pitchFamily="18" charset="0"/>
              <a:ea typeface="黑体" panose="02010609060101010101" pitchFamily="49" charset="-122"/>
            </a:endParaRPr>
          </a:p>
        </p:txBody>
      </p:sp>
      <p:sp>
        <p:nvSpPr>
          <p:cNvPr id="121869" name="圆角矩形 121868"/>
          <p:cNvSpPr/>
          <p:nvPr/>
        </p:nvSpPr>
        <p:spPr>
          <a:xfrm>
            <a:off x="1114425" y="6165215"/>
            <a:ext cx="719138" cy="358775"/>
          </a:xfrm>
          <a:prstGeom prst="roundRect">
            <a:avLst>
              <a:gd name="adj" fmla="val 16667"/>
            </a:avLst>
          </a:prstGeom>
          <a:noFill/>
          <a:ln w="38100" cap="flat" cmpd="sng">
            <a:solidFill>
              <a:srgbClr val="FF3300"/>
            </a:solidFill>
            <a:prstDash val="solid"/>
            <a:headEnd type="none" w="med" len="med"/>
            <a:tailEnd type="none" w="med" len="med"/>
          </a:ln>
        </p:spPr>
        <p:txBody>
          <a:bodyPr/>
          <a:p>
            <a:endParaRPr lang="zh-CN" altLang="en-US"/>
          </a:p>
        </p:txBody>
      </p:sp>
      <p:sp>
        <p:nvSpPr>
          <p:cNvPr id="121870" name="矩形 121869"/>
          <p:cNvSpPr/>
          <p:nvPr/>
        </p:nvSpPr>
        <p:spPr>
          <a:xfrm>
            <a:off x="971550" y="5588953"/>
            <a:ext cx="1225550" cy="438150"/>
          </a:xfrm>
          <a:prstGeom prst="rect">
            <a:avLst/>
          </a:prstGeom>
          <a:solidFill>
            <a:schemeClr val="accent1"/>
          </a:solidFill>
          <a:ln w="38100">
            <a:noFill/>
          </a:ln>
        </p:spPr>
        <p:txBody>
          <a:bodyPr lIns="36000" tIns="36000" rIns="36000" bIns="36000">
            <a:spAutoFit/>
          </a:bodyPr>
          <a:p>
            <a:pPr>
              <a:spcBef>
                <a:spcPct val="0"/>
              </a:spcBef>
            </a:pPr>
            <a:r>
              <a:rPr lang="zh-CN" altLang="en-US" sz="2400" dirty="0">
                <a:latin typeface="Times New Roman" panose="02020603050405020304" pitchFamily="18" charset="0"/>
                <a:ea typeface="黑体" panose="02010609060101010101" pitchFamily="49" charset="-122"/>
              </a:rPr>
              <a:t>指示灯</a:t>
            </a:r>
            <a:endParaRPr lang="zh-CN" altLang="en-US" sz="2400" dirty="0">
              <a:latin typeface="Times New Roman" panose="02020603050405020304" pitchFamily="18" charset="0"/>
              <a:ea typeface="黑体" panose="02010609060101010101" pitchFamily="49" charset="-122"/>
            </a:endParaRPr>
          </a:p>
        </p:txBody>
      </p:sp>
      <p:sp>
        <p:nvSpPr>
          <p:cNvPr id="121871" name="圆角矩形 121870"/>
          <p:cNvSpPr/>
          <p:nvPr/>
        </p:nvSpPr>
        <p:spPr>
          <a:xfrm>
            <a:off x="7452360" y="5300028"/>
            <a:ext cx="506413" cy="649287"/>
          </a:xfrm>
          <a:prstGeom prst="roundRect">
            <a:avLst>
              <a:gd name="adj" fmla="val 16667"/>
            </a:avLst>
          </a:prstGeom>
          <a:noFill/>
          <a:ln w="38100" cap="flat" cmpd="sng">
            <a:solidFill>
              <a:srgbClr val="FF3300"/>
            </a:solidFill>
            <a:prstDash val="solid"/>
            <a:headEnd type="none" w="med" len="med"/>
            <a:tailEnd type="none" w="med" len="med"/>
          </a:ln>
        </p:spPr>
        <p:txBody>
          <a:bodyPr/>
          <a:p>
            <a:endParaRPr lang="zh-CN" altLang="en-US"/>
          </a:p>
        </p:txBody>
      </p:sp>
      <p:sp>
        <p:nvSpPr>
          <p:cNvPr id="121872" name="矩形 121871"/>
          <p:cNvSpPr/>
          <p:nvPr/>
        </p:nvSpPr>
        <p:spPr>
          <a:xfrm>
            <a:off x="6588125" y="4796790"/>
            <a:ext cx="1439863" cy="438150"/>
          </a:xfrm>
          <a:prstGeom prst="rect">
            <a:avLst/>
          </a:prstGeom>
          <a:solidFill>
            <a:schemeClr val="accent1"/>
          </a:solidFill>
          <a:ln w="38100">
            <a:noFill/>
          </a:ln>
        </p:spPr>
        <p:txBody>
          <a:bodyPr lIns="36000" tIns="36000" rIns="36000" bIns="36000">
            <a:spAutoFit/>
          </a:bodyPr>
          <a:p>
            <a:pPr>
              <a:spcBef>
                <a:spcPct val="0"/>
              </a:spcBef>
            </a:pPr>
            <a:r>
              <a:rPr lang="zh-CN" altLang="en-US" sz="2400" dirty="0">
                <a:latin typeface="Times New Roman" panose="02020603050405020304" pitchFamily="18" charset="0"/>
                <a:ea typeface="黑体" panose="02010609060101010101" pitchFamily="49" charset="-122"/>
              </a:rPr>
              <a:t>指纹识别</a:t>
            </a:r>
            <a:endParaRPr lang="zh-CN" altLang="en-US" sz="2400" dirty="0">
              <a:latin typeface="Times New Roman" panose="02020603050405020304" pitchFamily="18" charset="0"/>
              <a:ea typeface="黑体" panose="02010609060101010101" pitchFamily="49" charset="-122"/>
            </a:endParaRPr>
          </a:p>
        </p:txBody>
      </p:sp>
      <p:sp>
        <p:nvSpPr>
          <p:cNvPr id="121873" name="圆角矩形 121872"/>
          <p:cNvSpPr/>
          <p:nvPr/>
        </p:nvSpPr>
        <p:spPr>
          <a:xfrm>
            <a:off x="3419475" y="1196340"/>
            <a:ext cx="647700" cy="285750"/>
          </a:xfrm>
          <a:prstGeom prst="roundRect">
            <a:avLst>
              <a:gd name="adj" fmla="val 16667"/>
            </a:avLst>
          </a:prstGeom>
          <a:noFill/>
          <a:ln w="38100" cap="flat" cmpd="sng">
            <a:solidFill>
              <a:srgbClr val="FF3300"/>
            </a:solidFill>
            <a:prstDash val="solid"/>
            <a:headEnd type="none" w="med" len="med"/>
            <a:tailEnd type="none" w="med" len="med"/>
          </a:ln>
        </p:spPr>
        <p:txBody>
          <a:bodyPr/>
          <a:p>
            <a:endParaRPr lang="zh-CN" altLang="en-US"/>
          </a:p>
        </p:txBody>
      </p:sp>
      <p:sp>
        <p:nvSpPr>
          <p:cNvPr id="121874" name="矩形 121873"/>
          <p:cNvSpPr/>
          <p:nvPr/>
        </p:nvSpPr>
        <p:spPr>
          <a:xfrm>
            <a:off x="3203575" y="764540"/>
            <a:ext cx="1655763" cy="347663"/>
          </a:xfrm>
          <a:prstGeom prst="rect">
            <a:avLst/>
          </a:prstGeom>
          <a:solidFill>
            <a:schemeClr val="accent1"/>
          </a:solidFill>
          <a:ln w="38100">
            <a:noFill/>
          </a:ln>
        </p:spPr>
        <p:txBody>
          <a:bodyPr lIns="36000" tIns="36000" rIns="36000" bIns="36000">
            <a:spAutoFit/>
          </a:bodyPr>
          <a:p>
            <a:pPr>
              <a:spcBef>
                <a:spcPct val="0"/>
              </a:spcBef>
            </a:pPr>
            <a:r>
              <a:rPr lang="zh-CN" altLang="en-US" sz="1800" dirty="0">
                <a:latin typeface="Times New Roman" panose="02020603050405020304" pitchFamily="18" charset="0"/>
                <a:ea typeface="黑体" panose="02010609060101010101" pitchFamily="49" charset="-122"/>
              </a:rPr>
              <a:t>无线网卡开关</a:t>
            </a:r>
            <a:endParaRPr lang="zh-CN" altLang="en-US" sz="1800" dirty="0">
              <a:latin typeface="Times New Roman" panose="02020603050405020304" pitchFamily="18"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52578" name="内容占位符 152577"/>
          <p:cNvSpPr>
            <a:spLocks noGrp="1"/>
          </p:cNvSpPr>
          <p:nvPr/>
        </p:nvSpPr>
        <p:spPr>
          <a:xfrm>
            <a:off x="611505" y="548640"/>
            <a:ext cx="8136255" cy="5892165"/>
          </a:xfrm>
          <a:prstGeom prst="rect">
            <a:avLst/>
          </a:prstGeom>
          <a:noFill/>
          <a:ln w="9525">
            <a:noFill/>
          </a:ln>
        </p:spPr>
        <p:txBody>
          <a:bodyPr anchor="t"/>
          <a:lstStyle>
            <a:lvl1pPr marL="342900" lvl="0" indent="-342900" algn="l" defTabSz="914400" rtl="0" eaLnBrk="1" fontAlgn="base" latinLnBrk="0" hangingPunct="0">
              <a:lnSpc>
                <a:spcPct val="100000"/>
              </a:lnSpc>
              <a:spcBef>
                <a:spcPct val="50000"/>
              </a:spcBef>
              <a:spcAft>
                <a:spcPct val="0"/>
              </a:spcAft>
              <a:buClr>
                <a:schemeClr val="hlink"/>
              </a:buClr>
              <a:buSzPct val="85000"/>
              <a:buFont typeface="Wingdings" panose="05000000000000000000" pitchFamily="2" charset="2"/>
              <a:buChar char="l"/>
              <a:defRPr sz="2800" b="0" i="0" u="none" kern="1200" baseline="0">
                <a:solidFill>
                  <a:schemeClr val="tx1"/>
                </a:solidFill>
                <a:latin typeface="Cambria Math" panose="02040503050406030204" charset="0"/>
                <a:ea typeface="+mn-ea"/>
                <a:cs typeface="Times New Roman" panose="02020603050405020304" pitchFamily="18" charset="0"/>
              </a:defRPr>
            </a:lvl1pPr>
            <a:lvl2pPr marL="742950" lvl="1" indent="-285750" algn="l" defTabSz="914400" rtl="0" eaLnBrk="1" fontAlgn="base" latinLnBrk="0" hangingPunct="0">
              <a:lnSpc>
                <a:spcPct val="100000"/>
              </a:lnSpc>
              <a:spcBef>
                <a:spcPct val="50000"/>
              </a:spcBef>
              <a:spcAft>
                <a:spcPct val="0"/>
              </a:spcAft>
              <a:buClr>
                <a:schemeClr val="accent2"/>
              </a:buClr>
              <a:buSzPct val="85000"/>
              <a:buFont typeface="Wingdings" panose="05000000000000000000" pitchFamily="2" charset="2"/>
              <a:buChar char="n"/>
              <a:defRPr sz="2800" b="0" i="0" u="none" kern="1200" baseline="0">
                <a:solidFill>
                  <a:schemeClr val="tx1"/>
                </a:solidFill>
                <a:latin typeface="Cambria Math" panose="02040503050406030204" charset="0"/>
                <a:ea typeface="+mn-ea"/>
                <a:cs typeface="Times New Roman" panose="02020603050405020304" pitchFamily="18" charset="0"/>
              </a:defRPr>
            </a:lvl2pPr>
            <a:lvl3pPr marL="1143000" lvl="2" indent="-228600" algn="l" defTabSz="914400" rtl="0" eaLnBrk="1" fontAlgn="base" latinLnBrk="0" hangingPunct="0">
              <a:lnSpc>
                <a:spcPct val="100000"/>
              </a:lnSpc>
              <a:spcBef>
                <a:spcPct val="50000"/>
              </a:spcBef>
              <a:spcAft>
                <a:spcPct val="0"/>
              </a:spcAft>
              <a:buSzTx/>
              <a:buFontTx/>
              <a:buChar char="•"/>
              <a:defRPr sz="2400" b="0" i="0" u="none" kern="1200" baseline="0">
                <a:solidFill>
                  <a:schemeClr val="tx1"/>
                </a:solidFill>
                <a:latin typeface="Cambria Math" panose="02040503050406030204" charset="0"/>
                <a:ea typeface="+mn-ea"/>
                <a:cs typeface="Times New Roman" panose="02020603050405020304" pitchFamily="18" charset="0"/>
              </a:defRPr>
            </a:lvl3pPr>
            <a:lvl4pPr marL="1600200" lvl="3"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4pPr>
            <a:lvl5pPr marL="2057400" lvl="4"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5pPr>
            <a:lvl6pPr marL="2514600" lvl="5"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6pPr>
            <a:lvl7pPr marL="2971800" lvl="6"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7pPr>
            <a:lvl8pPr marL="3429000" lvl="7"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8pPr>
            <a:lvl9pPr marL="3886200" lvl="8"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9pPr>
          </a:lstStyle>
          <a:p>
            <a:pPr marL="533400" indent="-533400">
              <a:buNone/>
            </a:pPr>
            <a:r>
              <a:rPr lang="zh-CN" altLang="en-US" sz="2400" dirty="0"/>
              <a:t>初学者在</a:t>
            </a:r>
            <a:r>
              <a:rPr lang="zh-CN" altLang="en-US" sz="2400" dirty="0">
                <a:solidFill>
                  <a:schemeClr val="hlink"/>
                </a:solidFill>
              </a:rPr>
              <a:t>编辑</a:t>
            </a:r>
            <a:r>
              <a:rPr lang="zh-CN" altLang="en-US" sz="2400" dirty="0"/>
              <a:t>源程序时需要注意的事项：</a:t>
            </a:r>
            <a:endParaRPr lang="zh-CN" altLang="en-US" sz="2400" dirty="0"/>
          </a:p>
          <a:p>
            <a:pPr marL="533400" indent="-533400">
              <a:buFont typeface="Wingdings" panose="05000000000000000000" pitchFamily="2" charset="2"/>
              <a:buAutoNum type="arabicPeriod"/>
            </a:pPr>
            <a:r>
              <a:rPr lang="zh-CN" altLang="en-US" sz="2400" dirty="0"/>
              <a:t>在源程序中</a:t>
            </a:r>
            <a:r>
              <a:rPr lang="zh-CN" altLang="en-US" sz="2400" dirty="0">
                <a:solidFill>
                  <a:schemeClr val="accent2"/>
                </a:solidFill>
              </a:rPr>
              <a:t>添加一些空行</a:t>
            </a:r>
            <a:r>
              <a:rPr lang="zh-CN" altLang="en-US" sz="2400" dirty="0"/>
              <a:t>有利于查看；</a:t>
            </a:r>
            <a:endParaRPr lang="zh-CN" altLang="en-US" sz="2400" dirty="0"/>
          </a:p>
          <a:p>
            <a:pPr marL="533400" indent="-533400">
              <a:buFont typeface="Wingdings" panose="05000000000000000000" pitchFamily="2" charset="2"/>
              <a:buAutoNum type="arabicPeriod"/>
            </a:pPr>
            <a:r>
              <a:rPr lang="zh-CN" altLang="en-US" sz="2400" dirty="0"/>
              <a:t>在源程序中应该</a:t>
            </a:r>
            <a:r>
              <a:rPr lang="zh-CN" altLang="en-US" sz="2400" dirty="0">
                <a:solidFill>
                  <a:schemeClr val="accent2"/>
                </a:solidFill>
              </a:rPr>
              <a:t>严格地使用缩进</a:t>
            </a:r>
            <a:r>
              <a:rPr lang="zh-CN" altLang="en-US" sz="2400" dirty="0"/>
              <a:t>：键入 制表符</a:t>
            </a:r>
            <a:r>
              <a:rPr lang="en-US" altLang="zh-CN" sz="2400" dirty="0"/>
              <a:t>(Tab) </a:t>
            </a:r>
            <a:r>
              <a:rPr lang="zh-CN" altLang="en-US" sz="2400" dirty="0"/>
              <a:t>或 使用 退格键</a:t>
            </a:r>
            <a:r>
              <a:rPr lang="en-US" altLang="zh-CN" sz="2400" err="1"/>
              <a:t>(BackSpace</a:t>
            </a:r>
            <a:r>
              <a:rPr lang="en-US" altLang="zh-CN" sz="2400" dirty="0"/>
              <a:t>)</a:t>
            </a:r>
            <a:r>
              <a:rPr lang="zh-CN" altLang="en-US" sz="2400" dirty="0"/>
              <a:t>。</a:t>
            </a:r>
            <a:endParaRPr lang="zh-CN" altLang="en-US" sz="2400" dirty="0"/>
          </a:p>
          <a:p>
            <a:pPr marL="533400" indent="-533400">
              <a:buFont typeface="Wingdings" panose="05000000000000000000" pitchFamily="2" charset="2"/>
              <a:buAutoNum type="arabicPeriod"/>
            </a:pPr>
            <a:r>
              <a:rPr lang="zh-CN" altLang="en-US" sz="2400" dirty="0">
                <a:latin typeface="Cambria" panose="02040503050406030204" pitchFamily="18" charset="0"/>
                <a:ea typeface="华文中宋" panose="02010600040101010101" charset="-122"/>
                <a:cs typeface="Cambria" panose="02040503050406030204" pitchFamily="18" charset="0"/>
                <a:sym typeface="+mn-ea"/>
              </a:rPr>
              <a:t>用</a:t>
            </a:r>
            <a:r>
              <a:rPr lang="zh-CN" altLang="en-US" sz="2400" dirty="0">
                <a:latin typeface="Cambria" panose="02040503050406030204" pitchFamily="18" charset="0"/>
                <a:ea typeface="华文中宋" panose="02010600040101010101" charset="-122"/>
                <a:cs typeface="Cambria" panose="02040503050406030204" pitchFamily="18" charset="0"/>
                <a:sym typeface="+mn-ea"/>
              </a:rPr>
              <a:t>鼠标切换中</a:t>
            </a:r>
            <a:r>
              <a:rPr lang="en-US" altLang="zh-CN" sz="2400" dirty="0">
                <a:latin typeface="Cambria" panose="02040503050406030204" pitchFamily="18" charset="0"/>
                <a:ea typeface="华文中宋" panose="02010600040101010101" charset="-122"/>
                <a:cs typeface="Cambria" panose="02040503050406030204" pitchFamily="18" charset="0"/>
                <a:sym typeface="+mn-ea"/>
              </a:rPr>
              <a:t>/</a:t>
            </a:r>
            <a:r>
              <a:rPr lang="zh-CN" altLang="en-US" sz="2400" dirty="0">
                <a:latin typeface="Cambria" panose="02040503050406030204" pitchFamily="18" charset="0"/>
                <a:ea typeface="华文中宋" panose="02010600040101010101" charset="-122"/>
                <a:cs typeface="Cambria" panose="02040503050406030204" pitchFamily="18" charset="0"/>
                <a:sym typeface="+mn-ea"/>
              </a:rPr>
              <a:t>英文输入法，或者用</a:t>
            </a:r>
            <a:r>
              <a:rPr lang="zh-CN" altLang="en-US" sz="2400" dirty="0">
                <a:latin typeface="Cambria" panose="02040503050406030204" pitchFamily="18" charset="0"/>
                <a:ea typeface="华文中宋" panose="02010600040101010101" charset="-122"/>
                <a:cs typeface="Cambria" panose="02040503050406030204" pitchFamily="18" charset="0"/>
                <a:sym typeface="+mn-ea"/>
              </a:rPr>
              <a:t>快捷键</a:t>
            </a:r>
            <a:r>
              <a:rPr lang="en-US" altLang="zh-CN" sz="2400" dirty="0">
                <a:latin typeface="Cambria" panose="02040503050406030204" pitchFamily="18" charset="0"/>
                <a:ea typeface="华文中宋" panose="02010600040101010101" charset="-122"/>
                <a:cs typeface="Cambria" panose="02040503050406030204" pitchFamily="18" charset="0"/>
                <a:sym typeface="+mn-ea"/>
              </a:rPr>
              <a:t> </a:t>
            </a:r>
            <a:r>
              <a:rPr lang="en-US" altLang="zh-CN" sz="2400" err="1">
                <a:solidFill>
                  <a:schemeClr val="accent2"/>
                </a:solidFill>
                <a:latin typeface="Cambria" panose="02040503050406030204" pitchFamily="18" charset="0"/>
                <a:ea typeface="华文中宋" panose="02010600040101010101" charset="-122"/>
                <a:cs typeface="Cambria" panose="02040503050406030204" pitchFamily="18" charset="0"/>
                <a:sym typeface="+mn-ea"/>
              </a:rPr>
              <a:t>Ctrl+Shift </a:t>
            </a:r>
            <a:r>
              <a:rPr lang="zh-CN" altLang="en-US" sz="2400" dirty="0">
                <a:latin typeface="Cambria" panose="02040503050406030204" pitchFamily="18" charset="0"/>
                <a:ea typeface="华文中宋" panose="02010600040101010101" charset="-122"/>
                <a:cs typeface="Cambria" panose="02040503050406030204" pitchFamily="18" charset="0"/>
                <a:sym typeface="+mn-ea"/>
              </a:rPr>
              <a:t>（按住 </a:t>
            </a:r>
            <a:r>
              <a:rPr lang="en-US" altLang="zh-CN" sz="2400" dirty="0">
                <a:latin typeface="Cambria" panose="02040503050406030204" pitchFamily="18" charset="0"/>
                <a:ea typeface="华文中宋" panose="02010600040101010101" charset="-122"/>
                <a:cs typeface="Cambria" panose="02040503050406030204" pitchFamily="18" charset="0"/>
                <a:sym typeface="+mn-ea"/>
              </a:rPr>
              <a:t>Ctrl </a:t>
            </a:r>
            <a:r>
              <a:rPr lang="zh-CN" altLang="en-US" sz="2400" dirty="0">
                <a:latin typeface="Cambria" panose="02040503050406030204" pitchFamily="18" charset="0"/>
                <a:ea typeface="华文中宋" panose="02010600040101010101" charset="-122"/>
                <a:cs typeface="Cambria" panose="02040503050406030204" pitchFamily="18" charset="0"/>
                <a:sym typeface="+mn-ea"/>
              </a:rPr>
              <a:t>键不放，再按其它键）</a:t>
            </a:r>
            <a:endParaRPr lang="zh-CN" altLang="en-US" sz="2400" dirty="0">
              <a:latin typeface="Cambria" panose="02040503050406030204" pitchFamily="18" charset="0"/>
              <a:ea typeface="华文中宋" panose="02010600040101010101" charset="-122"/>
              <a:cs typeface="Cambria" panose="02040503050406030204" pitchFamily="18" charset="0"/>
              <a:sym typeface="+mn-ea"/>
            </a:endParaRPr>
          </a:p>
          <a:p>
            <a:pPr marL="533400" indent="-533400">
              <a:buFont typeface="Wingdings" panose="05000000000000000000" pitchFamily="2" charset="2"/>
              <a:buAutoNum type="arabicPeriod"/>
            </a:pPr>
            <a:r>
              <a:rPr lang="zh-CN" altLang="en-US" sz="2400" dirty="0">
                <a:latin typeface="Cambria" panose="02040503050406030204" pitchFamily="18" charset="0"/>
                <a:ea typeface="华文中宋" panose="02010600040101010101" charset="-122"/>
                <a:cs typeface="Cambria" panose="02040503050406030204" pitchFamily="18" charset="0"/>
                <a:sym typeface="+mn-ea"/>
              </a:rPr>
              <a:t>注意中英文字符的区别：</a:t>
            </a:r>
            <a:endParaRPr lang="zh-CN" altLang="en-US" sz="2400" dirty="0">
              <a:latin typeface="Cambria" panose="02040503050406030204" pitchFamily="18" charset="0"/>
              <a:ea typeface="华文中宋" panose="02010600040101010101" charset="-122"/>
              <a:cs typeface="Cambria" panose="02040503050406030204" pitchFamily="18" charset="0"/>
              <a:sym typeface="+mn-ea"/>
            </a:endParaRPr>
          </a:p>
          <a:p>
            <a:pPr marL="0" indent="457200">
              <a:buFont typeface="Wingdings" panose="05000000000000000000" pitchFamily="2" charset="2"/>
              <a:buNone/>
            </a:pPr>
            <a:r>
              <a:rPr lang="zh-CN" altLang="en-US" sz="2400" dirty="0">
                <a:latin typeface="Cambria" panose="02040503050406030204" pitchFamily="18" charset="0"/>
                <a:ea typeface="华文中宋" panose="02010600040101010101" charset="-122"/>
                <a:cs typeface="Cambria" panose="02040503050406030204" pitchFamily="18" charset="0"/>
                <a:sym typeface="+mn-ea"/>
              </a:rPr>
              <a:t>英文分号</a:t>
            </a:r>
            <a:r>
              <a:rPr lang="en-US" altLang="zh-CN" sz="2400" dirty="0">
                <a:latin typeface="Cambria" panose="02040503050406030204" pitchFamily="18" charset="0"/>
                <a:ea typeface="华文中宋" panose="02010600040101010101" charset="-122"/>
                <a:cs typeface="Cambria" panose="02040503050406030204" pitchFamily="18" charset="0"/>
                <a:sym typeface="+mn-ea"/>
              </a:rPr>
              <a:t> </a:t>
            </a:r>
            <a:r>
              <a:rPr lang="en-US" altLang="zh-CN" sz="2400" dirty="0">
                <a:solidFill>
                  <a:srgbClr val="C00000"/>
                </a:solidFill>
                <a:latin typeface="Cambria" panose="02040503050406030204" pitchFamily="18" charset="0"/>
                <a:ea typeface="华文中宋" panose="02010600040101010101" charset="-122"/>
                <a:cs typeface="Cambria" panose="02040503050406030204" pitchFamily="18" charset="0"/>
                <a:sym typeface="+mn-ea"/>
              </a:rPr>
              <a:t>;</a:t>
            </a:r>
            <a:r>
              <a:rPr lang="en-US" altLang="zh-CN" sz="2400" dirty="0">
                <a:latin typeface="Cambria" panose="02040503050406030204" pitchFamily="18" charset="0"/>
                <a:ea typeface="华文中宋" panose="02010600040101010101" charset="-122"/>
                <a:cs typeface="Cambria" panose="02040503050406030204" pitchFamily="18" charset="0"/>
                <a:sym typeface="+mn-ea"/>
              </a:rPr>
              <a:t>   </a:t>
            </a:r>
            <a:r>
              <a:rPr lang="zh-CN" altLang="en-US" sz="2400" dirty="0">
                <a:latin typeface="Cambria" panose="02040503050406030204" pitchFamily="18" charset="0"/>
                <a:ea typeface="华文中宋" panose="02010600040101010101" charset="-122"/>
                <a:cs typeface="Cambria" panose="02040503050406030204" pitchFamily="18" charset="0"/>
                <a:sym typeface="+mn-ea"/>
              </a:rPr>
              <a:t>英文引号</a:t>
            </a:r>
            <a:r>
              <a:rPr lang="en-US" altLang="zh-CN" sz="2400" dirty="0">
                <a:latin typeface="Cambria" panose="02040503050406030204" pitchFamily="18" charset="0"/>
                <a:ea typeface="华文中宋" panose="02010600040101010101" charset="-122"/>
                <a:cs typeface="Cambria" panose="02040503050406030204" pitchFamily="18" charset="0"/>
                <a:sym typeface="+mn-ea"/>
              </a:rPr>
              <a:t> </a:t>
            </a:r>
            <a:r>
              <a:rPr lang="en-US" altLang="zh-CN" sz="2400" dirty="0">
                <a:solidFill>
                  <a:srgbClr val="C00000"/>
                </a:solidFill>
                <a:latin typeface="Times New Roman" panose="02020603050405020304" pitchFamily="18" charset="0"/>
                <a:ea typeface="华文中宋" panose="02010600040101010101" charset="-122"/>
                <a:sym typeface="+mn-ea"/>
              </a:rPr>
              <a:t>″  ″</a:t>
            </a:r>
            <a:endParaRPr lang="en-US" altLang="zh-CN" sz="2400" dirty="0">
              <a:latin typeface="Cambria" panose="02040503050406030204" pitchFamily="18" charset="0"/>
              <a:ea typeface="华文中宋" panose="02010600040101010101" charset="-122"/>
              <a:cs typeface="Cambria" panose="02040503050406030204" pitchFamily="18" charset="0"/>
              <a:sym typeface="+mn-ea"/>
            </a:endParaRPr>
          </a:p>
          <a:p>
            <a:pPr marL="0" indent="457200">
              <a:buFont typeface="Wingdings" panose="05000000000000000000" pitchFamily="2" charset="2"/>
              <a:buNone/>
            </a:pPr>
            <a:r>
              <a:rPr lang="zh-CN" altLang="en-US" sz="2400" dirty="0">
                <a:latin typeface="Cambria" panose="02040503050406030204" pitchFamily="18" charset="0"/>
                <a:ea typeface="华文中宋" panose="02010600040101010101" charset="-122"/>
                <a:cs typeface="Cambria" panose="02040503050406030204" pitchFamily="18" charset="0"/>
                <a:sym typeface="+mn-ea"/>
              </a:rPr>
              <a:t>中文分号</a:t>
            </a:r>
            <a:r>
              <a:rPr lang="zh-CN" altLang="en-US" sz="2400" b="1" u="sng" dirty="0">
                <a:solidFill>
                  <a:srgbClr val="FF0000"/>
                </a:solidFill>
                <a:latin typeface="Cambria" panose="02040503050406030204" pitchFamily="18" charset="0"/>
                <a:ea typeface="华文中宋" panose="02010600040101010101" charset="-122"/>
                <a:cs typeface="Cambria" panose="02040503050406030204" pitchFamily="18" charset="0"/>
                <a:sym typeface="+mn-ea"/>
              </a:rPr>
              <a:t>；</a:t>
            </a:r>
            <a:r>
              <a:rPr lang="zh-CN" altLang="en-US" sz="2400" dirty="0">
                <a:latin typeface="Cambria" panose="02040503050406030204" pitchFamily="18" charset="0"/>
                <a:ea typeface="华文中宋" panose="02010600040101010101" charset="-122"/>
                <a:cs typeface="Cambria" panose="02040503050406030204" pitchFamily="18" charset="0"/>
                <a:sym typeface="+mn-ea"/>
              </a:rPr>
              <a:t>中文引号</a:t>
            </a:r>
            <a:r>
              <a:rPr lang="en-US" altLang="zh-CN" sz="2400" dirty="0">
                <a:latin typeface="华文中宋" panose="02010600040101010101" charset="-122"/>
                <a:ea typeface="华文中宋" panose="02010600040101010101" charset="-122"/>
                <a:cs typeface="Cambria" panose="02040503050406030204" pitchFamily="18" charset="0"/>
                <a:sym typeface="+mn-ea"/>
              </a:rPr>
              <a:t> </a:t>
            </a:r>
            <a:r>
              <a:rPr lang="en-US" altLang="zh-CN" sz="2400" b="1" u="sng" dirty="0">
                <a:solidFill>
                  <a:srgbClr val="FF0000"/>
                </a:solidFill>
                <a:latin typeface="Cambria" panose="02040503050406030204" pitchFamily="18" charset="0"/>
                <a:ea typeface="黑体" panose="02010609060101010101" pitchFamily="49" charset="-122"/>
                <a:cs typeface="Cambria" panose="02040503050406030204" pitchFamily="18" charset="0"/>
                <a:sym typeface="+mn-ea"/>
              </a:rPr>
              <a:t>“ ”</a:t>
            </a:r>
            <a:r>
              <a:rPr lang="en-US" altLang="zh-CN" sz="2400" dirty="0">
                <a:solidFill>
                  <a:srgbClr val="FF0000"/>
                </a:solidFill>
                <a:latin typeface="Cambria" panose="02040503050406030204" pitchFamily="18" charset="0"/>
                <a:ea typeface="黑体" panose="02010609060101010101" pitchFamily="49" charset="-122"/>
                <a:cs typeface="Cambria" panose="02040503050406030204" pitchFamily="18" charset="0"/>
                <a:sym typeface="+mn-ea"/>
              </a:rPr>
              <a:t> </a:t>
            </a:r>
            <a:r>
              <a:rPr lang="en-US" altLang="zh-CN" sz="2400" dirty="0">
                <a:latin typeface="黑体" panose="02010609060101010101" pitchFamily="49" charset="-122"/>
                <a:ea typeface="黑体" panose="02010609060101010101" pitchFamily="49" charset="-122"/>
                <a:cs typeface="Cambria" panose="02040503050406030204" pitchFamily="18" charset="0"/>
                <a:sym typeface="+mn-ea"/>
              </a:rPr>
              <a:t> </a:t>
            </a:r>
            <a:endParaRPr lang="en-US" altLang="zh-CN" sz="2400" dirty="0">
              <a:latin typeface="黑体" panose="02010609060101010101" pitchFamily="49" charset="-122"/>
              <a:ea typeface="黑体" panose="02010609060101010101" pitchFamily="49" charset="-122"/>
              <a:cs typeface="Cambria" panose="02040503050406030204" pitchFamily="18" charset="0"/>
              <a:sym typeface="+mn-ea"/>
            </a:endParaRPr>
          </a:p>
          <a:p>
            <a:pPr marL="0" indent="457200">
              <a:buFont typeface="Wingdings" panose="05000000000000000000" pitchFamily="2" charset="2"/>
              <a:buNone/>
            </a:pPr>
            <a:r>
              <a:rPr lang="zh-CN" altLang="en-US" sz="2400" dirty="0">
                <a:latin typeface="华文中宋" panose="02010600040101010101" charset="-122"/>
                <a:ea typeface="华文中宋" panose="02010600040101010101" charset="-122"/>
                <a:cs typeface="Cambria" panose="02040503050406030204" pitchFamily="18" charset="0"/>
                <a:sym typeface="+mn-ea"/>
              </a:rPr>
              <a:t>（非法中文字符显示为</a:t>
            </a:r>
            <a:r>
              <a:rPr lang="zh-CN" altLang="en-US" sz="2400" b="1" u="sng" dirty="0">
                <a:solidFill>
                  <a:srgbClr val="FF0000"/>
                </a:solidFill>
                <a:latin typeface="华文中宋" panose="02010600040101010101" charset="-122"/>
                <a:ea typeface="华文中宋" panose="02010600040101010101" charset="-122"/>
                <a:cs typeface="Cambria" panose="02040503050406030204" pitchFamily="18" charset="0"/>
                <a:sym typeface="+mn-ea"/>
              </a:rPr>
              <a:t>粗体红色带下划线</a:t>
            </a:r>
            <a:r>
              <a:rPr lang="zh-CN" altLang="en-US" sz="2400" dirty="0">
                <a:latin typeface="华文中宋" panose="02010600040101010101" charset="-122"/>
                <a:ea typeface="华文中宋" panose="02010600040101010101" charset="-122"/>
                <a:cs typeface="Cambria" panose="02040503050406030204" pitchFamily="18" charset="0"/>
                <a:sym typeface="+mn-ea"/>
              </a:rPr>
              <a:t>）</a:t>
            </a:r>
            <a:endParaRPr lang="zh-CN" altLang="en-US" sz="2400" dirty="0">
              <a:latin typeface="华文中宋" panose="02010600040101010101" charset="-122"/>
              <a:ea typeface="华文中宋" panose="02010600040101010101" charset="-122"/>
              <a:cs typeface="Cambria" panose="02040503050406030204" pitchFamily="18" charset="0"/>
            </a:endParaRPr>
          </a:p>
          <a:p>
            <a:pPr marL="533400" indent="-533400">
              <a:buFont typeface="Wingdings" panose="05000000000000000000" pitchFamily="2" charset="2"/>
              <a:buAutoNum type="arabicPeriod"/>
            </a:pPr>
            <a:endParaRPr lang="zh-CN" altLang="en-US" sz="2400" dirty="0">
              <a:latin typeface="华文中宋" panose="02010600040101010101" charset="-122"/>
              <a:ea typeface="华文中宋"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pic>
        <p:nvPicPr>
          <p:cNvPr id="8" name="图片 7"/>
          <p:cNvPicPr>
            <a:picLocks noChangeAspect="1"/>
          </p:cNvPicPr>
          <p:nvPr/>
        </p:nvPicPr>
        <p:blipFill>
          <a:blip r:embed="rId1"/>
          <a:srcRect b="55541"/>
          <a:stretch>
            <a:fillRect/>
          </a:stretch>
        </p:blipFill>
        <p:spPr>
          <a:xfrm>
            <a:off x="467995" y="1196975"/>
            <a:ext cx="8100695" cy="896620"/>
          </a:xfrm>
          <a:prstGeom prst="rect">
            <a:avLst/>
          </a:prstGeom>
          <a:effectLst>
            <a:outerShdw blurRad="50800" dist="38100" dir="13500000" algn="br" rotWithShape="0">
              <a:prstClr val="black">
                <a:alpha val="40000"/>
              </a:prstClr>
            </a:outerShdw>
          </a:effectLst>
        </p:spPr>
      </p:pic>
      <p:sp>
        <p:nvSpPr>
          <p:cNvPr id="6" name="文本框 5"/>
          <p:cNvSpPr txBox="1"/>
          <p:nvPr/>
        </p:nvSpPr>
        <p:spPr>
          <a:xfrm>
            <a:off x="449580" y="623570"/>
            <a:ext cx="2682240" cy="462280"/>
          </a:xfrm>
          <a:prstGeom prst="rect">
            <a:avLst/>
          </a:prstGeom>
          <a:solidFill>
            <a:schemeClr val="accent1"/>
          </a:solidFill>
        </p:spPr>
        <p:txBody>
          <a:bodyPr wrap="square" rtlCol="0">
            <a:noAutofit/>
          </a:bodyPr>
          <a:p>
            <a:pPr algn="l">
              <a:lnSpc>
                <a:spcPct val="100000"/>
              </a:lnSpc>
            </a:pPr>
            <a:r>
              <a:rPr lang="en-US" altLang="zh-CN" dirty="0">
                <a:ea typeface="华文中宋" panose="02010600040101010101" charset="-122"/>
                <a:sym typeface="+mn-ea"/>
              </a:rPr>
              <a:t>1</a:t>
            </a:r>
            <a:r>
              <a:rPr lang="zh-CN" altLang="en-US" dirty="0">
                <a:ea typeface="华文中宋" panose="02010600040101010101" charset="-122"/>
                <a:sym typeface="+mn-ea"/>
              </a:rPr>
              <a:t>、点击</a:t>
            </a:r>
            <a:r>
              <a:rPr lang="zh-CN" altLang="en-US" dirty="0">
                <a:solidFill>
                  <a:srgbClr val="FF0000"/>
                </a:solidFill>
                <a:ea typeface="华文中宋" panose="02010600040101010101" charset="-122"/>
                <a:sym typeface="+mn-ea"/>
              </a:rPr>
              <a:t>保存</a:t>
            </a:r>
            <a:r>
              <a:rPr lang="zh-CN" altLang="en-US" dirty="0">
                <a:ea typeface="华文中宋" panose="02010600040101010101" charset="-122"/>
                <a:sym typeface="+mn-ea"/>
              </a:rPr>
              <a:t>按钮</a:t>
            </a:r>
            <a:endParaRPr lang="zh-CN" altLang="en-US" dirty="0">
              <a:ea typeface="华文中宋" panose="02010600040101010101" charset="-122"/>
              <a:sym typeface="+mn-ea"/>
            </a:endParaRPr>
          </a:p>
        </p:txBody>
      </p:sp>
      <p:sp>
        <p:nvSpPr>
          <p:cNvPr id="7" name="圆角矩形 6"/>
          <p:cNvSpPr/>
          <p:nvPr/>
        </p:nvSpPr>
        <p:spPr>
          <a:xfrm>
            <a:off x="1188085" y="1701165"/>
            <a:ext cx="346075" cy="357505"/>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3" name="图片 11"/>
          <p:cNvPicPr>
            <a:picLocks noChangeAspect="1"/>
          </p:cNvPicPr>
          <p:nvPr/>
        </p:nvPicPr>
        <p:blipFill>
          <a:blip r:embed="rId2"/>
          <a:stretch>
            <a:fillRect/>
          </a:stretch>
        </p:blipFill>
        <p:spPr>
          <a:xfrm>
            <a:off x="4067810" y="269240"/>
            <a:ext cx="4310380" cy="2973070"/>
          </a:xfrm>
          <a:prstGeom prst="rect">
            <a:avLst/>
          </a:prstGeom>
          <a:noFill/>
          <a:ln>
            <a:noFill/>
          </a:ln>
          <a:effectLst>
            <a:outerShdw blurRad="50800" dist="38100" dir="13500000" algn="br" rotWithShape="0">
              <a:prstClr val="black">
                <a:alpha val="40000"/>
              </a:prstClr>
            </a:outerShdw>
          </a:effectLst>
        </p:spPr>
      </p:pic>
      <p:pic>
        <p:nvPicPr>
          <p:cNvPr id="5" name="图片 4"/>
          <p:cNvPicPr>
            <a:picLocks noChangeAspect="1"/>
          </p:cNvPicPr>
          <p:nvPr/>
        </p:nvPicPr>
        <p:blipFill>
          <a:blip r:embed="rId3"/>
          <a:srcRect b="24787"/>
          <a:stretch>
            <a:fillRect/>
          </a:stretch>
        </p:blipFill>
        <p:spPr>
          <a:xfrm>
            <a:off x="518795" y="3284855"/>
            <a:ext cx="7599045" cy="3005455"/>
          </a:xfrm>
          <a:prstGeom prst="rect">
            <a:avLst/>
          </a:prstGeom>
        </p:spPr>
      </p:pic>
      <p:sp>
        <p:nvSpPr>
          <p:cNvPr id="10" name="圆角矩形 9"/>
          <p:cNvSpPr/>
          <p:nvPr/>
        </p:nvSpPr>
        <p:spPr>
          <a:xfrm>
            <a:off x="4211320" y="1126490"/>
            <a:ext cx="440055" cy="219710"/>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圆角矩形 10"/>
          <p:cNvSpPr/>
          <p:nvPr/>
        </p:nvSpPr>
        <p:spPr>
          <a:xfrm>
            <a:off x="4787900" y="2573655"/>
            <a:ext cx="440055" cy="128270"/>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圆角矩形 11"/>
          <p:cNvSpPr/>
          <p:nvPr/>
        </p:nvSpPr>
        <p:spPr>
          <a:xfrm>
            <a:off x="2124075" y="4149090"/>
            <a:ext cx="605155" cy="170815"/>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5004435" y="287020"/>
            <a:ext cx="3411220" cy="829945"/>
          </a:xfrm>
          <a:prstGeom prst="rect">
            <a:avLst/>
          </a:prstGeom>
          <a:solidFill>
            <a:schemeClr val="accent1"/>
          </a:solidFill>
        </p:spPr>
        <p:txBody>
          <a:bodyPr wrap="square" rtlCol="0">
            <a:spAutoFit/>
          </a:bodyPr>
          <a:p>
            <a:pPr algn="l"/>
            <a:r>
              <a:rPr lang="en-US" altLang="zh-CN" dirty="0">
                <a:ea typeface="华文中宋" panose="02010600040101010101" charset="-122"/>
                <a:sym typeface="+mn-ea"/>
              </a:rPr>
              <a:t>2</a:t>
            </a:r>
            <a:r>
              <a:rPr lang="zh-CN" altLang="en-US" dirty="0">
                <a:ea typeface="华文中宋" panose="02010600040101010101" charset="-122"/>
                <a:sym typeface="+mn-ea"/>
              </a:rPr>
              <a:t>、设定保存位置</a:t>
            </a:r>
            <a:br>
              <a:rPr lang="zh-CN" altLang="en-US" dirty="0">
                <a:ea typeface="华文中宋" panose="02010600040101010101" charset="-122"/>
                <a:sym typeface="+mn-ea"/>
              </a:rPr>
            </a:br>
            <a:r>
              <a:rPr lang="zh-CN" altLang="en-US" dirty="0">
                <a:ea typeface="华文中宋" panose="02010600040101010101" charset="-122"/>
                <a:sym typeface="+mn-ea"/>
              </a:rPr>
              <a:t>（桌面或其它文件夹）；</a:t>
            </a:r>
            <a:endParaRPr lang="zh-CN" altLang="en-US" dirty="0">
              <a:ea typeface="华文中宋" panose="02010600040101010101" charset="-122"/>
              <a:sym typeface="+mn-ea"/>
            </a:endParaRPr>
          </a:p>
        </p:txBody>
      </p:sp>
      <p:sp>
        <p:nvSpPr>
          <p:cNvPr id="3" name="文本框 2"/>
          <p:cNvSpPr txBox="1"/>
          <p:nvPr/>
        </p:nvSpPr>
        <p:spPr>
          <a:xfrm>
            <a:off x="5436235" y="2204720"/>
            <a:ext cx="2298065" cy="460375"/>
          </a:xfrm>
          <a:prstGeom prst="rect">
            <a:avLst/>
          </a:prstGeom>
          <a:solidFill>
            <a:schemeClr val="accent1"/>
          </a:solidFill>
        </p:spPr>
        <p:txBody>
          <a:bodyPr wrap="square" rtlCol="0" anchor="t">
            <a:spAutoFit/>
          </a:bodyPr>
          <a:p>
            <a:pPr algn="l"/>
            <a:r>
              <a:rPr lang="en-US" altLang="zh-CN" dirty="0">
                <a:ea typeface="华文中宋" panose="02010600040101010101" charset="-122"/>
                <a:sym typeface="+mn-ea"/>
              </a:rPr>
              <a:t>3</a:t>
            </a:r>
            <a:r>
              <a:rPr lang="zh-CN" altLang="en-US" dirty="0">
                <a:ea typeface="华文中宋" panose="02010600040101010101" charset="-122"/>
                <a:sym typeface="+mn-ea"/>
              </a:rPr>
              <a:t>、输入文件名；</a:t>
            </a:r>
            <a:endParaRPr lang="zh-CN" altLang="en-US" dirty="0">
              <a:ea typeface="华文中宋" panose="02010600040101010101" charset="-122"/>
              <a:sym typeface="+mn-ea"/>
            </a:endParaRPr>
          </a:p>
        </p:txBody>
      </p:sp>
      <p:cxnSp>
        <p:nvCxnSpPr>
          <p:cNvPr id="9" name="直接连接符 8"/>
          <p:cNvCxnSpPr>
            <a:stCxn id="2" idx="1"/>
            <a:endCxn id="10" idx="3"/>
          </p:cNvCxnSpPr>
          <p:nvPr/>
        </p:nvCxnSpPr>
        <p:spPr>
          <a:xfrm flipH="1">
            <a:off x="4651375" y="702310"/>
            <a:ext cx="353060" cy="534035"/>
          </a:xfrm>
          <a:prstGeom prst="line">
            <a:avLst/>
          </a:prstGeom>
          <a:ln w="28575">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3" idx="1"/>
            <a:endCxn id="11" idx="3"/>
          </p:cNvCxnSpPr>
          <p:nvPr/>
        </p:nvCxnSpPr>
        <p:spPr>
          <a:xfrm flipH="1">
            <a:off x="5227955" y="2435225"/>
            <a:ext cx="208280" cy="202565"/>
          </a:xfrm>
          <a:prstGeom prst="line">
            <a:avLst/>
          </a:prstGeom>
          <a:ln w="28575">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131820" y="3519170"/>
            <a:ext cx="5364480" cy="460375"/>
          </a:xfrm>
          <a:prstGeom prst="rect">
            <a:avLst/>
          </a:prstGeom>
          <a:solidFill>
            <a:schemeClr val="accent1"/>
          </a:solidFill>
        </p:spPr>
        <p:txBody>
          <a:bodyPr wrap="square" rtlCol="0" anchor="t">
            <a:spAutoFit/>
          </a:bodyPr>
          <a:p>
            <a:pPr algn="l"/>
            <a:r>
              <a:rPr lang="en-US" altLang="zh-CN" dirty="0">
                <a:ea typeface="华文中宋" panose="02010600040101010101" charset="-122"/>
                <a:sym typeface="+mn-ea"/>
              </a:rPr>
              <a:t>4</a:t>
            </a:r>
            <a:r>
              <a:rPr lang="zh-CN" altLang="en-US" dirty="0">
                <a:ea typeface="华文中宋" panose="02010600040101010101" charset="-122"/>
                <a:sym typeface="+mn-ea"/>
              </a:rPr>
              <a:t>、文件名出现在窗口标题栏和标签页</a:t>
            </a:r>
            <a:endParaRPr lang="zh-CN" altLang="en-US" dirty="0">
              <a:ea typeface="华文中宋" panose="02010600040101010101" charset="-122"/>
              <a:sym typeface="+mn-ea"/>
            </a:endParaRPr>
          </a:p>
        </p:txBody>
      </p:sp>
      <p:cxnSp>
        <p:nvCxnSpPr>
          <p:cNvPr id="16" name="直接连接符 15"/>
          <p:cNvCxnSpPr>
            <a:stCxn id="15" idx="1"/>
            <a:endCxn id="18" idx="3"/>
          </p:cNvCxnSpPr>
          <p:nvPr/>
        </p:nvCxnSpPr>
        <p:spPr>
          <a:xfrm flipH="1" flipV="1">
            <a:off x="1691640" y="3402330"/>
            <a:ext cx="1440180" cy="347345"/>
          </a:xfrm>
          <a:prstGeom prst="line">
            <a:avLst/>
          </a:prstGeom>
          <a:ln w="28575">
            <a:solidFill>
              <a:schemeClr val="accent2"/>
            </a:solidFill>
            <a:tailEnd type="none"/>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5" idx="1"/>
            <a:endCxn id="12" idx="3"/>
          </p:cNvCxnSpPr>
          <p:nvPr/>
        </p:nvCxnSpPr>
        <p:spPr>
          <a:xfrm flipH="1">
            <a:off x="2729230" y="3749675"/>
            <a:ext cx="402590" cy="485140"/>
          </a:xfrm>
          <a:prstGeom prst="line">
            <a:avLst/>
          </a:prstGeom>
          <a:ln w="28575">
            <a:solidFill>
              <a:schemeClr val="accent2"/>
            </a:solidFill>
            <a:tailEnd type="none"/>
          </a:ln>
        </p:spPr>
        <p:style>
          <a:lnRef idx="1">
            <a:schemeClr val="accent1"/>
          </a:lnRef>
          <a:fillRef idx="0">
            <a:schemeClr val="accent1"/>
          </a:fillRef>
          <a:effectRef idx="0">
            <a:schemeClr val="accent1"/>
          </a:effectRef>
          <a:fontRef idx="minor">
            <a:schemeClr val="tx1"/>
          </a:fontRef>
        </p:style>
      </p:cxnSp>
      <p:sp>
        <p:nvSpPr>
          <p:cNvPr id="18" name="圆角矩形 17"/>
          <p:cNvSpPr/>
          <p:nvPr/>
        </p:nvSpPr>
        <p:spPr>
          <a:xfrm>
            <a:off x="683895" y="3284855"/>
            <a:ext cx="1007745" cy="234315"/>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395605" y="116840"/>
            <a:ext cx="2609850" cy="460375"/>
          </a:xfrm>
          <a:prstGeom prst="rect">
            <a:avLst/>
          </a:prstGeom>
          <a:noFill/>
        </p:spPr>
        <p:txBody>
          <a:bodyPr wrap="square" rtlCol="0" anchor="t">
            <a:spAutoFit/>
          </a:bodyPr>
          <a:p>
            <a:pPr algn="l">
              <a:lnSpc>
                <a:spcPct val="100000"/>
              </a:lnSpc>
            </a:pPr>
            <a:r>
              <a:rPr lang="zh-CN" altLang="en-US" dirty="0">
                <a:solidFill>
                  <a:schemeClr val="tx2"/>
                </a:solidFill>
                <a:ea typeface="华文中宋" panose="02010600040101010101" charset="-122"/>
                <a:sym typeface="+mn-ea"/>
              </a:rPr>
              <a:t>保存源代码文件：</a:t>
            </a:r>
            <a:endParaRPr lang="zh-CN" altLang="en-US" dirty="0">
              <a:solidFill>
                <a:schemeClr val="tx2"/>
              </a:solidFill>
              <a:ea typeface="华文中宋" panose="02010600040101010101" charset="-122"/>
              <a:sym typeface="+mn-ea"/>
            </a:endParaRPr>
          </a:p>
        </p:txBody>
      </p:sp>
      <p:cxnSp>
        <p:nvCxnSpPr>
          <p:cNvPr id="20" name="直接连接符 19"/>
          <p:cNvCxnSpPr>
            <a:stCxn id="6" idx="2"/>
            <a:endCxn id="7" idx="0"/>
          </p:cNvCxnSpPr>
          <p:nvPr/>
        </p:nvCxnSpPr>
        <p:spPr>
          <a:xfrm flipH="1">
            <a:off x="1361440" y="1085850"/>
            <a:ext cx="429260" cy="615315"/>
          </a:xfrm>
          <a:prstGeom prst="line">
            <a:avLst/>
          </a:prstGeom>
          <a:ln w="28575">
            <a:solidFill>
              <a:schemeClr val="accent2"/>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768350" y="976630"/>
            <a:ext cx="7441565" cy="5744845"/>
          </a:xfrm>
          <a:prstGeom prst="rect">
            <a:avLst/>
          </a:prstGeom>
        </p:spPr>
      </p:pic>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53603" name="内容占位符 153602"/>
          <p:cNvSpPr>
            <a:spLocks noGrp="1"/>
          </p:cNvSpPr>
          <p:nvPr>
            <p:ph sz="half" idx="1"/>
          </p:nvPr>
        </p:nvSpPr>
        <p:spPr>
          <a:xfrm>
            <a:off x="539750" y="385445"/>
            <a:ext cx="8316595" cy="1033780"/>
          </a:xfrm>
        </p:spPr>
        <p:txBody>
          <a:bodyPr/>
          <a:p>
            <a:pPr marL="0" indent="0">
              <a:buClr>
                <a:schemeClr val="accent2"/>
              </a:buClr>
              <a:buSzPct val="85000"/>
              <a:buFont typeface="Wingdings" panose="05000000000000000000" pitchFamily="2" charset="2"/>
              <a:buNone/>
            </a:pPr>
            <a:r>
              <a:rPr lang="zh-CN" altLang="en-US" b="0" dirty="0"/>
              <a:t>完成编辑，点击“</a:t>
            </a:r>
            <a:r>
              <a:rPr lang="zh-CN" altLang="en-US" b="0" dirty="0">
                <a:solidFill>
                  <a:schemeClr val="accent2"/>
                </a:solidFill>
              </a:rPr>
              <a:t>编译</a:t>
            </a:r>
            <a:r>
              <a:rPr lang="zh-CN" altLang="en-US" b="0" dirty="0"/>
              <a:t>”按钮就可以进行编译。</a:t>
            </a:r>
            <a:endParaRPr lang="zh-CN" altLang="en-US" b="0" dirty="0"/>
          </a:p>
        </p:txBody>
      </p:sp>
      <p:sp>
        <p:nvSpPr>
          <p:cNvPr id="153604" name="内容占位符 153603"/>
          <p:cNvSpPr>
            <a:spLocks noGrp="1"/>
          </p:cNvSpPr>
          <p:nvPr>
            <p:ph sz="half" idx="2"/>
          </p:nvPr>
        </p:nvSpPr>
        <p:spPr>
          <a:xfrm>
            <a:off x="4284345" y="4364990"/>
            <a:ext cx="4184650" cy="1558925"/>
          </a:xfrm>
          <a:solidFill>
            <a:schemeClr val="accent1"/>
          </a:solidFill>
          <a:ln>
            <a:solidFill>
              <a:srgbClr val="CC0000"/>
            </a:solidFill>
            <a:miter/>
          </a:ln>
        </p:spPr>
        <p:txBody>
          <a:bodyPr/>
          <a:p>
            <a:pPr>
              <a:buClr>
                <a:schemeClr val="accent2"/>
              </a:buClr>
              <a:buSzPct val="85000"/>
              <a:buFont typeface="Wingdings" panose="05000000000000000000" pitchFamily="2" charset="2"/>
            </a:pPr>
            <a:r>
              <a:rPr lang="zh-CN" altLang="en-US" sz="2000" b="0" dirty="0"/>
              <a:t>编译时，如果源程序含有错误，则会显示</a:t>
            </a:r>
            <a:r>
              <a:rPr lang="zh-CN" altLang="en-US" sz="2000" b="0" dirty="0">
                <a:solidFill>
                  <a:schemeClr val="accent2"/>
                </a:solidFill>
              </a:rPr>
              <a:t>错误信息</a:t>
            </a:r>
            <a:r>
              <a:rPr lang="zh-CN" altLang="en-US" sz="2000" b="0" dirty="0"/>
              <a:t>。</a:t>
            </a:r>
            <a:endParaRPr lang="zh-CN" altLang="en-US" sz="2000" b="0" dirty="0"/>
          </a:p>
          <a:p>
            <a:pPr>
              <a:buClr>
                <a:schemeClr val="accent2"/>
              </a:buClr>
              <a:buSzPct val="85000"/>
              <a:buFont typeface="Wingdings" panose="05000000000000000000" pitchFamily="2" charset="2"/>
            </a:pPr>
            <a:r>
              <a:rPr lang="zh-CN" altLang="en-US" sz="2000" b="0" dirty="0"/>
              <a:t>用户需要分析错误信息，并修改源程序。</a:t>
            </a:r>
            <a:endParaRPr lang="zh-CN" altLang="en-US" sz="2000" b="0" dirty="0"/>
          </a:p>
        </p:txBody>
      </p:sp>
      <p:sp>
        <p:nvSpPr>
          <p:cNvPr id="153606" name="圆角矩形 153605"/>
          <p:cNvSpPr/>
          <p:nvPr/>
        </p:nvSpPr>
        <p:spPr>
          <a:xfrm>
            <a:off x="2628265" y="4054475"/>
            <a:ext cx="1166495" cy="154940"/>
          </a:xfrm>
          <a:prstGeom prst="roundRect">
            <a:avLst>
              <a:gd name="adj" fmla="val 16667"/>
            </a:avLst>
          </a:prstGeom>
          <a:noFill/>
          <a:ln w="19050" cap="flat" cmpd="sng">
            <a:solidFill>
              <a:srgbClr val="CC0000"/>
            </a:solidFill>
            <a:prstDash val="solid"/>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153607" name="任意多边形 153606"/>
          <p:cNvSpPr/>
          <p:nvPr/>
        </p:nvSpPr>
        <p:spPr>
          <a:xfrm>
            <a:off x="8468678" y="4724718"/>
            <a:ext cx="431800" cy="287337"/>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153608" name="圆角矩形 153607"/>
          <p:cNvSpPr/>
          <p:nvPr/>
        </p:nvSpPr>
        <p:spPr>
          <a:xfrm>
            <a:off x="4716145" y="1340485"/>
            <a:ext cx="287655" cy="278765"/>
          </a:xfrm>
          <a:prstGeom prst="roundRect">
            <a:avLst>
              <a:gd name="adj" fmla="val 16667"/>
            </a:avLst>
          </a:prstGeom>
          <a:noFill/>
          <a:ln w="28575" cap="flat" cmpd="sng">
            <a:solidFill>
              <a:srgbClr val="CC0000"/>
            </a:solidFill>
            <a:prstDash val="solid"/>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cxnSp>
        <p:nvCxnSpPr>
          <p:cNvPr id="4" name="直接箭头连接符 3"/>
          <p:cNvCxnSpPr/>
          <p:nvPr/>
        </p:nvCxnSpPr>
        <p:spPr>
          <a:xfrm>
            <a:off x="4100830" y="859155"/>
            <a:ext cx="615315" cy="48133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5" name="圆角矩形 4"/>
          <p:cNvSpPr/>
          <p:nvPr/>
        </p:nvSpPr>
        <p:spPr>
          <a:xfrm>
            <a:off x="2844165" y="5876925"/>
            <a:ext cx="1166495" cy="154940"/>
          </a:xfrm>
          <a:prstGeom prst="roundRect">
            <a:avLst>
              <a:gd name="adj" fmla="val 16667"/>
            </a:avLst>
          </a:prstGeom>
          <a:noFill/>
          <a:ln w="19050" cap="flat" cmpd="sng">
            <a:solidFill>
              <a:srgbClr val="CC0000"/>
            </a:solidFill>
            <a:prstDash val="solid"/>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pic>
        <p:nvPicPr>
          <p:cNvPr id="3" name="内容占位符 2"/>
          <p:cNvPicPr>
            <a:picLocks noChangeAspect="1"/>
          </p:cNvPicPr>
          <p:nvPr>
            <p:ph idx="1"/>
          </p:nvPr>
        </p:nvPicPr>
        <p:blipFill>
          <a:blip r:embed="rId1"/>
          <a:stretch>
            <a:fillRect/>
          </a:stretch>
        </p:blipFill>
        <p:spPr>
          <a:xfrm>
            <a:off x="467995" y="1052830"/>
            <a:ext cx="8136255" cy="4394835"/>
          </a:xfrm>
          <a:prstGeom prst="rect">
            <a:avLst/>
          </a:prstGeom>
        </p:spPr>
      </p:pic>
      <p:sp>
        <p:nvSpPr>
          <p:cNvPr id="154626" name="内容占位符 154625"/>
          <p:cNvSpPr>
            <a:spLocks noGrp="1"/>
          </p:cNvSpPr>
          <p:nvPr/>
        </p:nvSpPr>
        <p:spPr>
          <a:xfrm>
            <a:off x="395605" y="260350"/>
            <a:ext cx="8136255" cy="553085"/>
          </a:xfrm>
          <a:prstGeom prst="rect">
            <a:avLst/>
          </a:prstGeom>
          <a:noFill/>
          <a:ln w="9525">
            <a:noFill/>
          </a:ln>
        </p:spPr>
        <p:txBody>
          <a:bodyPr anchor="t"/>
          <a:lstStyle>
            <a:lvl1pPr marL="342900" lvl="0" indent="-342900" algn="l" defTabSz="914400" rtl="0" eaLnBrk="1" fontAlgn="base" latinLnBrk="0" hangingPunct="0">
              <a:lnSpc>
                <a:spcPct val="100000"/>
              </a:lnSpc>
              <a:spcBef>
                <a:spcPct val="50000"/>
              </a:spcBef>
              <a:spcAft>
                <a:spcPct val="0"/>
              </a:spcAft>
              <a:buClr>
                <a:schemeClr val="hlink"/>
              </a:buClr>
              <a:buSzPct val="85000"/>
              <a:buFont typeface="Wingdings" panose="05000000000000000000" pitchFamily="2" charset="2"/>
              <a:buChar char="l"/>
              <a:defRPr sz="2800" b="0" i="0" u="none" kern="1200" baseline="0">
                <a:solidFill>
                  <a:schemeClr val="tx1"/>
                </a:solidFill>
                <a:latin typeface="Cambria Math" panose="02040503050406030204" charset="0"/>
                <a:ea typeface="+mn-ea"/>
                <a:cs typeface="Times New Roman" panose="02020603050405020304" pitchFamily="18" charset="0"/>
              </a:defRPr>
            </a:lvl1pPr>
            <a:lvl2pPr marL="742950" lvl="1" indent="-285750" algn="l" defTabSz="914400" rtl="0" eaLnBrk="1" fontAlgn="base" latinLnBrk="0" hangingPunct="0">
              <a:lnSpc>
                <a:spcPct val="100000"/>
              </a:lnSpc>
              <a:spcBef>
                <a:spcPct val="50000"/>
              </a:spcBef>
              <a:spcAft>
                <a:spcPct val="0"/>
              </a:spcAft>
              <a:buClr>
                <a:schemeClr val="accent2"/>
              </a:buClr>
              <a:buSzPct val="85000"/>
              <a:buFont typeface="Wingdings" panose="05000000000000000000" pitchFamily="2" charset="2"/>
              <a:buChar char="n"/>
              <a:defRPr sz="2800" b="0" i="0" u="none" kern="1200" baseline="0">
                <a:solidFill>
                  <a:schemeClr val="tx1"/>
                </a:solidFill>
                <a:latin typeface="Cambria Math" panose="02040503050406030204" charset="0"/>
                <a:ea typeface="+mn-ea"/>
                <a:cs typeface="Times New Roman" panose="02020603050405020304" pitchFamily="18" charset="0"/>
              </a:defRPr>
            </a:lvl2pPr>
            <a:lvl3pPr marL="1143000" lvl="2" indent="-228600" algn="l" defTabSz="914400" rtl="0" eaLnBrk="1" fontAlgn="base" latinLnBrk="0" hangingPunct="0">
              <a:lnSpc>
                <a:spcPct val="100000"/>
              </a:lnSpc>
              <a:spcBef>
                <a:spcPct val="50000"/>
              </a:spcBef>
              <a:spcAft>
                <a:spcPct val="0"/>
              </a:spcAft>
              <a:buSzTx/>
              <a:buFontTx/>
              <a:buChar char="•"/>
              <a:defRPr sz="2400" b="0" i="0" u="none" kern="1200" baseline="0">
                <a:solidFill>
                  <a:schemeClr val="tx1"/>
                </a:solidFill>
                <a:latin typeface="Cambria Math" panose="02040503050406030204" charset="0"/>
                <a:ea typeface="+mn-ea"/>
                <a:cs typeface="Times New Roman" panose="02020603050405020304" pitchFamily="18" charset="0"/>
              </a:defRPr>
            </a:lvl3pPr>
            <a:lvl4pPr marL="1600200" lvl="3"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4pPr>
            <a:lvl5pPr marL="2057400" lvl="4"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5pPr>
            <a:lvl6pPr marL="2514600" lvl="5"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6pPr>
            <a:lvl7pPr marL="2971800" lvl="6"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7pPr>
            <a:lvl8pPr marL="3429000" lvl="7"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8pPr>
            <a:lvl9pPr marL="3886200" lvl="8"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9pPr>
          </a:lstStyle>
          <a:p>
            <a:pPr>
              <a:buNone/>
            </a:pPr>
            <a:r>
              <a:rPr lang="zh-CN" altLang="en-US" dirty="0"/>
              <a:t>初学者容易</a:t>
            </a:r>
            <a:r>
              <a:rPr lang="zh-CN" altLang="en-US" dirty="0">
                <a:solidFill>
                  <a:schemeClr val="accent2"/>
                </a:solidFill>
              </a:rPr>
              <a:t>编译</a:t>
            </a:r>
            <a:r>
              <a:rPr lang="zh-CN" altLang="en-US" dirty="0"/>
              <a:t>出错的例子</a:t>
            </a:r>
            <a:r>
              <a:rPr lang="en-US" altLang="zh-CN" dirty="0"/>
              <a:t>(1)</a:t>
            </a:r>
            <a:r>
              <a:rPr lang="zh-CN" altLang="en-US" dirty="0"/>
              <a:t>：</a:t>
            </a:r>
            <a:endParaRPr lang="zh-CN" altLang="en-US" dirty="0"/>
          </a:p>
        </p:txBody>
      </p:sp>
      <p:sp>
        <p:nvSpPr>
          <p:cNvPr id="2" name="文本框 1"/>
          <p:cNvSpPr txBox="1"/>
          <p:nvPr/>
        </p:nvSpPr>
        <p:spPr>
          <a:xfrm>
            <a:off x="3996055" y="3284855"/>
            <a:ext cx="3299460" cy="706755"/>
          </a:xfrm>
          <a:prstGeom prst="rect">
            <a:avLst/>
          </a:prstGeom>
          <a:solidFill>
            <a:schemeClr val="accent1"/>
          </a:solidFill>
          <a:ln>
            <a:solidFill>
              <a:schemeClr val="accent2"/>
            </a:solidFill>
          </a:ln>
        </p:spPr>
        <p:txBody>
          <a:bodyPr wrap="square" rtlCol="0">
            <a:spAutoFit/>
          </a:bodyPr>
          <a:p>
            <a:pPr algn="l"/>
            <a:r>
              <a:rPr lang="zh-CN" altLang="en-US" sz="2000" dirty="0">
                <a:ea typeface="华文中宋" panose="02010600040101010101" charset="-122"/>
                <a:sym typeface="+mn-ea"/>
              </a:rPr>
              <a:t>错误原因：缺失英文分号</a:t>
            </a:r>
            <a:endParaRPr lang="zh-CN" altLang="en-US" sz="2000" dirty="0">
              <a:ea typeface="华文中宋" panose="02010600040101010101" charset="-122"/>
              <a:sym typeface="+mn-ea"/>
            </a:endParaRPr>
          </a:p>
          <a:p>
            <a:pPr algn="l"/>
            <a:r>
              <a:rPr lang="zh-CN" altLang="en-US" sz="2000" dirty="0">
                <a:ea typeface="华文中宋" panose="02010600040101010101" charset="-122"/>
                <a:sym typeface="+mn-ea"/>
              </a:rPr>
              <a:t>解决办法：</a:t>
            </a:r>
            <a:r>
              <a:rPr lang="zh-CN" altLang="en-US" sz="2000" dirty="0">
                <a:ea typeface="华文中宋" panose="02010600040101010101" charset="-122"/>
                <a:sym typeface="+mn-ea"/>
              </a:rPr>
              <a:t>补充键入该字符</a:t>
            </a:r>
            <a:endParaRPr lang="zh-CN" altLang="en-US" sz="2000" dirty="0">
              <a:ea typeface="华文中宋" panose="02010600040101010101" charset="-122"/>
              <a:sym typeface="+mn-ea"/>
            </a:endParaRPr>
          </a:p>
        </p:txBody>
      </p:sp>
      <p:cxnSp>
        <p:nvCxnSpPr>
          <p:cNvPr id="5" name="直接箭头连接符 4"/>
          <p:cNvCxnSpPr/>
          <p:nvPr/>
        </p:nvCxnSpPr>
        <p:spPr>
          <a:xfrm flipH="1" flipV="1">
            <a:off x="5508625" y="2997200"/>
            <a:ext cx="70485" cy="28829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4"/>
          <p:cNvSpPr>
            <a:spLocks noGrp="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pic>
        <p:nvPicPr>
          <p:cNvPr id="3" name="内容占位符 2"/>
          <p:cNvPicPr>
            <a:picLocks noChangeAspect="1"/>
          </p:cNvPicPr>
          <p:nvPr>
            <p:ph idx="1"/>
          </p:nvPr>
        </p:nvPicPr>
        <p:blipFill>
          <a:blip r:embed="rId1"/>
          <a:stretch>
            <a:fillRect/>
          </a:stretch>
        </p:blipFill>
        <p:spPr>
          <a:xfrm>
            <a:off x="539750" y="1506220"/>
            <a:ext cx="8136255" cy="4349115"/>
          </a:xfrm>
          <a:prstGeom prst="rect">
            <a:avLst/>
          </a:prstGeom>
        </p:spPr>
      </p:pic>
      <p:sp>
        <p:nvSpPr>
          <p:cNvPr id="154626" name="内容占位符 154625"/>
          <p:cNvSpPr>
            <a:spLocks noGrp="1"/>
          </p:cNvSpPr>
          <p:nvPr/>
        </p:nvSpPr>
        <p:spPr>
          <a:xfrm>
            <a:off x="504190" y="401320"/>
            <a:ext cx="8136255" cy="553085"/>
          </a:xfrm>
          <a:prstGeom prst="rect">
            <a:avLst/>
          </a:prstGeom>
          <a:noFill/>
          <a:ln w="9525">
            <a:noFill/>
          </a:ln>
        </p:spPr>
        <p:txBody>
          <a:bodyPr anchor="t"/>
          <a:lstStyle>
            <a:lvl1pPr marL="342900" lvl="0" indent="-342900" algn="l" defTabSz="914400" rtl="0" eaLnBrk="1" fontAlgn="base" latinLnBrk="0" hangingPunct="0">
              <a:lnSpc>
                <a:spcPct val="100000"/>
              </a:lnSpc>
              <a:spcBef>
                <a:spcPct val="50000"/>
              </a:spcBef>
              <a:spcAft>
                <a:spcPct val="0"/>
              </a:spcAft>
              <a:buClr>
                <a:schemeClr val="hlink"/>
              </a:buClr>
              <a:buSzPct val="85000"/>
              <a:buFont typeface="Wingdings" panose="05000000000000000000" pitchFamily="2" charset="2"/>
              <a:buChar char="l"/>
              <a:defRPr sz="2800" b="0" i="0" u="none" kern="1200" baseline="0">
                <a:solidFill>
                  <a:schemeClr val="tx1"/>
                </a:solidFill>
                <a:latin typeface="Cambria Math" panose="02040503050406030204" charset="0"/>
                <a:ea typeface="+mn-ea"/>
                <a:cs typeface="Times New Roman" panose="02020603050405020304" pitchFamily="18" charset="0"/>
              </a:defRPr>
            </a:lvl1pPr>
            <a:lvl2pPr marL="742950" lvl="1" indent="-285750" algn="l" defTabSz="914400" rtl="0" eaLnBrk="1" fontAlgn="base" latinLnBrk="0" hangingPunct="0">
              <a:lnSpc>
                <a:spcPct val="100000"/>
              </a:lnSpc>
              <a:spcBef>
                <a:spcPct val="50000"/>
              </a:spcBef>
              <a:spcAft>
                <a:spcPct val="0"/>
              </a:spcAft>
              <a:buClr>
                <a:schemeClr val="accent2"/>
              </a:buClr>
              <a:buSzPct val="85000"/>
              <a:buFont typeface="Wingdings" panose="05000000000000000000" pitchFamily="2" charset="2"/>
              <a:buChar char="n"/>
              <a:defRPr sz="2800" b="0" i="0" u="none" kern="1200" baseline="0">
                <a:solidFill>
                  <a:schemeClr val="tx1"/>
                </a:solidFill>
                <a:latin typeface="Cambria Math" panose="02040503050406030204" charset="0"/>
                <a:ea typeface="+mn-ea"/>
                <a:cs typeface="Times New Roman" panose="02020603050405020304" pitchFamily="18" charset="0"/>
              </a:defRPr>
            </a:lvl2pPr>
            <a:lvl3pPr marL="1143000" lvl="2" indent="-228600" algn="l" defTabSz="914400" rtl="0" eaLnBrk="1" fontAlgn="base" latinLnBrk="0" hangingPunct="0">
              <a:lnSpc>
                <a:spcPct val="100000"/>
              </a:lnSpc>
              <a:spcBef>
                <a:spcPct val="50000"/>
              </a:spcBef>
              <a:spcAft>
                <a:spcPct val="0"/>
              </a:spcAft>
              <a:buSzTx/>
              <a:buFontTx/>
              <a:buChar char="•"/>
              <a:defRPr sz="2400" b="0" i="0" u="none" kern="1200" baseline="0">
                <a:solidFill>
                  <a:schemeClr val="tx1"/>
                </a:solidFill>
                <a:latin typeface="Cambria Math" panose="02040503050406030204" charset="0"/>
                <a:ea typeface="+mn-ea"/>
                <a:cs typeface="Times New Roman" panose="02020603050405020304" pitchFamily="18" charset="0"/>
              </a:defRPr>
            </a:lvl3pPr>
            <a:lvl4pPr marL="1600200" lvl="3"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4pPr>
            <a:lvl5pPr marL="2057400" lvl="4"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5pPr>
            <a:lvl6pPr marL="2514600" lvl="5"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6pPr>
            <a:lvl7pPr marL="2971800" lvl="6"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7pPr>
            <a:lvl8pPr marL="3429000" lvl="7"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8pPr>
            <a:lvl9pPr marL="3886200" lvl="8"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9pPr>
          </a:lstStyle>
          <a:p>
            <a:pPr>
              <a:buNone/>
            </a:pPr>
            <a:r>
              <a:rPr lang="zh-CN" altLang="en-US" dirty="0"/>
              <a:t>初学者容易</a:t>
            </a:r>
            <a:r>
              <a:rPr lang="zh-CN" altLang="en-US" dirty="0">
                <a:solidFill>
                  <a:schemeClr val="accent2"/>
                </a:solidFill>
              </a:rPr>
              <a:t>编译</a:t>
            </a:r>
            <a:r>
              <a:rPr lang="zh-CN" altLang="en-US" dirty="0"/>
              <a:t>出错的例子</a:t>
            </a:r>
            <a:r>
              <a:rPr lang="en-US" altLang="zh-CN" dirty="0"/>
              <a:t>(2)</a:t>
            </a:r>
            <a:r>
              <a:rPr lang="zh-CN" altLang="en-US" dirty="0"/>
              <a:t>：</a:t>
            </a:r>
            <a:endParaRPr lang="zh-CN" altLang="en-US" dirty="0"/>
          </a:p>
        </p:txBody>
      </p:sp>
      <p:sp>
        <p:nvSpPr>
          <p:cNvPr id="2" name="文本框 1"/>
          <p:cNvSpPr txBox="1"/>
          <p:nvPr>
            <p:custDataLst>
              <p:tags r:id="rId2"/>
            </p:custDataLst>
          </p:nvPr>
        </p:nvSpPr>
        <p:spPr>
          <a:xfrm>
            <a:off x="3420110" y="3789045"/>
            <a:ext cx="3480435" cy="706755"/>
          </a:xfrm>
          <a:prstGeom prst="rect">
            <a:avLst/>
          </a:prstGeom>
          <a:solidFill>
            <a:schemeClr val="accent1"/>
          </a:solidFill>
          <a:ln>
            <a:solidFill>
              <a:schemeClr val="accent2"/>
            </a:solidFill>
          </a:ln>
        </p:spPr>
        <p:txBody>
          <a:bodyPr wrap="square" rtlCol="0">
            <a:spAutoFit/>
          </a:bodyPr>
          <a:p>
            <a:pPr algn="l"/>
            <a:r>
              <a:rPr lang="zh-CN" altLang="en-US" sz="2000" dirty="0">
                <a:ea typeface="华文中宋" panose="02010600040101010101" charset="-122"/>
                <a:sym typeface="+mn-ea"/>
              </a:rPr>
              <a:t>错误原因：缺失英文双引号</a:t>
            </a:r>
            <a:endParaRPr lang="zh-CN" altLang="en-US" sz="2000" dirty="0">
              <a:ea typeface="华文中宋" panose="02010600040101010101" charset="-122"/>
              <a:sym typeface="+mn-ea"/>
            </a:endParaRPr>
          </a:p>
          <a:p>
            <a:pPr algn="l"/>
            <a:r>
              <a:rPr lang="zh-CN" altLang="en-US" sz="2000" dirty="0">
                <a:ea typeface="华文中宋" panose="02010600040101010101" charset="-122"/>
                <a:sym typeface="+mn-ea"/>
              </a:rPr>
              <a:t>解决办法：补充键入该字符</a:t>
            </a:r>
            <a:endParaRPr lang="zh-CN" altLang="en-US" sz="2000" dirty="0">
              <a:ea typeface="华文中宋" panose="02010600040101010101" charset="-122"/>
              <a:sym typeface="+mn-ea"/>
            </a:endParaRPr>
          </a:p>
        </p:txBody>
      </p:sp>
      <p:cxnSp>
        <p:nvCxnSpPr>
          <p:cNvPr id="4" name="直接箭头连接符 3"/>
          <p:cNvCxnSpPr/>
          <p:nvPr>
            <p:custDataLst>
              <p:tags r:id="rId3"/>
            </p:custDataLst>
          </p:nvPr>
        </p:nvCxnSpPr>
        <p:spPr>
          <a:xfrm flipH="1" flipV="1">
            <a:off x="4861560" y="3500755"/>
            <a:ext cx="70485" cy="28829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pic>
        <p:nvPicPr>
          <p:cNvPr id="5" name="图片 4"/>
          <p:cNvPicPr>
            <a:picLocks noChangeAspect="1"/>
          </p:cNvPicPr>
          <p:nvPr/>
        </p:nvPicPr>
        <p:blipFill>
          <a:blip r:embed="rId1"/>
          <a:stretch>
            <a:fillRect/>
          </a:stretch>
        </p:blipFill>
        <p:spPr>
          <a:xfrm>
            <a:off x="395605" y="980440"/>
            <a:ext cx="8147050" cy="4629150"/>
          </a:xfrm>
          <a:prstGeom prst="rect">
            <a:avLst/>
          </a:prstGeom>
        </p:spPr>
      </p:pic>
      <p:sp>
        <p:nvSpPr>
          <p:cNvPr id="154626" name="内容占位符 154625"/>
          <p:cNvSpPr>
            <a:spLocks noGrp="1"/>
          </p:cNvSpPr>
          <p:nvPr>
            <p:ph idx="1"/>
          </p:nvPr>
        </p:nvSpPr>
        <p:spPr>
          <a:xfrm>
            <a:off x="504190" y="401320"/>
            <a:ext cx="8136255" cy="553085"/>
          </a:xfrm>
        </p:spPr>
        <p:txBody>
          <a:bodyPr/>
          <a:p>
            <a:pPr>
              <a:buNone/>
            </a:pPr>
            <a:r>
              <a:rPr lang="zh-CN" altLang="en-US" dirty="0"/>
              <a:t>初学者容易</a:t>
            </a:r>
            <a:r>
              <a:rPr lang="zh-CN" altLang="en-US" dirty="0">
                <a:solidFill>
                  <a:schemeClr val="accent2"/>
                </a:solidFill>
              </a:rPr>
              <a:t>编译</a:t>
            </a:r>
            <a:r>
              <a:rPr lang="zh-CN" altLang="en-US" dirty="0"/>
              <a:t>出错的例子</a:t>
            </a:r>
            <a:r>
              <a:rPr lang="en-US" altLang="zh-CN" dirty="0"/>
              <a:t>(3)</a:t>
            </a:r>
            <a:r>
              <a:rPr lang="zh-CN" altLang="en-US" dirty="0"/>
              <a:t>：</a:t>
            </a:r>
            <a:endParaRPr lang="zh-CN" altLang="en-US" dirty="0"/>
          </a:p>
        </p:txBody>
      </p:sp>
      <p:sp>
        <p:nvSpPr>
          <p:cNvPr id="3" name="文本框 2"/>
          <p:cNvSpPr txBox="1"/>
          <p:nvPr>
            <p:custDataLst>
              <p:tags r:id="rId2"/>
            </p:custDataLst>
          </p:nvPr>
        </p:nvSpPr>
        <p:spPr>
          <a:xfrm>
            <a:off x="1908175" y="3689985"/>
            <a:ext cx="4850765" cy="706755"/>
          </a:xfrm>
          <a:prstGeom prst="rect">
            <a:avLst/>
          </a:prstGeom>
          <a:solidFill>
            <a:schemeClr val="accent1"/>
          </a:solidFill>
          <a:ln>
            <a:solidFill>
              <a:schemeClr val="accent2"/>
            </a:solidFill>
          </a:ln>
        </p:spPr>
        <p:txBody>
          <a:bodyPr wrap="square" rtlCol="0">
            <a:spAutoFit/>
          </a:bodyPr>
          <a:p>
            <a:pPr algn="l"/>
            <a:r>
              <a:rPr lang="zh-CN" altLang="en-US" sz="2000" dirty="0">
                <a:ea typeface="华文中宋" panose="02010600040101010101" charset="-122"/>
                <a:sym typeface="+mn-ea"/>
              </a:rPr>
              <a:t>错误原因：非法的中文双引号</a:t>
            </a:r>
            <a:endParaRPr lang="zh-CN" altLang="en-US" sz="2000" dirty="0">
              <a:ea typeface="华文中宋" panose="02010600040101010101" charset="-122"/>
              <a:sym typeface="+mn-ea"/>
            </a:endParaRPr>
          </a:p>
          <a:p>
            <a:pPr algn="l"/>
            <a:r>
              <a:rPr lang="zh-CN" altLang="en-US" sz="2000" dirty="0">
                <a:ea typeface="华文中宋" panose="02010600040101010101" charset="-122"/>
                <a:sym typeface="+mn-ea"/>
              </a:rPr>
              <a:t>解决办法：把中文双引号改为英文双引号</a:t>
            </a:r>
            <a:endParaRPr lang="zh-CN" altLang="en-US" sz="2000" dirty="0">
              <a:ea typeface="华文中宋" panose="02010600040101010101" charset="-122"/>
              <a:sym typeface="+mn-ea"/>
            </a:endParaRPr>
          </a:p>
        </p:txBody>
      </p:sp>
      <p:cxnSp>
        <p:nvCxnSpPr>
          <p:cNvPr id="4" name="直接箭头连接符 3"/>
          <p:cNvCxnSpPr/>
          <p:nvPr>
            <p:custDataLst>
              <p:tags r:id="rId3"/>
            </p:custDataLst>
          </p:nvPr>
        </p:nvCxnSpPr>
        <p:spPr>
          <a:xfrm flipV="1">
            <a:off x="3491865" y="3258185"/>
            <a:ext cx="0" cy="43180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custDataLst>
              <p:tags r:id="rId4"/>
            </p:custDataLst>
          </p:nvPr>
        </p:nvCxnSpPr>
        <p:spPr>
          <a:xfrm flipV="1">
            <a:off x="5436235" y="3258185"/>
            <a:ext cx="0" cy="43180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67995" y="5661025"/>
            <a:ext cx="7745095" cy="829945"/>
          </a:xfrm>
          <a:prstGeom prst="rect">
            <a:avLst/>
          </a:prstGeom>
          <a:noFill/>
        </p:spPr>
        <p:txBody>
          <a:bodyPr wrap="square" rtlCol="0" anchor="t">
            <a:spAutoFit/>
          </a:bodyPr>
          <a:p>
            <a:pPr algn="l"/>
            <a:r>
              <a:rPr lang="zh-CN" altLang="en-US" dirty="0">
                <a:solidFill>
                  <a:schemeClr val="tx1"/>
                </a:solidFill>
                <a:latin typeface="华文中宋" panose="02010600040101010101" charset="-122"/>
                <a:ea typeface="华文中宋" panose="02010600040101010101" charset="-122"/>
                <a:sym typeface="+mn-ea"/>
              </a:rPr>
              <a:t>经验技巧：出现大量错误时，首先</a:t>
            </a:r>
            <a:r>
              <a:rPr lang="zh-CN" altLang="en-US" dirty="0">
                <a:solidFill>
                  <a:schemeClr val="accent2"/>
                </a:solidFill>
                <a:latin typeface="华文中宋" panose="02010600040101010101" charset="-122"/>
                <a:ea typeface="华文中宋" panose="02010600040101010101" charset="-122"/>
                <a:sym typeface="+mn-ea"/>
              </a:rPr>
              <a:t>注意排除第一个错误</a:t>
            </a:r>
            <a:r>
              <a:rPr lang="zh-CN" altLang="en-US" dirty="0">
                <a:solidFill>
                  <a:schemeClr val="tx1"/>
                </a:solidFill>
                <a:latin typeface="华文中宋" panose="02010600040101010101" charset="-122"/>
                <a:ea typeface="华文中宋" panose="02010600040101010101" charset="-122"/>
                <a:sym typeface="+mn-ea"/>
              </a:rPr>
              <a:t>，</a:t>
            </a:r>
            <a:r>
              <a:rPr lang="zh-CN" altLang="en-US" dirty="0">
                <a:solidFill>
                  <a:schemeClr val="accent2"/>
                </a:solidFill>
                <a:latin typeface="华文中宋" panose="02010600040101010101" charset="-122"/>
                <a:ea typeface="华文中宋" panose="02010600040101010101" charset="-122"/>
                <a:sym typeface="+mn-ea"/>
              </a:rPr>
              <a:t>然后重新编译</a:t>
            </a:r>
            <a:r>
              <a:rPr lang="zh-CN" altLang="en-US" dirty="0">
                <a:solidFill>
                  <a:schemeClr val="tx1"/>
                </a:solidFill>
                <a:latin typeface="华文中宋" panose="02010600040101010101" charset="-122"/>
                <a:ea typeface="华文中宋" panose="02010600040101010101" charset="-122"/>
                <a:sym typeface="+mn-ea"/>
              </a:rPr>
              <a:t>，可能会消除很多错误，或产生新的错误。</a:t>
            </a:r>
            <a:endParaRPr lang="zh-CN" altLang="en-US" dirty="0">
              <a:solidFill>
                <a:schemeClr val="tx1"/>
              </a:solidFill>
              <a:latin typeface="华文中宋" panose="02010600040101010101" charset="-122"/>
              <a:ea typeface="华文中宋"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395605" y="1196340"/>
            <a:ext cx="8425815" cy="4803775"/>
          </a:xfrm>
          <a:prstGeom prst="rect">
            <a:avLst/>
          </a:prstGeom>
        </p:spPr>
      </p:pic>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54626" name="内容占位符 154625"/>
          <p:cNvSpPr>
            <a:spLocks noGrp="1"/>
          </p:cNvSpPr>
          <p:nvPr>
            <p:ph idx="1"/>
          </p:nvPr>
        </p:nvSpPr>
        <p:spPr>
          <a:xfrm>
            <a:off x="504190" y="401320"/>
            <a:ext cx="8136255" cy="553085"/>
          </a:xfrm>
        </p:spPr>
        <p:txBody>
          <a:bodyPr/>
          <a:p>
            <a:pPr>
              <a:buNone/>
            </a:pPr>
            <a:r>
              <a:rPr lang="zh-CN" altLang="en-US" dirty="0"/>
              <a:t>初学者容易</a:t>
            </a:r>
            <a:r>
              <a:rPr lang="zh-CN" altLang="en-US" dirty="0">
                <a:solidFill>
                  <a:schemeClr val="accent2"/>
                </a:solidFill>
              </a:rPr>
              <a:t>编译</a:t>
            </a:r>
            <a:r>
              <a:rPr lang="zh-CN" altLang="en-US" dirty="0"/>
              <a:t>出错的例子</a:t>
            </a:r>
            <a:r>
              <a:rPr lang="en-US" altLang="zh-CN" dirty="0"/>
              <a:t>(4)</a:t>
            </a:r>
            <a:r>
              <a:rPr lang="zh-CN" altLang="en-US" dirty="0"/>
              <a:t>：</a:t>
            </a:r>
            <a:endParaRPr lang="zh-CN" altLang="en-US" dirty="0"/>
          </a:p>
        </p:txBody>
      </p:sp>
      <p:sp>
        <p:nvSpPr>
          <p:cNvPr id="154628" name="直接连接符 154627"/>
          <p:cNvSpPr/>
          <p:nvPr/>
        </p:nvSpPr>
        <p:spPr>
          <a:xfrm>
            <a:off x="2899410" y="3051810"/>
            <a:ext cx="646430" cy="5715"/>
          </a:xfrm>
          <a:prstGeom prst="line">
            <a:avLst/>
          </a:prstGeom>
          <a:ln w="38100" cap="flat" cmpd="sng">
            <a:solidFill>
              <a:srgbClr val="CC0000"/>
            </a:solidFill>
            <a:prstDash val="solid"/>
            <a:headEnd type="none" w="med" len="med"/>
            <a:tailEnd type="none" w="med" len="med"/>
          </a:ln>
        </p:spPr>
      </p:sp>
      <p:sp>
        <p:nvSpPr>
          <p:cNvPr id="4" name="文本框 3"/>
          <p:cNvSpPr txBox="1"/>
          <p:nvPr>
            <p:custDataLst>
              <p:tags r:id="rId2"/>
            </p:custDataLst>
          </p:nvPr>
        </p:nvSpPr>
        <p:spPr>
          <a:xfrm>
            <a:off x="2484120" y="3789045"/>
            <a:ext cx="3846195" cy="706755"/>
          </a:xfrm>
          <a:prstGeom prst="rect">
            <a:avLst/>
          </a:prstGeom>
          <a:solidFill>
            <a:schemeClr val="accent1"/>
          </a:solidFill>
          <a:ln>
            <a:solidFill>
              <a:schemeClr val="accent2"/>
            </a:solidFill>
          </a:ln>
        </p:spPr>
        <p:txBody>
          <a:bodyPr wrap="square" rtlCol="0">
            <a:spAutoFit/>
          </a:bodyPr>
          <a:p>
            <a:pPr algn="l"/>
            <a:r>
              <a:rPr lang="zh-CN" altLang="en-US" sz="2000" dirty="0">
                <a:ea typeface="华文中宋" panose="02010600040101010101" charset="-122"/>
                <a:sym typeface="+mn-ea"/>
              </a:rPr>
              <a:t>错误原因：</a:t>
            </a:r>
            <a:r>
              <a:rPr lang="en-US" altLang="zh-CN" sz="2000" b="1" dirty="0">
                <a:latin typeface="Cambria" panose="02040503050406030204" pitchFamily="18" charset="0"/>
                <a:ea typeface="华文中宋" panose="02010600040101010101" charset="-122"/>
                <a:cs typeface="Cambria" panose="02040503050406030204" pitchFamily="18" charset="0"/>
                <a:sym typeface="+mn-ea"/>
              </a:rPr>
              <a:t>main </a:t>
            </a:r>
            <a:r>
              <a:rPr lang="zh-CN" altLang="en-US" sz="2000" b="1" dirty="0">
                <a:latin typeface="Cambria" panose="02040503050406030204" pitchFamily="18" charset="0"/>
                <a:ea typeface="华文中宋" panose="02010600040101010101" charset="-122"/>
                <a:cs typeface="Cambria" panose="02040503050406030204" pitchFamily="18" charset="0"/>
                <a:sym typeface="+mn-ea"/>
              </a:rPr>
              <a:t>写成了 </a:t>
            </a:r>
            <a:r>
              <a:rPr lang="en-US" altLang="zh-CN" sz="2000" b="1" err="1">
                <a:latin typeface="Cambria" panose="02040503050406030204" pitchFamily="18" charset="0"/>
                <a:ea typeface="华文中宋" panose="02010600040101010101" charset="-122"/>
                <a:cs typeface="Cambria" panose="02040503050406030204" pitchFamily="18" charset="0"/>
                <a:sym typeface="+mn-ea"/>
              </a:rPr>
              <a:t>mian</a:t>
            </a:r>
            <a:endParaRPr lang="zh-CN" altLang="en-US" sz="2000" dirty="0">
              <a:ea typeface="华文中宋" panose="02010600040101010101" charset="-122"/>
              <a:sym typeface="+mn-ea"/>
            </a:endParaRPr>
          </a:p>
          <a:p>
            <a:pPr algn="l"/>
            <a:r>
              <a:rPr lang="zh-CN" altLang="en-US" sz="2000" dirty="0">
                <a:ea typeface="华文中宋" panose="02010600040101010101" charset="-122"/>
                <a:sym typeface="+mn-ea"/>
              </a:rPr>
              <a:t>解决办法：改正为</a:t>
            </a:r>
            <a:r>
              <a:rPr lang="en-US" altLang="zh-CN" sz="2000" dirty="0">
                <a:ea typeface="华文中宋" panose="02010600040101010101" charset="-122"/>
                <a:sym typeface="+mn-ea"/>
              </a:rPr>
              <a:t> main</a:t>
            </a:r>
            <a:endParaRPr lang="en-US" altLang="zh-CN" sz="2000" dirty="0">
              <a:ea typeface="华文中宋" panose="02010600040101010101" charset="-122"/>
              <a:sym typeface="+mn-ea"/>
            </a:endParaRPr>
          </a:p>
        </p:txBody>
      </p:sp>
      <p:cxnSp>
        <p:nvCxnSpPr>
          <p:cNvPr id="6" name="直接箭头连接符 5"/>
          <p:cNvCxnSpPr/>
          <p:nvPr>
            <p:custDataLst>
              <p:tags r:id="rId3"/>
            </p:custDataLst>
          </p:nvPr>
        </p:nvCxnSpPr>
        <p:spPr>
          <a:xfrm flipH="1" flipV="1">
            <a:off x="3275965" y="3068955"/>
            <a:ext cx="288290" cy="720090"/>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36870" name="内容占位符 36869"/>
          <p:cNvSpPr>
            <a:spLocks noGrp="1"/>
          </p:cNvSpPr>
          <p:nvPr>
            <p:ph idx="1"/>
          </p:nvPr>
        </p:nvSpPr>
        <p:spPr>
          <a:xfrm>
            <a:off x="503555" y="384810"/>
            <a:ext cx="8182610" cy="5919470"/>
          </a:xfrm>
        </p:spPr>
        <p:txBody>
          <a:bodyPr/>
          <a:p>
            <a:pPr>
              <a:lnSpc>
                <a:spcPct val="90000"/>
              </a:lnSpc>
            </a:pPr>
            <a:r>
              <a:rPr lang="en-US" altLang="zh-CN" dirty="0"/>
              <a:t>“</a:t>
            </a:r>
            <a:r>
              <a:rPr lang="zh-CN" altLang="en-US" dirty="0"/>
              <a:t>程序”的一些直观特征：</a:t>
            </a:r>
            <a:endParaRPr lang="zh-CN" altLang="en-US" dirty="0"/>
          </a:p>
          <a:p>
            <a:pPr lvl="1">
              <a:lnSpc>
                <a:spcPct val="120000"/>
              </a:lnSpc>
              <a:spcBef>
                <a:spcPts val="0"/>
              </a:spcBef>
              <a:spcAft>
                <a:spcPts val="0"/>
              </a:spcAft>
            </a:pPr>
            <a:r>
              <a:rPr lang="zh-CN" altLang="en-US" sz="2400" dirty="0"/>
              <a:t>按部就班地进行；</a:t>
            </a:r>
            <a:endParaRPr lang="zh-CN" altLang="en-US" sz="2400" dirty="0"/>
          </a:p>
          <a:p>
            <a:pPr lvl="1">
              <a:lnSpc>
                <a:spcPct val="120000"/>
              </a:lnSpc>
              <a:spcBef>
                <a:spcPts val="0"/>
              </a:spcBef>
              <a:spcAft>
                <a:spcPts val="0"/>
              </a:spcAft>
            </a:pPr>
            <a:r>
              <a:rPr lang="zh-CN" altLang="en-US" sz="2400" dirty="0"/>
              <a:t>有开始，有结束；</a:t>
            </a:r>
            <a:endParaRPr lang="zh-CN" altLang="en-US" sz="2400" dirty="0"/>
          </a:p>
          <a:p>
            <a:pPr lvl="1">
              <a:lnSpc>
                <a:spcPct val="120000"/>
              </a:lnSpc>
              <a:spcBef>
                <a:spcPts val="0"/>
              </a:spcBef>
              <a:spcAft>
                <a:spcPts val="0"/>
              </a:spcAft>
            </a:pPr>
            <a:r>
              <a:rPr lang="zh-CN" altLang="en-US" sz="2400" dirty="0"/>
              <a:t>完成某项具体任务；</a:t>
            </a:r>
            <a:endParaRPr lang="zh-CN" altLang="en-US" sz="2400" dirty="0"/>
          </a:p>
          <a:p>
            <a:pPr lvl="1">
              <a:lnSpc>
                <a:spcPct val="120000"/>
              </a:lnSpc>
              <a:spcBef>
                <a:spcPts val="0"/>
              </a:spcBef>
              <a:spcAft>
                <a:spcPts val="0"/>
              </a:spcAft>
            </a:pPr>
            <a:r>
              <a:rPr lang="zh-CN" altLang="en-US" sz="2400" dirty="0"/>
              <a:t>需要用某种记法形式描述（计算机程序需要用某种精确定义的形式描述）；</a:t>
            </a:r>
            <a:endParaRPr lang="zh-CN" altLang="en-US" sz="2400" dirty="0"/>
          </a:p>
          <a:p>
            <a:pPr lvl="1">
              <a:lnSpc>
                <a:spcPct val="120000"/>
              </a:lnSpc>
              <a:spcBef>
                <a:spcPts val="0"/>
              </a:spcBef>
              <a:spcAft>
                <a:spcPts val="0"/>
              </a:spcAft>
            </a:pPr>
            <a:r>
              <a:rPr lang="zh-CN" altLang="en-US" sz="2400" dirty="0"/>
              <a:t>是在一些基本动作的基础上描述的；</a:t>
            </a:r>
            <a:endParaRPr lang="zh-CN" altLang="en-US" sz="2400" dirty="0"/>
          </a:p>
          <a:p>
            <a:pPr lvl="1">
              <a:lnSpc>
                <a:spcPct val="120000"/>
              </a:lnSpc>
              <a:spcBef>
                <a:spcPts val="0"/>
              </a:spcBef>
              <a:spcAft>
                <a:spcPts val="0"/>
              </a:spcAft>
            </a:pPr>
            <a:r>
              <a:rPr lang="zh-CN" altLang="en-US" sz="2400" dirty="0"/>
              <a:t>不同的描述粒度（细节程度）；</a:t>
            </a:r>
            <a:endParaRPr lang="zh-CN" altLang="en-US" sz="2400" dirty="0"/>
          </a:p>
          <a:p>
            <a:pPr lvl="1">
              <a:lnSpc>
                <a:spcPct val="120000"/>
              </a:lnSpc>
              <a:spcBef>
                <a:spcPts val="0"/>
              </a:spcBef>
              <a:spcAft>
                <a:spcPts val="0"/>
              </a:spcAft>
            </a:pPr>
            <a:r>
              <a:rPr lang="en-US" altLang="zh-CN" sz="2400">
                <a:latin typeface="Cambria" panose="02040503050406030204" pitchFamily="18" charset="0"/>
              </a:rPr>
              <a:t>…</a:t>
            </a:r>
            <a:r>
              <a:rPr lang="en-US" altLang="zh-CN" sz="2400"/>
              <a:t> </a:t>
            </a:r>
            <a:r>
              <a:rPr lang="en-US" altLang="zh-CN" sz="2400">
                <a:latin typeface="Cambria" panose="02040503050406030204" pitchFamily="18" charset="0"/>
              </a:rPr>
              <a:t>…</a:t>
            </a:r>
            <a:endParaRPr lang="en-US" altLang="zh-CN" sz="2400"/>
          </a:p>
          <a:p>
            <a:pPr lvl="0">
              <a:lnSpc>
                <a:spcPct val="125000"/>
              </a:lnSpc>
              <a:spcBef>
                <a:spcPts val="50"/>
              </a:spcBef>
              <a:spcAft>
                <a:spcPts val="0"/>
              </a:spcAft>
            </a:pPr>
            <a:r>
              <a:rPr lang="zh-CN" altLang="en-US" dirty="0">
                <a:solidFill>
                  <a:schemeClr val="accent2"/>
                </a:solidFill>
              </a:rPr>
              <a:t>把</a:t>
            </a:r>
            <a:r>
              <a:rPr lang="zh-CN" altLang="en-US" dirty="0">
                <a:solidFill>
                  <a:schemeClr val="hlink"/>
                </a:solidFill>
              </a:rPr>
              <a:t>程序</a:t>
            </a:r>
            <a:r>
              <a:rPr lang="en-US" altLang="zh-CN" dirty="0">
                <a:solidFill>
                  <a:schemeClr val="hlink"/>
                </a:solidFill>
              </a:rPr>
              <a:t>(program)</a:t>
            </a:r>
            <a:r>
              <a:rPr lang="zh-CN" altLang="en-US" dirty="0">
                <a:solidFill>
                  <a:schemeClr val="accent2"/>
                </a:solidFill>
              </a:rPr>
              <a:t>和</a:t>
            </a:r>
            <a:r>
              <a:rPr lang="zh-CN" altLang="en-US" dirty="0">
                <a:solidFill>
                  <a:schemeClr val="hlink"/>
                </a:solidFill>
              </a:rPr>
              <a:t>编写程序</a:t>
            </a:r>
            <a:r>
              <a:rPr lang="en-US" altLang="zh-CN" dirty="0">
                <a:solidFill>
                  <a:schemeClr val="hlink"/>
                </a:solidFill>
              </a:rPr>
              <a:t>(programming) </a:t>
            </a:r>
            <a:r>
              <a:rPr lang="zh-CN" altLang="en-US" dirty="0">
                <a:solidFill>
                  <a:schemeClr val="accent2"/>
                </a:solidFill>
              </a:rPr>
              <a:t>作为关注的对象进行系统研究，主要是在现代计算机领域里。</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386080" y="313055"/>
            <a:ext cx="8300720" cy="6408420"/>
          </a:xfrm>
          <a:prstGeom prst="rect">
            <a:avLst/>
          </a:prstGeom>
        </p:spPr>
      </p:pic>
      <p:sp>
        <p:nvSpPr>
          <p:cNvPr id="153606" name="圆角矩形 153605"/>
          <p:cNvSpPr/>
          <p:nvPr/>
        </p:nvSpPr>
        <p:spPr>
          <a:xfrm>
            <a:off x="2484120" y="3716655"/>
            <a:ext cx="1224915" cy="212725"/>
          </a:xfrm>
          <a:prstGeom prst="roundRect">
            <a:avLst>
              <a:gd name="adj" fmla="val 16667"/>
            </a:avLst>
          </a:prstGeom>
          <a:noFill/>
          <a:ln w="19050" cap="flat" cmpd="sng">
            <a:solidFill>
              <a:srgbClr val="CC0000"/>
            </a:solidFill>
            <a:prstDash val="solid"/>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5" name="圆角矩形 4"/>
          <p:cNvSpPr/>
          <p:nvPr/>
        </p:nvSpPr>
        <p:spPr>
          <a:xfrm>
            <a:off x="2700020" y="5732780"/>
            <a:ext cx="1322070" cy="200660"/>
          </a:xfrm>
          <a:prstGeom prst="roundRect">
            <a:avLst>
              <a:gd name="adj" fmla="val 16667"/>
            </a:avLst>
          </a:prstGeom>
          <a:noFill/>
          <a:ln w="19050" cap="flat" cmpd="sng">
            <a:solidFill>
              <a:srgbClr val="CC0000"/>
            </a:solidFill>
            <a:prstDash val="solid"/>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59747" name="内容占位符 159746"/>
          <p:cNvSpPr>
            <a:spLocks noGrp="1"/>
          </p:cNvSpPr>
          <p:nvPr>
            <p:ph sz="half" idx="1"/>
          </p:nvPr>
        </p:nvSpPr>
        <p:spPr>
          <a:xfrm>
            <a:off x="3708400" y="1628775"/>
            <a:ext cx="4824095" cy="1790065"/>
          </a:xfrm>
          <a:solidFill>
            <a:schemeClr val="accent1"/>
          </a:solidFill>
          <a:ln>
            <a:solidFill>
              <a:srgbClr val="CC0000"/>
            </a:solidFill>
            <a:miter/>
          </a:ln>
        </p:spPr>
        <p:txBody>
          <a:bodyPr/>
          <a:p>
            <a:pPr>
              <a:buClr>
                <a:schemeClr val="accent2"/>
              </a:buClr>
              <a:buSzPct val="85000"/>
              <a:buFont typeface="Wingdings" panose="05000000000000000000" pitchFamily="2" charset="2"/>
            </a:pPr>
            <a:r>
              <a:rPr lang="zh-CN" altLang="en-US" sz="2400" dirty="0"/>
              <a:t>经过反复修改，消除源代码中的编辑错误，最终编译连接成功，生成</a:t>
            </a:r>
            <a:r>
              <a:rPr lang="zh-CN" altLang="en-US" sz="2400" dirty="0">
                <a:solidFill>
                  <a:srgbClr val="C00000"/>
                </a:solidFill>
              </a:rPr>
              <a:t>可执行文件</a:t>
            </a:r>
            <a:r>
              <a:rPr lang="zh-CN" altLang="en-US" sz="2400" dirty="0"/>
              <a:t>。</a:t>
            </a:r>
            <a:endParaRPr lang="zh-CN" altLang="en-US" sz="2400" dirty="0"/>
          </a:p>
          <a:p>
            <a:pPr>
              <a:buClr>
                <a:schemeClr val="accent2"/>
              </a:buClr>
              <a:buSzPct val="85000"/>
              <a:buFont typeface="Wingdings" panose="05000000000000000000" pitchFamily="2" charset="2"/>
            </a:pPr>
            <a:r>
              <a:rPr lang="zh-CN" altLang="en-US" sz="2400" dirty="0"/>
              <a:t>编辑器下方显示</a:t>
            </a:r>
            <a:r>
              <a:rPr lang="zh-CN" altLang="en-US" sz="2400" dirty="0">
                <a:solidFill>
                  <a:srgbClr val="C00000"/>
                </a:solidFill>
              </a:rPr>
              <a:t>编译日志</a:t>
            </a:r>
            <a:r>
              <a:rPr lang="zh-CN" altLang="en-US" sz="2400" dirty="0"/>
              <a:t>。</a:t>
            </a:r>
            <a:endParaRPr lang="zh-CN" altLang="en-US" sz="2400" dirty="0"/>
          </a:p>
        </p:txBody>
      </p:sp>
      <p:sp>
        <p:nvSpPr>
          <p:cNvPr id="159750" name="任意多边形 159749"/>
          <p:cNvSpPr/>
          <p:nvPr/>
        </p:nvSpPr>
        <p:spPr>
          <a:xfrm>
            <a:off x="8029258" y="2348548"/>
            <a:ext cx="503237" cy="358775"/>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159752" name="下箭头 159751"/>
          <p:cNvSpPr/>
          <p:nvPr/>
        </p:nvSpPr>
        <p:spPr>
          <a:xfrm>
            <a:off x="6732270" y="3418840"/>
            <a:ext cx="504825" cy="288925"/>
          </a:xfrm>
          <a:prstGeom prst="downArrow">
            <a:avLst>
              <a:gd name="adj1" fmla="val 50000"/>
              <a:gd name="adj2" fmla="val 25000"/>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6" name="圆角矩形 5"/>
          <p:cNvSpPr/>
          <p:nvPr/>
        </p:nvSpPr>
        <p:spPr>
          <a:xfrm>
            <a:off x="4787900" y="713105"/>
            <a:ext cx="360045" cy="339725"/>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61795" name="内容占位符 161794"/>
          <p:cNvSpPr>
            <a:spLocks noGrp="1"/>
          </p:cNvSpPr>
          <p:nvPr>
            <p:ph sz="half" idx="1"/>
          </p:nvPr>
        </p:nvSpPr>
        <p:spPr>
          <a:xfrm>
            <a:off x="539750" y="116840"/>
            <a:ext cx="8317230" cy="457835"/>
          </a:xfrm>
        </p:spPr>
        <p:txBody>
          <a:bodyPr/>
          <a:p>
            <a:pPr marL="0" indent="0">
              <a:buClr>
                <a:schemeClr val="accent2"/>
              </a:buClr>
              <a:buSzPct val="85000"/>
              <a:buFont typeface="Wingdings" panose="05000000000000000000" pitchFamily="2" charset="2"/>
              <a:buNone/>
            </a:pPr>
            <a:r>
              <a:rPr lang="zh-CN" altLang="en-US" sz="2400" dirty="0"/>
              <a:t>点击“</a:t>
            </a:r>
            <a:r>
              <a:rPr lang="zh-CN" altLang="en-US" sz="2400" dirty="0">
                <a:solidFill>
                  <a:schemeClr val="accent2"/>
                </a:solidFill>
              </a:rPr>
              <a:t>运行</a:t>
            </a:r>
            <a:r>
              <a:rPr lang="zh-CN" altLang="en-US" sz="2400" dirty="0"/>
              <a:t>”按钮，运行编译连接所生成的可执行文件。</a:t>
            </a:r>
            <a:endParaRPr lang="zh-CN" altLang="en-US" sz="2400" dirty="0"/>
          </a:p>
        </p:txBody>
      </p:sp>
      <p:pic>
        <p:nvPicPr>
          <p:cNvPr id="3" name="图片 2"/>
          <p:cNvPicPr>
            <a:picLocks noChangeAspect="1"/>
          </p:cNvPicPr>
          <p:nvPr/>
        </p:nvPicPr>
        <p:blipFill>
          <a:blip r:embed="rId1"/>
          <a:stretch>
            <a:fillRect/>
          </a:stretch>
        </p:blipFill>
        <p:spPr>
          <a:xfrm>
            <a:off x="611505" y="827405"/>
            <a:ext cx="7633970" cy="5894070"/>
          </a:xfrm>
          <a:prstGeom prst="rect">
            <a:avLst/>
          </a:prstGeom>
        </p:spPr>
      </p:pic>
      <p:sp>
        <p:nvSpPr>
          <p:cNvPr id="6" name="圆角矩形 5"/>
          <p:cNvSpPr/>
          <p:nvPr/>
        </p:nvSpPr>
        <p:spPr>
          <a:xfrm>
            <a:off x="4956810" y="1229360"/>
            <a:ext cx="266700" cy="260350"/>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 4"/>
          <p:cNvSpPr/>
          <p:nvPr/>
        </p:nvSpPr>
        <p:spPr>
          <a:xfrm>
            <a:off x="5275580" y="1237615"/>
            <a:ext cx="239395" cy="252095"/>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内容占位符 161794"/>
          <p:cNvSpPr>
            <a:spLocks noGrp="1"/>
          </p:cNvSpPr>
          <p:nvPr/>
        </p:nvSpPr>
        <p:spPr>
          <a:xfrm>
            <a:off x="4067810" y="1988820"/>
            <a:ext cx="3950335" cy="539750"/>
          </a:xfrm>
          <a:prstGeom prst="rect">
            <a:avLst/>
          </a:prstGeom>
          <a:noFill/>
          <a:ln w="9525">
            <a:noFill/>
          </a:ln>
        </p:spPr>
        <p:txBody>
          <a:bodyPr anchor="t"/>
          <a:lstStyle>
            <a:lvl1pPr marL="342900" lvl="0" indent="-342900" algn="l" defTabSz="914400" rtl="0" eaLnBrk="1" fontAlgn="base" latinLnBrk="0" hangingPunct="0">
              <a:lnSpc>
                <a:spcPct val="100000"/>
              </a:lnSpc>
              <a:spcBef>
                <a:spcPct val="50000"/>
              </a:spcBef>
              <a:spcAft>
                <a:spcPct val="0"/>
              </a:spcAft>
              <a:buClr>
                <a:schemeClr val="hlink"/>
              </a:buClr>
              <a:buSzPct val="85000"/>
              <a:buFont typeface="Wingdings" panose="05000000000000000000" pitchFamily="2" charset="2"/>
              <a:buChar char="l"/>
              <a:defRPr sz="2800" b="0" i="0" u="none" kern="1200" baseline="0">
                <a:solidFill>
                  <a:schemeClr val="tx1"/>
                </a:solidFill>
                <a:latin typeface="Cambria Math" panose="02040503050406030204" charset="0"/>
                <a:ea typeface="+mn-ea"/>
                <a:cs typeface="Times New Roman" panose="02020603050405020304" pitchFamily="18" charset="0"/>
              </a:defRPr>
            </a:lvl1pPr>
            <a:lvl2pPr marL="742950" lvl="1" indent="-285750" algn="l" defTabSz="914400" rtl="0" eaLnBrk="1" fontAlgn="base" latinLnBrk="0" hangingPunct="0">
              <a:lnSpc>
                <a:spcPct val="100000"/>
              </a:lnSpc>
              <a:spcBef>
                <a:spcPct val="50000"/>
              </a:spcBef>
              <a:spcAft>
                <a:spcPct val="0"/>
              </a:spcAft>
              <a:buClr>
                <a:schemeClr val="accent2"/>
              </a:buClr>
              <a:buSzPct val="85000"/>
              <a:buFont typeface="Wingdings" panose="05000000000000000000" pitchFamily="2" charset="2"/>
              <a:buChar char="n"/>
              <a:defRPr sz="2800" b="0" i="0" u="none" kern="1200" baseline="0">
                <a:solidFill>
                  <a:schemeClr val="tx1"/>
                </a:solidFill>
                <a:latin typeface="Cambria Math" panose="02040503050406030204" charset="0"/>
                <a:ea typeface="+mn-ea"/>
                <a:cs typeface="Times New Roman" panose="02020603050405020304" pitchFamily="18" charset="0"/>
              </a:defRPr>
            </a:lvl2pPr>
            <a:lvl3pPr marL="1143000" lvl="2" indent="-228600" algn="l" defTabSz="914400" rtl="0" eaLnBrk="1" fontAlgn="base" latinLnBrk="0" hangingPunct="0">
              <a:lnSpc>
                <a:spcPct val="100000"/>
              </a:lnSpc>
              <a:spcBef>
                <a:spcPct val="50000"/>
              </a:spcBef>
              <a:spcAft>
                <a:spcPct val="0"/>
              </a:spcAft>
              <a:buSzTx/>
              <a:buFontTx/>
              <a:buChar char="•"/>
              <a:defRPr sz="2400" b="0" i="0" u="none" kern="1200" baseline="0">
                <a:solidFill>
                  <a:schemeClr val="tx1"/>
                </a:solidFill>
                <a:latin typeface="Cambria Math" panose="02040503050406030204" charset="0"/>
                <a:ea typeface="+mn-ea"/>
                <a:cs typeface="Times New Roman" panose="02020603050405020304" pitchFamily="18" charset="0"/>
              </a:defRPr>
            </a:lvl3pPr>
            <a:lvl4pPr marL="1600200" lvl="3"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4pPr>
            <a:lvl5pPr marL="2057400" lvl="4"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5pPr>
            <a:lvl6pPr marL="2514600" lvl="5"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6pPr>
            <a:lvl7pPr marL="2971800" lvl="6"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7pPr>
            <a:lvl8pPr marL="3429000" lvl="7"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8pPr>
            <a:lvl9pPr marL="3886200" lvl="8"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9pPr>
          </a:lstStyle>
          <a:p>
            <a:pPr marL="0" indent="0">
              <a:buClr>
                <a:schemeClr val="accent2"/>
              </a:buClr>
              <a:buSzPct val="85000"/>
              <a:buFont typeface="Wingdings" panose="05000000000000000000" pitchFamily="2" charset="2"/>
              <a:buNone/>
            </a:pPr>
            <a:r>
              <a:rPr lang="zh-CN" altLang="en-US" sz="2400" dirty="0"/>
              <a:t>也可点击</a:t>
            </a:r>
            <a:r>
              <a:rPr lang="zh-CN" altLang="en-US" sz="2400" dirty="0">
                <a:sym typeface="+mn-ea"/>
              </a:rPr>
              <a:t>“</a:t>
            </a:r>
            <a:r>
              <a:rPr lang="zh-CN" altLang="en-US" sz="2400" dirty="0">
                <a:solidFill>
                  <a:schemeClr val="accent2"/>
                </a:solidFill>
                <a:sym typeface="+mn-ea"/>
              </a:rPr>
              <a:t>编译运行</a:t>
            </a:r>
            <a:r>
              <a:rPr lang="zh-CN" altLang="en-US" sz="2400" dirty="0">
                <a:sym typeface="+mn-ea"/>
              </a:rPr>
              <a:t>”按钮</a:t>
            </a:r>
            <a:endParaRPr lang="zh-CN" altLang="en-US" sz="2400" dirty="0"/>
          </a:p>
        </p:txBody>
      </p:sp>
      <p:cxnSp>
        <p:nvCxnSpPr>
          <p:cNvPr id="9" name="直接箭头连接符 8"/>
          <p:cNvCxnSpPr/>
          <p:nvPr/>
        </p:nvCxnSpPr>
        <p:spPr>
          <a:xfrm>
            <a:off x="2195830" y="548640"/>
            <a:ext cx="2736215" cy="648335"/>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5" idx="2"/>
          </p:cNvCxnSpPr>
          <p:nvPr/>
        </p:nvCxnSpPr>
        <p:spPr>
          <a:xfrm flipH="1" flipV="1">
            <a:off x="5395595" y="1489710"/>
            <a:ext cx="588645" cy="54229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pic>
        <p:nvPicPr>
          <p:cNvPr id="162824" name="图片 162823"/>
          <p:cNvPicPr>
            <a:picLocks noChangeAspect="1"/>
          </p:cNvPicPr>
          <p:nvPr/>
        </p:nvPicPr>
        <p:blipFill>
          <a:blip r:embed="rId1"/>
          <a:stretch>
            <a:fillRect/>
          </a:stretch>
        </p:blipFill>
        <p:spPr>
          <a:xfrm>
            <a:off x="684530" y="1341755"/>
            <a:ext cx="7644130" cy="4998085"/>
          </a:xfrm>
          <a:prstGeom prst="rect">
            <a:avLst/>
          </a:prstGeom>
          <a:noFill/>
          <a:ln w="9525">
            <a:noFill/>
          </a:ln>
        </p:spPr>
      </p:pic>
      <p:sp>
        <p:nvSpPr>
          <p:cNvPr id="162820" name="内容占位符 162819"/>
          <p:cNvSpPr>
            <a:spLocks noGrp="1"/>
          </p:cNvSpPr>
          <p:nvPr>
            <p:ph sz="half" idx="1"/>
          </p:nvPr>
        </p:nvSpPr>
        <p:spPr>
          <a:xfrm>
            <a:off x="566420" y="404495"/>
            <a:ext cx="8108950" cy="632460"/>
          </a:xfrm>
        </p:spPr>
        <p:txBody>
          <a:bodyPr/>
          <a:p>
            <a:pPr>
              <a:lnSpc>
                <a:spcPct val="90000"/>
              </a:lnSpc>
              <a:buClr>
                <a:schemeClr val="accent2"/>
              </a:buClr>
              <a:buSzPct val="85000"/>
              <a:buFont typeface="Wingdings" panose="05000000000000000000" pitchFamily="2" charset="2"/>
              <a:buNone/>
            </a:pPr>
            <a:r>
              <a:rPr lang="zh-CN" altLang="en-US" dirty="0"/>
              <a:t>文字界面程序运行时会出现 </a:t>
            </a:r>
            <a:r>
              <a:rPr lang="zh-CN" altLang="en-US" dirty="0">
                <a:solidFill>
                  <a:srgbClr val="FF0000"/>
                </a:solidFill>
              </a:rPr>
              <a:t>控制台窗口</a:t>
            </a:r>
            <a:r>
              <a:rPr lang="zh-CN" altLang="en-US" dirty="0"/>
              <a:t>：</a:t>
            </a:r>
            <a:endParaRPr lang="zh-CN" altLang="en-US" dirty="0"/>
          </a:p>
        </p:txBody>
      </p:sp>
      <p:sp>
        <p:nvSpPr>
          <p:cNvPr id="162821" name="内容占位符 162820"/>
          <p:cNvSpPr>
            <a:spLocks noGrp="1"/>
          </p:cNvSpPr>
          <p:nvPr>
            <p:ph sz="half" idx="2"/>
          </p:nvPr>
        </p:nvSpPr>
        <p:spPr>
          <a:xfrm>
            <a:off x="754380" y="4149090"/>
            <a:ext cx="7733030" cy="1056005"/>
          </a:xfrm>
          <a:solidFill>
            <a:schemeClr val="accent1"/>
          </a:solidFill>
          <a:ln>
            <a:solidFill>
              <a:srgbClr val="CC0000"/>
            </a:solidFill>
            <a:miter/>
          </a:ln>
        </p:spPr>
        <p:txBody>
          <a:bodyPr/>
          <a:p>
            <a:pPr>
              <a:lnSpc>
                <a:spcPct val="90000"/>
              </a:lnSpc>
              <a:buClr>
                <a:schemeClr val="accent2"/>
              </a:buClr>
              <a:buSzPct val="85000"/>
              <a:buFont typeface="Wingdings" panose="05000000000000000000" pitchFamily="2" charset="2"/>
              <a:buNone/>
            </a:pPr>
            <a:r>
              <a:rPr lang="en-US" altLang="zh-CN" dirty="0"/>
              <a:t>2</a:t>
            </a:r>
            <a:r>
              <a:rPr lang="zh-CN" altLang="en-US" dirty="0"/>
              <a:t>、程序正常结束时，</a:t>
            </a:r>
            <a:r>
              <a:rPr lang="zh-CN" altLang="en-US" dirty="0">
                <a:solidFill>
                  <a:schemeClr val="accent2"/>
                </a:solidFill>
              </a:rPr>
              <a:t>应该正常关闭该窗口</a:t>
            </a:r>
            <a:r>
              <a:rPr lang="zh-CN" altLang="en-US" dirty="0"/>
              <a:t>。</a:t>
            </a:r>
            <a:endParaRPr lang="zh-CN" altLang="en-US" dirty="0"/>
          </a:p>
          <a:p>
            <a:pPr>
              <a:lnSpc>
                <a:spcPct val="90000"/>
              </a:lnSpc>
              <a:buClr>
                <a:schemeClr val="accent2"/>
              </a:buClr>
              <a:buSzPct val="85000"/>
              <a:buFont typeface="Wingdings" panose="05000000000000000000" pitchFamily="2" charset="2"/>
              <a:buNone/>
            </a:pPr>
            <a:r>
              <a:rPr lang="zh-CN" altLang="en-US" sz="2400" dirty="0"/>
              <a:t>（如果未正常关闭，以后可能出现奇怪的问题。）</a:t>
            </a:r>
            <a:endParaRPr lang="en-US" altLang="zh-CN" sz="2000"/>
          </a:p>
        </p:txBody>
      </p:sp>
      <p:sp>
        <p:nvSpPr>
          <p:cNvPr id="162822" name="矩形 162821"/>
          <p:cNvSpPr/>
          <p:nvPr/>
        </p:nvSpPr>
        <p:spPr>
          <a:xfrm>
            <a:off x="2555875" y="1628775"/>
            <a:ext cx="6588125" cy="1008063"/>
          </a:xfrm>
          <a:prstGeom prst="rect">
            <a:avLst/>
          </a:prstGeom>
          <a:solidFill>
            <a:schemeClr val="accent1"/>
          </a:solidFill>
          <a:ln w="9525" cap="flat" cmpd="sng">
            <a:solidFill>
              <a:srgbClr val="CC0000"/>
            </a:solidFill>
            <a:prstDash val="solid"/>
            <a:miter/>
            <a:headEnd type="none" w="med" len="med"/>
            <a:tailEnd type="none" w="med" len="med"/>
          </a:ln>
        </p:spPr>
        <p: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u"/>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1">
              <a:lnSpc>
                <a:spcPct val="100000"/>
              </a:lnSpc>
              <a:spcBef>
                <a:spcPct val="25000"/>
              </a:spcBef>
              <a:spcAft>
                <a:spcPct val="0"/>
              </a:spcAft>
              <a:buClrTx/>
              <a:buSzTx/>
              <a:buFontTx/>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1">
              <a:lnSpc>
                <a:spcPct val="100000"/>
              </a:lnSpc>
              <a:spcBef>
                <a:spcPct val="25000"/>
              </a:spcBef>
              <a:spcAft>
                <a:spcPct val="0"/>
              </a:spcAft>
              <a:buClrTx/>
              <a:buSzTx/>
              <a:buFontTx/>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lvl="0">
              <a:buNone/>
            </a:pPr>
            <a:r>
              <a:rPr lang="en-US" altLang="zh-CN" sz="2800" b="0" dirty="0">
                <a:ea typeface="华文中宋" panose="02010600040101010101" charset="-122"/>
                <a:cs typeface="Cambria" panose="02040503050406030204" pitchFamily="18" charset="0"/>
              </a:rPr>
              <a:t>1</a:t>
            </a:r>
            <a:r>
              <a:rPr lang="zh-CN" altLang="en-US" sz="2800" b="0" dirty="0">
                <a:ea typeface="华文中宋" panose="02010600040101010101" charset="-122"/>
                <a:cs typeface="Cambria" panose="02040503050406030204" pitchFamily="18" charset="0"/>
              </a:rPr>
              <a:t>、应该认真</a:t>
            </a:r>
            <a:r>
              <a:rPr lang="zh-CN" altLang="en-US" sz="2800" b="0" dirty="0">
                <a:solidFill>
                  <a:schemeClr val="accent2"/>
                </a:solidFill>
                <a:ea typeface="华文中宋" panose="02010600040101010101" charset="-122"/>
                <a:cs typeface="Cambria" panose="02040503050406030204" pitchFamily="18" charset="0"/>
              </a:rPr>
              <a:t>阅读</a:t>
            </a:r>
            <a:r>
              <a:rPr lang="zh-CN" altLang="en-US" sz="2800" b="0" dirty="0">
                <a:ea typeface="华文中宋" panose="02010600040101010101" charset="-122"/>
                <a:cs typeface="Cambria" panose="02040503050406030204" pitchFamily="18" charset="0"/>
              </a:rPr>
              <a:t>窗口中所显示的信息，是否为用户预想的结果？</a:t>
            </a:r>
            <a:endParaRPr lang="zh-CN" altLang="en-US" sz="2800" b="0" dirty="0">
              <a:ea typeface="华文中宋" panose="02010600040101010101" charset="-122"/>
              <a:cs typeface="Cambria" panose="02040503050406030204" pitchFamily="18" charset="0"/>
            </a:endParaRPr>
          </a:p>
        </p:txBody>
      </p:sp>
      <p:sp>
        <p:nvSpPr>
          <p:cNvPr id="162823" name="左箭头 162822"/>
          <p:cNvSpPr/>
          <p:nvPr/>
        </p:nvSpPr>
        <p:spPr>
          <a:xfrm>
            <a:off x="2124075" y="1628775"/>
            <a:ext cx="431800" cy="288925"/>
          </a:xfrm>
          <a:prstGeom prst="leftArrow">
            <a:avLst>
              <a:gd name="adj1" fmla="val 50000"/>
              <a:gd name="adj2" fmla="val 37362"/>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60770" name="矩形 160769"/>
          <p:cNvSpPr/>
          <p:nvPr/>
        </p:nvSpPr>
        <p:spPr>
          <a:xfrm>
            <a:off x="4352925" y="3140075"/>
            <a:ext cx="439738" cy="579438"/>
          </a:xfrm>
          <a:prstGeom prst="rect">
            <a:avLst/>
          </a:prstGeom>
          <a:noFill/>
          <a:ln w="9525">
            <a:noFill/>
          </a:ln>
        </p:spPr>
        <p:txBody>
          <a:bodyPr wrap="none" lIns="92075" tIns="46038" rIns="92075" bIns="46038" anchor="t">
            <a:spAutoFit/>
          </a:bodyPr>
          <a:p>
            <a:pPr hangingPunct="0">
              <a:spcBef>
                <a:spcPct val="30000"/>
              </a:spcBef>
              <a:buClr>
                <a:schemeClr val="hlink"/>
              </a:buClr>
              <a:buSzPct val="85000"/>
              <a:buFont typeface="Wingdings" panose="05000000000000000000" pitchFamily="2" charset="2"/>
              <a:buChar char="l"/>
            </a:pPr>
            <a:endParaRPr sz="3200" b="1" dirty="0">
              <a:latin typeface="Cambria" panose="02040503050406030204" pitchFamily="18" charset="0"/>
              <a:ea typeface="华文中宋" panose="02010600040101010101" charset="-122"/>
              <a:cs typeface="Cambria" panose="02040503050406030204" pitchFamily="18" charset="0"/>
            </a:endParaRPr>
          </a:p>
        </p:txBody>
      </p:sp>
      <p:pic>
        <p:nvPicPr>
          <p:cNvPr id="160771" name="图片 160770"/>
          <p:cNvPicPr>
            <a:picLocks noChangeAspect="1"/>
          </p:cNvPicPr>
          <p:nvPr/>
        </p:nvPicPr>
        <p:blipFill>
          <a:blip r:embed="rId1"/>
          <a:stretch>
            <a:fillRect/>
          </a:stretch>
        </p:blipFill>
        <p:spPr>
          <a:xfrm>
            <a:off x="539750" y="1484313"/>
            <a:ext cx="8115300" cy="4676775"/>
          </a:xfrm>
          <a:prstGeom prst="rect">
            <a:avLst/>
          </a:prstGeom>
          <a:noFill/>
          <a:ln w="9525">
            <a:noFill/>
          </a:ln>
        </p:spPr>
      </p:pic>
      <p:sp>
        <p:nvSpPr>
          <p:cNvPr id="160772" name="线形标注 2 160771"/>
          <p:cNvSpPr/>
          <p:nvPr/>
        </p:nvSpPr>
        <p:spPr>
          <a:xfrm>
            <a:off x="4222750" y="2094230"/>
            <a:ext cx="2149475" cy="609600"/>
          </a:xfrm>
          <a:prstGeom prst="borderCallout2">
            <a:avLst>
              <a:gd name="adj1" fmla="val 18750"/>
              <a:gd name="adj2" fmla="val -5292"/>
              <a:gd name="adj3" fmla="val 18750"/>
              <a:gd name="adj4" fmla="val -18190"/>
              <a:gd name="adj5" fmla="val 100523"/>
              <a:gd name="adj6" fmla="val -78389"/>
            </a:avLst>
          </a:prstGeom>
          <a:gradFill rotWithShape="0">
            <a:gsLst>
              <a:gs pos="0">
                <a:schemeClr val="accent1"/>
              </a:gs>
              <a:gs pos="100000">
                <a:schemeClr val="bg1"/>
              </a:gs>
            </a:gsLst>
            <a:path path="shape">
              <a:fillToRect l="50000" t="50000" r="50000" b="50000"/>
            </a:path>
            <a:tileRect/>
          </a:gradFill>
          <a:ln w="12700" cap="flat" cmpd="sng">
            <a:solidFill>
              <a:schemeClr val="tx1"/>
            </a:solidFill>
            <a:prstDash val="solid"/>
            <a:miter/>
            <a:headEnd type="none" w="med" len="med"/>
            <a:tailEnd type="none" w="med" len="med"/>
          </a:ln>
        </p:spPr>
        <p:txBody>
          <a:bodyPr lIns="92075" tIns="46038" rIns="92075" bIns="46038" anchor="ctr"/>
          <a:p>
            <a:pPr>
              <a:spcBef>
                <a:spcPct val="50000"/>
              </a:spcBef>
            </a:pPr>
            <a:r>
              <a:rPr lang="zh-CN" altLang="en-US" sz="2800" dirty="0">
                <a:latin typeface="Cambria" panose="02040503050406030204" pitchFamily="18" charset="0"/>
                <a:ea typeface="华文中宋" panose="02010600040101010101" charset="-122"/>
                <a:cs typeface="Cambria" panose="02040503050406030204" pitchFamily="18" charset="0"/>
              </a:rPr>
              <a:t>源程序文件</a:t>
            </a:r>
            <a:endParaRPr lang="zh-CN" altLang="en-US" sz="2800" dirty="0">
              <a:latin typeface="Cambria" panose="02040503050406030204" pitchFamily="18" charset="0"/>
              <a:ea typeface="华文中宋" panose="02010600040101010101" charset="-122"/>
              <a:cs typeface="Cambria" panose="02040503050406030204" pitchFamily="18" charset="0"/>
            </a:endParaRPr>
          </a:p>
        </p:txBody>
      </p:sp>
      <p:sp>
        <p:nvSpPr>
          <p:cNvPr id="160773" name="线形标注 2 160772"/>
          <p:cNvSpPr/>
          <p:nvPr/>
        </p:nvSpPr>
        <p:spPr>
          <a:xfrm>
            <a:off x="4211955" y="3213100"/>
            <a:ext cx="2822575" cy="609600"/>
          </a:xfrm>
          <a:prstGeom prst="borderCallout2">
            <a:avLst>
              <a:gd name="adj1" fmla="val 18750"/>
              <a:gd name="adj2" fmla="val -3528"/>
              <a:gd name="adj3" fmla="val 18750"/>
              <a:gd name="adj4" fmla="val -10949"/>
              <a:gd name="adj5" fmla="val -17708"/>
              <a:gd name="adj6" fmla="val -45556"/>
            </a:avLst>
          </a:prstGeom>
          <a:gradFill rotWithShape="0">
            <a:gsLst>
              <a:gs pos="0">
                <a:schemeClr val="accent1"/>
              </a:gs>
              <a:gs pos="100000">
                <a:schemeClr val="bg1"/>
              </a:gs>
            </a:gsLst>
            <a:path path="shape">
              <a:fillToRect l="50000" t="50000" r="50000" b="50000"/>
            </a:path>
            <a:tileRect/>
          </a:gradFill>
          <a:ln w="12700" cap="flat" cmpd="sng">
            <a:solidFill>
              <a:schemeClr val="tx1"/>
            </a:solidFill>
            <a:prstDash val="solid"/>
            <a:miter/>
            <a:headEnd type="none" w="med" len="med"/>
            <a:tailEnd type="none" w="med" len="med"/>
          </a:ln>
        </p:spPr>
        <p:txBody>
          <a:bodyPr lIns="92075" tIns="46038" rIns="92075" bIns="46038" anchor="ctr"/>
          <a:p>
            <a:pPr>
              <a:spcBef>
                <a:spcPct val="50000"/>
              </a:spcBef>
            </a:pPr>
            <a:r>
              <a:rPr lang="zh-CN" altLang="en-US" sz="2800" dirty="0">
                <a:latin typeface="Cambria" panose="02040503050406030204" pitchFamily="18" charset="0"/>
                <a:ea typeface="华文中宋" panose="02010600040101010101" charset="-122"/>
                <a:cs typeface="Cambria" panose="02040503050406030204" pitchFamily="18" charset="0"/>
              </a:rPr>
              <a:t>可执行程序文件</a:t>
            </a:r>
            <a:endParaRPr lang="zh-CN" altLang="en-US" sz="2800" dirty="0">
              <a:latin typeface="Cambria" panose="02040503050406030204" pitchFamily="18" charset="0"/>
              <a:ea typeface="华文中宋" panose="02010600040101010101" charset="-122"/>
              <a:cs typeface="Cambria" panose="02040503050406030204" pitchFamily="18" charset="0"/>
            </a:endParaRPr>
          </a:p>
        </p:txBody>
      </p:sp>
      <p:sp>
        <p:nvSpPr>
          <p:cNvPr id="160774" name="内容占位符 160773"/>
          <p:cNvSpPr>
            <a:spLocks noGrp="1"/>
          </p:cNvSpPr>
          <p:nvPr>
            <p:ph idx="1"/>
          </p:nvPr>
        </p:nvSpPr>
        <p:spPr>
          <a:xfrm>
            <a:off x="2282190" y="4025900"/>
            <a:ext cx="5694680" cy="1014095"/>
          </a:xfrm>
          <a:solidFill>
            <a:schemeClr val="accent1"/>
          </a:solidFill>
        </p:spPr>
        <p:txBody>
          <a:bodyPr/>
          <a:p>
            <a:r>
              <a:rPr lang="zh-CN" altLang="en-US" sz="2400" dirty="0">
                <a:solidFill>
                  <a:schemeClr val="hlink"/>
                </a:solidFill>
              </a:rPr>
              <a:t>鼠标双击 </a:t>
            </a:r>
            <a:r>
              <a:rPr lang="zh-CN" altLang="en-US" sz="2400" dirty="0"/>
              <a:t>可执行程序，就可运行它。</a:t>
            </a:r>
            <a:endParaRPr lang="zh-CN" altLang="en-US" sz="2400" dirty="0"/>
          </a:p>
          <a:p>
            <a:pPr marL="0" indent="0">
              <a:buNone/>
            </a:pPr>
            <a:r>
              <a:rPr lang="zh-CN" altLang="en-US" sz="2000" b="1" dirty="0">
                <a:latin typeface="楷体" panose="02010609060101010101" charset="-122"/>
                <a:ea typeface="楷体" panose="02010609060101010101" charset="-122"/>
              </a:rPr>
              <a:t>（如果出错，需要设置编译器为静态链接）</a:t>
            </a:r>
            <a:endParaRPr lang="zh-CN" altLang="en-US" sz="2000" b="1" dirty="0">
              <a:latin typeface="楷体" panose="02010609060101010101" charset="-122"/>
              <a:ea typeface="楷体" panose="02010609060101010101" charset="-122"/>
            </a:endParaRPr>
          </a:p>
        </p:txBody>
      </p:sp>
      <p:sp>
        <p:nvSpPr>
          <p:cNvPr id="160776" name="矩形 160775"/>
          <p:cNvSpPr/>
          <p:nvPr/>
        </p:nvSpPr>
        <p:spPr>
          <a:xfrm>
            <a:off x="539750" y="908050"/>
            <a:ext cx="5976938" cy="521970"/>
          </a:xfrm>
          <a:prstGeom prst="rect">
            <a:avLst/>
          </a:prstGeom>
          <a:noFill/>
          <a:ln w="9525">
            <a:noFill/>
          </a:ln>
        </p:spPr>
        <p:txBody>
          <a:bodyPr lIns="92075" tIns="46038" rIns="92075" bIns="46038">
            <a:spAutoFit/>
          </a:bodyPr>
          <a:p>
            <a:pPr algn="just">
              <a:spcBef>
                <a:spcPct val="50000"/>
              </a:spcBef>
            </a:pPr>
            <a:r>
              <a:rPr lang="zh-CN" altLang="en-US" sz="2800" dirty="0">
                <a:latin typeface="Cambria" panose="02040503050406030204" pitchFamily="18" charset="0"/>
                <a:ea typeface="华文中宋" panose="02010600040101010101" charset="-122"/>
                <a:cs typeface="Cambria" panose="02040503050406030204" pitchFamily="18" charset="0"/>
              </a:rPr>
              <a:t>在文件管理器中可以看到这些文件：</a:t>
            </a:r>
            <a:endParaRPr lang="zh-CN" altLang="en-US" sz="2800" dirty="0">
              <a:latin typeface="Cambria" panose="02040503050406030204" pitchFamily="18" charset="0"/>
              <a:ea typeface="华文中宋" panose="02010600040101010101" charset="-122"/>
              <a:cs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p:cNvPicPr>
            <a:picLocks noChangeAspect="1"/>
          </p:cNvPicPr>
          <p:nvPr>
            <p:custDataLst>
              <p:tags r:id="rId1"/>
            </p:custDataLst>
          </p:nvPr>
        </p:nvPicPr>
        <p:blipFill>
          <a:blip r:embed="rId2"/>
          <a:srcRect t="12122" r="34886" b="57294"/>
          <a:stretch>
            <a:fillRect/>
          </a:stretch>
        </p:blipFill>
        <p:spPr>
          <a:xfrm>
            <a:off x="433070" y="3714750"/>
            <a:ext cx="5434965" cy="635635"/>
          </a:xfrm>
          <a:prstGeom prst="rect">
            <a:avLst/>
          </a:prstGeom>
          <a:effectLst>
            <a:outerShdw blurRad="50800" dist="38100" dir="13500000" algn="br" rotWithShape="0">
              <a:prstClr val="black">
                <a:alpha val="40000"/>
              </a:prstClr>
            </a:outerShdw>
          </a:effectLst>
        </p:spPr>
      </p:pic>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69986" name="文本框 169985"/>
          <p:cNvSpPr txBox="1"/>
          <p:nvPr/>
        </p:nvSpPr>
        <p:spPr>
          <a:xfrm>
            <a:off x="2340610" y="4792028"/>
            <a:ext cx="1103313" cy="457200"/>
          </a:xfrm>
          <a:prstGeom prst="rect">
            <a:avLst/>
          </a:prstGeom>
          <a:noFill/>
          <a:ln w="9525">
            <a:noFill/>
          </a:ln>
        </p:spPr>
        <p:txBody>
          <a:bodyPr wrap="none" anchor="t">
            <a:spAutoFit/>
          </a:bodyPr>
          <a:p>
            <a:pPr algn="l"/>
            <a:r>
              <a:rPr lang="zh-CN" altLang="en-US" b="1" dirty="0">
                <a:solidFill>
                  <a:schemeClr val="accent2"/>
                </a:solidFill>
                <a:latin typeface="Cambria" panose="02040503050406030204" pitchFamily="18" charset="0"/>
                <a:ea typeface="华文中宋" panose="02010600040101010101" charset="-122"/>
                <a:cs typeface="Cambria" panose="02040503050406030204" pitchFamily="18" charset="0"/>
              </a:rPr>
              <a:t>预处理</a:t>
            </a:r>
            <a:endParaRPr lang="zh-CN" altLang="en-US" b="1">
              <a:solidFill>
                <a:schemeClr val="accent2"/>
              </a:solidFill>
              <a:latin typeface="Cambria" panose="02040503050406030204" pitchFamily="18" charset="0"/>
              <a:ea typeface="华文中宋" panose="02010600040101010101" charset="-122"/>
              <a:cs typeface="Cambria" panose="02040503050406030204" pitchFamily="18" charset="0"/>
            </a:endParaRPr>
          </a:p>
        </p:txBody>
      </p:sp>
      <p:sp>
        <p:nvSpPr>
          <p:cNvPr id="169987" name="文本框 169986"/>
          <p:cNvSpPr txBox="1"/>
          <p:nvPr/>
        </p:nvSpPr>
        <p:spPr>
          <a:xfrm>
            <a:off x="5795010" y="4865053"/>
            <a:ext cx="793750" cy="457200"/>
          </a:xfrm>
          <a:prstGeom prst="rect">
            <a:avLst/>
          </a:prstGeom>
          <a:noFill/>
          <a:ln w="9525">
            <a:noFill/>
          </a:ln>
        </p:spPr>
        <p:txBody>
          <a:bodyPr wrap="none" anchor="t">
            <a:spAutoFit/>
          </a:bodyPr>
          <a:p>
            <a:pPr algn="l"/>
            <a:r>
              <a:rPr lang="zh-CN" altLang="en-US" b="1">
                <a:solidFill>
                  <a:schemeClr val="accent2"/>
                </a:solidFill>
                <a:latin typeface="Cambria" panose="02040503050406030204" pitchFamily="18" charset="0"/>
                <a:ea typeface="华文中宋" panose="02010600040101010101" charset="-122"/>
                <a:cs typeface="Cambria" panose="02040503050406030204" pitchFamily="18" charset="0"/>
              </a:rPr>
              <a:t>连接</a:t>
            </a:r>
            <a:endParaRPr lang="zh-CN" altLang="en-US" b="1">
              <a:solidFill>
                <a:schemeClr val="accent2"/>
              </a:solidFill>
              <a:latin typeface="Cambria" panose="02040503050406030204" pitchFamily="18" charset="0"/>
              <a:ea typeface="华文中宋" panose="02010600040101010101" charset="-122"/>
              <a:cs typeface="Cambria" panose="02040503050406030204" pitchFamily="18" charset="0"/>
            </a:endParaRPr>
          </a:p>
        </p:txBody>
      </p:sp>
      <p:sp>
        <p:nvSpPr>
          <p:cNvPr id="169988" name="文本框 169987"/>
          <p:cNvSpPr txBox="1"/>
          <p:nvPr/>
        </p:nvSpPr>
        <p:spPr>
          <a:xfrm>
            <a:off x="538798" y="5007928"/>
            <a:ext cx="1871662" cy="829945"/>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p>
            <a:pPr>
              <a:spcBef>
                <a:spcPct val="50000"/>
              </a:spcBef>
            </a:pPr>
            <a:r>
              <a:rPr lang="zh-CN" altLang="en-US" b="1" dirty="0">
                <a:latin typeface="Cambria" panose="02040503050406030204" pitchFamily="18" charset="0"/>
                <a:ea typeface="华文中宋" panose="02010600040101010101" charset="-122"/>
                <a:cs typeface="Cambria" panose="02040503050406030204" pitchFamily="18" charset="0"/>
              </a:rPr>
              <a:t>源程序</a:t>
            </a:r>
            <a:br>
              <a:rPr lang="zh-CN" altLang="en-US" b="1" dirty="0">
                <a:latin typeface="Cambria" panose="02040503050406030204" pitchFamily="18" charset="0"/>
                <a:ea typeface="华文中宋" panose="02010600040101010101" charset="-122"/>
                <a:cs typeface="Cambria" panose="02040503050406030204" pitchFamily="18" charset="0"/>
              </a:rPr>
            </a:br>
            <a:r>
              <a:rPr lang="en-US" altLang="zh-CN" b="1" err="1">
                <a:latin typeface="Cambria" panose="02040503050406030204" pitchFamily="18" charset="0"/>
                <a:ea typeface="华文中宋" panose="02010600040101010101" charset="-122"/>
                <a:cs typeface="Cambria" panose="02040503050406030204" pitchFamily="18" charset="0"/>
              </a:rPr>
              <a:t>(*.c, *.cpp</a:t>
            </a:r>
            <a:r>
              <a:rPr lang="en-US" altLang="zh-CN" b="1">
                <a:latin typeface="Cambria" panose="02040503050406030204" pitchFamily="18" charset="0"/>
                <a:ea typeface="华文中宋" panose="02010600040101010101" charset="-122"/>
                <a:cs typeface="Cambria" panose="02040503050406030204" pitchFamily="18" charset="0"/>
              </a:rPr>
              <a:t>)</a:t>
            </a:r>
            <a:endParaRPr lang="en-US" altLang="zh-CN" b="1">
              <a:latin typeface="Cambria" panose="02040503050406030204" pitchFamily="18" charset="0"/>
              <a:ea typeface="华文中宋" panose="02010600040101010101" charset="-122"/>
              <a:cs typeface="Cambria" panose="02040503050406030204" pitchFamily="18" charset="0"/>
            </a:endParaRPr>
          </a:p>
        </p:txBody>
      </p:sp>
      <p:sp>
        <p:nvSpPr>
          <p:cNvPr id="169989" name="文本框 169988"/>
          <p:cNvSpPr txBox="1"/>
          <p:nvPr/>
        </p:nvSpPr>
        <p:spPr>
          <a:xfrm>
            <a:off x="4210685" y="5007928"/>
            <a:ext cx="1512888" cy="831850"/>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p>
            <a:pPr algn="l">
              <a:spcBef>
                <a:spcPct val="50000"/>
              </a:spcBef>
            </a:pPr>
            <a:r>
              <a:rPr lang="zh-CN" altLang="en-US" b="1" dirty="0">
                <a:latin typeface="Cambria" panose="02040503050406030204" pitchFamily="18" charset="0"/>
                <a:ea typeface="华文中宋" panose="02010600040101010101" charset="-122"/>
                <a:cs typeface="Cambria" panose="02040503050406030204" pitchFamily="18" charset="0"/>
              </a:rPr>
              <a:t>目标模块（</a:t>
            </a:r>
            <a:r>
              <a:rPr lang="en-US" altLang="zh-CN" b="1" err="1">
                <a:latin typeface="Cambria" panose="02040503050406030204" pitchFamily="18" charset="0"/>
                <a:ea typeface="华文中宋" panose="02010600040101010101" charset="-122"/>
                <a:cs typeface="Cambria" panose="02040503050406030204" pitchFamily="18" charset="0"/>
              </a:rPr>
              <a:t>*.obj</a:t>
            </a:r>
            <a:r>
              <a:rPr lang="en-US" altLang="zh-CN" b="1">
                <a:latin typeface="Cambria" panose="02040503050406030204" pitchFamily="18" charset="0"/>
                <a:ea typeface="华文中宋" panose="02010600040101010101" charset="-122"/>
                <a:cs typeface="Cambria" panose="02040503050406030204" pitchFamily="18" charset="0"/>
              </a:rPr>
              <a:t>)</a:t>
            </a:r>
            <a:endParaRPr lang="en-US" altLang="zh-CN" b="1">
              <a:latin typeface="Cambria" panose="02040503050406030204" pitchFamily="18" charset="0"/>
              <a:ea typeface="华文中宋" panose="02010600040101010101" charset="-122"/>
              <a:cs typeface="Cambria" panose="02040503050406030204" pitchFamily="18" charset="0"/>
            </a:endParaRPr>
          </a:p>
        </p:txBody>
      </p:sp>
      <p:sp>
        <p:nvSpPr>
          <p:cNvPr id="169990" name="文本框 169989"/>
          <p:cNvSpPr txBox="1"/>
          <p:nvPr/>
        </p:nvSpPr>
        <p:spPr>
          <a:xfrm>
            <a:off x="6731635" y="5007928"/>
            <a:ext cx="1727200" cy="831850"/>
          </a:xfrm>
          <a:prstGeom prst="rect">
            <a:avLst/>
          </a:prstGeom>
          <a:solidFill>
            <a:schemeClr val="accent1"/>
          </a:solidFill>
          <a:ln w="9525" cap="flat" cmpd="sng">
            <a:solidFill>
              <a:schemeClr val="tx1"/>
            </a:solidFill>
            <a:prstDash val="solid"/>
            <a:miter/>
            <a:headEnd type="none" w="med" len="med"/>
            <a:tailEnd type="none" w="med" len="med"/>
          </a:ln>
        </p:spPr>
        <p:txBody>
          <a:bodyPr>
            <a:spAutoFit/>
          </a:bodyPr>
          <a:p>
            <a:pPr algn="l">
              <a:spcBef>
                <a:spcPct val="50000"/>
              </a:spcBef>
            </a:pPr>
            <a:r>
              <a:rPr lang="zh-CN" altLang="en-US" b="1" dirty="0">
                <a:latin typeface="Cambria" panose="02040503050406030204" pitchFamily="18" charset="0"/>
                <a:ea typeface="华文中宋" panose="02010600040101010101" charset="-122"/>
                <a:cs typeface="Cambria" panose="02040503050406030204" pitchFamily="18" charset="0"/>
              </a:rPr>
              <a:t>可执行程序</a:t>
            </a:r>
            <a:r>
              <a:rPr lang="en-US" altLang="zh-CN" b="1">
                <a:latin typeface="Cambria" panose="02040503050406030204" pitchFamily="18" charset="0"/>
                <a:ea typeface="华文中宋" panose="02010600040101010101" charset="-122"/>
                <a:cs typeface="Cambria" panose="02040503050406030204" pitchFamily="18" charset="0"/>
              </a:rPr>
              <a:t>(*.exe)</a:t>
            </a:r>
            <a:endParaRPr lang="en-US" altLang="zh-CN" b="1">
              <a:latin typeface="Cambria" panose="02040503050406030204" pitchFamily="18" charset="0"/>
              <a:ea typeface="华文中宋" panose="02010600040101010101" charset="-122"/>
              <a:cs typeface="Cambria" panose="02040503050406030204" pitchFamily="18" charset="0"/>
            </a:endParaRPr>
          </a:p>
        </p:txBody>
      </p:sp>
      <p:sp>
        <p:nvSpPr>
          <p:cNvPr id="169991" name="任意多边形 169990"/>
          <p:cNvSpPr/>
          <p:nvPr/>
        </p:nvSpPr>
        <p:spPr>
          <a:xfrm>
            <a:off x="2485073" y="5223828"/>
            <a:ext cx="792162" cy="288925"/>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cap="flat" cmpd="sng">
            <a:solidFill>
              <a:schemeClr val="tx1"/>
            </a:solidFill>
            <a:prstDash val="solid"/>
            <a:miter/>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169992" name="任意多边形 169991"/>
          <p:cNvSpPr/>
          <p:nvPr/>
        </p:nvSpPr>
        <p:spPr>
          <a:xfrm>
            <a:off x="3420110" y="5225415"/>
            <a:ext cx="793750" cy="288925"/>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cap="flat" cmpd="sng">
            <a:solidFill>
              <a:schemeClr val="tx1"/>
            </a:solidFill>
            <a:prstDash val="solid"/>
            <a:miter/>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169993" name="任意多边形 169992"/>
          <p:cNvSpPr/>
          <p:nvPr/>
        </p:nvSpPr>
        <p:spPr>
          <a:xfrm>
            <a:off x="5868035" y="5296853"/>
            <a:ext cx="649288" cy="288925"/>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cap="flat" cmpd="sng">
            <a:solidFill>
              <a:schemeClr val="tx1"/>
            </a:solidFill>
            <a:prstDash val="solid"/>
            <a:miter/>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169994" name="文本框 169993"/>
          <p:cNvSpPr txBox="1"/>
          <p:nvPr/>
        </p:nvSpPr>
        <p:spPr>
          <a:xfrm>
            <a:off x="3420110" y="4865053"/>
            <a:ext cx="793750" cy="457200"/>
          </a:xfrm>
          <a:prstGeom prst="rect">
            <a:avLst/>
          </a:prstGeom>
          <a:noFill/>
          <a:ln w="9525">
            <a:noFill/>
          </a:ln>
        </p:spPr>
        <p:txBody>
          <a:bodyPr wrap="none" anchor="t">
            <a:spAutoFit/>
          </a:bodyPr>
          <a:p>
            <a:pPr algn="l"/>
            <a:r>
              <a:rPr lang="zh-CN" altLang="en-US" b="1" dirty="0">
                <a:solidFill>
                  <a:schemeClr val="accent2"/>
                </a:solidFill>
                <a:latin typeface="Cambria" panose="02040503050406030204" pitchFamily="18" charset="0"/>
                <a:ea typeface="华文中宋" panose="02010600040101010101" charset="-122"/>
                <a:cs typeface="Cambria" panose="02040503050406030204" pitchFamily="18" charset="0"/>
              </a:rPr>
              <a:t>编译</a:t>
            </a:r>
            <a:endParaRPr lang="zh-CN" altLang="en-US" b="1">
              <a:solidFill>
                <a:schemeClr val="accent2"/>
              </a:solidFill>
              <a:latin typeface="Cambria" panose="02040503050406030204" pitchFamily="18" charset="0"/>
              <a:ea typeface="华文中宋" panose="02010600040101010101" charset="-122"/>
              <a:cs typeface="Cambria" panose="02040503050406030204" pitchFamily="18" charset="0"/>
            </a:endParaRPr>
          </a:p>
        </p:txBody>
      </p:sp>
      <p:sp>
        <p:nvSpPr>
          <p:cNvPr id="169995" name="任意多边形 169994"/>
          <p:cNvSpPr/>
          <p:nvPr/>
        </p:nvSpPr>
        <p:spPr>
          <a:xfrm>
            <a:off x="5939473" y="5584190"/>
            <a:ext cx="504825" cy="431800"/>
          </a:xfrm>
          <a:custGeom>
            <a:avLst/>
            <a:gdLst>
              <a:gd name="txL" fmla="*/ 12427 w 21600"/>
              <a:gd name="txT" fmla="*/ 2912 h 21600"/>
              <a:gd name="txR" fmla="*/ 18227 w 21600"/>
              <a:gd name="txB" fmla="*/ 9246 h 21600"/>
            </a:gdLst>
            <a:ahLst/>
            <a:cxnLst>
              <a:cxn ang="270">
                <a:pos x="15126" y="0"/>
              </a:cxn>
              <a:cxn ang="90">
                <a:pos x="15126" y="12158"/>
              </a:cxn>
              <a:cxn ang="90">
                <a:pos x="3237" y="21600"/>
              </a:cxn>
              <a:cxn ang="0">
                <a:pos x="21600" y="6079"/>
              </a:cxn>
            </a:cxnLst>
            <a:rect l="txL" t="txT" r="txR" b="txB"/>
            <a:pathLst>
              <a:path w="21600" h="21600">
                <a:moveTo>
                  <a:pt x="21600" y="6079"/>
                </a:moveTo>
                <a:lnTo>
                  <a:pt x="15126" y="0"/>
                </a:lnTo>
                <a:lnTo>
                  <a:pt x="15126" y="2912"/>
                </a:lnTo>
                <a:lnTo>
                  <a:pt x="12427" y="2912"/>
                </a:lnTo>
                <a:arcTo wR="12427" hR="9246" stAng="-5400000" swAng="-5400000"/>
                <a:lnTo>
                  <a:pt x="0" y="21600"/>
                </a:lnTo>
                <a:lnTo>
                  <a:pt x="6474" y="21600"/>
                </a:lnTo>
                <a:lnTo>
                  <a:pt x="6474" y="12158"/>
                </a:lnTo>
                <a:arcTo wR="5953" hR="2912" stAng="10800000" swAng="5400000"/>
                <a:lnTo>
                  <a:pt x="15126" y="9246"/>
                </a:lnTo>
                <a:lnTo>
                  <a:pt x="15126" y="12158"/>
                </a:lnTo>
                <a:close/>
              </a:path>
            </a:pathLst>
          </a:custGeom>
          <a:solidFill>
            <a:schemeClr val="accent1"/>
          </a:solidFill>
          <a:ln w="9525" cap="flat" cmpd="sng">
            <a:solidFill>
              <a:schemeClr val="tx1"/>
            </a:solidFill>
            <a:prstDash val="solid"/>
            <a:miter/>
            <a:headEnd type="none" w="med" len="med"/>
            <a:tailEnd type="none" w="med" len="med"/>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pic>
        <p:nvPicPr>
          <p:cNvPr id="169996" name="图片 169995" descr="t0173e12dd34e016d50"/>
          <p:cNvPicPr>
            <a:picLocks noChangeAspect="1"/>
          </p:cNvPicPr>
          <p:nvPr/>
        </p:nvPicPr>
        <p:blipFill>
          <a:blip r:embed="rId3"/>
          <a:stretch>
            <a:fillRect/>
          </a:stretch>
        </p:blipFill>
        <p:spPr>
          <a:xfrm>
            <a:off x="3636010" y="834708"/>
            <a:ext cx="2286000" cy="2286000"/>
          </a:xfrm>
          <a:prstGeom prst="rect">
            <a:avLst/>
          </a:prstGeom>
          <a:noFill/>
          <a:ln w="9525">
            <a:noFill/>
          </a:ln>
        </p:spPr>
      </p:pic>
      <p:sp>
        <p:nvSpPr>
          <p:cNvPr id="169998" name="文本框 169997"/>
          <p:cNvSpPr txBox="1"/>
          <p:nvPr/>
        </p:nvSpPr>
        <p:spPr>
          <a:xfrm>
            <a:off x="323215" y="2018030"/>
            <a:ext cx="3133090" cy="1568450"/>
          </a:xfrm>
          <a:prstGeom prst="rect">
            <a:avLst/>
          </a:prstGeom>
          <a:noFill/>
          <a:ln w="9525">
            <a:noFill/>
          </a:ln>
        </p:spPr>
        <p:txBody>
          <a:bodyPr wrap="square">
            <a:spAutoFit/>
          </a:bodyPr>
          <a:p>
            <a:pPr algn="l"/>
            <a:r>
              <a:rPr lang="zh-CN" altLang="en-US" dirty="0">
                <a:solidFill>
                  <a:schemeClr val="tx1"/>
                </a:solidFill>
                <a:latin typeface="Cambria" panose="02040503050406030204" pitchFamily="18" charset="0"/>
                <a:ea typeface="华文中宋" panose="02010600040101010101" charset="-122"/>
                <a:cs typeface="Cambria" panose="02040503050406030204" pitchFamily="18" charset="0"/>
              </a:rPr>
              <a:t>用键盘和鼠标操作，利用菜单和工具栏，</a:t>
            </a:r>
            <a:r>
              <a:rPr lang="zh-CN" altLang="en-US" b="1" dirty="0">
                <a:solidFill>
                  <a:schemeClr val="accent2"/>
                </a:solidFill>
                <a:latin typeface="Cambria" panose="02040503050406030204" pitchFamily="18" charset="0"/>
                <a:ea typeface="华文中宋" panose="02010600040101010101" charset="-122"/>
                <a:cs typeface="Cambria" panose="02040503050406030204" pitchFamily="18" charset="0"/>
              </a:rPr>
              <a:t>编辑</a:t>
            </a:r>
            <a:r>
              <a:rPr lang="zh-CN" altLang="en-US" dirty="0">
                <a:solidFill>
                  <a:schemeClr val="tx1"/>
                </a:solidFill>
                <a:latin typeface="Cambria" panose="02040503050406030204" pitchFamily="18" charset="0"/>
                <a:ea typeface="华文中宋" panose="02010600040101010101" charset="-122"/>
                <a:cs typeface="Cambria" panose="02040503050406030204" pitchFamily="18" charset="0"/>
              </a:rPr>
              <a:t>源程序，并</a:t>
            </a:r>
            <a:r>
              <a:rPr lang="zh-CN" altLang="en-US" b="1" dirty="0">
                <a:solidFill>
                  <a:schemeClr val="accent2"/>
                </a:solidFill>
                <a:latin typeface="Cambria" panose="02040503050406030204" pitchFamily="18" charset="0"/>
                <a:ea typeface="华文中宋" panose="02010600040101010101" charset="-122"/>
                <a:cs typeface="Cambria" panose="02040503050406030204" pitchFamily="18" charset="0"/>
              </a:rPr>
              <a:t>保存</a:t>
            </a:r>
            <a:r>
              <a:rPr lang="zh-CN" altLang="en-US" dirty="0">
                <a:solidFill>
                  <a:schemeClr val="tx1"/>
                </a:solidFill>
                <a:latin typeface="Cambria" panose="02040503050406030204" pitchFamily="18" charset="0"/>
                <a:ea typeface="华文中宋" panose="02010600040101010101" charset="-122"/>
                <a:cs typeface="Cambria" panose="02040503050406030204" pitchFamily="18" charset="0"/>
              </a:rPr>
              <a:t>源程序文件到本机。</a:t>
            </a:r>
            <a:endParaRPr lang="zh-CN" altLang="en-US" dirty="0">
              <a:solidFill>
                <a:schemeClr val="tx1"/>
              </a:solidFill>
              <a:latin typeface="Cambria" panose="02040503050406030204" pitchFamily="18" charset="0"/>
              <a:ea typeface="华文中宋" panose="02010600040101010101" charset="-122"/>
              <a:cs typeface="Cambria" panose="02040503050406030204" pitchFamily="18" charset="0"/>
            </a:endParaRPr>
          </a:p>
        </p:txBody>
      </p:sp>
      <p:sp>
        <p:nvSpPr>
          <p:cNvPr id="169999" name="直接连接符 169998"/>
          <p:cNvSpPr/>
          <p:nvPr/>
        </p:nvSpPr>
        <p:spPr>
          <a:xfrm>
            <a:off x="5414645" y="4292600"/>
            <a:ext cx="1534795" cy="687705"/>
          </a:xfrm>
          <a:prstGeom prst="line">
            <a:avLst/>
          </a:prstGeom>
          <a:ln w="15875" cap="flat" cmpd="sng">
            <a:solidFill>
              <a:schemeClr val="tx1"/>
            </a:solidFill>
            <a:prstDash val="solid"/>
            <a:headEnd type="none" w="med" len="med"/>
            <a:tailEnd type="triangle" w="med" len="med"/>
          </a:ln>
        </p:spPr>
      </p:sp>
      <p:sp>
        <p:nvSpPr>
          <p:cNvPr id="170000" name="文本框 169999"/>
          <p:cNvSpPr txBox="1"/>
          <p:nvPr/>
        </p:nvSpPr>
        <p:spPr>
          <a:xfrm>
            <a:off x="6083618" y="4145915"/>
            <a:ext cx="1008062" cy="521970"/>
          </a:xfrm>
          <a:prstGeom prst="rect">
            <a:avLst/>
          </a:prstGeom>
          <a:noFill/>
          <a:ln w="9525">
            <a:noFill/>
          </a:ln>
        </p:spPr>
        <p:txBody>
          <a:bodyPr>
            <a:spAutoFit/>
          </a:bodyPr>
          <a:p>
            <a:pPr algn="l"/>
            <a:r>
              <a:rPr lang="zh-CN" altLang="en-US" sz="2800" b="1" dirty="0">
                <a:solidFill>
                  <a:schemeClr val="accent2"/>
                </a:solidFill>
                <a:latin typeface="Cambria" panose="02040503050406030204" pitchFamily="18" charset="0"/>
                <a:ea typeface="华文中宋" panose="02010600040101010101" charset="-122"/>
                <a:cs typeface="Cambria" panose="02040503050406030204" pitchFamily="18" charset="0"/>
              </a:rPr>
              <a:t>执行</a:t>
            </a:r>
            <a:endParaRPr lang="zh-CN" altLang="en-US" sz="2800" b="1" dirty="0">
              <a:solidFill>
                <a:schemeClr val="accent2"/>
              </a:solidFill>
              <a:latin typeface="Cambria" panose="02040503050406030204" pitchFamily="18" charset="0"/>
              <a:ea typeface="华文中宋" panose="02010600040101010101" charset="-122"/>
              <a:cs typeface="Cambria" panose="02040503050406030204" pitchFamily="18" charset="0"/>
            </a:endParaRPr>
          </a:p>
        </p:txBody>
      </p:sp>
      <p:sp>
        <p:nvSpPr>
          <p:cNvPr id="170001" name="直接连接符 170000"/>
          <p:cNvSpPr/>
          <p:nvPr/>
        </p:nvSpPr>
        <p:spPr>
          <a:xfrm flipH="1">
            <a:off x="4114800" y="4307205"/>
            <a:ext cx="887095" cy="641350"/>
          </a:xfrm>
          <a:prstGeom prst="line">
            <a:avLst/>
          </a:prstGeom>
          <a:ln w="19050" cap="flat" cmpd="sng">
            <a:solidFill>
              <a:schemeClr val="tx1"/>
            </a:solidFill>
            <a:prstDash val="solid"/>
            <a:headEnd type="none" w="med" len="med"/>
            <a:tailEnd type="triangle" w="med" len="med"/>
          </a:ln>
        </p:spPr>
      </p:sp>
      <p:sp>
        <p:nvSpPr>
          <p:cNvPr id="170002" name="直接连接符 170001"/>
          <p:cNvSpPr/>
          <p:nvPr/>
        </p:nvSpPr>
        <p:spPr>
          <a:xfrm>
            <a:off x="5085715" y="4315460"/>
            <a:ext cx="774065" cy="708025"/>
          </a:xfrm>
          <a:prstGeom prst="line">
            <a:avLst/>
          </a:prstGeom>
          <a:ln w="19050" cap="flat" cmpd="sng">
            <a:solidFill>
              <a:schemeClr val="tx1"/>
            </a:solidFill>
            <a:prstDash val="solid"/>
            <a:headEnd type="none" w="med" len="med"/>
            <a:tailEnd type="triangle" w="med" len="med"/>
          </a:ln>
        </p:spPr>
      </p:sp>
      <p:sp>
        <p:nvSpPr>
          <p:cNvPr id="170003" name="云形标注 170002"/>
          <p:cNvSpPr/>
          <p:nvPr/>
        </p:nvSpPr>
        <p:spPr>
          <a:xfrm>
            <a:off x="5507673" y="645795"/>
            <a:ext cx="3455987" cy="1125538"/>
          </a:xfrm>
          <a:prstGeom prst="cloudCallout">
            <a:avLst>
              <a:gd name="adj1" fmla="val -51287"/>
              <a:gd name="adj2" fmla="val 42384"/>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headEnd type="none" w="med" len="med"/>
            <a:tailEnd type="none" w="med" len="med"/>
          </a:ln>
        </p:spPr>
        <p:txBody>
          <a:bodyPr lIns="92075" tIns="46038" rIns="92075" bIns="46038" anchor="ctr"/>
          <a:p>
            <a:pPr>
              <a:spcBef>
                <a:spcPct val="50000"/>
              </a:spcBef>
            </a:pPr>
            <a:r>
              <a:rPr lang="zh-CN" altLang="en-US" sz="3200" b="1" dirty="0">
                <a:latin typeface="Cambria" panose="02040503050406030204" pitchFamily="18" charset="0"/>
                <a:ea typeface="华文中宋" panose="02010600040101010101" charset="-122"/>
                <a:cs typeface="Cambria" panose="02040503050406030204" pitchFamily="18" charset="0"/>
              </a:rPr>
              <a:t>分析思考</a:t>
            </a:r>
            <a:endParaRPr lang="zh-CN" altLang="en-US" sz="3200" b="1" dirty="0">
              <a:latin typeface="Cambria" panose="02040503050406030204" pitchFamily="18" charset="0"/>
              <a:ea typeface="华文中宋" panose="02010600040101010101" charset="-122"/>
              <a:cs typeface="Cambria" panose="02040503050406030204" pitchFamily="18" charset="0"/>
            </a:endParaRPr>
          </a:p>
        </p:txBody>
      </p:sp>
      <p:sp>
        <p:nvSpPr>
          <p:cNvPr id="170004" name="文本框 170003"/>
          <p:cNvSpPr txBox="1"/>
          <p:nvPr/>
        </p:nvSpPr>
        <p:spPr>
          <a:xfrm>
            <a:off x="3996373" y="2453323"/>
            <a:ext cx="1871662" cy="579437"/>
          </a:xfrm>
          <a:prstGeom prst="rect">
            <a:avLst/>
          </a:prstGeom>
          <a:noFill/>
          <a:ln w="9525">
            <a:noFill/>
          </a:ln>
        </p:spPr>
        <p:txBody>
          <a:bodyPr lIns="92075" tIns="46038" rIns="92075" bIns="46038">
            <a:spAutoFit/>
          </a:bodyPr>
          <a:p>
            <a:pPr>
              <a:spcBef>
                <a:spcPct val="50000"/>
              </a:spcBef>
            </a:pPr>
            <a:r>
              <a:rPr lang="zh-CN" altLang="en-US" sz="3200" dirty="0">
                <a:solidFill>
                  <a:schemeClr val="accent1"/>
                </a:solidFill>
                <a:latin typeface="Cambria" panose="02040503050406030204" pitchFamily="18" charset="0"/>
                <a:ea typeface="华文中宋" panose="02010600040101010101" charset="-122"/>
                <a:cs typeface="Cambria" panose="02040503050406030204" pitchFamily="18" charset="0"/>
              </a:rPr>
              <a:t>编程人员</a:t>
            </a:r>
            <a:endParaRPr lang="zh-CN" altLang="en-US" sz="3200" dirty="0">
              <a:solidFill>
                <a:schemeClr val="accent1"/>
              </a:solidFill>
              <a:latin typeface="Cambria" panose="02040503050406030204" pitchFamily="18" charset="0"/>
              <a:ea typeface="华文中宋" panose="02010600040101010101" charset="-122"/>
              <a:cs typeface="Cambria" panose="02040503050406030204" pitchFamily="18" charset="0"/>
            </a:endParaRPr>
          </a:p>
        </p:txBody>
      </p:sp>
      <p:pic>
        <p:nvPicPr>
          <p:cNvPr id="170005" name="图片 170004" descr="WML`ZUS$8NCVU(%7M%5VUJI"/>
          <p:cNvPicPr>
            <a:picLocks noChangeAspect="1"/>
          </p:cNvPicPr>
          <p:nvPr/>
        </p:nvPicPr>
        <p:blipFill>
          <a:blip r:embed="rId4"/>
          <a:stretch>
            <a:fillRect/>
          </a:stretch>
        </p:blipFill>
        <p:spPr>
          <a:xfrm>
            <a:off x="4067810" y="834708"/>
            <a:ext cx="1368425" cy="1368425"/>
          </a:xfrm>
          <a:prstGeom prst="rect">
            <a:avLst/>
          </a:prstGeom>
          <a:noFill/>
          <a:ln w="9525">
            <a:noFill/>
          </a:ln>
        </p:spPr>
      </p:pic>
      <p:sp>
        <p:nvSpPr>
          <p:cNvPr id="170008" name="椭圆 170007"/>
          <p:cNvSpPr/>
          <p:nvPr/>
        </p:nvSpPr>
        <p:spPr>
          <a:xfrm>
            <a:off x="4355148" y="5944553"/>
            <a:ext cx="2362200" cy="76200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p>
            <a:r>
              <a:rPr lang="zh-CN" altLang="en-US" b="1">
                <a:latin typeface="Cambria" panose="02040503050406030204" pitchFamily="18" charset="0"/>
                <a:ea typeface="华文中宋" panose="02010600040101010101" charset="-122"/>
                <a:cs typeface="Cambria" panose="02040503050406030204" pitchFamily="18" charset="0"/>
              </a:rPr>
              <a:t>语言函数库</a:t>
            </a:r>
            <a:endParaRPr lang="zh-CN" altLang="en-US" b="1">
              <a:latin typeface="Cambria" panose="02040503050406030204" pitchFamily="18" charset="0"/>
              <a:ea typeface="华文中宋" panose="02010600040101010101" charset="-122"/>
              <a:cs typeface="Cambria" panose="02040503050406030204" pitchFamily="18" charset="0"/>
            </a:endParaRPr>
          </a:p>
        </p:txBody>
      </p:sp>
      <p:pic>
        <p:nvPicPr>
          <p:cNvPr id="11" name="图片 10"/>
          <p:cNvPicPr>
            <a:picLocks noChangeAspect="1"/>
          </p:cNvPicPr>
          <p:nvPr>
            <p:custDataLst>
              <p:tags r:id="rId5"/>
            </p:custDataLst>
          </p:nvPr>
        </p:nvPicPr>
        <p:blipFill>
          <a:blip r:embed="rId6"/>
          <a:stretch>
            <a:fillRect/>
          </a:stretch>
        </p:blipFill>
        <p:spPr>
          <a:xfrm>
            <a:off x="467995" y="980440"/>
            <a:ext cx="2311400" cy="1005205"/>
          </a:xfrm>
          <a:prstGeom prst="rect">
            <a:avLst/>
          </a:prstGeom>
        </p:spPr>
      </p:pic>
      <p:sp>
        <p:nvSpPr>
          <p:cNvPr id="169997" name="直接连接符 169996"/>
          <p:cNvSpPr/>
          <p:nvPr/>
        </p:nvSpPr>
        <p:spPr>
          <a:xfrm flipH="1">
            <a:off x="2190115" y="4395470"/>
            <a:ext cx="377825" cy="612775"/>
          </a:xfrm>
          <a:prstGeom prst="line">
            <a:avLst/>
          </a:prstGeom>
          <a:ln w="25400" cap="flat" cmpd="sng">
            <a:solidFill>
              <a:schemeClr val="tx1"/>
            </a:solidFill>
            <a:prstDash val="solid"/>
            <a:headEnd type="none" w="med" len="med"/>
            <a:tailEnd type="triangle" w="lg" len="lg"/>
          </a:ln>
        </p:spPr>
      </p:sp>
      <p:pic>
        <p:nvPicPr>
          <p:cNvPr id="4" name="图片 3"/>
          <p:cNvPicPr>
            <a:picLocks noChangeAspect="1"/>
          </p:cNvPicPr>
          <p:nvPr>
            <p:custDataLst>
              <p:tags r:id="rId7"/>
            </p:custDataLst>
          </p:nvPr>
        </p:nvPicPr>
        <p:blipFill>
          <a:blip r:embed="rId8">
            <a:clrChange>
              <a:clrFrom>
                <a:srgbClr val="FFFFFF">
                  <a:alpha val="100000"/>
                </a:srgbClr>
              </a:clrFrom>
              <a:clrTo>
                <a:srgbClr val="FFFFFF">
                  <a:alpha val="100000"/>
                  <a:alpha val="0"/>
                </a:srgbClr>
              </a:clrTo>
            </a:clrChange>
          </a:blip>
          <a:stretch>
            <a:fillRect/>
          </a:stretch>
        </p:blipFill>
        <p:spPr>
          <a:xfrm>
            <a:off x="2879725" y="1179195"/>
            <a:ext cx="655955" cy="806450"/>
          </a:xfrm>
          <a:prstGeom prst="rect">
            <a:avLst/>
          </a:prstGeom>
        </p:spPr>
      </p:pic>
      <p:sp>
        <p:nvSpPr>
          <p:cNvPr id="5" name="矩形 4"/>
          <p:cNvSpPr/>
          <p:nvPr/>
        </p:nvSpPr>
        <p:spPr>
          <a:xfrm>
            <a:off x="511810" y="3952240"/>
            <a:ext cx="4333240" cy="412750"/>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4067810" y="3066415"/>
            <a:ext cx="3133090" cy="460375"/>
          </a:xfrm>
          <a:prstGeom prst="rect">
            <a:avLst/>
          </a:prstGeom>
          <a:noFill/>
          <a:ln w="9525">
            <a:noFill/>
          </a:ln>
        </p:spPr>
        <p:txBody>
          <a:bodyPr wrap="square">
            <a:spAutoFit/>
          </a:bodyPr>
          <a:p>
            <a:pPr algn="l"/>
            <a:r>
              <a:rPr lang="zh-CN" altLang="en-US" dirty="0">
                <a:solidFill>
                  <a:schemeClr val="tx1"/>
                </a:solidFill>
                <a:latin typeface="Cambria" panose="02040503050406030204" pitchFamily="18" charset="0"/>
                <a:ea typeface="华文中宋" panose="02010600040101010101" charset="-122"/>
                <a:cs typeface="Cambria" panose="02040503050406030204" pitchFamily="18" charset="0"/>
              </a:rPr>
              <a:t>点击</a:t>
            </a:r>
            <a:r>
              <a:rPr lang="zh-CN" altLang="en-US" dirty="0">
                <a:solidFill>
                  <a:schemeClr val="accent2"/>
                </a:solidFill>
                <a:latin typeface="Cambria" panose="02040503050406030204" pitchFamily="18" charset="0"/>
                <a:ea typeface="华文中宋" panose="02010600040101010101" charset="-122"/>
                <a:cs typeface="Cambria" panose="02040503050406030204" pitchFamily="18" charset="0"/>
              </a:rPr>
              <a:t>编译</a:t>
            </a:r>
            <a:r>
              <a:rPr lang="zh-CN" altLang="en-US" dirty="0">
                <a:solidFill>
                  <a:schemeClr val="tx1"/>
                </a:solidFill>
                <a:latin typeface="Cambria" panose="02040503050406030204" pitchFamily="18" charset="0"/>
                <a:ea typeface="华文中宋" panose="02010600040101010101" charset="-122"/>
                <a:cs typeface="Cambria" panose="02040503050406030204" pitchFamily="18" charset="0"/>
              </a:rPr>
              <a:t>和</a:t>
            </a:r>
            <a:r>
              <a:rPr lang="zh-CN" altLang="en-US" dirty="0">
                <a:solidFill>
                  <a:schemeClr val="accent2"/>
                </a:solidFill>
                <a:latin typeface="Cambria" panose="02040503050406030204" pitchFamily="18" charset="0"/>
                <a:ea typeface="华文中宋" panose="02010600040101010101" charset="-122"/>
                <a:cs typeface="Cambria" panose="02040503050406030204" pitchFamily="18" charset="0"/>
              </a:rPr>
              <a:t>运行</a:t>
            </a:r>
            <a:r>
              <a:rPr lang="zh-CN" altLang="en-US" dirty="0">
                <a:solidFill>
                  <a:schemeClr val="tx1"/>
                </a:solidFill>
                <a:latin typeface="Cambria" panose="02040503050406030204" pitchFamily="18" charset="0"/>
                <a:ea typeface="华文中宋" panose="02010600040101010101" charset="-122"/>
                <a:cs typeface="Cambria" panose="02040503050406030204" pitchFamily="18" charset="0"/>
              </a:rPr>
              <a:t>按钮</a:t>
            </a:r>
            <a:endParaRPr lang="zh-CN" altLang="en-US" dirty="0">
              <a:solidFill>
                <a:schemeClr val="tx1"/>
              </a:solidFill>
              <a:latin typeface="Cambria" panose="02040503050406030204" pitchFamily="18" charset="0"/>
              <a:ea typeface="华文中宋" panose="02010600040101010101" charset="-122"/>
              <a:cs typeface="Cambria" panose="02040503050406030204" pitchFamily="18" charset="0"/>
            </a:endParaRPr>
          </a:p>
        </p:txBody>
      </p:sp>
      <p:cxnSp>
        <p:nvCxnSpPr>
          <p:cNvPr id="21" name="直接箭头连接符 20"/>
          <p:cNvCxnSpPr/>
          <p:nvPr/>
        </p:nvCxnSpPr>
        <p:spPr>
          <a:xfrm>
            <a:off x="5061585" y="3478530"/>
            <a:ext cx="13970" cy="596265"/>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5435600" y="3498850"/>
            <a:ext cx="418465" cy="503555"/>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51460" y="116840"/>
            <a:ext cx="4070350" cy="583565"/>
          </a:xfrm>
          <a:prstGeom prst="rect">
            <a:avLst/>
          </a:prstGeom>
          <a:solidFill>
            <a:schemeClr val="accent1"/>
          </a:solidFill>
          <a:ln w="9525">
            <a:noFill/>
          </a:ln>
        </p:spPr>
        <p:txBody>
          <a:bodyPr wrap="square">
            <a:spAutoFit/>
          </a:bodyPr>
          <a:p>
            <a:pPr algn="l"/>
            <a:r>
              <a:rPr lang="zh-CN" altLang="en-US" sz="3200" dirty="0">
                <a:solidFill>
                  <a:schemeClr val="tx2"/>
                </a:solidFill>
                <a:latin typeface="黑体" panose="02010609060101010101" pitchFamily="49" charset="-122"/>
                <a:ea typeface="黑体" panose="02010609060101010101" pitchFamily="49" charset="-122"/>
                <a:cs typeface="Cambria" panose="02040503050406030204" pitchFamily="18" charset="0"/>
              </a:rPr>
              <a:t>程序开发的实际操作</a:t>
            </a:r>
            <a:endParaRPr lang="zh-CN" altLang="en-US" sz="3200" dirty="0">
              <a:solidFill>
                <a:schemeClr val="tx2"/>
              </a:solidFill>
              <a:latin typeface="黑体" panose="02010609060101010101" pitchFamily="49" charset="-122"/>
              <a:ea typeface="黑体" panose="02010609060101010101" pitchFamily="49" charset="-122"/>
              <a:cs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64866" name="标题 164865"/>
          <p:cNvSpPr>
            <a:spLocks noGrp="1"/>
          </p:cNvSpPr>
          <p:nvPr>
            <p:ph type="title"/>
          </p:nvPr>
        </p:nvSpPr>
        <p:spPr/>
        <p:txBody>
          <a:bodyPr anchor="ctr"/>
          <a:p>
            <a:r>
              <a:rPr lang="zh-CN" altLang="en-US" sz="4000" dirty="0"/>
              <a:t>练习题</a:t>
            </a:r>
            <a:endParaRPr lang="zh-CN" altLang="en-US" sz="4000" dirty="0"/>
          </a:p>
        </p:txBody>
      </p:sp>
      <p:sp>
        <p:nvSpPr>
          <p:cNvPr id="164867" name="内容占位符 164866"/>
          <p:cNvSpPr>
            <a:spLocks noGrp="1"/>
          </p:cNvSpPr>
          <p:nvPr>
            <p:ph idx="1"/>
          </p:nvPr>
        </p:nvSpPr>
        <p:spPr/>
        <p:txBody>
          <a:bodyPr/>
          <a:p>
            <a:pPr marL="533400" indent="-533400">
              <a:lnSpc>
                <a:spcPct val="110000"/>
              </a:lnSpc>
              <a:spcBef>
                <a:spcPct val="50000"/>
              </a:spcBef>
              <a:buFont typeface="Wingdings" panose="05000000000000000000" pitchFamily="2" charset="2"/>
              <a:buAutoNum type="arabicPeriod"/>
            </a:pPr>
            <a:r>
              <a:rPr lang="zh-CN" altLang="en-US" sz="2400" dirty="0"/>
              <a:t>计算机程序设计语言可以分为</a:t>
            </a:r>
            <a:r>
              <a:rPr lang="en-US" altLang="zh-CN" sz="2400" dirty="0"/>
              <a:t> </a:t>
            </a:r>
            <a:r>
              <a:rPr lang="zh-CN" altLang="en-US" sz="2400" u="sng" dirty="0">
                <a:solidFill>
                  <a:srgbClr val="C00000"/>
                </a:solidFill>
              </a:rPr>
              <a:t>机器语言</a:t>
            </a:r>
            <a:r>
              <a:rPr lang="zh-CN" altLang="en-US" sz="2400" dirty="0"/>
              <a:t>、</a:t>
            </a:r>
            <a:r>
              <a:rPr lang="zh-CN" altLang="en-US" sz="2400" u="sng" dirty="0">
                <a:solidFill>
                  <a:srgbClr val="C00000"/>
                </a:solidFill>
              </a:rPr>
              <a:t>汇编语言</a:t>
            </a:r>
            <a:r>
              <a:rPr lang="en-US" altLang="zh-CN" sz="2400" dirty="0"/>
              <a:t> </a:t>
            </a:r>
            <a:r>
              <a:rPr lang="zh-CN" altLang="en-US" sz="2400" dirty="0"/>
              <a:t>和</a:t>
            </a:r>
            <a:r>
              <a:rPr lang="en-US" altLang="zh-CN" sz="2400" dirty="0"/>
              <a:t> </a:t>
            </a:r>
            <a:r>
              <a:rPr lang="zh-CN" altLang="en-US" sz="2400" u="sng" dirty="0">
                <a:solidFill>
                  <a:srgbClr val="C00000"/>
                </a:solidFill>
              </a:rPr>
              <a:t>高级语言</a:t>
            </a:r>
            <a:r>
              <a:rPr lang="zh-CN" altLang="en-US" sz="2400" dirty="0"/>
              <a:t>。</a:t>
            </a:r>
            <a:endParaRPr lang="zh-CN" altLang="en-US" sz="2400" dirty="0"/>
          </a:p>
          <a:p>
            <a:pPr marL="533400" indent="-533400">
              <a:lnSpc>
                <a:spcPct val="110000"/>
              </a:lnSpc>
              <a:spcBef>
                <a:spcPct val="50000"/>
              </a:spcBef>
              <a:buFont typeface="Wingdings" panose="05000000000000000000" pitchFamily="2" charset="2"/>
              <a:buAutoNum type="arabicPeriod"/>
            </a:pPr>
            <a:r>
              <a:rPr lang="en-US" altLang="zh-CN" sz="2400" dirty="0"/>
              <a:t>C </a:t>
            </a:r>
            <a:r>
              <a:rPr lang="zh-CN" altLang="en-US" sz="2400" dirty="0"/>
              <a:t>语言有两个主要的技术标准： </a:t>
            </a:r>
            <a:r>
              <a:rPr lang="zh-CN" altLang="en-US" sz="2400" u="sng" dirty="0">
                <a:solidFill>
                  <a:srgbClr val="C00000"/>
                </a:solidFill>
              </a:rPr>
              <a:t>ANSI C</a:t>
            </a:r>
            <a:r>
              <a:rPr lang="en-US" altLang="zh-CN" sz="2400" dirty="0"/>
              <a:t> </a:t>
            </a:r>
            <a:r>
              <a:rPr lang="zh-CN" altLang="en-US" sz="2400" dirty="0"/>
              <a:t>和</a:t>
            </a:r>
            <a:r>
              <a:rPr lang="en-US" altLang="zh-CN" sz="2400" dirty="0"/>
              <a:t> </a:t>
            </a:r>
            <a:r>
              <a:rPr lang="zh-CN" altLang="en-US" sz="2400" u="sng" dirty="0">
                <a:solidFill>
                  <a:srgbClr val="C00000"/>
                </a:solidFill>
              </a:rPr>
              <a:t>C99</a:t>
            </a:r>
            <a:r>
              <a:rPr lang="zh-CN" altLang="en-US" sz="2400" dirty="0"/>
              <a:t>。</a:t>
            </a:r>
            <a:endParaRPr lang="en-US" altLang="zh-CN" sz="2400"/>
          </a:p>
          <a:p>
            <a:pPr marL="533400" indent="-533400">
              <a:lnSpc>
                <a:spcPct val="110000"/>
              </a:lnSpc>
              <a:spcBef>
                <a:spcPct val="50000"/>
              </a:spcBef>
              <a:buFont typeface="Wingdings" panose="05000000000000000000" pitchFamily="2" charset="2"/>
              <a:buAutoNum type="arabicPeriod"/>
            </a:pPr>
            <a:r>
              <a:rPr lang="zh-CN" altLang="en-US" sz="2400" dirty="0"/>
              <a:t>用户编写的程序源代码文件称为</a:t>
            </a:r>
            <a:r>
              <a:rPr lang="zh-CN" altLang="en-US" sz="2400" u="sng" dirty="0">
                <a:solidFill>
                  <a:srgbClr val="C00000"/>
                </a:solidFill>
              </a:rPr>
              <a:t>源程序文件</a:t>
            </a:r>
            <a:r>
              <a:rPr lang="en-US" altLang="zh-CN" sz="2400" dirty="0"/>
              <a:t> (</a:t>
            </a:r>
            <a:r>
              <a:rPr lang="zh-CN" altLang="en-US" sz="2400" u="sng" dirty="0">
                <a:solidFill>
                  <a:srgbClr val="C00000"/>
                </a:solidFill>
              </a:rPr>
              <a:t>源文件</a:t>
            </a:r>
            <a:r>
              <a:rPr lang="en-US" altLang="zh-CN" sz="2400" dirty="0"/>
              <a:t>)</a:t>
            </a:r>
            <a:r>
              <a:rPr lang="zh-CN" altLang="en-US" sz="2400" dirty="0"/>
              <a:t>。 </a:t>
            </a:r>
            <a:r>
              <a:rPr lang="en-US" altLang="zh-CN" sz="2400" dirty="0"/>
              <a:t>C </a:t>
            </a:r>
            <a:r>
              <a:rPr lang="zh-CN" altLang="en-US" sz="2400" dirty="0"/>
              <a:t>语言源文件的扩展名是</a:t>
            </a:r>
            <a:r>
              <a:rPr lang="zh-CN" altLang="en-US" sz="2400" u="sng" dirty="0">
                <a:solidFill>
                  <a:srgbClr val="C00000"/>
                </a:solidFill>
              </a:rPr>
              <a:t>  c </a:t>
            </a:r>
            <a:r>
              <a:rPr lang="en-US" altLang="zh-CN" sz="2400" u="sng" dirty="0">
                <a:solidFill>
                  <a:srgbClr val="C00000"/>
                </a:solidFill>
              </a:rPr>
              <a:t> </a:t>
            </a:r>
            <a:r>
              <a:rPr lang="zh-CN" altLang="en-US" sz="2400" dirty="0"/>
              <a:t>，也可以按照 </a:t>
            </a:r>
            <a:r>
              <a:rPr lang="en-US" altLang="zh-CN" sz="2400" dirty="0"/>
              <a:t>C++ </a:t>
            </a:r>
            <a:r>
              <a:rPr lang="zh-CN" altLang="en-US" sz="2400" dirty="0"/>
              <a:t>语言的规则写为</a:t>
            </a:r>
            <a:r>
              <a:rPr lang="zh-CN" altLang="en-US" sz="2400" u="sng" dirty="0">
                <a:solidFill>
                  <a:srgbClr val="C00000"/>
                </a:solidFill>
              </a:rPr>
              <a:t> cpp</a:t>
            </a:r>
            <a:r>
              <a:rPr lang="en-US" altLang="zh-CN" sz="2400" dirty="0"/>
              <a:t> </a:t>
            </a:r>
            <a:r>
              <a:rPr lang="zh-CN" altLang="en-US" sz="2400" dirty="0"/>
              <a:t>。</a:t>
            </a:r>
            <a:endParaRPr lang="zh-CN" altLang="en-US" sz="2400" u="sng" dirty="0">
              <a:solidFill>
                <a:srgbClr val="C00000"/>
              </a:solidFill>
            </a:endParaRPr>
          </a:p>
          <a:p>
            <a:pPr marL="533400" indent="-533400">
              <a:lnSpc>
                <a:spcPct val="110000"/>
              </a:lnSpc>
              <a:spcBef>
                <a:spcPct val="50000"/>
              </a:spcBef>
              <a:buFont typeface="Wingdings" panose="05000000000000000000" pitchFamily="2" charset="2"/>
              <a:buAutoNum type="arabicPeriod"/>
            </a:pPr>
            <a:r>
              <a:rPr lang="en-US" altLang="zh-CN" sz="2400" dirty="0"/>
              <a:t>C/C++</a:t>
            </a:r>
            <a:r>
              <a:rPr lang="zh-CN" altLang="en-US" sz="2400" dirty="0"/>
              <a:t>源程序需要经过</a:t>
            </a:r>
            <a:r>
              <a:rPr lang="zh-CN" altLang="en-US" sz="2400" u="sng" dirty="0">
                <a:solidFill>
                  <a:srgbClr val="C00000"/>
                </a:solidFill>
              </a:rPr>
              <a:t> 编译 </a:t>
            </a:r>
            <a:r>
              <a:rPr lang="zh-CN" altLang="en-US" sz="2400" dirty="0"/>
              <a:t>和</a:t>
            </a:r>
            <a:r>
              <a:rPr lang="zh-CN" altLang="en-US" sz="2400" u="sng" dirty="0">
                <a:solidFill>
                  <a:srgbClr val="C00000"/>
                </a:solidFill>
              </a:rPr>
              <a:t> 连接 </a:t>
            </a:r>
            <a:r>
              <a:rPr lang="zh-CN" altLang="en-US" sz="2400" dirty="0"/>
              <a:t>才能生成可执行文件，扩展名为</a:t>
            </a:r>
            <a:r>
              <a:rPr lang="zh-CN" altLang="en-US" sz="2400" u="sng" dirty="0">
                <a:solidFill>
                  <a:srgbClr val="C00000"/>
                </a:solidFill>
              </a:rPr>
              <a:t> exe  </a:t>
            </a:r>
            <a:r>
              <a:rPr lang="zh-CN" altLang="en-US" sz="2400" dirty="0"/>
              <a:t>。</a:t>
            </a:r>
            <a:endParaRPr lang="zh-CN" altLang="en-US" sz="2400" dirty="0"/>
          </a:p>
          <a:p>
            <a:pPr marL="533400" indent="-533400">
              <a:lnSpc>
                <a:spcPct val="110000"/>
              </a:lnSpc>
              <a:spcBef>
                <a:spcPct val="50000"/>
              </a:spcBef>
              <a:buFont typeface="Wingdings" panose="05000000000000000000" pitchFamily="2" charset="2"/>
              <a:buAutoNum type="arabicPeriod"/>
            </a:pPr>
            <a:r>
              <a:rPr lang="zh-CN" altLang="en-US" sz="2400" dirty="0">
                <a:sym typeface="+mn-ea"/>
              </a:rPr>
              <a:t>一个</a:t>
            </a:r>
            <a:r>
              <a:rPr lang="en-US" altLang="zh-CN" sz="2400" dirty="0">
                <a:sym typeface="+mn-ea"/>
              </a:rPr>
              <a:t> C/C++ </a:t>
            </a:r>
            <a:r>
              <a:rPr lang="zh-CN" altLang="en-US" sz="2400" dirty="0">
                <a:sym typeface="+mn-ea"/>
              </a:rPr>
              <a:t>语言程序必须包含一个名为</a:t>
            </a:r>
            <a:r>
              <a:rPr lang="zh-CN" altLang="en-US" sz="2400" u="sng" dirty="0">
                <a:solidFill>
                  <a:srgbClr val="C00000"/>
                </a:solidFill>
                <a:sym typeface="+mn-ea"/>
              </a:rPr>
              <a:t> main </a:t>
            </a:r>
            <a:r>
              <a:rPr lang="zh-CN" altLang="en-US" sz="2400" dirty="0">
                <a:sym typeface="+mn-ea"/>
              </a:rPr>
              <a:t>的函数，也称为</a:t>
            </a:r>
            <a:r>
              <a:rPr lang="zh-CN" altLang="en-US" sz="2400" u="sng" dirty="0">
                <a:solidFill>
                  <a:srgbClr val="C00000"/>
                </a:solidFill>
                <a:sym typeface="+mn-ea"/>
              </a:rPr>
              <a:t> 主函数</a:t>
            </a:r>
            <a:r>
              <a:rPr lang="zh-CN" altLang="en-US" sz="2400" dirty="0">
                <a:sym typeface="+mn-ea"/>
              </a:rPr>
              <a:t>。</a:t>
            </a:r>
            <a:endParaRPr lang="zh-CN" altLang="en-US" sz="2400" dirty="0">
              <a:sym typeface="+mn-ea"/>
            </a:endParaRPr>
          </a:p>
          <a:p>
            <a:pPr marL="533400" indent="-533400">
              <a:lnSpc>
                <a:spcPct val="110000"/>
              </a:lnSpc>
              <a:spcBef>
                <a:spcPct val="50000"/>
              </a:spcBef>
              <a:buFont typeface="Wingdings" panose="05000000000000000000" pitchFamily="2" charset="2"/>
              <a:buAutoNum type="arabicPeriod"/>
            </a:pPr>
            <a:r>
              <a:rPr lang="en-US" altLang="zh-CN" sz="2400" dirty="0">
                <a:sym typeface="+mn-ea"/>
              </a:rPr>
              <a:t> C/C++ </a:t>
            </a:r>
            <a:r>
              <a:rPr lang="zh-CN" altLang="en-US" sz="2400" dirty="0">
                <a:sym typeface="+mn-ea"/>
              </a:rPr>
              <a:t>语言程序总</a:t>
            </a:r>
            <a:r>
              <a:rPr lang="zh-CN" altLang="en-US" sz="2400" dirty="0">
                <a:sym typeface="+mn-ea"/>
              </a:rPr>
              <a:t>是从</a:t>
            </a:r>
            <a:r>
              <a:rPr lang="zh-CN" altLang="en-US" sz="2400" u="sng" dirty="0">
                <a:solidFill>
                  <a:srgbClr val="C00000"/>
                </a:solidFill>
                <a:sym typeface="+mn-ea"/>
              </a:rPr>
              <a:t> main </a:t>
            </a:r>
            <a:r>
              <a:rPr lang="zh-CN" altLang="en-US" sz="2400" dirty="0">
                <a:sym typeface="+mn-ea"/>
              </a:rPr>
              <a:t>函数开始执行的。</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457200" indent="-457200">
              <a:buFont typeface="Cambria" panose="02040503050406030204" pitchFamily="18" charset="0"/>
              <a:buAutoNum type="arabicPeriod" startAt="7"/>
            </a:pPr>
            <a:r>
              <a:rPr lang="zh-CN" altLang="en-US" sz="2400" dirty="0">
                <a:sym typeface="+mn-ea"/>
              </a:rPr>
              <a:t>开发程序时常常使用一个</a:t>
            </a:r>
            <a:r>
              <a:rPr lang="zh-CN" altLang="en-US" sz="2400" dirty="0">
                <a:sym typeface="+mn-ea"/>
              </a:rPr>
              <a:t>集成了文本编辑、程序编译链接、程序执行、程序调试的软件。这种软件被称为</a:t>
            </a:r>
            <a:r>
              <a:rPr lang="en-US" altLang="zh-CN" sz="2400" dirty="0">
                <a:sym typeface="+mn-ea"/>
              </a:rPr>
              <a:t> </a:t>
            </a:r>
            <a:r>
              <a:rPr lang="zh-CN" altLang="en-US" sz="2400" u="sng" dirty="0">
                <a:solidFill>
                  <a:srgbClr val="C00000"/>
                </a:solidFill>
                <a:sym typeface="+mn-ea"/>
              </a:rPr>
              <a:t>集成开发环境</a:t>
            </a:r>
            <a:r>
              <a:rPr lang="zh-CN" altLang="en-US" sz="2400" dirty="0">
                <a:sym typeface="+mn-ea"/>
              </a:rPr>
              <a:t>（ </a:t>
            </a:r>
            <a:r>
              <a:rPr lang="zh-CN" altLang="en-US" sz="2400" u="sng" dirty="0">
                <a:solidFill>
                  <a:srgbClr val="C00000"/>
                </a:solidFill>
                <a:sym typeface="+mn-ea"/>
              </a:rPr>
              <a:t>IDE</a:t>
            </a:r>
            <a:r>
              <a:rPr lang="en-US" altLang="zh-CN" sz="2400" dirty="0">
                <a:sym typeface="+mn-ea"/>
              </a:rPr>
              <a:t> </a:t>
            </a:r>
            <a:r>
              <a:rPr lang="zh-CN" altLang="en-US" sz="2400" dirty="0">
                <a:sym typeface="+mn-ea"/>
              </a:rPr>
              <a:t>）。</a:t>
            </a:r>
            <a:endParaRPr lang="zh-CN" altLang="en-US" sz="2400" dirty="0">
              <a:sym typeface="+mn-ea"/>
            </a:endParaRPr>
          </a:p>
          <a:p>
            <a:pPr marL="457200" indent="-457200">
              <a:buFont typeface="Cambria" panose="02040503050406030204" pitchFamily="18" charset="0"/>
              <a:buAutoNum type="arabicPeriod" startAt="7"/>
            </a:pPr>
            <a:r>
              <a:rPr lang="zh-CN" altLang="en-US" sz="2400" dirty="0">
                <a:sym typeface="+mn-ea"/>
              </a:rPr>
              <a:t>在编辑源程序文件时，常用按键的功能是：</a:t>
            </a:r>
            <a:endParaRPr lang="zh-CN" altLang="en-US" sz="2400" dirty="0">
              <a:sym typeface="+mn-ea"/>
            </a:endParaRPr>
          </a:p>
          <a:p>
            <a:pPr marL="0" indent="457200">
              <a:buFont typeface="Cambria" panose="02040503050406030204" pitchFamily="18" charset="0"/>
              <a:buNone/>
            </a:pPr>
            <a:r>
              <a:rPr lang="zh-CN" altLang="en-US" sz="2400" dirty="0">
                <a:sym typeface="+mn-ea"/>
              </a:rPr>
              <a:t>制表键（</a:t>
            </a:r>
            <a:r>
              <a:rPr lang="en-US" altLang="zh-CN" sz="2400" dirty="0">
                <a:sym typeface="+mn-ea"/>
              </a:rPr>
              <a:t>Tab</a:t>
            </a:r>
            <a:r>
              <a:rPr lang="zh-CN" altLang="en-US" sz="2400" dirty="0">
                <a:sym typeface="+mn-ea"/>
              </a:rPr>
              <a:t>）：</a:t>
            </a:r>
            <a:r>
              <a:rPr lang="zh-CN" altLang="en-US" sz="2400" u="sng" dirty="0">
                <a:solidFill>
                  <a:srgbClr val="C00000"/>
                </a:solidFill>
                <a:sym typeface="+mn-ea"/>
              </a:rPr>
              <a:t>键入一个制表符</a:t>
            </a:r>
            <a:endParaRPr lang="zh-CN" altLang="en-US" sz="2400" dirty="0">
              <a:sym typeface="+mn-ea"/>
            </a:endParaRPr>
          </a:p>
          <a:p>
            <a:pPr marL="0" indent="457200">
              <a:buFont typeface="Cambria" panose="02040503050406030204" pitchFamily="18" charset="0"/>
              <a:buNone/>
            </a:pPr>
            <a:r>
              <a:rPr lang="zh-CN" altLang="en-US" sz="2400" dirty="0">
                <a:sym typeface="+mn-ea"/>
              </a:rPr>
              <a:t>换档键（</a:t>
            </a:r>
            <a:r>
              <a:rPr lang="en-US" altLang="zh-CN" sz="2400" dirty="0">
                <a:sym typeface="+mn-ea"/>
              </a:rPr>
              <a:t>shift</a:t>
            </a:r>
            <a:r>
              <a:rPr lang="zh-CN" altLang="en-US" sz="2400" dirty="0">
                <a:sym typeface="+mn-ea"/>
              </a:rPr>
              <a:t>）：</a:t>
            </a:r>
            <a:r>
              <a:rPr lang="zh-CN" altLang="en-US" sz="2400" u="sng" dirty="0">
                <a:solidFill>
                  <a:srgbClr val="C00000"/>
                </a:solidFill>
                <a:sym typeface="+mn-ea"/>
              </a:rPr>
              <a:t>输入字符键上方字符或更换大小写</a:t>
            </a:r>
            <a:endParaRPr lang="zh-CN" altLang="en-US" sz="2400" dirty="0">
              <a:sym typeface="+mn-ea"/>
            </a:endParaRPr>
          </a:p>
          <a:p>
            <a:pPr marL="0" indent="457200">
              <a:buFont typeface="Cambria" panose="02040503050406030204" pitchFamily="18" charset="0"/>
              <a:buNone/>
            </a:pPr>
            <a:r>
              <a:rPr lang="zh-CN" altLang="en-US" sz="2400" dirty="0">
                <a:sym typeface="+mn-ea"/>
              </a:rPr>
              <a:t>退格键（</a:t>
            </a:r>
            <a:r>
              <a:rPr lang="en-US" altLang="zh-CN" sz="2400" dirty="0">
                <a:sym typeface="+mn-ea"/>
              </a:rPr>
              <a:t>Backspace</a:t>
            </a:r>
            <a:r>
              <a:rPr lang="zh-CN" altLang="en-US" sz="2400" dirty="0">
                <a:sym typeface="+mn-ea"/>
              </a:rPr>
              <a:t>）：</a:t>
            </a:r>
            <a:r>
              <a:rPr lang="zh-CN" altLang="en-US" sz="2400" u="sng" dirty="0">
                <a:solidFill>
                  <a:srgbClr val="C00000"/>
                </a:solidFill>
                <a:sym typeface="+mn-ea"/>
              </a:rPr>
              <a:t>删除光标左边字符或所选字符</a:t>
            </a:r>
            <a:endParaRPr lang="zh-CN" altLang="en-US" sz="2400" dirty="0">
              <a:sym typeface="+mn-ea"/>
            </a:endParaRPr>
          </a:p>
          <a:p>
            <a:pPr marL="0" indent="457200">
              <a:buFont typeface="Cambria" panose="02040503050406030204" pitchFamily="18" charset="0"/>
              <a:buNone/>
            </a:pPr>
            <a:r>
              <a:rPr lang="zh-CN" altLang="en-US" sz="2400" dirty="0">
                <a:sym typeface="+mn-ea"/>
              </a:rPr>
              <a:t>删除键（</a:t>
            </a:r>
            <a:r>
              <a:rPr lang="en-US" altLang="zh-CN" sz="2400" dirty="0">
                <a:sym typeface="+mn-ea"/>
              </a:rPr>
              <a:t>Delete</a:t>
            </a:r>
            <a:r>
              <a:rPr lang="zh-CN" altLang="en-US" sz="2400" dirty="0">
                <a:sym typeface="+mn-ea"/>
              </a:rPr>
              <a:t>）：</a:t>
            </a:r>
            <a:r>
              <a:rPr lang="zh-CN" altLang="en-US" sz="2400" u="sng" dirty="0">
                <a:solidFill>
                  <a:srgbClr val="C00000"/>
                </a:solidFill>
                <a:sym typeface="+mn-ea"/>
              </a:rPr>
              <a:t>删除光标右边字符或所选字符</a:t>
            </a:r>
            <a:endParaRPr lang="zh-CN" altLang="en-US" sz="2400" dirty="0">
              <a:sym typeface="+mn-ea"/>
            </a:endParaRPr>
          </a:p>
          <a:p>
            <a:pPr marL="0" indent="457200" algn="l">
              <a:buFont typeface="Cambria" panose="02040503050406030204" pitchFamily="18" charset="0"/>
              <a:buNone/>
            </a:pPr>
            <a:r>
              <a:rPr lang="zh-CN" altLang="en-US" sz="2400" dirty="0">
                <a:sym typeface="+mn-ea"/>
              </a:rPr>
              <a:t>插入键（</a:t>
            </a:r>
            <a:r>
              <a:rPr lang="en-US" altLang="zh-CN" sz="2400" dirty="0">
                <a:sym typeface="+mn-ea"/>
              </a:rPr>
              <a:t>Insert</a:t>
            </a:r>
            <a:r>
              <a:rPr lang="zh-CN" altLang="en-US" sz="2400" dirty="0">
                <a:sym typeface="+mn-ea"/>
              </a:rPr>
              <a:t>）：</a:t>
            </a:r>
            <a:r>
              <a:rPr lang="zh-CN" altLang="en-US" sz="2400" u="sng" dirty="0">
                <a:solidFill>
                  <a:srgbClr val="C00000"/>
                </a:solidFill>
                <a:sym typeface="+mn-ea"/>
              </a:rPr>
              <a:t>切换插入模式和改写模式</a:t>
            </a:r>
            <a:endParaRPr lang="zh-CN" altLang="en-US" sz="2400" u="sng" dirty="0">
              <a:solidFill>
                <a:srgbClr val="C00000"/>
              </a:solidFill>
              <a:sym typeface="+mn-ea"/>
            </a:endParaRPr>
          </a:p>
          <a:p>
            <a:pPr marL="457200" indent="-457200">
              <a:buAutoNum type="arabicPeriod" startAt="7"/>
            </a:pPr>
            <a:r>
              <a:rPr lang="zh-CN" altLang="en-US" sz="2400" dirty="0">
                <a:ea typeface="华文中宋" panose="02010600040101010101" charset="-122"/>
                <a:sym typeface="+mn-ea"/>
              </a:rPr>
              <a:t>编译程序时如果出现</a:t>
            </a:r>
            <a:r>
              <a:rPr lang="en-US" altLang="zh-CN" sz="2400" dirty="0">
                <a:ea typeface="华文中宋" panose="02010600040101010101" charset="-122"/>
                <a:sym typeface="+mn-ea"/>
              </a:rPr>
              <a:t>“</a:t>
            </a:r>
            <a:r>
              <a:rPr lang="zh-CN" altLang="en-US" sz="2400" dirty="0">
                <a:ea typeface="华文中宋" panose="02010600040101010101" charset="-122"/>
                <a:sym typeface="+mn-ea"/>
              </a:rPr>
              <a:t>非法字符</a:t>
            </a:r>
            <a:r>
              <a:rPr lang="en-US" altLang="zh-CN" sz="2400" dirty="0">
                <a:ea typeface="华文中宋" panose="02010600040101010101" charset="-122"/>
                <a:sym typeface="+mn-ea"/>
              </a:rPr>
              <a:t> ‘\241’ </a:t>
            </a:r>
            <a:r>
              <a:rPr lang="zh-CN" altLang="en-US" sz="2400" dirty="0">
                <a:ea typeface="华文中宋" panose="02010600040101010101" charset="-122"/>
                <a:sym typeface="+mn-ea"/>
              </a:rPr>
              <a:t>在程序中</a:t>
            </a:r>
            <a:r>
              <a:rPr lang="en-US" altLang="zh-CN" sz="2400" dirty="0">
                <a:ea typeface="华文中宋" panose="02010600040101010101" charset="-122"/>
                <a:sym typeface="+mn-ea"/>
              </a:rPr>
              <a:t>” </a:t>
            </a:r>
            <a:r>
              <a:rPr lang="zh-CN" altLang="en-US" sz="2400" dirty="0">
                <a:ea typeface="华文中宋" panose="02010600040101010101" charset="-122"/>
                <a:sym typeface="+mn-ea"/>
              </a:rPr>
              <a:t>的错误信息，原因是</a:t>
            </a:r>
            <a:r>
              <a:rPr lang="en-US" altLang="zh-CN" sz="2400" dirty="0">
                <a:ea typeface="华文中宋" panose="02010600040101010101" charset="-122"/>
                <a:sym typeface="+mn-ea"/>
              </a:rPr>
              <a:t> </a:t>
            </a:r>
            <a:r>
              <a:rPr lang="zh-CN" altLang="en-US" sz="2400" u="sng" dirty="0">
                <a:solidFill>
                  <a:srgbClr val="C00000"/>
                </a:solidFill>
                <a:sym typeface="+mn-ea"/>
              </a:rPr>
              <a:t>程序中有非法的中文字符</a:t>
            </a:r>
            <a:r>
              <a:rPr lang="zh-CN" altLang="en-US" sz="2400" dirty="0">
                <a:ea typeface="华文中宋" panose="02010600040101010101" charset="-122"/>
                <a:sym typeface="+mn-ea"/>
              </a:rPr>
              <a:t>。</a:t>
            </a:r>
            <a:endParaRPr lang="zh-CN" altLang="en-US" sz="2400" dirty="0">
              <a:ea typeface="华文中宋" panose="02010600040101010101" charset="-122"/>
              <a:sym typeface="+mn-ea"/>
            </a:endParaRPr>
          </a:p>
          <a:p>
            <a:pPr marL="457200" indent="-457200">
              <a:buAutoNum type="arabicPeriod" startAt="7"/>
            </a:pPr>
            <a:endParaRPr lang="zh-CN" altLang="en-US" sz="2400"/>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zh-CN" altLang="en-US"/>
              <a:t>教学安排</a:t>
            </a:r>
            <a:endParaRPr lang="zh-CN" altLang="en-US"/>
          </a:p>
        </p:txBody>
      </p:sp>
      <p:sp>
        <p:nvSpPr>
          <p:cNvPr id="3" name="内容占位符 2"/>
          <p:cNvSpPr>
            <a:spLocks noGrp="1"/>
          </p:cNvSpPr>
          <p:nvPr>
            <p:ph idx="1"/>
          </p:nvPr>
        </p:nvSpPr>
        <p:spPr>
          <a:xfrm>
            <a:off x="539750" y="981075"/>
            <a:ext cx="8136255" cy="4768850"/>
          </a:xfrm>
        </p:spPr>
        <p:txBody>
          <a:bodyPr/>
          <a:p>
            <a:pPr marL="0" indent="0">
              <a:buNone/>
            </a:pPr>
            <a:r>
              <a:rPr lang="zh-CN" altLang="en-US">
                <a:latin typeface="Cambria" panose="02040503050406030204" pitchFamily="18" charset="0"/>
                <a:ea typeface="楷体" panose="02010609060101010101" charset="-122"/>
                <a:cs typeface="Cambria" panose="02040503050406030204" pitchFamily="18" charset="0"/>
              </a:rPr>
              <a:t>课后作业：</a:t>
            </a:r>
            <a:r>
              <a:rPr lang="en-US" altLang="zh-CN" u="sng">
                <a:latin typeface="Cambria" panose="02040503050406030204" pitchFamily="18" charset="0"/>
                <a:ea typeface="楷体" panose="02010609060101010101" charset="-122"/>
                <a:cs typeface="Cambria" panose="02040503050406030204" pitchFamily="18" charset="0"/>
              </a:rPr>
              <a:t>ptop-</a:t>
            </a:r>
            <a:r>
              <a:rPr lang="zh-CN" altLang="en-US" u="sng">
                <a:latin typeface="Cambria" panose="02040503050406030204" pitchFamily="18" charset="0"/>
                <a:ea typeface="楷体" panose="02010609060101010101" charset="-122"/>
                <a:cs typeface="Cambria" panose="02040503050406030204" pitchFamily="18" charset="0"/>
              </a:rPr>
              <a:t>课后作业</a:t>
            </a:r>
            <a:r>
              <a:rPr lang="en-US" altLang="zh-CN" u="sng">
                <a:latin typeface="Cambria" panose="02040503050406030204" pitchFamily="18" charset="0"/>
                <a:ea typeface="楷体" panose="02010609060101010101" charset="-122"/>
                <a:cs typeface="Cambria" panose="02040503050406030204" pitchFamily="18" charset="0"/>
              </a:rPr>
              <a:t>-</a:t>
            </a:r>
            <a:r>
              <a:rPr lang="en-US" altLang="zh-CN" u="sng">
                <a:solidFill>
                  <a:schemeClr val="accent2"/>
                </a:solidFill>
                <a:latin typeface="Cambria" panose="02040503050406030204" pitchFamily="18" charset="0"/>
                <a:ea typeface="楷体" panose="02010609060101010101" charset="-122"/>
                <a:cs typeface="Cambria" panose="02040503050406030204" pitchFamily="18" charset="0"/>
              </a:rPr>
              <a:t>1</a:t>
            </a:r>
            <a:r>
              <a:rPr lang="en-US" altLang="zh-CN" u="sng">
                <a:latin typeface="Cambria" panose="02040503050406030204" pitchFamily="18" charset="0"/>
                <a:ea typeface="楷体" panose="02010609060101010101" charset="-122"/>
                <a:cs typeface="Cambria" panose="02040503050406030204" pitchFamily="18" charset="0"/>
              </a:rPr>
              <a:t>.docx</a:t>
            </a:r>
            <a:endParaRPr lang="en-US" altLang="zh-CN" u="sng">
              <a:latin typeface="Cambria" panose="02040503050406030204" pitchFamily="18" charset="0"/>
              <a:ea typeface="楷体" panose="02010609060101010101" charset="-122"/>
              <a:cs typeface="Cambria" panose="02040503050406030204" pitchFamily="18" charset="0"/>
            </a:endParaRPr>
          </a:p>
          <a:p>
            <a:pPr marL="0" indent="0">
              <a:buNone/>
            </a:pPr>
            <a:r>
              <a:rPr lang="zh-CN" altLang="en-US">
                <a:latin typeface="Cambria" panose="02040503050406030204" pitchFamily="18" charset="0"/>
                <a:ea typeface="楷体" panose="02010609060101010101" charset="-122"/>
                <a:cs typeface="Cambria" panose="02040503050406030204" pitchFamily="18" charset="0"/>
              </a:rPr>
              <a:t>网址：</a:t>
            </a:r>
            <a:r>
              <a:rPr lang="en-US" altLang="zh-CN">
                <a:latin typeface="Cambria" panose="02040503050406030204" pitchFamily="18" charset="0"/>
                <a:ea typeface="楷体" panose="02010609060101010101" charset="-122"/>
                <a:cs typeface="Cambria" panose="02040503050406030204" pitchFamily="18" charset="0"/>
                <a:hlinkClick r:id="rId1" action="ppaction://hlinkfile"/>
              </a:rPr>
              <a:t>https://gitee.com/devcpp/ptop/</a:t>
            </a:r>
            <a:endParaRPr lang="en-US" altLang="zh-CN">
              <a:latin typeface="Cambria" panose="02040503050406030204" pitchFamily="18" charset="0"/>
              <a:ea typeface="楷体" panose="02010609060101010101" charset="-122"/>
              <a:cs typeface="Cambria" panose="02040503050406030204" pitchFamily="18" charset="0"/>
            </a:endParaRPr>
          </a:p>
          <a:p>
            <a:pPr marL="0" indent="457200">
              <a:buNone/>
            </a:pPr>
            <a:r>
              <a:rPr lang="zh-CN" altLang="en-US">
                <a:latin typeface="Cambria" panose="02040503050406030204" pitchFamily="18" charset="0"/>
                <a:ea typeface="楷体" panose="02010609060101010101" charset="-122"/>
                <a:cs typeface="Cambria" panose="02040503050406030204" pitchFamily="18" charset="0"/>
              </a:rPr>
              <a:t>从</a:t>
            </a:r>
            <a:r>
              <a:rPr lang="en-US" altLang="zh-CN">
                <a:latin typeface="Cambria" panose="02040503050406030204" pitchFamily="18" charset="0"/>
                <a:ea typeface="楷体" panose="02010609060101010101" charset="-122"/>
                <a:cs typeface="Cambria" panose="02040503050406030204" pitchFamily="18" charset="0"/>
              </a:rPr>
              <a:t>“</a:t>
            </a:r>
            <a:r>
              <a:rPr lang="zh-CN" altLang="en-US">
                <a:solidFill>
                  <a:schemeClr val="accent2"/>
                </a:solidFill>
                <a:latin typeface="Cambria" panose="02040503050406030204" pitchFamily="18" charset="0"/>
                <a:ea typeface="楷体" panose="02010609060101010101" charset="-122"/>
                <a:cs typeface="Cambria" panose="02040503050406030204" pitchFamily="18" charset="0"/>
              </a:rPr>
              <a:t>课后作业</a:t>
            </a:r>
            <a:r>
              <a:rPr lang="en-US" altLang="zh-CN">
                <a:latin typeface="Cambria" panose="02040503050406030204" pitchFamily="18" charset="0"/>
                <a:ea typeface="楷体" panose="02010609060101010101" charset="-122"/>
                <a:cs typeface="Cambria" panose="02040503050406030204" pitchFamily="18" charset="0"/>
              </a:rPr>
              <a:t>”</a:t>
            </a:r>
            <a:r>
              <a:rPr lang="zh-CN" altLang="en-US">
                <a:latin typeface="Cambria" panose="02040503050406030204" pitchFamily="18" charset="0"/>
                <a:ea typeface="楷体" panose="02010609060101010101" charset="-122"/>
                <a:cs typeface="Cambria" panose="02040503050406030204" pitchFamily="18" charset="0"/>
              </a:rPr>
              <a:t>文件夹中下载。</a:t>
            </a:r>
            <a:endParaRPr lang="zh-CN" altLang="en-US">
              <a:latin typeface="Cambria" panose="02040503050406030204" pitchFamily="18" charset="0"/>
              <a:ea typeface="楷体" panose="02010609060101010101" charset="-122"/>
              <a:cs typeface="Cambria" panose="02040503050406030204" pitchFamily="18" charset="0"/>
            </a:endParaRPr>
          </a:p>
          <a:p>
            <a:pPr marL="0" indent="0">
              <a:lnSpc>
                <a:spcPct val="100000"/>
              </a:lnSpc>
              <a:spcBef>
                <a:spcPts val="50"/>
              </a:spcBef>
              <a:spcAft>
                <a:spcPts val="0"/>
              </a:spcAft>
              <a:buNone/>
            </a:pPr>
            <a:endParaRPr lang="zh-CN" altLang="en-US" sz="2400">
              <a:latin typeface="Cambria" panose="02040503050406030204" pitchFamily="18" charset="0"/>
              <a:ea typeface="楷体" panose="02010609060101010101" charset="-122"/>
              <a:cs typeface="Cambria" panose="02040503050406030204" pitchFamily="18" charset="0"/>
            </a:endParaRPr>
          </a:p>
          <a:p>
            <a:pPr marL="0" indent="0">
              <a:lnSpc>
                <a:spcPct val="100000"/>
              </a:lnSpc>
              <a:spcBef>
                <a:spcPts val="50"/>
              </a:spcBef>
              <a:spcAft>
                <a:spcPts val="0"/>
              </a:spcAft>
              <a:buNone/>
            </a:pPr>
            <a:r>
              <a:rPr lang="zh-CN" altLang="en-US" sz="2000">
                <a:latin typeface="Cambria" panose="02040503050406030204" pitchFamily="18" charset="0"/>
                <a:ea typeface="楷体" panose="02010609060101010101" charset="-122"/>
                <a:cs typeface="Cambria" panose="02040503050406030204" pitchFamily="18" charset="0"/>
              </a:rPr>
              <a:t>该文件中以隐藏文字的形式包含了答案。</a:t>
            </a:r>
            <a:endParaRPr lang="zh-CN" altLang="en-US" sz="2000">
              <a:latin typeface="Cambria" panose="02040503050406030204" pitchFamily="18" charset="0"/>
              <a:ea typeface="楷体" panose="02010609060101010101" charset="-122"/>
              <a:cs typeface="Cambria" panose="02040503050406030204" pitchFamily="18" charset="0"/>
            </a:endParaRPr>
          </a:p>
          <a:p>
            <a:pPr marL="0" indent="0">
              <a:lnSpc>
                <a:spcPct val="100000"/>
              </a:lnSpc>
              <a:spcBef>
                <a:spcPts val="50"/>
              </a:spcBef>
              <a:spcAft>
                <a:spcPts val="0"/>
              </a:spcAft>
              <a:buNone/>
            </a:pPr>
            <a:r>
              <a:rPr lang="zh-CN" altLang="en-US" sz="2000">
                <a:latin typeface="Cambria" panose="02040503050406030204" pitchFamily="18" charset="0"/>
                <a:ea typeface="楷体" panose="02010609060101010101" charset="-122"/>
                <a:cs typeface="Cambria" panose="02040503050406030204" pitchFamily="18" charset="0"/>
              </a:rPr>
              <a:t>点击</a:t>
            </a:r>
            <a:r>
              <a:rPr lang="en-US" altLang="zh-CN" sz="2000">
                <a:latin typeface="Cambria" panose="02040503050406030204" pitchFamily="18" charset="0"/>
                <a:ea typeface="楷体" panose="02010609060101010101" charset="-122"/>
                <a:cs typeface="Cambria" panose="02040503050406030204" pitchFamily="18" charset="0"/>
              </a:rPr>
              <a:t> WPS </a:t>
            </a:r>
            <a:r>
              <a:rPr lang="zh-CN" altLang="en-US" sz="2000">
                <a:latin typeface="Cambria" panose="02040503050406030204" pitchFamily="18" charset="0"/>
                <a:ea typeface="楷体" panose="02010609060101010101" charset="-122"/>
                <a:cs typeface="Cambria" panose="02040503050406030204" pitchFamily="18" charset="0"/>
              </a:rPr>
              <a:t>或</a:t>
            </a:r>
            <a:r>
              <a:rPr lang="en-US" altLang="zh-CN" sz="2000">
                <a:latin typeface="Cambria" panose="02040503050406030204" pitchFamily="18" charset="0"/>
                <a:ea typeface="楷体" panose="02010609060101010101" charset="-122"/>
                <a:cs typeface="Cambria" panose="02040503050406030204" pitchFamily="18" charset="0"/>
              </a:rPr>
              <a:t> Word </a:t>
            </a:r>
            <a:r>
              <a:rPr lang="zh-CN" altLang="en-US" sz="2000">
                <a:latin typeface="Cambria" panose="02040503050406030204" pitchFamily="18" charset="0"/>
                <a:ea typeface="楷体" panose="02010609060101010101" charset="-122"/>
                <a:cs typeface="Cambria" panose="02040503050406030204" pitchFamily="18" charset="0"/>
              </a:rPr>
              <a:t>中的</a:t>
            </a:r>
            <a:r>
              <a:rPr lang="en-US" altLang="zh-CN" sz="2000">
                <a:latin typeface="Cambria" panose="02040503050406030204" pitchFamily="18" charset="0"/>
                <a:ea typeface="楷体" panose="02010609060101010101" charset="-122"/>
                <a:cs typeface="Cambria" panose="02040503050406030204" pitchFamily="18" charset="0"/>
              </a:rPr>
              <a:t>“</a:t>
            </a:r>
            <a:r>
              <a:rPr lang="zh-CN" altLang="en-US" sz="2000">
                <a:latin typeface="Cambria" panose="02040503050406030204" pitchFamily="18" charset="0"/>
                <a:ea typeface="楷体" panose="02010609060101010101" charset="-122"/>
                <a:cs typeface="Cambria" panose="02040503050406030204" pitchFamily="18" charset="0"/>
              </a:rPr>
              <a:t>显示</a:t>
            </a:r>
            <a:r>
              <a:rPr lang="en-US" altLang="zh-CN" sz="2000">
                <a:latin typeface="Cambria" panose="02040503050406030204" pitchFamily="18" charset="0"/>
                <a:ea typeface="楷体" panose="02010609060101010101" charset="-122"/>
                <a:cs typeface="Cambria" panose="02040503050406030204" pitchFamily="18" charset="0"/>
              </a:rPr>
              <a:t>/</a:t>
            </a:r>
            <a:r>
              <a:rPr lang="zh-CN" altLang="en-US" sz="2000">
                <a:latin typeface="Cambria" panose="02040503050406030204" pitchFamily="18" charset="0"/>
                <a:ea typeface="楷体" panose="02010609060101010101" charset="-122"/>
                <a:cs typeface="Cambria" panose="02040503050406030204" pitchFamily="18" charset="0"/>
              </a:rPr>
              <a:t>隐藏段落标记</a:t>
            </a:r>
            <a:r>
              <a:rPr lang="en-US" altLang="zh-CN" sz="2000">
                <a:latin typeface="Cambria" panose="02040503050406030204" pitchFamily="18" charset="0"/>
                <a:ea typeface="楷体" panose="02010609060101010101" charset="-122"/>
                <a:cs typeface="Cambria" panose="02040503050406030204" pitchFamily="18" charset="0"/>
              </a:rPr>
              <a:t>”</a:t>
            </a:r>
            <a:r>
              <a:rPr lang="zh-CN" altLang="en-US" sz="2000">
                <a:latin typeface="Cambria" panose="02040503050406030204" pitchFamily="18" charset="0"/>
                <a:ea typeface="楷体" panose="02010609060101010101" charset="-122"/>
                <a:cs typeface="Cambria" panose="02040503050406030204" pitchFamily="18" charset="0"/>
              </a:rPr>
              <a:t>可以显示或隐藏。</a:t>
            </a:r>
            <a:endParaRPr lang="zh-CN" altLang="en-US" sz="2000">
              <a:latin typeface="Cambria" panose="02040503050406030204" pitchFamily="18" charset="0"/>
              <a:ea typeface="楷体" panose="02010609060101010101" charset="-122"/>
              <a:cs typeface="Cambria" panose="02040503050406030204" pitchFamily="18" charset="0"/>
            </a:endParaRPr>
          </a:p>
          <a:p>
            <a:pPr marL="0" indent="0">
              <a:lnSpc>
                <a:spcPct val="100000"/>
              </a:lnSpc>
              <a:spcBef>
                <a:spcPts val="50"/>
              </a:spcBef>
              <a:spcAft>
                <a:spcPts val="0"/>
              </a:spcAft>
              <a:buNone/>
            </a:pPr>
            <a:endParaRPr lang="zh-CN" altLang="en-US" sz="2000">
              <a:latin typeface="Cambria" panose="02040503050406030204" pitchFamily="18" charset="0"/>
              <a:ea typeface="楷体" panose="02010609060101010101" charset="-122"/>
              <a:cs typeface="Cambria" panose="02040503050406030204" pitchFamily="18" charset="0"/>
            </a:endParaRPr>
          </a:p>
          <a:p>
            <a:pPr marL="0" indent="0">
              <a:lnSpc>
                <a:spcPct val="100000"/>
              </a:lnSpc>
              <a:spcBef>
                <a:spcPts val="50"/>
              </a:spcBef>
              <a:spcAft>
                <a:spcPts val="0"/>
              </a:spcAft>
              <a:buNone/>
            </a:pPr>
            <a:endParaRPr lang="zh-CN" altLang="en-US" sz="2000">
              <a:latin typeface="Cambria" panose="02040503050406030204" pitchFamily="18" charset="0"/>
              <a:ea typeface="楷体" panose="02010609060101010101" charset="-122"/>
              <a:cs typeface="Cambria" panose="02040503050406030204" pitchFamily="18" charset="0"/>
            </a:endParaRPr>
          </a:p>
          <a:p>
            <a:pPr marL="0" indent="0">
              <a:lnSpc>
                <a:spcPct val="100000"/>
              </a:lnSpc>
              <a:spcBef>
                <a:spcPts val="50"/>
              </a:spcBef>
              <a:spcAft>
                <a:spcPts val="0"/>
              </a:spcAft>
              <a:buNone/>
            </a:pPr>
            <a:endParaRPr lang="zh-CN" altLang="en-US" sz="2000">
              <a:latin typeface="Cambria" panose="02040503050406030204" pitchFamily="18" charset="0"/>
              <a:ea typeface="楷体" panose="02010609060101010101" charset="-122"/>
              <a:cs typeface="Cambria" panose="02040503050406030204" pitchFamily="18" charset="0"/>
            </a:endParaRPr>
          </a:p>
          <a:p>
            <a:pPr marL="0" indent="0">
              <a:lnSpc>
                <a:spcPct val="100000"/>
              </a:lnSpc>
              <a:spcBef>
                <a:spcPts val="50"/>
              </a:spcBef>
              <a:spcAft>
                <a:spcPts val="0"/>
              </a:spcAft>
              <a:buNone/>
            </a:pPr>
            <a:r>
              <a:rPr lang="zh-CN" altLang="en-US" sz="2000">
                <a:latin typeface="Cambria" panose="02040503050406030204" pitchFamily="18" charset="0"/>
                <a:ea typeface="楷体" panose="02010609060101010101" charset="-122"/>
                <a:cs typeface="Cambria" panose="02040503050406030204" pitchFamily="18" charset="0"/>
              </a:rPr>
              <a:t>打印时点击</a:t>
            </a:r>
            <a:r>
              <a:rPr lang="en-US" altLang="zh-CN" sz="2000">
                <a:latin typeface="Cambria" panose="02040503050406030204" pitchFamily="18" charset="0"/>
                <a:ea typeface="楷体" panose="02010609060101010101" charset="-122"/>
                <a:cs typeface="Cambria" panose="02040503050406030204" pitchFamily="18" charset="0"/>
              </a:rPr>
              <a:t>“</a:t>
            </a:r>
            <a:r>
              <a:rPr lang="zh-CN" altLang="en-US" sz="2000">
                <a:latin typeface="Cambria" panose="02040503050406030204" pitchFamily="18" charset="0"/>
                <a:ea typeface="楷体" panose="02010609060101010101" charset="-122"/>
                <a:cs typeface="Cambria" panose="02040503050406030204" pitchFamily="18" charset="0"/>
              </a:rPr>
              <a:t>打印</a:t>
            </a:r>
            <a:r>
              <a:rPr lang="en-US" altLang="zh-CN" sz="2000">
                <a:latin typeface="Cambria" panose="02040503050406030204" pitchFamily="18" charset="0"/>
                <a:ea typeface="楷体" panose="02010609060101010101" charset="-122"/>
                <a:cs typeface="Cambria" panose="02040503050406030204" pitchFamily="18" charset="0"/>
              </a:rPr>
              <a:t>...”</a:t>
            </a:r>
            <a:r>
              <a:rPr lang="zh-CN" altLang="en-US" sz="2000">
                <a:latin typeface="Cambria" panose="02040503050406030204" pitchFamily="18" charset="0"/>
                <a:ea typeface="楷体" panose="02010609060101010101" charset="-122"/>
                <a:cs typeface="Cambria" panose="02040503050406030204" pitchFamily="18" charset="0"/>
              </a:rPr>
              <a:t>按钮，在弹出的</a:t>
            </a:r>
            <a:r>
              <a:rPr lang="en-US" altLang="zh-CN" sz="2000">
                <a:latin typeface="Cambria" panose="02040503050406030204" pitchFamily="18" charset="0"/>
                <a:ea typeface="楷体" panose="02010609060101010101" charset="-122"/>
                <a:cs typeface="Cambria" panose="02040503050406030204" pitchFamily="18" charset="0"/>
              </a:rPr>
              <a:t>“</a:t>
            </a:r>
            <a:r>
              <a:rPr lang="zh-CN" altLang="en-US" sz="2000">
                <a:latin typeface="Cambria" panose="02040503050406030204" pitchFamily="18" charset="0"/>
                <a:ea typeface="楷体" panose="02010609060101010101" charset="-122"/>
                <a:cs typeface="Cambria" panose="02040503050406030204" pitchFamily="18" charset="0"/>
              </a:rPr>
              <a:t>打印</a:t>
            </a:r>
            <a:r>
              <a:rPr lang="en-US" altLang="zh-CN" sz="2000">
                <a:latin typeface="Cambria" panose="02040503050406030204" pitchFamily="18" charset="0"/>
                <a:ea typeface="楷体" panose="02010609060101010101" charset="-122"/>
                <a:cs typeface="Cambria" panose="02040503050406030204" pitchFamily="18" charset="0"/>
              </a:rPr>
              <a:t>”</a:t>
            </a:r>
            <a:r>
              <a:rPr lang="zh-CN" altLang="en-US" sz="2000">
                <a:latin typeface="Cambria" panose="02040503050406030204" pitchFamily="18" charset="0"/>
                <a:ea typeface="楷体" panose="02010609060101010101" charset="-122"/>
                <a:cs typeface="Cambria" panose="02040503050406030204" pitchFamily="18" charset="0"/>
              </a:rPr>
              <a:t>对话框中点击左下方</a:t>
            </a:r>
            <a:endParaRPr lang="zh-CN" altLang="en-US" sz="2000">
              <a:latin typeface="Cambria" panose="02040503050406030204" pitchFamily="18" charset="0"/>
              <a:ea typeface="楷体" panose="02010609060101010101" charset="-122"/>
              <a:cs typeface="Cambria" panose="02040503050406030204" pitchFamily="18" charset="0"/>
            </a:endParaRPr>
          </a:p>
          <a:p>
            <a:pPr marL="0" indent="0">
              <a:lnSpc>
                <a:spcPct val="100000"/>
              </a:lnSpc>
              <a:spcBef>
                <a:spcPts val="50"/>
              </a:spcBef>
              <a:spcAft>
                <a:spcPts val="0"/>
              </a:spcAft>
              <a:buNone/>
            </a:pPr>
            <a:r>
              <a:rPr lang="zh-CN" altLang="en-US" sz="2000">
                <a:latin typeface="Cambria" panose="02040503050406030204" pitchFamily="18" charset="0"/>
                <a:ea typeface="楷体" panose="02010609060101010101" charset="-122"/>
                <a:cs typeface="Cambria" panose="02040503050406030204" pitchFamily="18" charset="0"/>
              </a:rPr>
              <a:t>的</a:t>
            </a:r>
            <a:r>
              <a:rPr lang="en-US" altLang="zh-CN" sz="2000">
                <a:latin typeface="Cambria" panose="02040503050406030204" pitchFamily="18" charset="0"/>
                <a:ea typeface="楷体" panose="02010609060101010101" charset="-122"/>
                <a:cs typeface="Cambria" panose="02040503050406030204" pitchFamily="18" charset="0"/>
              </a:rPr>
              <a:t>“</a:t>
            </a:r>
            <a:r>
              <a:rPr lang="zh-CN" altLang="en-US" sz="2000">
                <a:latin typeface="Cambria" panose="02040503050406030204" pitchFamily="18" charset="0"/>
                <a:ea typeface="楷体" panose="02010609060101010101" charset="-122"/>
                <a:cs typeface="Cambria" panose="02040503050406030204" pitchFamily="18" charset="0"/>
              </a:rPr>
              <a:t>选项</a:t>
            </a:r>
            <a:r>
              <a:rPr lang="en-US" altLang="zh-CN" sz="2000">
                <a:latin typeface="Cambria" panose="02040503050406030204" pitchFamily="18" charset="0"/>
                <a:ea typeface="楷体" panose="02010609060101010101" charset="-122"/>
                <a:cs typeface="Cambria" panose="02040503050406030204" pitchFamily="18" charset="0"/>
              </a:rPr>
              <a:t>”</a:t>
            </a:r>
            <a:r>
              <a:rPr lang="zh-CN" altLang="en-US" sz="2000">
                <a:latin typeface="Cambria" panose="02040503050406030204" pitchFamily="18" charset="0"/>
                <a:ea typeface="楷体" panose="02010609060101010101" charset="-122"/>
                <a:cs typeface="Cambria" panose="02040503050406030204" pitchFamily="18" charset="0"/>
              </a:rPr>
              <a:t>，在弹出的对话框中选择是否打印隐藏文字。</a:t>
            </a:r>
            <a:endParaRPr lang="zh-CN" altLang="en-US" sz="2000">
              <a:latin typeface="Cambria" panose="02040503050406030204" pitchFamily="18" charset="0"/>
              <a:ea typeface="楷体" panose="02010609060101010101" charset="-122"/>
              <a:cs typeface="Cambria" panose="02040503050406030204" pitchFamily="18" charset="0"/>
            </a:endParaRPr>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5" name="文本框 4"/>
          <p:cNvSpPr txBox="1"/>
          <p:nvPr/>
        </p:nvSpPr>
        <p:spPr>
          <a:xfrm>
            <a:off x="2339975" y="5805170"/>
            <a:ext cx="4572000" cy="521970"/>
          </a:xfrm>
          <a:prstGeom prst="rect">
            <a:avLst/>
          </a:prstGeom>
          <a:noFill/>
        </p:spPr>
        <p:txBody>
          <a:bodyPr wrap="square" rtlCol="0" anchor="t">
            <a:spAutoFit/>
          </a:bodyPr>
          <a:p>
            <a:pPr marL="0" indent="0" algn="ctr">
              <a:buNone/>
            </a:pPr>
            <a:r>
              <a:rPr lang="zh-CN" sz="2800">
                <a:latin typeface="Cambria" panose="02040503050406030204" pitchFamily="18" charset="0"/>
                <a:ea typeface="楷体" panose="02010609060101010101" charset="-122"/>
                <a:cs typeface="Cambria" panose="02040503050406030204" pitchFamily="18" charset="0"/>
                <a:sym typeface="+mn-ea"/>
              </a:rPr>
              <a:t>本页隐藏，不播放</a:t>
            </a:r>
            <a:endParaRPr lang="zh-CN" altLang="en-US" sz="2800">
              <a:latin typeface="Cambria" panose="02040503050406030204" pitchFamily="18" charset="0"/>
              <a:ea typeface="楷体" panose="02010609060101010101" charset="-122"/>
              <a:cs typeface="Cambria" panose="02040503050406030204" pitchFamily="18" charset="0"/>
              <a:sym typeface="+mn-ea"/>
            </a:endParaRPr>
          </a:p>
        </p:txBody>
      </p:sp>
      <p:pic>
        <p:nvPicPr>
          <p:cNvPr id="8" name="图片 7"/>
          <p:cNvPicPr>
            <a:picLocks noChangeAspect="1"/>
          </p:cNvPicPr>
          <p:nvPr>
            <p:custDataLst>
              <p:tags r:id="rId2"/>
            </p:custDataLst>
          </p:nvPr>
        </p:nvPicPr>
        <p:blipFill>
          <a:blip r:embed="rId3"/>
          <a:stretch>
            <a:fillRect/>
          </a:stretch>
        </p:blipFill>
        <p:spPr>
          <a:xfrm>
            <a:off x="683260" y="3789045"/>
            <a:ext cx="6657340" cy="824865"/>
          </a:xfrm>
          <a:prstGeom prst="rect">
            <a:avLst/>
          </a:prstGeom>
        </p:spPr>
      </p:pic>
      <p:pic>
        <p:nvPicPr>
          <p:cNvPr id="9" name="图片 8"/>
          <p:cNvPicPr>
            <a:picLocks noChangeAspect="1"/>
          </p:cNvPicPr>
          <p:nvPr>
            <p:custDataLst>
              <p:tags r:id="rId4"/>
            </p:custDataLst>
          </p:nvPr>
        </p:nvPicPr>
        <p:blipFill>
          <a:blip r:embed="rId5"/>
          <a:stretch>
            <a:fillRect/>
          </a:stretch>
        </p:blipFill>
        <p:spPr>
          <a:xfrm>
            <a:off x="7595870" y="4613910"/>
            <a:ext cx="1343025" cy="1257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ctrTitle"/>
          </p:nvPr>
        </p:nvSpPr>
        <p:spPr>
          <a:xfrm>
            <a:off x="685800" y="2130425"/>
            <a:ext cx="7772400" cy="2129155"/>
          </a:xfrm>
        </p:spPr>
        <p:txBody>
          <a:bodyPr/>
          <a:p>
            <a:r>
              <a:rPr lang="zh-CN" altLang="en-US"/>
              <a:t>《高级语言程序设计》</a:t>
            </a:r>
            <a:br>
              <a:rPr lang="zh-CN" altLang="en-US"/>
            </a:br>
            <a:br>
              <a:rPr lang="zh-CN" altLang="en-US"/>
            </a:br>
            <a:r>
              <a:rPr lang="zh-CN" altLang="en-US"/>
              <a:t>首次上机编程</a:t>
            </a:r>
            <a:r>
              <a:rPr lang="zh-CN" altLang="en-US">
                <a:sym typeface="+mn-ea"/>
              </a:rPr>
              <a:t>实验</a:t>
            </a:r>
            <a:endParaRPr lang="zh-CN" altLang="en-US"/>
          </a:p>
        </p:txBody>
      </p:sp>
      <p:sp>
        <p:nvSpPr>
          <p:cNvPr id="4" name="灯片编号占位符 3"/>
          <p:cNvSpPr>
            <a:spLocks noGrp="1"/>
          </p:cNvSpPr>
          <p:nvPr>
            <p:ph type="sldNum" sz="quarter" idx="4"/>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dirty="0">
                <a:latin typeface="微软雅黑" panose="020B0503020204020204" charset="-122"/>
                <a:cs typeface="+mn-cs"/>
                <a:sym typeface="+mn-ea"/>
              </a:rPr>
              <a:t>首次上机时的</a:t>
            </a:r>
            <a:r>
              <a:rPr lang="zh-CN" altLang="en-US"/>
              <a:t>基本要求：</a:t>
            </a:r>
            <a:endParaRPr lang="zh-CN" altLang="en-US"/>
          </a:p>
          <a:p>
            <a:r>
              <a:rPr lang="zh-CN" altLang="en-US" dirty="0">
                <a:solidFill>
                  <a:schemeClr val="accent2"/>
                </a:solidFill>
                <a:latin typeface="微软雅黑" panose="020B0503020204020204" charset="-122"/>
                <a:cs typeface="+mn-cs"/>
                <a:sym typeface="+mn-ea"/>
              </a:rPr>
              <a:t>听从老师指导</a:t>
            </a:r>
            <a:r>
              <a:rPr lang="zh-CN" altLang="en-US" dirty="0">
                <a:latin typeface="微软雅黑" panose="020B0503020204020204" charset="-122"/>
                <a:cs typeface="+mn-cs"/>
                <a:sym typeface="+mn-ea"/>
              </a:rPr>
              <a:t>，</a:t>
            </a:r>
            <a:r>
              <a:rPr lang="zh-CN" altLang="en-US" dirty="0">
                <a:solidFill>
                  <a:schemeClr val="accent2"/>
                </a:solidFill>
                <a:latin typeface="微软雅黑" panose="020B0503020204020204" charset="-122"/>
                <a:cs typeface="+mn-cs"/>
                <a:sym typeface="+mn-ea"/>
              </a:rPr>
              <a:t>严格按照老师的要求进行操作</a:t>
            </a:r>
            <a:r>
              <a:rPr lang="zh-CN" altLang="en-US" dirty="0">
                <a:latin typeface="微软雅黑" panose="020B0503020204020204" charset="-122"/>
                <a:cs typeface="+mn-cs"/>
                <a:sym typeface="+mn-ea"/>
              </a:rPr>
              <a:t>。这些操作在将来要重复用到，这一次就要学会。</a:t>
            </a:r>
            <a:endParaRPr lang="zh-CN" altLang="en-US" dirty="0">
              <a:latin typeface="微软雅黑" panose="020B0503020204020204" charset="-122"/>
              <a:cs typeface="+mn-cs"/>
              <a:sym typeface="+mn-ea"/>
            </a:endParaRPr>
          </a:p>
          <a:p>
            <a:r>
              <a:rPr lang="zh-CN" altLang="en-US" dirty="0">
                <a:solidFill>
                  <a:schemeClr val="accent2"/>
                </a:solidFill>
                <a:latin typeface="微软雅黑" panose="020B0503020204020204" charset="-122"/>
                <a:cs typeface="+mn-cs"/>
                <a:sym typeface="+mn-ea"/>
              </a:rPr>
              <a:t>跟随老师说明的进度进行操作。</a:t>
            </a:r>
            <a:r>
              <a:rPr lang="zh-CN" altLang="en-US" dirty="0">
                <a:solidFill>
                  <a:schemeClr val="tx1"/>
                </a:solidFill>
                <a:latin typeface="微软雅黑" panose="020B0503020204020204" charset="-122"/>
                <a:cs typeface="+mn-cs"/>
                <a:sym typeface="+mn-ea"/>
              </a:rPr>
              <a:t>提前完成操作时请耐心地稍作等待；操作滞后时请尽快</a:t>
            </a:r>
            <a:r>
              <a:rPr lang="zh-CN" altLang="en-US" dirty="0">
                <a:latin typeface="微软雅黑" panose="020B0503020204020204" charset="-122"/>
                <a:cs typeface="+mn-cs"/>
                <a:sym typeface="+mn-ea"/>
              </a:rPr>
              <a:t>举手呼唤老师前来指导，或</a:t>
            </a:r>
            <a:r>
              <a:rPr lang="zh-CN" altLang="en-US" dirty="0">
                <a:solidFill>
                  <a:schemeClr val="tx1"/>
                </a:solidFill>
                <a:latin typeface="微软雅黑" panose="020B0503020204020204" charset="-122"/>
                <a:cs typeface="+mn-cs"/>
                <a:sym typeface="+mn-ea"/>
              </a:rPr>
              <a:t>向旁边同学请教。</a:t>
            </a:r>
            <a:endParaRPr lang="zh-CN" altLang="en-US" dirty="0">
              <a:solidFill>
                <a:schemeClr val="accent2"/>
              </a:solidFill>
              <a:latin typeface="微软雅黑" panose="020B0503020204020204" charset="-122"/>
              <a:cs typeface="+mn-cs"/>
              <a:sym typeface="+mn-ea"/>
            </a:endParaRPr>
          </a:p>
          <a:p>
            <a:r>
              <a:rPr lang="zh-CN" altLang="en-US" dirty="0">
                <a:solidFill>
                  <a:schemeClr val="accent2"/>
                </a:solidFill>
                <a:latin typeface="微软雅黑" panose="020B0503020204020204" charset="-122"/>
                <a:cs typeface="+mn-cs"/>
                <a:sym typeface="+mn-ea"/>
              </a:rPr>
              <a:t>不要跳过</a:t>
            </a:r>
            <a:r>
              <a:rPr lang="zh-CN" altLang="en-US" dirty="0">
                <a:solidFill>
                  <a:schemeClr val="tx1"/>
                </a:solidFill>
                <a:latin typeface="微软雅黑" panose="020B0503020204020204" charset="-122"/>
                <a:cs typeface="+mn-cs"/>
                <a:sym typeface="+mn-ea"/>
              </a:rPr>
              <a:t>老师要求的某些操作。</a:t>
            </a:r>
            <a:endParaRPr lang="zh-CN" altLang="en-US" dirty="0">
              <a:latin typeface="微软雅黑" panose="020B0503020204020204" charset="-122"/>
              <a:cs typeface="+mn-cs"/>
              <a:sym typeface="+mn-ea"/>
            </a:endParaRPr>
          </a:p>
          <a:p>
            <a:pPr marL="0" indent="0">
              <a:buNone/>
            </a:pPr>
            <a:endParaRPr lang="zh-CN" altLang="en-US" sz="2400" dirty="0">
              <a:latin typeface="楷体" panose="02010609060101010101" charset="-122"/>
              <a:ea typeface="楷体" panose="02010609060101010101" charset="-122"/>
              <a:cs typeface="+mn-cs"/>
              <a:sym typeface="+mn-ea"/>
            </a:endParaRPr>
          </a:p>
          <a:p>
            <a:pPr marL="0" indent="0">
              <a:buNone/>
            </a:pPr>
            <a:r>
              <a:rPr lang="zh-CN" altLang="en-US" sz="2400" dirty="0">
                <a:latin typeface="楷体" panose="02010609060101010101" charset="-122"/>
                <a:ea typeface="楷体" panose="02010609060101010101" charset="-122"/>
                <a:cs typeface="+mn-cs"/>
                <a:sym typeface="+mn-ea"/>
              </a:rPr>
              <a:t>老师在这次上机时管得比较严格。</a:t>
            </a:r>
            <a:endParaRPr lang="zh-CN" altLang="en-US" sz="2400" dirty="0">
              <a:latin typeface="楷体" panose="02010609060101010101" charset="-122"/>
              <a:ea typeface="楷体" panose="02010609060101010101" charset="-122"/>
              <a:cs typeface="+mn-cs"/>
              <a:sym typeface="+mn-ea"/>
            </a:endParaRPr>
          </a:p>
          <a:p>
            <a:pPr marL="0" indent="0">
              <a:buNone/>
            </a:pPr>
            <a:r>
              <a:rPr lang="zh-CN" altLang="en-US" sz="2400" dirty="0">
                <a:latin typeface="楷体" panose="02010609060101010101" charset="-122"/>
                <a:ea typeface="楷体" panose="02010609060101010101" charset="-122"/>
                <a:cs typeface="+mn-cs"/>
                <a:sym typeface="+mn-ea"/>
              </a:rPr>
              <a:t>在以后的上机练习中，老师会给同学们很大的自由。</a:t>
            </a:r>
            <a:endParaRPr lang="zh-CN" altLang="en-US" sz="2400" kern="1200" baseline="0" dirty="0">
              <a:latin typeface="楷体" panose="02010609060101010101" charset="-122"/>
              <a:ea typeface="楷体" panose="02010609060101010101" charset="-122"/>
              <a:cs typeface="+mn-cs"/>
            </a:endParaRPr>
          </a:p>
          <a:p>
            <a:endParaRPr lang="zh-CN" altLang="en-US" sz="2400" kern="1200" baseline="0" dirty="0">
              <a:latin typeface="楷体" panose="02010609060101010101" charset="-122"/>
              <a:ea typeface="楷体" panose="02010609060101010101" charset="-122"/>
              <a:cs typeface="+mn-cs"/>
            </a:endParaRPr>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sp>
        <p:nvSpPr>
          <p:cNvPr id="199682" name="标题 199681"/>
          <p:cNvSpPr>
            <a:spLocks noGrp="1"/>
          </p:cNvSpPr>
          <p:nvPr>
            <p:ph type="title"/>
          </p:nvPr>
        </p:nvSpPr>
        <p:spPr/>
        <p:txBody>
          <a:bodyPr anchor="ctr"/>
          <a:p>
            <a:r>
              <a:rPr lang="zh-CN" altLang="en-US" dirty="0"/>
              <a:t>计算机基本原理</a:t>
            </a:r>
            <a:endParaRPr lang="zh-CN" altLang="en-US" dirty="0"/>
          </a:p>
        </p:txBody>
      </p:sp>
      <p:sp>
        <p:nvSpPr>
          <p:cNvPr id="199683" name="内容占位符 199682"/>
          <p:cNvSpPr>
            <a:spLocks noGrp="1"/>
          </p:cNvSpPr>
          <p:nvPr>
            <p:ph idx="1"/>
          </p:nvPr>
        </p:nvSpPr>
        <p:spPr/>
        <p:txBody>
          <a:bodyPr/>
          <a:p>
            <a:pPr marL="0" indent="0">
              <a:buNone/>
            </a:pPr>
            <a:r>
              <a:rPr lang="zh-CN" altLang="en-US" dirty="0"/>
              <a:t>现在的“</a:t>
            </a:r>
            <a:r>
              <a:rPr lang="zh-CN" altLang="en-US" dirty="0">
                <a:solidFill>
                  <a:schemeClr val="accent2"/>
                </a:solidFill>
              </a:rPr>
              <a:t>通用电子数字计算机</a:t>
            </a:r>
            <a:r>
              <a:rPr lang="zh-CN" altLang="en-US" dirty="0"/>
              <a:t>”（</a:t>
            </a:r>
            <a:r>
              <a:rPr lang="en-US" altLang="zh-CN" dirty="0"/>
              <a:t>General - Purpose Electronic Digital Computer</a:t>
            </a:r>
            <a:r>
              <a:rPr lang="zh-CN" altLang="en-US" dirty="0"/>
              <a:t>）是用超大规模集成电路和其他元器件构造起来的一种复杂电子设备。</a:t>
            </a:r>
            <a:endParaRPr lang="zh-CN" altLang="en-US" dirty="0"/>
          </a:p>
          <a:p>
            <a:pPr marL="0" indent="0">
              <a:buNone/>
            </a:pPr>
            <a:r>
              <a:rPr lang="zh-CN" altLang="en-US" dirty="0"/>
              <a:t>一个完整的计算机系统包括</a:t>
            </a:r>
            <a:r>
              <a:rPr lang="zh-CN" altLang="en-US" dirty="0">
                <a:solidFill>
                  <a:schemeClr val="accent2"/>
                </a:solidFill>
              </a:rPr>
              <a:t>硬件系统</a:t>
            </a:r>
            <a:r>
              <a:rPr lang="en-US" altLang="zh-CN">
                <a:solidFill>
                  <a:schemeClr val="accent2"/>
                </a:solidFill>
              </a:rPr>
              <a:t>(Hardware)</a:t>
            </a:r>
            <a:r>
              <a:rPr lang="zh-CN" altLang="en-US" dirty="0"/>
              <a:t>和</a:t>
            </a:r>
            <a:r>
              <a:rPr lang="zh-CN" altLang="en-US" dirty="0">
                <a:solidFill>
                  <a:schemeClr val="accent2"/>
                </a:solidFill>
              </a:rPr>
              <a:t>软件系统</a:t>
            </a:r>
            <a:r>
              <a:rPr lang="en-US" altLang="zh-CN">
                <a:solidFill>
                  <a:schemeClr val="accent2"/>
                </a:solidFill>
              </a:rPr>
              <a:t>(Software)</a:t>
            </a:r>
            <a:r>
              <a:rPr lang="zh-CN" altLang="en-US" dirty="0"/>
              <a:t>两大部分，依靠硬件和软件的协同工作来完成各种计算任务。</a:t>
            </a:r>
            <a:endParaRPr lang="zh-CN" altLang="en-US" dirty="0">
              <a:latin typeface="Cambria" panose="02040503050406030204" pitchFamily="18" charset="0"/>
            </a:endParaRPr>
          </a:p>
          <a:p>
            <a:endParaRPr lang="zh-CN" altLang="en-US" dirty="0">
              <a:latin typeface="Cambria" panose="02040503050406030204" pitchFamily="18" charset="0"/>
            </a:endParaRPr>
          </a:p>
        </p:txBody>
      </p:sp>
      <p:sp>
        <p:nvSpPr>
          <p:cNvPr id="199684" name="矩形 199683"/>
          <p:cNvSpPr/>
          <p:nvPr/>
        </p:nvSpPr>
        <p:spPr>
          <a:xfrm>
            <a:off x="5364163" y="4797425"/>
            <a:ext cx="3457575" cy="829945"/>
          </a:xfrm>
          <a:prstGeom prst="rect">
            <a:avLst/>
          </a:prstGeom>
          <a:noFill/>
          <a:ln w="9525">
            <a:noFill/>
          </a:ln>
        </p:spPr>
        <p:txBody>
          <a:bodyPr>
            <a:spAutoFit/>
          </a:bodyPr>
          <a:p>
            <a:r>
              <a:rPr lang="zh-CN" altLang="en-US" dirty="0">
                <a:latin typeface="Cambria" panose="02040503050406030204" pitchFamily="18" charset="0"/>
                <a:ea typeface="华文中宋" panose="02010600040101010101" charset="-122"/>
                <a:cs typeface="Cambria" panose="02040503050406030204" pitchFamily="18" charset="0"/>
              </a:rPr>
              <a:t>计算机系统中看得见的各种物理上的部件</a:t>
            </a:r>
            <a:endParaRPr lang="zh-CN" altLang="en-US" dirty="0">
              <a:latin typeface="Cambria" panose="02040503050406030204" pitchFamily="18" charset="0"/>
              <a:ea typeface="华文中宋" panose="02010600040101010101" charset="-122"/>
              <a:cs typeface="Cambria" panose="02040503050406030204" pitchFamily="18" charset="0"/>
            </a:endParaRPr>
          </a:p>
        </p:txBody>
      </p:sp>
      <p:sp>
        <p:nvSpPr>
          <p:cNvPr id="199685" name="矩形 199684"/>
          <p:cNvSpPr/>
          <p:nvPr/>
        </p:nvSpPr>
        <p:spPr>
          <a:xfrm>
            <a:off x="684213" y="4652963"/>
            <a:ext cx="3168650" cy="829945"/>
          </a:xfrm>
          <a:prstGeom prst="rect">
            <a:avLst/>
          </a:prstGeom>
          <a:noFill/>
          <a:ln w="9525">
            <a:noFill/>
          </a:ln>
        </p:spPr>
        <p:txBody>
          <a:bodyPr>
            <a:spAutoFit/>
          </a:bodyPr>
          <a:p>
            <a:r>
              <a:rPr lang="zh-CN" altLang="en-US" dirty="0">
                <a:latin typeface="Cambria" panose="02040503050406030204" pitchFamily="18" charset="0"/>
                <a:ea typeface="华文中宋" panose="02010600040101010101" charset="-122"/>
                <a:cs typeface="Cambria" panose="02040503050406030204" pitchFamily="18" charset="0"/>
              </a:rPr>
              <a:t>依赖于计算机硬件的程序及其相关数据</a:t>
            </a:r>
            <a:endParaRPr lang="zh-CN" altLang="en-US" dirty="0">
              <a:latin typeface="Cambria" panose="02040503050406030204" pitchFamily="18" charset="0"/>
              <a:ea typeface="华文中宋" panose="02010600040101010101" charset="-122"/>
              <a:cs typeface="Cambria" panose="02040503050406030204" pitchFamily="18" charset="0"/>
            </a:endParaRPr>
          </a:p>
        </p:txBody>
      </p:sp>
      <p:sp>
        <p:nvSpPr>
          <p:cNvPr id="199688" name="直接连接符 199687"/>
          <p:cNvSpPr/>
          <p:nvPr/>
        </p:nvSpPr>
        <p:spPr>
          <a:xfrm>
            <a:off x="6877050" y="3357563"/>
            <a:ext cx="215900" cy="1295400"/>
          </a:xfrm>
          <a:prstGeom prst="line">
            <a:avLst/>
          </a:prstGeom>
          <a:ln w="19050" cap="flat" cmpd="sng">
            <a:solidFill>
              <a:schemeClr val="accent2"/>
            </a:solidFill>
            <a:prstDash val="solid"/>
            <a:headEnd type="none" w="med" len="med"/>
            <a:tailEnd type="triangle" w="med" len="med"/>
          </a:ln>
        </p:spPr>
      </p:sp>
      <p:sp>
        <p:nvSpPr>
          <p:cNvPr id="3" name="任意多边形 2"/>
          <p:cNvSpPr/>
          <p:nvPr/>
        </p:nvSpPr>
        <p:spPr>
          <a:xfrm>
            <a:off x="397510" y="3708400"/>
            <a:ext cx="379095" cy="1085215"/>
          </a:xfrm>
          <a:custGeom>
            <a:avLst/>
            <a:gdLst>
              <a:gd name="connisteX0" fmla="*/ 174629 w 379099"/>
              <a:gd name="connsiteY0" fmla="*/ 0 h 1085215"/>
              <a:gd name="connisteX1" fmla="*/ 5719 w 379099"/>
              <a:gd name="connsiteY1" fmla="*/ 346710 h 1085215"/>
              <a:gd name="connisteX2" fmla="*/ 85729 w 379099"/>
              <a:gd name="connsiteY2" fmla="*/ 836295 h 1085215"/>
              <a:gd name="connisteX3" fmla="*/ 379099 w 379099"/>
              <a:gd name="connsiteY3" fmla="*/ 1085215 h 1085215"/>
            </a:gdLst>
            <a:ahLst/>
            <a:cxnLst>
              <a:cxn ang="0">
                <a:pos x="connisteX0" y="connsiteY0"/>
              </a:cxn>
              <a:cxn ang="0">
                <a:pos x="connisteX1" y="connsiteY1"/>
              </a:cxn>
              <a:cxn ang="0">
                <a:pos x="connisteX2" y="connsiteY2"/>
              </a:cxn>
              <a:cxn ang="0">
                <a:pos x="connisteX3" y="connsiteY3"/>
              </a:cxn>
            </a:cxnLst>
            <a:rect l="l" t="t" r="r" b="b"/>
            <a:pathLst>
              <a:path w="379100" h="1085215">
                <a:moveTo>
                  <a:pt x="174630" y="0"/>
                </a:moveTo>
                <a:cubicBezTo>
                  <a:pt x="139070" y="59690"/>
                  <a:pt x="23500" y="179705"/>
                  <a:pt x="5720" y="346710"/>
                </a:cubicBezTo>
                <a:cubicBezTo>
                  <a:pt x="-12060" y="513715"/>
                  <a:pt x="10800" y="688340"/>
                  <a:pt x="85730" y="836295"/>
                </a:cubicBezTo>
                <a:cubicBezTo>
                  <a:pt x="160660" y="984250"/>
                  <a:pt x="321950" y="1045210"/>
                  <a:pt x="379100" y="1085215"/>
                </a:cubicBezTo>
              </a:path>
            </a:pathLst>
          </a:custGeom>
          <a:noFill/>
          <a:ln w="28575">
            <a:solidFill>
              <a:schemeClr val="accent2"/>
            </a:solidFill>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文本占位符 3074"/>
          <p:cNvSpPr>
            <a:spLocks noGrp="1"/>
          </p:cNvSpPr>
          <p:nvPr>
            <p:ph idx="1"/>
          </p:nvPr>
        </p:nvSpPr>
        <p:spPr>
          <a:xfrm>
            <a:off x="457200" y="614680"/>
            <a:ext cx="8229600" cy="5927725"/>
          </a:xfrm>
        </p:spPr>
        <p:txBody>
          <a:bodyPr anchor="t" anchorCtr="0"/>
          <a:p>
            <a:pPr marL="0" indent="0" defTabSz="914400">
              <a:lnSpc>
                <a:spcPct val="100000"/>
              </a:lnSpc>
              <a:buNone/>
            </a:pPr>
            <a:r>
              <a:rPr lang="en-US" altLang="zh-CN" kern="1200" baseline="0" dirty="0">
                <a:latin typeface="Cambria" panose="02040503050406030204" pitchFamily="18" charset="0"/>
                <a:ea typeface="+mn-ea"/>
                <a:cs typeface="Cambria" panose="02040503050406030204" pitchFamily="18" charset="0"/>
              </a:rPr>
              <a:t>1</a:t>
            </a:r>
            <a:r>
              <a:rPr lang="zh-CN" altLang="en-US" kern="1200" baseline="0" dirty="0">
                <a:latin typeface="Cambria" panose="02040503050406030204" pitchFamily="18" charset="0"/>
                <a:ea typeface="+mn-ea"/>
                <a:cs typeface="Cambria" panose="02040503050406030204" pitchFamily="18" charset="0"/>
              </a:rPr>
              <a:t>、在机房里打开一台计算机（如果无法启动就马上换一台），</a:t>
            </a:r>
            <a:r>
              <a:rPr lang="zh-CN" altLang="en-US" kern="1200" baseline="0" dirty="0">
                <a:solidFill>
                  <a:srgbClr val="FF0000"/>
                </a:solidFill>
                <a:latin typeface="Cambria" panose="02040503050406030204" pitchFamily="18" charset="0"/>
                <a:ea typeface="+mn-ea"/>
                <a:cs typeface="Cambria" panose="02040503050406030204" pitchFamily="18" charset="0"/>
              </a:rPr>
              <a:t>检查本机是否能正常上网：屏幕右下角的托盘处是否显示有网络连接图标？</a:t>
            </a:r>
            <a:endParaRPr lang="zh-CN" altLang="en-US" kern="1200" baseline="0" dirty="0">
              <a:latin typeface="Cambria" panose="02040503050406030204" pitchFamily="18" charset="0"/>
              <a:ea typeface="+mn-ea"/>
              <a:cs typeface="Cambria" panose="02040503050406030204" pitchFamily="18" charset="0"/>
            </a:endParaRPr>
          </a:p>
          <a:p>
            <a:pPr defTabSz="914400">
              <a:lnSpc>
                <a:spcPct val="100000"/>
              </a:lnSpc>
            </a:pPr>
            <a:endParaRPr lang="zh-CN" altLang="en-US" kern="1200" baseline="0" dirty="0">
              <a:latin typeface="Cambria" panose="02040503050406030204" pitchFamily="18" charset="0"/>
              <a:ea typeface="+mn-ea"/>
              <a:cs typeface="Cambria" panose="02040503050406030204" pitchFamily="18" charset="0"/>
            </a:endParaRPr>
          </a:p>
          <a:p>
            <a:pPr defTabSz="914400">
              <a:lnSpc>
                <a:spcPct val="100000"/>
              </a:lnSpc>
            </a:pPr>
            <a:r>
              <a:rPr lang="zh-CN" altLang="en-US" kern="1200" baseline="0" dirty="0">
                <a:latin typeface="Cambria" panose="02040503050406030204" pitchFamily="18" charset="0"/>
                <a:ea typeface="+mn-ea"/>
                <a:cs typeface="Cambria" panose="02040503050406030204" pitchFamily="18" charset="0"/>
              </a:rPr>
              <a:t>如果网络不正常（图标为          ），则检查主机箱背后的网线连接，插好网线。</a:t>
            </a:r>
            <a:endParaRPr lang="zh-CN" altLang="en-US" kern="1200" baseline="0" dirty="0">
              <a:latin typeface="Cambria" panose="02040503050406030204" pitchFamily="18" charset="0"/>
              <a:ea typeface="+mn-ea"/>
              <a:cs typeface="Cambria" panose="02040503050406030204" pitchFamily="18" charset="0"/>
            </a:endParaRPr>
          </a:p>
          <a:p>
            <a:pPr defTabSz="914400">
              <a:lnSpc>
                <a:spcPct val="100000"/>
              </a:lnSpc>
            </a:pPr>
            <a:r>
              <a:rPr lang="zh-CN" altLang="en-US" kern="1200" baseline="0" dirty="0">
                <a:latin typeface="Cambria" panose="02040503050406030204" pitchFamily="18" charset="0"/>
                <a:ea typeface="+mn-ea"/>
                <a:cs typeface="Cambria" panose="02040503050406030204" pitchFamily="18" charset="0"/>
              </a:rPr>
              <a:t>如果仍然网络不正常，就马上换一台计算机。</a:t>
            </a:r>
            <a:endParaRPr lang="zh-CN" altLang="en-US" kern="1200" baseline="0" dirty="0">
              <a:latin typeface="Cambria" panose="02040503050406030204" pitchFamily="18" charset="0"/>
              <a:ea typeface="+mn-ea"/>
              <a:cs typeface="Cambria" panose="02040503050406030204" pitchFamily="18" charset="0"/>
            </a:endParaRPr>
          </a:p>
          <a:p>
            <a:pPr defTabSz="914400">
              <a:lnSpc>
                <a:spcPct val="100000"/>
              </a:lnSpc>
            </a:pPr>
            <a:r>
              <a:rPr lang="zh-CN" altLang="en-US" kern="1200" baseline="0" dirty="0">
                <a:latin typeface="Cambria" panose="02040503050406030204" pitchFamily="18" charset="0"/>
                <a:ea typeface="+mn-ea"/>
                <a:cs typeface="Cambria" panose="02040503050406030204" pitchFamily="18" charset="0"/>
              </a:rPr>
              <a:t>总之，应该尽快选用一台能正常工作的计算机。</a:t>
            </a:r>
            <a:r>
              <a:rPr lang="en-US" altLang="zh-CN" kern="1200" baseline="0" dirty="0">
                <a:latin typeface="Cambria" panose="02040503050406030204" pitchFamily="18" charset="0"/>
                <a:ea typeface="+mn-ea"/>
                <a:cs typeface="Cambria" panose="02040503050406030204" pitchFamily="18" charset="0"/>
              </a:rPr>
              <a:t>   </a:t>
            </a:r>
            <a:r>
              <a:rPr lang="zh-CN" altLang="zh-CN" kern="1200" baseline="0" dirty="0">
                <a:latin typeface="Cambria" panose="02040503050406030204" pitchFamily="18" charset="0"/>
                <a:ea typeface="+mn-ea"/>
                <a:cs typeface="Cambria" panose="02040503050406030204" pitchFamily="18" charset="0"/>
              </a:rPr>
              <a:t>（不要期望老师当场修理计算机给你用！）</a:t>
            </a:r>
            <a:endParaRPr lang="zh-CN" altLang="zh-CN" kern="1200" baseline="0" dirty="0">
              <a:latin typeface="Cambria" panose="02040503050406030204" pitchFamily="18" charset="0"/>
              <a:ea typeface="+mn-ea"/>
              <a:cs typeface="Cambria" panose="02040503050406030204" pitchFamily="18" charset="0"/>
            </a:endParaRPr>
          </a:p>
          <a:p>
            <a:pPr defTabSz="914400">
              <a:lnSpc>
                <a:spcPct val="100000"/>
              </a:lnSpc>
            </a:pPr>
            <a:r>
              <a:rPr lang="zh-CN" altLang="en-US" kern="1200" baseline="0" dirty="0">
                <a:latin typeface="Cambria" panose="02040503050406030204" pitchFamily="18" charset="0"/>
                <a:ea typeface="楷体" panose="02010609060101010101" charset="-122"/>
                <a:cs typeface="Cambria" panose="02040503050406030204" pitchFamily="18" charset="0"/>
              </a:rPr>
              <a:t>请把出错的计算机告诉上课老师，以便机房管理老师将来进行维修。</a:t>
            </a:r>
            <a:endParaRPr lang="zh-CN" altLang="en-US" kern="1200" baseline="0" dirty="0">
              <a:latin typeface="Cambria" panose="02040503050406030204" pitchFamily="18" charset="0"/>
              <a:ea typeface="楷体" panose="02010609060101010101" charset="-122"/>
              <a:cs typeface="Cambria" panose="02040503050406030204" pitchFamily="18" charset="0"/>
            </a:endParaRPr>
          </a:p>
        </p:txBody>
      </p:sp>
      <p:pic>
        <p:nvPicPr>
          <p:cNvPr id="12291" name="图片 2"/>
          <p:cNvPicPr>
            <a:picLocks noChangeAspect="1"/>
          </p:cNvPicPr>
          <p:nvPr/>
        </p:nvPicPr>
        <p:blipFill>
          <a:blip r:embed="rId1"/>
          <a:stretch>
            <a:fillRect/>
          </a:stretch>
        </p:blipFill>
        <p:spPr>
          <a:xfrm>
            <a:off x="611188" y="1988503"/>
            <a:ext cx="6956425" cy="790575"/>
          </a:xfrm>
          <a:prstGeom prst="rect">
            <a:avLst/>
          </a:prstGeom>
          <a:noFill/>
          <a:ln w="9525">
            <a:noFill/>
          </a:ln>
        </p:spPr>
      </p:pic>
      <p:pic>
        <p:nvPicPr>
          <p:cNvPr id="12293" name="图片 4" descr="C:/Users/ADMINI~1/AppData/Local/Temp/kaimatting_20191020175555/output_20191020175559..pngoutput_20191020175559."/>
          <p:cNvPicPr>
            <a:picLocks noChangeAspect="1"/>
          </p:cNvPicPr>
          <p:nvPr/>
        </p:nvPicPr>
        <p:blipFill>
          <a:blip r:embed="rId2"/>
          <a:stretch>
            <a:fillRect/>
          </a:stretch>
        </p:blipFill>
        <p:spPr>
          <a:xfrm>
            <a:off x="4860290" y="2730500"/>
            <a:ext cx="508000" cy="483870"/>
          </a:xfrm>
          <a:prstGeom prst="rect">
            <a:avLst/>
          </a:prstGeom>
          <a:noFill/>
          <a:ln w="9525">
            <a:noFill/>
          </a:ln>
        </p:spPr>
      </p:pic>
      <p:pic>
        <p:nvPicPr>
          <p:cNvPr id="12294" name="图片 1"/>
          <p:cNvPicPr>
            <a:picLocks noChangeAspect="1"/>
          </p:cNvPicPr>
          <p:nvPr/>
        </p:nvPicPr>
        <p:blipFill>
          <a:blip r:embed="rId3"/>
          <a:stretch>
            <a:fillRect/>
          </a:stretch>
        </p:blipFill>
        <p:spPr>
          <a:xfrm>
            <a:off x="5435918" y="3284855"/>
            <a:ext cx="1016000" cy="534988"/>
          </a:xfrm>
          <a:prstGeom prst="rect">
            <a:avLst/>
          </a:prstGeom>
          <a:noFill/>
          <a:ln w="9525">
            <a:noFill/>
          </a:ln>
        </p:spPr>
      </p:pic>
      <p:sp>
        <p:nvSpPr>
          <p:cNvPr id="12295" name="灯片编号占位符 2"/>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a:latin typeface="微软雅黑" panose="020B0503020204020204" charset="-122"/>
                <a:ea typeface="微软雅黑" panose="020B0503020204020204" charset="-122"/>
              </a:rPr>
            </a:fld>
            <a:endParaRPr lang="zh-CN" altLang="zh-CN" sz="1400">
              <a:latin typeface="微软雅黑" panose="020B0503020204020204" charset="-122"/>
              <a:ea typeface="微软雅黑" panose="020B0503020204020204" charset="-122"/>
            </a:endParaRPr>
          </a:p>
        </p:txBody>
      </p:sp>
      <p:sp>
        <p:nvSpPr>
          <p:cNvPr id="2" name="矩形 1"/>
          <p:cNvSpPr/>
          <p:nvPr/>
        </p:nvSpPr>
        <p:spPr>
          <a:xfrm>
            <a:off x="4860290" y="2010410"/>
            <a:ext cx="647700" cy="720090"/>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文本占位符 7170"/>
          <p:cNvSpPr>
            <a:spLocks noGrp="1"/>
          </p:cNvSpPr>
          <p:nvPr>
            <p:ph idx="1"/>
          </p:nvPr>
        </p:nvSpPr>
        <p:spPr>
          <a:xfrm>
            <a:off x="457200" y="476250"/>
            <a:ext cx="8229600" cy="5837555"/>
          </a:xfrm>
        </p:spPr>
        <p:txBody>
          <a:bodyPr anchor="t" anchorCtr="0"/>
          <a:p>
            <a:pPr marL="0" indent="0" defTabSz="914400">
              <a:lnSpc>
                <a:spcPct val="110000"/>
              </a:lnSpc>
              <a:spcBef>
                <a:spcPts val="600"/>
              </a:spcBef>
              <a:buNone/>
            </a:pPr>
            <a:r>
              <a:rPr lang="en-US" altLang="zh-CN" b="1" kern="1200" baseline="0" dirty="0">
                <a:latin typeface="Cambria" panose="02040503050406030204" pitchFamily="18" charset="0"/>
                <a:ea typeface="+mn-ea"/>
                <a:cs typeface="Cambria" panose="02040503050406030204" pitchFamily="18" charset="0"/>
              </a:rPr>
              <a:t>2</a:t>
            </a:r>
            <a:r>
              <a:rPr lang="zh-CN" altLang="en-US" b="1" kern="1200" baseline="0" dirty="0">
                <a:latin typeface="Cambria" panose="02040503050406030204" pitchFamily="18" charset="0"/>
                <a:ea typeface="+mn-ea"/>
                <a:cs typeface="Cambria" panose="02040503050406030204" pitchFamily="18" charset="0"/>
              </a:rPr>
              <a:t>、连接</a:t>
            </a:r>
            <a:r>
              <a:rPr lang="en-US" altLang="zh-CN" b="1" kern="1200" baseline="0" dirty="0">
                <a:latin typeface="Cambria" panose="02040503050406030204" pitchFamily="18" charset="0"/>
                <a:ea typeface="+mn-ea"/>
                <a:cs typeface="Cambria" panose="02040503050406030204" pitchFamily="18" charset="0"/>
              </a:rPr>
              <a:t> FTP </a:t>
            </a:r>
            <a:r>
              <a:rPr lang="zh-CN" altLang="en-US" b="1" kern="1200" baseline="0" dirty="0">
                <a:latin typeface="Cambria" panose="02040503050406030204" pitchFamily="18" charset="0"/>
                <a:ea typeface="+mn-ea"/>
                <a:cs typeface="Cambria" panose="02040503050406030204" pitchFamily="18" charset="0"/>
              </a:rPr>
              <a:t>服务器</a:t>
            </a:r>
            <a:endParaRPr lang="zh-CN" altLang="en-US" b="1" kern="1200" baseline="0" dirty="0">
              <a:latin typeface="Cambria" panose="02040503050406030204" pitchFamily="18" charset="0"/>
              <a:ea typeface="+mn-ea"/>
              <a:cs typeface="Cambria" panose="02040503050406030204" pitchFamily="18" charset="0"/>
            </a:endParaRPr>
          </a:p>
          <a:p>
            <a:pPr marL="0" indent="0" defTabSz="914400">
              <a:lnSpc>
                <a:spcPct val="110000"/>
              </a:lnSpc>
              <a:spcBef>
                <a:spcPts val="600"/>
              </a:spcBef>
              <a:buNone/>
            </a:pPr>
            <a:r>
              <a:rPr lang="zh-CN" altLang="en-US" kern="1200" baseline="0" dirty="0">
                <a:latin typeface="Cambria" panose="02040503050406030204" pitchFamily="18" charset="0"/>
                <a:ea typeface="+mn-ea"/>
                <a:cs typeface="Cambria" panose="02040503050406030204" pitchFamily="18" charset="0"/>
              </a:rPr>
              <a:t>机房里有一台计算机提供了</a:t>
            </a:r>
            <a:r>
              <a:rPr lang="en-US" altLang="zh-CN" kern="1200" baseline="0" dirty="0">
                <a:latin typeface="Cambria" panose="02040503050406030204" pitchFamily="18" charset="0"/>
                <a:ea typeface="+mn-ea"/>
                <a:cs typeface="Cambria" panose="02040503050406030204" pitchFamily="18" charset="0"/>
              </a:rPr>
              <a:t> </a:t>
            </a:r>
            <a:r>
              <a:rPr lang="en-US" altLang="zh-CN" kern="1200" baseline="0" dirty="0">
                <a:solidFill>
                  <a:schemeClr val="accent2"/>
                </a:solidFill>
                <a:latin typeface="Cambria" panose="02040503050406030204" pitchFamily="18" charset="0"/>
                <a:ea typeface="+mn-ea"/>
                <a:cs typeface="Cambria" panose="02040503050406030204" pitchFamily="18" charset="0"/>
              </a:rPr>
              <a:t>FTP </a:t>
            </a:r>
            <a:r>
              <a:rPr lang="en-US" altLang="zh-CN" kern="1200" baseline="0" dirty="0">
                <a:latin typeface="Cambria" panose="02040503050406030204" pitchFamily="18" charset="0"/>
                <a:ea typeface="+mn-ea"/>
                <a:cs typeface="Cambria" panose="02040503050406030204" pitchFamily="18" charset="0"/>
              </a:rPr>
              <a:t>(</a:t>
            </a:r>
            <a:r>
              <a:rPr lang="zh-CN" altLang="en-US" dirty="0">
                <a:latin typeface="Cambria" panose="02040503050406030204" pitchFamily="18" charset="0"/>
                <a:cs typeface="Cambria" panose="02040503050406030204" pitchFamily="18" charset="0"/>
                <a:sym typeface="+mn-ea"/>
              </a:rPr>
              <a:t>文件传输</a:t>
            </a:r>
            <a:r>
              <a:rPr lang="en-US" altLang="zh-CN" dirty="0">
                <a:latin typeface="Cambria" panose="02040503050406030204" pitchFamily="18" charset="0"/>
                <a:cs typeface="Cambria" panose="02040503050406030204" pitchFamily="18" charset="0"/>
                <a:sym typeface="+mn-ea"/>
              </a:rPr>
              <a:t>) </a:t>
            </a:r>
            <a:r>
              <a:rPr lang="zh-CN" altLang="en-US" kern="1200" baseline="0" dirty="0">
                <a:latin typeface="Cambria" panose="02040503050406030204" pitchFamily="18" charset="0"/>
                <a:ea typeface="+mn-ea"/>
                <a:cs typeface="Cambria" panose="02040503050406030204" pitchFamily="18" charset="0"/>
              </a:rPr>
              <a:t>服务，上机时需要从它下载文件，或上传文件到它。</a:t>
            </a:r>
            <a:endParaRPr lang="zh-CN" altLang="en-US" kern="1200" baseline="0" dirty="0">
              <a:latin typeface="Cambria" panose="02040503050406030204" pitchFamily="18" charset="0"/>
              <a:ea typeface="+mn-ea"/>
              <a:cs typeface="Cambria" panose="02040503050406030204" pitchFamily="18" charset="0"/>
            </a:endParaRPr>
          </a:p>
          <a:p>
            <a:pPr marL="0" indent="0" defTabSz="914400">
              <a:lnSpc>
                <a:spcPct val="110000"/>
              </a:lnSpc>
              <a:spcBef>
                <a:spcPts val="600"/>
              </a:spcBef>
              <a:buNone/>
            </a:pPr>
            <a:r>
              <a:rPr lang="zh-CN" altLang="en-US" kern="1200" baseline="0" dirty="0">
                <a:solidFill>
                  <a:srgbClr val="C00000"/>
                </a:solidFill>
                <a:latin typeface="Cambria" panose="02040503050406030204" pitchFamily="18" charset="0"/>
                <a:ea typeface="+mn-ea"/>
                <a:cs typeface="Cambria" panose="02040503050406030204" pitchFamily="18" charset="0"/>
              </a:rPr>
              <a:t>双击打开“此电脑”或资源管理器，在地址栏键入</a:t>
            </a:r>
            <a:r>
              <a:rPr lang="en-US" altLang="zh-CN" kern="1200" baseline="0" dirty="0">
                <a:solidFill>
                  <a:srgbClr val="C00000"/>
                </a:solidFill>
                <a:latin typeface="Cambria" panose="02040503050406030204" pitchFamily="18" charset="0"/>
                <a:ea typeface="+mn-ea"/>
                <a:cs typeface="Cambria" panose="02040503050406030204" pitchFamily="18" charset="0"/>
              </a:rPr>
              <a:t>FTP </a:t>
            </a:r>
            <a:r>
              <a:rPr lang="zh-CN" altLang="en-US" kern="1200" baseline="0" dirty="0">
                <a:solidFill>
                  <a:srgbClr val="C00000"/>
                </a:solidFill>
                <a:latin typeface="Cambria" panose="02040503050406030204" pitchFamily="18" charset="0"/>
                <a:ea typeface="+mn-ea"/>
                <a:cs typeface="Cambria" panose="02040503050406030204" pitchFamily="18" charset="0"/>
              </a:rPr>
              <a:t>服务器的网址并按回车键：</a:t>
            </a:r>
            <a:endParaRPr lang="zh-CN" altLang="en-US" kern="1200" baseline="0" dirty="0">
              <a:solidFill>
                <a:srgbClr val="C00000"/>
              </a:solidFill>
              <a:latin typeface="Cambria" panose="02040503050406030204" pitchFamily="18" charset="0"/>
              <a:ea typeface="+mn-ea"/>
              <a:cs typeface="Cambria" panose="02040503050406030204" pitchFamily="18" charset="0"/>
            </a:endParaRPr>
          </a:p>
          <a:p>
            <a:pPr marL="0" indent="0" algn="ctr" defTabSz="914400">
              <a:lnSpc>
                <a:spcPct val="110000"/>
              </a:lnSpc>
              <a:spcBef>
                <a:spcPts val="600"/>
              </a:spcBef>
              <a:buNone/>
            </a:pPr>
            <a:r>
              <a:rPr lang="en-US" altLang="zh-CN" sz="4400" b="1" kern="1200" baseline="0" dirty="0">
                <a:solidFill>
                  <a:srgbClr val="FF0000"/>
                </a:solidFill>
                <a:latin typeface="Tahoma" panose="020B0604030504040204" charset="0"/>
                <a:ea typeface="+mn-ea"/>
                <a:cs typeface="Tahoma" panose="020B0604030504040204" charset="0"/>
              </a:rPr>
              <a:t>ftp://192.168.36.30</a:t>
            </a:r>
            <a:endParaRPr lang="en-US" altLang="zh-CN" sz="4400" b="1" u="sng" kern="1200" baseline="0" dirty="0">
              <a:solidFill>
                <a:srgbClr val="FF0000"/>
              </a:solidFill>
              <a:latin typeface="Cambria" panose="02040503050406030204" pitchFamily="18" charset="0"/>
              <a:ea typeface="+mn-ea"/>
              <a:cs typeface="Cambria" panose="02040503050406030204" pitchFamily="18" charset="0"/>
            </a:endParaRPr>
          </a:p>
          <a:p>
            <a:pPr marL="0" indent="0" defTabSz="914400">
              <a:lnSpc>
                <a:spcPct val="110000"/>
              </a:lnSpc>
              <a:spcBef>
                <a:spcPts val="600"/>
              </a:spcBef>
              <a:buNone/>
            </a:pPr>
            <a:r>
              <a:rPr lang="zh-CN" altLang="en-US" kern="1200" baseline="0" dirty="0">
                <a:latin typeface="Cambria" panose="02040503050406030204" pitchFamily="18" charset="0"/>
                <a:ea typeface="+mn-ea"/>
                <a:cs typeface="Cambria" panose="02040503050406030204" pitchFamily="18" charset="0"/>
              </a:rPr>
              <a:t>这样就会连接到</a:t>
            </a:r>
            <a:r>
              <a:rPr lang="en-US" altLang="zh-CN" kern="1200" baseline="0" dirty="0">
                <a:latin typeface="Cambria" panose="02040503050406030204" pitchFamily="18" charset="0"/>
                <a:ea typeface="+mn-ea"/>
                <a:cs typeface="Cambria" panose="02040503050406030204" pitchFamily="18" charset="0"/>
              </a:rPr>
              <a:t> FTP </a:t>
            </a:r>
            <a:r>
              <a:rPr lang="zh-CN" altLang="en-US" kern="1200" baseline="0" dirty="0">
                <a:latin typeface="Cambria" panose="02040503050406030204" pitchFamily="18" charset="0"/>
                <a:ea typeface="+mn-ea"/>
                <a:cs typeface="Cambria" panose="02040503050406030204" pitchFamily="18" charset="0"/>
              </a:rPr>
              <a:t>服务器。</a:t>
            </a:r>
            <a:r>
              <a:rPr lang="zh-CN" altLang="en-US" sz="2000" kern="1200" baseline="0" dirty="0">
                <a:latin typeface="Cambria" panose="02040503050406030204" pitchFamily="18" charset="0"/>
                <a:ea typeface="+mn-ea"/>
                <a:cs typeface="Cambria" panose="02040503050406030204" pitchFamily="18" charset="0"/>
              </a:rPr>
              <a:t>如果未连接，有可能是服务器未打开（请呼叫老师），也可能是本机网络有问题。</a:t>
            </a:r>
            <a:endParaRPr lang="zh-CN" altLang="en-US" sz="2000" kern="1200" baseline="0" dirty="0">
              <a:latin typeface="Cambria" panose="02040503050406030204" pitchFamily="18" charset="0"/>
              <a:ea typeface="+mn-ea"/>
              <a:cs typeface="Cambria" panose="02040503050406030204" pitchFamily="18" charset="0"/>
            </a:endParaRPr>
          </a:p>
          <a:p>
            <a:pPr marL="0" indent="0" defTabSz="914400">
              <a:lnSpc>
                <a:spcPct val="110000"/>
              </a:lnSpc>
              <a:spcBef>
                <a:spcPts val="600"/>
              </a:spcBef>
              <a:buNone/>
            </a:pPr>
            <a:endParaRPr lang="zh-CN" altLang="en-US" dirty="0">
              <a:latin typeface="Cambria" panose="02040503050406030204" pitchFamily="18" charset="0"/>
              <a:cs typeface="Cambria" panose="02040503050406030204" pitchFamily="18" charset="0"/>
              <a:sym typeface="微软雅黑" panose="020B0503020204020204" charset="-122"/>
            </a:endParaRPr>
          </a:p>
          <a:p>
            <a:pPr marL="0" indent="0" defTabSz="914400">
              <a:lnSpc>
                <a:spcPct val="110000"/>
              </a:lnSpc>
              <a:spcBef>
                <a:spcPts val="600"/>
              </a:spcBef>
              <a:buNone/>
            </a:pPr>
            <a:r>
              <a:rPr lang="zh-CN" altLang="en-US" dirty="0">
                <a:latin typeface="Cambria" panose="02040503050406030204" pitchFamily="18" charset="0"/>
                <a:cs typeface="Cambria" panose="02040503050406030204" pitchFamily="18" charset="0"/>
                <a:sym typeface="微软雅黑" panose="020B0503020204020204" charset="-122"/>
              </a:rPr>
              <a:t>调整这个</a:t>
            </a:r>
            <a:r>
              <a:rPr lang="en-US" altLang="zh-CN" dirty="0">
                <a:latin typeface="Cambria" panose="02040503050406030204" pitchFamily="18" charset="0"/>
                <a:cs typeface="Cambria" panose="02040503050406030204" pitchFamily="18" charset="0"/>
                <a:sym typeface="微软雅黑" panose="020B0503020204020204" charset="-122"/>
              </a:rPr>
              <a:t> FTP </a:t>
            </a:r>
            <a:r>
              <a:rPr lang="zh-CN" altLang="en-US" dirty="0">
                <a:latin typeface="Cambria" panose="02040503050406030204" pitchFamily="18" charset="0"/>
                <a:cs typeface="Cambria" panose="02040503050406030204" pitchFamily="18" charset="0"/>
                <a:sym typeface="微软雅黑" panose="020B0503020204020204" charset="-122"/>
              </a:rPr>
              <a:t>窗口的大小，并拖动它到桌面靠右的位置，使自己仍然看到本机桌面。</a:t>
            </a:r>
            <a:endParaRPr lang="zh-CN" altLang="en-US" kern="1200" baseline="0" dirty="0">
              <a:latin typeface="Cambria" panose="02040503050406030204" pitchFamily="18" charset="0"/>
              <a:ea typeface="+mn-ea"/>
              <a:cs typeface="Cambria" panose="02040503050406030204" pitchFamily="18" charset="0"/>
            </a:endParaRPr>
          </a:p>
        </p:txBody>
      </p:sp>
      <p:sp>
        <p:nvSpPr>
          <p:cNvPr id="13314"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a:latin typeface="微软雅黑" panose="020B0503020204020204" charset="-122"/>
                <a:ea typeface="微软雅黑" panose="020B0503020204020204" charset="-122"/>
              </a:rPr>
            </a:fld>
            <a:endParaRPr lang="zh-CN" altLang="zh-CN" sz="1400">
              <a:latin typeface="微软雅黑" panose="020B0503020204020204" charset="-122"/>
              <a:ea typeface="微软雅黑" panose="020B0503020204020204" charset="-122"/>
            </a:endParaRPr>
          </a:p>
        </p:txBody>
      </p:sp>
      <p:sp>
        <p:nvSpPr>
          <p:cNvPr id="3" name="文本框 2"/>
          <p:cNvSpPr txBox="1"/>
          <p:nvPr/>
        </p:nvSpPr>
        <p:spPr>
          <a:xfrm>
            <a:off x="4373880" y="151130"/>
            <a:ext cx="3778250" cy="706755"/>
          </a:xfrm>
          <a:prstGeom prst="rect">
            <a:avLst/>
          </a:prstGeom>
          <a:noFill/>
        </p:spPr>
        <p:txBody>
          <a:bodyPr wrap="square" rtlCol="0">
            <a:spAutoFit/>
          </a:bodyPr>
          <a:p>
            <a:pPr algn="l"/>
            <a:r>
              <a:rPr lang="zh-CN" altLang="en-US" sz="2000" dirty="0">
                <a:ea typeface="华文中宋" panose="02010600040101010101" charset="-122"/>
                <a:sym typeface="+mn-ea"/>
              </a:rPr>
              <a:t>教师事先准备好</a:t>
            </a:r>
            <a:r>
              <a:rPr lang="en-US" altLang="zh-CN" sz="2000" dirty="0">
                <a:ea typeface="华文中宋" panose="02010600040101010101" charset="-122"/>
                <a:sym typeface="+mn-ea"/>
              </a:rPr>
              <a:t> FTP </a:t>
            </a:r>
            <a:r>
              <a:rPr lang="zh-CN" altLang="en-US" sz="2000" dirty="0">
                <a:ea typeface="华文中宋" panose="02010600040101010101" charset="-122"/>
                <a:sym typeface="+mn-ea"/>
              </a:rPr>
              <a:t>服务器，并放置一些示例文件以供练习。</a:t>
            </a:r>
            <a:endParaRPr lang="zh-CN" altLang="en-US" sz="2000" dirty="0">
              <a:ea typeface="华文中宋" panose="02010600040101010101" charset="-122"/>
              <a:sym typeface="+mn-ea"/>
            </a:endParaRPr>
          </a:p>
        </p:txBody>
      </p:sp>
      <p:sp>
        <p:nvSpPr>
          <p:cNvPr id="4" name="文本框 3"/>
          <p:cNvSpPr txBox="1"/>
          <p:nvPr/>
        </p:nvSpPr>
        <p:spPr>
          <a:xfrm>
            <a:off x="5688330" y="2708910"/>
            <a:ext cx="2998470" cy="460375"/>
          </a:xfrm>
          <a:prstGeom prst="rect">
            <a:avLst/>
          </a:prstGeom>
          <a:noFill/>
        </p:spPr>
        <p:txBody>
          <a:bodyPr wrap="square" rtlCol="0">
            <a:spAutoFit/>
          </a:bodyPr>
          <a:p>
            <a:pPr algn="l"/>
            <a:r>
              <a:rPr lang="zh-CN" altLang="en-US" b="1" dirty="0">
                <a:solidFill>
                  <a:schemeClr val="tx2"/>
                </a:solidFill>
                <a:latin typeface="楷体" panose="02010609060101010101" charset="-122"/>
                <a:ea typeface="楷体" panose="02010609060101010101" charset="-122"/>
                <a:sym typeface="+mn-ea"/>
              </a:rPr>
              <a:t>记在书上或笔记本上！</a:t>
            </a:r>
            <a:endParaRPr lang="zh-CN" altLang="en-US" b="1" dirty="0">
              <a:solidFill>
                <a:schemeClr val="tx2"/>
              </a:solidFill>
              <a:latin typeface="楷体" panose="02010609060101010101" charset="-122"/>
              <a:ea typeface="楷体" panose="0201060906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dirty="0">
                <a:solidFill>
                  <a:schemeClr val="accent2"/>
                </a:solidFill>
                <a:latin typeface="Cambria" panose="02040503050406030204" pitchFamily="18" charset="0"/>
                <a:cs typeface="Cambria" panose="02040503050406030204" pitchFamily="18" charset="0"/>
                <a:sym typeface="+mn-ea"/>
              </a:rPr>
              <a:t>下载文件</a:t>
            </a:r>
            <a:r>
              <a:rPr lang="zh-CN" altLang="en-US" dirty="0">
                <a:solidFill>
                  <a:schemeClr val="tx1"/>
                </a:solidFill>
                <a:latin typeface="Cambria" panose="02040503050406030204" pitchFamily="18" charset="0"/>
                <a:cs typeface="Cambria" panose="02040503050406030204" pitchFamily="18" charset="0"/>
                <a:sym typeface="+mn-ea"/>
              </a:rPr>
              <a:t>：</a:t>
            </a:r>
            <a:r>
              <a:rPr lang="zh-CN" altLang="en-US" dirty="0">
                <a:solidFill>
                  <a:schemeClr val="accent2"/>
                </a:solidFill>
                <a:latin typeface="Cambria" panose="02040503050406030204" pitchFamily="18" charset="0"/>
                <a:cs typeface="Cambria" panose="02040503050406030204" pitchFamily="18" charset="0"/>
                <a:sym typeface="+mn-ea"/>
              </a:rPr>
              <a:t>鼠标单击选中</a:t>
            </a:r>
            <a:r>
              <a:rPr lang="en-US" altLang="zh-CN" dirty="0">
                <a:solidFill>
                  <a:schemeClr val="tx1"/>
                </a:solidFill>
                <a:latin typeface="Cambria" panose="02040503050406030204" pitchFamily="18" charset="0"/>
                <a:cs typeface="Cambria" panose="02040503050406030204" pitchFamily="18" charset="0"/>
                <a:sym typeface="+mn-ea"/>
              </a:rPr>
              <a:t> FTP </a:t>
            </a:r>
            <a:r>
              <a:rPr lang="zh-CN" altLang="en-US" dirty="0">
                <a:solidFill>
                  <a:schemeClr val="tx1"/>
                </a:solidFill>
                <a:latin typeface="Cambria" panose="02040503050406030204" pitchFamily="18" charset="0"/>
                <a:cs typeface="Cambria" panose="02040503050406030204" pitchFamily="18" charset="0"/>
                <a:sym typeface="+mn-ea"/>
              </a:rPr>
              <a:t>服务器上的文件，然后</a:t>
            </a:r>
            <a:r>
              <a:rPr lang="zh-CN" altLang="en-US" dirty="0">
                <a:solidFill>
                  <a:schemeClr val="accent2"/>
                </a:solidFill>
                <a:latin typeface="Cambria" panose="02040503050406030204" pitchFamily="18" charset="0"/>
                <a:cs typeface="Cambria" panose="02040503050406030204" pitchFamily="18" charset="0"/>
                <a:sym typeface="+mn-ea"/>
              </a:rPr>
              <a:t>拖动</a:t>
            </a:r>
            <a:r>
              <a:rPr lang="zh-CN" altLang="en-US" dirty="0">
                <a:solidFill>
                  <a:schemeClr val="tx1"/>
                </a:solidFill>
                <a:latin typeface="Cambria" panose="02040503050406030204" pitchFamily="18" charset="0"/>
                <a:cs typeface="Cambria" panose="02040503050406030204" pitchFamily="18" charset="0"/>
                <a:sym typeface="+mn-ea"/>
              </a:rPr>
              <a:t>到本机的桌面上。</a:t>
            </a:r>
            <a:endParaRPr lang="zh-CN" altLang="en-US" dirty="0">
              <a:solidFill>
                <a:schemeClr val="tx1"/>
              </a:solidFill>
              <a:latin typeface="Cambria" panose="02040503050406030204" pitchFamily="18" charset="0"/>
              <a:cs typeface="Cambria" panose="02040503050406030204" pitchFamily="18" charset="0"/>
              <a:sym typeface="+mn-ea"/>
            </a:endParaRPr>
          </a:p>
          <a:p>
            <a:r>
              <a:rPr lang="zh-CN" altLang="en-US" dirty="0">
                <a:solidFill>
                  <a:schemeClr val="tx1"/>
                </a:solidFill>
                <a:latin typeface="Cambria" panose="02040503050406030204" pitchFamily="18" charset="0"/>
                <a:cs typeface="Cambria" panose="02040503050406030204" pitchFamily="18" charset="0"/>
                <a:sym typeface="+mn-ea"/>
              </a:rPr>
              <a:t>然后在本机用鼠标双击打开已下载到的文件。</a:t>
            </a:r>
            <a:endParaRPr lang="zh-CN" altLang="en-US" dirty="0">
              <a:solidFill>
                <a:schemeClr val="tx1"/>
              </a:solidFill>
              <a:latin typeface="Cambria" panose="02040503050406030204" pitchFamily="18" charset="0"/>
              <a:cs typeface="Cambria" panose="02040503050406030204" pitchFamily="18" charset="0"/>
              <a:sym typeface="+mn-ea"/>
            </a:endParaRPr>
          </a:p>
          <a:p>
            <a:endParaRPr lang="zh-CN" altLang="en-US" dirty="0">
              <a:solidFill>
                <a:schemeClr val="tx1"/>
              </a:solidFill>
              <a:latin typeface="Cambria" panose="02040503050406030204" pitchFamily="18" charset="0"/>
              <a:cs typeface="Cambria" panose="02040503050406030204" pitchFamily="18" charset="0"/>
              <a:sym typeface="+mn-ea"/>
            </a:endParaRPr>
          </a:p>
          <a:p>
            <a:r>
              <a:rPr lang="zh-CN" altLang="en-US" dirty="0">
                <a:solidFill>
                  <a:schemeClr val="tx1"/>
                </a:solidFill>
                <a:latin typeface="Cambria" panose="02040503050406030204" pitchFamily="18" charset="0"/>
                <a:cs typeface="Cambria" panose="02040503050406030204" pitchFamily="18" charset="0"/>
                <a:sym typeface="+mn-ea"/>
              </a:rPr>
              <a:t>你的计算机上是否已经安装了</a:t>
            </a:r>
            <a:r>
              <a:rPr lang="en-US" altLang="zh-CN" dirty="0">
                <a:solidFill>
                  <a:schemeClr val="tx1"/>
                </a:solidFill>
                <a:latin typeface="Cambria" panose="02040503050406030204" pitchFamily="18" charset="0"/>
                <a:cs typeface="Cambria" panose="02040503050406030204" pitchFamily="18" charset="0"/>
                <a:sym typeface="+mn-ea"/>
              </a:rPr>
              <a:t> </a:t>
            </a:r>
            <a:r>
              <a:rPr lang="zh-CN" altLang="en-US" dirty="0">
                <a:solidFill>
                  <a:schemeClr val="tx1"/>
                </a:solidFill>
                <a:latin typeface="Cambria" panose="02040503050406030204" pitchFamily="18" charset="0"/>
                <a:cs typeface="Cambria" panose="02040503050406030204" pitchFamily="18" charset="0"/>
                <a:sym typeface="+mn-ea"/>
              </a:rPr>
              <a:t>小龙</a:t>
            </a:r>
            <a:r>
              <a:rPr lang="en-US" altLang="zh-CN" dirty="0">
                <a:solidFill>
                  <a:schemeClr val="tx1"/>
                </a:solidFill>
                <a:latin typeface="Cambria" panose="02040503050406030204" pitchFamily="18" charset="0"/>
                <a:cs typeface="Cambria" panose="02040503050406030204" pitchFamily="18" charset="0"/>
                <a:sym typeface="+mn-ea"/>
              </a:rPr>
              <a:t>Dev-C++</a:t>
            </a:r>
            <a:r>
              <a:rPr lang="zh-CN" altLang="en-US" dirty="0">
                <a:solidFill>
                  <a:schemeClr val="tx1"/>
                </a:solidFill>
                <a:latin typeface="Cambria" panose="02040503050406030204" pitchFamily="18" charset="0"/>
                <a:cs typeface="Cambria" panose="02040503050406030204" pitchFamily="18" charset="0"/>
                <a:sym typeface="+mn-ea"/>
              </a:rPr>
              <a:t>？</a:t>
            </a:r>
            <a:endParaRPr lang="zh-CN" altLang="en-US" dirty="0">
              <a:solidFill>
                <a:schemeClr val="tx1"/>
              </a:solidFill>
              <a:latin typeface="Cambria" panose="02040503050406030204" pitchFamily="18" charset="0"/>
              <a:cs typeface="Cambria" panose="02040503050406030204" pitchFamily="18" charset="0"/>
              <a:sym typeface="+mn-ea"/>
            </a:endParaRPr>
          </a:p>
          <a:p>
            <a:r>
              <a:rPr lang="zh-CN" altLang="en-US" dirty="0">
                <a:solidFill>
                  <a:schemeClr val="tx1"/>
                </a:solidFill>
                <a:latin typeface="Cambria" panose="02040503050406030204" pitchFamily="18" charset="0"/>
                <a:cs typeface="Cambria" panose="02040503050406030204" pitchFamily="18" charset="0"/>
                <a:sym typeface="+mn-ea"/>
              </a:rPr>
              <a:t>如果尚未安装，请在</a:t>
            </a:r>
            <a:r>
              <a:rPr lang="en-US" altLang="zh-CN" dirty="0">
                <a:solidFill>
                  <a:schemeClr val="tx1"/>
                </a:solidFill>
                <a:latin typeface="Cambria" panose="02040503050406030204" pitchFamily="18" charset="0"/>
                <a:cs typeface="Cambria" panose="02040503050406030204" pitchFamily="18" charset="0"/>
                <a:sym typeface="+mn-ea"/>
              </a:rPr>
              <a:t> FTP </a:t>
            </a:r>
            <a:r>
              <a:rPr lang="zh-CN" altLang="en-US" dirty="0">
                <a:solidFill>
                  <a:schemeClr val="tx1"/>
                </a:solidFill>
                <a:latin typeface="Cambria" panose="02040503050406030204" pitchFamily="18" charset="0"/>
                <a:cs typeface="Cambria" panose="02040503050406030204" pitchFamily="18" charset="0"/>
                <a:sym typeface="+mn-ea"/>
              </a:rPr>
              <a:t>服务器中找到它的安装文件，下载到本机，然后进行安装。</a:t>
            </a:r>
            <a:endParaRPr lang="zh-CN" altLang="en-US" dirty="0">
              <a:solidFill>
                <a:schemeClr val="tx1"/>
              </a:solidFill>
              <a:latin typeface="Cambria" panose="02040503050406030204" pitchFamily="18" charset="0"/>
              <a:cs typeface="Cambria" panose="02040503050406030204" pitchFamily="18" charset="0"/>
              <a:sym typeface="+mn-ea"/>
            </a:endParaRPr>
          </a:p>
          <a:p>
            <a:endParaRPr lang="zh-CN" altLang="en-US" dirty="0">
              <a:solidFill>
                <a:schemeClr val="tx1"/>
              </a:solidFill>
              <a:latin typeface="Cambria" panose="02040503050406030204" pitchFamily="18" charset="0"/>
              <a:cs typeface="Cambria" panose="02040503050406030204" pitchFamily="18" charset="0"/>
              <a:sym typeface="+mn-ea"/>
            </a:endParaRPr>
          </a:p>
          <a:p>
            <a:pPr defTabSz="914400">
              <a:lnSpc>
                <a:spcPct val="110000"/>
              </a:lnSpc>
              <a:spcBef>
                <a:spcPts val="600"/>
              </a:spcBef>
            </a:pPr>
            <a:r>
              <a:rPr lang="zh-CN" altLang="en-US" dirty="0">
                <a:latin typeface="Cambria" panose="02040503050406030204" pitchFamily="18" charset="0"/>
                <a:cs typeface="Cambria" panose="02040503050406030204" pitchFamily="18" charset="0"/>
                <a:sym typeface="+mn-ea"/>
              </a:rPr>
              <a:t>双击桌面上的“</a:t>
            </a:r>
            <a:r>
              <a:rPr lang="en-US" altLang="zh-CN" dirty="0">
                <a:solidFill>
                  <a:schemeClr val="accent2"/>
                </a:solidFill>
                <a:latin typeface="Cambria" panose="02040503050406030204" pitchFamily="18" charset="0"/>
                <a:cs typeface="Cambria" panose="02040503050406030204" pitchFamily="18" charset="0"/>
                <a:sym typeface="+mn-ea"/>
              </a:rPr>
              <a:t>Dev-C++</a:t>
            </a:r>
            <a:r>
              <a:rPr lang="en-US" altLang="zh-CN" dirty="0">
                <a:latin typeface="Cambria" panose="02040503050406030204" pitchFamily="18" charset="0"/>
                <a:cs typeface="Cambria" panose="02040503050406030204" pitchFamily="18" charset="0"/>
                <a:sym typeface="+mn-ea"/>
              </a:rPr>
              <a:t>”</a:t>
            </a:r>
            <a:r>
              <a:rPr lang="zh-CN" altLang="en-US" dirty="0">
                <a:latin typeface="Cambria" panose="02040503050406030204" pitchFamily="18" charset="0"/>
                <a:cs typeface="Cambria" panose="02040503050406030204" pitchFamily="18" charset="0"/>
                <a:sym typeface="+mn-ea"/>
              </a:rPr>
              <a:t>图标，</a:t>
            </a:r>
            <a:r>
              <a:rPr lang="zh-CN" altLang="en-US" dirty="0">
                <a:solidFill>
                  <a:schemeClr val="accent2"/>
                </a:solidFill>
                <a:latin typeface="Cambria" panose="02040503050406030204" pitchFamily="18" charset="0"/>
                <a:cs typeface="Cambria" panose="02040503050406030204" pitchFamily="18" charset="0"/>
                <a:sym typeface="+mn-ea"/>
              </a:rPr>
              <a:t>启动该软件</a:t>
            </a:r>
            <a:r>
              <a:rPr lang="zh-CN" altLang="en-US" dirty="0">
                <a:latin typeface="Cambria" panose="02040503050406030204" pitchFamily="18" charset="0"/>
                <a:cs typeface="Cambria" panose="02040503050406030204" pitchFamily="18" charset="0"/>
                <a:sym typeface="+mn-ea"/>
              </a:rPr>
              <a:t>。</a:t>
            </a:r>
            <a:endParaRPr lang="zh-CN" altLang="en-US" kern="1200" baseline="0" dirty="0">
              <a:latin typeface="Cambria" panose="02040503050406030204" pitchFamily="18" charset="0"/>
              <a:ea typeface="+mn-ea"/>
              <a:cs typeface="Cambria" panose="02040503050406030204" pitchFamily="18" charset="0"/>
            </a:endParaRPr>
          </a:p>
          <a:p>
            <a:endParaRPr lang="zh-CN" altLang="en-US" dirty="0">
              <a:solidFill>
                <a:schemeClr val="tx1"/>
              </a:solidFill>
              <a:latin typeface="Cambria" panose="02040503050406030204" pitchFamily="18" charset="0"/>
              <a:cs typeface="Cambria" panose="02040503050406030204" pitchFamily="18" charset="0"/>
              <a:sym typeface="+mn-ea"/>
            </a:endParaRPr>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pic>
        <p:nvPicPr>
          <p:cNvPr id="5" name="图片 4"/>
          <p:cNvPicPr>
            <a:picLocks noChangeAspect="1"/>
          </p:cNvPicPr>
          <p:nvPr>
            <p:custDataLst>
              <p:tags r:id="rId1"/>
            </p:custDataLst>
          </p:nvPr>
        </p:nvPicPr>
        <p:blipFill>
          <a:blip r:embed="rId2"/>
          <a:stretch>
            <a:fillRect/>
          </a:stretch>
        </p:blipFill>
        <p:spPr>
          <a:xfrm>
            <a:off x="7956550" y="3284855"/>
            <a:ext cx="676275" cy="704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占位符 4098"/>
          <p:cNvSpPr>
            <a:spLocks noGrp="1"/>
          </p:cNvSpPr>
          <p:nvPr>
            <p:ph idx="1"/>
          </p:nvPr>
        </p:nvSpPr>
        <p:spPr>
          <a:xfrm>
            <a:off x="439420" y="278130"/>
            <a:ext cx="8229600" cy="493395"/>
          </a:xfrm>
        </p:spPr>
        <p:txBody>
          <a:bodyPr anchor="t" anchorCtr="0"/>
          <a:p>
            <a:pPr marL="0" indent="0">
              <a:lnSpc>
                <a:spcPct val="110000"/>
              </a:lnSpc>
              <a:spcBef>
                <a:spcPts val="600"/>
              </a:spcBef>
              <a:buNone/>
            </a:pPr>
            <a:r>
              <a:rPr lang="en-US" altLang="zh-CN" dirty="0">
                <a:solidFill>
                  <a:schemeClr val="accent2"/>
                </a:solidFill>
                <a:latin typeface="Cambria" panose="02040503050406030204" pitchFamily="18" charset="0"/>
                <a:cs typeface="Cambria" panose="02040503050406030204" pitchFamily="18" charset="0"/>
              </a:rPr>
              <a:t>3</a:t>
            </a:r>
            <a:r>
              <a:rPr lang="zh-CN" altLang="en-US" dirty="0">
                <a:solidFill>
                  <a:schemeClr val="accent2"/>
                </a:solidFill>
                <a:latin typeface="Cambria" panose="02040503050406030204" pitchFamily="18" charset="0"/>
                <a:cs typeface="Cambria" panose="02040503050406030204" pitchFamily="18" charset="0"/>
              </a:rPr>
              <a:t>、认识</a:t>
            </a:r>
            <a:r>
              <a:rPr lang="en-US" altLang="zh-CN" dirty="0">
                <a:solidFill>
                  <a:schemeClr val="accent2"/>
                </a:solidFill>
                <a:latin typeface="Cambria" panose="02040503050406030204" pitchFamily="18" charset="0"/>
                <a:cs typeface="Cambria" panose="02040503050406030204" pitchFamily="18" charset="0"/>
              </a:rPr>
              <a:t> Dev-C++ </a:t>
            </a:r>
            <a:r>
              <a:rPr lang="zh-CN" altLang="en-US" dirty="0">
                <a:solidFill>
                  <a:schemeClr val="accent2"/>
                </a:solidFill>
                <a:latin typeface="Cambria" panose="02040503050406030204" pitchFamily="18" charset="0"/>
                <a:cs typeface="Cambria" panose="02040503050406030204" pitchFamily="18" charset="0"/>
              </a:rPr>
              <a:t>的工作界面</a:t>
            </a:r>
            <a:endParaRPr lang="zh-CN" altLang="en-US" dirty="0">
              <a:latin typeface="Cambria" panose="02040503050406030204" pitchFamily="18" charset="0"/>
              <a:cs typeface="Cambria" panose="02040503050406030204" pitchFamily="18" charset="0"/>
            </a:endParaRPr>
          </a:p>
        </p:txBody>
      </p:sp>
      <p:sp>
        <p:nvSpPr>
          <p:cNvPr id="14339" name="灯片编号占位符 5"/>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a:latin typeface="微软雅黑" panose="020B0503020204020204" charset="-122"/>
                <a:ea typeface="微软雅黑" panose="020B0503020204020204" charset="-122"/>
              </a:rPr>
            </a:fld>
            <a:endParaRPr lang="zh-CN" altLang="zh-CN" sz="1400">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1"/>
          <a:stretch>
            <a:fillRect/>
          </a:stretch>
        </p:blipFill>
        <p:spPr>
          <a:xfrm>
            <a:off x="384175" y="938530"/>
            <a:ext cx="7826375" cy="5706110"/>
          </a:xfrm>
          <a:prstGeom prst="rect">
            <a:avLst/>
          </a:prstGeom>
        </p:spPr>
      </p:pic>
      <p:sp>
        <p:nvSpPr>
          <p:cNvPr id="4" name="圆角矩形 3"/>
          <p:cNvSpPr/>
          <p:nvPr/>
        </p:nvSpPr>
        <p:spPr>
          <a:xfrm>
            <a:off x="439420" y="1165225"/>
            <a:ext cx="4813935" cy="155575"/>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圆角矩形 4"/>
          <p:cNvSpPr/>
          <p:nvPr/>
        </p:nvSpPr>
        <p:spPr>
          <a:xfrm>
            <a:off x="458470" y="1346200"/>
            <a:ext cx="6958965" cy="289560"/>
          </a:xfrm>
          <a:prstGeom prst="roundRect">
            <a:avLst>
              <a:gd name="adj" fmla="val 11979"/>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5365750" y="1106805"/>
            <a:ext cx="772160" cy="275590"/>
          </a:xfrm>
          <a:prstGeom prst="rect">
            <a:avLst/>
          </a:prstGeom>
          <a:noFill/>
        </p:spPr>
        <p:txBody>
          <a:bodyPr wrap="square" rtlCol="0">
            <a:spAutoFit/>
          </a:bodyPr>
          <a:p>
            <a:pPr algn="l"/>
            <a:r>
              <a:rPr lang="zh-CN" altLang="en-US" sz="1200" b="1" dirty="0">
                <a:solidFill>
                  <a:srgbClr val="C00000"/>
                </a:solidFill>
                <a:latin typeface="楷体" panose="02010609060101010101" charset="-122"/>
                <a:ea typeface="楷体" panose="02010609060101010101" charset="-122"/>
                <a:sym typeface="+mn-ea"/>
              </a:rPr>
              <a:t>菜单栏</a:t>
            </a:r>
            <a:endParaRPr lang="zh-CN" altLang="en-US" sz="1200" b="1" dirty="0">
              <a:solidFill>
                <a:srgbClr val="C00000"/>
              </a:solidFill>
              <a:latin typeface="楷体" panose="02010609060101010101" charset="-122"/>
              <a:ea typeface="楷体" panose="02010609060101010101" charset="-122"/>
              <a:sym typeface="+mn-ea"/>
            </a:endParaRPr>
          </a:p>
        </p:txBody>
      </p:sp>
      <p:sp>
        <p:nvSpPr>
          <p:cNvPr id="8" name="文本框 7"/>
          <p:cNvSpPr txBox="1"/>
          <p:nvPr/>
        </p:nvSpPr>
        <p:spPr>
          <a:xfrm>
            <a:off x="7488555" y="1353820"/>
            <a:ext cx="779780" cy="306705"/>
          </a:xfrm>
          <a:prstGeom prst="rect">
            <a:avLst/>
          </a:prstGeom>
          <a:noFill/>
        </p:spPr>
        <p:txBody>
          <a:bodyPr wrap="square" rtlCol="0">
            <a:spAutoFit/>
          </a:bodyPr>
          <a:p>
            <a:pPr algn="l"/>
            <a:r>
              <a:rPr lang="zh-CN" altLang="en-US" sz="1400" b="1" dirty="0">
                <a:solidFill>
                  <a:srgbClr val="C00000"/>
                </a:solidFill>
                <a:latin typeface="楷体" panose="02010609060101010101" charset="-122"/>
                <a:ea typeface="楷体" panose="02010609060101010101" charset="-122"/>
                <a:sym typeface="+mn-ea"/>
              </a:rPr>
              <a:t>工具栏</a:t>
            </a:r>
            <a:endParaRPr lang="zh-CN" altLang="en-US" sz="1400" b="1" dirty="0">
              <a:solidFill>
                <a:srgbClr val="C00000"/>
              </a:solidFill>
              <a:latin typeface="楷体" panose="02010609060101010101" charset="-122"/>
              <a:ea typeface="楷体" panose="02010609060101010101" charset="-122"/>
              <a:sym typeface="+mn-ea"/>
            </a:endParaRPr>
          </a:p>
        </p:txBody>
      </p:sp>
      <p:sp>
        <p:nvSpPr>
          <p:cNvPr id="3" name="圆角矩形 2"/>
          <p:cNvSpPr/>
          <p:nvPr/>
        </p:nvSpPr>
        <p:spPr>
          <a:xfrm>
            <a:off x="457835" y="1680845"/>
            <a:ext cx="1519555" cy="4445635"/>
          </a:xfrm>
          <a:prstGeom prst="roundRect">
            <a:avLst>
              <a:gd name="adj" fmla="val 6269"/>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497205" y="2571115"/>
            <a:ext cx="1416685" cy="368300"/>
          </a:xfrm>
          <a:prstGeom prst="rect">
            <a:avLst/>
          </a:prstGeom>
          <a:noFill/>
        </p:spPr>
        <p:txBody>
          <a:bodyPr wrap="square" rtlCol="0">
            <a:spAutoFit/>
          </a:bodyPr>
          <a:p>
            <a:pPr algn="l"/>
            <a:r>
              <a:rPr lang="zh-CN" altLang="en-US" sz="1800" b="1" dirty="0">
                <a:solidFill>
                  <a:srgbClr val="C00000"/>
                </a:solidFill>
                <a:latin typeface="楷体" panose="02010609060101010101" charset="-122"/>
                <a:ea typeface="楷体" panose="02010609060101010101" charset="-122"/>
                <a:sym typeface="+mn-ea"/>
              </a:rPr>
              <a:t>管理器面板</a:t>
            </a:r>
            <a:endParaRPr lang="zh-CN" altLang="en-US" sz="1800" b="1" dirty="0">
              <a:solidFill>
                <a:srgbClr val="C00000"/>
              </a:solidFill>
              <a:latin typeface="楷体" panose="02010609060101010101" charset="-122"/>
              <a:ea typeface="楷体" panose="02010609060101010101" charset="-122"/>
              <a:sym typeface="+mn-ea"/>
            </a:endParaRPr>
          </a:p>
        </p:txBody>
      </p:sp>
      <p:sp>
        <p:nvSpPr>
          <p:cNvPr id="15" name="文本框 14"/>
          <p:cNvSpPr txBox="1"/>
          <p:nvPr/>
        </p:nvSpPr>
        <p:spPr>
          <a:xfrm>
            <a:off x="4097655" y="2860675"/>
            <a:ext cx="1847215" cy="368300"/>
          </a:xfrm>
          <a:prstGeom prst="rect">
            <a:avLst/>
          </a:prstGeom>
          <a:noFill/>
        </p:spPr>
        <p:txBody>
          <a:bodyPr wrap="square" rtlCol="0">
            <a:spAutoFit/>
          </a:bodyPr>
          <a:p>
            <a:pPr algn="l"/>
            <a:r>
              <a:rPr lang="zh-CN" altLang="en-US" sz="1800" b="1" dirty="0">
                <a:solidFill>
                  <a:srgbClr val="C00000"/>
                </a:solidFill>
                <a:latin typeface="楷体" panose="02010609060101010101" charset="-122"/>
                <a:ea typeface="楷体" panose="02010609060101010101" charset="-122"/>
                <a:sym typeface="+mn-ea"/>
              </a:rPr>
              <a:t>源文件编辑区</a:t>
            </a:r>
            <a:endParaRPr lang="zh-CN" altLang="en-US" sz="1800" b="1" dirty="0">
              <a:solidFill>
                <a:srgbClr val="C00000"/>
              </a:solidFill>
              <a:latin typeface="楷体" panose="02010609060101010101" charset="-122"/>
              <a:ea typeface="楷体" panose="02010609060101010101" charset="-122"/>
              <a:sym typeface="+mn-ea"/>
            </a:endParaRPr>
          </a:p>
        </p:txBody>
      </p:sp>
      <p:sp>
        <p:nvSpPr>
          <p:cNvPr id="7" name="圆角矩形 6"/>
          <p:cNvSpPr/>
          <p:nvPr/>
        </p:nvSpPr>
        <p:spPr>
          <a:xfrm>
            <a:off x="2036445" y="1676400"/>
            <a:ext cx="6108065" cy="4450080"/>
          </a:xfrm>
          <a:prstGeom prst="roundRect">
            <a:avLst>
              <a:gd name="adj" fmla="val 3649"/>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圆角矩形 16"/>
          <p:cNvSpPr/>
          <p:nvPr/>
        </p:nvSpPr>
        <p:spPr>
          <a:xfrm>
            <a:off x="458470" y="6188710"/>
            <a:ext cx="3114040" cy="165100"/>
          </a:xfrm>
          <a:prstGeom prst="roundRect">
            <a:avLst>
              <a:gd name="adj" fmla="val 8162"/>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文本框 17"/>
          <p:cNvSpPr txBox="1"/>
          <p:nvPr/>
        </p:nvSpPr>
        <p:spPr>
          <a:xfrm>
            <a:off x="3945255" y="6086475"/>
            <a:ext cx="3661410" cy="337185"/>
          </a:xfrm>
          <a:prstGeom prst="rect">
            <a:avLst/>
          </a:prstGeom>
          <a:noFill/>
        </p:spPr>
        <p:txBody>
          <a:bodyPr wrap="square" rtlCol="0">
            <a:spAutoFit/>
          </a:bodyPr>
          <a:p>
            <a:pPr algn="l"/>
            <a:r>
              <a:rPr lang="zh-CN" altLang="en-US" sz="1600" b="1" dirty="0">
                <a:solidFill>
                  <a:srgbClr val="C00000"/>
                </a:solidFill>
                <a:latin typeface="楷体" panose="02010609060101010101" charset="-122"/>
                <a:ea typeface="楷体" panose="02010609060101010101" charset="-122"/>
                <a:sym typeface="+mn-ea"/>
              </a:rPr>
              <a:t>信息面板</a:t>
            </a:r>
            <a:r>
              <a:rPr lang="zh-CN" altLang="en-US" sz="1400" b="1" dirty="0">
                <a:solidFill>
                  <a:srgbClr val="C00000"/>
                </a:solidFill>
                <a:latin typeface="楷体" panose="02010609060101010101" charset="-122"/>
                <a:ea typeface="楷体" panose="02010609060101010101" charset="-122"/>
                <a:sym typeface="+mn-ea"/>
              </a:rPr>
              <a:t>（折叠状态，可以展开）</a:t>
            </a:r>
            <a:endParaRPr lang="zh-CN" altLang="en-US" sz="1400" b="1" dirty="0">
              <a:solidFill>
                <a:srgbClr val="C00000"/>
              </a:solidFill>
              <a:latin typeface="楷体" panose="02010609060101010101" charset="-122"/>
              <a:ea typeface="楷体" panose="02010609060101010101" charset="-122"/>
              <a:sym typeface="+mn-ea"/>
            </a:endParaRPr>
          </a:p>
        </p:txBody>
      </p:sp>
      <p:cxnSp>
        <p:nvCxnSpPr>
          <p:cNvPr id="19" name="直接箭头连接符 18"/>
          <p:cNvCxnSpPr>
            <a:stCxn id="18" idx="1"/>
          </p:cNvCxnSpPr>
          <p:nvPr/>
        </p:nvCxnSpPr>
        <p:spPr>
          <a:xfrm flipH="1" flipV="1">
            <a:off x="3659505" y="6249035"/>
            <a:ext cx="285750" cy="635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0" name="圆角矩形 19"/>
          <p:cNvSpPr/>
          <p:nvPr/>
        </p:nvSpPr>
        <p:spPr>
          <a:xfrm>
            <a:off x="430530" y="6404610"/>
            <a:ext cx="5313045" cy="205740"/>
          </a:xfrm>
          <a:prstGeom prst="roundRect">
            <a:avLst>
              <a:gd name="adj" fmla="val 8162"/>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6094095" y="6361430"/>
            <a:ext cx="751205" cy="306705"/>
          </a:xfrm>
          <a:prstGeom prst="rect">
            <a:avLst/>
          </a:prstGeom>
          <a:noFill/>
        </p:spPr>
        <p:txBody>
          <a:bodyPr wrap="square" rtlCol="0">
            <a:spAutoFit/>
          </a:bodyPr>
          <a:p>
            <a:pPr algn="l"/>
            <a:r>
              <a:rPr lang="zh-CN" altLang="en-US" sz="1400" b="1" dirty="0">
                <a:solidFill>
                  <a:srgbClr val="C00000"/>
                </a:solidFill>
                <a:latin typeface="楷体" panose="02010609060101010101" charset="-122"/>
                <a:ea typeface="楷体" panose="02010609060101010101" charset="-122"/>
                <a:sym typeface="+mn-ea"/>
              </a:rPr>
              <a:t>状态栏</a:t>
            </a:r>
            <a:endParaRPr lang="zh-CN" altLang="en-US" sz="1400" b="1" dirty="0">
              <a:solidFill>
                <a:srgbClr val="C00000"/>
              </a:solidFill>
              <a:latin typeface="楷体" panose="02010609060101010101" charset="-122"/>
              <a:ea typeface="楷体" panose="02010609060101010101" charset="-122"/>
              <a:sym typeface="+mn-ea"/>
            </a:endParaRPr>
          </a:p>
        </p:txBody>
      </p:sp>
      <p:cxnSp>
        <p:nvCxnSpPr>
          <p:cNvPr id="22" name="直接箭头连接符 21"/>
          <p:cNvCxnSpPr/>
          <p:nvPr/>
        </p:nvCxnSpPr>
        <p:spPr>
          <a:xfrm flipH="1" flipV="1">
            <a:off x="5808345" y="6504305"/>
            <a:ext cx="285750" cy="635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flipV="1">
            <a:off x="7417435" y="1503680"/>
            <a:ext cx="167005" cy="3175"/>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flipV="1">
            <a:off x="5253355" y="1222375"/>
            <a:ext cx="167005" cy="3175"/>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434975"/>
            <a:ext cx="8229600" cy="5810250"/>
          </a:xfrm>
        </p:spPr>
        <p:txBody>
          <a:bodyPr/>
          <a:p>
            <a:pPr marL="0" marR="0" indent="0" algn="l" defTabSz="914400" rtl="0" eaLnBrk="1" fontAlgn="base" latinLnBrk="0" hangingPunct="1">
              <a:lnSpc>
                <a:spcPct val="110000"/>
              </a:lnSpc>
              <a:spcBef>
                <a:spcPts val="600"/>
              </a:spcBef>
              <a:spcAft>
                <a:spcPct val="0"/>
              </a:spcAft>
              <a:buClrTx/>
              <a:buSzTx/>
              <a:buFontTx/>
              <a:buNone/>
            </a:pPr>
            <a:r>
              <a:rPr kumimoji="0" lang="en-US" altLang="zh-CN" b="0" i="0" u="none" strike="noStrike" kern="1200" cap="none" spc="0" normalizeH="0" baseline="0" noProof="1"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4</a:t>
            </a:r>
            <a:r>
              <a:rPr kumimoji="0" lang="zh-CN" altLang="en-US" b="0" i="0" u="none" strike="noStrike" kern="1200" cap="none" spc="0" normalizeH="0" baseline="0" noProof="1"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、了解软件的菜单和工具栏</a:t>
            </a:r>
            <a:endParaRPr kumimoji="0" lang="zh-CN" altLang="en-US" b="0" i="0" u="none" strike="noStrike" kern="1200" cap="none" spc="0" normalizeH="0" baseline="0" noProof="1" dirty="0">
              <a:solidFill>
                <a:schemeClr val="accent2"/>
              </a:solidFill>
              <a:latin typeface="Cambria" panose="02040503050406030204" pitchFamily="18" charset="0"/>
              <a:ea typeface="华文中宋" panose="02010600040101010101" charset="-122"/>
              <a:cs typeface="Cambria" panose="02040503050406030204" pitchFamily="18" charset="0"/>
            </a:endParaRPr>
          </a:p>
          <a:p>
            <a:pPr marL="0" marR="0" indent="0" algn="l" defTabSz="914400" rtl="0" eaLnBrk="1" fontAlgn="base" latinLnBrk="0" hangingPunct="1">
              <a:lnSpc>
                <a:spcPct val="110000"/>
              </a:lnSpc>
              <a:spcBef>
                <a:spcPts val="600"/>
              </a:spcBef>
              <a:spcAft>
                <a:spcPct val="0"/>
              </a:spcAft>
              <a:buClrTx/>
              <a:buSzTx/>
              <a:buFontTx/>
              <a:buNone/>
            </a:pPr>
            <a:r>
              <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a:t>
            </a:r>
            <a:r>
              <a:rPr kumimoji="0" lang="en-US" altLang="zh-CN"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1</a:t>
            </a:r>
            <a:r>
              <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）鼠标</a:t>
            </a:r>
            <a:r>
              <a:rPr kumimoji="0" lang="zh-CN" altLang="en-US" sz="2400" b="0" i="0" u="none" strike="noStrike" kern="1200" cap="none" spc="0" normalizeH="0" baseline="0" noProof="1"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点击菜单</a:t>
            </a:r>
            <a:r>
              <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“文件”，看一看（不要进行点击操作）弹出的各个菜单项的名称。然后把鼠标依次移动到菜单“编辑”、“搜索”</a:t>
            </a:r>
            <a:r>
              <a:rPr kumimoji="0" lang="en-US" altLang="zh-CN"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a:t>
            </a:r>
            <a:r>
              <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，看一看弹出的各个菜单项的名称。</a:t>
            </a:r>
            <a:endPar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endParaRPr>
          </a:p>
          <a:p>
            <a:pPr marL="0" marR="0" indent="0" algn="l" defTabSz="914400" rtl="0" eaLnBrk="1" fontAlgn="base" latinLnBrk="0" hangingPunct="1">
              <a:lnSpc>
                <a:spcPct val="110000"/>
              </a:lnSpc>
              <a:spcBef>
                <a:spcPts val="600"/>
              </a:spcBef>
              <a:spcAft>
                <a:spcPct val="0"/>
              </a:spcAft>
              <a:buClrTx/>
              <a:buSzTx/>
              <a:buFontTx/>
              <a:buNone/>
            </a:pPr>
            <a:r>
              <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a:t>
            </a:r>
            <a:r>
              <a:rPr kumimoji="0" lang="en-US" altLang="zh-CN"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2</a:t>
            </a:r>
            <a:r>
              <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）把鼠标</a:t>
            </a:r>
            <a:r>
              <a:rPr kumimoji="0" lang="zh-CN" altLang="en-US" sz="2400" b="0" i="0" u="none" strike="noStrike" kern="1200" cap="none" spc="0" normalizeH="0" baseline="0" noProof="1"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悬浮</a:t>
            </a:r>
            <a:r>
              <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（不要点击）在工具栏的各个按钮上方，稍等</a:t>
            </a:r>
            <a:r>
              <a:rPr kumimoji="0" lang="en-US" altLang="zh-CN"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 0.5 </a:t>
            </a:r>
            <a:r>
              <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秒钟之后就会浮现该按钮的简要说明。请依次观看各个按钮的简要说明并尽可能记住。</a:t>
            </a:r>
            <a:endPar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endParaRPr>
          </a:p>
          <a:p>
            <a:pPr marL="0" marR="0" indent="0" algn="l" defTabSz="914400" rtl="0" eaLnBrk="1" fontAlgn="base" latinLnBrk="0" hangingPunct="1">
              <a:lnSpc>
                <a:spcPct val="110000"/>
              </a:lnSpc>
              <a:spcBef>
                <a:spcPts val="600"/>
              </a:spcBef>
              <a:spcAft>
                <a:spcPct val="0"/>
              </a:spcAft>
              <a:buClrTx/>
              <a:buSzTx/>
              <a:buFontTx/>
              <a:buNone/>
            </a:pPr>
            <a:endPar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endParaRPr>
          </a:p>
          <a:p>
            <a:pPr marL="0" marR="0" indent="0" algn="l" defTabSz="914400" rtl="0" eaLnBrk="1" fontAlgn="base" latinLnBrk="0" hangingPunct="1">
              <a:lnSpc>
                <a:spcPct val="110000"/>
              </a:lnSpc>
              <a:spcBef>
                <a:spcPts val="600"/>
              </a:spcBef>
              <a:spcAft>
                <a:spcPct val="0"/>
              </a:spcAft>
              <a:buClrTx/>
              <a:buSzTx/>
              <a:buFontTx/>
              <a:buNone/>
            </a:pPr>
            <a:endParaRPr kumimoji="0" lang="zh-CN" altLang="en-US" sz="20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endParaRPr>
          </a:p>
          <a:p>
            <a:pPr marL="0" marR="0" indent="0" algn="l" defTabSz="914400" rtl="0" eaLnBrk="1" fontAlgn="base" latinLnBrk="0" hangingPunct="1">
              <a:lnSpc>
                <a:spcPct val="110000"/>
              </a:lnSpc>
              <a:spcBef>
                <a:spcPts val="600"/>
              </a:spcBef>
              <a:spcAft>
                <a:spcPct val="0"/>
              </a:spcAft>
              <a:buClrTx/>
              <a:buSzTx/>
              <a:buFontTx/>
              <a:buNone/>
            </a:pPr>
            <a:endParaRPr kumimoji="0" lang="zh-CN" altLang="en-US" sz="20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endParaRPr>
          </a:p>
          <a:p>
            <a:pPr marL="0" marR="0" indent="0" algn="l" defTabSz="914400" rtl="0" eaLnBrk="1" fontAlgn="base" latinLnBrk="0" hangingPunct="1">
              <a:lnSpc>
                <a:spcPct val="110000"/>
              </a:lnSpc>
              <a:spcBef>
                <a:spcPts val="600"/>
              </a:spcBef>
              <a:spcAft>
                <a:spcPct val="0"/>
              </a:spcAft>
              <a:buClrTx/>
              <a:buSzTx/>
              <a:buFontTx/>
              <a:buNone/>
            </a:pPr>
            <a:r>
              <a:rPr kumimoji="0" lang="zh-CN" altLang="en-US" sz="20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（要花时间耐心地进行以上操作，并尽可能记住各个菜单项和工具按钮的名称，尽量记住相应的快捷键！以后需要经常使用它们！）</a:t>
            </a:r>
            <a:endParaRPr kumimoji="0" lang="zh-CN" altLang="en-US" sz="20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endParaRPr>
          </a:p>
          <a:p>
            <a:pPr marL="342900" marR="0" indent="-342900" algn="l" defTabSz="914400" rtl="0" eaLnBrk="1" fontAlgn="base" latinLnBrk="0" hangingPunct="1">
              <a:lnSpc>
                <a:spcPct val="100000"/>
              </a:lnSpc>
              <a:spcBef>
                <a:spcPct val="20000"/>
              </a:spcBef>
              <a:spcAft>
                <a:spcPct val="0"/>
              </a:spcAft>
              <a:buClrTx/>
              <a:buSzTx/>
              <a:buFontTx/>
              <a:buChar char="•"/>
            </a:pPr>
            <a:endParaRPr kumimoji="0" lang="zh-CN" altLang="en-US" sz="20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endParaRPr>
          </a:p>
        </p:txBody>
      </p:sp>
      <p:sp>
        <p:nvSpPr>
          <p:cNvPr id="15362" name="灯片编号占位符 3"/>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a:fld>
            <a:endParaRPr lang="zh-CN" altLang="zh-CN" sz="1400"/>
          </a:p>
        </p:txBody>
      </p:sp>
      <p:sp>
        <p:nvSpPr>
          <p:cNvPr id="17" name="文本框 16"/>
          <p:cNvSpPr txBox="1"/>
          <p:nvPr/>
        </p:nvSpPr>
        <p:spPr>
          <a:xfrm>
            <a:off x="553720" y="4036060"/>
            <a:ext cx="8435340" cy="306705"/>
          </a:xfrm>
          <a:prstGeom prst="rect">
            <a:avLst/>
          </a:prstGeom>
          <a:noFill/>
        </p:spPr>
        <p:txBody>
          <a:bodyPr wrap="square" rtlCol="0">
            <a:spAutoFit/>
          </a:bodyPr>
          <a:p>
            <a:pPr algn="just"/>
            <a:r>
              <a:rPr lang="zh-CN" altLang="en-US" sz="1400" b="1"/>
              <a:t>打开</a:t>
            </a:r>
            <a:r>
              <a:rPr lang="en-US" altLang="zh-CN" sz="1400" b="1"/>
              <a:t>               </a:t>
            </a:r>
            <a:r>
              <a:rPr lang="zh-CN" altLang="en-US" sz="1400" b="1"/>
              <a:t>关闭</a:t>
            </a:r>
            <a:r>
              <a:rPr lang="en-US" altLang="zh-CN" sz="1400" b="1"/>
              <a:t>   </a:t>
            </a:r>
            <a:r>
              <a:rPr lang="zh-CN" altLang="en-US" sz="1400" b="1"/>
              <a:t>撤消</a:t>
            </a:r>
            <a:r>
              <a:rPr lang="en-US" altLang="zh-CN" sz="1400" b="1"/>
              <a:t>  </a:t>
            </a:r>
            <a:r>
              <a:rPr lang="zh-CN" altLang="en-US" sz="1400" b="1"/>
              <a:t>重做</a:t>
            </a:r>
            <a:r>
              <a:rPr lang="en-US" altLang="zh-CN" sz="1400" b="1"/>
              <a:t>  </a:t>
            </a:r>
            <a:r>
              <a:rPr lang="zh-CN" altLang="en-US" sz="1400" b="1"/>
              <a:t>剪切</a:t>
            </a:r>
            <a:r>
              <a:rPr lang="en-US" altLang="zh-CN" sz="1400" b="1"/>
              <a:t>  </a:t>
            </a:r>
            <a:r>
              <a:rPr lang="zh-CN" altLang="en-US" sz="1400" b="1"/>
              <a:t>复制</a:t>
            </a:r>
            <a:r>
              <a:rPr lang="en-US" altLang="zh-CN" sz="1400" b="1"/>
              <a:t>  </a:t>
            </a:r>
            <a:r>
              <a:rPr lang="zh-CN" altLang="en-US" sz="1400" b="1"/>
              <a:t>粘贴</a:t>
            </a:r>
            <a:r>
              <a:rPr lang="en-US" altLang="zh-CN" sz="1400" b="1"/>
              <a:t>              </a:t>
            </a:r>
            <a:r>
              <a:rPr lang="zh-CN" altLang="en-US" sz="1400" b="1"/>
              <a:t>查找</a:t>
            </a:r>
            <a:r>
              <a:rPr lang="en-US" altLang="zh-CN" sz="1400" b="1"/>
              <a:t>                                                                       </a:t>
            </a:r>
            <a:r>
              <a:rPr lang="zh-CN" altLang="en-US" sz="1400" b="1"/>
              <a:t>主页</a:t>
            </a:r>
            <a:r>
              <a:rPr lang="en-US" altLang="zh-CN" sz="1400" b="1"/>
              <a:t>             </a:t>
            </a:r>
            <a:endParaRPr lang="en-US" altLang="zh-CN" sz="1400" b="1"/>
          </a:p>
        </p:txBody>
      </p:sp>
      <p:sp>
        <p:nvSpPr>
          <p:cNvPr id="26" name="文本框 25"/>
          <p:cNvSpPr txBox="1"/>
          <p:nvPr/>
        </p:nvSpPr>
        <p:spPr>
          <a:xfrm>
            <a:off x="635" y="4305935"/>
            <a:ext cx="8988425" cy="306705"/>
          </a:xfrm>
          <a:prstGeom prst="rect">
            <a:avLst/>
          </a:prstGeom>
          <a:noFill/>
        </p:spPr>
        <p:txBody>
          <a:bodyPr wrap="square" rtlCol="0">
            <a:spAutoFit/>
          </a:bodyPr>
          <a:p>
            <a:pPr algn="just"/>
            <a:r>
              <a:rPr lang="zh-CN" altLang="zh-CN" sz="1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新建源文件</a:t>
            </a:r>
            <a:r>
              <a:rPr lang="en-US" altLang="zh-CN" sz="1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保存</a:t>
            </a:r>
            <a:r>
              <a:rPr lang="en-US" altLang="zh-CN" sz="1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全部保存</a:t>
            </a:r>
            <a:r>
              <a:rPr lang="en-US" altLang="zh-CN" sz="1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插入代码块</a:t>
            </a:r>
            <a:r>
              <a:rPr lang="en-US" altLang="zh-CN" sz="1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400" b="1">
                <a:solidFill>
                  <a:srgbClr val="C00000"/>
                </a:solidFill>
                <a:latin typeface="Times New Roman" panose="02020603050405020304" pitchFamily="18" charset="0"/>
                <a:ea typeface="黑体" panose="02010609060101010101" pitchFamily="49" charset="-122"/>
                <a:cs typeface="Times New Roman" panose="02020603050405020304" pitchFamily="18" charset="0"/>
                <a:sym typeface="+mn-ea"/>
              </a:rPr>
              <a:t>行注释</a:t>
            </a:r>
            <a:r>
              <a:rPr lang="en-US" altLang="zh-CN" sz="1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编译</a:t>
            </a:r>
            <a:r>
              <a:rPr lang="en-US" altLang="zh-CN" sz="1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运行</a:t>
            </a:r>
            <a:r>
              <a:rPr lang="en-US" altLang="zh-CN" sz="1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编译运行</a:t>
            </a:r>
            <a:r>
              <a:rPr lang="en-US" altLang="zh-CN" sz="1400" b="1">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1400" b="1">
              <a:solidFill>
                <a:srgbClr val="C00000"/>
              </a:solidFill>
              <a:latin typeface="黑体" panose="02010609060101010101" pitchFamily="49" charset="-122"/>
              <a:ea typeface="黑体" panose="02010609060101010101" pitchFamily="49" charset="-122"/>
              <a:cs typeface="Times New Roman" panose="02020603050405020304" pitchFamily="18" charset="0"/>
              <a:sym typeface="+mn-ea"/>
            </a:endParaRPr>
          </a:p>
        </p:txBody>
      </p:sp>
      <p:cxnSp>
        <p:nvCxnSpPr>
          <p:cNvPr id="27" name="直接连接符 26"/>
          <p:cNvCxnSpPr/>
          <p:nvPr/>
        </p:nvCxnSpPr>
        <p:spPr>
          <a:xfrm>
            <a:off x="455295" y="4036060"/>
            <a:ext cx="0" cy="314960"/>
          </a:xfrm>
          <a:prstGeom prst="line">
            <a:avLst/>
          </a:prstGeom>
          <a:ln w="12700">
            <a:solidFill>
              <a:schemeClr val="tx2"/>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160145" y="4036060"/>
            <a:ext cx="0" cy="314960"/>
          </a:xfrm>
          <a:prstGeom prst="line">
            <a:avLst/>
          </a:prstGeom>
          <a:ln w="12700">
            <a:solidFill>
              <a:schemeClr val="tx2"/>
            </a:solidFill>
            <a:tailEnd type="none" w="med" len="lg"/>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610360" y="4036060"/>
            <a:ext cx="0" cy="314960"/>
          </a:xfrm>
          <a:prstGeom prst="line">
            <a:avLst/>
          </a:prstGeom>
          <a:ln w="12700">
            <a:solidFill>
              <a:schemeClr val="tx2"/>
            </a:solidFill>
            <a:tailEnd type="none" w="med" len="lg"/>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4207510" y="4036060"/>
            <a:ext cx="225425" cy="314960"/>
          </a:xfrm>
          <a:prstGeom prst="line">
            <a:avLst/>
          </a:prstGeom>
          <a:ln w="12700">
            <a:solidFill>
              <a:schemeClr val="tx2"/>
            </a:solidFill>
            <a:tailEnd type="none" w="med" len="lg"/>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4678680" y="4036060"/>
            <a:ext cx="37465" cy="328295"/>
          </a:xfrm>
          <a:prstGeom prst="line">
            <a:avLst/>
          </a:prstGeom>
          <a:ln w="12700">
            <a:solidFill>
              <a:schemeClr val="tx2"/>
            </a:solidFill>
            <a:tailEnd type="none" w="med" len="lg"/>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5323840" y="4081145"/>
            <a:ext cx="180340" cy="269875"/>
          </a:xfrm>
          <a:prstGeom prst="line">
            <a:avLst/>
          </a:prstGeom>
          <a:ln w="12700">
            <a:solidFill>
              <a:schemeClr val="tx2"/>
            </a:solidFill>
            <a:tailEnd type="none" w="med" len="lg"/>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5728970" y="4058285"/>
            <a:ext cx="135255" cy="292735"/>
          </a:xfrm>
          <a:prstGeom prst="line">
            <a:avLst/>
          </a:prstGeom>
          <a:ln w="12700">
            <a:solidFill>
              <a:schemeClr val="tx2"/>
            </a:solidFill>
            <a:tailEnd type="none" w="med" len="lg"/>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224270" y="4047490"/>
            <a:ext cx="0" cy="303530"/>
          </a:xfrm>
          <a:prstGeom prst="line">
            <a:avLst/>
          </a:prstGeom>
          <a:ln w="12700">
            <a:solidFill>
              <a:schemeClr val="tx2"/>
            </a:solidFill>
            <a:tailEnd type="none" w="med" len="lg"/>
          </a:ln>
        </p:spPr>
        <p:style>
          <a:lnRef idx="1">
            <a:schemeClr val="accent1"/>
          </a:lnRef>
          <a:fillRef idx="0">
            <a:schemeClr val="accent1"/>
          </a:fillRef>
          <a:effectRef idx="0">
            <a:schemeClr val="accent1"/>
          </a:effectRef>
          <a:fontRef idx="minor">
            <a:schemeClr val="tx1"/>
          </a:fontRef>
        </p:style>
      </p:cxnSp>
      <p:pic>
        <p:nvPicPr>
          <p:cNvPr id="19" name="图片 18"/>
          <p:cNvPicPr>
            <a:picLocks noChangeAspect="1"/>
          </p:cNvPicPr>
          <p:nvPr/>
        </p:nvPicPr>
        <p:blipFill>
          <a:blip r:embed="rId1"/>
          <a:stretch>
            <a:fillRect/>
          </a:stretch>
        </p:blipFill>
        <p:spPr>
          <a:xfrm>
            <a:off x="187960" y="3696335"/>
            <a:ext cx="8768715" cy="3765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57200" y="2094230"/>
            <a:ext cx="8230235" cy="1471930"/>
          </a:xfrm>
          <a:prstGeom prst="rect">
            <a:avLst/>
          </a:prstGeom>
        </p:spPr>
      </p:pic>
      <p:sp>
        <p:nvSpPr>
          <p:cNvPr id="6145" name="文本占位符 5122"/>
          <p:cNvSpPr>
            <a:spLocks noGrp="1"/>
          </p:cNvSpPr>
          <p:nvPr>
            <p:ph idx="1"/>
          </p:nvPr>
        </p:nvSpPr>
        <p:spPr>
          <a:xfrm>
            <a:off x="457200" y="476250"/>
            <a:ext cx="8229600" cy="1399540"/>
          </a:xfrm>
        </p:spPr>
        <p:txBody>
          <a:bodyPr anchor="t"/>
          <a:p>
            <a:pPr marL="0" marR="0" indent="0" algn="l" defTabSz="914400" rtl="0" eaLnBrk="1" fontAlgn="base" latinLnBrk="0" hangingPunct="1">
              <a:lnSpc>
                <a:spcPct val="110000"/>
              </a:lnSpc>
              <a:spcBef>
                <a:spcPts val="600"/>
              </a:spcBef>
              <a:spcAft>
                <a:spcPct val="0"/>
              </a:spcAft>
              <a:buClrTx/>
              <a:buSzTx/>
              <a:buFontTx/>
              <a:buNone/>
            </a:pPr>
            <a:r>
              <a:rPr kumimoji="0" lang="en-US" altLang="zh-CN" i="0" u="none" strike="noStrike" kern="1200" cap="none" spc="0" normalizeH="0" baseline="0" noProof="1" dirty="0">
                <a:solidFill>
                  <a:schemeClr val="accent2"/>
                </a:solidFill>
                <a:latin typeface="Cambria" panose="02040503050406030204" pitchFamily="18" charset="0"/>
                <a:ea typeface="华文中宋" panose="02010600040101010101" charset="-122"/>
                <a:cs typeface="Cambria" panose="02040503050406030204" pitchFamily="18" charset="0"/>
              </a:rPr>
              <a:t>5</a:t>
            </a:r>
            <a:r>
              <a:rPr kumimoji="0" lang="zh-CN" altLang="en-US" i="0" u="none" strike="noStrike" kern="1200" cap="none" spc="0" normalizeH="0" baseline="0" noProof="1" dirty="0">
                <a:solidFill>
                  <a:schemeClr val="accent2"/>
                </a:solidFill>
                <a:latin typeface="Cambria" panose="02040503050406030204" pitchFamily="18" charset="0"/>
                <a:ea typeface="华文中宋" panose="02010600040101010101" charset="-122"/>
                <a:cs typeface="Cambria" panose="02040503050406030204" pitchFamily="18" charset="0"/>
              </a:rPr>
              <a:t>、编辑源程序</a:t>
            </a:r>
            <a:endParaRPr kumimoji="0" lang="zh-CN" altLang="en-US" i="0" u="none" strike="noStrike" kern="1200" cap="none" spc="0" normalizeH="0" baseline="0" noProof="1" dirty="0">
              <a:solidFill>
                <a:schemeClr val="accent2"/>
              </a:solidFill>
              <a:latin typeface="Cambria" panose="02040503050406030204" pitchFamily="18" charset="0"/>
              <a:ea typeface="华文中宋" panose="02010600040101010101" charset="-122"/>
              <a:cs typeface="Cambria" panose="02040503050406030204" pitchFamily="18" charset="0"/>
            </a:endParaRPr>
          </a:p>
          <a:p>
            <a:pPr marL="342900" marR="0" indent="-342900" algn="l" defTabSz="914400" rtl="0" eaLnBrk="1" fontAlgn="base" latinLnBrk="0" hangingPunct="1">
              <a:lnSpc>
                <a:spcPct val="110000"/>
              </a:lnSpc>
              <a:spcBef>
                <a:spcPts val="600"/>
              </a:spcBef>
              <a:spcAft>
                <a:spcPct val="0"/>
              </a:spcAft>
              <a:buClrTx/>
              <a:buSzTx/>
              <a:buFontTx/>
              <a:buChar char="•"/>
            </a:pPr>
            <a:r>
              <a:rPr kumimoji="0" lang="zh-CN" altLang="en-US"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rPr>
              <a:t>点击工具栏上的“</a:t>
            </a:r>
            <a:r>
              <a:rPr kumimoji="0" lang="zh-CN" altLang="en-US" b="0" i="0" u="sng" strike="noStrike" kern="1200" cap="none" spc="0" normalizeH="0" baseline="0" noProof="1" dirty="0">
                <a:solidFill>
                  <a:schemeClr val="accent2"/>
                </a:solidFill>
                <a:latin typeface="Cambria" panose="02040503050406030204" pitchFamily="18" charset="0"/>
                <a:ea typeface="华文中宋" panose="02010600040101010101" charset="-122"/>
                <a:cs typeface="Cambria" panose="02040503050406030204" pitchFamily="18" charset="0"/>
              </a:rPr>
              <a:t>插入代码块</a:t>
            </a:r>
            <a:r>
              <a:rPr kumimoji="0" lang="zh-CN" altLang="en-US"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rPr>
              <a:t>”</a:t>
            </a:r>
            <a:r>
              <a:rPr kumimoji="0" lang="en-US" altLang="zh-CN"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rPr>
              <a:t> --&gt;</a:t>
            </a:r>
            <a:r>
              <a:rPr kumimoji="0" lang="zh-CN" altLang="en-US"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rPr>
              <a:t>“</a:t>
            </a:r>
            <a:r>
              <a:rPr kumimoji="0" lang="zh-CN" altLang="en-US" b="0" i="0" u="none" strike="noStrike" kern="1200" cap="none" spc="0" normalizeH="0" baseline="0" noProof="1" dirty="0">
                <a:solidFill>
                  <a:schemeClr val="accent2"/>
                </a:solidFill>
                <a:latin typeface="Cambria" panose="02040503050406030204" pitchFamily="18" charset="0"/>
                <a:ea typeface="华文中宋" panose="02010600040101010101" charset="-122"/>
                <a:cs typeface="Cambria" panose="02040503050406030204" pitchFamily="18" charset="0"/>
              </a:rPr>
              <a:t>文件头注释块</a:t>
            </a:r>
            <a:r>
              <a:rPr kumimoji="0" lang="zh-CN" altLang="en-US"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rPr>
              <a:t>”，编辑窗口中的文件里面就添加了几行注释。</a:t>
            </a:r>
            <a:endParaRPr kumimoji="0" lang="zh-CN" altLang="en-US"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endParaRPr>
          </a:p>
        </p:txBody>
      </p:sp>
      <p:sp>
        <p:nvSpPr>
          <p:cNvPr id="16386" name="灯片编号占位符 2"/>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a:latin typeface="微软雅黑" panose="020B0503020204020204" charset="-122"/>
                <a:ea typeface="微软雅黑" panose="020B0503020204020204" charset="-122"/>
              </a:rPr>
            </a:fld>
            <a:endParaRPr lang="zh-CN" altLang="zh-CN" sz="1400">
              <a:latin typeface="微软雅黑" panose="020B0503020204020204" charset="-122"/>
              <a:ea typeface="微软雅黑" panose="020B0503020204020204" charset="-122"/>
            </a:endParaRPr>
          </a:p>
        </p:txBody>
      </p:sp>
      <p:pic>
        <p:nvPicPr>
          <p:cNvPr id="16387" name="图片 2"/>
          <p:cNvPicPr>
            <a:picLocks noChangeAspect="1"/>
          </p:cNvPicPr>
          <p:nvPr/>
        </p:nvPicPr>
        <p:blipFill>
          <a:blip r:embed="rId2"/>
          <a:stretch>
            <a:fillRect/>
          </a:stretch>
        </p:blipFill>
        <p:spPr>
          <a:xfrm>
            <a:off x="609600" y="4655503"/>
            <a:ext cx="8201025" cy="1685925"/>
          </a:xfrm>
          <a:prstGeom prst="rect">
            <a:avLst/>
          </a:prstGeom>
          <a:noFill/>
          <a:ln w="9525">
            <a:noFill/>
          </a:ln>
        </p:spPr>
      </p:pic>
      <p:sp>
        <p:nvSpPr>
          <p:cNvPr id="16389" name="文本框 4"/>
          <p:cNvSpPr txBox="1"/>
          <p:nvPr/>
        </p:nvSpPr>
        <p:spPr>
          <a:xfrm>
            <a:off x="530225" y="3609340"/>
            <a:ext cx="8054975" cy="902970"/>
          </a:xfrm>
          <a:prstGeom prst="rect">
            <a:avLst/>
          </a:prstGeom>
          <a:noFill/>
          <a:ln w="9525">
            <a:noFill/>
          </a:ln>
        </p:spPr>
        <p:txBody>
          <a:bodyPr wrap="square" anchor="t" anchorCtr="0">
            <a:spAutoFit/>
          </a:bodyPr>
          <a:p>
            <a:pPr marL="342900" indent="-342900" algn="just">
              <a:lnSpc>
                <a:spcPct val="110000"/>
              </a:lnSpc>
              <a:spcBef>
                <a:spcPts val="600"/>
              </a:spcBef>
              <a:buClrTx/>
              <a:buSzTx/>
              <a:buFontTx/>
              <a:buChar char="•"/>
            </a:pPr>
            <a:r>
              <a:rPr lang="zh-CN" altLang="en-US" sz="2400" dirty="0">
                <a:latin typeface="Cambria" panose="02040503050406030204" pitchFamily="18" charset="0"/>
                <a:ea typeface="华文中宋" panose="02010600040101010101" charset="-122"/>
                <a:cs typeface="Cambria" panose="02040503050406030204" pitchFamily="18" charset="0"/>
              </a:rPr>
              <a:t>在“程序名：”后面键入文字“我的第一个</a:t>
            </a:r>
            <a:r>
              <a:rPr lang="en-US" altLang="zh-CN" sz="2400" dirty="0">
                <a:latin typeface="Cambria" panose="02040503050406030204" pitchFamily="18" charset="0"/>
                <a:ea typeface="华文中宋" panose="02010600040101010101" charset="-122"/>
                <a:cs typeface="Cambria" panose="02040503050406030204" pitchFamily="18" charset="0"/>
              </a:rPr>
              <a:t>C</a:t>
            </a:r>
            <a:r>
              <a:rPr lang="zh-CN" altLang="en-US" sz="2400" dirty="0">
                <a:latin typeface="Cambria" panose="02040503050406030204" pitchFamily="18" charset="0"/>
                <a:ea typeface="华文中宋" panose="02010600040101010101" charset="-122"/>
                <a:cs typeface="Cambria" panose="02040503050406030204" pitchFamily="18" charset="0"/>
              </a:rPr>
              <a:t>语言程序”，在“作者：”后面写上自己的学号和姓名。</a:t>
            </a:r>
            <a:endParaRPr lang="zh-CN" altLang="en-US" sz="2400" dirty="0">
              <a:latin typeface="Cambria" panose="02040503050406030204" pitchFamily="18" charset="0"/>
              <a:ea typeface="华文中宋" panose="02010600040101010101" charset="-122"/>
              <a:cs typeface="Cambria" panose="02040503050406030204" pitchFamily="18" charset="0"/>
            </a:endParaRPr>
          </a:p>
        </p:txBody>
      </p:sp>
      <p:cxnSp>
        <p:nvCxnSpPr>
          <p:cNvPr id="6" name="直接箭头连接符 5"/>
          <p:cNvCxnSpPr/>
          <p:nvPr/>
        </p:nvCxnSpPr>
        <p:spPr>
          <a:xfrm flipH="1">
            <a:off x="4037965" y="1412875"/>
            <a:ext cx="245745" cy="9588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内容占位符 3"/>
          <p:cNvSpPr>
            <a:spLocks noGrp="1"/>
          </p:cNvSpPr>
          <p:nvPr>
            <p:ph idx="1"/>
          </p:nvPr>
        </p:nvSpPr>
        <p:spPr>
          <a:xfrm>
            <a:off x="457200" y="404495"/>
            <a:ext cx="8229600" cy="1300163"/>
          </a:xfrm>
        </p:spPr>
        <p:txBody>
          <a:bodyPr anchor="t" anchorCtr="0"/>
          <a:p>
            <a:pPr marL="0" indent="0" defTabSz="914400">
              <a:lnSpc>
                <a:spcPct val="100000"/>
              </a:lnSpc>
              <a:spcBef>
                <a:spcPts val="0"/>
              </a:spcBef>
              <a:spcAft>
                <a:spcPts val="0"/>
              </a:spcAft>
              <a:buNone/>
            </a:pPr>
            <a:r>
              <a:rPr lang="zh-CN" altLang="en-US" kern="1200" baseline="0" dirty="0">
                <a:latin typeface="Cambria" panose="02040503050406030204" pitchFamily="18" charset="0"/>
                <a:ea typeface="+mn-ea"/>
                <a:cs typeface="Cambria" panose="02040503050406030204" pitchFamily="18" charset="0"/>
                <a:sym typeface="微软雅黑" panose="020B0503020204020204" charset="-122"/>
              </a:rPr>
              <a:t>在编辑窗口键入教材上的第一个源程序。</a:t>
            </a:r>
            <a:endParaRPr lang="zh-CN" altLang="en-US" kern="1200" baseline="0" dirty="0">
              <a:latin typeface="Cambria" panose="02040503050406030204" pitchFamily="18" charset="0"/>
              <a:ea typeface="+mn-ea"/>
              <a:cs typeface="Cambria" panose="02040503050406030204" pitchFamily="18" charset="0"/>
              <a:sym typeface="微软雅黑" panose="020B0503020204020204" charset="-122"/>
            </a:endParaRPr>
          </a:p>
          <a:p>
            <a:pPr marL="0" indent="0" defTabSz="914400">
              <a:lnSpc>
                <a:spcPct val="100000"/>
              </a:lnSpc>
              <a:spcBef>
                <a:spcPts val="0"/>
              </a:spcBef>
              <a:spcAft>
                <a:spcPts val="0"/>
              </a:spcAft>
              <a:buNone/>
            </a:pPr>
            <a:r>
              <a:rPr lang="zh-CN" altLang="en-US" kern="1200" baseline="0" dirty="0">
                <a:latin typeface="Cambria" panose="02040503050406030204" pitchFamily="18" charset="0"/>
                <a:ea typeface="+mn-ea"/>
                <a:cs typeface="Cambria" panose="02040503050406030204" pitchFamily="18" charset="0"/>
                <a:sym typeface="微软雅黑" panose="020B0503020204020204" charset="-122"/>
              </a:rPr>
              <a:t>编辑时注意要用 </a:t>
            </a:r>
            <a:r>
              <a:rPr lang="en-US" altLang="zh-CN" kern="1200" baseline="0" dirty="0">
                <a:latin typeface="Cambria" panose="02040503050406030204" pitchFamily="18" charset="0"/>
                <a:ea typeface="+mn-ea"/>
                <a:cs typeface="Cambria" panose="02040503050406030204" pitchFamily="18" charset="0"/>
                <a:sym typeface="微软雅黑" panose="020B0503020204020204" charset="-122"/>
              </a:rPr>
              <a:t>Tab </a:t>
            </a:r>
            <a:r>
              <a:rPr lang="zh-CN" altLang="en-US" kern="1200" baseline="0" dirty="0">
                <a:latin typeface="Cambria" panose="02040503050406030204" pitchFamily="18" charset="0"/>
                <a:ea typeface="+mn-ea"/>
                <a:cs typeface="Cambria" panose="02040503050406030204" pitchFamily="18" charset="0"/>
                <a:sym typeface="微软雅黑" panose="020B0503020204020204" charset="-122"/>
              </a:rPr>
              <a:t>键设置缩进格式。</a:t>
            </a:r>
            <a:endParaRPr lang="zh-CN" altLang="en-US" kern="1200" baseline="0" dirty="0">
              <a:latin typeface="Cambria" panose="02040503050406030204" pitchFamily="18" charset="0"/>
              <a:ea typeface="+mn-ea"/>
              <a:cs typeface="Cambria" panose="02040503050406030204" pitchFamily="18" charset="0"/>
              <a:sym typeface="微软雅黑" panose="020B0503020204020204" charset="-122"/>
            </a:endParaRPr>
          </a:p>
          <a:p>
            <a:pPr marL="0" indent="0" defTabSz="914400">
              <a:lnSpc>
                <a:spcPct val="100000"/>
              </a:lnSpc>
              <a:spcBef>
                <a:spcPts val="0"/>
              </a:spcBef>
              <a:spcAft>
                <a:spcPts val="0"/>
              </a:spcAft>
              <a:buNone/>
            </a:pPr>
            <a:r>
              <a:rPr lang="zh-CN" altLang="en-US" kern="1200" baseline="0" dirty="0">
                <a:latin typeface="Cambria" panose="02040503050406030204" pitchFamily="18" charset="0"/>
                <a:ea typeface="+mn-ea"/>
                <a:cs typeface="Cambria" panose="02040503050406030204" pitchFamily="18" charset="0"/>
                <a:sym typeface="微软雅黑" panose="020B0503020204020204" charset="-122"/>
              </a:rPr>
              <a:t>请阅读教材，学习编辑操作技巧。</a:t>
            </a:r>
            <a:endParaRPr lang="zh-CN" altLang="en-US" kern="1200" baseline="0">
              <a:latin typeface="Cambria" panose="02040503050406030204" pitchFamily="18" charset="0"/>
              <a:ea typeface="+mn-ea"/>
              <a:cs typeface="Cambria" panose="02040503050406030204" pitchFamily="18" charset="0"/>
            </a:endParaRPr>
          </a:p>
        </p:txBody>
      </p:sp>
      <p:sp>
        <p:nvSpPr>
          <p:cNvPr id="17411" name="灯片编号占位符 8"/>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a:fld>
            <a:endParaRPr lang="zh-CN" altLang="zh-CN" sz="1400"/>
          </a:p>
        </p:txBody>
      </p:sp>
      <p:pic>
        <p:nvPicPr>
          <p:cNvPr id="3" name="图片 2"/>
          <p:cNvPicPr>
            <a:picLocks noChangeAspect="1"/>
          </p:cNvPicPr>
          <p:nvPr>
            <p:custDataLst>
              <p:tags r:id="rId1"/>
            </p:custDataLst>
          </p:nvPr>
        </p:nvPicPr>
        <p:blipFill>
          <a:blip r:embed="rId2"/>
          <a:stretch>
            <a:fillRect/>
          </a:stretch>
        </p:blipFill>
        <p:spPr>
          <a:xfrm>
            <a:off x="539750" y="1917065"/>
            <a:ext cx="7266940" cy="45218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57200" y="685800"/>
            <a:ext cx="8229600" cy="2657475"/>
          </a:xfrm>
        </p:spPr>
        <p:txBody>
          <a:bodyPr/>
          <a:p>
            <a:pPr marL="0" marR="0" indent="0" algn="l" defTabSz="914400" rtl="0" eaLnBrk="1" fontAlgn="base" latinLnBrk="0" hangingPunct="1">
              <a:lnSpc>
                <a:spcPct val="100000"/>
              </a:lnSpc>
              <a:spcBef>
                <a:spcPct val="20000"/>
              </a:spcBef>
              <a:spcAft>
                <a:spcPct val="0"/>
              </a:spcAft>
              <a:buClrTx/>
              <a:buSzTx/>
              <a:buFontTx/>
              <a:buNone/>
            </a:pPr>
            <a:r>
              <a:rPr kumimoji="0" lang="en-US" altLang="zh-CN" b="1" i="0" u="none" strike="noStrike" kern="1200" cap="none" spc="0" normalizeH="0" baseline="0" noProof="1"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6</a:t>
            </a:r>
            <a:r>
              <a:rPr kumimoji="0" lang="zh-CN" altLang="en-US" b="1" i="0" u="none" strike="noStrike" kern="1200" cap="none" spc="0" normalizeH="0" baseline="0" noProof="1"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、保存源程序文件</a:t>
            </a:r>
            <a:endParaRPr kumimoji="0" lang="zh-CN" altLang="en-US" b="1" i="0" u="none" strike="noStrike" kern="1200" cap="none" spc="0" normalizeH="0" baseline="0" noProof="1" dirty="0">
              <a:solidFill>
                <a:schemeClr val="accent2"/>
              </a:solidFill>
              <a:latin typeface="Cambria" panose="02040503050406030204" pitchFamily="18" charset="0"/>
              <a:ea typeface="华文中宋" panose="02010600040101010101" charset="-122"/>
              <a:cs typeface="Cambria" panose="02040503050406030204" pitchFamily="18" charset="0"/>
              <a:sym typeface="+mn-ea"/>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点击工具栏上的“保存”按钮，弹出“保存为”对话框。</a:t>
            </a:r>
            <a:endPar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选择保存位置（</a:t>
            </a:r>
            <a:r>
              <a:rPr kumimoji="0" lang="en-US" altLang="zh-CN"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a:t>
            </a:r>
            <a:r>
              <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桌面</a:t>
            </a:r>
            <a:r>
              <a:rPr kumimoji="0" lang="en-US" altLang="zh-CN"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a:t>
            </a:r>
            <a:r>
              <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或</a:t>
            </a:r>
            <a:r>
              <a:rPr kumimoji="0" lang="en-US" altLang="zh-CN"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a:t>
            </a:r>
            <a:r>
              <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我的文档</a:t>
            </a:r>
            <a:r>
              <a:rPr kumimoji="0" lang="en-US" altLang="zh-CN"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a:t>
            </a:r>
            <a:r>
              <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a:t>
            </a:r>
            <a:endPar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在“文件名”文本框中请按照“</a:t>
            </a:r>
            <a:r>
              <a:rPr kumimoji="0" lang="zh-CN" altLang="en-US" sz="2400" b="1" i="0" u="sng" strike="noStrike" kern="1200" cap="none" spc="0" normalizeH="0" baseline="0" noProof="1"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学号四位数字</a:t>
            </a:r>
            <a:r>
              <a:rPr kumimoji="0" lang="en-US" altLang="zh-CN" sz="2400" b="1" i="0" u="sng" strike="noStrike" kern="1200" cap="none" spc="0" normalizeH="0" baseline="0" noProof="1"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a:t>
            </a:r>
            <a:r>
              <a:rPr kumimoji="0" lang="zh-CN" altLang="en-US" sz="2400" b="1" i="0" u="sng" strike="noStrike" kern="1200" cap="none" spc="0" normalizeH="0" baseline="0" noProof="1"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姓名拼音缩写</a:t>
            </a:r>
            <a:r>
              <a:rPr kumimoji="0" lang="en-US" altLang="zh-CN" sz="2400" b="1" i="0" u="sng" strike="noStrike" kern="1200" cap="none" spc="0" normalizeH="0" baseline="0" noProof="1"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a:t>
            </a:r>
            <a:r>
              <a:rPr kumimoji="0" lang="zh-CN" altLang="en-US" sz="2400" b="1" i="0" u="sng" strike="noStrike" kern="1200" cap="none" spc="0" normalizeH="0" baseline="0" noProof="1"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文件说明</a:t>
            </a:r>
            <a:r>
              <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”的规则进行命名，例如“</a:t>
            </a:r>
            <a:r>
              <a:rPr kumimoji="0" lang="en-US" altLang="zh-CN" sz="2400" b="1" i="0" u="none" strike="noStrike" kern="1200" cap="none" spc="0" normalizeH="0" baseline="0" noProof="1"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2776-lab-ex1-1</a:t>
            </a:r>
            <a:r>
              <a:rPr kumimoji="0" lang="en-US" altLang="zh-CN"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a:t>
            </a:r>
            <a:r>
              <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a:t>
            </a:r>
            <a:endPar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endParaRPr>
          </a:p>
          <a:p>
            <a:pPr marL="0" marR="0" indent="0" algn="l" defTabSz="914400" rtl="0" eaLnBrk="1" fontAlgn="base" latinLnBrk="0" hangingPunct="1">
              <a:lnSpc>
                <a:spcPct val="100000"/>
              </a:lnSpc>
              <a:spcBef>
                <a:spcPct val="20000"/>
              </a:spcBef>
              <a:spcAft>
                <a:spcPct val="0"/>
              </a:spcAft>
              <a:buClrTx/>
              <a:buSzTx/>
              <a:buFontTx/>
              <a:buNone/>
            </a:pPr>
            <a:r>
              <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点击“保存”按钮（会自动加上扩展名“</a:t>
            </a:r>
            <a:r>
              <a:rPr kumimoji="0" lang="en-US" altLang="zh-CN"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.cpp”</a:t>
            </a:r>
            <a:r>
              <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a:t>
            </a:r>
            <a:endParaRPr kumimoji="0" lang="zh-CN" altLang="en-US" sz="2400" b="0" i="0" u="none" strike="noStrike" kern="1200" cap="none" spc="0" normalizeH="0" baseline="0" noProof="1">
              <a:solidFill>
                <a:schemeClr val="tx1"/>
              </a:solidFill>
              <a:latin typeface="Cambria" panose="02040503050406030204" pitchFamily="18" charset="0"/>
              <a:ea typeface="华文中宋" panose="02010600040101010101" charset="-122"/>
              <a:cs typeface="Cambria" panose="02040503050406030204" pitchFamily="18" charset="0"/>
            </a:endParaRPr>
          </a:p>
        </p:txBody>
      </p:sp>
      <p:pic>
        <p:nvPicPr>
          <p:cNvPr id="18434" name="图片 4"/>
          <p:cNvPicPr>
            <a:picLocks noChangeAspect="1"/>
          </p:cNvPicPr>
          <p:nvPr/>
        </p:nvPicPr>
        <p:blipFill>
          <a:blip r:embed="rId1"/>
          <a:stretch>
            <a:fillRect/>
          </a:stretch>
        </p:blipFill>
        <p:spPr>
          <a:xfrm>
            <a:off x="1301433" y="3368675"/>
            <a:ext cx="5888037" cy="3489325"/>
          </a:xfrm>
          <a:prstGeom prst="rect">
            <a:avLst/>
          </a:prstGeom>
          <a:noFill/>
          <a:ln w="9525">
            <a:noFill/>
          </a:ln>
        </p:spPr>
      </p:pic>
      <p:sp>
        <p:nvSpPr>
          <p:cNvPr id="14339" name="文本框 5"/>
          <p:cNvSpPr txBox="1"/>
          <p:nvPr/>
        </p:nvSpPr>
        <p:spPr>
          <a:xfrm>
            <a:off x="4895850" y="3824288"/>
            <a:ext cx="3708400" cy="1383665"/>
          </a:xfrm>
          <a:prstGeom prst="rect">
            <a:avLst/>
          </a:prstGeom>
          <a:solidFill>
            <a:schemeClr val="accent3">
              <a:lumMod val="40000"/>
              <a:lumOff val="60000"/>
            </a:schemeClr>
          </a:solidFill>
          <a:ln w="9525">
            <a:noFill/>
          </a:ln>
        </p:spPr>
        <p:txBody>
          <a:bodyPr wrap="square" anchor="t">
            <a:spAutoFit/>
          </a:bodyPr>
          <a:p>
            <a:r>
              <a:rPr lang="zh-CN" altLang="en-US" sz="2800" b="1" noProof="1">
                <a:solidFill>
                  <a:srgbClr val="002060"/>
                </a:solidFill>
                <a:latin typeface="Arial" panose="020B0604020202020204" pitchFamily="34" charset="0"/>
                <a:ea typeface="宋体" panose="02010600030101010101" pitchFamily="2" charset="-122"/>
                <a:cs typeface="+mn-cs"/>
              </a:rPr>
              <a:t>书中例题：</a:t>
            </a:r>
            <a:r>
              <a:rPr lang="en-US" altLang="zh-CN" sz="2800" b="1" noProof="1">
                <a:solidFill>
                  <a:schemeClr val="tx2"/>
                </a:solidFill>
                <a:latin typeface="Arial" panose="020B0604020202020204" pitchFamily="34" charset="0"/>
                <a:ea typeface="宋体" panose="02010600030101010101" pitchFamily="2" charset="-122"/>
                <a:cs typeface="+mn-cs"/>
              </a:rPr>
              <a:t>ex</a:t>
            </a:r>
            <a:endParaRPr lang="en-US" altLang="zh-CN" sz="2800" b="1" noProof="1">
              <a:latin typeface="Arial" panose="020B0604020202020204" pitchFamily="34" charset="0"/>
              <a:ea typeface="宋体" panose="02010600030101010101" pitchFamily="2" charset="-122"/>
            </a:endParaRPr>
          </a:p>
          <a:p>
            <a:r>
              <a:rPr lang="zh-CN" altLang="en-US" sz="2800" b="1" noProof="1">
                <a:solidFill>
                  <a:srgbClr val="002060"/>
                </a:solidFill>
                <a:latin typeface="Arial" panose="020B0604020202020204" pitchFamily="34" charset="0"/>
                <a:ea typeface="宋体" panose="02010600030101010101" pitchFamily="2" charset="-122"/>
                <a:cs typeface="+mn-cs"/>
              </a:rPr>
              <a:t>编程练习题：</a:t>
            </a:r>
            <a:r>
              <a:rPr lang="en-US" altLang="zh-CN" sz="2800" b="1" noProof="1">
                <a:solidFill>
                  <a:schemeClr val="accent4"/>
                </a:solidFill>
                <a:latin typeface="Arial" panose="020B0604020202020204" pitchFamily="34" charset="0"/>
                <a:ea typeface="宋体" panose="02010600030101010101" pitchFamily="2" charset="-122"/>
                <a:cs typeface="+mn-cs"/>
              </a:rPr>
              <a:t>prog</a:t>
            </a:r>
            <a:endParaRPr lang="en-US" altLang="zh-CN" sz="2800" b="1" noProof="1">
              <a:solidFill>
                <a:srgbClr val="FF0000"/>
              </a:solidFill>
              <a:latin typeface="Arial" panose="020B0604020202020204" pitchFamily="34" charset="0"/>
              <a:ea typeface="宋体" panose="02010600030101010101" pitchFamily="2" charset="-122"/>
            </a:endParaRPr>
          </a:p>
          <a:p>
            <a:r>
              <a:rPr lang="zh-CN" altLang="en-US" sz="2800" b="1" noProof="1">
                <a:solidFill>
                  <a:srgbClr val="002060"/>
                </a:solidFill>
                <a:latin typeface="Arial" panose="020B0604020202020204" pitchFamily="34" charset="0"/>
                <a:ea typeface="宋体" panose="02010600030101010101" pitchFamily="2" charset="-122"/>
                <a:cs typeface="+mn-cs"/>
              </a:rPr>
              <a:t>后面写题目编号</a:t>
            </a:r>
            <a:endParaRPr lang="zh-CN" altLang="en-US" sz="2800" b="1" noProof="1">
              <a:solidFill>
                <a:srgbClr val="002060"/>
              </a:solidFill>
              <a:latin typeface="Arial" panose="020B0604020202020204" pitchFamily="34" charset="0"/>
              <a:ea typeface="宋体" panose="02010600030101010101" pitchFamily="2" charset="-122"/>
            </a:endParaRPr>
          </a:p>
        </p:txBody>
      </p:sp>
      <p:sp>
        <p:nvSpPr>
          <p:cNvPr id="18436" name="灯片编号占位符 6"/>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a:fld>
            <a:endParaRPr lang="zh-CN" altLang="zh-CN" sz="1400"/>
          </a:p>
        </p:txBody>
      </p:sp>
      <p:pic>
        <p:nvPicPr>
          <p:cNvPr id="19" name="图片 18"/>
          <p:cNvPicPr>
            <a:picLocks noChangeAspect="1"/>
          </p:cNvPicPr>
          <p:nvPr>
            <p:custDataLst>
              <p:tags r:id="rId2"/>
            </p:custDataLst>
          </p:nvPr>
        </p:nvPicPr>
        <p:blipFill>
          <a:blip r:embed="rId3"/>
          <a:stretch>
            <a:fillRect/>
          </a:stretch>
        </p:blipFill>
        <p:spPr>
          <a:xfrm>
            <a:off x="256540" y="188595"/>
            <a:ext cx="8768715" cy="3765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pic>
        <p:nvPicPr>
          <p:cNvPr id="5" name="内容占位符 4"/>
          <p:cNvPicPr>
            <a:picLocks noChangeAspect="1"/>
          </p:cNvPicPr>
          <p:nvPr>
            <p:ph idx="1"/>
            <p:custDataLst>
              <p:tags r:id="rId1"/>
            </p:custDataLst>
          </p:nvPr>
        </p:nvPicPr>
        <p:blipFill>
          <a:blip r:embed="rId2"/>
          <a:stretch>
            <a:fillRect/>
          </a:stretch>
        </p:blipFill>
        <p:spPr>
          <a:xfrm>
            <a:off x="539750" y="1141730"/>
            <a:ext cx="8136255" cy="5078095"/>
          </a:xfrm>
          <a:prstGeom prst="rect">
            <a:avLst/>
          </a:prstGeom>
        </p:spPr>
      </p:pic>
      <p:sp>
        <p:nvSpPr>
          <p:cNvPr id="6" name="圆角矩形 5"/>
          <p:cNvSpPr/>
          <p:nvPr/>
        </p:nvSpPr>
        <p:spPr>
          <a:xfrm>
            <a:off x="2267585" y="1917065"/>
            <a:ext cx="1080135" cy="215900"/>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755650" y="1141730"/>
            <a:ext cx="1421765" cy="215900"/>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516890" y="476885"/>
            <a:ext cx="8159115" cy="460375"/>
          </a:xfrm>
          <a:prstGeom prst="rect">
            <a:avLst/>
          </a:prstGeom>
          <a:noFill/>
        </p:spPr>
        <p:txBody>
          <a:bodyPr wrap="square" rtlCol="0" anchor="t">
            <a:spAutoFit/>
          </a:bodyPr>
          <a:p>
            <a:pPr algn="l"/>
            <a:r>
              <a:rPr lang="zh-CN" altLang="en-US" dirty="0">
                <a:latin typeface="Cambria" panose="02040503050406030204" pitchFamily="18" charset="0"/>
                <a:ea typeface="华文中宋" panose="02010600040101010101" charset="-122"/>
                <a:cs typeface="Cambria" panose="02040503050406030204" pitchFamily="18" charset="0"/>
                <a:sym typeface="+mn-ea"/>
              </a:rPr>
              <a:t>文件已命名保存，文件名出现在窗口标题栏和文件标签栏。</a:t>
            </a:r>
            <a:endParaRPr lang="zh-CN" altLang="en-US" dirty="0">
              <a:latin typeface="Cambria" panose="02040503050406030204" pitchFamily="18" charset="0"/>
              <a:ea typeface="华文中宋" panose="02010600040101010101" charset="-122"/>
              <a:cs typeface="Cambria" panose="020405030504060302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981075"/>
            <a:ext cx="8136255" cy="805815"/>
          </a:xfrm>
        </p:spPr>
        <p:txBody>
          <a:bodyPr/>
          <a:p>
            <a:pPr marL="0" indent="0">
              <a:buNone/>
            </a:pPr>
            <a:r>
              <a:rPr lang="zh-CN" altLang="en-US"/>
              <a:t>可以</a:t>
            </a:r>
            <a:r>
              <a:rPr lang="zh-CN" altLang="en-US">
                <a:solidFill>
                  <a:srgbClr val="FF0000"/>
                </a:solidFill>
              </a:rPr>
              <a:t>关闭</a:t>
            </a:r>
            <a:r>
              <a:rPr lang="zh-CN" altLang="en-US"/>
              <a:t>当前正在编辑的文件</a:t>
            </a:r>
            <a:endParaRPr lang="zh-CN" altLang="en-US"/>
          </a:p>
        </p:txBody>
      </p:sp>
      <p:sp>
        <p:nvSpPr>
          <p:cNvPr id="4" name="灯片编号占位符 3"/>
          <p:cNvSpPr>
            <a:spLocks noGrp="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pic>
        <p:nvPicPr>
          <p:cNvPr id="19" name="图片 18"/>
          <p:cNvPicPr>
            <a:picLocks noChangeAspect="1"/>
          </p:cNvPicPr>
          <p:nvPr>
            <p:custDataLst>
              <p:tags r:id="rId1"/>
            </p:custDataLst>
          </p:nvPr>
        </p:nvPicPr>
        <p:blipFill>
          <a:blip r:embed="rId2"/>
          <a:stretch>
            <a:fillRect/>
          </a:stretch>
        </p:blipFill>
        <p:spPr>
          <a:xfrm>
            <a:off x="251460" y="1701165"/>
            <a:ext cx="8768715" cy="376555"/>
          </a:xfrm>
          <a:prstGeom prst="rect">
            <a:avLst/>
          </a:prstGeom>
        </p:spPr>
      </p:pic>
      <p:cxnSp>
        <p:nvCxnSpPr>
          <p:cNvPr id="5" name="直接箭头连接符 4"/>
          <p:cNvCxnSpPr/>
          <p:nvPr/>
        </p:nvCxnSpPr>
        <p:spPr>
          <a:xfrm>
            <a:off x="1711960" y="1413510"/>
            <a:ext cx="196215" cy="35941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6" name="内容占位符 2"/>
          <p:cNvSpPr>
            <a:spLocks noGrp="1"/>
          </p:cNvSpPr>
          <p:nvPr/>
        </p:nvSpPr>
        <p:spPr>
          <a:xfrm>
            <a:off x="467995" y="2421255"/>
            <a:ext cx="8136255" cy="528320"/>
          </a:xfrm>
          <a:prstGeom prst="rect">
            <a:avLst/>
          </a:prstGeom>
          <a:noFill/>
          <a:ln w="9525">
            <a:noFill/>
          </a:ln>
        </p:spPr>
        <p:txBody>
          <a:bodyPr anchor="t"/>
          <a:lstStyle>
            <a:lvl1pPr marL="342900" lvl="0" indent="-342900" algn="l" defTabSz="914400" rtl="0" eaLnBrk="1" fontAlgn="base" latinLnBrk="0" hangingPunct="0">
              <a:lnSpc>
                <a:spcPct val="100000"/>
              </a:lnSpc>
              <a:spcBef>
                <a:spcPct val="50000"/>
              </a:spcBef>
              <a:spcAft>
                <a:spcPct val="0"/>
              </a:spcAft>
              <a:buClr>
                <a:schemeClr val="hlink"/>
              </a:buClr>
              <a:buSzPct val="85000"/>
              <a:buFont typeface="Wingdings" panose="05000000000000000000" pitchFamily="2" charset="2"/>
              <a:buChar char="l"/>
              <a:defRPr sz="2800" b="0" i="0" u="none" kern="1200" baseline="0">
                <a:solidFill>
                  <a:schemeClr val="tx1"/>
                </a:solidFill>
                <a:latin typeface="Cambria Math" panose="02040503050406030204" charset="0"/>
                <a:ea typeface="+mn-ea"/>
                <a:cs typeface="Times New Roman" panose="02020603050405020304" pitchFamily="18" charset="0"/>
              </a:defRPr>
            </a:lvl1pPr>
            <a:lvl2pPr marL="742950" lvl="1" indent="-285750" algn="l" defTabSz="914400" rtl="0" eaLnBrk="1" fontAlgn="base" latinLnBrk="0" hangingPunct="0">
              <a:lnSpc>
                <a:spcPct val="100000"/>
              </a:lnSpc>
              <a:spcBef>
                <a:spcPct val="50000"/>
              </a:spcBef>
              <a:spcAft>
                <a:spcPct val="0"/>
              </a:spcAft>
              <a:buClr>
                <a:schemeClr val="accent2"/>
              </a:buClr>
              <a:buSzPct val="85000"/>
              <a:buFont typeface="Wingdings" panose="05000000000000000000" pitchFamily="2" charset="2"/>
              <a:buChar char="n"/>
              <a:defRPr sz="2800" b="0" i="0" u="none" kern="1200" baseline="0">
                <a:solidFill>
                  <a:schemeClr val="tx1"/>
                </a:solidFill>
                <a:latin typeface="Cambria Math" panose="02040503050406030204" charset="0"/>
                <a:ea typeface="+mn-ea"/>
                <a:cs typeface="Times New Roman" panose="02020603050405020304" pitchFamily="18" charset="0"/>
              </a:defRPr>
            </a:lvl2pPr>
            <a:lvl3pPr marL="1143000" lvl="2" indent="-228600" algn="l" defTabSz="914400" rtl="0" eaLnBrk="1" fontAlgn="base" latinLnBrk="0" hangingPunct="0">
              <a:lnSpc>
                <a:spcPct val="100000"/>
              </a:lnSpc>
              <a:spcBef>
                <a:spcPct val="50000"/>
              </a:spcBef>
              <a:spcAft>
                <a:spcPct val="0"/>
              </a:spcAft>
              <a:buSzTx/>
              <a:buFontTx/>
              <a:buChar char="•"/>
              <a:defRPr sz="2400" b="0" i="0" u="none" kern="1200" baseline="0">
                <a:solidFill>
                  <a:schemeClr val="tx1"/>
                </a:solidFill>
                <a:latin typeface="Cambria Math" panose="02040503050406030204" charset="0"/>
                <a:ea typeface="+mn-ea"/>
                <a:cs typeface="Times New Roman" panose="02020603050405020304" pitchFamily="18" charset="0"/>
              </a:defRPr>
            </a:lvl3pPr>
            <a:lvl4pPr marL="1600200" lvl="3"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4pPr>
            <a:lvl5pPr marL="2057400" lvl="4"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5pPr>
            <a:lvl6pPr marL="2514600" lvl="5"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6pPr>
            <a:lvl7pPr marL="2971800" lvl="6"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7pPr>
            <a:lvl8pPr marL="3429000" lvl="7"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8pPr>
            <a:lvl9pPr marL="3886200" lvl="8"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9pPr>
          </a:lstStyle>
          <a:p>
            <a:pPr marL="0" indent="0">
              <a:buNone/>
            </a:pPr>
            <a:r>
              <a:rPr lang="zh-CN" altLang="en-US"/>
              <a:t>可以</a:t>
            </a:r>
            <a:r>
              <a:rPr lang="zh-CN" altLang="en-US">
                <a:solidFill>
                  <a:srgbClr val="FF0000"/>
                </a:solidFill>
              </a:rPr>
              <a:t>打开</a:t>
            </a:r>
            <a:r>
              <a:rPr lang="zh-CN" altLang="en-US"/>
              <a:t>原有的文件，继续进行编辑</a:t>
            </a:r>
            <a:endParaRPr lang="zh-CN" altLang="en-US"/>
          </a:p>
        </p:txBody>
      </p:sp>
      <p:cxnSp>
        <p:nvCxnSpPr>
          <p:cNvPr id="7" name="直接箭头连接符 6"/>
          <p:cNvCxnSpPr/>
          <p:nvPr/>
        </p:nvCxnSpPr>
        <p:spPr>
          <a:xfrm flipH="1" flipV="1">
            <a:off x="971550" y="1988820"/>
            <a:ext cx="704850" cy="501015"/>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custDataLst>
              <p:tags r:id="rId3"/>
            </p:custDataLst>
          </p:nvPr>
        </p:nvPicPr>
        <p:blipFill>
          <a:blip r:embed="rId2"/>
          <a:stretch>
            <a:fillRect/>
          </a:stretch>
        </p:blipFill>
        <p:spPr>
          <a:xfrm>
            <a:off x="187960" y="4436745"/>
            <a:ext cx="8768715" cy="376555"/>
          </a:xfrm>
          <a:prstGeom prst="rect">
            <a:avLst/>
          </a:prstGeom>
        </p:spPr>
      </p:pic>
      <p:sp>
        <p:nvSpPr>
          <p:cNvPr id="9" name="内容占位符 2"/>
          <p:cNvSpPr>
            <a:spLocks noGrp="1"/>
          </p:cNvSpPr>
          <p:nvPr/>
        </p:nvSpPr>
        <p:spPr>
          <a:xfrm>
            <a:off x="395605" y="3597910"/>
            <a:ext cx="8136255" cy="528320"/>
          </a:xfrm>
          <a:prstGeom prst="rect">
            <a:avLst/>
          </a:prstGeom>
          <a:noFill/>
          <a:ln w="9525">
            <a:noFill/>
          </a:ln>
        </p:spPr>
        <p:txBody>
          <a:bodyPr anchor="t"/>
          <a:lstStyle>
            <a:lvl1pPr marL="342900" lvl="0" indent="-342900" algn="l" defTabSz="914400" rtl="0" eaLnBrk="1" fontAlgn="base" latinLnBrk="0" hangingPunct="0">
              <a:lnSpc>
                <a:spcPct val="100000"/>
              </a:lnSpc>
              <a:spcBef>
                <a:spcPct val="50000"/>
              </a:spcBef>
              <a:spcAft>
                <a:spcPct val="0"/>
              </a:spcAft>
              <a:buClr>
                <a:schemeClr val="hlink"/>
              </a:buClr>
              <a:buSzPct val="85000"/>
              <a:buFont typeface="Wingdings" panose="05000000000000000000" pitchFamily="2" charset="2"/>
              <a:buChar char="l"/>
              <a:defRPr sz="2800" b="0" i="0" u="none" kern="1200" baseline="0">
                <a:solidFill>
                  <a:schemeClr val="tx1"/>
                </a:solidFill>
                <a:latin typeface="Cambria Math" panose="02040503050406030204" charset="0"/>
                <a:ea typeface="+mn-ea"/>
                <a:cs typeface="Times New Roman" panose="02020603050405020304" pitchFamily="18" charset="0"/>
              </a:defRPr>
            </a:lvl1pPr>
            <a:lvl2pPr marL="742950" lvl="1" indent="-285750" algn="l" defTabSz="914400" rtl="0" eaLnBrk="1" fontAlgn="base" latinLnBrk="0" hangingPunct="0">
              <a:lnSpc>
                <a:spcPct val="100000"/>
              </a:lnSpc>
              <a:spcBef>
                <a:spcPct val="50000"/>
              </a:spcBef>
              <a:spcAft>
                <a:spcPct val="0"/>
              </a:spcAft>
              <a:buClr>
                <a:schemeClr val="accent2"/>
              </a:buClr>
              <a:buSzPct val="85000"/>
              <a:buFont typeface="Wingdings" panose="05000000000000000000" pitchFamily="2" charset="2"/>
              <a:buChar char="n"/>
              <a:defRPr sz="2800" b="0" i="0" u="none" kern="1200" baseline="0">
                <a:solidFill>
                  <a:schemeClr val="tx1"/>
                </a:solidFill>
                <a:latin typeface="Cambria Math" panose="02040503050406030204" charset="0"/>
                <a:ea typeface="+mn-ea"/>
                <a:cs typeface="Times New Roman" panose="02020603050405020304" pitchFamily="18" charset="0"/>
              </a:defRPr>
            </a:lvl2pPr>
            <a:lvl3pPr marL="1143000" lvl="2" indent="-228600" algn="l" defTabSz="914400" rtl="0" eaLnBrk="1" fontAlgn="base" latinLnBrk="0" hangingPunct="0">
              <a:lnSpc>
                <a:spcPct val="100000"/>
              </a:lnSpc>
              <a:spcBef>
                <a:spcPct val="50000"/>
              </a:spcBef>
              <a:spcAft>
                <a:spcPct val="0"/>
              </a:spcAft>
              <a:buSzTx/>
              <a:buFontTx/>
              <a:buChar char="•"/>
              <a:defRPr sz="2400" b="0" i="0" u="none" kern="1200" baseline="0">
                <a:solidFill>
                  <a:schemeClr val="tx1"/>
                </a:solidFill>
                <a:latin typeface="Cambria Math" panose="02040503050406030204" charset="0"/>
                <a:ea typeface="+mn-ea"/>
                <a:cs typeface="Times New Roman" panose="02020603050405020304" pitchFamily="18" charset="0"/>
              </a:defRPr>
            </a:lvl3pPr>
            <a:lvl4pPr marL="1600200" lvl="3"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4pPr>
            <a:lvl5pPr marL="2057400" lvl="4"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5pPr>
            <a:lvl6pPr marL="2514600" lvl="5"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6pPr>
            <a:lvl7pPr marL="2971800" lvl="6"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7pPr>
            <a:lvl8pPr marL="3429000" lvl="7"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8pPr>
            <a:lvl9pPr marL="3886200" lvl="8"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9pPr>
          </a:lstStyle>
          <a:p>
            <a:pPr marL="0" indent="0">
              <a:buNone/>
            </a:pPr>
            <a:r>
              <a:rPr lang="zh-CN" altLang="en-US"/>
              <a:t>要经常</a:t>
            </a:r>
            <a:r>
              <a:rPr lang="zh-CN" altLang="en-US">
                <a:solidFill>
                  <a:srgbClr val="FF0000"/>
                </a:solidFill>
              </a:rPr>
              <a:t>保存</a:t>
            </a:r>
            <a:r>
              <a:rPr lang="zh-CN" altLang="en-US"/>
              <a:t>当前文件，</a:t>
            </a:r>
            <a:endParaRPr lang="zh-CN" altLang="en-US"/>
          </a:p>
        </p:txBody>
      </p:sp>
      <p:sp>
        <p:nvSpPr>
          <p:cNvPr id="10" name="文本框 9"/>
          <p:cNvSpPr txBox="1"/>
          <p:nvPr/>
        </p:nvSpPr>
        <p:spPr>
          <a:xfrm>
            <a:off x="467995" y="5085080"/>
            <a:ext cx="6301105" cy="521970"/>
          </a:xfrm>
          <a:prstGeom prst="rect">
            <a:avLst/>
          </a:prstGeom>
          <a:noFill/>
        </p:spPr>
        <p:txBody>
          <a:bodyPr wrap="square" rtlCol="0" anchor="t">
            <a:spAutoFit/>
          </a:bodyPr>
          <a:p>
            <a:pPr algn="l"/>
            <a:r>
              <a:rPr lang="zh-CN" altLang="en-US" sz="2800">
                <a:latin typeface="Cambria" panose="02040503050406030204" pitchFamily="18" charset="0"/>
                <a:ea typeface="华文中宋" panose="02010600040101010101" charset="-122"/>
                <a:sym typeface="+mn-ea"/>
              </a:rPr>
              <a:t>或</a:t>
            </a:r>
            <a:r>
              <a:rPr lang="zh-CN" altLang="en-US" sz="2800">
                <a:solidFill>
                  <a:srgbClr val="FF0000"/>
                </a:solidFill>
                <a:latin typeface="Cambria" panose="02040503050406030204" pitchFamily="18" charset="0"/>
                <a:ea typeface="华文中宋" panose="02010600040101010101" charset="-122"/>
                <a:sym typeface="+mn-ea"/>
              </a:rPr>
              <a:t>全部保存</a:t>
            </a:r>
            <a:r>
              <a:rPr lang="zh-CN" altLang="en-US" sz="2800">
                <a:latin typeface="Cambria" panose="02040503050406030204" pitchFamily="18" charset="0"/>
                <a:ea typeface="华文中宋" panose="02010600040101010101" charset="-122"/>
                <a:sym typeface="+mn-ea"/>
              </a:rPr>
              <a:t>当前打开的所有文件。</a:t>
            </a:r>
            <a:endParaRPr lang="zh-CN" altLang="en-US" sz="2800" dirty="0">
              <a:latin typeface="Cambria" panose="02040503050406030204" pitchFamily="18" charset="0"/>
              <a:ea typeface="华文中宋" panose="02010600040101010101" charset="-122"/>
              <a:sym typeface="+mn-ea"/>
            </a:endParaRPr>
          </a:p>
        </p:txBody>
      </p:sp>
      <p:cxnSp>
        <p:nvCxnSpPr>
          <p:cNvPr id="12" name="直接箭头连接符 11"/>
          <p:cNvCxnSpPr/>
          <p:nvPr/>
        </p:nvCxnSpPr>
        <p:spPr>
          <a:xfrm flipH="1">
            <a:off x="1331595" y="4004945"/>
            <a:ext cx="504190" cy="432435"/>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1619885" y="4817110"/>
            <a:ext cx="0" cy="34036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Cambria" panose="02040503050406030204" pitchFamily="18" charset="0"/>
              </a:rPr>
            </a:fld>
            <a:endParaRPr lang="zh-CN" altLang="en-US" dirty="0">
              <a:latin typeface="Cambria" panose="02040503050406030204" pitchFamily="18" charset="0"/>
            </a:endParaRPr>
          </a:p>
        </p:txBody>
      </p:sp>
      <p:grpSp>
        <p:nvGrpSpPr>
          <p:cNvPr id="210946" name="组合 210945"/>
          <p:cNvGrpSpPr/>
          <p:nvPr/>
        </p:nvGrpSpPr>
        <p:grpSpPr>
          <a:xfrm>
            <a:off x="1042988" y="3213100"/>
            <a:ext cx="6481762" cy="2667000"/>
            <a:chOff x="884" y="1392"/>
            <a:chExt cx="4083" cy="1680"/>
          </a:xfrm>
        </p:grpSpPr>
        <p:sp>
          <p:nvSpPr>
            <p:cNvPr id="210947" name="矩形 210946"/>
            <p:cNvSpPr/>
            <p:nvPr/>
          </p:nvSpPr>
          <p:spPr>
            <a:xfrm>
              <a:off x="2448" y="1392"/>
              <a:ext cx="931" cy="336"/>
            </a:xfrm>
            <a:prstGeom prst="rect">
              <a:avLst/>
            </a:prstGeom>
            <a:solidFill>
              <a:schemeClr val="accent1"/>
            </a:solidFill>
            <a:ln w="12700">
              <a:noFill/>
            </a:ln>
            <a:effectLst>
              <a:prstShdw prst="shdw17" dist="17961" dir="2699999">
                <a:schemeClr val="accent1">
                  <a:gamma/>
                  <a:shade val="60000"/>
                  <a:invGamma/>
                </a:schemeClr>
              </a:prstShdw>
            </a:effectLst>
          </p:spPr>
          <p:txBody>
            <a:bodyPr wrap="none" anchor="ctr"/>
            <a:p>
              <a:r>
                <a:rPr lang="zh-CN" altLang="en-US" sz="2800" dirty="0">
                  <a:latin typeface="Cambria" panose="02040503050406030204" pitchFamily="18" charset="0"/>
                  <a:ea typeface="黑体" panose="02010609060101010101" pitchFamily="49" charset="-122"/>
                  <a:cs typeface="Cambria" panose="02040503050406030204" pitchFamily="18" charset="0"/>
                </a:rPr>
                <a:t>运算器</a:t>
              </a:r>
              <a:endParaRPr lang="zh-CN" altLang="en-US" sz="2800" dirty="0">
                <a:latin typeface="Cambria" panose="02040503050406030204" pitchFamily="18" charset="0"/>
                <a:ea typeface="黑体" panose="02010609060101010101" pitchFamily="49" charset="-122"/>
                <a:cs typeface="Cambria" panose="02040503050406030204" pitchFamily="18" charset="0"/>
              </a:endParaRPr>
            </a:p>
          </p:txBody>
        </p:sp>
        <p:sp>
          <p:nvSpPr>
            <p:cNvPr id="210948" name="矩形 210947"/>
            <p:cNvSpPr/>
            <p:nvPr/>
          </p:nvSpPr>
          <p:spPr>
            <a:xfrm>
              <a:off x="2448" y="2064"/>
              <a:ext cx="931" cy="336"/>
            </a:xfrm>
            <a:prstGeom prst="rect">
              <a:avLst/>
            </a:prstGeom>
            <a:solidFill>
              <a:schemeClr val="accent1"/>
            </a:solidFill>
            <a:ln w="12700">
              <a:noFill/>
            </a:ln>
            <a:effectLst>
              <a:prstShdw prst="shdw17" dist="17961" dir="2699999">
                <a:schemeClr val="accent1">
                  <a:gamma/>
                  <a:shade val="60000"/>
                  <a:invGamma/>
                </a:schemeClr>
              </a:prstShdw>
            </a:effectLst>
          </p:spPr>
          <p:txBody>
            <a:bodyPr wrap="none" anchor="ctr"/>
            <a:p>
              <a:r>
                <a:rPr lang="zh-CN" altLang="en-US" sz="2800" dirty="0">
                  <a:latin typeface="Cambria" panose="02040503050406030204" pitchFamily="18" charset="0"/>
                  <a:ea typeface="黑体" panose="02010609060101010101" pitchFamily="49" charset="-122"/>
                  <a:cs typeface="Cambria" panose="02040503050406030204" pitchFamily="18" charset="0"/>
                </a:rPr>
                <a:t>控制器</a:t>
              </a:r>
              <a:endParaRPr lang="zh-CN" altLang="en-US" sz="2800" dirty="0">
                <a:latin typeface="Cambria" panose="02040503050406030204" pitchFamily="18" charset="0"/>
                <a:ea typeface="黑体" panose="02010609060101010101" pitchFamily="49" charset="-122"/>
                <a:cs typeface="Cambria" panose="02040503050406030204" pitchFamily="18" charset="0"/>
              </a:endParaRPr>
            </a:p>
          </p:txBody>
        </p:sp>
        <p:sp>
          <p:nvSpPr>
            <p:cNvPr id="210949" name="矩形 210948"/>
            <p:cNvSpPr/>
            <p:nvPr/>
          </p:nvSpPr>
          <p:spPr>
            <a:xfrm>
              <a:off x="2448" y="2736"/>
              <a:ext cx="976" cy="336"/>
            </a:xfrm>
            <a:prstGeom prst="rect">
              <a:avLst/>
            </a:prstGeom>
            <a:solidFill>
              <a:schemeClr val="accent1"/>
            </a:solidFill>
            <a:ln w="12700">
              <a:noFill/>
            </a:ln>
            <a:effectLst>
              <a:prstShdw prst="shdw17" dist="17961" dir="2699999">
                <a:schemeClr val="accent1">
                  <a:gamma/>
                  <a:shade val="60000"/>
                  <a:invGamma/>
                </a:schemeClr>
              </a:prstShdw>
            </a:effectLst>
          </p:spPr>
          <p:txBody>
            <a:bodyPr wrap="none" anchor="ctr"/>
            <a:p>
              <a:r>
                <a:rPr lang="zh-CN" altLang="en-US" sz="2800" dirty="0">
                  <a:latin typeface="Cambria" panose="02040503050406030204" pitchFamily="18" charset="0"/>
                  <a:ea typeface="黑体" panose="02010609060101010101" pitchFamily="49" charset="-122"/>
                  <a:cs typeface="Cambria" panose="02040503050406030204" pitchFamily="18" charset="0"/>
                </a:rPr>
                <a:t>存储器</a:t>
              </a:r>
              <a:endParaRPr lang="zh-CN" altLang="en-US" sz="2800" dirty="0">
                <a:latin typeface="Cambria" panose="02040503050406030204" pitchFamily="18" charset="0"/>
                <a:ea typeface="黑体" panose="02010609060101010101" pitchFamily="49" charset="-122"/>
                <a:cs typeface="Cambria" panose="02040503050406030204" pitchFamily="18" charset="0"/>
              </a:endParaRPr>
            </a:p>
          </p:txBody>
        </p:sp>
        <p:sp>
          <p:nvSpPr>
            <p:cNvPr id="210950" name="矩形 210949"/>
            <p:cNvSpPr/>
            <p:nvPr/>
          </p:nvSpPr>
          <p:spPr>
            <a:xfrm>
              <a:off x="3969" y="2069"/>
              <a:ext cx="998" cy="336"/>
            </a:xfrm>
            <a:prstGeom prst="rect">
              <a:avLst/>
            </a:prstGeom>
            <a:solidFill>
              <a:schemeClr val="accent1"/>
            </a:solidFill>
            <a:ln w="12700">
              <a:noFill/>
            </a:ln>
            <a:effectLst>
              <a:prstShdw prst="shdw17" dist="17961" dir="2699999">
                <a:schemeClr val="accent1">
                  <a:gamma/>
                  <a:shade val="60000"/>
                  <a:invGamma/>
                </a:schemeClr>
              </a:prstShdw>
            </a:effectLst>
          </p:spPr>
          <p:txBody>
            <a:bodyPr wrap="none" anchor="ctr"/>
            <a:p>
              <a:r>
                <a:rPr lang="zh-CN" altLang="en-US" sz="2800" dirty="0">
                  <a:latin typeface="Cambria" panose="02040503050406030204" pitchFamily="18" charset="0"/>
                  <a:ea typeface="黑体" panose="02010609060101010101" pitchFamily="49" charset="-122"/>
                  <a:cs typeface="Cambria" panose="02040503050406030204" pitchFamily="18" charset="0"/>
                </a:rPr>
                <a:t>输出设备</a:t>
              </a:r>
              <a:endParaRPr lang="zh-CN" altLang="en-US" sz="2800">
                <a:latin typeface="Cambria" panose="02040503050406030204" pitchFamily="18" charset="0"/>
                <a:ea typeface="黑体" panose="02010609060101010101" pitchFamily="49" charset="-122"/>
                <a:cs typeface="Cambria" panose="02040503050406030204" pitchFamily="18" charset="0"/>
              </a:endParaRPr>
            </a:p>
          </p:txBody>
        </p:sp>
        <p:sp>
          <p:nvSpPr>
            <p:cNvPr id="210951" name="矩形 210950"/>
            <p:cNvSpPr/>
            <p:nvPr/>
          </p:nvSpPr>
          <p:spPr>
            <a:xfrm>
              <a:off x="884" y="2069"/>
              <a:ext cx="1033" cy="336"/>
            </a:xfrm>
            <a:prstGeom prst="rect">
              <a:avLst/>
            </a:prstGeom>
            <a:solidFill>
              <a:schemeClr val="accent1"/>
            </a:solidFill>
            <a:ln w="12700">
              <a:noFill/>
            </a:ln>
            <a:effectLst>
              <a:prstShdw prst="shdw17" dist="17961" dir="2699999">
                <a:schemeClr val="accent1">
                  <a:gamma/>
                  <a:shade val="60000"/>
                  <a:invGamma/>
                </a:schemeClr>
              </a:prstShdw>
            </a:effectLst>
          </p:spPr>
          <p:txBody>
            <a:bodyPr wrap="none" anchor="ctr"/>
            <a:p>
              <a:r>
                <a:rPr lang="zh-CN" altLang="en-US" sz="2800" dirty="0">
                  <a:latin typeface="Cambria" panose="02040503050406030204" pitchFamily="18" charset="0"/>
                  <a:ea typeface="黑体" panose="02010609060101010101" pitchFamily="49" charset="-122"/>
                  <a:cs typeface="Cambria" panose="02040503050406030204" pitchFamily="18" charset="0"/>
                </a:rPr>
                <a:t>输入设备</a:t>
              </a:r>
              <a:endParaRPr lang="zh-CN" altLang="en-US" sz="2800">
                <a:latin typeface="Cambria" panose="02040503050406030204" pitchFamily="18" charset="0"/>
                <a:ea typeface="黑体" panose="02010609060101010101" pitchFamily="49" charset="-122"/>
                <a:cs typeface="Cambria" panose="02040503050406030204" pitchFamily="18" charset="0"/>
              </a:endParaRPr>
            </a:p>
          </p:txBody>
        </p:sp>
        <p:sp>
          <p:nvSpPr>
            <p:cNvPr id="210952" name="右箭头 210951"/>
            <p:cNvSpPr/>
            <p:nvPr/>
          </p:nvSpPr>
          <p:spPr>
            <a:xfrm>
              <a:off x="1927" y="2160"/>
              <a:ext cx="528" cy="144"/>
            </a:xfrm>
            <a:prstGeom prst="rightArrow">
              <a:avLst>
                <a:gd name="adj1" fmla="val 50000"/>
                <a:gd name="adj2" fmla="val 91666"/>
              </a:avLst>
            </a:prstGeom>
            <a:solidFill>
              <a:schemeClr val="accent2"/>
            </a:solidFill>
            <a:ln w="12700" cap="sq" cmpd="sng">
              <a:solidFill>
                <a:schemeClr val="tx1"/>
              </a:solidFill>
              <a:prstDash val="solid"/>
              <a:miter/>
              <a:headEnd type="none" w="sm" len="sm"/>
              <a:tailEnd type="none" w="sm" len="sm"/>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210953" name="右箭头 210952"/>
            <p:cNvSpPr/>
            <p:nvPr/>
          </p:nvSpPr>
          <p:spPr>
            <a:xfrm>
              <a:off x="3424" y="2160"/>
              <a:ext cx="528" cy="144"/>
            </a:xfrm>
            <a:prstGeom prst="rightArrow">
              <a:avLst>
                <a:gd name="adj1" fmla="val 50000"/>
                <a:gd name="adj2" fmla="val 91666"/>
              </a:avLst>
            </a:prstGeom>
            <a:solidFill>
              <a:schemeClr val="accent2"/>
            </a:solidFill>
            <a:ln w="12700" cap="sq" cmpd="sng">
              <a:solidFill>
                <a:schemeClr val="tx1"/>
              </a:solidFill>
              <a:prstDash val="solid"/>
              <a:miter/>
              <a:headEnd type="none" w="sm" len="sm"/>
              <a:tailEnd type="none" w="sm" len="sm"/>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210954" name="上下箭头 210953"/>
            <p:cNvSpPr/>
            <p:nvPr/>
          </p:nvSpPr>
          <p:spPr>
            <a:xfrm>
              <a:off x="2976" y="1728"/>
              <a:ext cx="192" cy="336"/>
            </a:xfrm>
            <a:prstGeom prst="upDownArrow">
              <a:avLst>
                <a:gd name="adj1" fmla="val 50000"/>
                <a:gd name="adj2" fmla="val 35000"/>
              </a:avLst>
            </a:prstGeom>
            <a:solidFill>
              <a:schemeClr val="accent2"/>
            </a:solidFill>
            <a:ln w="12700" cap="sq" cmpd="sng">
              <a:solidFill>
                <a:schemeClr val="tx1"/>
              </a:solidFill>
              <a:prstDash val="solid"/>
              <a:miter/>
              <a:headEnd type="none" w="sm" len="sm"/>
              <a:tailEnd type="none" w="sm" len="sm"/>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sp>
          <p:nvSpPr>
            <p:cNvPr id="210955" name="上下箭头 210954"/>
            <p:cNvSpPr/>
            <p:nvPr/>
          </p:nvSpPr>
          <p:spPr>
            <a:xfrm>
              <a:off x="2976" y="2400"/>
              <a:ext cx="192" cy="336"/>
            </a:xfrm>
            <a:prstGeom prst="upDownArrow">
              <a:avLst>
                <a:gd name="adj1" fmla="val 50000"/>
                <a:gd name="adj2" fmla="val 35000"/>
              </a:avLst>
            </a:prstGeom>
            <a:solidFill>
              <a:schemeClr val="accent2"/>
            </a:solidFill>
            <a:ln w="12700" cap="sq" cmpd="sng">
              <a:solidFill>
                <a:schemeClr val="tx1"/>
              </a:solidFill>
              <a:prstDash val="solid"/>
              <a:miter/>
              <a:headEnd type="none" w="sm" len="sm"/>
              <a:tailEnd type="none" w="sm" len="sm"/>
            </a:ln>
          </p:spPr>
          <p:txBody>
            <a:bodyPr/>
            <a:p>
              <a:endParaRPr lang="zh-CN" altLang="en-US">
                <a:latin typeface="Cambria" panose="02040503050406030204" pitchFamily="18" charset="0"/>
                <a:ea typeface="华文中宋" panose="02010600040101010101" charset="-122"/>
                <a:cs typeface="Cambria" panose="02040503050406030204" pitchFamily="18" charset="0"/>
              </a:endParaRPr>
            </a:p>
          </p:txBody>
        </p:sp>
        <p:cxnSp>
          <p:nvCxnSpPr>
            <p:cNvPr id="210956" name="肘形连接符 210955"/>
            <p:cNvCxnSpPr/>
            <p:nvPr/>
          </p:nvCxnSpPr>
          <p:spPr>
            <a:xfrm>
              <a:off x="1383" y="2432"/>
              <a:ext cx="1041" cy="544"/>
            </a:xfrm>
            <a:prstGeom prst="bentConnector3">
              <a:avLst>
                <a:gd name="adj1" fmla="val 0"/>
              </a:avLst>
            </a:prstGeom>
            <a:ln w="38100" cap="sq" cmpd="sng">
              <a:solidFill>
                <a:schemeClr val="tx1"/>
              </a:solidFill>
              <a:prstDash val="solid"/>
              <a:miter/>
              <a:headEnd type="triangle" w="lg" len="lg"/>
              <a:tailEnd type="triangle" w="lg" len="lg"/>
            </a:ln>
          </p:spPr>
        </p:cxnSp>
        <p:cxnSp>
          <p:nvCxnSpPr>
            <p:cNvPr id="210957" name="肘形连接符 210956"/>
            <p:cNvCxnSpPr/>
            <p:nvPr/>
          </p:nvCxnSpPr>
          <p:spPr>
            <a:xfrm flipV="1">
              <a:off x="3470" y="2432"/>
              <a:ext cx="952" cy="544"/>
            </a:xfrm>
            <a:prstGeom prst="bentConnector3">
              <a:avLst>
                <a:gd name="adj1" fmla="val 99681"/>
              </a:avLst>
            </a:prstGeom>
            <a:ln w="38100" cap="sq" cmpd="sng">
              <a:solidFill>
                <a:schemeClr val="tx1"/>
              </a:solidFill>
              <a:prstDash val="solid"/>
              <a:miter/>
              <a:headEnd type="triangle" w="lg" len="lg"/>
              <a:tailEnd type="triangle" w="lg" len="lg"/>
            </a:ln>
          </p:spPr>
        </p:cxnSp>
        <p:cxnSp>
          <p:nvCxnSpPr>
            <p:cNvPr id="210958" name="肘形连接符 210957"/>
            <p:cNvCxnSpPr/>
            <p:nvPr/>
          </p:nvCxnSpPr>
          <p:spPr>
            <a:xfrm rot="10800000" flipH="1" flipV="1">
              <a:off x="2447" y="1488"/>
              <a:ext cx="1" cy="1344"/>
            </a:xfrm>
            <a:prstGeom prst="bentConnector3">
              <a:avLst>
                <a:gd name="adj1" fmla="val -20800000"/>
              </a:avLst>
            </a:prstGeom>
            <a:ln w="38100" cap="sq" cmpd="sng">
              <a:solidFill>
                <a:schemeClr val="tx1"/>
              </a:solidFill>
              <a:prstDash val="solid"/>
              <a:miter/>
              <a:headEnd type="none" w="sm" len="sm"/>
              <a:tailEnd type="triangle" w="lg" len="lg"/>
            </a:ln>
          </p:spPr>
        </p:cxnSp>
        <p:cxnSp>
          <p:nvCxnSpPr>
            <p:cNvPr id="210959" name="肘形连接符 210958"/>
            <p:cNvCxnSpPr>
              <a:stCxn id="210949" idx="3"/>
              <a:endCxn id="210947" idx="3"/>
            </p:cNvCxnSpPr>
            <p:nvPr/>
          </p:nvCxnSpPr>
          <p:spPr>
            <a:xfrm flipH="1" flipV="1">
              <a:off x="3379" y="1560"/>
              <a:ext cx="45" cy="1344"/>
            </a:xfrm>
            <a:prstGeom prst="bentConnector3">
              <a:avLst>
                <a:gd name="adj1" fmla="val -320000"/>
              </a:avLst>
            </a:prstGeom>
            <a:ln w="38100" cap="sq" cmpd="sng">
              <a:solidFill>
                <a:schemeClr val="tx1"/>
              </a:solidFill>
              <a:prstDash val="solid"/>
              <a:miter/>
              <a:headEnd type="none" w="sm" len="sm"/>
              <a:tailEnd type="triangle" w="lg" len="lg"/>
            </a:ln>
          </p:spPr>
        </p:cxnSp>
      </p:grpSp>
      <p:sp>
        <p:nvSpPr>
          <p:cNvPr id="210960" name="矩形 210959"/>
          <p:cNvSpPr/>
          <p:nvPr/>
        </p:nvSpPr>
        <p:spPr>
          <a:xfrm>
            <a:off x="468630" y="405130"/>
            <a:ext cx="7131050" cy="1512570"/>
          </a:xfrm>
          <a:prstGeom prst="rect">
            <a:avLst/>
          </a:prstGeom>
          <a:solidFill>
            <a:schemeClr val="accent1"/>
          </a:solidFill>
          <a:ln w="38100">
            <a:noFill/>
          </a:ln>
        </p:spPr>
        <p:txBody>
          <a:bodyPr wrap="square">
            <a:spAutoFit/>
          </a:bodyPr>
          <a:p>
            <a:pPr algn="l">
              <a:lnSpc>
                <a:spcPct val="110000"/>
              </a:lnSpc>
            </a:pPr>
            <a:r>
              <a:rPr lang="zh-CN" altLang="en-US" sz="2800" dirty="0">
                <a:ea typeface="华文中宋" panose="02010600040101010101" charset="-122"/>
                <a:cs typeface="Times New Roman" panose="02020603050405020304" pitchFamily="18" charset="0"/>
              </a:rPr>
              <a:t>计算机硬件系统采用</a:t>
            </a:r>
            <a:r>
              <a:rPr lang="zh-CN" altLang="en-US" sz="2800" u="sng" dirty="0">
                <a:ea typeface="华文中宋" panose="02010600040101010101" charset="-122"/>
                <a:cs typeface="Times New Roman" panose="02020603050405020304" pitchFamily="18" charset="0"/>
              </a:rPr>
              <a:t>冯</a:t>
            </a:r>
            <a:r>
              <a:rPr lang="en-US" altLang="zh-CN" sz="2800" u="sng">
                <a:ea typeface="华文中宋" panose="02010600040101010101" charset="-122"/>
                <a:cs typeface="Times New Roman" panose="02020603050405020304" pitchFamily="18" charset="0"/>
              </a:rPr>
              <a:t>·</a:t>
            </a:r>
            <a:r>
              <a:rPr lang="zh-CN" altLang="en-US" sz="2800" u="sng" dirty="0">
                <a:ea typeface="华文中宋" panose="02010600040101010101" charset="-122"/>
                <a:cs typeface="Times New Roman" panose="02020603050405020304" pitchFamily="18" charset="0"/>
              </a:rPr>
              <a:t>诺依曼</a:t>
            </a:r>
            <a:r>
              <a:rPr lang="zh-CN" altLang="en-US" sz="2800" dirty="0">
                <a:ea typeface="华文中宋" panose="02010600040101010101" charset="-122"/>
                <a:cs typeface="Times New Roman" panose="02020603050405020304" pitchFamily="18" charset="0"/>
              </a:rPr>
              <a:t>体系结构，由</a:t>
            </a:r>
            <a:r>
              <a:rPr lang="zh-CN" altLang="en-US" sz="2800" dirty="0">
                <a:solidFill>
                  <a:schemeClr val="accent2"/>
                </a:solidFill>
                <a:ea typeface="华文中宋" panose="02010600040101010101" charset="-122"/>
                <a:cs typeface="Times New Roman" panose="02020603050405020304" pitchFamily="18" charset="0"/>
              </a:rPr>
              <a:t>运算器</a:t>
            </a:r>
            <a:r>
              <a:rPr lang="zh-CN" altLang="en-US" sz="2800" dirty="0">
                <a:ea typeface="华文中宋" panose="02010600040101010101" charset="-122"/>
                <a:cs typeface="Times New Roman" panose="02020603050405020304" pitchFamily="18" charset="0"/>
              </a:rPr>
              <a:t>、</a:t>
            </a:r>
            <a:r>
              <a:rPr lang="zh-CN" altLang="en-US" sz="2800" dirty="0">
                <a:solidFill>
                  <a:schemeClr val="accent2"/>
                </a:solidFill>
                <a:ea typeface="华文中宋" panose="02010600040101010101" charset="-122"/>
                <a:cs typeface="Times New Roman" panose="02020603050405020304" pitchFamily="18" charset="0"/>
              </a:rPr>
              <a:t>控制器</a:t>
            </a:r>
            <a:r>
              <a:rPr lang="zh-CN" altLang="en-US" sz="2800" dirty="0">
                <a:ea typeface="华文中宋" panose="02010600040101010101" charset="-122"/>
                <a:cs typeface="Times New Roman" panose="02020603050405020304" pitchFamily="18" charset="0"/>
              </a:rPr>
              <a:t>、</a:t>
            </a:r>
            <a:r>
              <a:rPr lang="zh-CN" altLang="en-US" sz="2800" dirty="0">
                <a:solidFill>
                  <a:schemeClr val="accent2"/>
                </a:solidFill>
                <a:ea typeface="华文中宋" panose="02010600040101010101" charset="-122"/>
                <a:cs typeface="Times New Roman" panose="02020603050405020304" pitchFamily="18" charset="0"/>
              </a:rPr>
              <a:t>存储器</a:t>
            </a:r>
            <a:r>
              <a:rPr lang="zh-CN" altLang="en-US" sz="2800" dirty="0">
                <a:ea typeface="华文中宋" panose="02010600040101010101" charset="-122"/>
                <a:cs typeface="Times New Roman" panose="02020603050405020304" pitchFamily="18" charset="0"/>
              </a:rPr>
              <a:t>、</a:t>
            </a:r>
            <a:r>
              <a:rPr lang="zh-CN" altLang="en-US" sz="2800" dirty="0">
                <a:solidFill>
                  <a:schemeClr val="accent2"/>
                </a:solidFill>
                <a:ea typeface="华文中宋" panose="02010600040101010101" charset="-122"/>
                <a:cs typeface="Times New Roman" panose="02020603050405020304" pitchFamily="18" charset="0"/>
              </a:rPr>
              <a:t>输入设备</a:t>
            </a:r>
            <a:r>
              <a:rPr lang="zh-CN" altLang="en-US" sz="2800" dirty="0">
                <a:ea typeface="华文中宋" panose="02010600040101010101" charset="-122"/>
                <a:cs typeface="Times New Roman" panose="02020603050405020304" pitchFamily="18" charset="0"/>
              </a:rPr>
              <a:t>和</a:t>
            </a:r>
            <a:r>
              <a:rPr lang="zh-CN" altLang="en-US" sz="2800" dirty="0">
                <a:solidFill>
                  <a:schemeClr val="accent2"/>
                </a:solidFill>
                <a:ea typeface="华文中宋" panose="02010600040101010101" charset="-122"/>
                <a:cs typeface="Times New Roman" panose="02020603050405020304" pitchFamily="18" charset="0"/>
              </a:rPr>
              <a:t>输出设备</a:t>
            </a:r>
            <a:r>
              <a:rPr lang="zh-CN" altLang="en-US" sz="2800" dirty="0">
                <a:ea typeface="华文中宋" panose="02010600040101010101" charset="-122"/>
                <a:cs typeface="Times New Roman" panose="02020603050405020304" pitchFamily="18" charset="0"/>
              </a:rPr>
              <a:t>五个基本部分组成。它们通过</a:t>
            </a:r>
            <a:r>
              <a:rPr lang="zh-CN" altLang="en-US" sz="2800" dirty="0">
                <a:solidFill>
                  <a:schemeClr val="accent2"/>
                </a:solidFill>
                <a:ea typeface="华文中宋" panose="02010600040101010101" charset="-122"/>
                <a:cs typeface="Times New Roman" panose="02020603050405020304" pitchFamily="18" charset="0"/>
              </a:rPr>
              <a:t>总线</a:t>
            </a:r>
            <a:r>
              <a:rPr lang="zh-CN" altLang="en-US" sz="2800" dirty="0">
                <a:ea typeface="华文中宋" panose="02010600040101010101" charset="-122"/>
                <a:cs typeface="Times New Roman" panose="02020603050405020304" pitchFamily="18" charset="0"/>
              </a:rPr>
              <a:t>连接。</a:t>
            </a:r>
            <a:endParaRPr lang="zh-CN" altLang="en-US" sz="2800" dirty="0">
              <a:ea typeface="华文中宋" panose="02010600040101010101" charset="-122"/>
              <a:cs typeface="Times New Roman" panose="02020603050405020304" pitchFamily="18" charset="0"/>
            </a:endParaRPr>
          </a:p>
        </p:txBody>
      </p:sp>
      <p:sp>
        <p:nvSpPr>
          <p:cNvPr id="210961" name="文本框 210960"/>
          <p:cNvSpPr txBox="1"/>
          <p:nvPr/>
        </p:nvSpPr>
        <p:spPr>
          <a:xfrm>
            <a:off x="611188" y="2276475"/>
            <a:ext cx="2303462" cy="561975"/>
          </a:xfrm>
          <a:prstGeom prst="rect">
            <a:avLst/>
          </a:prstGeom>
          <a:noFill/>
          <a:ln w="38100">
            <a:noFill/>
          </a:ln>
        </p:spPr>
        <p:txBody>
          <a:bodyPr>
            <a:spAutoFit/>
          </a:bodyPr>
          <a:p>
            <a:pPr algn="l">
              <a:lnSpc>
                <a:spcPct val="110000"/>
              </a:lnSpc>
              <a:spcBef>
                <a:spcPct val="50000"/>
              </a:spcBef>
            </a:pPr>
            <a:r>
              <a:rPr lang="zh-CN" altLang="en-US" sz="2800" dirty="0">
                <a:latin typeface="Cambria" panose="02040503050406030204" pitchFamily="18" charset="0"/>
                <a:ea typeface="黑体" panose="02010609060101010101" pitchFamily="49" charset="-122"/>
                <a:cs typeface="Cambria" panose="02040503050406030204" pitchFamily="18" charset="0"/>
              </a:rPr>
              <a:t>逻辑结构：</a:t>
            </a:r>
            <a:endParaRPr lang="zh-CN" altLang="en-US" sz="2800" dirty="0">
              <a:latin typeface="Cambria" panose="02040503050406030204" pitchFamily="18" charset="0"/>
              <a:ea typeface="黑体" panose="02010609060101010101" pitchFamily="49" charset="-122"/>
              <a:cs typeface="Cambria" panose="02040503050406030204" pitchFamily="18" charset="0"/>
            </a:endParaRPr>
          </a:p>
        </p:txBody>
      </p:sp>
      <p:sp>
        <p:nvSpPr>
          <p:cNvPr id="210962" name="文本框 210961"/>
          <p:cNvSpPr txBox="1"/>
          <p:nvPr/>
        </p:nvSpPr>
        <p:spPr>
          <a:xfrm>
            <a:off x="5724525" y="2492375"/>
            <a:ext cx="2879725" cy="1096963"/>
          </a:xfrm>
          <a:prstGeom prst="rect">
            <a:avLst/>
          </a:prstGeom>
          <a:noFill/>
          <a:ln w="38100">
            <a:noFill/>
          </a:ln>
        </p:spPr>
        <p:txBody>
          <a:bodyPr>
            <a:spAutoFit/>
          </a:bodyPr>
          <a:p>
            <a:pPr algn="l">
              <a:lnSpc>
                <a:spcPct val="110000"/>
              </a:lnSpc>
            </a:pPr>
            <a:r>
              <a:rPr lang="zh-CN" altLang="en-US" sz="2000" b="1" dirty="0">
                <a:latin typeface="Cambria" panose="02040503050406030204" pitchFamily="18" charset="0"/>
                <a:ea typeface="楷体" panose="02010609060101010101" charset="-122"/>
                <a:cs typeface="Cambria" panose="02040503050406030204" pitchFamily="18" charset="0"/>
              </a:rPr>
              <a:t>分析输入的指令，统一控制计算机的各个部件以完成规定的任务。</a:t>
            </a:r>
            <a:endParaRPr lang="zh-CN" altLang="en-US" sz="2000" b="1" dirty="0">
              <a:latin typeface="Cambria" panose="02040503050406030204" pitchFamily="18" charset="0"/>
              <a:ea typeface="楷体" panose="02010609060101010101" charset="-122"/>
              <a:cs typeface="Cambria" panose="02040503050406030204" pitchFamily="18" charset="0"/>
            </a:endParaRPr>
          </a:p>
        </p:txBody>
      </p:sp>
      <p:sp>
        <p:nvSpPr>
          <p:cNvPr id="210963" name="直接连接符 210962"/>
          <p:cNvSpPr/>
          <p:nvPr/>
        </p:nvSpPr>
        <p:spPr>
          <a:xfrm flipV="1">
            <a:off x="4787900" y="3644900"/>
            <a:ext cx="1079500" cy="792163"/>
          </a:xfrm>
          <a:prstGeom prst="line">
            <a:avLst/>
          </a:prstGeom>
          <a:ln w="38100" cap="flat" cmpd="sng">
            <a:solidFill>
              <a:schemeClr val="tx1"/>
            </a:solidFill>
            <a:prstDash val="sysDot"/>
            <a:headEnd type="none" w="med" len="med"/>
            <a:tailEnd type="triangle" w="lg" len="lg"/>
          </a:ln>
        </p:spPr>
      </p:sp>
      <p:sp>
        <p:nvSpPr>
          <p:cNvPr id="210964" name="矩形 210963"/>
          <p:cNvSpPr/>
          <p:nvPr/>
        </p:nvSpPr>
        <p:spPr>
          <a:xfrm>
            <a:off x="2916238" y="2205038"/>
            <a:ext cx="2232025" cy="762000"/>
          </a:xfrm>
          <a:prstGeom prst="rect">
            <a:avLst/>
          </a:prstGeom>
          <a:noFill/>
          <a:ln w="38100">
            <a:noFill/>
          </a:ln>
        </p:spPr>
        <p:txBody>
          <a:bodyPr>
            <a:spAutoFit/>
          </a:bodyPr>
          <a:p>
            <a:pPr>
              <a:lnSpc>
                <a:spcPct val="110000"/>
              </a:lnSpc>
            </a:pPr>
            <a:r>
              <a:rPr lang="zh-CN" altLang="en-US" sz="2000" b="1" dirty="0">
                <a:latin typeface="Cambria" panose="02040503050406030204" pitchFamily="18" charset="0"/>
                <a:ea typeface="楷体" panose="02010609060101010101" charset="-122"/>
                <a:cs typeface="Cambria" panose="02040503050406030204" pitchFamily="18" charset="0"/>
              </a:rPr>
              <a:t>执行各种算术运算和逻辑运算</a:t>
            </a:r>
            <a:endParaRPr lang="zh-CN" altLang="en-US" sz="2000" b="1" dirty="0">
              <a:latin typeface="Cambria" panose="02040503050406030204" pitchFamily="18" charset="0"/>
              <a:ea typeface="楷体" panose="02010609060101010101" charset="-122"/>
              <a:cs typeface="Cambria" panose="02040503050406030204" pitchFamily="18" charset="0"/>
            </a:endParaRPr>
          </a:p>
        </p:txBody>
      </p:sp>
      <p:sp>
        <p:nvSpPr>
          <p:cNvPr id="210965" name="直接连接符 210964"/>
          <p:cNvSpPr/>
          <p:nvPr/>
        </p:nvSpPr>
        <p:spPr>
          <a:xfrm flipV="1">
            <a:off x="4284663" y="2997200"/>
            <a:ext cx="0" cy="287338"/>
          </a:xfrm>
          <a:prstGeom prst="line">
            <a:avLst/>
          </a:prstGeom>
          <a:ln w="38100" cap="flat" cmpd="sng">
            <a:solidFill>
              <a:schemeClr val="tx1"/>
            </a:solidFill>
            <a:prstDash val="sysDot"/>
            <a:headEnd type="none" w="med" len="med"/>
            <a:tailEnd type="triangle" w="lg" len="lg"/>
          </a:ln>
        </p:spPr>
      </p:sp>
      <p:sp>
        <p:nvSpPr>
          <p:cNvPr id="210966" name="文本框 210965"/>
          <p:cNvSpPr txBox="1"/>
          <p:nvPr/>
        </p:nvSpPr>
        <p:spPr>
          <a:xfrm>
            <a:off x="2987675" y="6021388"/>
            <a:ext cx="3168650" cy="701675"/>
          </a:xfrm>
          <a:prstGeom prst="rect">
            <a:avLst/>
          </a:prstGeom>
          <a:noFill/>
          <a:ln w="38100">
            <a:noFill/>
          </a:ln>
        </p:spPr>
        <p:txBody>
          <a:bodyPr>
            <a:spAutoFit/>
          </a:bodyPr>
          <a:p>
            <a:pPr algn="l"/>
            <a:r>
              <a:rPr lang="zh-CN" altLang="en-US" sz="2000" b="1" dirty="0">
                <a:latin typeface="Cambria" panose="02040503050406030204" pitchFamily="18" charset="0"/>
                <a:ea typeface="楷体" panose="02010609060101010101" charset="-122"/>
                <a:cs typeface="Cambria" panose="02040503050406030204" pitchFamily="18" charset="0"/>
              </a:rPr>
              <a:t>计算机的记忆装置，分为内部存储器和外部存储器</a:t>
            </a:r>
            <a:endParaRPr lang="zh-CN" altLang="en-US" sz="2000" dirty="0">
              <a:latin typeface="Cambria" panose="02040503050406030204" pitchFamily="18" charset="0"/>
              <a:ea typeface="楷体" panose="02010609060101010101" charset="-122"/>
              <a:cs typeface="Cambria" panose="02040503050406030204" pitchFamily="18" charset="0"/>
            </a:endParaRPr>
          </a:p>
        </p:txBody>
      </p:sp>
      <p:pic>
        <p:nvPicPr>
          <p:cNvPr id="472068" name="图片 472067" descr="f1"/>
          <p:cNvPicPr>
            <a:picLocks noChangeAspect="1"/>
          </p:cNvPicPr>
          <p:nvPr/>
        </p:nvPicPr>
        <p:blipFill>
          <a:blip r:embed="rId1"/>
          <a:stretch>
            <a:fillRect/>
          </a:stretch>
        </p:blipFill>
        <p:spPr>
          <a:xfrm>
            <a:off x="7712075" y="436880"/>
            <a:ext cx="1106805" cy="144843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占位符 6146"/>
          <p:cNvSpPr>
            <a:spLocks noGrp="1"/>
          </p:cNvSpPr>
          <p:nvPr>
            <p:ph idx="1"/>
          </p:nvPr>
        </p:nvSpPr>
        <p:spPr>
          <a:xfrm>
            <a:off x="457200" y="1042988"/>
            <a:ext cx="8229600" cy="5365750"/>
          </a:xfrm>
        </p:spPr>
        <p:txBody>
          <a:bodyPr anchor="t"/>
          <a:p>
            <a:pPr marL="0" marR="0" indent="0" algn="l" defTabSz="914400" rtl="0" eaLnBrk="1" fontAlgn="base" latinLnBrk="0" hangingPunct="1">
              <a:lnSpc>
                <a:spcPct val="110000"/>
              </a:lnSpc>
              <a:spcBef>
                <a:spcPts val="600"/>
              </a:spcBef>
              <a:spcAft>
                <a:spcPct val="0"/>
              </a:spcAft>
              <a:buClrTx/>
              <a:buSzTx/>
              <a:buFontTx/>
              <a:buNone/>
            </a:pPr>
            <a:r>
              <a:rPr kumimoji="0" lang="en-US" altLang="zh-CN" b="1" i="0" u="none" strike="noStrike" kern="1200" cap="none" spc="0" normalizeH="0" baseline="0" noProof="1" dirty="0">
                <a:solidFill>
                  <a:schemeClr val="accent2"/>
                </a:solidFill>
                <a:latin typeface="Cambria" panose="02040503050406030204" pitchFamily="18" charset="0"/>
                <a:ea typeface="华文中宋" panose="02010600040101010101" charset="-122"/>
                <a:cs typeface="Cambria" panose="02040503050406030204" pitchFamily="18" charset="0"/>
              </a:rPr>
              <a:t>7</a:t>
            </a:r>
            <a:r>
              <a:rPr kumimoji="0" lang="zh-CN" altLang="en-US" b="1" i="0" u="none" strike="noStrike" kern="1200" cap="none" spc="0" normalizeH="0" baseline="0" noProof="1" dirty="0">
                <a:solidFill>
                  <a:schemeClr val="accent2"/>
                </a:solidFill>
                <a:latin typeface="Cambria" panose="02040503050406030204" pitchFamily="18" charset="0"/>
                <a:ea typeface="华文中宋" panose="02010600040101010101" charset="-122"/>
                <a:cs typeface="Cambria" panose="02040503050406030204" pitchFamily="18" charset="0"/>
              </a:rPr>
              <a:t>、编译和运行</a:t>
            </a:r>
            <a:endParaRPr kumimoji="0" lang="zh-CN" altLang="en-US" b="1" i="0" u="none" strike="noStrike" kern="1200" cap="none" spc="0" normalizeH="0" baseline="0" noProof="1" dirty="0">
              <a:solidFill>
                <a:schemeClr val="accent2"/>
              </a:solidFill>
              <a:latin typeface="Cambria" panose="02040503050406030204" pitchFamily="18" charset="0"/>
              <a:ea typeface="华文中宋" panose="02010600040101010101" charset="-122"/>
              <a:cs typeface="Cambria" panose="02040503050406030204" pitchFamily="18" charset="0"/>
            </a:endParaRPr>
          </a:p>
          <a:p>
            <a:pPr marL="342900" marR="0" indent="-342900" algn="l" defTabSz="914400" rtl="0" eaLnBrk="1" fontAlgn="base" latinLnBrk="0" hangingPunct="1">
              <a:lnSpc>
                <a:spcPct val="110000"/>
              </a:lnSpc>
              <a:spcBef>
                <a:spcPts val="600"/>
              </a:spcBef>
              <a:spcAft>
                <a:spcPct val="0"/>
              </a:spcAft>
              <a:buClrTx/>
              <a:buSzTx/>
              <a:buFontTx/>
              <a:buChar char="•"/>
            </a:pPr>
            <a:r>
              <a:rPr kumimoji="0" lang="zh-CN" altLang="en-US"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rPr>
              <a:t>点击“</a:t>
            </a:r>
            <a:r>
              <a:rPr kumimoji="0" lang="zh-CN" altLang="en-US" b="0" i="0" u="none" strike="noStrike" kern="1200" cap="none" spc="0" normalizeH="0" baseline="0" noProof="1" dirty="0">
                <a:solidFill>
                  <a:schemeClr val="accent2"/>
                </a:solidFill>
                <a:latin typeface="Cambria" panose="02040503050406030204" pitchFamily="18" charset="0"/>
                <a:ea typeface="华文中宋" panose="02010600040101010101" charset="-122"/>
                <a:cs typeface="Cambria" panose="02040503050406030204" pitchFamily="18" charset="0"/>
              </a:rPr>
              <a:t>编译</a:t>
            </a:r>
            <a:r>
              <a:rPr kumimoji="0" lang="zh-CN" altLang="en-US"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rPr>
              <a:t>”按钮进</a:t>
            </a:r>
            <a:r>
              <a:rPr kumimoji="0" lang="zh-CN" altLang="en-US"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rPr>
              <a:t>行</a:t>
            </a:r>
            <a:r>
              <a:rPr kumimoji="0" lang="zh-CN" altLang="en-US" i="0" u="none" strike="noStrike" kern="1200" cap="none" spc="0" normalizeH="0" baseline="0" noProof="1" dirty="0">
                <a:latin typeface="Cambria" panose="02040503050406030204" pitchFamily="18" charset="0"/>
                <a:ea typeface="华文中宋" panose="02010600040101010101" charset="-122"/>
                <a:cs typeface="Cambria" panose="02040503050406030204" pitchFamily="18" charset="0"/>
              </a:rPr>
              <a:t>编译</a:t>
            </a:r>
            <a:r>
              <a:rPr kumimoji="0" lang="zh-CN" altLang="en-US"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rPr>
              <a:t>。如</a:t>
            </a:r>
            <a:r>
              <a:rPr kumimoji="0" lang="zh-CN" altLang="en-US"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rPr>
              <a:t>果出现错误信息，就进行修改并重新编译。直到编译成功为止。</a:t>
            </a:r>
            <a:endParaRPr kumimoji="0" lang="zh-CN" altLang="en-US"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endParaRPr>
          </a:p>
          <a:p>
            <a:pPr marL="342900" marR="0" indent="-342900" algn="l" defTabSz="914400" rtl="0" eaLnBrk="1" fontAlgn="base" latinLnBrk="0" hangingPunct="1">
              <a:lnSpc>
                <a:spcPct val="110000"/>
              </a:lnSpc>
              <a:spcBef>
                <a:spcPts val="600"/>
              </a:spcBef>
              <a:spcAft>
                <a:spcPct val="0"/>
              </a:spcAft>
              <a:buClrTx/>
              <a:buSzTx/>
              <a:buFontTx/>
              <a:buChar char="•"/>
            </a:pPr>
            <a:r>
              <a:rPr kumimoji="0" lang="zh-CN" altLang="en-US"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rPr>
              <a:t>编译成功之后，点击“</a:t>
            </a:r>
            <a:r>
              <a:rPr kumimoji="0" lang="zh-CN" altLang="en-US" b="0" i="0" u="none" strike="noStrike" kern="1200" cap="none" spc="0" normalizeH="0" baseline="0" noProof="1" dirty="0">
                <a:solidFill>
                  <a:schemeClr val="accent2"/>
                </a:solidFill>
                <a:latin typeface="Cambria" panose="02040503050406030204" pitchFamily="18" charset="0"/>
                <a:ea typeface="华文中宋" panose="02010600040101010101" charset="-122"/>
                <a:cs typeface="Cambria" panose="02040503050406030204" pitchFamily="18" charset="0"/>
              </a:rPr>
              <a:t>运行</a:t>
            </a:r>
            <a:r>
              <a:rPr kumimoji="0" lang="zh-CN" altLang="en-US"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rPr>
              <a:t>”按钮</a:t>
            </a:r>
            <a:r>
              <a:rPr kumimoji="0" lang="zh-CN" altLang="en-US" i="0" u="none" strike="noStrike" kern="1200" cap="none" spc="0" normalizeH="0" baseline="0" noProof="1" dirty="0">
                <a:latin typeface="Cambria" panose="02040503050406030204" pitchFamily="18" charset="0"/>
                <a:ea typeface="华文中宋" panose="02010600040101010101" charset="-122"/>
                <a:cs typeface="Cambria" panose="02040503050406030204" pitchFamily="18" charset="0"/>
              </a:rPr>
              <a:t>运行</a:t>
            </a:r>
            <a:r>
              <a:rPr kumimoji="0" lang="zh-CN" altLang="en-US"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rPr>
              <a:t>程序。</a:t>
            </a:r>
            <a:endParaRPr kumimoji="0" lang="zh-CN" altLang="en-US"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endParaRPr>
          </a:p>
          <a:p>
            <a:pPr marL="342900" marR="0" indent="-342900" algn="l" defTabSz="914400" rtl="0" eaLnBrk="1" fontAlgn="base" latinLnBrk="0" hangingPunct="1">
              <a:lnSpc>
                <a:spcPct val="110000"/>
              </a:lnSpc>
              <a:spcBef>
                <a:spcPts val="600"/>
              </a:spcBef>
              <a:spcAft>
                <a:spcPct val="0"/>
              </a:spcAft>
              <a:buClrTx/>
              <a:buSzTx/>
              <a:buFontTx/>
              <a:buChar char="•"/>
            </a:pPr>
            <a:r>
              <a:rPr kumimoji="0" lang="zh-CN" altLang="en-US"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rPr>
              <a:t>查看输出信息是否符合自己的预期结果。</a:t>
            </a:r>
            <a:endParaRPr kumimoji="0" lang="zh-CN" altLang="en-US"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endParaRPr>
          </a:p>
          <a:p>
            <a:pPr marL="342900" marR="0" indent="-342900" algn="l" defTabSz="914400" rtl="0" eaLnBrk="1" fontAlgn="base" latinLnBrk="0" hangingPunct="1">
              <a:lnSpc>
                <a:spcPct val="110000"/>
              </a:lnSpc>
              <a:spcBef>
                <a:spcPts val="600"/>
              </a:spcBef>
              <a:spcAft>
                <a:spcPct val="0"/>
              </a:spcAft>
              <a:buClrTx/>
              <a:buSzTx/>
              <a:buFontTx/>
              <a:buChar char="•"/>
            </a:pPr>
            <a:r>
              <a:rPr kumimoji="0" lang="zh-CN" altLang="en-US"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rPr>
              <a:t>熟练上述操作之后，也可点击“</a:t>
            </a:r>
            <a:r>
              <a:rPr kumimoji="0" lang="zh-CN" altLang="en-US" b="0" i="0" u="none" strike="noStrike" kern="1200" cap="none" spc="0" normalizeH="0" baseline="0" noProof="1" dirty="0">
                <a:solidFill>
                  <a:schemeClr val="accent2"/>
                </a:solidFill>
                <a:latin typeface="Cambria" panose="02040503050406030204" pitchFamily="18" charset="0"/>
                <a:ea typeface="华文中宋" panose="02010600040101010101" charset="-122"/>
                <a:cs typeface="Cambria" panose="02040503050406030204" pitchFamily="18" charset="0"/>
              </a:rPr>
              <a:t>编译运行</a:t>
            </a:r>
            <a:r>
              <a:rPr kumimoji="0" lang="zh-CN" altLang="en-US"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rPr>
              <a:t>”按钮。</a:t>
            </a:r>
            <a:endParaRPr kumimoji="0" lang="zh-CN" altLang="en-US"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endParaRPr>
          </a:p>
          <a:p>
            <a:pPr marL="342900" marR="0" indent="-342900" algn="l" defTabSz="914400" rtl="0" eaLnBrk="1" fontAlgn="base" latinLnBrk="0" hangingPunct="1">
              <a:lnSpc>
                <a:spcPct val="110000"/>
              </a:lnSpc>
              <a:spcBef>
                <a:spcPts val="600"/>
              </a:spcBef>
              <a:spcAft>
                <a:spcPct val="0"/>
              </a:spcAft>
              <a:buClrTx/>
              <a:buSzTx/>
              <a:buFontTx/>
              <a:buChar char="•"/>
            </a:pPr>
            <a:endParaRPr kumimoji="0" lang="zh-CN" altLang="en-US" sz="20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endParaRPr>
          </a:p>
          <a:p>
            <a:pPr marL="342900" marR="0" indent="-342900" algn="l" defTabSz="914400" rtl="0" eaLnBrk="1" fontAlgn="base" latinLnBrk="0" hangingPunct="1">
              <a:lnSpc>
                <a:spcPct val="110000"/>
              </a:lnSpc>
              <a:spcBef>
                <a:spcPts val="600"/>
              </a:spcBef>
              <a:spcAft>
                <a:spcPct val="0"/>
              </a:spcAft>
              <a:buClrTx/>
              <a:buSzTx/>
              <a:buFontTx/>
              <a:buChar char="•"/>
            </a:pPr>
            <a:r>
              <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请在文件头部注释块中的“</a:t>
            </a:r>
            <a:r>
              <a:rPr kumimoji="0" lang="zh-CN" altLang="en-US" sz="2400" b="0" i="0" u="none" strike="noStrike" kern="1200" cap="none" spc="0" normalizeH="0" baseline="0" noProof="1" dirty="0">
                <a:solidFill>
                  <a:schemeClr val="accent2"/>
                </a:solidFill>
                <a:latin typeface="Cambria" panose="02040503050406030204" pitchFamily="18" charset="0"/>
                <a:ea typeface="华文中宋" panose="02010600040101010101" charset="-122"/>
                <a:cs typeface="Cambria" panose="02040503050406030204" pitchFamily="18" charset="0"/>
                <a:sym typeface="+mn-ea"/>
              </a:rPr>
              <a:t>说明：</a:t>
            </a:r>
            <a:r>
              <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rPr>
              <a:t>”后面键入一些文字：可以记录学习到的知识，也可以记录自己的心得体会。（这是自我回顾检查的过程，要认真对待）</a:t>
            </a:r>
            <a:endParaRPr kumimoji="0" lang="zh-CN" altLang="en-US" sz="2400" b="0" i="0" u="none" strike="noStrike" kern="1200" cap="none" spc="0" normalizeH="0" baseline="0" noProof="1" dirty="0">
              <a:solidFill>
                <a:schemeClr val="tx1"/>
              </a:solidFill>
              <a:latin typeface="Cambria" panose="02040503050406030204" pitchFamily="18" charset="0"/>
              <a:ea typeface="华文中宋" panose="02010600040101010101" charset="-122"/>
              <a:cs typeface="Cambria" panose="02040503050406030204" pitchFamily="18" charset="0"/>
              <a:sym typeface="+mn-ea"/>
            </a:endParaRPr>
          </a:p>
        </p:txBody>
      </p:sp>
      <p:sp>
        <p:nvSpPr>
          <p:cNvPr id="19458" name="灯片编号占位符 2"/>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a:fld>
            <a:endParaRPr lang="zh-CN" altLang="zh-CN" sz="1400"/>
          </a:p>
        </p:txBody>
      </p:sp>
      <p:pic>
        <p:nvPicPr>
          <p:cNvPr id="3" name="图片 2"/>
          <p:cNvPicPr>
            <a:picLocks noChangeAspect="1"/>
          </p:cNvPicPr>
          <p:nvPr/>
        </p:nvPicPr>
        <p:blipFill>
          <a:blip r:embed="rId1"/>
          <a:stretch>
            <a:fillRect/>
          </a:stretch>
        </p:blipFill>
        <p:spPr>
          <a:xfrm>
            <a:off x="187960" y="404495"/>
            <a:ext cx="8768715" cy="3765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title"/>
          </p:nvPr>
        </p:nvSpPr>
        <p:spPr/>
        <p:txBody>
          <a:bodyPr anchor="ctr" anchorCtr="0"/>
          <a:p>
            <a:r>
              <a:rPr lang="zh-CN" altLang="en-US"/>
              <a:t>第</a:t>
            </a:r>
            <a:r>
              <a:rPr lang="en-US" altLang="zh-CN"/>
              <a:t>1</a:t>
            </a:r>
            <a:r>
              <a:rPr lang="zh-CN" altLang="en-US"/>
              <a:t>周上机任务</a:t>
            </a:r>
            <a:endParaRPr lang="zh-CN" altLang="en-US"/>
          </a:p>
        </p:txBody>
      </p:sp>
      <p:sp>
        <p:nvSpPr>
          <p:cNvPr id="20482" name="内容占位符 2"/>
          <p:cNvSpPr>
            <a:spLocks noGrp="1"/>
          </p:cNvSpPr>
          <p:nvPr>
            <p:ph idx="1"/>
          </p:nvPr>
        </p:nvSpPr>
        <p:spPr>
          <a:xfrm>
            <a:off x="457200" y="1035050"/>
            <a:ext cx="8229600" cy="5566410"/>
          </a:xfrm>
        </p:spPr>
        <p:txBody>
          <a:bodyPr anchor="t" anchorCtr="0"/>
          <a:p>
            <a:pPr defTabSz="914400">
              <a:lnSpc>
                <a:spcPct val="100000"/>
              </a:lnSpc>
              <a:spcBef>
                <a:spcPts val="1200"/>
              </a:spcBef>
              <a:spcAft>
                <a:spcPts val="0"/>
              </a:spcAft>
            </a:pPr>
            <a:r>
              <a:rPr lang="zh-CN" altLang="en-US" kern="1200" baseline="0">
                <a:latin typeface="Times New Roman" panose="02020603050405020304" pitchFamily="18" charset="0"/>
                <a:ea typeface="+mn-ea"/>
                <a:cs typeface="+mn-cs"/>
              </a:rPr>
              <a:t>阅读教材 </a:t>
            </a:r>
            <a:r>
              <a:rPr lang="en-US" altLang="zh-CN" kern="1200" baseline="0">
                <a:latin typeface="Times New Roman" panose="02020603050405020304" pitchFamily="18" charset="0"/>
                <a:ea typeface="+mn-ea"/>
                <a:cs typeface="+mn-cs"/>
              </a:rPr>
              <a:t>p13 -p19</a:t>
            </a:r>
            <a:r>
              <a:rPr lang="zh-CN" altLang="en-US" kern="1200" baseline="0">
                <a:latin typeface="Times New Roman" panose="02020603050405020304" pitchFamily="18" charset="0"/>
                <a:ea typeface="+mn-ea"/>
                <a:cs typeface="+mn-cs"/>
              </a:rPr>
              <a:t>！学习编辑技巧，学习处理常见编译错误。</a:t>
            </a:r>
            <a:endParaRPr lang="en-US" altLang="zh-CN" kern="1200" baseline="0">
              <a:latin typeface="Times New Roman" panose="02020603050405020304" pitchFamily="18" charset="0"/>
              <a:ea typeface="+mn-ea"/>
              <a:cs typeface="+mn-cs"/>
            </a:endParaRPr>
          </a:p>
          <a:p>
            <a:pPr defTabSz="914400">
              <a:lnSpc>
                <a:spcPct val="100000"/>
              </a:lnSpc>
              <a:spcBef>
                <a:spcPts val="1200"/>
              </a:spcBef>
              <a:spcAft>
                <a:spcPts val="0"/>
              </a:spcAft>
            </a:pPr>
            <a:r>
              <a:rPr lang="zh-CN" altLang="zh-CN" kern="1200" baseline="0">
                <a:latin typeface="Times New Roman" panose="02020603050405020304" pitchFamily="18" charset="0"/>
                <a:ea typeface="+mn-ea"/>
                <a:cs typeface="+mn-cs"/>
              </a:rPr>
              <a:t>自己做教材 </a:t>
            </a:r>
            <a:r>
              <a:rPr lang="en-US" altLang="zh-CN" kern="1200" baseline="0">
                <a:latin typeface="Times New Roman" panose="02020603050405020304" pitchFamily="18" charset="0"/>
                <a:ea typeface="+mn-ea"/>
                <a:cs typeface="+mn-cs"/>
              </a:rPr>
              <a:t>p19 </a:t>
            </a:r>
            <a:r>
              <a:rPr lang="zh-CN" altLang="en-US" kern="1200" baseline="0">
                <a:latin typeface="Times New Roman" panose="02020603050405020304" pitchFamily="18" charset="0"/>
                <a:ea typeface="+mn-ea"/>
                <a:cs typeface="+mn-cs"/>
              </a:rPr>
              <a:t>所有</a:t>
            </a:r>
            <a:r>
              <a:rPr lang="zh-CN" altLang="zh-CN" kern="1200" baseline="0">
                <a:latin typeface="Times New Roman" panose="02020603050405020304" pitchFamily="18" charset="0"/>
                <a:ea typeface="+mn-ea"/>
                <a:cs typeface="+mn-cs"/>
              </a:rPr>
              <a:t>练习题 ！</a:t>
            </a:r>
            <a:endParaRPr lang="zh-CN" altLang="zh-CN" kern="1200" baseline="0">
              <a:latin typeface="Times New Roman" panose="02020603050405020304" pitchFamily="18" charset="0"/>
              <a:ea typeface="+mn-ea"/>
              <a:cs typeface="+mn-cs"/>
            </a:endParaRPr>
          </a:p>
          <a:p>
            <a:pPr defTabSz="914400">
              <a:lnSpc>
                <a:spcPct val="100000"/>
              </a:lnSpc>
              <a:spcBef>
                <a:spcPts val="1200"/>
              </a:spcBef>
              <a:spcAft>
                <a:spcPts val="0"/>
              </a:spcAft>
            </a:pPr>
            <a:endParaRPr lang="zh-CN" altLang="zh-CN" kern="1200" baseline="0">
              <a:latin typeface="Times New Roman" panose="02020603050405020304" pitchFamily="18" charset="0"/>
              <a:ea typeface="+mn-ea"/>
              <a:cs typeface="+mn-cs"/>
            </a:endParaRPr>
          </a:p>
          <a:p>
            <a:pPr marL="0" indent="0" defTabSz="914400">
              <a:lnSpc>
                <a:spcPct val="100000"/>
              </a:lnSpc>
              <a:spcBef>
                <a:spcPts val="1200"/>
              </a:spcBef>
              <a:spcAft>
                <a:spcPts val="0"/>
              </a:spcAft>
              <a:buNone/>
            </a:pPr>
            <a:r>
              <a:rPr lang="zh-CN" altLang="en-US">
                <a:sym typeface="+mn-ea"/>
              </a:rPr>
              <a:t>注意上机编程文件命名规范</a:t>
            </a:r>
            <a:endParaRPr lang="zh-CN" altLang="en-US">
              <a:sym typeface="+mn-ea"/>
            </a:endParaRPr>
          </a:p>
          <a:p>
            <a:pPr defTabSz="914400">
              <a:lnSpc>
                <a:spcPct val="100000"/>
              </a:lnSpc>
              <a:spcBef>
                <a:spcPts val="1200"/>
              </a:spcBef>
              <a:spcAft>
                <a:spcPts val="0"/>
              </a:spcAft>
            </a:pPr>
            <a:r>
              <a:rPr lang="zh-CN" altLang="en-US">
                <a:latin typeface="+mn-lt"/>
                <a:ea typeface="+mn-ea"/>
                <a:sym typeface="+mn-ea"/>
              </a:rPr>
              <a:t>例题：</a:t>
            </a:r>
            <a:r>
              <a:rPr lang="zh-CN" altLang="en-US">
                <a:solidFill>
                  <a:schemeClr val="accent2"/>
                </a:solidFill>
                <a:latin typeface="+mn-lt"/>
                <a:cs typeface="+mn-cs"/>
                <a:sym typeface="+mn-ea"/>
              </a:rPr>
              <a:t>学号最后四位数</a:t>
            </a:r>
            <a:r>
              <a:rPr lang="en-US" altLang="zh-CN">
                <a:latin typeface="+mn-lt"/>
                <a:cs typeface="+mn-cs"/>
                <a:sym typeface="+mn-ea"/>
              </a:rPr>
              <a:t>-</a:t>
            </a:r>
            <a:r>
              <a:rPr lang="zh-CN" altLang="en-US">
                <a:solidFill>
                  <a:schemeClr val="accent2"/>
                </a:solidFill>
                <a:latin typeface="+mn-lt"/>
                <a:cs typeface="+mn-cs"/>
                <a:sym typeface="+mn-ea"/>
              </a:rPr>
              <a:t>姓名缩写</a:t>
            </a:r>
            <a:r>
              <a:rPr lang="en-US" altLang="zh-CN">
                <a:latin typeface="+mn-lt"/>
                <a:cs typeface="+mn-cs"/>
                <a:sym typeface="+mn-ea"/>
              </a:rPr>
              <a:t>-</a:t>
            </a:r>
            <a:r>
              <a:rPr lang="en-US" altLang="zh-CN">
                <a:solidFill>
                  <a:schemeClr val="tx2"/>
                </a:solidFill>
                <a:latin typeface="+mn-lt"/>
                <a:cs typeface="+mn-cs"/>
                <a:sym typeface="+mn-ea"/>
              </a:rPr>
              <a:t>ex</a:t>
            </a:r>
            <a:r>
              <a:rPr lang="zh-CN" altLang="en-US">
                <a:solidFill>
                  <a:schemeClr val="tx2"/>
                </a:solidFill>
                <a:latin typeface="+mn-lt"/>
                <a:cs typeface="+mn-cs"/>
                <a:sym typeface="+mn-ea"/>
              </a:rPr>
              <a:t>编号</a:t>
            </a:r>
            <a:endParaRPr lang="zh-CN" altLang="en-US">
              <a:solidFill>
                <a:schemeClr val="tx2"/>
              </a:solidFill>
              <a:latin typeface="+mn-lt"/>
              <a:cs typeface="+mn-cs"/>
              <a:sym typeface="+mn-ea"/>
            </a:endParaRPr>
          </a:p>
          <a:p>
            <a:pPr marL="0" indent="0" defTabSz="914400">
              <a:lnSpc>
                <a:spcPct val="100000"/>
              </a:lnSpc>
              <a:spcBef>
                <a:spcPts val="1200"/>
              </a:spcBef>
              <a:spcAft>
                <a:spcPts val="0"/>
              </a:spcAft>
              <a:buNone/>
            </a:pPr>
            <a:r>
              <a:rPr lang="en-US" altLang="zh-CN">
                <a:solidFill>
                  <a:srgbClr val="FF0000"/>
                </a:solidFill>
                <a:latin typeface="Arial" panose="020B0604020202020204" pitchFamily="34" charset="0"/>
                <a:ea typeface="宋体" panose="02010600030101010101" pitchFamily="2" charset="-122"/>
                <a:sym typeface="+mn-ea"/>
              </a:rPr>
              <a:t>               </a:t>
            </a:r>
            <a:r>
              <a:rPr lang="zh-CN" altLang="en-US">
                <a:solidFill>
                  <a:schemeClr val="accent2"/>
                </a:solidFill>
                <a:latin typeface="+mn-lt"/>
                <a:cs typeface="+mn-cs"/>
                <a:sym typeface="+mn-ea"/>
              </a:rPr>
              <a:t>2776</a:t>
            </a:r>
            <a:r>
              <a:rPr lang="en-US" altLang="zh-CN">
                <a:latin typeface="Arial" panose="020B0604020202020204" pitchFamily="34" charset="0"/>
                <a:ea typeface="宋体" panose="02010600030101010101" pitchFamily="2" charset="-122"/>
                <a:sym typeface="+mn-ea"/>
              </a:rPr>
              <a:t>-</a:t>
            </a:r>
            <a:r>
              <a:rPr lang="zh-CN" altLang="en-US">
                <a:solidFill>
                  <a:schemeClr val="accent2"/>
                </a:solidFill>
                <a:latin typeface="+mn-lt"/>
                <a:cs typeface="+mn-cs"/>
                <a:sym typeface="+mn-ea"/>
              </a:rPr>
              <a:t>lab</a:t>
            </a:r>
            <a:r>
              <a:rPr lang="en-US" altLang="zh-CN">
                <a:latin typeface="Arial" panose="020B0604020202020204" pitchFamily="34" charset="0"/>
                <a:ea typeface="宋体" panose="02010600030101010101" pitchFamily="2" charset="-122"/>
                <a:sym typeface="+mn-ea"/>
              </a:rPr>
              <a:t>-</a:t>
            </a:r>
            <a:r>
              <a:rPr lang="en-US" altLang="zh-CN">
                <a:solidFill>
                  <a:schemeClr val="tx2"/>
                </a:solidFill>
                <a:latin typeface="Arial" panose="020B0604020202020204" pitchFamily="34" charset="0"/>
                <a:ea typeface="宋体" panose="02010600030101010101" pitchFamily="2" charset="-122"/>
                <a:sym typeface="+mn-ea"/>
              </a:rPr>
              <a:t>ex1-1</a:t>
            </a:r>
            <a:endParaRPr lang="zh-CN" altLang="en-US">
              <a:latin typeface="+mn-lt"/>
              <a:cs typeface="+mn-cs"/>
              <a:sym typeface="+mn-ea"/>
            </a:endParaRPr>
          </a:p>
          <a:p>
            <a:pPr defTabSz="914400">
              <a:lnSpc>
                <a:spcPct val="100000"/>
              </a:lnSpc>
              <a:spcBef>
                <a:spcPts val="1200"/>
              </a:spcBef>
              <a:spcAft>
                <a:spcPts val="0"/>
              </a:spcAft>
            </a:pPr>
            <a:r>
              <a:rPr lang="zh-CN" altLang="en-US">
                <a:latin typeface="+mn-lt"/>
                <a:ea typeface="+mn-ea"/>
                <a:sym typeface="+mn-ea"/>
              </a:rPr>
              <a:t>练习题：</a:t>
            </a:r>
            <a:r>
              <a:rPr lang="zh-CN" altLang="en-US">
                <a:solidFill>
                  <a:schemeClr val="accent2"/>
                </a:solidFill>
                <a:latin typeface="+mn-lt"/>
                <a:cs typeface="+mn-cs"/>
                <a:sym typeface="+mn-ea"/>
              </a:rPr>
              <a:t>学号最后四位数</a:t>
            </a:r>
            <a:r>
              <a:rPr lang="en-US" altLang="zh-CN">
                <a:latin typeface="+mn-lt"/>
                <a:cs typeface="+mn-cs"/>
                <a:sym typeface="+mn-ea"/>
              </a:rPr>
              <a:t>-</a:t>
            </a:r>
            <a:r>
              <a:rPr lang="zh-CN" altLang="en-US">
                <a:solidFill>
                  <a:schemeClr val="accent2"/>
                </a:solidFill>
                <a:latin typeface="+mn-lt"/>
                <a:cs typeface="+mn-cs"/>
                <a:sym typeface="+mn-ea"/>
              </a:rPr>
              <a:t>姓名缩写</a:t>
            </a:r>
            <a:r>
              <a:rPr lang="en-US" altLang="zh-CN">
                <a:latin typeface="+mn-lt"/>
                <a:cs typeface="+mn-cs"/>
                <a:sym typeface="+mn-ea"/>
              </a:rPr>
              <a:t>-</a:t>
            </a:r>
            <a:r>
              <a:rPr lang="en-US" altLang="zh-CN">
                <a:solidFill>
                  <a:schemeClr val="accent4"/>
                </a:solidFill>
                <a:latin typeface="+mn-lt"/>
                <a:cs typeface="+mn-cs"/>
                <a:sym typeface="+mn-ea"/>
              </a:rPr>
              <a:t>prog</a:t>
            </a:r>
            <a:r>
              <a:rPr lang="zh-CN" altLang="en-US">
                <a:solidFill>
                  <a:schemeClr val="accent4"/>
                </a:solidFill>
                <a:latin typeface="+mn-lt"/>
                <a:cs typeface="+mn-cs"/>
                <a:sym typeface="+mn-ea"/>
              </a:rPr>
              <a:t>编号</a:t>
            </a:r>
            <a:endParaRPr lang="zh-CN" altLang="en-US">
              <a:solidFill>
                <a:schemeClr val="accent4"/>
              </a:solidFill>
              <a:latin typeface="+mn-lt"/>
              <a:cs typeface="+mn-cs"/>
              <a:sym typeface="+mn-ea"/>
            </a:endParaRPr>
          </a:p>
          <a:p>
            <a:pPr marL="0" indent="0" defTabSz="914400">
              <a:lnSpc>
                <a:spcPct val="100000"/>
              </a:lnSpc>
              <a:spcBef>
                <a:spcPts val="1200"/>
              </a:spcBef>
              <a:spcAft>
                <a:spcPts val="0"/>
              </a:spcAft>
              <a:buNone/>
            </a:pPr>
            <a:r>
              <a:rPr lang="en-US" altLang="zh-CN">
                <a:latin typeface="Arial" panose="020B0604020202020204" pitchFamily="34" charset="0"/>
                <a:ea typeface="宋体" panose="02010600030101010101" pitchFamily="2" charset="-122"/>
                <a:sym typeface="微软雅黑" panose="020B0503020204020204" charset="-122"/>
              </a:rPr>
              <a:t>           </a:t>
            </a:r>
            <a:r>
              <a:rPr lang="zh-CN" altLang="en-US">
                <a:latin typeface="Arial" panose="020B0604020202020204" pitchFamily="34" charset="0"/>
                <a:ea typeface="宋体" panose="02010600030101010101" pitchFamily="2" charset="-122"/>
                <a:sym typeface="微软雅黑" panose="020B0503020204020204" charset="-122"/>
              </a:rPr>
              <a:t>例：</a:t>
            </a:r>
            <a:r>
              <a:rPr lang="zh-CN" altLang="en-US">
                <a:solidFill>
                  <a:schemeClr val="accent2"/>
                </a:solidFill>
                <a:latin typeface="+mn-lt"/>
                <a:cs typeface="+mn-cs"/>
                <a:sym typeface="微软雅黑" panose="020B0503020204020204" charset="-122"/>
              </a:rPr>
              <a:t>2776</a:t>
            </a:r>
            <a:r>
              <a:rPr lang="en-US" altLang="zh-CN">
                <a:latin typeface="Arial" panose="020B0604020202020204" pitchFamily="34" charset="0"/>
                <a:ea typeface="宋体" panose="02010600030101010101" pitchFamily="2" charset="-122"/>
                <a:sym typeface="微软雅黑" panose="020B0503020204020204" charset="-122"/>
              </a:rPr>
              <a:t>-</a:t>
            </a:r>
            <a:r>
              <a:rPr lang="zh-CN" altLang="en-US">
                <a:solidFill>
                  <a:schemeClr val="accent2"/>
                </a:solidFill>
                <a:latin typeface="+mn-lt"/>
                <a:cs typeface="+mn-cs"/>
                <a:sym typeface="微软雅黑" panose="020B0503020204020204" charset="-122"/>
              </a:rPr>
              <a:t>lab</a:t>
            </a:r>
            <a:r>
              <a:rPr lang="en-US" altLang="zh-CN">
                <a:latin typeface="Arial" panose="020B0604020202020204" pitchFamily="34" charset="0"/>
                <a:ea typeface="宋体" panose="02010600030101010101" pitchFamily="2" charset="-122"/>
                <a:sym typeface="微软雅黑" panose="020B0503020204020204" charset="-122"/>
              </a:rPr>
              <a:t>-</a:t>
            </a:r>
            <a:r>
              <a:rPr lang="en-US" altLang="zh-CN">
                <a:solidFill>
                  <a:schemeClr val="accent4"/>
                </a:solidFill>
                <a:latin typeface="Arial" panose="020B0604020202020204" pitchFamily="34" charset="0"/>
                <a:ea typeface="宋体" panose="02010600030101010101" pitchFamily="2" charset="-122"/>
                <a:sym typeface="微软雅黑" panose="020B0503020204020204" charset="-122"/>
              </a:rPr>
              <a:t>prog1-1</a:t>
            </a:r>
            <a:endParaRPr lang="zh-CN" altLang="en-US" kern="1200" baseline="0">
              <a:latin typeface="+mn-lt"/>
              <a:ea typeface="+mn-ea"/>
              <a:cs typeface="+mn-cs"/>
              <a:sym typeface="+mn-ea"/>
            </a:endParaRPr>
          </a:p>
        </p:txBody>
      </p:sp>
      <p:sp>
        <p:nvSpPr>
          <p:cNvPr id="20483" name="灯片编号占位符 3"/>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a:fld>
            <a:endParaRPr lang="zh-CN" altLang="zh-CN" sz="1400"/>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文本占位符 7170"/>
          <p:cNvSpPr>
            <a:spLocks noGrp="1"/>
          </p:cNvSpPr>
          <p:nvPr>
            <p:ph idx="1"/>
          </p:nvPr>
        </p:nvSpPr>
        <p:spPr>
          <a:xfrm>
            <a:off x="457200" y="363855"/>
            <a:ext cx="8229600" cy="6238240"/>
          </a:xfrm>
        </p:spPr>
        <p:txBody>
          <a:bodyPr anchor="t" anchorCtr="0"/>
          <a:p>
            <a:pPr marL="0" indent="0" defTabSz="914400">
              <a:lnSpc>
                <a:spcPct val="110000"/>
              </a:lnSpc>
              <a:spcBef>
                <a:spcPts val="600"/>
              </a:spcBef>
              <a:buNone/>
            </a:pPr>
            <a:r>
              <a:rPr lang="en-US" altLang="zh-CN" b="1" kern="1200" baseline="0" dirty="0">
                <a:solidFill>
                  <a:schemeClr val="accent2"/>
                </a:solidFill>
                <a:latin typeface="Times New Roman" panose="02020603050405020304" pitchFamily="18" charset="0"/>
                <a:ea typeface="+mn-ea"/>
                <a:cs typeface="+mn-cs"/>
              </a:rPr>
              <a:t>8</a:t>
            </a:r>
            <a:r>
              <a:rPr lang="zh-CN" altLang="en-US" b="1" kern="1200" baseline="0" dirty="0">
                <a:solidFill>
                  <a:schemeClr val="accent2"/>
                </a:solidFill>
                <a:latin typeface="Times New Roman" panose="02020603050405020304" pitchFamily="18" charset="0"/>
                <a:ea typeface="+mn-ea"/>
                <a:cs typeface="+mn-cs"/>
              </a:rPr>
              <a:t>、上传源程序文件到</a:t>
            </a:r>
            <a:r>
              <a:rPr lang="en-US" altLang="zh-CN" b="1" kern="1200" baseline="0" dirty="0">
                <a:solidFill>
                  <a:schemeClr val="accent2"/>
                </a:solidFill>
                <a:latin typeface="Times New Roman" panose="02020603050405020304" pitchFamily="18" charset="0"/>
                <a:ea typeface="+mn-ea"/>
                <a:cs typeface="+mn-cs"/>
              </a:rPr>
              <a:t>FTP</a:t>
            </a:r>
            <a:r>
              <a:rPr lang="zh-CN" altLang="en-US" b="1" kern="1200" baseline="0" dirty="0">
                <a:solidFill>
                  <a:schemeClr val="accent2"/>
                </a:solidFill>
                <a:latin typeface="Times New Roman" panose="02020603050405020304" pitchFamily="18" charset="0"/>
                <a:ea typeface="+mn-ea"/>
                <a:cs typeface="+mn-cs"/>
              </a:rPr>
              <a:t>服务器</a:t>
            </a:r>
            <a:endParaRPr lang="zh-CN" altLang="en-US" sz="2000" b="1" kern="1200" baseline="0" dirty="0">
              <a:solidFill>
                <a:schemeClr val="accent2"/>
              </a:solidFill>
              <a:latin typeface="Times New Roman" panose="02020603050405020304" pitchFamily="18" charset="0"/>
              <a:ea typeface="+mn-ea"/>
              <a:cs typeface="+mn-cs"/>
            </a:endParaRPr>
          </a:p>
          <a:p>
            <a:pPr marL="0" indent="0" defTabSz="914400">
              <a:lnSpc>
                <a:spcPct val="110000"/>
              </a:lnSpc>
              <a:spcBef>
                <a:spcPts val="600"/>
              </a:spcBef>
              <a:buNone/>
            </a:pPr>
            <a:r>
              <a:rPr lang="zh-CN" altLang="en-US" sz="2400" kern="1200" baseline="0" dirty="0">
                <a:latin typeface="Times New Roman" panose="02020603050405020304" pitchFamily="18" charset="0"/>
                <a:ea typeface="+mn-ea"/>
                <a:cs typeface="+mn-cs"/>
              </a:rPr>
              <a:t>上机结束时要把源程序文件上传到 </a:t>
            </a:r>
            <a:r>
              <a:rPr lang="en-US" altLang="zh-CN" sz="2400" kern="1200" baseline="0" dirty="0">
                <a:latin typeface="Times New Roman" panose="02020603050405020304" pitchFamily="18" charset="0"/>
                <a:ea typeface="+mn-ea"/>
                <a:cs typeface="+mn-cs"/>
              </a:rPr>
              <a:t>FTP </a:t>
            </a:r>
            <a:r>
              <a:rPr lang="zh-CN" altLang="en-US" sz="2400" kern="1200" baseline="0" dirty="0">
                <a:latin typeface="Times New Roman" panose="02020603050405020304" pitchFamily="18" charset="0"/>
                <a:ea typeface="+mn-ea"/>
                <a:cs typeface="+mn-cs"/>
              </a:rPr>
              <a:t>服务器供老师批阅。</a:t>
            </a:r>
            <a:endParaRPr lang="zh-CN" altLang="en-US" sz="2400" kern="1200" baseline="0" dirty="0">
              <a:latin typeface="Times New Roman" panose="02020603050405020304" pitchFamily="18" charset="0"/>
              <a:ea typeface="+mn-ea"/>
              <a:cs typeface="+mn-cs"/>
            </a:endParaRPr>
          </a:p>
          <a:p>
            <a:pPr marL="0" indent="0" defTabSz="914400">
              <a:lnSpc>
                <a:spcPct val="110000"/>
              </a:lnSpc>
              <a:spcBef>
                <a:spcPts val="600"/>
              </a:spcBef>
              <a:buNone/>
            </a:pPr>
            <a:r>
              <a:rPr lang="zh-CN" altLang="en-US" sz="2400" dirty="0">
                <a:solidFill>
                  <a:srgbClr val="C00000"/>
                </a:solidFill>
                <a:latin typeface="Cambria" panose="02040503050406030204" pitchFamily="18" charset="0"/>
                <a:cs typeface="Cambria" panose="02040503050406030204" pitchFamily="18" charset="0"/>
                <a:sym typeface="+mn-ea"/>
              </a:rPr>
              <a:t>打开“此电脑”或资源管理器，在地址栏中键入</a:t>
            </a:r>
            <a:r>
              <a:rPr lang="en-US" altLang="zh-CN" sz="2400" dirty="0">
                <a:solidFill>
                  <a:srgbClr val="C00000"/>
                </a:solidFill>
                <a:latin typeface="Cambria" panose="02040503050406030204" pitchFamily="18" charset="0"/>
                <a:cs typeface="Cambria" panose="02040503050406030204" pitchFamily="18" charset="0"/>
                <a:sym typeface="+mn-ea"/>
              </a:rPr>
              <a:t>FTP </a:t>
            </a:r>
            <a:r>
              <a:rPr lang="zh-CN" altLang="en-US" sz="2400" dirty="0">
                <a:solidFill>
                  <a:srgbClr val="C00000"/>
                </a:solidFill>
                <a:latin typeface="Cambria" panose="02040503050406030204" pitchFamily="18" charset="0"/>
                <a:cs typeface="Cambria" panose="02040503050406030204" pitchFamily="18" charset="0"/>
                <a:sym typeface="+mn-ea"/>
              </a:rPr>
              <a:t>服务器的网址</a:t>
            </a:r>
            <a:r>
              <a:rPr lang="en-US" altLang="zh-CN" sz="2400" dirty="0">
                <a:solidFill>
                  <a:srgbClr val="C00000"/>
                </a:solidFill>
                <a:latin typeface="Cambria" panose="02040503050406030204" pitchFamily="18" charset="0"/>
                <a:cs typeface="Cambria" panose="02040503050406030204" pitchFamily="18" charset="0"/>
                <a:sym typeface="+mn-ea"/>
              </a:rPr>
              <a:t> </a:t>
            </a:r>
            <a:r>
              <a:rPr lang="en-US" altLang="zh-CN" sz="2400" b="1" dirty="0">
                <a:solidFill>
                  <a:schemeClr val="tx2"/>
                </a:solidFill>
                <a:latin typeface="Tahoma" panose="020B0604030504040204" charset="0"/>
                <a:cs typeface="Tahoma" panose="020B0604030504040204" charset="0"/>
                <a:sym typeface="+mn-ea"/>
              </a:rPr>
              <a:t>ftp://192.168.36.30</a:t>
            </a:r>
            <a:r>
              <a:rPr lang="en-US" altLang="zh-CN" sz="2400" b="1" dirty="0">
                <a:solidFill>
                  <a:srgbClr val="FF0000"/>
                </a:solidFill>
                <a:latin typeface="Tahoma" panose="020B0604030504040204" charset="0"/>
                <a:cs typeface="Tahoma" panose="020B0604030504040204" charset="0"/>
                <a:sym typeface="+mn-ea"/>
              </a:rPr>
              <a:t> </a:t>
            </a:r>
            <a:r>
              <a:rPr lang="zh-CN" altLang="en-US" sz="2400" dirty="0">
                <a:solidFill>
                  <a:srgbClr val="C00000"/>
                </a:solidFill>
                <a:latin typeface="Cambria" panose="02040503050406030204" pitchFamily="18" charset="0"/>
                <a:cs typeface="Cambria" panose="02040503050406030204" pitchFamily="18" charset="0"/>
                <a:sym typeface="+mn-ea"/>
              </a:rPr>
              <a:t>按回车键。</a:t>
            </a:r>
            <a:r>
              <a:rPr lang="zh-CN" altLang="en-US" sz="2400" kern="1200" baseline="0" dirty="0">
                <a:latin typeface="Times New Roman" panose="02020603050405020304" pitchFamily="18" charset="0"/>
                <a:ea typeface="+mn-ea"/>
                <a:cs typeface="+mn-cs"/>
              </a:rPr>
              <a:t>连接到服务器。</a:t>
            </a:r>
            <a:endParaRPr lang="zh-CN" altLang="en-US" sz="2400" kern="1200" baseline="0" dirty="0">
              <a:latin typeface="Times New Roman" panose="02020603050405020304" pitchFamily="18" charset="0"/>
              <a:ea typeface="+mn-ea"/>
              <a:cs typeface="+mn-cs"/>
            </a:endParaRPr>
          </a:p>
          <a:p>
            <a:pPr marL="0" indent="0" defTabSz="914400">
              <a:lnSpc>
                <a:spcPct val="110000"/>
              </a:lnSpc>
              <a:spcBef>
                <a:spcPts val="600"/>
              </a:spcBef>
              <a:buNone/>
            </a:pPr>
            <a:r>
              <a:rPr lang="zh-CN" altLang="en-US" sz="2400" dirty="0">
                <a:sym typeface="+mn-ea"/>
              </a:rPr>
              <a:t>把这个</a:t>
            </a:r>
            <a:r>
              <a:rPr lang="en-US" altLang="zh-CN" sz="2400" dirty="0">
                <a:sym typeface="+mn-ea"/>
              </a:rPr>
              <a:t> FTP </a:t>
            </a:r>
            <a:r>
              <a:rPr lang="zh-CN" altLang="en-US" sz="2400" dirty="0">
                <a:sym typeface="+mn-ea"/>
              </a:rPr>
              <a:t>窗口调整到屏幕靠右合适的位置。</a:t>
            </a:r>
            <a:endParaRPr lang="zh-CN" altLang="en-US" sz="2400" kern="1200" baseline="0" dirty="0">
              <a:latin typeface="Times New Roman" panose="02020603050405020304" pitchFamily="18" charset="0"/>
              <a:ea typeface="+mn-ea"/>
              <a:cs typeface="+mn-cs"/>
            </a:endParaRPr>
          </a:p>
          <a:p>
            <a:pPr marL="0" indent="0" defTabSz="914400">
              <a:lnSpc>
                <a:spcPct val="110000"/>
              </a:lnSpc>
              <a:spcBef>
                <a:spcPts val="600"/>
              </a:spcBef>
              <a:buNone/>
            </a:pPr>
            <a:r>
              <a:rPr lang="zh-CN" altLang="en-US" sz="2400" kern="1200" baseline="0" dirty="0">
                <a:latin typeface="Times New Roman" panose="02020603050405020304" pitchFamily="18" charset="0"/>
                <a:ea typeface="+mn-ea"/>
                <a:cs typeface="+mn-cs"/>
              </a:rPr>
              <a:t>点击进入其中的文件夹 “</a:t>
            </a:r>
            <a:r>
              <a:rPr lang="en-US" altLang="zh-CN" sz="2400" u="sng" kern="1200" baseline="0" dirty="0">
                <a:solidFill>
                  <a:schemeClr val="accent2"/>
                </a:solidFill>
                <a:latin typeface="Times New Roman" panose="02020603050405020304" pitchFamily="18" charset="0"/>
                <a:ea typeface="+mn-ea"/>
                <a:cs typeface="+mn-cs"/>
              </a:rPr>
              <a:t>####</a:t>
            </a:r>
            <a:r>
              <a:rPr lang="zh-CN" altLang="en-US" sz="2400" u="sng" kern="1200" baseline="0" dirty="0">
                <a:solidFill>
                  <a:schemeClr val="accent2"/>
                </a:solidFill>
                <a:latin typeface="Times New Roman" panose="02020603050405020304" pitchFamily="18" charset="0"/>
                <a:ea typeface="+mn-ea"/>
                <a:cs typeface="+mn-cs"/>
              </a:rPr>
              <a:t>年</a:t>
            </a:r>
            <a:r>
              <a:rPr lang="en-US" altLang="zh-CN" sz="2400" u="sng" kern="1200" baseline="0" dirty="0">
                <a:solidFill>
                  <a:schemeClr val="accent2"/>
                </a:solidFill>
                <a:latin typeface="Times New Roman" panose="02020603050405020304" pitchFamily="18" charset="0"/>
                <a:ea typeface="+mn-ea"/>
                <a:cs typeface="+mn-cs"/>
              </a:rPr>
              <a:t>#</a:t>
            </a:r>
            <a:r>
              <a:rPr lang="zh-CN" altLang="en-US" sz="2400" u="sng" kern="1200" baseline="0" dirty="0">
                <a:solidFill>
                  <a:schemeClr val="accent2"/>
                </a:solidFill>
                <a:latin typeface="Times New Roman" panose="02020603050405020304" pitchFamily="18" charset="0"/>
                <a:ea typeface="+mn-ea"/>
                <a:cs typeface="+mn-cs"/>
              </a:rPr>
              <a:t>月</a:t>
            </a:r>
            <a:r>
              <a:rPr lang="en-US" altLang="zh-CN" sz="2400" u="sng" kern="1200" baseline="0" dirty="0">
                <a:solidFill>
                  <a:schemeClr val="accent2"/>
                </a:solidFill>
                <a:latin typeface="Times New Roman" panose="02020603050405020304" pitchFamily="18" charset="0"/>
                <a:ea typeface="+mn-ea"/>
                <a:cs typeface="+mn-cs"/>
              </a:rPr>
              <a:t>#</a:t>
            </a:r>
            <a:r>
              <a:rPr lang="zh-CN" altLang="en-US" sz="2400" u="sng" kern="1200" baseline="0" dirty="0">
                <a:solidFill>
                  <a:schemeClr val="accent2"/>
                </a:solidFill>
                <a:latin typeface="Times New Roman" panose="02020603050405020304" pitchFamily="18" charset="0"/>
                <a:ea typeface="+mn-ea"/>
                <a:cs typeface="+mn-cs"/>
              </a:rPr>
              <a:t>日</a:t>
            </a:r>
            <a:r>
              <a:rPr lang="zh-CN" altLang="zh-CN" sz="2400" u="sng" kern="1200" baseline="0" dirty="0">
                <a:solidFill>
                  <a:schemeClr val="accent2"/>
                </a:solidFill>
                <a:latin typeface="Times New Roman" panose="02020603050405020304" pitchFamily="18" charset="0"/>
                <a:ea typeface="+mn-ea"/>
                <a:cs typeface="+mn-cs"/>
              </a:rPr>
              <a:t>第</a:t>
            </a:r>
            <a:r>
              <a:rPr lang="en-US" altLang="zh-CN" sz="2400" u="sng" kern="1200" baseline="0" dirty="0">
                <a:solidFill>
                  <a:schemeClr val="accent2"/>
                </a:solidFill>
                <a:latin typeface="Times New Roman" panose="02020603050405020304" pitchFamily="18" charset="0"/>
                <a:ea typeface="+mn-ea"/>
                <a:cs typeface="+mn-cs"/>
              </a:rPr>
              <a:t>#</a:t>
            </a:r>
            <a:r>
              <a:rPr lang="zh-CN" altLang="zh-CN" sz="2400" u="sng" kern="1200" baseline="0" dirty="0">
                <a:solidFill>
                  <a:schemeClr val="accent2"/>
                </a:solidFill>
                <a:latin typeface="Times New Roman" panose="02020603050405020304" pitchFamily="18" charset="0"/>
                <a:ea typeface="+mn-ea"/>
                <a:cs typeface="+mn-cs"/>
              </a:rPr>
              <a:t>周</a:t>
            </a:r>
            <a:r>
              <a:rPr lang="zh-CN" altLang="en-US" sz="2400" kern="1200" baseline="0" dirty="0">
                <a:latin typeface="Times New Roman" panose="02020603050405020304" pitchFamily="18" charset="0"/>
                <a:ea typeface="+mn-ea"/>
                <a:cs typeface="+mn-cs"/>
              </a:rPr>
              <a:t>”。</a:t>
            </a:r>
            <a:endParaRPr lang="zh-CN" altLang="en-US" sz="2400" kern="1200" baseline="0" dirty="0">
              <a:latin typeface="Times New Roman" panose="02020603050405020304" pitchFamily="18" charset="0"/>
              <a:ea typeface="+mn-ea"/>
              <a:cs typeface="+mn-cs"/>
            </a:endParaRPr>
          </a:p>
          <a:p>
            <a:pPr marL="0" indent="0" defTabSz="914400">
              <a:lnSpc>
                <a:spcPct val="110000"/>
              </a:lnSpc>
              <a:spcBef>
                <a:spcPts val="600"/>
              </a:spcBef>
              <a:buNone/>
            </a:pPr>
            <a:r>
              <a:rPr lang="zh-CN" altLang="en-US" sz="2400" dirty="0">
                <a:ea typeface="+mn-ea"/>
                <a:sym typeface="+mn-ea"/>
              </a:rPr>
              <a:t>找到本机上自己的源文件</a:t>
            </a:r>
            <a:r>
              <a:rPr lang="en-US" altLang="zh-CN" sz="2400" dirty="0">
                <a:ea typeface="+mn-ea"/>
                <a:sym typeface="+mn-ea"/>
              </a:rPr>
              <a:t> (*.cpp) </a:t>
            </a:r>
            <a:r>
              <a:rPr lang="zh-CN" altLang="en-US" sz="2400" kern="1200" baseline="0" dirty="0">
                <a:latin typeface="Times New Roman" panose="02020603050405020304" pitchFamily="18" charset="0"/>
                <a:ea typeface="+mn-ea"/>
                <a:cs typeface="+mn-cs"/>
              </a:rPr>
              <a:t>，</a:t>
            </a:r>
            <a:r>
              <a:rPr lang="zh-CN" altLang="en-US" sz="2400" kern="1200" baseline="0" dirty="0">
                <a:solidFill>
                  <a:srgbClr val="C00000"/>
                </a:solidFill>
                <a:latin typeface="Times New Roman" panose="02020603050405020304" pitchFamily="18" charset="0"/>
                <a:ea typeface="+mn-ea"/>
                <a:cs typeface="+mn-cs"/>
              </a:rPr>
              <a:t>用鼠标拖动到</a:t>
            </a:r>
            <a:r>
              <a:rPr lang="en-US" altLang="zh-CN" sz="2400" kern="1200" baseline="0" dirty="0">
                <a:solidFill>
                  <a:srgbClr val="C00000"/>
                </a:solidFill>
                <a:latin typeface="Times New Roman" panose="02020603050405020304" pitchFamily="18" charset="0"/>
                <a:ea typeface="+mn-ea"/>
                <a:cs typeface="+mn-cs"/>
              </a:rPr>
              <a:t> FTP </a:t>
            </a:r>
            <a:r>
              <a:rPr lang="zh-CN" altLang="en-US" sz="2400" kern="1200" baseline="0" dirty="0">
                <a:solidFill>
                  <a:srgbClr val="C00000"/>
                </a:solidFill>
                <a:latin typeface="Times New Roman" panose="02020603050405020304" pitchFamily="18" charset="0"/>
                <a:ea typeface="+mn-ea"/>
                <a:cs typeface="+mn-cs"/>
              </a:rPr>
              <a:t>窗口中</a:t>
            </a:r>
            <a:r>
              <a:rPr lang="zh-CN" altLang="en-US" sz="2400" kern="1200" baseline="0" dirty="0">
                <a:latin typeface="Times New Roman" panose="02020603050405020304" pitchFamily="18" charset="0"/>
                <a:ea typeface="+mn-ea"/>
                <a:cs typeface="+mn-cs"/>
              </a:rPr>
              <a:t>，于是就</a:t>
            </a:r>
            <a:r>
              <a:rPr lang="zh-CN" altLang="en-US" sz="2400" kern="1200" baseline="0" dirty="0">
                <a:solidFill>
                  <a:schemeClr val="accent2"/>
                </a:solidFill>
                <a:latin typeface="Times New Roman" panose="02020603050405020304" pitchFamily="18" charset="0"/>
                <a:ea typeface="+mn-ea"/>
                <a:cs typeface="+mn-cs"/>
              </a:rPr>
              <a:t>上传</a:t>
            </a:r>
            <a:r>
              <a:rPr lang="zh-CN" altLang="en-US" sz="2400" kern="1200" baseline="0" dirty="0">
                <a:latin typeface="Times New Roman" panose="02020603050405020304" pitchFamily="18" charset="0"/>
                <a:ea typeface="+mn-ea"/>
                <a:cs typeface="+mn-cs"/>
              </a:rPr>
              <a:t>到了该服务器中。（可执行文件不需上传）</a:t>
            </a:r>
            <a:endParaRPr lang="zh-CN" altLang="en-US" sz="2400" kern="1200" baseline="0" dirty="0">
              <a:latin typeface="Times New Roman" panose="02020603050405020304" pitchFamily="18" charset="0"/>
              <a:ea typeface="+mn-ea"/>
              <a:cs typeface="+mn-cs"/>
            </a:endParaRPr>
          </a:p>
          <a:p>
            <a:pPr marL="0" indent="0" defTabSz="914400">
              <a:lnSpc>
                <a:spcPct val="110000"/>
              </a:lnSpc>
              <a:spcBef>
                <a:spcPts val="600"/>
              </a:spcBef>
              <a:buNone/>
            </a:pPr>
            <a:r>
              <a:rPr lang="zh-CN" altLang="en-US" sz="2400" kern="1200" baseline="0" dirty="0">
                <a:latin typeface="Times New Roman" panose="02020603050405020304" pitchFamily="18" charset="0"/>
                <a:ea typeface="+mn-ea"/>
                <a:cs typeface="+mn-cs"/>
              </a:rPr>
              <a:t>老师将逐一查看批改这些文件，作为平时成绩。</a:t>
            </a:r>
            <a:endParaRPr lang="zh-CN" altLang="en-US" sz="1800" kern="1200" baseline="0" dirty="0">
              <a:latin typeface="Times New Roman" panose="02020603050405020304" pitchFamily="18" charset="0"/>
              <a:ea typeface="+mn-ea"/>
              <a:cs typeface="+mn-cs"/>
            </a:endParaRPr>
          </a:p>
          <a:p>
            <a:pPr marL="0" indent="0" defTabSz="914400">
              <a:lnSpc>
                <a:spcPct val="110000"/>
              </a:lnSpc>
              <a:spcBef>
                <a:spcPts val="600"/>
              </a:spcBef>
              <a:buNone/>
            </a:pPr>
            <a:r>
              <a:rPr lang="en-US" altLang="zh-CN" b="1" kern="1200" baseline="0" dirty="0">
                <a:solidFill>
                  <a:schemeClr val="accent2"/>
                </a:solidFill>
                <a:latin typeface="Times New Roman" panose="02020603050405020304" pitchFamily="18" charset="0"/>
                <a:ea typeface="+mn-ea"/>
                <a:cs typeface="+mn-cs"/>
              </a:rPr>
              <a:t>9</a:t>
            </a:r>
            <a:r>
              <a:rPr lang="zh-CN" altLang="en-US" b="1" kern="1200" baseline="0" dirty="0">
                <a:solidFill>
                  <a:schemeClr val="accent2"/>
                </a:solidFill>
                <a:latin typeface="Times New Roman" panose="02020603050405020304" pitchFamily="18" charset="0"/>
                <a:ea typeface="+mn-ea"/>
                <a:cs typeface="+mn-cs"/>
              </a:rPr>
              <a:t>、额外保存文件</a:t>
            </a:r>
            <a:endParaRPr lang="zh-CN" altLang="en-US" b="1" kern="1200" baseline="0" dirty="0">
              <a:solidFill>
                <a:schemeClr val="accent2"/>
              </a:solidFill>
              <a:latin typeface="Times New Roman" panose="02020603050405020304" pitchFamily="18" charset="0"/>
              <a:ea typeface="+mn-ea"/>
              <a:cs typeface="+mn-cs"/>
            </a:endParaRPr>
          </a:p>
          <a:p>
            <a:pPr marL="0" indent="0" defTabSz="914400">
              <a:lnSpc>
                <a:spcPct val="110000"/>
              </a:lnSpc>
              <a:spcBef>
                <a:spcPts val="600"/>
              </a:spcBef>
              <a:buNone/>
            </a:pPr>
            <a:r>
              <a:rPr lang="zh-CN" altLang="en-US" sz="2400" kern="1200" baseline="0" dirty="0">
                <a:latin typeface="Times New Roman" panose="02020603050405020304" pitchFamily="18" charset="0"/>
                <a:ea typeface="+mn-ea"/>
                <a:cs typeface="+mn-cs"/>
              </a:rPr>
              <a:t>把自己的源程序文件以另外某种适当的方式保存起来。</a:t>
            </a:r>
            <a:endParaRPr lang="zh-CN" altLang="en-US" sz="2400" kern="1200" baseline="0" dirty="0">
              <a:latin typeface="Times New Roman" panose="02020603050405020304" pitchFamily="18" charset="0"/>
              <a:ea typeface="+mn-ea"/>
              <a:cs typeface="+mn-cs"/>
            </a:endParaRPr>
          </a:p>
          <a:p>
            <a:pPr marL="0" indent="0" defTabSz="914400">
              <a:lnSpc>
                <a:spcPct val="110000"/>
              </a:lnSpc>
              <a:spcBef>
                <a:spcPts val="600"/>
              </a:spcBef>
              <a:buNone/>
            </a:pPr>
            <a:r>
              <a:rPr lang="zh-CN" altLang="en-US" sz="2400" kern="1200" baseline="0" dirty="0">
                <a:latin typeface="Times New Roman" panose="02020603050405020304" pitchFamily="18" charset="0"/>
                <a:ea typeface="+mn-ea"/>
                <a:cs typeface="+mn-cs"/>
              </a:rPr>
              <a:t>例如，保存到自己的优盘，或上传到自己的邮箱中。</a:t>
            </a:r>
            <a:endParaRPr lang="zh-CN" altLang="en-US" sz="2400" kern="1200" baseline="0" dirty="0">
              <a:latin typeface="Times New Roman" panose="02020603050405020304" pitchFamily="18" charset="0"/>
              <a:ea typeface="+mn-ea"/>
              <a:cs typeface="+mn-cs"/>
            </a:endParaRPr>
          </a:p>
        </p:txBody>
      </p:sp>
      <p:sp>
        <p:nvSpPr>
          <p:cNvPr id="23554" name="灯片编号占位符 1"/>
          <p:cNvSpPr>
            <a:spLocks noGrp="1"/>
          </p:cNvSpPr>
          <p:nvPr>
            <p:ph type="sldNum" sz="quarter" idx="12"/>
          </p:nvPr>
        </p:nvSpPr>
        <p:spPr/>
        <p:txBody>
          <a:bodyPr anchor="t"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zh-CN" sz="1400"/>
            </a:fld>
            <a:endParaRPr lang="zh-CN" altLang="zh-CN" sz="1400"/>
          </a:p>
        </p:txBody>
      </p:sp>
    </p:spTree>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sld>
</file>

<file path=ppt/tags/tag1.xml><?xml version="1.0" encoding="utf-8"?>
<p:tagLst xmlns:p="http://schemas.openxmlformats.org/presentationml/2006/main">
  <p:tag name="KSO_WM_BEAUTIFY_FLAG" val=""/>
  <p:tag name="KSO_WM_UNIT_PLACING_PICTURE_USER_VIEWPORT" val="{&quot;height&quot;:3433,&quot;width&quot;:2472}"/>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UNIT_PLACING_PICTURE_USER_VIEWPORT" val="{&quot;height&quot;:593,&quot;width&quot;:13809}"/>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UNIT_PLACING_PICTURE_USER_VIEWPORT" val="{&quot;height&quot;:593,&quot;width&quot;:13809}"/>
  <p:tag name="KSO_WM_BEAUTIFY_FLAG" val=""/>
</p:tagLst>
</file>

<file path=ppt/tags/tag33.xml><?xml version="1.0" encoding="utf-8"?>
<p:tagLst xmlns:p="http://schemas.openxmlformats.org/presentationml/2006/main">
  <p:tag name="KSO_WM_UNIT_PLACING_PICTURE_USER_VIEWPORT" val="{&quot;height&quot;:593,&quot;width&quot;:13809}"/>
  <p:tag name="KSO_WM_BEAUTIFY_FLAG" val=""/>
</p:tagLst>
</file>

<file path=ppt/tags/tag34.xml><?xml version="1.0" encoding="utf-8"?>
<p:tagLst xmlns:p="http://schemas.openxmlformats.org/presentationml/2006/main">
  <p:tag name="KSO_WPP_MARK_KEY" val="69ded985-f373-4edb-b72a-8476aacd7e90"/>
  <p:tag name="COMMONDATA" val="eyJoZGlkIjoiMWIzOTI2MmNmNWNlZmFhYmM5N2Y2NzNiMmFmNmQ0ZTE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1_草色遥看">
  <a:themeElements>
    <a:clrScheme name="Adjacency">
      <a:dk1>
        <a:srgbClr val="000000"/>
      </a:dk1>
      <a:lt1>
        <a:srgbClr val="CCFFCC"/>
      </a:lt1>
      <a:dk2>
        <a:srgbClr val="FF00FF"/>
      </a:dk2>
      <a:lt2>
        <a:srgbClr val="66FFCC"/>
      </a:lt2>
      <a:accent1>
        <a:srgbClr val="FFFF99"/>
      </a:accent1>
      <a:accent2>
        <a:srgbClr val="CC0000"/>
      </a:accent2>
      <a:accent3>
        <a:srgbClr val="E2FFE2"/>
      </a:accent3>
      <a:accent4>
        <a:srgbClr val="0000FF"/>
      </a:accent4>
      <a:accent5>
        <a:srgbClr val="FFFFCA"/>
      </a:accent5>
      <a:accent6>
        <a:srgbClr val="8D01B5"/>
      </a:accent6>
      <a:hlink>
        <a:srgbClr val="0000FF"/>
      </a:hlink>
      <a:folHlink>
        <a:srgbClr val="9900CC"/>
      </a:folHlink>
    </a:clrScheme>
    <a:fontScheme name="">
      <a:majorFont>
        <a:latin typeface="Cambria Math"/>
        <a:ea typeface="华文中宋"/>
        <a:cs typeface="Cambria"/>
      </a:majorFont>
      <a:minorFont>
        <a:latin typeface="Cambria Math"/>
        <a:ea typeface="华文中宋"/>
        <a:cs typeface="Cambri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accent2"/>
          </a:solidFill>
        </a:ln>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chor="t">
        <a:spAutoFit/>
      </a:bodyPr>
      <a:lstStyle>
        <a:defPPr algn="l">
          <a:defRPr lang="zh-CN" altLang="en-US">
            <a:latin typeface="Cambria" panose="02040503050406030204" pitchFamily="18" charset="0"/>
            <a:ea typeface="华文中宋" panose="02010600040101010101" charset="-122"/>
            <a:sym typeface="+mn-ea"/>
          </a:defRPr>
        </a:defPPr>
      </a:lstStyle>
    </a:txDef>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3300"/>
        </a:dk2>
        <a:lt2>
          <a:srgbClr val="808080"/>
        </a:lt2>
        <a:accent1>
          <a:srgbClr val="00CC99"/>
        </a:accent1>
        <a:accent2>
          <a:srgbClr val="FF0000"/>
        </a:accent2>
        <a:accent3>
          <a:srgbClr val="FFFFFF"/>
        </a:accent3>
        <a:accent4>
          <a:srgbClr val="000000"/>
        </a:accent4>
        <a:accent5>
          <a:srgbClr val="AAE2CA"/>
        </a:accent5>
        <a:accent6>
          <a:srgbClr val="E5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3300"/>
        </a:dk2>
        <a:lt2>
          <a:srgbClr val="808080"/>
        </a:lt2>
        <a:accent1>
          <a:srgbClr val="00CC99"/>
        </a:accent1>
        <a:accent2>
          <a:srgbClr val="CC00CC"/>
        </a:accent2>
        <a:accent3>
          <a:srgbClr val="FFFFFF"/>
        </a:accent3>
        <a:accent4>
          <a:srgbClr val="000000"/>
        </a:accent4>
        <a:accent5>
          <a:srgbClr val="AAE2CA"/>
        </a:accent5>
        <a:accent6>
          <a:srgbClr val="B700B7"/>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00CC"/>
        </a:dk2>
        <a:lt2>
          <a:srgbClr val="808080"/>
        </a:lt2>
        <a:accent1>
          <a:srgbClr val="00CC99"/>
        </a:accent1>
        <a:accent2>
          <a:srgbClr val="FF0000"/>
        </a:accent2>
        <a:accent3>
          <a:srgbClr val="FFFFFF"/>
        </a:accent3>
        <a:accent4>
          <a:srgbClr val="000000"/>
        </a:accent4>
        <a:accent5>
          <a:srgbClr val="AAE2CA"/>
        </a:accent5>
        <a:accent6>
          <a:srgbClr val="E5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CC00CC"/>
        </a:dk2>
        <a:lt2>
          <a:srgbClr val="808080"/>
        </a:lt2>
        <a:accent1>
          <a:srgbClr val="00CC99"/>
        </a:accent1>
        <a:accent2>
          <a:srgbClr val="FF0000"/>
        </a:accent2>
        <a:accent3>
          <a:srgbClr val="E2FFE2"/>
        </a:accent3>
        <a:accent4>
          <a:srgbClr val="000000"/>
        </a:accent4>
        <a:accent5>
          <a:srgbClr val="AAE2CA"/>
        </a:accent5>
        <a:accent6>
          <a:srgbClr val="E5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CC00CC"/>
        </a:dk2>
        <a:lt2>
          <a:srgbClr val="808080"/>
        </a:lt2>
        <a:accent1>
          <a:srgbClr val="66CCFF"/>
        </a:accent1>
        <a:accent2>
          <a:srgbClr val="FF0000"/>
        </a:accent2>
        <a:accent3>
          <a:srgbClr val="E2FFE2"/>
        </a:accent3>
        <a:accent4>
          <a:srgbClr val="000000"/>
        </a:accent4>
        <a:accent5>
          <a:srgbClr val="B9E2FF"/>
        </a:accent5>
        <a:accent6>
          <a:srgbClr val="E5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CC00CC"/>
        </a:dk2>
        <a:lt2>
          <a:srgbClr val="808080"/>
        </a:lt2>
        <a:accent1>
          <a:srgbClr val="66CCFF"/>
        </a:accent1>
        <a:accent2>
          <a:srgbClr val="CC0000"/>
        </a:accent2>
        <a:accent3>
          <a:srgbClr val="E2FFE2"/>
        </a:accent3>
        <a:accent4>
          <a:srgbClr val="000000"/>
        </a:accent4>
        <a:accent5>
          <a:srgbClr val="B9E2FF"/>
        </a:accent5>
        <a:accent6>
          <a:srgbClr val="B7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CC00CC"/>
        </a:dk2>
        <a:lt2>
          <a:srgbClr val="808080"/>
        </a:lt2>
        <a:accent1>
          <a:srgbClr val="CCECFF"/>
        </a:accent1>
        <a:accent2>
          <a:srgbClr val="CC0000"/>
        </a:accent2>
        <a:accent3>
          <a:srgbClr val="E2FFE2"/>
        </a:accent3>
        <a:accent4>
          <a:srgbClr val="000000"/>
        </a:accent4>
        <a:accent5>
          <a:srgbClr val="E2F4FF"/>
        </a:accent5>
        <a:accent6>
          <a:srgbClr val="B7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A50021"/>
        </a:dk2>
        <a:lt2>
          <a:srgbClr val="808080"/>
        </a:lt2>
        <a:accent1>
          <a:srgbClr val="CCECFF"/>
        </a:accent1>
        <a:accent2>
          <a:srgbClr val="CC0000"/>
        </a:accent2>
        <a:accent3>
          <a:srgbClr val="E2FFE2"/>
        </a:accent3>
        <a:accent4>
          <a:srgbClr val="000000"/>
        </a:accent4>
        <a:accent5>
          <a:srgbClr val="E2F4FF"/>
        </a:accent5>
        <a:accent6>
          <a:srgbClr val="B7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A50021"/>
        </a:dk2>
        <a:lt2>
          <a:srgbClr val="808080"/>
        </a:lt2>
        <a:accent1>
          <a:srgbClr val="66FF66"/>
        </a:accent1>
        <a:accent2>
          <a:srgbClr val="CC0000"/>
        </a:accent2>
        <a:accent3>
          <a:srgbClr val="E2FFE2"/>
        </a:accent3>
        <a:accent4>
          <a:srgbClr val="000000"/>
        </a:accent4>
        <a:accent5>
          <a:srgbClr val="B9FFB9"/>
        </a:accent5>
        <a:accent6>
          <a:srgbClr val="B70000"/>
        </a:accent6>
        <a:hlink>
          <a:srgbClr val="0000FF"/>
        </a:hlink>
        <a:folHlink>
          <a:srgbClr val="CC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Cambria"/>
        <a:cs typeface="Cambria"/>
        <a:font script="Jpan" typeface="ＭＳ ゴシック"/>
        <a:font script="Hang" typeface="맑은 고딕"/>
        <a:font script="Hans" typeface="华文中宋"/>
        <a:font script="Hant" typeface="新細明體"/>
        <a:font script="Arab" typeface="Cambria"/>
        <a:font script="Hebr" typeface="Cambri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mbria"/>
        <a:font script="Uigh" typeface="Microsoft Uighur"/>
        <a:font script="Geor" typeface="Sylfaen"/>
      </a:majorFont>
      <a:minorFont>
        <a:latin typeface="Calibri"/>
        <a:ea typeface="Cambria"/>
        <a:cs typeface="Cambria"/>
        <a:font script="Jpan" typeface="ＭＳ 明朝"/>
        <a:font script="Hang" typeface="맑은 고딕"/>
        <a:font script="Hans" typeface="华文中宋"/>
        <a:font script="Hant" typeface="新細明體"/>
        <a:font script="Arab" typeface="Cambria"/>
        <a:font script="Hebr" typeface="Cambri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mbri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Cambria"/>
        <a:cs typeface="Cambria"/>
        <a:font script="Jpan" typeface="ＭＳ ゴシック"/>
        <a:font script="Hang" typeface="맑은 고딕"/>
        <a:font script="Hans" typeface="华文中宋"/>
        <a:font script="Hant" typeface="新細明體"/>
        <a:font script="Arab" typeface="Cambria"/>
        <a:font script="Hebr" typeface="Cambri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mbria"/>
        <a:font script="Uigh" typeface="Microsoft Uighur"/>
        <a:font script="Geor" typeface="Sylfaen"/>
      </a:majorFont>
      <a:minorFont>
        <a:latin typeface="Calibri"/>
        <a:ea typeface="Cambria"/>
        <a:cs typeface="Cambria"/>
        <a:font script="Jpan" typeface="ＭＳ 明朝"/>
        <a:font script="Hang" typeface="맑은 고딕"/>
        <a:font script="Hans" typeface="华文中宋"/>
        <a:font script="Hant" typeface="新細明體"/>
        <a:font script="Arab" typeface="Cambria"/>
        <a:font script="Hebr" typeface="Cambri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mbri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14775</Words>
  <Application>WPS 演示</Application>
  <PresentationFormat>在屏幕上显示</PresentationFormat>
  <Paragraphs>1184</Paragraphs>
  <Slides>92</Slides>
  <Notes>9</Notes>
  <HiddenSlides>4</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92</vt:i4>
      </vt:variant>
    </vt:vector>
  </HeadingPairs>
  <TitlesOfParts>
    <vt:vector size="113" baseType="lpstr">
      <vt:lpstr>Arial</vt:lpstr>
      <vt:lpstr>宋体</vt:lpstr>
      <vt:lpstr>Wingdings</vt:lpstr>
      <vt:lpstr>Times New Roman</vt:lpstr>
      <vt:lpstr>Cambria</vt:lpstr>
      <vt:lpstr>华文中宋</vt:lpstr>
      <vt:lpstr>Cambria Math</vt:lpstr>
      <vt:lpstr>黑体</vt:lpstr>
      <vt:lpstr>新宋体</vt:lpstr>
      <vt:lpstr>楷体</vt:lpstr>
      <vt:lpstr>微软雅黑</vt:lpstr>
      <vt:lpstr>Arial Unicode MS</vt:lpstr>
      <vt:lpstr>Marlett</vt:lpstr>
      <vt:lpstr>Microsoft YaHei UI</vt:lpstr>
      <vt:lpstr>Tahoma</vt:lpstr>
      <vt:lpstr/>
      <vt:lpstr>Marlett</vt:lpstr>
      <vt:lpstr>Microsoft YaHei UI</vt:lpstr>
      <vt:lpstr>Wingdings</vt:lpstr>
      <vt:lpstr>Segoe Print</vt:lpstr>
      <vt:lpstr>1_草色遥看</vt:lpstr>
      <vt:lpstr>第 1 章　 程序设计和C/C++语言</vt:lpstr>
      <vt:lpstr>PowerPoint 演示文稿</vt:lpstr>
      <vt:lpstr>高级语言程序设计</vt:lpstr>
      <vt:lpstr>PowerPoint 演示文稿</vt:lpstr>
      <vt:lpstr>第1章</vt:lpstr>
      <vt:lpstr>1.1 程序和程序语言</vt:lpstr>
      <vt:lpstr>PowerPoint 演示文稿</vt:lpstr>
      <vt:lpstr>计算机基本原理</vt:lpstr>
      <vt:lpstr>PowerPoint 演示文稿</vt:lpstr>
      <vt:lpstr>PowerPoint 演示文稿</vt:lpstr>
      <vt:lpstr>PowerPoint 演示文稿</vt:lpstr>
      <vt:lpstr>PowerPoint 演示文稿</vt:lpstr>
      <vt:lpstr>PowerPoint 演示文稿</vt:lpstr>
      <vt:lpstr> 计算机系统组成图示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   C/C++语言的发展简史和特点</vt:lpstr>
      <vt:lpstr>PowerPoint 演示文稿</vt:lpstr>
      <vt:lpstr>PowerPoint 演示文稿</vt:lpstr>
      <vt:lpstr>PowerPoint 演示文稿</vt:lpstr>
      <vt:lpstr>PowerPoint 演示文稿</vt:lpstr>
      <vt:lpstr>1.3  C++ 程序快速入门</vt:lpstr>
      <vt:lpstr>PowerPoint 演示文稿</vt:lpstr>
      <vt:lpstr>集成开发环境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  C++ 程序快速入门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五、程序除错</vt:lpstr>
      <vt:lpstr>1.4  集成开发环境Dev-C++使用简介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练习题</vt:lpstr>
      <vt:lpstr>PowerPoint 演示文稿</vt:lpstr>
      <vt:lpstr>教学安排</vt:lpstr>
      <vt:lpstr>《高级语言程序设计》  首次上机编程实验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第1周上机任务</vt:lpstr>
      <vt:lpstr>PowerPoint 演示文稿</vt:lpstr>
    </vt:vector>
  </TitlesOfParts>
  <Company>北京大学  华中师范大学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从问题到程序——引言</dc:title>
  <dc:creator>裘宗燕  李安邦</dc:creator>
  <dc:description>裘宗燕  李安邦
北京大学  华中师范大学</dc:description>
  <cp:lastModifiedBy>安邦24</cp:lastModifiedBy>
  <cp:revision>120</cp:revision>
  <cp:lastPrinted>2003-03-10T00:26:00Z</cp:lastPrinted>
  <dcterms:created xsi:type="dcterms:W3CDTF">1999-04-14T02:59:00Z</dcterms:created>
  <dcterms:modified xsi:type="dcterms:W3CDTF">2023-07-08T08:51:27Z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DAF2CD508A8D41279FF29FC38194B94E</vt:lpwstr>
  </property>
</Properties>
</file>