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1"/>
  </p:handoutMasterIdLst>
  <p:sldIdLst>
    <p:sldId id="256" r:id="rId3"/>
    <p:sldId id="312" r:id="rId4"/>
    <p:sldId id="514" r:id="rId6"/>
    <p:sldId id="258" r:id="rId7"/>
    <p:sldId id="259" r:id="rId8"/>
    <p:sldId id="331" r:id="rId9"/>
    <p:sldId id="260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872" r:id="rId20"/>
    <p:sldId id="873" r:id="rId21"/>
    <p:sldId id="874" r:id="rId22"/>
    <p:sldId id="1081" r:id="rId23"/>
    <p:sldId id="273" r:id="rId24"/>
    <p:sldId id="341" r:id="rId25"/>
    <p:sldId id="875" r:id="rId26"/>
    <p:sldId id="962" r:id="rId27"/>
    <p:sldId id="280" r:id="rId28"/>
    <p:sldId id="286" r:id="rId29"/>
    <p:sldId id="287" r:id="rId30"/>
    <p:sldId id="342" r:id="rId31"/>
    <p:sldId id="691" r:id="rId32"/>
    <p:sldId id="289" r:id="rId33"/>
    <p:sldId id="290" r:id="rId34"/>
    <p:sldId id="292" r:id="rId35"/>
    <p:sldId id="313" r:id="rId36"/>
    <p:sldId id="295" r:id="rId37"/>
    <p:sldId id="296" r:id="rId38"/>
    <p:sldId id="297" r:id="rId39"/>
    <p:sldId id="826" r:id="rId40"/>
    <p:sldId id="299" r:id="rId41"/>
    <p:sldId id="343" r:id="rId42"/>
    <p:sldId id="301" r:id="rId43"/>
    <p:sldId id="302" r:id="rId44"/>
    <p:sldId id="876" r:id="rId45"/>
    <p:sldId id="877" r:id="rId46"/>
    <p:sldId id="1172" r:id="rId47"/>
    <p:sldId id="879" r:id="rId48"/>
    <p:sldId id="963" r:id="rId49"/>
    <p:sldId id="303" r:id="rId50"/>
    <p:sldId id="306" r:id="rId51"/>
    <p:sldId id="304" r:id="rId52"/>
    <p:sldId id="334" r:id="rId53"/>
    <p:sldId id="333" r:id="rId54"/>
    <p:sldId id="324" r:id="rId55"/>
    <p:sldId id="325" r:id="rId56"/>
    <p:sldId id="337" r:id="rId57"/>
    <p:sldId id="308" r:id="rId58"/>
    <p:sldId id="318" r:id="rId59"/>
    <p:sldId id="449" r:id="rId60"/>
    <p:sldId id="1174" r:id="rId61"/>
    <p:sldId id="964" r:id="rId62"/>
    <p:sldId id="905" r:id="rId63"/>
    <p:sldId id="906" r:id="rId64"/>
    <p:sldId id="907" r:id="rId65"/>
    <p:sldId id="908" r:id="rId66"/>
    <p:sldId id="1045" r:id="rId67"/>
    <p:sldId id="909" r:id="rId68"/>
    <p:sldId id="913" r:id="rId69"/>
    <p:sldId id="914" r:id="rId70"/>
    <p:sldId id="915" r:id="rId71"/>
    <p:sldId id="916" r:id="rId72"/>
    <p:sldId id="1173" r:id="rId73"/>
    <p:sldId id="965" r:id="rId74"/>
    <p:sldId id="880" r:id="rId75"/>
    <p:sldId id="881" r:id="rId76"/>
    <p:sldId id="882" r:id="rId77"/>
    <p:sldId id="883" r:id="rId78"/>
    <p:sldId id="884" r:id="rId79"/>
    <p:sldId id="885" r:id="rId80"/>
    <p:sldId id="886" r:id="rId81"/>
    <p:sldId id="887" r:id="rId82"/>
    <p:sldId id="888" r:id="rId83"/>
    <p:sldId id="889" r:id="rId84"/>
    <p:sldId id="891" r:id="rId85"/>
    <p:sldId id="892" r:id="rId86"/>
    <p:sldId id="893" r:id="rId87"/>
    <p:sldId id="894" r:id="rId88"/>
    <p:sldId id="895" r:id="rId89"/>
    <p:sldId id="896" r:id="rId90"/>
    <p:sldId id="897" r:id="rId91"/>
    <p:sldId id="898" r:id="rId92"/>
    <p:sldId id="899" r:id="rId93"/>
    <p:sldId id="900" r:id="rId94"/>
    <p:sldId id="901" r:id="rId95"/>
    <p:sldId id="902" r:id="rId96"/>
    <p:sldId id="903" r:id="rId97"/>
    <p:sldId id="966" r:id="rId98"/>
    <p:sldId id="623" r:id="rId99"/>
    <p:sldId id="968" r:id="rId100"/>
    <p:sldId id="624" r:id="rId101"/>
    <p:sldId id="967" r:id="rId102"/>
    <p:sldId id="1236" r:id="rId103"/>
    <p:sldId id="1082" r:id="rId104"/>
    <p:sldId id="1084" r:id="rId105"/>
    <p:sldId id="1085" r:id="rId106"/>
    <p:sldId id="1086" r:id="rId107"/>
    <p:sldId id="1169" r:id="rId108"/>
    <p:sldId id="1170" r:id="rId109"/>
    <p:sldId id="1171" r:id="rId110"/>
  </p:sldIdLst>
  <p:sldSz cx="9144000" cy="6858000" type="screen4x3"/>
  <p:notesSz cx="7099300" cy="10234295"/>
  <p:custDataLst>
    <p:tags r:id="rId115"/>
  </p:custDataLst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Cambria" panose="020405030504060302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2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F99"/>
    <a:srgbClr val="FF9900"/>
    <a:srgbClr val="66FF33"/>
    <a:srgbClr val="66FF66"/>
    <a:srgbClr val="00FF00"/>
    <a:srgbClr val="33CC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/>
    <p:restoredTop sz="89293"/>
  </p:normalViewPr>
  <p:slideViewPr>
    <p:cSldViewPr showGuides="1">
      <p:cViewPr varScale="1">
        <p:scale>
          <a:sx n="74" d="100"/>
          <a:sy n="74" d="100"/>
        </p:scale>
        <p:origin x="498" y="72"/>
      </p:cViewPr>
      <p:guideLst>
        <p:guide orient="horz" pos="2795"/>
        <p:guide pos="21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5" Type="http://schemas.openxmlformats.org/officeDocument/2006/relationships/tags" Target="tags/tag18.xml"/><Relationship Id="rId114" Type="http://schemas.openxmlformats.org/officeDocument/2006/relationships/tableStyles" Target="tableStyles.xml"/><Relationship Id="rId113" Type="http://schemas.openxmlformats.org/officeDocument/2006/relationships/viewProps" Target="viewProps.xml"/><Relationship Id="rId112" Type="http://schemas.openxmlformats.org/officeDocument/2006/relationships/presProps" Target="presProps.xml"/><Relationship Id="rId111" Type="http://schemas.openxmlformats.org/officeDocument/2006/relationships/handoutMaster" Target="handoutMasters/handoutMaster1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84606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8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62784" y="0"/>
            <a:ext cx="3184606" cy="5747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8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881225"/>
            <a:ext cx="3184606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8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62784" y="10881225"/>
            <a:ext cx="3184606" cy="5747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8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defTabSz="990600" eaLnBrk="1" hangingPunct="1"/>
            <a:endParaRPr lang="zh-CN" altLang="en-US" sz="13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/>
          <a:p>
            <a:pPr lvl="0" algn="r" defTabSz="990600" eaLnBrk="1" hangingPunct="1"/>
            <a:endParaRPr lang="zh-CN" altLang="en-US" sz="1300" dirty="0"/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 idx="3"/>
          </p:nvPr>
        </p:nvSpPr>
        <p:spPr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ctr"/>
          <a:lstStyle/>
          <a:p>
            <a:pPr lvl="0"/>
            <a:r>
              <a:rPr lang="zh-CN" altLang="en-US"/>
              <a:t>单击以编辑母版文本样式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defTabSz="990600" eaLnBrk="1" hangingPunct="1"/>
            <a:endParaRPr lang="zh-CN" altLang="en-US" sz="1300" dirty="0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新宋体" panose="02010609030101010101" pitchFamily="49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新宋体" panose="02010609030101010101" pitchFamily="49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新宋体" panose="02010609030101010101" pitchFamily="49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新宋体" panose="02010609030101010101" pitchFamily="49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mbria" panose="02040503050406030204" pitchFamily="18" charset="0"/>
        <a:ea typeface="新宋体" panose="02010609030101010101" pitchFamily="49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写程序是为了实现某种计算，程序在计算机需要处理各种数据，所以写程序也就是描述数据的处理，必然要涉及到</a:t>
            </a:r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sym typeface="+mn-ea"/>
              </a:rPr>
              <a:t>数据的描述</a:t>
            </a:r>
            <a:r>
              <a:rPr lang="zh-CN" altLang="en-US">
                <a:sym typeface="+mn-ea"/>
              </a:rPr>
              <a:t>和</a:t>
            </a:r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  <a:sym typeface="+mn-ea"/>
              </a:rPr>
              <a:t>从数据出发的计算过程的描述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>
                <a:sym typeface="+mn-ea"/>
              </a:rPr>
              <a:t>计算描述片段</a:t>
            </a:r>
            <a:r>
              <a:rPr lang="zh-CN" altLang="en-US" dirty="0">
                <a:sym typeface="+mn-ea"/>
              </a:rPr>
              <a:t>：</a:t>
            </a:r>
            <a:r>
              <a:rPr lang="en-US" altLang="zh-CN">
                <a:sym typeface="+mn-ea"/>
              </a:rPr>
              <a:t>C/C++ </a:t>
            </a:r>
            <a:r>
              <a:rPr lang="zh-CN" altLang="en-US" dirty="0">
                <a:sym typeface="+mn-ea"/>
              </a:rPr>
              <a:t>语言</a:t>
            </a:r>
            <a:r>
              <a:rPr lang="zh-CN" altLang="en-US">
                <a:sym typeface="+mn-ea"/>
              </a:rPr>
              <a:t>中</a:t>
            </a:r>
            <a:r>
              <a:rPr lang="zh-CN" altLang="en-US" dirty="0">
                <a:sym typeface="+mn-ea"/>
              </a:rPr>
              <a:t>的</a:t>
            </a:r>
            <a:r>
              <a:rPr lang="zh-CN" altLang="en-US" dirty="0">
                <a:solidFill>
                  <a:schemeClr val="hlink"/>
                </a:solidFill>
                <a:sym typeface="+mn-ea"/>
              </a:rPr>
              <a:t>表达式</a:t>
            </a:r>
            <a:r>
              <a:rPr lang="en-US" altLang="zh-CN">
                <a:solidFill>
                  <a:schemeClr val="hlink"/>
                </a:solidFill>
                <a:sym typeface="+mn-ea"/>
              </a:rPr>
              <a:t>(Expression)</a:t>
            </a:r>
            <a:endParaRPr lang="zh-CN" altLang="en-US">
              <a:solidFill>
                <a:schemeClr val="hlink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235522" name="幻灯片图像占位符 23552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5523" name="文本占位符 23552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 anchor="ctr"/>
          <a:lstStyle/>
          <a:p>
            <a:pPr lvl="0"/>
            <a:r>
              <a:rPr lang="zh-CN" altLang="en-US" b="1" dirty="0"/>
              <a:t>数    制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chemeClr val="accent2"/>
                </a:solidFill>
              </a:rPr>
              <a:t>计数体制、计数方法。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0"/>
            <a:r>
              <a:rPr lang="zh-CN" altLang="en-US" b="1" dirty="0"/>
              <a:t>进位计数制：</a:t>
            </a:r>
            <a:r>
              <a:rPr lang="zh-CN" altLang="en-US" b="1" dirty="0">
                <a:solidFill>
                  <a:schemeClr val="accent2"/>
                </a:solidFill>
              </a:rPr>
              <a:t>高位进位，本位归</a:t>
            </a:r>
            <a:r>
              <a:rPr lang="en-US" altLang="zh-CN" b="1">
                <a:solidFill>
                  <a:schemeClr val="accent2"/>
                </a:solidFill>
              </a:rPr>
              <a:t>0</a:t>
            </a:r>
            <a:r>
              <a:rPr lang="zh-CN" altLang="en-US" b="1" dirty="0">
                <a:solidFill>
                  <a:schemeClr val="accent2"/>
                </a:solidFill>
              </a:rPr>
              <a:t>。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0"/>
            <a:r>
              <a:rPr lang="zh-CN" altLang="en-US" dirty="0"/>
              <a:t>数码的个数和计数规律是进位计数制的两个决定因素</a:t>
            </a:r>
            <a:endParaRPr lang="zh-CN" altLang="en-US" dirty="0"/>
          </a:p>
          <a:p>
            <a:pPr lvl="0"/>
            <a:endParaRPr lang="zh-CN" altLang="en-US" b="1" dirty="0">
              <a:solidFill>
                <a:schemeClr val="accent2"/>
              </a:solidFill>
            </a:endParaRPr>
          </a:p>
          <a:p>
            <a:pPr lvl="0">
              <a:lnSpc>
                <a:spcPct val="110000"/>
              </a:lnSpc>
              <a:spcBef>
                <a:spcPct val="50000"/>
              </a:spcBef>
              <a:buFontTx/>
            </a:pP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</a:rPr>
              <a:t>	  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</a:rPr>
              <a:t>计数规律</a:t>
            </a:r>
            <a:r>
              <a:rPr lang="en-US" altLang="zh-CN" b="1">
                <a:effectLst>
                  <a:outerShdw blurRad="38100" dist="38100" dir="2700000">
                    <a:srgbClr val="C0C0C0"/>
                  </a:outerShdw>
                </a:effectLst>
              </a:rPr>
              <a:t>: </a:t>
            </a:r>
            <a:r>
              <a:rPr lang="zh-CN" altLang="en-US" b="1" i="1" dirty="0">
                <a:solidFill>
                  <a:schemeClr val="accent2"/>
                </a:solidFill>
              </a:rPr>
              <a:t>逢十进 </a:t>
            </a:r>
            <a:r>
              <a:rPr lang="en-US" altLang="zh-CN" b="1" i="1">
                <a:solidFill>
                  <a:schemeClr val="accent2"/>
                </a:solidFill>
              </a:rPr>
              <a:t>1, </a:t>
            </a:r>
            <a:r>
              <a:rPr lang="zh-CN" altLang="en-US" b="1" i="1" dirty="0">
                <a:solidFill>
                  <a:schemeClr val="accent2"/>
                </a:solidFill>
              </a:rPr>
              <a:t>借一当</a:t>
            </a:r>
            <a:r>
              <a:rPr lang="en-US" altLang="zh-CN" b="1" i="1">
                <a:solidFill>
                  <a:schemeClr val="accent2"/>
                </a:solidFill>
              </a:rPr>
              <a:t>10</a:t>
            </a:r>
            <a:endParaRPr lang="en-US" altLang="zh-CN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0"/>
            <a:endParaRPr lang="zh-CN" altLang="en-US" b="1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237570" name="幻灯片图像占位符 23756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7571" name="文本占位符 23757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 anchor="ctr"/>
          <a:lstStyle/>
          <a:p>
            <a:pPr lvl="0"/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)10 = </a:t>
            </a:r>
            <a:r>
              <a:rPr lang="en-US" altLang="zh-CN" i="1"/>
              <a:t>an</a:t>
            </a:r>
            <a:r>
              <a:rPr lang="en-US" altLang="zh-CN"/>
              <a:t>-1</a:t>
            </a:r>
            <a:r>
              <a:rPr lang="en-US" altLang="zh-CN">
                <a:sym typeface="Symbol" panose="05050102010706020507" pitchFamily="18" charset="2"/>
              </a:rPr>
              <a:t>10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-1+</a:t>
            </a:r>
            <a:r>
              <a:rPr lang="en-US" altLang="zh-CN" i="1"/>
              <a:t>an</a:t>
            </a:r>
            <a:r>
              <a:rPr lang="en-US" altLang="zh-CN"/>
              <a:t>-2</a:t>
            </a:r>
            <a:r>
              <a:rPr lang="en-US" altLang="zh-CN">
                <a:sym typeface="Symbol" panose="05050102010706020507" pitchFamily="18" charset="2"/>
              </a:rPr>
              <a:t>10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-2 +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>
                <a:sym typeface="Symbol" panose="05050102010706020507" pitchFamily="18" charset="2"/>
              </a:rPr>
              <a:t>+ </a:t>
            </a:r>
            <a:r>
              <a:rPr lang="en-US" altLang="zh-CN" i="1"/>
              <a:t>a</a:t>
            </a:r>
            <a:r>
              <a:rPr lang="en-US" altLang="zh-CN"/>
              <a:t>1</a:t>
            </a:r>
            <a:r>
              <a:rPr lang="en-US" altLang="zh-CN">
                <a:sym typeface="Symbol" panose="05050102010706020507" pitchFamily="18" charset="2"/>
              </a:rPr>
              <a:t>101+</a:t>
            </a:r>
            <a:r>
              <a:rPr lang="en-US" altLang="zh-CN" i="1"/>
              <a:t>a</a:t>
            </a:r>
            <a:r>
              <a:rPr lang="en-US" altLang="zh-CN"/>
              <a:t>0</a:t>
            </a:r>
            <a:r>
              <a:rPr lang="en-US" altLang="zh-CN">
                <a:sym typeface="Symbol" panose="05050102010706020507" pitchFamily="18" charset="2"/>
              </a:rPr>
              <a:t>100</a:t>
            </a:r>
            <a:endParaRPr lang="en-US" altLang="zh-CN">
              <a:sym typeface="Symbol" panose="05050102010706020507" pitchFamily="18" charset="2"/>
            </a:endParaRPr>
          </a:p>
          <a:p>
            <a:pPr lvl="0"/>
            <a:r>
              <a:rPr lang="en-US" altLang="zh-CN">
                <a:sym typeface="Symbol" panose="05050102010706020507" pitchFamily="18" charset="2"/>
              </a:rPr>
              <a:t>                   +</a:t>
            </a:r>
            <a:r>
              <a:rPr lang="en-US" altLang="zh-CN" i="1"/>
              <a:t>a</a:t>
            </a:r>
            <a:r>
              <a:rPr lang="en-US" altLang="zh-CN"/>
              <a:t>-1 </a:t>
            </a:r>
            <a:r>
              <a:rPr lang="en-US" altLang="zh-CN">
                <a:sym typeface="Symbol" panose="05050102010706020507" pitchFamily="18" charset="2"/>
              </a:rPr>
              <a:t> 10-1+</a:t>
            </a:r>
            <a:r>
              <a:rPr lang="en-US" altLang="zh-CN" i="1"/>
              <a:t>a</a:t>
            </a:r>
            <a:r>
              <a:rPr lang="en-US" altLang="zh-CN"/>
              <a:t>-2</a:t>
            </a:r>
            <a:r>
              <a:rPr lang="en-US" altLang="zh-CN">
                <a:sym typeface="Symbol" panose="05050102010706020507" pitchFamily="18" charset="2"/>
              </a:rPr>
              <a:t>10-2+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>
                <a:sym typeface="Symbol" panose="05050102010706020507" pitchFamily="18" charset="2"/>
              </a:rPr>
              <a:t>+</a:t>
            </a:r>
            <a:r>
              <a:rPr lang="en-US" altLang="zh-CN" i="1"/>
              <a:t>a</a:t>
            </a:r>
            <a:r>
              <a:rPr lang="en-US" altLang="zh-CN"/>
              <a:t>-m</a:t>
            </a:r>
            <a:r>
              <a:rPr lang="en-US" altLang="zh-CN">
                <a:sym typeface="Symbol" panose="05050102010706020507" pitchFamily="18" charset="2"/>
              </a:rPr>
              <a:t>10-m</a:t>
            </a:r>
            <a:endParaRPr lang="en-US" altLang="zh-CN">
              <a:sym typeface="Symbol" panose="05050102010706020507" pitchFamily="18" charset="2"/>
            </a:endParaRPr>
          </a:p>
          <a:p>
            <a:pPr lvl="0"/>
            <a:r>
              <a:rPr lang="zh-CN" altLang="en-US" dirty="0"/>
              <a:t> </a:t>
            </a:r>
            <a:r>
              <a:rPr lang="en-US" altLang="zh-CN" b="1" u="sng">
                <a:solidFill>
                  <a:schemeClr val="tx2"/>
                </a:solidFill>
              </a:rPr>
              <a:t>4. </a:t>
            </a:r>
            <a:r>
              <a:rPr lang="zh-CN" altLang="en-US" b="1" u="sng" dirty="0">
                <a:solidFill>
                  <a:schemeClr val="tx2"/>
                </a:solidFill>
              </a:rPr>
              <a:t>计数法</a:t>
            </a:r>
            <a:endParaRPr lang="zh-CN" altLang="en-US" b="1" u="sng" dirty="0">
              <a:solidFill>
                <a:schemeClr val="tx2"/>
              </a:solidFill>
            </a:endParaRPr>
          </a:p>
          <a:p>
            <a:pPr lvl="0"/>
            <a:r>
              <a:rPr lang="zh-CN" altLang="en-US" b="1" dirty="0"/>
              <a:t>位置计数法</a:t>
            </a:r>
            <a:br>
              <a:rPr lang="zh-CN" altLang="en-US" b="1" dirty="0"/>
            </a:br>
            <a:r>
              <a:rPr lang="zh-CN" altLang="en-US" dirty="0"/>
              <a:t>	例：</a:t>
            </a:r>
            <a:r>
              <a:rPr lang="en-US" altLang="zh-CN"/>
              <a:t>123.45     </a:t>
            </a:r>
            <a:r>
              <a:rPr lang="zh-CN" altLang="en-US" dirty="0"/>
              <a:t>读作  一百二十三点四五</a:t>
            </a:r>
            <a:endParaRPr lang="zh-CN" altLang="en-US" dirty="0"/>
          </a:p>
          <a:p>
            <a:pPr lvl="0"/>
            <a:r>
              <a:rPr lang="zh-CN" altLang="en-US" dirty="0"/>
              <a:t> </a:t>
            </a:r>
            <a:r>
              <a:rPr lang="zh-CN" altLang="en-US" b="1" dirty="0"/>
              <a:t>按权展开式</a:t>
            </a:r>
            <a:endParaRPr lang="zh-CN" altLang="en-US" b="1" dirty="0"/>
          </a:p>
          <a:p>
            <a:pPr lvl="0"/>
            <a:r>
              <a:rPr lang="zh-CN" altLang="en-US" dirty="0"/>
              <a:t>  例：</a:t>
            </a:r>
            <a:r>
              <a:rPr lang="en-US" altLang="zh-CN"/>
              <a:t>123.45 = </a:t>
            </a:r>
            <a:r>
              <a:rPr lang="en-US" altLang="zh-CN" b="1">
                <a:solidFill>
                  <a:schemeClr val="accent2"/>
                </a:solidFill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10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>
                <a:sym typeface="Symbol" panose="05050102010706020507" pitchFamily="18" charset="2"/>
              </a:rPr>
              <a:t>+ 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10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zh-CN">
                <a:sym typeface="Symbol" panose="05050102010706020507" pitchFamily="18" charset="2"/>
              </a:rPr>
              <a:t>+ 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ym typeface="Symbol" panose="05050102010706020507" pitchFamily="18" charset="2"/>
              </a:rPr>
              <a:t>10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>
                <a:sym typeface="Symbol" panose="05050102010706020507" pitchFamily="18" charset="2"/>
              </a:rPr>
              <a:t> + 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CN">
                <a:sym typeface="Symbol" panose="05050102010706020507" pitchFamily="18" charset="2"/>
              </a:rPr>
              <a:t>10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zh-CN">
                <a:sym typeface="Symbol" panose="05050102010706020507" pitchFamily="18" charset="2"/>
              </a:rPr>
              <a:t> + 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5</a:t>
            </a:r>
            <a:r>
              <a:rPr lang="en-US" altLang="zh-CN">
                <a:sym typeface="Symbol" panose="05050102010706020507" pitchFamily="18" charset="2"/>
              </a:rPr>
              <a:t>10</a:t>
            </a:r>
            <a:r>
              <a:rPr lang="en-US" altLang="zh-CN" b="1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endParaRPr lang="en-US" altLang="zh-CN" b="1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0"/>
            <a:endParaRPr lang="zh-CN" altLang="en-US" dirty="0"/>
          </a:p>
          <a:p>
            <a:pPr lvl="0"/>
            <a:endParaRPr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240642" name="幻灯片图像占位符 2406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40643" name="文本占位符 240642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 anchor="ctr"/>
          <a:lstStyle/>
          <a:p>
            <a:pPr lvl="0">
              <a:lnSpc>
                <a:spcPct val="110000"/>
              </a:lnSpc>
              <a:spcBef>
                <a:spcPct val="50000"/>
              </a:spcBef>
              <a:buFontTx/>
            </a:pPr>
            <a:r>
              <a:rPr lang="zh-CN" altLang="en-US" dirty="0"/>
              <a:t>权值用十进制表示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243714" name="幻灯片图像占位符 24371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43715" name="文本占位符 243714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 anchor="ctr"/>
          <a:lstStyle/>
          <a:p>
            <a:pPr lvl="0"/>
            <a:r>
              <a:rPr lang="zh-CN" altLang="en-US" dirty="0"/>
              <a:t>计算机中的运算：</a:t>
            </a:r>
            <a:r>
              <a:rPr lang="en-US" altLang="zh-CN"/>
              <a:t>(1)</a:t>
            </a:r>
            <a:r>
              <a:rPr lang="zh-CN" altLang="en-US" dirty="0"/>
              <a:t>算术运算；</a:t>
            </a:r>
            <a:r>
              <a:rPr lang="en-US" altLang="zh-CN"/>
              <a:t>(2)</a:t>
            </a:r>
            <a:r>
              <a:rPr lang="zh-CN" altLang="en-US" dirty="0"/>
              <a:t>关系运算；</a:t>
            </a:r>
            <a:r>
              <a:rPr lang="en-US" altLang="zh-CN"/>
              <a:t>(3)</a:t>
            </a:r>
            <a:r>
              <a:rPr lang="zh-CN" altLang="en-US" dirty="0"/>
              <a:t>逻辑运算</a:t>
            </a:r>
            <a:endParaRPr lang="zh-CN" altLang="en-US" sz="1000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130050" name="幻灯片图像占位符 13004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0051" name="文本占位符 130050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 anchor="ctr"/>
          <a:lstStyle/>
          <a:p>
            <a:pPr lvl="0"/>
            <a:r>
              <a:rPr lang="zh-CN" altLang="en-US" sz="1400" dirty="0"/>
              <a:t>如果数字超出这个范围，则不能正确地表示。这种错误称为“</a:t>
            </a:r>
            <a:r>
              <a:rPr lang="zh-CN" altLang="en-US" sz="1400" dirty="0">
                <a:solidFill>
                  <a:schemeClr val="hlink"/>
                </a:solidFill>
              </a:rPr>
              <a:t>溢出</a:t>
            </a:r>
            <a:r>
              <a:rPr lang="zh-CN" altLang="en-US" sz="1400" dirty="0"/>
              <a:t>”。</a:t>
            </a:r>
            <a:endParaRPr lang="zh-CN" altLang="en-US" dirty="0"/>
          </a:p>
          <a:p>
            <a:pPr lvl="0"/>
            <a:r>
              <a:rPr lang="zh-CN" altLang="en-US" sz="1400" dirty="0"/>
              <a:t>所以，在涉及到特别大的整数时，需要事先考虑是否能用 </a:t>
            </a:r>
            <a:r>
              <a:rPr lang="en-US" altLang="zh-CN" sz="1400" dirty="0" err="1"/>
              <a:t>int</a:t>
            </a:r>
            <a:r>
              <a:rPr lang="en-US" altLang="zh-CN" sz="1400"/>
              <a:t> </a:t>
            </a:r>
            <a:r>
              <a:rPr lang="zh-CN" altLang="en-US" sz="1400" dirty="0"/>
              <a:t>类型正常表示，是否需要使用 </a:t>
            </a:r>
            <a:r>
              <a:rPr lang="en-US" altLang="zh-CN" sz="1400"/>
              <a:t>long </a:t>
            </a:r>
            <a:r>
              <a:rPr lang="zh-CN" altLang="en-US" sz="1400" dirty="0"/>
              <a:t>类型。要避免溢出错误。</a:t>
            </a:r>
            <a:endParaRPr lang="zh-CN" altLang="en-US" sz="1400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字符是计算机中使用最多的数据形式之一，在计算机中要为每个字符指定一个确定的编码，作为识别与使用这些字符的依据。</a:t>
            </a:r>
            <a:endParaRPr lang="zh-CN" altLang="en-US" dirty="0">
              <a:latin typeface="Cambria" panose="02040503050406030204" pitchFamily="18" charset="0"/>
            </a:endParaRPr>
          </a:p>
          <a:p>
            <a:r>
              <a:rPr lang="zh-CN" altLang="en-US" dirty="0">
                <a:sym typeface="+mn-ea"/>
              </a:rPr>
              <a:t>字符数据在计算机内也是用二进制数表示。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2"/>
                </a:solidFill>
                <a:sym typeface="+mn-ea"/>
              </a:rPr>
              <a:t>西文字符</a:t>
            </a:r>
            <a:r>
              <a:rPr lang="zh-CN" altLang="en-US" dirty="0">
                <a:sym typeface="+mn-ea"/>
              </a:rPr>
              <a:t>数量少，只需要一种编码就够了。普遍采用的是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ASCII 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码 </a:t>
            </a:r>
            <a:r>
              <a:rPr lang="en-US" altLang="zh-CN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美国信息交换标准代码</a:t>
            </a:r>
            <a:r>
              <a:rPr lang="en-US" altLang="zh-CN">
                <a:sym typeface="+mn-ea"/>
              </a:rPr>
              <a:t>)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中日韩文字（以及世界其它各国的字符）用双字节或四字节编码。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134146" name="幻灯片图像占位符 13414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4147" name="文本占位符 13414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 anchor="ctr"/>
          <a:lstStyle/>
          <a:p>
            <a:pPr lvl="0"/>
            <a:r>
              <a:rPr lang="zh-CN" altLang="en-US" sz="1400" u="sng" dirty="0">
                <a:solidFill>
                  <a:schemeClr val="accent2"/>
                </a:solidFill>
              </a:rPr>
              <a:t>同类型值的运算结果仍是该类型的值。</a:t>
            </a:r>
            <a:endParaRPr lang="zh-CN" altLang="en-US" sz="1400" u="sng" dirty="0">
              <a:solidFill>
                <a:schemeClr val="accent2"/>
              </a:solidFill>
            </a:endParaRPr>
          </a:p>
          <a:p>
            <a:pPr lvl="0"/>
            <a:r>
              <a:rPr lang="zh-CN" altLang="en-US" dirty="0"/>
              <a:t>例：</a:t>
            </a:r>
            <a:r>
              <a:rPr lang="en-US" altLang="zh-CN"/>
              <a:t>3+5 </a:t>
            </a:r>
            <a:r>
              <a:rPr lang="zh-CN" altLang="en-US" dirty="0"/>
              <a:t>计算结果是 </a:t>
            </a:r>
            <a:r>
              <a:rPr lang="en-US" altLang="zh-CN" dirty="0" err="1"/>
              <a:t>int</a:t>
            </a:r>
            <a:r>
              <a:rPr lang="en-US" altLang="zh-CN"/>
              <a:t> </a:t>
            </a:r>
            <a:r>
              <a:rPr lang="zh-CN" altLang="en-US" dirty="0"/>
              <a:t>类型的 </a:t>
            </a:r>
            <a:r>
              <a:rPr lang="en-US" altLang="zh-CN"/>
              <a:t>8</a:t>
            </a:r>
            <a:r>
              <a:rPr lang="zh-CN" altLang="en-US" dirty="0"/>
              <a:t>，</a:t>
            </a:r>
            <a:r>
              <a:rPr lang="en-US" altLang="zh-CN"/>
              <a:t>3L+5L</a:t>
            </a:r>
            <a:r>
              <a:rPr lang="zh-CN" altLang="en-US" dirty="0"/>
              <a:t>的结果是 </a:t>
            </a:r>
            <a:r>
              <a:rPr lang="en-US" altLang="zh-CN"/>
              <a:t>long</a:t>
            </a:r>
            <a:r>
              <a:rPr lang="zh-CN" altLang="en-US" dirty="0"/>
              <a:t>， </a:t>
            </a:r>
            <a:r>
              <a:rPr lang="en-US" altLang="zh-CN"/>
              <a:t>3.2+2.88 </a:t>
            </a:r>
            <a:r>
              <a:rPr lang="zh-CN" altLang="en-US" dirty="0"/>
              <a:t>的结果是 </a:t>
            </a:r>
            <a:r>
              <a:rPr lang="en-US" altLang="zh-CN"/>
              <a:t>double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/>
            <a:r>
              <a:rPr lang="zh-CN" altLang="en-US" dirty="0"/>
              <a:t>可在运算对象和运算符间适当加空格。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有关格式的建议：</a:t>
            </a:r>
            <a:endParaRPr lang="zh-CN" altLang="en-US" dirty="0"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1</a:t>
            </a: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、</a:t>
            </a:r>
            <a:r>
              <a:rPr lang="zh-CN" altLang="en-US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表达式较复杂时，应适当加括号，以利阅读</a:t>
            </a:r>
            <a:endParaRPr lang="zh-CN" altLang="en-US" dirty="0">
              <a:solidFill>
                <a:schemeClr val="accent2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2</a:t>
            </a: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、</a:t>
            </a:r>
            <a:r>
              <a:rPr lang="zh-CN" altLang="en-US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表达式可换行，应采取某种对齐方式，以利于理解，出错也容易发现和改正</a:t>
            </a:r>
            <a:endParaRPr lang="zh-CN" altLang="en-US" dirty="0">
              <a:solidFill>
                <a:schemeClr val="accent2"/>
              </a:solidFill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algn="l">
              <a:spcBef>
                <a:spcPct val="0"/>
              </a:spcBef>
            </a:pPr>
            <a:r>
              <a:rPr lang="zh-CN" altLang="en-US" b="1" dirty="0">
                <a:cs typeface="Cambria" panose="02040503050406030204" pitchFamily="18" charset="0"/>
                <a:sym typeface="+mn-ea"/>
              </a:rPr>
              <a:t>正例：</a:t>
            </a:r>
            <a:endParaRPr lang="zh-CN" altLang="en-US" b="1" dirty="0"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r>
              <a:rPr lang="zh-CN" altLang="en-US" b="1" dirty="0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 </a:t>
            </a:r>
            <a:r>
              <a:rPr lang="en-US" altLang="zh-CN" b="1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(2 + 3.23/2.15 - 0.6)</a:t>
            </a:r>
            <a:endParaRPr lang="en-US" altLang="zh-CN" b="1">
              <a:solidFill>
                <a:schemeClr val="folHlink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b="1">
                <a:solidFill>
                  <a:schemeClr val="hlink"/>
                </a:solidFill>
                <a:cs typeface="Cambria" panose="02040503050406030204" pitchFamily="18" charset="0"/>
                <a:sym typeface="+mn-ea"/>
              </a:rPr>
              <a:t>* </a:t>
            </a:r>
            <a:r>
              <a:rPr lang="en-US" altLang="zh-CN" b="1">
                <a:solidFill>
                  <a:schemeClr val="folHlink"/>
                </a:solidFill>
                <a:cs typeface="Cambria" panose="02040503050406030204" pitchFamily="18" charset="0"/>
                <a:sym typeface="+mn-ea"/>
              </a:rPr>
              <a:t>(1.66 + 2.87/4.13 - 2.83)</a:t>
            </a:r>
            <a:endParaRPr lang="en-US" altLang="zh-CN" b="1">
              <a:solidFill>
                <a:schemeClr val="folHlink"/>
              </a:solidFill>
              <a:ea typeface="新宋体" panose="02010609030101010101" pitchFamily="49" charset="-122"/>
              <a:cs typeface="Cambria" panose="02040503050406030204" pitchFamily="18" charset="0"/>
              <a:sym typeface="+mn-ea"/>
            </a:endParaRPr>
          </a:p>
          <a:p>
            <a:pPr algn="l">
              <a:spcBef>
                <a:spcPct val="0"/>
              </a:spcBef>
            </a:pPr>
            <a:r>
              <a:rPr lang="zh-CN" altLang="en-US" b="1" dirty="0">
                <a:cs typeface="Cambria" panose="02040503050406030204" pitchFamily="18" charset="0"/>
                <a:sym typeface="+mn-ea"/>
              </a:rPr>
              <a:t>反例：</a:t>
            </a:r>
            <a:endParaRPr lang="zh-CN" altLang="en-US" b="1" dirty="0"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r>
              <a:rPr lang="zh-CN" altLang="en-US" b="1" dirty="0">
                <a:cs typeface="Cambria" panose="02040503050406030204" pitchFamily="18" charset="0"/>
                <a:sym typeface="+mn-ea"/>
              </a:rPr>
              <a:t> </a:t>
            </a:r>
            <a:r>
              <a:rPr lang="en-US" altLang="zh-CN" b="1">
                <a:cs typeface="Cambria" panose="02040503050406030204" pitchFamily="18" charset="0"/>
                <a:sym typeface="+mn-ea"/>
              </a:rPr>
              <a:t>(2 + 3.23/2.15 - 0.6)</a:t>
            </a:r>
            <a:r>
              <a:rPr lang="en-US" altLang="zh-CN" b="1">
                <a:solidFill>
                  <a:schemeClr val="hlink"/>
                </a:solidFill>
                <a:cs typeface="Cambria" panose="02040503050406030204" pitchFamily="18" charset="0"/>
                <a:sym typeface="+mn-ea"/>
              </a:rPr>
              <a:t>*</a:t>
            </a:r>
            <a:r>
              <a:rPr lang="en-US" altLang="zh-CN" b="1">
                <a:cs typeface="Cambria" panose="02040503050406030204" pitchFamily="18" charset="0"/>
                <a:sym typeface="+mn-ea"/>
              </a:rPr>
              <a:t> (1.66 </a:t>
            </a:r>
            <a:endParaRPr lang="en-US" altLang="zh-CN" b="1"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b="1">
                <a:cs typeface="Cambria" panose="02040503050406030204" pitchFamily="18" charset="0"/>
                <a:sym typeface="+mn-ea"/>
              </a:rPr>
              <a:t>+ 2.87/4.13 - 2.83)</a:t>
            </a:r>
            <a:endParaRPr lang="en-US" altLang="zh-CN" b="1"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endParaRPr lang="en-US" altLang="zh-CN" b="1">
              <a:solidFill>
                <a:schemeClr val="folHlink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endParaRPr lang="zh-CN" altLang="en-US" dirty="0"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116738" name="幻灯片图像占位符 11673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16739" name="文本占位符 11673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 anchor="ctr"/>
          <a:lstStyle/>
          <a:p>
            <a:pPr lvl="0"/>
            <a:r>
              <a:rPr lang="en-US" altLang="zh-CN" dirty="0" err="1"/>
              <a:t>printf</a:t>
            </a:r>
            <a:r>
              <a:rPr lang="en-US" altLang="zh-CN"/>
              <a:t> (“%d,  %d \n”, </a:t>
            </a:r>
            <a:r>
              <a:rPr lang="en-US" altLang="zh-CN" sz="1400"/>
              <a:t>14 / 8 * 12,</a:t>
            </a:r>
            <a:r>
              <a:rPr lang="zh-CN" altLang="en-US" sz="1400" dirty="0"/>
              <a:t> </a:t>
            </a:r>
            <a:r>
              <a:rPr lang="en-US" altLang="zh-CN" sz="1400"/>
              <a:t>14 * 12 / 8 );</a:t>
            </a:r>
            <a:endParaRPr lang="en-US" altLang="zh-CN" sz="1400"/>
          </a:p>
          <a:p>
            <a:pPr lvl="0"/>
            <a:r>
              <a:rPr lang="en-US" altLang="zh-CN" dirty="0" err="1"/>
              <a:t>printf</a:t>
            </a:r>
            <a:r>
              <a:rPr lang="en-US" altLang="zh-CN"/>
              <a:t> (“%d,  %d \n”, </a:t>
            </a:r>
            <a:r>
              <a:rPr lang="en-US" altLang="zh-CN" sz="1400"/>
              <a:t>1 * 3 / 3, </a:t>
            </a:r>
            <a:r>
              <a:rPr lang="zh-CN" altLang="en-US" sz="1400" dirty="0"/>
              <a:t> </a:t>
            </a:r>
            <a:r>
              <a:rPr lang="en-US" altLang="zh-CN" sz="1400"/>
              <a:t>1 / 3 * 3);</a:t>
            </a:r>
            <a:endParaRPr lang="en-US" altLang="zh-CN"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在很旧的计算机系统上， </a:t>
            </a:r>
            <a:r>
              <a:rPr lang="en-US" altLang="zh-CN">
                <a:sym typeface="+mn-ea"/>
              </a:rPr>
              <a:t>int </a:t>
            </a:r>
            <a:r>
              <a:rPr lang="zh-CN" altLang="en-US" dirty="0">
                <a:sym typeface="+mn-ea"/>
              </a:rPr>
              <a:t>由</a:t>
            </a:r>
            <a:r>
              <a:rPr lang="en-US" altLang="zh-CN">
                <a:sym typeface="+mn-ea"/>
              </a:rPr>
              <a:t>16</a:t>
            </a:r>
            <a:r>
              <a:rPr lang="zh-CN" altLang="en-US" dirty="0">
                <a:sym typeface="+mn-ea"/>
              </a:rPr>
              <a:t>位表示</a:t>
            </a:r>
            <a:r>
              <a:rPr lang="en-US" altLang="zh-CN">
                <a:sym typeface="+mn-ea"/>
              </a:rPr>
              <a:t>(</a:t>
            </a:r>
            <a:r>
              <a:rPr lang="zh-CN" altLang="en-US" dirty="0">
                <a:sym typeface="+mn-ea"/>
              </a:rPr>
              <a:t>可表示的数值范围为 </a:t>
            </a:r>
            <a:r>
              <a:rPr lang="en-US" altLang="zh-CN">
                <a:sym typeface="+mn-ea"/>
              </a:rPr>
              <a:t>-32768 ~ +32767)</a:t>
            </a:r>
            <a:r>
              <a:rPr lang="zh-CN" altLang="en-US" dirty="0">
                <a:sym typeface="+mn-ea"/>
              </a:rPr>
              <a:t>，则下面表达式会溢出：</a:t>
            </a:r>
            <a:endParaRPr lang="zh-CN" altLang="en-US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　　　　</a:t>
            </a:r>
            <a:r>
              <a:rPr lang="en-US" altLang="zh-CN">
                <a:sym typeface="+mn-ea"/>
              </a:rPr>
              <a:t>32766 + 18</a:t>
            </a:r>
            <a:endParaRPr lang="en-US" altLang="zh-CN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如果可能，应选择合适类型。如改为：</a:t>
            </a:r>
            <a:r>
              <a:rPr lang="en-US" altLang="zh-CN">
                <a:sym typeface="+mn-ea"/>
              </a:rPr>
              <a:t>32766L + 18L 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137218" name="幻灯片图像占位符 13721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7219" name="文本占位符 137218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 anchor="ctr"/>
          <a:lstStyle/>
          <a:p>
            <a:pPr lvl="0"/>
            <a:r>
              <a:rPr lang="zh-CN" altLang="en-US" sz="1400" dirty="0"/>
              <a:t>混合类型计算中自动插入数值转换动作，由原类型的值</a:t>
            </a:r>
            <a:r>
              <a:rPr lang="zh-CN" altLang="en-US" sz="1400" dirty="0">
                <a:solidFill>
                  <a:schemeClr val="accent2"/>
                </a:solidFill>
              </a:rPr>
              <a:t>产生出新值</a:t>
            </a:r>
            <a:r>
              <a:rPr lang="zh-CN" altLang="en-US" sz="1400" dirty="0"/>
              <a:t>后参与计算。</a:t>
            </a:r>
            <a:endParaRPr lang="zh-CN" altLang="en-US" sz="14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defTabSz="990600" eaLnBrk="1" hangingPunct="1"/>
            <a:fld id="{9A0DB2DC-4C9A-4742-B13C-FB6460FD3503}" type="slidenum">
              <a:rPr lang="zh-CN" altLang="en-US" sz="1300" dirty="0"/>
            </a:fld>
            <a:endParaRPr lang="zh-CN" altLang="en-US" sz="1300" dirty="0"/>
          </a:p>
        </p:txBody>
      </p:sp>
      <p:sp>
        <p:nvSpPr>
          <p:cNvPr id="231426" name="幻灯片图像占位符 23142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31427" name="文本占位符 231426"/>
          <p:cNvSpPr>
            <a:spLocks noGrp="1"/>
          </p:cNvSpPr>
          <p:nvPr>
            <p:ph type="body" idx="1"/>
          </p:nvPr>
        </p:nvSpPr>
        <p:spPr/>
        <p:txBody>
          <a:bodyPr lIns="99048" tIns="49524" rIns="99048" bIns="49524" anchor="ctr"/>
          <a:lstStyle/>
          <a:p>
            <a:pPr lvl="0"/>
            <a:r>
              <a:rPr lang="zh-CN" altLang="en-US" dirty="0"/>
              <a:t>图灵理论的一个基本要求是所有信息都可用符号编码，包括图灵机本身。</a:t>
            </a:r>
            <a:endParaRPr lang="zh-CN" altLang="en-US" dirty="0"/>
          </a:p>
          <a:p>
            <a:pPr lvl="0"/>
            <a:r>
              <a:rPr lang="zh-CN" altLang="en-US" dirty="0"/>
              <a:t>实际需要处理的信息丰富多彩，怎么办？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1186" name="标题 221185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lstStyle>
            <a:lvl1pPr lvl="0">
              <a:buClrTx/>
              <a:buSzTx/>
              <a:buFontTx/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221187" name="副标题 221186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21188" name="日期占位符 22118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21189" name="页脚占位符 22118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Cambria Math" panose="02040503050406030204" charset="0"/>
              </a:defRPr>
            </a:lvl1pPr>
          </a:lstStyle>
          <a:p>
            <a:pPr eaLnBrk="1" hangingPunct="1"/>
            <a:endParaRPr lang="zh-CN" altLang="en-US" dirty="0"/>
          </a:p>
        </p:txBody>
      </p:sp>
      <p:sp>
        <p:nvSpPr>
          <p:cNvPr id="221190" name="灯片编号占位符 22118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Cambria" panose="02040503050406030204" pitchFamily="18" charset="0"/>
              </a:defRPr>
            </a:lvl1pPr>
          </a:lstStyle>
          <a:p>
            <a:pPr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="0"/>
            </a:lvl1pPr>
            <a:lvl2pPr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="0"/>
            </a:lvl2pPr>
            <a:lvl3pPr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="0"/>
            </a:lvl3pPr>
            <a:lvl4pPr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="0"/>
            </a:lvl4pPr>
            <a:lvl5pPr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b="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86610" cy="5400675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9078" y="981075"/>
            <a:ext cx="3986610" cy="5400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20" y="126365"/>
            <a:ext cx="7886700" cy="8223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20" y="1062355"/>
            <a:ext cx="3787775" cy="82359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20" y="2068195"/>
            <a:ext cx="3787775" cy="3987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650" y="1062355"/>
            <a:ext cx="3823970" cy="823595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650" y="2068195"/>
            <a:ext cx="3823970" cy="412115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Times New Roman" panose="02020603050405020304" pitchFamily="18" charset="0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Cambria" panose="02040503050406030204" pitchFamily="18" charset="0"/>
              </a:rPr>
            </a:fld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mbria" panose="02040503050406030204" pitchFamily="18" charset="0"/>
              </a:rPr>
            </a:fld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>
                <a:latin typeface="Cambria" panose="02040503050406030204" pitchFamily="18" charset="0"/>
              </a:rPr>
            </a:fld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Cambria" panose="02040503050406030204" pitchFamily="18" charset="0"/>
              </a:rPr>
            </a:fld>
            <a:endParaRPr lang="zh-CN" altLang="en-US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22016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135938" cy="64928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20162"/>
          <p:cNvSpPr>
            <a:spLocks noGrp="1"/>
          </p:cNvSpPr>
          <p:nvPr>
            <p:ph type="body"/>
          </p:nvPr>
        </p:nvSpPr>
        <p:spPr>
          <a:xfrm>
            <a:off x="539750" y="981075"/>
            <a:ext cx="8135938" cy="54006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20164" name="日期占位符 220163"/>
          <p:cNvSpPr>
            <a:spLocks noGrp="1"/>
          </p:cNvSpPr>
          <p:nvPr>
            <p:ph type="dt" sz="half" idx="2"/>
          </p:nvPr>
        </p:nvSpPr>
        <p:spPr>
          <a:xfrm>
            <a:off x="457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Cambria" panose="02040503050406030204" pitchFamily="18" charset="0"/>
              </a:defRPr>
            </a:lvl1pPr>
          </a:lstStyle>
          <a:p>
            <a:pPr lvl="0" eaLnBrk="1" hangingPunct="1"/>
            <a:fld id="{BB962C8B-B14F-4D97-AF65-F5344CB8AC3E}" type="datetime1">
              <a:rPr lang="zh-CN" altLang="en-US" dirty="0"/>
            </a:fld>
            <a:endParaRPr lang="zh-CN" altLang="en-US" dirty="0"/>
          </a:p>
        </p:txBody>
      </p:sp>
      <p:sp>
        <p:nvSpPr>
          <p:cNvPr id="220165" name="页脚占位符 220164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Cambria Math" panose="02040503050406030204" charset="0"/>
                <a:ea typeface="华文中宋" panose="02010600040101010101" charset="-122"/>
                <a:cs typeface="Times New Roman" panose="02020603050405020304" pitchFamily="18" charset="0"/>
              </a:defRPr>
            </a:lvl1pPr>
          </a:lstStyle>
          <a:p>
            <a:pPr lvl="0" eaLnBrk="1" hangingPunct="1"/>
            <a:endParaRPr lang="zh-CN" altLang="en-US" dirty="0"/>
          </a:p>
        </p:txBody>
      </p:sp>
      <p:sp>
        <p:nvSpPr>
          <p:cNvPr id="220166" name="灯片编号占位符 220165"/>
          <p:cNvSpPr>
            <a:spLocks noGrp="1"/>
          </p:cNvSpPr>
          <p:nvPr>
            <p:ph type="sldNum" sz="quarter" idx="4"/>
          </p:nvPr>
        </p:nvSpPr>
        <p:spPr>
          <a:xfrm>
            <a:off x="6553200" y="6381750"/>
            <a:ext cx="2133600" cy="339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Cambria" panose="020405030504060302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tx2"/>
          </a:solidFill>
          <a:latin typeface="Cambria Math" panose="02040503050406030204" charset="0"/>
          <a:ea typeface="+mj-ea"/>
          <a:cs typeface="Times New Roman" panose="02020603050405020304" pitchFamily="18" charset="0"/>
        </a:defRPr>
      </a:lvl1pPr>
    </p:titleStyle>
    <p:bodyStyle>
      <a:lvl1pPr marL="342900" lvl="0" indent="-342900" algn="l" defTabSz="914400" rtl="0" eaLnBrk="1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Cambria Math" panose="02040503050406030204" charset="0"/>
          <a:ea typeface="+mn-ea"/>
          <a:cs typeface="Times New Roman" panose="02020603050405020304" pitchFamily="18" charset="0"/>
        </a:defRPr>
      </a:lvl1pPr>
      <a:lvl2pPr marL="742950" lvl="1" indent="-285750" algn="l" defTabSz="914400" rtl="0" eaLnBrk="1" fontAlgn="base" latinLnBrk="0" hangingPunct="0">
        <a:lnSpc>
          <a:spcPct val="100000"/>
        </a:lnSpc>
        <a:spcBef>
          <a:spcPct val="5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Cambria Math" panose="02040503050406030204" charset="0"/>
          <a:ea typeface="+mn-ea"/>
          <a:cs typeface="Times New Roman" panose="02020603050405020304" pitchFamily="18" charset="0"/>
        </a:defRPr>
      </a:lvl2pPr>
      <a:lvl3pPr marL="1143000" lvl="2" indent="-228600" algn="l" defTabSz="914400" rtl="0" eaLnBrk="1" fontAlgn="base" latinLnBrk="0" hangingPunct="0">
        <a:lnSpc>
          <a:spcPct val="100000"/>
        </a:lnSpc>
        <a:spcBef>
          <a:spcPct val="50000"/>
        </a:spcBef>
        <a:spcAft>
          <a:spcPct val="0"/>
        </a:spcAft>
        <a:buSzTx/>
        <a:buFontTx/>
        <a:buChar char="•"/>
        <a:defRPr sz="2400" b="0" i="0" u="none" kern="1200" baseline="0">
          <a:solidFill>
            <a:schemeClr val="tx1"/>
          </a:solidFill>
          <a:latin typeface="Cambria Math" panose="02040503050406030204" charset="0"/>
          <a:ea typeface="+mn-ea"/>
          <a:cs typeface="Times New Roman" panose="02020603050405020304" pitchFamily="18" charset="0"/>
        </a:defRPr>
      </a:lvl3pPr>
      <a:lvl4pPr marL="1600200" lvl="3" indent="-228600" algn="l" defTabSz="914400" rtl="0" eaLnBrk="1" fontAlgn="base" latinLnBrk="0" hangingPunct="0">
        <a:lnSpc>
          <a:spcPct val="100000"/>
        </a:lnSpc>
        <a:spcBef>
          <a:spcPct val="50000"/>
        </a:spcBef>
        <a:spcAft>
          <a:spcPct val="0"/>
        </a:spcAft>
        <a:buSzTx/>
        <a:buFontTx/>
        <a:buChar char="–"/>
        <a:defRPr sz="2000" b="0" i="0" u="none" kern="1200" baseline="0">
          <a:solidFill>
            <a:schemeClr val="tx1"/>
          </a:solidFill>
          <a:latin typeface="Cambria Math" panose="02040503050406030204" charset="0"/>
          <a:ea typeface="+mn-ea"/>
          <a:cs typeface="Times New Roman" panose="02020603050405020304" pitchFamily="18" charset="0"/>
        </a:defRPr>
      </a:lvl4pPr>
      <a:lvl5pPr marL="2057400" lvl="4" indent="-228600" algn="l" defTabSz="914400" rtl="0" eaLnBrk="1" fontAlgn="base" latinLnBrk="0" hangingPunct="0">
        <a:lnSpc>
          <a:spcPct val="100000"/>
        </a:lnSpc>
        <a:spcBef>
          <a:spcPct val="5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Cambria Math" panose="02040503050406030204" charset="0"/>
          <a:ea typeface="+mn-ea"/>
          <a:cs typeface="Times New Roman" panose="02020603050405020304" pitchFamily="18" charset="0"/>
        </a:defRPr>
      </a:lvl5pPr>
      <a:lvl6pPr marL="2514600" lvl="5" indent="-228600" algn="l" defTabSz="914400" rtl="0" eaLnBrk="1" fontAlgn="base" latinLnBrk="0" hangingPunct="0">
        <a:lnSpc>
          <a:spcPct val="100000"/>
        </a:lnSpc>
        <a:spcBef>
          <a:spcPct val="5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Cambria Math" panose="02040503050406030204" charset="0"/>
          <a:ea typeface="+mn-ea"/>
          <a:cs typeface="Times New Roman" panose="02020603050405020304" pitchFamily="18" charset="0"/>
        </a:defRPr>
      </a:lvl6pPr>
      <a:lvl7pPr marL="2971800" lvl="6" indent="-228600" algn="l" defTabSz="914400" rtl="0" eaLnBrk="1" fontAlgn="base" latinLnBrk="0" hangingPunct="0">
        <a:lnSpc>
          <a:spcPct val="100000"/>
        </a:lnSpc>
        <a:spcBef>
          <a:spcPct val="5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Cambria Math" panose="02040503050406030204" charset="0"/>
          <a:ea typeface="+mn-ea"/>
          <a:cs typeface="Times New Roman" panose="02020603050405020304" pitchFamily="18" charset="0"/>
        </a:defRPr>
      </a:lvl7pPr>
      <a:lvl8pPr marL="3429000" lvl="7" indent="-228600" algn="l" defTabSz="914400" rtl="0" eaLnBrk="1" fontAlgn="base" latinLnBrk="0" hangingPunct="0">
        <a:lnSpc>
          <a:spcPct val="100000"/>
        </a:lnSpc>
        <a:spcBef>
          <a:spcPct val="5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Cambria Math" panose="02040503050406030204" charset="0"/>
          <a:ea typeface="+mn-ea"/>
          <a:cs typeface="Times New Roman" panose="02020603050405020304" pitchFamily="18" charset="0"/>
        </a:defRPr>
      </a:lvl8pPr>
      <a:lvl9pPr marL="3886200" lvl="8" indent="-228600" algn="l" defTabSz="914400" rtl="0" eaLnBrk="1" fontAlgn="base" latinLnBrk="0" hangingPunct="0">
        <a:lnSpc>
          <a:spcPct val="100000"/>
        </a:lnSpc>
        <a:spcBef>
          <a:spcPct val="50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Cambria Math" panose="02040503050406030204" charset="0"/>
          <a:ea typeface="+mn-ea"/>
          <a:cs typeface="Times New Roman" panose="02020603050405020304" pitchFamily="18" charset="0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hyperlink" Target="https://devcpp.gitee.io/pto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hyperlink" Target="https://gitee.com/devcpp/ptop/" TargetMode="Externa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13.xml"/></Relationships>
</file>

<file path=ppt/slides/_rels/slide10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26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7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tags" Target="../tags/tag6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wmf"/><Relationship Id="rId8" Type="http://schemas.openxmlformats.org/officeDocument/2006/relationships/oleObject" Target="../embeddings/oleObject14.bin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15.bin"/><Relationship Id="rId1" Type="http://schemas.openxmlformats.org/officeDocument/2006/relationships/tags" Target="../tags/tag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7.bin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8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2.png"/><Relationship Id="rId1" Type="http://schemas.openxmlformats.org/officeDocument/2006/relationships/tags" Target="../tags/tag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1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标题 4100"/>
          <p:cNvSpPr>
            <a:spLocks noGrp="1"/>
          </p:cNvSpPr>
          <p:nvPr>
            <p:ph type="ctrTitle"/>
          </p:nvPr>
        </p:nvSpPr>
        <p:spPr>
          <a:solidFill>
            <a:schemeClr val="accent1"/>
          </a:solidFill>
        </p:spPr>
        <p:txBody>
          <a:bodyPr anchor="ctr"/>
          <a:lstStyle/>
          <a:p>
            <a:pPr defTabSz="914400">
              <a:buSzTx/>
            </a:pPr>
            <a:r>
              <a:rPr lang="zh-CN" altLang="en-US" sz="4800" kern="1200" baseline="0">
                <a:latin typeface="+mn-lt"/>
                <a:ea typeface="黑体" panose="02010609060101010101" pitchFamily="49" charset="-122"/>
                <a:cs typeface="+mn-lt"/>
              </a:rPr>
              <a:t>第 </a:t>
            </a:r>
            <a:r>
              <a:rPr lang="en-US" altLang="zh-CN" sz="4800" kern="1200" baseline="0">
                <a:latin typeface="+mn-lt"/>
                <a:ea typeface="黑体" panose="02010609060101010101" pitchFamily="49" charset="-122"/>
                <a:cs typeface="+mn-lt"/>
              </a:rPr>
              <a:t>2 </a:t>
            </a:r>
            <a:r>
              <a:rPr lang="zh-CN" altLang="en-US" sz="4800" kern="1200" baseline="0" dirty="0">
                <a:latin typeface="+mn-lt"/>
                <a:ea typeface="黑体" panose="02010609060101010101" pitchFamily="49" charset="-122"/>
                <a:cs typeface="+mn-lt"/>
              </a:rPr>
              <a:t>章  </a:t>
            </a:r>
            <a:br>
              <a:rPr lang="zh-CN" altLang="en-US" sz="4800" kern="1200" baseline="0" dirty="0">
                <a:latin typeface="+mn-lt"/>
                <a:ea typeface="黑体" panose="02010609060101010101" pitchFamily="49" charset="-122"/>
                <a:cs typeface="+mn-lt"/>
              </a:rPr>
            </a:br>
            <a:r>
              <a:rPr lang="zh-CN" altLang="en-US" sz="4800" kern="1200" baseline="0" dirty="0">
                <a:latin typeface="+mn-lt"/>
                <a:ea typeface="黑体" panose="02010609060101010101" pitchFamily="49" charset="-122"/>
                <a:cs typeface="+mn-lt"/>
              </a:rPr>
              <a:t>数据</a:t>
            </a:r>
            <a:r>
              <a:rPr lang="zh-CN" altLang="en-US" sz="4800" kern="1200" baseline="0">
                <a:latin typeface="+mn-lt"/>
                <a:ea typeface="黑体" panose="02010609060101010101" pitchFamily="49" charset="-122"/>
                <a:cs typeface="+mn-lt"/>
              </a:rPr>
              <a:t>与简单计算程序</a:t>
            </a:r>
            <a:endParaRPr lang="zh-CN" altLang="en-US" sz="4800" kern="1200" baseline="0">
              <a:latin typeface="+mn-lt"/>
              <a:ea typeface="黑体" panose="02010609060101010101" pitchFamily="49" charset="-122"/>
              <a:cs typeface="+mn-lt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371600" y="4318635"/>
            <a:ext cx="6400800" cy="2199640"/>
          </a:xfrm>
        </p:spPr>
        <p:txBody>
          <a:bodyPr/>
          <a:p>
            <a:pPr algn="ctr"/>
            <a:r>
              <a:rPr lang="zh-CN" altLang="en-US" sz="2400">
                <a:sym typeface="+mn-ea"/>
              </a:rPr>
              <a:t>裘宗燕，李安邦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编著</a:t>
            </a:r>
            <a:endParaRPr lang="zh-CN" altLang="en-US" sz="2400"/>
          </a:p>
          <a:p>
            <a:pPr algn="ctr"/>
            <a:r>
              <a:rPr lang="zh-CN" altLang="en-US" sz="2400">
                <a:sym typeface="+mn-ea"/>
              </a:rPr>
              <a:t>《从问题到程序——C/C++程序设计基础》</a:t>
            </a:r>
            <a:endParaRPr lang="zh-CN" altLang="en-US" sz="2400"/>
          </a:p>
          <a:p>
            <a:pPr algn="ctr"/>
            <a:r>
              <a:rPr lang="zh-CN" altLang="en-US" sz="2400">
                <a:sym typeface="+mn-ea"/>
              </a:rPr>
              <a:t>机械工业出版社，2023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  <a:hlinkClick r:id="rId1" action="ppaction://hlinkfile"/>
              </a:rPr>
              <a:t>https://devcpp.gitee.io/ptop</a:t>
            </a:r>
            <a:endParaRPr lang="zh-CN" altLang="en-US" sz="2400">
              <a:sym typeface="+mn-ea"/>
            </a:endParaRPr>
          </a:p>
        </p:txBody>
      </p:sp>
      <p:sp>
        <p:nvSpPr>
          <p:cNvPr id="4103" name="文本框 4102"/>
          <p:cNvSpPr txBox="1"/>
          <p:nvPr/>
        </p:nvSpPr>
        <p:spPr>
          <a:xfrm>
            <a:off x="2268538" y="476250"/>
            <a:ext cx="4752975" cy="52197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高级语言程序设计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560" y="3860165"/>
            <a:ext cx="1467485" cy="203835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1266" name="标题 112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2.2.1</a:t>
            </a:r>
            <a:r>
              <a:rPr lang="zh-CN" altLang="en-US"/>
              <a:t>　几个常用类型</a:t>
            </a:r>
            <a:endParaRPr lang="zh-CN" altLang="en-US"/>
          </a:p>
        </p:txBody>
      </p:sp>
      <p:sp>
        <p:nvSpPr>
          <p:cNvPr id="11267" name="内容占位符 112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accent2"/>
                </a:solidFill>
              </a:rPr>
              <a:t>1</a:t>
            </a:r>
            <a:r>
              <a:rPr lang="zh-CN" altLang="en-US" b="1">
                <a:solidFill>
                  <a:schemeClr val="accent2"/>
                </a:solidFill>
              </a:rPr>
              <a:t>、整数类型和整数</a:t>
            </a:r>
            <a:endParaRPr lang="zh-CN" altLang="en-US" b="1">
              <a:solidFill>
                <a:schemeClr val="accent2"/>
              </a:solidFill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C/C++ </a:t>
            </a:r>
            <a:r>
              <a:rPr lang="zh-CN" altLang="en-US"/>
              <a:t>语言里有多个整数类型</a:t>
            </a:r>
            <a:endParaRPr lang="zh-CN" altLang="en-US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tx1"/>
                </a:solidFill>
              </a:rPr>
              <a:t>常用：</a:t>
            </a:r>
            <a:r>
              <a:rPr lang="zh-CN" altLang="en-US">
                <a:solidFill>
                  <a:schemeClr val="accent2"/>
                </a:solidFill>
              </a:rPr>
              <a:t>                      </a:t>
            </a:r>
            <a:r>
              <a:rPr lang="en-US" altLang="zh-CN">
                <a:solidFill>
                  <a:schemeClr val="accent2"/>
                </a:solidFill>
              </a:rPr>
              <a:t>int</a:t>
            </a:r>
            <a:endParaRPr lang="en-US" altLang="zh-CN">
              <a:solidFill>
                <a:schemeClr val="accent2"/>
              </a:solidFill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tx1"/>
                </a:solidFill>
              </a:rPr>
              <a:t>其它：</a:t>
            </a:r>
            <a:r>
              <a:rPr lang="en-US" altLang="zh-CN" u="sng">
                <a:solidFill>
                  <a:schemeClr val="accent2"/>
                </a:solidFill>
              </a:rPr>
              <a:t>short int</a:t>
            </a:r>
            <a:r>
              <a:rPr lang="en-US" altLang="zh-CN">
                <a:solidFill>
                  <a:schemeClr val="tx1"/>
                </a:solidFill>
              </a:rPr>
              <a:t> (</a:t>
            </a:r>
            <a:r>
              <a:rPr lang="zh-CN" altLang="en-US">
                <a:solidFill>
                  <a:schemeClr val="tx1"/>
                </a:solidFill>
              </a:rPr>
              <a:t>简称</a:t>
            </a:r>
            <a:r>
              <a:rPr lang="en-US" altLang="zh-CN">
                <a:solidFill>
                  <a:schemeClr val="tx1"/>
                </a:solidFill>
              </a:rPr>
              <a:t>short),  </a:t>
            </a:r>
            <a:r>
              <a:rPr lang="en-US" altLang="zh-CN" u="sng">
                <a:solidFill>
                  <a:schemeClr val="accent2"/>
                </a:solidFill>
              </a:rPr>
              <a:t>long int</a:t>
            </a:r>
            <a:r>
              <a:rPr lang="en-US" altLang="zh-CN">
                <a:solidFill>
                  <a:schemeClr val="tx1"/>
                </a:solidFill>
              </a:rPr>
              <a:t> (</a:t>
            </a:r>
            <a:r>
              <a:rPr lang="zh-CN" altLang="en-US">
                <a:solidFill>
                  <a:schemeClr val="tx1"/>
                </a:solidFill>
              </a:rPr>
              <a:t>简称</a:t>
            </a:r>
            <a:r>
              <a:rPr lang="en-US" altLang="zh-CN">
                <a:solidFill>
                  <a:schemeClr val="tx1"/>
                </a:solidFill>
              </a:rPr>
              <a:t>long),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tx1"/>
                </a:solidFill>
              </a:rPr>
              <a:t>             </a:t>
            </a:r>
            <a:r>
              <a:rPr lang="en-US" altLang="zh-CN" u="sng">
                <a:solidFill>
                  <a:schemeClr val="accent2"/>
                </a:solidFill>
              </a:rPr>
              <a:t>long long int</a:t>
            </a:r>
            <a:r>
              <a:rPr lang="zh-CN" altLang="en-US">
                <a:sym typeface="+mn-ea"/>
              </a:rPr>
              <a:t>（简称</a:t>
            </a:r>
            <a:r>
              <a:rPr lang="en-US" altLang="zh-CN">
                <a:sym typeface="+mn-ea"/>
              </a:rPr>
              <a:t> </a:t>
            </a:r>
            <a:r>
              <a:rPr lang="en-US" altLang="zh-CN" u="sng">
                <a:sym typeface="+mn-ea"/>
              </a:rPr>
              <a:t>long long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olidFill>
                <a:schemeClr val="accent2"/>
              </a:solidFill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ym typeface="+mn-ea"/>
              </a:rPr>
              <a:t>int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short </a:t>
            </a:r>
            <a:r>
              <a:rPr lang="zh-CN" altLang="en-US" dirty="0">
                <a:sym typeface="+mn-ea"/>
              </a:rPr>
              <a:t>和 </a:t>
            </a:r>
            <a:r>
              <a:rPr lang="en-US" altLang="zh-CN">
                <a:sym typeface="+mn-ea"/>
              </a:rPr>
              <a:t>long </a:t>
            </a:r>
            <a:r>
              <a:rPr lang="zh-CN" altLang="en-US" dirty="0">
                <a:sym typeface="+mn-ea"/>
              </a:rPr>
              <a:t>都是</a:t>
            </a:r>
            <a:r>
              <a:rPr lang="zh-CN" altLang="en-US">
                <a:sym typeface="+mn-ea"/>
              </a:rPr>
              <a:t>关键字</a:t>
            </a:r>
            <a:endParaRPr lang="zh-CN" altLang="en-US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solidFill>
                <a:schemeClr val="accent2"/>
              </a:solidFill>
              <a:sym typeface="+mn-ea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chemeClr val="accent2"/>
                </a:solidFill>
                <a:sym typeface="+mn-ea"/>
              </a:rPr>
              <a:t>不同整数类型所用编码位数可能不同。</a:t>
            </a:r>
            <a:endParaRPr lang="zh-CN" altLang="en-US">
              <a:solidFill>
                <a:schemeClr val="accent2"/>
              </a:solidFill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long </a:t>
            </a:r>
            <a:r>
              <a:rPr lang="zh-CN" altLang="en-US"/>
              <a:t>类型的数据</a:t>
            </a:r>
            <a:r>
              <a:rPr lang="zh-CN" altLang="en-US" dirty="0"/>
              <a:t>表示</a:t>
            </a:r>
            <a:r>
              <a:rPr lang="zh-CN" altLang="en-US"/>
              <a:t>范围等于或</a:t>
            </a:r>
            <a:r>
              <a:rPr lang="zh-CN" altLang="en-US" dirty="0"/>
              <a:t>大于 </a:t>
            </a:r>
            <a:r>
              <a:rPr lang="en-US" altLang="zh-CN"/>
              <a:t>int </a:t>
            </a:r>
            <a:r>
              <a:rPr lang="zh-CN" altLang="en-US"/>
              <a:t>类型的数据表示范围</a:t>
            </a:r>
            <a:r>
              <a:rPr lang="zh-CN" altLang="en-US" dirty="0"/>
              <a:t>。具体由 </a:t>
            </a:r>
            <a:r>
              <a:rPr lang="en-US" altLang="zh-CN"/>
              <a:t>C /C++</a:t>
            </a:r>
            <a:r>
              <a:rPr lang="zh-CN" altLang="en-US" dirty="0"/>
              <a:t>系统</a:t>
            </a:r>
            <a:r>
              <a:rPr lang="zh-CN" altLang="en-US"/>
              <a:t>确定。</a:t>
            </a:r>
            <a:endParaRPr lang="en-US" altLang="zh-CN"/>
          </a:p>
        </p:txBody>
      </p:sp>
      <p:sp>
        <p:nvSpPr>
          <p:cNvPr id="11268" name="爆炸形 1 11267"/>
          <p:cNvSpPr/>
          <p:nvPr/>
        </p:nvSpPr>
        <p:spPr>
          <a:xfrm>
            <a:off x="8172450" y="2492375"/>
            <a:ext cx="503238" cy="431800"/>
          </a:xfrm>
          <a:prstGeom prst="irregularSeal1">
            <a:avLst/>
          </a:prstGeom>
          <a:solidFill>
            <a:srgbClr val="FFFF00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教学安排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课后作业：</a:t>
            </a:r>
            <a:r>
              <a:rPr lang="en-US" altLang="zh-CN" u="sng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ptop-</a:t>
            </a:r>
            <a:r>
              <a:rPr lang="zh-CN" altLang="en-US" u="sng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课后作业</a:t>
            </a:r>
            <a:r>
              <a:rPr lang="en-US" altLang="zh-CN" u="sng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-</a:t>
            </a:r>
            <a:r>
              <a:rPr lang="en-US" altLang="zh-CN" u="sng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r>
              <a:rPr lang="en-US" altLang="zh-CN" u="sng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.docx</a:t>
            </a:r>
            <a:endParaRPr lang="en-US" altLang="zh-CN" u="sng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网址：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hlinkClick r:id="rId1" action="ppaction://hlinkfile"/>
              </a:rPr>
              <a:t>https://gitee.com/devcpp/ptop/</a:t>
            </a:r>
            <a:endParaRPr lang="en-US" altLang="zh-CN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457200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从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“</a:t>
            </a:r>
            <a:r>
              <a:rPr lang="zh-CN" altLang="en-US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课后作业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”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文件夹中下载。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Cambria" panose="02040503050406030204" pitchFamily="18" charset="0"/>
              </a:rPr>
            </a:fld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39750" y="5805805"/>
            <a:ext cx="8207375" cy="6070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u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•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–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b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本页隐藏，不播放</a:t>
            </a:r>
            <a:endParaRPr lang="zh-CN" b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/>
    </mc:Choice>
    <mc:Fallback>
      <p:transition spd="med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第二周上机练习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545" y="404495"/>
            <a:ext cx="8136255" cy="6028055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从本次上机实验开始，为了提高师生交流的效率，老师将会以比较简洁的方式说话，而不再详细描述每一个微小而具体的操作。例如：</a:t>
            </a:r>
            <a:endParaRPr lang="zh-CN" altLang="en-US" sz="2400"/>
          </a:p>
          <a:p>
            <a:r>
              <a:rPr lang="zh-CN" altLang="en-US">
                <a:solidFill>
                  <a:srgbClr val="FF0000"/>
                </a:solidFill>
              </a:rPr>
              <a:t>编写程序</a:t>
            </a:r>
            <a:r>
              <a:rPr lang="zh-CN" altLang="en-US" sz="2400"/>
              <a:t>：打开</a:t>
            </a:r>
            <a:r>
              <a:rPr lang="en-US" altLang="zh-CN" sz="2400"/>
              <a:t> Dev-C++ </a:t>
            </a:r>
            <a:r>
              <a:rPr lang="zh-CN" altLang="en-US" sz="2400"/>
              <a:t>软件，新建一个源文件，然后在其中进行编辑操作。</a:t>
            </a:r>
            <a:endParaRPr lang="zh-CN" altLang="en-US" sz="2400"/>
          </a:p>
          <a:p>
            <a:r>
              <a:rPr lang="zh-CN" altLang="en-US">
                <a:solidFill>
                  <a:srgbClr val="FF0000"/>
                </a:solidFill>
              </a:rPr>
              <a:t>保存文件</a:t>
            </a:r>
            <a:r>
              <a:rPr lang="zh-CN" altLang="en-US" sz="2400"/>
              <a:t>：在</a:t>
            </a:r>
            <a:r>
              <a:rPr lang="en-US" altLang="zh-CN" sz="2400"/>
              <a:t> Dev-C++ </a:t>
            </a:r>
            <a:r>
              <a:rPr lang="zh-CN" altLang="en-US" sz="2400"/>
              <a:t>中编辑源程序时，点击工具栏上的</a:t>
            </a:r>
            <a:r>
              <a:rPr lang="en-US" altLang="zh-CN" sz="2400"/>
              <a:t>“</a:t>
            </a:r>
            <a:r>
              <a:rPr lang="zh-CN" altLang="en-US" sz="2400"/>
              <a:t>保存</a:t>
            </a:r>
            <a:r>
              <a:rPr lang="en-US" altLang="zh-CN" sz="2400"/>
              <a:t>”</a:t>
            </a:r>
            <a:r>
              <a:rPr lang="zh-CN" altLang="en-US" sz="2400"/>
              <a:t>按钮或</a:t>
            </a:r>
            <a:r>
              <a:rPr lang="en-US" altLang="zh-CN" sz="2400"/>
              <a:t>“</a:t>
            </a:r>
            <a:r>
              <a:rPr lang="zh-CN" altLang="en-US" sz="2400"/>
              <a:t>保存全部</a:t>
            </a:r>
            <a:r>
              <a:rPr lang="en-US" altLang="zh-CN" sz="2400"/>
              <a:t>”</a:t>
            </a:r>
            <a:r>
              <a:rPr lang="zh-CN" altLang="en-US" sz="2400"/>
              <a:t>按锯，对新文件需要找到一个保存位置并按照规定的格式命名然后保存；对旧文件就是按照原有的文件名把当前源文件保存起来。</a:t>
            </a:r>
            <a:endParaRPr lang="zh-CN" altLang="en-US" sz="2400"/>
          </a:p>
          <a:p>
            <a:r>
              <a:rPr lang="zh-CN" altLang="en-US">
                <a:solidFill>
                  <a:srgbClr val="FF0000"/>
                </a:solidFill>
              </a:rPr>
              <a:t>编译</a:t>
            </a:r>
            <a:r>
              <a:rPr lang="zh-CN" altLang="en-US" sz="2400"/>
              <a:t>：请点击工具栏上的</a:t>
            </a:r>
            <a:r>
              <a:rPr lang="en-US" altLang="zh-CN" sz="2400"/>
              <a:t>“</a:t>
            </a:r>
            <a:r>
              <a:rPr lang="zh-CN" altLang="en-US" sz="2400"/>
              <a:t>编译</a:t>
            </a:r>
            <a:r>
              <a:rPr lang="en-US" altLang="zh-CN" sz="2400"/>
              <a:t>”</a:t>
            </a:r>
            <a:r>
              <a:rPr lang="zh-CN" altLang="en-US" sz="2400"/>
              <a:t>按钮，对当前正在编辑的源程序进行编译。</a:t>
            </a:r>
            <a:endParaRPr lang="zh-CN" altLang="en-US" sz="2400"/>
          </a:p>
          <a:p>
            <a:r>
              <a:rPr lang="zh-CN" altLang="en-US">
                <a:solidFill>
                  <a:srgbClr val="FF0000"/>
                </a:solidFill>
              </a:rPr>
              <a:t>运行</a:t>
            </a:r>
            <a:r>
              <a:rPr lang="zh-CN" altLang="en-US" sz="2400"/>
              <a:t>：源程序编译成功之后，请点击工具栏上的</a:t>
            </a:r>
            <a:r>
              <a:rPr lang="en-US" altLang="zh-CN" sz="2400"/>
              <a:t>“</a:t>
            </a:r>
            <a:r>
              <a:rPr lang="zh-CN" altLang="en-US" sz="2400"/>
              <a:t>运行</a:t>
            </a:r>
            <a:r>
              <a:rPr lang="en-US" altLang="zh-CN" sz="2400"/>
              <a:t>”</a:t>
            </a:r>
            <a:r>
              <a:rPr lang="zh-CN" altLang="en-US" sz="2400"/>
              <a:t>按钮，以运行编译生成的可执行文件。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525780"/>
            <a:ext cx="8136255" cy="585597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连接到</a:t>
            </a:r>
            <a:r>
              <a:rPr lang="en-US" altLang="zh-CN">
                <a:solidFill>
                  <a:srgbClr val="FF0000"/>
                </a:solidFill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FTP</a:t>
            </a:r>
            <a:r>
              <a:rPr lang="zh-CN" altLang="en-US" sz="240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：</a:t>
            </a:r>
            <a:r>
              <a:rPr lang="zh-CN" altLang="en-US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双击打开“此电脑”或资源管理器，在地址栏中键入</a:t>
            </a:r>
            <a:r>
              <a:rPr lang="en-US" altLang="zh-CN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FTP 服务器的网址（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你应该记录下来，不要再询问老师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“FTP</a:t>
            </a:r>
            <a:r>
              <a:rPr lang="zh-CN" altLang="en-US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服务器的网址是什么？</a:t>
            </a:r>
            <a:r>
              <a:rPr lang="en-US" altLang="zh-CN" sz="2400" dirty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”</a:t>
            </a:r>
            <a:r>
              <a:rPr lang="zh-CN" altLang="en-US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）并按回车键，就会连接到 FTP 服务器。如果未连接，有可能是服务器未打开（请呼叫老师），也可能是本机网络有问题（需要自行处理）。</a:t>
            </a:r>
            <a:endParaRPr lang="zh-CN" altLang="en-US" sz="2400" dirty="0">
              <a:latin typeface="Cambria" panose="02040503050406030204" pitchFamily="18" charset="0"/>
              <a:ea typeface="+mn-ea"/>
              <a:cs typeface="Cambria" panose="02040503050406030204" pitchFamily="18" charset="0"/>
              <a:sym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下载文件</a:t>
            </a:r>
            <a:r>
              <a:rPr lang="zh-CN" altLang="en-US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：连接到</a:t>
            </a:r>
            <a:r>
              <a:rPr lang="en-US" altLang="zh-CN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 FTP </a:t>
            </a:r>
            <a:r>
              <a:rPr lang="zh-CN" altLang="en-US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服务器之后，从中找到某个文件，然后用鼠标单击选中它，并拖动到本机。</a:t>
            </a:r>
            <a:endParaRPr lang="zh-CN" altLang="en-US" sz="2400" kern="1200" baseline="0" dirty="0">
              <a:latin typeface="Cambria" panose="02040503050406030204" pitchFamily="18" charset="0"/>
              <a:ea typeface="+mn-ea"/>
              <a:cs typeface="Cambria" panose="02040503050406030204" pitchFamily="18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上传源文件</a:t>
            </a:r>
            <a:r>
              <a:rPr lang="zh-CN" altLang="en-US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：连接到</a:t>
            </a:r>
            <a:r>
              <a:rPr lang="en-US" altLang="zh-CN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 FTP </a:t>
            </a:r>
            <a:r>
              <a:rPr lang="zh-CN" altLang="en-US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服务器之后，在本机找到自己编辑保存的源程序文件，用鼠标单击选中，并拖动到</a:t>
            </a:r>
            <a:r>
              <a:rPr lang="en-US" altLang="zh-CN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 FTP </a:t>
            </a:r>
            <a:r>
              <a:rPr lang="zh-CN" altLang="en-US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窗口，从而把文件上传到</a:t>
            </a:r>
            <a:r>
              <a:rPr lang="en-US" altLang="zh-CN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 FTP </a:t>
            </a:r>
            <a:r>
              <a:rPr lang="zh-CN" altLang="en-US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服务器。不需要上传编译生成的可执行文件。</a:t>
            </a:r>
            <a:endParaRPr lang="zh-CN" altLang="en-US" sz="2400" dirty="0">
              <a:latin typeface="Cambria" panose="02040503050406030204" pitchFamily="18" charset="0"/>
              <a:ea typeface="+mn-ea"/>
              <a:cs typeface="Cambria" panose="02040503050406030204" pitchFamily="18" charset="0"/>
              <a:sym typeface="+mn-ea"/>
            </a:endParaRPr>
          </a:p>
          <a:p>
            <a:endParaRPr lang="zh-CN" altLang="en-US" sz="2400" dirty="0">
              <a:latin typeface="Cambria" panose="02040503050406030204" pitchFamily="18" charset="0"/>
              <a:ea typeface="+mn-ea"/>
              <a:cs typeface="Cambria" panose="02040503050406030204" pitchFamily="18" charset="0"/>
              <a:sym typeface="+mn-ea"/>
            </a:endParaRPr>
          </a:p>
          <a:p>
            <a:r>
              <a:rPr lang="zh-CN" altLang="en-US" sz="2400" dirty="0">
                <a:latin typeface="Cambria" panose="02040503050406030204" pitchFamily="18" charset="0"/>
                <a:ea typeface="+mn-ea"/>
                <a:cs typeface="Cambria" panose="02040503050406030204" pitchFamily="18" charset="0"/>
                <a:sym typeface="+mn-ea"/>
              </a:rPr>
              <a:t>请同学们理解老师的这些指令！</a:t>
            </a:r>
            <a:endParaRPr lang="zh-CN" altLang="en-US" sz="240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endParaRPr lang="zh-CN" altLang="en-US" sz="240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文本占位符 7170"/>
          <p:cNvSpPr>
            <a:spLocks noGrp="1"/>
          </p:cNvSpPr>
          <p:nvPr>
            <p:ph idx="1"/>
          </p:nvPr>
        </p:nvSpPr>
        <p:spPr>
          <a:xfrm>
            <a:off x="403225" y="476250"/>
            <a:ext cx="8229600" cy="5649913"/>
          </a:xfrm>
        </p:spPr>
        <p:txBody>
          <a:bodyPr anchor="t"/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</a:pPr>
            <a:r>
              <a:rPr kumimoji="0" lang="zh-CN" altLang="en-US" i="0" u="none" strike="noStrike" kern="1200" cap="none" spc="0" normalizeH="0" baseline="0" noProof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ria" panose="02040503050406030204" pitchFamily="18" charset="0"/>
              </a:rPr>
              <a:t>每次上机实验，</a:t>
            </a:r>
            <a:r>
              <a:rPr kumimoji="0" lang="zh-CN" altLang="en-US" i="0" u="none" strike="noStrike" kern="1200" cap="none" spc="0" normalizeH="0" baseline="0" noProof="1" dirty="0">
                <a:solidFill>
                  <a:srgbClr val="FF0000"/>
                </a:solidFill>
                <a:latin typeface="Cambria" panose="02040503050406030204" pitchFamily="18" charset="0"/>
                <a:ea typeface="+mn-ea"/>
                <a:cs typeface="Cambria" panose="02040503050406030204" pitchFamily="18" charset="0"/>
              </a:rPr>
              <a:t>开机后要检查本机网络是否正常</a:t>
            </a:r>
            <a:r>
              <a:rPr kumimoji="0" lang="zh-CN" altLang="en-US" i="0" u="none" strike="noStrike" kern="1200" cap="none" spc="0" normalizeH="0" baseline="0" noProof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ria" panose="02040503050406030204" pitchFamily="18" charset="0"/>
              </a:rPr>
              <a:t>。如果不正常，可以尝试拔出网线并重新插入，看是否恢复正常。如果不能恢复正常，就更换一台计算机。</a:t>
            </a:r>
            <a:endParaRPr kumimoji="0" lang="zh-CN" altLang="en-US" i="0" u="none" strike="noStrike" kern="1200" cap="none" spc="0" normalizeH="0" baseline="0" noProof="1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Cambria" panose="02040503050406030204" pitchFamily="18" charset="0"/>
            </a:endParaRPr>
          </a:p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</a:pPr>
            <a:r>
              <a:rPr kumimoji="0" lang="zh-CN" altLang="en-US" i="0" u="none" strike="noStrike" kern="1200" cap="none" spc="0" normalizeH="0" baseline="0" noProof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ria" panose="02040503050406030204" pitchFamily="18" charset="0"/>
              </a:rPr>
              <a:t>本机是否已安装</a:t>
            </a:r>
            <a:r>
              <a:rPr kumimoji="0" lang="en-US" altLang="zh-CN" i="0" u="none" strike="noStrike" kern="1200" cap="none" spc="0" normalizeH="0" baseline="0" noProof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ria" panose="02040503050406030204" pitchFamily="18" charset="0"/>
              </a:rPr>
              <a:t> “</a:t>
            </a:r>
            <a:r>
              <a:rPr kumimoji="0" lang="zh-CN" altLang="en-US" i="0" u="none" strike="noStrike" kern="1200" cap="none" spc="0" normalizeH="0" baseline="0" noProof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ria" panose="02040503050406030204" pitchFamily="18" charset="0"/>
              </a:rPr>
              <a:t>小龙</a:t>
            </a:r>
            <a:r>
              <a:rPr kumimoji="0" lang="en-US" altLang="zh-CN" i="0" u="none" strike="noStrike" kern="1200" cap="none" spc="0" normalizeH="0" baseline="0" noProof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ria" panose="02040503050406030204" pitchFamily="18" charset="0"/>
              </a:rPr>
              <a:t>Dev-C++”</a:t>
            </a:r>
            <a:r>
              <a:rPr kumimoji="0" lang="zh-CN" altLang="en-US" i="0" u="none" strike="noStrike" kern="1200" cap="none" spc="0" normalizeH="0" baseline="0" noProof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ria" panose="02040503050406030204" pitchFamily="18" charset="0"/>
              </a:rPr>
              <a:t>？如果没有，就连接到</a:t>
            </a:r>
            <a:r>
              <a:rPr kumimoji="0" lang="en-US" altLang="zh-CN" i="0" u="none" strike="noStrike" kern="1200" cap="none" spc="0" normalizeH="0" baseline="0" noProof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ria" panose="02040503050406030204" pitchFamily="18" charset="0"/>
              </a:rPr>
              <a:t>FTP </a:t>
            </a:r>
            <a:r>
              <a:rPr kumimoji="0" lang="zh-CN" altLang="en-US" i="0" u="none" strike="noStrike" kern="1200" cap="none" spc="0" normalizeH="0" baseline="0" noProof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ria" panose="02040503050406030204" pitchFamily="18" charset="0"/>
              </a:rPr>
              <a:t>服务器，下载安装文件，并在本机上进行安装。</a:t>
            </a:r>
            <a:endParaRPr kumimoji="0" lang="zh-CN" altLang="en-US" i="0" u="none" strike="noStrike" kern="1200" cap="none" spc="0" normalizeH="0" baseline="0" noProof="1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Cambria" panose="02040503050406030204" pitchFamily="18" charset="0"/>
            </a:endParaRPr>
          </a:p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Tx/>
              <a:buSzTx/>
            </a:pPr>
            <a:r>
              <a:rPr kumimoji="0" lang="zh-CN" altLang="en-US" b="0" i="0" u="none" strike="noStrike" kern="1200" cap="none" spc="0" normalizeH="0" baseline="0" noProof="1" dirty="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Cambria" panose="02040503050406030204" pitchFamily="18" charset="0"/>
              </a:rPr>
              <a:t>启动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小龙</a:t>
            </a:r>
            <a:r>
              <a:rPr lang="en-US" altLang="zh-CN" dirty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 Dev-C++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  <a:sym typeface="+mn-ea"/>
              </a:rPr>
              <a:t>，开始上机编程实验。</a:t>
            </a:r>
            <a:endParaRPr kumimoji="0" lang="zh-CN" altLang="en-US" b="0" i="0" u="none" strike="noStrike" kern="1200" cap="none" spc="0" normalizeH="0" baseline="0" noProof="1" dirty="0">
              <a:solidFill>
                <a:schemeClr val="tx1"/>
              </a:solidFill>
              <a:latin typeface="Cambria" panose="02040503050406030204" pitchFamily="18" charset="0"/>
              <a:ea typeface="+mn-ea"/>
              <a:cs typeface="Cambria" panose="02040503050406030204" pitchFamily="18" charset="0"/>
              <a:sym typeface="+mn-ea"/>
            </a:endParaRPr>
          </a:p>
        </p:txBody>
      </p:sp>
      <p:sp>
        <p:nvSpPr>
          <p:cNvPr id="2457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zh-CN" sz="140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52360" y="3861435"/>
            <a:ext cx="676275" cy="704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335915"/>
            <a:ext cx="7922895" cy="2968625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补充介绍一些编辑操作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有一些编辑操作需要事先</a:t>
            </a:r>
            <a:r>
              <a:rPr lang="zh-CN" altLang="en-US" sz="2400">
                <a:solidFill>
                  <a:srgbClr val="FF0000"/>
                </a:solidFill>
              </a:rPr>
              <a:t>选取文本</a:t>
            </a:r>
            <a:r>
              <a:rPr lang="zh-CN" altLang="en-US" sz="2400"/>
              <a:t>然后才能执行：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选取文本</a:t>
            </a:r>
            <a:r>
              <a:rPr lang="zh-CN" altLang="en-US" sz="2400"/>
              <a:t>方法一：光标置于待选取的文本的起点或终点，按住</a:t>
            </a:r>
            <a:r>
              <a:rPr lang="en-US" altLang="zh-CN" sz="2400"/>
              <a:t> Shift </a:t>
            </a:r>
            <a:r>
              <a:rPr lang="zh-CN" altLang="en-US" sz="2400"/>
              <a:t>键不放，再按上下左右光标，即可选取文本。选取的文本会以相反颜色显示。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选取文本</a:t>
            </a:r>
            <a:r>
              <a:rPr lang="zh-CN" altLang="en-US" sz="2400">
                <a:sym typeface="+mn-ea"/>
              </a:rPr>
              <a:t>方法二：鼠标置于待选取的文本的起点或终点，按住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鼠标左键不放，拖动鼠标，即可选取文本。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4140200" y="4941570"/>
            <a:ext cx="2392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把选定的文本行设置为行注释</a:t>
            </a:r>
            <a:endParaRPr lang="zh-CN" altLang="en-US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6840" y="4293235"/>
            <a:ext cx="8768715" cy="3765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5695" y="3644900"/>
            <a:ext cx="2046605" cy="461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剪切到剪贴板</a:t>
            </a:r>
            <a:endParaRPr lang="zh-CN" altLang="en-US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9975" y="3213100"/>
            <a:ext cx="21920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复制到剪贴板</a:t>
            </a:r>
            <a:endParaRPr lang="zh-CN" altLang="en-US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628265" y="4077335"/>
            <a:ext cx="457200" cy="27114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3204210" y="3644900"/>
            <a:ext cx="297815" cy="67564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40200" y="3501390"/>
            <a:ext cx="26574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把剪贴板上的内容粘贴到光标位置</a:t>
            </a:r>
            <a:endParaRPr lang="zh-CN" altLang="en-US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  <a:sym typeface="Symbol" panose="05050102010706020507" pitchFamily="18" charset="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886200" y="3916680"/>
            <a:ext cx="254000" cy="41402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644390" y="4653280"/>
            <a:ext cx="0" cy="28829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395605" y="4934585"/>
            <a:ext cx="212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撤消编辑操作</a:t>
            </a:r>
            <a:endParaRPr lang="zh-CN" altLang="en-US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548130" y="5459730"/>
            <a:ext cx="2120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b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重做已被撤消的编辑操作</a:t>
            </a:r>
            <a:endParaRPr lang="zh-CN" altLang="en-US" b="1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1456055" y="4631055"/>
            <a:ext cx="812165" cy="30353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3" idx="0"/>
          </p:cNvCxnSpPr>
          <p:nvPr/>
        </p:nvCxnSpPr>
        <p:spPr>
          <a:xfrm flipH="1">
            <a:off x="2608580" y="4653280"/>
            <a:ext cx="19685" cy="80645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周上机编程练习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1540"/>
            <a:ext cx="8229600" cy="5165725"/>
          </a:xfrm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注意：每个程序开头处都要插入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kumimoji="0" lang="zh-CN" altLang="en-US" sz="2400" b="1" i="0" u="none" strike="noStrike" kern="1200" cap="none" spc="0" normalizeH="0" baseline="0" noProof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文件头注释块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章例题：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2-1,  2-2,  2-4,  2-5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zh-CN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要改正</a:t>
            </a:r>
            <a:r>
              <a:rPr kumimoji="0" lang="en-US" altLang="zh-CN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35052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每个例题保存为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个文件：</a:t>
            </a:r>
            <a:r>
              <a:rPr lang="en-US" altLang="zh-CN" sz="2400">
                <a:solidFill>
                  <a:schemeClr val="tx2"/>
                </a:solidFill>
                <a:latin typeface="+mn-lt"/>
                <a:cs typeface="+mn-cs"/>
                <a:sym typeface="+mn-ea"/>
              </a:rPr>
              <a:t>####</a:t>
            </a:r>
            <a:r>
              <a:rPr lang="en-US" altLang="zh-CN" sz="2400">
                <a:latin typeface="+mn-lt"/>
                <a:cs typeface="+mn-cs"/>
                <a:sym typeface="+mn-ea"/>
              </a:rPr>
              <a:t>-</a:t>
            </a:r>
            <a:r>
              <a:rPr lang="en-US" altLang="zh-CN" sz="2400">
                <a:solidFill>
                  <a:schemeClr val="accent4"/>
                </a:solidFill>
                <a:latin typeface="+mn-lt"/>
                <a:cs typeface="+mn-cs"/>
                <a:sym typeface="+mn-ea"/>
              </a:rPr>
              <a:t>###</a:t>
            </a:r>
            <a:r>
              <a:rPr lang="en-US" altLang="zh-CN" sz="2400">
                <a:latin typeface="+mn-lt"/>
                <a:cs typeface="+mn-cs"/>
                <a:sym typeface="+mn-ea"/>
              </a:rPr>
              <a:t>-</a:t>
            </a:r>
            <a:r>
              <a:rPr lang="en-US" altLang="zh-CN" sz="2400">
                <a:solidFill>
                  <a:srgbClr val="FF0000"/>
                </a:solidFill>
                <a:latin typeface="+mn-lt"/>
                <a:cs typeface="+mn-cs"/>
                <a:sym typeface="+mn-ea"/>
              </a:rPr>
              <a:t>ex</a:t>
            </a:r>
            <a:r>
              <a:rPr lang="en-US" altLang="zh-CN" sz="2400" u="sng">
                <a:solidFill>
                  <a:schemeClr val="accent4"/>
                </a:solidFill>
                <a:latin typeface="+mn-lt"/>
                <a:cs typeface="+mn-cs"/>
                <a:sym typeface="+mn-ea"/>
              </a:rPr>
              <a:t>2-#</a:t>
            </a:r>
            <a:endParaRPr lang="en-US" altLang="zh-CN" sz="2400">
              <a:latin typeface="+mn-lt"/>
              <a:cs typeface="+mn-cs"/>
              <a:sym typeface="+mn-ea"/>
            </a:endParaRPr>
          </a:p>
          <a:p>
            <a:pPr marL="0" marR="0" indent="35941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+mn-lt"/>
                <a:cs typeface="+mn-cs"/>
                <a:sym typeface="+mn-ea"/>
              </a:rPr>
              <a:t>文件名格式：</a:t>
            </a:r>
            <a:r>
              <a:rPr lang="zh-CN" altLang="en-US" sz="2400">
                <a:solidFill>
                  <a:schemeClr val="tx2"/>
                </a:solidFill>
                <a:latin typeface="+mn-lt"/>
                <a:cs typeface="+mn-cs"/>
                <a:sym typeface="+mn-ea"/>
              </a:rPr>
              <a:t>学号最后四位</a:t>
            </a:r>
            <a:r>
              <a:rPr lang="en-US" altLang="zh-CN" sz="2400">
                <a:latin typeface="+mn-lt"/>
                <a:cs typeface="+mn-cs"/>
                <a:sym typeface="+mn-ea"/>
              </a:rPr>
              <a:t>-</a:t>
            </a:r>
            <a:r>
              <a:rPr lang="zh-CN" altLang="en-US" sz="2400">
                <a:solidFill>
                  <a:schemeClr val="accent4"/>
                </a:solidFill>
                <a:latin typeface="+mn-lt"/>
                <a:cs typeface="+mn-cs"/>
                <a:sym typeface="+mn-ea"/>
              </a:rPr>
              <a:t>姓名缩写</a:t>
            </a:r>
            <a:r>
              <a:rPr lang="en-US" altLang="zh-CN" sz="2400">
                <a:latin typeface="+mn-lt"/>
                <a:cs typeface="+mn-cs"/>
                <a:sym typeface="+mn-ea"/>
              </a:rPr>
              <a:t>-</a:t>
            </a:r>
            <a:r>
              <a:rPr lang="en-US" altLang="zh-CN" sz="2400">
                <a:solidFill>
                  <a:schemeClr val="accent2"/>
                </a:solidFill>
                <a:latin typeface="+mn-lt"/>
                <a:cs typeface="+mn-cs"/>
                <a:sym typeface="+mn-ea"/>
              </a:rPr>
              <a:t>ex</a:t>
            </a:r>
            <a:r>
              <a:rPr lang="zh-CN" altLang="en-US" sz="2400">
                <a:solidFill>
                  <a:schemeClr val="accent4"/>
                </a:solidFill>
                <a:latin typeface="+mn-lt"/>
                <a:cs typeface="+mn-cs"/>
                <a:sym typeface="+mn-ea"/>
              </a:rPr>
              <a:t>编号</a:t>
            </a:r>
            <a:endParaRPr kumimoji="0" lang="zh-CN" altLang="en-US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buClrTx/>
              <a:buSzTx/>
              <a:buFont typeface="Wingdings" panose="05000000000000000000" charset="0"/>
              <a:buChar char="l"/>
            </a:pPr>
            <a:r>
              <a:rPr kumimoji="0" lang="zh-CN" altLang="en-US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</a:t>
            </a:r>
            <a:r>
              <a:rPr kumimoji="0" lang="en-US" altLang="zh-CN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章编程练习题：</a:t>
            </a:r>
            <a:r>
              <a:rPr kumimoji="0" lang="en-US" altLang="zh-CN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2-2, 2-3, 2-4, 2-5, 2-6</a:t>
            </a:r>
            <a:endParaRPr kumimoji="0" lang="en-US" altLang="zh-CN" sz="36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5941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这几个题目写在一个程序中，</a:t>
            </a:r>
            <a:r>
              <a:rPr lang="zh-CN" altLang="en-US" sz="2400">
                <a:latin typeface="+mn-lt"/>
                <a:cs typeface="+mn-cs"/>
                <a:sym typeface="+mn-ea"/>
              </a:rPr>
              <a:t>保存为一个文件：</a:t>
            </a:r>
            <a:endParaRPr lang="zh-CN" altLang="en-US" sz="2400">
              <a:latin typeface="+mn-lt"/>
              <a:cs typeface="+mn-cs"/>
              <a:sym typeface="+mn-ea"/>
            </a:endParaRPr>
          </a:p>
          <a:p>
            <a:pPr marL="35941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+mn-lt"/>
                <a:cs typeface="+mn-cs"/>
                <a:sym typeface="+mn-ea"/>
              </a:rPr>
              <a:t> </a:t>
            </a:r>
            <a:r>
              <a:rPr lang="en-US" altLang="zh-CN" sz="2400">
                <a:latin typeface="+mn-lt"/>
                <a:cs typeface="+mn-cs"/>
                <a:sym typeface="+mn-ea"/>
              </a:rPr>
              <a:t>                                        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  <a:sym typeface="+mn-ea"/>
              </a:rPr>
              <a:t>####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-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accent4"/>
                </a:solidFill>
                <a:latin typeface="+mn-lt"/>
                <a:ea typeface="+mn-ea"/>
                <a:cs typeface="+mn-cs"/>
                <a:sym typeface="+mn-ea"/>
              </a:rPr>
              <a:t>###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prog</a:t>
            </a:r>
            <a:r>
              <a:rPr kumimoji="0" lang="en-US" altLang="zh-CN" sz="2400" b="0" i="0" u="sng" strike="noStrike" kern="1200" cap="none" spc="0" normalizeH="0" baseline="0" noProof="1">
                <a:solidFill>
                  <a:schemeClr val="accent4"/>
                </a:solidFill>
                <a:latin typeface="+mn-lt"/>
                <a:ea typeface="+mn-ea"/>
                <a:cs typeface="+mn-cs"/>
              </a:rPr>
              <a:t>2-2-3-4-5-6</a:t>
            </a:r>
            <a:endParaRPr kumimoji="0" lang="en-US" altLang="zh-CN" sz="2400" b="0" i="0" u="none" strike="noStrike" kern="120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5941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>
                <a:latin typeface="+mn-lt"/>
                <a:cs typeface="+mn-cs"/>
                <a:sym typeface="+mn-ea"/>
              </a:rPr>
              <a:t>文件名格式：</a:t>
            </a:r>
            <a:r>
              <a:rPr lang="zh-CN" altLang="en-US" sz="2400">
                <a:solidFill>
                  <a:schemeClr val="tx2"/>
                </a:solidFill>
                <a:latin typeface="+mn-lt"/>
                <a:cs typeface="+mn-cs"/>
                <a:sym typeface="+mn-ea"/>
              </a:rPr>
              <a:t>学号最后四位</a:t>
            </a:r>
            <a:r>
              <a:rPr lang="en-US" altLang="zh-CN" sz="2400">
                <a:latin typeface="+mn-lt"/>
                <a:cs typeface="+mn-cs"/>
                <a:sym typeface="+mn-ea"/>
              </a:rPr>
              <a:t>-</a:t>
            </a:r>
            <a:r>
              <a:rPr lang="zh-CN" altLang="en-US" sz="2400">
                <a:solidFill>
                  <a:schemeClr val="accent4"/>
                </a:solidFill>
                <a:latin typeface="+mn-lt"/>
                <a:cs typeface="+mn-cs"/>
                <a:sym typeface="+mn-ea"/>
              </a:rPr>
              <a:t>姓名缩写</a:t>
            </a:r>
            <a:r>
              <a:rPr lang="en-US" altLang="zh-CN" sz="2400">
                <a:latin typeface="+mn-lt"/>
                <a:cs typeface="+mn-cs"/>
                <a:sym typeface="+mn-ea"/>
              </a:rPr>
              <a:t>-</a:t>
            </a:r>
            <a:r>
              <a:rPr lang="en-US" altLang="zh-CN" sz="2400">
                <a:solidFill>
                  <a:schemeClr val="tx2"/>
                </a:solidFill>
                <a:latin typeface="+mn-lt"/>
                <a:cs typeface="+mn-cs"/>
                <a:sym typeface="+mn-ea"/>
              </a:rPr>
              <a:t>prog</a:t>
            </a:r>
            <a:r>
              <a:rPr lang="zh-CN" altLang="en-US" sz="2400">
                <a:solidFill>
                  <a:schemeClr val="accent4"/>
                </a:solidFill>
                <a:latin typeface="+mn-lt"/>
                <a:cs typeface="+mn-cs"/>
                <a:sym typeface="+mn-ea"/>
              </a:rPr>
              <a:t>编号</a:t>
            </a:r>
            <a:endParaRPr lang="zh-CN" altLang="en-US" sz="2400">
              <a:latin typeface="+mn-lt"/>
              <a:cs typeface="+mn-cs"/>
              <a:sym typeface="+mn-ea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buClrTx/>
              <a:buSzTx/>
            </a:pPr>
            <a:r>
              <a:rPr kumimoji="0" lang="zh-CN" altLang="en-US" sz="28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第2章编程练习题：</a:t>
            </a:r>
            <a:r>
              <a:rPr kumimoji="0" lang="en-US" altLang="zh-CN" sz="2800" b="1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2-7, 2-8, 2-9</a:t>
            </a:r>
            <a:endParaRPr kumimoji="0" lang="en-US" altLang="zh-CN" sz="28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latin typeface="+mn-lt"/>
                <a:cs typeface="+mn-cs"/>
                <a:sym typeface="+mn-ea"/>
              </a:rPr>
              <a:t>    </a:t>
            </a:r>
            <a:r>
              <a:rPr lang="zh-CN" altLang="en-US" sz="2400">
                <a:latin typeface="+mn-lt"/>
                <a:cs typeface="+mn-cs"/>
                <a:sym typeface="+mn-ea"/>
              </a:rPr>
              <a:t>这几个题目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写在一个程序中，保存为</a:t>
            </a:r>
            <a:r>
              <a:rPr lang="zh-CN" altLang="en-US" sz="2400">
                <a:latin typeface="+mn-lt"/>
                <a:cs typeface="+mn-cs"/>
                <a:sym typeface="+mn-ea"/>
              </a:rPr>
              <a:t>一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个文件：</a:t>
            </a:r>
            <a:endParaRPr kumimoji="0" lang="zh-CN" altLang="en-US" sz="2400" b="0" i="0" u="none" strike="noStrike" kern="120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+mn-lt"/>
                <a:cs typeface="+mn-cs"/>
                <a:sym typeface="+mn-ea"/>
              </a:rPr>
              <a:t>                                           ####</a:t>
            </a:r>
            <a:r>
              <a:rPr lang="en-US" altLang="zh-CN" sz="2400">
                <a:latin typeface="+mn-lt"/>
                <a:cs typeface="+mn-cs"/>
                <a:sym typeface="+mn-ea"/>
              </a:rPr>
              <a:t>-</a:t>
            </a:r>
            <a:r>
              <a:rPr lang="en-US" altLang="zh-CN" sz="2400">
                <a:solidFill>
                  <a:schemeClr val="accent4"/>
                </a:solidFill>
                <a:latin typeface="+mn-lt"/>
                <a:cs typeface="+mn-cs"/>
                <a:sym typeface="+mn-ea"/>
              </a:rPr>
              <a:t>###</a:t>
            </a:r>
            <a:r>
              <a:rPr lang="en-US" altLang="zh-CN" sz="2400">
                <a:latin typeface="+mn-lt"/>
                <a:cs typeface="+mn-cs"/>
                <a:sym typeface="+mn-ea"/>
              </a:rPr>
              <a:t>-</a:t>
            </a:r>
            <a:r>
              <a:rPr lang="en-US" altLang="zh-CN" sz="2400">
                <a:solidFill>
                  <a:schemeClr val="tx2"/>
                </a:solidFill>
                <a:latin typeface="+mn-lt"/>
                <a:cs typeface="+mn-cs"/>
                <a:sym typeface="+mn-ea"/>
              </a:rPr>
              <a:t>prog</a:t>
            </a:r>
            <a:r>
              <a:rPr lang="en-US" altLang="zh-CN" sz="2400" u="sng">
                <a:solidFill>
                  <a:schemeClr val="accent4"/>
                </a:solidFill>
                <a:latin typeface="+mn-lt"/>
                <a:cs typeface="+mn-cs"/>
                <a:sym typeface="+mn-ea"/>
              </a:rPr>
              <a:t>2-7-8-9</a:t>
            </a:r>
            <a:r>
              <a:rPr kumimoji="0" lang="en-US" altLang="zh-CN" sz="2400" b="0" i="0" u="none" strike="noStrike" kern="1200" cap="none" spc="0" normalizeH="0" baseline="0" noProof="1">
                <a:solidFill>
                  <a:srgbClr val="FF0000"/>
                </a:solidFill>
                <a:latin typeface="+mn-lt"/>
                <a:ea typeface="+mn-ea"/>
                <a:cs typeface="+mn-cs"/>
                <a:sym typeface="+mn-ea"/>
              </a:rPr>
              <a:t>      </a:t>
            </a:r>
            <a:endParaRPr kumimoji="0" lang="en-US" altLang="zh-CN" sz="2400" b="0" i="0" u="none" strike="noStrike" kern="1200" cap="none" spc="0" normalizeH="0" baseline="0" noProof="1">
              <a:solidFill>
                <a:srgbClr val="FF0000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zh-CN" sz="1400"/>
            </a:fld>
            <a:endParaRPr lang="zh-CN" altLang="zh-CN" sz="1400"/>
          </a:p>
        </p:txBody>
      </p:sp>
      <p:sp>
        <p:nvSpPr>
          <p:cNvPr id="25604" name="文本框 1"/>
          <p:cNvSpPr txBox="1"/>
          <p:nvPr/>
        </p:nvSpPr>
        <p:spPr>
          <a:xfrm>
            <a:off x="467995" y="6094095"/>
            <a:ext cx="78359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编辑时要注意保存文件。所有源程序完成后上传到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 FTP </a:t>
            </a:r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服务器。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780155" y="4077970"/>
            <a:ext cx="354330" cy="20828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H="1" flipV="1">
            <a:off x="4860290" y="4077970"/>
            <a:ext cx="221615" cy="14351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 flipV="1">
            <a:off x="6665595" y="4077970"/>
            <a:ext cx="77470" cy="21590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虚尾箭头 6"/>
          <p:cNvSpPr/>
          <p:nvPr/>
        </p:nvSpPr>
        <p:spPr>
          <a:xfrm>
            <a:off x="7812405" y="3069590"/>
            <a:ext cx="1186815" cy="863600"/>
          </a:xfrm>
          <a:prstGeom prst="stripedRightArrow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说明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6475730" y="2205990"/>
            <a:ext cx="77470" cy="21590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364480" y="2205990"/>
            <a:ext cx="71755" cy="14351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4211955" y="2141220"/>
            <a:ext cx="354330" cy="208280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555" y="332740"/>
            <a:ext cx="8136255" cy="1544320"/>
          </a:xfrm>
        </p:spPr>
        <p:txBody>
          <a:bodyPr/>
          <a:p>
            <a:pPr marL="0" indent="0">
              <a:buNone/>
            </a:pPr>
            <a:r>
              <a:rPr lang="zh-CN" altLang="en-US"/>
              <a:t>把多道题目写在一个程序文件中：</a:t>
            </a:r>
            <a:endParaRPr lang="zh-CN" altLang="en-US"/>
          </a:p>
          <a:p>
            <a:r>
              <a:rPr lang="zh-CN" altLang="en-US" sz="2400"/>
              <a:t>每个程序文件中只能有一个</a:t>
            </a:r>
            <a:r>
              <a:rPr lang="en-US" altLang="zh-CN" sz="2400"/>
              <a:t> main </a:t>
            </a:r>
            <a:r>
              <a:rPr lang="zh-CN" altLang="en-US" sz="2400"/>
              <a:t>函数！</a:t>
            </a:r>
            <a:endParaRPr lang="zh-CN" altLang="en-US" sz="2400"/>
          </a:p>
          <a:p>
            <a:r>
              <a:rPr lang="zh-CN" altLang="en-US" sz="2400"/>
              <a:t>可以把多道题目的语句写在同一个</a:t>
            </a:r>
            <a:r>
              <a:rPr lang="en-US" altLang="zh-CN" sz="2400"/>
              <a:t> main </a:t>
            </a:r>
            <a:r>
              <a:rPr lang="zh-CN" altLang="en-US" sz="2400"/>
              <a:t>函数中：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35000" y="1863090"/>
            <a:ext cx="8301355" cy="4662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华文中宋" panose="02010600040101010101" charset="-122"/>
                <a:sym typeface="+mn-ea"/>
              </a:rPr>
              <a:t>#include &lt;iostream&gt;</a:t>
            </a:r>
            <a:endParaRPr lang="zh-CN" altLang="en-US" dirty="0">
              <a:ea typeface="华文中宋" panose="02010600040101010101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华文中宋" panose="02010600040101010101" charset="-122"/>
                <a:sym typeface="+mn-ea"/>
              </a:rPr>
              <a:t>using namespace std;</a:t>
            </a:r>
            <a:endParaRPr lang="zh-CN" altLang="en-US" dirty="0">
              <a:ea typeface="华文中宋" panose="02010600040101010101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ea typeface="华文中宋" panose="02010600040101010101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华文中宋" panose="02010600040101010101" charset="-122"/>
                <a:sym typeface="+mn-ea"/>
              </a:rPr>
              <a:t>int main () {</a:t>
            </a:r>
            <a:endParaRPr lang="zh-CN" altLang="en-US" dirty="0">
              <a:ea typeface="华文中宋" panose="02010600040101010101" charset="-122"/>
              <a:sym typeface="+mn-ea"/>
            </a:endParaRPr>
          </a:p>
          <a:p>
            <a:pPr indent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华文中宋" panose="02010600040101010101" charset="-122"/>
                <a:sym typeface="+mn-ea"/>
              </a:rPr>
              <a:t>cout &lt;&lt; </a:t>
            </a:r>
            <a:r>
              <a:rPr lang="zh-CN" altLang="en-US" b="1" dirty="0">
                <a:solidFill>
                  <a:schemeClr val="tx2"/>
                </a:solidFill>
                <a:ea typeface="华文中宋" panose="02010600040101010101" charset="-122"/>
                <a:sym typeface="+mn-ea"/>
              </a:rPr>
              <a:t>"</a:t>
            </a:r>
            <a:r>
              <a:rPr lang="en-US" altLang="zh-CN" b="1" dirty="0">
                <a:solidFill>
                  <a:schemeClr val="tx2"/>
                </a:solidFill>
                <a:ea typeface="华文中宋" panose="02010600040101010101" charset="-122"/>
                <a:sym typeface="+mn-ea"/>
              </a:rPr>
              <a:t>2-2</a:t>
            </a:r>
            <a:r>
              <a:rPr lang="zh-CN" altLang="en-US" b="1" dirty="0">
                <a:solidFill>
                  <a:schemeClr val="tx2"/>
                </a:solidFill>
                <a:ea typeface="华文中宋" panose="02010600040101010101" charset="-122"/>
                <a:sym typeface="+mn-ea"/>
              </a:rPr>
              <a:t>："</a:t>
            </a:r>
            <a:r>
              <a:rPr lang="zh-CN" altLang="en-US" dirty="0">
                <a:solidFill>
                  <a:schemeClr val="tx2"/>
                </a:solidFill>
                <a:ea typeface="华文中宋" panose="02010600040101010101" charset="-122"/>
                <a:sym typeface="+mn-ea"/>
              </a:rPr>
              <a:t> </a:t>
            </a:r>
            <a:r>
              <a:rPr lang="zh-CN" altLang="en-US" dirty="0">
                <a:ea typeface="华文中宋" panose="02010600040101010101" charset="-122"/>
                <a:sym typeface="+mn-ea"/>
              </a:rPr>
              <a:t>&lt;&lt; endl; </a:t>
            </a:r>
            <a:endParaRPr lang="zh-CN" altLang="en-US" dirty="0">
              <a:ea typeface="华文中宋" panose="02010600040101010101" charset="-122"/>
              <a:sym typeface="+mn-ea"/>
            </a:endParaRPr>
          </a:p>
          <a:p>
            <a:pPr indent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华文中宋" panose="02010600040101010101" charset="-122"/>
                <a:sym typeface="+mn-ea"/>
              </a:rPr>
              <a:t>cout &lt;&lt; </a:t>
            </a:r>
            <a:r>
              <a:rPr lang="zh-CN" altLang="en-US" b="1" dirty="0">
                <a:solidFill>
                  <a:schemeClr val="tx2"/>
                </a:solidFill>
                <a:ea typeface="华文中宋" panose="02010600040101010101" charset="-122"/>
                <a:sym typeface="+mn-ea"/>
              </a:rPr>
              <a:t>"(1) "</a:t>
            </a:r>
            <a:r>
              <a:rPr lang="zh-CN" altLang="en-US" b="1" dirty="0">
                <a:ea typeface="华文中宋" panose="02010600040101010101" charset="-122"/>
                <a:sym typeface="+mn-ea"/>
              </a:rPr>
              <a:t> </a:t>
            </a:r>
            <a:r>
              <a:rPr lang="zh-CN" altLang="en-US" dirty="0">
                <a:ea typeface="华文中宋" panose="02010600040101010101" charset="-122"/>
                <a:sym typeface="+mn-ea"/>
              </a:rPr>
              <a:t>&lt;&lt; 24 * 3 / 5 + 6 &lt;&lt; endl;</a:t>
            </a:r>
            <a:endParaRPr lang="zh-CN" altLang="en-US" dirty="0">
              <a:ea typeface="华文中宋" panose="02010600040101010101" charset="-122"/>
              <a:sym typeface="+mn-ea"/>
            </a:endParaRPr>
          </a:p>
          <a:p>
            <a:pPr indent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华文中宋" panose="02010600040101010101" charset="-122"/>
                <a:sym typeface="+mn-ea"/>
              </a:rPr>
              <a:t>cout &lt;&lt; </a:t>
            </a:r>
            <a:r>
              <a:rPr lang="zh-CN" altLang="en-US" b="1" dirty="0">
                <a:solidFill>
                  <a:schemeClr val="tx2"/>
                </a:solidFill>
                <a:ea typeface="华文中宋" panose="02010600040101010101" charset="-122"/>
                <a:sym typeface="+mn-ea"/>
              </a:rPr>
              <a:t>"(2) "</a:t>
            </a:r>
            <a:r>
              <a:rPr lang="zh-CN" altLang="en-US" dirty="0">
                <a:ea typeface="华文中宋" panose="02010600040101010101" charset="-122"/>
                <a:sym typeface="+mn-ea"/>
              </a:rPr>
              <a:t> &lt;&lt; 36 + -  (5 - 23) / 4 &lt;&lt; endl;</a:t>
            </a:r>
            <a:endParaRPr lang="zh-CN" altLang="en-US" dirty="0">
              <a:ea typeface="华文中宋" panose="02010600040101010101" charset="-122"/>
              <a:sym typeface="+mn-ea"/>
            </a:endParaRPr>
          </a:p>
          <a:p>
            <a:pPr indent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ea typeface="华文中宋" panose="02010600040101010101" charset="-122"/>
              <a:sym typeface="+mn-ea"/>
            </a:endParaRPr>
          </a:p>
          <a:p>
            <a:pPr indent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华文中宋" panose="02010600040101010101" charset="-122"/>
                <a:sym typeface="+mn-ea"/>
              </a:rPr>
              <a:t>cout &lt;&lt;</a:t>
            </a:r>
            <a:r>
              <a:rPr lang="en-US" altLang="zh-CN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"</a:t>
            </a:r>
            <a:r>
              <a:rPr lang="en-US" altLang="zh-CN" b="1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2-3:</a:t>
            </a:r>
            <a:r>
              <a:rPr lang="zh-CN" altLang="en-US" b="1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"</a:t>
            </a:r>
            <a:r>
              <a:rPr lang="en-US" altLang="zh-CN" dirty="0">
                <a:ea typeface="华文中宋" panose="02010600040101010101" charset="-122"/>
                <a:sym typeface="+mn-ea"/>
              </a:rPr>
              <a:t>&lt;&lt;endl;</a:t>
            </a:r>
            <a:endParaRPr lang="zh-CN" altLang="en-US" dirty="0">
              <a:ea typeface="华文中宋" panose="02010600040101010101" charset="-122"/>
              <a:sym typeface="+mn-ea"/>
            </a:endParaRPr>
          </a:p>
          <a:p>
            <a:pPr indent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华文中宋" panose="02010600040101010101" charset="-122"/>
                <a:sym typeface="+mn-ea"/>
              </a:rPr>
              <a:t>cout &lt;&lt; </a:t>
            </a:r>
            <a:r>
              <a:rPr lang="zh-CN" altLang="en-US" b="1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"</a:t>
            </a:r>
            <a:r>
              <a:rPr lang="en-US" altLang="zh-CN" b="1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1</a:t>
            </a:r>
            <a:r>
              <a:rPr lang="en-US" altLang="zh-CN" b="1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)</a:t>
            </a:r>
            <a:r>
              <a:rPr lang="zh-CN" altLang="en-US" b="1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 "</a:t>
            </a:r>
            <a:r>
              <a:rPr lang="zh-CN" altLang="en-US" dirty="0">
                <a:ea typeface="华文中宋" panose="02010600040101010101" charset="-122"/>
                <a:sym typeface="+mn-ea"/>
              </a:rPr>
              <a:t> &lt;&lt; 3 * (2L + 4.5) - 44 &lt;&lt; endl;	</a:t>
            </a:r>
            <a:endParaRPr lang="zh-CN" altLang="en-US" dirty="0">
              <a:ea typeface="华文中宋" panose="02010600040101010101" charset="-122"/>
              <a:sym typeface="+mn-ea"/>
            </a:endParaRPr>
          </a:p>
          <a:p>
            <a:pPr indent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华文中宋" panose="02010600040101010101" charset="-122"/>
                <a:sym typeface="+mn-ea"/>
              </a:rPr>
              <a:t>cout &lt;&lt; </a:t>
            </a:r>
            <a:r>
              <a:rPr lang="zh-CN" altLang="en-US" b="1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"</a:t>
            </a:r>
            <a:r>
              <a:rPr lang="en-US" altLang="zh-CN" b="1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2</a:t>
            </a:r>
            <a:r>
              <a:rPr lang="en-US" altLang="zh-CN" b="1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)</a:t>
            </a:r>
            <a:r>
              <a:rPr lang="zh-CN" altLang="en-US" b="1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 "</a:t>
            </a:r>
            <a:r>
              <a:rPr lang="zh-CN" altLang="en-US" dirty="0">
                <a:ea typeface="华文中宋" panose="02010600040101010101" charset="-122"/>
                <a:sym typeface="+mn-ea"/>
              </a:rPr>
              <a:t> &lt;&lt; 10/25 + 10.0/25 + 10/25. + .1/2 &lt;&lt; endl;</a:t>
            </a:r>
            <a:endParaRPr lang="zh-CN" altLang="en-US" dirty="0">
              <a:ea typeface="华文中宋" panose="02010600040101010101" charset="-122"/>
              <a:sym typeface="+mn-ea"/>
            </a:endParaRPr>
          </a:p>
          <a:p>
            <a:pPr indent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a typeface="华文中宋" panose="02010600040101010101" charset="-122"/>
                <a:sym typeface="+mn-ea"/>
              </a:rPr>
              <a:t>//</a:t>
            </a:r>
            <a:r>
              <a:rPr lang="zh-CN" altLang="en-US" dirty="0">
                <a:ea typeface="华文中宋" panose="02010600040101010101" charset="-122"/>
                <a:sym typeface="+mn-ea"/>
              </a:rPr>
              <a:t>后面依此类似地书写</a:t>
            </a:r>
            <a:endParaRPr lang="zh-CN" altLang="en-US" dirty="0">
              <a:ea typeface="华文中宋" panose="02010600040101010101" charset="-122"/>
              <a:sym typeface="+mn-ea"/>
            </a:endParaRPr>
          </a:p>
          <a:p>
            <a:pPr indent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华文中宋" panose="02010600040101010101" charset="-122"/>
                <a:sym typeface="+mn-ea"/>
              </a:rPr>
              <a:t>return 0;</a:t>
            </a:r>
            <a:endParaRPr lang="zh-CN" altLang="en-US" dirty="0">
              <a:ea typeface="华文中宋" panose="02010600040101010101" charset="-122"/>
              <a:sym typeface="+mn-ea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ea typeface="华文中宋" panose="02010600040101010101" charset="-122"/>
                <a:sym typeface="+mn-ea"/>
              </a:rPr>
              <a:t>}</a:t>
            </a:r>
            <a:endParaRPr lang="zh-CN" altLang="en-US" dirty="0"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2296" name="内容占位符 12295"/>
          <p:cNvSpPr>
            <a:spLocks noGrp="1"/>
          </p:cNvSpPr>
          <p:nvPr>
            <p:ph idx="1"/>
          </p:nvPr>
        </p:nvSpPr>
        <p:spPr>
          <a:xfrm>
            <a:off x="539750" y="551815"/>
            <a:ext cx="8136255" cy="5829935"/>
          </a:xfrm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accent2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整型数据文字量（整数）的写法</a:t>
            </a:r>
            <a:endParaRPr lang="zh-CN" altLang="en-US" dirty="0">
              <a:solidFill>
                <a:schemeClr val="accent2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常用十进制写法，首字符非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（除非 本身是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 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例：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1234	 0	768	  2047	1999  2000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 eaLnBrk="0" hangingPunct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长整数写法：加后缀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 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或 </a:t>
            </a: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</a:t>
            </a:r>
            <a:endParaRPr lang="en-US" altLang="zh-CN" dirty="0" smtClean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just" eaLnBrk="0" hangingPunct="0">
              <a:spcBef>
                <a:spcPct val="50000"/>
              </a:spcBef>
              <a:buClrTx/>
              <a:buSzTx/>
              <a:buNone/>
            </a:pP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长长整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数写法：加后缀 </a:t>
            </a: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ll 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或 </a:t>
            </a: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LL</a:t>
            </a:r>
            <a:r>
              <a:rPr lang="zh-CN" altLang="en-US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：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eaLnBrk="0" hangingPunct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123</a:t>
            </a:r>
            <a:r>
              <a:rPr lang="en-US" altLang="zh-CN" dirty="0" smtClean="0">
                <a:solidFill>
                  <a:schemeClr val="hlink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LL</a:t>
            </a:r>
            <a:r>
              <a:rPr lang="en-US" altLang="zh-CN" dirty="0" smtClean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　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304</a:t>
            </a:r>
            <a:r>
              <a:rPr lang="en-US" altLang="zh-CN" dirty="0">
                <a:solidFill>
                  <a:schemeClr val="hlink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ll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　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25278</a:t>
            </a:r>
            <a:r>
              <a:rPr lang="en-US" altLang="zh-CN" dirty="0">
                <a:solidFill>
                  <a:schemeClr val="hlink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LL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1</a:t>
            </a:r>
            <a:r>
              <a:rPr lang="en-US" altLang="zh-CN" dirty="0">
                <a:solidFill>
                  <a:schemeClr val="hlink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ll   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  <a:r>
              <a:rPr lang="en-US" altLang="zh-CN" dirty="0">
                <a:solidFill>
                  <a:schemeClr val="hlink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LL</a:t>
            </a:r>
            <a:endParaRPr lang="en-US" altLang="zh-CN" dirty="0">
              <a:solidFill>
                <a:schemeClr val="hlink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eaLnBrk="0" hangingPunct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小写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 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易与数字 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 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混淆，建议用大写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整数可以加正负号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2293" name="文本框 12292"/>
          <p:cNvSpPr txBox="1"/>
          <p:nvPr/>
        </p:nvSpPr>
        <p:spPr>
          <a:xfrm>
            <a:off x="6948488" y="3692525"/>
            <a:ext cx="2195512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b="1" dirty="0">
                <a:ea typeface="新宋体" panose="02010609030101010101" pitchFamily="49" charset="-122"/>
                <a:cs typeface="Cambria" panose="02040503050406030204" pitchFamily="18" charset="0"/>
              </a:rPr>
              <a:t>体会“</a:t>
            </a:r>
            <a:r>
              <a:rPr lang="zh-CN" altLang="en-US" b="1" dirty="0">
                <a:solidFill>
                  <a:schemeClr val="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文字量</a:t>
            </a:r>
            <a:r>
              <a:rPr lang="zh-CN" altLang="en-US" b="1" dirty="0">
                <a:ea typeface="新宋体" panose="02010609030101010101" pitchFamily="49" charset="-122"/>
                <a:cs typeface="Cambria" panose="02040503050406030204" pitchFamily="18" charset="0"/>
              </a:rPr>
              <a:t>”</a:t>
            </a:r>
            <a:endParaRPr lang="zh-CN" altLang="en-US" b="1" dirty="0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12294" name="左箭头 12293"/>
          <p:cNvSpPr/>
          <p:nvPr/>
        </p:nvSpPr>
        <p:spPr>
          <a:xfrm>
            <a:off x="6588125" y="3789363"/>
            <a:ext cx="287338" cy="215900"/>
          </a:xfrm>
          <a:prstGeom prst="leftArrow">
            <a:avLst>
              <a:gd name="adj1" fmla="val 50000"/>
              <a:gd name="adj2" fmla="val 33272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13442" name="表格 13441"/>
          <p:cNvGraphicFramePr/>
          <p:nvPr/>
        </p:nvGraphicFramePr>
        <p:xfrm>
          <a:off x="611188" y="2710498"/>
          <a:ext cx="2017713" cy="395288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75" name="表格 13374"/>
          <p:cNvGraphicFramePr/>
          <p:nvPr/>
        </p:nvGraphicFramePr>
        <p:xfrm>
          <a:off x="2628900" y="2710498"/>
          <a:ext cx="2017713" cy="395288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395" name="表格 13394"/>
          <p:cNvGraphicFramePr/>
          <p:nvPr/>
        </p:nvGraphicFramePr>
        <p:xfrm>
          <a:off x="4645025" y="2710498"/>
          <a:ext cx="2017713" cy="395288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15" name="表格 13414"/>
          <p:cNvGraphicFramePr/>
          <p:nvPr/>
        </p:nvGraphicFramePr>
        <p:xfrm>
          <a:off x="6661150" y="2710498"/>
          <a:ext cx="2017713" cy="395288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44" name="矩形 13443"/>
          <p:cNvSpPr/>
          <p:nvPr/>
        </p:nvSpPr>
        <p:spPr>
          <a:xfrm>
            <a:off x="481965" y="4697730"/>
            <a:ext cx="8205470" cy="16840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400" b="1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u"/>
              <a:defRPr sz="24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 sz="1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5pPr>
          </a:lstStyle>
          <a:p>
            <a:pPr lvl="0">
              <a:buNone/>
            </a:pPr>
            <a:r>
              <a:rPr lang="zh-CN" altLang="en-US" dirty="0">
                <a:cs typeface="Cambria" panose="02040503050406030204" pitchFamily="18" charset="0"/>
              </a:rPr>
              <a:t>一些早期的 </a:t>
            </a:r>
            <a:r>
              <a:rPr lang="en-US" altLang="zh-CN">
                <a:cs typeface="Cambria" panose="02040503050406030204" pitchFamily="18" charset="0"/>
              </a:rPr>
              <a:t>C </a:t>
            </a:r>
            <a:r>
              <a:rPr lang="zh-CN" altLang="en-US" dirty="0">
                <a:cs typeface="Cambria" panose="02040503050406030204" pitchFamily="18" charset="0"/>
              </a:rPr>
              <a:t>系统中的</a:t>
            </a:r>
            <a:r>
              <a:rPr lang="en-US" altLang="zh-CN" dirty="0">
                <a:solidFill>
                  <a:schemeClr val="hlink"/>
                </a:solidFill>
                <a:cs typeface="Cambria" panose="020405030504060302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int</a:t>
            </a:r>
            <a:r>
              <a:rPr lang="zh-CN" altLang="en-US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类型数据</a:t>
            </a:r>
            <a:r>
              <a:rPr lang="zh-CN" altLang="en-US" dirty="0">
                <a:cs typeface="Cambria" panose="02040503050406030204" pitchFamily="18" charset="0"/>
              </a:rPr>
              <a:t>用 </a:t>
            </a:r>
            <a:r>
              <a:rPr lang="en-US" altLang="zh-CN">
                <a:cs typeface="Cambria" panose="02040503050406030204" pitchFamily="18" charset="0"/>
              </a:rPr>
              <a:t>16 </a:t>
            </a:r>
            <a:r>
              <a:rPr lang="zh-CN" altLang="en-US" dirty="0">
                <a:cs typeface="Cambria" panose="02040503050406030204" pitchFamily="18" charset="0"/>
              </a:rPr>
              <a:t>位二进制数存储：</a:t>
            </a:r>
            <a:endParaRPr lang="zh-CN" altLang="en-US" dirty="0">
              <a:cs typeface="Cambria" panose="02040503050406030204" pitchFamily="18" charset="0"/>
            </a:endParaRPr>
          </a:p>
          <a:p>
            <a:pPr lvl="0">
              <a:buNone/>
            </a:pPr>
            <a:endParaRPr lang="en-US" altLang="zh-CN">
              <a:cs typeface="Cambria" panose="02040503050406030204" pitchFamily="18" charset="0"/>
            </a:endParaRPr>
          </a:p>
          <a:p>
            <a:pPr lvl="0">
              <a:buNone/>
            </a:pPr>
            <a:r>
              <a:rPr lang="zh-CN" altLang="en-US" dirty="0">
                <a:cs typeface="Cambria" panose="02040503050406030204" pitchFamily="18" charset="0"/>
              </a:rPr>
              <a:t>表示范围是：</a:t>
            </a:r>
            <a:r>
              <a:rPr lang="en-US" altLang="zh-CN">
                <a:cs typeface="Cambria" panose="02040503050406030204" pitchFamily="18" charset="0"/>
              </a:rPr>
              <a:t>-32768 ~ 32767</a:t>
            </a:r>
            <a:endParaRPr lang="en-US" altLang="zh-CN">
              <a:cs typeface="Cambria" panose="02040503050406030204" pitchFamily="18" charset="0"/>
            </a:endParaRPr>
          </a:p>
        </p:txBody>
      </p:sp>
      <p:graphicFrame>
        <p:nvGraphicFramePr>
          <p:cNvPr id="13445" name="表格 13444"/>
          <p:cNvGraphicFramePr/>
          <p:nvPr/>
        </p:nvGraphicFramePr>
        <p:xfrm>
          <a:off x="2338388" y="5229225"/>
          <a:ext cx="2017713" cy="395288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15900"/>
                <a:gridCol w="285750"/>
                <a:gridCol w="254000"/>
                <a:gridCol w="252413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465" name="表格 13464"/>
          <p:cNvGraphicFramePr/>
          <p:nvPr/>
        </p:nvGraphicFramePr>
        <p:xfrm>
          <a:off x="4356100" y="5229225"/>
          <a:ext cx="2017713" cy="395288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85750"/>
                <a:gridCol w="219075"/>
              </a:tblGrid>
              <a:tr h="395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571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62915" y="426085"/>
            <a:ext cx="806958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整数表示范围</a:t>
            </a:r>
            <a:endParaRPr lang="zh-CN" altLang="en-US" sz="2800" dirty="0">
              <a:solidFill>
                <a:schemeClr val="accent2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编码长度（表示范围）由具体 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C 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系统确定。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当代计算机上的</a:t>
            </a:r>
            <a:r>
              <a:rPr lang="en-US" altLang="zh-CN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int</a:t>
            </a:r>
            <a:r>
              <a:rPr lang="zh-CN" altLang="en-US" sz="2800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类型数据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通常用 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32 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位二进制数存储：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5625" y="3261995"/>
            <a:ext cx="81210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若首位表示正负号，则表示范围为：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-2</a:t>
            </a:r>
            <a:r>
              <a:rPr lang="en-US" altLang="zh-CN" sz="2800" baseline="300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31 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~ 2</a:t>
            </a:r>
            <a:r>
              <a:rPr lang="en-US" altLang="zh-CN" sz="2800" baseline="300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31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-1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，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即：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-2147483648 ~ 2147483647   </a:t>
            </a:r>
            <a:r>
              <a:rPr lang="zh-CN" altLang="en-US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（正负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21</a:t>
            </a:r>
            <a:r>
              <a:rPr lang="zh-CN" altLang="en-US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亿）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344" name="内容占位符 14343"/>
          <p:cNvSpPr>
            <a:spLocks noGrp="1"/>
          </p:cNvSpPr>
          <p:nvPr>
            <p:ph idx="1"/>
          </p:nvPr>
        </p:nvSpPr>
        <p:spPr>
          <a:xfrm>
            <a:off x="539750" y="687705"/>
            <a:ext cx="8136255" cy="5694045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* </a:t>
            </a:r>
            <a:r>
              <a:rPr lang="zh-CN" altLang="en-US" dirty="0"/>
              <a:t>整数也可以用八进制和十六进制形式写</a:t>
            </a:r>
            <a:endParaRPr lang="zh-CN" altLang="en-US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八进制：</a:t>
            </a:r>
            <a:r>
              <a:rPr lang="en-US" altLang="zh-CN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开头</a:t>
            </a:r>
            <a:r>
              <a:rPr lang="zh-CN" altLang="en-US" dirty="0"/>
              <a:t>的数字序列，数字仅用</a:t>
            </a:r>
            <a:r>
              <a:rPr lang="en-US" altLang="zh-CN"/>
              <a:t>0</a:t>
            </a:r>
            <a:r>
              <a:rPr lang="zh-CN" altLang="en-US" dirty="0"/>
              <a:t>～</a:t>
            </a:r>
            <a:r>
              <a:rPr lang="en-US" altLang="zh-CN"/>
              <a:t>7</a:t>
            </a:r>
            <a:endParaRPr lang="en-US" altLang="zh-CN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	0123</a:t>
            </a:r>
            <a:r>
              <a:rPr lang="zh-CN" altLang="en-US" dirty="0"/>
              <a:t>　　</a:t>
            </a:r>
            <a:r>
              <a:rPr lang="en-US" altLang="zh-CN"/>
              <a:t>06254</a:t>
            </a:r>
            <a:r>
              <a:rPr lang="zh-CN" altLang="en-US" dirty="0"/>
              <a:t>　　</a:t>
            </a:r>
            <a:r>
              <a:rPr lang="en-US" altLang="zh-CN"/>
              <a:t>0531</a:t>
            </a:r>
            <a:r>
              <a:rPr lang="zh-CN" altLang="en-US" dirty="0"/>
              <a:t>　</a:t>
            </a:r>
            <a:r>
              <a:rPr lang="en-US" altLang="zh-CN"/>
              <a:t>0765432L</a:t>
            </a:r>
            <a:endParaRPr lang="en-US" altLang="zh-CN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十六进制：</a:t>
            </a:r>
            <a:r>
              <a:rPr lang="en-US" altLang="zh-CN">
                <a:solidFill>
                  <a:schemeClr val="tx2"/>
                </a:solidFill>
              </a:rPr>
              <a:t>0x</a:t>
            </a:r>
            <a:r>
              <a:rPr lang="en-US" altLang="zh-CN"/>
              <a:t> </a:t>
            </a:r>
            <a:r>
              <a:rPr lang="zh-CN" altLang="en-US" dirty="0"/>
              <a:t>或 </a:t>
            </a:r>
            <a:r>
              <a:rPr lang="en-US" altLang="zh-CN">
                <a:solidFill>
                  <a:schemeClr val="accent2"/>
                </a:solidFill>
              </a:rPr>
              <a:t>0X</a:t>
            </a:r>
            <a:r>
              <a:rPr lang="en-US" altLang="zh-CN"/>
              <a:t> </a:t>
            </a:r>
            <a:r>
              <a:rPr lang="zh-CN" altLang="en-US" dirty="0"/>
              <a:t>开头的数字序列。用字母 </a:t>
            </a:r>
            <a:r>
              <a:rPr lang="en-US" altLang="zh-CN"/>
              <a:t>a</a:t>
            </a:r>
            <a:r>
              <a:rPr lang="zh-CN" altLang="en-US" dirty="0"/>
              <a:t>～</a:t>
            </a:r>
            <a:r>
              <a:rPr lang="en-US" altLang="zh-CN"/>
              <a:t>f </a:t>
            </a:r>
            <a:r>
              <a:rPr lang="zh-CN" altLang="en-US" dirty="0"/>
              <a:t>或 </a:t>
            </a:r>
            <a:r>
              <a:rPr lang="en-US" altLang="zh-CN"/>
              <a:t>A</a:t>
            </a:r>
            <a:r>
              <a:rPr lang="zh-CN" altLang="en-US" dirty="0"/>
              <a:t>～</a:t>
            </a:r>
            <a:r>
              <a:rPr lang="en-US" altLang="zh-CN"/>
              <a:t>F </a:t>
            </a:r>
            <a:r>
              <a:rPr lang="zh-CN" altLang="en-US" dirty="0"/>
              <a:t>表示其余</a:t>
            </a:r>
            <a:r>
              <a:rPr lang="en-US" altLang="zh-CN"/>
              <a:t>6</a:t>
            </a:r>
            <a:r>
              <a:rPr lang="zh-CN" altLang="en-US" dirty="0"/>
              <a:t>个数字</a:t>
            </a:r>
            <a:endParaRPr lang="zh-CN" altLang="en-US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	0x2073</a:t>
            </a:r>
            <a:r>
              <a:rPr lang="zh-CN" altLang="en-US" dirty="0"/>
              <a:t>　</a:t>
            </a:r>
            <a:r>
              <a:rPr lang="en-US" altLang="zh-CN"/>
              <a:t>0xA3B5   0XABCD   0xF0F00000L</a:t>
            </a:r>
            <a:endParaRPr lang="en-US" altLang="zh-CN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文字量的十进制、八进制和十六进制表示形式只是整数的不同书写形式，是为编程方便。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5362" name="文本框 15361"/>
          <p:cNvSpPr txBox="1"/>
          <p:nvPr/>
        </p:nvSpPr>
        <p:spPr>
          <a:xfrm>
            <a:off x="250825" y="476250"/>
            <a:ext cx="868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Aft>
                <a:spcPct val="40000"/>
              </a:spcAft>
            </a:pPr>
            <a:endParaRPr lang="zh-CN" altLang="en-US" sz="2800" b="1" dirty="0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15364" name="内容占位符 15363"/>
          <p:cNvSpPr>
            <a:spLocks noGrp="1"/>
          </p:cNvSpPr>
          <p:nvPr>
            <p:ph idx="1"/>
          </p:nvPr>
        </p:nvSpPr>
        <p:spPr>
          <a:xfrm>
            <a:off x="539750" y="398780"/>
            <a:ext cx="8136255" cy="598297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>
                <a:solidFill>
                  <a:schemeClr val="accent2"/>
                </a:solidFill>
              </a:rPr>
              <a:t>2</a:t>
            </a:r>
            <a:r>
              <a:rPr lang="zh-CN" altLang="en-US" sz="3200" dirty="0">
                <a:solidFill>
                  <a:schemeClr val="accent2"/>
                </a:solidFill>
              </a:rPr>
              <a:t>、实数类型和实数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单精度浮点数类型（浮点类型） </a:t>
            </a:r>
            <a:r>
              <a:rPr lang="en-US" altLang="zh-CN">
                <a:solidFill>
                  <a:schemeClr val="accent2"/>
                </a:solidFill>
              </a:rPr>
              <a:t>float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双精度浮点数类型（双精度类型）</a:t>
            </a:r>
            <a:r>
              <a:rPr lang="en-US" altLang="zh-CN">
                <a:solidFill>
                  <a:schemeClr val="accent2"/>
                </a:solidFill>
              </a:rPr>
              <a:t>double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长双精度类型 </a:t>
            </a:r>
            <a:r>
              <a:rPr lang="en-US" altLang="zh-CN">
                <a:solidFill>
                  <a:schemeClr val="accent2"/>
                </a:solidFill>
              </a:rPr>
              <a:t>long double</a:t>
            </a:r>
            <a:endParaRPr lang="en-US" altLang="zh-CN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文字量称为</a:t>
            </a:r>
            <a:r>
              <a:rPr lang="en-US" altLang="zh-CN" dirty="0"/>
              <a:t> </a:t>
            </a:r>
            <a:r>
              <a:rPr lang="zh-CN" altLang="en-US" dirty="0"/>
              <a:t>浮点数</a:t>
            </a:r>
            <a:r>
              <a:rPr lang="en-US" altLang="zh-CN" dirty="0"/>
              <a:t> </a:t>
            </a:r>
            <a:r>
              <a:rPr lang="zh-CN" altLang="en-US" dirty="0"/>
              <a:t>、双精度数、长双精度数</a:t>
            </a: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常用的标准表示：</a:t>
            </a: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浮点数用 </a:t>
            </a:r>
            <a:r>
              <a:rPr lang="en-US" altLang="zh-CN"/>
              <a:t>32 </a:t>
            </a:r>
            <a:r>
              <a:rPr lang="zh-CN" altLang="en-US" dirty="0"/>
              <a:t>位表示，约 </a:t>
            </a:r>
            <a:r>
              <a:rPr lang="en-US" altLang="zh-CN"/>
              <a:t>7 </a:t>
            </a:r>
            <a:r>
              <a:rPr lang="zh-CN" altLang="en-US" dirty="0"/>
              <a:t>位十进制有效数字</a:t>
            </a:r>
            <a:endParaRPr lang="zh-CN" altLang="en-US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accent2"/>
                </a:solidFill>
              </a:rPr>
              <a:t>双精度数用 </a:t>
            </a:r>
            <a:r>
              <a:rPr lang="en-US" altLang="zh-CN">
                <a:solidFill>
                  <a:schemeClr val="accent2"/>
                </a:solidFill>
              </a:rPr>
              <a:t>64 </a:t>
            </a:r>
            <a:r>
              <a:rPr lang="zh-CN" altLang="en-US" dirty="0">
                <a:solidFill>
                  <a:schemeClr val="accent2"/>
                </a:solidFill>
              </a:rPr>
              <a:t>位表示，约 </a:t>
            </a:r>
            <a:r>
              <a:rPr lang="en-US" altLang="zh-CN">
                <a:solidFill>
                  <a:schemeClr val="accent2"/>
                </a:solidFill>
              </a:rPr>
              <a:t>16 </a:t>
            </a:r>
            <a:r>
              <a:rPr lang="zh-CN" altLang="en-US" dirty="0">
                <a:solidFill>
                  <a:schemeClr val="accent2"/>
                </a:solidFill>
              </a:rPr>
              <a:t>位十进制有效数字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长双精度数用 </a:t>
            </a:r>
            <a:r>
              <a:rPr lang="en-US" altLang="zh-CN"/>
              <a:t>64 </a:t>
            </a:r>
            <a:r>
              <a:rPr lang="zh-CN" altLang="en-US" dirty="0"/>
              <a:t>位或 </a:t>
            </a:r>
            <a:r>
              <a:rPr lang="en-US" altLang="zh-CN"/>
              <a:t>80 </a:t>
            </a:r>
            <a:r>
              <a:rPr lang="zh-CN" altLang="en-US" dirty="0"/>
              <a:t>位表示（由系统定义）</a:t>
            </a:r>
            <a:endParaRPr lang="zh-CN" altLang="en-US" dirty="0"/>
          </a:p>
        </p:txBody>
      </p:sp>
      <p:graphicFrame>
        <p:nvGraphicFramePr>
          <p:cNvPr id="15608" name="表格 15607"/>
          <p:cNvGraphicFramePr/>
          <p:nvPr/>
        </p:nvGraphicFramePr>
        <p:xfrm>
          <a:off x="395288" y="5324475"/>
          <a:ext cx="8269288" cy="396876"/>
        </p:xfrm>
        <a:graphic>
          <a:graphicData uri="http://schemas.openxmlformats.org/drawingml/2006/table">
            <a:tbl>
              <a:tblPr/>
              <a:tblGrid>
                <a:gridCol w="1008063"/>
                <a:gridCol w="1058862"/>
                <a:gridCol w="1033463"/>
                <a:gridCol w="1033462"/>
                <a:gridCol w="1033463"/>
                <a:gridCol w="1033462"/>
                <a:gridCol w="1035050"/>
                <a:gridCol w="1033463"/>
              </a:tblGrid>
              <a:tr h="3968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605" name="组合 15604"/>
          <p:cNvGrpSpPr/>
          <p:nvPr/>
        </p:nvGrpSpPr>
        <p:grpSpPr>
          <a:xfrm>
            <a:off x="512763" y="5324475"/>
            <a:ext cx="782637" cy="379413"/>
            <a:chOff x="315" y="3645"/>
            <a:chExt cx="493" cy="303"/>
          </a:xfrm>
        </p:grpSpPr>
        <p:sp>
          <p:nvSpPr>
            <p:cNvPr id="15590" name="直接连接符 15589"/>
            <p:cNvSpPr/>
            <p:nvPr/>
          </p:nvSpPr>
          <p:spPr>
            <a:xfrm>
              <a:off x="576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599" name="直接连接符 15598"/>
            <p:cNvSpPr/>
            <p:nvPr/>
          </p:nvSpPr>
          <p:spPr>
            <a:xfrm>
              <a:off x="74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00" name="直接连接符 15599"/>
            <p:cNvSpPr/>
            <p:nvPr/>
          </p:nvSpPr>
          <p:spPr>
            <a:xfrm>
              <a:off x="406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01" name="直接连接符 15600"/>
            <p:cNvSpPr/>
            <p:nvPr/>
          </p:nvSpPr>
          <p:spPr>
            <a:xfrm>
              <a:off x="485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02" name="直接连接符 15601"/>
            <p:cNvSpPr/>
            <p:nvPr/>
          </p:nvSpPr>
          <p:spPr>
            <a:xfrm>
              <a:off x="657" y="3647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03" name="直接连接符 15602"/>
            <p:cNvSpPr/>
            <p:nvPr/>
          </p:nvSpPr>
          <p:spPr>
            <a:xfrm>
              <a:off x="315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04" name="直接连接符 15603"/>
            <p:cNvSpPr/>
            <p:nvPr/>
          </p:nvSpPr>
          <p:spPr>
            <a:xfrm>
              <a:off x="80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09" name="组合 15608"/>
          <p:cNvGrpSpPr/>
          <p:nvPr/>
        </p:nvGrpSpPr>
        <p:grpSpPr>
          <a:xfrm>
            <a:off x="1547813" y="5324475"/>
            <a:ext cx="782637" cy="379413"/>
            <a:chOff x="315" y="3645"/>
            <a:chExt cx="493" cy="303"/>
          </a:xfrm>
        </p:grpSpPr>
        <p:sp>
          <p:nvSpPr>
            <p:cNvPr id="15610" name="直接连接符 15609"/>
            <p:cNvSpPr/>
            <p:nvPr/>
          </p:nvSpPr>
          <p:spPr>
            <a:xfrm>
              <a:off x="576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11" name="直接连接符 15610"/>
            <p:cNvSpPr/>
            <p:nvPr/>
          </p:nvSpPr>
          <p:spPr>
            <a:xfrm>
              <a:off x="74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12" name="直接连接符 15611"/>
            <p:cNvSpPr/>
            <p:nvPr/>
          </p:nvSpPr>
          <p:spPr>
            <a:xfrm>
              <a:off x="406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13" name="直接连接符 15612"/>
            <p:cNvSpPr/>
            <p:nvPr/>
          </p:nvSpPr>
          <p:spPr>
            <a:xfrm>
              <a:off x="485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14" name="直接连接符 15613"/>
            <p:cNvSpPr/>
            <p:nvPr/>
          </p:nvSpPr>
          <p:spPr>
            <a:xfrm>
              <a:off x="657" y="3647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15" name="直接连接符 15614"/>
            <p:cNvSpPr/>
            <p:nvPr/>
          </p:nvSpPr>
          <p:spPr>
            <a:xfrm>
              <a:off x="315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16" name="直接连接符 15615"/>
            <p:cNvSpPr/>
            <p:nvPr/>
          </p:nvSpPr>
          <p:spPr>
            <a:xfrm>
              <a:off x="80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17" name="组合 15616"/>
          <p:cNvGrpSpPr/>
          <p:nvPr/>
        </p:nvGrpSpPr>
        <p:grpSpPr>
          <a:xfrm>
            <a:off x="2592388" y="5324475"/>
            <a:ext cx="782637" cy="379413"/>
            <a:chOff x="315" y="3645"/>
            <a:chExt cx="493" cy="303"/>
          </a:xfrm>
        </p:grpSpPr>
        <p:sp>
          <p:nvSpPr>
            <p:cNvPr id="15618" name="直接连接符 15617"/>
            <p:cNvSpPr/>
            <p:nvPr/>
          </p:nvSpPr>
          <p:spPr>
            <a:xfrm>
              <a:off x="576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19" name="直接连接符 15618"/>
            <p:cNvSpPr/>
            <p:nvPr/>
          </p:nvSpPr>
          <p:spPr>
            <a:xfrm>
              <a:off x="74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20" name="直接连接符 15619"/>
            <p:cNvSpPr/>
            <p:nvPr/>
          </p:nvSpPr>
          <p:spPr>
            <a:xfrm>
              <a:off x="406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21" name="直接连接符 15620"/>
            <p:cNvSpPr/>
            <p:nvPr/>
          </p:nvSpPr>
          <p:spPr>
            <a:xfrm>
              <a:off x="485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22" name="直接连接符 15621"/>
            <p:cNvSpPr/>
            <p:nvPr/>
          </p:nvSpPr>
          <p:spPr>
            <a:xfrm>
              <a:off x="657" y="3647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23" name="直接连接符 15622"/>
            <p:cNvSpPr/>
            <p:nvPr/>
          </p:nvSpPr>
          <p:spPr>
            <a:xfrm>
              <a:off x="315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24" name="直接连接符 15623"/>
            <p:cNvSpPr/>
            <p:nvPr/>
          </p:nvSpPr>
          <p:spPr>
            <a:xfrm>
              <a:off x="80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25" name="组合 15624"/>
          <p:cNvGrpSpPr/>
          <p:nvPr/>
        </p:nvGrpSpPr>
        <p:grpSpPr>
          <a:xfrm>
            <a:off x="3635375" y="5324475"/>
            <a:ext cx="782638" cy="379413"/>
            <a:chOff x="315" y="3645"/>
            <a:chExt cx="493" cy="303"/>
          </a:xfrm>
        </p:grpSpPr>
        <p:sp>
          <p:nvSpPr>
            <p:cNvPr id="15626" name="直接连接符 15625"/>
            <p:cNvSpPr/>
            <p:nvPr/>
          </p:nvSpPr>
          <p:spPr>
            <a:xfrm>
              <a:off x="576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27" name="直接连接符 15626"/>
            <p:cNvSpPr/>
            <p:nvPr/>
          </p:nvSpPr>
          <p:spPr>
            <a:xfrm>
              <a:off x="74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28" name="直接连接符 15627"/>
            <p:cNvSpPr/>
            <p:nvPr/>
          </p:nvSpPr>
          <p:spPr>
            <a:xfrm>
              <a:off x="406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29" name="直接连接符 15628"/>
            <p:cNvSpPr/>
            <p:nvPr/>
          </p:nvSpPr>
          <p:spPr>
            <a:xfrm>
              <a:off x="485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30" name="直接连接符 15629"/>
            <p:cNvSpPr/>
            <p:nvPr/>
          </p:nvSpPr>
          <p:spPr>
            <a:xfrm>
              <a:off x="657" y="3647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31" name="直接连接符 15630"/>
            <p:cNvSpPr/>
            <p:nvPr/>
          </p:nvSpPr>
          <p:spPr>
            <a:xfrm>
              <a:off x="315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32" name="直接连接符 15631"/>
            <p:cNvSpPr/>
            <p:nvPr/>
          </p:nvSpPr>
          <p:spPr>
            <a:xfrm>
              <a:off x="80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33" name="组合 15632"/>
          <p:cNvGrpSpPr/>
          <p:nvPr/>
        </p:nvGrpSpPr>
        <p:grpSpPr>
          <a:xfrm>
            <a:off x="4652963" y="5324475"/>
            <a:ext cx="782637" cy="379413"/>
            <a:chOff x="315" y="3645"/>
            <a:chExt cx="493" cy="303"/>
          </a:xfrm>
        </p:grpSpPr>
        <p:sp>
          <p:nvSpPr>
            <p:cNvPr id="15634" name="直接连接符 15633"/>
            <p:cNvSpPr/>
            <p:nvPr/>
          </p:nvSpPr>
          <p:spPr>
            <a:xfrm>
              <a:off x="576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35" name="直接连接符 15634"/>
            <p:cNvSpPr/>
            <p:nvPr/>
          </p:nvSpPr>
          <p:spPr>
            <a:xfrm>
              <a:off x="74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36" name="直接连接符 15635"/>
            <p:cNvSpPr/>
            <p:nvPr/>
          </p:nvSpPr>
          <p:spPr>
            <a:xfrm>
              <a:off x="406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37" name="直接连接符 15636"/>
            <p:cNvSpPr/>
            <p:nvPr/>
          </p:nvSpPr>
          <p:spPr>
            <a:xfrm>
              <a:off x="485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38" name="直接连接符 15637"/>
            <p:cNvSpPr/>
            <p:nvPr/>
          </p:nvSpPr>
          <p:spPr>
            <a:xfrm>
              <a:off x="657" y="3647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39" name="直接连接符 15638"/>
            <p:cNvSpPr/>
            <p:nvPr/>
          </p:nvSpPr>
          <p:spPr>
            <a:xfrm>
              <a:off x="315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40" name="直接连接符 15639"/>
            <p:cNvSpPr/>
            <p:nvPr/>
          </p:nvSpPr>
          <p:spPr>
            <a:xfrm>
              <a:off x="80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41" name="组合 15640"/>
          <p:cNvGrpSpPr/>
          <p:nvPr/>
        </p:nvGrpSpPr>
        <p:grpSpPr>
          <a:xfrm>
            <a:off x="5688013" y="5324475"/>
            <a:ext cx="782637" cy="379413"/>
            <a:chOff x="315" y="3645"/>
            <a:chExt cx="493" cy="303"/>
          </a:xfrm>
        </p:grpSpPr>
        <p:sp>
          <p:nvSpPr>
            <p:cNvPr id="15642" name="直接连接符 15641"/>
            <p:cNvSpPr/>
            <p:nvPr/>
          </p:nvSpPr>
          <p:spPr>
            <a:xfrm>
              <a:off x="576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43" name="直接连接符 15642"/>
            <p:cNvSpPr/>
            <p:nvPr/>
          </p:nvSpPr>
          <p:spPr>
            <a:xfrm>
              <a:off x="74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44" name="直接连接符 15643"/>
            <p:cNvSpPr/>
            <p:nvPr/>
          </p:nvSpPr>
          <p:spPr>
            <a:xfrm>
              <a:off x="406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45" name="直接连接符 15644"/>
            <p:cNvSpPr/>
            <p:nvPr/>
          </p:nvSpPr>
          <p:spPr>
            <a:xfrm>
              <a:off x="485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46" name="直接连接符 15645"/>
            <p:cNvSpPr/>
            <p:nvPr/>
          </p:nvSpPr>
          <p:spPr>
            <a:xfrm>
              <a:off x="657" y="3647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47" name="直接连接符 15646"/>
            <p:cNvSpPr/>
            <p:nvPr/>
          </p:nvSpPr>
          <p:spPr>
            <a:xfrm>
              <a:off x="315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48" name="直接连接符 15647"/>
            <p:cNvSpPr/>
            <p:nvPr/>
          </p:nvSpPr>
          <p:spPr>
            <a:xfrm>
              <a:off x="80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49" name="组合 15648"/>
          <p:cNvGrpSpPr/>
          <p:nvPr/>
        </p:nvGrpSpPr>
        <p:grpSpPr>
          <a:xfrm>
            <a:off x="6732588" y="5324475"/>
            <a:ext cx="782637" cy="379413"/>
            <a:chOff x="315" y="3645"/>
            <a:chExt cx="493" cy="303"/>
          </a:xfrm>
        </p:grpSpPr>
        <p:sp>
          <p:nvSpPr>
            <p:cNvPr id="15650" name="直接连接符 15649"/>
            <p:cNvSpPr/>
            <p:nvPr/>
          </p:nvSpPr>
          <p:spPr>
            <a:xfrm>
              <a:off x="576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51" name="直接连接符 15650"/>
            <p:cNvSpPr/>
            <p:nvPr/>
          </p:nvSpPr>
          <p:spPr>
            <a:xfrm>
              <a:off x="74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52" name="直接连接符 15651"/>
            <p:cNvSpPr/>
            <p:nvPr/>
          </p:nvSpPr>
          <p:spPr>
            <a:xfrm>
              <a:off x="406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53" name="直接连接符 15652"/>
            <p:cNvSpPr/>
            <p:nvPr/>
          </p:nvSpPr>
          <p:spPr>
            <a:xfrm>
              <a:off x="485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54" name="直接连接符 15653"/>
            <p:cNvSpPr/>
            <p:nvPr/>
          </p:nvSpPr>
          <p:spPr>
            <a:xfrm>
              <a:off x="657" y="3647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55" name="直接连接符 15654"/>
            <p:cNvSpPr/>
            <p:nvPr/>
          </p:nvSpPr>
          <p:spPr>
            <a:xfrm>
              <a:off x="315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56" name="直接连接符 15655"/>
            <p:cNvSpPr/>
            <p:nvPr/>
          </p:nvSpPr>
          <p:spPr>
            <a:xfrm>
              <a:off x="80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57" name="组合 15656"/>
          <p:cNvGrpSpPr/>
          <p:nvPr/>
        </p:nvGrpSpPr>
        <p:grpSpPr>
          <a:xfrm>
            <a:off x="7775575" y="5324475"/>
            <a:ext cx="782638" cy="379413"/>
            <a:chOff x="315" y="3645"/>
            <a:chExt cx="493" cy="303"/>
          </a:xfrm>
        </p:grpSpPr>
        <p:sp>
          <p:nvSpPr>
            <p:cNvPr id="15658" name="直接连接符 15657"/>
            <p:cNvSpPr/>
            <p:nvPr/>
          </p:nvSpPr>
          <p:spPr>
            <a:xfrm>
              <a:off x="576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59" name="直接连接符 15658"/>
            <p:cNvSpPr/>
            <p:nvPr/>
          </p:nvSpPr>
          <p:spPr>
            <a:xfrm>
              <a:off x="74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0" name="直接连接符 15659"/>
            <p:cNvSpPr/>
            <p:nvPr/>
          </p:nvSpPr>
          <p:spPr>
            <a:xfrm>
              <a:off x="406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1" name="直接连接符 15660"/>
            <p:cNvSpPr/>
            <p:nvPr/>
          </p:nvSpPr>
          <p:spPr>
            <a:xfrm>
              <a:off x="485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2" name="直接连接符 15661"/>
            <p:cNvSpPr/>
            <p:nvPr/>
          </p:nvSpPr>
          <p:spPr>
            <a:xfrm>
              <a:off x="657" y="3647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3" name="直接连接符 15662"/>
            <p:cNvSpPr/>
            <p:nvPr/>
          </p:nvSpPr>
          <p:spPr>
            <a:xfrm>
              <a:off x="315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64" name="直接连接符 15663"/>
            <p:cNvSpPr/>
            <p:nvPr/>
          </p:nvSpPr>
          <p:spPr>
            <a:xfrm>
              <a:off x="80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5752" name="表格 15751"/>
          <p:cNvGraphicFramePr/>
          <p:nvPr/>
        </p:nvGraphicFramePr>
        <p:xfrm>
          <a:off x="468313" y="4365625"/>
          <a:ext cx="4133850" cy="396876"/>
        </p:xfrm>
        <a:graphic>
          <a:graphicData uri="http://schemas.openxmlformats.org/drawingml/2006/table">
            <a:tbl>
              <a:tblPr/>
              <a:tblGrid>
                <a:gridCol w="1008063"/>
                <a:gridCol w="1058862"/>
                <a:gridCol w="1033463"/>
                <a:gridCol w="1033462"/>
              </a:tblGrid>
              <a:tr h="3968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5685" name="组合 15684"/>
          <p:cNvGrpSpPr/>
          <p:nvPr/>
        </p:nvGrpSpPr>
        <p:grpSpPr>
          <a:xfrm>
            <a:off x="585788" y="4365625"/>
            <a:ext cx="782637" cy="379413"/>
            <a:chOff x="315" y="3645"/>
            <a:chExt cx="493" cy="303"/>
          </a:xfrm>
        </p:grpSpPr>
        <p:sp>
          <p:nvSpPr>
            <p:cNvPr id="15686" name="直接连接符 15685"/>
            <p:cNvSpPr/>
            <p:nvPr/>
          </p:nvSpPr>
          <p:spPr>
            <a:xfrm>
              <a:off x="576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87" name="直接连接符 15686"/>
            <p:cNvSpPr/>
            <p:nvPr/>
          </p:nvSpPr>
          <p:spPr>
            <a:xfrm>
              <a:off x="74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88" name="直接连接符 15687"/>
            <p:cNvSpPr/>
            <p:nvPr/>
          </p:nvSpPr>
          <p:spPr>
            <a:xfrm>
              <a:off x="406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89" name="直接连接符 15688"/>
            <p:cNvSpPr/>
            <p:nvPr/>
          </p:nvSpPr>
          <p:spPr>
            <a:xfrm>
              <a:off x="485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90" name="直接连接符 15689"/>
            <p:cNvSpPr/>
            <p:nvPr/>
          </p:nvSpPr>
          <p:spPr>
            <a:xfrm>
              <a:off x="657" y="3647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91" name="直接连接符 15690"/>
            <p:cNvSpPr/>
            <p:nvPr/>
          </p:nvSpPr>
          <p:spPr>
            <a:xfrm>
              <a:off x="315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92" name="直接连接符 15691"/>
            <p:cNvSpPr/>
            <p:nvPr/>
          </p:nvSpPr>
          <p:spPr>
            <a:xfrm>
              <a:off x="80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693" name="组合 15692"/>
          <p:cNvGrpSpPr/>
          <p:nvPr/>
        </p:nvGrpSpPr>
        <p:grpSpPr>
          <a:xfrm>
            <a:off x="1620838" y="4365625"/>
            <a:ext cx="782637" cy="379413"/>
            <a:chOff x="315" y="3645"/>
            <a:chExt cx="493" cy="303"/>
          </a:xfrm>
        </p:grpSpPr>
        <p:sp>
          <p:nvSpPr>
            <p:cNvPr id="15694" name="直接连接符 15693"/>
            <p:cNvSpPr/>
            <p:nvPr/>
          </p:nvSpPr>
          <p:spPr>
            <a:xfrm>
              <a:off x="576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95" name="直接连接符 15694"/>
            <p:cNvSpPr/>
            <p:nvPr/>
          </p:nvSpPr>
          <p:spPr>
            <a:xfrm>
              <a:off x="74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96" name="直接连接符 15695"/>
            <p:cNvSpPr/>
            <p:nvPr/>
          </p:nvSpPr>
          <p:spPr>
            <a:xfrm>
              <a:off x="406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97" name="直接连接符 15696"/>
            <p:cNvSpPr/>
            <p:nvPr/>
          </p:nvSpPr>
          <p:spPr>
            <a:xfrm>
              <a:off x="485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98" name="直接连接符 15697"/>
            <p:cNvSpPr/>
            <p:nvPr/>
          </p:nvSpPr>
          <p:spPr>
            <a:xfrm>
              <a:off x="657" y="3647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699" name="直接连接符 15698"/>
            <p:cNvSpPr/>
            <p:nvPr/>
          </p:nvSpPr>
          <p:spPr>
            <a:xfrm>
              <a:off x="315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00" name="直接连接符 15699"/>
            <p:cNvSpPr/>
            <p:nvPr/>
          </p:nvSpPr>
          <p:spPr>
            <a:xfrm>
              <a:off x="80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701" name="组合 15700"/>
          <p:cNvGrpSpPr/>
          <p:nvPr/>
        </p:nvGrpSpPr>
        <p:grpSpPr>
          <a:xfrm>
            <a:off x="2665413" y="4365625"/>
            <a:ext cx="782637" cy="379413"/>
            <a:chOff x="315" y="3645"/>
            <a:chExt cx="493" cy="303"/>
          </a:xfrm>
        </p:grpSpPr>
        <p:sp>
          <p:nvSpPr>
            <p:cNvPr id="15702" name="直接连接符 15701"/>
            <p:cNvSpPr/>
            <p:nvPr/>
          </p:nvSpPr>
          <p:spPr>
            <a:xfrm>
              <a:off x="576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03" name="直接连接符 15702"/>
            <p:cNvSpPr/>
            <p:nvPr/>
          </p:nvSpPr>
          <p:spPr>
            <a:xfrm>
              <a:off x="74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04" name="直接连接符 15703"/>
            <p:cNvSpPr/>
            <p:nvPr/>
          </p:nvSpPr>
          <p:spPr>
            <a:xfrm>
              <a:off x="406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05" name="直接连接符 15704"/>
            <p:cNvSpPr/>
            <p:nvPr/>
          </p:nvSpPr>
          <p:spPr>
            <a:xfrm>
              <a:off x="485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06" name="直接连接符 15705"/>
            <p:cNvSpPr/>
            <p:nvPr/>
          </p:nvSpPr>
          <p:spPr>
            <a:xfrm>
              <a:off x="657" y="3647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07" name="直接连接符 15706"/>
            <p:cNvSpPr/>
            <p:nvPr/>
          </p:nvSpPr>
          <p:spPr>
            <a:xfrm>
              <a:off x="315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08" name="直接连接符 15707"/>
            <p:cNvSpPr/>
            <p:nvPr/>
          </p:nvSpPr>
          <p:spPr>
            <a:xfrm>
              <a:off x="80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709" name="组合 15708"/>
          <p:cNvGrpSpPr/>
          <p:nvPr/>
        </p:nvGrpSpPr>
        <p:grpSpPr>
          <a:xfrm>
            <a:off x="3708400" y="4365625"/>
            <a:ext cx="782638" cy="379413"/>
            <a:chOff x="315" y="3645"/>
            <a:chExt cx="493" cy="303"/>
          </a:xfrm>
        </p:grpSpPr>
        <p:sp>
          <p:nvSpPr>
            <p:cNvPr id="15710" name="直接连接符 15709"/>
            <p:cNvSpPr/>
            <p:nvPr/>
          </p:nvSpPr>
          <p:spPr>
            <a:xfrm>
              <a:off x="576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11" name="直接连接符 15710"/>
            <p:cNvSpPr/>
            <p:nvPr/>
          </p:nvSpPr>
          <p:spPr>
            <a:xfrm>
              <a:off x="74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12" name="直接连接符 15711"/>
            <p:cNvSpPr/>
            <p:nvPr/>
          </p:nvSpPr>
          <p:spPr>
            <a:xfrm>
              <a:off x="406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13" name="直接连接符 15712"/>
            <p:cNvSpPr/>
            <p:nvPr/>
          </p:nvSpPr>
          <p:spPr>
            <a:xfrm>
              <a:off x="485" y="3648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14" name="直接连接符 15713"/>
            <p:cNvSpPr/>
            <p:nvPr/>
          </p:nvSpPr>
          <p:spPr>
            <a:xfrm>
              <a:off x="657" y="3647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15" name="直接连接符 15714"/>
            <p:cNvSpPr/>
            <p:nvPr/>
          </p:nvSpPr>
          <p:spPr>
            <a:xfrm>
              <a:off x="315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716" name="直接连接符 15715"/>
            <p:cNvSpPr/>
            <p:nvPr/>
          </p:nvSpPr>
          <p:spPr>
            <a:xfrm>
              <a:off x="808" y="3645"/>
              <a:ext cx="0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6388" name="内容占位符 16387"/>
          <p:cNvSpPr>
            <a:spLocks noGrp="1"/>
          </p:cNvSpPr>
          <p:nvPr>
            <p:ph idx="1"/>
          </p:nvPr>
        </p:nvSpPr>
        <p:spPr>
          <a:xfrm>
            <a:off x="539750" y="271780"/>
            <a:ext cx="8136255" cy="610997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实数写法</a:t>
            </a:r>
            <a:endParaRPr lang="zh-CN" altLang="en-US" sz="3200" dirty="0">
              <a:solidFill>
                <a:schemeClr val="accent2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基本实数类型是 </a:t>
            </a:r>
            <a:r>
              <a:rPr lang="en-US" altLang="zh-CN" b="1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double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：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数字序列，需要包含小数点</a:t>
            </a:r>
            <a:r>
              <a:rPr lang="en-US" altLang="zh-CN" dirty="0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altLang="zh-CN" b="1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.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（可以是首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末字符）或指数部分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指数：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e/E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开头的数字序列（可带符号），以</a:t>
            </a:r>
            <a:r>
              <a:rPr lang="en-US" altLang="zh-CN" dirty="0">
                <a:latin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10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为底。可同时有小数点和指数。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4572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例： 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altLang="zh-CN" b="1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.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　  </a:t>
            </a:r>
            <a:r>
              <a:rPr lang="en-US" altLang="zh-CN" b="1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.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　 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altLang="zh-CN" b="1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.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　　　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E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-3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　　　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2.45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e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17</a:t>
            </a:r>
            <a:endParaRPr lang="en-US" altLang="zh-CN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float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加后缀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f 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或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F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，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long double</a:t>
            </a: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加 </a:t>
            </a: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L</a:t>
            </a:r>
            <a:endParaRPr lang="en-US" altLang="zh-CN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Cambria" panose="02040503050406030204" pitchFamily="18" charset="0"/>
                <a:cs typeface="Cambria" panose="02040503050406030204" pitchFamily="18" charset="0"/>
              </a:rPr>
              <a:t>实数前可以有正负号</a:t>
            </a: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>
                <a:latin typeface="Cambria" panose="02040503050406030204" pitchFamily="18" charset="0"/>
                <a:cs typeface="Cambria" panose="02040503050406030204" pitchFamily="18" charset="0"/>
              </a:rPr>
              <a:t>整数类型和实数类型统称</a:t>
            </a:r>
            <a:r>
              <a:rPr lang="zh-CN" altLang="en-US" sz="3200" u="sng" dirty="0">
                <a:solidFill>
                  <a:schemeClr val="hlink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算术类型</a:t>
            </a:r>
            <a:r>
              <a:rPr lang="zh-CN" altLang="en-US" sz="3200" dirty="0">
                <a:latin typeface="Cambria" panose="02040503050406030204" pitchFamily="18" charset="0"/>
                <a:cs typeface="Cambria" panose="02040503050406030204" pitchFamily="18" charset="0"/>
              </a:rPr>
              <a:t>。</a:t>
            </a:r>
            <a:endParaRPr lang="zh-CN" altLang="en-US" sz="3200" dirty="0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22545" y="3536950"/>
          <a:ext cx="1050925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" imgW="482600" imgH="203200" progId="Equation.KSEE3">
                  <p:embed/>
                </p:oleObj>
              </mc:Choice>
              <mc:Fallback>
                <p:oleObj name="" r:id="rId1" imgW="4826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22545" y="3536950"/>
                        <a:ext cx="1050925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65010" y="3507105"/>
          <a:ext cx="1439545" cy="442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3" imgW="660400" imgH="203200" progId="Equation.KSEE3">
                  <p:embed/>
                </p:oleObj>
              </mc:Choice>
              <mc:Fallback>
                <p:oleObj name="" r:id="rId3" imgW="660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65010" y="3507105"/>
                        <a:ext cx="1439545" cy="442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7412" name="内容占位符 17411"/>
          <p:cNvSpPr>
            <a:spLocks noGrp="1"/>
          </p:cNvSpPr>
          <p:nvPr>
            <p:ph idx="1"/>
          </p:nvPr>
        </p:nvSpPr>
        <p:spPr>
          <a:xfrm>
            <a:off x="539750" y="417195"/>
            <a:ext cx="8225155" cy="5964555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altLang="zh-CN" sz="3200" dirty="0">
                <a:solidFill>
                  <a:schemeClr val="accent2"/>
                </a:solidFill>
              </a:rPr>
              <a:t>3</a:t>
            </a:r>
            <a:r>
              <a:rPr lang="zh-CN" altLang="en-US" sz="3200" dirty="0">
                <a:solidFill>
                  <a:schemeClr val="accent2"/>
                </a:solidFill>
              </a:rPr>
              <a:t>、字符类型和字符的表示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字符类型</a:t>
            </a:r>
            <a:r>
              <a:rPr lang="zh-CN" altLang="en-US" dirty="0"/>
              <a:t>用于输入输出（</a:t>
            </a:r>
            <a:r>
              <a:rPr lang="en-US" altLang="zh-CN"/>
              <a:t>I/O</a:t>
            </a:r>
            <a:r>
              <a:rPr lang="zh-CN" altLang="en-US" dirty="0"/>
              <a:t>）或文字处理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常用类型 </a:t>
            </a:r>
            <a:r>
              <a:rPr lang="en-US" altLang="zh-CN">
                <a:solidFill>
                  <a:schemeClr val="accent2"/>
                </a:solidFill>
              </a:rPr>
              <a:t>char</a:t>
            </a:r>
            <a:r>
              <a:rPr lang="zh-CN" altLang="en-US" dirty="0"/>
              <a:t>，包括所用机器的字符集中的所有字符。字符在内部用对应编码表示。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一个 </a:t>
            </a:r>
            <a:r>
              <a:rPr lang="en-US" altLang="zh-CN"/>
              <a:t>char </a:t>
            </a:r>
            <a:r>
              <a:rPr lang="zh-CN" altLang="en-US"/>
              <a:t>用</a:t>
            </a:r>
            <a:r>
              <a:rPr lang="en-US" altLang="zh-CN"/>
              <a:t> 8 </a:t>
            </a:r>
            <a:r>
              <a:rPr lang="zh-CN" altLang="en-US"/>
              <a:t>位二进制数（一个字节）表示：</a:t>
            </a:r>
            <a:endParaRPr lang="zh-CN" altLang="en-US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基本的是 </a:t>
            </a:r>
            <a:r>
              <a:rPr lang="en-US" altLang="zh-CN">
                <a:solidFill>
                  <a:srgbClr val="FF0000"/>
                </a:solidFill>
              </a:rPr>
              <a:t>ASCII </a:t>
            </a:r>
            <a:r>
              <a:rPr lang="zh-CN" altLang="en-US" dirty="0">
                <a:solidFill>
                  <a:srgbClr val="FF0000"/>
                </a:solidFill>
              </a:rPr>
              <a:t>字符集</a:t>
            </a:r>
            <a:r>
              <a:rPr lang="zh-CN" altLang="en-US" dirty="0"/>
              <a:t>，包含</a:t>
            </a:r>
            <a:r>
              <a:rPr lang="en-US" altLang="zh-CN" dirty="0"/>
              <a:t> </a:t>
            </a:r>
            <a:r>
              <a:rPr lang="en-US" altLang="zh-CN"/>
              <a:t>128 </a:t>
            </a:r>
            <a:r>
              <a:rPr lang="zh-CN" altLang="en-US" dirty="0"/>
              <a:t>个西文字符。</a:t>
            </a:r>
            <a:endParaRPr lang="zh-CN" altLang="en-US" dirty="0"/>
          </a:p>
          <a:p>
            <a:pPr marL="0" indent="384175">
              <a:lnSpc>
                <a:spcPct val="120000"/>
              </a:lnSpc>
              <a:buNone/>
            </a:pPr>
            <a:r>
              <a:rPr lang="zh-CN" altLang="en-US" dirty="0">
                <a:sym typeface="+mn-ea"/>
              </a:rPr>
              <a:t>它们的编码是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ASCII 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码 </a:t>
            </a:r>
            <a:r>
              <a:rPr lang="en-US" altLang="zh-CN">
                <a:sym typeface="+mn-ea"/>
              </a:rPr>
              <a:t>(</a:t>
            </a:r>
            <a:r>
              <a:rPr lang="zh-CN" altLang="en-US" dirty="0">
                <a:sym typeface="+mn-ea"/>
              </a:rPr>
              <a:t>美国信息交换标准代码</a:t>
            </a:r>
            <a:r>
              <a:rPr lang="en-US" altLang="zh-CN">
                <a:sym typeface="+mn-ea"/>
              </a:rPr>
              <a:t>)</a:t>
            </a:r>
            <a:endParaRPr lang="zh-CN" altLang="en-US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17457" name="表格 17456"/>
          <p:cNvGraphicFramePr/>
          <p:nvPr>
            <p:custDataLst>
              <p:tags r:id="rId1"/>
            </p:custDataLst>
          </p:nvPr>
        </p:nvGraphicFramePr>
        <p:xfrm>
          <a:off x="3060065" y="3284855"/>
          <a:ext cx="3543935" cy="395605"/>
        </p:xfrm>
        <a:graphic>
          <a:graphicData uri="http://schemas.openxmlformats.org/drawingml/2006/table">
            <a:tbl>
              <a:tblPr/>
              <a:tblGrid>
                <a:gridCol w="443865"/>
                <a:gridCol w="442595"/>
                <a:gridCol w="443865"/>
                <a:gridCol w="442595"/>
                <a:gridCol w="379095"/>
                <a:gridCol w="502285"/>
                <a:gridCol w="445770"/>
                <a:gridCol w="443865"/>
              </a:tblGrid>
              <a:tr h="39560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261122" name="图片 261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9525" y="692150"/>
            <a:ext cx="4983163" cy="6061075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261123" name="圆角矩形 261122"/>
          <p:cNvSpPr/>
          <p:nvPr/>
        </p:nvSpPr>
        <p:spPr>
          <a:xfrm>
            <a:off x="1331913" y="1181100"/>
            <a:ext cx="1152525" cy="548798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61124" name="圆角矩形 261123"/>
          <p:cNvSpPr/>
          <p:nvPr/>
        </p:nvSpPr>
        <p:spPr>
          <a:xfrm>
            <a:off x="5076825" y="6486525"/>
            <a:ext cx="1152525" cy="215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61125" name="矩形 261124"/>
          <p:cNvSpPr/>
          <p:nvPr/>
        </p:nvSpPr>
        <p:spPr>
          <a:xfrm>
            <a:off x="468313" y="4329113"/>
            <a:ext cx="1250950" cy="519112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控制符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61126" name="圆角矩形 261125"/>
          <p:cNvSpPr/>
          <p:nvPr/>
        </p:nvSpPr>
        <p:spPr>
          <a:xfrm>
            <a:off x="2530475" y="981075"/>
            <a:ext cx="1146175" cy="203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61127" name="矩形 261126"/>
          <p:cNvSpPr/>
          <p:nvPr/>
        </p:nvSpPr>
        <p:spPr>
          <a:xfrm>
            <a:off x="6443663" y="6165850"/>
            <a:ext cx="1250950" cy="519113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控制符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61129" name="矩形 261128"/>
          <p:cNvSpPr/>
          <p:nvPr/>
        </p:nvSpPr>
        <p:spPr>
          <a:xfrm>
            <a:off x="6313488" y="1522413"/>
            <a:ext cx="2471737" cy="118745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Tx/>
            </a:pP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编码为 </a:t>
            </a:r>
            <a:r>
              <a:rPr lang="en-US" altLang="zh-CN">
                <a:ea typeface="黑体" panose="02010609060101010101" pitchFamily="49" charset="-122"/>
                <a:cs typeface="Cambria" panose="02040503050406030204" pitchFamily="18" charset="0"/>
              </a:rPr>
              <a:t>33 – 126 </a:t>
            </a: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的字符为</a:t>
            </a:r>
            <a:r>
              <a:rPr lang="zh-CN" altLang="en-US" dirty="0">
                <a:solidFill>
                  <a:schemeClr val="hlink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可打印的人读字符</a:t>
            </a:r>
            <a:endParaRPr lang="zh-CN" altLang="en-US" dirty="0">
              <a:solidFill>
                <a:schemeClr val="hlink"/>
              </a:solidFill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8085" y="11684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800">
                <a:solidFill>
                  <a:srgbClr val="FF0000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ASCII </a:t>
            </a:r>
            <a:r>
              <a:rPr lang="zh-CN" altLang="en-US" sz="2800" dirty="0">
                <a:solidFill>
                  <a:srgbClr val="FF0000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字符集</a:t>
            </a:r>
            <a:r>
              <a:rPr lang="en-US" altLang="zh-CN" sz="2800" dirty="0">
                <a:solidFill>
                  <a:srgbClr val="FF0000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ASCII </a:t>
            </a:r>
            <a:r>
              <a:rPr lang="zh-CN" altLang="en-US" sz="2800" dirty="0">
                <a:solidFill>
                  <a:srgbClr val="FF0000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码</a:t>
            </a:r>
            <a:endParaRPr lang="zh-CN" altLang="en-US" sz="2800" dirty="0">
              <a:solidFill>
                <a:srgbClr val="FF0000"/>
              </a:solidFill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62146" name="文本框 262145"/>
          <p:cNvSpPr txBox="1"/>
          <p:nvPr/>
        </p:nvSpPr>
        <p:spPr>
          <a:xfrm>
            <a:off x="394653" y="908368"/>
            <a:ext cx="8280400" cy="103886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Tx/>
            </a:pP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ASCII </a:t>
            </a:r>
            <a:r>
              <a:rPr lang="zh-CN" altLang="en-US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字符集中的字符用相应的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ASCII </a:t>
            </a:r>
            <a:r>
              <a:rPr lang="zh-CN" altLang="en-US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编码（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0 ~ 127</a:t>
            </a:r>
            <a:r>
              <a:rPr lang="zh-CN" altLang="en-US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）表示。</a:t>
            </a:r>
            <a:r>
              <a:rPr lang="zh-CN" altLang="en-US" sz="2800">
                <a:solidFill>
                  <a:srgbClr val="FF0000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可以视为整数</a:t>
            </a:r>
            <a:r>
              <a:rPr lang="zh-CN" altLang="en-US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来使用。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</a:endParaRPr>
          </a:p>
        </p:txBody>
      </p:sp>
      <p:sp>
        <p:nvSpPr>
          <p:cNvPr id="262147" name="文本框 262146"/>
          <p:cNvSpPr txBox="1"/>
          <p:nvPr/>
        </p:nvSpPr>
        <p:spPr>
          <a:xfrm>
            <a:off x="394970" y="2414905"/>
            <a:ext cx="8399780" cy="189928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buFontTx/>
            </a:pP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</a:rPr>
              <a:t>计算机的内部存储与操作常以</a:t>
            </a:r>
            <a:r>
              <a:rPr lang="zh-CN" altLang="en-US" dirty="0">
                <a:solidFill>
                  <a:srgbClr val="FF0000"/>
                </a:solidFill>
                <a:ea typeface="华文中宋" panose="02010600040101010101" charset="-122"/>
                <a:cs typeface="Cambria" panose="02040503050406030204" pitchFamily="18" charset="0"/>
              </a:rPr>
              <a:t>字节</a:t>
            </a: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</a:rPr>
              <a:t>（ </a:t>
            </a:r>
            <a:r>
              <a:rPr lang="en-US" altLang="zh-CN">
                <a:ea typeface="华文中宋" panose="02010600040101010101" charset="-122"/>
                <a:cs typeface="Cambria" panose="02040503050406030204" pitchFamily="18" charset="0"/>
              </a:rPr>
              <a:t>8 </a:t>
            </a: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</a:rPr>
              <a:t>个二进制位）为单位，因此一个字符用</a:t>
            </a:r>
            <a:r>
              <a:rPr lang="zh-CN" altLang="en-US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</a:rPr>
              <a:t>一个字节</a:t>
            </a: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</a:rPr>
              <a:t>表示。</a:t>
            </a:r>
            <a:endParaRPr lang="zh-CN" altLang="en-US" dirty="0">
              <a:ea typeface="华文中宋" panose="02010600040101010101" charset="-122"/>
              <a:cs typeface="Cambria" panose="02040503050406030204" pitchFamily="18" charset="0"/>
            </a:endParaRPr>
          </a:p>
          <a:p>
            <a:pPr algn="l">
              <a:lnSpc>
                <a:spcPct val="110000"/>
              </a:lnSpc>
              <a:buFontTx/>
            </a:pP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标准 </a:t>
            </a:r>
            <a:r>
              <a:rPr lang="en-US" altLang="zh-CN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ASCII </a:t>
            </a: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码共 </a:t>
            </a:r>
            <a:r>
              <a:rPr lang="en-US" altLang="zh-CN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128</a:t>
            </a:r>
            <a:r>
              <a:rPr lang="en-US" altLang="zh-CN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个字符，只需 </a:t>
            </a:r>
            <a:r>
              <a:rPr lang="en-US" altLang="zh-CN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7</a:t>
            </a:r>
            <a:r>
              <a:rPr lang="en-US" altLang="zh-CN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位二进制数编码（</a:t>
            </a:r>
            <a:r>
              <a:rPr lang="en-US" altLang="zh-CN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2</a:t>
            </a:r>
            <a:r>
              <a:rPr lang="en-US" altLang="zh-CN" baseline="300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7</a:t>
            </a:r>
            <a:r>
              <a:rPr lang="en-US" altLang="zh-CN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=128 </a:t>
            </a: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）</a:t>
            </a: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</a:rPr>
              <a:t>，最高位置为 </a:t>
            </a:r>
            <a:r>
              <a:rPr lang="en-US" altLang="zh-CN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</a:rPr>
              <a:t>0</a:t>
            </a:r>
            <a:r>
              <a:rPr lang="zh-CN" altLang="en-US" dirty="0">
                <a:ea typeface="华文中宋" panose="02010600040101010101" charset="-122"/>
                <a:cs typeface="Cambria" panose="02040503050406030204" pitchFamily="18" charset="0"/>
              </a:rPr>
              <a:t>。</a:t>
            </a:r>
            <a:endParaRPr lang="zh-CN" altLang="en-US" dirty="0">
              <a:ea typeface="华文中宋" panose="02010600040101010101" charset="-122"/>
              <a:cs typeface="Cambria" panose="02040503050406030204" pitchFamily="18" charset="0"/>
            </a:endParaRPr>
          </a:p>
        </p:txBody>
      </p:sp>
      <p:graphicFrame>
        <p:nvGraphicFramePr>
          <p:cNvPr id="262148" name="表格 262147"/>
          <p:cNvGraphicFramePr/>
          <p:nvPr>
            <p:custDataLst>
              <p:tags r:id="rId1"/>
            </p:custDataLst>
          </p:nvPr>
        </p:nvGraphicFramePr>
        <p:xfrm>
          <a:off x="2483168" y="4725035"/>
          <a:ext cx="5430838" cy="974725"/>
        </p:xfrm>
        <a:graphic>
          <a:graphicData uri="http://schemas.openxmlformats.org/drawingml/2006/table">
            <a:tbl>
              <a:tblPr/>
              <a:tblGrid>
                <a:gridCol w="679450"/>
                <a:gridCol w="677863"/>
                <a:gridCol w="730250"/>
                <a:gridCol w="627062"/>
                <a:gridCol w="679450"/>
                <a:gridCol w="677863"/>
                <a:gridCol w="679450"/>
                <a:gridCol w="679450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7</a:t>
                      </a:r>
                      <a:endParaRPr lang="en-US" altLang="zh-CN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cs typeface="Cambria" panose="02040503050406030204" pitchFamily="18" charset="0"/>
                        </a:rPr>
                        <a:t>6</a:t>
                      </a:r>
                      <a:endParaRPr lang="en-US" altLang="zh-CN">
                        <a:cs typeface="Cambria" panose="020405030504060302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cs typeface="Cambria" panose="02040503050406030204" pitchFamily="18" charset="0"/>
                        </a:rPr>
                        <a:t>5</a:t>
                      </a:r>
                      <a:endParaRPr lang="en-US" altLang="zh-CN">
                        <a:cs typeface="Cambria" panose="020405030504060302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cs typeface="Cambria" panose="02040503050406030204" pitchFamily="18" charset="0"/>
                        </a:rPr>
                        <a:t>4</a:t>
                      </a:r>
                      <a:endParaRPr lang="en-US" altLang="zh-CN">
                        <a:cs typeface="Cambria" panose="020405030504060302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cs typeface="Cambria" panose="02040503050406030204" pitchFamily="18" charset="0"/>
                        </a:rPr>
                        <a:t>3</a:t>
                      </a:r>
                      <a:endParaRPr lang="en-US" altLang="zh-CN">
                        <a:cs typeface="Cambria" panose="020405030504060302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cs typeface="Cambria" panose="02040503050406030204" pitchFamily="18" charset="0"/>
                        </a:rPr>
                        <a:t>2</a:t>
                      </a:r>
                      <a:endParaRPr lang="en-US" altLang="zh-CN">
                        <a:cs typeface="Cambria" panose="020405030504060302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cs typeface="Cambria" panose="02040503050406030204" pitchFamily="18" charset="0"/>
                        </a:rPr>
                        <a:t>1</a:t>
                      </a:r>
                      <a:endParaRPr lang="en-US" altLang="zh-CN">
                        <a:cs typeface="Cambria" panose="020405030504060302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>
                          <a:cs typeface="Cambria" panose="02040503050406030204" pitchFamily="18" charset="0"/>
                        </a:rPr>
                        <a:t>0</a:t>
                      </a:r>
                      <a:endParaRPr lang="en-US" altLang="zh-CN">
                        <a:cs typeface="Cambria" panose="02040503050406030204" pitchFamily="18" charset="0"/>
                      </a:endParaRPr>
                    </a:p>
                  </a:txBody>
                  <a:tcPr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2186" name="直接连接符 262185"/>
          <p:cNvSpPr/>
          <p:nvPr/>
        </p:nvSpPr>
        <p:spPr>
          <a:xfrm>
            <a:off x="2843213" y="4314190"/>
            <a:ext cx="0" cy="35877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263170" name="图片 26316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260350"/>
            <a:ext cx="7920038" cy="6499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3171" name="文本框 263170"/>
          <p:cNvSpPr txBox="1"/>
          <p:nvPr/>
        </p:nvSpPr>
        <p:spPr>
          <a:xfrm>
            <a:off x="755650" y="260350"/>
            <a:ext cx="2376488" cy="561975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</a:pP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32=(0010)</a:t>
            </a:r>
            <a:r>
              <a:rPr lang="en-US" altLang="zh-CN" sz="2800" baseline="-25000">
                <a:ea typeface="黑体" panose="02010609060101010101" pitchFamily="49" charset="-122"/>
                <a:cs typeface="Cambria" panose="02040503050406030204" pitchFamily="18" charset="0"/>
              </a:rPr>
              <a:t>2</a:t>
            </a:r>
            <a:endParaRPr lang="en-US" altLang="zh-CN" sz="280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63172" name="圆角矩形 263171"/>
          <p:cNvSpPr/>
          <p:nvPr/>
        </p:nvSpPr>
        <p:spPr>
          <a:xfrm>
            <a:off x="3419475" y="1700213"/>
            <a:ext cx="720725" cy="288925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63173" name="直接连接符 263172"/>
          <p:cNvSpPr/>
          <p:nvPr/>
        </p:nvSpPr>
        <p:spPr>
          <a:xfrm flipH="1" flipV="1">
            <a:off x="3132138" y="908050"/>
            <a:ext cx="287337" cy="720725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3" name="直接连接符 2"/>
          <p:cNvCxnSpPr/>
          <p:nvPr/>
        </p:nvCxnSpPr>
        <p:spPr>
          <a:xfrm>
            <a:off x="57150" y="61595"/>
            <a:ext cx="8907145" cy="6679565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122" name="内容占位符 512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上一章讲了快速入门编写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C/C++ 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简单程序，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本章要学习一些基本的理论知识，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然后再继续学习如何编写简单计算程序。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字符的文字量</a:t>
            </a:r>
            <a:r>
              <a:rPr lang="zh-CN" altLang="en-US" dirty="0">
                <a:sym typeface="+mn-ea"/>
              </a:rPr>
              <a:t>：单引号括起的一个字符：</a:t>
            </a:r>
            <a:endParaRPr lang="zh-CN" altLang="en-US" dirty="0"/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sym typeface="+mn-ea"/>
              </a:rPr>
              <a:t>	</a:t>
            </a:r>
            <a:r>
              <a:rPr lang="en-US" altLang="zh-CN">
                <a:sym typeface="+mn-ea"/>
              </a:rPr>
              <a:t>'1'		'a'		'D'</a:t>
            </a:r>
            <a:endParaRPr lang="en-US" altLang="zh-CN"/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ym typeface="+mn-ea"/>
              </a:rPr>
              <a:t>常用特殊字符（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换意序列</a:t>
            </a:r>
            <a:r>
              <a:rPr lang="zh-CN" altLang="en-US" dirty="0">
                <a:sym typeface="+mn-ea"/>
              </a:rPr>
              <a:t>写法）：</a:t>
            </a:r>
            <a:endParaRPr lang="zh-CN" altLang="en-US" dirty="0"/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sym typeface="+mn-ea"/>
              </a:rPr>
              <a:t>	换行字符   </a:t>
            </a:r>
            <a:r>
              <a:rPr lang="en-US" altLang="zh-CN">
                <a:sym typeface="+mn-ea"/>
              </a:rPr>
              <a:t>'</a:t>
            </a:r>
            <a:r>
              <a:rPr lang="en-US" altLang="zh-CN">
                <a:solidFill>
                  <a:schemeClr val="hlink"/>
                </a:solidFill>
                <a:sym typeface="+mn-ea"/>
              </a:rPr>
              <a:t>\n</a:t>
            </a:r>
            <a:r>
              <a:rPr lang="en-US" altLang="zh-CN">
                <a:sym typeface="+mn-ea"/>
              </a:rPr>
              <a:t>'	</a:t>
            </a:r>
            <a:r>
              <a:rPr lang="zh-CN" altLang="en-US" dirty="0">
                <a:sym typeface="+mn-ea"/>
              </a:rPr>
              <a:t>双引号字符  </a:t>
            </a:r>
            <a:r>
              <a:rPr lang="en-US" altLang="zh-CN">
                <a:sym typeface="+mn-ea"/>
              </a:rPr>
              <a:t>'</a:t>
            </a:r>
            <a:r>
              <a:rPr lang="en-US" altLang="zh-CN">
                <a:solidFill>
                  <a:schemeClr val="hlink"/>
                </a:solidFill>
                <a:sym typeface="+mn-ea"/>
              </a:rPr>
              <a:t>\"</a:t>
            </a:r>
            <a:r>
              <a:rPr lang="en-US" altLang="zh-CN">
                <a:sym typeface="+mn-ea"/>
              </a:rPr>
              <a:t>'   </a:t>
            </a:r>
            <a:r>
              <a:rPr lang="zh-CN" altLang="en-US" dirty="0">
                <a:sym typeface="+mn-ea"/>
              </a:rPr>
              <a:t>单引号字符   </a:t>
            </a:r>
            <a:r>
              <a:rPr lang="en-US" altLang="zh-CN">
                <a:sym typeface="+mn-ea"/>
              </a:rPr>
              <a:t>'</a:t>
            </a:r>
            <a:r>
              <a:rPr lang="en-US" altLang="zh-CN">
                <a:solidFill>
                  <a:schemeClr val="hlink"/>
                </a:solidFill>
                <a:sym typeface="+mn-ea"/>
              </a:rPr>
              <a:t>\'</a:t>
            </a:r>
            <a:r>
              <a:rPr lang="en-US" altLang="zh-CN">
                <a:sym typeface="+mn-ea"/>
              </a:rPr>
              <a:t>'</a:t>
            </a:r>
            <a:endParaRPr lang="en-US" altLang="zh-CN"/>
          </a:p>
          <a:p>
            <a:pPr>
              <a:lnSpc>
                <a:spcPct val="120000"/>
              </a:lnSpc>
              <a:buNone/>
            </a:pPr>
            <a:r>
              <a:rPr lang="zh-CN" altLang="en-US" dirty="0">
                <a:sym typeface="+mn-ea"/>
              </a:rPr>
              <a:t>	反斜线字符 </a:t>
            </a:r>
            <a:r>
              <a:rPr lang="en-US" altLang="zh-CN">
                <a:sym typeface="+mn-ea"/>
              </a:rPr>
              <a:t>'</a:t>
            </a:r>
            <a:r>
              <a:rPr lang="en-US" altLang="zh-CN">
                <a:solidFill>
                  <a:schemeClr val="hlink"/>
                </a:solidFill>
                <a:sym typeface="+mn-ea"/>
              </a:rPr>
              <a:t>\\</a:t>
            </a:r>
            <a:r>
              <a:rPr lang="en-US" altLang="zh-CN">
                <a:sym typeface="+mn-ea"/>
              </a:rPr>
              <a:t>'  </a:t>
            </a:r>
            <a:r>
              <a:rPr lang="zh-CN" altLang="en-US" dirty="0">
                <a:sym typeface="+mn-ea"/>
              </a:rPr>
              <a:t>制表符 </a:t>
            </a:r>
            <a:r>
              <a:rPr lang="en-US" altLang="zh-CN">
                <a:sym typeface="+mn-ea"/>
              </a:rPr>
              <a:t>'</a:t>
            </a:r>
            <a:r>
              <a:rPr lang="en-US" altLang="zh-CN">
                <a:solidFill>
                  <a:schemeClr val="hlink"/>
                </a:solidFill>
                <a:sym typeface="+mn-ea"/>
              </a:rPr>
              <a:t>\t</a:t>
            </a:r>
            <a:r>
              <a:rPr lang="en-US" altLang="zh-CN">
                <a:sym typeface="+mn-ea"/>
              </a:rPr>
              <a:t>'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8437" name="内容占位符 18436"/>
          <p:cNvSpPr>
            <a:spLocks noGrp="1"/>
          </p:cNvSpPr>
          <p:nvPr>
            <p:ph idx="1"/>
          </p:nvPr>
        </p:nvSpPr>
        <p:spPr>
          <a:xfrm>
            <a:off x="539750" y="390525"/>
            <a:ext cx="8136255" cy="5991225"/>
          </a:xfrm>
        </p:spPr>
        <p:txBody>
          <a:bodyPr/>
          <a:lstStyle/>
          <a:p>
            <a:pPr>
              <a:buNone/>
            </a:pPr>
            <a:r>
              <a:rPr lang="en-US" altLang="zh-CN" sz="3200" dirty="0">
                <a:solidFill>
                  <a:schemeClr val="accent2"/>
                </a:solidFill>
              </a:rPr>
              <a:t>4</a:t>
            </a:r>
            <a:r>
              <a:rPr lang="zh-CN" altLang="en-US" sz="3200" dirty="0">
                <a:solidFill>
                  <a:schemeClr val="accent2"/>
                </a:solidFill>
              </a:rPr>
              <a:t>、字符串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r>
              <a:rPr lang="zh-CN" altLang="en-US" dirty="0"/>
              <a:t>表示一串字符的数据描述形式。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文字量：用一对英文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双引号</a:t>
            </a:r>
            <a:r>
              <a:rPr lang="zh-CN" altLang="en-US" dirty="0">
                <a:sym typeface="+mn-ea"/>
              </a:rPr>
              <a:t>把一串字符括起来。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特殊字符用换意序列表示。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例：	</a:t>
            </a:r>
            <a:r>
              <a:rPr lang="en-US" altLang="zh-CN"/>
              <a:t>"CHINA" 	"Welcome\n"</a:t>
            </a:r>
            <a:endParaRPr lang="en-US" altLang="zh-CN"/>
          </a:p>
          <a:p>
            <a:pPr>
              <a:buNone/>
            </a:pPr>
            <a:r>
              <a:rPr lang="en-US" altLang="zh-CN"/>
              <a:t>			"He said: </a:t>
            </a:r>
            <a:r>
              <a:rPr lang="en-US" altLang="zh-CN">
                <a:solidFill>
                  <a:schemeClr val="accent2"/>
                </a:solidFill>
              </a:rPr>
              <a:t>\"</a:t>
            </a:r>
            <a:r>
              <a:rPr lang="en-US" altLang="zh-CN"/>
              <a:t>Ok.</a:t>
            </a:r>
            <a:r>
              <a:rPr lang="en-US" altLang="zh-CN">
                <a:solidFill>
                  <a:schemeClr val="accent2"/>
                </a:solidFill>
              </a:rPr>
              <a:t>\"</a:t>
            </a:r>
            <a:r>
              <a:rPr lang="en-US" altLang="zh-CN">
                <a:solidFill>
                  <a:schemeClr val="hlink"/>
                </a:solidFill>
              </a:rPr>
              <a:t>\n</a:t>
            </a:r>
            <a:r>
              <a:rPr lang="en-US" altLang="zh-CN"/>
              <a:t>"</a:t>
            </a:r>
            <a:endParaRPr lang="en-US" altLang="zh-CN"/>
          </a:p>
          <a:p>
            <a:r>
              <a:rPr lang="zh-CN" altLang="en-US" dirty="0"/>
              <a:t>在计算机内部是用字符数组来表示（见第</a:t>
            </a:r>
            <a:r>
              <a:rPr lang="en-US" altLang="zh-CN" dirty="0"/>
              <a:t>6</a:t>
            </a:r>
            <a:r>
              <a:rPr lang="zh-CN" altLang="en-US" dirty="0"/>
              <a:t>章）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dirty="0"/>
              <a:t>第</a:t>
            </a:r>
            <a:r>
              <a:rPr lang="en-US" altLang="zh-CN"/>
              <a:t>1</a:t>
            </a:r>
            <a:r>
              <a:rPr lang="zh-CN" altLang="en-US" dirty="0"/>
              <a:t>章的简单 </a:t>
            </a:r>
            <a:r>
              <a:rPr lang="en-US" altLang="zh-CN"/>
              <a:t>C/C++ </a:t>
            </a:r>
            <a:r>
              <a:rPr lang="zh-CN" altLang="en-US" dirty="0"/>
              <a:t>程序里有：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　　</a:t>
            </a:r>
            <a:r>
              <a:rPr lang="en-US" altLang="zh-CN" err="1"/>
              <a:t>cout</a:t>
            </a:r>
            <a:r>
              <a:rPr lang="en-US" altLang="zh-CN"/>
              <a:t> &lt;&lt; </a:t>
            </a:r>
            <a:r>
              <a:rPr lang="en-US" altLang="zh-CN">
                <a:solidFill>
                  <a:schemeClr val="hlink"/>
                </a:solidFill>
              </a:rPr>
              <a:t>"Hello,  world!"</a:t>
            </a:r>
            <a:r>
              <a:rPr lang="en-US" altLang="zh-CN"/>
              <a:t> &lt;&lt; </a:t>
            </a:r>
            <a:r>
              <a:rPr lang="en-US" altLang="zh-CN" err="1"/>
              <a:t>endl</a:t>
            </a:r>
            <a:r>
              <a:rPr lang="en-US" altLang="zh-CN"/>
              <a:t>;</a:t>
            </a:r>
            <a:endParaRPr lang="en-US" altLang="zh-CN"/>
          </a:p>
          <a:p>
            <a:pPr>
              <a:buNone/>
            </a:pPr>
            <a:r>
              <a:rPr lang="zh-CN" altLang="en-US" dirty="0"/>
              <a:t>字符串里的空格是实际内容（“有意义”）</a:t>
            </a:r>
            <a:endParaRPr lang="zh-CN" altLang="en-US" u="sng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31075" name="内容占位符 131074"/>
          <p:cNvSpPr>
            <a:spLocks noGrp="1"/>
          </p:cNvSpPr>
          <p:nvPr>
            <p:ph idx="1"/>
          </p:nvPr>
        </p:nvSpPr>
        <p:spPr>
          <a:xfrm>
            <a:off x="539750" y="680085"/>
            <a:ext cx="8136255" cy="570166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>
                <a:solidFill>
                  <a:schemeClr val="accent2"/>
                </a:solidFill>
              </a:rPr>
              <a:t>字符串主要用于输入输出</a:t>
            </a:r>
            <a:r>
              <a:rPr lang="zh-CN" altLang="en-US" dirty="0"/>
              <a:t>：</a:t>
            </a:r>
            <a:endParaRPr lang="zh-CN" altLang="en-US" dirty="0"/>
          </a:p>
          <a:p>
            <a:pPr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en-US" altLang="zh-CN" err="1"/>
              <a:t>cout</a:t>
            </a:r>
            <a:r>
              <a:rPr lang="en-US" altLang="zh-CN"/>
              <a:t> &lt;&lt; "Hello, world!" &lt;&lt; </a:t>
            </a:r>
            <a:r>
              <a:rPr lang="en-US" altLang="zh-CN" err="1"/>
              <a:t>endl</a:t>
            </a:r>
            <a:r>
              <a:rPr lang="en-US" altLang="zh-CN"/>
              <a:t>;</a:t>
            </a:r>
            <a:endParaRPr lang="en-US" altLang="zh-CN"/>
          </a:p>
          <a:p>
            <a:pPr>
              <a:lnSpc>
                <a:spcPct val="110000"/>
              </a:lnSpc>
              <a:buNone/>
            </a:pPr>
            <a:r>
              <a:rPr lang="zh-CN" altLang="en-US" dirty="0"/>
              <a:t>等价写法：</a:t>
            </a:r>
            <a:endParaRPr lang="zh-CN" altLang="en-US" dirty="0"/>
          </a:p>
          <a:p>
            <a:pPr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en-US" altLang="zh-CN" err="1"/>
              <a:t>cout</a:t>
            </a:r>
            <a:r>
              <a:rPr lang="en-US" altLang="zh-CN"/>
              <a:t> &lt;&lt; "Hello, world!" &lt;&lt; </a:t>
            </a:r>
            <a:r>
              <a:rPr lang="en-US" altLang="zh-CN">
                <a:solidFill>
                  <a:srgbClr val="FF0000"/>
                </a:solidFill>
              </a:rPr>
              <a:t>"\n"</a:t>
            </a:r>
            <a:r>
              <a:rPr lang="en-US" altLang="zh-CN"/>
              <a:t>;</a:t>
            </a:r>
            <a:endParaRPr lang="zh-CN" altLang="en-US" dirty="0"/>
          </a:p>
          <a:p>
            <a:pPr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en-US" altLang="zh-CN" err="1"/>
              <a:t>cout</a:t>
            </a:r>
            <a:r>
              <a:rPr lang="en-US" altLang="zh-CN"/>
              <a:t> &lt;&lt; "Hello, world!" &lt;&lt;</a:t>
            </a:r>
            <a:r>
              <a:rPr lang="en-US" altLang="zh-CN">
                <a:solidFill>
                  <a:srgbClr val="FF0000"/>
                </a:solidFill>
              </a:rPr>
              <a:t> '\n'</a:t>
            </a:r>
            <a:r>
              <a:rPr lang="en-US" altLang="zh-CN"/>
              <a:t>; </a:t>
            </a:r>
            <a:endParaRPr lang="en-US" altLang="zh-CN"/>
          </a:p>
          <a:p>
            <a:pPr>
              <a:lnSpc>
                <a:spcPct val="110000"/>
              </a:lnSpc>
              <a:buNone/>
            </a:pPr>
            <a:r>
              <a:rPr lang="en-US" altLang="zh-CN"/>
              <a:t>	</a:t>
            </a:r>
            <a:r>
              <a:rPr lang="en-US" altLang="zh-CN" err="1"/>
              <a:t>cout</a:t>
            </a:r>
            <a:r>
              <a:rPr lang="en-US" altLang="zh-CN"/>
              <a:t> &lt;&lt; "Hello, world!</a:t>
            </a:r>
            <a:r>
              <a:rPr lang="en-US" altLang="zh-CN">
                <a:solidFill>
                  <a:srgbClr val="FF0000"/>
                </a:solidFill>
              </a:rPr>
              <a:t>\n</a:t>
            </a:r>
            <a:r>
              <a:rPr lang="en-US" altLang="zh-CN"/>
              <a:t>";</a:t>
            </a:r>
            <a:endParaRPr lang="en-US" altLang="zh-CN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在字符串文字量的中间不能换行，否则编译会出错。</a:t>
            </a:r>
            <a:endParaRPr lang="zh-CN" alt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如果需要写很长的字符串，可以将其分开写成几个字符串。</a:t>
            </a:r>
            <a:endParaRPr lang="zh-CN" altLang="en-US" sz="2400" dirty="0"/>
          </a:p>
          <a:p>
            <a:pPr>
              <a:lnSpc>
                <a:spcPct val="110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err="1"/>
              <a:t>cout</a:t>
            </a:r>
            <a:r>
              <a:rPr lang="en-US" altLang="zh-CN" sz="2400"/>
              <a:t> &lt;&lt; "C++ (\"see plus </a:t>
            </a:r>
            <a:r>
              <a:rPr lang="en-US" altLang="zh-CN" sz="2400" err="1"/>
              <a:t>plus</a:t>
            </a:r>
            <a:r>
              <a:rPr lang="en-US" altLang="zh-CN" sz="2400"/>
              <a:t>\") is a very popular</a:t>
            </a:r>
            <a:r>
              <a:rPr lang="en-US" altLang="zh-CN" sz="2400">
                <a:solidFill>
                  <a:srgbClr val="FF0000"/>
                </a:solidFill>
              </a:rPr>
              <a:t>" </a:t>
            </a:r>
            <a:r>
              <a:rPr lang="en-US" altLang="zh-CN" sz="2400"/>
              <a:t>	</a:t>
            </a:r>
            <a:r>
              <a:rPr lang="en-US" altLang="zh-CN" sz="2400">
                <a:solidFill>
                  <a:srgbClr val="FF0000"/>
                </a:solidFill>
              </a:rPr>
              <a:t>"</a:t>
            </a:r>
            <a:r>
              <a:rPr lang="en-US" altLang="zh-CN" sz="2400"/>
              <a:t>programming language developed by </a:t>
            </a:r>
            <a:r>
              <a:rPr lang="en-US" altLang="zh-CN" sz="2400" err="1"/>
              <a:t>Bjarne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"</a:t>
            </a:r>
            <a:endParaRPr lang="en-US" altLang="zh-CN" sz="2400"/>
          </a:p>
          <a:p>
            <a:pPr>
              <a:lnSpc>
                <a:spcPct val="110000"/>
              </a:lnSpc>
              <a:buNone/>
            </a:pPr>
            <a:r>
              <a:rPr lang="en-US" altLang="zh-CN" sz="2400"/>
              <a:t>		</a:t>
            </a:r>
            <a:r>
              <a:rPr lang="en-US" altLang="zh-CN" sz="2400">
                <a:solidFill>
                  <a:srgbClr val="FF0000"/>
                </a:solidFill>
              </a:rPr>
              <a:t>" </a:t>
            </a:r>
            <a:r>
              <a:rPr lang="en-US" altLang="zh-CN" sz="2400" err="1"/>
              <a:t>Stroustrup</a:t>
            </a:r>
            <a:r>
              <a:rPr lang="en-US" altLang="zh-CN" sz="2400"/>
              <a:t> in 1979."</a:t>
            </a:r>
            <a:endParaRPr lang="en-US" altLang="zh-CN" sz="2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95605" y="764540"/>
            <a:ext cx="8157210" cy="3192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spcBef>
                <a:spcPct val="40000"/>
              </a:spcBef>
            </a:pPr>
            <a:r>
              <a:rPr lang="en-US" altLang="zh-CN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*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关于汉字的说明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algn="just">
              <a:spcBef>
                <a:spcPct val="40000"/>
              </a:spcBef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汉字数量远远超出西文字符数。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algn="just">
              <a:spcBef>
                <a:spcPct val="40000"/>
              </a:spcBef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个人计算机上通常用</a:t>
            </a:r>
            <a:r>
              <a:rPr lang="en-US" altLang="zh-CN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GB18030 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字符集。包含七万多个汉字和字符。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algn="just">
              <a:spcBef>
                <a:spcPct val="40000"/>
              </a:spcBef>
            </a:pPr>
            <a:r>
              <a:rPr lang="en-US" altLang="zh-CN" sz="2800" dirty="0">
                <a:solidFill>
                  <a:srgbClr val="FF0000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GB18030 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编码规则较为复杂，采用与 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ASCII 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码相容的 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16 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位码，</a:t>
            </a:r>
            <a:r>
              <a:rPr lang="zh-CN" altLang="en-US" sz="2800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每个汉字占两个字节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，</a:t>
            </a:r>
            <a:r>
              <a:rPr lang="zh-CN" altLang="en-US" sz="2800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最高位设为</a:t>
            </a:r>
            <a:r>
              <a:rPr lang="en-US" altLang="zh-CN" sz="2800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altLang="zh-CN" sz="280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“1”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。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</p:txBody>
      </p:sp>
      <p:graphicFrame>
        <p:nvGraphicFramePr>
          <p:cNvPr id="268300" name="表格 268299"/>
          <p:cNvGraphicFramePr/>
          <p:nvPr>
            <p:custDataLst>
              <p:tags r:id="rId1"/>
            </p:custDataLst>
          </p:nvPr>
        </p:nvGraphicFramePr>
        <p:xfrm>
          <a:off x="1047115" y="4077335"/>
          <a:ext cx="3669665" cy="467360"/>
        </p:xfrm>
        <a:graphic>
          <a:graphicData uri="http://schemas.openxmlformats.org/drawingml/2006/table">
            <a:tbl>
              <a:tblPr/>
              <a:tblGrid>
                <a:gridCol w="459740"/>
                <a:gridCol w="459105"/>
                <a:gridCol w="457835"/>
                <a:gridCol w="459740"/>
                <a:gridCol w="456565"/>
                <a:gridCol w="457835"/>
                <a:gridCol w="459105"/>
                <a:gridCol w="459740"/>
              </a:tblGrid>
              <a:tr h="46736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400"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2400">
                        <a:cs typeface="Cambria" panose="02040503050406030204" pitchFamily="18" charset="0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>
                      <a:solidFill>
                        <a:schemeClr val="accent2"/>
                      </a:solidFill>
                      <a:prstDash val="soli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28575">
                      <a:solidFill>
                        <a:schemeClr val="accent2"/>
                      </a:solidFill>
                      <a:prstDash val="solid"/>
                    </a:lnL>
                    <a:lnR w="28575">
                      <a:solidFill>
                        <a:schemeClr val="accent2"/>
                      </a:solidFill>
                      <a:prstDash val="soli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28575">
                      <a:solidFill>
                        <a:schemeClr val="accent2"/>
                      </a:solidFill>
                      <a:prstDash val="solid"/>
                    </a:lnL>
                    <a:lnR w="28575">
                      <a:solidFill>
                        <a:schemeClr val="accent2"/>
                      </a:solidFill>
                      <a:prstDash val="soli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28575">
                      <a:solidFill>
                        <a:schemeClr val="accent2"/>
                      </a:solidFill>
                      <a:prstDash val="solid"/>
                    </a:lnL>
                    <a:lnR w="28575">
                      <a:solidFill>
                        <a:schemeClr val="accent2"/>
                      </a:solidFill>
                      <a:prstDash val="soli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28575">
                      <a:solidFill>
                        <a:schemeClr val="accent2"/>
                      </a:solidFill>
                      <a:prstDash val="solid"/>
                    </a:lnL>
                    <a:lnR w="28575">
                      <a:solidFill>
                        <a:schemeClr val="accent2"/>
                      </a:solidFill>
                      <a:prstDash val="soli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28575">
                      <a:solidFill>
                        <a:schemeClr val="accent2"/>
                      </a:solidFill>
                      <a:prstDash val="solid"/>
                    </a:lnL>
                    <a:lnR w="28575">
                      <a:solidFill>
                        <a:schemeClr val="accent2"/>
                      </a:solidFill>
                      <a:prstDash val="soli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28575">
                      <a:solidFill>
                        <a:schemeClr val="accent2"/>
                      </a:solidFill>
                      <a:prstDash val="solid"/>
                    </a:lnL>
                    <a:lnR w="28575">
                      <a:solidFill>
                        <a:schemeClr val="accent2"/>
                      </a:solidFill>
                      <a:prstDash val="soli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endParaRPr lang="zh-CN" altLang="en-US" sz="24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28575">
                      <a:solidFill>
                        <a:schemeClr val="accent2"/>
                      </a:solidFill>
                      <a:prstDash val="solid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8320" name="表格 268319"/>
          <p:cNvGraphicFramePr/>
          <p:nvPr/>
        </p:nvGraphicFramePr>
        <p:xfrm>
          <a:off x="4716145" y="4077335"/>
          <a:ext cx="3447415" cy="467360"/>
        </p:xfrm>
        <a:graphic>
          <a:graphicData uri="http://schemas.openxmlformats.org/drawingml/2006/table">
            <a:tbl>
              <a:tblPr/>
              <a:tblGrid>
                <a:gridCol w="432435"/>
                <a:gridCol w="430530"/>
                <a:gridCol w="432435"/>
                <a:gridCol w="429260"/>
                <a:gridCol w="427355"/>
                <a:gridCol w="432435"/>
                <a:gridCol w="430530"/>
                <a:gridCol w="432435"/>
              </a:tblGrid>
              <a:tr h="46736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en-US" altLang="zh-CN" sz="180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76885" y="4784725"/>
            <a:ext cx="807593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>
                <a:ea typeface="华文中宋" panose="02010600040101010101" charset="-122"/>
                <a:sym typeface="+mn-ea"/>
              </a:rPr>
              <a:t>因为</a:t>
            </a:r>
            <a:r>
              <a:rPr lang="en-US" altLang="zh-CN" sz="2800" dirty="0">
                <a:ea typeface="华文中宋" panose="02010600040101010101" charset="-122"/>
                <a:sym typeface="+mn-ea"/>
              </a:rPr>
              <a:t> char </a:t>
            </a:r>
            <a:r>
              <a:rPr lang="zh-CN" altLang="en-US" sz="2800" dirty="0">
                <a:ea typeface="华文中宋" panose="02010600040101010101" charset="-122"/>
                <a:sym typeface="+mn-ea"/>
              </a:rPr>
              <a:t>类型的数据只用一个字节表示，所以</a:t>
            </a:r>
            <a:r>
              <a:rPr lang="en-US" altLang="zh-CN" sz="2800" dirty="0">
                <a:ea typeface="华文中宋" panose="02010600040101010101" charset="-122"/>
                <a:sym typeface="+mn-ea"/>
              </a:rPr>
              <a:t> char </a:t>
            </a:r>
            <a:r>
              <a:rPr lang="zh-CN" altLang="en-US" sz="2800" dirty="0">
                <a:ea typeface="华文中宋" panose="02010600040101010101" charset="-122"/>
                <a:sym typeface="+mn-ea"/>
              </a:rPr>
              <a:t>类型不能表示汉字。</a:t>
            </a:r>
            <a:endParaRPr lang="zh-CN" altLang="en-US" sz="2800" dirty="0">
              <a:ea typeface="华文中宋" panose="02010600040101010101" charset="-122"/>
              <a:sym typeface="+mn-ea"/>
            </a:endParaRPr>
          </a:p>
          <a:p>
            <a:pPr algn="l"/>
            <a:r>
              <a:rPr lang="zh-CN" altLang="en-US" sz="2800" dirty="0">
                <a:ea typeface="华文中宋" panose="02010600040101010101" charset="-122"/>
                <a:sym typeface="+mn-ea"/>
              </a:rPr>
              <a:t>汉字通常用字符串表示。</a:t>
            </a:r>
            <a:endParaRPr lang="zh-CN" altLang="en-US" sz="2800" dirty="0"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新宋体" panose="02010609030101010101" pitchFamily="49" charset="-122"/>
                <a:sym typeface="+mn-ea"/>
              </a:rPr>
              <a:t>第 </a:t>
            </a:r>
            <a:r>
              <a:rPr lang="en-US" altLang="zh-CN" b="1">
                <a:ea typeface="新宋体" panose="02010609030101010101" pitchFamily="49" charset="-122"/>
                <a:sym typeface="+mn-ea"/>
              </a:rPr>
              <a:t>2 </a:t>
            </a:r>
            <a:r>
              <a:rPr lang="zh-CN" altLang="en-US" b="1" dirty="0">
                <a:ea typeface="新宋体" panose="02010609030101010101" pitchFamily="49" charset="-122"/>
                <a:sym typeface="+mn-ea"/>
              </a:rPr>
              <a:t>章  数据</a:t>
            </a:r>
            <a:r>
              <a:rPr lang="zh-CN" altLang="en-US" b="1">
                <a:ea typeface="新宋体" panose="02010609030101010101" pitchFamily="49" charset="-122"/>
                <a:sym typeface="+mn-ea"/>
              </a:rPr>
              <a:t>与简单计算程序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None/>
            </a:pPr>
            <a:r>
              <a:rPr lang="zh-CN" altLang="en-US"/>
              <a:t>2.1 基本字符、名字表示、标识符和关键字</a:t>
            </a:r>
            <a:endParaRPr lang="zh-CN" altLang="en-US"/>
          </a:p>
          <a:p>
            <a:pPr marL="0" algn="l">
              <a:buNone/>
            </a:pPr>
            <a:r>
              <a:rPr lang="zh-CN" altLang="en-US"/>
              <a:t>2.2 常用数据类型</a:t>
            </a:r>
            <a:endParaRPr lang="zh-CN" altLang="en-US"/>
          </a:p>
          <a:p>
            <a:pPr marL="0" algn="l">
              <a:buNone/>
            </a:pPr>
            <a:r>
              <a:rPr lang="zh-CN" altLang="en-US">
                <a:solidFill>
                  <a:srgbClr val="FF0000"/>
                </a:solidFill>
              </a:rPr>
              <a:t>2.3 运算符、表达式与计算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2.</a:t>
            </a:r>
            <a:r>
              <a:rPr lang="en-US" altLang="zh-CN"/>
              <a:t>4</a:t>
            </a:r>
            <a:r>
              <a:rPr lang="zh-CN" altLang="en-US"/>
              <a:t> 数学函数及其使用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2.5 </a:t>
            </a:r>
            <a:r>
              <a:rPr lang="zh-CN" altLang="zh-CN"/>
              <a:t>基本输出功能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2.6 计算机中的数值表示与存储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2.7 Dev-C++中的辅助编辑功能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7652" name="标题 2765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b="1"/>
              <a:t>2.3 </a:t>
            </a:r>
            <a:r>
              <a:rPr lang="zh-CN" altLang="en-US" b="1"/>
              <a:t>运算符、表达式与计算</a:t>
            </a:r>
            <a:endParaRPr lang="zh-CN" altLang="en-US" b="1"/>
          </a:p>
        </p:txBody>
      </p:sp>
      <p:sp>
        <p:nvSpPr>
          <p:cNvPr id="27653" name="内容占位符 2765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zh-CN" altLang="en-US" dirty="0"/>
              <a:t>：描述计算的最基本结构。由</a:t>
            </a:r>
            <a:r>
              <a:rPr lang="zh-CN" altLang="en-US" dirty="0">
                <a:solidFill>
                  <a:srgbClr val="FF0000"/>
                </a:solidFill>
              </a:rPr>
              <a:t>被计算对象</a:t>
            </a:r>
            <a:r>
              <a:rPr lang="zh-CN" altLang="en-US" dirty="0"/>
              <a:t>（如文字量）和</a:t>
            </a:r>
            <a:r>
              <a:rPr lang="zh-CN" altLang="en-US" dirty="0">
                <a:solidFill>
                  <a:srgbClr val="FF0000"/>
                </a:solidFill>
              </a:rPr>
              <a:t>运算符</a:t>
            </a:r>
            <a:r>
              <a:rPr lang="zh-CN" altLang="en-US" dirty="0"/>
              <a:t>“按一定规则”构成。</a:t>
            </a:r>
            <a:endParaRPr lang="zh-CN" altLang="en-US" dirty="0"/>
          </a:p>
          <a:p>
            <a:r>
              <a:rPr lang="zh-CN" altLang="en-US" dirty="0"/>
              <a:t>运算符是</a:t>
            </a:r>
            <a:r>
              <a:rPr lang="zh-CN" altLang="en-US" dirty="0">
                <a:solidFill>
                  <a:srgbClr val="FF0000"/>
                </a:solidFill>
              </a:rPr>
              <a:t>描述运算的特殊符号</a:t>
            </a:r>
            <a:r>
              <a:rPr lang="zh-CN" altLang="en-US" dirty="0"/>
              <a:t>，所有运算符都用一个或两个特殊字符表示。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本节将介绍各种算术运算符的形式和意义，介绍如何用它们构造算术表达式。还要介绍一些与运算符、表达式和表达式所描述的计算有关的重要问题。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理解这些问题，才能正确写出所需的表达式。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54" name="直接连接符 27653"/>
          <p:cNvSpPr/>
          <p:nvPr/>
        </p:nvSpPr>
        <p:spPr>
          <a:xfrm flipH="1">
            <a:off x="3491865" y="2060893"/>
            <a:ext cx="287338" cy="144462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8675" name="标题 2867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2.3.1 </a:t>
            </a:r>
            <a:r>
              <a:rPr lang="zh-CN" altLang="en-US" dirty="0"/>
              <a:t>算术运算符</a:t>
            </a:r>
            <a:endParaRPr lang="zh-CN" altLang="en-US"/>
          </a:p>
        </p:txBody>
      </p:sp>
      <p:sp>
        <p:nvSpPr>
          <p:cNvPr id="28676" name="内容占位符 2867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	使用形式		      意义	</a:t>
            </a:r>
            <a:endParaRPr lang="zh-CN" altLang="en-US" dirty="0"/>
          </a:p>
          <a:p>
            <a:pPr lvl="1">
              <a:buNone/>
            </a:pPr>
            <a:r>
              <a:rPr lang="en-US" altLang="zh-CN">
                <a:solidFill>
                  <a:schemeClr val="hlink"/>
                </a:solidFill>
              </a:rPr>
              <a:t>+</a:t>
            </a:r>
            <a:r>
              <a:rPr lang="en-US" altLang="zh-CN"/>
              <a:t>	 	  </a:t>
            </a:r>
            <a:r>
              <a:rPr lang="zh-CN" altLang="en-US" dirty="0"/>
              <a:t>一元和二元运算符	一元正号，二元加法</a:t>
            </a:r>
            <a:endParaRPr lang="zh-CN" altLang="en-US" dirty="0"/>
          </a:p>
          <a:p>
            <a:pPr lvl="1">
              <a:buNone/>
            </a:pPr>
            <a:r>
              <a:rPr lang="en-US" altLang="zh-CN">
                <a:solidFill>
                  <a:schemeClr val="hlink"/>
                </a:solidFill>
              </a:rPr>
              <a:t>-</a:t>
            </a:r>
            <a:r>
              <a:rPr lang="en-US" altLang="zh-CN"/>
              <a:t>	    </a:t>
            </a:r>
            <a:r>
              <a:rPr lang="zh-CN" altLang="en-US" dirty="0"/>
              <a:t>一元和二元运算符	一元负号，二元减法</a:t>
            </a:r>
            <a:endParaRPr lang="zh-CN" altLang="en-US" dirty="0"/>
          </a:p>
          <a:p>
            <a:pPr lvl="1">
              <a:buNone/>
            </a:pPr>
            <a:r>
              <a:rPr lang="zh-CN" altLang="en-US" dirty="0">
                <a:solidFill>
                  <a:schemeClr val="hlink"/>
                </a:solidFill>
              </a:rPr>
              <a:t>*</a:t>
            </a:r>
            <a:r>
              <a:rPr lang="zh-CN" altLang="en-US" dirty="0"/>
              <a:t>	    二元运算符		乘法运算	</a:t>
            </a:r>
            <a:endParaRPr lang="zh-CN" altLang="en-US" dirty="0"/>
          </a:p>
          <a:p>
            <a:pPr lvl="1">
              <a:buNone/>
            </a:pPr>
            <a:r>
              <a:rPr lang="en-US" altLang="zh-CN">
                <a:solidFill>
                  <a:schemeClr val="hlink"/>
                </a:solidFill>
              </a:rPr>
              <a:t>/</a:t>
            </a:r>
            <a:r>
              <a:rPr lang="en-US" altLang="zh-CN"/>
              <a:t>	    </a:t>
            </a:r>
            <a:r>
              <a:rPr lang="zh-CN" altLang="en-US" dirty="0"/>
              <a:t>二元运算符		除法运算	</a:t>
            </a:r>
            <a:endParaRPr lang="zh-CN" altLang="en-US" dirty="0"/>
          </a:p>
          <a:p>
            <a:pPr lvl="1">
              <a:buNone/>
            </a:pPr>
            <a:r>
              <a:rPr lang="en-US" altLang="zh-CN">
                <a:solidFill>
                  <a:schemeClr val="hlink"/>
                </a:solidFill>
              </a:rPr>
              <a:t>%</a:t>
            </a:r>
            <a:r>
              <a:rPr lang="en-US" altLang="zh-CN"/>
              <a:t>	   </a:t>
            </a:r>
            <a:r>
              <a:rPr lang="zh-CN" altLang="en-US" dirty="0"/>
              <a:t>二元运算符		取模运算（求余数）	</a:t>
            </a:r>
            <a:endParaRPr lang="zh-CN" altLang="en-US" dirty="0"/>
          </a:p>
          <a:p>
            <a:r>
              <a:rPr lang="zh-CN" altLang="en-US" dirty="0"/>
              <a:t>由 </a:t>
            </a:r>
            <a:r>
              <a:rPr lang="en-US" altLang="zh-CN"/>
              <a:t>+/– </a:t>
            </a:r>
            <a:r>
              <a:rPr lang="zh-CN" altLang="en-US" dirty="0"/>
              <a:t>的上下文可确定是 </a:t>
            </a:r>
            <a:r>
              <a:rPr lang="en-US" altLang="zh-CN"/>
              <a:t>“</a:t>
            </a:r>
            <a:r>
              <a:rPr lang="zh-CN" altLang="en-US" dirty="0"/>
              <a:t>一元</a:t>
            </a:r>
            <a:r>
              <a:rPr lang="en-US" altLang="zh-CN"/>
              <a:t>” </a:t>
            </a:r>
            <a:r>
              <a:rPr lang="zh-CN" altLang="en-US" dirty="0"/>
              <a:t>还是 </a:t>
            </a:r>
            <a:r>
              <a:rPr lang="en-US" altLang="zh-CN"/>
              <a:t>"</a:t>
            </a:r>
            <a:r>
              <a:rPr lang="zh-CN" altLang="en-US" dirty="0"/>
              <a:t>二元</a:t>
            </a:r>
            <a:r>
              <a:rPr lang="en-US" altLang="zh-CN"/>
              <a:t>"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en-US" altLang="zh-CN"/>
              <a:t> % </a:t>
            </a:r>
            <a:r>
              <a:rPr lang="zh-CN" altLang="en-US" dirty="0"/>
              <a:t>只能用于整型（常用于判断是否能整除） ，其余可用于各种算术类型。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9703" name="标题 2970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2.3.2 </a:t>
            </a:r>
            <a:r>
              <a:rPr lang="zh-CN" altLang="en-US" dirty="0"/>
              <a:t>算术表达式</a:t>
            </a:r>
            <a:endParaRPr lang="zh-CN" altLang="en-US" dirty="0"/>
          </a:p>
        </p:txBody>
      </p:sp>
      <p:sp>
        <p:nvSpPr>
          <p:cNvPr id="29701" name="内容占位符 2970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算术表达式 形式与数学的算术表达式类似：</a:t>
            </a:r>
            <a:endParaRPr lang="zh-CN" altLang="en-US" dirty="0"/>
          </a:p>
          <a:p>
            <a:pPr>
              <a:buNone/>
            </a:pPr>
            <a:r>
              <a:rPr lang="zh-CN" altLang="en-US" dirty="0">
                <a:solidFill>
                  <a:schemeClr val="folHlink"/>
                </a:solidFill>
              </a:rPr>
              <a:t>　</a:t>
            </a:r>
            <a:r>
              <a:rPr lang="en-US" altLang="zh-CN">
                <a:solidFill>
                  <a:schemeClr val="folHlink"/>
                </a:solidFill>
              </a:rPr>
              <a:t>-(28 + 32) + (16 * 7 - 4)</a:t>
            </a:r>
            <a:endParaRPr lang="en-US" altLang="zh-CN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chemeClr val="folHlink"/>
                </a:solidFill>
              </a:rPr>
              <a:t>　</a:t>
            </a:r>
            <a:r>
              <a:rPr lang="en-US" altLang="zh-CN">
                <a:solidFill>
                  <a:schemeClr val="folHlink"/>
                </a:solidFill>
              </a:rPr>
              <a:t>25 * (3 - 6) + 234</a:t>
            </a:r>
            <a:endParaRPr lang="en-US" altLang="zh-CN">
              <a:solidFill>
                <a:schemeClr val="folHlink"/>
              </a:solidFill>
            </a:endParaRPr>
          </a:p>
          <a:p>
            <a:r>
              <a:rPr lang="zh-CN" altLang="en-US" dirty="0"/>
              <a:t>平方和立方通常写成连乘：</a:t>
            </a:r>
            <a:r>
              <a:rPr lang="en-US" altLang="zh-CN">
                <a:solidFill>
                  <a:schemeClr val="folHlink"/>
                </a:solidFill>
              </a:rPr>
              <a:t>10*</a:t>
            </a:r>
            <a:r>
              <a:rPr lang="en-US" altLang="zh-CN" err="1">
                <a:solidFill>
                  <a:schemeClr val="folHlink"/>
                </a:solidFill>
              </a:rPr>
              <a:t>10</a:t>
            </a:r>
            <a:r>
              <a:rPr lang="en-US" altLang="zh-CN">
                <a:solidFill>
                  <a:schemeClr val="folHlink"/>
                </a:solidFill>
              </a:rPr>
              <a:t>,    2.1*</a:t>
            </a:r>
            <a:r>
              <a:rPr lang="en-US" altLang="zh-CN" err="1">
                <a:solidFill>
                  <a:schemeClr val="folHlink"/>
                </a:solidFill>
              </a:rPr>
              <a:t>2.1</a:t>
            </a:r>
            <a:r>
              <a:rPr lang="en-US" altLang="zh-CN">
                <a:solidFill>
                  <a:schemeClr val="folHlink"/>
                </a:solidFill>
              </a:rPr>
              <a:t>*</a:t>
            </a:r>
            <a:r>
              <a:rPr lang="en-US" altLang="zh-CN" err="1">
                <a:solidFill>
                  <a:schemeClr val="folHlink"/>
                </a:solidFill>
              </a:rPr>
              <a:t>2.1</a:t>
            </a:r>
            <a:endParaRPr lang="en-US" altLang="zh-CN">
              <a:solidFill>
                <a:schemeClr val="folHlink"/>
              </a:solidFill>
            </a:endParaRPr>
          </a:p>
          <a:p>
            <a:r>
              <a:rPr lang="zh-CN" altLang="en-US" dirty="0"/>
              <a:t>算术表达式中只能使用圆括号作为多级括号。</a:t>
            </a:r>
            <a:endParaRPr lang="zh-CN" altLang="en-US" u="sng" dirty="0"/>
          </a:p>
          <a:p>
            <a:r>
              <a:rPr lang="zh-CN" altLang="en-US" dirty="0"/>
              <a:t>源程序是文本文件，只能从左到右顺序地书写，不像数学中的公式那样具有二维的形式。所以要学会把</a:t>
            </a:r>
            <a:r>
              <a:rPr lang="zh-CN" altLang="en-US" u="sng" dirty="0"/>
              <a:t>数学表达式</a:t>
            </a:r>
            <a:r>
              <a:rPr lang="zh-CN" altLang="en-US" dirty="0"/>
              <a:t>改写为</a:t>
            </a:r>
            <a:r>
              <a:rPr lang="zh-CN" altLang="en-US" u="sng" dirty="0"/>
              <a:t>源程序中的表达式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29699" name="爆炸形 1 29698"/>
          <p:cNvSpPr/>
          <p:nvPr/>
        </p:nvSpPr>
        <p:spPr>
          <a:xfrm>
            <a:off x="7998143" y="4652645"/>
            <a:ext cx="792162" cy="576263"/>
          </a:xfrm>
          <a:prstGeom prst="irregularSeal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9706" name="矩形 29705"/>
          <p:cNvSpPr/>
          <p:nvPr/>
        </p:nvSpPr>
        <p:spPr>
          <a:xfrm>
            <a:off x="4754245" y="5588318"/>
            <a:ext cx="4069080" cy="521970"/>
          </a:xfrm>
          <a:prstGeom prst="rect">
            <a:avLst/>
          </a:prstGeom>
          <a:noFill/>
          <a:ln w="19050">
            <a:noFill/>
          </a:ln>
        </p:spPr>
        <p:txBody>
          <a:bodyPr wrap="square" lIns="92075" tIns="46038" rIns="92075" bIns="46038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8.5 /4 + ( 3 + 2 * 6) / 5</a:t>
            </a:r>
            <a:endParaRPr lang="en-US" altLang="zh-CN" sz="2800" b="1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9707" name="任意多边形 29706"/>
          <p:cNvSpPr/>
          <p:nvPr/>
        </p:nvSpPr>
        <p:spPr>
          <a:xfrm>
            <a:off x="3851275" y="5589588"/>
            <a:ext cx="504825" cy="360362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9708" name="直接连接符 29707"/>
          <p:cNvSpPr/>
          <p:nvPr/>
        </p:nvSpPr>
        <p:spPr>
          <a:xfrm flipH="1">
            <a:off x="2555875" y="5228908"/>
            <a:ext cx="144463" cy="287337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9" name="直接连接符 29708"/>
          <p:cNvSpPr/>
          <p:nvPr/>
        </p:nvSpPr>
        <p:spPr>
          <a:xfrm>
            <a:off x="6141403" y="5228908"/>
            <a:ext cx="71437" cy="431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6045" y="5445125"/>
          <a:ext cx="1953895" cy="86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" imgW="889000" imgH="393700" progId="Equation.KSEE3">
                  <p:embed/>
                </p:oleObj>
              </mc:Choice>
              <mc:Fallback>
                <p:oleObj name="" r:id="rId1" imgW="8890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6045" y="5445125"/>
                        <a:ext cx="1953895" cy="865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35171" name="内容占位符 135170"/>
          <p:cNvSpPr>
            <a:spLocks noGrp="1"/>
          </p:cNvSpPr>
          <p:nvPr>
            <p:ph idx="1"/>
          </p:nvPr>
        </p:nvSpPr>
        <p:spPr>
          <a:xfrm>
            <a:off x="539750" y="404495"/>
            <a:ext cx="8136255" cy="244856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err="1"/>
              <a:t>在程序中的适当位置写好所需的算术表达式</a:t>
            </a:r>
            <a:r>
              <a:rPr lang="zh-CN" altLang="en-US" err="1"/>
              <a:t>。</a:t>
            </a:r>
            <a:r>
              <a:rPr lang="en-US" altLang="zh-CN" err="1">
                <a:solidFill>
                  <a:schemeClr val="accent2"/>
                </a:solidFill>
              </a:rPr>
              <a:t>计算机运行程序时遇到一个表达式，就会完成该表达式描述的计算，按照程序中的要求去使用得到的值</a:t>
            </a:r>
            <a:r>
              <a:rPr lang="en-US" altLang="zh-CN">
                <a:solidFill>
                  <a:schemeClr val="accent2"/>
                </a:solidFill>
              </a:rPr>
              <a:t>。</a:t>
            </a:r>
            <a:endParaRPr lang="en-US" altLang="zh-CN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400"/>
              <a:t>【</a:t>
            </a:r>
            <a:r>
              <a:rPr lang="zh-CN" altLang="en-US" sz="2400" dirty="0"/>
              <a:t>例</a:t>
            </a:r>
            <a:r>
              <a:rPr lang="en-US" altLang="zh-CN" sz="2400"/>
              <a:t>2-1】</a:t>
            </a:r>
            <a:r>
              <a:rPr lang="zh-CN" altLang="en-US" sz="2400" dirty="0"/>
              <a:t>把上面举例的三个算术表达式写在程序中，把它们的值用“</a:t>
            </a:r>
            <a:r>
              <a:rPr lang="en-US" altLang="zh-CN" sz="2400" err="1"/>
              <a:t>cout</a:t>
            </a:r>
            <a:r>
              <a:rPr lang="en-US" altLang="zh-CN" sz="2400"/>
              <a:t> &lt;&lt;” </a:t>
            </a:r>
            <a:r>
              <a:rPr lang="zh-CN" altLang="en-US" sz="2400" dirty="0"/>
              <a:t>输出。</a:t>
            </a:r>
            <a:endParaRPr lang="zh-CN" altLang="en-US" sz="2400" dirty="0"/>
          </a:p>
        </p:txBody>
      </p:sp>
      <p:sp>
        <p:nvSpPr>
          <p:cNvPr id="135173" name="文本框 135172"/>
          <p:cNvSpPr txBox="1"/>
          <p:nvPr/>
        </p:nvSpPr>
        <p:spPr>
          <a:xfrm>
            <a:off x="539433" y="2853055"/>
            <a:ext cx="8064500" cy="367030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10000"/>
              </a:spcBef>
            </a:pP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#include &lt;</a:t>
            </a: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iostream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&gt;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using namespace std;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main () {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   </a:t>
            </a: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cout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&lt;&lt; </a:t>
            </a:r>
            <a:r>
              <a:rPr lang="en-US" altLang="zh-CN" b="1" u="sng">
                <a:solidFill>
                  <a:schemeClr val="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-(28 + 32) + (16 * 7 - 4)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&lt;&lt; </a:t>
            </a: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endl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;  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	// </a:t>
            </a:r>
            <a:r>
              <a:rPr lang="zh-CN" altLang="en-US" b="1" dirty="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输出表达式的值</a:t>
            </a:r>
            <a:endParaRPr lang="zh-CN" altLang="en-US" b="1" dirty="0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zh-CN" altLang="en-US" b="1" dirty="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   </a:t>
            </a: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cout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&lt;&lt;</a:t>
            </a:r>
            <a:r>
              <a:rPr lang="en-US" altLang="zh-CN" b="1" u="sng">
                <a:solidFill>
                  <a:schemeClr val="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25 * (3 - 6) + 234</a:t>
            </a:r>
            <a:r>
              <a:rPr lang="en-US" altLang="zh-CN" b="1" u="sng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&lt;&lt; </a:t>
            </a: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endl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   </a:t>
            </a: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cout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&lt;&lt;</a:t>
            </a:r>
            <a:r>
              <a:rPr lang="en-US" altLang="zh-CN" b="1" u="sng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b="1" u="sng">
                <a:solidFill>
                  <a:schemeClr val="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8.5 /4 + ( 3 + 2 * 6) / 5</a:t>
            </a:r>
            <a:r>
              <a:rPr lang="en-US" altLang="zh-CN" b="1">
                <a:solidFill>
                  <a:schemeClr val="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&lt;&lt; </a:t>
            </a: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endl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   return 0;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}</a:t>
            </a:r>
            <a:endParaRPr lang="zh-CN" altLang="en-US" b="1" dirty="0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135175" name="矩形 135174"/>
          <p:cNvSpPr/>
          <p:nvPr/>
        </p:nvSpPr>
        <p:spPr>
          <a:xfrm>
            <a:off x="5867400" y="5805488"/>
            <a:ext cx="2592388" cy="519112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2800" b="1" dirty="0">
                <a:solidFill>
                  <a:schemeClr val="accent2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多多练习！</a:t>
            </a:r>
            <a:endParaRPr lang="zh-CN" altLang="en-US" sz="2800" b="1" dirty="0">
              <a:solidFill>
                <a:schemeClr val="accent2"/>
              </a:solidFill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9699" name="爆炸形 1 29698"/>
          <p:cNvSpPr/>
          <p:nvPr/>
        </p:nvSpPr>
        <p:spPr>
          <a:xfrm>
            <a:off x="8351838" y="1268730"/>
            <a:ext cx="792162" cy="576263"/>
          </a:xfrm>
          <a:prstGeom prst="irregularSeal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545465"/>
            <a:ext cx="8136255" cy="5836285"/>
          </a:xfrm>
        </p:spPr>
        <p:txBody>
          <a:bodyPr/>
          <a:lstStyle/>
          <a:p>
            <a:pPr algn="just"/>
            <a:endParaRPr lang="en-US" altLang="zh-CN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前面说的数据存储方式、数据类型与表达式有什么关系？</a:t>
            </a:r>
            <a:endParaRPr lang="zh-CN" altLang="en-US" sz="24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在程序中按照前述</a:t>
            </a: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“</a:t>
            </a: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数据类型</a:t>
            </a: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”</a:t>
            </a: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中所说的方式书写表达式时，计算机内部就会把它们按照相应的类型来处理。</a:t>
            </a:r>
            <a:endParaRPr lang="zh-CN" altLang="en-US" sz="24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例：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3 + 2LL</a:t>
            </a: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    int </a:t>
            </a: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类型的数据</a:t>
            </a: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3 </a:t>
            </a: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加上</a:t>
            </a: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long long</a:t>
            </a: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类型的数据</a:t>
            </a: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2</a:t>
            </a:r>
            <a:endParaRPr lang="en-US" altLang="zh-CN" sz="24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        </a:t>
            </a:r>
            <a:r>
              <a:rPr lang="en-US" altLang="zh-CN" sz="2400">
                <a:solidFill>
                  <a:srgbClr val="FF0000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5 + 6.2</a:t>
            </a: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     </a:t>
            </a: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int </a:t>
            </a: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类型的数据</a:t>
            </a: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5 </a:t>
            </a: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加上</a:t>
            </a: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double </a:t>
            </a:r>
            <a:r>
              <a:rPr lang="zh-CN" altLang="en-US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类型的数据</a:t>
            </a:r>
            <a:r>
              <a:rPr lang="en-US" altLang="zh-CN" sz="240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6.2</a:t>
            </a:r>
            <a:endParaRPr lang="en-US" altLang="zh-CN" sz="24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  <a:p>
            <a:pPr marL="0" indent="0" algn="just">
              <a:buNone/>
            </a:pPr>
            <a:endParaRPr lang="en-US" altLang="zh-CN" sz="240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新宋体" panose="02010609030101010101" pitchFamily="49" charset="-122"/>
                <a:sym typeface="+mn-ea"/>
              </a:rPr>
              <a:t>第 </a:t>
            </a:r>
            <a:r>
              <a:rPr lang="en-US" altLang="zh-CN" b="1">
                <a:ea typeface="新宋体" panose="02010609030101010101" pitchFamily="49" charset="-122"/>
                <a:sym typeface="+mn-ea"/>
              </a:rPr>
              <a:t>2 </a:t>
            </a:r>
            <a:r>
              <a:rPr lang="zh-CN" altLang="en-US" b="1" dirty="0">
                <a:ea typeface="新宋体" panose="02010609030101010101" pitchFamily="49" charset="-122"/>
                <a:sym typeface="+mn-ea"/>
              </a:rPr>
              <a:t>章  数据</a:t>
            </a:r>
            <a:r>
              <a:rPr lang="zh-CN" altLang="en-US" b="1">
                <a:ea typeface="新宋体" panose="02010609030101010101" pitchFamily="49" charset="-122"/>
                <a:sym typeface="+mn-ea"/>
              </a:rPr>
              <a:t>与简单计算程序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None/>
            </a:pPr>
            <a:r>
              <a:rPr lang="zh-CN" altLang="en-US">
                <a:solidFill>
                  <a:srgbClr val="FF0000"/>
                </a:solidFill>
              </a:rPr>
              <a:t>2.1 基本字符、名字表示、标识符和关键字</a:t>
            </a:r>
            <a:endParaRPr lang="zh-CN" altLang="en-US" u="sng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2.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 常用数据类型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2.</a:t>
            </a:r>
            <a:r>
              <a:rPr lang="en-US" altLang="zh-CN"/>
              <a:t>3</a:t>
            </a:r>
            <a:r>
              <a:rPr lang="zh-CN" altLang="en-US"/>
              <a:t> 运算符、表达式与计算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</a:t>
            </a:r>
            <a:r>
              <a:rPr lang="en-US" altLang="zh-CN"/>
              <a:t>4</a:t>
            </a:r>
            <a:r>
              <a:rPr lang="zh-CN" altLang="en-US"/>
              <a:t> 数学函数及其使用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2.5 </a:t>
            </a:r>
            <a:r>
              <a:rPr lang="zh-CN" altLang="zh-CN"/>
              <a:t>基本输出功能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2.6 计算机中的数值表示与存储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2.7 Dev-C++中的辅助编辑功能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1747" name="标题 3174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2.3.3 </a:t>
            </a:r>
            <a:r>
              <a:rPr lang="zh-CN" altLang="en-US"/>
              <a:t>表达式的求值</a:t>
            </a:r>
            <a:endParaRPr lang="zh-CN" altLang="en-US"/>
          </a:p>
        </p:txBody>
      </p:sp>
      <p:sp>
        <p:nvSpPr>
          <p:cNvPr id="31748" name="内容占位符 3174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表达式计算又称“表达式求值”。</a:t>
            </a:r>
            <a:endParaRPr lang="zh-CN" altLang="en-US" sz="3200" dirty="0"/>
          </a:p>
          <a:p>
            <a:r>
              <a:rPr lang="zh-CN" altLang="en-US" sz="3200" dirty="0"/>
              <a:t>一个表达式的</a:t>
            </a:r>
            <a:r>
              <a:rPr lang="zh-CN" altLang="en-US" sz="3200" dirty="0">
                <a:solidFill>
                  <a:schemeClr val="accent2"/>
                </a:solidFill>
              </a:rPr>
              <a:t>意义</a:t>
            </a:r>
            <a:r>
              <a:rPr lang="zh-CN" altLang="en-US" sz="3200" dirty="0"/>
              <a:t>就是它求出的</a:t>
            </a:r>
            <a:r>
              <a:rPr lang="zh-CN" altLang="en-US" sz="3200" dirty="0">
                <a:solidFill>
                  <a:schemeClr val="accent2"/>
                </a:solidFill>
              </a:rPr>
              <a:t>值</a:t>
            </a:r>
            <a:r>
              <a:rPr lang="zh-CN" altLang="en-US" sz="3200" dirty="0"/>
              <a:t>。</a:t>
            </a:r>
            <a:endParaRPr lang="zh-CN" altLang="en-US" sz="3200" dirty="0"/>
          </a:p>
          <a:p>
            <a:endParaRPr lang="zh-CN" altLang="en-US" dirty="0"/>
          </a:p>
          <a:p>
            <a:r>
              <a:rPr lang="zh-CN" altLang="en-US" dirty="0"/>
              <a:t>语言明确规定了表达式计算过程。包括几方面：</a:t>
            </a:r>
            <a:endParaRPr lang="zh-CN" altLang="en-US" dirty="0"/>
          </a:p>
          <a:p>
            <a:pPr lvl="1">
              <a:buNone/>
            </a:pPr>
            <a:r>
              <a:rPr lang="zh-CN" altLang="en-US" dirty="0">
                <a:solidFill>
                  <a:schemeClr val="accent2"/>
                </a:solidFill>
              </a:rPr>
              <a:t>优先级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chemeClr val="accent2"/>
                </a:solidFill>
              </a:rPr>
              <a:t>结合方式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chemeClr val="accent2"/>
                </a:solidFill>
              </a:rPr>
              <a:t>括号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buNone/>
            </a:pPr>
            <a:r>
              <a:rPr lang="zh-CN" altLang="en-US" dirty="0">
                <a:solidFill>
                  <a:schemeClr val="accent2"/>
                </a:solidFill>
              </a:rPr>
              <a:t>（多个）运算对象的求值顺序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8310" y="476885"/>
            <a:ext cx="815594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优先级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：运算符在表达式中相邻出现时，优先级高的运算符先算。（附录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A 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运算符表）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</a:endParaRPr>
          </a:p>
          <a:p>
            <a:pPr indent="457200" algn="just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算术运算符分三个优先级：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	一元 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+ ,- (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高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)      *,  /, % (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中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)      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二元 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+ , - (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低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)</a:t>
            </a:r>
            <a:endParaRPr lang="en-US" altLang="zh-CN" sz="2800">
              <a:ea typeface="华文中宋" panose="02010600040101010101" charset="-122"/>
              <a:cs typeface="Cambria" panose="02040503050406030204" pitchFamily="18" charset="0"/>
            </a:endParaRPr>
          </a:p>
          <a:p>
            <a:pPr indent="457200" algn="just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（正负号最高，乘除和取余次之，加减最低）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</a:endParaRPr>
          </a:p>
          <a:p>
            <a:pPr indent="457200" algn="just">
              <a:lnSpc>
                <a:spcPct val="125000"/>
              </a:lnSpc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例：	</a:t>
            </a:r>
            <a:r>
              <a:rPr lang="en-US" altLang="zh-CN" sz="280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5 / -3 + 4 * 6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		(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符合数学习惯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)</a:t>
            </a:r>
            <a:endParaRPr lang="en-US" altLang="zh-CN" sz="2800" dirty="0"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4980" y="4077335"/>
            <a:ext cx="84175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sz="2800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结合方式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：</a:t>
            </a:r>
            <a:r>
              <a:rPr lang="zh-CN" altLang="en-US" sz="2800" u="sng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同优先级运算符相邻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时的计算顺序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一元算术运算符自右向左结合，二元算术运算符自左向右结合。  			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(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符合数学习惯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)</a:t>
            </a:r>
            <a:endParaRPr lang="en-US" altLang="zh-CN" sz="2800">
              <a:ea typeface="华文中宋" panose="02010600040101010101" charset="-122"/>
              <a:cs typeface="Cambria" panose="02040503050406030204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例： </a:t>
            </a:r>
            <a:r>
              <a:rPr lang="en-US" altLang="zh-CN" sz="280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166 / 8 * 5 / 3</a:t>
            </a:r>
            <a:endParaRPr lang="en-US" altLang="zh-CN" sz="2800" dirty="0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3802" name="直接连接符 33801"/>
          <p:cNvSpPr/>
          <p:nvPr/>
        </p:nvSpPr>
        <p:spPr>
          <a:xfrm>
            <a:off x="422275" y="2997200"/>
            <a:ext cx="82089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3809" name="文本框 33808"/>
          <p:cNvSpPr txBox="1"/>
          <p:nvPr/>
        </p:nvSpPr>
        <p:spPr>
          <a:xfrm>
            <a:off x="3348038" y="6165850"/>
            <a:ext cx="900112" cy="57943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sz="3200" dirty="0">
                <a:ea typeface="新宋体" panose="0201060903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</a:t>
            </a:r>
            <a:endParaRPr lang="zh-CN" altLang="en-US" sz="3200" dirty="0">
              <a:ea typeface="新宋体" panose="02010609030101010101" pitchFamily="49" charset="-122"/>
              <a:cs typeface="Cambria" panose="02040503050406030204" pitchFamily="18" charset="0"/>
              <a:sym typeface="Cambria" panose="020405030504060302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4540"/>
            <a:ext cx="811085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just">
              <a:buClr>
                <a:schemeClr val="accent2"/>
              </a:buClr>
              <a:buSzPct val="85000"/>
              <a:buFont typeface="Wingdings" panose="05000000000000000000" charset="0"/>
              <a:buChar char="l"/>
            </a:pPr>
            <a:r>
              <a:rPr lang="zh-CN" altLang="en-US" sz="2800" u="sng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括号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：改变计算顺序，括号括起的部分先算。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　　</a:t>
            </a:r>
            <a:r>
              <a:rPr lang="en-US" altLang="zh-CN" sz="280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-(((2 + 6) * 4) / (3 + 5))</a:t>
            </a:r>
            <a:endParaRPr lang="en-US" altLang="zh-CN" sz="2800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indent="457200" algn="just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括号是控制计算顺序的手段。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(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符合数学习惯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)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2275" y="3221355"/>
            <a:ext cx="8081010" cy="2891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>
              <a:buNone/>
            </a:pPr>
            <a:r>
              <a:rPr lang="zh-CN" altLang="en-US" sz="2800" dirty="0">
                <a:ea typeface="华文中宋" panose="02010600040101010101" charset="-122"/>
                <a:sym typeface="+mn-ea"/>
              </a:rPr>
              <a:t>对于复杂的表达式，分析计算过程时需要考虑上述的</a:t>
            </a:r>
            <a:r>
              <a:rPr lang="zh-CN" altLang="en-US" sz="2800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优先级</a:t>
            </a:r>
            <a:r>
              <a:rPr lang="zh-CN" altLang="en-US" sz="2800" dirty="0">
                <a:ea typeface="华文中宋" panose="02010600040101010101" charset="-122"/>
                <a:sym typeface="+mn-ea"/>
              </a:rPr>
              <a:t>、</a:t>
            </a:r>
            <a:r>
              <a:rPr lang="zh-CN" altLang="en-US" sz="2800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结合方式</a:t>
            </a:r>
            <a:r>
              <a:rPr lang="zh-CN" altLang="en-US" sz="2800" dirty="0">
                <a:ea typeface="华文中宋" panose="02010600040101010101" charset="-122"/>
                <a:sym typeface="+mn-ea"/>
              </a:rPr>
              <a:t>和</a:t>
            </a:r>
            <a:r>
              <a:rPr lang="zh-CN" altLang="en-US" sz="2800" dirty="0">
                <a:solidFill>
                  <a:schemeClr val="accent2"/>
                </a:solidFill>
                <a:ea typeface="华文中宋" panose="02010600040101010101" charset="-122"/>
                <a:sym typeface="+mn-ea"/>
              </a:rPr>
              <a:t>括号</a:t>
            </a:r>
            <a:r>
              <a:rPr lang="zh-CN" altLang="en-US" sz="2800" dirty="0">
                <a:ea typeface="华文中宋" panose="02010600040101010101" charset="-122"/>
                <a:sym typeface="+mn-ea"/>
              </a:rPr>
              <a:t>这三方面。</a:t>
            </a:r>
            <a:endParaRPr lang="zh-CN" altLang="en-US" sz="2800" dirty="0">
              <a:ea typeface="华文中宋" panose="02010600040101010101" charset="-122"/>
            </a:endParaRPr>
          </a:p>
          <a:p>
            <a:pPr algn="just"/>
            <a:endParaRPr lang="zh-CN" altLang="en-US" sz="2800" dirty="0">
              <a:ea typeface="华文中宋" panose="02010600040101010101" charset="-122"/>
            </a:endParaRPr>
          </a:p>
          <a:p>
            <a:pPr marL="0" indent="0" algn="just">
              <a:buNone/>
            </a:pPr>
            <a:r>
              <a:rPr lang="zh-CN" altLang="en-US" sz="2800" dirty="0">
                <a:ea typeface="华文中宋" panose="02010600040101010101" charset="-122"/>
                <a:sym typeface="+mn-ea"/>
              </a:rPr>
              <a:t>编程时如何正确地写出复杂表达式？</a:t>
            </a:r>
            <a:endParaRPr lang="zh-CN" altLang="en-US" sz="2800" dirty="0">
              <a:ea typeface="华文中宋" panose="02010600040101010101" charset="-122"/>
            </a:endParaRPr>
          </a:p>
          <a:p>
            <a:pPr marL="0" indent="0" algn="just">
              <a:buNone/>
            </a:pPr>
            <a:r>
              <a:rPr lang="zh-CN" altLang="en-US" sz="2800" dirty="0">
                <a:ea typeface="华文中宋" panose="02010600040101010101" charset="-122"/>
                <a:sym typeface="+mn-ea"/>
              </a:rPr>
              <a:t>牢记：</a:t>
            </a:r>
            <a:r>
              <a:rPr lang="zh-CN" altLang="en-US" sz="2800" dirty="0">
                <a:solidFill>
                  <a:schemeClr val="hlink"/>
                </a:solidFill>
                <a:ea typeface="华文中宋" panose="02010600040101010101" charset="-122"/>
                <a:sym typeface="+mn-ea"/>
              </a:rPr>
              <a:t>乘除取余优先于加减，其余的加括号</a:t>
            </a:r>
            <a:endParaRPr lang="zh-CN" altLang="en-US" sz="2800" dirty="0">
              <a:solidFill>
                <a:schemeClr val="hlink"/>
              </a:solidFill>
              <a:ea typeface="华文中宋" panose="02010600040101010101" charset="-122"/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5846" name="矩形 35845"/>
          <p:cNvSpPr/>
          <p:nvPr/>
        </p:nvSpPr>
        <p:spPr>
          <a:xfrm>
            <a:off x="611188" y="2852738"/>
            <a:ext cx="8137525" cy="3022600"/>
          </a:xfrm>
          <a:prstGeom prst="rect">
            <a:avLst/>
          </a:prstGeom>
          <a:noFill/>
          <a:ln w="9525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 algn="l" defTabSz="914400">
              <a:spcBef>
                <a:spcPct val="0"/>
              </a:spcBef>
              <a:buFontTx/>
              <a:tabLst>
                <a:tab pos="449580" algn="l"/>
              </a:tabLst>
            </a:pP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#include &lt;</a:t>
            </a: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iostream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&gt;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 defTabSz="914400">
              <a:spcBef>
                <a:spcPct val="0"/>
              </a:spcBef>
              <a:buFontTx/>
              <a:tabLst>
                <a:tab pos="449580" algn="l"/>
              </a:tabLst>
            </a:pP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using namespace std;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 defTabSz="914400">
              <a:spcBef>
                <a:spcPct val="0"/>
              </a:spcBef>
              <a:buFontTx/>
              <a:tabLst>
                <a:tab pos="449580" algn="l"/>
              </a:tabLst>
            </a:pP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 defTabSz="914400">
              <a:spcBef>
                <a:spcPct val="0"/>
              </a:spcBef>
              <a:buFontTx/>
              <a:tabLst>
                <a:tab pos="449580" algn="l"/>
              </a:tabLst>
            </a:pP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int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main () {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 defTabSz="914400">
              <a:spcBef>
                <a:spcPct val="0"/>
              </a:spcBef>
              <a:buFontTx/>
              <a:tabLst>
                <a:tab pos="449580" algn="l"/>
              </a:tabLst>
            </a:pP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	</a:t>
            </a: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cout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&lt;&lt; </a:t>
            </a:r>
            <a:r>
              <a:rPr lang="en-US" altLang="zh-CN" b="1">
                <a:solidFill>
                  <a:schemeClr val="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“Hello, world!”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&lt;&lt; </a:t>
            </a: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endl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; //</a:t>
            </a:r>
            <a:r>
              <a:rPr lang="zh-CN" altLang="en-US" b="1" dirty="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屏幕输出字符串</a:t>
            </a:r>
            <a:endParaRPr lang="zh-CN" altLang="en-US" b="1" dirty="0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 defTabSz="914400">
              <a:spcBef>
                <a:spcPct val="0"/>
              </a:spcBef>
              <a:buFontTx/>
              <a:tabLst>
                <a:tab pos="449580" algn="l"/>
              </a:tabLst>
            </a:pP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	</a:t>
            </a: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cout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&lt;&lt;</a:t>
            </a:r>
            <a:r>
              <a:rPr lang="en-US" altLang="zh-CN" b="1" u="sng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b="1" u="sng">
                <a:solidFill>
                  <a:schemeClr val="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8.5 /4 + ( 3 + 2 * 6) / 5</a:t>
            </a:r>
            <a:r>
              <a:rPr lang="en-US" altLang="zh-CN" b="1">
                <a:solidFill>
                  <a:schemeClr val="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&lt;&lt; </a:t>
            </a:r>
            <a:r>
              <a:rPr lang="en-US" altLang="zh-CN" b="1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endl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;  //</a:t>
            </a:r>
            <a:r>
              <a:rPr lang="zh-CN" altLang="en-US" b="1" dirty="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表达式求值</a:t>
            </a:r>
            <a:endParaRPr lang="zh-CN" altLang="en-US" b="1" dirty="0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 defTabSz="914400">
              <a:spcBef>
                <a:spcPct val="0"/>
              </a:spcBef>
              <a:buFontTx/>
              <a:tabLst>
                <a:tab pos="449580" algn="l"/>
              </a:tabLst>
            </a:pPr>
            <a:r>
              <a:rPr lang="zh-CN" altLang="en-US" b="1" dirty="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	</a:t>
            </a: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return 0;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 defTabSz="914400">
              <a:spcBef>
                <a:spcPct val="0"/>
              </a:spcBef>
              <a:buFontTx/>
              <a:tabLst>
                <a:tab pos="449580" algn="l"/>
              </a:tabLst>
            </a:pPr>
            <a:r>
              <a:rPr lang="en-US" altLang="zh-CN" b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}</a:t>
            </a:r>
            <a:endParaRPr lang="en-US" altLang="zh-CN" b="1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4515" y="692785"/>
            <a:ext cx="81121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2"/>
                </a:solidFill>
                <a:ea typeface="楷体" panose="02010609060101010101" pitchFamily="49" charset="-122"/>
                <a:sym typeface="+mn-ea"/>
              </a:rPr>
              <a:t>至此，我们已经可以写出许多程序了！</a:t>
            </a:r>
            <a:endParaRPr lang="zh-CN" altLang="en-US" sz="5400" b="0" dirty="0">
              <a:solidFill>
                <a:schemeClr val="accent2"/>
              </a:solidFill>
              <a:latin typeface="新宋体" panose="0201060903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6868" name="缺角矩形 36867"/>
          <p:cNvSpPr/>
          <p:nvPr/>
        </p:nvSpPr>
        <p:spPr>
          <a:xfrm>
            <a:off x="8388350" y="4005263"/>
            <a:ext cx="503238" cy="433387"/>
          </a:xfrm>
          <a:prstGeom prst="plaque">
            <a:avLst>
              <a:gd name="adj" fmla="val 16667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>
                <a:ea typeface="新宋体" panose="02010609030101010101" pitchFamily="49" charset="-122"/>
                <a:cs typeface="Cambria" panose="02040503050406030204" pitchFamily="18" charset="0"/>
              </a:rPr>
              <a:t>例</a:t>
            </a:r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36869" name="标题 36868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2.3.4 </a:t>
            </a:r>
            <a:r>
              <a:rPr lang="zh-CN" altLang="en-US"/>
              <a:t>计算和类型</a:t>
            </a:r>
            <a:endParaRPr lang="zh-CN" altLang="en-US"/>
          </a:p>
        </p:txBody>
      </p:sp>
      <p:sp>
        <p:nvSpPr>
          <p:cNvPr id="36871" name="内容占位符 36870"/>
          <p:cNvSpPr>
            <a:spLocks noGrp="1"/>
          </p:cNvSpPr>
          <p:nvPr>
            <p:ph sz="half" idx="2"/>
          </p:nvPr>
        </p:nvSpPr>
        <p:spPr>
          <a:xfrm>
            <a:off x="608330" y="981075"/>
            <a:ext cx="8067040" cy="540067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表达式计算中有许多与类型有关的问题。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一、同类型数据计算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2"/>
                </a:solidFill>
              </a:rPr>
              <a:t>对属于同一类型的一个或两个数据使用算术运算符，计算结果仍是该类型的值。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solidFill>
                  <a:schemeClr val="accent2"/>
                </a:solidFill>
              </a:rPr>
              <a:t>影响：整数的除法是整除，得到整数的商，余数自动丢掉。</a:t>
            </a:r>
            <a:endParaRPr lang="zh-CN" altLang="en-US" dirty="0">
              <a:solidFill>
                <a:schemeClr val="accent2"/>
              </a:solidFill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/>
              <a:t>对比（用 </a:t>
            </a:r>
            <a:r>
              <a:rPr lang="en-US" altLang="zh-CN" err="1"/>
              <a:t>cout</a:t>
            </a:r>
            <a:r>
              <a:rPr lang="en-US" altLang="zh-CN"/>
              <a:t> &lt;&lt;  </a:t>
            </a:r>
            <a:r>
              <a:rPr lang="zh-CN" altLang="en-US" dirty="0"/>
              <a:t>测试）：</a:t>
            </a:r>
            <a:endParaRPr lang="zh-CN" altLang="en-US" dirty="0"/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/>
              <a:t>2/5</a:t>
            </a:r>
            <a:r>
              <a:rPr lang="zh-CN" altLang="en-US" sz="2400" dirty="0"/>
              <a:t>   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 </a:t>
            </a:r>
            <a:r>
              <a:rPr lang="en-US" altLang="zh-CN" sz="2400">
                <a:sym typeface="Cambria" panose="02040503050406030204" pitchFamily="18" charset="0"/>
              </a:rPr>
              <a:t>  3/5 </a:t>
            </a:r>
            <a:endParaRPr lang="en-US" altLang="zh-CN" sz="2400">
              <a:sym typeface="Cambria" panose="020405030504060302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ym typeface="Cambria" panose="02040503050406030204" pitchFamily="18" charset="0"/>
              </a:rPr>
              <a:t>	10/5</a:t>
            </a:r>
            <a:r>
              <a:rPr lang="zh-CN" altLang="en-US" sz="2400" dirty="0">
                <a:sym typeface="Cambria" panose="02040503050406030204" pitchFamily="18" charset="0"/>
              </a:rPr>
              <a:t>   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</a:t>
            </a:r>
            <a:r>
              <a:rPr lang="zh-CN" altLang="en-US" sz="2400" dirty="0">
                <a:sym typeface="Cambria" panose="02040503050406030204" pitchFamily="18" charset="0"/>
              </a:rPr>
              <a:t>  </a:t>
            </a:r>
            <a:r>
              <a:rPr lang="en-US" altLang="zh-CN" sz="2400">
                <a:sym typeface="Cambria" panose="02040503050406030204" pitchFamily="18" charset="0"/>
              </a:rPr>
              <a:t>10/4</a:t>
            </a:r>
            <a:endParaRPr lang="en-US" altLang="zh-CN" sz="2400">
              <a:sym typeface="Cambria" panose="02040503050406030204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ym typeface="Cambria" panose="02040503050406030204" pitchFamily="18" charset="0"/>
              </a:rPr>
              <a:t>	1 / 5 * 5</a:t>
            </a:r>
            <a:r>
              <a:rPr lang="zh-CN" altLang="en-US" sz="2400" dirty="0">
                <a:sym typeface="Cambria" panose="02040503050406030204" pitchFamily="18" charset="0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</a:t>
            </a:r>
            <a:r>
              <a:rPr lang="zh-CN" altLang="en-US" sz="2400" dirty="0">
                <a:sym typeface="Cambria" panose="02040503050406030204" pitchFamily="18" charset="0"/>
              </a:rPr>
              <a:t> </a:t>
            </a:r>
            <a:r>
              <a:rPr lang="en-US" altLang="zh-CN" sz="2400">
                <a:sym typeface="Cambria" panose="02040503050406030204" pitchFamily="18" charset="0"/>
              </a:rPr>
              <a:t>1 * 5 / 5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7892" name="爆炸形 1 37891"/>
          <p:cNvSpPr/>
          <p:nvPr/>
        </p:nvSpPr>
        <p:spPr>
          <a:xfrm>
            <a:off x="7812088" y="908050"/>
            <a:ext cx="863600" cy="649288"/>
          </a:xfrm>
          <a:prstGeom prst="irregularSeal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37894" name="内容占位符 37893"/>
          <p:cNvSpPr>
            <a:spLocks noGrp="1"/>
          </p:cNvSpPr>
          <p:nvPr>
            <p:ph sz="half" idx="1"/>
          </p:nvPr>
        </p:nvSpPr>
        <p:spPr>
          <a:xfrm>
            <a:off x="539750" y="330200"/>
            <a:ext cx="8055610" cy="605155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u="sng" dirty="0">
                <a:solidFill>
                  <a:schemeClr val="accent2"/>
                </a:solidFill>
              </a:rPr>
              <a:t>算术计算的溢出</a:t>
            </a: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/>
              <a:t>1</a:t>
            </a:r>
            <a:r>
              <a:rPr lang="zh-CN" altLang="en-US" dirty="0"/>
              <a:t>）每个类型有明确取值范围</a:t>
            </a: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（</a:t>
            </a:r>
            <a:r>
              <a:rPr lang="en-US" altLang="zh-CN"/>
              <a:t>2</a:t>
            </a:r>
            <a:r>
              <a:rPr lang="zh-CN" altLang="en-US" dirty="0"/>
              <a:t>）计算有确定的结果类型</a:t>
            </a: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计算中结果超出类型表示范围称为</a:t>
            </a:r>
            <a:r>
              <a:rPr lang="zh-CN" altLang="en-US" u="sng" dirty="0">
                <a:solidFill>
                  <a:schemeClr val="hlink"/>
                </a:solidFill>
              </a:rPr>
              <a:t>溢出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溢出后的计算没有意义。</a:t>
            </a: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C </a:t>
            </a:r>
            <a:r>
              <a:rPr lang="zh-CN" altLang="en-US" dirty="0">
                <a:solidFill>
                  <a:schemeClr val="accent2"/>
                </a:solidFill>
              </a:rPr>
              <a:t>程序对溢出不报错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endParaRPr lang="zh-CN" altLang="en-US" sz="2400" dirty="0">
              <a:sym typeface="+mn-ea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例：</a:t>
            </a:r>
            <a:endParaRPr lang="zh-CN" altLang="en-US" sz="2400" dirty="0">
              <a:sym typeface="+mn-ea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当代计算机系统中，</a:t>
            </a:r>
            <a:r>
              <a:rPr lang="en-US" altLang="zh-CN" sz="2400" err="1">
                <a:sym typeface="+mn-ea"/>
              </a:rPr>
              <a:t>int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用 </a:t>
            </a:r>
            <a:r>
              <a:rPr lang="en-US" altLang="zh-CN" sz="2400">
                <a:sym typeface="+mn-ea"/>
              </a:rPr>
              <a:t>32 </a:t>
            </a:r>
            <a:r>
              <a:rPr lang="zh-CN" altLang="en-US" sz="2400" dirty="0">
                <a:sym typeface="+mn-ea"/>
              </a:rPr>
              <a:t>位二进制数表示，可表示的数值范围为： </a:t>
            </a:r>
            <a:r>
              <a:rPr lang="en-US" altLang="zh-CN" sz="2400">
                <a:sym typeface="+mn-ea"/>
              </a:rPr>
              <a:t>-2147483648 ~ 2147483647</a:t>
            </a:r>
            <a:endParaRPr lang="en-US" altLang="zh-CN" sz="2400">
              <a:sym typeface="+mn-ea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/>
              <a:t>那么</a:t>
            </a:r>
            <a:r>
              <a:rPr lang="en-US" altLang="zh-CN" sz="2400"/>
              <a:t> </a:t>
            </a:r>
            <a:r>
              <a:rPr lang="en-US" altLang="zh-CN" sz="2400" u="sng">
                <a:sym typeface="+mn-ea"/>
              </a:rPr>
              <a:t>-2147483648 - 1</a:t>
            </a:r>
            <a:r>
              <a:rPr lang="en-US" altLang="zh-CN" sz="2400">
                <a:sym typeface="+mn-ea"/>
              </a:rPr>
              <a:t>   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 </a:t>
            </a:r>
            <a:r>
              <a:rPr lang="en-US" altLang="zh-CN" sz="2400" u="sng">
                <a:sym typeface="+mn-ea"/>
              </a:rPr>
              <a:t>2147483647 + 1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都会溢出。</a:t>
            </a:r>
            <a:endParaRPr lang="en-US" altLang="zh-CN" sz="240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>
                <a:sym typeface="+mn-ea"/>
              </a:rPr>
              <a:t>实数计算也可能发生溢出（上溢和下溢）。</a:t>
            </a:r>
            <a:endParaRPr lang="zh-CN" altLang="en-US" sz="24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</a:pP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8917" name="内容占位符 38916"/>
          <p:cNvSpPr>
            <a:spLocks noGrp="1"/>
          </p:cNvSpPr>
          <p:nvPr>
            <p:ph idx="1"/>
          </p:nvPr>
        </p:nvSpPr>
        <p:spPr>
          <a:xfrm>
            <a:off x="539750" y="840105"/>
            <a:ext cx="8136255" cy="5541645"/>
          </a:xfrm>
        </p:spPr>
        <p:txBody>
          <a:bodyPr/>
          <a:lstStyle/>
          <a:p>
            <a:pPr>
              <a:buNone/>
            </a:pPr>
            <a:r>
              <a:rPr lang="zh-CN" altLang="en-US" u="sng" dirty="0">
                <a:solidFill>
                  <a:schemeClr val="accent2"/>
                </a:solidFill>
              </a:rPr>
              <a:t>二、混合类型计算和类型转换</a:t>
            </a:r>
            <a:endParaRPr lang="zh-CN" altLang="en-US" dirty="0">
              <a:solidFill>
                <a:schemeClr val="accent2"/>
              </a:solidFill>
            </a:endParaRPr>
          </a:p>
          <a:p>
            <a:r>
              <a:rPr lang="zh-CN" altLang="en-US" dirty="0"/>
              <a:t>运算对象</a:t>
            </a:r>
            <a:r>
              <a:rPr lang="zh-CN" altLang="en-US" dirty="0">
                <a:solidFill>
                  <a:schemeClr val="hlink"/>
                </a:solidFill>
              </a:rPr>
              <a:t>类型不同</a:t>
            </a:r>
            <a:r>
              <a:rPr lang="zh-CN" altLang="en-US" dirty="0"/>
              <a:t>时形成</a:t>
            </a:r>
            <a:r>
              <a:rPr lang="zh-CN" altLang="en-US" dirty="0">
                <a:solidFill>
                  <a:schemeClr val="hlink"/>
                </a:solidFill>
              </a:rPr>
              <a:t>混合</a:t>
            </a:r>
            <a:r>
              <a:rPr lang="zh-CN" altLang="en-US" dirty="0"/>
              <a:t>类型计算：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　　　　</a:t>
            </a:r>
            <a:r>
              <a:rPr lang="en-US" altLang="zh-CN"/>
              <a:t>3.27 + 201</a:t>
            </a:r>
            <a:endParaRPr lang="en-US" altLang="zh-CN"/>
          </a:p>
          <a:p>
            <a:r>
              <a:rPr lang="zh-CN" altLang="en-US" dirty="0"/>
              <a:t>程序自动将运算对象</a:t>
            </a:r>
            <a:r>
              <a:rPr lang="zh-CN" altLang="en-US" u="sng" dirty="0">
                <a:solidFill>
                  <a:schemeClr val="hlink"/>
                </a:solidFill>
              </a:rPr>
              <a:t>转换</a:t>
            </a:r>
            <a:r>
              <a:rPr lang="zh-CN" altLang="en-US" dirty="0"/>
              <a:t>到相同类型的值，然后计算。是</a:t>
            </a:r>
            <a:r>
              <a:rPr lang="zh-CN" altLang="en-US" u="sng" dirty="0">
                <a:solidFill>
                  <a:schemeClr val="hlink"/>
                </a:solidFill>
              </a:rPr>
              <a:t>自动类型转换</a:t>
            </a:r>
            <a:r>
              <a:rPr lang="zh-CN" altLang="en-US" dirty="0"/>
              <a:t>。不需要明确写出。</a:t>
            </a:r>
            <a:endParaRPr lang="zh-CN" altLang="en-US" dirty="0"/>
          </a:p>
          <a:p>
            <a:pPr>
              <a:spcBef>
                <a:spcPct val="40000"/>
              </a:spcBef>
            </a:pPr>
            <a:r>
              <a:rPr lang="zh-CN" altLang="en-US" u="sng" dirty="0">
                <a:solidFill>
                  <a:schemeClr val="accent2"/>
                </a:solidFill>
              </a:rPr>
              <a:t>原则</a:t>
            </a:r>
            <a:r>
              <a:rPr lang="zh-CN" altLang="en-US" dirty="0"/>
              <a:t>：把表示范围小的类型的值转换为表示范围大的类型的值。从小到大：</a:t>
            </a:r>
            <a:endParaRPr lang="zh-CN" altLang="en-US" dirty="0"/>
          </a:p>
          <a:p>
            <a:pPr marL="0" indent="0" algn="just">
              <a:spcBef>
                <a:spcPct val="40000"/>
              </a:spcBef>
              <a:buNone/>
            </a:pPr>
            <a:r>
              <a:rPr lang="en-US" altLang="zh-CN" dirty="0"/>
              <a:t>char     short     </a:t>
            </a:r>
            <a:r>
              <a:rPr lang="en-US" altLang="zh-CN" err="1"/>
              <a:t>int(</a:t>
            </a:r>
            <a:r>
              <a:rPr lang="en-US" altLang="zh-CN"/>
              <a:t>long)   long long     float   double   long double</a:t>
            </a:r>
            <a:endParaRPr lang="en-US" altLang="zh-CN"/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074420"/>
            <a:ext cx="8136255" cy="530733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自动类型转换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是由原类型的值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产生出新值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后参与计算。</a:t>
            </a:r>
            <a:endParaRPr lang="zh-CN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marL="0" indent="0">
              <a:buNone/>
            </a:pPr>
            <a:r>
              <a:rPr 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例如在对表达式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 </a:t>
            </a:r>
            <a:r>
              <a:rPr lang="en-US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'A' - 10 + 20.5 </a:t>
            </a:r>
            <a:r>
              <a:rPr 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求值时，</a:t>
            </a:r>
            <a:endParaRPr lang="zh-CN" sz="240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pPr marL="0" indent="0">
              <a:buNone/>
            </a:pPr>
            <a:r>
              <a:rPr 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先把字符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'A' </a:t>
            </a:r>
            <a:r>
              <a:rPr 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转换为整数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65</a:t>
            </a:r>
            <a:r>
              <a:rPr 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，计算</a:t>
            </a:r>
            <a:r>
              <a:rPr lang="en-US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“65 - 10”</a:t>
            </a:r>
            <a:r>
              <a:rPr 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，得到结果为整数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55</a:t>
            </a:r>
            <a:r>
              <a:rPr 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，然后转换为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double </a:t>
            </a:r>
            <a:r>
              <a:rPr 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类型的实数，计算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“55.0 + 20.5”</a:t>
            </a:r>
            <a:r>
              <a:rPr 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，得到结果为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double </a:t>
            </a:r>
            <a:r>
              <a:rPr 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类型实数</a:t>
            </a:r>
            <a:r>
              <a:rPr lang="en-US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75.5</a:t>
            </a:r>
            <a:r>
              <a:rPr 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。</a:t>
            </a:r>
            <a:endParaRPr lang="zh-CN" sz="240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endParaRPr lang="zh-CN" altLang="en-US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  <a:p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可以利用来避免整数相除丢失小数部分和避免整数溢出。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spcBef>
                <a:spcPct val="40000"/>
              </a:spcBef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	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例：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2.0/5    2/5.0    2./5    2147483647 + 1.0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endParaRPr lang="zh-CN" altLang="en-US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endParaRPr lang="zh-CN" altLang="en-US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9750" y="443865"/>
            <a:ext cx="8136255" cy="2056765"/>
          </a:xfrm>
        </p:spPr>
        <p:txBody>
          <a:bodyPr/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写程序或读程序都应注意：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  表达式中计算对象的类型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  子表达式计算结果的类型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  哪些地方会发生类型转换，怎么转换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0962" name="矩形 40961"/>
          <p:cNvSpPr/>
          <p:nvPr/>
        </p:nvSpPr>
        <p:spPr>
          <a:xfrm>
            <a:off x="971550" y="402749"/>
            <a:ext cx="273685" cy="58356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zh-CN" altLang="en-US" sz="3200"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endParaRPr lang="zh-CN" altLang="en-US" sz="3200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0963" name="文本框 40962"/>
          <p:cNvSpPr txBox="1"/>
          <p:nvPr/>
        </p:nvSpPr>
        <p:spPr>
          <a:xfrm>
            <a:off x="4140200" y="2708275"/>
            <a:ext cx="576263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2L</a:t>
            </a:r>
            <a:endParaRPr lang="en-US" altLang="zh-CN" b="1">
              <a:latin typeface="新宋体" panose="02010609030101010101" pitchFamily="49" charset="-122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0964" name="文本框 40963"/>
          <p:cNvSpPr txBox="1"/>
          <p:nvPr/>
        </p:nvSpPr>
        <p:spPr>
          <a:xfrm>
            <a:off x="5868988" y="2636838"/>
            <a:ext cx="576262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3</a:t>
            </a:r>
            <a:endParaRPr lang="en-US" altLang="zh-CN" b="1">
              <a:latin typeface="新宋体" panose="02010609030101010101" pitchFamily="49" charset="-122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0965" name="文本框 40964"/>
          <p:cNvSpPr txBox="1"/>
          <p:nvPr/>
        </p:nvSpPr>
        <p:spPr>
          <a:xfrm>
            <a:off x="7453313" y="2636838"/>
            <a:ext cx="720725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4.5</a:t>
            </a:r>
            <a:endParaRPr lang="en-US" altLang="zh-CN" b="1">
              <a:latin typeface="新宋体" panose="02010609030101010101" pitchFamily="49" charset="-122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0966" name="文本框 40965"/>
          <p:cNvSpPr txBox="1"/>
          <p:nvPr/>
        </p:nvSpPr>
        <p:spPr>
          <a:xfrm>
            <a:off x="5797550" y="3376613"/>
            <a:ext cx="720725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3.0</a:t>
            </a:r>
            <a:endParaRPr lang="en-US" altLang="zh-CN" b="1">
              <a:latin typeface="新宋体" panose="02010609030101010101" pitchFamily="49" charset="-122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0967" name="文本框 40966"/>
          <p:cNvSpPr txBox="1"/>
          <p:nvPr/>
        </p:nvSpPr>
        <p:spPr>
          <a:xfrm>
            <a:off x="4068763" y="4673600"/>
            <a:ext cx="720725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2.0</a:t>
            </a:r>
            <a:endParaRPr lang="en-US" altLang="zh-CN" b="1">
              <a:latin typeface="新宋体" panose="02010609030101010101" pitchFamily="49" charset="-122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0968" name="文本框 40967"/>
          <p:cNvSpPr txBox="1"/>
          <p:nvPr/>
        </p:nvSpPr>
        <p:spPr>
          <a:xfrm>
            <a:off x="7021513" y="3881438"/>
            <a:ext cx="720725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*</a:t>
            </a:r>
            <a:endParaRPr lang="zh-CN" altLang="en-US" b="1">
              <a:latin typeface="新宋体" panose="02010609030101010101" pitchFamily="49" charset="-122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0969" name="文本框 40968"/>
          <p:cNvSpPr txBox="1"/>
          <p:nvPr/>
        </p:nvSpPr>
        <p:spPr>
          <a:xfrm>
            <a:off x="6877050" y="4745038"/>
            <a:ext cx="935038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13.5</a:t>
            </a:r>
            <a:endParaRPr lang="en-US" altLang="zh-CN" b="1">
              <a:latin typeface="新宋体" panose="02010609030101010101" pitchFamily="49" charset="-122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0970" name="文本框 40969"/>
          <p:cNvSpPr txBox="1"/>
          <p:nvPr/>
        </p:nvSpPr>
        <p:spPr>
          <a:xfrm>
            <a:off x="5510213" y="5321300"/>
            <a:ext cx="720725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+</a:t>
            </a:r>
            <a:endParaRPr lang="en-US" altLang="zh-CN" b="1">
              <a:latin typeface="新宋体" panose="02010609030101010101" pitchFamily="49" charset="-122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0971" name="文本框 40970"/>
          <p:cNvSpPr txBox="1"/>
          <p:nvPr/>
        </p:nvSpPr>
        <p:spPr>
          <a:xfrm>
            <a:off x="5364163" y="6237288"/>
            <a:ext cx="935037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15.5</a:t>
            </a:r>
            <a:endParaRPr lang="en-US" altLang="zh-CN" b="1">
              <a:latin typeface="新宋体" panose="02010609030101010101" pitchFamily="49" charset="-122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0972" name="直接连接符 40971"/>
          <p:cNvSpPr/>
          <p:nvPr/>
        </p:nvSpPr>
        <p:spPr>
          <a:xfrm>
            <a:off x="4429125" y="3213100"/>
            <a:ext cx="0" cy="1387475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40973" name="直接连接符 40972"/>
          <p:cNvSpPr/>
          <p:nvPr/>
        </p:nvSpPr>
        <p:spPr>
          <a:xfrm>
            <a:off x="6156325" y="3141663"/>
            <a:ext cx="1588" cy="379412"/>
          </a:xfrm>
          <a:prstGeom prst="line">
            <a:avLst/>
          </a:prstGeom>
          <a:ln w="38100" cap="flat" cmpd="sng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</p:sp>
      <p:sp>
        <p:nvSpPr>
          <p:cNvPr id="40974" name="直接连接符 40973"/>
          <p:cNvSpPr/>
          <p:nvPr/>
        </p:nvSpPr>
        <p:spPr>
          <a:xfrm>
            <a:off x="4718050" y="5176838"/>
            <a:ext cx="935038" cy="431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5" name="直接连接符 40974"/>
          <p:cNvSpPr/>
          <p:nvPr/>
        </p:nvSpPr>
        <p:spPr>
          <a:xfrm>
            <a:off x="6518275" y="3736975"/>
            <a:ext cx="647700" cy="2873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6" name="直接连接符 40975"/>
          <p:cNvSpPr/>
          <p:nvPr/>
        </p:nvSpPr>
        <p:spPr>
          <a:xfrm flipH="1">
            <a:off x="7526338" y="3141663"/>
            <a:ext cx="287337" cy="73977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7" name="直接连接符 40976"/>
          <p:cNvSpPr/>
          <p:nvPr/>
        </p:nvSpPr>
        <p:spPr>
          <a:xfrm flipH="1">
            <a:off x="7381875" y="4384675"/>
            <a:ext cx="0" cy="431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8" name="直接连接符 40977"/>
          <p:cNvSpPr/>
          <p:nvPr/>
        </p:nvSpPr>
        <p:spPr>
          <a:xfrm flipH="1">
            <a:off x="6084888" y="5176838"/>
            <a:ext cx="936625" cy="3603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79" name="直接连接符 40978"/>
          <p:cNvSpPr/>
          <p:nvPr/>
        </p:nvSpPr>
        <p:spPr>
          <a:xfrm flipH="1">
            <a:off x="5868988" y="5753100"/>
            <a:ext cx="0" cy="5048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0980" name="文本框 40979"/>
          <p:cNvSpPr txBox="1"/>
          <p:nvPr/>
        </p:nvSpPr>
        <p:spPr>
          <a:xfrm>
            <a:off x="2844800" y="3933825"/>
            <a:ext cx="1619250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类型转换</a:t>
            </a:r>
            <a:endParaRPr lang="zh-CN" altLang="en-US" b="1">
              <a:solidFill>
                <a:schemeClr val="accent2"/>
              </a:solidFill>
              <a:latin typeface="新宋体" panose="02010609030101010101" pitchFamily="49" charset="-122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0981" name="文本框 40980"/>
          <p:cNvSpPr txBox="1"/>
          <p:nvPr/>
        </p:nvSpPr>
        <p:spPr>
          <a:xfrm>
            <a:off x="4716463" y="3068638"/>
            <a:ext cx="1619250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b="1">
                <a:solidFill>
                  <a:schemeClr val="accent2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类型转换</a:t>
            </a:r>
            <a:endParaRPr lang="zh-CN" altLang="en-US" b="1">
              <a:solidFill>
                <a:schemeClr val="accent2"/>
              </a:solidFill>
              <a:latin typeface="新宋体" panose="02010609030101010101" pitchFamily="49" charset="-122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0984" name="矩形 40983"/>
          <p:cNvSpPr/>
          <p:nvPr/>
        </p:nvSpPr>
        <p:spPr>
          <a:xfrm>
            <a:off x="250825" y="2708275"/>
            <a:ext cx="3529013" cy="82994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b="1" dirty="0">
                <a:ea typeface="新宋体" panose="02010609030101010101" pitchFamily="49" charset="-122"/>
                <a:cs typeface="Cambria" panose="02040503050406030204" pitchFamily="18" charset="0"/>
              </a:rPr>
              <a:t>例：表达式  </a:t>
            </a:r>
            <a:r>
              <a:rPr lang="en-US" altLang="zh-CN" b="1">
                <a:ea typeface="新宋体" panose="02010609030101010101" pitchFamily="49" charset="-122"/>
                <a:cs typeface="Cambria" panose="02040503050406030204" pitchFamily="18" charset="0"/>
              </a:rPr>
              <a:t>2L + 3 * 4.5 </a:t>
            </a:r>
            <a:r>
              <a:rPr lang="zh-CN" altLang="en-US" b="1" dirty="0">
                <a:ea typeface="新宋体" panose="02010609030101010101" pitchFamily="49" charset="-122"/>
                <a:cs typeface="Cambria" panose="02040503050406030204" pitchFamily="18" charset="0"/>
              </a:rPr>
              <a:t>的计算过程：</a:t>
            </a:r>
            <a:endParaRPr lang="zh-CN" altLang="en-US" b="1" dirty="0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38243" name="内容占位符 138242"/>
          <p:cNvSpPr>
            <a:spLocks noGrp="1"/>
          </p:cNvSpPr>
          <p:nvPr>
            <p:ph idx="1"/>
          </p:nvPr>
        </p:nvSpPr>
        <p:spPr>
          <a:xfrm>
            <a:off x="539750" y="692785"/>
            <a:ext cx="8135938" cy="54006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在计算数学表达式时，需要根据所需精度考虑合理的写法。例如：</a:t>
            </a:r>
            <a:endParaRPr lang="zh-CN" altLang="en-US" dirty="0"/>
          </a:p>
        </p:txBody>
      </p:sp>
      <p:sp>
        <p:nvSpPr>
          <p:cNvPr id="138246" name="矩形 138245"/>
          <p:cNvSpPr/>
          <p:nvPr/>
        </p:nvSpPr>
        <p:spPr>
          <a:xfrm>
            <a:off x="2484438" y="2349500"/>
            <a:ext cx="3941762" cy="1820863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indent="11430"/>
            <a:r>
              <a:rPr lang="en-US" altLang="zh-CN" sz="2800"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1 + 2 /( 3 + 4.0 / 5)    </a:t>
            </a:r>
            <a:endParaRPr lang="en-US" altLang="zh-CN" sz="2800"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indent="11430"/>
            <a:r>
              <a:rPr lang="en-US" altLang="zh-CN" sz="2800"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1 + 2 /( 3 + 4 / 5.) </a:t>
            </a:r>
            <a:endParaRPr lang="en-US" altLang="zh-CN" sz="2800"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indent="11430"/>
            <a:r>
              <a:rPr lang="en-US" altLang="zh-CN" sz="2800"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1.0 + 2.0 /(3.0 + 4.0/5.0)</a:t>
            </a:r>
            <a:endParaRPr lang="en-US" altLang="zh-CN" sz="2800"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138247" name="矩形 138246"/>
          <p:cNvSpPr/>
          <p:nvPr/>
        </p:nvSpPr>
        <p:spPr>
          <a:xfrm>
            <a:off x="2627313" y="4437063"/>
            <a:ext cx="3557587" cy="1820862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indent="11430"/>
            <a:r>
              <a:rPr lang="en-US" altLang="zh-CN" sz="2800"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1.0 + 2 /( 3 + 4 / 5)    </a:t>
            </a:r>
            <a:endParaRPr lang="en-US" altLang="zh-CN" sz="2800"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indent="11430"/>
            <a:r>
              <a:rPr lang="en-US" altLang="zh-CN" sz="2800"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1 + 2.0 /( 3 + 4 / 5) </a:t>
            </a:r>
            <a:endParaRPr lang="en-US" altLang="zh-CN" sz="2800"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indent="11430"/>
            <a:r>
              <a:rPr lang="en-US" altLang="zh-CN" sz="2800"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1.0 + 2.0 /(3.0 + 4 / 5)</a:t>
            </a:r>
            <a:endParaRPr lang="en-US" altLang="zh-CN" sz="2800"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138248" name="文本框 138247"/>
          <p:cNvSpPr txBox="1"/>
          <p:nvPr/>
        </p:nvSpPr>
        <p:spPr>
          <a:xfrm>
            <a:off x="684213" y="2708275"/>
            <a:ext cx="2016125" cy="460375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mbria" panose="02040503050406030204" pitchFamily="18" charset="0"/>
              </a:rPr>
              <a:t>保留小数：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138249" name="文本框 138248"/>
          <p:cNvSpPr txBox="1"/>
          <p:nvPr/>
        </p:nvSpPr>
        <p:spPr>
          <a:xfrm>
            <a:off x="611188" y="4581525"/>
            <a:ext cx="2016125" cy="460375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Cambria" panose="02040503050406030204" pitchFamily="18" charset="0"/>
              </a:rPr>
              <a:t>丢弃小数：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17265" y="1331595"/>
          <a:ext cx="1531620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" imgW="698500" imgH="393700" progId="Equation.KSEE3">
                  <p:embed/>
                </p:oleObj>
              </mc:Choice>
              <mc:Fallback>
                <p:oleObj name="" r:id="rId1" imgW="698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17265" y="1331595"/>
                        <a:ext cx="1531620" cy="86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6146" name="标题 61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sz="3200"/>
              <a:t>2.</a:t>
            </a:r>
            <a:r>
              <a:rPr lang="en-US" altLang="zh-CN" sz="3200"/>
              <a:t>1</a:t>
            </a:r>
            <a:r>
              <a:rPr lang="en-US" altLang="en-US" sz="3200"/>
              <a:t>  </a:t>
            </a:r>
            <a:r>
              <a:rPr lang="en-US" altLang="en-US" sz="3200" err="1"/>
              <a:t>基本字符、名字表示、标识符和关键字</a:t>
            </a:r>
            <a:endParaRPr lang="zh-CN" altLang="en-US" sz="3200"/>
          </a:p>
        </p:txBody>
      </p:sp>
      <p:sp>
        <p:nvSpPr>
          <p:cNvPr id="6147" name="内容占位符 614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C/C++ </a:t>
            </a:r>
            <a:r>
              <a:rPr lang="zh-CN" altLang="en-US" dirty="0"/>
              <a:t>程序是用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>
                <a:solidFill>
                  <a:srgbClr val="FF0000"/>
                </a:solidFill>
              </a:rPr>
              <a:t>字符</a:t>
            </a:r>
            <a:r>
              <a:rPr lang="zh-CN" altLang="en-US"/>
              <a:t>写出的符合规定形式</a:t>
            </a:r>
            <a:r>
              <a:rPr lang="zh-CN" altLang="en-US" dirty="0"/>
              <a:t>的字符序列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chemeClr val="accent2"/>
                </a:solidFill>
              </a:rPr>
              <a:t>基本字符</a:t>
            </a:r>
            <a:r>
              <a:rPr lang="zh-CN" altLang="en-US"/>
              <a:t>包括：</a:t>
            </a:r>
            <a:endParaRPr lang="zh-CN" altLang="en-US"/>
          </a:p>
          <a:p>
            <a:pPr lvl="1"/>
            <a:r>
              <a:rPr lang="zh-CN" altLang="en-US"/>
              <a:t>数字（</a:t>
            </a:r>
            <a:r>
              <a:rPr lang="en-US" altLang="zh-CN"/>
              <a:t>0</a:t>
            </a:r>
            <a:r>
              <a:rPr lang="zh-CN" altLang="en-US"/>
              <a:t>～</a:t>
            </a:r>
            <a:r>
              <a:rPr lang="en-US" altLang="zh-CN"/>
              <a:t>9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大小写字母（</a:t>
            </a:r>
            <a:r>
              <a:rPr lang="en-US" altLang="zh-CN"/>
              <a:t>a</a:t>
            </a:r>
            <a:r>
              <a:rPr lang="zh-CN" altLang="en-US"/>
              <a:t>～</a:t>
            </a:r>
            <a:r>
              <a:rPr lang="en-US" altLang="zh-CN"/>
              <a:t>z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/>
              <a:t>～</a:t>
            </a:r>
            <a:r>
              <a:rPr lang="en-US" altLang="zh-CN"/>
              <a:t>Z</a:t>
            </a:r>
            <a:r>
              <a:rPr lang="zh-CN" altLang="en-US"/>
              <a:t>）和下划线</a:t>
            </a:r>
            <a:endParaRPr lang="zh-CN" altLang="en-US"/>
          </a:p>
          <a:p>
            <a:pPr lvl="1"/>
            <a:r>
              <a:rPr lang="zh-CN" altLang="en-US"/>
              <a:t>标点符号</a:t>
            </a:r>
            <a:endParaRPr lang="zh-CN" altLang="en-US"/>
          </a:p>
          <a:p>
            <a:pPr lvl="1"/>
            <a:r>
              <a:rPr lang="zh-CN" altLang="en-US"/>
              <a:t>特殊字符：空格、换行、制表符（</a:t>
            </a:r>
            <a:r>
              <a:rPr lang="zh-CN" altLang="en-US" u="sng"/>
              <a:t>空白字符</a:t>
            </a:r>
            <a:r>
              <a:rPr lang="zh-CN" altLang="en-US"/>
              <a:t>），起分隔作用。增删空白一般不影响程序的意义</a:t>
            </a:r>
            <a:endParaRPr lang="zh-CN" altLang="en-US"/>
          </a:p>
          <a:p>
            <a:r>
              <a:rPr lang="zh-CN" altLang="en-US"/>
              <a:t>应该利用</a:t>
            </a:r>
            <a:r>
              <a:rPr lang="zh-CN" altLang="en-US">
                <a:solidFill>
                  <a:srgbClr val="FF0000"/>
                </a:solidFill>
              </a:rPr>
              <a:t>空白字符</a:t>
            </a:r>
            <a:r>
              <a:rPr lang="zh-CN" altLang="en-US"/>
              <a:t>排列程序格式，</a:t>
            </a:r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</a:rPr>
              <a:t>使程序的形式更好地反映程序结构和它所实现的计算过程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1988" name="内容占位符 4198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3200" u="sng" dirty="0">
                <a:solidFill>
                  <a:schemeClr val="accent2"/>
                </a:solidFill>
              </a:rPr>
              <a:t>三、显式类型转换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r>
              <a:rPr lang="zh-CN" altLang="en-US" dirty="0"/>
              <a:t>如果自动转换不符合需要，可要求做特定类型转换，称为</a:t>
            </a:r>
            <a:r>
              <a:rPr lang="zh-CN" altLang="en-US" u="sng" dirty="0">
                <a:solidFill>
                  <a:schemeClr val="accent2"/>
                </a:solidFill>
              </a:rPr>
              <a:t>强制转换</a:t>
            </a:r>
            <a:r>
              <a:rPr lang="zh-CN" altLang="en-US" dirty="0"/>
              <a:t>或</a:t>
            </a:r>
            <a:r>
              <a:rPr lang="zh-CN" altLang="en-US" u="sng" dirty="0">
                <a:solidFill>
                  <a:schemeClr val="accent2"/>
                </a:solidFill>
              </a:rPr>
              <a:t>类型强制</a:t>
            </a:r>
            <a:r>
              <a:rPr lang="zh-CN" altLang="en-US" dirty="0">
                <a:solidFill>
                  <a:schemeClr val="accent2"/>
                </a:solidFill>
              </a:rPr>
              <a:t>。</a:t>
            </a:r>
            <a:endParaRPr lang="zh-CN" altLang="en-US" dirty="0">
              <a:solidFill>
                <a:schemeClr val="hlink"/>
              </a:solidFill>
            </a:endParaRPr>
          </a:p>
          <a:p>
            <a:r>
              <a:rPr lang="zh-CN" altLang="en-US" dirty="0"/>
              <a:t>写法：</a:t>
            </a:r>
            <a:r>
              <a:rPr lang="zh-CN" altLang="en-US" dirty="0">
                <a:solidFill>
                  <a:schemeClr val="accent2"/>
                </a:solidFill>
              </a:rPr>
              <a:t>表达式前写括起的类型名</a:t>
            </a:r>
            <a:r>
              <a:rPr lang="zh-CN" altLang="en-US" dirty="0"/>
              <a:t>。例：</a:t>
            </a:r>
            <a:endParaRPr lang="zh-CN" altLang="en-US" dirty="0"/>
          </a:p>
          <a:p>
            <a:pPr>
              <a:buNone/>
            </a:pPr>
            <a:r>
              <a:rPr lang="en-US" altLang="zh-CN" u="sng">
                <a:solidFill>
                  <a:schemeClr val="accent2"/>
                </a:solidFill>
              </a:rPr>
              <a:t>(int)</a:t>
            </a:r>
            <a:r>
              <a:rPr lang="en-US" altLang="zh-CN" u="sng"/>
              <a:t>(3.6 * 15.8)</a:t>
            </a:r>
            <a:r>
              <a:rPr lang="en-US" altLang="zh-CN"/>
              <a:t> + 4  </a:t>
            </a:r>
            <a:r>
              <a:rPr lang="en-US" altLang="zh-CN" sz="2000"/>
              <a:t>//</a:t>
            </a:r>
            <a:r>
              <a:rPr lang="zh-CN" altLang="en-US" sz="2000" dirty="0"/>
              <a:t>实数类型转为整型时丢掉小数部分</a:t>
            </a:r>
            <a:endParaRPr lang="zh-CN" altLang="en-US" sz="2000" dirty="0"/>
          </a:p>
          <a:p>
            <a:pPr>
              <a:buNone/>
            </a:pPr>
            <a:r>
              <a:rPr lang="en-US" altLang="zh-CN" u="sng">
                <a:solidFill>
                  <a:schemeClr val="accent2"/>
                </a:solidFill>
              </a:rPr>
              <a:t>(double)</a:t>
            </a:r>
            <a:r>
              <a:rPr lang="en-US" altLang="zh-CN" u="sng"/>
              <a:t>2</a:t>
            </a:r>
            <a:r>
              <a:rPr lang="en-US" altLang="zh-CN"/>
              <a:t> /3	</a:t>
            </a:r>
            <a:r>
              <a:rPr lang="en-US" altLang="zh-CN" sz="2000"/>
              <a:t>//</a:t>
            </a:r>
            <a:r>
              <a:rPr lang="zh-CN" altLang="en-US" sz="2000" dirty="0"/>
              <a:t>整型转换为 </a:t>
            </a:r>
            <a:r>
              <a:rPr lang="en-US" altLang="zh-CN" sz="2000"/>
              <a:t>double </a:t>
            </a:r>
            <a:r>
              <a:rPr lang="zh-CN" altLang="en-US" sz="2000" dirty="0"/>
              <a:t>型，再进行计算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3013" name="内容占位符 430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tx1"/>
                </a:solidFill>
              </a:rPr>
              <a:t>与类型转换有关的问题：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类型转换可能丢失信息。</a:t>
            </a:r>
            <a:endParaRPr lang="zh-CN" altLang="en-US" dirty="0">
              <a:solidFill>
                <a:schemeClr val="accent2"/>
              </a:solidFill>
            </a:endParaRPr>
          </a:p>
          <a:p>
            <a:r>
              <a:rPr lang="zh-CN" altLang="en-US" dirty="0"/>
              <a:t>若被转换值在结果类型里无法表示，结果无法预计。写强制转换时必须注意。</a:t>
            </a:r>
            <a:endParaRPr lang="zh-CN" altLang="en-US" dirty="0"/>
          </a:p>
          <a:p>
            <a:r>
              <a:rPr lang="zh-CN" altLang="en-US" dirty="0"/>
              <a:t>显式类型转换看作一元运算符，与其他一元运算符有同样优先级和结合方式。</a:t>
            </a:r>
            <a:endParaRPr lang="zh-CN" altLang="en-US" dirty="0"/>
          </a:p>
          <a:p>
            <a:r>
              <a:rPr lang="zh-CN" altLang="en-US" dirty="0"/>
              <a:t>类型转换是值转换，从一个数据值出发，产生另一类型的新值，原值不变。</a:t>
            </a:r>
            <a:endParaRPr lang="zh-CN" altLang="en-US" dirty="0"/>
          </a:p>
          <a:p>
            <a:r>
              <a:rPr lang="zh-CN" altLang="en-US" dirty="0"/>
              <a:t>数值类型间都可以转换。其他转换后面讨论。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153602" name="对象 153601"/>
          <p:cNvGraphicFramePr>
            <a:graphicFrameLocks noChangeAspect="1"/>
          </p:cNvGraphicFramePr>
          <p:nvPr/>
        </p:nvGraphicFramePr>
        <p:xfrm>
          <a:off x="7452043" y="2348865"/>
          <a:ext cx="11509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1" imgW="673100" imgH="393700" progId="Equation.3">
                  <p:embed/>
                </p:oleObj>
              </mc:Choice>
              <mc:Fallback>
                <p:oleObj name="" r:id="rId1" imgW="673100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52043" y="2348865"/>
                        <a:ext cx="1150937" cy="673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9050" cap="flat" cmpd="sng">
                        <a:solidFill>
                          <a:schemeClr val="accent2"/>
                        </a:solidFill>
                        <a:prstDash val="dash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7" name="标题 15360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2.3.5  </a:t>
            </a:r>
            <a:r>
              <a:rPr lang="zh-CN" altLang="en-US" dirty="0"/>
              <a:t>简单计算程序</a:t>
            </a:r>
            <a:endParaRPr lang="zh-CN" altLang="en-US" dirty="0"/>
          </a:p>
        </p:txBody>
      </p:sp>
      <p:sp>
        <p:nvSpPr>
          <p:cNvPr id="153603" name="内容占位符 153602"/>
          <p:cNvSpPr>
            <a:spLocks noGrp="1"/>
          </p:cNvSpPr>
          <p:nvPr>
            <p:ph idx="1"/>
          </p:nvPr>
        </p:nvSpPr>
        <p:spPr>
          <a:xfrm>
            <a:off x="539750" y="981075"/>
            <a:ext cx="8136255" cy="4838065"/>
          </a:xfrm>
        </p:spPr>
        <p:txBody>
          <a:bodyPr/>
          <a:lstStyle/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【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例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2-2】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计算半径为 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6.5 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厘米的圆球体积。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#include &lt;</a:t>
            </a:r>
            <a:r>
              <a:rPr lang="en-US" altLang="zh-CN" sz="2400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iostream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&gt;</a:t>
            </a:r>
            <a:endParaRPr lang="en-US" altLang="zh-CN" sz="240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using namespace std;</a:t>
            </a:r>
            <a:endParaRPr lang="en-US" altLang="zh-CN" sz="240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int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main() {</a:t>
            </a:r>
            <a:endParaRPr lang="en-US" altLang="zh-CN" sz="240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   </a:t>
            </a:r>
            <a:r>
              <a:rPr lang="en-US" altLang="zh-CN" sz="2400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cout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&lt;&lt; "Calculate sphere's volume." &lt;&lt; </a:t>
            </a:r>
            <a:r>
              <a:rPr lang="en-US" altLang="zh-CN" sz="2400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endl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;</a:t>
            </a:r>
            <a:endParaRPr lang="en-US" altLang="zh-CN" sz="240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   </a:t>
            </a:r>
            <a:r>
              <a:rPr lang="en-US" altLang="zh-CN" sz="2400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cout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&lt;&lt; "R = " &lt;&lt; 6.5 &lt;&lt; " cm\n";</a:t>
            </a:r>
            <a:endParaRPr lang="en-US" altLang="zh-CN" sz="240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   </a:t>
            </a:r>
            <a:r>
              <a:rPr lang="en-US" altLang="zh-CN" sz="2400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cout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&lt;&lt; "V = " &lt;&lt; (3.1415927 * 6.5 * </a:t>
            </a:r>
            <a:r>
              <a:rPr lang="en-US" altLang="zh-CN" sz="2400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6.5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* </a:t>
            </a:r>
            <a:r>
              <a:rPr lang="en-US" altLang="zh-CN" sz="2400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6.5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) * 4 / 3</a:t>
            </a:r>
            <a:endParaRPr lang="en-US" altLang="zh-CN" sz="240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		&lt;&lt;" cm^3\n";</a:t>
            </a:r>
            <a:endParaRPr lang="en-US" altLang="zh-CN" sz="240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   return 0;</a:t>
            </a:r>
            <a:endParaRPr lang="en-US" altLang="zh-CN" sz="240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}</a:t>
            </a:r>
            <a:endParaRPr lang="en-US" altLang="zh-CN" sz="240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运行时输出：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V = 1150.349200 cm^3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</p:txBody>
      </p:sp>
      <p:sp>
        <p:nvSpPr>
          <p:cNvPr id="153604" name="文本占位符 153603"/>
          <p:cNvSpPr>
            <a:spLocks noGrp="1"/>
          </p:cNvSpPr>
          <p:nvPr>
            <p:ph type="body" sz="half" idx="4294967295"/>
          </p:nvPr>
        </p:nvSpPr>
        <p:spPr>
          <a:xfrm>
            <a:off x="3347720" y="4869180"/>
            <a:ext cx="4909185" cy="10115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lvl="0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Tx/>
              <a:buFont typeface="Wingdings" panose="05000000000000000000" pitchFamily="2" charset="2"/>
              <a:defRPr sz="2000"/>
            </a:lvl3pPr>
            <a:lvl4pPr lvl="3">
              <a:buClrTx/>
              <a:buSzTx/>
              <a:buFont typeface="Wingdings" panose="05000000000000000000" pitchFamily="2" charset="2"/>
              <a:defRPr sz="1800"/>
            </a:lvl4pPr>
            <a:lvl5pPr lvl="4">
              <a:buClrTx/>
              <a:buSzTx/>
              <a:buFont typeface="Wingdings" panose="05000000000000000000" pitchFamily="2" charset="2"/>
              <a:defRPr sz="1800"/>
            </a:lvl5pPr>
          </a:lstStyle>
          <a:p>
            <a:pPr lvl="0" algn="just" eaLnBrk="0" hangingPunct="0">
              <a:spcBef>
                <a:spcPct val="3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dirty="0">
                <a:ea typeface="楷体" panose="02010609060101010101" pitchFamily="49" charset="-122"/>
              </a:rPr>
              <a:t>这是最简单计算程序的框架，可替换其中的表达式。</a:t>
            </a:r>
            <a:endParaRPr lang="zh-CN" altLang="en-US" sz="28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300990"/>
            <a:ext cx="8136255" cy="608076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或许有读者会想，既然题目只要求计算体积，只在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main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函数中简单写一条语句就可以了：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	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cout &lt;&lt; (3.1415927 * 6.5 * 6.5 * 6.5) * 4 / 3;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这样，程序运行时将只输出体积计算的结果：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	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1150.35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显然，这样可以减少语句条数和输出的内容，缩短程序的长度，确实也满足了题目的要求。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但是我们不赞同这种极简的写法，而</a:t>
            </a:r>
            <a:r>
              <a:rPr lang="zh-CN" altLang="en-US" b="1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提倡让程序多输出一些信息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建议：</a:t>
            </a:r>
            <a:r>
              <a:rPr lang="zh-CN" altLang="en-US" b="1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应当让程序合理地输出一些信息，帮助用户更好地理解程序运行的情况和计算的结果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981075"/>
            <a:ext cx="8459470" cy="5400675"/>
          </a:xfrm>
        </p:spPr>
        <p:txBody>
          <a:bodyPr/>
          <a:p>
            <a:pPr>
              <a:lnSpc>
                <a:spcPct val="100000"/>
              </a:lnSpc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#include &lt;</a:t>
            </a:r>
            <a:r>
              <a:rPr lang="en-US" altLang="zh-CN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iostream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&gt;</a:t>
            </a:r>
            <a:endParaRPr lang="en-US" altLang="zh-CN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using namespace std;</a:t>
            </a:r>
            <a:endParaRPr lang="en-US" altLang="zh-CN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int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main() {</a:t>
            </a:r>
            <a:endParaRPr lang="en-US" altLang="zh-CN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   </a:t>
            </a:r>
            <a:r>
              <a:rPr lang="en-US" altLang="zh-CN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cout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&lt;&lt; "Calculate sphere's volume." &lt;&lt; </a:t>
            </a:r>
            <a:r>
              <a:rPr lang="en-US" altLang="zh-CN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endl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;</a:t>
            </a:r>
            <a:endParaRPr lang="en-US" altLang="zh-CN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   </a:t>
            </a:r>
            <a:r>
              <a:rPr lang="en-US" altLang="zh-CN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cout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&lt;&lt; "R = " &lt;&lt; 6.5 &lt;&lt; " cm\n";</a:t>
            </a:r>
            <a:endParaRPr lang="en-US" altLang="zh-CN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   </a:t>
            </a:r>
            <a:r>
              <a:rPr lang="en-US" altLang="zh-CN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cout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&lt;&lt; "V = " &lt;&lt; 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(3.1415927 * 6.5 * </a:t>
            </a:r>
            <a:r>
              <a:rPr lang="en-US" altLang="zh-CN" err="1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6.5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* </a:t>
            </a:r>
            <a:r>
              <a:rPr lang="en-US" altLang="zh-CN" err="1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6.5</a:t>
            </a:r>
            <a:r>
              <a:rPr lang="en-US" altLang="zh-CN">
                <a:solidFill>
                  <a:schemeClr val="tx1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) * 4 / 3</a:t>
            </a:r>
            <a:endParaRPr lang="en-US" altLang="zh-CN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		&lt;&lt;" cm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^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3\n";</a:t>
            </a:r>
            <a:endParaRPr lang="en-US" altLang="zh-CN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   return 0;</a:t>
            </a:r>
            <a:endParaRPr lang="en-US" altLang="zh-CN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53603" name="内容占位符 15360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39750" y="981075"/>
            <a:ext cx="8136255" cy="483806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1pPr>
            <a:lvl2pPr marL="742950" lvl="1" indent="-28575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2pPr>
            <a:lvl3pPr marL="1143000" lvl="2" indent="-2286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Tx/>
              <a:buChar char="•"/>
              <a:defRPr sz="24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3pPr>
            <a:lvl4pPr marL="1600200" lvl="3" indent="-2286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4pPr>
            <a:lvl5pPr marL="2057400" lvl="4" indent="-228600" algn="l" defTabSz="914400" rtl="0" eaLnBrk="1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5pPr>
            <a:lvl6pPr marL="2514600" lvl="5" indent="-228600" algn="l" defTabSz="914400" rtl="0" eaLnBrk="1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6pPr>
            <a:lvl7pPr marL="2971800" lvl="6" indent="-228600" algn="l" defTabSz="914400" rtl="0" eaLnBrk="1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7pPr>
            <a:lvl8pPr marL="3429000" lvl="7" indent="-228600" algn="l" defTabSz="914400" rtl="0" eaLnBrk="1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8pPr>
            <a:lvl9pPr marL="3886200" lvl="8" indent="-228600" algn="l" defTabSz="914400" rtl="0" eaLnBrk="1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Cambria Math" panose="02040503050406030204" charset="0"/>
                <a:ea typeface="+mn-ea"/>
                <a:cs typeface="Times New Roman" panose="02020603050405020304" pitchFamily="18" charset="0"/>
              </a:defRPr>
            </a:lvl9pPr>
          </a:lstStyle>
          <a:p>
            <a:pPr algn="just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260" y="40513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>
              <a:buNone/>
            </a:pPr>
            <a:r>
              <a:rPr lang="zh-CN" altLang="en-US" sz="2800">
                <a:ea typeface="华文中宋" panose="02010600040101010101" charset="-122"/>
                <a:sym typeface="+mn-ea"/>
              </a:rPr>
              <a:t>注意程序中的细节：</a:t>
            </a:r>
            <a:endParaRPr lang="zh-CN" altLang="en-US" sz="2800" dirty="0">
              <a:ea typeface="华文中宋" panose="0201060004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955" y="4293235"/>
            <a:ext cx="4902200" cy="82994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注意避免整数相除，不能写成：</a:t>
            </a:r>
            <a:endParaRPr lang="zh-CN" altLang="en-US">
              <a:solidFill>
                <a:schemeClr val="tx1"/>
              </a:solidFill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solidFill>
                  <a:srgbClr val="FF0000"/>
                </a:solidFill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4 / 3</a:t>
            </a:r>
            <a:r>
              <a:rPr lang="zh-CN" altLang="en-US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* (3.1415927 * 6.5 * 6.5 * 6.5)</a:t>
            </a:r>
            <a:endParaRPr lang="zh-CN" altLang="en-US" dirty="0"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3940" y="5193665"/>
            <a:ext cx="5980430" cy="82994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是以纯文本方式书写</a:t>
            </a:r>
            <a:r>
              <a:rPr lang="en-US" altLang="zh-CN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cm</a:t>
            </a:r>
            <a:r>
              <a:rPr lang="zh-CN" altLang="en-US" baseline="30000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3</a:t>
            </a:r>
            <a:r>
              <a:rPr lang="en-US" altLang="zh-CN" baseline="30000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的简写方式。</a:t>
            </a:r>
            <a:endParaRPr lang="zh-CN" altLang="en-US"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'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^</a:t>
            </a:r>
            <a:r>
              <a:rPr lang="zh-CN" altLang="en-US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'</a:t>
            </a:r>
            <a:r>
              <a:rPr lang="en-US" altLang="zh-CN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只是字符串里的字符，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没有运算的意义</a:t>
            </a:r>
            <a:r>
              <a:rPr lang="zh-CN" altLang="en-US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；</a:t>
            </a:r>
            <a:endParaRPr lang="zh-CN" altLang="en-US" dirty="0"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4075" y="4005580"/>
            <a:ext cx="887730" cy="5092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91865" y="3500755"/>
            <a:ext cx="5401945" cy="50927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8" idx="2"/>
          </p:cNvCxnSpPr>
          <p:nvPr/>
        </p:nvCxnSpPr>
        <p:spPr>
          <a:xfrm>
            <a:off x="2567940" y="4514850"/>
            <a:ext cx="132080" cy="71437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2"/>
          </p:cNvCxnSpPr>
          <p:nvPr/>
        </p:nvCxnSpPr>
        <p:spPr>
          <a:xfrm>
            <a:off x="6193155" y="4010025"/>
            <a:ext cx="34925" cy="28321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27855" y="1240155"/>
            <a:ext cx="3183890" cy="829945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输出换行时可以任意选择使用</a:t>
            </a:r>
            <a:r>
              <a:rPr lang="en-US" altLang="zh-CN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endl</a:t>
            </a:r>
            <a:r>
              <a:rPr lang="en-US" altLang="zh-CN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或</a:t>
            </a:r>
            <a:r>
              <a:rPr lang="en-US" altLang="zh-CN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'\n'</a:t>
            </a:r>
            <a:endParaRPr lang="zh-CN" altLang="en-US" dirty="0"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48170" y="2493010"/>
            <a:ext cx="720090" cy="50419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20335" y="2997200"/>
            <a:ext cx="435610" cy="44005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4" idx="0"/>
          </p:cNvCxnSpPr>
          <p:nvPr/>
        </p:nvCxnSpPr>
        <p:spPr>
          <a:xfrm flipH="1" flipV="1">
            <a:off x="6876415" y="2061210"/>
            <a:ext cx="431800" cy="4318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5" idx="0"/>
          </p:cNvCxnSpPr>
          <p:nvPr/>
        </p:nvCxnSpPr>
        <p:spPr>
          <a:xfrm flipV="1">
            <a:off x="5438140" y="2061210"/>
            <a:ext cx="286385" cy="93599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56675" name="内容占位符 156674"/>
          <p:cNvSpPr>
            <a:spLocks noGrp="1"/>
          </p:cNvSpPr>
          <p:nvPr>
            <p:ph idx="1"/>
          </p:nvPr>
        </p:nvSpPr>
        <p:spPr>
          <a:xfrm>
            <a:off x="492125" y="332740"/>
            <a:ext cx="8135938" cy="5400675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000"/>
              <a:t>【</a:t>
            </a:r>
            <a:r>
              <a:rPr lang="zh-CN" altLang="en-US" sz="2000" dirty="0"/>
              <a:t>例</a:t>
            </a:r>
            <a:r>
              <a:rPr lang="en-US" altLang="zh-CN" sz="2000"/>
              <a:t>2-3】</a:t>
            </a:r>
            <a:r>
              <a:rPr lang="zh-CN" altLang="en-US" sz="2000" dirty="0"/>
              <a:t>前面说过，“属于同一类型的数据进行算术运算时，计算结果仍然是该类型的值”，所以，表达式中出现整数相除的结果仍为整数。请编一个程序，验证下面情况或求出要求的结果：（</a:t>
            </a:r>
            <a:r>
              <a:rPr lang="en-US" altLang="zh-CN" sz="2000"/>
              <a:t>1</a:t>
            </a:r>
            <a:r>
              <a:rPr lang="zh-CN" altLang="en-US" sz="2000" dirty="0"/>
              <a:t>）表达式</a:t>
            </a:r>
            <a:r>
              <a:rPr lang="en-US" altLang="zh-CN" sz="2000"/>
              <a:t>3/5</a:t>
            </a:r>
            <a:r>
              <a:rPr lang="zh-CN" altLang="en-US" sz="2000" dirty="0"/>
              <a:t>和</a:t>
            </a:r>
            <a:r>
              <a:rPr lang="en-US" altLang="zh-CN" sz="2000" dirty="0"/>
              <a:t> </a:t>
            </a:r>
            <a:r>
              <a:rPr lang="en-US" altLang="zh-CN" sz="2000"/>
              <a:t>4/5 </a:t>
            </a:r>
            <a:r>
              <a:rPr lang="zh-CN" altLang="en-US" sz="2000" dirty="0"/>
              <a:t>的值都是</a:t>
            </a:r>
            <a:r>
              <a:rPr lang="en-US" altLang="zh-CN" sz="2000"/>
              <a:t>0</a:t>
            </a:r>
            <a:r>
              <a:rPr lang="zh-CN" altLang="en-US" sz="2000" dirty="0"/>
              <a:t>；（</a:t>
            </a:r>
            <a:r>
              <a:rPr lang="en-US" altLang="zh-CN" sz="2000"/>
              <a:t>2</a:t>
            </a:r>
            <a:r>
              <a:rPr lang="zh-CN" altLang="en-US" sz="2000" dirty="0"/>
              <a:t>）求出数学式  </a:t>
            </a:r>
            <a:r>
              <a:rPr lang="en-US" altLang="zh-CN" sz="2000"/>
              <a:t>3/5</a:t>
            </a:r>
            <a:r>
              <a:rPr lang="zh-CN" altLang="en-US" sz="2000" dirty="0"/>
              <a:t>  和 </a:t>
            </a:r>
            <a:r>
              <a:rPr lang="en-US" altLang="zh-CN" sz="2000"/>
              <a:t>4/5  </a:t>
            </a:r>
            <a:r>
              <a:rPr lang="zh-CN" altLang="en-US" sz="2000" dirty="0"/>
              <a:t>的浮点数近似值；（</a:t>
            </a:r>
            <a:r>
              <a:rPr lang="en-US" altLang="zh-CN" sz="2000"/>
              <a:t>3</a:t>
            </a:r>
            <a:r>
              <a:rPr lang="zh-CN" altLang="en-US" sz="2000" dirty="0"/>
              <a:t>）通过合理的表达式求出数学公式                    的尽可能精确的值。</a:t>
            </a:r>
            <a:endParaRPr lang="zh-CN" altLang="en-US" sz="2000" dirty="0"/>
          </a:p>
        </p:txBody>
      </p:sp>
      <p:sp>
        <p:nvSpPr>
          <p:cNvPr id="156679" name="矩形 156678"/>
          <p:cNvSpPr/>
          <p:nvPr/>
        </p:nvSpPr>
        <p:spPr>
          <a:xfrm>
            <a:off x="-44450" y="2473326"/>
            <a:ext cx="9210040" cy="3784600"/>
          </a:xfrm>
          <a:prstGeom prst="rect">
            <a:avLst/>
          </a:prstGeom>
          <a:noFill/>
          <a:ln w="19050">
            <a:noFill/>
          </a:ln>
        </p:spPr>
        <p:txBody>
          <a:bodyPr wrap="none" lIns="92075" tIns="46038" rIns="92075" bIns="46038" anchor="ctr">
            <a:spAutoFit/>
          </a:bodyPr>
          <a:lstStyle/>
          <a:p>
            <a:pPr algn="l" eaLnBrk="0" hangingPunct="0">
              <a:spcBef>
                <a:spcPct val="0"/>
              </a:spcBef>
            </a:pP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#include &lt;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iostream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&gt;</a:t>
            </a:r>
            <a:endParaRPr lang="en-US" altLang="zh-CN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l" eaLnBrk="0" hangingPunct="0">
              <a:spcBef>
                <a:spcPct val="0"/>
              </a:spcBef>
              <a:buFontTx/>
            </a:pP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using namespace std;</a:t>
            </a:r>
            <a:endParaRPr lang="en-US" altLang="zh-CN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l" eaLnBrk="0" hangingPunct="0">
              <a:spcBef>
                <a:spcPct val="0"/>
              </a:spcBef>
              <a:buFontTx/>
            </a:pP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int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main() {</a:t>
            </a:r>
            <a:endParaRPr lang="en-US" altLang="zh-CN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l" eaLnBrk="0" hangingPunct="0">
              <a:spcBef>
                <a:spcPct val="0"/>
              </a:spcBef>
              <a:buFontTx/>
            </a:pP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cout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&lt;&lt; "</a:t>
            </a:r>
            <a:r>
              <a:rPr lang="zh-CN" altLang="en-US" dirty="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整数相除：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" &lt;&lt; 3/5 &lt;&lt; "\t" &lt;&lt; 4/5 &lt;&lt; 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endl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&lt;&lt; 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endl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;</a:t>
            </a:r>
            <a:endParaRPr lang="en-US" altLang="zh-CN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l" eaLnBrk="0" hangingPunct="0">
              <a:spcBef>
                <a:spcPct val="0"/>
              </a:spcBef>
              <a:buFontTx/>
            </a:pP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cout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&lt;&lt; "</a:t>
            </a:r>
            <a:r>
              <a:rPr lang="zh-CN" altLang="en-US" dirty="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混和类型计算：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" &lt;&lt; 3./5 &lt;&lt; "\t" &lt;&lt; 4/5.0 &lt;&lt; 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endl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&lt;&lt; 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endl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;</a:t>
            </a:r>
            <a:endParaRPr lang="en-US" altLang="zh-CN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l" eaLnBrk="0" hangingPunct="0">
              <a:spcBef>
                <a:spcPct val="0"/>
              </a:spcBef>
              <a:buFontTx/>
            </a:pP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   </a:t>
            </a:r>
            <a:endParaRPr lang="en-US" altLang="zh-CN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l" eaLnBrk="0" hangingPunct="0">
              <a:spcBef>
                <a:spcPct val="0"/>
              </a:spcBef>
              <a:buFontTx/>
            </a:pP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cout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&lt;&lt; "</a:t>
            </a:r>
            <a:r>
              <a:rPr lang="zh-CN" altLang="en-US" dirty="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正确书写表达式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" &lt;&lt;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endl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;</a:t>
            </a:r>
            <a:endParaRPr lang="en-US" altLang="zh-CN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l" eaLnBrk="0" hangingPunct="0">
              <a:spcBef>
                <a:spcPct val="0"/>
              </a:spcBef>
              <a:buFontTx/>
            </a:pP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cout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&lt;&lt; 1 + 2 /( 3 + 4.0 / 5)  &lt;&lt; 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endl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;</a:t>
            </a:r>
            <a:endParaRPr lang="en-US" altLang="zh-CN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l" eaLnBrk="0" hangingPunct="0">
              <a:spcBef>
                <a:spcPct val="0"/>
              </a:spcBef>
              <a:buFontTx/>
            </a:pP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cout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 &lt;&lt; 1 + 2. /( 3 + 4 / 5)  &lt;&lt;" wrong\n" &lt;&lt;</a:t>
            </a:r>
            <a:r>
              <a:rPr lang="en-US" altLang="zh-CN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endl</a:t>
            </a: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;</a:t>
            </a:r>
            <a:endParaRPr lang="en-US" altLang="zh-CN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l" eaLnBrk="0" hangingPunct="0">
              <a:spcBef>
                <a:spcPct val="0"/>
              </a:spcBef>
              <a:buFontTx/>
            </a:pPr>
            <a:r>
              <a:rPr lang="en-US" altLang="zh-CN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</a:rPr>
              <a:t>}</a:t>
            </a:r>
            <a:endParaRPr lang="en-US" altLang="zh-CN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32045" y="1701165"/>
          <a:ext cx="840105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1" imgW="698500" imgH="393700" progId="Equation.KSEE3">
                  <p:embed/>
                </p:oleObj>
              </mc:Choice>
              <mc:Fallback>
                <p:oleObj name="" r:id="rId1" imgW="6985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2045" y="1701165"/>
                        <a:ext cx="840105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新宋体" panose="02010609030101010101" pitchFamily="49" charset="-122"/>
                <a:sym typeface="+mn-ea"/>
              </a:rPr>
              <a:t>第 </a:t>
            </a:r>
            <a:r>
              <a:rPr lang="en-US" altLang="zh-CN" b="1">
                <a:ea typeface="新宋体" panose="02010609030101010101" pitchFamily="49" charset="-122"/>
                <a:sym typeface="+mn-ea"/>
              </a:rPr>
              <a:t>2 </a:t>
            </a:r>
            <a:r>
              <a:rPr lang="zh-CN" altLang="en-US" b="1" dirty="0">
                <a:ea typeface="新宋体" panose="02010609030101010101" pitchFamily="49" charset="-122"/>
                <a:sym typeface="+mn-ea"/>
              </a:rPr>
              <a:t>章  数据</a:t>
            </a:r>
            <a:r>
              <a:rPr lang="zh-CN" altLang="en-US" b="1">
                <a:ea typeface="新宋体" panose="02010609030101010101" pitchFamily="49" charset="-122"/>
                <a:sym typeface="+mn-ea"/>
              </a:rPr>
              <a:t>与简单计算程序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None/>
            </a:pPr>
            <a:r>
              <a:rPr lang="zh-CN" altLang="zh-CN"/>
              <a:t>2.1 基本字符、名字表示、标识符和关键字</a:t>
            </a:r>
            <a:endParaRPr lang="zh-CN" altLang="zh-CN"/>
          </a:p>
          <a:p>
            <a:pPr marL="0" algn="l">
              <a:buNone/>
            </a:pPr>
            <a:r>
              <a:rPr lang="zh-CN" altLang="zh-CN"/>
              <a:t>2.2 常用数据类型</a:t>
            </a:r>
            <a:endParaRPr lang="zh-CN" altLang="zh-CN"/>
          </a:p>
          <a:p>
            <a:pPr marL="0" indent="0">
              <a:buNone/>
            </a:pPr>
            <a:r>
              <a:rPr lang="zh-CN" altLang="en-US"/>
              <a:t>2.</a:t>
            </a:r>
            <a:r>
              <a:rPr lang="en-US" altLang="zh-CN"/>
              <a:t>3</a:t>
            </a:r>
            <a:r>
              <a:rPr lang="zh-CN" altLang="en-US"/>
              <a:t> 运算符、表达式与计算</a:t>
            </a:r>
            <a:endParaRPr lang="zh-CN" altLang="en-US"/>
          </a:p>
          <a:p>
            <a:pPr marL="0" algn="l">
              <a:buNone/>
            </a:pPr>
            <a:r>
              <a:rPr lang="zh-CN" altLang="en-US">
                <a:solidFill>
                  <a:srgbClr val="FF0000"/>
                </a:solidFill>
              </a:rPr>
              <a:t>2.4 数学函数及其使用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/>
              <a:t>2.5 </a:t>
            </a:r>
            <a:r>
              <a:rPr lang="zh-CN" altLang="zh-CN"/>
              <a:t>基本输出功能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2.6 计算机中的数值表示与存储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2.7 Dev-C++中的辅助编辑功能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4035" name="标题 4403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2.4</a:t>
            </a:r>
            <a:r>
              <a:rPr lang="zh-CN" altLang="en-US"/>
              <a:t>　数学函数库及其使用</a:t>
            </a:r>
            <a:endParaRPr lang="zh-CN" altLang="en-US"/>
          </a:p>
        </p:txBody>
      </p:sp>
      <p:sp>
        <p:nvSpPr>
          <p:cNvPr id="44036" name="内容占位符 44035"/>
          <p:cNvSpPr>
            <a:spLocks noGrp="1"/>
          </p:cNvSpPr>
          <p:nvPr>
            <p:ph idx="1"/>
          </p:nvPr>
        </p:nvSpPr>
        <p:spPr>
          <a:xfrm>
            <a:off x="539750" y="838200"/>
            <a:ext cx="8135938" cy="5400675"/>
          </a:xfrm>
        </p:spPr>
        <p:txBody>
          <a:bodyPr/>
          <a:lstStyle/>
          <a:p>
            <a:pPr>
              <a:buNone/>
            </a:pPr>
            <a:r>
              <a:rPr lang="en-US" altLang="zh-CN" sz="3200">
                <a:solidFill>
                  <a:schemeClr val="accent2"/>
                </a:solidFill>
              </a:rPr>
              <a:t>2.4.1 </a:t>
            </a:r>
            <a:r>
              <a:rPr lang="zh-CN" altLang="en-US" sz="3200" dirty="0">
                <a:solidFill>
                  <a:schemeClr val="accent2"/>
                </a:solidFill>
              </a:rPr>
              <a:t>函数、函数调用</a:t>
            </a:r>
            <a:endParaRPr lang="zh-CN" altLang="en-US" sz="3200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hlink"/>
                </a:solidFill>
              </a:rPr>
              <a:t>标准库</a:t>
            </a:r>
            <a:r>
              <a:rPr lang="zh-CN" altLang="en-US" dirty="0"/>
              <a:t>提供了许多函数，实现许多功能。</a:t>
            </a:r>
            <a:endParaRPr lang="zh-CN" altLang="en-US" dirty="0"/>
          </a:p>
          <a:p>
            <a:r>
              <a:rPr lang="zh-CN" altLang="en-US" dirty="0"/>
              <a:t>其中有一组</a:t>
            </a:r>
            <a:r>
              <a:rPr lang="zh-CN" altLang="en-US" u="sng" dirty="0">
                <a:solidFill>
                  <a:schemeClr val="hlink"/>
                </a:solidFill>
              </a:rPr>
              <a:t>数学函数</a:t>
            </a:r>
            <a:r>
              <a:rPr lang="zh-CN" altLang="en-US" dirty="0"/>
              <a:t>，实现常用数学函数计算。</a:t>
            </a:r>
            <a:endParaRPr lang="zh-CN" altLang="en-US" dirty="0"/>
          </a:p>
          <a:p>
            <a:r>
              <a:rPr lang="zh-CN" altLang="en-US" dirty="0"/>
              <a:t>要用函数，需要知道名字、使用方式、能完成的工作。不必关心功能如何实现。</a:t>
            </a:r>
            <a:endParaRPr lang="zh-CN" altLang="en-US" dirty="0"/>
          </a:p>
          <a:p>
            <a:r>
              <a:rPr lang="zh-CN" altLang="en-US" dirty="0"/>
              <a:t>提供这些常用功能是为了写程序方便。</a:t>
            </a:r>
            <a:endParaRPr lang="zh-CN" altLang="en-US" dirty="0"/>
          </a:p>
        </p:txBody>
      </p:sp>
      <p:sp>
        <p:nvSpPr>
          <p:cNvPr id="44037" name="矩形 44036"/>
          <p:cNvSpPr/>
          <p:nvPr/>
        </p:nvSpPr>
        <p:spPr>
          <a:xfrm>
            <a:off x="395288" y="4292600"/>
            <a:ext cx="7991475" cy="20161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400" b="1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u"/>
              <a:defRPr sz="24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 sz="1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5pPr>
          </a:lstStyle>
          <a:p>
            <a:pPr lvl="0"/>
            <a:r>
              <a:rPr lang="zh-CN" altLang="en-US" sz="2800" dirty="0">
                <a:cs typeface="Cambria" panose="02040503050406030204" pitchFamily="18" charset="0"/>
              </a:rPr>
              <a:t>使用标准库数学函数，程序前面必须写： </a:t>
            </a:r>
            <a:endParaRPr lang="zh-CN" altLang="en-US" sz="2800" dirty="0">
              <a:cs typeface="Cambria" panose="02040503050406030204" pitchFamily="18" charset="0"/>
            </a:endParaRPr>
          </a:p>
          <a:p>
            <a:pPr lvl="0">
              <a:buNone/>
            </a:pPr>
            <a:r>
              <a:rPr lang="zh-CN" altLang="en-US" sz="3200" dirty="0">
                <a:cs typeface="Cambria" panose="02040503050406030204" pitchFamily="18" charset="0"/>
              </a:rPr>
              <a:t>　　　　</a:t>
            </a:r>
            <a:r>
              <a:rPr lang="en-US" altLang="zh-CN" sz="3200">
                <a:solidFill>
                  <a:schemeClr val="hlink"/>
                </a:solidFill>
                <a:cs typeface="Cambria" panose="02040503050406030204" pitchFamily="18" charset="0"/>
              </a:rPr>
              <a:t>#include &lt;</a:t>
            </a:r>
            <a:r>
              <a:rPr lang="en-US" altLang="zh-CN" sz="3200" err="1">
                <a:solidFill>
                  <a:schemeClr val="hlink"/>
                </a:solidFill>
                <a:cs typeface="Cambria" panose="02040503050406030204" pitchFamily="18" charset="0"/>
              </a:rPr>
              <a:t>cmath</a:t>
            </a:r>
            <a:r>
              <a:rPr lang="en-US" altLang="zh-CN" sz="3200">
                <a:solidFill>
                  <a:schemeClr val="hlink"/>
                </a:solidFill>
                <a:cs typeface="Cambria" panose="02040503050406030204" pitchFamily="18" charset="0"/>
              </a:rPr>
              <a:t>&gt;</a:t>
            </a:r>
            <a:endParaRPr lang="en-US" altLang="zh-CN" sz="3200">
              <a:solidFill>
                <a:schemeClr val="hlink"/>
              </a:solidFill>
              <a:cs typeface="Cambria" panose="02040503050406030204" pitchFamily="18" charset="0"/>
            </a:endParaRPr>
          </a:p>
          <a:p>
            <a:pPr lvl="0">
              <a:buNone/>
            </a:pPr>
            <a:r>
              <a:rPr lang="zh-CN" altLang="en-US" sz="2000" dirty="0">
                <a:cs typeface="Cambria" panose="02040503050406030204" pitchFamily="18" charset="0"/>
              </a:rPr>
              <a:t>	（告诉编译程序去读取文件 </a:t>
            </a:r>
            <a:r>
              <a:rPr lang="en-US" altLang="zh-CN" sz="2000" err="1">
                <a:cs typeface="Cambria" panose="02040503050406030204" pitchFamily="18" charset="0"/>
              </a:rPr>
              <a:t>cmath</a:t>
            </a:r>
            <a:r>
              <a:rPr lang="en-US" altLang="zh-CN" sz="2000">
                <a:cs typeface="Cambria" panose="02040503050406030204" pitchFamily="18" charset="0"/>
              </a:rPr>
              <a:t> </a:t>
            </a:r>
            <a:r>
              <a:rPr lang="zh-CN" altLang="en-US" sz="2000" dirty="0">
                <a:cs typeface="Cambria" panose="02040503050406030204" pitchFamily="18" charset="0"/>
              </a:rPr>
              <a:t>，从而知道有那些数学函数可以使用。否则编译程序不认识这些数学函数，就会报错“</a:t>
            </a:r>
            <a:r>
              <a:rPr lang="en-US" altLang="zh-CN" sz="2000" err="1">
                <a:cs typeface="Cambria" panose="02040503050406030204" pitchFamily="18" charset="0"/>
              </a:rPr>
              <a:t>xxxx</a:t>
            </a:r>
            <a:r>
              <a:rPr lang="en-US" altLang="zh-CN" sz="2000">
                <a:cs typeface="Cambria" panose="02040503050406030204" pitchFamily="18" charset="0"/>
              </a:rPr>
              <a:t> </a:t>
            </a:r>
            <a:r>
              <a:rPr lang="zh-CN" altLang="en-US" sz="2000" dirty="0">
                <a:cs typeface="Cambria" panose="02040503050406030204" pitchFamily="18" charset="0"/>
              </a:rPr>
              <a:t>函数在此范围内没有声明”）</a:t>
            </a:r>
            <a:endParaRPr lang="zh-CN" altLang="en-US" sz="2000" dirty="0">
              <a:cs typeface="Cambria" panose="02040503050406030204" pitchFamily="18" charset="0"/>
            </a:endParaRPr>
          </a:p>
        </p:txBody>
      </p:sp>
      <p:sp>
        <p:nvSpPr>
          <p:cNvPr id="44038" name="爆炸形 1 44037"/>
          <p:cNvSpPr/>
          <p:nvPr/>
        </p:nvSpPr>
        <p:spPr>
          <a:xfrm>
            <a:off x="7956550" y="4724400"/>
            <a:ext cx="576263" cy="431800"/>
          </a:xfrm>
          <a:prstGeom prst="irregularSeal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6083" name="内容占位符 46082"/>
          <p:cNvSpPr>
            <a:spLocks noGrp="1"/>
          </p:cNvSpPr>
          <p:nvPr>
            <p:ph idx="1"/>
          </p:nvPr>
        </p:nvSpPr>
        <p:spPr>
          <a:xfrm>
            <a:off x="467995" y="483870"/>
            <a:ext cx="8135938" cy="5400675"/>
          </a:xfrm>
        </p:spPr>
        <p:txBody>
          <a:bodyPr/>
          <a:lstStyle/>
          <a:p>
            <a:pPr>
              <a:spcBef>
                <a:spcPct val="50000"/>
              </a:spcBef>
              <a:buClr>
                <a:schemeClr val="hlink"/>
              </a:buClr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标准库中的数学函数对实参的个数和类型，以及返回值类型都有明确说明。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spcBef>
                <a:spcPct val="50000"/>
              </a:spcBef>
              <a:buClr>
                <a:schemeClr val="hlink"/>
              </a:buClr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对函数的</a:t>
            </a:r>
            <a:r>
              <a:rPr lang="zh-CN" altLang="en-US" dirty="0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类型特征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通常以如下格式进行说明（以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sin 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函数为例）：</a:t>
            </a:r>
            <a:endParaRPr lang="zh-CN" altLang="en-US" sz="240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</p:txBody>
      </p:sp>
      <p:sp>
        <p:nvSpPr>
          <p:cNvPr id="46084" name="爆炸形 1 46083"/>
          <p:cNvSpPr/>
          <p:nvPr/>
        </p:nvSpPr>
        <p:spPr>
          <a:xfrm>
            <a:off x="7883843" y="2492693"/>
            <a:ext cx="576262" cy="431800"/>
          </a:xfrm>
          <a:prstGeom prst="irregularSeal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6085" name="文本框 46084"/>
          <p:cNvSpPr txBox="1"/>
          <p:nvPr/>
        </p:nvSpPr>
        <p:spPr>
          <a:xfrm>
            <a:off x="7885113" y="2349500"/>
            <a:ext cx="863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endParaRPr lang="en-US" altLang="zh-CN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6086" name="文本框 46085"/>
          <p:cNvSpPr txBox="1"/>
          <p:nvPr/>
        </p:nvSpPr>
        <p:spPr>
          <a:xfrm>
            <a:off x="4283075" y="3254375"/>
            <a:ext cx="115093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b="1" dirty="0">
                <a:solidFill>
                  <a:schemeClr val="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函数名</a:t>
            </a:r>
            <a:endParaRPr lang="zh-CN" altLang="en-US" b="1" dirty="0">
              <a:solidFill>
                <a:schemeClr val="hlink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6087" name="直接连接符 46086"/>
          <p:cNvSpPr/>
          <p:nvPr/>
        </p:nvSpPr>
        <p:spPr>
          <a:xfrm flipH="1" flipV="1">
            <a:off x="4787900" y="3686175"/>
            <a:ext cx="0" cy="433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88" name="直接连接符 46087"/>
          <p:cNvSpPr/>
          <p:nvPr/>
        </p:nvSpPr>
        <p:spPr>
          <a:xfrm flipV="1">
            <a:off x="6083300" y="3759200"/>
            <a:ext cx="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89" name="文本框 46088"/>
          <p:cNvSpPr txBox="1"/>
          <p:nvPr/>
        </p:nvSpPr>
        <p:spPr>
          <a:xfrm>
            <a:off x="5435600" y="3254375"/>
            <a:ext cx="29108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b="1" dirty="0">
                <a:solidFill>
                  <a:schemeClr val="fol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参数表（</a:t>
            </a:r>
            <a:r>
              <a:rPr lang="zh-CN" altLang="en-US" b="1" dirty="0">
                <a:solidFill>
                  <a:srgbClr val="FF0000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形参</a:t>
            </a:r>
            <a:r>
              <a:rPr lang="zh-CN" altLang="en-US" b="1" dirty="0">
                <a:solidFill>
                  <a:schemeClr val="fol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列表）</a:t>
            </a:r>
            <a:endParaRPr lang="zh-CN" altLang="en-US" b="1" dirty="0">
              <a:solidFill>
                <a:schemeClr val="folHlink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6090" name="文本框 46089"/>
          <p:cNvSpPr txBox="1"/>
          <p:nvPr/>
        </p:nvSpPr>
        <p:spPr>
          <a:xfrm>
            <a:off x="2124075" y="3213100"/>
            <a:ext cx="208915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返回值类型</a:t>
            </a:r>
            <a:endParaRPr lang="zh-CN" altLang="en-US" b="1" dirty="0">
              <a:solidFill>
                <a:schemeClr val="accent2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6091" name="直接连接符 46090"/>
          <p:cNvSpPr/>
          <p:nvPr/>
        </p:nvSpPr>
        <p:spPr>
          <a:xfrm flipH="1" flipV="1">
            <a:off x="3132138" y="3759200"/>
            <a:ext cx="215900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2" name="矩形 46091"/>
          <p:cNvSpPr/>
          <p:nvPr/>
        </p:nvSpPr>
        <p:spPr>
          <a:xfrm>
            <a:off x="2555875" y="4046538"/>
            <a:ext cx="4611688" cy="7620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eaLnBrk="0" hangingPunct="0">
              <a:spcBef>
                <a:spcPct val="25000"/>
              </a:spcBef>
              <a:buFont typeface="Wingdings" panose="05000000000000000000" pitchFamily="2" charset="2"/>
            </a:pPr>
            <a:r>
              <a:rPr lang="en-US" altLang="zh-CN" sz="44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double</a:t>
            </a:r>
            <a:r>
              <a:rPr lang="en-US" altLang="zh-CN" sz="4400" b="1">
                <a:solidFill>
                  <a:schemeClr val="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4400" b="1" err="1">
                <a:solidFill>
                  <a:schemeClr val="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sin(</a:t>
            </a:r>
            <a:r>
              <a:rPr lang="en-US" altLang="zh-CN" sz="4400" b="1" err="1">
                <a:solidFill>
                  <a:schemeClr val="fol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double</a:t>
            </a:r>
            <a:r>
              <a:rPr lang="en-US" altLang="zh-CN" sz="4400" b="1">
                <a:solidFill>
                  <a:schemeClr val="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)</a:t>
            </a:r>
            <a:endParaRPr lang="en-US" altLang="zh-CN" sz="4400" b="1">
              <a:solidFill>
                <a:schemeClr val="hlink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6093" name="文本框 46092"/>
          <p:cNvSpPr txBox="1"/>
          <p:nvPr/>
        </p:nvSpPr>
        <p:spPr>
          <a:xfrm>
            <a:off x="5435600" y="5054600"/>
            <a:ext cx="268795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b="1" dirty="0">
                <a:solidFill>
                  <a:schemeClr val="fol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需要一个</a:t>
            </a:r>
            <a:r>
              <a:rPr lang="en-US" altLang="zh-CN" b="1">
                <a:solidFill>
                  <a:schemeClr val="fol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double </a:t>
            </a:r>
            <a:r>
              <a:rPr lang="zh-CN" altLang="en-US" b="1" dirty="0">
                <a:solidFill>
                  <a:schemeClr val="fol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类型的</a:t>
            </a:r>
            <a:r>
              <a:rPr lang="zh-CN" altLang="en-US" b="1" dirty="0">
                <a:solidFill>
                  <a:srgbClr val="FF0000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实参</a:t>
            </a:r>
            <a:endParaRPr lang="zh-CN" altLang="en-US" b="1" dirty="0">
              <a:solidFill>
                <a:srgbClr val="FF0000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6094" name="文本框 46093"/>
          <p:cNvSpPr txBox="1"/>
          <p:nvPr/>
        </p:nvSpPr>
        <p:spPr>
          <a:xfrm>
            <a:off x="1763713" y="5054600"/>
            <a:ext cx="2808287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计算后返回一个</a:t>
            </a:r>
            <a:r>
              <a:rPr lang="en-US" altLang="zh-CN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double </a:t>
            </a:r>
            <a:r>
              <a:rPr lang="zh-CN" altLang="en-US" b="1" dirty="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类型的数值</a:t>
            </a:r>
            <a:endParaRPr lang="zh-CN" altLang="en-US" b="1" dirty="0">
              <a:solidFill>
                <a:schemeClr val="accent2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6095" name="直接连接符 46094"/>
          <p:cNvSpPr/>
          <p:nvPr/>
        </p:nvSpPr>
        <p:spPr>
          <a:xfrm flipH="1">
            <a:off x="3275013" y="4694238"/>
            <a:ext cx="73025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6" name="直接连接符 46095"/>
          <p:cNvSpPr/>
          <p:nvPr/>
        </p:nvSpPr>
        <p:spPr>
          <a:xfrm>
            <a:off x="5940425" y="4767263"/>
            <a:ext cx="287338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7" name="文本框 46096"/>
          <p:cNvSpPr txBox="1"/>
          <p:nvPr/>
        </p:nvSpPr>
        <p:spPr>
          <a:xfrm>
            <a:off x="323850" y="3213100"/>
            <a:ext cx="172878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b="1" dirty="0">
                <a:ea typeface="新宋体" panose="02010609030101010101" pitchFamily="49" charset="-122"/>
                <a:cs typeface="Cambria" panose="02040503050406030204" pitchFamily="18" charset="0"/>
              </a:rPr>
              <a:t>说明格式：</a:t>
            </a:r>
            <a:endParaRPr lang="zh-CN" altLang="en-US" b="1" dirty="0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6098" name="文本框 46097"/>
          <p:cNvSpPr txBox="1"/>
          <p:nvPr/>
        </p:nvSpPr>
        <p:spPr>
          <a:xfrm>
            <a:off x="179388" y="4797425"/>
            <a:ext cx="1728787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b="1" dirty="0">
                <a:ea typeface="新宋体" panose="02010609030101010101" pitchFamily="49" charset="-122"/>
                <a:cs typeface="Cambria" panose="02040503050406030204" pitchFamily="18" charset="0"/>
              </a:rPr>
              <a:t>示例解释：</a:t>
            </a:r>
            <a:endParaRPr lang="zh-CN" altLang="en-US" b="1" dirty="0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0350" y="5875655"/>
            <a:ext cx="26879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b="1" dirty="0">
                <a:solidFill>
                  <a:schemeClr val="fol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数学含义为弧度值</a:t>
            </a:r>
            <a:endParaRPr lang="zh-CN" altLang="en-US" b="1" dirty="0">
              <a:solidFill>
                <a:schemeClr val="folHlink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93700" y="404495"/>
            <a:ext cx="8282305" cy="2779395"/>
          </a:xfrm>
        </p:spPr>
        <p:txBody>
          <a:bodyPr/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sym typeface="+mn-ea"/>
              </a:rPr>
              <a:t>标准库函数名都由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小写字母</a:t>
            </a:r>
            <a:r>
              <a:rPr lang="zh-CN" altLang="en-US" dirty="0">
                <a:sym typeface="+mn-ea"/>
              </a:rPr>
              <a:t>拼写。</a:t>
            </a:r>
            <a:endParaRPr lang="zh-CN" altLang="en-US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sym typeface="+mn-ea"/>
              </a:rPr>
              <a:t>函数的使用形式：</a:t>
            </a:r>
            <a:endParaRPr lang="zh-CN" altLang="en-US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　　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函数名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(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实参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,  ..., 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实参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)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sym typeface="+mn-ea"/>
              </a:rPr>
              <a:t>函数通常规定了需要几个实参和实参类型。</a:t>
            </a:r>
            <a:endParaRPr lang="zh-CN" altLang="en-US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sym typeface="+mn-ea"/>
              </a:rPr>
              <a:t>要根据规定来写出函数</a:t>
            </a:r>
            <a:r>
              <a:rPr lang="zh-CN" altLang="en-US" dirty="0">
                <a:solidFill>
                  <a:schemeClr val="hlink"/>
                </a:solidFill>
                <a:sym typeface="+mn-ea"/>
              </a:rPr>
              <a:t>调用</a:t>
            </a:r>
            <a:r>
              <a:rPr lang="zh-CN" altLang="en-US" dirty="0">
                <a:sym typeface="+mn-ea"/>
              </a:rPr>
              <a:t>表达式。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5064" name="爆炸形 1 45063"/>
          <p:cNvSpPr/>
          <p:nvPr/>
        </p:nvSpPr>
        <p:spPr>
          <a:xfrm>
            <a:off x="8388350" y="1628775"/>
            <a:ext cx="576263" cy="431800"/>
          </a:xfrm>
          <a:prstGeom prst="irregularSeal1">
            <a:avLst/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5065" name="矩形 45064"/>
          <p:cNvSpPr/>
          <p:nvPr/>
        </p:nvSpPr>
        <p:spPr>
          <a:xfrm>
            <a:off x="468313" y="4149725"/>
            <a:ext cx="8207375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800" b="1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u"/>
              <a:defRPr sz="2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p"/>
              <a:defRPr sz="24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5pPr>
          </a:lstStyle>
          <a:p>
            <a:pPr lvl="0"/>
            <a:r>
              <a:rPr lang="zh-CN" altLang="en-US" dirty="0">
                <a:cs typeface="Cambria" panose="02040503050406030204" pitchFamily="18" charset="0"/>
              </a:rPr>
              <a:t>用户按照上述类型特征说明写出调用表达式：</a:t>
            </a:r>
            <a:endParaRPr lang="zh-CN" altLang="en-US" dirty="0">
              <a:cs typeface="Cambria" panose="02040503050406030204" pitchFamily="18" charset="0"/>
            </a:endParaRPr>
          </a:p>
        </p:txBody>
      </p:sp>
      <p:sp>
        <p:nvSpPr>
          <p:cNvPr id="45066" name="文本框 45065"/>
          <p:cNvSpPr txBox="1"/>
          <p:nvPr/>
        </p:nvSpPr>
        <p:spPr>
          <a:xfrm>
            <a:off x="1979613" y="5157788"/>
            <a:ext cx="3313112" cy="7683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sz="4400">
                <a:ea typeface="新宋体" panose="02010609030101010101" pitchFamily="49" charset="-122"/>
                <a:cs typeface="Cambria" panose="02040503050406030204" pitchFamily="18" charset="0"/>
              </a:rPr>
              <a:t>1+ </a:t>
            </a:r>
            <a:r>
              <a:rPr lang="en-US" altLang="zh-CN" sz="4400" u="sng">
                <a:ea typeface="新宋体" panose="02010609030101010101" pitchFamily="49" charset="-122"/>
                <a:cs typeface="Cambria" panose="02040503050406030204" pitchFamily="18" charset="0"/>
              </a:rPr>
              <a:t>sin(</a:t>
            </a:r>
            <a:r>
              <a:rPr lang="en-US" altLang="zh-CN" sz="4400" u="sng">
                <a:solidFill>
                  <a:schemeClr val="fol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2.4</a:t>
            </a:r>
            <a:r>
              <a:rPr lang="en-US" altLang="zh-CN" sz="4400" u="sng">
                <a:ea typeface="新宋体" panose="02010609030101010101" pitchFamily="49" charset="-122"/>
                <a:cs typeface="Cambria" panose="02040503050406030204" pitchFamily="18" charset="0"/>
              </a:rPr>
              <a:t>)</a:t>
            </a:r>
            <a:endParaRPr lang="en-US" altLang="zh-CN" sz="4400" u="sng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5067" name="文本框 45066"/>
          <p:cNvSpPr txBox="1"/>
          <p:nvPr/>
        </p:nvSpPr>
        <p:spPr>
          <a:xfrm>
            <a:off x="3996055" y="4726305"/>
            <a:ext cx="44621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b="1" dirty="0">
                <a:solidFill>
                  <a:schemeClr val="fol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提供一个</a:t>
            </a:r>
            <a:r>
              <a:rPr lang="en-US" altLang="zh-CN" b="1">
                <a:solidFill>
                  <a:schemeClr val="fol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double </a:t>
            </a:r>
            <a:r>
              <a:rPr lang="zh-CN" altLang="en-US" b="1" dirty="0">
                <a:solidFill>
                  <a:schemeClr val="fol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类型的实参</a:t>
            </a:r>
            <a:endParaRPr lang="zh-CN" altLang="en-US" b="1" dirty="0">
              <a:solidFill>
                <a:schemeClr val="folHlink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5068" name="直接连接符 45067"/>
          <p:cNvSpPr/>
          <p:nvPr/>
        </p:nvSpPr>
        <p:spPr>
          <a:xfrm flipH="1">
            <a:off x="4211638" y="5157788"/>
            <a:ext cx="21590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9" name="文本框 45068"/>
          <p:cNvSpPr txBox="1"/>
          <p:nvPr/>
        </p:nvSpPr>
        <p:spPr>
          <a:xfrm>
            <a:off x="2124075" y="5949950"/>
            <a:ext cx="6480175" cy="46037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返回值为</a:t>
            </a:r>
            <a:r>
              <a:rPr lang="en-US" altLang="zh-CN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double </a:t>
            </a:r>
            <a:r>
              <a:rPr lang="zh-CN" altLang="en-US" b="1" dirty="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类型，参与后续计算</a:t>
            </a:r>
            <a:endParaRPr lang="zh-CN" altLang="en-US" b="1" dirty="0">
              <a:solidFill>
                <a:schemeClr val="accent2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5070" name="矩形 45069"/>
          <p:cNvSpPr/>
          <p:nvPr/>
        </p:nvSpPr>
        <p:spPr>
          <a:xfrm>
            <a:off x="2663032" y="3600450"/>
            <a:ext cx="3759200" cy="58356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 eaLnBrk="0" hangingPunct="0">
              <a:spcBef>
                <a:spcPct val="25000"/>
              </a:spcBef>
              <a:buFont typeface="Wingdings" panose="05000000000000000000" pitchFamily="2" charset="2"/>
            </a:pPr>
            <a:r>
              <a:rPr lang="en-US" altLang="zh-CN" sz="32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double</a:t>
            </a:r>
            <a:r>
              <a:rPr lang="en-US" altLang="zh-CN" sz="3200" b="1">
                <a:solidFill>
                  <a:schemeClr val="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3200" b="1" err="1">
                <a:solidFill>
                  <a:schemeClr val="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sin(</a:t>
            </a:r>
            <a:r>
              <a:rPr lang="en-US" altLang="zh-CN" sz="3200" b="1" err="1">
                <a:solidFill>
                  <a:schemeClr val="fol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double</a:t>
            </a:r>
            <a:r>
              <a:rPr lang="en-US" altLang="zh-CN" sz="3200" b="1">
                <a:solidFill>
                  <a:schemeClr val="hlink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)</a:t>
            </a:r>
            <a:endParaRPr lang="en-US" altLang="zh-CN" sz="3200" b="1">
              <a:solidFill>
                <a:schemeClr val="hlink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5071" name="直接连接符 45070"/>
          <p:cNvSpPr/>
          <p:nvPr/>
        </p:nvSpPr>
        <p:spPr>
          <a:xfrm flipH="1">
            <a:off x="3203575" y="5805488"/>
            <a:ext cx="288925" cy="142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文本框 2"/>
          <p:cNvSpPr txBox="1"/>
          <p:nvPr/>
        </p:nvSpPr>
        <p:spPr>
          <a:xfrm>
            <a:off x="5363845" y="3257550"/>
            <a:ext cx="7950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folHlink"/>
                </a:solidFill>
                <a:ea typeface="新宋体" panose="02010609030101010101" pitchFamily="49" charset="-122"/>
                <a:cs typeface="Cambria" panose="02040503050406030204" pitchFamily="18" charset="0"/>
                <a:sym typeface="+mn-ea"/>
              </a:rPr>
              <a:t>形参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Bef>
                <a:spcPct val="3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u="sng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标识符</a:t>
            </a:r>
            <a:endParaRPr lang="zh-CN" altLang="en-US" u="sng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程序有许多对象（例如数据、变量和函数），需要命名进行区分，给对象所命的名称就叫做</a:t>
            </a:r>
            <a:r>
              <a:rPr lang="zh-CN" altLang="en-US" dirty="0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标识符 </a:t>
            </a:r>
            <a:r>
              <a:rPr lang="en-US" altLang="zh-CN">
                <a:solidFill>
                  <a:srgbClr val="FF0000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(identifier)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。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——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通过每个名称能唯一确定一个对象。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通过给各种程序对象命名，建立起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定义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和</a:t>
            </a:r>
            <a:r>
              <a:rPr lang="zh-CN" altLang="en-US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使用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的联系。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形式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：</a:t>
            </a:r>
            <a:r>
              <a:rPr lang="zh-CN" altLang="en-US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字母、下划线或数字的连续序列，必须以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字母或下划线</a:t>
            </a:r>
            <a:r>
              <a:rPr lang="zh-CN" altLang="en-US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“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_”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开始，中间不能含有空格。</a:t>
            </a:r>
            <a:endParaRPr lang="zh-CN" altLang="en-US">
              <a:solidFill>
                <a:schemeClr val="accent2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spcBef>
                <a:spcPct val="3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标识符对字母大小写敏感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：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a 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和 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A 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是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不同字母；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ABC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、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Abc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、</a:t>
            </a:r>
            <a:r>
              <a:rPr lang="en-US" altLang="zh-CN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AbC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和 </a:t>
            </a:r>
            <a:r>
              <a:rPr lang="en-US" altLang="zh-CN" err="1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abc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是</a:t>
            </a:r>
            <a:r>
              <a:rPr lang="en-US" altLang="zh-CN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4 </a:t>
            </a:r>
            <a:r>
              <a:rPr lang="zh-CN" altLang="en-US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个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不同标识符。</a:t>
            </a:r>
            <a:endParaRPr lang="zh-CN" altLang="en-US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7173" name="爆炸形 1 7172"/>
          <p:cNvSpPr/>
          <p:nvPr/>
        </p:nvSpPr>
        <p:spPr>
          <a:xfrm>
            <a:off x="8243888" y="620713"/>
            <a:ext cx="503237" cy="431800"/>
          </a:xfrm>
          <a:prstGeom prst="irregularSeal1">
            <a:avLst/>
          </a:prstGeom>
          <a:solidFill>
            <a:srgbClr val="FFFF00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19822" name="矩形 119821"/>
          <p:cNvSpPr/>
          <p:nvPr/>
        </p:nvSpPr>
        <p:spPr>
          <a:xfrm>
            <a:off x="395605" y="621030"/>
            <a:ext cx="8280400" cy="962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400" b="1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u"/>
              <a:defRPr sz="24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 sz="1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5pPr>
          </a:lstStyle>
          <a:p>
            <a:pPr marL="0" lvl="0" indent="0">
              <a:buNone/>
            </a:pPr>
            <a:r>
              <a:rPr lang="en-US" altLang="zh-CN" sz="2800">
                <a:cs typeface="Cambria" panose="02040503050406030204" pitchFamily="18" charset="0"/>
              </a:rPr>
              <a:t>【</a:t>
            </a:r>
            <a:r>
              <a:rPr lang="zh-CN" altLang="en-US" sz="2800" dirty="0">
                <a:cs typeface="Cambria" panose="02040503050406030204" pitchFamily="18" charset="0"/>
              </a:rPr>
              <a:t>例</a:t>
            </a:r>
            <a:r>
              <a:rPr lang="en-US" altLang="zh-CN" sz="2800">
                <a:cs typeface="Cambria" panose="02040503050406030204" pitchFamily="18" charset="0"/>
              </a:rPr>
              <a:t>2-4】</a:t>
            </a:r>
            <a:r>
              <a:rPr lang="zh-CN" altLang="en-US" sz="2800" dirty="0">
                <a:cs typeface="Cambria" panose="02040503050406030204" pitchFamily="18" charset="0"/>
              </a:rPr>
              <a:t>求两邻边长为 </a:t>
            </a:r>
            <a:r>
              <a:rPr lang="en-US" altLang="zh-CN" sz="2800">
                <a:cs typeface="Cambria" panose="02040503050406030204" pitchFamily="18" charset="0"/>
              </a:rPr>
              <a:t>3.5 </a:t>
            </a:r>
            <a:r>
              <a:rPr lang="zh-CN" altLang="en-US" sz="2800" dirty="0">
                <a:cs typeface="Cambria" panose="02040503050406030204" pitchFamily="18" charset="0"/>
              </a:rPr>
              <a:t>和 </a:t>
            </a:r>
            <a:r>
              <a:rPr lang="en-US" altLang="zh-CN" sz="2800">
                <a:cs typeface="Cambria" panose="02040503050406030204" pitchFamily="18" charset="0"/>
              </a:rPr>
              <a:t>4.72 </a:t>
            </a:r>
            <a:r>
              <a:rPr lang="zh-CN" altLang="en-US" sz="2800" dirty="0">
                <a:cs typeface="Cambria" panose="02040503050406030204" pitchFamily="18" charset="0"/>
              </a:rPr>
              <a:t>米，两边夹角为 </a:t>
            </a:r>
            <a:r>
              <a:rPr lang="en-US" altLang="zh-CN" sz="2800">
                <a:cs typeface="Cambria" panose="02040503050406030204" pitchFamily="18" charset="0"/>
              </a:rPr>
              <a:t>37 </a:t>
            </a:r>
            <a:r>
              <a:rPr lang="zh-CN" altLang="en-US" sz="2800" dirty="0">
                <a:cs typeface="Cambria" panose="02040503050406030204" pitchFamily="18" charset="0"/>
              </a:rPr>
              <a:t>度的三角形的面积。</a:t>
            </a:r>
            <a:endParaRPr lang="zh-CN" altLang="en-US" sz="2800" dirty="0">
              <a:solidFill>
                <a:schemeClr val="folHlink"/>
              </a:solidFill>
              <a:cs typeface="Cambria" panose="02040503050406030204" pitchFamily="18" charset="0"/>
            </a:endParaRPr>
          </a:p>
        </p:txBody>
      </p:sp>
      <p:graphicFrame>
        <p:nvGraphicFramePr>
          <p:cNvPr id="119823" name="对象 119822"/>
          <p:cNvGraphicFramePr/>
          <p:nvPr/>
        </p:nvGraphicFramePr>
        <p:xfrm>
          <a:off x="5507673" y="1412558"/>
          <a:ext cx="22812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1" imgW="875665" imgH="393700" progId="Equation.3">
                  <p:embed/>
                </p:oleObj>
              </mc:Choice>
              <mc:Fallback>
                <p:oleObj name="" r:id="rId1" imgW="875665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7673" y="1412558"/>
                        <a:ext cx="2281237" cy="10318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7" name="文本框 119826"/>
          <p:cNvSpPr txBox="1"/>
          <p:nvPr/>
        </p:nvSpPr>
        <p:spPr>
          <a:xfrm>
            <a:off x="250825" y="1916113"/>
            <a:ext cx="8281988" cy="4399915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#include &lt;</a:t>
            </a:r>
            <a:r>
              <a:rPr lang="en-US" altLang="zh-CN" sz="2800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iostream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&gt;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#include &lt;</a:t>
            </a:r>
            <a:r>
              <a:rPr lang="en-US" altLang="zh-CN" sz="2800" err="1">
                <a:solidFill>
                  <a:schemeClr val="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cmath</a:t>
            </a: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&gt;</a:t>
            </a:r>
            <a:endParaRPr lang="en-US" altLang="zh-CN" sz="2800">
              <a:solidFill>
                <a:schemeClr val="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using namespace std;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int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main () {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   </a:t>
            </a:r>
            <a:r>
              <a:rPr lang="en-US" altLang="zh-CN" sz="2800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cout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&lt;&lt; "Area of the triangle: ";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   </a:t>
            </a:r>
            <a:r>
              <a:rPr lang="en-US" altLang="zh-CN" sz="2800" err="1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cout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&lt;&lt; 3.5 * 4.72 * </a:t>
            </a:r>
            <a:r>
              <a:rPr lang="en-US" altLang="zh-CN" sz="2800" b="1">
                <a:solidFill>
                  <a:schemeClr val="tx2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sin</a:t>
            </a: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(</a:t>
            </a:r>
            <a:r>
              <a:rPr lang="en-US" altLang="zh-CN" sz="2800" u="sng">
                <a:solidFill>
                  <a:schemeClr val="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3.1415927 * 57/180</a:t>
            </a:r>
            <a:r>
              <a:rPr lang="en-US" altLang="zh-CN" sz="2800">
                <a:solidFill>
                  <a:schemeClr val="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) / 2</a:t>
            </a: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	&lt;&lt; " m^2\n";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   return 0;</a:t>
            </a:r>
            <a:endParaRPr lang="en-US" altLang="zh-CN" sz="2800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altLang="zh-CN" sz="2800">
                <a:solidFill>
                  <a:schemeClr val="folHlink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}</a:t>
            </a:r>
            <a:endParaRPr lang="zh-CN" altLang="en-US" sz="2800" dirty="0">
              <a:solidFill>
                <a:schemeClr val="folHlink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347720" y="5085715"/>
            <a:ext cx="4598670" cy="83629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/>
              <a:t>角度转换为弧度</a:t>
            </a:r>
            <a:endParaRPr lang="zh-CN" altLang="en-US"/>
          </a:p>
          <a:p>
            <a:pPr>
              <a:lnSpc>
                <a:spcPct val="100000"/>
              </a:lnSpc>
              <a:spcBef>
                <a:spcPts val="50"/>
              </a:spcBef>
              <a:spcAft>
                <a:spcPts val="0"/>
              </a:spcAft>
            </a:pPr>
            <a:r>
              <a:rPr lang="zh-CN" altLang="en-US"/>
              <a:t>不能写成：</a:t>
            </a:r>
            <a:r>
              <a:rPr lang="en-US" altLang="zh-CN" b="1">
                <a:solidFill>
                  <a:srgbClr val="FF0000"/>
                </a:solidFill>
              </a:rPr>
              <a:t>57/180</a:t>
            </a:r>
            <a:r>
              <a:rPr lang="en-US" altLang="zh-CN"/>
              <a:t>*3.1415927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356100" y="3141345"/>
            <a:ext cx="4210050" cy="8299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不能写成：</a:t>
            </a:r>
            <a:endParaRPr lang="zh-CN" altLang="en-US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rgbClr val="FF0000"/>
                </a:solidFill>
              </a:rPr>
              <a:t>1/2</a:t>
            </a:r>
            <a:r>
              <a:rPr lang="en-US" altLang="zh-CN"/>
              <a:t>*3.5*4.72  *sin(</a:t>
            </a:r>
            <a:r>
              <a:rPr lang="zh-CN" altLang="en-US"/>
              <a:t>弧度值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6" name="直接箭头连接符 5"/>
          <p:cNvCxnSpPr>
            <a:endCxn id="4" idx="0"/>
          </p:cNvCxnSpPr>
          <p:nvPr/>
        </p:nvCxnSpPr>
        <p:spPr>
          <a:xfrm flipH="1">
            <a:off x="6461125" y="2421255"/>
            <a:ext cx="198755" cy="72009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451725" y="4437380"/>
            <a:ext cx="648335" cy="57594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0"/>
          </p:cNvCxnSpPr>
          <p:nvPr/>
        </p:nvCxnSpPr>
        <p:spPr>
          <a:xfrm flipH="1" flipV="1">
            <a:off x="7164070" y="4005580"/>
            <a:ext cx="612140" cy="4318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18787" name="内容占位符 118786"/>
          <p:cNvSpPr>
            <a:spLocks noGrp="1"/>
          </p:cNvSpPr>
          <p:nvPr>
            <p:ph idx="1"/>
          </p:nvPr>
        </p:nvSpPr>
        <p:spPr>
          <a:xfrm>
            <a:off x="539750" y="764540"/>
            <a:ext cx="8135938" cy="5400675"/>
          </a:xfrm>
        </p:spPr>
        <p:txBody>
          <a:bodyPr/>
          <a:lstStyle/>
          <a:p>
            <a:pPr marL="0" indent="0" algn="just" eaLnBrk="0" hangingPunct="0">
              <a:lnSpc>
                <a:spcPct val="100000"/>
              </a:lnSpc>
              <a:spcBef>
                <a:spcPct val="50000"/>
              </a:spcBef>
              <a:buClr>
                <a:schemeClr val="hlink"/>
              </a:buClr>
              <a:buNone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主要数学函数（大部分的特征与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sin</a:t>
            </a: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一样）：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sin  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cos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  tan  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asin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 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acos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 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atan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 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sinh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 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cosh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4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tanh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   exp    log     log10   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sqrt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  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fabs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	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乘幂：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double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pow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(double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, double)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取近似值：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ceil   floor    around 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实数余数：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double 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fmod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(double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, double)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3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3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阅读并理解它们的类型特征，写出调用语句。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lnSpc>
                <a:spcPct val="100000"/>
              </a:lnSpc>
              <a:spcBef>
                <a:spcPct val="3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例如： 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3 +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pow</a:t>
            </a:r>
            <a:r>
              <a:rPr lang="en-US" altLang="zh-CN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(2.5, 3.4)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9331" name="内容占位符 99330"/>
          <p:cNvSpPr>
            <a:spLocks noGrp="1"/>
          </p:cNvSpPr>
          <p:nvPr>
            <p:ph idx="1"/>
          </p:nvPr>
        </p:nvSpPr>
        <p:spPr>
          <a:xfrm>
            <a:off x="550545" y="332740"/>
            <a:ext cx="8136255" cy="71501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学习把数学公式写成 </a:t>
            </a:r>
            <a:r>
              <a:rPr lang="en-US" altLang="zh-CN"/>
              <a:t>C /C++</a:t>
            </a:r>
            <a:r>
              <a:rPr lang="zh-CN" altLang="en-US" dirty="0"/>
              <a:t>语言表达式。例：</a:t>
            </a:r>
            <a:endParaRPr lang="zh-CN" altLang="en-US" dirty="0"/>
          </a:p>
        </p:txBody>
      </p:sp>
      <p:graphicFrame>
        <p:nvGraphicFramePr>
          <p:cNvPr id="99402" name="表格 99401"/>
          <p:cNvGraphicFramePr/>
          <p:nvPr>
            <p:custDataLst>
              <p:tags r:id="rId1"/>
            </p:custDataLst>
          </p:nvPr>
        </p:nvGraphicFramePr>
        <p:xfrm>
          <a:off x="611188" y="1557338"/>
          <a:ext cx="8208963" cy="4500563"/>
        </p:xfrm>
        <a:graphic>
          <a:graphicData uri="http://schemas.openxmlformats.org/drawingml/2006/table">
            <a:tbl>
              <a:tblPr/>
              <a:tblGrid>
                <a:gridCol w="2346325"/>
                <a:gridCol w="5862638"/>
              </a:tblGrid>
              <a:tr h="900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 cap="flat">
                      <a:noFill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800">
                          <a:cs typeface="Cambria" panose="02040503050406030204" pitchFamily="18" charset="0"/>
                        </a:rPr>
                        <a:t>cos</a:t>
                      </a:r>
                      <a:r>
                        <a:rPr lang="en-US" altLang="zh-CN" sz="2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(</a:t>
                      </a:r>
                      <a:r>
                        <a:rPr lang="en-US" altLang="zh-CN" sz="2800">
                          <a:cs typeface="Cambria" panose="02040503050406030204" pitchFamily="18" charset="0"/>
                        </a:rPr>
                        <a:t>1.5</a:t>
                      </a:r>
                      <a:r>
                        <a:rPr lang="en-US" altLang="zh-CN" sz="2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)</a:t>
                      </a:r>
                      <a:r>
                        <a:rPr lang="en-US" altLang="zh-CN" sz="2800">
                          <a:cs typeface="Cambria" panose="02040503050406030204" pitchFamily="18" charset="0"/>
                        </a:rPr>
                        <a:t> //</a:t>
                      </a:r>
                      <a:r>
                        <a:rPr lang="zh-CN" altLang="en-US" sz="2800" dirty="0">
                          <a:cs typeface="Cambria" panose="02040503050406030204" pitchFamily="18" charset="0"/>
                        </a:rPr>
                        <a:t>注意要写括号</a:t>
                      </a: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en-US" altLang="zh-CN" sz="280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800">
                          <a:cs typeface="Cambria" panose="02040503050406030204" pitchFamily="18" charset="0"/>
                        </a:rPr>
                        <a:t>1/tan(2.3)  //</a:t>
                      </a:r>
                      <a:r>
                        <a:rPr lang="zh-CN" altLang="en-US" sz="2800" dirty="0">
                          <a:cs typeface="Cambria" panose="02040503050406030204" pitchFamily="18" charset="0"/>
                        </a:rPr>
                        <a:t>用 </a:t>
                      </a:r>
                      <a:r>
                        <a:rPr lang="en-US" altLang="zh-CN" sz="2800">
                          <a:cs typeface="Cambria" panose="02040503050406030204" pitchFamily="18" charset="0"/>
                        </a:rPr>
                        <a:t>tan </a:t>
                      </a:r>
                      <a:r>
                        <a:rPr lang="zh-CN" altLang="en-US" sz="2800" dirty="0">
                          <a:cs typeface="Cambria" panose="02040503050406030204" pitchFamily="18" charset="0"/>
                        </a:rPr>
                        <a:t>表示 </a:t>
                      </a:r>
                      <a:r>
                        <a:rPr lang="en-US" altLang="zh-CN" sz="2800">
                          <a:cs typeface="Cambria" panose="02040503050406030204" pitchFamily="18" charset="0"/>
                        </a:rPr>
                        <a:t>cot </a:t>
                      </a: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800">
                          <a:cs typeface="Cambria" panose="02040503050406030204" pitchFamily="18" charset="0"/>
                        </a:rPr>
                        <a:t>log(3.6)  //</a:t>
                      </a:r>
                      <a:r>
                        <a:rPr lang="zh-CN" altLang="en-US" sz="2800" dirty="0">
                          <a:cs typeface="Cambria" panose="02040503050406030204" pitchFamily="18" charset="0"/>
                        </a:rPr>
                        <a:t>注意要写括号</a:t>
                      </a: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800">
                          <a:cs typeface="Cambria" panose="02040503050406030204" pitchFamily="18" charset="0"/>
                        </a:rPr>
                        <a:t>log10(4.7)</a:t>
                      </a: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800">
                          <a:cs typeface="Cambria" panose="02040503050406030204" pitchFamily="18" charset="0"/>
                        </a:rPr>
                        <a:t>log (5.8)/log(5)  </a:t>
                      </a:r>
                      <a:endParaRPr lang="en-US" altLang="zh-CN" sz="2800">
                        <a:cs typeface="Cambria" panose="02040503050406030204" pitchFamily="18" charset="0"/>
                      </a:endParaRPr>
                    </a:p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zh-CN" altLang="en-US" sz="2800">
                          <a:cs typeface="Cambria" panose="02040503050406030204" pitchFamily="18" charset="0"/>
                        </a:rPr>
                        <a:t>或  </a:t>
                      </a:r>
                      <a:r>
                        <a:rPr lang="en-US" altLang="zh-CN" sz="2800">
                          <a:cs typeface="Cambria" panose="02040503050406030204" pitchFamily="18" charset="0"/>
                        </a:rPr>
                        <a:t>l</a:t>
                      </a:r>
                      <a:r>
                        <a:rPr lang="en-US" altLang="zh-CN" sz="2800">
                          <a:cs typeface="Cambria" panose="02040503050406030204" pitchFamily="18" charset="0"/>
                          <a:sym typeface="+mn-ea"/>
                        </a:rPr>
                        <a:t>og10 (5.8)/log10(5)</a:t>
                      </a: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335" name="对象 99334"/>
          <p:cNvGraphicFramePr/>
          <p:nvPr/>
        </p:nvGraphicFramePr>
        <p:xfrm>
          <a:off x="1047750" y="3400425"/>
          <a:ext cx="14176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" r:id="rId2" imgW="367665" imgH="177800" progId="Equation.3">
                  <p:embed/>
                </p:oleObj>
              </mc:Choice>
              <mc:Fallback>
                <p:oleObj name="" r:id="rId2" imgW="367665" imgH="177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7750" y="3400425"/>
                        <a:ext cx="1417638" cy="69056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7" name="对象 99336"/>
          <p:cNvGraphicFramePr/>
          <p:nvPr/>
        </p:nvGraphicFramePr>
        <p:xfrm>
          <a:off x="1027113" y="4316413"/>
          <a:ext cx="16017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" r:id="rId4" imgW="456565" imgH="203200" progId="Equation.3">
                  <p:embed/>
                </p:oleObj>
              </mc:Choice>
              <mc:Fallback>
                <p:oleObj name="" r:id="rId4" imgW="456565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113" y="4316413"/>
                        <a:ext cx="1601787" cy="7207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cap="flat" cmpd="sng">
                        <a:solidFill>
                          <a:srgbClr val="FFFF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89" name="对象 99388"/>
          <p:cNvGraphicFramePr/>
          <p:nvPr/>
        </p:nvGraphicFramePr>
        <p:xfrm>
          <a:off x="908050" y="5197475"/>
          <a:ext cx="16986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" r:id="rId6" imgW="508000" imgH="228600" progId="Equation.3">
                  <p:embed/>
                </p:oleObj>
              </mc:Choice>
              <mc:Fallback>
                <p:oleObj name="" r:id="rId6" imgW="5080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8050" y="5197475"/>
                        <a:ext cx="1698625" cy="7731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403" name="任意多边形 99402"/>
          <p:cNvSpPr/>
          <p:nvPr/>
        </p:nvSpPr>
        <p:spPr>
          <a:xfrm>
            <a:off x="8243888" y="6165850"/>
            <a:ext cx="504825" cy="287338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99404" name="文本框 99403"/>
          <p:cNvSpPr txBox="1"/>
          <p:nvPr/>
        </p:nvSpPr>
        <p:spPr>
          <a:xfrm>
            <a:off x="900113" y="1773238"/>
            <a:ext cx="1511300" cy="57943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sz="3200" err="1"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cos</a:t>
            </a:r>
            <a:r>
              <a:rPr lang="en-US" altLang="zh-CN" sz="3200"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 1.5</a:t>
            </a:r>
            <a:endParaRPr lang="en-US" altLang="zh-CN" sz="3200"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99405" name="文本框 99404"/>
          <p:cNvSpPr txBox="1"/>
          <p:nvPr/>
        </p:nvSpPr>
        <p:spPr>
          <a:xfrm>
            <a:off x="971550" y="2636838"/>
            <a:ext cx="1511300" cy="579437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sz="3200"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cot 2.3</a:t>
            </a:r>
            <a:endParaRPr lang="en-US" altLang="zh-CN" sz="3200"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100419" name="表格 100418"/>
          <p:cNvGraphicFramePr/>
          <p:nvPr>
            <p:custDataLst>
              <p:tags r:id="rId1"/>
            </p:custDataLst>
          </p:nvPr>
        </p:nvGraphicFramePr>
        <p:xfrm>
          <a:off x="395288" y="1484313"/>
          <a:ext cx="8353425" cy="4500563"/>
        </p:xfrm>
        <a:graphic>
          <a:graphicData uri="http://schemas.openxmlformats.org/drawingml/2006/table">
            <a:tbl>
              <a:tblPr/>
              <a:tblGrid>
                <a:gridCol w="3024188"/>
                <a:gridCol w="5329237"/>
              </a:tblGrid>
              <a:tr h="900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 cap="flat">
                      <a:noFill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800">
                          <a:cs typeface="Cambria" panose="02040503050406030204" pitchFamily="18" charset="0"/>
                        </a:rPr>
                        <a:t>sqrt(3.1416+1)</a:t>
                      </a:r>
                      <a:endParaRPr lang="zh-CN" altLang="en-US" sz="20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800">
                          <a:cs typeface="Cambria" panose="02040503050406030204" pitchFamily="18" charset="0"/>
                        </a:rPr>
                        <a:t>exp(sqrt(sin(3.1416)+1))</a:t>
                      </a: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800">
                          <a:cs typeface="Cambria" panose="02040503050406030204" pitchFamily="18" charset="0"/>
                        </a:rPr>
                        <a:t>atan(log(2.7183)/log(3))</a:t>
                      </a: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800">
                          <a:cs typeface="Cambria" panose="02040503050406030204" pitchFamily="18" charset="0"/>
                        </a:rPr>
                        <a:t>fabs(</a:t>
                      </a:r>
                      <a:r>
                        <a:rPr lang="en-US" altLang="zh-CN" sz="2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3.1416*3.1416</a:t>
                      </a:r>
                      <a:r>
                        <a:rPr lang="en-US" altLang="zh-CN" sz="2800">
                          <a:cs typeface="Cambria" panose="02040503050406030204" pitchFamily="18" charset="0"/>
                        </a:rPr>
                        <a:t> -8.7) </a:t>
                      </a:r>
                      <a:br>
                        <a:rPr lang="en-US" altLang="zh-CN" sz="2800">
                          <a:cs typeface="Cambria" panose="02040503050406030204" pitchFamily="18" charset="0"/>
                        </a:rPr>
                      </a:br>
                      <a:r>
                        <a:rPr lang="en-US" altLang="zh-CN" sz="2000">
                          <a:cs typeface="Cambria" panose="02040503050406030204" pitchFamily="18" charset="0"/>
                        </a:rPr>
                        <a:t>//</a:t>
                      </a:r>
                      <a:r>
                        <a:rPr lang="zh-CN" altLang="en-US" sz="2000" dirty="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平方通常写成连乘，而不使用 </a:t>
                      </a:r>
                      <a:r>
                        <a:rPr lang="en-US" altLang="zh-CN" sz="2000" err="1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pow</a:t>
                      </a:r>
                      <a:r>
                        <a:rPr lang="en-US" altLang="zh-CN" sz="20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dirty="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函数</a:t>
                      </a:r>
                      <a:endParaRPr lang="zh-CN" altLang="en-US" sz="2800" dirty="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1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50000"/>
                        </a:spcBef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altLang="zh-CN" sz="2800">
                          <a:cs typeface="Cambria" panose="02040503050406030204" pitchFamily="18" charset="0"/>
                        </a:rPr>
                        <a:t>10 + pow(2.5, 3.4)</a:t>
                      </a:r>
                      <a:endParaRPr lang="zh-CN" altLang="en-US" sz="2800" dirty="0">
                        <a:cs typeface="Cambria" panose="02040503050406030204" pitchFamily="18" charset="0"/>
                      </a:endParaRPr>
                    </a:p>
                  </a:txBody>
                  <a:tcPr marL="92075" marR="92075" marT="46038" marB="46038" anchor="ctr">
                    <a:lnL>
                      <a:noFill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0376" name="对象 100375"/>
          <p:cNvGraphicFramePr/>
          <p:nvPr/>
        </p:nvGraphicFramePr>
        <p:xfrm>
          <a:off x="1187450" y="2420938"/>
          <a:ext cx="16319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" r:id="rId2" imgW="457200" imgH="228600" progId="Equation.3">
                  <p:embed/>
                </p:oleObj>
              </mc:Choice>
              <mc:Fallback>
                <p:oleObj name="" r:id="rId2" imgW="45720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7450" y="2420938"/>
                        <a:ext cx="1631950" cy="8223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7" name="对象 100376"/>
          <p:cNvGraphicFramePr/>
          <p:nvPr/>
        </p:nvGraphicFramePr>
        <p:xfrm>
          <a:off x="663575" y="3465513"/>
          <a:ext cx="24495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" r:id="rId4" imgW="862965" imgH="228600" progId="Equation.3">
                  <p:embed/>
                </p:oleObj>
              </mc:Choice>
              <mc:Fallback>
                <p:oleObj name="" r:id="rId4" imgW="862965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575" y="3465513"/>
                        <a:ext cx="2449513" cy="65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9" name="对象 100378"/>
          <p:cNvGraphicFramePr/>
          <p:nvPr/>
        </p:nvGraphicFramePr>
        <p:xfrm>
          <a:off x="971550" y="5283200"/>
          <a:ext cx="20177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" r:id="rId6" imgW="621665" imgH="203200" progId="Equation.3">
                  <p:embed/>
                </p:oleObj>
              </mc:Choice>
              <mc:Fallback>
                <p:oleObj name="" r:id="rId6" imgW="621665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" y="5283200"/>
                        <a:ext cx="2017713" cy="6667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 cap="flat" cmpd="sng">
                        <a:solidFill>
                          <a:srgbClr val="FFFF99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0" name="对象 100379"/>
          <p:cNvGraphicFramePr/>
          <p:nvPr/>
        </p:nvGraphicFramePr>
        <p:xfrm>
          <a:off x="862013" y="4400550"/>
          <a:ext cx="18002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" r:id="rId8" imgW="635000" imgH="228600" progId="Equation.3">
                  <p:embed/>
                </p:oleObj>
              </mc:Choice>
              <mc:Fallback>
                <p:oleObj name="" r:id="rId8" imgW="6350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2013" y="4400550"/>
                        <a:ext cx="1800225" cy="655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96" name="内容占位符 100395"/>
          <p:cNvSpPr>
            <a:spLocks noGrp="1"/>
          </p:cNvSpPr>
          <p:nvPr>
            <p:ph idx="1"/>
          </p:nvPr>
        </p:nvSpPr>
        <p:spPr>
          <a:xfrm>
            <a:off x="1187450" y="188595"/>
            <a:ext cx="7091045" cy="589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续上表（把数学公式写成</a:t>
            </a:r>
            <a:r>
              <a:rPr lang="en-US" altLang="zh-CN"/>
              <a:t>C</a:t>
            </a:r>
            <a:r>
              <a:rPr lang="zh-CN" altLang="en-US" dirty="0"/>
              <a:t>语言表达式）</a:t>
            </a:r>
            <a:endParaRPr lang="zh-CN" altLang="en-US" dirty="0"/>
          </a:p>
        </p:txBody>
      </p:sp>
      <p:graphicFrame>
        <p:nvGraphicFramePr>
          <p:cNvPr id="100407" name="对象 100406"/>
          <p:cNvGraphicFramePr/>
          <p:nvPr/>
        </p:nvGraphicFramePr>
        <p:xfrm>
          <a:off x="1347788" y="1593850"/>
          <a:ext cx="12604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" r:id="rId10" imgW="444500" imgH="228600" progId="Equation.3">
                  <p:embed/>
                </p:oleObj>
              </mc:Choice>
              <mc:Fallback>
                <p:oleObj name="" r:id="rId10" imgW="444500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47788" y="1593850"/>
                        <a:ext cx="1260475" cy="6508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18" name="任意多边形 100417"/>
          <p:cNvSpPr/>
          <p:nvPr/>
        </p:nvSpPr>
        <p:spPr>
          <a:xfrm>
            <a:off x="611188" y="333375"/>
            <a:ext cx="504825" cy="287338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22883" name="内容占位符 12288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把数学公式写成</a:t>
            </a:r>
            <a:r>
              <a:rPr lang="en-US" altLang="zh-CN"/>
              <a:t>C/C++</a:t>
            </a:r>
            <a:r>
              <a:rPr lang="zh-CN" altLang="en-US" dirty="0"/>
              <a:t>语言表达式  </a:t>
            </a:r>
            <a:r>
              <a:rPr lang="zh-CN" altLang="en-US" dirty="0">
                <a:solidFill>
                  <a:schemeClr val="accent2"/>
                </a:solidFill>
              </a:rPr>
              <a:t>注意事项</a:t>
            </a:r>
            <a:r>
              <a:rPr lang="zh-CN" altLang="en-US" dirty="0"/>
              <a:t>：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多级括号要正确配对。（否则编译时会报错）</a:t>
            </a:r>
            <a:endParaRPr lang="zh-CN" altLang="en-US" dirty="0"/>
          </a:p>
          <a:p>
            <a:pPr>
              <a:spcBef>
                <a:spcPct val="50000"/>
              </a:spcBef>
            </a:pPr>
            <a:r>
              <a:rPr lang="zh-CN" altLang="en-US" dirty="0"/>
              <a:t>数学函数名与相应的 </a:t>
            </a:r>
            <a:r>
              <a:rPr lang="en-US" altLang="zh-CN"/>
              <a:t>C/C++ </a:t>
            </a:r>
            <a:r>
              <a:rPr lang="zh-CN" altLang="en-US" dirty="0"/>
              <a:t>语言函数名有差别：</a:t>
            </a:r>
            <a:r>
              <a:rPr lang="en-US" altLang="zh-CN" err="1"/>
              <a:t>arcsin</a:t>
            </a:r>
            <a:r>
              <a:rPr lang="en-US" altLang="zh-CN"/>
              <a:t> &lt;-&gt; </a:t>
            </a:r>
            <a:r>
              <a:rPr lang="en-US" altLang="zh-CN" err="1"/>
              <a:t>asin</a:t>
            </a:r>
            <a:r>
              <a:rPr lang="en-US" altLang="zh-CN"/>
              <a:t>,  </a:t>
            </a:r>
            <a:r>
              <a:rPr lang="en-US" altLang="zh-CN" err="1"/>
              <a:t>arctan</a:t>
            </a:r>
            <a:r>
              <a:rPr lang="en-US" altLang="zh-CN"/>
              <a:t> &lt;-&gt; </a:t>
            </a:r>
            <a:r>
              <a:rPr lang="en-US" altLang="zh-CN" err="1"/>
              <a:t>atan</a:t>
            </a:r>
            <a:r>
              <a:rPr lang="en-US" altLang="zh-CN"/>
              <a:t>,     </a:t>
            </a:r>
            <a:r>
              <a:rPr lang="en-US" altLang="zh-CN" err="1"/>
              <a:t>ln</a:t>
            </a:r>
            <a:r>
              <a:rPr lang="en-US" altLang="zh-CN"/>
              <a:t> &lt;-&gt; log,    log &lt;-&gt; log10,  </a:t>
            </a:r>
            <a:r>
              <a:rPr lang="en-US" altLang="zh-CN">
                <a:latin typeface="新宋体" panose="02010609030101010101" pitchFamily="49" charset="-122"/>
              </a:rPr>
              <a:t>……</a:t>
            </a:r>
            <a:endParaRPr lang="en-US" altLang="zh-CN"/>
          </a:p>
          <a:p>
            <a:pPr>
              <a:spcBef>
                <a:spcPct val="50000"/>
              </a:spcBef>
            </a:pPr>
            <a:r>
              <a:rPr lang="zh-CN" altLang="en-US" dirty="0"/>
              <a:t>手工简写函数要转换为相应的函数：</a:t>
            </a:r>
            <a:br>
              <a:rPr lang="zh-CN" altLang="en-US" dirty="0"/>
            </a:br>
            <a:r>
              <a:rPr lang="en-US" altLang="zh-CN"/>
              <a:t>5^3 -&gt;  5*5*5,          5^6.4 -&gt; pow(5, 6.4)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函数对参数有类型要求，实参表达式有类型。</a:t>
            </a:r>
            <a:endParaRPr lang="zh-CN" altLang="en-US" dirty="0"/>
          </a:p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规定：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实参类型与函数要求不符时，表达式值自动转为函数要求类型的值后再送给函数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endParaRPr lang="zh-CN" altLang="en-US" sz="2400" dirty="0">
              <a:sym typeface="+mn-ea"/>
            </a:endParaRP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例：</a:t>
            </a:r>
            <a:r>
              <a:rPr lang="en-US" altLang="zh-CN" sz="2400">
                <a:sym typeface="+mn-ea"/>
              </a:rPr>
              <a:t>sin </a:t>
            </a:r>
            <a:r>
              <a:rPr lang="zh-CN" altLang="en-US" sz="2400" dirty="0">
                <a:sym typeface="+mn-ea"/>
              </a:rPr>
              <a:t>函数的类型特征为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double  </a:t>
            </a:r>
            <a:r>
              <a:rPr lang="en-US" altLang="zh-CN" sz="2400" err="1">
                <a:solidFill>
                  <a:schemeClr val="tx1"/>
                </a:solidFill>
                <a:sym typeface="+mn-ea"/>
              </a:rPr>
              <a:t>sin(</a:t>
            </a:r>
            <a:r>
              <a:rPr lang="en-US" altLang="zh-CN" sz="2400" err="1">
                <a:solidFill>
                  <a:schemeClr val="accent2"/>
                </a:solidFill>
                <a:sym typeface="+mn-ea"/>
              </a:rPr>
              <a:t>double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)</a:t>
            </a:r>
            <a:endParaRPr lang="en-US" altLang="zh-CN" sz="2400">
              <a:solidFill>
                <a:schemeClr val="hlink"/>
              </a:solidFill>
            </a:endParaRPr>
          </a:p>
          <a:p>
            <a:pPr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下面表达式计算中将出现两次类型转换：</a:t>
            </a:r>
            <a:endParaRPr lang="zh-CN" altLang="en-US" sz="2400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　　　　</a:t>
            </a:r>
            <a:r>
              <a:rPr lang="en-US" altLang="zh-CN" sz="2400">
                <a:sym typeface="+mn-ea"/>
              </a:rPr>
              <a:t>sin(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400">
                <a:sym typeface="+mn-ea"/>
              </a:rPr>
              <a:t>) * sin(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4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问：设 </a:t>
            </a:r>
            <a:r>
              <a:rPr lang="en-US" altLang="zh-CN" sz="2400" err="1">
                <a:sym typeface="+mn-ea"/>
              </a:rPr>
              <a:t>func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的类型特征为 </a:t>
            </a:r>
            <a:r>
              <a:rPr lang="en-US" altLang="zh-CN" sz="2400">
                <a:sym typeface="+mn-ea"/>
              </a:rPr>
              <a:t>int </a:t>
            </a:r>
            <a:r>
              <a:rPr lang="en-US" altLang="zh-CN" sz="2400" err="1">
                <a:sym typeface="+mn-ea"/>
              </a:rPr>
              <a:t>func</a:t>
            </a:r>
            <a:r>
              <a:rPr lang="en-US" altLang="zh-CN" sz="2400">
                <a:sym typeface="+mn-ea"/>
              </a:rPr>
              <a:t> (</a:t>
            </a:r>
            <a:r>
              <a:rPr lang="en-US" altLang="zh-CN" sz="2400" err="1">
                <a:solidFill>
                  <a:schemeClr val="accent2"/>
                </a:solidFill>
                <a:sym typeface="+mn-ea"/>
              </a:rPr>
              <a:t>int</a:t>
            </a:r>
            <a:r>
              <a:rPr lang="en-US" altLang="zh-CN" sz="2400">
                <a:sym typeface="+mn-ea"/>
              </a:rPr>
              <a:t>)</a:t>
            </a:r>
            <a:r>
              <a:rPr lang="zh-CN" altLang="en-US" sz="2400" dirty="0">
                <a:sym typeface="+mn-ea"/>
              </a:rPr>
              <a:t>。如下表达式计算会出现类型转换（几次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哪里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什么？）：</a:t>
            </a:r>
            <a:endParaRPr lang="zh-CN" altLang="en-US" sz="2400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　　　　</a:t>
            </a:r>
            <a:r>
              <a:rPr lang="en-US" altLang="zh-CN" sz="2400">
                <a:sym typeface="+mn-ea"/>
              </a:rPr>
              <a:t>4 * func(3 * 2.7)</a:t>
            </a:r>
            <a:endParaRPr lang="en-US" altLang="zh-CN" sz="2400">
              <a:sym typeface="+mn-ea"/>
            </a:endParaRPr>
          </a:p>
        </p:txBody>
      </p:sp>
      <p:sp>
        <p:nvSpPr>
          <p:cNvPr id="48133" name="标题 4813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2.4.3 </a:t>
            </a:r>
            <a:r>
              <a:rPr lang="zh-CN" altLang="en-US"/>
              <a:t>函数调用中的类型转换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9157" name="文本占位符 49156"/>
          <p:cNvSpPr>
            <a:spLocks noGrp="1"/>
          </p:cNvSpPr>
          <p:nvPr>
            <p:ph type="body" sz="half" idx="4294967295"/>
          </p:nvPr>
        </p:nvSpPr>
        <p:spPr>
          <a:xfrm>
            <a:off x="3383280" y="5300980"/>
            <a:ext cx="5760720" cy="574675"/>
          </a:xfrm>
          <a:ln>
            <a:solidFill>
              <a:schemeClr val="accent2"/>
            </a:solidFill>
            <a:miter/>
          </a:ln>
        </p:spPr>
        <p:txBody>
          <a:bodyPr/>
          <a:lstStyle/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答：全部改成 </a:t>
            </a:r>
            <a:r>
              <a:rPr lang="en-US" altLang="zh-CN"/>
              <a:t>sin(</a:t>
            </a:r>
            <a:r>
              <a:rPr lang="en-US" altLang="zh-CN">
                <a:solidFill>
                  <a:schemeClr val="hlink"/>
                </a:solidFill>
              </a:rPr>
              <a:t>1.0</a:t>
            </a:r>
            <a:r>
              <a:rPr lang="en-US" altLang="zh-CN"/>
              <a:t>/2) </a:t>
            </a:r>
            <a:r>
              <a:rPr lang="zh-CN" altLang="en-US" dirty="0"/>
              <a:t>的形式。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9750" y="485775"/>
            <a:ext cx="8147685" cy="5555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【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例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2-5】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简单</a:t>
            </a:r>
            <a:r>
              <a:rPr lang="zh-CN" altLang="en-US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级数计算：计算                   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的值。</a:t>
            </a:r>
            <a:endParaRPr lang="zh-CN" altLang="en-US" sz="2800"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有问题的程序：</a:t>
            </a:r>
            <a:endParaRPr lang="zh-CN" altLang="en-US" sz="2800"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#include &lt;</a:t>
            </a:r>
            <a:r>
              <a:rPr lang="en-US" altLang="zh-CN" sz="2800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iostream</a:t>
            </a:r>
            <a:r>
              <a:rPr lang="en-US" altLang="zh-CN" sz="280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&gt;</a:t>
            </a:r>
            <a:endParaRPr lang="en-US" altLang="zh-CN" sz="2800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#include &lt;c</a:t>
            </a:r>
            <a:r>
              <a:rPr lang="en-US" altLang="zh-CN" sz="2800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math</a:t>
            </a:r>
            <a:r>
              <a:rPr lang="en-US" altLang="zh-CN" sz="280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&gt;</a:t>
            </a:r>
            <a:endParaRPr lang="en-US" altLang="zh-CN" sz="2800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using namespace std;</a:t>
            </a:r>
            <a:endParaRPr lang="en-US" altLang="zh-CN" sz="2800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800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int main() {</a:t>
            </a:r>
            <a:endParaRPr lang="en-US" altLang="zh-CN" sz="2800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 err="1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   cout</a:t>
            </a:r>
            <a:r>
              <a:rPr lang="en-US" altLang="zh-CN" sz="280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&lt;&lt;  "result: " &lt;&lt; sin(1) + sin(1/2) + sin(1/3) 	+sin(1/4) +sin(1/5) +sin(1/6) + sin(1/7) 	+sin(1/8) + sin(1/9) + sin(1/10);</a:t>
            </a:r>
            <a:endParaRPr lang="en-US" altLang="zh-CN" sz="2800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    return 0;</a:t>
            </a:r>
            <a:endParaRPr lang="en-US" altLang="zh-CN" sz="2800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folHlink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}</a:t>
            </a:r>
            <a:endParaRPr lang="en-US" altLang="zh-CN" sz="2800">
              <a:solidFill>
                <a:schemeClr val="folHlink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800"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如何改正？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  <a:sym typeface="+mn-ea"/>
            </a:endParaRPr>
          </a:p>
        </p:txBody>
      </p:sp>
      <p:graphicFrame>
        <p:nvGraphicFramePr>
          <p:cNvPr id="49155" name="内容占位符 49154"/>
          <p:cNvGraphicFramePr>
            <a:graphicFrameLocks noGrp="1" noChangeAspect="1"/>
          </p:cNvGraphicFramePr>
          <p:nvPr>
            <p:ph idx="1"/>
          </p:nvPr>
        </p:nvGraphicFramePr>
        <p:xfrm>
          <a:off x="5507673" y="332423"/>
          <a:ext cx="12239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" r:id="rId1" imgW="533400" imgH="431800" progId="Equation.3">
                  <p:embed/>
                </p:oleObj>
              </mc:Choice>
              <mc:Fallback>
                <p:oleObj name="" r:id="rId1" imgW="533400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07673" y="332423"/>
                        <a:ext cx="1223963" cy="990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84674" name="标题 2846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2.4.3 </a:t>
            </a:r>
            <a:r>
              <a:rPr lang="en-US" altLang="zh-CN" err="1"/>
              <a:t>inf</a:t>
            </a:r>
            <a:r>
              <a:rPr lang="en-US" altLang="zh-CN"/>
              <a:t> </a:t>
            </a:r>
            <a:r>
              <a:rPr lang="zh-CN" altLang="en-US" dirty="0"/>
              <a:t>与 </a:t>
            </a:r>
            <a:r>
              <a:rPr lang="en-US" altLang="zh-CN" err="1"/>
              <a:t>nan</a:t>
            </a:r>
            <a:endParaRPr lang="zh-CN" altLang="en-US" dirty="0"/>
          </a:p>
        </p:txBody>
      </p:sp>
      <p:sp>
        <p:nvSpPr>
          <p:cNvPr id="284675" name="内容占位符 2846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有些数学计算中对参数的值有要求。在计算机的计算过程中同样也需要满足这些要求。否则会出现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inf </a:t>
            </a:r>
            <a:r>
              <a:rPr lang="zh-CN" altLang="en-US" dirty="0"/>
              <a:t>或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nan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出现</a:t>
            </a:r>
            <a:r>
              <a:rPr lang="en-US" altLang="zh-CN" dirty="0"/>
              <a:t> </a:t>
            </a:r>
            <a:r>
              <a:rPr lang="en-US" altLang="zh-CN" err="1">
                <a:solidFill>
                  <a:schemeClr val="accent2"/>
                </a:solidFill>
              </a:rPr>
              <a:t>inf</a:t>
            </a:r>
            <a:r>
              <a:rPr lang="zh-CN" altLang="en-US" err="1"/>
              <a:t>（</a:t>
            </a:r>
            <a:r>
              <a:rPr lang="en-US" altLang="zh-CN" err="1">
                <a:sym typeface="+mn-ea"/>
              </a:rPr>
              <a:t>infinite, </a:t>
            </a:r>
            <a:r>
              <a:rPr lang="zh-CN" altLang="en-US" dirty="0">
                <a:solidFill>
                  <a:schemeClr val="accent2"/>
                </a:solidFill>
              </a:rPr>
              <a:t>无穷大）</a:t>
            </a:r>
            <a:r>
              <a:rPr lang="zh-CN" altLang="en-US" dirty="0"/>
              <a:t>是因为</a:t>
            </a:r>
            <a:r>
              <a:rPr lang="zh-CN" altLang="en-US" dirty="0">
                <a:solidFill>
                  <a:schemeClr val="accent2"/>
                </a:solidFill>
              </a:rPr>
              <a:t>表达式的求值结果超出浮点数的表示范围</a:t>
            </a:r>
            <a:r>
              <a:rPr lang="zh-CN" altLang="en-US" dirty="0"/>
              <a:t>。常见情况是在表达式中出现了以 </a:t>
            </a:r>
            <a:r>
              <a:rPr lang="en-US" altLang="zh-CN"/>
              <a:t>0 </a:t>
            </a:r>
            <a:r>
              <a:rPr lang="zh-CN" altLang="en-US" dirty="0"/>
              <a:t>作为除数。</a:t>
            </a:r>
            <a:endParaRPr lang="zh-CN" altLang="en-US" dirty="0"/>
          </a:p>
          <a:p>
            <a:r>
              <a:rPr lang="zh-CN" altLang="en-US" dirty="0"/>
              <a:t>出现</a:t>
            </a:r>
            <a:r>
              <a:rPr lang="en-US" altLang="zh-CN" dirty="0"/>
              <a:t> </a:t>
            </a:r>
            <a:r>
              <a:rPr lang="en-US" altLang="zh-CN" err="1">
                <a:solidFill>
                  <a:schemeClr val="accent2"/>
                </a:solidFill>
              </a:rPr>
              <a:t>nan</a:t>
            </a:r>
            <a:r>
              <a:rPr lang="zh-CN" altLang="en-US" dirty="0"/>
              <a:t>（</a:t>
            </a:r>
            <a:r>
              <a:rPr lang="en-US" altLang="zh-CN" err="1">
                <a:sym typeface="+mn-ea"/>
              </a:rPr>
              <a:t>Not</a:t>
            </a:r>
            <a:r>
              <a:rPr lang="en-US" altLang="zh-CN">
                <a:sym typeface="+mn-ea"/>
              </a:rPr>
              <a:t> a number</a:t>
            </a:r>
            <a:r>
              <a:rPr lang="zh-CN" altLang="en-US">
                <a:sym typeface="+mn-ea"/>
              </a:rPr>
              <a:t>，</a:t>
            </a:r>
            <a:r>
              <a:rPr lang="zh-CN" altLang="en-US" dirty="0">
                <a:solidFill>
                  <a:schemeClr val="accent2"/>
                </a:solidFill>
              </a:rPr>
              <a:t>无效数字</a:t>
            </a:r>
            <a:r>
              <a:rPr lang="zh-CN" altLang="en-US" dirty="0"/>
              <a:t>）是因为</a:t>
            </a:r>
            <a:r>
              <a:rPr lang="zh-CN" altLang="en-US" dirty="0">
                <a:solidFill>
                  <a:schemeClr val="accent2"/>
                </a:solidFill>
              </a:rPr>
              <a:t>对浮点数进行了未定义的操作</a:t>
            </a:r>
            <a:r>
              <a:rPr lang="zh-CN" altLang="en-US" dirty="0"/>
              <a:t>，如对负数求开方或求对数。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2045335"/>
            <a:ext cx="8136255" cy="433641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以上教学内容可以配合一次上机练习。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参见本文件尾部的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“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第二周上机练习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”</a:t>
            </a:r>
            <a:endParaRPr lang="en-US" altLang="zh-CN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新宋体" panose="02010609030101010101" pitchFamily="49" charset="-122"/>
                <a:sym typeface="+mn-ea"/>
              </a:rPr>
              <a:t>第 </a:t>
            </a:r>
            <a:r>
              <a:rPr lang="en-US" altLang="zh-CN" b="1">
                <a:ea typeface="新宋体" panose="02010609030101010101" pitchFamily="49" charset="-122"/>
                <a:sym typeface="+mn-ea"/>
              </a:rPr>
              <a:t>2 </a:t>
            </a:r>
            <a:r>
              <a:rPr lang="zh-CN" altLang="en-US" b="1" dirty="0">
                <a:ea typeface="新宋体" panose="02010609030101010101" pitchFamily="49" charset="-122"/>
                <a:sym typeface="+mn-ea"/>
              </a:rPr>
              <a:t>章  数据</a:t>
            </a:r>
            <a:r>
              <a:rPr lang="zh-CN" altLang="en-US" b="1">
                <a:ea typeface="新宋体" panose="02010609030101010101" pitchFamily="49" charset="-122"/>
                <a:sym typeface="+mn-ea"/>
              </a:rPr>
              <a:t>与简单计算程序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None/>
            </a:pPr>
            <a:r>
              <a:rPr lang="zh-CN" altLang="zh-CN"/>
              <a:t>2.1 基本字符、名字表示、标识符和关键字</a:t>
            </a:r>
            <a:endParaRPr lang="zh-CN" altLang="zh-CN"/>
          </a:p>
          <a:p>
            <a:pPr marL="0" algn="l">
              <a:buNone/>
            </a:pPr>
            <a:r>
              <a:rPr lang="zh-CN" altLang="zh-CN"/>
              <a:t>2.2 常用数据类型</a:t>
            </a:r>
            <a:endParaRPr lang="zh-CN" altLang="zh-CN"/>
          </a:p>
          <a:p>
            <a:pPr marL="0" indent="0">
              <a:buNone/>
            </a:pPr>
            <a:r>
              <a:rPr lang="zh-CN" altLang="en-US"/>
              <a:t>2.</a:t>
            </a:r>
            <a:r>
              <a:rPr lang="en-US" altLang="zh-CN"/>
              <a:t>3</a:t>
            </a:r>
            <a:r>
              <a:rPr lang="zh-CN" altLang="en-US"/>
              <a:t> 运算符、表达式与计算</a:t>
            </a:r>
            <a:endParaRPr lang="zh-CN" altLang="en-US"/>
          </a:p>
          <a:p>
            <a:pPr marL="0" algn="l">
              <a:buNone/>
            </a:pPr>
            <a:r>
              <a:rPr lang="zh-CN" altLang="zh-CN"/>
              <a:t>2.4 数学函数及其使用</a:t>
            </a:r>
            <a:endParaRPr lang="zh-CN" altLang="zh-CN"/>
          </a:p>
          <a:p>
            <a:pPr marL="0" algn="l">
              <a:buNone/>
            </a:pPr>
            <a:r>
              <a:rPr lang="zh-CN" altLang="en-US">
                <a:solidFill>
                  <a:srgbClr val="FF0000"/>
                </a:solidFill>
              </a:rPr>
              <a:t>2.5 基本输出功能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*</a:t>
            </a:r>
            <a:r>
              <a:rPr lang="zh-CN" altLang="en-US">
                <a:sym typeface="+mn-ea"/>
              </a:rPr>
              <a:t>2.6 计算机中的数值表示与存储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2.7 Dev-C++中的辅助编辑功能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14692" name="内容占位符 114691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pPr>
              <a:spcBef>
                <a:spcPct val="25000"/>
              </a:spcBef>
            </a:pPr>
            <a:r>
              <a:rPr lang="zh-CN" altLang="en-US" dirty="0"/>
              <a:t>合法标识符</a:t>
            </a:r>
            <a:r>
              <a:rPr lang="zh-CN" altLang="en-US"/>
              <a:t>示例：</a:t>
            </a:r>
            <a:endParaRPr lang="zh-CN" altLang="en-US"/>
          </a:p>
          <a:p>
            <a:pPr lvl="1">
              <a:spcBef>
                <a:spcPct val="25000"/>
              </a:spcBef>
              <a:buNone/>
            </a:pPr>
            <a:r>
              <a:rPr lang="en-US" altLang="zh-CN"/>
              <a:t>abcd  sin  Beijing   </a:t>
            </a:r>
            <a:r>
              <a:rPr lang="en-US" altLang="zh-CN" err="1"/>
              <a:t>C_Programming</a:t>
            </a:r>
            <a:r>
              <a:rPr lang="en-US" altLang="zh-CN"/>
              <a:t>    a3b06</a:t>
            </a:r>
            <a:endParaRPr lang="en-US" altLang="zh-CN"/>
          </a:p>
          <a:p>
            <a:pPr lvl="1">
              <a:spcBef>
                <a:spcPct val="25000"/>
              </a:spcBef>
              <a:buNone/>
            </a:pPr>
            <a:r>
              <a:rPr lang="en-US" altLang="zh-CN"/>
              <a:t>while   sx211_12a   abc__     _f2048     ____ </a:t>
            </a:r>
            <a:endParaRPr lang="en-US" altLang="zh-CN"/>
          </a:p>
          <a:p>
            <a:pPr>
              <a:spcBef>
                <a:spcPct val="25000"/>
              </a:spcBef>
            </a:pPr>
            <a:r>
              <a:rPr lang="zh-CN" altLang="en-US" dirty="0">
                <a:ea typeface="新宋体" panose="02010609030101010101" pitchFamily="49" charset="-122"/>
              </a:rPr>
              <a:t>不合法标识符：</a:t>
            </a:r>
            <a:endParaRPr lang="zh-CN" altLang="en-US" dirty="0">
              <a:ea typeface="新宋体" panose="02010609030101010101" pitchFamily="49" charset="-122"/>
            </a:endParaRPr>
          </a:p>
          <a:p>
            <a:pPr>
              <a:spcBef>
                <a:spcPct val="25000"/>
              </a:spcBef>
              <a:buNone/>
            </a:pPr>
            <a:r>
              <a:rPr lang="zh-CN" altLang="en-US" dirty="0">
                <a:ea typeface="新宋体" panose="02010609030101010101" pitchFamily="49" charset="-122"/>
              </a:rPr>
              <a:t>	</a:t>
            </a:r>
            <a:r>
              <a:rPr lang="en-US" altLang="zh-CN">
                <a:solidFill>
                  <a:schemeClr val="accent2"/>
                </a:solidFill>
                <a:ea typeface="新宋体" panose="02010609030101010101" pitchFamily="49" charset="-122"/>
              </a:rPr>
              <a:t>2</a:t>
            </a:r>
            <a:r>
              <a:rPr lang="en-US" altLang="zh-CN">
                <a:ea typeface="新宋体" panose="02010609030101010101" pitchFamily="49" charset="-122"/>
              </a:rPr>
              <a:t>A    A</a:t>
            </a:r>
            <a:r>
              <a:rPr lang="en-US" altLang="zh-CN">
                <a:solidFill>
                  <a:srgbClr val="FF0000"/>
                </a:solidFill>
                <a:ea typeface="新宋体" panose="02010609030101010101" pitchFamily="49" charset="-122"/>
              </a:rPr>
              <a:t>-</a:t>
            </a:r>
            <a:r>
              <a:rPr lang="en-US" altLang="zh-CN">
                <a:ea typeface="新宋体" panose="02010609030101010101" pitchFamily="49" charset="-122"/>
              </a:rPr>
              <a:t>B         area</a:t>
            </a:r>
            <a:r>
              <a:rPr lang="en-US" altLang="zh-CN">
                <a:solidFill>
                  <a:schemeClr val="hlink"/>
                </a:solidFill>
                <a:ea typeface="新宋体" panose="02010609030101010101" pitchFamily="49" charset="-122"/>
              </a:rPr>
              <a:t> </a:t>
            </a:r>
            <a:r>
              <a:rPr lang="en-US" altLang="zh-CN">
                <a:ea typeface="新宋体" panose="02010609030101010101" pitchFamily="49" charset="-122"/>
              </a:rPr>
              <a:t>of circle       M</a:t>
            </a:r>
            <a:r>
              <a:rPr lang="en-US" altLang="zh-CN">
                <a:solidFill>
                  <a:schemeClr val="hlink"/>
                </a:solidFill>
                <a:ea typeface="新宋体" panose="02010609030101010101" pitchFamily="49" charset="-122"/>
              </a:rPr>
              <a:t>.</a:t>
            </a:r>
            <a:r>
              <a:rPr lang="en-US" altLang="zh-CN">
                <a:ea typeface="新宋体" panose="02010609030101010101" pitchFamily="49" charset="-122"/>
              </a:rPr>
              <a:t>D</a:t>
            </a:r>
            <a:endParaRPr lang="en-US" altLang="zh-CN">
              <a:ea typeface="新宋体" panose="02010609030101010101" pitchFamily="49" charset="-122"/>
            </a:endParaRPr>
          </a:p>
          <a:p>
            <a:pPr>
              <a:spcBef>
                <a:spcPct val="25000"/>
              </a:spcBef>
            </a:pPr>
            <a:r>
              <a:rPr lang="zh-CN" altLang="en-US" dirty="0"/>
              <a:t>合法的标识符可以用于表达式或语句：</a:t>
            </a:r>
            <a:endParaRPr lang="zh-CN" altLang="en-US" dirty="0"/>
          </a:p>
          <a:p>
            <a:pPr>
              <a:spcBef>
                <a:spcPct val="25000"/>
              </a:spcBef>
              <a:buNone/>
            </a:pPr>
            <a:r>
              <a:rPr lang="zh-CN" altLang="en-US" dirty="0"/>
              <a:t>	例：</a:t>
            </a:r>
            <a:r>
              <a:rPr lang="en-US" altLang="zh-CN">
                <a:solidFill>
                  <a:srgbClr val="FF0000"/>
                </a:solidFill>
              </a:rPr>
              <a:t>x3</a:t>
            </a:r>
            <a:r>
              <a:rPr lang="en-US" altLang="zh-CN"/>
              <a:t> + 5        </a:t>
            </a:r>
            <a:r>
              <a:rPr lang="en-US" altLang="zh-CN">
                <a:solidFill>
                  <a:srgbClr val="FF0000"/>
                </a:solidFill>
              </a:rPr>
              <a:t>ab_400</a:t>
            </a:r>
            <a:r>
              <a:rPr lang="en-US" altLang="zh-CN"/>
              <a:t> + </a:t>
            </a:r>
            <a:r>
              <a:rPr lang="en-US" altLang="zh-CN" err="1">
                <a:solidFill>
                  <a:srgbClr val="FF0000"/>
                </a:solidFill>
              </a:rPr>
              <a:t>xy</a:t>
            </a:r>
            <a:r>
              <a:rPr lang="en-US" altLang="zh-CN">
                <a:solidFill>
                  <a:srgbClr val="FF0000"/>
                </a:solidFill>
              </a:rPr>
              <a:t>__</a:t>
            </a:r>
            <a:r>
              <a:rPr lang="en-US" altLang="zh-CN"/>
              <a:t> / 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endParaRPr lang="en-US" altLang="zh-CN">
              <a:solidFill>
                <a:schemeClr val="hlink"/>
              </a:solidFill>
            </a:endParaRPr>
          </a:p>
          <a:p>
            <a:pPr>
              <a:spcBef>
                <a:spcPct val="25000"/>
              </a:spcBef>
            </a:pPr>
            <a:r>
              <a:rPr lang="zh-CN" altLang="en-US">
                <a:solidFill>
                  <a:schemeClr val="accent2"/>
                </a:solidFill>
                <a:ea typeface="楷体" panose="02010609060101010101" pitchFamily="49" charset="-122"/>
              </a:rPr>
              <a:t>尽量采用能说明程序对象意义</a:t>
            </a:r>
            <a:r>
              <a:rPr lang="zh-CN" altLang="en-US" dirty="0">
                <a:solidFill>
                  <a:schemeClr val="accent2"/>
                </a:solidFill>
                <a:ea typeface="楷体" panose="02010609060101010101" pitchFamily="49" charset="-122"/>
              </a:rPr>
              <a:t>的标识符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例</a:t>
            </a:r>
            <a:r>
              <a:rPr lang="zh-CN" altLang="en-US" dirty="0">
                <a:ea typeface="新宋体" panose="02010609030101010101" pitchFamily="49" charset="-122"/>
              </a:rPr>
              <a:t>如：</a:t>
            </a:r>
            <a:r>
              <a:rPr lang="en-US" altLang="zh-CN">
                <a:ea typeface="新宋体" panose="02010609030101010101" pitchFamily="49" charset="-122"/>
              </a:rPr>
              <a:t>min </a:t>
            </a:r>
            <a:r>
              <a:rPr lang="zh-CN" altLang="en-US" dirty="0">
                <a:ea typeface="新宋体" panose="02010609030101010101" pitchFamily="49" charset="-122"/>
              </a:rPr>
              <a:t>表示最小值，</a:t>
            </a:r>
            <a:r>
              <a:rPr lang="en-US" altLang="zh-CN">
                <a:ea typeface="新宋体" panose="02010609030101010101" pitchFamily="49" charset="-122"/>
              </a:rPr>
              <a:t>average </a:t>
            </a:r>
            <a:r>
              <a:rPr lang="zh-CN" altLang="en-US" dirty="0">
                <a:ea typeface="新宋体" panose="02010609030101010101" pitchFamily="49" charset="-122"/>
              </a:rPr>
              <a:t>表示平均值，</a:t>
            </a:r>
            <a:r>
              <a:rPr lang="en-US" altLang="zh-CN">
                <a:ea typeface="新宋体" panose="02010609030101010101" pitchFamily="49" charset="-122"/>
              </a:rPr>
              <a:t>day </a:t>
            </a:r>
            <a:r>
              <a:rPr lang="zh-CN" altLang="en-US" dirty="0">
                <a:ea typeface="新宋体" panose="02010609030101010101" pitchFamily="49" charset="-122"/>
              </a:rPr>
              <a:t>表示日期。</a:t>
            </a:r>
            <a:endParaRPr lang="zh-CN" altLang="en-US"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39266" name="标题 1392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b="1"/>
              <a:t>2.5  </a:t>
            </a:r>
            <a:r>
              <a:rPr lang="zh-CN" altLang="en-US" b="1"/>
              <a:t>基本</a:t>
            </a:r>
            <a:r>
              <a:rPr lang="zh-CN" altLang="en-US" b="1" dirty="0"/>
              <a:t>输出功能</a:t>
            </a:r>
            <a:endParaRPr lang="zh-CN" altLang="en-US" b="1" dirty="0"/>
          </a:p>
        </p:txBody>
      </p:sp>
      <p:sp>
        <p:nvSpPr>
          <p:cNvPr id="139267" name="内容占位符 13926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/>
              <a:t>C/C++ </a:t>
            </a:r>
            <a:r>
              <a:rPr lang="zh-CN" altLang="en-US" dirty="0"/>
              <a:t>语言规范定义了一个很大的标准库，其中提供了许多常用功能，供我们在编程中使用。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每个 </a:t>
            </a:r>
            <a:r>
              <a:rPr lang="en-US" altLang="zh-CN" dirty="0"/>
              <a:t>C/</a:t>
            </a:r>
            <a:r>
              <a:rPr lang="en-US" altLang="zh-CN"/>
              <a:t>C++ </a:t>
            </a:r>
            <a:r>
              <a:rPr lang="zh-CN" altLang="en-US" dirty="0"/>
              <a:t>系统都包含了标准库，程序中可以使用的基本输出功能也由标准库提供。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/>
              <a:t>C++ </a:t>
            </a:r>
            <a:r>
              <a:rPr lang="zh-CN" altLang="en-US" dirty="0"/>
              <a:t>的输出功能基于</a:t>
            </a:r>
            <a:r>
              <a:rPr lang="zh-CN" altLang="en-US" sz="3600" dirty="0">
                <a:solidFill>
                  <a:schemeClr val="hlink"/>
                </a:solidFill>
              </a:rPr>
              <a:t>流</a:t>
            </a:r>
            <a:r>
              <a:rPr lang="zh-CN" altLang="en-US" dirty="0"/>
              <a:t>的概念，</a:t>
            </a:r>
            <a:r>
              <a:rPr lang="en-US" altLang="zh-CN" err="1">
                <a:solidFill>
                  <a:srgbClr val="FF0000"/>
                </a:solidFill>
              </a:rPr>
              <a:t>cout </a:t>
            </a:r>
            <a:r>
              <a:rPr lang="zh-CN" altLang="en-US" dirty="0"/>
              <a:t>就是一个</a:t>
            </a:r>
            <a:r>
              <a:rPr lang="zh-CN" altLang="en-US" dirty="0">
                <a:solidFill>
                  <a:srgbClr val="FF0000"/>
                </a:solidFill>
              </a:rPr>
              <a:t>标准输出流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程序对</a:t>
            </a:r>
            <a:r>
              <a:rPr lang="en-US" altLang="zh-CN" err="1">
                <a:solidFill>
                  <a:srgbClr val="FF0000"/>
                </a:solidFill>
              </a:rPr>
              <a:t>cout </a:t>
            </a:r>
            <a:r>
              <a:rPr lang="zh-CN" altLang="en-US" dirty="0">
                <a:solidFill>
                  <a:srgbClr val="FF0000"/>
                </a:solidFill>
              </a:rPr>
              <a:t>的输出默认将送到屏幕或屏幕中特定窗口中显示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经常用到输出 </a:t>
            </a:r>
            <a:r>
              <a:rPr lang="en-US" altLang="zh-CN" dirty="0">
                <a:solidFill>
                  <a:srgbClr val="FF0000"/>
                </a:solidFill>
              </a:rPr>
              <a:t>endl</a:t>
            </a:r>
            <a:r>
              <a:rPr lang="en-US" altLang="zh-CN" dirty="0"/>
              <a:t> </a:t>
            </a:r>
            <a:r>
              <a:rPr lang="zh-CN" altLang="en-US" dirty="0"/>
              <a:t>，它是一个由</a:t>
            </a:r>
            <a:r>
              <a:rPr lang="en-US" altLang="zh-CN" dirty="0"/>
              <a:t> C++ </a:t>
            </a:r>
            <a:r>
              <a:rPr lang="zh-CN" altLang="en-US" dirty="0"/>
              <a:t>内部定义的符号常量</a:t>
            </a:r>
            <a:r>
              <a:rPr lang="en-US" altLang="zh-CN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换行符</a:t>
            </a:r>
            <a:r>
              <a:rPr lang="en-US" altLang="zh-CN" dirty="0"/>
              <a:t>”</a:t>
            </a:r>
            <a:r>
              <a:rPr lang="zh-CN" altLang="en-US" dirty="0"/>
              <a:t>，用于让光标移动于下一行进行输出。可以根据需要而输出</a:t>
            </a:r>
            <a:r>
              <a:rPr lang="en-US" altLang="zh-CN" dirty="0"/>
              <a:t>1</a:t>
            </a:r>
            <a:r>
              <a:rPr lang="zh-CN" altLang="en-US" dirty="0"/>
              <a:t>个或多个。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0291" name="内容占位符 140290"/>
          <p:cNvSpPr>
            <a:spLocks noGrp="1"/>
          </p:cNvSpPr>
          <p:nvPr>
            <p:ph idx="1"/>
          </p:nvPr>
        </p:nvSpPr>
        <p:spPr>
          <a:xfrm>
            <a:off x="539750" y="426085"/>
            <a:ext cx="8136255" cy="5955665"/>
          </a:xfrm>
        </p:spPr>
        <p:txBody>
          <a:bodyPr/>
          <a:lstStyle/>
          <a:p>
            <a:r>
              <a:rPr lang="zh-CN" altLang="en-US" dirty="0"/>
              <a:t>标准输出流 </a:t>
            </a:r>
            <a:r>
              <a:rPr lang="en-US" altLang="zh-CN" err="1">
                <a:solidFill>
                  <a:schemeClr val="hlink"/>
                </a:solidFill>
              </a:rPr>
              <a:t>cout</a:t>
            </a:r>
            <a:r>
              <a:rPr lang="en-US" altLang="zh-CN"/>
              <a:t> </a:t>
            </a:r>
            <a:r>
              <a:rPr lang="zh-CN" altLang="en-US" dirty="0"/>
              <a:t>在标准库文件 </a:t>
            </a:r>
            <a:r>
              <a:rPr lang="en-US" altLang="zh-CN" err="1"/>
              <a:t>iostream</a:t>
            </a:r>
            <a:r>
              <a:rPr lang="en-US" altLang="zh-CN"/>
              <a:t> </a:t>
            </a:r>
            <a:r>
              <a:rPr lang="zh-CN" altLang="en-US" dirty="0"/>
              <a:t>中定义。要使用 </a:t>
            </a:r>
            <a:r>
              <a:rPr lang="en-US" altLang="zh-CN" err="1"/>
              <a:t>cout</a:t>
            </a:r>
            <a:r>
              <a:rPr lang="en-US" altLang="zh-CN"/>
              <a:t> </a:t>
            </a:r>
            <a:r>
              <a:rPr lang="zh-CN" altLang="en-US" dirty="0"/>
              <a:t>和相关功能，程序中必须写：</a:t>
            </a:r>
            <a:endParaRPr lang="zh-CN" altLang="en-US" dirty="0"/>
          </a:p>
          <a:p>
            <a:pPr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#include &lt;</a:t>
            </a:r>
            <a:r>
              <a:rPr lang="en-US" altLang="zh-CN" err="1">
                <a:solidFill>
                  <a:srgbClr val="FF0000"/>
                </a:solidFill>
              </a:rPr>
              <a:t>iostream</a:t>
            </a:r>
            <a:r>
              <a:rPr lang="en-US" altLang="zh-CN">
                <a:solidFill>
                  <a:srgbClr val="FF0000"/>
                </a:solidFill>
              </a:rPr>
              <a:t>&gt;</a:t>
            </a:r>
            <a:endParaRPr lang="en-US" altLang="zh-CN"/>
          </a:p>
          <a:p>
            <a:r>
              <a:rPr lang="zh-CN" altLang="en-US" dirty="0"/>
              <a:t>打开命名空间 </a:t>
            </a:r>
            <a:r>
              <a:rPr lang="en-US" altLang="zh-CN"/>
              <a:t>std </a:t>
            </a:r>
            <a:r>
              <a:rPr lang="zh-CN" altLang="en-US" dirty="0"/>
              <a:t>，使程序中能使用</a:t>
            </a:r>
            <a:r>
              <a:rPr lang="en-US" altLang="zh-CN" err="1"/>
              <a:t>cout</a:t>
            </a:r>
            <a:r>
              <a:rPr lang="zh-CN" altLang="en-US" dirty="0"/>
              <a:t>：</a:t>
            </a:r>
            <a:endParaRPr lang="zh-CN" altLang="en-US" dirty="0"/>
          </a:p>
          <a:p>
            <a:pPr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rgbClr val="FF0000"/>
                </a:solidFill>
              </a:rPr>
              <a:t>using </a:t>
            </a:r>
            <a:r>
              <a:rPr lang="en-US" altLang="zh-CN" err="1">
                <a:solidFill>
                  <a:srgbClr val="FF0000"/>
                </a:solidFill>
              </a:rPr>
              <a:t>namespce</a:t>
            </a:r>
            <a:r>
              <a:rPr lang="en-US" altLang="zh-CN">
                <a:solidFill>
                  <a:srgbClr val="FF0000"/>
                </a:solidFill>
              </a:rPr>
              <a:t> std;</a:t>
            </a:r>
            <a:endParaRPr lang="en-US" altLang="zh-CN"/>
          </a:p>
          <a:p>
            <a:pPr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dirty="0"/>
              <a:t>针对</a:t>
            </a:r>
            <a:r>
              <a:rPr lang="en-US" altLang="zh-CN" dirty="0"/>
              <a:t> </a:t>
            </a:r>
            <a:r>
              <a:rPr lang="en-US" altLang="zh-CN" err="1"/>
              <a:t>cout</a:t>
            </a:r>
            <a:r>
              <a:rPr lang="en-US" altLang="zh-CN"/>
              <a:t> </a:t>
            </a:r>
            <a:r>
              <a:rPr lang="zh-CN" altLang="en-US" dirty="0"/>
              <a:t>输出用“</a:t>
            </a:r>
            <a:r>
              <a:rPr lang="en-US" altLang="zh-CN">
                <a:solidFill>
                  <a:schemeClr val="hlink"/>
                </a:solidFill>
              </a:rPr>
              <a:t>&lt;&lt;</a:t>
            </a:r>
            <a:r>
              <a:rPr lang="en-US" altLang="zh-CN"/>
              <a:t>”</a:t>
            </a:r>
            <a:r>
              <a:rPr lang="zh-CN" altLang="en-US" dirty="0"/>
              <a:t>（称为</a:t>
            </a:r>
            <a:r>
              <a:rPr lang="zh-CN" altLang="en-US" dirty="0">
                <a:solidFill>
                  <a:schemeClr val="hlink"/>
                </a:solidFill>
              </a:rPr>
              <a:t>插入运算符</a:t>
            </a:r>
            <a:r>
              <a:rPr lang="zh-CN" altLang="en-US" dirty="0"/>
              <a:t>）描述，后跟一个表达式，表示要求将这个表达式的求值结果送入输出流</a:t>
            </a:r>
            <a:r>
              <a:rPr lang="en-US" altLang="zh-CN" dirty="0"/>
              <a:t> </a:t>
            </a:r>
            <a:r>
              <a:rPr lang="en-US" altLang="zh-CN" err="1"/>
              <a:t>cout</a:t>
            </a:r>
            <a:r>
              <a:rPr lang="zh-CN" altLang="en-US" dirty="0"/>
              <a:t>，输出到标准输出设备。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可以输出多个表达式的值，每个表达式之前都写“</a:t>
            </a:r>
            <a:r>
              <a:rPr lang="en-US" altLang="zh-CN"/>
              <a:t>&lt;&lt;”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buNone/>
            </a:pPr>
            <a:r>
              <a:rPr lang="en-US" altLang="zh-CN"/>
              <a:t>	</a:t>
            </a:r>
            <a:r>
              <a:rPr lang="en-US" altLang="zh-CN" err="1"/>
              <a:t>cout</a:t>
            </a:r>
            <a:r>
              <a:rPr lang="en-US" altLang="zh-CN"/>
              <a:t> &lt;&lt; "Hello, " &lt;&lt; "world!" &lt;&lt; </a:t>
            </a:r>
            <a:r>
              <a:rPr lang="en-US" altLang="zh-CN" err="1"/>
              <a:t>endl</a:t>
            </a:r>
            <a:r>
              <a:rPr lang="en-US" altLang="zh-CN"/>
              <a:t>;</a:t>
            </a:r>
            <a:endParaRPr lang="en-US" altLang="zh-CN"/>
          </a:p>
        </p:txBody>
      </p:sp>
    </p:spTree>
  </p:cSld>
  <p:clrMapOvr>
    <a:masterClrMapping/>
  </p:clrMapOvr>
  <p:transition spd="med">
    <p:rand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1315" name="内容占位符 141314"/>
          <p:cNvSpPr>
            <a:spLocks noGrp="1"/>
          </p:cNvSpPr>
          <p:nvPr>
            <p:ph idx="1"/>
          </p:nvPr>
        </p:nvSpPr>
        <p:spPr>
          <a:xfrm>
            <a:off x="539750" y="247015"/>
            <a:ext cx="8208645" cy="6134735"/>
          </a:xfrm>
        </p:spPr>
        <p:txBody>
          <a:bodyPr/>
          <a:lstStyle/>
          <a:p>
            <a:r>
              <a:rPr lang="zh-CN" altLang="en-US" sz="2400" dirty="0"/>
              <a:t>用 </a:t>
            </a:r>
            <a:r>
              <a:rPr lang="en-US" altLang="zh-CN" sz="2400" err="1"/>
              <a:t>cout</a:t>
            </a:r>
            <a:r>
              <a:rPr lang="en-US" altLang="zh-CN" sz="2400"/>
              <a:t> &lt;&lt; </a:t>
            </a:r>
            <a:r>
              <a:rPr lang="zh-CN" altLang="en-US" sz="2400" dirty="0"/>
              <a:t>输出表达式的类型为</a:t>
            </a:r>
            <a:r>
              <a:rPr lang="zh-CN" altLang="en-US" sz="2400" dirty="0">
                <a:solidFill>
                  <a:schemeClr val="hlink"/>
                </a:solidFill>
              </a:rPr>
              <a:t>字符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chemeClr val="hlink"/>
                </a:solidFill>
              </a:rPr>
              <a:t>字符串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chemeClr val="hlink"/>
                </a:solidFill>
              </a:rPr>
              <a:t>整数</a:t>
            </a:r>
            <a:r>
              <a:rPr lang="zh-CN" altLang="en-US" sz="2400" dirty="0"/>
              <a:t>时，执行中将以自然的形式输出结果。</a:t>
            </a:r>
            <a:endParaRPr lang="zh-CN" altLang="en-US" sz="2400" dirty="0"/>
          </a:p>
          <a:p>
            <a:r>
              <a:rPr lang="zh-CN" altLang="en-US" sz="2400" dirty="0"/>
              <a:t>在输出各种</a:t>
            </a:r>
            <a:r>
              <a:rPr lang="zh-CN" altLang="en-US" sz="2400" dirty="0">
                <a:solidFill>
                  <a:schemeClr val="hlink"/>
                </a:solidFill>
              </a:rPr>
              <a:t>浮点数</a:t>
            </a:r>
            <a:r>
              <a:rPr lang="zh-CN" altLang="en-US" sz="2400" dirty="0"/>
              <a:t>类型的值时，</a:t>
            </a:r>
            <a:r>
              <a:rPr lang="en-US" altLang="zh-CN" sz="2400" err="1"/>
              <a:t>cout</a:t>
            </a:r>
            <a:r>
              <a:rPr lang="en-US" altLang="zh-CN" sz="2400"/>
              <a:t> </a:t>
            </a:r>
            <a:r>
              <a:rPr lang="zh-CN" altLang="en-US" sz="2400" dirty="0"/>
              <a:t>产生输出时自动调整，会按默认精度，以小数形式或科学计数法输出。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有一组</a:t>
            </a:r>
            <a:r>
              <a:rPr lang="en-US" altLang="zh-CN" sz="2400"/>
              <a:t>I/O</a:t>
            </a:r>
            <a:r>
              <a:rPr lang="zh-CN" altLang="en-US" sz="2400" dirty="0"/>
              <a:t>流的</a:t>
            </a:r>
            <a:r>
              <a:rPr lang="zh-CN" altLang="en-US" sz="2400" dirty="0">
                <a:solidFill>
                  <a:schemeClr val="hlink"/>
                </a:solidFill>
              </a:rPr>
              <a:t>操纵符</a:t>
            </a:r>
            <a:r>
              <a:rPr lang="zh-CN" altLang="en-US" sz="2400" dirty="0"/>
              <a:t>用于说明特殊输出要求。要使用则需要在源程序中写有：</a:t>
            </a:r>
            <a:r>
              <a:rPr lang="en-US" altLang="zh-CN" sz="2400">
                <a:solidFill>
                  <a:srgbClr val="FF0000"/>
                </a:solidFill>
              </a:rPr>
              <a:t>#include &lt;</a:t>
            </a:r>
            <a:r>
              <a:rPr lang="en-US" altLang="zh-CN" sz="2400" err="1">
                <a:solidFill>
                  <a:srgbClr val="FF0000"/>
                </a:solidFill>
              </a:rPr>
              <a:t>iomanip</a:t>
            </a:r>
            <a:r>
              <a:rPr lang="en-US" altLang="zh-CN" sz="2400">
                <a:solidFill>
                  <a:srgbClr val="FF0000"/>
                </a:solidFill>
              </a:rPr>
              <a:t>&gt;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err="1">
                <a:solidFill>
                  <a:schemeClr val="hlink"/>
                </a:solidFill>
              </a:rPr>
              <a:t>setw(n</a:t>
            </a:r>
            <a:r>
              <a:rPr lang="en-US" altLang="zh-CN" sz="2400">
                <a:solidFill>
                  <a:schemeClr val="hlink"/>
                </a:solidFill>
              </a:rPr>
              <a:t>)</a:t>
            </a:r>
            <a:r>
              <a:rPr lang="en-US" altLang="zh-CN" sz="2400"/>
              <a:t>  </a:t>
            </a:r>
            <a:r>
              <a:rPr lang="zh-CN" altLang="en-US" sz="2400" dirty="0"/>
              <a:t>用于设定实际输出宽度为</a:t>
            </a:r>
            <a:r>
              <a:rPr lang="en-US" altLang="zh-CN" sz="2400"/>
              <a:t>n</a:t>
            </a:r>
            <a:r>
              <a:rPr lang="zh-CN" altLang="en-US" sz="2400" dirty="0"/>
              <a:t>个字符位置，实际输出在这段位置中居右对齐。</a:t>
            </a:r>
            <a:r>
              <a:rPr lang="zh-CN" altLang="en-US" sz="2400" dirty="0">
                <a:sym typeface="+mn-ea"/>
              </a:rPr>
              <a:t>仅作用于后面一个对象。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chemeClr val="hlink"/>
                </a:solidFill>
              </a:rPr>
              <a:t>fixed</a:t>
            </a:r>
            <a:r>
              <a:rPr lang="en-US" altLang="zh-CN" sz="2400"/>
              <a:t>  </a:t>
            </a:r>
            <a:r>
              <a:rPr lang="zh-CN" altLang="en-US" sz="2400" dirty="0"/>
              <a:t>将浮点数按照普通定点格式输出（不省略末尾的</a:t>
            </a:r>
            <a:r>
              <a:rPr lang="en-US" altLang="zh-CN" sz="2400"/>
              <a:t>0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>
                <a:solidFill>
                  <a:schemeClr val="hlink"/>
                </a:solidFill>
              </a:rPr>
              <a:t>scientific</a:t>
            </a:r>
            <a:r>
              <a:rPr lang="en-US" altLang="zh-CN" sz="2400"/>
              <a:t>  </a:t>
            </a:r>
            <a:r>
              <a:rPr lang="zh-CN" altLang="en-US" sz="2400" dirty="0"/>
              <a:t>将浮点数按照科学计数法格式输出（带指数域）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err="1">
                <a:solidFill>
                  <a:schemeClr val="hlink"/>
                </a:solidFill>
              </a:rPr>
              <a:t>setprecision(n</a:t>
            </a:r>
            <a:r>
              <a:rPr lang="en-US" altLang="zh-CN" sz="2400">
                <a:solidFill>
                  <a:schemeClr val="hlink"/>
                </a:solidFill>
              </a:rPr>
              <a:t>)</a:t>
            </a:r>
            <a:r>
              <a:rPr lang="en-US" altLang="zh-CN" sz="2400"/>
              <a:t>  </a:t>
            </a:r>
            <a:r>
              <a:rPr lang="zh-CN" altLang="en-US" sz="2400" dirty="0"/>
              <a:t>设置输出精度（</a:t>
            </a:r>
            <a:r>
              <a:rPr lang="zh-CN" altLang="zh-CN" sz="2400" dirty="0"/>
              <a:t>有效数字个数）</a:t>
            </a:r>
            <a:r>
              <a:rPr lang="zh-CN" altLang="en-US" sz="2400" dirty="0"/>
              <a:t>为 </a:t>
            </a:r>
            <a:r>
              <a:rPr lang="en-US" altLang="zh-CN" sz="2400"/>
              <a:t>n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400" dirty="0"/>
              <a:t>fixed </a:t>
            </a:r>
            <a:r>
              <a:rPr lang="zh-CN" altLang="en-US" sz="2400" dirty="0"/>
              <a:t>配合</a:t>
            </a:r>
            <a:r>
              <a:rPr lang="en-US" altLang="zh-CN" sz="2400" dirty="0"/>
              <a:t> setprecision(n) </a:t>
            </a:r>
            <a:r>
              <a:rPr lang="zh-CN" altLang="en-US" sz="2400" dirty="0"/>
              <a:t>设置小数点后的有效数字为</a:t>
            </a:r>
            <a:r>
              <a:rPr lang="en-US" altLang="zh-CN" sz="2400" dirty="0"/>
              <a:t> n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2339" name="内容占位符 142338"/>
          <p:cNvSpPr>
            <a:spLocks noGrp="1"/>
          </p:cNvSpPr>
          <p:nvPr>
            <p:ph idx="1"/>
          </p:nvPr>
        </p:nvSpPr>
        <p:spPr>
          <a:xfrm>
            <a:off x="539750" y="279400"/>
            <a:ext cx="8550275" cy="61023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sz="2400"/>
              <a:t>【例2-6】举例使用I/O流的操纵符进行输出 π 的近似值3.14159265</a:t>
            </a:r>
            <a:r>
              <a:rPr lang="en-US" sz="2400"/>
              <a:t> </a:t>
            </a:r>
            <a:r>
              <a:rPr sz="2400"/>
              <a:t>和数值 314.15900。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#include &lt;iostream&gt;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#include &lt;iomanip&gt;    //说明输入输出操纵符的头文件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using namespace std;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int main() {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cout &lt;&lt; "默认格式输出：\n" &lt;&lt; 3.14159265 &lt;&lt; endl;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cout &lt;&lt; "指定宽度输出：\n" &lt;&lt; setw(12) &lt;&lt; 3.14159265 &lt;&lt; endl;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cout &lt;&lt; "指定精度和宽度输出：\n" 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      &lt;&lt; setprecision(8) &lt;&lt; 3.14159265 &lt;&lt; endl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      &lt;&lt; setw(12) &lt;&lt; 3.14159265 &lt;&lt; setw(12) &lt;&lt; 32767 </a:t>
            </a:r>
            <a:r>
              <a:rPr lang="zh-CN" altLang="en-US" sz="1800" dirty="0"/>
              <a:t>&lt;&lt; endl&lt;&lt;endl;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cout &lt;&lt; "默认格式输出：\n" &lt;&lt; 314.15900 &lt;&lt; endl;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cout &lt;&lt; "定点格式输出：\n" &lt;&lt; fixed &lt;&lt; 314.15900 &lt;&lt; endl;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cout &lt;&lt; "科学记数法格式输出：\n" &lt;&lt; scientific &lt;&lt; 314.15900 &lt;&lt; endl;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cout &lt;&lt; "默认格式输出：\n" &lt;&lt; 314.15900 &lt;&lt; endl;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    return 0;</a:t>
            </a:r>
            <a:endParaRPr lang="zh-CN" altLang="en-US" sz="2000" dirty="0"/>
          </a:p>
          <a:p>
            <a:pPr>
              <a:lnSpc>
                <a:spcPct val="90000"/>
              </a:lnSpc>
              <a:buNone/>
            </a:pPr>
            <a:r>
              <a:rPr lang="zh-CN" altLang="en-US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ransition spd="med">
    <p:rand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323215" y="908685"/>
          <a:ext cx="8634095" cy="5231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0685"/>
                <a:gridCol w="5693410"/>
              </a:tblGrid>
              <a:tr h="52317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默认格式输出：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accent2"/>
                          </a:solidFill>
                        </a:rPr>
                        <a:t>3.14159</a:t>
                      </a:r>
                      <a:endParaRPr lang="zh-CN" altLang="en-US" sz="2000" b="0">
                        <a:solidFill>
                          <a:schemeClr val="accent2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指定宽度输出：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accent2"/>
                          </a:solidFill>
                        </a:rPr>
                        <a:t>     3.14159</a:t>
                      </a:r>
                      <a:endParaRPr lang="zh-CN" altLang="en-US" sz="2000" b="0">
                        <a:solidFill>
                          <a:schemeClr val="accent2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指定精度和宽度输出：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accent2"/>
                          </a:solidFill>
                        </a:rPr>
                        <a:t>3.1415927</a:t>
                      </a:r>
                      <a:endParaRPr lang="zh-CN" altLang="en-US" sz="2000" b="0">
                        <a:solidFill>
                          <a:schemeClr val="accent2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u="sng">
                          <a:solidFill>
                            <a:schemeClr val="accent2"/>
                          </a:solidFill>
                        </a:rPr>
                        <a:t>   3.1415927</a:t>
                      </a:r>
                      <a:r>
                        <a:rPr lang="zh-CN" altLang="en-US" sz="2000" b="0" u="sng">
                          <a:solidFill>
                            <a:schemeClr val="accent4"/>
                          </a:solidFill>
                        </a:rPr>
                        <a:t>       32767</a:t>
                      </a:r>
                      <a:endParaRPr lang="zh-CN" altLang="en-US" sz="2000" b="0">
                        <a:solidFill>
                          <a:schemeClr val="accent2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默认格式输出：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accent2"/>
                          </a:solidFill>
                        </a:rPr>
                        <a:t>314.159</a:t>
                      </a:r>
                      <a:endParaRPr lang="zh-CN" altLang="en-US" sz="2000" b="0">
                        <a:solidFill>
                          <a:schemeClr val="accent2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定点格式输出：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314.</a:t>
                      </a:r>
                      <a:r>
                        <a:rPr lang="zh-CN" altLang="en-US" sz="2000" b="0">
                          <a:solidFill>
                            <a:schemeClr val="accent2"/>
                          </a:solidFill>
                        </a:rPr>
                        <a:t>15900000</a:t>
                      </a:r>
                      <a:endParaRPr lang="zh-CN" altLang="en-US" sz="2000" b="0">
                        <a:solidFill>
                          <a:schemeClr val="accent2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科学记数法格式输出：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3.14159000</a:t>
                      </a:r>
                      <a:r>
                        <a:rPr lang="zh-CN" altLang="en-US" sz="2000" b="0">
                          <a:solidFill>
                            <a:schemeClr val="accent2"/>
                          </a:solidFill>
                        </a:rPr>
                        <a:t>e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+002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默认格式输出：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3.14159000</a:t>
                      </a:r>
                      <a:r>
                        <a:rPr lang="zh-CN" altLang="en-US" sz="2000" b="0">
                          <a:solidFill>
                            <a:schemeClr val="accent2"/>
                          </a:solidFill>
                        </a:rPr>
                        <a:t>e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</a:rPr>
                        <a:t>+002</a:t>
                      </a: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默认为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6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位有效数字，多余位数被裁剪</a:t>
                      </a: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setw(12)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设定宽度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12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位，默认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6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位有效数字</a:t>
                      </a: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setprecision(8)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设定最大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8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位有效数字</a:t>
                      </a: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保持最大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8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位有效数字，setw(12)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设定宽度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12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位</a:t>
                      </a: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默认为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6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位有效数字，末尾的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0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被裁剪</a:t>
                      </a: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定点格式，setprecision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设定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8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位小数</a:t>
                      </a: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科学计数法格式，setprecision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设定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8</a:t>
                      </a:r>
                      <a:r>
                        <a:rPr lang="en-US" altLang="zh-CN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 </a:t>
                      </a: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位小数</a:t>
                      </a: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楷体" panose="02010609060101010101" pitchFamily="49" charset="-122"/>
                          <a:cs typeface="Cambria" panose="02040503050406030204" pitchFamily="18" charset="0"/>
                        </a:rPr>
                        <a:t>继承了前面的科学记数法格式和小数位数</a:t>
                      </a:r>
                      <a:endParaRPr lang="zh-CN" altLang="en-US" sz="2000" b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楷体" panose="02010609060101010101" pitchFamily="49" charset="-122"/>
                        <a:cs typeface="Cambria" panose="02040503050406030204" pitchFamily="18" charset="0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3362" name="标题 1433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200">
                <a:solidFill>
                  <a:schemeClr val="accent2"/>
                </a:solidFill>
                <a:latin typeface="Cambria" panose="02040503050406030204" pitchFamily="18" charset="0"/>
              </a:rPr>
              <a:t>*2.5.2  printf </a:t>
            </a:r>
            <a:r>
              <a:rPr lang="zh-CN" altLang="en-US" sz="3200" dirty="0">
                <a:solidFill>
                  <a:schemeClr val="accent2"/>
                </a:solidFill>
                <a:latin typeface="Cambria" panose="02040503050406030204" pitchFamily="18" charset="0"/>
              </a:rPr>
              <a:t>函数</a:t>
            </a:r>
            <a:endParaRPr lang="zh-CN" altLang="en-US" sz="320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sp>
        <p:nvSpPr>
          <p:cNvPr id="143363" name="内容占位符 14336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zh-CN"/>
              <a:t>C/C++ </a:t>
            </a:r>
            <a:r>
              <a:rPr lang="zh-CN" altLang="en-US" dirty="0"/>
              <a:t>标准库中有格式化</a:t>
            </a:r>
            <a:r>
              <a:rPr lang="zh-CN" altLang="en-US"/>
              <a:t>输出函数：</a:t>
            </a:r>
            <a:r>
              <a:rPr lang="en-US" altLang="zh-CN">
                <a:solidFill>
                  <a:schemeClr val="accent2"/>
                </a:solidFill>
              </a:rPr>
              <a:t>printf 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spcBef>
                <a:spcPct val="30000"/>
              </a:spcBef>
              <a:buNone/>
            </a:pPr>
            <a:r>
              <a:rPr lang="zh-CN" altLang="en-US" dirty="0"/>
              <a:t>功能是将</a:t>
            </a:r>
            <a:r>
              <a:rPr lang="zh-CN" altLang="en-US"/>
              <a:t>信息送到标准输出（</a:t>
            </a:r>
            <a:r>
              <a:rPr lang="zh-CN" altLang="en-US" dirty="0"/>
              <a:t>屏幕</a:t>
            </a:r>
            <a:r>
              <a:rPr lang="zh-CN" altLang="en-US"/>
              <a:t>或特定</a:t>
            </a:r>
            <a:r>
              <a:rPr lang="zh-CN" altLang="en-US" dirty="0"/>
              <a:t>窗口）。</a:t>
            </a:r>
            <a:endParaRPr lang="zh-CN" altLang="en-US" dirty="0"/>
          </a:p>
          <a:p>
            <a:pPr>
              <a:spcBef>
                <a:spcPct val="30000"/>
              </a:spcBef>
            </a:pPr>
            <a:r>
              <a:rPr lang="zh-CN" altLang="en-US" dirty="0">
                <a:sym typeface="+mn-ea"/>
              </a:rPr>
              <a:t>要想在程序里用 </a:t>
            </a:r>
            <a:r>
              <a:rPr lang="en-US" altLang="zh-CN">
                <a:sym typeface="+mn-ea"/>
              </a:rPr>
              <a:t>printf</a:t>
            </a:r>
            <a:r>
              <a:rPr lang="zh-CN" altLang="en-US" dirty="0">
                <a:sym typeface="+mn-ea"/>
              </a:rPr>
              <a:t>，在程序最前面应当写：</a:t>
            </a:r>
            <a:endParaRPr lang="zh-CN" altLang="en-US" dirty="0">
              <a:sym typeface="+mn-ea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lang="en-US" altLang="zh-CN">
                <a:solidFill>
                  <a:schemeClr val="folHlink"/>
                </a:solidFill>
                <a:sym typeface="+mn-ea"/>
              </a:rPr>
              <a:t>	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#include &lt;</a:t>
            </a:r>
            <a:r>
              <a:rPr lang="en-US" altLang="zh-CN" err="1">
                <a:solidFill>
                  <a:schemeClr val="accent2"/>
                </a:solidFill>
                <a:sym typeface="+mn-ea"/>
              </a:rPr>
              <a:t>stdio.h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&gt;</a:t>
            </a:r>
            <a:endParaRPr lang="en-US" altLang="zh-CN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dirty="0">
                <a:sym typeface="+mn-ea"/>
              </a:rPr>
              <a:t>	或</a:t>
            </a:r>
            <a:r>
              <a:rPr lang="en-US" altLang="zh-CN" dirty="0">
                <a:sym typeface="+mn-ea"/>
              </a:rPr>
              <a:t>   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#include &lt;iostream&gt;</a:t>
            </a:r>
            <a:endParaRPr lang="zh-CN" altLang="en-US" dirty="0"/>
          </a:p>
          <a:p>
            <a:pPr>
              <a:spcBef>
                <a:spcPct val="30000"/>
              </a:spcBef>
            </a:pPr>
            <a:r>
              <a:rPr lang="zh-CN" altLang="en-US" dirty="0"/>
              <a:t>基本使用形式：</a:t>
            </a:r>
            <a:endParaRPr lang="zh-CN" altLang="en-US" dirty="0"/>
          </a:p>
          <a:p>
            <a:pPr marL="0" indent="0">
              <a:spcBef>
                <a:spcPct val="30000"/>
              </a:spcBef>
              <a:buNone/>
            </a:pPr>
            <a:r>
              <a:rPr lang="en-US" altLang="zh-CN" dirty="0"/>
              <a:t>	</a:t>
            </a:r>
            <a:r>
              <a:rPr lang="en-US" altLang="zh-CN" err="1">
                <a:solidFill>
                  <a:schemeClr val="hlink"/>
                </a:solidFill>
              </a:rPr>
              <a:t>printf</a:t>
            </a:r>
            <a:r>
              <a:rPr lang="en-US" altLang="zh-CN">
                <a:solidFill>
                  <a:schemeClr val="hlink"/>
                </a:solidFill>
              </a:rPr>
              <a:t> (</a:t>
            </a:r>
            <a:r>
              <a:rPr lang="zh-CN" altLang="en-US" dirty="0">
                <a:solidFill>
                  <a:schemeClr val="hlink"/>
                </a:solidFill>
              </a:rPr>
              <a:t>字符串</a:t>
            </a:r>
            <a:r>
              <a:rPr lang="en-US" altLang="zh-CN">
                <a:solidFill>
                  <a:schemeClr val="hlink"/>
                </a:solidFill>
              </a:rPr>
              <a:t>);</a:t>
            </a:r>
            <a:endParaRPr lang="zh-CN" altLang="en-US" dirty="0"/>
          </a:p>
          <a:p>
            <a:pPr marL="0" indent="0">
              <a:spcBef>
                <a:spcPct val="30000"/>
              </a:spcBef>
              <a:buNone/>
            </a:pPr>
            <a:r>
              <a:rPr lang="zh-CN" altLang="en-US" dirty="0"/>
              <a:t>例如：</a:t>
            </a:r>
            <a:endParaRPr lang="zh-CN" altLang="en-US" dirty="0"/>
          </a:p>
          <a:p>
            <a:pPr marL="0" indent="0">
              <a:spcBef>
                <a:spcPct val="30000"/>
              </a:spcBef>
              <a:buNone/>
            </a:pPr>
            <a:r>
              <a:rPr lang="en-US" altLang="zh-CN" err="1">
                <a:solidFill>
                  <a:schemeClr val="folHlink"/>
                </a:solidFill>
                <a:sym typeface="+mn-ea"/>
              </a:rPr>
              <a:t>	printf("Welcome\n</a:t>
            </a:r>
            <a:r>
              <a:rPr lang="en-US" altLang="zh-CN">
                <a:solidFill>
                  <a:schemeClr val="folHlink"/>
                </a:solidFill>
                <a:sym typeface="+mn-ea"/>
              </a:rPr>
              <a:t> to\n Beijing!\n");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7458" name="内容占位符 147457"/>
          <p:cNvSpPr>
            <a:spLocks noGrp="1"/>
          </p:cNvSpPr>
          <p:nvPr>
            <p:ph idx="1"/>
          </p:nvPr>
        </p:nvSpPr>
        <p:spPr>
          <a:xfrm>
            <a:off x="539750" y="1166495"/>
            <a:ext cx="8136255" cy="5215255"/>
          </a:xfrm>
        </p:spPr>
        <p:txBody>
          <a:bodyPr/>
          <a:lstStyle/>
          <a:p>
            <a:r>
              <a:rPr lang="zh-CN" altLang="en-US" u="sng" dirty="0">
                <a:solidFill>
                  <a:schemeClr val="accent2"/>
                </a:solidFill>
              </a:rPr>
              <a:t>格式描述串</a:t>
            </a:r>
            <a:r>
              <a:rPr lang="zh-CN" altLang="en-US" dirty="0"/>
              <a:t>中，以 </a:t>
            </a:r>
            <a:r>
              <a:rPr lang="en-US" altLang="zh-CN">
                <a:solidFill>
                  <a:schemeClr val="hlink"/>
                </a:solidFill>
              </a:rPr>
              <a:t>%</a:t>
            </a:r>
            <a:r>
              <a:rPr lang="en-US" altLang="zh-CN"/>
              <a:t> </a:t>
            </a:r>
            <a:r>
              <a:rPr lang="zh-CN" altLang="en-US" dirty="0"/>
              <a:t>开始的段意义特殊，称为 “转换描述”：描述数据的输出转换方式</a:t>
            </a:r>
            <a:endParaRPr lang="zh-CN" altLang="en-US" dirty="0"/>
          </a:p>
          <a:p>
            <a:r>
              <a:rPr lang="zh-CN" altLang="en-US" dirty="0">
                <a:solidFill>
                  <a:schemeClr val="accent2"/>
                </a:solidFill>
              </a:rPr>
              <a:t>格式串的</a:t>
            </a:r>
            <a:r>
              <a:rPr lang="zh-CN" altLang="en-US" u="sng" dirty="0">
                <a:solidFill>
                  <a:schemeClr val="accent2"/>
                </a:solidFill>
              </a:rPr>
              <a:t>转换描述</a:t>
            </a:r>
            <a:r>
              <a:rPr lang="zh-CN" altLang="en-US" dirty="0">
                <a:solidFill>
                  <a:schemeClr val="accent2"/>
                </a:solidFill>
              </a:rPr>
              <a:t>应与</a:t>
            </a:r>
            <a:r>
              <a:rPr lang="zh-CN" altLang="en-US" u="sng" dirty="0">
                <a:solidFill>
                  <a:schemeClr val="accent2"/>
                </a:solidFill>
              </a:rPr>
              <a:t>其他参数</a:t>
            </a:r>
            <a:r>
              <a:rPr lang="zh-CN" altLang="en-US" dirty="0">
                <a:solidFill>
                  <a:schemeClr val="accent2"/>
                </a:solidFill>
              </a:rPr>
              <a:t>的个数一致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每个转换描述说明一个参数的输出形式</a:t>
            </a:r>
            <a:r>
              <a:rPr lang="zh-CN" altLang="en-US" sz="2000" dirty="0"/>
              <a:t>（转换方式）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>
                <a:solidFill>
                  <a:schemeClr val="accent2"/>
                </a:solidFill>
              </a:rPr>
              <a:t>格式串里的普通字符直接输出，而</a:t>
            </a:r>
            <a:r>
              <a:rPr lang="zh-CN" altLang="en-US" u="sng" dirty="0">
                <a:solidFill>
                  <a:schemeClr val="accent2"/>
                </a:solidFill>
              </a:rPr>
              <a:t>转换描述</a:t>
            </a:r>
            <a:r>
              <a:rPr lang="zh-CN" altLang="en-US" dirty="0">
                <a:solidFill>
                  <a:schemeClr val="accent2"/>
                </a:solidFill>
              </a:rPr>
              <a:t>用对应参数的转换结果替代。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dirty="0"/>
              <a:t>输出整数：</a:t>
            </a:r>
            <a:r>
              <a:rPr lang="en-US" altLang="zh-CN" err="1">
                <a:solidFill>
                  <a:schemeClr val="folHlink"/>
                </a:solidFill>
              </a:rPr>
              <a:t>printf</a:t>
            </a:r>
            <a:r>
              <a:rPr lang="en-US" altLang="zh-CN">
                <a:solidFill>
                  <a:schemeClr val="folHlink"/>
                </a:solidFill>
              </a:rPr>
              <a:t>(" </a:t>
            </a:r>
            <a:r>
              <a:rPr lang="en-US" altLang="zh-CN">
                <a:solidFill>
                  <a:schemeClr val="hlink"/>
                </a:solidFill>
              </a:rPr>
              <a:t>%d</a:t>
            </a:r>
            <a:r>
              <a:rPr lang="en-US" altLang="zh-CN">
                <a:solidFill>
                  <a:schemeClr val="folHlink"/>
                </a:solidFill>
              </a:rPr>
              <a:t> + </a:t>
            </a:r>
            <a:r>
              <a:rPr lang="en-US" altLang="zh-CN">
                <a:solidFill>
                  <a:schemeClr val="hlink"/>
                </a:solidFill>
              </a:rPr>
              <a:t>%d</a:t>
            </a:r>
            <a:r>
              <a:rPr lang="en-US" altLang="zh-CN">
                <a:solidFill>
                  <a:schemeClr val="folHlink"/>
                </a:solidFill>
              </a:rPr>
              <a:t> = </a:t>
            </a:r>
            <a:r>
              <a:rPr lang="en-US" altLang="zh-CN">
                <a:solidFill>
                  <a:schemeClr val="hlink"/>
                </a:solidFill>
              </a:rPr>
              <a:t>%</a:t>
            </a:r>
            <a:r>
              <a:rPr lang="en-US" altLang="zh-CN" err="1">
                <a:solidFill>
                  <a:schemeClr val="hlink"/>
                </a:solidFill>
              </a:rPr>
              <a:t>d</a:t>
            </a:r>
            <a:r>
              <a:rPr lang="en-US" altLang="zh-CN" err="1">
                <a:solidFill>
                  <a:schemeClr val="folHlink"/>
                </a:solidFill>
              </a:rPr>
              <a:t>\n</a:t>
            </a:r>
            <a:r>
              <a:rPr lang="en-US" altLang="zh-CN">
                <a:solidFill>
                  <a:schemeClr val="folHlink"/>
                </a:solidFill>
              </a:rPr>
              <a:t>", </a:t>
            </a:r>
            <a:r>
              <a:rPr lang="en-US" altLang="zh-CN">
                <a:solidFill>
                  <a:schemeClr val="hlink"/>
                </a:solidFill>
              </a:rPr>
              <a:t>2</a:t>
            </a:r>
            <a:r>
              <a:rPr lang="en-US" altLang="zh-CN">
                <a:solidFill>
                  <a:schemeClr val="folHlink"/>
                </a:solidFill>
              </a:rPr>
              <a:t>, </a:t>
            </a:r>
            <a:r>
              <a:rPr lang="en-US" altLang="zh-CN">
                <a:solidFill>
                  <a:schemeClr val="hlink"/>
                </a:solidFill>
              </a:rPr>
              <a:t>3</a:t>
            </a:r>
            <a:r>
              <a:rPr lang="en-US" altLang="zh-CN">
                <a:solidFill>
                  <a:schemeClr val="folHlink"/>
                </a:solidFill>
              </a:rPr>
              <a:t>, </a:t>
            </a:r>
            <a:r>
              <a:rPr lang="en-US" altLang="zh-CN">
                <a:solidFill>
                  <a:schemeClr val="hlink"/>
                </a:solidFill>
              </a:rPr>
              <a:t>5</a:t>
            </a:r>
            <a:r>
              <a:rPr lang="en-US" altLang="zh-CN">
                <a:solidFill>
                  <a:schemeClr val="folHlink"/>
                </a:solidFill>
              </a:rPr>
              <a:t>);</a:t>
            </a:r>
            <a:endParaRPr lang="en-US" altLang="zh-CN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dirty="0"/>
              <a:t>输出长整数：</a:t>
            </a:r>
            <a:r>
              <a:rPr lang="en-US" altLang="zh-CN" err="1">
                <a:solidFill>
                  <a:schemeClr val="folHlink"/>
                </a:solidFill>
              </a:rPr>
              <a:t>printf</a:t>
            </a:r>
            <a:r>
              <a:rPr lang="en-US" altLang="zh-CN">
                <a:solidFill>
                  <a:schemeClr val="folHlink"/>
                </a:solidFill>
              </a:rPr>
              <a:t>(" </a:t>
            </a:r>
            <a:r>
              <a:rPr lang="en-US" altLang="zh-CN">
                <a:solidFill>
                  <a:schemeClr val="hlink"/>
                </a:solidFill>
              </a:rPr>
              <a:t>%ld</a:t>
            </a: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folHlink"/>
                </a:solidFill>
              </a:rPr>
              <a:t>+ </a:t>
            </a:r>
            <a:r>
              <a:rPr lang="en-US" altLang="zh-CN">
                <a:solidFill>
                  <a:schemeClr val="hlink"/>
                </a:solidFill>
              </a:rPr>
              <a:t>%d</a:t>
            </a:r>
            <a:r>
              <a:rPr lang="en-US" altLang="zh-CN">
                <a:solidFill>
                  <a:schemeClr val="folHlink"/>
                </a:solidFill>
              </a:rPr>
              <a:t>", </a:t>
            </a:r>
            <a:r>
              <a:rPr lang="en-US" altLang="zh-CN">
                <a:solidFill>
                  <a:schemeClr val="hlink"/>
                </a:solidFill>
              </a:rPr>
              <a:t>3L</a:t>
            </a:r>
            <a:r>
              <a:rPr lang="en-US" altLang="zh-CN">
                <a:solidFill>
                  <a:schemeClr val="folHlink"/>
                </a:solidFill>
              </a:rPr>
              <a:t>, </a:t>
            </a:r>
            <a:r>
              <a:rPr lang="en-US" altLang="zh-CN">
                <a:solidFill>
                  <a:schemeClr val="hlink"/>
                </a:solidFill>
              </a:rPr>
              <a:t>5</a:t>
            </a:r>
            <a:r>
              <a:rPr lang="en-US" altLang="zh-CN">
                <a:solidFill>
                  <a:schemeClr val="folHlink"/>
                </a:solidFill>
              </a:rPr>
              <a:t>);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147459" name="矩形 147458"/>
          <p:cNvSpPr/>
          <p:nvPr/>
        </p:nvSpPr>
        <p:spPr>
          <a:xfrm>
            <a:off x="626745" y="459105"/>
            <a:ext cx="7890510" cy="52197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square" lIns="92075" tIns="46038" rIns="92075" bIns="46038" anchor="t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sz="2800" b="1" dirty="0">
                <a:sym typeface="+mn-ea"/>
              </a:rPr>
              <a:t>完整使用格式：</a:t>
            </a:r>
            <a:r>
              <a:rPr lang="en-US" altLang="zh-CN" sz="2800" b="1">
                <a:solidFill>
                  <a:srgbClr val="FF0000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printf(</a:t>
            </a:r>
            <a:r>
              <a:rPr lang="zh-CN" altLang="en-US" sz="2800" b="1" dirty="0">
                <a:solidFill>
                  <a:srgbClr val="FF0000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格式描述串</a:t>
            </a:r>
            <a:r>
              <a:rPr lang="en-US" altLang="zh-CN" sz="2800" b="1">
                <a:solidFill>
                  <a:srgbClr val="FF0000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, </a:t>
            </a:r>
            <a:r>
              <a:rPr lang="zh-CN" altLang="en-US" sz="2800" b="1" dirty="0">
                <a:solidFill>
                  <a:srgbClr val="FF0000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其他参数</a:t>
            </a:r>
            <a:r>
              <a:rPr lang="en-US" altLang="zh-CN" sz="2800" b="1">
                <a:solidFill>
                  <a:srgbClr val="FF0000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)</a:t>
            </a:r>
            <a:endParaRPr lang="en-US" altLang="zh-CN" sz="2800" b="1">
              <a:solidFill>
                <a:srgbClr val="FF0000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147460" name="任意多边形 147459"/>
          <p:cNvSpPr/>
          <p:nvPr/>
        </p:nvSpPr>
        <p:spPr>
          <a:xfrm>
            <a:off x="3924300" y="4652963"/>
            <a:ext cx="2736850" cy="288925"/>
          </a:xfrm>
          <a:custGeom>
            <a:avLst/>
            <a:gdLst/>
            <a:ahLst/>
            <a:cxnLst/>
            <a:rect l="0" t="0" r="0" b="0"/>
            <a:pathLst>
              <a:path w="1724" h="227">
                <a:moveTo>
                  <a:pt x="1724" y="227"/>
                </a:moveTo>
                <a:cubicBezTo>
                  <a:pt x="1691" y="195"/>
                  <a:pt x="1696" y="70"/>
                  <a:pt x="1527" y="35"/>
                </a:cubicBezTo>
                <a:cubicBezTo>
                  <a:pt x="1358" y="0"/>
                  <a:pt x="934" y="15"/>
                  <a:pt x="708" y="18"/>
                </a:cubicBezTo>
                <a:cubicBezTo>
                  <a:pt x="482" y="21"/>
                  <a:pt x="290" y="16"/>
                  <a:pt x="172" y="51"/>
                </a:cubicBezTo>
                <a:cubicBezTo>
                  <a:pt x="54" y="86"/>
                  <a:pt x="36" y="190"/>
                  <a:pt x="0" y="22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147461" name="任意多边形 147460"/>
          <p:cNvSpPr/>
          <p:nvPr/>
        </p:nvSpPr>
        <p:spPr>
          <a:xfrm>
            <a:off x="4716463" y="4581525"/>
            <a:ext cx="2376487" cy="360363"/>
          </a:xfrm>
          <a:custGeom>
            <a:avLst/>
            <a:gdLst/>
            <a:ahLst/>
            <a:cxnLst/>
            <a:rect l="0" t="0" r="0" b="0"/>
            <a:pathLst>
              <a:path w="1724" h="227">
                <a:moveTo>
                  <a:pt x="1724" y="227"/>
                </a:moveTo>
                <a:cubicBezTo>
                  <a:pt x="1691" y="195"/>
                  <a:pt x="1696" y="70"/>
                  <a:pt x="1527" y="35"/>
                </a:cubicBezTo>
                <a:cubicBezTo>
                  <a:pt x="1358" y="0"/>
                  <a:pt x="934" y="15"/>
                  <a:pt x="708" y="18"/>
                </a:cubicBezTo>
                <a:cubicBezTo>
                  <a:pt x="482" y="21"/>
                  <a:pt x="290" y="16"/>
                  <a:pt x="172" y="51"/>
                </a:cubicBezTo>
                <a:cubicBezTo>
                  <a:pt x="54" y="86"/>
                  <a:pt x="36" y="190"/>
                  <a:pt x="0" y="22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147462" name="任意多边形 147461"/>
          <p:cNvSpPr/>
          <p:nvPr/>
        </p:nvSpPr>
        <p:spPr>
          <a:xfrm>
            <a:off x="5580063" y="4508500"/>
            <a:ext cx="1801812" cy="433388"/>
          </a:xfrm>
          <a:custGeom>
            <a:avLst/>
            <a:gdLst/>
            <a:ahLst/>
            <a:cxnLst/>
            <a:rect l="0" t="0" r="0" b="0"/>
            <a:pathLst>
              <a:path w="1724" h="227">
                <a:moveTo>
                  <a:pt x="1724" y="227"/>
                </a:moveTo>
                <a:cubicBezTo>
                  <a:pt x="1691" y="195"/>
                  <a:pt x="1696" y="70"/>
                  <a:pt x="1527" y="35"/>
                </a:cubicBezTo>
                <a:cubicBezTo>
                  <a:pt x="1358" y="0"/>
                  <a:pt x="934" y="15"/>
                  <a:pt x="708" y="18"/>
                </a:cubicBezTo>
                <a:cubicBezTo>
                  <a:pt x="482" y="21"/>
                  <a:pt x="290" y="16"/>
                  <a:pt x="172" y="51"/>
                </a:cubicBezTo>
                <a:cubicBezTo>
                  <a:pt x="54" y="86"/>
                  <a:pt x="36" y="190"/>
                  <a:pt x="0" y="22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147463" name="任意多边形 147462"/>
          <p:cNvSpPr/>
          <p:nvPr/>
        </p:nvSpPr>
        <p:spPr>
          <a:xfrm flipV="1">
            <a:off x="4140200" y="5949950"/>
            <a:ext cx="1873250" cy="215900"/>
          </a:xfrm>
          <a:custGeom>
            <a:avLst/>
            <a:gdLst/>
            <a:ahLst/>
            <a:cxnLst/>
            <a:rect l="0" t="0" r="0" b="0"/>
            <a:pathLst>
              <a:path w="1724" h="227">
                <a:moveTo>
                  <a:pt x="1724" y="227"/>
                </a:moveTo>
                <a:cubicBezTo>
                  <a:pt x="1691" y="195"/>
                  <a:pt x="1696" y="70"/>
                  <a:pt x="1527" y="35"/>
                </a:cubicBezTo>
                <a:cubicBezTo>
                  <a:pt x="1358" y="0"/>
                  <a:pt x="934" y="15"/>
                  <a:pt x="708" y="18"/>
                </a:cubicBezTo>
                <a:cubicBezTo>
                  <a:pt x="482" y="21"/>
                  <a:pt x="290" y="16"/>
                  <a:pt x="172" y="51"/>
                </a:cubicBezTo>
                <a:cubicBezTo>
                  <a:pt x="54" y="86"/>
                  <a:pt x="36" y="190"/>
                  <a:pt x="0" y="22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147464" name="任意多边形 147463"/>
          <p:cNvSpPr/>
          <p:nvPr/>
        </p:nvSpPr>
        <p:spPr>
          <a:xfrm flipV="1">
            <a:off x="5148263" y="5949950"/>
            <a:ext cx="1439862" cy="287338"/>
          </a:xfrm>
          <a:custGeom>
            <a:avLst/>
            <a:gdLst/>
            <a:ahLst/>
            <a:cxnLst/>
            <a:rect l="0" t="0" r="0" b="0"/>
            <a:pathLst>
              <a:path w="1724" h="227">
                <a:moveTo>
                  <a:pt x="1724" y="227"/>
                </a:moveTo>
                <a:cubicBezTo>
                  <a:pt x="1691" y="195"/>
                  <a:pt x="1696" y="70"/>
                  <a:pt x="1527" y="35"/>
                </a:cubicBezTo>
                <a:cubicBezTo>
                  <a:pt x="1358" y="0"/>
                  <a:pt x="934" y="15"/>
                  <a:pt x="708" y="18"/>
                </a:cubicBezTo>
                <a:cubicBezTo>
                  <a:pt x="482" y="21"/>
                  <a:pt x="290" y="16"/>
                  <a:pt x="172" y="51"/>
                </a:cubicBezTo>
                <a:cubicBezTo>
                  <a:pt x="54" y="86"/>
                  <a:pt x="36" y="190"/>
                  <a:pt x="0" y="22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8482" name="内容占位符 1484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常用转换：</a:t>
            </a:r>
            <a:endParaRPr lang="zh-CN" altLang="en-US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u="sng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转换描述</a:t>
            </a: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	</a:t>
            </a:r>
            <a:r>
              <a:rPr lang="zh-CN" altLang="en-US" sz="2400" u="sng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实现的转换</a:t>
            </a: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	       	    </a:t>
            </a:r>
            <a:r>
              <a:rPr lang="zh-CN" altLang="en-US" sz="2400" u="sng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对应参数的类型</a:t>
            </a:r>
            <a:endParaRPr lang="zh-CN" altLang="en-US" sz="2400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spcBef>
                <a:spcPct val="2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%d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		</a:t>
            </a: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整数转换输出      	   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int </a:t>
            </a: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类型	</a:t>
            </a:r>
            <a:endParaRPr lang="zh-CN" altLang="en-US" sz="2400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spcBef>
                <a:spcPct val="2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%ld	 	</a:t>
            </a: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长整数转换输出      	   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long </a:t>
            </a: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类型	</a:t>
            </a:r>
            <a:endParaRPr lang="zh-CN" altLang="en-US" sz="2400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spcBef>
                <a:spcPct val="2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%f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		</a:t>
            </a: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实数转换输出  	   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double </a:t>
            </a: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类型</a:t>
            </a:r>
            <a:endParaRPr lang="zh-CN" altLang="en-US" sz="2400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spcBef>
                <a:spcPct val="2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%Lf		</a:t>
            </a: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实数转换输出	   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long double</a:t>
            </a: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类型</a:t>
            </a:r>
            <a:endParaRPr lang="zh-CN" altLang="en-US" sz="2400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spcBef>
                <a:spcPct val="2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%s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		</a:t>
            </a: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输出字符串		 字符串</a:t>
            </a:r>
            <a:endParaRPr lang="zh-CN" altLang="en-US" sz="2400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spcBef>
                <a:spcPct val="2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%c</a:t>
            </a:r>
            <a:r>
              <a:rPr lang="en-US" altLang="zh-CN" sz="240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		</a:t>
            </a:r>
            <a:r>
              <a:rPr lang="zh-CN" altLang="en-US" sz="2400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输出字符		 字符（编码）</a:t>
            </a:r>
            <a:endParaRPr lang="zh-CN" altLang="en-US" sz="2400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eaLnBrk="0" hangingPunct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dirty="0"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例：</a:t>
            </a:r>
            <a:endParaRPr lang="zh-CN" altLang="en-US" sz="3200" dirty="0"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 eaLnBrk="0" hangingPunct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printf("len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: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%f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, width: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%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f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\n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", 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2.2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, 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3.5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);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 algn="just" eaLnBrk="0" hangingPunct="0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printf("Name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: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%s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, gender: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%</a:t>
            </a:r>
            <a:r>
              <a:rPr lang="en-US" altLang="zh-CN" err="1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c</a:t>
            </a:r>
            <a:r>
              <a:rPr lang="en-US" altLang="zh-CN" err="1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\n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",  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"Tom"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, '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M'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);</a:t>
            </a:r>
            <a:endParaRPr lang="zh-CN" altLang="en-US" dirty="0">
              <a:solidFill>
                <a:schemeClr val="folHlink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</p:txBody>
      </p:sp>
      <p:sp>
        <p:nvSpPr>
          <p:cNvPr id="148483" name="爆炸形 1 148482"/>
          <p:cNvSpPr/>
          <p:nvPr/>
        </p:nvSpPr>
        <p:spPr>
          <a:xfrm>
            <a:off x="6335395" y="620395"/>
            <a:ext cx="2808288" cy="1052513"/>
          </a:xfrm>
          <a:prstGeom prst="irregularSeal1">
            <a:avLst/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要熟记！</a:t>
            </a:r>
            <a:endParaRPr lang="zh-CN" altLang="en-US" b="1" dirty="0">
              <a:solidFill>
                <a:schemeClr val="accent2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9750" y="765175"/>
            <a:ext cx="8136255" cy="5064760"/>
          </a:xfrm>
        </p:spPr>
        <p:txBody>
          <a:bodyPr/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sym typeface="+mn-ea"/>
              </a:rPr>
              <a:t>在 </a:t>
            </a:r>
            <a:r>
              <a:rPr lang="en-US" altLang="zh-CN">
                <a:sym typeface="+mn-ea"/>
              </a:rPr>
              <a:t>% </a:t>
            </a:r>
            <a:r>
              <a:rPr lang="zh-CN" altLang="en-US" dirty="0">
                <a:sym typeface="+mn-ea"/>
              </a:rPr>
              <a:t>和转换字符之间可写整数表示</a:t>
            </a:r>
            <a:r>
              <a:rPr lang="zh-CN" altLang="en-US" dirty="0">
                <a:solidFill>
                  <a:schemeClr val="hlink"/>
                </a:solidFill>
                <a:sym typeface="+mn-ea"/>
              </a:rPr>
              <a:t>输出宽度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>
                <a:sym typeface="+mn-ea"/>
              </a:rPr>
              <a:t>对浮点数还可指定小数位数（例如，</a:t>
            </a:r>
            <a:r>
              <a:rPr lang="en-US" altLang="zh-CN">
                <a:sym typeface="+mn-ea"/>
              </a:rPr>
              <a:t>%8.4f </a:t>
            </a:r>
            <a:r>
              <a:rPr lang="zh-CN" altLang="en-US" dirty="0">
                <a:sym typeface="+mn-ea"/>
              </a:rPr>
              <a:t>表示 </a:t>
            </a:r>
            <a:r>
              <a:rPr lang="en-US" altLang="zh-CN">
                <a:sym typeface="+mn-ea"/>
              </a:rPr>
              <a:t>8 </a:t>
            </a:r>
            <a:r>
              <a:rPr lang="zh-CN" altLang="en-US" dirty="0">
                <a:sym typeface="+mn-ea"/>
              </a:rPr>
              <a:t>位精度，其中 </a:t>
            </a:r>
            <a:r>
              <a:rPr lang="en-US" altLang="zh-CN">
                <a:sym typeface="+mn-ea"/>
              </a:rPr>
              <a:t>4 </a:t>
            </a:r>
            <a:r>
              <a:rPr lang="zh-CN" altLang="en-US" dirty="0">
                <a:sym typeface="+mn-ea"/>
              </a:rPr>
              <a:t>位小数）：</a:t>
            </a:r>
            <a:endParaRPr lang="zh-CN" altLang="en-US" dirty="0"/>
          </a:p>
          <a:p>
            <a:pPr algn="ctr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>
                <a:sym typeface="+mn-ea"/>
              </a:rPr>
              <a:t>printf("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%10s</a:t>
            </a:r>
            <a:r>
              <a:rPr lang="en-US" altLang="zh-CN">
                <a:sym typeface="+mn-ea"/>
              </a:rPr>
              <a:t>: </a:t>
            </a:r>
            <a:r>
              <a:rPr lang="en-US" altLang="zh-CN">
                <a:solidFill>
                  <a:schemeClr val="hlink"/>
                </a:solidFill>
                <a:sym typeface="+mn-ea"/>
              </a:rPr>
              <a:t>%4d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olidFill>
                  <a:schemeClr val="folHlink"/>
                </a:solidFill>
                <a:sym typeface="+mn-ea"/>
              </a:rPr>
              <a:t>%8.4f</a:t>
            </a:r>
            <a:r>
              <a:rPr lang="en-US" altLang="zh-CN">
                <a:sym typeface="+mn-ea"/>
              </a:rPr>
              <a:t>\n", 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"Li Ming"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olidFill>
                  <a:schemeClr val="hlink"/>
                </a:solidFill>
                <a:sym typeface="+mn-ea"/>
              </a:rPr>
              <a:t>2</a:t>
            </a:r>
            <a:r>
              <a:rPr lang="en-US" altLang="zh-CN">
                <a:sym typeface="+mn-ea"/>
              </a:rPr>
              <a:t>,  100.2);</a:t>
            </a:r>
            <a:endParaRPr lang="zh-CN" altLang="en-US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</a:pPr>
            <a:endParaRPr lang="zh-CN" altLang="en-US" dirty="0">
              <a:sym typeface="+mn-ea"/>
            </a:endParaRP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>
                <a:sym typeface="+mn-ea"/>
              </a:rPr>
              <a:t>小技巧：要实现多行输出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对齐</a:t>
            </a:r>
            <a:r>
              <a:rPr lang="zh-CN" altLang="en-US" sz="2400" dirty="0">
                <a:sym typeface="+mn-ea"/>
              </a:rPr>
              <a:t>，常常指定输出宽度，并用</a:t>
            </a: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制表符</a:t>
            </a:r>
            <a:r>
              <a:rPr lang="zh-CN" altLang="en-US" sz="2400" dirty="0">
                <a:sym typeface="+mn-ea"/>
              </a:rPr>
              <a:t>分隔：</a:t>
            </a:r>
            <a:endParaRPr lang="zh-CN" altLang="en-US" sz="2400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endParaRPr lang="en-US" altLang="zh-CN" sz="240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ym typeface="+mn-ea"/>
              </a:rPr>
              <a:t>printf("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%10s</a:t>
            </a:r>
            <a:r>
              <a:rPr lang="en-US" altLang="zh-CN" sz="2400" u="sng">
                <a:solidFill>
                  <a:schemeClr val="accent2"/>
                </a:solidFill>
                <a:sym typeface="+mn-ea"/>
              </a:rPr>
              <a:t>\t</a:t>
            </a:r>
            <a:r>
              <a:rPr lang="en-US" altLang="zh-CN" sz="2400">
                <a:solidFill>
                  <a:schemeClr val="hlink"/>
                </a:solidFill>
                <a:sym typeface="+mn-ea"/>
              </a:rPr>
              <a:t>%4d</a:t>
            </a:r>
            <a:r>
              <a:rPr lang="en-US" altLang="zh-CN" sz="2400" u="sng">
                <a:solidFill>
                  <a:schemeClr val="hlink"/>
                </a:solidFill>
                <a:sym typeface="+mn-ea"/>
              </a:rPr>
              <a:t>\t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%8.4f</a:t>
            </a:r>
            <a:r>
              <a:rPr lang="en-US" altLang="zh-CN" sz="2400">
                <a:sym typeface="+mn-ea"/>
              </a:rPr>
              <a:t>\n",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"Li Ming"</a:t>
            </a:r>
            <a:r>
              <a:rPr lang="en-US" altLang="zh-CN" sz="2400">
                <a:sym typeface="+mn-ea"/>
              </a:rPr>
              <a:t>, </a:t>
            </a:r>
            <a:r>
              <a:rPr lang="en-US" altLang="zh-CN" sz="2400">
                <a:solidFill>
                  <a:schemeClr val="hlink"/>
                </a:solidFill>
                <a:sym typeface="+mn-ea"/>
              </a:rPr>
              <a:t>2</a:t>
            </a:r>
            <a:r>
              <a:rPr lang="en-US" altLang="zh-CN" sz="2400">
                <a:sym typeface="+mn-ea"/>
              </a:rPr>
              <a:t>,  100.2);</a:t>
            </a:r>
            <a:endParaRPr lang="en-US" altLang="zh-CN" sz="240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ym typeface="+mn-ea"/>
              </a:rPr>
              <a:t>printf("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%10s</a:t>
            </a:r>
            <a:r>
              <a:rPr lang="en-US" altLang="zh-CN" sz="2400" u="sng">
                <a:solidFill>
                  <a:schemeClr val="accent2"/>
                </a:solidFill>
                <a:sym typeface="+mn-ea"/>
              </a:rPr>
              <a:t>\t</a:t>
            </a:r>
            <a:r>
              <a:rPr lang="en-US" altLang="zh-CN" sz="2400">
                <a:solidFill>
                  <a:schemeClr val="hlink"/>
                </a:solidFill>
                <a:sym typeface="+mn-ea"/>
              </a:rPr>
              <a:t>%4d</a:t>
            </a:r>
            <a:r>
              <a:rPr lang="en-US" altLang="zh-CN" sz="2400" u="sng">
                <a:solidFill>
                  <a:schemeClr val="hlink"/>
                </a:solidFill>
                <a:sym typeface="+mn-ea"/>
              </a:rPr>
              <a:t>\t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%8.4f</a:t>
            </a:r>
            <a:r>
              <a:rPr lang="en-US" altLang="zh-CN" sz="2400">
                <a:sym typeface="+mn-ea"/>
              </a:rPr>
              <a:t>\n",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"Tom"</a:t>
            </a:r>
            <a:r>
              <a:rPr lang="en-US" altLang="zh-CN" sz="2400">
                <a:sym typeface="+mn-ea"/>
              </a:rPr>
              <a:t>, 10,  3.2);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49507" name="直接连接符 149506"/>
          <p:cNvSpPr/>
          <p:nvPr/>
        </p:nvSpPr>
        <p:spPr>
          <a:xfrm>
            <a:off x="322898" y="3068955"/>
            <a:ext cx="84963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9509" name="直接连接符 149508"/>
          <p:cNvSpPr/>
          <p:nvPr/>
        </p:nvSpPr>
        <p:spPr>
          <a:xfrm flipH="1">
            <a:off x="2483168" y="4075748"/>
            <a:ext cx="71437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9510" name="直接连接符 149509"/>
          <p:cNvSpPr/>
          <p:nvPr/>
        </p:nvSpPr>
        <p:spPr>
          <a:xfrm>
            <a:off x="2699068" y="4076065"/>
            <a:ext cx="503237" cy="433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50530" name="内容占位符 1505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特别注意（</a:t>
            </a:r>
            <a:r>
              <a:rPr lang="en-US" altLang="zh-CN">
                <a:solidFill>
                  <a:schemeClr val="tx1"/>
                </a:solidFill>
              </a:rPr>
              <a:t>!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转换描述和“其他参数”个数一致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转换描述和对应参数的类型必须一致</a:t>
            </a:r>
            <a:r>
              <a:rPr lang="zh-CN" altLang="en-US" dirty="0"/>
              <a:t>。</a:t>
            </a:r>
            <a:endParaRPr lang="zh-CN" altLang="en-US" dirty="0"/>
          </a:p>
          <a:p>
            <a:pPr marL="342900" lvl="1" indent="-342900" algn="l">
              <a:buChar char="l"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 如果转换描述与表达式的类型不匹配，编译器不会报错，运行时仍然会呆板地以指定的格式输出数据（不会进行自动类型转换！），输出结果通常是错误的。</a:t>
            </a:r>
            <a:endParaRPr lang="zh-CN" altLang="en-US" sz="2400" dirty="0">
              <a:solidFill>
                <a:schemeClr val="tx1"/>
              </a:solidFill>
              <a:sym typeface="+mn-ea"/>
            </a:endParaRPr>
          </a:p>
          <a:p>
            <a:pPr marL="0" lvl="1" indent="457200" algn="l">
              <a:buNone/>
            </a:pPr>
            <a:r>
              <a:rPr lang="zh-CN" altLang="en-US" sz="2400" dirty="0">
                <a:solidFill>
                  <a:schemeClr val="tx1"/>
                </a:solidFill>
                <a:sym typeface="+mn-ea"/>
              </a:rPr>
              <a:t>例：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zh-CN" altLang="en-US" sz="2400" dirty="0"/>
              <a:t>printf("len: </a:t>
            </a:r>
            <a:r>
              <a:rPr lang="zh-CN" altLang="en-US" sz="2400" dirty="0">
                <a:solidFill>
                  <a:schemeClr val="accent2"/>
                </a:solidFill>
              </a:rPr>
              <a:t>%f,</a:t>
            </a:r>
            <a:r>
              <a:rPr lang="zh-CN" altLang="en-US" sz="2400" dirty="0"/>
              <a:t> width: %f, area: </a:t>
            </a:r>
            <a:r>
              <a:rPr lang="zh-CN" altLang="en-US" sz="2400" dirty="0">
                <a:solidFill>
                  <a:schemeClr val="accent2"/>
                </a:solidFill>
              </a:rPr>
              <a:t>%d</a:t>
            </a:r>
            <a:r>
              <a:rPr lang="zh-CN" altLang="en-US" sz="2400" dirty="0"/>
              <a:t>\n", </a:t>
            </a:r>
            <a:r>
              <a:rPr lang="zh-CN" altLang="en-US" sz="2400" dirty="0">
                <a:solidFill>
                  <a:schemeClr val="accent2"/>
                </a:solidFill>
              </a:rPr>
              <a:t>2</a:t>
            </a:r>
            <a:r>
              <a:rPr lang="zh-CN" altLang="en-US" sz="2400" dirty="0"/>
              <a:t>, 3.5, </a:t>
            </a:r>
            <a:r>
              <a:rPr lang="zh-CN" altLang="en-US" sz="2400" u="sng" dirty="0">
                <a:solidFill>
                  <a:schemeClr val="accent2"/>
                </a:solidFill>
              </a:rPr>
              <a:t>2 * 3.5</a:t>
            </a:r>
            <a:r>
              <a:rPr lang="zh-CN" altLang="en-US" sz="2400" dirty="0"/>
              <a:t>);</a:t>
            </a:r>
            <a:endParaRPr lang="zh-CN" altLang="en-US" sz="2400" dirty="0"/>
          </a:p>
          <a:p>
            <a:pPr marL="457200" lvl="1" indent="0">
              <a:buNone/>
            </a:pPr>
            <a:r>
              <a:rPr lang="zh-CN" altLang="en-US" sz="2400" dirty="0"/>
              <a:t>输出结果：</a:t>
            </a:r>
            <a:endParaRPr lang="zh-CN" altLang="en-US" sz="2000" dirty="0"/>
          </a:p>
          <a:p>
            <a:pPr marL="457200" lvl="1" indent="0">
              <a:buNone/>
            </a:pPr>
            <a:r>
              <a:rPr lang="zh-CN" altLang="en-US" sz="2400" dirty="0"/>
              <a:t>len: </a:t>
            </a:r>
            <a:r>
              <a:rPr lang="zh-CN" altLang="en-US" sz="2400" dirty="0">
                <a:solidFill>
                  <a:schemeClr val="accent2"/>
                </a:solidFill>
              </a:rPr>
              <a:t>0.000000</a:t>
            </a:r>
            <a:r>
              <a:rPr lang="zh-CN" altLang="en-US" sz="2400" dirty="0"/>
              <a:t>, width: 3.500000, area: </a:t>
            </a:r>
            <a:r>
              <a:rPr lang="zh-CN" altLang="en-US" sz="2400" dirty="0">
                <a:solidFill>
                  <a:schemeClr val="accent2"/>
                </a:solidFill>
              </a:rPr>
              <a:t>-858993458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47460" name="任意多边形 147459"/>
          <p:cNvSpPr/>
          <p:nvPr/>
        </p:nvSpPr>
        <p:spPr>
          <a:xfrm flipV="1">
            <a:off x="2742565" y="4465955"/>
            <a:ext cx="3625215" cy="278130"/>
          </a:xfrm>
          <a:custGeom>
            <a:avLst/>
            <a:gdLst/>
            <a:ahLst/>
            <a:cxnLst/>
            <a:rect l="0" t="0" r="0" b="0"/>
            <a:pathLst>
              <a:path w="1724" h="227">
                <a:moveTo>
                  <a:pt x="1724" y="227"/>
                </a:moveTo>
                <a:cubicBezTo>
                  <a:pt x="1691" y="195"/>
                  <a:pt x="1696" y="70"/>
                  <a:pt x="1527" y="35"/>
                </a:cubicBezTo>
                <a:cubicBezTo>
                  <a:pt x="1358" y="0"/>
                  <a:pt x="934" y="15"/>
                  <a:pt x="708" y="18"/>
                </a:cubicBezTo>
                <a:cubicBezTo>
                  <a:pt x="482" y="21"/>
                  <a:pt x="290" y="16"/>
                  <a:pt x="172" y="51"/>
                </a:cubicBezTo>
                <a:cubicBezTo>
                  <a:pt x="54" y="86"/>
                  <a:pt x="36" y="190"/>
                  <a:pt x="0" y="227"/>
                </a:cubicBez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3" name="任意多边形 2"/>
          <p:cNvSpPr/>
          <p:nvPr/>
        </p:nvSpPr>
        <p:spPr>
          <a:xfrm flipV="1">
            <a:off x="5492115" y="4436110"/>
            <a:ext cx="2175510" cy="258445"/>
          </a:xfrm>
          <a:custGeom>
            <a:avLst/>
            <a:gdLst/>
            <a:ahLst/>
            <a:cxnLst/>
            <a:rect l="0" t="0" r="0" b="0"/>
            <a:pathLst>
              <a:path w="1724" h="227">
                <a:moveTo>
                  <a:pt x="1724" y="227"/>
                </a:moveTo>
                <a:cubicBezTo>
                  <a:pt x="1691" y="195"/>
                  <a:pt x="1696" y="70"/>
                  <a:pt x="1527" y="35"/>
                </a:cubicBezTo>
                <a:cubicBezTo>
                  <a:pt x="1358" y="0"/>
                  <a:pt x="934" y="15"/>
                  <a:pt x="708" y="18"/>
                </a:cubicBezTo>
                <a:cubicBezTo>
                  <a:pt x="482" y="21"/>
                  <a:pt x="290" y="16"/>
                  <a:pt x="172" y="51"/>
                </a:cubicBezTo>
                <a:cubicBezTo>
                  <a:pt x="54" y="86"/>
                  <a:pt x="36" y="190"/>
                  <a:pt x="0" y="22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8195" name="内容占位符 819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Keywords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/>
              <a:t>：特殊标识符集（</a:t>
            </a:r>
            <a:r>
              <a:rPr lang="en-US" altLang="zh-CN"/>
              <a:t>ANSI C </a:t>
            </a:r>
            <a:r>
              <a:rPr lang="zh-CN" altLang="en-US"/>
              <a:t>共</a:t>
            </a:r>
            <a:r>
              <a:rPr lang="en-US" altLang="zh-CN"/>
              <a:t>32</a:t>
            </a:r>
            <a:r>
              <a:rPr lang="zh-CN" altLang="en-US" dirty="0"/>
              <a:t>个， </a:t>
            </a:r>
            <a:r>
              <a:rPr lang="en-US" altLang="zh-CN"/>
              <a:t>C99</a:t>
            </a:r>
            <a:r>
              <a:rPr lang="zh-CN" altLang="en-US" dirty="0"/>
              <a:t>有扩充），</a:t>
            </a:r>
            <a:r>
              <a:rPr lang="zh-CN" altLang="en-US"/>
              <a:t>有特定意义</a:t>
            </a:r>
            <a:r>
              <a:rPr lang="zh-CN" altLang="en-US" dirty="0"/>
              <a:t>，不允许用户再用作其它用途。</a:t>
            </a:r>
            <a:endParaRPr lang="zh-CN" altLang="en-US"/>
          </a:p>
          <a:p>
            <a:pPr>
              <a:lnSpc>
                <a:spcPct val="110000"/>
              </a:lnSpc>
              <a:spcBef>
                <a:spcPct val="40000"/>
              </a:spcBef>
              <a:buNone/>
            </a:pPr>
            <a:r>
              <a:rPr lang="en-US" altLang="zh-CN"/>
              <a:t>	auto     </a:t>
            </a:r>
            <a:r>
              <a:rPr lang="en-US" altLang="zh-CN">
                <a:solidFill>
                  <a:schemeClr val="accent2"/>
                </a:solidFill>
              </a:rPr>
              <a:t>break</a:t>
            </a:r>
            <a:r>
              <a:rPr lang="en-US" altLang="zh-CN"/>
              <a:t>     </a:t>
            </a:r>
            <a:r>
              <a:rPr lang="en-US" altLang="zh-CN">
                <a:solidFill>
                  <a:schemeClr val="accent2"/>
                </a:solidFill>
              </a:rPr>
              <a:t>case</a:t>
            </a:r>
            <a:r>
              <a:rPr lang="en-US" altLang="zh-CN"/>
              <a:t>    </a:t>
            </a:r>
            <a:r>
              <a:rPr lang="en-US" altLang="zh-CN">
                <a:solidFill>
                  <a:schemeClr val="accent2"/>
                </a:solidFill>
              </a:rPr>
              <a:t>char </a:t>
            </a:r>
            <a:r>
              <a:rPr lang="en-US" altLang="zh-CN"/>
              <a:t>  </a:t>
            </a:r>
            <a:r>
              <a:rPr lang="en-US" altLang="zh-CN">
                <a:solidFill>
                  <a:schemeClr val="accent2"/>
                </a:solidFill>
              </a:rPr>
              <a:t>const</a:t>
            </a:r>
            <a:r>
              <a:rPr lang="en-US" altLang="zh-CN"/>
              <a:t>  </a:t>
            </a:r>
            <a:r>
              <a:rPr lang="en-US" altLang="zh-CN">
                <a:solidFill>
                  <a:schemeClr val="accent2"/>
                </a:solidFill>
              </a:rPr>
              <a:t>continue</a:t>
            </a:r>
            <a:r>
              <a:rPr lang="en-US" altLang="zh-CN"/>
              <a:t>   </a:t>
            </a:r>
            <a:r>
              <a:rPr lang="en-US" altLang="zh-CN">
                <a:solidFill>
                  <a:schemeClr val="accent2"/>
                </a:solidFill>
              </a:rPr>
              <a:t>default</a:t>
            </a:r>
            <a:r>
              <a:rPr lang="en-US" altLang="zh-CN"/>
              <a:t>   </a:t>
            </a:r>
            <a:r>
              <a:rPr lang="en-US" altLang="zh-CN">
                <a:solidFill>
                  <a:schemeClr val="accent2"/>
                </a:solidFill>
              </a:rPr>
              <a:t>do</a:t>
            </a:r>
            <a:r>
              <a:rPr lang="en-US" altLang="zh-CN"/>
              <a:t>      </a:t>
            </a:r>
            <a:r>
              <a:rPr lang="en-US" altLang="zh-CN">
                <a:solidFill>
                  <a:schemeClr val="accent2"/>
                </a:solidFill>
              </a:rPr>
              <a:t>double</a:t>
            </a:r>
            <a:r>
              <a:rPr lang="en-US" altLang="zh-CN"/>
              <a:t>    </a:t>
            </a:r>
            <a:r>
              <a:rPr lang="en-US" altLang="zh-CN">
                <a:solidFill>
                  <a:schemeClr val="accent2"/>
                </a:solidFill>
              </a:rPr>
              <a:t>else</a:t>
            </a:r>
            <a:r>
              <a:rPr lang="en-US" altLang="zh-CN"/>
              <a:t>    </a:t>
            </a:r>
            <a:r>
              <a:rPr lang="en-US" altLang="zh-CN" err="1">
                <a:solidFill>
                  <a:schemeClr val="accent2"/>
                </a:solidFill>
              </a:rPr>
              <a:t>enum</a:t>
            </a:r>
            <a:r>
              <a:rPr lang="en-US" altLang="zh-CN"/>
              <a:t>     </a:t>
            </a:r>
            <a:r>
              <a:rPr lang="en-US" altLang="zh-CN">
                <a:solidFill>
                  <a:schemeClr val="accent2"/>
                </a:solidFill>
              </a:rPr>
              <a:t>extern</a:t>
            </a:r>
            <a:r>
              <a:rPr lang="en-US" altLang="zh-CN"/>
              <a:t>    </a:t>
            </a:r>
            <a:r>
              <a:rPr lang="en-US" altLang="zh-CN">
                <a:solidFill>
                  <a:schemeClr val="accent2"/>
                </a:solidFill>
              </a:rPr>
              <a:t>float</a:t>
            </a:r>
            <a:r>
              <a:rPr lang="en-US" altLang="zh-CN"/>
              <a:t>   </a:t>
            </a:r>
            <a:r>
              <a:rPr lang="en-US" altLang="zh-CN">
                <a:solidFill>
                  <a:schemeClr val="accent2"/>
                </a:solidFill>
              </a:rPr>
              <a:t>for</a:t>
            </a:r>
            <a:r>
              <a:rPr lang="en-US" altLang="zh-CN"/>
              <a:t>       goto   </a:t>
            </a:r>
            <a:r>
              <a:rPr lang="en-US" altLang="zh-CN">
                <a:solidFill>
                  <a:schemeClr val="accent2"/>
                </a:solidFill>
              </a:rPr>
              <a:t>if</a:t>
            </a:r>
            <a:r>
              <a:rPr lang="en-US" altLang="zh-CN"/>
              <a:t>    </a:t>
            </a:r>
            <a:r>
              <a:rPr lang="en-US" altLang="zh-CN">
                <a:solidFill>
                  <a:schemeClr val="accent2"/>
                </a:solidFill>
              </a:rPr>
              <a:t>int</a:t>
            </a:r>
            <a:r>
              <a:rPr lang="en-US" altLang="zh-CN"/>
              <a:t>       </a:t>
            </a:r>
            <a:r>
              <a:rPr lang="en-US" altLang="zh-CN">
                <a:solidFill>
                  <a:schemeClr val="accent2"/>
                </a:solidFill>
              </a:rPr>
              <a:t>long</a:t>
            </a:r>
            <a:r>
              <a:rPr lang="en-US" altLang="zh-CN"/>
              <a:t>    register  </a:t>
            </a:r>
            <a:r>
              <a:rPr lang="en-US" altLang="zh-CN">
                <a:solidFill>
                  <a:schemeClr val="accent2"/>
                </a:solidFill>
              </a:rPr>
              <a:t>return  </a:t>
            </a:r>
            <a:r>
              <a:rPr lang="en-US" altLang="zh-CN"/>
              <a:t>short    signed    </a:t>
            </a:r>
            <a:r>
              <a:rPr lang="en-US" altLang="zh-CN">
                <a:solidFill>
                  <a:schemeClr val="accent2"/>
                </a:solidFill>
              </a:rPr>
              <a:t>sizeof</a:t>
            </a:r>
            <a:r>
              <a:rPr lang="en-US" altLang="zh-CN"/>
              <a:t>    </a:t>
            </a:r>
            <a:r>
              <a:rPr lang="en-US" altLang="zh-CN">
                <a:solidFill>
                  <a:schemeClr val="accent2"/>
                </a:solidFill>
              </a:rPr>
              <a:t>static</a:t>
            </a:r>
            <a:r>
              <a:rPr lang="en-US" altLang="zh-CN"/>
              <a:t>    </a:t>
            </a:r>
            <a:r>
              <a:rPr lang="en-US" altLang="zh-CN" err="1">
                <a:solidFill>
                  <a:schemeClr val="accent2"/>
                </a:solidFill>
              </a:rPr>
              <a:t>struct</a:t>
            </a:r>
            <a:r>
              <a:rPr lang="en-US" altLang="zh-CN">
                <a:solidFill>
                  <a:schemeClr val="accent2"/>
                </a:solidFill>
              </a:rPr>
              <a:t>    switch</a:t>
            </a:r>
            <a:r>
              <a:rPr lang="en-US" altLang="zh-CN"/>
              <a:t>   </a:t>
            </a:r>
            <a:r>
              <a:rPr lang="en-US" altLang="zh-CN">
                <a:solidFill>
                  <a:schemeClr val="accent2"/>
                </a:solidFill>
              </a:rPr>
              <a:t>typedef</a:t>
            </a:r>
            <a:r>
              <a:rPr lang="en-US" altLang="zh-CN"/>
              <a:t>   union    unsigned   </a:t>
            </a:r>
            <a:r>
              <a:rPr lang="en-US" altLang="zh-CN">
                <a:solidFill>
                  <a:schemeClr val="accent2"/>
                </a:solidFill>
              </a:rPr>
              <a:t>void  </a:t>
            </a:r>
            <a:r>
              <a:rPr lang="en-US" altLang="zh-CN"/>
              <a:t>volatile    </a:t>
            </a:r>
            <a:r>
              <a:rPr lang="en-US" altLang="zh-CN">
                <a:solidFill>
                  <a:schemeClr val="accent2"/>
                </a:solidFill>
              </a:rPr>
              <a:t>while</a:t>
            </a:r>
            <a:endParaRPr lang="en-US" altLang="zh-CN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dirty="0">
                <a:solidFill>
                  <a:schemeClr val="tx1"/>
                </a:solidFill>
                <a:ea typeface="新宋体" panose="02010609030101010101" pitchFamily="49" charset="-122"/>
              </a:rPr>
              <a:t>以下划线</a:t>
            </a:r>
            <a:r>
              <a:rPr lang="zh-CN" altLang="en-US" dirty="0">
                <a:ea typeface="新宋体" panose="02010609030101010101" pitchFamily="49" charset="-122"/>
              </a:rPr>
              <a:t>开始的标识符保留给</a:t>
            </a:r>
            <a:r>
              <a:rPr lang="zh-CN" altLang="en-US" dirty="0">
                <a:solidFill>
                  <a:schemeClr val="tx1"/>
                </a:solidFill>
                <a:ea typeface="新宋体" panose="02010609030101010101" pitchFamily="49" charset="-122"/>
              </a:rPr>
              <a:t>系统使用</a:t>
            </a:r>
            <a:r>
              <a:rPr lang="zh-CN" altLang="en-US" dirty="0">
                <a:ea typeface="新宋体" panose="02010609030101010101" pitchFamily="49" charset="-122"/>
              </a:rPr>
              <a:t>。用户不要自定义这种标识符。</a:t>
            </a:r>
            <a:endParaRPr lang="en-US" altLang="zh-CN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使用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cout &lt;&lt;  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和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printf 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进行输出，各有优缺点：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用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cout &lt;&lt;</a:t>
            </a:r>
            <a:r>
              <a:rPr lang="en-US" altLang="zh-CN">
                <a:solidFill>
                  <a:schemeClr val="accent4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作输出，使用简单不易出错。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r>
              <a:rPr lang="en-US" altLang="zh-CN">
                <a:solidFill>
                  <a:schemeClr val="accent4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printf 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用法较为复杂，要求多个因素协调一致，初学者容易出错。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cout &lt;&lt; 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使用格式控制时，书写的代码比较长。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r>
              <a:rPr lang="en-US" altLang="zh-CN">
                <a:solidFill>
                  <a:schemeClr val="accent4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printf 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</a:rPr>
              <a:t>格式控制符可以写得很紧凑，在其它语言中也有使用。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新宋体" panose="02010609030101010101" pitchFamily="49" charset="-122"/>
                <a:sym typeface="+mn-ea"/>
              </a:rPr>
              <a:t>第 </a:t>
            </a:r>
            <a:r>
              <a:rPr lang="en-US" altLang="zh-CN" b="1">
                <a:ea typeface="新宋体" panose="02010609030101010101" pitchFamily="49" charset="-122"/>
                <a:sym typeface="+mn-ea"/>
              </a:rPr>
              <a:t>2 </a:t>
            </a:r>
            <a:r>
              <a:rPr lang="zh-CN" altLang="en-US" b="1" dirty="0">
                <a:ea typeface="新宋体" panose="02010609030101010101" pitchFamily="49" charset="-122"/>
                <a:sym typeface="+mn-ea"/>
              </a:rPr>
              <a:t>章  数据</a:t>
            </a:r>
            <a:r>
              <a:rPr lang="zh-CN" altLang="en-US" b="1">
                <a:ea typeface="新宋体" panose="02010609030101010101" pitchFamily="49" charset="-122"/>
                <a:sym typeface="+mn-ea"/>
              </a:rPr>
              <a:t>与简单计算程序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None/>
            </a:pPr>
            <a:r>
              <a:rPr lang="zh-CN" altLang="zh-CN"/>
              <a:t>2.1 基本字符、名字表示、标识符和关键字</a:t>
            </a:r>
            <a:endParaRPr lang="zh-CN" altLang="zh-CN"/>
          </a:p>
          <a:p>
            <a:pPr marL="0" algn="l">
              <a:buNone/>
            </a:pPr>
            <a:r>
              <a:rPr lang="zh-CN" altLang="zh-CN"/>
              <a:t>2.2 常用数据类型</a:t>
            </a:r>
            <a:endParaRPr lang="zh-CN" altLang="zh-CN"/>
          </a:p>
          <a:p>
            <a:pPr marL="0" indent="0">
              <a:buNone/>
            </a:pPr>
            <a:r>
              <a:rPr lang="zh-CN" altLang="en-US"/>
              <a:t>2.</a:t>
            </a:r>
            <a:r>
              <a:rPr lang="en-US" altLang="zh-CN"/>
              <a:t>3</a:t>
            </a:r>
            <a:r>
              <a:rPr lang="zh-CN" altLang="en-US"/>
              <a:t> 运算符、表达式与计算</a:t>
            </a:r>
            <a:endParaRPr lang="zh-CN" altLang="en-US"/>
          </a:p>
          <a:p>
            <a:pPr marL="0" algn="l">
              <a:buNone/>
            </a:pPr>
            <a:r>
              <a:rPr lang="zh-CN" altLang="zh-CN"/>
              <a:t>2.4 数学函数及其使用</a:t>
            </a:r>
            <a:endParaRPr lang="zh-CN" altLang="zh-CN"/>
          </a:p>
          <a:p>
            <a:pPr marL="0" algn="l">
              <a:buNone/>
            </a:pPr>
            <a:r>
              <a:rPr lang="zh-CN" altLang="zh-CN"/>
              <a:t>2.5 基本输出功能</a:t>
            </a:r>
            <a:endParaRPr lang="zh-CN" altLang="zh-CN"/>
          </a:p>
          <a:p>
            <a:pPr marL="0" algn="l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*2.6 计算机中的数值表示与存储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2.7 Dev-C++中的辅助编辑功能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30402" name="标题 2304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*2.6  </a:t>
            </a:r>
            <a:r>
              <a:rPr lang="zh-CN" altLang="en-US" dirty="0"/>
              <a:t>计算机中的数值表示与存储</a:t>
            </a:r>
            <a:endParaRPr lang="zh-CN" altLang="en-US" dirty="0"/>
          </a:p>
        </p:txBody>
      </p:sp>
      <p:sp>
        <p:nvSpPr>
          <p:cNvPr id="230403" name="内容占位符 23040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用计算机处理信息，需要：</a:t>
            </a:r>
            <a:endParaRPr lang="zh-CN" altLang="en-US" dirty="0"/>
          </a:p>
          <a:p>
            <a:r>
              <a:rPr lang="zh-CN" altLang="en-US" dirty="0"/>
              <a:t>在计算机里存储和处理信息：就要求确定信息在计算机内部的表示方式，</a:t>
            </a:r>
            <a:endParaRPr lang="zh-CN" altLang="en-US" dirty="0"/>
          </a:p>
          <a:p>
            <a:r>
              <a:rPr lang="zh-CN" altLang="en-US"/>
              <a:t> </a:t>
            </a:r>
            <a:r>
              <a:rPr lang="zh-CN" altLang="en-US" dirty="0"/>
              <a:t>将信息送给计算机，并能取得处理结果：能完成外部信息和计算机内部信息间的转换。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计算机处理信息的基础是把所有信息都用符号编码（数字化），为此需要：</a:t>
            </a:r>
            <a:r>
              <a:rPr lang="en-US" altLang="zh-CN"/>
              <a:t>1</a:t>
            </a:r>
            <a:r>
              <a:rPr lang="zh-CN" altLang="en-US" dirty="0"/>
              <a:t>、为数值确定一种计算机内部的表示方式；</a:t>
            </a:r>
            <a:r>
              <a:rPr lang="en-US" altLang="zh-CN"/>
              <a:t>2</a:t>
            </a:r>
            <a:r>
              <a:rPr lang="zh-CN" altLang="en-US" dirty="0"/>
              <a:t>、各种信息都确定相应的编码规则。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32450" name="标题 2324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err="1">
                <a:latin typeface="Cambria" panose="02040503050406030204" pitchFamily="18" charset="0"/>
              </a:rPr>
              <a:t>数据在计算机中的表示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32451" name="内容占位符 23245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Cambria" panose="02040503050406030204" pitchFamily="18" charset="0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</a:rPr>
              <a:t>计算机信息处理</a:t>
            </a:r>
            <a:r>
              <a:rPr lang="zh-CN" altLang="en-US" dirty="0">
                <a:latin typeface="Cambria" panose="02040503050406030204" pitchFamily="18" charset="0"/>
              </a:rPr>
              <a:t>是将信息转换为只有计算机本身才能识别和处理的计算机数据，即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</a:rPr>
              <a:t>机内数据</a:t>
            </a:r>
            <a:r>
              <a:rPr lang="zh-CN" altLang="en-US" dirty="0">
                <a:latin typeface="Cambria" panose="02040503050406030204" pitchFamily="18" charset="0"/>
              </a:rPr>
              <a:t>进行的。</a:t>
            </a:r>
            <a:endParaRPr lang="zh-CN" altLang="en-US" dirty="0">
              <a:latin typeface="Cambria" panose="02040503050406030204" pitchFamily="18" charset="0"/>
            </a:endParaRPr>
          </a:p>
          <a:p>
            <a:pPr>
              <a:buNone/>
            </a:pPr>
            <a:r>
              <a:rPr lang="zh-CN" altLang="en-US" dirty="0">
                <a:latin typeface="Cambria" panose="02040503050406030204" pitchFamily="18" charset="0"/>
              </a:rPr>
              <a:t>    数据的定义是广义的。包括字符、语言、图表、影像等。    </a:t>
            </a:r>
            <a:endParaRPr lang="zh-CN" altLang="en-US" dirty="0">
              <a:latin typeface="Cambria" panose="020405030504060302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</a:rPr>
              <a:t>数据有两种形态：</a:t>
            </a:r>
            <a:endParaRPr lang="zh-CN" altLang="en-US" dirty="0">
              <a:latin typeface="Cambria" panose="02040503050406030204" pitchFamily="18" charset="0"/>
            </a:endParaRPr>
          </a:p>
          <a:p>
            <a:pPr lvl="1"/>
            <a:r>
              <a:rPr lang="zh-CN" altLang="en-US" sz="3200" dirty="0">
                <a:latin typeface="Cambria" panose="02040503050406030204" pitchFamily="18" charset="0"/>
              </a:rPr>
              <a:t>人类可读形式的数据（人读数据）</a:t>
            </a:r>
            <a:endParaRPr lang="zh-CN" altLang="en-US" sz="3200" dirty="0">
              <a:latin typeface="Cambria" panose="02040503050406030204" pitchFamily="18" charset="0"/>
            </a:endParaRPr>
          </a:p>
          <a:p>
            <a:pPr lvl="1"/>
            <a:r>
              <a:rPr lang="zh-CN" altLang="en-US" sz="3200" dirty="0">
                <a:latin typeface="Cambria" panose="02040503050406030204" pitchFamily="18" charset="0"/>
              </a:rPr>
              <a:t>机器可读形式的数据（机读数据），用二进制的形式。</a:t>
            </a:r>
            <a:endParaRPr lang="zh-CN" altLang="en-US" sz="320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34498" name="标题 2344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2.6.1  </a:t>
            </a:r>
            <a:r>
              <a:rPr lang="en-US" altLang="en-US" err="1"/>
              <a:t>进位计数制</a:t>
            </a:r>
            <a:endParaRPr lang="zh-CN" altLang="en-US" dirty="0"/>
          </a:p>
        </p:txBody>
      </p:sp>
      <p:sp>
        <p:nvSpPr>
          <p:cNvPr id="234499" name="内容占位符 23449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记数法：采用一组特定符号和一套统一规则表示数值的方法。最常用的是进位记数制。</a:t>
            </a:r>
            <a:endParaRPr lang="zh-CN" altLang="en-US" dirty="0"/>
          </a:p>
          <a:p>
            <a:r>
              <a:rPr lang="zh-CN" altLang="en-US" dirty="0"/>
              <a:t>进位记数制：就是将特定的数字符号（数码）顺序排列，根据各符号在序列中的位置确定其权重，并基于这种权重表达数值的方法。</a:t>
            </a:r>
            <a:endParaRPr lang="zh-CN" altLang="en-US" dirty="0"/>
          </a:p>
          <a:p>
            <a:r>
              <a:rPr lang="zh-CN" altLang="en-US" dirty="0"/>
              <a:t>用来表示数的数码的集合称为</a:t>
            </a:r>
            <a:r>
              <a:rPr lang="zh-CN" altLang="en-US" dirty="0">
                <a:solidFill>
                  <a:schemeClr val="accent2"/>
                </a:solidFill>
              </a:rPr>
              <a:t>基</a:t>
            </a:r>
            <a:r>
              <a:rPr lang="zh-CN" altLang="en-US" dirty="0"/>
              <a:t>，集合的大小称为</a:t>
            </a:r>
            <a:r>
              <a:rPr lang="zh-CN" altLang="en-US" dirty="0">
                <a:solidFill>
                  <a:schemeClr val="accent2"/>
                </a:solidFill>
              </a:rPr>
              <a:t>基数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34500" name="文本框 234499"/>
          <p:cNvSpPr txBox="1"/>
          <p:nvPr/>
        </p:nvSpPr>
        <p:spPr>
          <a:xfrm>
            <a:off x="533400" y="1143000"/>
            <a:ext cx="2525713" cy="1122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buFontTx/>
            </a:pPr>
            <a:endParaRPr lang="zh-CN" altLang="en-US" sz="2800" b="1" i="1" dirty="0">
              <a:ea typeface="新宋体" panose="02010609030101010101" pitchFamily="49" charset="-122"/>
              <a:cs typeface="Cambria" panose="02040503050406030204" pitchFamily="18" charset="0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buFontTx/>
            </a:pPr>
            <a:endParaRPr lang="zh-CN" altLang="en-US" dirty="0">
              <a:solidFill>
                <a:srgbClr val="3333CC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34501" name="文本框 234500"/>
          <p:cNvSpPr txBox="1"/>
          <p:nvPr/>
        </p:nvSpPr>
        <p:spPr>
          <a:xfrm>
            <a:off x="2209800" y="1219200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  <a:buFontTx/>
            </a:pPr>
            <a:endParaRPr lang="zh-CN" altLang="en-US" sz="2800" b="1" dirty="0">
              <a:solidFill>
                <a:schemeClr val="accent2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34502" name="文本框 234501"/>
          <p:cNvSpPr txBox="1"/>
          <p:nvPr/>
        </p:nvSpPr>
        <p:spPr>
          <a:xfrm>
            <a:off x="2590800" y="18288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0"/>
              </a:spcBef>
              <a:buFontTx/>
            </a:pPr>
            <a:endParaRPr lang="zh-CN" altLang="en-US" sz="2800" b="1" dirty="0">
              <a:solidFill>
                <a:schemeClr val="accent2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34503" name="文本框 234502"/>
          <p:cNvSpPr txBox="1"/>
          <p:nvPr/>
        </p:nvSpPr>
        <p:spPr>
          <a:xfrm>
            <a:off x="395288" y="4724400"/>
            <a:ext cx="8135937" cy="8953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buFontTx/>
            </a:pP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十进制数：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10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个</a:t>
            </a:r>
            <a:r>
              <a:rPr lang="zh-CN" altLang="en-US" b="1" dirty="0">
                <a:effectLst>
                  <a:outerShdw blurRad="38100" dist="38100" dir="2700000">
                    <a:srgbClr val="FFFFFF"/>
                  </a:outerShdw>
                </a:effectLst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数码（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0, 1, 2, 3, 4, 5, 6, 7, 8, 9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）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,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基数为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10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，逢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10</a:t>
            </a:r>
            <a:r>
              <a:rPr lang="zh-CN" altLang="en-US" b="1" dirty="0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进</a:t>
            </a:r>
            <a:r>
              <a:rPr lang="en-US" altLang="zh-CN" b="1">
                <a:latin typeface="新宋体" panose="02010609030101010101" pitchFamily="49" charset="-122"/>
                <a:ea typeface="新宋体" panose="02010609030101010101" pitchFamily="49" charset="-122"/>
                <a:cs typeface="Cambria" panose="02040503050406030204" pitchFamily="18" charset="0"/>
              </a:rPr>
              <a:t>1</a:t>
            </a:r>
            <a:endParaRPr lang="zh-CN" altLang="en-US" b="1" dirty="0">
              <a:latin typeface="新宋体" panose="02010609030101010101" pitchFamily="49" charset="-122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36546" name="文本框 236545"/>
          <p:cNvSpPr txBox="1"/>
          <p:nvPr/>
        </p:nvSpPr>
        <p:spPr>
          <a:xfrm>
            <a:off x="611505" y="476250"/>
            <a:ext cx="8127365" cy="2503170"/>
          </a:xfrm>
          <a:prstGeom prst="rect">
            <a:avLst/>
          </a:prstGeom>
          <a:noFill/>
          <a:ln w="9525">
            <a:noFill/>
          </a:ln>
        </p:spPr>
        <p:txBody>
          <a:bodyPr wrap="square" lIns="0">
            <a:spAutoFit/>
          </a:bodyPr>
          <a:lstStyle/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位权：某种进位计数制不同位置上数字的</a:t>
            </a:r>
            <a:r>
              <a:rPr lang="zh-CN" altLang="en-US" sz="2800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</a:rPr>
              <a:t>单位值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，位置不同显示的数值大小不同。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</a:endParaRPr>
          </a:p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在十进制中，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</a:rPr>
              <a:t>10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的整幂次方称为</a:t>
            </a:r>
            <a:r>
              <a:rPr lang="en-US" altLang="zh-CN" sz="280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</a:rPr>
              <a:t>10</a:t>
            </a:r>
            <a:r>
              <a:rPr lang="zh-CN" altLang="en-US" sz="2800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</a:rPr>
              <a:t>进制数的权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。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</a:endParaRPr>
          </a:p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solidFill>
                  <a:srgbClr val="FF0000"/>
                </a:solidFill>
                <a:ea typeface="华文中宋" panose="02010600040101010101" charset="-122"/>
                <a:cs typeface="Cambria" panose="02040503050406030204" pitchFamily="18" charset="0"/>
              </a:rPr>
              <a:t>位权表示法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：任何进位制数的值都可以表示成按照位权展开的多项式之和的形式。</a:t>
            </a:r>
            <a:endParaRPr lang="zh-CN" altLang="en-US" sz="2800">
              <a:ea typeface="华文中宋" panose="02010600040101010101" charset="-122"/>
              <a:cs typeface="Cambria" panose="02040503050406030204" pitchFamily="18" charset="0"/>
            </a:endParaRPr>
          </a:p>
        </p:txBody>
      </p:sp>
      <p:sp>
        <p:nvSpPr>
          <p:cNvPr id="236547" name="文本框 236546"/>
          <p:cNvSpPr txBox="1"/>
          <p:nvPr/>
        </p:nvSpPr>
        <p:spPr>
          <a:xfrm>
            <a:off x="188595" y="3168015"/>
            <a:ext cx="87160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FontTx/>
            </a:pPr>
            <a:r>
              <a:rPr lang="zh-CN" altLang="en-US" sz="2800" b="1" dirty="0">
                <a:ea typeface="新宋体" panose="02010609030101010101" pitchFamily="49" charset="-122"/>
                <a:cs typeface="Cambria" panose="02040503050406030204" pitchFamily="18" charset="0"/>
              </a:rPr>
              <a:t>例：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123.45 = 1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+ 2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+ 3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0 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+ 4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+5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10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-2</a:t>
            </a:r>
            <a:endParaRPr lang="en-US" altLang="zh-CN" sz="2800" b="1" baseline="30000">
              <a:solidFill>
                <a:schemeClr val="accent2"/>
              </a:solidFill>
              <a:ea typeface="新宋体" panose="02010609030101010101" pitchFamily="49" charset="-122"/>
              <a:cs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36548" name="直接连接符 236547"/>
          <p:cNvSpPr/>
          <p:nvPr/>
        </p:nvSpPr>
        <p:spPr>
          <a:xfrm>
            <a:off x="3287713" y="3708400"/>
            <a:ext cx="381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549" name="直接连接符 236548"/>
          <p:cNvSpPr/>
          <p:nvPr/>
        </p:nvSpPr>
        <p:spPr>
          <a:xfrm>
            <a:off x="4356100" y="3716338"/>
            <a:ext cx="381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550" name="直接连接符 236549"/>
          <p:cNvSpPr/>
          <p:nvPr/>
        </p:nvSpPr>
        <p:spPr>
          <a:xfrm>
            <a:off x="5508625" y="3716338"/>
            <a:ext cx="381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551" name="直接连接符 236550"/>
          <p:cNvSpPr/>
          <p:nvPr/>
        </p:nvSpPr>
        <p:spPr>
          <a:xfrm>
            <a:off x="8076883" y="3716338"/>
            <a:ext cx="381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552" name="直接连接符 236551"/>
          <p:cNvSpPr/>
          <p:nvPr/>
        </p:nvSpPr>
        <p:spPr>
          <a:xfrm>
            <a:off x="6804025" y="3716338"/>
            <a:ext cx="3810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553" name="直接连接符 236552"/>
          <p:cNvSpPr/>
          <p:nvPr/>
        </p:nvSpPr>
        <p:spPr>
          <a:xfrm flipV="1">
            <a:off x="3516313" y="3708400"/>
            <a:ext cx="0" cy="1524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554" name="直接连接符 236553"/>
          <p:cNvSpPr/>
          <p:nvPr/>
        </p:nvSpPr>
        <p:spPr>
          <a:xfrm flipV="1">
            <a:off x="4584700" y="3716338"/>
            <a:ext cx="0" cy="1524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555" name="直接连接符 236554"/>
          <p:cNvSpPr/>
          <p:nvPr/>
        </p:nvSpPr>
        <p:spPr>
          <a:xfrm flipV="1">
            <a:off x="5661025" y="3716338"/>
            <a:ext cx="0" cy="1524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556" name="直接连接符 236555"/>
          <p:cNvSpPr/>
          <p:nvPr/>
        </p:nvSpPr>
        <p:spPr>
          <a:xfrm flipV="1">
            <a:off x="8113713" y="3716338"/>
            <a:ext cx="0" cy="1524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557" name="直接连接符 236556"/>
          <p:cNvSpPr/>
          <p:nvPr/>
        </p:nvSpPr>
        <p:spPr>
          <a:xfrm flipV="1">
            <a:off x="6956425" y="3716338"/>
            <a:ext cx="0" cy="15240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558" name="直接连接符 236557"/>
          <p:cNvSpPr/>
          <p:nvPr/>
        </p:nvSpPr>
        <p:spPr>
          <a:xfrm>
            <a:off x="3516630" y="3860800"/>
            <a:ext cx="4749800" cy="635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6559" name="文本框 236558"/>
          <p:cNvSpPr txBox="1"/>
          <p:nvPr/>
        </p:nvSpPr>
        <p:spPr>
          <a:xfrm>
            <a:off x="3924300" y="3860800"/>
            <a:ext cx="3743325" cy="427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ea typeface="楷体" panose="02010609060101010101" pitchFamily="49" charset="-122"/>
                <a:cs typeface="Cambria" panose="02040503050406030204" pitchFamily="18" charset="0"/>
              </a:rPr>
              <a:t>数位不同，权值不同。</a:t>
            </a:r>
            <a:endParaRPr lang="zh-CN" altLang="en-US" sz="280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36560" name="文本框 236559"/>
          <p:cNvSpPr txBox="1"/>
          <p:nvPr/>
        </p:nvSpPr>
        <p:spPr>
          <a:xfrm>
            <a:off x="468313" y="4508500"/>
            <a:ext cx="2879725" cy="733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buFontTx/>
            </a:pPr>
            <a:r>
              <a:rPr lang="zh-CN" altLang="en-US" sz="2800" b="1" dirty="0">
                <a:ea typeface="新宋体" panose="02010609030101010101" pitchFamily="49" charset="-122"/>
                <a:cs typeface="Cambria" panose="02040503050406030204" pitchFamily="18" charset="0"/>
              </a:rPr>
              <a:t>按权展开通式：</a:t>
            </a:r>
            <a:endParaRPr lang="zh-CN" altLang="en-US" sz="2800" b="1" dirty="0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graphicFrame>
        <p:nvGraphicFramePr>
          <p:cNvPr id="236561" name="对象 236560"/>
          <p:cNvGraphicFramePr/>
          <p:nvPr/>
        </p:nvGraphicFramePr>
        <p:xfrm>
          <a:off x="3419475" y="4652963"/>
          <a:ext cx="295275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" r:id="rId1" imgW="965200" imgH="419100" progId="Equation.3">
                  <p:embed/>
                </p:oleObj>
              </mc:Choice>
              <mc:Fallback>
                <p:oleObj name="" r:id="rId1" imgW="9652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4652963"/>
                        <a:ext cx="2952750" cy="10525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38594" name="文本框 238593"/>
          <p:cNvSpPr txBox="1"/>
          <p:nvPr/>
        </p:nvSpPr>
        <p:spPr>
          <a:xfrm>
            <a:off x="468313" y="3284538"/>
            <a:ext cx="8281987" cy="1555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952500" indent="-952500" algn="l">
              <a:lnSpc>
                <a:spcPct val="150000"/>
              </a:lnSpc>
              <a:spcBef>
                <a:spcPct val="0"/>
              </a:spcBef>
              <a:buFontTx/>
            </a:pP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</a:rPr>
              <a:t>(</a:t>
            </a:r>
            <a:r>
              <a:rPr lang="en-US" altLang="zh-CN" sz="3200" i="1">
                <a:ea typeface="新宋体" panose="02010609030101010101" pitchFamily="49" charset="-122"/>
                <a:cs typeface="Cambria" panose="02040503050406030204" pitchFamily="18" charset="0"/>
              </a:rPr>
              <a:t>N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</a:rPr>
              <a:t>)</a:t>
            </a:r>
            <a:r>
              <a:rPr lang="en-US" altLang="zh-CN" sz="3200" baseline="-25000">
                <a:ea typeface="新宋体" panose="02010609030101010101" pitchFamily="49" charset="-122"/>
                <a:cs typeface="Cambria" panose="02040503050406030204" pitchFamily="18" charset="0"/>
              </a:rPr>
              <a:t>R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</a:rPr>
              <a:t> = </a:t>
            </a:r>
            <a:r>
              <a:rPr lang="en-US" altLang="zh-CN" sz="32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200" i="1" baseline="-25000">
                <a:ea typeface="新宋体" panose="02010609030101010101" pitchFamily="49" charset="-122"/>
                <a:cs typeface="Cambria" panose="02040503050406030204" pitchFamily="18" charset="0"/>
              </a:rPr>
              <a:t>n</a:t>
            </a:r>
            <a:r>
              <a:rPr lang="en-US" altLang="zh-CN" sz="3200" baseline="-25000">
                <a:ea typeface="新宋体" panose="02010609030101010101" pitchFamily="49" charset="-122"/>
                <a:cs typeface="Cambria" panose="02040503050406030204" pitchFamily="18" charset="0"/>
              </a:rPr>
              <a:t>-1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R </a:t>
            </a:r>
            <a:r>
              <a:rPr lang="en-US" altLang="zh-CN" sz="3200" i="1" baseline="300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aseline="300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-1 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 </a:t>
            </a:r>
            <a:r>
              <a:rPr lang="en-US" altLang="zh-CN" sz="32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200" i="1" baseline="-25000">
                <a:ea typeface="新宋体" panose="02010609030101010101" pitchFamily="49" charset="-122"/>
                <a:cs typeface="Cambria" panose="02040503050406030204" pitchFamily="18" charset="0"/>
              </a:rPr>
              <a:t>n</a:t>
            </a:r>
            <a:r>
              <a:rPr lang="en-US" altLang="zh-CN" sz="3200" baseline="-25000">
                <a:ea typeface="新宋体" panose="02010609030101010101" pitchFamily="49" charset="-122"/>
                <a:cs typeface="Cambria" panose="02040503050406030204" pitchFamily="18" charset="0"/>
              </a:rPr>
              <a:t>-2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R </a:t>
            </a:r>
            <a:r>
              <a:rPr lang="en-US" altLang="zh-CN" sz="3200" i="1" baseline="300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aseline="300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-2  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+…+  </a:t>
            </a:r>
            <a:r>
              <a:rPr lang="en-US" altLang="zh-CN" sz="32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200" baseline="-25000">
                <a:ea typeface="新宋体" panose="02010609030101010101" pitchFamily="49" charset="-122"/>
                <a:cs typeface="Cambria" panose="02040503050406030204" pitchFamily="18" charset="0"/>
              </a:rPr>
              <a:t>1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R</a:t>
            </a:r>
            <a:r>
              <a:rPr lang="en-US" altLang="zh-CN" sz="3200" baseline="300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1 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 </a:t>
            </a:r>
            <a:r>
              <a:rPr lang="en-US" altLang="zh-CN" sz="32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200" baseline="-25000">
                <a:ea typeface="新宋体" panose="02010609030101010101" pitchFamily="49" charset="-122"/>
                <a:cs typeface="Cambria" panose="02040503050406030204" pitchFamily="18" charset="0"/>
              </a:rPr>
              <a:t>0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R</a:t>
            </a:r>
            <a:r>
              <a:rPr lang="en-US" altLang="zh-CN" sz="3200" baseline="300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0</a:t>
            </a:r>
            <a:endParaRPr lang="en-US" altLang="zh-CN" sz="3200" baseline="30000">
              <a:ea typeface="新宋体" panose="02010609030101010101" pitchFamily="49" charset="-122"/>
              <a:cs typeface="Cambria" panose="02040503050406030204" pitchFamily="18" charset="0"/>
              <a:sym typeface="Symbol" panose="05050102010706020507" pitchFamily="18" charset="2"/>
            </a:endParaRPr>
          </a:p>
          <a:p>
            <a:pPr marL="952500" indent="-952500" algn="l">
              <a:lnSpc>
                <a:spcPct val="150000"/>
              </a:lnSpc>
              <a:spcBef>
                <a:spcPct val="0"/>
              </a:spcBef>
              <a:buFontTx/>
            </a:pPr>
            <a:r>
              <a:rPr lang="en-US" altLang="zh-CN" sz="3200" baseline="300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                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 </a:t>
            </a:r>
            <a:r>
              <a:rPr lang="en-US" altLang="zh-CN" sz="32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200" baseline="-25000">
                <a:ea typeface="新宋体" panose="02010609030101010101" pitchFamily="49" charset="-122"/>
                <a:cs typeface="Cambria" panose="02040503050406030204" pitchFamily="18" charset="0"/>
              </a:rPr>
              <a:t>-1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R</a:t>
            </a:r>
            <a:r>
              <a:rPr lang="en-US" altLang="zh-CN" sz="3200" baseline="300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-1 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 </a:t>
            </a:r>
            <a:r>
              <a:rPr lang="en-US" altLang="zh-CN" sz="32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200" baseline="-25000">
                <a:ea typeface="新宋体" panose="02010609030101010101" pitchFamily="49" charset="-122"/>
                <a:cs typeface="Cambria" panose="02040503050406030204" pitchFamily="18" charset="0"/>
              </a:rPr>
              <a:t>-2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R</a:t>
            </a:r>
            <a:r>
              <a:rPr lang="en-US" altLang="zh-CN" sz="3200" baseline="300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-2 </a:t>
            </a:r>
            <a:r>
              <a:rPr lang="en-US" altLang="zh-CN" sz="32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+…+ </a:t>
            </a:r>
            <a:r>
              <a:rPr lang="en-US" altLang="zh-CN" sz="32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200" baseline="-25000">
                <a:ea typeface="新宋体" panose="02010609030101010101" pitchFamily="49" charset="-122"/>
                <a:cs typeface="Cambria" panose="02040503050406030204" pitchFamily="18" charset="0"/>
              </a:rPr>
              <a:t>-</a:t>
            </a:r>
            <a:r>
              <a:rPr lang="en-US" altLang="zh-CN" sz="3200" baseline="-25000" err="1">
                <a:ea typeface="新宋体" panose="02010609030101010101" pitchFamily="49" charset="-122"/>
                <a:cs typeface="Cambria" panose="02040503050406030204" pitchFamily="18" charset="0"/>
              </a:rPr>
              <a:t>m</a:t>
            </a:r>
            <a:r>
              <a:rPr lang="en-US" altLang="zh-CN" sz="3200" err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R</a:t>
            </a:r>
            <a:r>
              <a:rPr lang="en-US" altLang="zh-CN" sz="3200" baseline="30000" err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-m</a:t>
            </a:r>
            <a:endParaRPr lang="en-US" altLang="zh-CN" sz="3200" baseline="30000">
              <a:ea typeface="新宋体" panose="02010609030101010101" pitchFamily="49" charset="-122"/>
              <a:cs typeface="Cambria" panose="020405030504060302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38595" name="文本占位符 238594"/>
          <p:cNvGraphicFramePr>
            <a:graphicFrameLocks noGrp="1"/>
          </p:cNvGraphicFramePr>
          <p:nvPr>
            <p:ph type="body" idx="4294967295"/>
          </p:nvPr>
        </p:nvGraphicFramePr>
        <p:xfrm>
          <a:off x="1331595" y="5013325"/>
          <a:ext cx="2252980" cy="115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" r:id="rId1" imgW="774065" imgH="405765" progId="Equation.3">
                  <p:embed/>
                </p:oleObj>
              </mc:Choice>
              <mc:Fallback>
                <p:oleObj name="" r:id="rId1" imgW="774065" imgH="4057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595" y="5013325"/>
                        <a:ext cx="2252980" cy="115443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8596" name="文本框 238595"/>
          <p:cNvSpPr txBox="1"/>
          <p:nvPr/>
        </p:nvSpPr>
        <p:spPr>
          <a:xfrm>
            <a:off x="611188" y="2420938"/>
            <a:ext cx="7993062" cy="696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3600">
                <a:ea typeface="新宋体" panose="02010609030101010101" pitchFamily="49" charset="-122"/>
                <a:cs typeface="Cambria" panose="02040503050406030204" pitchFamily="18" charset="0"/>
              </a:rPr>
              <a:t>(</a:t>
            </a:r>
            <a:r>
              <a:rPr lang="en-US" altLang="zh-CN" sz="3600" i="1">
                <a:ea typeface="新宋体" panose="02010609030101010101" pitchFamily="49" charset="-122"/>
                <a:cs typeface="Cambria" panose="02040503050406030204" pitchFamily="18" charset="0"/>
              </a:rPr>
              <a:t>N</a:t>
            </a:r>
            <a:r>
              <a:rPr lang="en-US" altLang="zh-CN" sz="3600">
                <a:ea typeface="新宋体" panose="02010609030101010101" pitchFamily="49" charset="-122"/>
                <a:cs typeface="Cambria" panose="02040503050406030204" pitchFamily="18" charset="0"/>
              </a:rPr>
              <a:t>)</a:t>
            </a:r>
            <a:r>
              <a:rPr lang="en-US" altLang="zh-CN" sz="3600" baseline="-25000">
                <a:ea typeface="新宋体" panose="02010609030101010101" pitchFamily="49" charset="-122"/>
                <a:cs typeface="Cambria" panose="02040503050406030204" pitchFamily="18" charset="0"/>
              </a:rPr>
              <a:t> R</a:t>
            </a:r>
            <a:r>
              <a:rPr lang="en-US" altLang="zh-CN" sz="3600">
                <a:ea typeface="新宋体" panose="02010609030101010101" pitchFamily="49" charset="-122"/>
                <a:cs typeface="Cambria" panose="02040503050406030204" pitchFamily="18" charset="0"/>
              </a:rPr>
              <a:t>=(</a:t>
            </a:r>
            <a:r>
              <a:rPr lang="en-US" altLang="zh-CN" sz="36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600" i="1" baseline="-25000">
                <a:ea typeface="新宋体" panose="02010609030101010101" pitchFamily="49" charset="-122"/>
                <a:cs typeface="Cambria" panose="02040503050406030204" pitchFamily="18" charset="0"/>
              </a:rPr>
              <a:t>n</a:t>
            </a:r>
            <a:r>
              <a:rPr lang="en-US" altLang="zh-CN" sz="3600" baseline="-25000">
                <a:ea typeface="新宋体" panose="02010609030101010101" pitchFamily="49" charset="-122"/>
                <a:cs typeface="Cambria" panose="02040503050406030204" pitchFamily="18" charset="0"/>
              </a:rPr>
              <a:t>-1</a:t>
            </a:r>
            <a:r>
              <a:rPr lang="en-US" altLang="zh-CN" sz="3600"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36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600" i="1" baseline="-25000">
                <a:ea typeface="新宋体" panose="02010609030101010101" pitchFamily="49" charset="-122"/>
                <a:cs typeface="Cambria" panose="02040503050406030204" pitchFamily="18" charset="0"/>
              </a:rPr>
              <a:t>n</a:t>
            </a:r>
            <a:r>
              <a:rPr lang="en-US" altLang="zh-CN" sz="3600" baseline="-25000">
                <a:ea typeface="新宋体" panose="02010609030101010101" pitchFamily="49" charset="-122"/>
                <a:cs typeface="Cambria" panose="02040503050406030204" pitchFamily="18" charset="0"/>
              </a:rPr>
              <a:t>-2 </a:t>
            </a:r>
            <a:r>
              <a:rPr lang="en-US" altLang="zh-CN" sz="3600">
                <a:ea typeface="新宋体" panose="02010609030101010101" pitchFamily="49" charset="-122"/>
                <a:cs typeface="Cambria" panose="02040503050406030204" pitchFamily="18" charset="0"/>
              </a:rPr>
              <a:t>… </a:t>
            </a:r>
            <a:r>
              <a:rPr lang="en-US" altLang="zh-CN" sz="36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600" baseline="-25000">
                <a:ea typeface="新宋体" panose="02010609030101010101" pitchFamily="49" charset="-122"/>
                <a:cs typeface="Cambria" panose="02040503050406030204" pitchFamily="18" charset="0"/>
              </a:rPr>
              <a:t>1 </a:t>
            </a:r>
            <a:r>
              <a:rPr lang="en-US" altLang="zh-CN" sz="3600"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36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600" baseline="-25000">
                <a:ea typeface="新宋体" panose="02010609030101010101" pitchFamily="49" charset="-122"/>
                <a:cs typeface="Cambria" panose="02040503050406030204" pitchFamily="18" charset="0"/>
              </a:rPr>
              <a:t>0 </a:t>
            </a:r>
            <a:r>
              <a:rPr lang="en-US" altLang="zh-CN" sz="36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. </a:t>
            </a:r>
            <a:r>
              <a:rPr lang="en-US" altLang="zh-CN" sz="3600"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36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600" baseline="-25000">
                <a:ea typeface="新宋体" panose="02010609030101010101" pitchFamily="49" charset="-122"/>
                <a:cs typeface="Cambria" panose="02040503050406030204" pitchFamily="18" charset="0"/>
              </a:rPr>
              <a:t>-1</a:t>
            </a:r>
            <a:r>
              <a:rPr lang="en-US" altLang="zh-CN" sz="3600"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36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600" baseline="-25000">
                <a:ea typeface="新宋体" panose="02010609030101010101" pitchFamily="49" charset="-122"/>
                <a:cs typeface="Cambria" panose="02040503050406030204" pitchFamily="18" charset="0"/>
              </a:rPr>
              <a:t>-2</a:t>
            </a:r>
            <a:r>
              <a:rPr lang="en-US" altLang="zh-CN" sz="3600">
                <a:ea typeface="新宋体" panose="02010609030101010101" pitchFamily="49" charset="-122"/>
                <a:cs typeface="Cambria" panose="02040503050406030204" pitchFamily="18" charset="0"/>
              </a:rPr>
              <a:t>… </a:t>
            </a:r>
            <a:r>
              <a:rPr lang="en-US" altLang="zh-CN" sz="3600" i="1">
                <a:ea typeface="新宋体" panose="02010609030101010101" pitchFamily="49" charset="-122"/>
                <a:cs typeface="Cambria" panose="02040503050406030204" pitchFamily="18" charset="0"/>
              </a:rPr>
              <a:t>a</a:t>
            </a:r>
            <a:r>
              <a:rPr lang="en-US" altLang="zh-CN" sz="3600" baseline="-25000">
                <a:ea typeface="新宋体" panose="02010609030101010101" pitchFamily="49" charset="-122"/>
                <a:cs typeface="Cambria" panose="02040503050406030204" pitchFamily="18" charset="0"/>
              </a:rPr>
              <a:t>-</a:t>
            </a:r>
            <a:r>
              <a:rPr lang="en-US" altLang="zh-CN" sz="3600" i="1" baseline="-25000">
                <a:ea typeface="新宋体" panose="02010609030101010101" pitchFamily="49" charset="-122"/>
                <a:cs typeface="Cambria" panose="02040503050406030204" pitchFamily="18" charset="0"/>
              </a:rPr>
              <a:t>m</a:t>
            </a:r>
            <a:r>
              <a:rPr lang="en-US" altLang="zh-CN" sz="3600">
                <a:ea typeface="新宋体" panose="02010609030101010101" pitchFamily="49" charset="-122"/>
                <a:cs typeface="Cambria" panose="02040503050406030204" pitchFamily="18" charset="0"/>
              </a:rPr>
              <a:t>)</a:t>
            </a:r>
            <a:r>
              <a:rPr lang="en-US" altLang="zh-CN" sz="3600" baseline="-25000">
                <a:ea typeface="新宋体" panose="02010609030101010101" pitchFamily="49" charset="-122"/>
                <a:cs typeface="Cambria" panose="02040503050406030204" pitchFamily="18" charset="0"/>
              </a:rPr>
              <a:t>R</a:t>
            </a:r>
            <a:endParaRPr lang="en-US" altLang="zh-CN" sz="3600" baseline="-25000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38597" name="文本框 238596"/>
          <p:cNvSpPr txBox="1"/>
          <p:nvPr/>
        </p:nvSpPr>
        <p:spPr>
          <a:xfrm>
            <a:off x="395288" y="1052513"/>
            <a:ext cx="8208962" cy="103886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Tx/>
            </a:pPr>
            <a:r>
              <a:rPr lang="zh-CN" altLang="en-US" sz="2800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</a:rPr>
              <a:t>其它进制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的计数规律可看成是十进制计数制的推广，对任意进制 </a:t>
            </a:r>
            <a:r>
              <a:rPr lang="en-US" altLang="zh-CN" sz="2800" i="1">
                <a:ea typeface="华文中宋" panose="02010600040101010101" charset="-122"/>
                <a:cs typeface="Cambria" panose="02040503050406030204" pitchFamily="18" charset="0"/>
              </a:rPr>
              <a:t>R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，数 </a:t>
            </a:r>
            <a:r>
              <a:rPr lang="en-US" altLang="zh-CN" sz="2800" i="1">
                <a:ea typeface="华文中宋" panose="02010600040101010101" charset="-122"/>
                <a:cs typeface="Cambria" panose="02040503050406030204" pitchFamily="18" charset="0"/>
              </a:rPr>
              <a:t>N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可以表示成按权展开式：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8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39618" name="文本占位符 239617"/>
          <p:cNvSpPr>
            <a:spLocks noGrp="1"/>
          </p:cNvSpPr>
          <p:nvPr>
            <p:ph type="body" idx="4294967295"/>
          </p:nvPr>
        </p:nvSpPr>
        <p:spPr>
          <a:xfrm>
            <a:off x="467360" y="332740"/>
            <a:ext cx="8424545" cy="58140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b="0" u="sng" dirty="0">
                <a:solidFill>
                  <a:schemeClr val="tx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⒈  </a:t>
            </a:r>
            <a:r>
              <a:rPr lang="en-US" altLang="zh-CN" b="0" u="sng">
                <a:solidFill>
                  <a:schemeClr val="tx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R=2  </a:t>
            </a:r>
            <a:r>
              <a:rPr lang="zh-CN" altLang="en-US" u="sng" dirty="0">
                <a:solidFill>
                  <a:schemeClr val="tx2"/>
                </a:solidFill>
                <a:latin typeface="Cambria" panose="02040503050406030204" pitchFamily="18" charset="0"/>
                <a:ea typeface="华文中宋" panose="02010600040101010101" charset="-122"/>
                <a:cs typeface="Cambria" panose="02040503050406030204" pitchFamily="18" charset="0"/>
              </a:rPr>
              <a:t>二进制</a:t>
            </a:r>
            <a:endParaRPr lang="zh-CN" altLang="en-US" u="sng" dirty="0">
              <a:solidFill>
                <a:schemeClr val="tx2"/>
              </a:solidFill>
              <a:latin typeface="Cambria" panose="02040503050406030204" pitchFamily="18" charset="0"/>
              <a:ea typeface="华文中宋" panose="02010600040101010101" charset="-122"/>
              <a:cs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latin typeface="Cambria" panose="02040503050406030204" pitchFamily="18" charset="0"/>
              </a:rPr>
              <a:t>数码个数 </a:t>
            </a:r>
            <a:r>
              <a:rPr lang="en-US" altLang="zh-CN">
                <a:latin typeface="Cambria" panose="02040503050406030204" pitchFamily="18" charset="0"/>
              </a:rPr>
              <a:t>2 </a:t>
            </a:r>
            <a:r>
              <a:rPr lang="zh-CN" altLang="en-US" dirty="0">
                <a:latin typeface="Cambria" panose="02040503050406030204" pitchFamily="18" charset="0"/>
              </a:rPr>
              <a:t>个：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</a:rPr>
              <a:t>0, 1</a:t>
            </a:r>
            <a:endParaRPr lang="en-US" altLang="zh-CN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latin typeface="Cambria" panose="02040503050406030204" pitchFamily="18" charset="0"/>
              </a:rPr>
              <a:t>计数规律：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</a:rPr>
              <a:t>逢二进 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</a:rPr>
              <a:t>1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</a:rPr>
              <a:t>，借一当 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</a:rPr>
              <a:t>2</a:t>
            </a:r>
            <a:endParaRPr lang="en-US" altLang="zh-CN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/>
              <a:t>例：</a:t>
            </a:r>
            <a:r>
              <a:rPr lang="en-US" altLang="zh-CN"/>
              <a:t>(</a:t>
            </a:r>
            <a:r>
              <a:rPr lang="en-US" altLang="zh-CN" b="0"/>
              <a:t>101.01</a:t>
            </a:r>
            <a:r>
              <a:rPr lang="en-US" altLang="zh-CN"/>
              <a:t>)</a:t>
            </a:r>
            <a:r>
              <a:rPr lang="en-US" altLang="zh-CN" baseline="-25000"/>
              <a:t>2</a:t>
            </a:r>
            <a:r>
              <a:rPr lang="en-US" altLang="zh-CN"/>
              <a:t>  =</a:t>
            </a:r>
            <a:r>
              <a:rPr lang="en-US" altLang="zh-CN">
                <a:sym typeface="Symbol" panose="05050102010706020507" pitchFamily="18" charset="2"/>
              </a:rPr>
              <a:t> 1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+ 0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1 </a:t>
            </a:r>
            <a:r>
              <a:rPr lang="en-US" altLang="zh-CN">
                <a:sym typeface="Symbol" panose="05050102010706020507" pitchFamily="18" charset="2"/>
              </a:rPr>
              <a:t>+ 1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+ 0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r>
              <a:rPr lang="en-US" altLang="zh-CN">
                <a:sym typeface="Symbol" panose="05050102010706020507" pitchFamily="18" charset="2"/>
              </a:rPr>
              <a:t> +1</a:t>
            </a:r>
            <a:r>
              <a:rPr lang="en-US" altLang="zh-CN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>
                <a:solidFill>
                  <a:schemeClr val="accent2"/>
                </a:solidFill>
                <a:sym typeface="Symbol" panose="05050102010706020507" pitchFamily="18" charset="2"/>
              </a:rPr>
              <a:t>-2</a:t>
            </a:r>
            <a:endParaRPr lang="en-US" altLang="zh-CN" baseline="3000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u="sng" dirty="0">
                <a:solidFill>
                  <a:schemeClr val="tx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⒉ </a:t>
            </a:r>
            <a:r>
              <a:rPr lang="en-US" altLang="zh-CN" u="sng">
                <a:solidFill>
                  <a:schemeClr val="tx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R=8  </a:t>
            </a:r>
            <a:r>
              <a:rPr lang="zh-CN" altLang="en-US" u="sng" dirty="0">
                <a:solidFill>
                  <a:schemeClr val="tx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八进制</a:t>
            </a:r>
            <a:endParaRPr lang="zh-CN" altLang="en-US" b="0" u="sng" dirty="0">
              <a:solidFill>
                <a:schemeClr val="tx2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cs typeface="Cambria" panose="02040503050406030204" pitchFamily="18" charset="0"/>
                <a:sym typeface="+mn-ea"/>
              </a:rPr>
              <a:t>数码个数</a:t>
            </a:r>
            <a:r>
              <a:rPr lang="en-US" altLang="zh-CN">
                <a:cs typeface="Cambria" panose="02040503050406030204" pitchFamily="18" charset="0"/>
                <a:sym typeface="+mn-ea"/>
              </a:rPr>
              <a:t>8</a:t>
            </a:r>
            <a:r>
              <a:rPr lang="zh-CN" altLang="en-US" dirty="0">
                <a:cs typeface="Cambria" panose="02040503050406030204" pitchFamily="18" charset="0"/>
                <a:sym typeface="+mn-ea"/>
              </a:rPr>
              <a:t>个： </a:t>
            </a:r>
            <a:r>
              <a:rPr lang="en-US" altLang="zh-CN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0, 1, 2, 3, 4, 5, 6, 7</a:t>
            </a:r>
            <a:r>
              <a:rPr lang="en-US" altLang="zh-CN">
                <a:cs typeface="Cambria" panose="02040503050406030204" pitchFamily="18" charset="0"/>
                <a:sym typeface="+mn-ea"/>
              </a:rPr>
              <a:t> 		</a:t>
            </a:r>
            <a:endParaRPr lang="en-US" altLang="zh-CN">
              <a:cs typeface="Cambria" panose="02040503050406030204" pitchFamily="18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cs typeface="Cambria" panose="02040503050406030204" pitchFamily="18" charset="0"/>
                <a:sym typeface="+mn-ea"/>
              </a:rPr>
              <a:t>计数规律：</a:t>
            </a:r>
            <a:r>
              <a:rPr lang="zh-CN" altLang="en-US" dirty="0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逢八进 </a:t>
            </a:r>
            <a:r>
              <a:rPr lang="en-US" altLang="zh-CN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1</a:t>
            </a:r>
            <a:r>
              <a:rPr lang="zh-CN" altLang="en-US" dirty="0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，借一当 </a:t>
            </a:r>
            <a:r>
              <a:rPr lang="en-US" altLang="zh-CN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8</a:t>
            </a:r>
            <a:endParaRPr lang="en-US" altLang="zh-CN">
              <a:solidFill>
                <a:schemeClr val="accent2"/>
              </a:solidFill>
              <a:cs typeface="Cambria" panose="02040503050406030204" pitchFamily="18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cs typeface="Cambria" panose="02040503050406030204" pitchFamily="18" charset="0"/>
                <a:sym typeface="+mn-ea"/>
              </a:rPr>
              <a:t>例：</a:t>
            </a:r>
            <a:r>
              <a:rPr lang="en-US" altLang="zh-CN">
                <a:cs typeface="Cambria" panose="02040503050406030204" pitchFamily="18" charset="0"/>
                <a:sym typeface="+mn-ea"/>
              </a:rPr>
              <a:t>(176.5)</a:t>
            </a:r>
            <a:r>
              <a:rPr lang="en-US" altLang="zh-CN" baseline="-25000">
                <a:cs typeface="Cambria" panose="02040503050406030204" pitchFamily="18" charset="0"/>
                <a:sym typeface="+mn-ea"/>
              </a:rPr>
              <a:t>8</a:t>
            </a:r>
            <a:r>
              <a:rPr lang="en-US" altLang="zh-CN">
                <a:cs typeface="Cambria" panose="02040503050406030204" pitchFamily="18" charset="0"/>
                <a:sym typeface="+mn-ea"/>
              </a:rPr>
              <a:t> = 1</a:t>
            </a:r>
            <a:r>
              <a:rPr lang="en-US" altLang="zh-CN">
                <a:cs typeface="Cambria" panose="02040503050406030204" pitchFamily="18" charset="0"/>
                <a:sym typeface="Symbol" panose="05050102010706020507" pitchFamily="18" charset="2"/>
              </a:rPr>
              <a:t>8</a:t>
            </a:r>
            <a:r>
              <a:rPr lang="en-US" altLang="zh-CN" baseline="30000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cs typeface="Cambria" panose="02040503050406030204" pitchFamily="18" charset="0"/>
                <a:sym typeface="Symbol" panose="05050102010706020507" pitchFamily="18" charset="2"/>
              </a:rPr>
              <a:t>+78</a:t>
            </a:r>
            <a:r>
              <a:rPr lang="en-US" altLang="zh-CN" baseline="30000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cs typeface="Cambria" panose="02040503050406030204" pitchFamily="18" charset="0"/>
                <a:sym typeface="Symbol" panose="05050102010706020507" pitchFamily="18" charset="2"/>
              </a:rPr>
              <a:t> +68</a:t>
            </a:r>
            <a:r>
              <a:rPr lang="en-US" altLang="zh-CN" baseline="30000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cs typeface="Cambria" panose="02040503050406030204" pitchFamily="18" charset="0"/>
                <a:sym typeface="Symbol" panose="05050102010706020507" pitchFamily="18" charset="2"/>
              </a:rPr>
              <a:t> +58</a:t>
            </a:r>
            <a:r>
              <a:rPr lang="en-US" altLang="zh-CN" baseline="30000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-1</a:t>
            </a:r>
            <a:endParaRPr lang="en-US" altLang="zh-CN" baseline="30000">
              <a:solidFill>
                <a:schemeClr val="accent2"/>
              </a:solidFill>
              <a:cs typeface="Cambria" panose="02040503050406030204" pitchFamily="18" charset="0"/>
              <a:sym typeface="Symbol" panose="05050102010706020507" pitchFamily="18" charset="2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u="sng" dirty="0">
                <a:solidFill>
                  <a:schemeClr val="tx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⒊ </a:t>
            </a:r>
            <a:r>
              <a:rPr lang="en-US" altLang="zh-CN" u="sng">
                <a:solidFill>
                  <a:schemeClr val="tx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R=16  </a:t>
            </a:r>
            <a:r>
              <a:rPr lang="zh-CN" altLang="en-US" u="sng" dirty="0">
                <a:solidFill>
                  <a:schemeClr val="tx2"/>
                </a:solidFill>
                <a:ea typeface="华文中宋" panose="02010600040101010101" charset="-122"/>
                <a:cs typeface="Cambria" panose="02040503050406030204" pitchFamily="18" charset="0"/>
                <a:sym typeface="+mn-ea"/>
              </a:rPr>
              <a:t>十六进制</a:t>
            </a:r>
            <a:endParaRPr lang="zh-CN" altLang="en-US" b="0" u="sng" dirty="0">
              <a:solidFill>
                <a:schemeClr val="tx2"/>
              </a:solidFill>
              <a:ea typeface="华文中宋" panose="02010600040101010101" charset="-122"/>
              <a:cs typeface="Cambria" panose="02040503050406030204" pitchFamily="18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cs typeface="Cambria" panose="02040503050406030204" pitchFamily="18" charset="0"/>
                <a:sym typeface="+mn-ea"/>
              </a:rPr>
              <a:t>数码个数</a:t>
            </a:r>
            <a:r>
              <a:rPr lang="en-US" altLang="zh-CN">
                <a:cs typeface="Cambria" panose="02040503050406030204" pitchFamily="18" charset="0"/>
                <a:sym typeface="+mn-ea"/>
              </a:rPr>
              <a:t>16</a:t>
            </a:r>
            <a:r>
              <a:rPr lang="zh-CN" altLang="en-US" dirty="0">
                <a:cs typeface="Cambria" panose="02040503050406030204" pitchFamily="18" charset="0"/>
                <a:sym typeface="+mn-ea"/>
              </a:rPr>
              <a:t>个： </a:t>
            </a:r>
            <a:r>
              <a:rPr lang="en-US" altLang="zh-CN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0,1,2,3,4,5,6,7,8,9,A,B,C,D,E,F</a:t>
            </a:r>
            <a:endParaRPr lang="en-US" altLang="zh-CN" b="0">
              <a:solidFill>
                <a:schemeClr val="accent2"/>
              </a:solidFill>
              <a:cs typeface="Cambria" panose="02040503050406030204" pitchFamily="18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cs typeface="Cambria" panose="02040503050406030204" pitchFamily="18" charset="0"/>
                <a:sym typeface="+mn-ea"/>
              </a:rPr>
              <a:t>计数规律：</a:t>
            </a:r>
            <a:r>
              <a:rPr lang="zh-CN" altLang="en-US" dirty="0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逢十六进 </a:t>
            </a:r>
            <a:r>
              <a:rPr lang="en-US" altLang="zh-CN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1</a:t>
            </a:r>
            <a:r>
              <a:rPr lang="zh-CN" altLang="en-US" dirty="0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，借一当 </a:t>
            </a:r>
            <a:r>
              <a:rPr lang="en-US" altLang="zh-CN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16</a:t>
            </a:r>
            <a:endParaRPr lang="en-US" altLang="zh-CN" b="0">
              <a:solidFill>
                <a:schemeClr val="accent2"/>
              </a:solidFill>
              <a:cs typeface="Cambria" panose="02040503050406030204" pitchFamily="18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>
                <a:cs typeface="Cambria" panose="02040503050406030204" pitchFamily="18" charset="0"/>
                <a:sym typeface="+mn-ea"/>
              </a:rPr>
              <a:t>例：</a:t>
            </a:r>
            <a:r>
              <a:rPr lang="en-US" altLang="zh-CN">
                <a:cs typeface="Cambria" panose="02040503050406030204" pitchFamily="18" charset="0"/>
                <a:sym typeface="+mn-ea"/>
              </a:rPr>
              <a:t>(FA1</a:t>
            </a:r>
            <a:r>
              <a:rPr lang="en-US" altLang="zh-CN" i="1">
                <a:cs typeface="Cambria" panose="02040503050406030204" pitchFamily="18" charset="0"/>
                <a:sym typeface="+mn-ea"/>
              </a:rPr>
              <a:t>.C</a:t>
            </a:r>
            <a:r>
              <a:rPr lang="en-US" altLang="zh-CN">
                <a:cs typeface="Cambria" panose="02040503050406030204" pitchFamily="18" charset="0"/>
                <a:sym typeface="+mn-ea"/>
              </a:rPr>
              <a:t>)</a:t>
            </a:r>
            <a:r>
              <a:rPr lang="en-US" altLang="zh-CN" baseline="-25000">
                <a:cs typeface="Cambria" panose="02040503050406030204" pitchFamily="18" charset="0"/>
                <a:sym typeface="+mn-ea"/>
              </a:rPr>
              <a:t>16</a:t>
            </a:r>
            <a:r>
              <a:rPr lang="en-US" altLang="zh-CN">
                <a:cs typeface="Cambria" panose="02040503050406030204" pitchFamily="18" charset="0"/>
                <a:sym typeface="+mn-ea"/>
              </a:rPr>
              <a:t> = F</a:t>
            </a:r>
            <a:r>
              <a:rPr lang="en-US" altLang="zh-CN">
                <a:cs typeface="Cambria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en-US" altLang="zh-CN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16</a:t>
            </a:r>
            <a:r>
              <a:rPr lang="en-US" altLang="zh-CN" baseline="30000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cs typeface="Cambria" panose="02040503050406030204" pitchFamily="18" charset="0"/>
                <a:sym typeface="Symbol" panose="05050102010706020507" pitchFamily="18" charset="2"/>
              </a:rPr>
              <a:t>+A</a:t>
            </a:r>
            <a:r>
              <a:rPr lang="en-US" altLang="zh-CN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16</a:t>
            </a:r>
            <a:r>
              <a:rPr lang="en-US" altLang="zh-CN" baseline="30000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cs typeface="Cambria" panose="02040503050406030204" pitchFamily="18" charset="0"/>
                <a:sym typeface="Symbol" panose="05050102010706020507" pitchFamily="18" charset="2"/>
              </a:rPr>
              <a:t>+1</a:t>
            </a:r>
            <a:r>
              <a:rPr lang="en-US" altLang="zh-CN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16</a:t>
            </a:r>
            <a:r>
              <a:rPr lang="en-US" altLang="zh-CN" baseline="30000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>
                <a:cs typeface="Cambria" panose="02040503050406030204" pitchFamily="18" charset="0"/>
                <a:sym typeface="Symbol" panose="05050102010706020507" pitchFamily="18" charset="2"/>
              </a:rPr>
              <a:t>+C</a:t>
            </a:r>
            <a:r>
              <a:rPr lang="en-US" altLang="zh-CN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16</a:t>
            </a:r>
            <a:r>
              <a:rPr lang="en-US" altLang="zh-CN" baseline="30000">
                <a:solidFill>
                  <a:schemeClr val="accent2"/>
                </a:solidFill>
                <a:cs typeface="Cambria" panose="02040503050406030204" pitchFamily="18" charset="0"/>
                <a:sym typeface="Symbol" panose="05050102010706020507" pitchFamily="18" charset="2"/>
              </a:rPr>
              <a:t>-1</a:t>
            </a:r>
            <a:endParaRPr lang="en-US" altLang="zh-CN" baseline="3000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239620" name="矩形 239619"/>
          <p:cNvSpPr/>
          <p:nvPr/>
        </p:nvSpPr>
        <p:spPr>
          <a:xfrm>
            <a:off x="323850" y="2421255"/>
            <a:ext cx="8137525" cy="20167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800" b="1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u"/>
              <a:defRPr sz="2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p"/>
              <a:defRPr sz="24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5pPr>
          </a:lstStyle>
          <a:p>
            <a:pPr lvl="0">
              <a:buNone/>
            </a:pPr>
            <a:endParaRPr lang="en-US" altLang="zh-CN" i="1" baseline="30000">
              <a:solidFill>
                <a:schemeClr val="accent2"/>
              </a:solidFill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41666" name="标题 2416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3200" dirty="0"/>
              <a:t>几种常用数制的表示方法：</a:t>
            </a:r>
            <a:endParaRPr lang="zh-CN" altLang="en-US" sz="3200"/>
          </a:p>
        </p:txBody>
      </p:sp>
      <p:graphicFrame>
        <p:nvGraphicFramePr>
          <p:cNvPr id="241667" name="表格 241666"/>
          <p:cNvGraphicFramePr/>
          <p:nvPr/>
        </p:nvGraphicFramePr>
        <p:xfrm>
          <a:off x="1676400" y="990600"/>
          <a:ext cx="5334000" cy="5581650"/>
        </p:xfrm>
        <a:graphic>
          <a:graphicData uri="http://schemas.openxmlformats.org/drawingml/2006/table">
            <a:tbl>
              <a:tblPr/>
              <a:tblGrid>
                <a:gridCol w="1049338"/>
                <a:gridCol w="1573212"/>
                <a:gridCol w="1312863"/>
                <a:gridCol w="1398587"/>
              </a:tblGrid>
              <a:tr h="2746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cs typeface="Cambria" panose="02040503050406030204" pitchFamily="18" charset="0"/>
                        </a:rPr>
                        <a:t>十进制</a:t>
                      </a: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cs typeface="Cambria" panose="02040503050406030204" pitchFamily="18" charset="0"/>
                        </a:rPr>
                        <a:t>二进制</a:t>
                      </a:r>
                      <a:endParaRPr lang="zh-CN" altLang="en-US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cs typeface="Cambria" panose="02040503050406030204" pitchFamily="18" charset="0"/>
                        </a:rPr>
                        <a:t>八进制</a:t>
                      </a:r>
                      <a:endParaRPr lang="zh-CN" altLang="en-US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>
                          <a:cs typeface="Cambria" panose="02040503050406030204" pitchFamily="18" charset="0"/>
                        </a:rPr>
                        <a:t>十六进制</a:t>
                      </a:r>
                      <a:endParaRPr lang="zh-CN" altLang="en-US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2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10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2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2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3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11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3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3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4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100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4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4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5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101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5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5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6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110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6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6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7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111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7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7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8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1000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10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8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9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1001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11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9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10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1010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12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A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11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1011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13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B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12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1100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14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C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13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1101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15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D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14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1110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16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E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7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15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1111</a:t>
                      </a:r>
                      <a:endParaRPr lang="en-US" altLang="zh-CN" sz="180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17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>
                          <a:cs typeface="Cambria" panose="02040503050406030204" pitchFamily="18" charset="0"/>
                        </a:rPr>
                        <a:t>F</a:t>
                      </a:r>
                      <a:endParaRPr lang="en-US" altLang="zh-CN" sz="1800">
                        <a:cs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42690" name="标题 2426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二进制系统</a:t>
            </a:r>
            <a:endParaRPr lang="zh-CN" altLang="en-US" dirty="0"/>
          </a:p>
        </p:txBody>
      </p:sp>
      <p:sp>
        <p:nvSpPr>
          <p:cNvPr id="242691" name="内容占位符 242690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>
                <a:solidFill>
                  <a:schemeClr val="accent2"/>
                </a:solidFill>
              </a:rPr>
              <a:t>计算机数据采用二进制数表示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原因</a:t>
            </a:r>
            <a:r>
              <a:rPr lang="en-US" altLang="zh-CN"/>
              <a:t>:</a:t>
            </a:r>
            <a:endParaRPr lang="en-US" altLang="zh-CN"/>
          </a:p>
          <a:p>
            <a:pPr lvl="1">
              <a:buNone/>
            </a:pPr>
            <a:r>
              <a:rPr lang="en-US" altLang="zh-CN"/>
              <a:t>(1) </a:t>
            </a:r>
            <a:r>
              <a:rPr lang="zh-CN" altLang="en-US" dirty="0"/>
              <a:t>设计可行：</a:t>
            </a:r>
            <a:r>
              <a:rPr lang="zh-CN" altLang="en-US" dirty="0">
                <a:solidFill>
                  <a:schemeClr val="accent2"/>
                </a:solidFill>
              </a:rPr>
              <a:t>用任意一种能表示两个状态的物理量就可以表示 </a:t>
            </a:r>
            <a:r>
              <a:rPr lang="en-US" altLang="zh-CN">
                <a:solidFill>
                  <a:schemeClr val="accent2"/>
                </a:solidFill>
              </a:rPr>
              <a:t>0 </a:t>
            </a:r>
            <a:r>
              <a:rPr lang="zh-CN" altLang="en-US" dirty="0">
                <a:solidFill>
                  <a:schemeClr val="accent2"/>
                </a:solidFill>
              </a:rPr>
              <a:t>和 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>
              <a:buNone/>
            </a:pPr>
            <a:r>
              <a:rPr lang="en-US" altLang="zh-CN"/>
              <a:t>(2) </a:t>
            </a:r>
            <a:r>
              <a:rPr lang="zh-CN" altLang="en-US" dirty="0"/>
              <a:t>算术运算和逻辑运算都相当简易</a:t>
            </a:r>
            <a:endParaRPr lang="zh-CN" altLang="en-US"/>
          </a:p>
          <a:p>
            <a:pPr lvl="1">
              <a:buNone/>
            </a:pPr>
            <a:r>
              <a:rPr lang="en-US" altLang="zh-CN"/>
              <a:t>(3) </a:t>
            </a:r>
            <a:r>
              <a:rPr lang="zh-CN" altLang="en-US" dirty="0"/>
              <a:t>系统可靠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218" name="标题 921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2.2 </a:t>
            </a:r>
            <a:r>
              <a:rPr lang="zh-CN" altLang="en-US"/>
              <a:t>数据、类型和简单程序</a:t>
            </a:r>
            <a:endParaRPr lang="zh-CN" altLang="en-US"/>
          </a:p>
        </p:txBody>
      </p:sp>
      <p:sp>
        <p:nvSpPr>
          <p:cNvPr id="9219" name="内容占位符 92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r>
              <a:rPr lang="zh-CN" altLang="en-US">
                <a:ea typeface="楷体" panose="02010609060101010101" pitchFamily="49" charset="-122"/>
              </a:rPr>
              <a:t>（</a:t>
            </a:r>
            <a:r>
              <a:rPr lang="en-US" altLang="zh-CN">
                <a:ea typeface="楷体" panose="02010609060101010101" pitchFamily="49" charset="-122"/>
              </a:rPr>
              <a:t>type</a:t>
            </a:r>
            <a:r>
              <a:rPr lang="zh-CN" altLang="en-US">
                <a:ea typeface="楷体" panose="02010609060101010101" pitchFamily="49" charset="-122"/>
              </a:rPr>
              <a:t>）是计算机科学的一个核心概念。</a:t>
            </a:r>
            <a:endParaRPr lang="zh-CN" altLang="en-US">
              <a:ea typeface="楷体" panose="02010609060101010101" pitchFamily="49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/>
              <a:t>一个类型是程序里可用的一个数据对象</a:t>
            </a:r>
            <a:r>
              <a:rPr lang="zh-CN" altLang="en-US">
                <a:solidFill>
                  <a:schemeClr val="accent2"/>
                </a:solidFill>
              </a:rPr>
              <a:t>集合。</a:t>
            </a:r>
            <a:endParaRPr lang="zh-CN" altLang="en-US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/>
              <a:t>C / C++ </a:t>
            </a:r>
            <a:r>
              <a:rPr lang="zh-CN" altLang="en-US"/>
              <a:t>的</a:t>
            </a:r>
            <a:r>
              <a:rPr lang="zh-CN" altLang="en-US" dirty="0"/>
              <a:t>基本</a:t>
            </a:r>
            <a:r>
              <a:rPr lang="zh-CN" altLang="en-US"/>
              <a:t>数据类型包括</a:t>
            </a:r>
            <a:r>
              <a:rPr lang="zh-CN" altLang="en-US">
                <a:solidFill>
                  <a:schemeClr val="accent2"/>
                </a:solidFill>
              </a:rPr>
              <a:t>字符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类型</a:t>
            </a:r>
            <a:r>
              <a:rPr lang="zh-CN" altLang="en-US"/>
              <a:t>、</a:t>
            </a:r>
            <a:r>
              <a:rPr lang="zh-CN" altLang="en-US">
                <a:solidFill>
                  <a:schemeClr val="accent2"/>
                </a:solidFill>
              </a:rPr>
              <a:t>整数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类型</a:t>
            </a:r>
            <a:r>
              <a:rPr lang="zh-CN" altLang="en-US">
                <a:sym typeface="+mn-ea"/>
              </a:rPr>
              <a:t>和</a:t>
            </a:r>
            <a:r>
              <a:rPr lang="zh-CN" altLang="en-US">
                <a:solidFill>
                  <a:schemeClr val="accent2"/>
                </a:solidFill>
              </a:rPr>
              <a:t>实数类型</a:t>
            </a:r>
            <a:r>
              <a:rPr lang="zh-CN" altLang="en-US"/>
              <a:t>等</a:t>
            </a:r>
            <a:endParaRPr lang="zh-CN" altLang="en-US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/>
              <a:t>同一类型的所有数据对象的性质相同，采用统一的书写形式、同样的编码方式，能做同样操作。</a:t>
            </a:r>
            <a:endParaRPr lang="zh-CN" altLang="en-US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/>
              <a:t>数据都属于特定类型。基本类型用定长二进制编码表示。确定了该类型的可能</a:t>
            </a:r>
            <a:r>
              <a:rPr lang="zh-CN" altLang="en-US" dirty="0"/>
              <a:t>范围。</a:t>
            </a:r>
            <a:endParaRPr lang="zh-CN" altLang="en-US"/>
          </a:p>
        </p:txBody>
      </p:sp>
      <p:sp>
        <p:nvSpPr>
          <p:cNvPr id="9220" name="爆炸形 1 9219"/>
          <p:cNvSpPr/>
          <p:nvPr/>
        </p:nvSpPr>
        <p:spPr>
          <a:xfrm>
            <a:off x="8456613" y="1841500"/>
            <a:ext cx="503237" cy="431800"/>
          </a:xfrm>
          <a:prstGeom prst="irregularSeal1">
            <a:avLst/>
          </a:prstGeom>
          <a:solidFill>
            <a:srgbClr val="FFFF00"/>
          </a:solidFill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44738" name="文本框 244737"/>
          <p:cNvSpPr txBox="1"/>
          <p:nvPr/>
        </p:nvSpPr>
        <p:spPr>
          <a:xfrm>
            <a:off x="539115" y="1917700"/>
            <a:ext cx="5562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0"/>
              </a:spcBef>
              <a:buFontTx/>
            </a:pPr>
            <a:r>
              <a:rPr lang="zh-CN" altLang="en-US" sz="2800" b="1" dirty="0">
                <a:ea typeface="新宋体" panose="02010609030101010101" pitchFamily="49" charset="-122"/>
                <a:cs typeface="Cambria" panose="02040503050406030204" pitchFamily="18" charset="0"/>
              </a:rPr>
              <a:t>例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1</a:t>
            </a:r>
            <a:r>
              <a:rPr lang="zh-CN" altLang="en-US" sz="2800" b="1" dirty="0">
                <a:ea typeface="新宋体" panose="02010609030101010101" pitchFamily="49" charset="-122"/>
                <a:cs typeface="Cambria" panose="02040503050406030204" pitchFamily="18" charset="0"/>
              </a:rPr>
              <a:t>：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(11011.11)</a:t>
            </a:r>
            <a:r>
              <a:rPr lang="en-US" altLang="zh-CN" sz="2800" b="1" baseline="-25000">
                <a:ea typeface="新宋体" panose="02010609030101010101" pitchFamily="49" charset="-122"/>
                <a:cs typeface="Cambria" panose="02040503050406030204" pitchFamily="18" charset="0"/>
              </a:rPr>
              <a:t>2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2800" b="1" i="1">
                <a:ea typeface="新宋体" panose="02010609030101010101" pitchFamily="49" charset="-122"/>
                <a:cs typeface="Cambria" panose="02040503050406030204" pitchFamily="18" charset="0"/>
              </a:rPr>
              <a:t>=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 (                  )</a:t>
            </a:r>
            <a:r>
              <a:rPr lang="en-US" altLang="zh-CN" sz="2800" b="1" baseline="-25000">
                <a:ea typeface="新宋体" panose="02010609030101010101" pitchFamily="49" charset="-122"/>
                <a:cs typeface="Cambria" panose="02040503050406030204" pitchFamily="18" charset="0"/>
              </a:rPr>
              <a:t>10</a:t>
            </a:r>
            <a:endParaRPr lang="en-US" altLang="zh-CN" sz="2800" b="1" baseline="-25000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4739" name="文本框 244738"/>
          <p:cNvSpPr txBox="1"/>
          <p:nvPr/>
        </p:nvSpPr>
        <p:spPr>
          <a:xfrm>
            <a:off x="691515" y="2527300"/>
            <a:ext cx="726376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0"/>
              </a:spcBef>
              <a:buFontTx/>
            </a:pP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=1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4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+1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baseline="300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+0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+1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+1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baseline="300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+1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-1 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+1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-2</a:t>
            </a:r>
            <a:endParaRPr lang="en-US" altLang="zh-CN" sz="2800" b="1" baseline="30000">
              <a:solidFill>
                <a:schemeClr val="accent2"/>
              </a:solidFill>
              <a:ea typeface="新宋体" panose="02010609030101010101" pitchFamily="49" charset="-122"/>
              <a:cs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44740" name="文本框 244739"/>
          <p:cNvSpPr txBox="1"/>
          <p:nvPr/>
        </p:nvSpPr>
        <p:spPr>
          <a:xfrm>
            <a:off x="1044575" y="3046095"/>
            <a:ext cx="66573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0"/>
              </a:spcBef>
              <a:buFontTx/>
            </a:pP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1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6       8          0          2          1        0.5      0.25       </a:t>
            </a:r>
            <a:endParaRPr lang="en-US" altLang="zh-CN" sz="2800" b="1" baseline="30000">
              <a:solidFill>
                <a:schemeClr val="accent2"/>
              </a:solidFill>
              <a:ea typeface="新宋体" panose="02010609030101010101" pitchFamily="49" charset="-122"/>
              <a:cs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44741" name="文本框 244740"/>
          <p:cNvSpPr txBox="1"/>
          <p:nvPr/>
        </p:nvSpPr>
        <p:spPr>
          <a:xfrm>
            <a:off x="4039235" y="1917700"/>
            <a:ext cx="13855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52500" indent="-952500" algn="ctr">
              <a:spcBef>
                <a:spcPct val="0"/>
              </a:spcBef>
              <a:buFontTx/>
            </a:pPr>
            <a:r>
              <a:rPr lang="en-US" altLang="zh-CN" sz="3200" b="1">
                <a:solidFill>
                  <a:srgbClr val="FF0000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27.75 </a:t>
            </a:r>
            <a:endParaRPr lang="en-US" altLang="zh-CN" sz="3200" b="1" baseline="30000">
              <a:solidFill>
                <a:srgbClr val="FF0000"/>
              </a:solidFill>
              <a:ea typeface="新宋体" panose="02010609030101010101" pitchFamily="49" charset="-122"/>
              <a:cs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44742" name="文本框 244741"/>
          <p:cNvSpPr txBox="1"/>
          <p:nvPr/>
        </p:nvSpPr>
        <p:spPr>
          <a:xfrm>
            <a:off x="539115" y="3750945"/>
            <a:ext cx="53917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0"/>
              </a:spcBef>
              <a:buFontTx/>
            </a:pPr>
            <a:r>
              <a:rPr lang="zh-CN" altLang="en-US" sz="2800" b="1" dirty="0">
                <a:ea typeface="新宋体" panose="02010609030101010101" pitchFamily="49" charset="-122"/>
                <a:cs typeface="Cambria" panose="02040503050406030204" pitchFamily="18" charset="0"/>
              </a:rPr>
              <a:t>例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2</a:t>
            </a:r>
            <a:r>
              <a:rPr lang="zh-CN" altLang="en-US" sz="2800" b="1" dirty="0">
                <a:ea typeface="新宋体" panose="02010609030101010101" pitchFamily="49" charset="-122"/>
                <a:cs typeface="Cambria" panose="02040503050406030204" pitchFamily="18" charset="0"/>
              </a:rPr>
              <a:t>：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(321.4)</a:t>
            </a:r>
            <a:r>
              <a:rPr lang="en-US" altLang="zh-CN" sz="2800" b="1" baseline="-25000">
                <a:ea typeface="新宋体" panose="02010609030101010101" pitchFamily="49" charset="-122"/>
                <a:cs typeface="Cambria" panose="02040503050406030204" pitchFamily="18" charset="0"/>
              </a:rPr>
              <a:t>8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2800" b="1" i="1">
                <a:ea typeface="新宋体" panose="02010609030101010101" pitchFamily="49" charset="-122"/>
                <a:cs typeface="Cambria" panose="02040503050406030204" pitchFamily="18" charset="0"/>
              </a:rPr>
              <a:t>=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 (                  )</a:t>
            </a:r>
            <a:r>
              <a:rPr lang="en-US" altLang="zh-CN" sz="2800" b="1" baseline="-25000">
                <a:ea typeface="新宋体" panose="02010609030101010101" pitchFamily="49" charset="-122"/>
                <a:cs typeface="Cambria" panose="02040503050406030204" pitchFamily="18" charset="0"/>
              </a:rPr>
              <a:t>10</a:t>
            </a:r>
            <a:endParaRPr lang="en-US" altLang="zh-CN" sz="2800" b="1" baseline="-25000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4743" name="文本框 244742"/>
          <p:cNvSpPr txBox="1"/>
          <p:nvPr/>
        </p:nvSpPr>
        <p:spPr>
          <a:xfrm>
            <a:off x="1193800" y="4470400"/>
            <a:ext cx="44653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52500" indent="-952500" algn="l">
              <a:spcBef>
                <a:spcPct val="0"/>
              </a:spcBef>
              <a:buFontTx/>
            </a:pP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=3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8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+2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8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+1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8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baseline="30000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+4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8</a:t>
            </a:r>
            <a:r>
              <a:rPr lang="en-US" altLang="zh-CN" sz="2800" b="1" baseline="30000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-1</a:t>
            </a:r>
            <a:endParaRPr lang="en-US" altLang="zh-CN" sz="2800" b="1" baseline="30000">
              <a:solidFill>
                <a:schemeClr val="accent2"/>
              </a:solidFill>
              <a:ea typeface="新宋体" panose="02010609030101010101" pitchFamily="49" charset="-122"/>
              <a:cs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44744" name="文本框 244743"/>
          <p:cNvSpPr txBox="1"/>
          <p:nvPr/>
        </p:nvSpPr>
        <p:spPr>
          <a:xfrm>
            <a:off x="1517968" y="4992053"/>
            <a:ext cx="3505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952500" indent="-952500" algn="l">
              <a:spcBef>
                <a:spcPct val="0"/>
              </a:spcBef>
              <a:buFontTx/>
            </a:pP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192</a:t>
            </a:r>
            <a:r>
              <a:rPr lang="en-US" altLang="zh-CN" sz="2800" b="1">
                <a:solidFill>
                  <a:schemeClr val="accent2"/>
                </a:solidFill>
                <a:ea typeface="新宋体" panose="0201060903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     16     1       0.5       </a:t>
            </a:r>
            <a:endParaRPr lang="en-US" altLang="zh-CN" sz="2800" b="1" baseline="30000">
              <a:solidFill>
                <a:schemeClr val="accent2"/>
              </a:solidFill>
              <a:ea typeface="新宋体" panose="02010609030101010101" pitchFamily="49" charset="-122"/>
              <a:cs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44745" name="文本框 244744"/>
          <p:cNvSpPr txBox="1"/>
          <p:nvPr/>
        </p:nvSpPr>
        <p:spPr>
          <a:xfrm>
            <a:off x="3316605" y="3750945"/>
            <a:ext cx="152654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52500" indent="-952500" algn="ctr">
              <a:spcBef>
                <a:spcPct val="0"/>
              </a:spcBef>
              <a:buFontTx/>
            </a:pPr>
            <a:r>
              <a:rPr lang="en-US" altLang="zh-CN" sz="3200" b="1">
                <a:solidFill>
                  <a:srgbClr val="FF0000"/>
                </a:solidFill>
                <a:ea typeface="新宋体" panose="02010609030101010101" pitchFamily="49" charset="-122"/>
                <a:cs typeface="Cambria" panose="02040503050406030204" pitchFamily="18" charset="0"/>
              </a:rPr>
              <a:t>209.5</a:t>
            </a:r>
            <a:endParaRPr lang="en-US" altLang="zh-CN" sz="3200" b="1" baseline="30000">
              <a:solidFill>
                <a:srgbClr val="FF0000"/>
              </a:solidFill>
              <a:ea typeface="新宋体" panose="02010609030101010101" pitchFamily="49" charset="-122"/>
              <a:cs typeface="Cambria" panose="02040503050406030204" pitchFamily="18" charset="0"/>
              <a:sym typeface="Symbol" panose="05050102010706020507" pitchFamily="18" charset="2"/>
            </a:endParaRPr>
          </a:p>
        </p:txBody>
      </p:sp>
      <p:sp>
        <p:nvSpPr>
          <p:cNvPr id="244746" name="矩形 244745"/>
          <p:cNvSpPr/>
          <p:nvPr/>
        </p:nvSpPr>
        <p:spPr>
          <a:xfrm>
            <a:off x="323850" y="1268413"/>
            <a:ext cx="7416800" cy="5619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zh-CN" altLang="en-US" sz="2800" dirty="0">
                <a:solidFill>
                  <a:srgbClr val="FF0000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二、八、十六进制转换为十进制：按权展开</a:t>
            </a:r>
            <a:endParaRPr lang="zh-CN" altLang="en-US" sz="2800" dirty="0">
              <a:solidFill>
                <a:srgbClr val="FF0000"/>
              </a:solidFill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4747" name="标题 24474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数制转换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/>
      <p:bldP spid="244740" grpId="0"/>
      <p:bldP spid="244741" grpId="0"/>
      <p:bldP spid="244743" grpId="0"/>
      <p:bldP spid="244744" grpId="0"/>
      <p:bldP spid="24474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45762" name="矩形 245761"/>
          <p:cNvSpPr/>
          <p:nvPr/>
        </p:nvSpPr>
        <p:spPr>
          <a:xfrm>
            <a:off x="179388" y="404813"/>
            <a:ext cx="8718550" cy="561975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zh-CN" altLang="en-US" sz="2800" dirty="0">
                <a:solidFill>
                  <a:schemeClr val="tx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十进制转换为二、八、十六进制：</a:t>
            </a:r>
            <a:r>
              <a:rPr lang="zh-CN" altLang="en-US" sz="2800" u="sng" dirty="0">
                <a:solidFill>
                  <a:schemeClr val="tx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整数相除</a:t>
            </a:r>
            <a:r>
              <a:rPr lang="zh-CN" altLang="en-US" sz="2800" dirty="0">
                <a:solidFill>
                  <a:schemeClr val="tx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，</a:t>
            </a:r>
            <a:r>
              <a:rPr lang="zh-CN" altLang="en-US" sz="2800" u="sng" dirty="0">
                <a:solidFill>
                  <a:schemeClr val="tx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小数相乘</a:t>
            </a:r>
            <a:endParaRPr lang="zh-CN" altLang="en-US" sz="2800" u="sng" dirty="0">
              <a:solidFill>
                <a:schemeClr val="tx2"/>
              </a:solidFill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63" name="文本框 245762"/>
          <p:cNvSpPr txBox="1"/>
          <p:nvPr/>
        </p:nvSpPr>
        <p:spPr>
          <a:xfrm>
            <a:off x="2479675" y="2625725"/>
            <a:ext cx="1096963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 余 </a:t>
            </a: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0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grpSp>
        <p:nvGrpSpPr>
          <p:cNvPr id="245764" name="组合 245763"/>
          <p:cNvGrpSpPr/>
          <p:nvPr/>
        </p:nvGrpSpPr>
        <p:grpSpPr>
          <a:xfrm>
            <a:off x="1035050" y="2674938"/>
            <a:ext cx="1295400" cy="492125"/>
            <a:chOff x="652" y="1685"/>
            <a:chExt cx="816" cy="310"/>
          </a:xfrm>
        </p:grpSpPr>
        <p:sp>
          <p:nvSpPr>
            <p:cNvPr id="245765" name="直接连接符 245764"/>
            <p:cNvSpPr/>
            <p:nvPr/>
          </p:nvSpPr>
          <p:spPr>
            <a:xfrm>
              <a:off x="656" y="1685"/>
              <a:ext cx="0" cy="3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766" name="直接连接符 245765"/>
            <p:cNvSpPr/>
            <p:nvPr/>
          </p:nvSpPr>
          <p:spPr>
            <a:xfrm>
              <a:off x="652" y="1995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45767" name="文本框 245766"/>
          <p:cNvSpPr txBox="1"/>
          <p:nvPr/>
        </p:nvSpPr>
        <p:spPr>
          <a:xfrm>
            <a:off x="493713" y="2678113"/>
            <a:ext cx="3333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68" name="文本框 245767"/>
          <p:cNvSpPr txBox="1"/>
          <p:nvPr/>
        </p:nvSpPr>
        <p:spPr>
          <a:xfrm>
            <a:off x="1298575" y="2636838"/>
            <a:ext cx="536575" cy="519112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sz="2800" b="1">
                <a:solidFill>
                  <a:schemeClr val="hlink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60</a:t>
            </a:r>
            <a:endParaRPr lang="en-US" altLang="zh-CN" sz="2800" b="1">
              <a:solidFill>
                <a:schemeClr val="hlink"/>
              </a:solidFill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69" name="文本框 245768"/>
          <p:cNvSpPr txBox="1"/>
          <p:nvPr/>
        </p:nvSpPr>
        <p:spPr>
          <a:xfrm>
            <a:off x="1331913" y="3214688"/>
            <a:ext cx="4857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30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70" name="文本框 245769"/>
          <p:cNvSpPr txBox="1"/>
          <p:nvPr/>
        </p:nvSpPr>
        <p:spPr>
          <a:xfrm>
            <a:off x="496888" y="3225800"/>
            <a:ext cx="3333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71" name="文本框 245770"/>
          <p:cNvSpPr txBox="1"/>
          <p:nvPr/>
        </p:nvSpPr>
        <p:spPr>
          <a:xfrm>
            <a:off x="1573213" y="3216275"/>
            <a:ext cx="1809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endParaRPr lang="zh-CN" altLang="en-US" b="1" dirty="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72" name="文本框 245771"/>
          <p:cNvSpPr txBox="1"/>
          <p:nvPr/>
        </p:nvSpPr>
        <p:spPr>
          <a:xfrm>
            <a:off x="2495550" y="3154363"/>
            <a:ext cx="1096963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 余 </a:t>
            </a: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0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73" name="文本框 245772"/>
          <p:cNvSpPr txBox="1"/>
          <p:nvPr/>
        </p:nvSpPr>
        <p:spPr>
          <a:xfrm>
            <a:off x="1331913" y="3716338"/>
            <a:ext cx="4857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15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74" name="文本框 245773"/>
          <p:cNvSpPr txBox="1"/>
          <p:nvPr/>
        </p:nvSpPr>
        <p:spPr>
          <a:xfrm>
            <a:off x="496888" y="3816350"/>
            <a:ext cx="3333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75" name="文本框 245774"/>
          <p:cNvSpPr txBox="1"/>
          <p:nvPr/>
        </p:nvSpPr>
        <p:spPr>
          <a:xfrm>
            <a:off x="2497138" y="3730625"/>
            <a:ext cx="1096962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 余 </a:t>
            </a: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1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76" name="文本框 245775"/>
          <p:cNvSpPr txBox="1"/>
          <p:nvPr/>
        </p:nvSpPr>
        <p:spPr>
          <a:xfrm>
            <a:off x="1476375" y="4221163"/>
            <a:ext cx="3333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7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77" name="文本框 245776"/>
          <p:cNvSpPr txBox="1"/>
          <p:nvPr/>
        </p:nvSpPr>
        <p:spPr>
          <a:xfrm>
            <a:off x="496888" y="4948238"/>
            <a:ext cx="3333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78" name="文本框 245777"/>
          <p:cNvSpPr txBox="1"/>
          <p:nvPr/>
        </p:nvSpPr>
        <p:spPr>
          <a:xfrm>
            <a:off x="1573213" y="4940300"/>
            <a:ext cx="1809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endParaRPr lang="zh-CN" altLang="en-US" b="1" dirty="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79" name="文本框 245778"/>
          <p:cNvSpPr txBox="1"/>
          <p:nvPr/>
        </p:nvSpPr>
        <p:spPr>
          <a:xfrm>
            <a:off x="2484438" y="4724400"/>
            <a:ext cx="1096962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 余 </a:t>
            </a: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1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80" name="文本框 245779"/>
          <p:cNvSpPr txBox="1"/>
          <p:nvPr/>
        </p:nvSpPr>
        <p:spPr>
          <a:xfrm>
            <a:off x="1476375" y="5229225"/>
            <a:ext cx="3333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1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81" name="文本框 245780"/>
          <p:cNvSpPr txBox="1"/>
          <p:nvPr/>
        </p:nvSpPr>
        <p:spPr>
          <a:xfrm>
            <a:off x="2195513" y="6092825"/>
            <a:ext cx="2159000" cy="57943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(111100)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endParaRPr lang="en-US" altLang="zh-CN" sz="3200" b="1" baseline="-2500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82" name="直接连接符 245781"/>
          <p:cNvSpPr/>
          <p:nvPr/>
        </p:nvSpPr>
        <p:spPr>
          <a:xfrm flipV="1">
            <a:off x="3995738" y="2924175"/>
            <a:ext cx="23812" cy="2592388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45783" name="文本框 245782"/>
          <p:cNvSpPr txBox="1"/>
          <p:nvPr/>
        </p:nvSpPr>
        <p:spPr>
          <a:xfrm>
            <a:off x="3779838" y="2420938"/>
            <a:ext cx="1073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buFontTx/>
            </a:pP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低位</a:t>
            </a:r>
            <a:endParaRPr lang="zh-CN" altLang="en-US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84" name="文本框 245783"/>
          <p:cNvSpPr txBox="1"/>
          <p:nvPr/>
        </p:nvSpPr>
        <p:spPr>
          <a:xfrm>
            <a:off x="3492500" y="5516563"/>
            <a:ext cx="1073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buFontTx/>
            </a:pP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高位</a:t>
            </a:r>
            <a:endParaRPr lang="zh-CN" altLang="en-US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85" name="文本框 245784"/>
          <p:cNvSpPr txBox="1"/>
          <p:nvPr/>
        </p:nvSpPr>
        <p:spPr>
          <a:xfrm>
            <a:off x="496888" y="4446588"/>
            <a:ext cx="3333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86" name="文本框 245785"/>
          <p:cNvSpPr txBox="1"/>
          <p:nvPr/>
        </p:nvSpPr>
        <p:spPr>
          <a:xfrm>
            <a:off x="2484438" y="4221163"/>
            <a:ext cx="1096962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 余 </a:t>
            </a: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1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87" name="文本框 245786"/>
          <p:cNvSpPr txBox="1"/>
          <p:nvPr/>
        </p:nvSpPr>
        <p:spPr>
          <a:xfrm>
            <a:off x="1476375" y="4724400"/>
            <a:ext cx="3333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3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88" name="文本框 245787"/>
          <p:cNvSpPr txBox="1"/>
          <p:nvPr/>
        </p:nvSpPr>
        <p:spPr>
          <a:xfrm>
            <a:off x="395605" y="1557655"/>
            <a:ext cx="554482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952500" indent="-952500" algn="l">
              <a:lnSpc>
                <a:spcPct val="150000"/>
              </a:lnSpc>
              <a:spcBef>
                <a:spcPct val="0"/>
              </a:spcBef>
              <a:buFontTx/>
            </a:pPr>
            <a:r>
              <a:rPr lang="zh-CN" altLang="en-US" sz="2800" b="1" dirty="0">
                <a:ea typeface="新宋体" panose="02010609030101010101" pitchFamily="49" charset="-122"/>
                <a:cs typeface="Cambria" panose="02040503050406030204" pitchFamily="18" charset="0"/>
              </a:rPr>
              <a:t>例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1</a:t>
            </a:r>
            <a:r>
              <a:rPr lang="zh-CN" altLang="en-US" sz="2800" b="1" dirty="0">
                <a:ea typeface="新宋体" panose="02010609030101010101" pitchFamily="49" charset="-122"/>
                <a:cs typeface="Cambria" panose="02040503050406030204" pitchFamily="18" charset="0"/>
              </a:rPr>
              <a:t>：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(60.6875) </a:t>
            </a:r>
            <a:r>
              <a:rPr lang="en-US" altLang="zh-CN" sz="2800" b="1" baseline="-25000">
                <a:ea typeface="新宋体" panose="02010609030101010101" pitchFamily="49" charset="-122"/>
                <a:cs typeface="Cambria" panose="02040503050406030204" pitchFamily="18" charset="0"/>
              </a:rPr>
              <a:t>10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2800" b="1" i="1">
                <a:ea typeface="新宋体" panose="02010609030101010101" pitchFamily="49" charset="-122"/>
                <a:cs typeface="Cambria" panose="02040503050406030204" pitchFamily="18" charset="0"/>
              </a:rPr>
              <a:t>=</a:t>
            </a:r>
            <a:r>
              <a:rPr lang="en-US" altLang="zh-CN" sz="2800" b="1">
                <a:ea typeface="新宋体" panose="02010609030101010101" pitchFamily="49" charset="-122"/>
                <a:cs typeface="Cambria" panose="02040503050406030204" pitchFamily="18" charset="0"/>
              </a:rPr>
              <a:t> (               ) </a:t>
            </a:r>
            <a:r>
              <a:rPr lang="en-US" altLang="zh-CN" sz="2800" b="1" baseline="-25000">
                <a:ea typeface="新宋体" panose="02010609030101010101" pitchFamily="49" charset="-122"/>
                <a:cs typeface="Cambria" panose="02040503050406030204" pitchFamily="18" charset="0"/>
              </a:rPr>
              <a:t>2</a:t>
            </a:r>
            <a:endParaRPr lang="en-US" altLang="zh-CN" sz="2800" b="1" baseline="-25000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89" name="直接连接符 245788"/>
          <p:cNvSpPr/>
          <p:nvPr/>
        </p:nvSpPr>
        <p:spPr>
          <a:xfrm flipV="1">
            <a:off x="5795963" y="981075"/>
            <a:ext cx="144462" cy="14446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790" name="文本框 245789"/>
          <p:cNvSpPr txBox="1"/>
          <p:nvPr/>
        </p:nvSpPr>
        <p:spPr>
          <a:xfrm>
            <a:off x="1476375" y="5661025"/>
            <a:ext cx="3333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0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91" name="文本框 245790"/>
          <p:cNvSpPr txBox="1"/>
          <p:nvPr/>
        </p:nvSpPr>
        <p:spPr>
          <a:xfrm>
            <a:off x="565150" y="5505450"/>
            <a:ext cx="333375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92" name="文本框 245791"/>
          <p:cNvSpPr txBox="1"/>
          <p:nvPr/>
        </p:nvSpPr>
        <p:spPr>
          <a:xfrm>
            <a:off x="2484438" y="5229225"/>
            <a:ext cx="1096962" cy="457200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>
            <a:spAutoFit/>
          </a:bodyPr>
          <a:lstStyle/>
          <a:p>
            <a:pPr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 余 </a:t>
            </a: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  <a:sym typeface="Symbol" panose="05050102010706020507" pitchFamily="18" charset="2"/>
              </a:rPr>
              <a:t>1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93" name="文本框 245792"/>
          <p:cNvSpPr txBox="1"/>
          <p:nvPr/>
        </p:nvSpPr>
        <p:spPr>
          <a:xfrm>
            <a:off x="4500563" y="1052513"/>
            <a:ext cx="1800225" cy="822325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b="1" dirty="0"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除基取余，商零为止</a:t>
            </a:r>
            <a:endParaRPr lang="zh-CN" altLang="en-US" b="1" dirty="0"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794" name="矩形 245793"/>
          <p:cNvSpPr/>
          <p:nvPr/>
        </p:nvSpPr>
        <p:spPr>
          <a:xfrm>
            <a:off x="6516688" y="1052513"/>
            <a:ext cx="2627312" cy="822325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乘基取整，满足精度要求为止</a:t>
            </a:r>
            <a:endParaRPr lang="zh-CN" altLang="en-US" b="1" dirty="0">
              <a:solidFill>
                <a:schemeClr val="accent2"/>
              </a:solidFill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grpSp>
        <p:nvGrpSpPr>
          <p:cNvPr id="245795" name="组合 245794"/>
          <p:cNvGrpSpPr/>
          <p:nvPr/>
        </p:nvGrpSpPr>
        <p:grpSpPr>
          <a:xfrm>
            <a:off x="1042988" y="3141663"/>
            <a:ext cx="1295400" cy="492125"/>
            <a:chOff x="652" y="1685"/>
            <a:chExt cx="816" cy="310"/>
          </a:xfrm>
        </p:grpSpPr>
        <p:sp>
          <p:nvSpPr>
            <p:cNvPr id="245796" name="直接连接符 245795"/>
            <p:cNvSpPr/>
            <p:nvPr/>
          </p:nvSpPr>
          <p:spPr>
            <a:xfrm>
              <a:off x="656" y="1685"/>
              <a:ext cx="0" cy="3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797" name="直接连接符 245796"/>
            <p:cNvSpPr/>
            <p:nvPr/>
          </p:nvSpPr>
          <p:spPr>
            <a:xfrm>
              <a:off x="652" y="1995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45798" name="组合 245797"/>
          <p:cNvGrpSpPr/>
          <p:nvPr/>
        </p:nvGrpSpPr>
        <p:grpSpPr>
          <a:xfrm>
            <a:off x="1042988" y="3644900"/>
            <a:ext cx="1295400" cy="492125"/>
            <a:chOff x="652" y="1685"/>
            <a:chExt cx="816" cy="310"/>
          </a:xfrm>
        </p:grpSpPr>
        <p:sp>
          <p:nvSpPr>
            <p:cNvPr id="245799" name="直接连接符 245798"/>
            <p:cNvSpPr/>
            <p:nvPr/>
          </p:nvSpPr>
          <p:spPr>
            <a:xfrm>
              <a:off x="656" y="1685"/>
              <a:ext cx="0" cy="3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00" name="直接连接符 245799"/>
            <p:cNvSpPr/>
            <p:nvPr/>
          </p:nvSpPr>
          <p:spPr>
            <a:xfrm>
              <a:off x="652" y="1995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45801" name="组合 245800"/>
          <p:cNvGrpSpPr/>
          <p:nvPr/>
        </p:nvGrpSpPr>
        <p:grpSpPr>
          <a:xfrm>
            <a:off x="1042988" y="4149725"/>
            <a:ext cx="1295400" cy="492125"/>
            <a:chOff x="652" y="1685"/>
            <a:chExt cx="816" cy="310"/>
          </a:xfrm>
        </p:grpSpPr>
        <p:sp>
          <p:nvSpPr>
            <p:cNvPr id="245802" name="直接连接符 245801"/>
            <p:cNvSpPr/>
            <p:nvPr/>
          </p:nvSpPr>
          <p:spPr>
            <a:xfrm>
              <a:off x="656" y="1685"/>
              <a:ext cx="0" cy="3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03" name="直接连接符 245802"/>
            <p:cNvSpPr/>
            <p:nvPr/>
          </p:nvSpPr>
          <p:spPr>
            <a:xfrm>
              <a:off x="652" y="1995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45804" name="组合 245803"/>
          <p:cNvGrpSpPr/>
          <p:nvPr/>
        </p:nvGrpSpPr>
        <p:grpSpPr>
          <a:xfrm>
            <a:off x="1042988" y="4652963"/>
            <a:ext cx="1295400" cy="492125"/>
            <a:chOff x="652" y="1685"/>
            <a:chExt cx="816" cy="310"/>
          </a:xfrm>
        </p:grpSpPr>
        <p:sp>
          <p:nvSpPr>
            <p:cNvPr id="245805" name="直接连接符 245804"/>
            <p:cNvSpPr/>
            <p:nvPr/>
          </p:nvSpPr>
          <p:spPr>
            <a:xfrm>
              <a:off x="656" y="1685"/>
              <a:ext cx="0" cy="3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06" name="直接连接符 245805"/>
            <p:cNvSpPr/>
            <p:nvPr/>
          </p:nvSpPr>
          <p:spPr>
            <a:xfrm>
              <a:off x="652" y="1995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45807" name="组合 245806"/>
          <p:cNvGrpSpPr/>
          <p:nvPr/>
        </p:nvGrpSpPr>
        <p:grpSpPr>
          <a:xfrm>
            <a:off x="1042988" y="5157788"/>
            <a:ext cx="1295400" cy="492125"/>
            <a:chOff x="652" y="1685"/>
            <a:chExt cx="816" cy="310"/>
          </a:xfrm>
        </p:grpSpPr>
        <p:sp>
          <p:nvSpPr>
            <p:cNvPr id="245808" name="直接连接符 245807"/>
            <p:cNvSpPr/>
            <p:nvPr/>
          </p:nvSpPr>
          <p:spPr>
            <a:xfrm>
              <a:off x="656" y="1685"/>
              <a:ext cx="0" cy="3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09" name="直接连接符 245808"/>
            <p:cNvSpPr/>
            <p:nvPr/>
          </p:nvSpPr>
          <p:spPr>
            <a:xfrm>
              <a:off x="652" y="1995"/>
              <a:ext cx="8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45810" name="文本框 245809"/>
          <p:cNvSpPr txBox="1"/>
          <p:nvPr/>
        </p:nvSpPr>
        <p:spPr>
          <a:xfrm>
            <a:off x="6367463" y="1989138"/>
            <a:ext cx="1676400" cy="77628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70000"/>
              </a:lnSpc>
              <a:buFontTx/>
            </a:pPr>
            <a:r>
              <a:rPr lang="en-US" altLang="zh-CN" sz="2800" b="1">
                <a:ea typeface="楷体" panose="02010609060101010101" pitchFamily="49" charset="-122"/>
                <a:cs typeface="Cambria" panose="02040503050406030204" pitchFamily="18" charset="0"/>
              </a:rPr>
              <a:t>0.6875</a:t>
            </a:r>
            <a:endParaRPr lang="en-US" altLang="zh-CN" sz="2800" b="1"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algn="l">
              <a:lnSpc>
                <a:spcPct val="40000"/>
              </a:lnSpc>
              <a:buFontTx/>
            </a:pPr>
            <a:r>
              <a:rPr lang="en-US" altLang="zh-CN" sz="2800" b="1">
                <a:ea typeface="楷体" panose="02010609060101010101" pitchFamily="49" charset="-122"/>
                <a:cs typeface="Cambria" panose="02040503050406030204" pitchFamily="18" charset="0"/>
              </a:rPr>
              <a:t>×       2</a:t>
            </a:r>
            <a:endParaRPr lang="en-US" altLang="zh-CN" sz="2800" b="1" baseline="-2500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811" name="直接连接符 245810"/>
          <p:cNvSpPr/>
          <p:nvPr/>
        </p:nvSpPr>
        <p:spPr>
          <a:xfrm>
            <a:off x="6296025" y="2776538"/>
            <a:ext cx="1905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12" name="文本框 245811"/>
          <p:cNvSpPr txBox="1"/>
          <p:nvPr/>
        </p:nvSpPr>
        <p:spPr>
          <a:xfrm>
            <a:off x="5864225" y="6019800"/>
            <a:ext cx="2232025" cy="57943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 lIns="90000" tIns="46800" rIns="90000" bIns="46800" anchor="ctr">
            <a:spAutoFit/>
          </a:bodyPr>
          <a:lstStyle/>
          <a:p>
            <a:pPr>
              <a:buFontTx/>
            </a:pP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(0.1011)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endParaRPr lang="en-US" altLang="zh-CN" sz="3200" b="1" baseline="-2500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813" name="直接连接符 245812"/>
          <p:cNvSpPr/>
          <p:nvPr/>
        </p:nvSpPr>
        <p:spPr>
          <a:xfrm>
            <a:off x="6080125" y="2997200"/>
            <a:ext cx="0" cy="2808288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lg" len="med"/>
          </a:ln>
        </p:spPr>
      </p:sp>
      <p:sp>
        <p:nvSpPr>
          <p:cNvPr id="245814" name="文本框 245813"/>
          <p:cNvSpPr txBox="1"/>
          <p:nvPr/>
        </p:nvSpPr>
        <p:spPr>
          <a:xfrm>
            <a:off x="6443663" y="2924175"/>
            <a:ext cx="1676400" cy="77628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70000"/>
              </a:lnSpc>
              <a:buFontTx/>
            </a:pPr>
            <a:r>
              <a:rPr lang="en-US" altLang="zh-CN" sz="2800" b="1">
                <a:solidFill>
                  <a:schemeClr val="accent2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1</a:t>
            </a:r>
            <a:r>
              <a:rPr lang="en-US" altLang="zh-CN" sz="2800" b="1">
                <a:ea typeface="楷体" panose="02010609060101010101" pitchFamily="49" charset="-122"/>
                <a:cs typeface="Cambria" panose="02040503050406030204" pitchFamily="18" charset="0"/>
              </a:rPr>
              <a:t>.375</a:t>
            </a:r>
            <a:endParaRPr lang="en-US" altLang="zh-CN" sz="2800" b="1"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algn="l">
              <a:lnSpc>
                <a:spcPct val="40000"/>
              </a:lnSpc>
              <a:buFontTx/>
            </a:pPr>
            <a:r>
              <a:rPr lang="en-US" altLang="zh-CN" sz="2800" b="1">
                <a:ea typeface="楷体" panose="02010609060101010101" pitchFamily="49" charset="-122"/>
                <a:cs typeface="Cambria" panose="02040503050406030204" pitchFamily="18" charset="0"/>
              </a:rPr>
              <a:t>×       2</a:t>
            </a:r>
            <a:endParaRPr lang="en-US" altLang="zh-CN" sz="2800" b="1" baseline="-2500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815" name="直接连接符 245814"/>
          <p:cNvSpPr/>
          <p:nvPr/>
        </p:nvSpPr>
        <p:spPr>
          <a:xfrm>
            <a:off x="6296025" y="3716338"/>
            <a:ext cx="1905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16" name="文本框 245815"/>
          <p:cNvSpPr txBox="1"/>
          <p:nvPr/>
        </p:nvSpPr>
        <p:spPr>
          <a:xfrm>
            <a:off x="6443663" y="3789363"/>
            <a:ext cx="1676400" cy="77628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70000"/>
              </a:lnSpc>
              <a:buFontTx/>
            </a:pPr>
            <a:r>
              <a:rPr lang="en-US" altLang="zh-CN" sz="2800" b="1">
                <a:solidFill>
                  <a:schemeClr val="accent2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0</a:t>
            </a:r>
            <a:r>
              <a:rPr lang="en-US" altLang="zh-CN" sz="2800" b="1">
                <a:ea typeface="楷体" panose="02010609060101010101" pitchFamily="49" charset="-122"/>
                <a:cs typeface="Cambria" panose="02040503050406030204" pitchFamily="18" charset="0"/>
              </a:rPr>
              <a:t>.75</a:t>
            </a:r>
            <a:endParaRPr lang="en-US" altLang="zh-CN" sz="2800" b="1"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algn="l">
              <a:lnSpc>
                <a:spcPct val="40000"/>
              </a:lnSpc>
              <a:buFontTx/>
            </a:pPr>
            <a:r>
              <a:rPr lang="en-US" altLang="zh-CN" sz="2800" b="1">
                <a:ea typeface="楷体" panose="02010609060101010101" pitchFamily="49" charset="-122"/>
                <a:cs typeface="Cambria" panose="02040503050406030204" pitchFamily="18" charset="0"/>
              </a:rPr>
              <a:t>×       2</a:t>
            </a:r>
            <a:endParaRPr lang="en-US" altLang="zh-CN" sz="2800" b="1" baseline="-2500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817" name="直接连接符 245816"/>
          <p:cNvSpPr/>
          <p:nvPr/>
        </p:nvSpPr>
        <p:spPr>
          <a:xfrm>
            <a:off x="6367463" y="4581525"/>
            <a:ext cx="1905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18" name="文本框 245817"/>
          <p:cNvSpPr txBox="1"/>
          <p:nvPr/>
        </p:nvSpPr>
        <p:spPr>
          <a:xfrm>
            <a:off x="6443663" y="4656138"/>
            <a:ext cx="1676400" cy="77628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70000"/>
              </a:lnSpc>
              <a:buFontTx/>
            </a:pPr>
            <a:r>
              <a:rPr lang="en-US" altLang="zh-CN" sz="2800" b="1">
                <a:solidFill>
                  <a:schemeClr val="accent2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1</a:t>
            </a:r>
            <a:r>
              <a:rPr lang="en-US" altLang="zh-CN" sz="2800" b="1">
                <a:ea typeface="楷体" panose="02010609060101010101" pitchFamily="49" charset="-122"/>
                <a:cs typeface="Cambria" panose="02040503050406030204" pitchFamily="18" charset="0"/>
              </a:rPr>
              <a:t>.50</a:t>
            </a:r>
            <a:endParaRPr lang="en-US" altLang="zh-CN" sz="2800" b="1"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algn="l">
              <a:lnSpc>
                <a:spcPct val="40000"/>
              </a:lnSpc>
              <a:buFontTx/>
            </a:pPr>
            <a:r>
              <a:rPr lang="en-US" altLang="zh-CN" sz="2800" b="1">
                <a:ea typeface="楷体" panose="02010609060101010101" pitchFamily="49" charset="-122"/>
                <a:cs typeface="Cambria" panose="02040503050406030204" pitchFamily="18" charset="0"/>
              </a:rPr>
              <a:t>×       2</a:t>
            </a:r>
            <a:endParaRPr lang="en-US" altLang="zh-CN" sz="2800" b="1" baseline="-2500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5819" name="直接连接符 245818"/>
          <p:cNvSpPr/>
          <p:nvPr/>
        </p:nvSpPr>
        <p:spPr>
          <a:xfrm>
            <a:off x="6367463" y="5445125"/>
            <a:ext cx="1905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20" name="文本框 245819"/>
          <p:cNvSpPr txBox="1"/>
          <p:nvPr/>
        </p:nvSpPr>
        <p:spPr>
          <a:xfrm>
            <a:off x="6583363" y="5516563"/>
            <a:ext cx="1676400" cy="43338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70000"/>
              </a:lnSpc>
              <a:buFontTx/>
            </a:pPr>
            <a:r>
              <a:rPr lang="en-US" altLang="zh-CN" sz="3200" b="1">
                <a:solidFill>
                  <a:schemeClr val="accent2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1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.00</a:t>
            </a:r>
            <a:endParaRPr lang="en-US" altLang="zh-CN" sz="3200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1" grpId="0" bldLvl="0" animBg="1"/>
      <p:bldP spid="245812" grpId="0" bldLvl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47810" name="文本占位符 247809"/>
          <p:cNvSpPr>
            <a:spLocks noGrp="1"/>
          </p:cNvSpPr>
          <p:nvPr>
            <p:ph type="body" idx="4294967295"/>
          </p:nvPr>
        </p:nvSpPr>
        <p:spPr>
          <a:xfrm>
            <a:off x="0" y="405130"/>
            <a:ext cx="5638800" cy="609600"/>
          </a:xfrm>
          <a:solidFill>
            <a:schemeClr val="accent1"/>
          </a:solidFill>
        </p:spPr>
        <p:txBody>
          <a:bodyPr/>
          <a:lstStyle/>
          <a:p>
            <a:pPr>
              <a:buNone/>
            </a:pPr>
            <a:r>
              <a:rPr lang="zh-CN" altLang="en-US" u="sng" dirty="0">
                <a:solidFill>
                  <a:schemeClr val="tx2"/>
                </a:solidFill>
                <a:latin typeface="Cambria" panose="02040503050406030204" pitchFamily="18" charset="0"/>
              </a:rPr>
              <a:t>二、八、十六进制相互转换</a:t>
            </a:r>
            <a:endParaRPr lang="zh-CN" altLang="en-US" u="sng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247811" name="文本框 247810"/>
          <p:cNvSpPr txBox="1"/>
          <p:nvPr/>
        </p:nvSpPr>
        <p:spPr>
          <a:xfrm>
            <a:off x="468313" y="2205038"/>
            <a:ext cx="4535487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例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1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：二进制转化为八进制</a:t>
            </a:r>
            <a:endParaRPr lang="zh-CN" altLang="en-US" sz="280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7812" name="文本框 247811"/>
          <p:cNvSpPr txBox="1"/>
          <p:nvPr/>
        </p:nvSpPr>
        <p:spPr>
          <a:xfrm>
            <a:off x="2195513" y="2852738"/>
            <a:ext cx="5886450" cy="5794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buFontTx/>
            </a:pP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(11100101001000</a:t>
            </a:r>
            <a:r>
              <a:rPr lang="en-US" altLang="zh-CN" sz="3200" b="1">
                <a:solidFill>
                  <a:srgbClr val="FF0066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.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01101)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=</a:t>
            </a:r>
            <a:endParaRPr lang="en-US" altLang="zh-CN" sz="3200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7813" name="文本框 247812"/>
          <p:cNvSpPr txBox="1"/>
          <p:nvPr/>
        </p:nvSpPr>
        <p:spPr>
          <a:xfrm>
            <a:off x="1835150" y="3573780"/>
            <a:ext cx="7028815" cy="58356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algn="l">
              <a:buFontTx/>
            </a:pP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(</a:t>
            </a:r>
            <a:r>
              <a:rPr lang="en-US" altLang="zh-CN" sz="3200" b="1">
                <a:solidFill>
                  <a:schemeClr val="accent2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0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11 </a:t>
            </a:r>
            <a:r>
              <a:rPr lang="en-US" altLang="zh-CN" sz="3200" b="1">
                <a:solidFill>
                  <a:schemeClr val="hlink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100 </a:t>
            </a:r>
            <a:r>
              <a:rPr lang="en-US" altLang="zh-CN" sz="3200" b="1">
                <a:solidFill>
                  <a:schemeClr val="folHlink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101</a:t>
            </a:r>
            <a:r>
              <a:rPr lang="en-US" altLang="zh-CN" sz="3200" b="1">
                <a:solidFill>
                  <a:schemeClr val="accent2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  001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3200" b="1">
                <a:solidFill>
                  <a:srgbClr val="FF0066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000.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011 01</a:t>
            </a:r>
            <a:r>
              <a:rPr lang="en-US" altLang="zh-CN" sz="3200" b="1">
                <a:solidFill>
                  <a:srgbClr val="FF9900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0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)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 =</a:t>
            </a:r>
            <a:endParaRPr lang="en-US" altLang="zh-CN" sz="3200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7814" name="矩形标注 247813"/>
          <p:cNvSpPr/>
          <p:nvPr/>
        </p:nvSpPr>
        <p:spPr>
          <a:xfrm>
            <a:off x="5219700" y="1572260"/>
            <a:ext cx="3121025" cy="831214"/>
          </a:xfrm>
          <a:prstGeom prst="wedgeRectCallout">
            <a:avLst>
              <a:gd name="adj1" fmla="val -43662"/>
              <a:gd name="adj2" fmla="val 118653"/>
            </a:avLst>
          </a:prstGeom>
          <a:noFill/>
          <a:ln w="12700" cap="flat" cmpd="sng">
            <a:solidFill>
              <a:srgbClr val="99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ctr">
            <a:spAutoFit/>
          </a:bodyPr>
          <a:lstStyle/>
          <a:p>
            <a:pPr algn="l">
              <a:spcBef>
                <a:spcPct val="0"/>
              </a:spcBef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</a:rPr>
              <a:t>从小数点开始向左右分组，</a:t>
            </a: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3</a:t>
            </a: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</a:rPr>
              <a:t>位一组</a:t>
            </a:r>
            <a:endParaRPr lang="zh-CN" altLang="en-US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7815" name="矩形标注 247814"/>
          <p:cNvSpPr/>
          <p:nvPr/>
        </p:nvSpPr>
        <p:spPr>
          <a:xfrm>
            <a:off x="7162800" y="2724150"/>
            <a:ext cx="1295400" cy="495300"/>
          </a:xfrm>
          <a:prstGeom prst="wedgeRectCallout">
            <a:avLst>
              <a:gd name="adj1" fmla="val -50736"/>
              <a:gd name="adj2" fmla="val 153204"/>
            </a:avLst>
          </a:prstGeom>
          <a:noFill/>
          <a:ln w="12700" cap="flat" cmpd="sng">
            <a:solidFill>
              <a:srgbClr val="99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0"/>
              </a:spcBef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</a:rPr>
              <a:t>不足补</a:t>
            </a: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0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7816" name="矩形标注 247815"/>
          <p:cNvSpPr/>
          <p:nvPr/>
        </p:nvSpPr>
        <p:spPr>
          <a:xfrm>
            <a:off x="971550" y="2852738"/>
            <a:ext cx="533400" cy="1590675"/>
          </a:xfrm>
          <a:prstGeom prst="wedgeRectCallout">
            <a:avLst>
              <a:gd name="adj1" fmla="val 139583"/>
              <a:gd name="adj2" fmla="val 13435"/>
            </a:avLst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0"/>
              </a:spcBef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</a:rPr>
              <a:t>不足补</a:t>
            </a: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0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7817" name="文本框 247816"/>
          <p:cNvSpPr txBox="1"/>
          <p:nvPr/>
        </p:nvSpPr>
        <p:spPr>
          <a:xfrm>
            <a:off x="395288" y="1125538"/>
            <a:ext cx="5040312" cy="5619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按位数进行分隔，分别转换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grpSp>
        <p:nvGrpSpPr>
          <p:cNvPr id="247818" name="组合 247817"/>
          <p:cNvGrpSpPr/>
          <p:nvPr/>
        </p:nvGrpSpPr>
        <p:grpSpPr>
          <a:xfrm>
            <a:off x="2222500" y="4149725"/>
            <a:ext cx="4700588" cy="666750"/>
            <a:chOff x="1400" y="2614"/>
            <a:chExt cx="2961" cy="420"/>
          </a:xfrm>
        </p:grpSpPr>
        <p:sp>
          <p:nvSpPr>
            <p:cNvPr id="247819" name="下箭头 247818"/>
            <p:cNvSpPr/>
            <p:nvPr/>
          </p:nvSpPr>
          <p:spPr>
            <a:xfrm>
              <a:off x="3442" y="2614"/>
              <a:ext cx="120" cy="42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ea typeface="新宋体" panose="02010609030101010101" pitchFamily="49" charset="-122"/>
                <a:cs typeface="Cambria" panose="02040503050406030204" pitchFamily="18" charset="0"/>
              </a:endParaRPr>
            </a:p>
          </p:txBody>
        </p:sp>
        <p:sp>
          <p:nvSpPr>
            <p:cNvPr id="247820" name="下箭头 247819"/>
            <p:cNvSpPr/>
            <p:nvPr/>
          </p:nvSpPr>
          <p:spPr>
            <a:xfrm>
              <a:off x="2962" y="2614"/>
              <a:ext cx="120" cy="42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ea typeface="新宋体" panose="02010609030101010101" pitchFamily="49" charset="-122"/>
                <a:cs typeface="Cambria" panose="02040503050406030204" pitchFamily="18" charset="0"/>
              </a:endParaRPr>
            </a:p>
          </p:txBody>
        </p:sp>
        <p:sp>
          <p:nvSpPr>
            <p:cNvPr id="247821" name="下箭头 247820"/>
            <p:cNvSpPr/>
            <p:nvPr/>
          </p:nvSpPr>
          <p:spPr>
            <a:xfrm>
              <a:off x="2434" y="2614"/>
              <a:ext cx="120" cy="42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ea typeface="新宋体" panose="02010609030101010101" pitchFamily="49" charset="-122"/>
                <a:cs typeface="Cambria" panose="02040503050406030204" pitchFamily="18" charset="0"/>
              </a:endParaRPr>
            </a:p>
          </p:txBody>
        </p:sp>
        <p:sp>
          <p:nvSpPr>
            <p:cNvPr id="247822" name="下箭头 247821"/>
            <p:cNvSpPr/>
            <p:nvPr/>
          </p:nvSpPr>
          <p:spPr>
            <a:xfrm>
              <a:off x="1918" y="2614"/>
              <a:ext cx="120" cy="42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ea typeface="新宋体" panose="02010609030101010101" pitchFamily="49" charset="-122"/>
                <a:cs typeface="Cambria" panose="02040503050406030204" pitchFamily="18" charset="0"/>
              </a:endParaRPr>
            </a:p>
          </p:txBody>
        </p:sp>
        <p:sp>
          <p:nvSpPr>
            <p:cNvPr id="247823" name="下箭头 247822"/>
            <p:cNvSpPr/>
            <p:nvPr/>
          </p:nvSpPr>
          <p:spPr>
            <a:xfrm>
              <a:off x="1400" y="2614"/>
              <a:ext cx="120" cy="42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ea typeface="新宋体" panose="02010609030101010101" pitchFamily="49" charset="-122"/>
                <a:cs typeface="Cambria" panose="02040503050406030204" pitchFamily="18" charset="0"/>
              </a:endParaRPr>
            </a:p>
          </p:txBody>
        </p:sp>
        <p:sp>
          <p:nvSpPr>
            <p:cNvPr id="247824" name="下箭头 247823"/>
            <p:cNvSpPr/>
            <p:nvPr/>
          </p:nvSpPr>
          <p:spPr>
            <a:xfrm>
              <a:off x="3874" y="2614"/>
              <a:ext cx="120" cy="42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ea typeface="新宋体" panose="02010609030101010101" pitchFamily="49" charset="-122"/>
                <a:cs typeface="Cambria" panose="02040503050406030204" pitchFamily="18" charset="0"/>
              </a:endParaRPr>
            </a:p>
          </p:txBody>
        </p:sp>
        <p:sp>
          <p:nvSpPr>
            <p:cNvPr id="247825" name="下箭头 247824"/>
            <p:cNvSpPr/>
            <p:nvPr/>
          </p:nvSpPr>
          <p:spPr>
            <a:xfrm>
              <a:off x="4241" y="2614"/>
              <a:ext cx="120" cy="42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ea typeface="新宋体" panose="02010609030101010101" pitchFamily="49" charset="-122"/>
                <a:cs typeface="Cambria" panose="02040503050406030204" pitchFamily="18" charset="0"/>
              </a:endParaRPr>
            </a:p>
          </p:txBody>
        </p:sp>
      </p:grpSp>
      <p:sp>
        <p:nvSpPr>
          <p:cNvPr id="247826" name="文本框 247825"/>
          <p:cNvSpPr txBox="1"/>
          <p:nvPr/>
        </p:nvSpPr>
        <p:spPr>
          <a:xfrm>
            <a:off x="1908175" y="4797425"/>
            <a:ext cx="5976938" cy="57943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>
            <a:spAutoFit/>
          </a:bodyPr>
          <a:lstStyle/>
          <a:p>
            <a:pPr algn="l">
              <a:buFontTx/>
            </a:pP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( 3      4      5      1      0  .  3   2 )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8</a:t>
            </a:r>
            <a:endParaRPr lang="en-US" altLang="zh-CN" sz="3200" b="1" baseline="-2500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7827" name="直接连接符 247826"/>
          <p:cNvSpPr/>
          <p:nvPr/>
        </p:nvSpPr>
        <p:spPr>
          <a:xfrm>
            <a:off x="0" y="0"/>
            <a:ext cx="9144000" cy="68580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/>
      <p:bldP spid="247812" grpId="0"/>
      <p:bldP spid="247813" grpId="0"/>
      <p:bldP spid="247814" grpId="0" bldLvl="0" animBg="1"/>
      <p:bldP spid="247815" grpId="0" bldLvl="0" animBg="1"/>
      <p:bldP spid="247816" grpId="0" bldLvl="0" animBg="1"/>
      <p:bldP spid="2478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48834" name="文本框 248833"/>
          <p:cNvSpPr txBox="1"/>
          <p:nvPr/>
        </p:nvSpPr>
        <p:spPr>
          <a:xfrm>
            <a:off x="1331913" y="1916113"/>
            <a:ext cx="6629400" cy="5794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buFontTx/>
            </a:pP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(1001110010110100.100001)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= ( ? )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16</a:t>
            </a:r>
            <a:endParaRPr lang="en-US" altLang="zh-CN" sz="3200" b="1" baseline="-2500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8835" name="文本框 248834"/>
          <p:cNvSpPr txBox="1"/>
          <p:nvPr/>
        </p:nvSpPr>
        <p:spPr>
          <a:xfrm>
            <a:off x="684213" y="3243263"/>
            <a:ext cx="7467600" cy="5794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buFontTx/>
            </a:pP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(1001 </a:t>
            </a:r>
            <a:r>
              <a:rPr lang="en-US" altLang="zh-CN" sz="3200" b="1">
                <a:solidFill>
                  <a:schemeClr val="hlink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3200" b="1">
                <a:solidFill>
                  <a:schemeClr val="tx2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1100</a:t>
            </a:r>
            <a:r>
              <a:rPr lang="en-US" altLang="zh-CN" sz="3200" b="1">
                <a:solidFill>
                  <a:srgbClr val="666699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3200" b="1">
                <a:solidFill>
                  <a:schemeClr val="accent1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3200" b="1">
                <a:solidFill>
                  <a:schemeClr val="folHlink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1011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en-US" altLang="zh-CN" sz="3200" b="1">
                <a:solidFill>
                  <a:schemeClr val="accent2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 0100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 .</a:t>
            </a:r>
            <a:r>
              <a:rPr lang="en-US" altLang="zh-CN" sz="3200" b="1">
                <a:solidFill>
                  <a:srgbClr val="FF0066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1000  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01</a:t>
            </a:r>
            <a:r>
              <a:rPr lang="en-US" altLang="zh-CN" sz="3200" b="1">
                <a:solidFill>
                  <a:srgbClr val="FF9900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00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)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 =</a:t>
            </a:r>
            <a:endParaRPr lang="en-US" altLang="zh-CN" sz="3200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8836" name="文本框 248835"/>
          <p:cNvSpPr txBox="1"/>
          <p:nvPr/>
        </p:nvSpPr>
        <p:spPr>
          <a:xfrm>
            <a:off x="736600" y="4505325"/>
            <a:ext cx="6769100" cy="57943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>
            <a:spAutoFit/>
          </a:bodyPr>
          <a:lstStyle/>
          <a:p>
            <a:pPr algn="l">
              <a:buFontTx/>
            </a:pP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(  9        </a:t>
            </a:r>
            <a:r>
              <a:rPr lang="en-US" altLang="zh-CN" sz="3200" b="1">
                <a:solidFill>
                  <a:schemeClr val="tx2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C       </a:t>
            </a:r>
            <a:r>
              <a:rPr lang="en-US" altLang="zh-CN" sz="3200" b="1">
                <a:solidFill>
                  <a:schemeClr val="folHlink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B        </a:t>
            </a:r>
            <a:r>
              <a:rPr lang="en-US" altLang="zh-CN" sz="3200" b="1">
                <a:solidFill>
                  <a:schemeClr val="accent2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4    .    </a:t>
            </a:r>
            <a:r>
              <a:rPr lang="en-US" altLang="zh-CN" sz="3200" b="1">
                <a:solidFill>
                  <a:srgbClr val="FF0066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8      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4</a:t>
            </a:r>
            <a:r>
              <a:rPr lang="en-US" altLang="zh-CN" sz="3200" b="1">
                <a:solidFill>
                  <a:srgbClr val="FF0066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  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) 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16</a:t>
            </a:r>
            <a:endParaRPr lang="en-US" altLang="zh-CN" sz="3200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8837" name="矩形标注 248836"/>
          <p:cNvSpPr/>
          <p:nvPr/>
        </p:nvSpPr>
        <p:spPr>
          <a:xfrm>
            <a:off x="6780213" y="3989388"/>
            <a:ext cx="1295400" cy="495300"/>
          </a:xfrm>
          <a:prstGeom prst="wedgeRectCallout">
            <a:avLst>
              <a:gd name="adj1" fmla="val -62745"/>
              <a:gd name="adj2" fmla="val -105130"/>
            </a:avLst>
          </a:prstGeom>
          <a:noFill/>
          <a:ln w="38100" cap="flat" cmpd="sng">
            <a:solidFill>
              <a:srgbClr val="99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0"/>
              </a:spcBef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</a:rPr>
              <a:t>不足补</a:t>
            </a: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0</a:t>
            </a:r>
            <a:endParaRPr lang="en-US" altLang="zh-CN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grpSp>
        <p:nvGrpSpPr>
          <p:cNvPr id="248838" name="组合 248837"/>
          <p:cNvGrpSpPr/>
          <p:nvPr/>
        </p:nvGrpSpPr>
        <p:grpSpPr>
          <a:xfrm>
            <a:off x="1160463" y="3776663"/>
            <a:ext cx="5268912" cy="685800"/>
            <a:chOff x="924" y="2064"/>
            <a:chExt cx="3319" cy="432"/>
          </a:xfrm>
        </p:grpSpPr>
        <p:sp>
          <p:nvSpPr>
            <p:cNvPr id="248839" name="下箭头 248838"/>
            <p:cNvSpPr/>
            <p:nvPr/>
          </p:nvSpPr>
          <p:spPr>
            <a:xfrm>
              <a:off x="3576" y="2064"/>
              <a:ext cx="120" cy="42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ea typeface="新宋体" panose="02010609030101010101" pitchFamily="49" charset="-122"/>
                <a:cs typeface="Cambria" panose="02040503050406030204" pitchFamily="18" charset="0"/>
              </a:endParaRPr>
            </a:p>
          </p:txBody>
        </p:sp>
        <p:sp>
          <p:nvSpPr>
            <p:cNvPr id="248840" name="下箭头 248839"/>
            <p:cNvSpPr/>
            <p:nvPr/>
          </p:nvSpPr>
          <p:spPr>
            <a:xfrm>
              <a:off x="2916" y="2064"/>
              <a:ext cx="120" cy="42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ea typeface="新宋体" panose="02010609030101010101" pitchFamily="49" charset="-122"/>
                <a:cs typeface="Cambria" panose="02040503050406030204" pitchFamily="18" charset="0"/>
              </a:endParaRPr>
            </a:p>
          </p:txBody>
        </p:sp>
        <p:sp>
          <p:nvSpPr>
            <p:cNvPr id="248841" name="下箭头 248840"/>
            <p:cNvSpPr/>
            <p:nvPr/>
          </p:nvSpPr>
          <p:spPr>
            <a:xfrm>
              <a:off x="2232" y="2076"/>
              <a:ext cx="120" cy="42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ea typeface="新宋体" panose="02010609030101010101" pitchFamily="49" charset="-122"/>
                <a:cs typeface="Cambria" panose="02040503050406030204" pitchFamily="18" charset="0"/>
              </a:endParaRPr>
            </a:p>
          </p:txBody>
        </p:sp>
        <p:sp>
          <p:nvSpPr>
            <p:cNvPr id="248842" name="下箭头 248841"/>
            <p:cNvSpPr/>
            <p:nvPr/>
          </p:nvSpPr>
          <p:spPr>
            <a:xfrm>
              <a:off x="1644" y="2076"/>
              <a:ext cx="120" cy="42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ea typeface="新宋体" panose="02010609030101010101" pitchFamily="49" charset="-122"/>
                <a:cs typeface="Cambria" panose="02040503050406030204" pitchFamily="18" charset="0"/>
              </a:endParaRPr>
            </a:p>
          </p:txBody>
        </p:sp>
        <p:sp>
          <p:nvSpPr>
            <p:cNvPr id="248843" name="下箭头 248842"/>
            <p:cNvSpPr/>
            <p:nvPr/>
          </p:nvSpPr>
          <p:spPr>
            <a:xfrm>
              <a:off x="924" y="2064"/>
              <a:ext cx="120" cy="42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ea typeface="新宋体" panose="02010609030101010101" pitchFamily="49" charset="-122"/>
                <a:cs typeface="Cambria" panose="02040503050406030204" pitchFamily="18" charset="0"/>
              </a:endParaRPr>
            </a:p>
          </p:txBody>
        </p:sp>
        <p:sp>
          <p:nvSpPr>
            <p:cNvPr id="248844" name="下箭头 248843"/>
            <p:cNvSpPr/>
            <p:nvPr/>
          </p:nvSpPr>
          <p:spPr>
            <a:xfrm>
              <a:off x="4123" y="2064"/>
              <a:ext cx="120" cy="420"/>
            </a:xfrm>
            <a:prstGeom prst="downArrow">
              <a:avLst>
                <a:gd name="adj1" fmla="val 50000"/>
                <a:gd name="adj2" fmla="val 87500"/>
              </a:avLst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ea typeface="新宋体" panose="02010609030101010101" pitchFamily="49" charset="-122"/>
                <a:cs typeface="Cambria" panose="02040503050406030204" pitchFamily="18" charset="0"/>
              </a:endParaRPr>
            </a:p>
          </p:txBody>
        </p:sp>
      </p:grpSp>
      <p:sp>
        <p:nvSpPr>
          <p:cNvPr id="248845" name="文本框 248844"/>
          <p:cNvSpPr txBox="1"/>
          <p:nvPr/>
        </p:nvSpPr>
        <p:spPr>
          <a:xfrm>
            <a:off x="323850" y="1125538"/>
            <a:ext cx="6153150" cy="5794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buFontTx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Cambria" panose="02040503050406030204" pitchFamily="18" charset="0"/>
              </a:rPr>
              <a:t>例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cs typeface="Cambria" panose="02040503050406030204" pitchFamily="18" charset="0"/>
              </a:rPr>
              <a:t>：二进制转化为十六进制</a:t>
            </a:r>
            <a:endParaRPr lang="zh-CN" altLang="en-US" sz="3200" b="1">
              <a:latin typeface="楷体" panose="02010609060101010101" pitchFamily="49" charset="-122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grpSp>
        <p:nvGrpSpPr>
          <p:cNvPr id="248846" name="组合 248845"/>
          <p:cNvGrpSpPr/>
          <p:nvPr/>
        </p:nvGrpSpPr>
        <p:grpSpPr>
          <a:xfrm>
            <a:off x="4859338" y="2565400"/>
            <a:ext cx="4249737" cy="719138"/>
            <a:chOff x="3061" y="1616"/>
            <a:chExt cx="2677" cy="453"/>
          </a:xfrm>
        </p:grpSpPr>
        <p:sp>
          <p:nvSpPr>
            <p:cNvPr id="248847" name="直接连接符 248846"/>
            <p:cNvSpPr/>
            <p:nvPr/>
          </p:nvSpPr>
          <p:spPr>
            <a:xfrm>
              <a:off x="3061" y="1616"/>
              <a:ext cx="0" cy="45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8848" name="矩形 248847"/>
            <p:cNvSpPr/>
            <p:nvPr/>
          </p:nvSpPr>
          <p:spPr>
            <a:xfrm>
              <a:off x="3061" y="1661"/>
              <a:ext cx="2677" cy="35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FontTx/>
              </a:pPr>
              <a:r>
                <a:rPr lang="zh-CN" altLang="en-US" sz="2800" b="1" dirty="0">
                  <a:ea typeface="黑体" panose="02010609060101010101" pitchFamily="49" charset="-122"/>
                  <a:cs typeface="Cambria" panose="02040503050406030204" pitchFamily="18" charset="0"/>
                </a:rPr>
                <a:t>从小数点开始，</a:t>
              </a:r>
              <a:r>
                <a:rPr lang="en-US" altLang="zh-CN" sz="2800" b="1">
                  <a:solidFill>
                    <a:schemeClr val="accent2"/>
                  </a:solidFill>
                  <a:ea typeface="黑体" panose="02010609060101010101" pitchFamily="49" charset="-122"/>
                  <a:cs typeface="Cambria" panose="02040503050406030204" pitchFamily="18" charset="0"/>
                </a:rPr>
                <a:t>4</a:t>
              </a:r>
              <a:r>
                <a:rPr lang="en-US" altLang="zh-CN" sz="2800" b="1">
                  <a:ea typeface="黑体" panose="02010609060101010101" pitchFamily="49" charset="-122"/>
                  <a:cs typeface="Cambria" panose="02040503050406030204" pitchFamily="18" charset="0"/>
                </a:rPr>
                <a:t> </a:t>
              </a:r>
              <a:r>
                <a:rPr lang="zh-CN" altLang="en-US" sz="2800" b="1" dirty="0">
                  <a:ea typeface="黑体" panose="02010609060101010101" pitchFamily="49" charset="-122"/>
                  <a:cs typeface="Cambria" panose="02040503050406030204" pitchFamily="18" charset="0"/>
                </a:rPr>
                <a:t>位一组</a:t>
              </a:r>
              <a:endParaRPr lang="zh-CN" altLang="en-US" sz="2800" b="1" dirty="0">
                <a:ea typeface="黑体" panose="02010609060101010101" pitchFamily="49" charset="-122"/>
                <a:cs typeface="Cambria" panose="02040503050406030204" pitchFamily="18" charset="0"/>
              </a:endParaRPr>
            </a:p>
          </p:txBody>
        </p:sp>
      </p:grpSp>
      <p:sp>
        <p:nvSpPr>
          <p:cNvPr id="248849" name="直接连接符 248848"/>
          <p:cNvSpPr/>
          <p:nvPr/>
        </p:nvSpPr>
        <p:spPr>
          <a:xfrm>
            <a:off x="0" y="0"/>
            <a:ext cx="9144000" cy="68580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/>
      <p:bldP spid="248836" grpId="0"/>
      <p:bldP spid="248837" grpId="0" bldLvl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49858" name="文本占位符 249857"/>
          <p:cNvSpPr txBox="1">
            <a:spLocks noGrp="1"/>
          </p:cNvSpPr>
          <p:nvPr>
            <p:ph type="body" idx="4294967295"/>
          </p:nvPr>
        </p:nvSpPr>
        <p:spPr>
          <a:xfrm>
            <a:off x="0" y="1196975"/>
            <a:ext cx="4177030" cy="685800"/>
          </a:xfrm>
          <a:ln w="38100"/>
        </p:spPr>
        <p:txBody>
          <a:bodyPr vert="horz" wrap="square" lIns="91440" tIns="45720" rIns="91440" bIns="45720" anchor="t"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0" dirty="0">
                <a:latin typeface="Cambria" panose="02040503050406030204" pitchFamily="18" charset="0"/>
                <a:ea typeface="楷体" panose="02010609060101010101" pitchFamily="49" charset="-122"/>
              </a:rPr>
              <a:t>例</a:t>
            </a:r>
            <a:r>
              <a:rPr lang="en-US" altLang="zh-CN" b="0">
                <a:latin typeface="Cambria" panose="02040503050406030204" pitchFamily="18" charset="0"/>
                <a:ea typeface="楷体" panose="02010609060101010101" pitchFamily="49" charset="-122"/>
              </a:rPr>
              <a:t>1</a:t>
            </a:r>
            <a:r>
              <a:rPr lang="zh-CN" altLang="en-US" b="0" dirty="0">
                <a:latin typeface="Cambria" panose="02040503050406030204" pitchFamily="18" charset="0"/>
                <a:ea typeface="楷体" panose="02010609060101010101" pitchFamily="49" charset="-122"/>
              </a:rPr>
              <a:t>：</a:t>
            </a:r>
            <a:r>
              <a:rPr lang="en-US" altLang="zh-CN" b="0">
                <a:latin typeface="Cambria" panose="02040503050406030204" pitchFamily="18" charset="0"/>
                <a:ea typeface="楷体" panose="02010609060101010101" pitchFamily="49" charset="-122"/>
              </a:rPr>
              <a:t>(345.7)</a:t>
            </a:r>
            <a:r>
              <a:rPr lang="en-US" altLang="zh-CN" b="0" baseline="-25000">
                <a:latin typeface="Cambria" panose="02040503050406030204" pitchFamily="18" charset="0"/>
                <a:ea typeface="楷体" panose="02010609060101010101" pitchFamily="49" charset="-122"/>
              </a:rPr>
              <a:t>8 </a:t>
            </a:r>
            <a:r>
              <a:rPr lang="en-US" altLang="zh-CN" b="0">
                <a:latin typeface="Cambria" panose="02040503050406030204" pitchFamily="18" charset="0"/>
                <a:ea typeface="楷体" panose="02010609060101010101" pitchFamily="49" charset="-122"/>
              </a:rPr>
              <a:t>=(     ) </a:t>
            </a:r>
            <a:r>
              <a:rPr lang="en-US" altLang="zh-CN" b="0" baseline="-25000">
                <a:latin typeface="Cambria" panose="02040503050406030204" pitchFamily="18" charset="0"/>
                <a:ea typeface="楷体" panose="02010609060101010101" pitchFamily="49" charset="-122"/>
              </a:rPr>
              <a:t>2</a:t>
            </a:r>
            <a:endParaRPr lang="en-US" altLang="zh-CN" b="0" baseline="-25000">
              <a:latin typeface="Cambria" panose="02040503050406030204" pitchFamily="18" charset="0"/>
              <a:ea typeface="楷体" panose="02010609060101010101" pitchFamily="49" charset="-122"/>
            </a:endParaRPr>
          </a:p>
        </p:txBody>
      </p:sp>
      <p:sp>
        <p:nvSpPr>
          <p:cNvPr id="249859" name="文本框 249858"/>
          <p:cNvSpPr txBox="1"/>
          <p:nvPr/>
        </p:nvSpPr>
        <p:spPr>
          <a:xfrm>
            <a:off x="609600" y="1905000"/>
            <a:ext cx="5791200" cy="685800"/>
          </a:xfrm>
          <a:prstGeom prst="rect">
            <a:avLst/>
          </a:prstGeom>
          <a:noFill/>
          <a:ln w="38100">
            <a:noFill/>
          </a:ln>
        </p:spPr>
        <p:txBody>
          <a:bodyPr/>
          <a:lstStyle/>
          <a:p>
            <a:pPr marL="342900" indent="-342900" algn="l">
              <a:buFontTx/>
            </a:pP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(345.7)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8 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=(011  100  101.111 ) 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endParaRPr lang="en-US" altLang="zh-CN" sz="3200" b="1" baseline="-2500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9860" name="矩形标注 249859"/>
          <p:cNvSpPr/>
          <p:nvPr/>
        </p:nvSpPr>
        <p:spPr>
          <a:xfrm>
            <a:off x="4500563" y="1268413"/>
            <a:ext cx="4054475" cy="495300"/>
          </a:xfrm>
          <a:prstGeom prst="wedgeRectCallout">
            <a:avLst>
              <a:gd name="adj1" fmla="val -31639"/>
              <a:gd name="adj2" fmla="val 82694"/>
            </a:avLst>
          </a:prstGeom>
          <a:noFill/>
          <a:ln w="38100" cap="flat" cmpd="sng">
            <a:solidFill>
              <a:schemeClr val="accent6">
                <a:lumMod val="40000"/>
                <a:lumOff val="6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0"/>
              </a:spcBef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1</a:t>
            </a: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</a:rPr>
              <a:t>位八进制对应</a:t>
            </a:r>
            <a:r>
              <a:rPr lang="en-US" altLang="zh-CN" b="1">
                <a:solidFill>
                  <a:schemeClr val="accent2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3</a:t>
            </a: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</a:rPr>
              <a:t>位二进制</a:t>
            </a:r>
            <a:endParaRPr lang="zh-CN" altLang="en-US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9861" name="文本框 249860"/>
          <p:cNvSpPr txBox="1"/>
          <p:nvPr/>
        </p:nvSpPr>
        <p:spPr>
          <a:xfrm>
            <a:off x="685800" y="3200400"/>
            <a:ext cx="4391025" cy="685800"/>
          </a:xfrm>
          <a:prstGeom prst="rect">
            <a:avLst/>
          </a:prstGeom>
          <a:noFill/>
          <a:ln w="38100">
            <a:noFill/>
          </a:ln>
        </p:spPr>
        <p:txBody>
          <a:bodyPr/>
          <a:lstStyle/>
          <a:p>
            <a:pPr marL="342900" indent="-342900" algn="l">
              <a:buFontTx/>
            </a:pPr>
            <a:r>
              <a:rPr lang="zh-CN" altLang="en-US" sz="3200" b="1" dirty="0">
                <a:ea typeface="楷体" panose="02010609060101010101" pitchFamily="49" charset="-122"/>
                <a:cs typeface="Cambria" panose="02040503050406030204" pitchFamily="18" charset="0"/>
              </a:rPr>
              <a:t>例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r>
              <a:rPr lang="zh-CN" altLang="en-US" sz="3200" b="1" dirty="0">
                <a:ea typeface="楷体" panose="02010609060101010101" pitchFamily="49" charset="-122"/>
                <a:cs typeface="Cambria" panose="02040503050406030204" pitchFamily="18" charset="0"/>
              </a:rPr>
              <a:t>：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(27B.7C)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16 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=(     ) 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endParaRPr lang="en-US" altLang="zh-CN" sz="3200" b="1" baseline="-2500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9862" name="文本框 249861"/>
          <p:cNvSpPr txBox="1"/>
          <p:nvPr/>
        </p:nvSpPr>
        <p:spPr>
          <a:xfrm>
            <a:off x="762000" y="3810000"/>
            <a:ext cx="7848600" cy="685800"/>
          </a:xfrm>
          <a:prstGeom prst="rect">
            <a:avLst/>
          </a:prstGeom>
          <a:noFill/>
          <a:ln w="38100">
            <a:noFill/>
          </a:ln>
        </p:spPr>
        <p:txBody>
          <a:bodyPr/>
          <a:lstStyle/>
          <a:p>
            <a:pPr marL="342900" indent="-342900" algn="l">
              <a:buFontTx/>
            </a:pP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(27B.7C)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16</a:t>
            </a: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=(0010  0111 1011.0111 1100 ) 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endParaRPr lang="en-US" altLang="zh-CN" sz="3200" b="1" baseline="-2500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9863" name="矩形标注 249862"/>
          <p:cNvSpPr/>
          <p:nvPr/>
        </p:nvSpPr>
        <p:spPr>
          <a:xfrm>
            <a:off x="4716463" y="2819400"/>
            <a:ext cx="4176712" cy="495300"/>
          </a:xfrm>
          <a:prstGeom prst="wedgeRectCallout">
            <a:avLst>
              <a:gd name="adj1" fmla="val -20505"/>
              <a:gd name="adj2" fmla="val 140384"/>
            </a:avLst>
          </a:prstGeom>
          <a:noFill/>
          <a:ln w="12700" cap="flat" cmpd="sng">
            <a:solidFill>
              <a:schemeClr val="accent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>
            <a:spAutoFit/>
          </a:bodyPr>
          <a:lstStyle/>
          <a:p>
            <a:pPr algn="l">
              <a:spcBef>
                <a:spcPct val="0"/>
              </a:spcBef>
              <a:buFontTx/>
            </a:pPr>
            <a:r>
              <a:rPr lang="en-US" altLang="zh-CN" b="1">
                <a:ea typeface="楷体" panose="02010609060101010101" pitchFamily="49" charset="-122"/>
                <a:cs typeface="Cambria" panose="02040503050406030204" pitchFamily="18" charset="0"/>
              </a:rPr>
              <a:t>1</a:t>
            </a: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</a:rPr>
              <a:t>位十六进制对应</a:t>
            </a:r>
            <a:r>
              <a:rPr lang="en-US" altLang="zh-CN" b="1">
                <a:solidFill>
                  <a:schemeClr val="accent2"/>
                </a:solidFill>
                <a:ea typeface="楷体" panose="02010609060101010101" pitchFamily="49" charset="-122"/>
                <a:cs typeface="Cambria" panose="02040503050406030204" pitchFamily="18" charset="0"/>
              </a:rPr>
              <a:t>4</a:t>
            </a: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</a:rPr>
              <a:t>位二进制</a:t>
            </a:r>
            <a:endParaRPr lang="zh-CN" altLang="en-US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9864" name="文本框 249863"/>
          <p:cNvSpPr txBox="1"/>
          <p:nvPr/>
        </p:nvSpPr>
        <p:spPr>
          <a:xfrm>
            <a:off x="2590800" y="4495800"/>
            <a:ext cx="5791200" cy="685800"/>
          </a:xfrm>
          <a:prstGeom prst="rect">
            <a:avLst/>
          </a:prstGeom>
          <a:noFill/>
          <a:ln w="38100">
            <a:noFill/>
          </a:ln>
        </p:spPr>
        <p:txBody>
          <a:bodyPr/>
          <a:lstStyle/>
          <a:p>
            <a:pPr marL="342900" indent="-342900" algn="l">
              <a:buFontTx/>
            </a:pPr>
            <a:r>
              <a:rPr lang="en-US" altLang="zh-CN" sz="3200" b="1">
                <a:ea typeface="楷体" panose="02010609060101010101" pitchFamily="49" charset="-122"/>
                <a:cs typeface="Cambria" panose="02040503050406030204" pitchFamily="18" charset="0"/>
              </a:rPr>
              <a:t>=(10  0111 1011.0111 11 ) </a:t>
            </a:r>
            <a:r>
              <a:rPr lang="en-US" altLang="zh-CN" sz="3200" b="1" baseline="-25000">
                <a:ea typeface="楷体" panose="02010609060101010101" pitchFamily="49" charset="-122"/>
                <a:cs typeface="Cambria" panose="02040503050406030204" pitchFamily="18" charset="0"/>
              </a:rPr>
              <a:t>2</a:t>
            </a:r>
            <a:endParaRPr lang="en-US" altLang="zh-CN" sz="3200" b="1" baseline="-2500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grpSp>
        <p:nvGrpSpPr>
          <p:cNvPr id="249865" name="组合 249864"/>
          <p:cNvGrpSpPr/>
          <p:nvPr/>
        </p:nvGrpSpPr>
        <p:grpSpPr>
          <a:xfrm>
            <a:off x="381000" y="4267200"/>
            <a:ext cx="7010400" cy="1524000"/>
            <a:chOff x="240" y="2688"/>
            <a:chExt cx="4416" cy="960"/>
          </a:xfrm>
        </p:grpSpPr>
        <p:sp>
          <p:nvSpPr>
            <p:cNvPr id="249866" name="文本框 249865"/>
            <p:cNvSpPr txBox="1"/>
            <p:nvPr/>
          </p:nvSpPr>
          <p:spPr>
            <a:xfrm>
              <a:off x="240" y="3312"/>
              <a:ext cx="1152" cy="336"/>
            </a:xfrm>
            <a:prstGeom prst="rect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342900" indent="-342900" algn="l">
                <a:buFontTx/>
              </a:pPr>
              <a:r>
                <a:rPr lang="en-US" altLang="zh-CN" sz="3200" b="1">
                  <a:ea typeface="楷体" panose="02010609060101010101" pitchFamily="49" charset="-122"/>
                  <a:cs typeface="Cambria" panose="02040503050406030204" pitchFamily="18" charset="0"/>
                </a:rPr>
                <a:t>0</a:t>
              </a:r>
              <a:r>
                <a:rPr lang="zh-CN" altLang="en-US" sz="3200" b="1">
                  <a:ea typeface="楷体" panose="02010609060101010101" pitchFamily="49" charset="-122"/>
                  <a:cs typeface="Cambria" panose="02040503050406030204" pitchFamily="18" charset="0"/>
                </a:rPr>
                <a:t>可</a:t>
              </a:r>
              <a:r>
                <a:rPr lang="zh-CN" altLang="en-US" sz="3200" b="1" dirty="0">
                  <a:ea typeface="楷体" panose="02010609060101010101" pitchFamily="49" charset="-122"/>
                  <a:cs typeface="Cambria" panose="02040503050406030204" pitchFamily="18" charset="0"/>
                </a:rPr>
                <a:t>去掉</a:t>
              </a:r>
              <a:endParaRPr lang="zh-CN" altLang="en-US" sz="3200" b="1" baseline="-25000">
                <a:ea typeface="楷体" panose="02010609060101010101" pitchFamily="49" charset="-122"/>
                <a:cs typeface="Cambria" panose="02040503050406030204" pitchFamily="18" charset="0"/>
              </a:endParaRPr>
            </a:p>
          </p:txBody>
        </p:sp>
        <p:sp>
          <p:nvSpPr>
            <p:cNvPr id="249867" name="直接连接符 249866"/>
            <p:cNvSpPr/>
            <p:nvPr/>
          </p:nvSpPr>
          <p:spPr>
            <a:xfrm flipV="1">
              <a:off x="1392" y="2736"/>
              <a:ext cx="624" cy="576"/>
            </a:xfrm>
            <a:prstGeom prst="line">
              <a:avLst/>
            </a:prstGeom>
            <a:ln w="19050" cap="flat" cmpd="sng">
              <a:solidFill>
                <a:schemeClr val="accent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9868" name="直接连接符 249867"/>
            <p:cNvSpPr/>
            <p:nvPr/>
          </p:nvSpPr>
          <p:spPr>
            <a:xfrm flipV="1">
              <a:off x="1392" y="2688"/>
              <a:ext cx="3264" cy="624"/>
            </a:xfrm>
            <a:prstGeom prst="line">
              <a:avLst/>
            </a:prstGeom>
            <a:ln w="19050" cap="flat" cmpd="sng">
              <a:solidFill>
                <a:schemeClr val="accent6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49869" name="文本框 249868"/>
          <p:cNvSpPr txBox="1"/>
          <p:nvPr/>
        </p:nvSpPr>
        <p:spPr>
          <a:xfrm>
            <a:off x="323850" y="333375"/>
            <a:ext cx="7272338" cy="579438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Tx/>
            </a:pPr>
            <a:r>
              <a:rPr lang="zh-CN" altLang="en-US" sz="3200" dirty="0">
                <a:ea typeface="黑体" panose="02010609060101010101" pitchFamily="49" charset="-122"/>
                <a:cs typeface="Cambria" panose="02040503050406030204" pitchFamily="18" charset="0"/>
              </a:rPr>
              <a:t>例</a:t>
            </a:r>
            <a:r>
              <a:rPr lang="en-US" altLang="zh-CN" sz="3200">
                <a:ea typeface="黑体" panose="02010609060101010101" pitchFamily="49" charset="-122"/>
                <a:cs typeface="Cambria" panose="02040503050406030204" pitchFamily="18" charset="0"/>
              </a:rPr>
              <a:t>3</a:t>
            </a:r>
            <a:r>
              <a:rPr lang="zh-CN" altLang="en-US" sz="3200" dirty="0">
                <a:ea typeface="黑体" panose="02010609060101010101" pitchFamily="49" charset="-122"/>
                <a:cs typeface="Cambria" panose="02040503050406030204" pitchFamily="18" charset="0"/>
              </a:rPr>
              <a:t>：八进制和十六进制转化为二进制</a:t>
            </a:r>
            <a:endParaRPr lang="zh-CN" altLang="en-US" sz="320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49870" name="直接连接符 249869"/>
          <p:cNvSpPr/>
          <p:nvPr/>
        </p:nvSpPr>
        <p:spPr>
          <a:xfrm>
            <a:off x="0" y="0"/>
            <a:ext cx="9144000" cy="6858000"/>
          </a:xfrm>
          <a:prstGeom prst="line">
            <a:avLst/>
          </a:prstGeom>
          <a:ln w="7620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/>
      <p:bldP spid="249860" grpId="0" bldLvl="0" animBg="1"/>
      <p:bldP spid="249862" grpId="0"/>
      <p:bldP spid="249863" grpId="0" bldLvl="0" animBg="1"/>
      <p:bldP spid="24986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cs typeface="Cambria" panose="02040503050406030204" pitchFamily="18" charset="0"/>
                <a:sym typeface="+mn-ea"/>
              </a:rPr>
              <a:t>计算机中的数据存储单位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250883" name="表格 250882"/>
          <p:cNvGraphicFramePr/>
          <p:nvPr/>
        </p:nvGraphicFramePr>
        <p:xfrm>
          <a:off x="538163" y="4076700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0903" name="文本框 250902"/>
          <p:cNvSpPr txBox="1"/>
          <p:nvPr/>
        </p:nvSpPr>
        <p:spPr>
          <a:xfrm>
            <a:off x="358775" y="2492375"/>
            <a:ext cx="7780020" cy="103886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计算机的内部存储与操作常以</a:t>
            </a: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字节</a:t>
            </a:r>
            <a:r>
              <a:rPr lang="en-US" altLang="zh-CN" sz="280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(Byte)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（ </a:t>
            </a:r>
            <a:r>
              <a:rPr lang="en-US" altLang="zh-CN" sz="280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8 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个二进制位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(</a:t>
            </a:r>
            <a:r>
              <a:rPr lang="en-US" altLang="zh-CN" sz="280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Bit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) 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）为单位：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0904" name="文本框 250903"/>
          <p:cNvSpPr txBox="1"/>
          <p:nvPr/>
        </p:nvSpPr>
        <p:spPr>
          <a:xfrm>
            <a:off x="3779838" y="5084763"/>
            <a:ext cx="1441450" cy="565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位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(bit)</a:t>
            </a:r>
            <a:endParaRPr lang="en-US" altLang="zh-CN" sz="280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0905" name="直接连接符 250904"/>
          <p:cNvSpPr/>
          <p:nvPr/>
        </p:nvSpPr>
        <p:spPr>
          <a:xfrm flipH="1" flipV="1">
            <a:off x="3275013" y="4652963"/>
            <a:ext cx="504825" cy="431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06" name="直接连接符 250905"/>
          <p:cNvSpPr/>
          <p:nvPr/>
        </p:nvSpPr>
        <p:spPr>
          <a:xfrm flipH="1" flipV="1">
            <a:off x="3635375" y="4652963"/>
            <a:ext cx="287338" cy="3603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07" name="直接连接符 250906"/>
          <p:cNvSpPr/>
          <p:nvPr/>
        </p:nvSpPr>
        <p:spPr>
          <a:xfrm flipH="1" flipV="1">
            <a:off x="3922713" y="4652963"/>
            <a:ext cx="217487" cy="3603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08" name="直接连接符 250907"/>
          <p:cNvSpPr/>
          <p:nvPr/>
        </p:nvSpPr>
        <p:spPr>
          <a:xfrm flipH="1" flipV="1">
            <a:off x="4283075" y="4652963"/>
            <a:ext cx="0" cy="3603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09" name="直接连接符 250908"/>
          <p:cNvSpPr/>
          <p:nvPr/>
        </p:nvSpPr>
        <p:spPr>
          <a:xfrm flipV="1">
            <a:off x="4498975" y="4652963"/>
            <a:ext cx="73025" cy="3603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10" name="直接连接符 250909"/>
          <p:cNvSpPr/>
          <p:nvPr/>
        </p:nvSpPr>
        <p:spPr>
          <a:xfrm flipV="1">
            <a:off x="4714875" y="4652963"/>
            <a:ext cx="144463" cy="3603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11" name="直接连接符 250910"/>
          <p:cNvSpPr/>
          <p:nvPr/>
        </p:nvSpPr>
        <p:spPr>
          <a:xfrm flipV="1">
            <a:off x="5003800" y="4652963"/>
            <a:ext cx="215900" cy="431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12" name="直接连接符 250911"/>
          <p:cNvSpPr/>
          <p:nvPr/>
        </p:nvSpPr>
        <p:spPr>
          <a:xfrm flipV="1">
            <a:off x="5148263" y="4652963"/>
            <a:ext cx="358775" cy="50323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13" name="直接连接符 250912"/>
          <p:cNvSpPr/>
          <p:nvPr/>
        </p:nvSpPr>
        <p:spPr>
          <a:xfrm flipH="1">
            <a:off x="2843213" y="3068638"/>
            <a:ext cx="2520950" cy="63341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14" name="直接连接符 250913"/>
          <p:cNvSpPr/>
          <p:nvPr/>
        </p:nvSpPr>
        <p:spPr>
          <a:xfrm flipH="1">
            <a:off x="3995738" y="3141663"/>
            <a:ext cx="1439862" cy="4889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15" name="直接连接符 250914"/>
          <p:cNvSpPr/>
          <p:nvPr/>
        </p:nvSpPr>
        <p:spPr>
          <a:xfrm flipH="1">
            <a:off x="5435600" y="3068638"/>
            <a:ext cx="73025" cy="5048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16" name="左大括号 250915"/>
          <p:cNvSpPr/>
          <p:nvPr/>
        </p:nvSpPr>
        <p:spPr>
          <a:xfrm rot="5400000">
            <a:off x="1403350" y="2851150"/>
            <a:ext cx="287338" cy="2016125"/>
          </a:xfrm>
          <a:prstGeom prst="leftBrace">
            <a:avLst>
              <a:gd name="adj1" fmla="val 58471"/>
              <a:gd name="adj2" fmla="val 16667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0917" name="左大括号 250916"/>
          <p:cNvSpPr/>
          <p:nvPr/>
        </p:nvSpPr>
        <p:spPr>
          <a:xfrm rot="5400000">
            <a:off x="3419475" y="2851150"/>
            <a:ext cx="287338" cy="2016125"/>
          </a:xfrm>
          <a:prstGeom prst="leftBrace">
            <a:avLst>
              <a:gd name="adj1" fmla="val 58471"/>
              <a:gd name="adj2" fmla="val 32944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0918" name="左大括号 250917"/>
          <p:cNvSpPr/>
          <p:nvPr/>
        </p:nvSpPr>
        <p:spPr>
          <a:xfrm rot="5400000">
            <a:off x="5435600" y="2851150"/>
            <a:ext cx="287338" cy="2016125"/>
          </a:xfrm>
          <a:prstGeom prst="leftBrace">
            <a:avLst>
              <a:gd name="adj1" fmla="val 58471"/>
              <a:gd name="adj2" fmla="val 61968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0919" name="矩形 250918"/>
          <p:cNvSpPr/>
          <p:nvPr/>
        </p:nvSpPr>
        <p:spPr>
          <a:xfrm>
            <a:off x="384810" y="1052830"/>
            <a:ext cx="8218488" cy="1152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400" b="1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u"/>
              <a:defRPr sz="24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 sz="1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5pPr>
          </a:lstStyle>
          <a:p>
            <a:pPr lvl="0">
              <a:buNone/>
            </a:pPr>
            <a:r>
              <a:rPr lang="zh-CN" altLang="en-US" sz="2800" dirty="0">
                <a:cs typeface="Cambria" panose="02040503050406030204" pitchFamily="18" charset="0"/>
              </a:rPr>
              <a:t>最小单位：</a:t>
            </a:r>
            <a:r>
              <a:rPr lang="zh-CN" altLang="en-US" sz="2800" dirty="0">
                <a:solidFill>
                  <a:schemeClr val="accent2"/>
                </a:solidFill>
                <a:cs typeface="Cambria" panose="02040503050406030204" pitchFamily="18" charset="0"/>
              </a:rPr>
              <a:t>位</a:t>
            </a:r>
            <a:r>
              <a:rPr lang="zh-CN" altLang="en-US" sz="2800" dirty="0">
                <a:cs typeface="Cambria" panose="02040503050406030204" pitchFamily="18" charset="0"/>
              </a:rPr>
              <a:t>（</a:t>
            </a:r>
            <a:r>
              <a:rPr lang="en-US" altLang="zh-CN" sz="2800">
                <a:cs typeface="Cambria" panose="02040503050406030204" pitchFamily="18" charset="0"/>
              </a:rPr>
              <a:t>Bit</a:t>
            </a:r>
            <a:r>
              <a:rPr lang="zh-CN" altLang="en-US" sz="2800" dirty="0">
                <a:cs typeface="Cambria" panose="02040503050406030204" pitchFamily="18" charset="0"/>
              </a:rPr>
              <a:t>，比特），二进制的一个数位。</a:t>
            </a:r>
            <a:endParaRPr lang="zh-CN" altLang="en-US" sz="2800" dirty="0">
              <a:cs typeface="Cambria" panose="02040503050406030204" pitchFamily="18" charset="0"/>
            </a:endParaRPr>
          </a:p>
          <a:p>
            <a:pPr lvl="0">
              <a:buNone/>
            </a:pPr>
            <a:r>
              <a:rPr lang="zh-CN" altLang="en-US" sz="2800" dirty="0">
                <a:cs typeface="Cambria" panose="02040503050406030204" pitchFamily="18" charset="0"/>
              </a:rPr>
              <a:t>只能表示为 </a:t>
            </a:r>
            <a:r>
              <a:rPr lang="en-US" altLang="zh-CN" sz="2800">
                <a:cs typeface="Cambria" panose="02040503050406030204" pitchFamily="18" charset="0"/>
              </a:rPr>
              <a:t>0 </a:t>
            </a:r>
            <a:r>
              <a:rPr lang="zh-CN" altLang="en-US" sz="2800" dirty="0">
                <a:cs typeface="Cambria" panose="02040503050406030204" pitchFamily="18" charset="0"/>
              </a:rPr>
              <a:t>或 </a:t>
            </a:r>
            <a:r>
              <a:rPr lang="en-US" altLang="zh-CN" sz="2800">
                <a:cs typeface="Cambria" panose="02040503050406030204" pitchFamily="18" charset="0"/>
              </a:rPr>
              <a:t>1</a:t>
            </a:r>
            <a:endParaRPr lang="en-US" altLang="zh-CN" sz="2800">
              <a:cs typeface="Cambria" panose="02040503050406030204" pitchFamily="18" charset="0"/>
            </a:endParaRPr>
          </a:p>
        </p:txBody>
      </p:sp>
      <p:sp>
        <p:nvSpPr>
          <p:cNvPr id="250920" name="直接连接符 250919"/>
          <p:cNvSpPr/>
          <p:nvPr/>
        </p:nvSpPr>
        <p:spPr>
          <a:xfrm>
            <a:off x="3348038" y="5805488"/>
            <a:ext cx="21605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21" name="文本框 250920"/>
          <p:cNvSpPr txBox="1"/>
          <p:nvPr/>
        </p:nvSpPr>
        <p:spPr>
          <a:xfrm>
            <a:off x="3419475" y="5876925"/>
            <a:ext cx="2160588" cy="565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高              低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0922" name="爆炸形 1 250921"/>
          <p:cNvSpPr/>
          <p:nvPr/>
        </p:nvSpPr>
        <p:spPr>
          <a:xfrm>
            <a:off x="7812088" y="1700213"/>
            <a:ext cx="1008062" cy="792162"/>
          </a:xfrm>
          <a:prstGeom prst="irregularSeal1">
            <a:avLst/>
          </a:prstGeom>
          <a:solidFill>
            <a:schemeClr val="accent1"/>
          </a:solidFill>
          <a:ln w="381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graphicFrame>
        <p:nvGraphicFramePr>
          <p:cNvPr id="250923" name="表格 250922"/>
          <p:cNvGraphicFramePr/>
          <p:nvPr/>
        </p:nvGraphicFramePr>
        <p:xfrm>
          <a:off x="2555875" y="4076700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0943" name="表格 250942"/>
          <p:cNvGraphicFramePr/>
          <p:nvPr/>
        </p:nvGraphicFramePr>
        <p:xfrm>
          <a:off x="4572000" y="4076700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0963" name="表格 250962"/>
          <p:cNvGraphicFramePr/>
          <p:nvPr/>
        </p:nvGraphicFramePr>
        <p:xfrm>
          <a:off x="6588125" y="4076700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0983" name="左大括号 250982"/>
          <p:cNvSpPr/>
          <p:nvPr/>
        </p:nvSpPr>
        <p:spPr>
          <a:xfrm rot="5400000">
            <a:off x="7451725" y="2851150"/>
            <a:ext cx="287338" cy="2016125"/>
          </a:xfrm>
          <a:prstGeom prst="leftBrace">
            <a:avLst>
              <a:gd name="adj1" fmla="val 58471"/>
              <a:gd name="adj2" fmla="val 61968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0984" name="直接连接符 250983"/>
          <p:cNvSpPr/>
          <p:nvPr/>
        </p:nvSpPr>
        <p:spPr>
          <a:xfrm>
            <a:off x="5651500" y="3068638"/>
            <a:ext cx="1584325" cy="57626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51906" name="内容占位符 2519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</a:rPr>
              <a:t>其它存储单位</a:t>
            </a:r>
            <a:endParaRPr lang="zh-CN" altLang="en-US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</a:rPr>
              <a:t>千字节</a:t>
            </a:r>
            <a:r>
              <a:rPr lang="en-US" altLang="zh-CN">
                <a:latin typeface="Cambria" panose="02040503050406030204" pitchFamily="18" charset="0"/>
              </a:rPr>
              <a:t>(KB) 	1KB = 2</a:t>
            </a:r>
            <a:r>
              <a:rPr lang="en-US" altLang="zh-CN" baseline="30000">
                <a:latin typeface="Cambria" panose="02040503050406030204" pitchFamily="18" charset="0"/>
              </a:rPr>
              <a:t>10 </a:t>
            </a:r>
            <a:r>
              <a:rPr lang="en-US" altLang="zh-CN">
                <a:latin typeface="Cambria" panose="02040503050406030204" pitchFamily="18" charset="0"/>
              </a:rPr>
              <a:t>Bytes  = 1024 Bytes</a:t>
            </a:r>
            <a:br>
              <a:rPr lang="en-US" altLang="zh-CN">
                <a:latin typeface="Cambria" panose="02040503050406030204" pitchFamily="18" charset="0"/>
              </a:rPr>
            </a:br>
            <a:r>
              <a:rPr lang="en-US" altLang="zh-CN">
                <a:latin typeface="Cambria" panose="02040503050406030204" pitchFamily="18" charset="0"/>
                <a:cs typeface="Cambria" panose="02040503050406030204" pitchFamily="18" charset="0"/>
              </a:rPr>
              <a:t>					       ≈ </a:t>
            </a:r>
            <a:r>
              <a:rPr lang="en-US" altLang="zh-CN">
                <a:latin typeface="Cambria" panose="02040503050406030204" pitchFamily="18" charset="0"/>
              </a:rPr>
              <a:t>1000 Bytes</a:t>
            </a:r>
            <a:endParaRPr lang="en-US" altLang="zh-CN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</a:rPr>
              <a:t>兆字节</a:t>
            </a:r>
            <a:r>
              <a:rPr lang="en-US" altLang="zh-CN">
                <a:latin typeface="Cambria" panose="02040503050406030204" pitchFamily="18" charset="0"/>
              </a:rPr>
              <a:t>(MB)	1MB  =  2</a:t>
            </a:r>
            <a:r>
              <a:rPr lang="en-US" altLang="zh-CN" baseline="30000">
                <a:latin typeface="Cambria" panose="02040503050406030204" pitchFamily="18" charset="0"/>
              </a:rPr>
              <a:t>10</a:t>
            </a:r>
            <a:r>
              <a:rPr lang="en-US" altLang="zh-CN">
                <a:latin typeface="Cambria" panose="02040503050406030204" pitchFamily="18" charset="0"/>
              </a:rPr>
              <a:t> KB</a:t>
            </a:r>
            <a:endParaRPr lang="en-US" altLang="zh-CN">
              <a:latin typeface="Cambria" panose="020405030504060302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</a:rPr>
              <a:t>吉字节</a:t>
            </a:r>
            <a:r>
              <a:rPr lang="en-US" altLang="zh-CN">
                <a:latin typeface="Cambria" panose="02040503050406030204" pitchFamily="18" charset="0"/>
              </a:rPr>
              <a:t>(GB)	1GB  =  2</a:t>
            </a:r>
            <a:r>
              <a:rPr lang="en-US" altLang="zh-CN" baseline="30000">
                <a:latin typeface="Cambria" panose="02040503050406030204" pitchFamily="18" charset="0"/>
              </a:rPr>
              <a:t>10</a:t>
            </a:r>
            <a:r>
              <a:rPr lang="en-US" altLang="zh-CN">
                <a:latin typeface="Cambria" panose="02040503050406030204" pitchFamily="18" charset="0"/>
              </a:rPr>
              <a:t> MB=2</a:t>
            </a:r>
            <a:r>
              <a:rPr lang="en-US" altLang="zh-CN" baseline="30000">
                <a:latin typeface="Cambria" panose="02040503050406030204" pitchFamily="18" charset="0"/>
              </a:rPr>
              <a:t>20</a:t>
            </a:r>
            <a:r>
              <a:rPr lang="en-US" altLang="zh-CN">
                <a:latin typeface="Cambria" panose="02040503050406030204" pitchFamily="18" charset="0"/>
              </a:rPr>
              <a:t>KB = 2</a:t>
            </a:r>
            <a:r>
              <a:rPr lang="en-US" altLang="zh-CN" baseline="30000">
                <a:latin typeface="Cambria" panose="02040503050406030204" pitchFamily="18" charset="0"/>
              </a:rPr>
              <a:t>30</a:t>
            </a:r>
            <a:r>
              <a:rPr lang="en-US" altLang="zh-CN">
                <a:latin typeface="Cambria" panose="02040503050406030204" pitchFamily="18" charset="0"/>
              </a:rPr>
              <a:t>Byte</a:t>
            </a:r>
            <a:endParaRPr lang="en-US" altLang="zh-CN">
              <a:latin typeface="Cambria" panose="02040503050406030204" pitchFamily="18" charset="0"/>
            </a:endParaRPr>
          </a:p>
          <a:p>
            <a:r>
              <a:rPr lang="zh-CN" altLang="en-US" dirty="0">
                <a:latin typeface="Cambria" panose="02040503050406030204" pitchFamily="18" charset="0"/>
              </a:rPr>
              <a:t>太字节</a:t>
            </a:r>
            <a:r>
              <a:rPr lang="en-US" altLang="zh-CN">
                <a:latin typeface="Cambria" panose="02040503050406030204" pitchFamily="18" charset="0"/>
              </a:rPr>
              <a:t>(TB)	1TB  =  2</a:t>
            </a:r>
            <a:r>
              <a:rPr lang="en-US" altLang="zh-CN" baseline="30000">
                <a:latin typeface="Cambria" panose="02040503050406030204" pitchFamily="18" charset="0"/>
              </a:rPr>
              <a:t>10</a:t>
            </a:r>
            <a:r>
              <a:rPr lang="en-US" altLang="zh-CN">
                <a:latin typeface="Cambria" panose="02040503050406030204" pitchFamily="18" charset="0"/>
              </a:rPr>
              <a:t> GB</a:t>
            </a:r>
            <a:endParaRPr lang="en-US" altLang="zh-CN" sz="3200"/>
          </a:p>
        </p:txBody>
      </p:sp>
      <p:sp>
        <p:nvSpPr>
          <p:cNvPr id="251907" name="文本框 251906"/>
          <p:cNvSpPr txBox="1"/>
          <p:nvPr/>
        </p:nvSpPr>
        <p:spPr>
          <a:xfrm>
            <a:off x="682943" y="4581208"/>
            <a:ext cx="7777162" cy="141986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Tx/>
            </a:pP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  <a:sym typeface="+mn-ea"/>
              </a:rPr>
              <a:t>小练习：</a:t>
            </a:r>
            <a:endParaRPr lang="zh-CN" altLang="en-US" dirty="0">
              <a:ea typeface="黑体" panose="02010609060101010101" pitchFamily="49" charset="-122"/>
              <a:cs typeface="Cambria" panose="02040503050406030204" pitchFamily="18" charset="0"/>
            </a:endParaRPr>
          </a:p>
          <a:p>
            <a:pPr marL="457200" indent="-457200" algn="l">
              <a:spcBef>
                <a:spcPct val="30000"/>
              </a:spcBef>
              <a:buFontTx/>
              <a:buAutoNum type="arabicPeriod"/>
            </a:pP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手机的</a:t>
            </a:r>
            <a:r>
              <a:rPr lang="en-US" altLang="zh-CN" dirty="0">
                <a:ea typeface="黑体" panose="02010609060101010101" pitchFamily="49" charset="-122"/>
                <a:cs typeface="Cambria" panose="02040503050406030204" pitchFamily="18" charset="0"/>
              </a:rPr>
              <a:t> 512G </a:t>
            </a: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空间能存储多少张大小为</a:t>
            </a:r>
            <a:r>
              <a:rPr lang="en-US" altLang="zh-CN" dirty="0">
                <a:ea typeface="黑体" panose="02010609060101010101" pitchFamily="49" charset="-122"/>
                <a:cs typeface="Cambria" panose="02040503050406030204" pitchFamily="18" charset="0"/>
              </a:rPr>
              <a:t> 5M </a:t>
            </a: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的照片？</a:t>
            </a:r>
            <a:endParaRPr lang="zh-CN" altLang="en-US" dirty="0">
              <a:ea typeface="黑体" panose="02010609060101010101" pitchFamily="49" charset="-122"/>
              <a:cs typeface="Cambria" panose="02040503050406030204" pitchFamily="18" charset="0"/>
            </a:endParaRPr>
          </a:p>
          <a:p>
            <a:pPr marL="457200" indent="-457200" algn="l">
              <a:spcBef>
                <a:spcPct val="30000"/>
              </a:spcBef>
              <a:buFontTx/>
              <a:buAutoNum type="arabicPeriod"/>
            </a:pPr>
            <a:r>
              <a:rPr lang="en-US" altLang="zh-CN">
                <a:ea typeface="黑体" panose="02010609060101010101" pitchFamily="49" charset="-122"/>
                <a:cs typeface="Cambria" panose="02040503050406030204" pitchFamily="18" charset="0"/>
              </a:rPr>
              <a:t>2T </a:t>
            </a: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硬盘能存储多少</a:t>
            </a:r>
            <a:r>
              <a:rPr lang="en-US" altLang="zh-CN">
                <a:ea typeface="黑体" panose="02010609060101010101" pitchFamily="49" charset="-122"/>
                <a:cs typeface="Cambria" panose="02040503050406030204" pitchFamily="18" charset="0"/>
              </a:rPr>
              <a:t>DVD</a:t>
            </a: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高清影片（平均每个 </a:t>
            </a:r>
            <a:r>
              <a:rPr lang="en-US" altLang="zh-CN">
                <a:ea typeface="黑体" panose="02010609060101010101" pitchFamily="49" charset="-122"/>
                <a:cs typeface="Cambria" panose="02040503050406030204" pitchFamily="18" charset="0"/>
              </a:rPr>
              <a:t>4G</a:t>
            </a: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）？</a:t>
            </a:r>
            <a:endParaRPr lang="zh-CN" altLang="en-US" dirty="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 advTm="2416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52930" name="矩形 252929"/>
          <p:cNvSpPr/>
          <p:nvPr/>
        </p:nvSpPr>
        <p:spPr>
          <a:xfrm>
            <a:off x="468313" y="692150"/>
            <a:ext cx="7993062" cy="2057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字</a:t>
            </a:r>
            <a:r>
              <a:rPr lang="en-US" altLang="zh-CN" sz="280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(Word)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：是计算机进行数据存储传送和处理的数据信息运算单位，是由若干字节组成。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每个字所占的位数称之为</a:t>
            </a: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字长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。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字长越长，处理速度就越快。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graphicFrame>
        <p:nvGraphicFramePr>
          <p:cNvPr id="252931" name="表格 252930"/>
          <p:cNvGraphicFramePr/>
          <p:nvPr>
            <p:custDataLst>
              <p:tags r:id="rId1"/>
            </p:custDataLst>
          </p:nvPr>
        </p:nvGraphicFramePr>
        <p:xfrm>
          <a:off x="179705" y="4235450"/>
          <a:ext cx="8778240" cy="303530"/>
        </p:xfrm>
        <a:graphic>
          <a:graphicData uri="http://schemas.openxmlformats.org/drawingml/2006/table">
            <a:tbl>
              <a:tblPr/>
              <a:tblGrid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  <a:gridCol w="182880"/>
              </a:tblGrid>
              <a:tr h="3032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900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253031" name="右大括号 253030"/>
          <p:cNvSpPr/>
          <p:nvPr/>
        </p:nvSpPr>
        <p:spPr>
          <a:xfrm rot="-5400000" flipV="1">
            <a:off x="2951163" y="1103313"/>
            <a:ext cx="288925" cy="5832475"/>
          </a:xfrm>
          <a:prstGeom prst="rightBrace">
            <a:avLst>
              <a:gd name="adj1" fmla="val 168223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3032" name="右大括号 253031"/>
          <p:cNvSpPr/>
          <p:nvPr/>
        </p:nvSpPr>
        <p:spPr>
          <a:xfrm rot="5400000">
            <a:off x="1511300" y="3408363"/>
            <a:ext cx="288925" cy="2952750"/>
          </a:xfrm>
          <a:prstGeom prst="rightBrace">
            <a:avLst>
              <a:gd name="adj1" fmla="val 85164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pic>
        <p:nvPicPr>
          <p:cNvPr id="253033" name="图片 2530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150" y="5013325"/>
            <a:ext cx="493713" cy="519113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253034" name="图片 2530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8" y="3227388"/>
            <a:ext cx="493712" cy="519112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253035" name="文本框 253034"/>
          <p:cNvSpPr txBox="1"/>
          <p:nvPr/>
        </p:nvSpPr>
        <p:spPr>
          <a:xfrm>
            <a:off x="3276600" y="2940050"/>
            <a:ext cx="5867400" cy="10318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Tx/>
            </a:pP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32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位 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CPU 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在单位时间内能处理字长为 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32 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位（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4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字节）的二进制数据 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3036" name="文本框 253035"/>
          <p:cNvSpPr txBox="1"/>
          <p:nvPr/>
        </p:nvSpPr>
        <p:spPr>
          <a:xfrm>
            <a:off x="2700338" y="5013325"/>
            <a:ext cx="5867400" cy="5619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Tx/>
            </a:pP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16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位 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CPU</a:t>
            </a:r>
            <a:endParaRPr lang="en-US" altLang="zh-CN" sz="280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53954" name="文本框 253953"/>
          <p:cNvSpPr txBox="1"/>
          <p:nvPr/>
        </p:nvSpPr>
        <p:spPr>
          <a:xfrm>
            <a:off x="395288" y="1196975"/>
            <a:ext cx="7993062" cy="431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计算机中的数据分为两大类：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  <a:sym typeface="Cambria" panose="02040503050406030204" pitchFamily="18" charset="0"/>
            </a:endParaRPr>
          </a:p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（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1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）数值型数据：可进行算术运算的数据，</a:t>
            </a:r>
            <a:b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</a:b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如：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3.14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，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-1000 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。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  <a:sym typeface="Cambria" panose="02040503050406030204" pitchFamily="18" charset="0"/>
            </a:endParaRPr>
          </a:p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两个问题：</a:t>
            </a: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正负号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的表示、</a:t>
            </a: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小数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的表示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  <a:sym typeface="Cambria" panose="02040503050406030204" pitchFamily="18" charset="0"/>
            </a:endParaRPr>
          </a:p>
          <a:p>
            <a:pPr algn="l">
              <a:spcBef>
                <a:spcPct val="30000"/>
              </a:spcBef>
              <a:buFontTx/>
            </a:pP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  <a:sym typeface="Cambria" panose="02040503050406030204" pitchFamily="18" charset="0"/>
            </a:endParaRPr>
          </a:p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（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2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）非数值型数据：不参与算术运算，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  <a:sym typeface="Cambria" panose="02040503050406030204" pitchFamily="18" charset="0"/>
            </a:endParaRPr>
          </a:p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如：“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ABC”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、“国家”、“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  <a:sym typeface="Cambria" panose="02040503050406030204" pitchFamily="18" charset="0"/>
              </a:rPr>
              <a:t>868”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。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  <a:p>
            <a:pPr algn="l"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问题：如何用二进制数表示？</a:t>
            </a:r>
            <a:endParaRPr lang="zh-CN" altLang="en-US" sz="280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3955" name="标题 25395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b="1" dirty="0">
                <a:ea typeface="新宋体" panose="02010609030101010101" pitchFamily="49" charset="-122"/>
              </a:rPr>
              <a:t>2.6.3 </a:t>
            </a:r>
            <a:r>
              <a:rPr lang="zh-CN" altLang="en-US" b="1" dirty="0">
                <a:ea typeface="新宋体" panose="02010609030101010101" pitchFamily="49" charset="-122"/>
              </a:rPr>
              <a:t>数据表示</a:t>
            </a:r>
            <a:endParaRPr lang="zh-CN" altLang="en-US" b="1" dirty="0"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54978" name="标题 2549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sz="2800" dirty="0">
                <a:latin typeface="新宋体" panose="02010609030101010101" pitchFamily="49" charset="-122"/>
              </a:rPr>
              <a:t>带符号数的代码表示</a:t>
            </a:r>
            <a:endParaRPr lang="zh-CN" altLang="en-US" sz="2800" dirty="0">
              <a:latin typeface="新宋体" panose="02010609030101010101" pitchFamily="49" charset="-122"/>
            </a:endParaRPr>
          </a:p>
        </p:txBody>
      </p:sp>
      <p:sp>
        <p:nvSpPr>
          <p:cNvPr id="254979" name="文本占位符 254978"/>
          <p:cNvSpPr>
            <a:spLocks noGrp="1"/>
          </p:cNvSpPr>
          <p:nvPr>
            <p:ph type="body" idx="4294967295"/>
          </p:nvPr>
        </p:nvSpPr>
        <p:spPr>
          <a:xfrm>
            <a:off x="611505" y="1052830"/>
            <a:ext cx="8229600" cy="4953000"/>
          </a:xfrm>
        </p:spPr>
        <p:txBody>
          <a:bodyPr/>
          <a:lstStyle/>
          <a:p>
            <a:pPr>
              <a:buNone/>
            </a:pPr>
            <a:r>
              <a:rPr lang="zh-CN" altLang="en-US" u="sng" dirty="0">
                <a:solidFill>
                  <a:schemeClr val="tx2"/>
                </a:solidFill>
              </a:rPr>
              <a:t>一、符号数</a:t>
            </a:r>
            <a:endParaRPr lang="zh-CN" altLang="en-US" u="sng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zh-CN" altLang="en-US" dirty="0"/>
              <a:t>⒈真值：在数值前加“＋”号表示正数；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      在数值前加“－”号表示负数。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⒉机器数：</a:t>
            </a:r>
            <a:r>
              <a:rPr lang="zh-CN" altLang="en-US" dirty="0">
                <a:solidFill>
                  <a:schemeClr val="accent2"/>
                </a:solidFill>
              </a:rPr>
              <a:t>把正负符号数值化</a:t>
            </a:r>
            <a:r>
              <a:rPr lang="zh-CN" altLang="en-US" dirty="0"/>
              <a:t>的表示方法。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chemeClr val="accent2"/>
                </a:solidFill>
              </a:rPr>
              <a:t>最高位</a:t>
            </a:r>
            <a:r>
              <a:rPr lang="zh-CN" altLang="en-US" dirty="0"/>
              <a:t>用“</a:t>
            </a:r>
            <a:r>
              <a:rPr lang="en-US" altLang="zh-CN"/>
              <a:t>0”</a:t>
            </a:r>
            <a:r>
              <a:rPr lang="zh-CN" altLang="en-US" dirty="0"/>
              <a:t>表示正数，用“</a:t>
            </a:r>
            <a:r>
              <a:rPr lang="en-US" altLang="zh-CN"/>
              <a:t>1”</a:t>
            </a:r>
            <a:r>
              <a:rPr lang="zh-CN" altLang="en-US" dirty="0"/>
              <a:t>表示负数。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例：</a:t>
            </a:r>
            <a:r>
              <a:rPr lang="zh-CN" altLang="en-US" i="1" dirty="0"/>
              <a:t> </a:t>
            </a:r>
            <a:r>
              <a:rPr lang="zh-CN" altLang="en-US" dirty="0"/>
              <a:t>真值</a:t>
            </a:r>
            <a:r>
              <a:rPr lang="en-US" altLang="zh-CN" dirty="0"/>
              <a:t>(</a:t>
            </a:r>
            <a:r>
              <a:rPr lang="zh-CN" altLang="en-US" dirty="0"/>
              <a:t>十进制</a:t>
            </a:r>
            <a:r>
              <a:rPr lang="en-US" altLang="zh-CN" dirty="0"/>
              <a:t>)</a:t>
            </a:r>
            <a:r>
              <a:rPr lang="zh-CN" altLang="en-US" i="1" dirty="0"/>
              <a:t>    </a:t>
            </a:r>
            <a:r>
              <a:rPr lang="zh-CN" altLang="en-US" dirty="0">
                <a:sym typeface="+mn-ea"/>
              </a:rPr>
              <a:t>真值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二进制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i="1" dirty="0"/>
              <a:t>          </a:t>
            </a:r>
            <a:r>
              <a:rPr lang="zh-CN" altLang="en-US" dirty="0"/>
              <a:t>机器数</a:t>
            </a:r>
            <a:endParaRPr lang="zh-CN" altLang="en-US" dirty="0"/>
          </a:p>
          <a:p>
            <a:pPr>
              <a:buNone/>
            </a:pPr>
            <a:r>
              <a:rPr lang="zh-CN" altLang="en-US" dirty="0"/>
              <a:t>		</a:t>
            </a:r>
            <a:r>
              <a:rPr lang="zh-CN" altLang="en-US" dirty="0">
                <a:solidFill>
                  <a:schemeClr val="accent2"/>
                </a:solidFill>
              </a:rPr>
              <a:t>＋</a:t>
            </a:r>
            <a:r>
              <a:rPr lang="en-US" altLang="zh-CN"/>
              <a:t>9		     </a:t>
            </a:r>
            <a:r>
              <a:rPr lang="zh-CN" altLang="en-US" dirty="0">
                <a:solidFill>
                  <a:schemeClr val="accent2"/>
                </a:solidFill>
              </a:rPr>
              <a:t>＋</a:t>
            </a:r>
            <a:r>
              <a:rPr lang="en-US" altLang="zh-CN"/>
              <a:t>1001                      </a:t>
            </a:r>
            <a:r>
              <a:rPr lang="en-US" altLang="zh-CN">
                <a:solidFill>
                  <a:schemeClr val="accent2"/>
                </a:solidFill>
              </a:rPr>
              <a:t>0</a:t>
            </a:r>
            <a:r>
              <a:rPr lang="en-US" altLang="zh-CN"/>
              <a:t>1001</a:t>
            </a:r>
            <a:endParaRPr lang="en-US" altLang="zh-CN"/>
          </a:p>
          <a:p>
            <a:pPr>
              <a:buNone/>
            </a:pPr>
            <a:r>
              <a:rPr lang="en-US" altLang="zh-CN"/>
              <a:t>		</a:t>
            </a:r>
            <a:r>
              <a:rPr lang="zh-CN" altLang="en-US" dirty="0">
                <a:solidFill>
                  <a:schemeClr val="accent2"/>
                </a:solidFill>
              </a:rPr>
              <a:t>－</a:t>
            </a:r>
            <a:r>
              <a:rPr lang="en-US" altLang="zh-CN"/>
              <a:t>9		     </a:t>
            </a:r>
            <a:r>
              <a:rPr lang="zh-CN" altLang="en-US" dirty="0">
                <a:solidFill>
                  <a:schemeClr val="accent2"/>
                </a:solidFill>
              </a:rPr>
              <a:t>－</a:t>
            </a:r>
            <a:r>
              <a:rPr lang="en-US" altLang="zh-CN"/>
              <a:t>1001	                   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en-US" altLang="zh-CN"/>
              <a:t>1001</a:t>
            </a:r>
            <a:endParaRPr lang="en-US" altLang="zh-CN"/>
          </a:p>
        </p:txBody>
      </p:sp>
      <p:sp>
        <p:nvSpPr>
          <p:cNvPr id="254980" name="矩形标注 254979"/>
          <p:cNvSpPr/>
          <p:nvPr/>
        </p:nvSpPr>
        <p:spPr>
          <a:xfrm>
            <a:off x="5524818" y="5455603"/>
            <a:ext cx="1219200" cy="465137"/>
          </a:xfrm>
          <a:prstGeom prst="wedgeRectCallout">
            <a:avLst>
              <a:gd name="adj1" fmla="val 44273"/>
              <a:gd name="adj2" fmla="val -149319"/>
            </a:avLst>
          </a:prstGeom>
          <a:noFill/>
          <a:ln w="127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lstStyle/>
          <a:p>
            <a:pPr algn="l">
              <a:spcBef>
                <a:spcPct val="0"/>
              </a:spcBef>
              <a:buFontTx/>
            </a:pPr>
            <a:r>
              <a:rPr lang="zh-CN" altLang="en-US" sz="2800" b="1" dirty="0">
                <a:ea typeface="楷体" panose="02010609060101010101" pitchFamily="49" charset="-122"/>
                <a:cs typeface="Cambria" panose="02040503050406030204" pitchFamily="18" charset="0"/>
              </a:rPr>
              <a:t>符号位</a:t>
            </a:r>
            <a:endParaRPr lang="zh-CN" altLang="en-US" sz="2800" b="1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4981" name="矩形 254980"/>
          <p:cNvSpPr/>
          <p:nvPr/>
        </p:nvSpPr>
        <p:spPr>
          <a:xfrm>
            <a:off x="4345305" y="5920740"/>
            <a:ext cx="2399030" cy="63246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zh-CN" altLang="en-US" sz="3200" dirty="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原码表示法</a:t>
            </a:r>
            <a:endParaRPr lang="en-US" altLang="zh-CN" sz="3200">
              <a:solidFill>
                <a:schemeClr val="accent2"/>
              </a:solidFill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10242" name="内容占位符 1024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u="sng">
                <a:solidFill>
                  <a:schemeClr val="accent2"/>
                </a:solidFill>
              </a:rPr>
              <a:t>类型名</a:t>
            </a:r>
            <a:r>
              <a:rPr lang="zh-CN" altLang="en-US"/>
              <a:t>：基本类型的</a:t>
            </a:r>
            <a:r>
              <a:rPr lang="zh-CN" altLang="en-US" u="sng"/>
              <a:t>类型名</a:t>
            </a:r>
            <a:r>
              <a:rPr lang="zh-CN" altLang="en-US"/>
              <a:t>由一个或者几个关键字组成，例如：</a:t>
            </a:r>
            <a:endParaRPr lang="zh-CN" altLang="en-US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u="sng"/>
              <a:t>int</a:t>
            </a:r>
            <a:r>
              <a:rPr lang="en-US" altLang="zh-CN"/>
              <a:t>       </a:t>
            </a:r>
            <a:r>
              <a:rPr lang="en-US" altLang="zh-CN" u="sng"/>
              <a:t>long int</a:t>
            </a:r>
            <a:r>
              <a:rPr lang="en-US" altLang="zh-CN"/>
              <a:t>    </a:t>
            </a:r>
            <a:r>
              <a:rPr lang="en-US" altLang="zh-CN" u="sng"/>
              <a:t>float</a:t>
            </a:r>
            <a:r>
              <a:rPr lang="en-US" altLang="zh-CN"/>
              <a:t>     </a:t>
            </a:r>
            <a:r>
              <a:rPr lang="en-US" altLang="zh-CN" u="sng"/>
              <a:t>double</a:t>
            </a:r>
            <a:r>
              <a:rPr lang="en-US" altLang="zh-CN"/>
              <a:t>    </a:t>
            </a:r>
            <a:r>
              <a:rPr lang="en-US" altLang="zh-CN" u="sng"/>
              <a:t>long double</a:t>
            </a:r>
            <a:endParaRPr lang="en-US" altLang="zh-CN" u="sng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本章介绍几个最常用的类型，以尽早进入程序设计的主题。在后文将陆续介绍其它类型</a:t>
            </a:r>
            <a:endParaRPr lang="en-US" altLang="zh-CN" sz="240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u="sng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u="sng" dirty="0">
                <a:solidFill>
                  <a:schemeClr val="accent2"/>
                </a:solidFill>
              </a:rPr>
              <a:t>文字量</a:t>
            </a:r>
            <a:r>
              <a:rPr lang="zh-CN" altLang="en-US" dirty="0"/>
              <a:t>：源程序</a:t>
            </a:r>
            <a:r>
              <a:rPr lang="zh-CN" altLang="en-US"/>
              <a:t>里直接写出的</a:t>
            </a:r>
            <a:r>
              <a:rPr lang="zh-CN" altLang="en-US" dirty="0"/>
              <a:t>数据。（常常需要经过转换才变成实际含义）</a:t>
            </a:r>
            <a:endParaRPr lang="zh-CN" altLang="en-US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例如，整数类型的文字量（简称</a:t>
            </a:r>
            <a:r>
              <a:rPr lang="zh-CN" altLang="en-US" u="sng"/>
              <a:t>整数</a:t>
            </a:r>
            <a:r>
              <a:rPr lang="zh-CN" altLang="en-US"/>
              <a:t>）：写在程序里的整数类型的数据。其他情况类似。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56002" name="文本占位符 256001"/>
          <p:cNvSpPr>
            <a:spLocks noGrp="1"/>
          </p:cNvSpPr>
          <p:nvPr>
            <p:ph type="body" idx="4294967295"/>
          </p:nvPr>
        </p:nvSpPr>
        <p:spPr>
          <a:xfrm>
            <a:off x="323850" y="3861435"/>
            <a:ext cx="8229600" cy="1655445"/>
          </a:xfrm>
        </p:spPr>
        <p:txBody>
          <a:bodyPr/>
          <a:lstStyle/>
          <a:p>
            <a:pPr>
              <a:buNone/>
            </a:pP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</a:rPr>
              <a:t>反码</a:t>
            </a:r>
            <a:r>
              <a:rPr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和 </a:t>
            </a:r>
            <a:r>
              <a:rPr lang="zh-CN" altLang="en-US" dirty="0">
                <a:solidFill>
                  <a:schemeClr val="accent2"/>
                </a:solidFill>
                <a:latin typeface="Cambria" panose="02040503050406030204" pitchFamily="18" charset="0"/>
              </a:rPr>
              <a:t>补码</a:t>
            </a:r>
            <a:endParaRPr lang="zh-CN" altLang="en-US" dirty="0">
              <a:solidFill>
                <a:schemeClr val="accent2"/>
              </a:solidFill>
              <a:latin typeface="Cambria" panose="02040503050406030204" pitchFamily="18" charset="0"/>
            </a:endParaRPr>
          </a:p>
          <a:p>
            <a:pPr>
              <a:buNone/>
            </a:pPr>
            <a:r>
              <a:rPr lang="zh-CN" altLang="en-US" dirty="0">
                <a:latin typeface="Cambria" panose="02040503050406030204" pitchFamily="18" charset="0"/>
              </a:rPr>
              <a:t>其符号位规则相同，数值部分的表示形式有差异。</a:t>
            </a:r>
            <a:endParaRPr lang="zh-CN" altLang="en-US" dirty="0">
              <a:latin typeface="Cambria" panose="02040503050406030204" pitchFamily="18" charset="0"/>
            </a:endParaRPr>
          </a:p>
          <a:p>
            <a:pPr>
              <a:buNone/>
            </a:pPr>
            <a:r>
              <a:rPr lang="zh-CN" altLang="en-US" dirty="0">
                <a:latin typeface="Cambria" panose="02040503050406030204" pitchFamily="18" charset="0"/>
              </a:rPr>
              <a:t>克服了原码表示法的缺点。但规则稍复杂。（略）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56004" name="文本框 256003"/>
          <p:cNvSpPr txBox="1"/>
          <p:nvPr/>
        </p:nvSpPr>
        <p:spPr>
          <a:xfrm>
            <a:off x="4643438" y="1773238"/>
            <a:ext cx="685800" cy="533400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/>
          <a:p>
            <a:pPr marL="342900" indent="-342900" algn="l">
              <a:buFontTx/>
            </a:pPr>
            <a:endParaRPr lang="zh-CN" altLang="en-US" sz="2800" i="1" dirty="0">
              <a:solidFill>
                <a:srgbClr val="FF0066"/>
              </a:solidFill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6006" name="文本框 256005"/>
          <p:cNvSpPr txBox="1"/>
          <p:nvPr/>
        </p:nvSpPr>
        <p:spPr>
          <a:xfrm>
            <a:off x="457200" y="617855"/>
            <a:ext cx="5827395" cy="3023870"/>
          </a:xfrm>
          <a:prstGeom prst="rect">
            <a:avLst/>
          </a:prstGeom>
          <a:noFill/>
          <a:ln w="19050">
            <a:noFill/>
          </a:ln>
        </p:spPr>
        <p:txBody>
          <a:bodyPr lIns="0" rIns="0"/>
          <a:lstStyle/>
          <a:p>
            <a:pPr marL="342900" indent="-342900" algn="l" eaLnBrk="0" hangingPunct="0">
              <a:spcBef>
                <a:spcPct val="30000"/>
              </a:spcBef>
              <a:buFontTx/>
            </a:pPr>
            <a:r>
              <a:rPr lang="zh-CN" altLang="en-US" sz="2800" dirty="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原码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表示法的特点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  <a:p>
            <a:pPr marL="342900" indent="-342900" algn="l" eaLnBrk="0" hangingPunct="0"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⑴直观易辨认；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  <a:p>
            <a:pPr marL="342900" indent="-342900" algn="l" eaLnBrk="0" hangingPunct="0"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⑵有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2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个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0</a:t>
            </a:r>
            <a:r>
              <a:rPr lang="zh-CN" altLang="en-US" sz="2800">
                <a:ea typeface="黑体" panose="02010609060101010101" pitchFamily="49" charset="-122"/>
                <a:cs typeface="Cambria" panose="02040503050406030204" pitchFamily="18" charset="0"/>
              </a:rPr>
              <a:t>：</a:t>
            </a: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[0] =00000 =10000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  <a:p>
            <a:pPr marL="342900" indent="-342900" algn="l" eaLnBrk="0" hangingPunct="0">
              <a:spcBef>
                <a:spcPct val="30000"/>
              </a:spcBef>
              <a:buFontTx/>
            </a:pP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⑶符号不参与运算；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  <a:p>
            <a:pPr marL="342900" indent="-342900" algn="l" eaLnBrk="0" hangingPunct="0">
              <a:spcBef>
                <a:spcPct val="30000"/>
              </a:spcBef>
              <a:buFontTx/>
            </a:pPr>
            <a:r>
              <a:rPr lang="en-US" altLang="zh-CN" sz="2800">
                <a:ea typeface="黑体" panose="02010609060101010101" pitchFamily="49" charset="-122"/>
                <a:cs typeface="Cambria" panose="02040503050406030204" pitchFamily="18" charset="0"/>
              </a:rPr>
              <a:t>(4)</a:t>
            </a:r>
            <a:r>
              <a:rPr lang="zh-CN" altLang="en-US" sz="2800" dirty="0">
                <a:ea typeface="黑体" panose="02010609060101010101" pitchFamily="49" charset="-122"/>
                <a:cs typeface="Cambria" panose="02040503050406030204" pitchFamily="18" charset="0"/>
              </a:rPr>
              <a:t>减法运算不方便</a:t>
            </a:r>
            <a:endParaRPr lang="zh-CN" altLang="en-US" sz="2800" dirty="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605" y="988695"/>
            <a:ext cx="8648700" cy="1100455"/>
          </a:xfrm>
        </p:spPr>
        <p:txBody>
          <a:bodyPr/>
          <a:p>
            <a:pPr marL="609600" indent="-60960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数据长度以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字节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位）为单位（是字节的整数倍）</a:t>
            </a:r>
            <a:endParaRPr lang="zh-CN" altLang="en-US" dirty="0"/>
          </a:p>
          <a:p>
            <a:pPr marL="609600" indent="-60960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>
                <a:sym typeface="+mn-ea"/>
              </a:rPr>
              <a:t>处理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小数点</a:t>
            </a:r>
            <a:r>
              <a:rPr lang="zh-CN" altLang="en-US" dirty="0">
                <a:sym typeface="+mn-ea"/>
              </a:rPr>
              <a:t>的方法有两种：</a:t>
            </a:r>
            <a:r>
              <a:rPr lang="en-US" altLang="zh-CN">
                <a:sym typeface="+mn-ea"/>
              </a:rPr>
              <a:t>1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定点数</a:t>
            </a:r>
            <a:r>
              <a:rPr lang="zh-CN" altLang="en-US" dirty="0">
                <a:sym typeface="+mn-ea"/>
              </a:rPr>
              <a:t>；</a:t>
            </a:r>
            <a:r>
              <a:rPr lang="en-US" altLang="zh-CN">
                <a:sym typeface="+mn-ea"/>
              </a:rPr>
              <a:t>2</a:t>
            </a:r>
            <a:r>
              <a:rPr lang="zh-CN" altLang="en-US" dirty="0">
                <a:sym typeface="+mn-ea"/>
              </a:rPr>
              <a:t>、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浮点数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57026" name="标题 25702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数值型数据</a:t>
            </a:r>
            <a:endParaRPr lang="zh-CN" altLang="en-US" dirty="0"/>
          </a:p>
        </p:txBody>
      </p:sp>
      <p:sp>
        <p:nvSpPr>
          <p:cNvPr id="257028" name="文本框 257027"/>
          <p:cNvSpPr txBox="1"/>
          <p:nvPr/>
        </p:nvSpPr>
        <p:spPr>
          <a:xfrm>
            <a:off x="468313" y="2133600"/>
            <a:ext cx="5975350" cy="122301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Tx/>
            </a:pPr>
            <a:r>
              <a:rPr lang="zh-CN" altLang="en-US" sz="3200" dirty="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定点数：</a:t>
            </a:r>
            <a:endParaRPr lang="zh-CN" altLang="en-US" sz="3200" dirty="0">
              <a:solidFill>
                <a:schemeClr val="accent2"/>
              </a:solidFill>
              <a:ea typeface="黑体" panose="02010609060101010101" pitchFamily="49" charset="-122"/>
              <a:cs typeface="Cambria" panose="02040503050406030204" pitchFamily="18" charset="0"/>
            </a:endParaRPr>
          </a:p>
          <a:p>
            <a:pPr algn="l">
              <a:lnSpc>
                <a:spcPct val="110000"/>
              </a:lnSpc>
              <a:buFontTx/>
            </a:pP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小数点隐含固定在</a:t>
            </a:r>
            <a:r>
              <a:rPr lang="zh-CN" altLang="en-US" dirty="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机器数的最低位</a:t>
            </a: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之后：</a:t>
            </a:r>
            <a:endParaRPr lang="zh-CN" altLang="en-US" dirty="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7030" name="矩形 257029"/>
          <p:cNvSpPr/>
          <p:nvPr/>
        </p:nvSpPr>
        <p:spPr>
          <a:xfrm>
            <a:off x="214948" y="5834063"/>
            <a:ext cx="1078230" cy="327660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zh-CN" altLang="en-US" sz="1400" b="1" dirty="0">
                <a:ea typeface="新宋体" panose="02010609030101010101" pitchFamily="49" charset="-122"/>
                <a:cs typeface="Cambria" panose="02040503050406030204" pitchFamily="18" charset="0"/>
              </a:rPr>
              <a:t>隐含小数点</a:t>
            </a:r>
            <a:endParaRPr lang="zh-CN" altLang="en-US" sz="1400" b="1" dirty="0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7031" name="直接连接符 257030"/>
          <p:cNvSpPr/>
          <p:nvPr/>
        </p:nvSpPr>
        <p:spPr>
          <a:xfrm flipH="1" flipV="1">
            <a:off x="793750" y="5589588"/>
            <a:ext cx="1588" cy="211137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7032" name="矩形 257031"/>
          <p:cNvSpPr/>
          <p:nvPr/>
        </p:nvSpPr>
        <p:spPr>
          <a:xfrm>
            <a:off x="8068310" y="4235450"/>
            <a:ext cx="1078230" cy="327660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zh-CN" altLang="en-US" sz="1400" b="1" dirty="0">
                <a:ea typeface="新宋体" panose="02010609030101010101" pitchFamily="49" charset="-122"/>
                <a:cs typeface="Cambria" panose="02040503050406030204" pitchFamily="18" charset="0"/>
              </a:rPr>
              <a:t>隐含小数点</a:t>
            </a:r>
            <a:endParaRPr lang="zh-CN" altLang="en-US" sz="1400" b="1" dirty="0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7033" name="直接连接符 257032"/>
          <p:cNvSpPr/>
          <p:nvPr/>
        </p:nvSpPr>
        <p:spPr>
          <a:xfrm flipH="1" flipV="1">
            <a:off x="8645525" y="3952875"/>
            <a:ext cx="1588" cy="21113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57034" name="表格 257033"/>
          <p:cNvGraphicFramePr/>
          <p:nvPr/>
        </p:nvGraphicFramePr>
        <p:xfrm>
          <a:off x="579438" y="3514725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054" name="直接连接符 257053"/>
          <p:cNvSpPr/>
          <p:nvPr/>
        </p:nvSpPr>
        <p:spPr>
          <a:xfrm>
            <a:off x="1949450" y="4235450"/>
            <a:ext cx="5184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57055" name="表格 257054"/>
          <p:cNvGraphicFramePr/>
          <p:nvPr/>
        </p:nvGraphicFramePr>
        <p:xfrm>
          <a:off x="2597150" y="3514725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75" name="表格 257074"/>
          <p:cNvGraphicFramePr/>
          <p:nvPr/>
        </p:nvGraphicFramePr>
        <p:xfrm>
          <a:off x="4613275" y="3514725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95" name="表格 257094"/>
          <p:cNvGraphicFramePr/>
          <p:nvPr/>
        </p:nvGraphicFramePr>
        <p:xfrm>
          <a:off x="6629400" y="3514725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115" name="矩形 257114"/>
          <p:cNvSpPr/>
          <p:nvPr/>
        </p:nvSpPr>
        <p:spPr>
          <a:xfrm>
            <a:off x="1327150" y="3876675"/>
            <a:ext cx="488950" cy="497205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</a:rPr>
              <a:t>高</a:t>
            </a:r>
            <a:endParaRPr lang="zh-CN" altLang="en-US" b="1" dirty="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7116" name="矩形 257115"/>
          <p:cNvSpPr/>
          <p:nvPr/>
        </p:nvSpPr>
        <p:spPr>
          <a:xfrm>
            <a:off x="7231063" y="3948113"/>
            <a:ext cx="488950" cy="497205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</a:rPr>
              <a:t>低</a:t>
            </a:r>
            <a:endParaRPr lang="zh-CN" altLang="en-US" b="1" dirty="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graphicFrame>
        <p:nvGraphicFramePr>
          <p:cNvPr id="257117" name="表格 257116"/>
          <p:cNvGraphicFramePr/>
          <p:nvPr/>
        </p:nvGraphicFramePr>
        <p:xfrm>
          <a:off x="536575" y="5157788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762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137" name="直接连接符 257136"/>
          <p:cNvSpPr/>
          <p:nvPr/>
        </p:nvSpPr>
        <p:spPr>
          <a:xfrm>
            <a:off x="1906588" y="5878513"/>
            <a:ext cx="518477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57138" name="表格 257137"/>
          <p:cNvGraphicFramePr/>
          <p:nvPr/>
        </p:nvGraphicFramePr>
        <p:xfrm>
          <a:off x="2554288" y="5157788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158" name="表格 257157"/>
          <p:cNvGraphicFramePr/>
          <p:nvPr/>
        </p:nvGraphicFramePr>
        <p:xfrm>
          <a:off x="4570413" y="5157788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178" name="表格 257177"/>
          <p:cNvGraphicFramePr/>
          <p:nvPr/>
        </p:nvGraphicFramePr>
        <p:xfrm>
          <a:off x="6586538" y="5157788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7198" name="矩形 257197"/>
          <p:cNvSpPr/>
          <p:nvPr/>
        </p:nvSpPr>
        <p:spPr>
          <a:xfrm>
            <a:off x="1284288" y="5519738"/>
            <a:ext cx="488950" cy="497205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</a:rPr>
              <a:t>高</a:t>
            </a:r>
            <a:endParaRPr lang="zh-CN" altLang="en-US" b="1" dirty="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7199" name="矩形 257198"/>
          <p:cNvSpPr/>
          <p:nvPr/>
        </p:nvSpPr>
        <p:spPr>
          <a:xfrm>
            <a:off x="7188200" y="5591175"/>
            <a:ext cx="488950" cy="497205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zh-CN" altLang="en-US" b="1" dirty="0">
                <a:ea typeface="楷体" panose="02010609060101010101" pitchFamily="49" charset="-122"/>
                <a:cs typeface="Cambria" panose="02040503050406030204" pitchFamily="18" charset="0"/>
              </a:rPr>
              <a:t>低</a:t>
            </a:r>
            <a:endParaRPr lang="zh-CN" altLang="en-US" b="1" dirty="0"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7200" name="矩形 257199"/>
          <p:cNvSpPr/>
          <p:nvPr/>
        </p:nvSpPr>
        <p:spPr>
          <a:xfrm>
            <a:off x="544195" y="4581525"/>
            <a:ext cx="5128260" cy="49720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>
              <a:lnSpc>
                <a:spcPct val="110000"/>
              </a:lnSpc>
              <a:buFontTx/>
            </a:pP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或 隐含固定在</a:t>
            </a:r>
            <a:r>
              <a:rPr lang="zh-CN" altLang="en-US" dirty="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机器数的符号位</a:t>
            </a:r>
            <a:r>
              <a:rPr lang="zh-CN" altLang="en-US" dirty="0">
                <a:ea typeface="黑体" panose="02010609060101010101" pitchFamily="49" charset="-122"/>
                <a:cs typeface="Cambria" panose="02040503050406030204" pitchFamily="18" charset="0"/>
              </a:rPr>
              <a:t>之后：</a:t>
            </a:r>
            <a:endParaRPr lang="zh-CN" altLang="en-US" dirty="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8191" name="爆炸形 1 258190"/>
          <p:cNvSpPr/>
          <p:nvPr>
            <p:custDataLst>
              <p:tags r:id="rId1"/>
            </p:custDataLst>
          </p:nvPr>
        </p:nvSpPr>
        <p:spPr>
          <a:xfrm>
            <a:off x="7523798" y="2239328"/>
            <a:ext cx="1008062" cy="792162"/>
          </a:xfrm>
          <a:prstGeom prst="irregularSeal1">
            <a:avLst/>
          </a:prstGeom>
          <a:solidFill>
            <a:schemeClr val="accent1"/>
          </a:solidFill>
          <a:ln w="381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1505" y="260985"/>
            <a:ext cx="7993380" cy="1939290"/>
          </a:xfrm>
        </p:spPr>
        <p:txBody>
          <a:bodyPr/>
          <a:p>
            <a:pPr marL="0" indent="0">
              <a:buClrTx/>
              <a:buSzTx/>
              <a:buFontTx/>
              <a:buNone/>
            </a:pPr>
            <a:r>
              <a:rPr lang="zh-CN" altLang="en-US" dirty="0">
                <a:sym typeface="+mn-ea"/>
              </a:rPr>
              <a:t>用定点数表示小数点简单直观，数值的表示范围取决于给定的字节数：</a:t>
            </a:r>
            <a:endParaRPr lang="zh-CN" altLang="en-US" dirty="0"/>
          </a:p>
          <a:p>
            <a:pPr>
              <a:buClrTx/>
              <a:buSzTx/>
              <a:buFontTx/>
              <a:buNone/>
            </a:pPr>
            <a:r>
              <a:rPr lang="en-US" altLang="zh-CN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字节 ：</a:t>
            </a:r>
            <a:r>
              <a:rPr lang="zh-CN" altLang="en-US">
                <a:sym typeface="+mn-ea"/>
              </a:rPr>
              <a:t>      </a:t>
            </a:r>
            <a:r>
              <a:rPr lang="zh-CN" altLang="en-US" dirty="0">
                <a:sym typeface="+mn-ea"/>
              </a:rPr>
              <a:t>有符号位：</a:t>
            </a:r>
            <a:r>
              <a:rPr lang="en-US" altLang="zh-CN">
                <a:sym typeface="+mn-ea"/>
              </a:rPr>
              <a:t>-2</a:t>
            </a:r>
            <a:r>
              <a:rPr lang="en-US" altLang="zh-CN" baseline="30000">
                <a:sym typeface="+mn-ea"/>
              </a:rPr>
              <a:t>7</a:t>
            </a:r>
            <a:r>
              <a:rPr lang="zh-CN" altLang="en-US" dirty="0">
                <a:sym typeface="+mn-ea"/>
              </a:rPr>
              <a:t>～</a:t>
            </a:r>
            <a:r>
              <a:rPr lang="en-US" altLang="zh-CN">
                <a:sym typeface="+mn-ea"/>
              </a:rPr>
              <a:t>+2</a:t>
            </a:r>
            <a:r>
              <a:rPr lang="en-US" altLang="zh-CN" baseline="30000">
                <a:sym typeface="+mn-ea"/>
              </a:rPr>
              <a:t>7</a:t>
            </a:r>
            <a:r>
              <a:rPr lang="en-US" altLang="zh-CN">
                <a:sym typeface="+mn-ea"/>
              </a:rPr>
              <a:t>-1</a:t>
            </a:r>
            <a:r>
              <a:rPr lang="en-US" altLang="zh-CN" baseline="3000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；</a:t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		无符号位：            </a:t>
            </a:r>
            <a:r>
              <a:rPr lang="en-US" altLang="zh-CN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～</a:t>
            </a:r>
            <a:r>
              <a:rPr lang="en-US" altLang="zh-CN">
                <a:sym typeface="+mn-ea"/>
              </a:rPr>
              <a:t>+2</a:t>
            </a:r>
            <a:r>
              <a:rPr lang="en-US" altLang="zh-CN" baseline="30000">
                <a:sym typeface="+mn-ea"/>
              </a:rPr>
              <a:t>8</a:t>
            </a:r>
            <a:r>
              <a:rPr lang="en-US" altLang="zh-CN">
                <a:sym typeface="+mn-ea"/>
              </a:rPr>
              <a:t>-1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graphicFrame>
        <p:nvGraphicFramePr>
          <p:cNvPr id="258051" name="表格 258050"/>
          <p:cNvGraphicFramePr/>
          <p:nvPr/>
        </p:nvGraphicFramePr>
        <p:xfrm>
          <a:off x="898525" y="2349500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071" name="表格 258070"/>
          <p:cNvGraphicFramePr/>
          <p:nvPr/>
        </p:nvGraphicFramePr>
        <p:xfrm>
          <a:off x="900113" y="3933825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091" name="表格 258090"/>
          <p:cNvGraphicFramePr/>
          <p:nvPr/>
        </p:nvGraphicFramePr>
        <p:xfrm>
          <a:off x="2914650" y="3933825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111" name="表格 258110"/>
          <p:cNvGraphicFramePr/>
          <p:nvPr/>
        </p:nvGraphicFramePr>
        <p:xfrm>
          <a:off x="896938" y="5516563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2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131" name="表格 258130"/>
          <p:cNvGraphicFramePr/>
          <p:nvPr/>
        </p:nvGraphicFramePr>
        <p:xfrm>
          <a:off x="2914650" y="5516563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151" name="表格 258150"/>
          <p:cNvGraphicFramePr/>
          <p:nvPr/>
        </p:nvGraphicFramePr>
        <p:xfrm>
          <a:off x="4930775" y="5516563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15900"/>
                <a:gridCol w="288925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folHlink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8171" name="表格 258170"/>
          <p:cNvGraphicFramePr/>
          <p:nvPr/>
        </p:nvGraphicFramePr>
        <p:xfrm>
          <a:off x="6946900" y="5516563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1800" dirty="0">
                        <a:cs typeface="Cambria" panose="02040503050406030204" pitchFamily="18" charset="0"/>
                      </a:endParaRPr>
                    </a:p>
                  </a:txBody>
                  <a:tcPr>
                    <a:lnL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762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8191" name="爆炸形 1 258190"/>
          <p:cNvSpPr/>
          <p:nvPr/>
        </p:nvSpPr>
        <p:spPr>
          <a:xfrm>
            <a:off x="7812088" y="836613"/>
            <a:ext cx="1008062" cy="792162"/>
          </a:xfrm>
          <a:prstGeom prst="irregularSeal1">
            <a:avLst/>
          </a:prstGeom>
          <a:solidFill>
            <a:schemeClr val="accent1"/>
          </a:solidFill>
          <a:ln w="381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8192" name="矩形 258191"/>
          <p:cNvSpPr/>
          <p:nvPr/>
        </p:nvSpPr>
        <p:spPr>
          <a:xfrm>
            <a:off x="465614" y="5969000"/>
            <a:ext cx="6261735" cy="521970"/>
          </a:xfrm>
          <a:prstGeom prst="rect">
            <a:avLst/>
          </a:prstGeom>
          <a:noFill/>
          <a:ln w="19050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r>
              <a:rPr lang="zh-CN" altLang="en-US" sz="2800" b="1" dirty="0"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总之，要注意表示的范围，避免溢出。</a:t>
            </a:r>
            <a:endParaRPr lang="zh-CN" altLang="en-US" sz="2800" b="1" dirty="0"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8193" name="文本框 258192"/>
          <p:cNvSpPr txBox="1"/>
          <p:nvPr/>
        </p:nvSpPr>
        <p:spPr>
          <a:xfrm>
            <a:off x="852488" y="2852738"/>
            <a:ext cx="7823200" cy="1008062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400" b="1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u"/>
              <a:defRPr sz="24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 sz="1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5pPr>
          </a:lstStyle>
          <a:p>
            <a:pPr lvl="0">
              <a:buClrTx/>
              <a:buSzTx/>
              <a:buFontTx/>
              <a:buNone/>
            </a:pPr>
            <a:r>
              <a:rPr lang="en-US" altLang="zh-CN" sz="2800">
                <a:cs typeface="Cambria" panose="02040503050406030204" pitchFamily="18" charset="0"/>
              </a:rPr>
              <a:t>2</a:t>
            </a:r>
            <a:r>
              <a:rPr lang="zh-CN" altLang="en-US" sz="2800" dirty="0">
                <a:cs typeface="Cambria" panose="02040503050406030204" pitchFamily="18" charset="0"/>
              </a:rPr>
              <a:t>字节          </a:t>
            </a:r>
            <a:r>
              <a:rPr lang="zh-CN" altLang="en-US" sz="2800"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cs typeface="Cambria" panose="02040503050406030204" pitchFamily="18" charset="0"/>
              </a:rPr>
              <a:t>有符号位：</a:t>
            </a:r>
            <a:r>
              <a:rPr lang="en-US" altLang="zh-CN" sz="2800">
                <a:cs typeface="Cambria" panose="02040503050406030204" pitchFamily="18" charset="0"/>
              </a:rPr>
              <a:t>-2</a:t>
            </a:r>
            <a:r>
              <a:rPr lang="en-US" altLang="zh-CN" sz="2800" baseline="30000">
                <a:cs typeface="Cambria" panose="02040503050406030204" pitchFamily="18" charset="0"/>
              </a:rPr>
              <a:t>15</a:t>
            </a:r>
            <a:r>
              <a:rPr lang="zh-CN" altLang="en-US" sz="2800" dirty="0">
                <a:cs typeface="Cambria" panose="02040503050406030204" pitchFamily="18" charset="0"/>
              </a:rPr>
              <a:t>～</a:t>
            </a:r>
            <a:r>
              <a:rPr lang="en-US" altLang="zh-CN" sz="2800">
                <a:cs typeface="Cambria" panose="02040503050406030204" pitchFamily="18" charset="0"/>
              </a:rPr>
              <a:t>+2</a:t>
            </a:r>
            <a:r>
              <a:rPr lang="en-US" altLang="zh-CN" sz="2800" baseline="30000">
                <a:cs typeface="Cambria" panose="02040503050406030204" pitchFamily="18" charset="0"/>
              </a:rPr>
              <a:t>15</a:t>
            </a:r>
            <a:r>
              <a:rPr lang="en-US" altLang="zh-CN" sz="2800">
                <a:cs typeface="Cambria" panose="02040503050406030204" pitchFamily="18" charset="0"/>
              </a:rPr>
              <a:t>-1</a:t>
            </a:r>
            <a:r>
              <a:rPr lang="en-US" altLang="zh-CN" sz="2800" baseline="30000"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cs typeface="Cambria" panose="02040503050406030204" pitchFamily="18" charset="0"/>
              </a:rPr>
              <a:t>；</a:t>
            </a:r>
            <a:br>
              <a:rPr lang="zh-CN" altLang="en-US" sz="2800" dirty="0">
                <a:cs typeface="Cambria" panose="02040503050406030204" pitchFamily="18" charset="0"/>
              </a:rPr>
            </a:br>
            <a:r>
              <a:rPr lang="zh-CN" altLang="en-US" sz="2800" dirty="0">
                <a:cs typeface="Cambria" panose="02040503050406030204" pitchFamily="18" charset="0"/>
              </a:rPr>
              <a:t>		无符号位：              </a:t>
            </a:r>
            <a:r>
              <a:rPr lang="en-US" altLang="zh-CN" sz="2800">
                <a:cs typeface="Cambria" panose="02040503050406030204" pitchFamily="18" charset="0"/>
              </a:rPr>
              <a:t>0</a:t>
            </a:r>
            <a:r>
              <a:rPr lang="zh-CN" altLang="en-US" sz="2800" dirty="0">
                <a:cs typeface="Cambria" panose="02040503050406030204" pitchFamily="18" charset="0"/>
              </a:rPr>
              <a:t>～</a:t>
            </a:r>
            <a:r>
              <a:rPr lang="en-US" altLang="zh-CN" sz="2800">
                <a:cs typeface="Cambria" panose="02040503050406030204" pitchFamily="18" charset="0"/>
              </a:rPr>
              <a:t>+2</a:t>
            </a:r>
            <a:r>
              <a:rPr lang="en-US" altLang="zh-CN" sz="2800" baseline="30000">
                <a:cs typeface="Cambria" panose="02040503050406030204" pitchFamily="18" charset="0"/>
              </a:rPr>
              <a:t>16</a:t>
            </a:r>
            <a:r>
              <a:rPr lang="en-US" altLang="zh-CN" sz="2800">
                <a:cs typeface="Cambria" panose="02040503050406030204" pitchFamily="18" charset="0"/>
              </a:rPr>
              <a:t>-1</a:t>
            </a:r>
            <a:endParaRPr lang="en-US" altLang="zh-CN" sz="2800">
              <a:cs typeface="Cambria" panose="02040503050406030204" pitchFamily="18" charset="0"/>
            </a:endParaRPr>
          </a:p>
        </p:txBody>
      </p:sp>
      <p:sp>
        <p:nvSpPr>
          <p:cNvPr id="258194" name="文本框 258193"/>
          <p:cNvSpPr txBox="1"/>
          <p:nvPr/>
        </p:nvSpPr>
        <p:spPr>
          <a:xfrm>
            <a:off x="852488" y="4508500"/>
            <a:ext cx="7751762" cy="936625"/>
          </a:xfrm>
          <a:prstGeom prst="rect">
            <a:avLst/>
          </a:prstGeom>
          <a:noFill/>
          <a:ln w="38100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400" b="1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u"/>
              <a:defRPr sz="24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p"/>
              <a:defRPr sz="20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 sz="1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 sz="1800" b="1" i="0" u="none" kern="1200" baseline="0">
                <a:solidFill>
                  <a:schemeClr val="tx1"/>
                </a:solidFill>
                <a:latin typeface="Cambria" panose="02040503050406030204" pitchFamily="18" charset="0"/>
                <a:ea typeface="新宋体" panose="02010609030101010101" pitchFamily="49" charset="-122"/>
              </a:defRPr>
            </a:lvl5pPr>
          </a:lstStyle>
          <a:p>
            <a:pPr lvl="0">
              <a:buClrTx/>
              <a:buSzTx/>
              <a:buFontTx/>
              <a:buNone/>
            </a:pPr>
            <a:r>
              <a:rPr lang="en-US" altLang="zh-CN" sz="2800">
                <a:cs typeface="Cambria" panose="02040503050406030204" pitchFamily="18" charset="0"/>
              </a:rPr>
              <a:t>4</a:t>
            </a:r>
            <a:r>
              <a:rPr lang="zh-CN" altLang="en-US" sz="2800" dirty="0">
                <a:cs typeface="Cambria" panose="02040503050406030204" pitchFamily="18" charset="0"/>
              </a:rPr>
              <a:t>字节 </a:t>
            </a:r>
            <a:r>
              <a:rPr lang="zh-CN" altLang="en-US" sz="2800">
                <a:cs typeface="Cambria" panose="02040503050406030204" pitchFamily="18" charset="0"/>
                <a:sym typeface="Cambria" panose="02040503050406030204" pitchFamily="18" charset="0"/>
              </a:rPr>
              <a:t>         </a:t>
            </a:r>
            <a:r>
              <a:rPr lang="zh-CN" altLang="en-US" sz="2800"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cs typeface="Cambria" panose="02040503050406030204" pitchFamily="18" charset="0"/>
              </a:rPr>
              <a:t>有符号位：</a:t>
            </a:r>
            <a:r>
              <a:rPr lang="en-US" altLang="zh-CN" sz="2800">
                <a:cs typeface="Cambria" panose="02040503050406030204" pitchFamily="18" charset="0"/>
              </a:rPr>
              <a:t>-2</a:t>
            </a:r>
            <a:r>
              <a:rPr lang="en-US" altLang="zh-CN" sz="2800" baseline="30000">
                <a:cs typeface="Cambria" panose="02040503050406030204" pitchFamily="18" charset="0"/>
              </a:rPr>
              <a:t>31</a:t>
            </a:r>
            <a:r>
              <a:rPr lang="zh-CN" altLang="en-US" sz="2800" dirty="0">
                <a:cs typeface="Cambria" panose="02040503050406030204" pitchFamily="18" charset="0"/>
              </a:rPr>
              <a:t>～</a:t>
            </a:r>
            <a:r>
              <a:rPr lang="en-US" altLang="zh-CN" sz="2800">
                <a:cs typeface="Cambria" panose="02040503050406030204" pitchFamily="18" charset="0"/>
              </a:rPr>
              <a:t>+2</a:t>
            </a:r>
            <a:r>
              <a:rPr lang="en-US" altLang="zh-CN" sz="2800" baseline="30000">
                <a:cs typeface="Cambria" panose="02040503050406030204" pitchFamily="18" charset="0"/>
              </a:rPr>
              <a:t>31</a:t>
            </a:r>
            <a:r>
              <a:rPr lang="en-US" altLang="zh-CN" sz="2800">
                <a:cs typeface="Cambria" panose="02040503050406030204" pitchFamily="18" charset="0"/>
              </a:rPr>
              <a:t>-1</a:t>
            </a:r>
            <a:r>
              <a:rPr lang="en-US" altLang="zh-CN" sz="2800" baseline="30000"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cs typeface="Cambria" panose="02040503050406030204" pitchFamily="18" charset="0"/>
              </a:rPr>
              <a:t>；</a:t>
            </a:r>
            <a:br>
              <a:rPr lang="zh-CN" altLang="en-US" sz="2800" dirty="0">
                <a:cs typeface="Cambria" panose="02040503050406030204" pitchFamily="18" charset="0"/>
              </a:rPr>
            </a:br>
            <a:r>
              <a:rPr lang="zh-CN" altLang="en-US" sz="2800" dirty="0">
                <a:cs typeface="Cambria" panose="02040503050406030204" pitchFamily="18" charset="0"/>
              </a:rPr>
              <a:t>		无符号位：              </a:t>
            </a:r>
            <a:r>
              <a:rPr lang="en-US" altLang="zh-CN" sz="2800">
                <a:cs typeface="Cambria" panose="02040503050406030204" pitchFamily="18" charset="0"/>
              </a:rPr>
              <a:t>0</a:t>
            </a:r>
            <a:r>
              <a:rPr lang="zh-CN" altLang="en-US" sz="2800" dirty="0">
                <a:cs typeface="Cambria" panose="02040503050406030204" pitchFamily="18" charset="0"/>
              </a:rPr>
              <a:t>～</a:t>
            </a:r>
            <a:r>
              <a:rPr lang="en-US" altLang="zh-CN" sz="2800">
                <a:cs typeface="Cambria" panose="02040503050406030204" pitchFamily="18" charset="0"/>
              </a:rPr>
              <a:t>+2</a:t>
            </a:r>
            <a:r>
              <a:rPr lang="en-US" altLang="zh-CN" sz="2800" baseline="30000">
                <a:cs typeface="Cambria" panose="02040503050406030204" pitchFamily="18" charset="0"/>
              </a:rPr>
              <a:t>32</a:t>
            </a:r>
            <a:r>
              <a:rPr lang="en-US" altLang="zh-CN" sz="2800">
                <a:cs typeface="Cambria" panose="02040503050406030204" pitchFamily="18" charset="0"/>
              </a:rPr>
              <a:t>-1</a:t>
            </a:r>
            <a:endParaRPr lang="zh-CN" altLang="en-US" sz="2800" dirty="0">
              <a:cs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500">
        <p:random/>
      </p:transition>
    </mc:Choice>
    <mc:Fallback>
      <p:transition spd="med">
        <p:random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59074" name="文本框 259073"/>
          <p:cNvSpPr txBox="1"/>
          <p:nvPr/>
        </p:nvSpPr>
        <p:spPr>
          <a:xfrm>
            <a:off x="467043" y="621030"/>
            <a:ext cx="7489825" cy="565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Tx/>
            </a:pPr>
            <a:r>
              <a:rPr lang="zh-CN" altLang="en-US" sz="2800" dirty="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</a:rPr>
              <a:t>浮点数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，类似于科学计数法写成：</a:t>
            </a:r>
            <a:endParaRPr lang="en-US" altLang="zh-CN" sz="2800">
              <a:ea typeface="华文中宋" panose="02010600040101010101" charset="-122"/>
              <a:cs typeface="Cambria" panose="02040503050406030204" pitchFamily="18" charset="0"/>
            </a:endParaRPr>
          </a:p>
        </p:txBody>
      </p:sp>
      <p:graphicFrame>
        <p:nvGraphicFramePr>
          <p:cNvPr id="259075" name="表格 259074"/>
          <p:cNvGraphicFramePr/>
          <p:nvPr/>
        </p:nvGraphicFramePr>
        <p:xfrm>
          <a:off x="5220335" y="1855153"/>
          <a:ext cx="3600450" cy="527050"/>
        </p:xfrm>
        <a:graphic>
          <a:graphicData uri="http://schemas.openxmlformats.org/drawingml/2006/table">
            <a:tbl>
              <a:tblPr/>
              <a:tblGrid>
                <a:gridCol w="901700"/>
                <a:gridCol w="898525"/>
                <a:gridCol w="865187"/>
              </a:tblGrid>
              <a:tr h="5270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>
                          <a:cs typeface="Cambria" panose="02040503050406030204" pitchFamily="18" charset="0"/>
                        </a:rPr>
                        <a:t>符号</a:t>
                      </a:r>
                      <a:endParaRPr lang="zh-CN" altLang="en-US" dirty="0">
                        <a:cs typeface="Cambria" panose="020405030504060302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>
                          <a:cs typeface="Cambria" panose="02040503050406030204" pitchFamily="18" charset="0"/>
                        </a:rPr>
                        <a:t>指数</a:t>
                      </a:r>
                      <a:endParaRPr lang="zh-CN" altLang="en-US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l"/>
                        <a:defRPr sz="2400" b="1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Char char="u"/>
                        <a:defRPr sz="24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p"/>
                        <a:defRPr sz="20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 sz="1800" b="1" i="0" u="none" kern="1200" baseline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新宋体" panose="02010609030101010101" pitchFamily="49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dirty="0">
                          <a:cs typeface="Cambria" panose="02040503050406030204" pitchFamily="18" charset="0"/>
                        </a:rPr>
                        <a:t>尾数</a:t>
                      </a:r>
                      <a:endParaRPr lang="zh-CN" altLang="en-US" dirty="0">
                        <a:cs typeface="Cambria" panose="020405030504060302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087" name="文本框 259086"/>
          <p:cNvSpPr txBox="1"/>
          <p:nvPr/>
        </p:nvSpPr>
        <p:spPr>
          <a:xfrm>
            <a:off x="539433" y="2359025"/>
            <a:ext cx="8604250" cy="565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buFontTx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例如</a:t>
            </a:r>
            <a:r>
              <a:rPr lang="zh-CN" altLang="en-US" sz="2800">
                <a:ea typeface="华文中宋" panose="02010600040101010101" charset="-122"/>
                <a:cs typeface="Cambria" panose="02040503050406030204" pitchFamily="18" charset="0"/>
              </a:rPr>
              <a:t> 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：</a:t>
            </a:r>
            <a:endParaRPr lang="zh-CN" altLang="en-US" sz="2800">
              <a:ea typeface="华文中宋" panose="02010600040101010101" charset="-122"/>
              <a:cs typeface="Cambria" panose="02040503050406030204" pitchFamily="18" charset="0"/>
            </a:endParaRPr>
          </a:p>
        </p:txBody>
      </p:sp>
      <p:sp>
        <p:nvSpPr>
          <p:cNvPr id="259112" name="文本框 259111"/>
          <p:cNvSpPr txBox="1"/>
          <p:nvPr/>
        </p:nvSpPr>
        <p:spPr>
          <a:xfrm>
            <a:off x="539750" y="2852738"/>
            <a:ext cx="7777163" cy="107632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Tx/>
            </a:pPr>
            <a:r>
              <a:rPr lang="en-US" altLang="zh-CN" sz="2800" b="1">
                <a:ea typeface="黑体" panose="02010609060101010101" pitchFamily="49" charset="-122"/>
                <a:cs typeface="Cambria" panose="02040503050406030204" pitchFamily="18" charset="0"/>
              </a:rPr>
              <a:t>-110101101.01101000000000 =</a:t>
            </a:r>
            <a:br>
              <a:rPr lang="en-US" altLang="zh-CN" sz="2800" b="1">
                <a:ea typeface="黑体" panose="02010609060101010101" pitchFamily="49" charset="-122"/>
                <a:cs typeface="Cambria" panose="02040503050406030204" pitchFamily="18" charset="0"/>
              </a:rPr>
            </a:br>
            <a:r>
              <a:rPr lang="en-US" altLang="zh-CN" sz="3600" b="1" dirty="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  <a:sym typeface="+mn-ea"/>
              </a:rPr>
              <a:t>(-1)</a:t>
            </a:r>
            <a:r>
              <a:rPr lang="en-US" altLang="zh-CN" sz="3600" b="1" baseline="30000" dirty="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  <a:sym typeface="+mn-ea"/>
              </a:rPr>
              <a:t>1</a:t>
            </a:r>
            <a:r>
              <a:rPr lang="en-US" altLang="zh-CN" sz="2800" b="1">
                <a:ea typeface="黑体" panose="02010609060101010101" pitchFamily="49" charset="-122"/>
                <a:cs typeface="Cambria" panose="02040503050406030204" pitchFamily="18" charset="0"/>
                <a:sym typeface="+mn-ea"/>
              </a:rPr>
              <a:t>×</a:t>
            </a:r>
            <a:r>
              <a:rPr lang="en-US" altLang="zh-CN" sz="2800" b="1" dirty="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altLang="zh-CN" sz="3600" b="1">
                <a:ea typeface="黑体" panose="02010609060101010101" pitchFamily="49" charset="-122"/>
                <a:cs typeface="Cambria" panose="02040503050406030204" pitchFamily="18" charset="0"/>
              </a:rPr>
              <a:t>2</a:t>
            </a:r>
            <a:r>
              <a:rPr lang="en-US" altLang="zh-CN" sz="3600" b="1" baseline="30000">
                <a:solidFill>
                  <a:schemeClr val="tx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+</a:t>
            </a:r>
            <a:r>
              <a:rPr lang="en-US" altLang="zh-CN" sz="3600" b="1" baseline="30000">
                <a:solidFill>
                  <a:schemeClr val="accent2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1001</a:t>
            </a:r>
            <a:r>
              <a:rPr lang="en-US" altLang="zh-CN" sz="3600" b="1">
                <a:ea typeface="黑体" panose="02010609060101010101" pitchFamily="49" charset="-122"/>
                <a:cs typeface="Cambria" panose="02040503050406030204" pitchFamily="18" charset="0"/>
              </a:rPr>
              <a:t>×</a:t>
            </a:r>
            <a:r>
              <a:rPr lang="en-US" altLang="zh-CN" sz="3600" b="1">
                <a:solidFill>
                  <a:schemeClr val="hlink"/>
                </a:solidFill>
                <a:ea typeface="黑体" panose="02010609060101010101" pitchFamily="49" charset="-122"/>
                <a:cs typeface="Cambria" panose="02040503050406030204" pitchFamily="18" charset="0"/>
              </a:rPr>
              <a:t>.11010110101101</a:t>
            </a:r>
            <a:endParaRPr lang="en-US" altLang="zh-CN" sz="3600" b="1">
              <a:solidFill>
                <a:schemeClr val="hlink"/>
              </a:solidFill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9113" name="直接连接符 259112"/>
          <p:cNvSpPr/>
          <p:nvPr/>
        </p:nvSpPr>
        <p:spPr>
          <a:xfrm flipH="1">
            <a:off x="610870" y="3727450"/>
            <a:ext cx="1219200" cy="99822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59114" name="直接连接符 259113"/>
          <p:cNvSpPr/>
          <p:nvPr/>
        </p:nvSpPr>
        <p:spPr>
          <a:xfrm flipH="1">
            <a:off x="2085975" y="3789045"/>
            <a:ext cx="902335" cy="95250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59116" name="直接连接符 259115"/>
          <p:cNvSpPr/>
          <p:nvPr/>
        </p:nvSpPr>
        <p:spPr>
          <a:xfrm>
            <a:off x="4643755" y="4005580"/>
            <a:ext cx="288925" cy="688975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259117" name="文本框 259116"/>
          <p:cNvSpPr txBox="1"/>
          <p:nvPr/>
        </p:nvSpPr>
        <p:spPr>
          <a:xfrm>
            <a:off x="539750" y="5732463"/>
            <a:ext cx="7488238" cy="565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FontTx/>
            </a:pP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浮点数由 </a:t>
            </a:r>
            <a:r>
              <a:rPr lang="en-US" altLang="zh-CN" sz="2800">
                <a:ea typeface="华文中宋" panose="02010600040101010101" charset="-122"/>
                <a:cs typeface="Cambria" panose="02040503050406030204" pitchFamily="18" charset="0"/>
              </a:rPr>
              <a:t>32 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位（</a:t>
            </a:r>
            <a:r>
              <a:rPr lang="en-US" altLang="zh-CN" sz="2800">
                <a:solidFill>
                  <a:schemeClr val="accent2"/>
                </a:solidFill>
                <a:ea typeface="华文中宋" panose="02010600040101010101" charset="-122"/>
                <a:cs typeface="Cambria" panose="02040503050406030204" pitchFamily="18" charset="0"/>
              </a:rPr>
              <a:t>4 </a:t>
            </a:r>
            <a:r>
              <a:rPr lang="zh-CN" altLang="en-US" sz="2800" dirty="0">
                <a:ea typeface="华文中宋" panose="02010600040101010101" charset="-122"/>
                <a:cs typeface="Cambria" panose="02040503050406030204" pitchFamily="18" charset="0"/>
              </a:rPr>
              <a:t>字节）存储</a:t>
            </a:r>
            <a:endParaRPr lang="zh-CN" altLang="en-US" sz="2800" dirty="0">
              <a:ea typeface="华文中宋" panose="02010600040101010101" charset="-122"/>
              <a:cs typeface="Cambria" panose="02040503050406030204" pitchFamily="18" charset="0"/>
            </a:endParaRPr>
          </a:p>
        </p:txBody>
      </p:sp>
      <p:sp>
        <p:nvSpPr>
          <p:cNvPr id="259119" name="爆炸形 1 259118"/>
          <p:cNvSpPr/>
          <p:nvPr/>
        </p:nvSpPr>
        <p:spPr>
          <a:xfrm>
            <a:off x="7812088" y="1052513"/>
            <a:ext cx="1008062" cy="792162"/>
          </a:xfrm>
          <a:prstGeom prst="irregularSeal1">
            <a:avLst/>
          </a:prstGeom>
          <a:solidFill>
            <a:schemeClr val="accent2"/>
          </a:solidFill>
          <a:ln w="381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9120" name="矩形 259119"/>
          <p:cNvSpPr/>
          <p:nvPr/>
        </p:nvSpPr>
        <p:spPr>
          <a:xfrm>
            <a:off x="4932363" y="3860800"/>
            <a:ext cx="2736850" cy="393700"/>
          </a:xfrm>
          <a:prstGeom prst="rect">
            <a:avLst/>
          </a:prstGeom>
          <a:noFill/>
          <a:ln w="381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</a:pPr>
            <a:r>
              <a:rPr lang="en-US" altLang="zh-CN" sz="1800">
                <a:ea typeface="黑体" panose="02010609060101010101" pitchFamily="49" charset="-122"/>
                <a:cs typeface="Cambria" panose="02040503050406030204" pitchFamily="18" charset="0"/>
              </a:rPr>
              <a:t>(</a:t>
            </a:r>
            <a:r>
              <a:rPr lang="zh-CN" altLang="en-US" sz="1800" dirty="0">
                <a:ea typeface="黑体" panose="02010609060101010101" pitchFamily="49" charset="-122"/>
                <a:cs typeface="Cambria" panose="02040503050406030204" pitchFamily="18" charset="0"/>
              </a:rPr>
              <a:t>规格化：尾数最高位为</a:t>
            </a:r>
            <a:r>
              <a:rPr lang="en-US" altLang="zh-CN" sz="1800">
                <a:ea typeface="黑体" panose="02010609060101010101" pitchFamily="49" charset="-122"/>
                <a:cs typeface="Cambria" panose="02040503050406030204" pitchFamily="18" charset="0"/>
              </a:rPr>
              <a:t>1)</a:t>
            </a:r>
            <a:endParaRPr lang="en-US" altLang="zh-CN" sz="1800">
              <a:ea typeface="黑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9121" name="任意多边形 259120"/>
          <p:cNvSpPr/>
          <p:nvPr/>
        </p:nvSpPr>
        <p:spPr>
          <a:xfrm>
            <a:off x="779463" y="3203575"/>
            <a:ext cx="1344612" cy="153988"/>
          </a:xfrm>
          <a:custGeom>
            <a:avLst/>
            <a:gdLst/>
            <a:ahLst/>
            <a:cxnLst/>
            <a:rect l="0" t="0" r="0" b="0"/>
            <a:pathLst>
              <a:path w="847" h="97">
                <a:moveTo>
                  <a:pt x="847" y="97"/>
                </a:moveTo>
                <a:cubicBezTo>
                  <a:pt x="820" y="85"/>
                  <a:pt x="746" y="41"/>
                  <a:pt x="686" y="26"/>
                </a:cubicBezTo>
                <a:cubicBezTo>
                  <a:pt x="626" y="11"/>
                  <a:pt x="574" y="8"/>
                  <a:pt x="484" y="6"/>
                </a:cubicBezTo>
                <a:cubicBezTo>
                  <a:pt x="394" y="4"/>
                  <a:pt x="226" y="0"/>
                  <a:pt x="145" y="11"/>
                </a:cubicBezTo>
                <a:cubicBezTo>
                  <a:pt x="64" y="22"/>
                  <a:pt x="30" y="58"/>
                  <a:pt x="0" y="71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9122" name="文本框 259121"/>
          <p:cNvSpPr txBox="1"/>
          <p:nvPr/>
        </p:nvSpPr>
        <p:spPr>
          <a:xfrm>
            <a:off x="323850" y="3213100"/>
            <a:ext cx="57626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en-US" altLang="zh-CN">
                <a:latin typeface="Cambria" panose="02040503050406030204" pitchFamily="18" charset="0"/>
                <a:ea typeface="新宋体" panose="02010609030101010101" pitchFamily="49" charset="-122"/>
                <a:cs typeface="Cambria" panose="02040503050406030204" pitchFamily="18" charset="0"/>
              </a:rPr>
              <a:t>+9</a:t>
            </a:r>
            <a:endParaRPr lang="en-US" altLang="zh-CN">
              <a:latin typeface="Cambria" panose="02040503050406030204" pitchFamily="18" charset="0"/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259127" name="直接连接符 259126"/>
          <p:cNvSpPr/>
          <p:nvPr/>
        </p:nvSpPr>
        <p:spPr>
          <a:xfrm>
            <a:off x="5539740" y="1521460"/>
            <a:ext cx="36830" cy="3492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9128" name="直接连接符 259127"/>
          <p:cNvSpPr/>
          <p:nvPr/>
        </p:nvSpPr>
        <p:spPr>
          <a:xfrm flipH="1">
            <a:off x="6372225" y="1557655"/>
            <a:ext cx="33020" cy="250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" name="文本框 99"/>
          <p:cNvSpPr txBox="1"/>
          <p:nvPr/>
        </p:nvSpPr>
        <p:spPr>
          <a:xfrm>
            <a:off x="1438910" y="1196975"/>
            <a:ext cx="77768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2800" b="1">
                <a:ea typeface="宋体" panose="02010600030101010101" pitchFamily="2" charset="-122"/>
                <a:cs typeface="Cambria" panose="02040503050406030204" pitchFamily="18" charset="0"/>
              </a:rPr>
              <a:t>V = (-1)</a:t>
            </a:r>
            <a:r>
              <a:rPr lang="en-US" sz="2800" b="1" baseline="30000">
                <a:solidFill>
                  <a:schemeClr val="accent2"/>
                </a:solidFill>
                <a:ea typeface="宋体" panose="02010600030101010101" pitchFamily="2" charset="-122"/>
                <a:cs typeface="Cambria" panose="02040503050406030204" pitchFamily="18" charset="0"/>
              </a:rPr>
              <a:t>S</a:t>
            </a:r>
            <a:r>
              <a:rPr lang="en-US" sz="2800" b="1">
                <a:solidFill>
                  <a:schemeClr val="accent2"/>
                </a:solidFill>
                <a:ea typeface="宋体" panose="02010600030101010101" pitchFamily="2" charset="-122"/>
                <a:cs typeface="Cambria" panose="02040503050406030204" pitchFamily="18" charset="0"/>
              </a:rPr>
              <a:t> </a:t>
            </a:r>
            <a:r>
              <a:rPr lang="en-US" sz="2800" b="1">
                <a:ea typeface="宋体" panose="02010600030101010101" pitchFamily="2" charset="-122"/>
                <a:cs typeface="Cambria" panose="02040503050406030204" pitchFamily="18" charset="0"/>
              </a:rPr>
              <a:t>×</a:t>
            </a:r>
            <a:r>
              <a:rPr lang="en-US" sz="2800" b="1">
                <a:ea typeface="黑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en-US" sz="2800" b="1">
                <a:solidFill>
                  <a:schemeClr val="accent2"/>
                </a:solidFill>
                <a:ea typeface="宋体" panose="02010600030101010101" pitchFamily="2" charset="-122"/>
                <a:cs typeface="Cambria" panose="02040503050406030204" pitchFamily="18" charset="0"/>
              </a:rPr>
              <a:t>M</a:t>
            </a:r>
            <a:r>
              <a:rPr lang="en-US" sz="2800" b="1">
                <a:ea typeface="宋体" panose="02010600030101010101" pitchFamily="2" charset="-122"/>
                <a:cs typeface="Cambria" panose="02040503050406030204" pitchFamily="18" charset="0"/>
              </a:rPr>
              <a:t> ×</a:t>
            </a:r>
            <a:r>
              <a:rPr lang="en-US" sz="2800" b="1">
                <a:ea typeface="黑体" panose="02010609060101010101" pitchFamily="49" charset="-122"/>
                <a:cs typeface="Cambria" panose="02040503050406030204" pitchFamily="18" charset="0"/>
              </a:rPr>
              <a:t> </a:t>
            </a:r>
            <a:r>
              <a:rPr lang="en-US" sz="2800" b="1">
                <a:ea typeface="宋体" panose="02010600030101010101" pitchFamily="2" charset="-122"/>
                <a:cs typeface="Cambria" panose="02040503050406030204" pitchFamily="18" charset="0"/>
              </a:rPr>
              <a:t>2</a:t>
            </a:r>
            <a:r>
              <a:rPr lang="en-US" sz="2800" b="1" baseline="30000">
                <a:solidFill>
                  <a:schemeClr val="accent2"/>
                </a:solidFill>
                <a:ea typeface="宋体" panose="02010600030101010101" pitchFamily="2" charset="-122"/>
                <a:cs typeface="Cambria" panose="02040503050406030204" pitchFamily="18" charset="0"/>
              </a:rPr>
              <a:t>E</a:t>
            </a:r>
            <a:r>
              <a:rPr lang="en-US" sz="2800" b="1" baseline="30000">
                <a:ea typeface="宋体" panose="02010600030101010101" pitchFamily="2" charset="-122"/>
                <a:cs typeface="Cambria" panose="02040503050406030204" pitchFamily="18" charset="0"/>
              </a:rPr>
              <a:t> </a:t>
            </a:r>
            <a:r>
              <a:rPr lang="en-US" sz="2800" b="1">
                <a:cs typeface="Cambria" panose="02040503050406030204" pitchFamily="18" charset="0"/>
                <a:sym typeface="+mn-ea"/>
              </a:rPr>
              <a:t>= (-1)</a:t>
            </a:r>
            <a:r>
              <a:rPr lang="en-US" sz="2800" b="1" baseline="30000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S</a:t>
            </a:r>
            <a:r>
              <a:rPr lang="en-US" sz="2800" b="1">
                <a:cs typeface="Cambria" panose="02040503050406030204" pitchFamily="18" charset="0"/>
                <a:sym typeface="+mn-ea"/>
              </a:rPr>
              <a:t> ×</a:t>
            </a:r>
            <a:r>
              <a:rPr lang="en-US" sz="2800" b="1">
                <a:ea typeface="黑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sz="2800" b="1">
                <a:cs typeface="Cambria" panose="02040503050406030204" pitchFamily="18" charset="0"/>
                <a:sym typeface="+mn-ea"/>
              </a:rPr>
              <a:t>2</a:t>
            </a:r>
            <a:r>
              <a:rPr lang="en-US" sz="2800" b="1" baseline="30000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E</a:t>
            </a:r>
            <a:r>
              <a:rPr lang="en-US" sz="2800" b="1">
                <a:cs typeface="Cambria" panose="02040503050406030204" pitchFamily="18" charset="0"/>
                <a:sym typeface="+mn-ea"/>
              </a:rPr>
              <a:t>×</a:t>
            </a:r>
            <a:r>
              <a:rPr lang="en-US" sz="2800" b="1">
                <a:ea typeface="黑体" panose="02010609060101010101" pitchFamily="49" charset="-122"/>
                <a:cs typeface="Cambria" panose="02040503050406030204" pitchFamily="18" charset="0"/>
                <a:sym typeface="+mn-ea"/>
              </a:rPr>
              <a:t> </a:t>
            </a:r>
            <a:r>
              <a:rPr lang="en-US" sz="2800" b="1">
                <a:solidFill>
                  <a:schemeClr val="accent2"/>
                </a:solidFill>
                <a:cs typeface="Cambria" panose="02040503050406030204" pitchFamily="18" charset="0"/>
                <a:sym typeface="+mn-ea"/>
              </a:rPr>
              <a:t>M</a:t>
            </a:r>
            <a:r>
              <a:rPr lang="en-US" sz="2800" b="1">
                <a:cs typeface="Cambria" panose="02040503050406030204" pitchFamily="18" charset="0"/>
                <a:sym typeface="+mn-ea"/>
              </a:rPr>
              <a:t> </a:t>
            </a:r>
            <a:endParaRPr lang="en-US" altLang="en-US" sz="2800" b="1" baseline="30000">
              <a:ea typeface="宋体" panose="02010600030101010101" pitchFamily="2" charset="-122"/>
              <a:cs typeface="Cambria" panose="02040503050406030204" pitchFamily="18" charset="0"/>
            </a:endParaRPr>
          </a:p>
        </p:txBody>
      </p:sp>
      <p:sp>
        <p:nvSpPr>
          <p:cNvPr id="3" name="直接连接符 2"/>
          <p:cNvSpPr/>
          <p:nvPr/>
        </p:nvSpPr>
        <p:spPr>
          <a:xfrm>
            <a:off x="7014845" y="1617980"/>
            <a:ext cx="205740" cy="20256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57034" name="表格 257033"/>
          <p:cNvGraphicFramePr/>
          <p:nvPr/>
        </p:nvGraphicFramePr>
        <p:xfrm>
          <a:off x="390208" y="4791710"/>
          <a:ext cx="2017713" cy="365760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095"/>
                <a:gridCol w="251142"/>
                <a:gridCol w="252413"/>
                <a:gridCol w="252412"/>
                <a:gridCol w="252413"/>
              </a:tblGrid>
              <a:tr h="36576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b="1" dirty="0"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b="1" dirty="0">
                        <a:cs typeface="Cambria" panose="02040503050406030204" pitchFamily="18" charset="0"/>
                      </a:endParaRPr>
                    </a:p>
                  </a:txBody>
                  <a:tcPr anchor="ctr">
                    <a:lnL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b="1" dirty="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b="1" dirty="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b="1" dirty="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b="1" dirty="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2000" b="1" dirty="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b="1" dirty="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b="1" dirty="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55" name="表格 257054"/>
          <p:cNvGraphicFramePr/>
          <p:nvPr/>
        </p:nvGraphicFramePr>
        <p:xfrm>
          <a:off x="2407920" y="4791710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chemeClr val="accent2"/>
                          </a:solidFill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2000" dirty="0">
                        <a:solidFill>
                          <a:schemeClr val="accent2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>
                      <a:noFill/>
                    </a:lnL>
                    <a:lnR w="381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accent2"/>
                      </a:solidFill>
                      <a:prstDash val="solid"/>
                    </a:lnT>
                    <a:lnB w="38100">
                      <a:solidFill>
                        <a:schemeClr val="accent2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20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381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20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20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20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chemeClr val="hlink"/>
                          </a:solidFill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2000" dirty="0">
                        <a:solidFill>
                          <a:schemeClr val="hlink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75" name="表格 257074"/>
          <p:cNvGraphicFramePr/>
          <p:nvPr/>
        </p:nvGraphicFramePr>
        <p:xfrm>
          <a:off x="4424045" y="4791710"/>
          <a:ext cx="2017713" cy="365125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413"/>
              </a:tblGrid>
              <a:tr h="36512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1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7095" name="表格 257094"/>
          <p:cNvGraphicFramePr/>
          <p:nvPr/>
        </p:nvGraphicFramePr>
        <p:xfrm>
          <a:off x="6440170" y="4791710"/>
          <a:ext cx="2018030" cy="396240"/>
        </p:xfrm>
        <a:graphic>
          <a:graphicData uri="http://schemas.openxmlformats.org/drawingml/2006/table">
            <a:tbl>
              <a:tblPr/>
              <a:tblGrid>
                <a:gridCol w="252413"/>
                <a:gridCol w="252412"/>
                <a:gridCol w="252413"/>
                <a:gridCol w="252412"/>
                <a:gridCol w="250825"/>
                <a:gridCol w="252413"/>
                <a:gridCol w="252412"/>
                <a:gridCol w="252730"/>
              </a:tblGrid>
              <a:tr h="36512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dirty="0">
                          <a:solidFill>
                            <a:srgbClr val="0000FF"/>
                          </a:solidFill>
                          <a:cs typeface="Cambria" panose="02040503050406030204" pitchFamily="18" charset="0"/>
                        </a:rPr>
                        <a:t>0</a:t>
                      </a:r>
                      <a:endParaRPr lang="en-US" altLang="zh-CN" sz="2000" dirty="0">
                        <a:solidFill>
                          <a:srgbClr val="0000FF"/>
                        </a:solidFill>
                        <a:cs typeface="Cambria" panose="02040503050406030204" pitchFamily="18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7620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88535" y="5229860"/>
            <a:ext cx="8255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>
              <a:buNone/>
            </a:pPr>
            <a:r>
              <a:rPr lang="en-US" altLang="zh-CN">
                <a:cs typeface="Cambria" panose="02040503050406030204" pitchFamily="18" charset="0"/>
                <a:sym typeface="+mn-ea"/>
              </a:rPr>
              <a:t>24</a:t>
            </a:r>
            <a:r>
              <a:rPr lang="zh-CN" altLang="en-US" dirty="0">
                <a:cs typeface="Cambria" panose="02040503050406030204" pitchFamily="18" charset="0"/>
                <a:sym typeface="+mn-ea"/>
              </a:rPr>
              <a:t>位</a:t>
            </a:r>
            <a:endParaRPr lang="zh-CN" altLang="en-US" dirty="0">
              <a:cs typeface="Cambria" panose="020405030504060302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32230" y="5230495"/>
            <a:ext cx="656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cs typeface="Cambria" panose="02040503050406030204" pitchFamily="18" charset="0"/>
                <a:sym typeface="+mn-ea"/>
              </a:rPr>
              <a:t>8</a:t>
            </a:r>
            <a:r>
              <a:rPr lang="zh-CN" altLang="en-US" dirty="0">
                <a:cs typeface="Cambria" panose="02040503050406030204" pitchFamily="18" charset="0"/>
                <a:sym typeface="+mn-ea"/>
              </a:rPr>
              <a:t>位</a:t>
            </a:r>
            <a:endParaRPr lang="zh-CN" altLang="en-US" dirty="0">
              <a:cs typeface="Cambria" panose="020405030504060302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3190" y="5247640"/>
            <a:ext cx="656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ctr">
              <a:buNone/>
            </a:pPr>
            <a:r>
              <a:rPr lang="en-US" altLang="zh-CN">
                <a:cs typeface="Cambria" panose="02040503050406030204" pitchFamily="18" charset="0"/>
                <a:sym typeface="+mn-ea"/>
              </a:rPr>
              <a:t>1</a:t>
            </a:r>
            <a:r>
              <a:rPr lang="zh-CN" altLang="en-US" dirty="0">
                <a:cs typeface="Cambria" panose="02040503050406030204" pitchFamily="18" charset="0"/>
                <a:sym typeface="+mn-ea"/>
              </a:rPr>
              <a:t>位</a:t>
            </a:r>
            <a:endParaRPr lang="zh-CN" altLang="en-US" dirty="0"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750" y="516255"/>
            <a:ext cx="8136255" cy="586549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用二进制浮点数表示小数，可能产生</a:t>
            </a:r>
            <a:r>
              <a:rPr lang="zh-CN" altLang="en-US">
                <a:solidFill>
                  <a:schemeClr val="accent2"/>
                </a:solidFill>
              </a:rPr>
              <a:t>浮点误差</a:t>
            </a:r>
            <a:r>
              <a:rPr lang="zh-CN" altLang="en-US"/>
              <a:t>，即在计算机中保存的小数与实际十进制小数之间有误差。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（1）</a:t>
            </a:r>
            <a:r>
              <a:rPr lang="zh-CN" altLang="en-US">
                <a:solidFill>
                  <a:schemeClr val="accent2"/>
                </a:solidFill>
              </a:rPr>
              <a:t>有限位的十进制小数，用二进制表示时可能会是一个无限位的小数。</a:t>
            </a:r>
            <a:r>
              <a:rPr lang="zh-CN" altLang="en-US" sz="2400"/>
              <a:t>例如十进制数</a:t>
            </a:r>
            <a:r>
              <a:rPr lang="en-US" altLang="zh-CN" sz="2400"/>
              <a:t> </a:t>
            </a:r>
            <a:r>
              <a:rPr lang="zh-CN" altLang="en-US" sz="2400"/>
              <a:t>0.9</a:t>
            </a:r>
            <a:r>
              <a:rPr lang="en-US" altLang="zh-CN" sz="2400"/>
              <a:t> </a:t>
            </a:r>
            <a:r>
              <a:rPr lang="zh-CN" altLang="en-US" sz="2400"/>
              <a:t>转化成二进制表示时得到无限循环小数</a:t>
            </a:r>
            <a:r>
              <a:rPr lang="en-US" altLang="zh-CN" sz="2400"/>
              <a:t> </a:t>
            </a:r>
            <a:r>
              <a:rPr lang="zh-CN" altLang="en-US" sz="2400"/>
              <a:t>0.1110011001100110011...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/>
              <a:t>（2）</a:t>
            </a:r>
            <a:r>
              <a:rPr lang="zh-CN" altLang="en-US">
                <a:solidFill>
                  <a:schemeClr val="accent2"/>
                </a:solidFill>
              </a:rPr>
              <a:t>计算机浮点数的精度有限，超过有效数字之后的数位只能忽略。</a:t>
            </a:r>
            <a:endParaRPr lang="zh-CN" altLang="en-US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用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4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字节存储的浮点数（</a:t>
            </a:r>
            <a:r>
              <a:rPr lang="en-US" altLang="zh-CN" sz="2400">
                <a:sym typeface="+mn-ea"/>
              </a:rPr>
              <a:t>float</a:t>
            </a:r>
            <a:r>
              <a:rPr lang="zh-CN" altLang="en-US" sz="2400">
                <a:sym typeface="+mn-ea"/>
              </a:rPr>
              <a:t>）只能表示十进制的最多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7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位有效数字，用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8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字节存储的浮点数（</a:t>
            </a:r>
            <a:r>
              <a:rPr lang="en-US" altLang="zh-CN" sz="2400">
                <a:sym typeface="+mn-ea"/>
              </a:rPr>
              <a:t>double</a:t>
            </a:r>
            <a:r>
              <a:rPr lang="zh-CN" altLang="en-US" sz="2400">
                <a:sym typeface="+mn-ea"/>
              </a:rPr>
              <a:t>）可以表示十进制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15~16位有效数字。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十进制数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0.9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在计算机中用二进制表示时，</a:t>
            </a:r>
            <a:r>
              <a:rPr lang="zh-CN" altLang="en-US" sz="2400"/>
              <a:t>用</a:t>
            </a:r>
            <a:r>
              <a:rPr lang="en-US" altLang="zh-CN" sz="2400"/>
              <a:t> </a:t>
            </a:r>
            <a:r>
              <a:rPr lang="zh-CN" altLang="en-US" sz="2400"/>
              <a:t>4</a:t>
            </a:r>
            <a:r>
              <a:rPr lang="en-US" altLang="zh-CN" sz="2400"/>
              <a:t> </a:t>
            </a:r>
            <a:r>
              <a:rPr lang="zh-CN" altLang="en-US" sz="2400"/>
              <a:t>字节存储的浮点数表示时对应于</a:t>
            </a:r>
            <a:r>
              <a:rPr lang="en-US" altLang="zh-CN" sz="2400"/>
              <a:t> </a:t>
            </a:r>
            <a:r>
              <a:rPr lang="zh-CN" altLang="en-US" sz="2400"/>
              <a:t>0.89999998，用</a:t>
            </a:r>
            <a:r>
              <a:rPr lang="en-US" altLang="zh-CN" sz="2400"/>
              <a:t> </a:t>
            </a:r>
            <a:r>
              <a:rPr lang="zh-CN" altLang="en-US" sz="2400"/>
              <a:t>8</a:t>
            </a:r>
            <a:r>
              <a:rPr lang="en-US" altLang="zh-CN" sz="2400"/>
              <a:t> </a:t>
            </a:r>
            <a:r>
              <a:rPr lang="zh-CN" altLang="en-US" sz="2400"/>
              <a:t>字节存储的浮点数表示时对应于</a:t>
            </a:r>
            <a:r>
              <a:rPr lang="en-US" altLang="zh-CN" sz="2400"/>
              <a:t> </a:t>
            </a:r>
            <a:r>
              <a:rPr lang="zh-CN" altLang="en-US" sz="2400"/>
              <a:t>0.90000000000000002。</a:t>
            </a:r>
            <a:endParaRPr lang="zh-CN" altLang="en-US" sz="24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ea typeface="新宋体" panose="02010609030101010101" pitchFamily="49" charset="-122"/>
                <a:sym typeface="+mn-ea"/>
              </a:rPr>
              <a:t>第 </a:t>
            </a:r>
            <a:r>
              <a:rPr lang="en-US" altLang="zh-CN" b="1">
                <a:ea typeface="新宋体" panose="02010609030101010101" pitchFamily="49" charset="-122"/>
                <a:sym typeface="+mn-ea"/>
              </a:rPr>
              <a:t>2 </a:t>
            </a:r>
            <a:r>
              <a:rPr lang="zh-CN" altLang="en-US" b="1" dirty="0">
                <a:ea typeface="新宋体" panose="02010609030101010101" pitchFamily="49" charset="-122"/>
                <a:sym typeface="+mn-ea"/>
              </a:rPr>
              <a:t>章  数据</a:t>
            </a:r>
            <a:r>
              <a:rPr lang="zh-CN" altLang="en-US" b="1">
                <a:ea typeface="新宋体" panose="02010609030101010101" pitchFamily="49" charset="-122"/>
                <a:sym typeface="+mn-ea"/>
              </a:rPr>
              <a:t>与简单计算程序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buNone/>
            </a:pPr>
            <a:r>
              <a:rPr lang="zh-CN" altLang="zh-CN"/>
              <a:t>2.1 基本字符、名字表示、标识符和关键字</a:t>
            </a:r>
            <a:endParaRPr lang="zh-CN" altLang="zh-CN"/>
          </a:p>
          <a:p>
            <a:pPr marL="0" algn="l">
              <a:buNone/>
            </a:pPr>
            <a:r>
              <a:rPr lang="zh-CN" altLang="zh-CN"/>
              <a:t>2.2 常用数据类型</a:t>
            </a:r>
            <a:endParaRPr lang="zh-CN" altLang="zh-CN"/>
          </a:p>
          <a:p>
            <a:pPr marL="0" indent="0">
              <a:buNone/>
            </a:pPr>
            <a:r>
              <a:rPr lang="zh-CN" altLang="en-US"/>
              <a:t>2.</a:t>
            </a:r>
            <a:r>
              <a:rPr lang="en-US" altLang="zh-CN"/>
              <a:t>3</a:t>
            </a:r>
            <a:r>
              <a:rPr lang="zh-CN" altLang="en-US"/>
              <a:t> 运算符、表达式与计算</a:t>
            </a:r>
            <a:endParaRPr lang="zh-CN" altLang="en-US"/>
          </a:p>
          <a:p>
            <a:pPr marL="0" algn="l">
              <a:buNone/>
            </a:pPr>
            <a:r>
              <a:rPr lang="zh-CN" altLang="zh-CN"/>
              <a:t>2.4 数学函数及其使用</a:t>
            </a:r>
            <a:endParaRPr lang="zh-CN" altLang="zh-CN"/>
          </a:p>
          <a:p>
            <a:pPr marL="0" algn="l">
              <a:buNone/>
            </a:pPr>
            <a:r>
              <a:rPr lang="zh-CN" altLang="zh-CN"/>
              <a:t>2.5 基本输出功能</a:t>
            </a:r>
            <a:endParaRPr lang="zh-CN" altLang="zh-CN"/>
          </a:p>
          <a:p>
            <a:pPr marL="0" algn="l">
              <a:buNone/>
            </a:pPr>
            <a:r>
              <a:rPr lang="zh-CN" altLang="zh-CN">
                <a:sym typeface="+mn-ea"/>
              </a:rPr>
              <a:t>*2.6 计算机中的数值表示与存储</a:t>
            </a:r>
            <a:endParaRPr lang="zh-CN" altLang="zh-CN"/>
          </a:p>
          <a:p>
            <a:pPr marL="0" algn="l">
              <a:buNone/>
            </a:pPr>
            <a:r>
              <a:rPr lang="zh-CN" altLang="en-US">
                <a:solidFill>
                  <a:srgbClr val="FF0000"/>
                </a:solidFill>
              </a:rPr>
              <a:t>2.7 Dev-C++中的辅助编辑功能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2.7 Dev-C++中的辅助编辑功能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插入常用的文字或代码模板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1505" y="1701165"/>
            <a:ext cx="7626350" cy="470979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96263" name="矩形 96262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96267" name="矩形 96266"/>
          <p:cNvSpPr/>
          <p:nvPr/>
        </p:nvSpPr>
        <p:spPr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>
              <a:ea typeface="新宋体" panose="0201060903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96274" name="内容占位符 9627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/>
              <a:t>IDE </a:t>
            </a:r>
            <a:r>
              <a:rPr lang="zh-CN" altLang="en-US" dirty="0"/>
              <a:t>的编辑器中，通常会弹出浮动提示，帮助用户写出正确的函数调用表达式：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2333625"/>
            <a:ext cx="5514975" cy="219075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常用菜单功能：</a:t>
            </a:r>
            <a:endParaRPr lang="zh-CN" altLang="en-US"/>
          </a:p>
          <a:p>
            <a:r>
              <a:rPr lang="zh-CN" altLang="en-US"/>
              <a:t>“文件”：“另存为”“最近用过的文件”</a:t>
            </a:r>
            <a:endParaRPr lang="zh-CN" altLang="en-US"/>
          </a:p>
          <a:p>
            <a:r>
              <a:rPr lang="zh-CN" altLang="en-US"/>
              <a:t>“编辑”：“设置</a:t>
            </a:r>
            <a:r>
              <a:rPr lang="en-US" altLang="zh-CN"/>
              <a:t>/</a:t>
            </a:r>
            <a:r>
              <a:rPr lang="zh-CN" altLang="en-US"/>
              <a:t>取消行注释”</a:t>
            </a:r>
            <a:endParaRPr lang="zh-CN" altLang="en-US"/>
          </a:p>
          <a:p>
            <a:r>
              <a:rPr lang="zh-CN" altLang="en-US"/>
              <a:t>“搜索”：“搜索…”“替换...”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67995" y="3144520"/>
            <a:ext cx="8207375" cy="35763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Cambria" panose="02040503050406030204" pitchFamily="18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u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Cambria" panose="02040503050406030204" pitchFamily="18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p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Cambria" panose="02040503050406030204" pitchFamily="18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ü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Cambria" panose="02040503050406030204" pitchFamily="18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Cambria" panose="02040503050406030204" pitchFamily="18" charset="0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0"/>
              <a:t>提高操作速度，熟练掌握</a:t>
            </a:r>
            <a:r>
              <a:rPr lang="en-US" altLang="zh-CN" b="0"/>
              <a:t>Dev-C++</a:t>
            </a:r>
            <a:r>
              <a:rPr lang="zh-CN" altLang="en-US" b="0"/>
              <a:t>的快捷键：</a:t>
            </a:r>
            <a:endParaRPr lang="zh-CN" altLang="en-US" b="0"/>
          </a:p>
          <a:p>
            <a:r>
              <a:rPr lang="zh-CN" altLang="en-US" b="0"/>
              <a:t>新建源程序：</a:t>
            </a:r>
            <a:r>
              <a:rPr lang="en-US" altLang="zh-CN" b="0">
                <a:solidFill>
                  <a:schemeClr val="accent2"/>
                </a:solidFill>
              </a:rPr>
              <a:t>Ctrl</a:t>
            </a:r>
            <a:r>
              <a:rPr lang="en-US" altLang="zh-CN" b="0"/>
              <a:t>+</a:t>
            </a:r>
            <a:r>
              <a:rPr lang="en-US" altLang="zh-CN" b="0">
                <a:solidFill>
                  <a:schemeClr val="accent2"/>
                </a:solidFill>
              </a:rPr>
              <a:t>N</a:t>
            </a:r>
            <a:r>
              <a:rPr lang="en-US" altLang="zh-CN" b="0"/>
              <a:t>ew    </a:t>
            </a:r>
            <a:r>
              <a:rPr lang="zh-CN" altLang="en-US" b="0"/>
              <a:t>保存文件：</a:t>
            </a:r>
            <a:r>
              <a:rPr lang="en-US" altLang="zh-CN" b="0">
                <a:solidFill>
                  <a:schemeClr val="accent2"/>
                </a:solidFill>
                <a:sym typeface="+mn-ea"/>
              </a:rPr>
              <a:t>Ctrl</a:t>
            </a:r>
            <a:r>
              <a:rPr lang="en-US" altLang="zh-CN" b="0">
                <a:sym typeface="+mn-ea"/>
              </a:rPr>
              <a:t>+</a:t>
            </a:r>
            <a:r>
              <a:rPr lang="en-US" altLang="zh-CN" b="0">
                <a:solidFill>
                  <a:schemeClr val="accent2"/>
                </a:solidFill>
                <a:sym typeface="+mn-ea"/>
              </a:rPr>
              <a:t>S</a:t>
            </a:r>
            <a:r>
              <a:rPr lang="en-US" altLang="zh-CN" b="0">
                <a:sym typeface="+mn-ea"/>
              </a:rPr>
              <a:t>ave    </a:t>
            </a:r>
            <a:endParaRPr lang="zh-CN" altLang="en-US" b="0"/>
          </a:p>
          <a:p>
            <a:r>
              <a:rPr lang="zh-CN" altLang="en-US" b="0"/>
              <a:t>查找：</a:t>
            </a:r>
            <a:r>
              <a:rPr lang="en-US" altLang="zh-CN" b="0">
                <a:solidFill>
                  <a:schemeClr val="accent2"/>
                </a:solidFill>
                <a:sym typeface="+mn-ea"/>
              </a:rPr>
              <a:t>Ctrl</a:t>
            </a:r>
            <a:r>
              <a:rPr lang="en-US" altLang="zh-CN" b="0">
                <a:sym typeface="+mn-ea"/>
              </a:rPr>
              <a:t>+</a:t>
            </a:r>
            <a:r>
              <a:rPr lang="en-US" altLang="zh-CN" b="0">
                <a:solidFill>
                  <a:schemeClr val="accent2"/>
                </a:solidFill>
                <a:sym typeface="+mn-ea"/>
              </a:rPr>
              <a:t>F</a:t>
            </a:r>
            <a:r>
              <a:rPr lang="en-US" altLang="zh-CN" b="0">
                <a:sym typeface="+mn-ea"/>
              </a:rPr>
              <a:t>ind    </a:t>
            </a:r>
            <a:r>
              <a:rPr lang="zh-CN" altLang="en-US" b="0"/>
              <a:t>          </a:t>
            </a:r>
            <a:r>
              <a:rPr lang="en-US" altLang="zh-CN" b="0"/>
              <a:t>    </a:t>
            </a:r>
            <a:r>
              <a:rPr lang="zh-CN" altLang="en-US" b="0"/>
              <a:t>替换：</a:t>
            </a:r>
            <a:r>
              <a:rPr lang="en-US" altLang="zh-CN" b="0">
                <a:solidFill>
                  <a:schemeClr val="accent2"/>
                </a:solidFill>
                <a:sym typeface="+mn-ea"/>
              </a:rPr>
              <a:t>Ctrl</a:t>
            </a:r>
            <a:r>
              <a:rPr lang="en-US" altLang="zh-CN" b="0">
                <a:sym typeface="+mn-ea"/>
              </a:rPr>
              <a:t>+</a:t>
            </a:r>
            <a:r>
              <a:rPr lang="en-US" altLang="zh-CN" b="0">
                <a:solidFill>
                  <a:schemeClr val="accent2"/>
                </a:solidFill>
                <a:sym typeface="+mn-ea"/>
              </a:rPr>
              <a:t>R</a:t>
            </a:r>
            <a:r>
              <a:rPr lang="en-US" altLang="zh-CN" b="0">
                <a:sym typeface="+mn-ea"/>
              </a:rPr>
              <a:t>eplace    </a:t>
            </a:r>
            <a:endParaRPr lang="zh-CN" altLang="en-US" b="0"/>
          </a:p>
          <a:p>
            <a:r>
              <a:rPr lang="zh-CN" altLang="en-US" b="0"/>
              <a:t>切换行注释：</a:t>
            </a:r>
            <a:r>
              <a:rPr lang="en-US" altLang="zh-CN" b="0">
                <a:solidFill>
                  <a:schemeClr val="accent2"/>
                </a:solidFill>
                <a:sym typeface="+mn-ea"/>
              </a:rPr>
              <a:t>Ctrl</a:t>
            </a:r>
            <a:r>
              <a:rPr lang="en-US" altLang="zh-CN" b="0">
                <a:sym typeface="+mn-ea"/>
              </a:rPr>
              <a:t>+</a:t>
            </a:r>
            <a:r>
              <a:rPr lang="en-US" altLang="zh-CN" b="0">
                <a:solidFill>
                  <a:schemeClr val="accent2"/>
                </a:solidFill>
                <a:sym typeface="+mn-ea"/>
              </a:rPr>
              <a:t>/</a:t>
            </a:r>
            <a:r>
              <a:rPr lang="en-US" altLang="zh-CN" b="0">
                <a:sym typeface="+mn-ea"/>
              </a:rPr>
              <a:t>/</a:t>
            </a:r>
            <a:endParaRPr lang="en-US" altLang="zh-CN" b="0">
              <a:sym typeface="+mn-ea"/>
            </a:endParaRPr>
          </a:p>
          <a:p>
            <a:r>
              <a:rPr lang="zh-CN" altLang="en-US" b="0"/>
              <a:t>编译：                运行：               编译运行：</a:t>
            </a:r>
            <a:endParaRPr lang="zh-CN" altLang="en-US" b="0"/>
          </a:p>
        </p:txBody>
      </p:sp>
      <p:sp>
        <p:nvSpPr>
          <p:cNvPr id="5" name="文本框 4"/>
          <p:cNvSpPr txBox="1"/>
          <p:nvPr/>
        </p:nvSpPr>
        <p:spPr>
          <a:xfrm>
            <a:off x="2484120" y="6165215"/>
            <a:ext cx="3535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工欲善其工，必先利其器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24075" y="5229225"/>
            <a:ext cx="796290" cy="5219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</a:rPr>
              <a:t>F9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84345" y="5229225"/>
            <a:ext cx="820420" cy="5219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</a:rPr>
              <a:t>F10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36460" y="5229225"/>
            <a:ext cx="820420" cy="5219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</a:rPr>
              <a:t>F11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本章讨论的重要概念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/>
              <a:t>基本字符，名字，标识符，关键字，数据，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类型，类型名，文字量，整数类型，长整数类型，表示范围，十进制写法，实数类型，浮点类型，双精度类型，长双精度类型，字符类型，特殊字符，字符串，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运算符，表达式，计算，一元运算符，二元运算符，运算对象，算术运算符（+、-、*、/、%），算术表达式，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优先级，结合方式，求值顺序，溢出，类型转换，类型强制，数学函数，函数的类型特征，函数名，参数表，返回值类型，函数调用，实际参数，函数调用时的类型转换，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输出流对象cout，插入运算符 &lt;&lt;，函数printf，格式描述串，转换描述，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数制，二进制，数据存储单位，位(bit)，字节(Byte)，KB，MB，GB，机器数，定点整数，浮点数。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3632,&quot;width&quot;:2615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c2049ce2-d1ea-478f-a6f1-b1dd2b7464a3"/>
  <p:tag name="COMMONDATA" val="eyJoZGlkIjoiYmRiNTE1MmEyZDhhZTMzNTJjZjBhMDU0NTAxYTI1YTMifQ=="/>
</p:tagLst>
</file>

<file path=ppt/tags/tag2.xml><?xml version="1.0" encoding="utf-8"?>
<p:tagLst xmlns:p="http://schemas.openxmlformats.org/presentationml/2006/main">
  <p:tag name="TABLE_ENDDRAG_ORIGIN_RECT" val="279*31"/>
  <p:tag name="TABLE_ENDDRAG_RECT" val="240*258*279*31"/>
</p:tagLst>
</file>

<file path=ppt/tags/tag3.xml><?xml version="1.0" encoding="utf-8"?>
<p:tagLst xmlns:p="http://schemas.openxmlformats.org/presentationml/2006/main">
  <p:tag name="KSO_WM_UNIT_TABLE_BEAUTIFY" val="{65ec9b5d-fefe-49ee-9e21-c430b24356d2}"/>
</p:tagLst>
</file>

<file path=ppt/tags/tag4.xml><?xml version="1.0" encoding="utf-8"?>
<p:tagLst xmlns:p="http://schemas.openxmlformats.org/presentationml/2006/main">
  <p:tag name="TABLE_ENDDRAG_ORIGIN_RECT" val="271*36"/>
  <p:tag name="TABLE_ENDDRAG_RECT" val="388*352*271*36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{e7d9f53e-5062-40e8-9a81-4c744d7c1108}"/>
</p:tagLst>
</file>

<file path=ppt/tags/tag7.xml><?xml version="1.0" encoding="utf-8"?>
<p:tagLst xmlns:p="http://schemas.openxmlformats.org/presentationml/2006/main">
  <p:tag name="KSO_WM_UNIT_TABLE_BEAUTIFY" val="smartTable{0f50a537-5568-43ec-8d03-32af0f29cbfa}"/>
</p:tagLst>
</file>

<file path=ppt/tags/tag8.xml><?xml version="1.0" encoding="utf-8"?>
<p:tagLst xmlns:p="http://schemas.openxmlformats.org/presentationml/2006/main">
  <p:tag name="TABLE_ENDDRAG_ORIGIN_RECT" val="679*411"/>
  <p:tag name="TABLE_ENDDRAG_RECT" val="36*99*679*411"/>
</p:tagLst>
</file>

<file path=ppt/tags/tag9.xml><?xml version="1.0" encoding="utf-8"?>
<p:tagLst xmlns:p="http://schemas.openxmlformats.org/presentationml/2006/main">
  <p:tag name="TABLE_ENDDRAG_ORIGIN_RECT" val="684*23"/>
  <p:tag name="TABLE_ENDDRAG_RECT" val="14*333*684*23"/>
</p:tagLst>
</file>

<file path=ppt/theme/theme1.xml><?xml version="1.0" encoding="utf-8"?>
<a:theme xmlns:a="http://schemas.openxmlformats.org/drawingml/2006/main" name="1_草色遥看">
  <a:themeElements>
    <a:clrScheme name="Adjacency">
      <a:dk1>
        <a:srgbClr val="000000"/>
      </a:dk1>
      <a:lt1>
        <a:srgbClr val="CCFFCC"/>
      </a:lt1>
      <a:dk2>
        <a:srgbClr val="FF00FF"/>
      </a:dk2>
      <a:lt2>
        <a:srgbClr val="66FFCC"/>
      </a:lt2>
      <a:accent1>
        <a:srgbClr val="FFFF99"/>
      </a:accent1>
      <a:accent2>
        <a:srgbClr val="CC0000"/>
      </a:accent2>
      <a:accent3>
        <a:srgbClr val="E2FFE2"/>
      </a:accent3>
      <a:accent4>
        <a:srgbClr val="0000FF"/>
      </a:accent4>
      <a:accent5>
        <a:srgbClr val="FFFFCA"/>
      </a:accent5>
      <a:accent6>
        <a:srgbClr val="8D01B5"/>
      </a:accent6>
      <a:hlink>
        <a:srgbClr val="0000FF"/>
      </a:hlink>
      <a:folHlink>
        <a:srgbClr val="9900CC"/>
      </a:folHlink>
    </a:clrScheme>
    <a:fontScheme name="">
      <a:majorFont>
        <a:latin typeface="Cambria Math"/>
        <a:ea typeface="华文中宋"/>
        <a:cs typeface=""/>
      </a:majorFont>
      <a:minorFont>
        <a:latin typeface="Cambria Math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accent2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lang="zh-CN" altLang="en-US" dirty="0">
            <a:ea typeface="华文中宋" panose="02010600040101010101" charset="-122"/>
            <a:sym typeface="+mn-ea"/>
          </a:defRPr>
        </a:defPPr>
      </a:lstStyle>
    </a:tx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E5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3300"/>
        </a:dk2>
        <a:lt2>
          <a:srgbClr val="808080"/>
        </a:lt2>
        <a:accent1>
          <a:srgbClr val="00CC99"/>
        </a:accent1>
        <a:accent2>
          <a:srgbClr val="CC00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B700B7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CC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E5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CC00CC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E2FFE2"/>
        </a:accent3>
        <a:accent4>
          <a:srgbClr val="000000"/>
        </a:accent4>
        <a:accent5>
          <a:srgbClr val="AAE2CA"/>
        </a:accent5>
        <a:accent6>
          <a:srgbClr val="E5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CC00CC"/>
        </a:dk2>
        <a:lt2>
          <a:srgbClr val="808080"/>
        </a:lt2>
        <a:accent1>
          <a:srgbClr val="66CCFF"/>
        </a:accent1>
        <a:accent2>
          <a:srgbClr val="FF0000"/>
        </a:accent2>
        <a:accent3>
          <a:srgbClr val="E2FFE2"/>
        </a:accent3>
        <a:accent4>
          <a:srgbClr val="000000"/>
        </a:accent4>
        <a:accent5>
          <a:srgbClr val="B9E2FF"/>
        </a:accent5>
        <a:accent6>
          <a:srgbClr val="E5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CC00CC"/>
        </a:dk2>
        <a:lt2>
          <a:srgbClr val="808080"/>
        </a:lt2>
        <a:accent1>
          <a:srgbClr val="66CCFF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B9E2FF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CC00CC"/>
        </a:dk2>
        <a:lt2>
          <a:srgbClr val="808080"/>
        </a:lt2>
        <a:accent1>
          <a:srgbClr val="CCECFF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808080"/>
        </a:lt2>
        <a:accent1>
          <a:srgbClr val="CCECFF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808080"/>
        </a:lt2>
        <a:accent1>
          <a:srgbClr val="66FF66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B9FFB9"/>
        </a:accent5>
        <a:accent6>
          <a:srgbClr val="B70000"/>
        </a:accent6>
        <a:hlink>
          <a:srgbClr val="0000FF"/>
        </a:hlink>
        <a:folHlink>
          <a:srgbClr val="CC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新宋体"/>
        <a:font script="Hant" typeface="新細明體"/>
        <a:font script="Arab" typeface="Cambria"/>
        <a:font script="Hebr" typeface="Cambri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mbri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新宋体"/>
        <a:font script="Hant" typeface="新細明體"/>
        <a:font script="Arab" typeface="Cambria"/>
        <a:font script="Hebr" typeface="Cambri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mbri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新宋体"/>
        <a:font script="Hant" typeface="新細明體"/>
        <a:font script="Arab" typeface="Cambria"/>
        <a:font script="Hebr" typeface="Cambri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mbri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新宋体"/>
        <a:font script="Hant" typeface="新細明體"/>
        <a:font script="Arab" typeface="Cambria"/>
        <a:font script="Hebr" typeface="Cambri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mbri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《从问题到程序》 1 程序设计和C语言</Template>
  <TotalTime>0</TotalTime>
  <Words>20918</Words>
  <Application>WPS 演示</Application>
  <PresentationFormat>全屏显示(4:3)</PresentationFormat>
  <Paragraphs>1674</Paragraphs>
  <Slides>107</Slides>
  <Notes>11</Notes>
  <HiddenSlides>4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107</vt:i4>
      </vt:variant>
    </vt:vector>
  </HeadingPairs>
  <TitlesOfParts>
    <vt:vector size="140" baseType="lpstr">
      <vt:lpstr>Arial</vt:lpstr>
      <vt:lpstr>宋体</vt:lpstr>
      <vt:lpstr>Wingdings</vt:lpstr>
      <vt:lpstr>Cambria</vt:lpstr>
      <vt:lpstr>华文中宋</vt:lpstr>
      <vt:lpstr>Cambria Math</vt:lpstr>
      <vt:lpstr>Times New Roman</vt:lpstr>
      <vt:lpstr>黑体</vt:lpstr>
      <vt:lpstr>新宋体</vt:lpstr>
      <vt:lpstr>楷体</vt:lpstr>
      <vt:lpstr>微软雅黑</vt:lpstr>
      <vt:lpstr>Arial Unicode MS</vt:lpstr>
      <vt:lpstr>Wingdings</vt:lpstr>
      <vt:lpstr>Symbol</vt:lpstr>
      <vt:lpstr>1_草色遥看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Equation.KSEE3</vt:lpstr>
      <vt:lpstr>Equation.3</vt:lpstr>
      <vt:lpstr>Equation.3</vt:lpstr>
      <vt:lpstr>Equation.3</vt:lpstr>
      <vt:lpstr>第 2 章   数据与简单计算程序</vt:lpstr>
      <vt:lpstr>PowerPoint 演示文稿</vt:lpstr>
      <vt:lpstr>第 2 章  数据与简单计算程序</vt:lpstr>
      <vt:lpstr>2.1  基本字符、名字表示、标识符和关键字</vt:lpstr>
      <vt:lpstr>PowerPoint 演示文稿</vt:lpstr>
      <vt:lpstr>PowerPoint 演示文稿</vt:lpstr>
      <vt:lpstr>PowerPoint 演示文稿</vt:lpstr>
      <vt:lpstr>2.2 数据、类型和简单程序</vt:lpstr>
      <vt:lpstr>PowerPoint 演示文稿</vt:lpstr>
      <vt:lpstr>2.2.1　几个常用类型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2 章  数据与简单计算程序</vt:lpstr>
      <vt:lpstr>2.3 运算符、表达式与计算</vt:lpstr>
      <vt:lpstr>2.3.1 算术运算符</vt:lpstr>
      <vt:lpstr>2.3.2 算术表达式</vt:lpstr>
      <vt:lpstr>PowerPoint 演示文稿</vt:lpstr>
      <vt:lpstr>PowerPoint 演示文稿</vt:lpstr>
      <vt:lpstr>2.3.3 表达式的求值</vt:lpstr>
      <vt:lpstr>PowerPoint 演示文稿</vt:lpstr>
      <vt:lpstr>PowerPoint 演示文稿</vt:lpstr>
      <vt:lpstr>PowerPoint 演示文稿</vt:lpstr>
      <vt:lpstr>2.3.4 计算和类型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2.3.5  简单计算程序</vt:lpstr>
      <vt:lpstr>PowerPoint 演示文稿</vt:lpstr>
      <vt:lpstr>PowerPoint 演示文稿</vt:lpstr>
      <vt:lpstr>PowerPoint 演示文稿</vt:lpstr>
      <vt:lpstr>第 2 章  数据与简单计算程序</vt:lpstr>
      <vt:lpstr>2.4　数学函数库及其使用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2.4.3 函数调用中的类型转换</vt:lpstr>
      <vt:lpstr>PowerPoint 演示文稿</vt:lpstr>
      <vt:lpstr>2.4.3 inf 与 nan</vt:lpstr>
      <vt:lpstr>PowerPoint 演示文稿</vt:lpstr>
      <vt:lpstr>第 2 章  数据与简单计算程序</vt:lpstr>
      <vt:lpstr>2.5  基本输出功能</vt:lpstr>
      <vt:lpstr>PowerPoint 演示文稿</vt:lpstr>
      <vt:lpstr>PowerPoint 演示文稿</vt:lpstr>
      <vt:lpstr>PowerPoint 演示文稿</vt:lpstr>
      <vt:lpstr>PowerPoint 演示文稿</vt:lpstr>
      <vt:lpstr>*2.5.2  printf 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2 章  数据与简单计算程序</vt:lpstr>
      <vt:lpstr>*2.6  计算机中的数值表示与存储</vt:lpstr>
      <vt:lpstr>数据在计算机中的表示</vt:lpstr>
      <vt:lpstr>2.6.1  进位计数制</vt:lpstr>
      <vt:lpstr>PowerPoint 演示文稿</vt:lpstr>
      <vt:lpstr>PowerPoint 演示文稿</vt:lpstr>
      <vt:lpstr>PowerPoint 演示文稿</vt:lpstr>
      <vt:lpstr>几种常用数制的表示方法：</vt:lpstr>
      <vt:lpstr>二进制系统</vt:lpstr>
      <vt:lpstr>数制转换</vt:lpstr>
      <vt:lpstr>PowerPoint 演示文稿</vt:lpstr>
      <vt:lpstr>PowerPoint 演示文稿</vt:lpstr>
      <vt:lpstr>PowerPoint 演示文稿</vt:lpstr>
      <vt:lpstr>PowerPoint 演示文稿</vt:lpstr>
      <vt:lpstr>计算机中的数据存储单位</vt:lpstr>
      <vt:lpstr>PowerPoint 演示文稿</vt:lpstr>
      <vt:lpstr>PowerPoint 演示文稿</vt:lpstr>
      <vt:lpstr>2.6.3 数据表示</vt:lpstr>
      <vt:lpstr>带符号数的代码表示</vt:lpstr>
      <vt:lpstr>PowerPoint 演示文稿</vt:lpstr>
      <vt:lpstr>数值型数据</vt:lpstr>
      <vt:lpstr>PowerPoint 演示文稿</vt:lpstr>
      <vt:lpstr>PowerPoint 演示文稿</vt:lpstr>
      <vt:lpstr>PowerPoint 演示文稿</vt:lpstr>
      <vt:lpstr>第 2 章  数据与简单计算程序</vt:lpstr>
      <vt:lpstr>2.7 Dev-C++中的辅助编辑功能</vt:lpstr>
      <vt:lpstr>PowerPoint 演示文稿</vt:lpstr>
      <vt:lpstr>PowerPoint 演示文稿</vt:lpstr>
      <vt:lpstr>本章讨论的重要概念</vt:lpstr>
      <vt:lpstr>PowerPoint 演示文稿</vt:lpstr>
      <vt:lpstr>第二周上机练习</vt:lpstr>
      <vt:lpstr>PowerPoint 演示文稿</vt:lpstr>
      <vt:lpstr>PowerPoint 演示文稿</vt:lpstr>
      <vt:lpstr>PowerPoint 演示文稿</vt:lpstr>
      <vt:lpstr>PowerPoint 演示文稿</vt:lpstr>
      <vt:lpstr>第2周上机编程练习</vt:lpstr>
      <vt:lpstr>PowerPoint 演示文稿</vt:lpstr>
    </vt:vector>
  </TitlesOfParts>
  <Company>北京大学  华中师范大学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从问题到程序——数据对象与计算</dc:title>
  <dc:creator>裘宗燕  李安邦</dc:creator>
  <cp:lastModifiedBy>安邦24</cp:lastModifiedBy>
  <cp:revision>168</cp:revision>
  <cp:lastPrinted>2003-03-12T00:22:00Z</cp:lastPrinted>
  <dcterms:created xsi:type="dcterms:W3CDTF">1999-04-15T01:17:00Z</dcterms:created>
  <dcterms:modified xsi:type="dcterms:W3CDTF">2023-07-06T01:28:13Z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86324DEB6CCC4CFCA04A29429896CF0E</vt:lpwstr>
  </property>
</Properties>
</file>