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3"/>
  </p:handoutMasterIdLst>
  <p:sldIdLst>
    <p:sldId id="256" r:id="rId3"/>
    <p:sldId id="350" r:id="rId5"/>
    <p:sldId id="257" r:id="rId6"/>
    <p:sldId id="433" r:id="rId7"/>
    <p:sldId id="258" r:id="rId8"/>
    <p:sldId id="259" r:id="rId9"/>
    <p:sldId id="435" r:id="rId10"/>
    <p:sldId id="261" r:id="rId11"/>
    <p:sldId id="262" r:id="rId12"/>
    <p:sldId id="264" r:id="rId13"/>
    <p:sldId id="367" r:id="rId14"/>
    <p:sldId id="366" r:id="rId15"/>
    <p:sldId id="453" r:id="rId16"/>
    <p:sldId id="454" r:id="rId17"/>
    <p:sldId id="265" r:id="rId18"/>
    <p:sldId id="469" r:id="rId19"/>
    <p:sldId id="456" r:id="rId20"/>
    <p:sldId id="369" r:id="rId21"/>
    <p:sldId id="266" r:id="rId22"/>
    <p:sldId id="271" r:id="rId23"/>
    <p:sldId id="672" r:id="rId24"/>
    <p:sldId id="273" r:id="rId25"/>
    <p:sldId id="409" r:id="rId26"/>
    <p:sldId id="457" r:id="rId27"/>
    <p:sldId id="269" r:id="rId28"/>
    <p:sldId id="398" r:id="rId29"/>
    <p:sldId id="458" r:id="rId30"/>
    <p:sldId id="459" r:id="rId31"/>
    <p:sldId id="565" r:id="rId32"/>
    <p:sldId id="566" r:id="rId33"/>
    <p:sldId id="462" r:id="rId34"/>
    <p:sldId id="674" r:id="rId35"/>
    <p:sldId id="567" r:id="rId36"/>
    <p:sldId id="568" r:id="rId37"/>
    <p:sldId id="463" r:id="rId38"/>
    <p:sldId id="465" r:id="rId39"/>
    <p:sldId id="467" r:id="rId40"/>
    <p:sldId id="468" r:id="rId41"/>
    <p:sldId id="571" r:id="rId42"/>
    <p:sldId id="436" r:id="rId43"/>
    <p:sldId id="470" r:id="rId44"/>
    <p:sldId id="471" r:id="rId45"/>
    <p:sldId id="442" r:id="rId46"/>
    <p:sldId id="443" r:id="rId47"/>
    <p:sldId id="444" r:id="rId48"/>
    <p:sldId id="445" r:id="rId49"/>
    <p:sldId id="446" r:id="rId50"/>
    <p:sldId id="437" r:id="rId51"/>
    <p:sldId id="297" r:id="rId52"/>
    <p:sldId id="298" r:id="rId53"/>
    <p:sldId id="479" r:id="rId54"/>
    <p:sldId id="477" r:id="rId55"/>
    <p:sldId id="480" r:id="rId56"/>
    <p:sldId id="481" r:id="rId57"/>
    <p:sldId id="482" r:id="rId58"/>
    <p:sldId id="478" r:id="rId59"/>
    <p:sldId id="349" r:id="rId60"/>
    <p:sldId id="421" r:id="rId61"/>
    <p:sldId id="492" r:id="rId62"/>
    <p:sldId id="490" r:id="rId63"/>
    <p:sldId id="306" r:id="rId64"/>
    <p:sldId id="491" r:id="rId65"/>
    <p:sldId id="493" r:id="rId66"/>
    <p:sldId id="494" r:id="rId67"/>
    <p:sldId id="495" r:id="rId68"/>
    <p:sldId id="498" r:id="rId69"/>
    <p:sldId id="611" r:id="rId70"/>
    <p:sldId id="676" r:id="rId71"/>
    <p:sldId id="675" r:id="rId72"/>
  </p:sldIdLst>
  <p:sldSz cx="9144000" cy="6858000" type="screen4x3"/>
  <p:notesSz cx="7099300" cy="10234295"/>
  <p:custDataLst>
    <p:tags r:id="rId77"/>
  </p:custDataLst>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111111"/>
    <a:srgbClr val="FFFF99"/>
    <a:srgbClr val="96969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87374"/>
  </p:normalViewPr>
  <p:slideViewPr>
    <p:cSldViewPr showGuides="1">
      <p:cViewPr varScale="1">
        <p:scale>
          <a:sx n="74" d="100"/>
          <a:sy n="74" d="100"/>
        </p:scale>
        <p:origin x="396" y="72"/>
      </p:cViewPr>
      <p:guideLst>
        <p:guide orient="horz" pos="2880"/>
        <p:guide pos="21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9.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eaLnBrk="1" hangingPunct="1"/>
            <a:endParaRPr lang="zh-CN" altLang="en-US" sz="1300" dirty="0"/>
          </a:p>
        </p:txBody>
      </p:sp>
      <p:sp>
        <p:nvSpPr>
          <p:cNvPr id="3075" name="日期占位符 3074"/>
          <p:cNvSpPr>
            <a:spLocks noGrp="1"/>
          </p:cNvSpPr>
          <p:nvPr>
            <p:ph type="dt" sz="quarter" idx="1"/>
          </p:nvPr>
        </p:nvSpPr>
        <p:spPr>
          <a:xfrm>
            <a:off x="4022725" y="0"/>
            <a:ext cx="3076575" cy="511175"/>
          </a:xfrm>
          <a:prstGeom prst="rect">
            <a:avLst/>
          </a:prstGeom>
          <a:noFill/>
          <a:ln w="9525">
            <a:noFill/>
          </a:ln>
        </p:spPr>
        <p:txBody>
          <a:bodyPr lIns="99048" tIns="49524" rIns="99048" bIns="49524"/>
          <a:lstStyle/>
          <a:p>
            <a:pPr lvl="0" algn="r" defTabSz="990600" eaLnBrk="1" hangingPunct="1"/>
            <a:endParaRPr lang="zh-CN" altLang="en-US" sz="1300" dirty="0"/>
          </a:p>
        </p:txBody>
      </p:sp>
      <p:sp>
        <p:nvSpPr>
          <p:cNvPr id="3076" name="页脚占位符 3075"/>
          <p:cNvSpPr>
            <a:spLocks noGrp="1"/>
          </p:cNvSpPr>
          <p:nvPr>
            <p:ph type="ftr" sz="quarter" idx="2"/>
          </p:nvPr>
        </p:nvSpPr>
        <p:spPr>
          <a:xfrm>
            <a:off x="0" y="9723438"/>
            <a:ext cx="3076575" cy="511175"/>
          </a:xfrm>
          <a:prstGeom prst="rect">
            <a:avLst/>
          </a:prstGeom>
          <a:noFill/>
          <a:ln w="9525">
            <a:noFill/>
          </a:ln>
        </p:spPr>
        <p:txBody>
          <a:bodyPr lIns="99048" tIns="49524" rIns="99048" bIns="49524" anchor="b"/>
          <a:lstStyle/>
          <a:p>
            <a:pPr lvl="0" defTabSz="990600" eaLnBrk="1" hangingPunct="1"/>
            <a:endParaRPr lang="zh-CN" altLang="en-US" sz="1300" dirty="0"/>
          </a:p>
        </p:txBody>
      </p:sp>
      <p:sp>
        <p:nvSpPr>
          <p:cNvPr id="3077" name="灯片编号占位符 3076"/>
          <p:cNvSpPr>
            <a:spLocks noGrp="1"/>
          </p:cNvSpPr>
          <p:nvPr>
            <p:ph type="sldNum" sz="quarter" idx="3"/>
          </p:nvPr>
        </p:nvSpPr>
        <p:spPr>
          <a:xfrm>
            <a:off x="4022725" y="9723438"/>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eaLnBrk="1" hangingPunct="1"/>
            <a:endParaRPr lang="zh-CN" altLang="en-US" sz="1300" dirty="0"/>
          </a:p>
        </p:txBody>
      </p:sp>
      <p:sp>
        <p:nvSpPr>
          <p:cNvPr id="2051" name="日期占位符 2050"/>
          <p:cNvSpPr>
            <a:spLocks noGrp="1"/>
          </p:cNvSpPr>
          <p:nvPr>
            <p:ph type="dt" idx="1"/>
          </p:nvPr>
        </p:nvSpPr>
        <p:spPr>
          <a:xfrm>
            <a:off x="4022725" y="0"/>
            <a:ext cx="3076575" cy="511175"/>
          </a:xfrm>
          <a:prstGeom prst="rect">
            <a:avLst/>
          </a:prstGeom>
          <a:noFill/>
          <a:ln w="9525">
            <a:noFill/>
          </a:ln>
        </p:spPr>
        <p:txBody>
          <a:bodyPr lIns="99048" tIns="49524" rIns="99048" bIns="49524"/>
          <a:lstStyle/>
          <a:p>
            <a:pPr lvl="0" algn="r" defTabSz="990600" eaLnBrk="1" hangingPunct="1"/>
            <a:endParaRPr lang="zh-CN" altLang="en-US" sz="1300" dirty="0"/>
          </a:p>
        </p:txBody>
      </p:sp>
      <p:sp>
        <p:nvSpPr>
          <p:cNvPr id="2052" name="幻灯片图像占位符 2051"/>
          <p:cNvSpPr>
            <a:spLocks noGrp="1" noRot="1" noChangeAspect="1"/>
          </p:cNvSpPr>
          <p:nvPr>
            <p:ph type="sldImg" idx="2"/>
          </p:nvPr>
        </p:nvSpPr>
        <p:spPr>
          <a:xfrm>
            <a:off x="990600" y="768350"/>
            <a:ext cx="5118100" cy="3836988"/>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946150" y="4860925"/>
            <a:ext cx="5207000" cy="4605338"/>
          </a:xfrm>
          <a:prstGeom prst="rect">
            <a:avLst/>
          </a:prstGeom>
          <a:noFill/>
          <a:ln w="9525">
            <a:noFill/>
          </a:ln>
        </p:spPr>
        <p:txBody>
          <a:bodyPr lIns="99048" tIns="49524" rIns="99048" bIns="49524"/>
          <a:lstStyle/>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2053"/>
          <p:cNvSpPr>
            <a:spLocks noGrp="1"/>
          </p:cNvSpPr>
          <p:nvPr>
            <p:ph type="ftr" sz="quarter" idx="4"/>
          </p:nvPr>
        </p:nvSpPr>
        <p:spPr>
          <a:xfrm>
            <a:off x="0" y="9723438"/>
            <a:ext cx="3076575" cy="511175"/>
          </a:xfrm>
          <a:prstGeom prst="rect">
            <a:avLst/>
          </a:prstGeom>
          <a:noFill/>
          <a:ln w="9525">
            <a:noFill/>
          </a:ln>
        </p:spPr>
        <p:txBody>
          <a:bodyPr lIns="99048" tIns="49524" rIns="99048" bIns="49524" anchor="b"/>
          <a:lstStyle/>
          <a:p>
            <a:pPr lvl="0" defTabSz="990600" eaLnBrk="1" hangingPunct="1"/>
            <a:endParaRPr lang="zh-CN" altLang="en-US" sz="1300" dirty="0"/>
          </a:p>
        </p:txBody>
      </p:sp>
      <p:sp>
        <p:nvSpPr>
          <p:cNvPr id="2055" name="灯片编号占位符 2054"/>
          <p:cNvSpPr>
            <a:spLocks noGrp="1"/>
          </p:cNvSpPr>
          <p:nvPr>
            <p:ph type="sldNum" sz="quarter" idx="5"/>
          </p:nvPr>
        </p:nvSpPr>
        <p:spPr>
          <a:xfrm>
            <a:off x="4022725" y="9723438"/>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新宋体" panose="02010609030101010101" pitchFamily="49"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华中师范大学物理学院    李安邦</a:t>
            </a:r>
            <a:endParaRPr lang="zh-CN" altLang="en-US" kern="1200" baseline="0" dirty="0">
              <a:latin typeface="Cambria" panose="02040503050406030204" pitchFamily="18" charset="0"/>
              <a:ea typeface="新宋体" panose="02010609030101010101" pitchFamily="49" charset="-122"/>
            </a:endParaRPr>
          </a:p>
          <a:p>
            <a:endParaRPr lang="zh-CN" altLang="en-US"/>
          </a:p>
        </p:txBody>
      </p:sp>
      <p:sp>
        <p:nvSpPr>
          <p:cNvPr id="4" name="灯片编号占位符 3"/>
          <p:cNvSpPr>
            <a:spLocks noGrp="1"/>
          </p:cNvSpPr>
          <p:nvPr>
            <p:ph type="sldNum" sz="quarter" idx="5"/>
          </p:nvPr>
        </p:nvSpPr>
        <p:spPr/>
        <p:txBody>
          <a:bodyPr/>
          <a:p>
            <a:pPr lvl="0" algn="r" defTabSz="9906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75458" name="幻灯片图像占位符 275457"/>
          <p:cNvSpPr>
            <a:spLocks noGrp="1" noRot="1" noChangeAspect="1" noTextEdit="1"/>
          </p:cNvSpPr>
          <p:nvPr>
            <p:ph type="sldImg"/>
          </p:nvPr>
        </p:nvSpPr>
        <p:spPr>
          <a:xfrm>
            <a:off x="992188" y="768350"/>
            <a:ext cx="5114925" cy="3836988"/>
          </a:xfrm>
        </p:spPr>
      </p:sp>
      <p:sp>
        <p:nvSpPr>
          <p:cNvPr id="275459" name="文本占位符 275458"/>
          <p:cNvSpPr>
            <a:spLocks noGrp="1"/>
          </p:cNvSpPr>
          <p:nvPr>
            <p:ph type="body" idx="1"/>
          </p:nvPr>
        </p:nvSpPr>
        <p:spPr/>
        <p:txBody>
          <a:bodyPr lIns="99048" tIns="49524" rIns="99048" bIns="49524"/>
          <a:lstStyle/>
          <a:p>
            <a:pPr lvl="0"/>
            <a:r>
              <a:rPr lang="zh-CN" altLang="en-US" sz="1400" dirty="0"/>
              <a:t>第</a:t>
            </a:r>
            <a:r>
              <a:rPr lang="en-US" altLang="zh-CN" sz="1400" dirty="0"/>
              <a:t>3</a:t>
            </a:r>
            <a:r>
              <a:rPr lang="zh-CN" altLang="en-US" sz="1400" dirty="0"/>
              <a:t>章  变量和控制结构</a:t>
            </a:r>
            <a:endParaRPr lang="zh-CN" altLang="en-US" sz="1400" dirty="0"/>
          </a:p>
          <a:p>
            <a:pPr lvl="0"/>
            <a:r>
              <a:rPr lang="en-US" altLang="zh-CN" sz="1400" dirty="0"/>
              <a:t>3.1  </a:t>
            </a:r>
            <a:r>
              <a:rPr lang="zh-CN" altLang="en-US" sz="1400" dirty="0"/>
              <a:t>语句、复合结构和顺序程序</a:t>
            </a:r>
            <a:endParaRPr lang="zh-CN" altLang="en-US" sz="1400" dirty="0"/>
          </a:p>
          <a:p>
            <a:pPr lvl="0"/>
            <a:r>
              <a:rPr lang="en-US" altLang="zh-CN" sz="1400" dirty="0"/>
              <a:t>3.2  </a:t>
            </a:r>
            <a:r>
              <a:rPr lang="zh-CN" altLang="en-US" sz="1400" dirty="0"/>
              <a:t>变量</a:t>
            </a:r>
            <a:r>
              <a:rPr lang="en-US" altLang="zh-CN" sz="1400">
                <a:latin typeface="Cambria" panose="02040503050406030204" pitchFamily="18" charset="0"/>
              </a:rPr>
              <a:t>——</a:t>
            </a:r>
            <a:r>
              <a:rPr lang="zh-CN" altLang="en-US" sz="1400" dirty="0"/>
              <a:t>概念、定义和使用</a:t>
            </a:r>
            <a:endParaRPr lang="zh-CN" altLang="en-US" sz="1400" dirty="0"/>
          </a:p>
          <a:p>
            <a:pPr lvl="1"/>
            <a:r>
              <a:rPr lang="en-US" altLang="zh-CN" sz="1400" dirty="0"/>
              <a:t>3.2.1 </a:t>
            </a:r>
            <a:r>
              <a:rPr lang="zh-CN" altLang="en-US" sz="1400" dirty="0"/>
              <a:t>变量的定义</a:t>
            </a:r>
            <a:endParaRPr lang="zh-CN" altLang="en-US" sz="1400" dirty="0"/>
          </a:p>
          <a:p>
            <a:pPr lvl="1"/>
            <a:r>
              <a:rPr lang="en-US" altLang="zh-CN" sz="1400" dirty="0"/>
              <a:t>3.2.2 </a:t>
            </a:r>
            <a:r>
              <a:rPr lang="zh-CN" altLang="en-US" sz="1400" dirty="0"/>
              <a:t>变量的使用：赋值与取值</a:t>
            </a:r>
            <a:endParaRPr lang="zh-CN" altLang="en-US" sz="1400" dirty="0"/>
          </a:p>
          <a:p>
            <a:pPr lvl="0"/>
            <a:r>
              <a:rPr lang="en-US" altLang="zh-CN" sz="1400" dirty="0"/>
              <a:t>3.3  </a:t>
            </a:r>
            <a:r>
              <a:rPr lang="zh-CN" altLang="en-US" sz="1400" dirty="0"/>
              <a:t>数据输入</a:t>
            </a:r>
            <a:endParaRPr lang="zh-CN" altLang="en-US" sz="1400" dirty="0"/>
          </a:p>
          <a:p>
            <a:pPr lvl="0"/>
            <a:r>
              <a:rPr lang="en-US" altLang="zh-CN" sz="1400" dirty="0"/>
              <a:t>3.4  </a:t>
            </a:r>
            <a:r>
              <a:rPr lang="zh-CN" altLang="en-US" sz="1400" dirty="0"/>
              <a:t>关系表达式与逻辑表达式</a:t>
            </a:r>
            <a:endParaRPr lang="zh-CN" altLang="en-US" sz="1400" dirty="0"/>
          </a:p>
          <a:p>
            <a:pPr lvl="1"/>
            <a:r>
              <a:rPr lang="en-US" altLang="zh-CN" sz="1400" dirty="0"/>
              <a:t>3.4.1 </a:t>
            </a:r>
            <a:r>
              <a:rPr lang="zh-CN" altLang="en-US" sz="1400" dirty="0"/>
              <a:t>关系运算符与关系表达式</a:t>
            </a:r>
            <a:endParaRPr lang="zh-CN" altLang="en-US" sz="1400" dirty="0"/>
          </a:p>
          <a:p>
            <a:pPr lvl="1"/>
            <a:r>
              <a:rPr lang="en-US" altLang="zh-CN" sz="1400" dirty="0"/>
              <a:t>3.4.2 </a:t>
            </a:r>
            <a:r>
              <a:rPr lang="zh-CN" altLang="en-US" sz="1400" dirty="0"/>
              <a:t>逻辑运算符与逻辑表达式</a:t>
            </a:r>
            <a:endParaRPr lang="zh-CN" altLang="en-US" sz="1400" dirty="0"/>
          </a:p>
          <a:p>
            <a:pPr lvl="1"/>
            <a:r>
              <a:rPr lang="en-US" altLang="zh-CN" sz="1400" dirty="0"/>
              <a:t>3.4.3 </a:t>
            </a:r>
            <a:r>
              <a:rPr lang="zh-CN" altLang="en-US" sz="1400" dirty="0"/>
              <a:t>条件表达式</a:t>
            </a:r>
            <a:endParaRPr lang="zh-CN" altLang="en-US" sz="1400" dirty="0"/>
          </a:p>
          <a:p>
            <a:pPr lvl="0"/>
            <a:r>
              <a:rPr lang="en-US" altLang="zh-CN" sz="1400" dirty="0"/>
              <a:t>3.5  </a:t>
            </a:r>
            <a:r>
              <a:rPr lang="zh-CN" altLang="en-US" sz="1400" dirty="0"/>
              <a:t>语句与控制结构</a:t>
            </a:r>
            <a:endParaRPr lang="zh-CN" altLang="en-US" sz="1400" dirty="0"/>
          </a:p>
          <a:p>
            <a:pPr lvl="0"/>
            <a:r>
              <a:rPr lang="en-US" altLang="zh-CN" sz="1400" dirty="0"/>
              <a:t>3.6  </a:t>
            </a:r>
            <a:r>
              <a:rPr lang="zh-CN" altLang="en-US" sz="1400" dirty="0"/>
              <a:t>条件语句</a:t>
            </a:r>
            <a:endParaRPr lang="zh-CN" altLang="en-US" sz="1400" dirty="0"/>
          </a:p>
          <a:p>
            <a:pPr lvl="1"/>
            <a:r>
              <a:rPr lang="en-US" altLang="zh-CN" sz="1400" dirty="0"/>
              <a:t>3.6.1 if </a:t>
            </a:r>
            <a:r>
              <a:rPr lang="zh-CN" altLang="en-US" sz="1400" dirty="0"/>
              <a:t>语句</a:t>
            </a:r>
            <a:endParaRPr lang="zh-CN" altLang="en-US" sz="1400" dirty="0"/>
          </a:p>
          <a:p>
            <a:pPr lvl="1"/>
            <a:r>
              <a:rPr lang="en-US" altLang="zh-CN" sz="1400" dirty="0"/>
              <a:t>3.6.2 if </a:t>
            </a:r>
            <a:r>
              <a:rPr lang="zh-CN" altLang="en-US" sz="1400" dirty="0"/>
              <a:t>语句的嵌套</a:t>
            </a:r>
            <a:endParaRPr lang="zh-CN" altLang="en-US" sz="1400" dirty="0"/>
          </a:p>
          <a:p>
            <a:pPr lvl="1"/>
            <a:r>
              <a:rPr lang="en-US" altLang="zh-CN" sz="1400" dirty="0"/>
              <a:t>3.6.3 if</a:t>
            </a:r>
            <a:r>
              <a:rPr lang="zh-CN" altLang="en-US" sz="1400" dirty="0"/>
              <a:t>语句的优化</a:t>
            </a:r>
            <a:endParaRPr lang="zh-CN" altLang="en-US" sz="1400" dirty="0"/>
          </a:p>
          <a:p>
            <a:pPr lvl="1"/>
            <a:r>
              <a:rPr lang="en-US" altLang="zh-CN" sz="1400" dirty="0"/>
              <a:t>3.6.4 </a:t>
            </a:r>
            <a:r>
              <a:rPr lang="zh-CN" altLang="en-US" sz="1400" dirty="0"/>
              <a:t>使用</a:t>
            </a:r>
            <a:r>
              <a:rPr lang="en-US" altLang="zh-CN" sz="1400" dirty="0"/>
              <a:t>if</a:t>
            </a:r>
            <a:r>
              <a:rPr lang="zh-CN" altLang="en-US" sz="1400" dirty="0"/>
              <a:t>语句的技术</a:t>
            </a:r>
            <a:endParaRPr lang="zh-CN" altLang="en-US" sz="1400" dirty="0"/>
          </a:p>
          <a:p>
            <a:pPr lvl="1"/>
            <a:r>
              <a:rPr lang="en-US" altLang="zh-CN" sz="1400" dirty="0"/>
              <a:t>3.6.5 </a:t>
            </a:r>
            <a:r>
              <a:rPr lang="zh-CN" altLang="en-US" sz="1400" dirty="0"/>
              <a:t>开关语句</a:t>
            </a:r>
            <a:endParaRPr lang="zh-CN" altLang="en-US" sz="1400" dirty="0"/>
          </a:p>
          <a:p>
            <a:pPr lvl="0"/>
            <a:r>
              <a:rPr lang="en-US" altLang="zh-CN" sz="1400" dirty="0"/>
              <a:t>3.7  </a:t>
            </a:r>
            <a:r>
              <a:rPr lang="zh-CN" altLang="en-US" sz="1400" dirty="0"/>
              <a:t>循环语句</a:t>
            </a:r>
            <a:endParaRPr lang="zh-CN" altLang="en-US" sz="1400" dirty="0"/>
          </a:p>
          <a:p>
            <a:pPr lvl="1"/>
            <a:r>
              <a:rPr lang="en-US" altLang="zh-CN" sz="1400" dirty="0"/>
              <a:t>3.7.1 while </a:t>
            </a:r>
            <a:r>
              <a:rPr lang="zh-CN" altLang="en-US" sz="1400" dirty="0"/>
              <a:t>语句</a:t>
            </a:r>
            <a:endParaRPr lang="zh-CN" altLang="en-US" sz="1400" dirty="0"/>
          </a:p>
          <a:p>
            <a:pPr lvl="1"/>
            <a:r>
              <a:rPr lang="en-US" altLang="zh-CN" sz="1400" dirty="0"/>
              <a:t>3.7.2 do-while</a:t>
            </a:r>
            <a:r>
              <a:rPr lang="zh-CN" altLang="en-US" sz="1400" dirty="0"/>
              <a:t>循环结构</a:t>
            </a:r>
            <a:endParaRPr lang="zh-CN" altLang="en-US" sz="1400" dirty="0"/>
          </a:p>
          <a:p>
            <a:pPr lvl="1"/>
            <a:r>
              <a:rPr lang="en-US" altLang="zh-CN" sz="1400" dirty="0"/>
              <a:t>3.7.3 for</a:t>
            </a:r>
            <a:r>
              <a:rPr lang="zh-CN" altLang="en-US" sz="1400" dirty="0"/>
              <a:t>语句</a:t>
            </a:r>
            <a:endParaRPr lang="zh-CN" altLang="en-US" sz="1400" dirty="0"/>
          </a:p>
          <a:p>
            <a:pPr lvl="1"/>
            <a:r>
              <a:rPr lang="en-US" altLang="zh-CN" sz="1400" dirty="0"/>
              <a:t>3.7.4 </a:t>
            </a:r>
            <a:r>
              <a:rPr lang="zh-CN" altLang="en-US" sz="1400" dirty="0"/>
              <a:t>与循环有关的控制语句</a:t>
            </a:r>
            <a:endParaRPr lang="zh-CN" altLang="en-US" sz="1400" dirty="0"/>
          </a:p>
          <a:p>
            <a:pPr lvl="1"/>
            <a:r>
              <a:rPr lang="en-US" altLang="zh-CN" sz="1400" dirty="0"/>
              <a:t>3.7.5  </a:t>
            </a:r>
            <a:r>
              <a:rPr lang="zh-CN" altLang="en-US" sz="1400" dirty="0"/>
              <a:t>死循环</a:t>
            </a:r>
            <a:endParaRPr lang="zh-CN" altLang="en-US" sz="1400" dirty="0"/>
          </a:p>
          <a:p>
            <a:pPr lvl="0"/>
            <a:r>
              <a:rPr lang="en-US" altLang="zh-CN" sz="1400" dirty="0"/>
              <a:t>3.8 </a:t>
            </a:r>
            <a:r>
              <a:rPr lang="zh-CN" altLang="en-US" sz="1400" dirty="0"/>
              <a:t>程序动态除错方法（一）</a:t>
            </a:r>
            <a:endParaRPr lang="zh-CN" altLang="en-US" sz="1400" dirty="0"/>
          </a:p>
          <a:p>
            <a:pPr lvl="1"/>
            <a:r>
              <a:rPr lang="en-US" altLang="zh-CN" sz="1400" dirty="0"/>
              <a:t>3.8.1  </a:t>
            </a:r>
            <a:r>
              <a:rPr lang="zh-CN" altLang="en-US" sz="1400" dirty="0"/>
              <a:t>动态运行错误的分析与确认</a:t>
            </a:r>
            <a:endParaRPr lang="zh-CN" altLang="en-US" sz="1400" dirty="0"/>
          </a:p>
          <a:p>
            <a:pPr lvl="1"/>
            <a:r>
              <a:rPr lang="en-US" altLang="zh-CN" sz="1400" dirty="0"/>
              <a:t>3.8.2  </a:t>
            </a:r>
            <a:r>
              <a:rPr lang="zh-CN" altLang="en-US" sz="1400" dirty="0"/>
              <a:t>排除程序的动态运行错误</a:t>
            </a:r>
            <a:endParaRPr lang="zh-CN" altLang="en-US" sz="1400" dirty="0"/>
          </a:p>
          <a:p>
            <a:pPr lvl="1"/>
            <a:r>
              <a:rPr lang="en-US" altLang="zh-CN" sz="1400" dirty="0"/>
              <a:t>3.8.3  </a:t>
            </a:r>
            <a:r>
              <a:rPr lang="zh-CN" altLang="en-US" sz="1400" dirty="0"/>
              <a:t>源代码的可读性</a:t>
            </a:r>
            <a:endParaRPr lang="zh-CN" altLang="en-US" sz="1400" dirty="0"/>
          </a:p>
          <a:p>
            <a:pPr lvl="0"/>
            <a:r>
              <a:rPr lang="zh-CN" altLang="en-US" sz="1400" dirty="0"/>
              <a:t>本章讨论的重要概念</a:t>
            </a:r>
            <a:endParaRPr lang="zh-CN" altLang="en-US" sz="1400"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43042" name="幻灯片图像占位符 343041"/>
          <p:cNvSpPr>
            <a:spLocks noGrp="1" noRot="1" noChangeAspect="1" noTextEdit="1"/>
          </p:cNvSpPr>
          <p:nvPr>
            <p:ph type="sldImg"/>
          </p:nvPr>
        </p:nvSpPr>
        <p:spPr>
          <a:xfrm>
            <a:off x="992188" y="768350"/>
            <a:ext cx="5114925" cy="3836988"/>
          </a:xfrm>
        </p:spPr>
      </p:sp>
      <p:sp>
        <p:nvSpPr>
          <p:cNvPr id="343043" name="文本占位符 343042"/>
          <p:cNvSpPr>
            <a:spLocks noGrp="1"/>
          </p:cNvSpPr>
          <p:nvPr>
            <p:ph type="body" idx="1"/>
          </p:nvPr>
        </p:nvSpPr>
        <p:spPr/>
        <p:txBody>
          <a:bodyPr lIns="99048" tIns="49524" rIns="99048" bIns="49524"/>
          <a:lstStyle/>
          <a:p>
            <a:pPr lvl="0"/>
            <a:r>
              <a:rPr lang="zh-CN" altLang="en-US" dirty="0"/>
              <a:t>关系运算符的优先级低于算术运算符，高于赋值运算符。其中 </a:t>
            </a:r>
            <a:r>
              <a:rPr lang="en-US" altLang="zh-CN" dirty="0"/>
              <a:t>== </a:t>
            </a:r>
            <a:r>
              <a:rPr lang="zh-CN" altLang="en-US" dirty="0"/>
              <a:t>和 </a:t>
            </a:r>
            <a:r>
              <a:rPr lang="en-US" altLang="zh-CN" dirty="0"/>
              <a:t>!= </a:t>
            </a:r>
            <a:r>
              <a:rPr lang="zh-CN" altLang="en-US" dirty="0"/>
              <a:t>的优先级低于另外四个运算符。关系运算符也自左向右结合，也没有规定参与比较的两个运算对象的计算顺序。</a:t>
            </a:r>
            <a:endParaRPr lang="zh-CN" altLang="en-US" dirty="0"/>
          </a:p>
          <a:p>
            <a:pPr lvl="0"/>
            <a:endParaRPr lang="zh-CN" altLang="en-US" dirty="0"/>
          </a:p>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53282" name="幻灯片图像占位符 353281"/>
          <p:cNvSpPr>
            <a:spLocks noGrp="1" noRot="1" noChangeAspect="1" noTextEdit="1"/>
          </p:cNvSpPr>
          <p:nvPr>
            <p:ph type="sldImg"/>
          </p:nvPr>
        </p:nvSpPr>
        <p:spPr>
          <a:xfrm>
            <a:off x="992188" y="768350"/>
            <a:ext cx="5114925" cy="3836988"/>
          </a:xfrm>
        </p:spPr>
      </p:sp>
      <p:sp>
        <p:nvSpPr>
          <p:cNvPr id="353283" name="文本占位符 353282"/>
          <p:cNvSpPr>
            <a:spLocks noGrp="1"/>
          </p:cNvSpPr>
          <p:nvPr>
            <p:ph type="body" idx="1"/>
          </p:nvPr>
        </p:nvSpPr>
        <p:spPr/>
        <p:txBody>
          <a:bodyPr lIns="99048" tIns="49524" rIns="99048" bIns="49524"/>
          <a:lstStyle/>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69314" name="幻灯片图像占位符 269313"/>
          <p:cNvSpPr>
            <a:spLocks noGrp="1" noRot="1" noChangeAspect="1" noTextEdit="1"/>
          </p:cNvSpPr>
          <p:nvPr>
            <p:ph type="sldImg"/>
          </p:nvPr>
        </p:nvSpPr>
        <p:spPr>
          <a:xfrm>
            <a:off x="992188" y="768350"/>
            <a:ext cx="5114925" cy="3836988"/>
          </a:xfrm>
        </p:spPr>
      </p:sp>
      <p:sp>
        <p:nvSpPr>
          <p:cNvPr id="269315" name="文本占位符 269314"/>
          <p:cNvSpPr>
            <a:spLocks noGrp="1"/>
          </p:cNvSpPr>
          <p:nvPr>
            <p:ph type="body" idx="1"/>
          </p:nvPr>
        </p:nvSpPr>
        <p:spPr/>
        <p:txBody>
          <a:bodyPr lIns="99048" tIns="49524" rIns="99048" bIns="49524"/>
          <a:lstStyle/>
          <a:p>
            <a:pPr lvl="0"/>
            <a:r>
              <a:rPr lang="zh-CN" altLang="en-US" sz="1400" dirty="0"/>
              <a:t>第</a:t>
            </a:r>
            <a:r>
              <a:rPr lang="en-US" altLang="zh-CN" sz="1400" dirty="0"/>
              <a:t>3</a:t>
            </a:r>
            <a:r>
              <a:rPr lang="zh-CN" altLang="en-US" sz="1400" dirty="0"/>
              <a:t>章  变量和控制结构</a:t>
            </a:r>
            <a:endParaRPr lang="zh-CN" altLang="en-US" sz="1400" dirty="0"/>
          </a:p>
          <a:p>
            <a:pPr lvl="0"/>
            <a:r>
              <a:rPr lang="en-US" altLang="zh-CN" sz="1400" dirty="0"/>
              <a:t>3.1  </a:t>
            </a:r>
            <a:r>
              <a:rPr lang="zh-CN" altLang="en-US" sz="1400" dirty="0"/>
              <a:t>语句、复合结构和顺序程序</a:t>
            </a:r>
            <a:endParaRPr lang="zh-CN" altLang="en-US" sz="1400" dirty="0"/>
          </a:p>
          <a:p>
            <a:pPr lvl="0"/>
            <a:r>
              <a:rPr lang="en-US" altLang="zh-CN" sz="1400" dirty="0"/>
              <a:t>3.2  </a:t>
            </a:r>
            <a:r>
              <a:rPr lang="zh-CN" altLang="en-US" sz="1400" dirty="0"/>
              <a:t>变量</a:t>
            </a:r>
            <a:r>
              <a:rPr lang="en-US" altLang="zh-CN" sz="1400">
                <a:latin typeface="Cambria" panose="02040503050406030204" pitchFamily="18" charset="0"/>
              </a:rPr>
              <a:t>——</a:t>
            </a:r>
            <a:r>
              <a:rPr lang="zh-CN" altLang="en-US" sz="1400" dirty="0"/>
              <a:t>概念、定义和使用</a:t>
            </a:r>
            <a:endParaRPr lang="zh-CN" altLang="en-US" sz="1400" dirty="0"/>
          </a:p>
          <a:p>
            <a:pPr lvl="1"/>
            <a:r>
              <a:rPr lang="en-US" altLang="zh-CN" sz="1400" dirty="0"/>
              <a:t>3.2.1 </a:t>
            </a:r>
            <a:r>
              <a:rPr lang="zh-CN" altLang="en-US" sz="1400" dirty="0"/>
              <a:t>变量的定义</a:t>
            </a:r>
            <a:endParaRPr lang="zh-CN" altLang="en-US" sz="1400" dirty="0"/>
          </a:p>
          <a:p>
            <a:pPr lvl="1"/>
            <a:r>
              <a:rPr lang="en-US" altLang="zh-CN" sz="1400" dirty="0"/>
              <a:t>3.2.2 </a:t>
            </a:r>
            <a:r>
              <a:rPr lang="zh-CN" altLang="en-US" sz="1400" dirty="0"/>
              <a:t>变量的使用：赋值与取值</a:t>
            </a:r>
            <a:endParaRPr lang="zh-CN" altLang="en-US" sz="1400" dirty="0"/>
          </a:p>
          <a:p>
            <a:pPr lvl="0"/>
            <a:r>
              <a:rPr lang="en-US" altLang="zh-CN" sz="1400" dirty="0"/>
              <a:t>3.3  </a:t>
            </a:r>
            <a:r>
              <a:rPr lang="zh-CN" altLang="en-US" sz="1400" dirty="0"/>
              <a:t>数据输入</a:t>
            </a:r>
            <a:endParaRPr lang="zh-CN" altLang="en-US" sz="1400" dirty="0"/>
          </a:p>
          <a:p>
            <a:pPr lvl="0"/>
            <a:r>
              <a:rPr lang="en-US" altLang="zh-CN" sz="1400" dirty="0"/>
              <a:t>3.4  </a:t>
            </a:r>
            <a:r>
              <a:rPr lang="zh-CN" altLang="en-US" sz="1400" dirty="0"/>
              <a:t>关系表达式与逻辑表达式</a:t>
            </a:r>
            <a:endParaRPr lang="zh-CN" altLang="en-US" sz="1400" dirty="0"/>
          </a:p>
          <a:p>
            <a:pPr lvl="1"/>
            <a:r>
              <a:rPr lang="en-US" altLang="zh-CN" sz="1400" dirty="0"/>
              <a:t>3.4.1 </a:t>
            </a:r>
            <a:r>
              <a:rPr lang="zh-CN" altLang="en-US" sz="1400" dirty="0"/>
              <a:t>关系运算符与关系表达式</a:t>
            </a:r>
            <a:endParaRPr lang="zh-CN" altLang="en-US" sz="1400" dirty="0"/>
          </a:p>
          <a:p>
            <a:pPr lvl="1"/>
            <a:r>
              <a:rPr lang="en-US" altLang="zh-CN" sz="1400" dirty="0"/>
              <a:t>3.4.2 </a:t>
            </a:r>
            <a:r>
              <a:rPr lang="zh-CN" altLang="en-US" sz="1400" dirty="0"/>
              <a:t>逻辑运算符与逻辑表达式</a:t>
            </a:r>
            <a:endParaRPr lang="zh-CN" altLang="en-US" sz="1400" dirty="0"/>
          </a:p>
          <a:p>
            <a:pPr lvl="1"/>
            <a:r>
              <a:rPr lang="en-US" altLang="zh-CN" sz="1400" dirty="0"/>
              <a:t>3.4.3 </a:t>
            </a:r>
            <a:r>
              <a:rPr lang="zh-CN" altLang="en-US" sz="1400" dirty="0"/>
              <a:t>条件表达式</a:t>
            </a:r>
            <a:endParaRPr lang="zh-CN" altLang="en-US" sz="1400" dirty="0"/>
          </a:p>
          <a:p>
            <a:pPr lvl="0"/>
            <a:r>
              <a:rPr lang="en-US" altLang="zh-CN" sz="1400" dirty="0"/>
              <a:t>3.5  </a:t>
            </a:r>
            <a:r>
              <a:rPr lang="zh-CN" altLang="en-US" sz="1400" dirty="0"/>
              <a:t>语句与控制结构</a:t>
            </a:r>
            <a:endParaRPr lang="zh-CN" altLang="en-US" sz="1400" dirty="0"/>
          </a:p>
          <a:p>
            <a:pPr lvl="0"/>
            <a:r>
              <a:rPr lang="en-US" altLang="zh-CN" sz="1400" dirty="0"/>
              <a:t>3.6  </a:t>
            </a:r>
            <a:r>
              <a:rPr lang="zh-CN" altLang="en-US" sz="1400" dirty="0"/>
              <a:t>条件语句</a:t>
            </a:r>
            <a:endParaRPr lang="zh-CN" altLang="en-US" sz="1400" dirty="0"/>
          </a:p>
          <a:p>
            <a:pPr lvl="1"/>
            <a:r>
              <a:rPr lang="en-US" altLang="zh-CN" sz="1400" dirty="0"/>
              <a:t>3.6.1 if </a:t>
            </a:r>
            <a:r>
              <a:rPr lang="zh-CN" altLang="en-US" sz="1400" dirty="0"/>
              <a:t>语句</a:t>
            </a:r>
            <a:endParaRPr lang="zh-CN" altLang="en-US" sz="1400" dirty="0"/>
          </a:p>
          <a:p>
            <a:pPr lvl="1"/>
            <a:r>
              <a:rPr lang="en-US" altLang="zh-CN" sz="1400" dirty="0"/>
              <a:t>3.6.2 if </a:t>
            </a:r>
            <a:r>
              <a:rPr lang="zh-CN" altLang="en-US" sz="1400" dirty="0"/>
              <a:t>语句的嵌套</a:t>
            </a:r>
            <a:endParaRPr lang="zh-CN" altLang="en-US" sz="1400" dirty="0"/>
          </a:p>
          <a:p>
            <a:pPr lvl="1"/>
            <a:r>
              <a:rPr lang="en-US" altLang="zh-CN" sz="1400" dirty="0"/>
              <a:t>3.6.3 if</a:t>
            </a:r>
            <a:r>
              <a:rPr lang="zh-CN" altLang="en-US" sz="1400" dirty="0"/>
              <a:t>语句的优化</a:t>
            </a:r>
            <a:endParaRPr lang="zh-CN" altLang="en-US" sz="1400" dirty="0"/>
          </a:p>
          <a:p>
            <a:pPr lvl="1"/>
            <a:r>
              <a:rPr lang="en-US" altLang="zh-CN" sz="1400" dirty="0"/>
              <a:t>3.6.4 </a:t>
            </a:r>
            <a:r>
              <a:rPr lang="zh-CN" altLang="en-US" sz="1400" dirty="0"/>
              <a:t>使用</a:t>
            </a:r>
            <a:r>
              <a:rPr lang="en-US" altLang="zh-CN" sz="1400" dirty="0"/>
              <a:t>if</a:t>
            </a:r>
            <a:r>
              <a:rPr lang="zh-CN" altLang="en-US" sz="1400" dirty="0"/>
              <a:t>语句的技术</a:t>
            </a:r>
            <a:endParaRPr lang="zh-CN" altLang="en-US" sz="1400" dirty="0"/>
          </a:p>
          <a:p>
            <a:pPr lvl="1"/>
            <a:r>
              <a:rPr lang="en-US" altLang="zh-CN" sz="1400" dirty="0"/>
              <a:t>3.6.5 </a:t>
            </a:r>
            <a:r>
              <a:rPr lang="zh-CN" altLang="en-US" sz="1400" dirty="0"/>
              <a:t>开关语句</a:t>
            </a:r>
            <a:endParaRPr lang="zh-CN" altLang="en-US" sz="1400" dirty="0"/>
          </a:p>
          <a:p>
            <a:pPr lvl="0"/>
            <a:r>
              <a:rPr lang="en-US" altLang="zh-CN" sz="1400" dirty="0"/>
              <a:t>3.7  </a:t>
            </a:r>
            <a:r>
              <a:rPr lang="zh-CN" altLang="en-US" sz="1400" dirty="0"/>
              <a:t>循环语句</a:t>
            </a:r>
            <a:endParaRPr lang="zh-CN" altLang="en-US" sz="1400" dirty="0"/>
          </a:p>
          <a:p>
            <a:pPr lvl="1"/>
            <a:r>
              <a:rPr lang="en-US" altLang="zh-CN" sz="1400" dirty="0"/>
              <a:t>3.7.1 while </a:t>
            </a:r>
            <a:r>
              <a:rPr lang="zh-CN" altLang="en-US" sz="1400" dirty="0"/>
              <a:t>语句</a:t>
            </a:r>
            <a:endParaRPr lang="zh-CN" altLang="en-US" sz="1400" dirty="0"/>
          </a:p>
          <a:p>
            <a:pPr lvl="1"/>
            <a:r>
              <a:rPr lang="en-US" altLang="zh-CN" sz="1400" dirty="0"/>
              <a:t>3.7.2 do-while</a:t>
            </a:r>
            <a:r>
              <a:rPr lang="zh-CN" altLang="en-US" sz="1400" dirty="0"/>
              <a:t>循环结构</a:t>
            </a:r>
            <a:endParaRPr lang="zh-CN" altLang="en-US" sz="1400" dirty="0"/>
          </a:p>
          <a:p>
            <a:pPr lvl="1"/>
            <a:r>
              <a:rPr lang="en-US" altLang="zh-CN" sz="1400" dirty="0"/>
              <a:t>3.7.3 for</a:t>
            </a:r>
            <a:r>
              <a:rPr lang="zh-CN" altLang="en-US" sz="1400" dirty="0"/>
              <a:t>语句</a:t>
            </a:r>
            <a:endParaRPr lang="zh-CN" altLang="en-US" sz="1400" dirty="0"/>
          </a:p>
          <a:p>
            <a:pPr lvl="1"/>
            <a:r>
              <a:rPr lang="en-US" altLang="zh-CN" sz="1400" dirty="0"/>
              <a:t>3.7.4 </a:t>
            </a:r>
            <a:r>
              <a:rPr lang="zh-CN" altLang="en-US" sz="1400" dirty="0"/>
              <a:t>与循环有关的控制语句</a:t>
            </a:r>
            <a:endParaRPr lang="zh-CN" altLang="en-US" sz="1400" dirty="0"/>
          </a:p>
          <a:p>
            <a:pPr lvl="1"/>
            <a:r>
              <a:rPr lang="en-US" altLang="zh-CN" sz="1400" dirty="0"/>
              <a:t>3.7.5  </a:t>
            </a:r>
            <a:r>
              <a:rPr lang="zh-CN" altLang="en-US" sz="1400" dirty="0"/>
              <a:t>死循环</a:t>
            </a:r>
            <a:endParaRPr lang="zh-CN" altLang="en-US" sz="1400" dirty="0"/>
          </a:p>
          <a:p>
            <a:pPr lvl="0"/>
            <a:r>
              <a:rPr lang="en-US" altLang="zh-CN" sz="1400" dirty="0"/>
              <a:t>3.8 </a:t>
            </a:r>
            <a:r>
              <a:rPr lang="zh-CN" altLang="en-US" sz="1400" dirty="0"/>
              <a:t>程序动态除错方法（一）</a:t>
            </a:r>
            <a:endParaRPr lang="zh-CN" altLang="en-US" sz="1400" dirty="0"/>
          </a:p>
          <a:p>
            <a:pPr lvl="1"/>
            <a:r>
              <a:rPr lang="en-US" altLang="zh-CN" sz="1400" dirty="0"/>
              <a:t>3.8.1  </a:t>
            </a:r>
            <a:r>
              <a:rPr lang="zh-CN" altLang="en-US" sz="1400" dirty="0"/>
              <a:t>动态运行错误的分析与确认</a:t>
            </a:r>
            <a:endParaRPr lang="zh-CN" altLang="en-US" sz="1400" dirty="0"/>
          </a:p>
          <a:p>
            <a:pPr lvl="1"/>
            <a:r>
              <a:rPr lang="en-US" altLang="zh-CN" sz="1400" dirty="0"/>
              <a:t>3.8.2  </a:t>
            </a:r>
            <a:r>
              <a:rPr lang="zh-CN" altLang="en-US" sz="1400" dirty="0"/>
              <a:t>排除程序的动态运行错误</a:t>
            </a:r>
            <a:endParaRPr lang="zh-CN" altLang="en-US" sz="1400" dirty="0"/>
          </a:p>
          <a:p>
            <a:pPr lvl="1"/>
            <a:r>
              <a:rPr lang="en-US" altLang="zh-CN" sz="1400" dirty="0"/>
              <a:t>3.8.3  </a:t>
            </a:r>
            <a:r>
              <a:rPr lang="zh-CN" altLang="en-US" sz="1400" dirty="0"/>
              <a:t>源代码的可读性</a:t>
            </a:r>
            <a:endParaRPr lang="zh-CN" altLang="en-US" sz="1400" dirty="0"/>
          </a:p>
          <a:p>
            <a:pPr lvl="0"/>
            <a:r>
              <a:rPr lang="zh-CN" altLang="en-US" sz="1400" dirty="0"/>
              <a:t>本章讨论的重要概念</a:t>
            </a:r>
            <a:endParaRPr lang="zh-CN" altLang="en-US" sz="1400"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69314" name="幻灯片图像占位符 269313"/>
          <p:cNvSpPr>
            <a:spLocks noGrp="1" noRot="1" noChangeAspect="1" noTextEdit="1"/>
          </p:cNvSpPr>
          <p:nvPr>
            <p:ph type="sldImg"/>
          </p:nvPr>
        </p:nvSpPr>
        <p:spPr>
          <a:xfrm>
            <a:off x="992188" y="768350"/>
            <a:ext cx="5114925" cy="3836988"/>
          </a:xfrm>
        </p:spPr>
      </p:sp>
      <p:sp>
        <p:nvSpPr>
          <p:cNvPr id="269315" name="文本占位符 269314"/>
          <p:cNvSpPr>
            <a:spLocks noGrp="1"/>
          </p:cNvSpPr>
          <p:nvPr>
            <p:ph type="body" idx="1"/>
          </p:nvPr>
        </p:nvSpPr>
        <p:spPr/>
        <p:txBody>
          <a:bodyPr lIns="99048" tIns="49524" rIns="99048" bIns="49524"/>
          <a:lstStyle/>
          <a:p>
            <a:pPr lvl="0"/>
            <a:r>
              <a:rPr lang="zh-CN" altLang="en-US" sz="1400" dirty="0"/>
              <a:t>第</a:t>
            </a:r>
            <a:r>
              <a:rPr lang="en-US" altLang="zh-CN" sz="1400" dirty="0"/>
              <a:t>3</a:t>
            </a:r>
            <a:r>
              <a:rPr lang="zh-CN" altLang="en-US" sz="1400" dirty="0"/>
              <a:t>章  变量和控制结构</a:t>
            </a:r>
            <a:endParaRPr lang="zh-CN" altLang="en-US" sz="1400" dirty="0"/>
          </a:p>
          <a:p>
            <a:pPr lvl="0"/>
            <a:r>
              <a:rPr lang="en-US" altLang="zh-CN" sz="1400" dirty="0"/>
              <a:t>3.1  </a:t>
            </a:r>
            <a:r>
              <a:rPr lang="zh-CN" altLang="en-US" sz="1400" dirty="0"/>
              <a:t>语句、复合结构和顺序程序</a:t>
            </a:r>
            <a:endParaRPr lang="zh-CN" altLang="en-US" sz="1400" dirty="0"/>
          </a:p>
          <a:p>
            <a:pPr lvl="0"/>
            <a:r>
              <a:rPr lang="en-US" altLang="zh-CN" sz="1400" dirty="0"/>
              <a:t>3.2  </a:t>
            </a:r>
            <a:r>
              <a:rPr lang="zh-CN" altLang="en-US" sz="1400" dirty="0"/>
              <a:t>变量</a:t>
            </a:r>
            <a:r>
              <a:rPr lang="en-US" altLang="zh-CN" sz="1400">
                <a:latin typeface="Cambria" panose="02040503050406030204" pitchFamily="18" charset="0"/>
              </a:rPr>
              <a:t>——</a:t>
            </a:r>
            <a:r>
              <a:rPr lang="zh-CN" altLang="en-US" sz="1400" dirty="0"/>
              <a:t>概念、定义和使用</a:t>
            </a:r>
            <a:endParaRPr lang="zh-CN" altLang="en-US" sz="1400" dirty="0"/>
          </a:p>
          <a:p>
            <a:pPr lvl="1"/>
            <a:r>
              <a:rPr lang="en-US" altLang="zh-CN" sz="1400" dirty="0"/>
              <a:t>3.2.1 </a:t>
            </a:r>
            <a:r>
              <a:rPr lang="zh-CN" altLang="en-US" sz="1400" dirty="0"/>
              <a:t>变量的定义</a:t>
            </a:r>
            <a:endParaRPr lang="zh-CN" altLang="en-US" sz="1400" dirty="0"/>
          </a:p>
          <a:p>
            <a:pPr lvl="1"/>
            <a:r>
              <a:rPr lang="en-US" altLang="zh-CN" sz="1400" dirty="0"/>
              <a:t>3.2.2 </a:t>
            </a:r>
            <a:r>
              <a:rPr lang="zh-CN" altLang="en-US" sz="1400" dirty="0"/>
              <a:t>变量的使用：赋值与取值</a:t>
            </a:r>
            <a:endParaRPr lang="zh-CN" altLang="en-US" sz="1400" dirty="0"/>
          </a:p>
          <a:p>
            <a:pPr lvl="0"/>
            <a:r>
              <a:rPr lang="en-US" altLang="zh-CN" sz="1400" dirty="0"/>
              <a:t>3.3  </a:t>
            </a:r>
            <a:r>
              <a:rPr lang="zh-CN" altLang="en-US" sz="1400" dirty="0"/>
              <a:t>数据输入</a:t>
            </a:r>
            <a:endParaRPr lang="zh-CN" altLang="en-US" sz="1400" dirty="0"/>
          </a:p>
          <a:p>
            <a:pPr lvl="0"/>
            <a:r>
              <a:rPr lang="en-US" altLang="zh-CN" sz="1400" dirty="0"/>
              <a:t>3.4  </a:t>
            </a:r>
            <a:r>
              <a:rPr lang="zh-CN" altLang="en-US" sz="1400" dirty="0"/>
              <a:t>关系表达式与逻辑表达式</a:t>
            </a:r>
            <a:endParaRPr lang="zh-CN" altLang="en-US" sz="1400" dirty="0"/>
          </a:p>
          <a:p>
            <a:pPr lvl="1"/>
            <a:r>
              <a:rPr lang="en-US" altLang="zh-CN" sz="1400" dirty="0"/>
              <a:t>3.4.1 </a:t>
            </a:r>
            <a:r>
              <a:rPr lang="zh-CN" altLang="en-US" sz="1400" dirty="0"/>
              <a:t>关系运算符与关系表达式</a:t>
            </a:r>
            <a:endParaRPr lang="zh-CN" altLang="en-US" sz="1400" dirty="0"/>
          </a:p>
          <a:p>
            <a:pPr lvl="1"/>
            <a:r>
              <a:rPr lang="en-US" altLang="zh-CN" sz="1400" dirty="0"/>
              <a:t>3.4.2 </a:t>
            </a:r>
            <a:r>
              <a:rPr lang="zh-CN" altLang="en-US" sz="1400" dirty="0"/>
              <a:t>逻辑运算符与逻辑表达式</a:t>
            </a:r>
            <a:endParaRPr lang="zh-CN" altLang="en-US" sz="1400" dirty="0"/>
          </a:p>
          <a:p>
            <a:pPr lvl="1"/>
            <a:r>
              <a:rPr lang="en-US" altLang="zh-CN" sz="1400" dirty="0"/>
              <a:t>3.4.3 </a:t>
            </a:r>
            <a:r>
              <a:rPr lang="zh-CN" altLang="en-US" sz="1400" dirty="0"/>
              <a:t>条件表达式</a:t>
            </a:r>
            <a:endParaRPr lang="zh-CN" altLang="en-US" sz="1400" dirty="0"/>
          </a:p>
          <a:p>
            <a:pPr lvl="0"/>
            <a:r>
              <a:rPr lang="en-US" altLang="zh-CN" sz="1400" dirty="0"/>
              <a:t>3.5  </a:t>
            </a:r>
            <a:r>
              <a:rPr lang="zh-CN" altLang="en-US" sz="1400" dirty="0"/>
              <a:t>语句与控制结构</a:t>
            </a:r>
            <a:endParaRPr lang="zh-CN" altLang="en-US" sz="1400" dirty="0"/>
          </a:p>
          <a:p>
            <a:pPr lvl="0"/>
            <a:r>
              <a:rPr lang="en-US" altLang="zh-CN" sz="1400" dirty="0"/>
              <a:t>3.6  </a:t>
            </a:r>
            <a:r>
              <a:rPr lang="zh-CN" altLang="en-US" sz="1400" dirty="0"/>
              <a:t>条件语句</a:t>
            </a:r>
            <a:endParaRPr lang="zh-CN" altLang="en-US" sz="1400" dirty="0"/>
          </a:p>
          <a:p>
            <a:pPr lvl="1"/>
            <a:r>
              <a:rPr lang="en-US" altLang="zh-CN" sz="1400" dirty="0"/>
              <a:t>3.6.1 if </a:t>
            </a:r>
            <a:r>
              <a:rPr lang="zh-CN" altLang="en-US" sz="1400" dirty="0"/>
              <a:t>语句</a:t>
            </a:r>
            <a:endParaRPr lang="zh-CN" altLang="en-US" sz="1400" dirty="0"/>
          </a:p>
          <a:p>
            <a:pPr lvl="1"/>
            <a:r>
              <a:rPr lang="en-US" altLang="zh-CN" sz="1400" dirty="0"/>
              <a:t>3.6.2 if </a:t>
            </a:r>
            <a:r>
              <a:rPr lang="zh-CN" altLang="en-US" sz="1400" dirty="0"/>
              <a:t>语句的嵌套</a:t>
            </a:r>
            <a:endParaRPr lang="zh-CN" altLang="en-US" sz="1400" dirty="0"/>
          </a:p>
          <a:p>
            <a:pPr lvl="1"/>
            <a:r>
              <a:rPr lang="en-US" altLang="zh-CN" sz="1400" dirty="0"/>
              <a:t>3.6.3 if</a:t>
            </a:r>
            <a:r>
              <a:rPr lang="zh-CN" altLang="en-US" sz="1400" dirty="0"/>
              <a:t>语句的优化</a:t>
            </a:r>
            <a:endParaRPr lang="zh-CN" altLang="en-US" sz="1400" dirty="0"/>
          </a:p>
          <a:p>
            <a:pPr lvl="1"/>
            <a:r>
              <a:rPr lang="en-US" altLang="zh-CN" sz="1400" dirty="0"/>
              <a:t>3.6.4 </a:t>
            </a:r>
            <a:r>
              <a:rPr lang="zh-CN" altLang="en-US" sz="1400" dirty="0"/>
              <a:t>使用</a:t>
            </a:r>
            <a:r>
              <a:rPr lang="en-US" altLang="zh-CN" sz="1400" dirty="0"/>
              <a:t>if</a:t>
            </a:r>
            <a:r>
              <a:rPr lang="zh-CN" altLang="en-US" sz="1400" dirty="0"/>
              <a:t>语句的技术</a:t>
            </a:r>
            <a:endParaRPr lang="zh-CN" altLang="en-US" sz="1400" dirty="0"/>
          </a:p>
          <a:p>
            <a:pPr lvl="1"/>
            <a:r>
              <a:rPr lang="en-US" altLang="zh-CN" sz="1400" dirty="0"/>
              <a:t>3.6.5 </a:t>
            </a:r>
            <a:r>
              <a:rPr lang="zh-CN" altLang="en-US" sz="1400" dirty="0"/>
              <a:t>开关语句</a:t>
            </a:r>
            <a:endParaRPr lang="zh-CN" altLang="en-US" sz="1400" dirty="0"/>
          </a:p>
          <a:p>
            <a:pPr lvl="0"/>
            <a:r>
              <a:rPr lang="en-US" altLang="zh-CN" sz="1400" dirty="0"/>
              <a:t>3.7  </a:t>
            </a:r>
            <a:r>
              <a:rPr lang="zh-CN" altLang="en-US" sz="1400" dirty="0"/>
              <a:t>循环语句</a:t>
            </a:r>
            <a:endParaRPr lang="zh-CN" altLang="en-US" sz="1400" dirty="0"/>
          </a:p>
          <a:p>
            <a:pPr lvl="1"/>
            <a:r>
              <a:rPr lang="en-US" altLang="zh-CN" sz="1400" dirty="0"/>
              <a:t>3.7.1 while </a:t>
            </a:r>
            <a:r>
              <a:rPr lang="zh-CN" altLang="en-US" sz="1400" dirty="0"/>
              <a:t>语句</a:t>
            </a:r>
            <a:endParaRPr lang="zh-CN" altLang="en-US" sz="1400" dirty="0"/>
          </a:p>
          <a:p>
            <a:pPr lvl="1"/>
            <a:r>
              <a:rPr lang="en-US" altLang="zh-CN" sz="1400" dirty="0"/>
              <a:t>3.7.2 do-while</a:t>
            </a:r>
            <a:r>
              <a:rPr lang="zh-CN" altLang="en-US" sz="1400" dirty="0"/>
              <a:t>循环结构</a:t>
            </a:r>
            <a:endParaRPr lang="zh-CN" altLang="en-US" sz="1400" dirty="0"/>
          </a:p>
          <a:p>
            <a:pPr lvl="1"/>
            <a:r>
              <a:rPr lang="en-US" altLang="zh-CN" sz="1400" dirty="0"/>
              <a:t>3.7.3 for</a:t>
            </a:r>
            <a:r>
              <a:rPr lang="zh-CN" altLang="en-US" sz="1400" dirty="0"/>
              <a:t>语句</a:t>
            </a:r>
            <a:endParaRPr lang="zh-CN" altLang="en-US" sz="1400" dirty="0"/>
          </a:p>
          <a:p>
            <a:pPr lvl="1"/>
            <a:r>
              <a:rPr lang="en-US" altLang="zh-CN" sz="1400" dirty="0"/>
              <a:t>3.7.4 </a:t>
            </a:r>
            <a:r>
              <a:rPr lang="zh-CN" altLang="en-US" sz="1400" dirty="0"/>
              <a:t>与循环有关的控制语句</a:t>
            </a:r>
            <a:endParaRPr lang="zh-CN" altLang="en-US" sz="1400" dirty="0"/>
          </a:p>
          <a:p>
            <a:pPr lvl="1"/>
            <a:r>
              <a:rPr lang="en-US" altLang="zh-CN" sz="1400" dirty="0"/>
              <a:t>3.7.5  </a:t>
            </a:r>
            <a:r>
              <a:rPr lang="zh-CN" altLang="en-US" sz="1400" dirty="0"/>
              <a:t>死循环</a:t>
            </a:r>
            <a:endParaRPr lang="zh-CN" altLang="en-US" sz="1400" dirty="0"/>
          </a:p>
          <a:p>
            <a:pPr lvl="0"/>
            <a:r>
              <a:rPr lang="en-US" altLang="zh-CN" sz="1400" dirty="0"/>
              <a:t>3.8 </a:t>
            </a:r>
            <a:r>
              <a:rPr lang="zh-CN" altLang="en-US" sz="1400" dirty="0"/>
              <a:t>程序动态除错方法（一）</a:t>
            </a:r>
            <a:endParaRPr lang="zh-CN" altLang="en-US" sz="1400" dirty="0"/>
          </a:p>
          <a:p>
            <a:pPr lvl="1"/>
            <a:r>
              <a:rPr lang="en-US" altLang="zh-CN" sz="1400" dirty="0"/>
              <a:t>3.8.1  </a:t>
            </a:r>
            <a:r>
              <a:rPr lang="zh-CN" altLang="en-US" sz="1400" dirty="0"/>
              <a:t>动态运行错误的分析与确认</a:t>
            </a:r>
            <a:endParaRPr lang="zh-CN" altLang="en-US" sz="1400" dirty="0"/>
          </a:p>
          <a:p>
            <a:pPr lvl="1"/>
            <a:r>
              <a:rPr lang="en-US" altLang="zh-CN" sz="1400" dirty="0"/>
              <a:t>3.8.2  </a:t>
            </a:r>
            <a:r>
              <a:rPr lang="zh-CN" altLang="en-US" sz="1400" dirty="0"/>
              <a:t>排除程序的动态运行错误</a:t>
            </a:r>
            <a:endParaRPr lang="zh-CN" altLang="en-US" sz="1400" dirty="0"/>
          </a:p>
          <a:p>
            <a:pPr lvl="1"/>
            <a:r>
              <a:rPr lang="en-US" altLang="zh-CN" sz="1400" dirty="0"/>
              <a:t>3.8.3  </a:t>
            </a:r>
            <a:r>
              <a:rPr lang="zh-CN" altLang="en-US" sz="1400" dirty="0"/>
              <a:t>源代码的可读性</a:t>
            </a:r>
            <a:endParaRPr lang="zh-CN" altLang="en-US" sz="1400" dirty="0"/>
          </a:p>
          <a:p>
            <a:pPr lvl="0"/>
            <a:r>
              <a:rPr lang="zh-CN" altLang="en-US" sz="1400" dirty="0"/>
              <a:t>本章讨论的重要概念</a:t>
            </a:r>
            <a:endParaRPr lang="zh-CN" altLang="en-US" sz="1400"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96962" name="幻灯片图像占位符 296961"/>
          <p:cNvSpPr>
            <a:spLocks noGrp="1" noRot="1" noChangeAspect="1" noTextEdit="1"/>
          </p:cNvSpPr>
          <p:nvPr>
            <p:ph type="sldImg"/>
          </p:nvPr>
        </p:nvSpPr>
        <p:spPr>
          <a:xfrm>
            <a:off x="992188" y="768350"/>
            <a:ext cx="5114925" cy="3836988"/>
          </a:xfrm>
        </p:spPr>
      </p:sp>
      <p:sp>
        <p:nvSpPr>
          <p:cNvPr id="296963" name="文本占位符 296962"/>
          <p:cNvSpPr>
            <a:spLocks noGrp="1"/>
          </p:cNvSpPr>
          <p:nvPr>
            <p:ph type="body" idx="1"/>
          </p:nvPr>
        </p:nvSpPr>
        <p:spPr/>
        <p:txBody>
          <a:bodyPr lIns="99048" tIns="49524" rIns="99048" bIns="49524"/>
          <a:lstStyle/>
          <a:p>
            <a:pPr lvl="0"/>
            <a:r>
              <a:rPr lang="zh-CN" altLang="en-US" dirty="0"/>
              <a:t>函数调用（</a:t>
            </a:r>
            <a:r>
              <a:rPr lang="en-US" altLang="zh-CN" dirty="0"/>
              <a:t>function calling</a:t>
            </a:r>
            <a:r>
              <a:rPr lang="zh-CN" altLang="en-US" dirty="0"/>
              <a:t>）是一种“基本”语句。还有其他一些基本语句（下面要介绍）。</a:t>
            </a:r>
            <a:endParaRPr lang="zh-CN" altLang="en-US" dirty="0"/>
          </a:p>
          <a:p>
            <a:pPr lvl="0"/>
            <a:r>
              <a:rPr lang="zh-CN" altLang="en-US" dirty="0"/>
              <a:t>为描述复杂的计算，语言提供一些组合简单语句的结构，实现对执行过程的控制。</a:t>
            </a:r>
            <a:endParaRPr lang="zh-CN" altLang="en-US" dirty="0"/>
          </a:p>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71362" name="幻灯片图像占位符 271361"/>
          <p:cNvSpPr>
            <a:spLocks noGrp="1" noRot="1" noChangeAspect="1" noTextEdit="1"/>
          </p:cNvSpPr>
          <p:nvPr>
            <p:ph type="sldImg"/>
          </p:nvPr>
        </p:nvSpPr>
        <p:spPr>
          <a:xfrm>
            <a:off x="992188" y="768350"/>
            <a:ext cx="5114925" cy="3836988"/>
          </a:xfrm>
        </p:spPr>
      </p:sp>
      <p:sp>
        <p:nvSpPr>
          <p:cNvPr id="271363" name="文本占位符 271362"/>
          <p:cNvSpPr>
            <a:spLocks noGrp="1"/>
          </p:cNvSpPr>
          <p:nvPr>
            <p:ph type="body" idx="1"/>
          </p:nvPr>
        </p:nvSpPr>
        <p:spPr/>
        <p:txBody>
          <a:bodyPr lIns="99048" tIns="49524" rIns="99048" bIns="49524"/>
          <a:lstStyle/>
          <a:p>
            <a:pPr lvl="0"/>
            <a:r>
              <a:rPr lang="zh-CN" altLang="en-US" sz="1400" dirty="0"/>
              <a:t>第</a:t>
            </a:r>
            <a:r>
              <a:rPr lang="en-US" altLang="zh-CN" sz="1400" dirty="0"/>
              <a:t>3</a:t>
            </a:r>
            <a:r>
              <a:rPr lang="zh-CN" altLang="en-US" sz="1400" dirty="0"/>
              <a:t>章  变量和控制结构</a:t>
            </a:r>
            <a:endParaRPr lang="zh-CN" altLang="en-US" sz="1400" dirty="0"/>
          </a:p>
          <a:p>
            <a:pPr lvl="0"/>
            <a:r>
              <a:rPr lang="en-US" altLang="zh-CN" sz="1400" dirty="0"/>
              <a:t>3.1  </a:t>
            </a:r>
            <a:r>
              <a:rPr lang="zh-CN" altLang="en-US" sz="1400" dirty="0"/>
              <a:t>语句、复合结构和顺序程序</a:t>
            </a:r>
            <a:endParaRPr lang="zh-CN" altLang="en-US" sz="1400" dirty="0"/>
          </a:p>
          <a:p>
            <a:pPr lvl="0"/>
            <a:r>
              <a:rPr lang="en-US" altLang="zh-CN" sz="1400" dirty="0"/>
              <a:t>3.2  </a:t>
            </a:r>
            <a:r>
              <a:rPr lang="zh-CN" altLang="en-US" sz="1400" dirty="0"/>
              <a:t>变量</a:t>
            </a:r>
            <a:r>
              <a:rPr lang="en-US" altLang="zh-CN" sz="1400">
                <a:latin typeface="Cambria" panose="02040503050406030204" pitchFamily="18" charset="0"/>
              </a:rPr>
              <a:t>——</a:t>
            </a:r>
            <a:r>
              <a:rPr lang="zh-CN" altLang="en-US" sz="1400" dirty="0"/>
              <a:t>概念、定义和使用</a:t>
            </a:r>
            <a:endParaRPr lang="zh-CN" altLang="en-US" sz="1400" dirty="0"/>
          </a:p>
          <a:p>
            <a:pPr lvl="1"/>
            <a:r>
              <a:rPr lang="en-US" altLang="zh-CN" sz="1400" dirty="0"/>
              <a:t>3.2.1 </a:t>
            </a:r>
            <a:r>
              <a:rPr lang="zh-CN" altLang="en-US" sz="1400" dirty="0"/>
              <a:t>变量的定义</a:t>
            </a:r>
            <a:endParaRPr lang="zh-CN" altLang="en-US" sz="1400" dirty="0"/>
          </a:p>
          <a:p>
            <a:pPr lvl="1"/>
            <a:r>
              <a:rPr lang="en-US" altLang="zh-CN" sz="1400" dirty="0"/>
              <a:t>3.2.2 </a:t>
            </a:r>
            <a:r>
              <a:rPr lang="zh-CN" altLang="en-US" sz="1400" dirty="0"/>
              <a:t>变量的使用：赋值与取值</a:t>
            </a:r>
            <a:endParaRPr lang="zh-CN" altLang="en-US" sz="1400" dirty="0"/>
          </a:p>
          <a:p>
            <a:pPr lvl="0"/>
            <a:r>
              <a:rPr lang="en-US" altLang="zh-CN" sz="1400" dirty="0"/>
              <a:t>3.3  </a:t>
            </a:r>
            <a:r>
              <a:rPr lang="zh-CN" altLang="en-US" sz="1400" dirty="0"/>
              <a:t>数据输入</a:t>
            </a:r>
            <a:endParaRPr lang="zh-CN" altLang="en-US" sz="1400" dirty="0"/>
          </a:p>
          <a:p>
            <a:pPr lvl="0"/>
            <a:r>
              <a:rPr lang="en-US" altLang="zh-CN" sz="1400" dirty="0"/>
              <a:t>3.4  </a:t>
            </a:r>
            <a:r>
              <a:rPr lang="zh-CN" altLang="en-US" sz="1400" dirty="0"/>
              <a:t>关系表达式与逻辑表达式</a:t>
            </a:r>
            <a:endParaRPr lang="zh-CN" altLang="en-US" sz="1400" dirty="0"/>
          </a:p>
          <a:p>
            <a:pPr lvl="1"/>
            <a:r>
              <a:rPr lang="en-US" altLang="zh-CN" sz="1400" dirty="0"/>
              <a:t>3.4.1 </a:t>
            </a:r>
            <a:r>
              <a:rPr lang="zh-CN" altLang="en-US" sz="1400" dirty="0"/>
              <a:t>关系运算符与关系表达式</a:t>
            </a:r>
            <a:endParaRPr lang="zh-CN" altLang="en-US" sz="1400" dirty="0"/>
          </a:p>
          <a:p>
            <a:pPr lvl="1"/>
            <a:r>
              <a:rPr lang="en-US" altLang="zh-CN" sz="1400" dirty="0"/>
              <a:t>3.4.2 </a:t>
            </a:r>
            <a:r>
              <a:rPr lang="zh-CN" altLang="en-US" sz="1400" dirty="0"/>
              <a:t>逻辑运算符与逻辑表达式</a:t>
            </a:r>
            <a:endParaRPr lang="zh-CN" altLang="en-US" sz="1400" dirty="0"/>
          </a:p>
          <a:p>
            <a:pPr lvl="1"/>
            <a:r>
              <a:rPr lang="en-US" altLang="zh-CN" sz="1400" dirty="0"/>
              <a:t>3.4.3 </a:t>
            </a:r>
            <a:r>
              <a:rPr lang="zh-CN" altLang="en-US" sz="1400" dirty="0"/>
              <a:t>条件表达式</a:t>
            </a:r>
            <a:endParaRPr lang="zh-CN" altLang="en-US" sz="1400" dirty="0"/>
          </a:p>
          <a:p>
            <a:pPr lvl="0"/>
            <a:r>
              <a:rPr lang="en-US" altLang="zh-CN" sz="1400" dirty="0"/>
              <a:t>3.5  </a:t>
            </a:r>
            <a:r>
              <a:rPr lang="zh-CN" altLang="en-US" sz="1400" dirty="0"/>
              <a:t>语句与控制结构</a:t>
            </a:r>
            <a:endParaRPr lang="zh-CN" altLang="en-US" sz="1400" dirty="0"/>
          </a:p>
          <a:p>
            <a:pPr lvl="0"/>
            <a:r>
              <a:rPr lang="en-US" altLang="zh-CN" sz="1400" dirty="0"/>
              <a:t>3.6  </a:t>
            </a:r>
            <a:r>
              <a:rPr lang="zh-CN" altLang="en-US" sz="1400" dirty="0"/>
              <a:t>条件语句</a:t>
            </a:r>
            <a:endParaRPr lang="zh-CN" altLang="en-US" sz="1400" dirty="0"/>
          </a:p>
          <a:p>
            <a:pPr lvl="1"/>
            <a:r>
              <a:rPr lang="en-US" altLang="zh-CN" sz="1400" dirty="0"/>
              <a:t>3.6.1 if </a:t>
            </a:r>
            <a:r>
              <a:rPr lang="zh-CN" altLang="en-US" sz="1400" dirty="0"/>
              <a:t>语句</a:t>
            </a:r>
            <a:endParaRPr lang="zh-CN" altLang="en-US" sz="1400" dirty="0"/>
          </a:p>
          <a:p>
            <a:pPr lvl="1"/>
            <a:r>
              <a:rPr lang="en-US" altLang="zh-CN" sz="1400" dirty="0"/>
              <a:t>3.6.2 if </a:t>
            </a:r>
            <a:r>
              <a:rPr lang="zh-CN" altLang="en-US" sz="1400" dirty="0"/>
              <a:t>语句的嵌套</a:t>
            </a:r>
            <a:endParaRPr lang="zh-CN" altLang="en-US" sz="1400" dirty="0"/>
          </a:p>
          <a:p>
            <a:pPr lvl="1"/>
            <a:r>
              <a:rPr lang="en-US" altLang="zh-CN" sz="1400" dirty="0"/>
              <a:t>3.6.3 if</a:t>
            </a:r>
            <a:r>
              <a:rPr lang="zh-CN" altLang="en-US" sz="1400" dirty="0"/>
              <a:t>语句的优化</a:t>
            </a:r>
            <a:endParaRPr lang="zh-CN" altLang="en-US" sz="1400" dirty="0"/>
          </a:p>
          <a:p>
            <a:pPr lvl="1"/>
            <a:r>
              <a:rPr lang="en-US" altLang="zh-CN" sz="1400" dirty="0"/>
              <a:t>3.6.4 </a:t>
            </a:r>
            <a:r>
              <a:rPr lang="zh-CN" altLang="en-US" sz="1400" dirty="0"/>
              <a:t>使用</a:t>
            </a:r>
            <a:r>
              <a:rPr lang="en-US" altLang="zh-CN" sz="1400" dirty="0"/>
              <a:t>if</a:t>
            </a:r>
            <a:r>
              <a:rPr lang="zh-CN" altLang="en-US" sz="1400" dirty="0"/>
              <a:t>语句的技术</a:t>
            </a:r>
            <a:endParaRPr lang="zh-CN" altLang="en-US" sz="1400" dirty="0"/>
          </a:p>
          <a:p>
            <a:pPr lvl="1"/>
            <a:r>
              <a:rPr lang="en-US" altLang="zh-CN" sz="1400" dirty="0"/>
              <a:t>3.6.5 </a:t>
            </a:r>
            <a:r>
              <a:rPr lang="zh-CN" altLang="en-US" sz="1400" dirty="0"/>
              <a:t>开关语句</a:t>
            </a:r>
            <a:endParaRPr lang="zh-CN" altLang="en-US" sz="1400" dirty="0"/>
          </a:p>
          <a:p>
            <a:pPr lvl="0"/>
            <a:r>
              <a:rPr lang="en-US" altLang="zh-CN" sz="1400" dirty="0"/>
              <a:t>3.7  </a:t>
            </a:r>
            <a:r>
              <a:rPr lang="zh-CN" altLang="en-US" sz="1400" dirty="0"/>
              <a:t>循环语句</a:t>
            </a:r>
            <a:endParaRPr lang="zh-CN" altLang="en-US" sz="1400" dirty="0"/>
          </a:p>
          <a:p>
            <a:pPr lvl="1"/>
            <a:r>
              <a:rPr lang="en-US" altLang="zh-CN" sz="1400" dirty="0"/>
              <a:t>3.7.1 while </a:t>
            </a:r>
            <a:r>
              <a:rPr lang="zh-CN" altLang="en-US" sz="1400" dirty="0"/>
              <a:t>语句</a:t>
            </a:r>
            <a:endParaRPr lang="zh-CN" altLang="en-US" sz="1400" dirty="0"/>
          </a:p>
          <a:p>
            <a:pPr lvl="1"/>
            <a:r>
              <a:rPr lang="en-US" altLang="zh-CN" sz="1400" dirty="0"/>
              <a:t>3.7.2 do-while</a:t>
            </a:r>
            <a:r>
              <a:rPr lang="zh-CN" altLang="en-US" sz="1400" dirty="0"/>
              <a:t>循环结构</a:t>
            </a:r>
            <a:endParaRPr lang="zh-CN" altLang="en-US" sz="1400" dirty="0"/>
          </a:p>
          <a:p>
            <a:pPr lvl="1"/>
            <a:r>
              <a:rPr lang="en-US" altLang="zh-CN" sz="1400" dirty="0"/>
              <a:t>3.7.3 for</a:t>
            </a:r>
            <a:r>
              <a:rPr lang="zh-CN" altLang="en-US" sz="1400" dirty="0"/>
              <a:t>语句</a:t>
            </a:r>
            <a:endParaRPr lang="zh-CN" altLang="en-US" sz="1400" dirty="0"/>
          </a:p>
          <a:p>
            <a:pPr lvl="1"/>
            <a:r>
              <a:rPr lang="en-US" altLang="zh-CN" sz="1400" dirty="0"/>
              <a:t>3.7.4 </a:t>
            </a:r>
            <a:r>
              <a:rPr lang="zh-CN" altLang="en-US" sz="1400" dirty="0"/>
              <a:t>与循环有关的控制语句</a:t>
            </a:r>
            <a:endParaRPr lang="zh-CN" altLang="en-US" sz="1400" dirty="0"/>
          </a:p>
          <a:p>
            <a:pPr lvl="1"/>
            <a:r>
              <a:rPr lang="en-US" altLang="zh-CN" sz="1400" dirty="0"/>
              <a:t>3.7.5  </a:t>
            </a:r>
            <a:r>
              <a:rPr lang="zh-CN" altLang="en-US" sz="1400" dirty="0"/>
              <a:t>死循环</a:t>
            </a:r>
            <a:endParaRPr lang="zh-CN" altLang="en-US" sz="1400" dirty="0"/>
          </a:p>
          <a:p>
            <a:pPr lvl="0"/>
            <a:r>
              <a:rPr lang="en-US" altLang="zh-CN" sz="1400" dirty="0"/>
              <a:t>3.8 </a:t>
            </a:r>
            <a:r>
              <a:rPr lang="zh-CN" altLang="en-US" sz="1400" dirty="0"/>
              <a:t>程序动态除错方法（一）</a:t>
            </a:r>
            <a:endParaRPr lang="zh-CN" altLang="en-US" sz="1400" dirty="0"/>
          </a:p>
          <a:p>
            <a:pPr lvl="1"/>
            <a:r>
              <a:rPr lang="en-US" altLang="zh-CN" sz="1400" dirty="0"/>
              <a:t>3.8.1  </a:t>
            </a:r>
            <a:r>
              <a:rPr lang="zh-CN" altLang="en-US" sz="1400" dirty="0"/>
              <a:t>动态运行错误的分析与确认</a:t>
            </a:r>
            <a:endParaRPr lang="zh-CN" altLang="en-US" sz="1400" dirty="0"/>
          </a:p>
          <a:p>
            <a:pPr lvl="1"/>
            <a:r>
              <a:rPr lang="en-US" altLang="zh-CN" sz="1400" dirty="0"/>
              <a:t>3.8.2  </a:t>
            </a:r>
            <a:r>
              <a:rPr lang="zh-CN" altLang="en-US" sz="1400" dirty="0"/>
              <a:t>排除程序的动态运行错误</a:t>
            </a:r>
            <a:endParaRPr lang="zh-CN" altLang="en-US" sz="1400" dirty="0"/>
          </a:p>
          <a:p>
            <a:pPr lvl="1"/>
            <a:r>
              <a:rPr lang="en-US" altLang="zh-CN" sz="1400" dirty="0"/>
              <a:t>3.8.3  </a:t>
            </a:r>
            <a:r>
              <a:rPr lang="zh-CN" altLang="en-US" sz="1400" dirty="0"/>
              <a:t>源代码的可读性</a:t>
            </a:r>
            <a:endParaRPr lang="zh-CN" altLang="en-US" sz="1400" dirty="0"/>
          </a:p>
          <a:p>
            <a:pPr lvl="0"/>
            <a:r>
              <a:rPr lang="zh-CN" altLang="en-US" sz="1400" dirty="0"/>
              <a:t>本章讨论的重要概念</a:t>
            </a:r>
            <a:endParaRPr lang="zh-CN" altLang="en-US" sz="1400" dirty="0"/>
          </a:p>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97986" name="幻灯片图像占位符 297985"/>
          <p:cNvSpPr>
            <a:spLocks noGrp="1" noRot="1" noChangeAspect="1" noTextEdit="1"/>
          </p:cNvSpPr>
          <p:nvPr>
            <p:ph type="sldImg"/>
          </p:nvPr>
        </p:nvSpPr>
        <p:spPr>
          <a:xfrm>
            <a:off x="992188" y="768350"/>
            <a:ext cx="5114925" cy="3836988"/>
          </a:xfrm>
        </p:spPr>
      </p:sp>
      <p:sp>
        <p:nvSpPr>
          <p:cNvPr id="297987" name="文本占位符 297986"/>
          <p:cNvSpPr>
            <a:spLocks noGrp="1"/>
          </p:cNvSpPr>
          <p:nvPr>
            <p:ph type="body" idx="1"/>
          </p:nvPr>
        </p:nvSpPr>
        <p:spPr/>
        <p:txBody>
          <a:bodyPr lIns="99048" tIns="49524" rIns="99048" bIns="49524"/>
          <a:lstStyle/>
          <a:p>
            <a:pPr lvl="0"/>
            <a:r>
              <a:rPr lang="zh-CN" altLang="en-US" dirty="0"/>
              <a:t>基本操作：</a:t>
            </a:r>
            <a:r>
              <a:rPr lang="zh-CN" altLang="en-US" dirty="0">
                <a:solidFill>
                  <a:schemeClr val="hlink"/>
                </a:solidFill>
              </a:rPr>
              <a:t>赋值（</a:t>
            </a:r>
            <a:r>
              <a:rPr lang="en-US" altLang="zh-CN" dirty="0">
                <a:solidFill>
                  <a:schemeClr val="hlink"/>
                </a:solidFill>
              </a:rPr>
              <a:t>assignment</a:t>
            </a:r>
            <a:r>
              <a:rPr lang="zh-CN" altLang="en-US" dirty="0">
                <a:solidFill>
                  <a:schemeClr val="hlink"/>
                </a:solidFill>
              </a:rPr>
              <a:t>）</a:t>
            </a:r>
            <a:r>
              <a:rPr lang="zh-CN" altLang="en-US" dirty="0"/>
              <a:t>，</a:t>
            </a:r>
            <a:r>
              <a:rPr lang="zh-CN" altLang="en-US" dirty="0">
                <a:solidFill>
                  <a:schemeClr val="hlink"/>
                </a:solidFill>
              </a:rPr>
              <a:t>取值</a:t>
            </a:r>
            <a:r>
              <a:rPr lang="zh-CN" altLang="en-US" dirty="0"/>
              <a:t>。</a:t>
            </a:r>
            <a:endParaRPr lang="zh-CN" altLang="en-US" dirty="0"/>
          </a:p>
          <a:p>
            <a:pPr lvl="0"/>
            <a:r>
              <a:rPr lang="zh-CN" altLang="en-US" u="sng" dirty="0"/>
              <a:t>变量具有</a:t>
            </a:r>
            <a:r>
              <a:rPr lang="zh-CN" altLang="en-US" u="sng" dirty="0">
                <a:solidFill>
                  <a:schemeClr val="hlink"/>
                </a:solidFill>
              </a:rPr>
              <a:t>保持值</a:t>
            </a:r>
            <a:r>
              <a:rPr lang="zh-CN" altLang="en-US" u="sng" dirty="0"/>
              <a:t>的性质</a:t>
            </a:r>
            <a:r>
              <a:rPr lang="zh-CN" altLang="en-US" dirty="0"/>
              <a:t>：给某变量赋一个值之后，每次使用它总得到这个值，直到下次赋值。</a:t>
            </a:r>
            <a:endParaRPr lang="zh-CN" altLang="en-US" dirty="0"/>
          </a:p>
          <a:p>
            <a:pPr lvl="0"/>
            <a:r>
              <a:rPr lang="zh-CN" altLang="en-US" dirty="0"/>
              <a:t>在程序执行过程中，一个变量的值可以变化。</a:t>
            </a:r>
            <a:endParaRPr lang="zh-CN" altLang="en-US" dirty="0"/>
          </a:p>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06178" name="幻灯片图像占位符 306177"/>
          <p:cNvSpPr>
            <a:spLocks noGrp="1" noRot="1" noChangeAspect="1" noTextEdit="1"/>
          </p:cNvSpPr>
          <p:nvPr>
            <p:ph type="sldImg"/>
          </p:nvPr>
        </p:nvSpPr>
        <p:spPr>
          <a:xfrm>
            <a:off x="992188" y="768350"/>
            <a:ext cx="5114925" cy="3836988"/>
          </a:xfrm>
        </p:spPr>
      </p:sp>
      <p:sp>
        <p:nvSpPr>
          <p:cNvPr id="306179" name="文本占位符 306178"/>
          <p:cNvSpPr>
            <a:spLocks noGrp="1"/>
          </p:cNvSpPr>
          <p:nvPr>
            <p:ph type="body" idx="1"/>
          </p:nvPr>
        </p:nvSpPr>
        <p:spPr/>
        <p:txBody>
          <a:bodyPr lIns="99048" tIns="49524" rIns="99048" bIns="49524"/>
          <a:lstStyle/>
          <a:p>
            <a:pPr lvl="0"/>
            <a:r>
              <a:rPr lang="zh-CN" altLang="en-US" dirty="0"/>
              <a:t>赋值表达式也可独立存在（后面讨论）。</a:t>
            </a:r>
            <a:endParaRPr lang="zh-CN" altLang="en-US" dirty="0"/>
          </a:p>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73410" name="幻灯片图像占位符 273409"/>
          <p:cNvSpPr>
            <a:spLocks noGrp="1" noRot="1" noChangeAspect="1" noTextEdit="1"/>
          </p:cNvSpPr>
          <p:nvPr>
            <p:ph type="sldImg"/>
          </p:nvPr>
        </p:nvSpPr>
        <p:spPr>
          <a:xfrm>
            <a:off x="992188" y="768350"/>
            <a:ext cx="5114925" cy="3836988"/>
          </a:xfrm>
        </p:spPr>
      </p:sp>
      <p:sp>
        <p:nvSpPr>
          <p:cNvPr id="273411" name="文本占位符 273410"/>
          <p:cNvSpPr>
            <a:spLocks noGrp="1"/>
          </p:cNvSpPr>
          <p:nvPr>
            <p:ph type="body" idx="1"/>
          </p:nvPr>
        </p:nvSpPr>
        <p:spPr/>
        <p:txBody>
          <a:bodyPr lIns="99048" tIns="49524" rIns="99048" bIns="49524"/>
          <a:lstStyle/>
          <a:p>
            <a:pPr lvl="0"/>
            <a:r>
              <a:rPr lang="zh-CN" altLang="en-US" sz="1400" dirty="0"/>
              <a:t>第</a:t>
            </a:r>
            <a:r>
              <a:rPr lang="en-US" altLang="zh-CN" sz="1400" dirty="0"/>
              <a:t>3</a:t>
            </a:r>
            <a:r>
              <a:rPr lang="zh-CN" altLang="en-US" sz="1400" dirty="0"/>
              <a:t>章  变量和控制结构</a:t>
            </a:r>
            <a:endParaRPr lang="zh-CN" altLang="en-US" sz="1400" dirty="0"/>
          </a:p>
          <a:p>
            <a:pPr lvl="0"/>
            <a:r>
              <a:rPr lang="en-US" altLang="zh-CN" sz="1400" dirty="0"/>
              <a:t>3.1  </a:t>
            </a:r>
            <a:r>
              <a:rPr lang="zh-CN" altLang="en-US" sz="1400" dirty="0"/>
              <a:t>语句、复合结构和顺序程序</a:t>
            </a:r>
            <a:endParaRPr lang="zh-CN" altLang="en-US" sz="1400" dirty="0"/>
          </a:p>
          <a:p>
            <a:pPr lvl="0"/>
            <a:r>
              <a:rPr lang="en-US" altLang="zh-CN" sz="1400" dirty="0"/>
              <a:t>3.2  </a:t>
            </a:r>
            <a:r>
              <a:rPr lang="zh-CN" altLang="en-US" sz="1400" dirty="0"/>
              <a:t>变量</a:t>
            </a:r>
            <a:r>
              <a:rPr lang="en-US" altLang="zh-CN" sz="1400">
                <a:latin typeface="Cambria" panose="02040503050406030204" pitchFamily="18" charset="0"/>
              </a:rPr>
              <a:t>——</a:t>
            </a:r>
            <a:r>
              <a:rPr lang="zh-CN" altLang="en-US" sz="1400" dirty="0"/>
              <a:t>概念、定义和使用</a:t>
            </a:r>
            <a:endParaRPr lang="zh-CN" altLang="en-US" sz="1400" dirty="0"/>
          </a:p>
          <a:p>
            <a:pPr lvl="1"/>
            <a:r>
              <a:rPr lang="en-US" altLang="zh-CN" sz="1400" dirty="0"/>
              <a:t>3.2.1 </a:t>
            </a:r>
            <a:r>
              <a:rPr lang="zh-CN" altLang="en-US" sz="1400" dirty="0"/>
              <a:t>变量的定义</a:t>
            </a:r>
            <a:endParaRPr lang="zh-CN" altLang="en-US" sz="1400" dirty="0"/>
          </a:p>
          <a:p>
            <a:pPr lvl="1"/>
            <a:r>
              <a:rPr lang="en-US" altLang="zh-CN" sz="1400" dirty="0"/>
              <a:t>3.2.2 </a:t>
            </a:r>
            <a:r>
              <a:rPr lang="zh-CN" altLang="en-US" sz="1400" dirty="0"/>
              <a:t>变量的使用：赋值与取值</a:t>
            </a:r>
            <a:endParaRPr lang="zh-CN" altLang="en-US" sz="1400" dirty="0"/>
          </a:p>
          <a:p>
            <a:pPr lvl="0"/>
            <a:r>
              <a:rPr lang="en-US" altLang="zh-CN" sz="1400" dirty="0"/>
              <a:t>3.3  </a:t>
            </a:r>
            <a:r>
              <a:rPr lang="zh-CN" altLang="en-US" sz="1400" dirty="0"/>
              <a:t>数据输入</a:t>
            </a:r>
            <a:endParaRPr lang="zh-CN" altLang="en-US" sz="1400" dirty="0"/>
          </a:p>
          <a:p>
            <a:pPr lvl="0"/>
            <a:r>
              <a:rPr lang="en-US" altLang="zh-CN" sz="1400" dirty="0"/>
              <a:t>3.4  </a:t>
            </a:r>
            <a:r>
              <a:rPr lang="zh-CN" altLang="en-US" sz="1400" dirty="0"/>
              <a:t>关系表达式与逻辑表达式</a:t>
            </a:r>
            <a:endParaRPr lang="zh-CN" altLang="en-US" sz="1400" dirty="0"/>
          </a:p>
          <a:p>
            <a:pPr lvl="1"/>
            <a:r>
              <a:rPr lang="en-US" altLang="zh-CN" sz="1400" dirty="0"/>
              <a:t>3.4.1 </a:t>
            </a:r>
            <a:r>
              <a:rPr lang="zh-CN" altLang="en-US" sz="1400" dirty="0"/>
              <a:t>关系运算符与关系表达式</a:t>
            </a:r>
            <a:endParaRPr lang="zh-CN" altLang="en-US" sz="1400" dirty="0"/>
          </a:p>
          <a:p>
            <a:pPr lvl="1"/>
            <a:r>
              <a:rPr lang="en-US" altLang="zh-CN" sz="1400" dirty="0"/>
              <a:t>3.4.2 </a:t>
            </a:r>
            <a:r>
              <a:rPr lang="zh-CN" altLang="en-US" sz="1400" dirty="0"/>
              <a:t>逻辑运算符与逻辑表达式</a:t>
            </a:r>
            <a:endParaRPr lang="zh-CN" altLang="en-US" sz="1400" dirty="0"/>
          </a:p>
          <a:p>
            <a:pPr lvl="1"/>
            <a:r>
              <a:rPr lang="en-US" altLang="zh-CN" sz="1400" dirty="0"/>
              <a:t>3.4.3 </a:t>
            </a:r>
            <a:r>
              <a:rPr lang="zh-CN" altLang="en-US" sz="1400" dirty="0"/>
              <a:t>条件表达式</a:t>
            </a:r>
            <a:endParaRPr lang="zh-CN" altLang="en-US" sz="1400" dirty="0"/>
          </a:p>
          <a:p>
            <a:pPr lvl="0"/>
            <a:r>
              <a:rPr lang="en-US" altLang="zh-CN" sz="1400" dirty="0"/>
              <a:t>3.5  </a:t>
            </a:r>
            <a:r>
              <a:rPr lang="zh-CN" altLang="en-US" sz="1400" dirty="0"/>
              <a:t>语句与控制结构</a:t>
            </a:r>
            <a:endParaRPr lang="zh-CN" altLang="en-US" sz="1400" dirty="0"/>
          </a:p>
          <a:p>
            <a:pPr lvl="0"/>
            <a:r>
              <a:rPr lang="en-US" altLang="zh-CN" sz="1400" dirty="0"/>
              <a:t>3.6  </a:t>
            </a:r>
            <a:r>
              <a:rPr lang="zh-CN" altLang="en-US" sz="1400" dirty="0"/>
              <a:t>条件语句</a:t>
            </a:r>
            <a:endParaRPr lang="zh-CN" altLang="en-US" sz="1400" dirty="0"/>
          </a:p>
          <a:p>
            <a:pPr lvl="1"/>
            <a:r>
              <a:rPr lang="en-US" altLang="zh-CN" sz="1400" dirty="0"/>
              <a:t>3.6.1 if </a:t>
            </a:r>
            <a:r>
              <a:rPr lang="zh-CN" altLang="en-US" sz="1400" dirty="0"/>
              <a:t>语句</a:t>
            </a:r>
            <a:endParaRPr lang="zh-CN" altLang="en-US" sz="1400" dirty="0"/>
          </a:p>
          <a:p>
            <a:pPr lvl="1"/>
            <a:r>
              <a:rPr lang="en-US" altLang="zh-CN" sz="1400" dirty="0"/>
              <a:t>3.6.2 if </a:t>
            </a:r>
            <a:r>
              <a:rPr lang="zh-CN" altLang="en-US" sz="1400" dirty="0"/>
              <a:t>语句的嵌套</a:t>
            </a:r>
            <a:endParaRPr lang="zh-CN" altLang="en-US" sz="1400" dirty="0"/>
          </a:p>
          <a:p>
            <a:pPr lvl="1"/>
            <a:r>
              <a:rPr lang="en-US" altLang="zh-CN" sz="1400" dirty="0"/>
              <a:t>3.6.3 if</a:t>
            </a:r>
            <a:r>
              <a:rPr lang="zh-CN" altLang="en-US" sz="1400" dirty="0"/>
              <a:t>语句的优化</a:t>
            </a:r>
            <a:endParaRPr lang="zh-CN" altLang="en-US" sz="1400" dirty="0"/>
          </a:p>
          <a:p>
            <a:pPr lvl="1"/>
            <a:r>
              <a:rPr lang="en-US" altLang="zh-CN" sz="1400" dirty="0"/>
              <a:t>3.6.4 </a:t>
            </a:r>
            <a:r>
              <a:rPr lang="zh-CN" altLang="en-US" sz="1400" dirty="0"/>
              <a:t>使用</a:t>
            </a:r>
            <a:r>
              <a:rPr lang="en-US" altLang="zh-CN" sz="1400" dirty="0"/>
              <a:t>if</a:t>
            </a:r>
            <a:r>
              <a:rPr lang="zh-CN" altLang="en-US" sz="1400" dirty="0"/>
              <a:t>语句的技术</a:t>
            </a:r>
            <a:endParaRPr lang="zh-CN" altLang="en-US" sz="1400" dirty="0"/>
          </a:p>
          <a:p>
            <a:pPr lvl="1"/>
            <a:r>
              <a:rPr lang="en-US" altLang="zh-CN" sz="1400" dirty="0"/>
              <a:t>3.6.5 </a:t>
            </a:r>
            <a:r>
              <a:rPr lang="zh-CN" altLang="en-US" sz="1400" dirty="0"/>
              <a:t>开关语句</a:t>
            </a:r>
            <a:endParaRPr lang="zh-CN" altLang="en-US" sz="1400" dirty="0"/>
          </a:p>
          <a:p>
            <a:pPr lvl="0"/>
            <a:r>
              <a:rPr lang="en-US" altLang="zh-CN" sz="1400" dirty="0"/>
              <a:t>3.7  </a:t>
            </a:r>
            <a:r>
              <a:rPr lang="zh-CN" altLang="en-US" sz="1400" dirty="0"/>
              <a:t>循环语句</a:t>
            </a:r>
            <a:endParaRPr lang="zh-CN" altLang="en-US" sz="1400" dirty="0"/>
          </a:p>
          <a:p>
            <a:pPr lvl="1"/>
            <a:r>
              <a:rPr lang="en-US" altLang="zh-CN" sz="1400" dirty="0"/>
              <a:t>3.7.1 while </a:t>
            </a:r>
            <a:r>
              <a:rPr lang="zh-CN" altLang="en-US" sz="1400" dirty="0"/>
              <a:t>语句</a:t>
            </a:r>
            <a:endParaRPr lang="zh-CN" altLang="en-US" sz="1400" dirty="0"/>
          </a:p>
          <a:p>
            <a:pPr lvl="1"/>
            <a:r>
              <a:rPr lang="en-US" altLang="zh-CN" sz="1400" dirty="0"/>
              <a:t>3.7.2 do-while</a:t>
            </a:r>
            <a:r>
              <a:rPr lang="zh-CN" altLang="en-US" sz="1400" dirty="0"/>
              <a:t>循环结构</a:t>
            </a:r>
            <a:endParaRPr lang="zh-CN" altLang="en-US" sz="1400" dirty="0"/>
          </a:p>
          <a:p>
            <a:pPr lvl="1"/>
            <a:r>
              <a:rPr lang="en-US" altLang="zh-CN" sz="1400" dirty="0"/>
              <a:t>3.7.3 for</a:t>
            </a:r>
            <a:r>
              <a:rPr lang="zh-CN" altLang="en-US" sz="1400" dirty="0"/>
              <a:t>语句</a:t>
            </a:r>
            <a:endParaRPr lang="zh-CN" altLang="en-US" sz="1400" dirty="0"/>
          </a:p>
          <a:p>
            <a:pPr lvl="1"/>
            <a:r>
              <a:rPr lang="en-US" altLang="zh-CN" sz="1400" dirty="0"/>
              <a:t>3.7.4 </a:t>
            </a:r>
            <a:r>
              <a:rPr lang="zh-CN" altLang="en-US" sz="1400" dirty="0"/>
              <a:t>与循环有关的控制语句</a:t>
            </a:r>
            <a:endParaRPr lang="zh-CN" altLang="en-US" sz="1400" dirty="0"/>
          </a:p>
          <a:p>
            <a:pPr lvl="1"/>
            <a:r>
              <a:rPr lang="en-US" altLang="zh-CN" sz="1400" dirty="0"/>
              <a:t>3.7.5  </a:t>
            </a:r>
            <a:r>
              <a:rPr lang="zh-CN" altLang="en-US" sz="1400" dirty="0"/>
              <a:t>死循环</a:t>
            </a:r>
            <a:endParaRPr lang="zh-CN" altLang="en-US" sz="1400" dirty="0"/>
          </a:p>
          <a:p>
            <a:pPr lvl="0"/>
            <a:r>
              <a:rPr lang="en-US" altLang="zh-CN" sz="1400" dirty="0"/>
              <a:t>3.8 </a:t>
            </a:r>
            <a:r>
              <a:rPr lang="zh-CN" altLang="en-US" sz="1400" dirty="0"/>
              <a:t>程序动态除错方法（一）</a:t>
            </a:r>
            <a:endParaRPr lang="zh-CN" altLang="en-US" sz="1400" dirty="0"/>
          </a:p>
          <a:p>
            <a:pPr lvl="1"/>
            <a:r>
              <a:rPr lang="en-US" altLang="zh-CN" sz="1400" dirty="0"/>
              <a:t>3.8.1  </a:t>
            </a:r>
            <a:r>
              <a:rPr lang="zh-CN" altLang="en-US" sz="1400" dirty="0"/>
              <a:t>动态运行错误的分析与确认</a:t>
            </a:r>
            <a:endParaRPr lang="zh-CN" altLang="en-US" sz="1400" dirty="0"/>
          </a:p>
          <a:p>
            <a:pPr lvl="1"/>
            <a:r>
              <a:rPr lang="en-US" altLang="zh-CN" sz="1400" dirty="0"/>
              <a:t>3.8.2  </a:t>
            </a:r>
            <a:r>
              <a:rPr lang="zh-CN" altLang="en-US" sz="1400" dirty="0"/>
              <a:t>排除程序的动态运行错误</a:t>
            </a:r>
            <a:endParaRPr lang="zh-CN" altLang="en-US" sz="1400" dirty="0"/>
          </a:p>
          <a:p>
            <a:pPr lvl="1"/>
            <a:r>
              <a:rPr lang="en-US" altLang="zh-CN" sz="1400" dirty="0"/>
              <a:t>3.8.3  </a:t>
            </a:r>
            <a:r>
              <a:rPr lang="zh-CN" altLang="en-US" sz="1400" dirty="0"/>
              <a:t>源代码的可读性</a:t>
            </a:r>
            <a:endParaRPr lang="zh-CN" altLang="en-US" sz="1400" dirty="0"/>
          </a:p>
          <a:p>
            <a:pPr lvl="0"/>
            <a:r>
              <a:rPr lang="zh-CN" altLang="en-US" sz="1400" dirty="0"/>
              <a:t>本章讨论的重要概念</a:t>
            </a:r>
            <a:endParaRPr lang="zh-CN" altLang="en-US" sz="1400" dirty="0"/>
          </a:p>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27682" name="幻灯片图像占位符 327681"/>
          <p:cNvSpPr>
            <a:spLocks noGrp="1" noRot="1" noChangeAspect="1" noTextEdit="1"/>
          </p:cNvSpPr>
          <p:nvPr>
            <p:ph type="sldImg"/>
          </p:nvPr>
        </p:nvSpPr>
        <p:spPr>
          <a:xfrm>
            <a:off x="992188" y="768350"/>
            <a:ext cx="5114925" cy="3836988"/>
          </a:xfrm>
        </p:spPr>
      </p:sp>
      <p:sp>
        <p:nvSpPr>
          <p:cNvPr id="327683" name="文本占位符 327682"/>
          <p:cNvSpPr>
            <a:spLocks noGrp="1"/>
          </p:cNvSpPr>
          <p:nvPr>
            <p:ph type="body" idx="1"/>
          </p:nvPr>
        </p:nvSpPr>
        <p:spPr/>
        <p:txBody>
          <a:bodyPr lIns="99048" tIns="49524" rIns="99048" bIns="49524"/>
          <a:lstStyle/>
          <a:p>
            <a:pPr lvl="0"/>
            <a:r>
              <a:rPr lang="en-US" altLang="zh-CN" dirty="0"/>
              <a:t>3.7.1  </a:t>
            </a:r>
            <a:r>
              <a:rPr lang="zh-CN" altLang="en-US" dirty="0"/>
              <a:t>格式输入函数 </a:t>
            </a:r>
            <a:r>
              <a:rPr lang="en-US" altLang="zh-CN" dirty="0" err="1"/>
              <a:t>scanf</a:t>
            </a:r>
            <a:endParaRPr lang="en-US" altLang="zh-CN"/>
          </a:p>
          <a:p>
            <a:pPr lvl="0"/>
            <a:r>
              <a:rPr lang="en-US" altLang="zh-CN" dirty="0"/>
              <a:t>3.7.2  </a:t>
            </a:r>
            <a:r>
              <a:rPr lang="zh-CN" altLang="en-US" dirty="0"/>
              <a:t>字符输入和输出函数 </a:t>
            </a:r>
            <a:r>
              <a:rPr lang="en-US" altLang="zh-CN" dirty="0" err="1"/>
              <a:t>getchar</a:t>
            </a:r>
            <a:r>
              <a:rPr lang="en-US" altLang="zh-CN"/>
              <a:t>  </a:t>
            </a:r>
            <a:r>
              <a:rPr lang="en-US" altLang="zh-CN" dirty="0" err="1"/>
              <a:t>putchar</a:t>
            </a:r>
            <a:endParaRPr lang="en-US" altLang="zh-CN"/>
          </a:p>
          <a:p>
            <a:pPr lvl="0"/>
            <a:r>
              <a:rPr lang="en-US" altLang="zh-CN" dirty="0"/>
              <a:t>IO </a:t>
            </a:r>
            <a:r>
              <a:rPr lang="zh-CN" altLang="en-US" dirty="0"/>
              <a:t>通过标准库进行输入输出</a:t>
            </a:r>
            <a:endParaRPr lang="zh-CN" altLang="en-US" dirty="0"/>
          </a:p>
          <a:p>
            <a:pPr lvl="0"/>
            <a:r>
              <a:rPr lang="zh-CN" altLang="en-US" dirty="0"/>
              <a:t>需要</a:t>
            </a:r>
            <a:r>
              <a:rPr lang="en-US" altLang="zh-CN" dirty="0" err="1"/>
              <a:t>&lt;stdio.h</a:t>
            </a:r>
            <a:r>
              <a:rPr lang="en-US" altLang="zh-CN" dirty="0"/>
              <a:t>&gt;</a:t>
            </a:r>
            <a:r>
              <a:rPr lang="zh-CN" altLang="en-US" dirty="0"/>
              <a:t>（同</a:t>
            </a:r>
            <a:r>
              <a:rPr lang="en-US" altLang="zh-CN" dirty="0" err="1"/>
              <a:t>printf</a:t>
            </a:r>
            <a:r>
              <a:rPr lang="zh-CN" altLang="en-US" dirty="0"/>
              <a:t>）</a:t>
            </a:r>
            <a:endParaRPr lang="zh-CN" altLang="en-US" dirty="0"/>
          </a:p>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28706" name="幻灯片图像占位符 328705"/>
          <p:cNvSpPr>
            <a:spLocks noGrp="1" noRot="1" noChangeAspect="1" noTextEdit="1"/>
          </p:cNvSpPr>
          <p:nvPr>
            <p:ph type="sldImg"/>
          </p:nvPr>
        </p:nvSpPr>
        <p:spPr>
          <a:xfrm>
            <a:off x="992188" y="768350"/>
            <a:ext cx="5114925" cy="3836988"/>
          </a:xfrm>
        </p:spPr>
      </p:sp>
      <p:sp>
        <p:nvSpPr>
          <p:cNvPr id="328707" name="文本占位符 328706"/>
          <p:cNvSpPr>
            <a:spLocks noGrp="1"/>
          </p:cNvSpPr>
          <p:nvPr>
            <p:ph type="body" idx="1"/>
          </p:nvPr>
        </p:nvSpPr>
        <p:spPr/>
        <p:txBody>
          <a:bodyPr lIns="99048" tIns="49524" rIns="99048" bIns="49524"/>
          <a:lstStyle/>
          <a:p>
            <a:pPr lvl="0"/>
            <a:r>
              <a:rPr lang="zh-CN" altLang="en-US" dirty="0">
                <a:solidFill>
                  <a:schemeClr val="accent2"/>
                </a:solidFill>
              </a:rPr>
              <a:t>利用</a:t>
            </a:r>
            <a:r>
              <a:rPr lang="en-US" altLang="zh-CN" dirty="0" err="1">
                <a:solidFill>
                  <a:schemeClr val="accent2"/>
                </a:solidFill>
              </a:rPr>
              <a:t>scanf</a:t>
            </a:r>
            <a:r>
              <a:rPr lang="en-US" altLang="zh-CN" dirty="0">
                <a:solidFill>
                  <a:schemeClr val="accent2"/>
                </a:solidFill>
              </a:rPr>
              <a:t> </a:t>
            </a:r>
            <a:r>
              <a:rPr lang="zh-CN" altLang="en-US" dirty="0">
                <a:solidFill>
                  <a:schemeClr val="accent2"/>
                </a:solidFill>
              </a:rPr>
              <a:t>编程（教师演示，学生上机编程）</a:t>
            </a:r>
            <a:endParaRPr lang="zh-CN" altLang="en-US" dirty="0">
              <a:solidFill>
                <a:schemeClr val="accent2"/>
              </a:solidFill>
            </a:endParaRPr>
          </a:p>
          <a:p>
            <a:pPr lvl="0"/>
            <a:r>
              <a:rPr lang="en-US" altLang="zh-CN">
                <a:solidFill>
                  <a:schemeClr val="hlink"/>
                </a:solidFill>
              </a:rPr>
              <a:t>ex3-17</a:t>
            </a:r>
            <a:r>
              <a:rPr lang="en-US" altLang="zh-CN"/>
              <a:t>, </a:t>
            </a:r>
            <a:r>
              <a:rPr lang="en-US" altLang="zh-CN">
                <a:solidFill>
                  <a:schemeClr val="hlink"/>
                </a:solidFill>
              </a:rPr>
              <a:t>ex3-18</a:t>
            </a:r>
            <a:endParaRPr lang="en-US" altLang="zh-CN">
              <a:solidFill>
                <a:schemeClr val="hlink"/>
              </a:solidFill>
            </a:endParaRPr>
          </a:p>
          <a:p>
            <a:pPr lvl="0"/>
            <a:endParaRPr lang="en-US" altLang="zh-CN"/>
          </a:p>
          <a:p>
            <a:pPr lvl="0"/>
            <a:r>
              <a:rPr lang="zh-CN" altLang="en-US" dirty="0"/>
              <a:t>上机编程选做内容：</a:t>
            </a:r>
            <a:r>
              <a:rPr lang="en-US" altLang="zh-CN" dirty="0"/>
              <a:t>xt3-24</a:t>
            </a:r>
            <a:endParaRPr lang="en-US" altLang="zh-CN" dirty="0"/>
          </a:p>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a:xfrm>
          <a:off x="0" y="0"/>
          <a:ext cx="0" cy="0"/>
          <a:chOff x="0" y="0"/>
          <a:chExt cx="0" cy="0"/>
        </a:xfrm>
      </p:grpSpPr>
      <p:sp>
        <p:nvSpPr>
          <p:cNvPr id="239618" name="标题 239617"/>
          <p:cNvSpPr>
            <a:spLocks noGrp="1"/>
          </p:cNvSpPr>
          <p:nvPr>
            <p:ph type="ctrTitle"/>
          </p:nvPr>
        </p:nvSpPr>
        <p:spPr>
          <a:xfrm>
            <a:off x="685800" y="1700213"/>
            <a:ext cx="7772400" cy="1900237"/>
          </a:xfrm>
          <a:prstGeom prst="rect">
            <a:avLst/>
          </a:prstGeom>
          <a:gradFill rotWithShape="1">
            <a:gsLst>
              <a:gs pos="0">
                <a:schemeClr val="bg1"/>
              </a:gs>
              <a:gs pos="50000">
                <a:schemeClr val="accent1"/>
              </a:gs>
              <a:gs pos="100000">
                <a:schemeClr val="bg1"/>
              </a:gs>
            </a:gsLst>
            <a:lin ang="5400000" scaled="1"/>
            <a:tileRect/>
          </a:gradFill>
          <a:ln w="9525">
            <a:noFill/>
          </a:ln>
        </p:spPr>
        <p:txBody>
          <a:bodyPr anchor="ctr"/>
          <a:lstStyle>
            <a:lvl1pPr lvl="0">
              <a:lnSpc>
                <a:spcPct val="145000"/>
              </a:lnSpc>
              <a:buClrTx/>
              <a:buSzTx/>
              <a:buFontTx/>
              <a:defRPr sz="4000"/>
            </a:lvl1pPr>
          </a:lstStyle>
          <a:p>
            <a:pPr lvl="0"/>
            <a:r>
              <a:rPr lang="zh-CN" altLang="en-US" dirty="0"/>
              <a:t>单击此处编辑母版标题样式</a:t>
            </a:r>
            <a:endParaRPr lang="zh-CN" altLang="en-US" dirty="0"/>
          </a:p>
        </p:txBody>
      </p:sp>
      <p:sp>
        <p:nvSpPr>
          <p:cNvPr id="239619" name="副标题 239618"/>
          <p:cNvSpPr>
            <a:spLocks noGrp="1"/>
          </p:cNvSpPr>
          <p:nvPr>
            <p:ph type="subTitle" idx="1"/>
          </p:nvPr>
        </p:nvSpPr>
        <p:spPr>
          <a:xfrm>
            <a:off x="1371600" y="4076700"/>
            <a:ext cx="6400800" cy="1562100"/>
          </a:xfrm>
          <a:prstGeom prst="rect">
            <a:avLst/>
          </a:prstGeom>
          <a:noFill/>
          <a:ln w="9525">
            <a:noFill/>
          </a:ln>
        </p:spPr>
        <p:txBody>
          <a:bodyPr anchor="t"/>
          <a:lstStyle>
            <a:lvl1pPr marL="0" lvl="0" indent="0" algn="ctr">
              <a:buClr>
                <a:schemeClr val="accent2"/>
              </a:buClr>
              <a:buSzPct val="85000"/>
              <a:buFont typeface="Wingdings" panose="05000000000000000000" pitchFamily="2" charset="2"/>
              <a:buNone/>
              <a:defRPr/>
            </a:lvl1pPr>
            <a:lvl2pPr marL="457200" lvl="1" indent="0" algn="ctr">
              <a:buClr>
                <a:schemeClr val="hlink"/>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a:r>
              <a:rPr lang="zh-CN" altLang="en-US" dirty="0"/>
              <a:t>单击此处编辑母版副标题样式</a:t>
            </a:r>
            <a:endParaRPr lang="zh-CN" altLang="en-US" dirty="0"/>
          </a:p>
        </p:txBody>
      </p:sp>
      <p:sp>
        <p:nvSpPr>
          <p:cNvPr id="239620" name="日期占位符 239619"/>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Times New Roman" panose="02020603050405020304" pitchFamily="18" charset="0"/>
                <a:ea typeface="宋体" panose="02010600030101010101" pitchFamily="2" charset="-122"/>
              </a:defRPr>
            </a:lvl1pPr>
          </a:lstStyle>
          <a:p>
            <a:pPr eaLnBrk="1" hangingPunct="1"/>
            <a:fld id="{BB962C8B-B14F-4D97-AF65-F5344CB8AC3E}" type="datetime1">
              <a:rPr lang="zh-CN" altLang="en-US" dirty="0"/>
            </a:fld>
            <a:endParaRPr lang="zh-CN" altLang="en-US" dirty="0"/>
          </a:p>
        </p:txBody>
      </p:sp>
      <p:sp>
        <p:nvSpPr>
          <p:cNvPr id="239621" name="页脚占位符 239620"/>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Times New Roman" panose="02020603050405020304" pitchFamily="18" charset="0"/>
                <a:ea typeface="宋体" panose="02010600030101010101" pitchFamily="2" charset="-122"/>
              </a:defRPr>
            </a:lvl1pPr>
          </a:lstStyle>
          <a:p>
            <a:pPr eaLnBrk="1" hangingPunct="1"/>
            <a:endParaRPr lang="zh-CN" altLang="en-US" dirty="0"/>
          </a:p>
        </p:txBody>
      </p:sp>
      <p:sp>
        <p:nvSpPr>
          <p:cNvPr id="239622" name="灯片编号占位符 239621"/>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Times New Roman" panose="02020603050405020304" pitchFamily="18" charset="0"/>
                <a:ea typeface="宋体" panose="02010600030101010101" pitchFamily="2" charset="-122"/>
              </a:defRPr>
            </a:lvl1pPr>
          </a:lstStyle>
          <a:p>
            <a:pPr eaLnBrk="1" hangingPunct="1"/>
            <a:fld id="{9A0DB2DC-4C9A-4742-B13C-FB6460FD3503}" type="slidenum">
              <a:rPr lang="zh-CN" altLang="en-US" dirty="0"/>
            </a:fld>
            <a:endParaRPr lang="zh-CN" altLang="en-US" dirty="0"/>
          </a:p>
        </p:txBody>
      </p:sp>
    </p:spTree>
  </p:cSld>
  <p:clrMapOvr>
    <a:masterClrMapping/>
  </p:clrMapOvr>
  <p:transition spd="med">
    <p:rand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188913"/>
            <a:ext cx="2051844"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36584" cy="6192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21614" cy="5329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074" y="1052513"/>
            <a:ext cx="4021614" cy="5329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标题 238593"/>
          <p:cNvSpPr>
            <a:spLocks noGrp="1"/>
          </p:cNvSpPr>
          <p:nvPr>
            <p:ph type="title"/>
          </p:nvPr>
        </p:nvSpPr>
        <p:spPr>
          <a:xfrm>
            <a:off x="684213" y="188913"/>
            <a:ext cx="7772400" cy="647700"/>
          </a:xfrm>
          <a:prstGeom prst="rect">
            <a:avLst/>
          </a:prstGeom>
          <a:solidFill>
            <a:schemeClr val="accent1"/>
          </a:solidFill>
          <a:ln w="9525">
            <a:noFill/>
          </a:ln>
        </p:spPr>
        <p:txBody>
          <a:bodyPr anchor="ctr"/>
          <a:lstStyle/>
          <a:p>
            <a:pPr lvl="0"/>
            <a:r>
              <a:rPr lang="zh-CN" altLang="en-US" dirty="0"/>
              <a:t>单击此处编辑母版标题样式</a:t>
            </a:r>
            <a:endParaRPr lang="zh-CN" altLang="en-US" dirty="0"/>
          </a:p>
        </p:txBody>
      </p:sp>
      <p:sp>
        <p:nvSpPr>
          <p:cNvPr id="238595" name="文本占位符 238594"/>
          <p:cNvSpPr>
            <a:spLocks noGrp="1"/>
          </p:cNvSpPr>
          <p:nvPr>
            <p:ph type="body" idx="1"/>
          </p:nvPr>
        </p:nvSpPr>
        <p:spPr>
          <a:xfrm>
            <a:off x="468313" y="1052513"/>
            <a:ext cx="8207375" cy="5329237"/>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8596" name="日期占位符 238595"/>
          <p:cNvSpPr>
            <a:spLocks noGrp="1"/>
          </p:cNvSpPr>
          <p:nvPr>
            <p:ph type="dt" sz="half" idx="2"/>
          </p:nvPr>
        </p:nvSpPr>
        <p:spPr>
          <a:xfrm>
            <a:off x="685800" y="6524625"/>
            <a:ext cx="1905000" cy="180975"/>
          </a:xfrm>
          <a:prstGeom prst="rect">
            <a:avLst/>
          </a:prstGeom>
          <a:noFill/>
          <a:ln w="9525">
            <a:noFill/>
          </a:ln>
        </p:spPr>
        <p:txBody>
          <a:bodyPr/>
          <a:lstStyle>
            <a:lvl1pPr>
              <a:defRPr sz="1400">
                <a:latin typeface="Times New Roman" panose="02020603050405020304" pitchFamily="18" charset="0"/>
                <a:ea typeface="宋体" panose="02010600030101010101" pitchFamily="2" charset="-122"/>
              </a:defRPr>
            </a:lvl1pPr>
          </a:lstStyle>
          <a:p>
            <a:pPr lvl="0" eaLnBrk="1" hangingPunct="1"/>
            <a:fld id="{BB962C8B-B14F-4D97-AF65-F5344CB8AC3E}" type="datetime1">
              <a:rPr lang="zh-CN" altLang="en-US" dirty="0"/>
            </a:fld>
            <a:endParaRPr lang="zh-CN" altLang="en-US" dirty="0"/>
          </a:p>
        </p:txBody>
      </p:sp>
      <p:sp>
        <p:nvSpPr>
          <p:cNvPr id="238597" name="页脚占位符 238596"/>
          <p:cNvSpPr>
            <a:spLocks noGrp="1"/>
          </p:cNvSpPr>
          <p:nvPr>
            <p:ph type="ftr" sz="quarter" idx="3"/>
          </p:nvPr>
        </p:nvSpPr>
        <p:spPr>
          <a:xfrm>
            <a:off x="3124200" y="6453188"/>
            <a:ext cx="2895600" cy="252412"/>
          </a:xfrm>
          <a:prstGeom prst="rect">
            <a:avLst/>
          </a:prstGeom>
          <a:noFill/>
          <a:ln w="9525">
            <a:noFill/>
          </a:ln>
        </p:spPr>
        <p:txBody>
          <a:bodyPr/>
          <a:lstStyle>
            <a:lvl1pPr algn="ctr">
              <a:defRPr sz="1400">
                <a:latin typeface="Times New Roman" panose="02020603050405020304" pitchFamily="18" charset="0"/>
                <a:ea typeface="宋体" panose="02010600030101010101" pitchFamily="2" charset="-122"/>
              </a:defRPr>
            </a:lvl1pPr>
          </a:lstStyle>
          <a:p>
            <a:pPr lvl="0" eaLnBrk="1" hangingPunct="1"/>
            <a:endParaRPr lang="zh-CN" altLang="en-US" dirty="0"/>
          </a:p>
        </p:txBody>
      </p:sp>
      <p:sp>
        <p:nvSpPr>
          <p:cNvPr id="238598" name="灯片编号占位符 238597"/>
          <p:cNvSpPr>
            <a:spLocks noGrp="1"/>
          </p:cNvSpPr>
          <p:nvPr>
            <p:ph type="sldNum" sz="quarter" idx="4"/>
          </p:nvPr>
        </p:nvSpPr>
        <p:spPr>
          <a:xfrm>
            <a:off x="6553200" y="6453188"/>
            <a:ext cx="1905000" cy="252412"/>
          </a:xfrm>
          <a:prstGeom prst="rect">
            <a:avLst/>
          </a:prstGeom>
          <a:noFill/>
          <a:ln w="9525">
            <a:noFill/>
          </a:ln>
        </p:spPr>
        <p:txBody>
          <a:bodyPr/>
          <a:lstStyle>
            <a:lvl1pPr algn="r">
              <a:defRPr sz="1400">
                <a:latin typeface="Times New Roman" panose="02020603050405020304" pitchFamily="18"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random/>
  </p:transition>
  <p:hf hdr="0" ftr="0" dt="0"/>
  <p:txStyles>
    <p:titleStyle>
      <a:lvl1pPr marL="0" lvl="0" indent="0" algn="ctr" defTabSz="914400" rtl="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6.wmf"/><Relationship Id="rId7" Type="http://schemas.openxmlformats.org/officeDocument/2006/relationships/oleObject" Target="../embeddings/oleObject5.bin"/><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7.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ctrTitle"/>
          </p:nvPr>
        </p:nvSpPr>
        <p:spPr>
          <a:xfrm>
            <a:off x="684530" y="1472565"/>
            <a:ext cx="7999095" cy="2604135"/>
          </a:xfrm>
          <a:gradFill rotWithShape="1">
            <a:gsLst>
              <a:gs pos="0">
                <a:schemeClr val="bg1">
                  <a:alpha val="100000"/>
                </a:schemeClr>
              </a:gs>
              <a:gs pos="50000">
                <a:schemeClr val="accent1">
                  <a:alpha val="100000"/>
                </a:schemeClr>
              </a:gs>
              <a:gs pos="100000">
                <a:schemeClr val="bg1">
                  <a:alpha val="100000"/>
                </a:schemeClr>
              </a:gs>
            </a:gsLst>
            <a:lin ang="5400000" scaled="1"/>
            <a:tileRect/>
          </a:gradFill>
        </p:spPr>
        <p:txBody>
          <a:bodyPr anchor="ctr"/>
          <a:lstStyle/>
          <a:p>
            <a:pPr defTabSz="914400">
              <a:lnSpc>
                <a:spcPct val="120000"/>
              </a:lnSpc>
              <a:buSzTx/>
            </a:pPr>
            <a:r>
              <a:rPr lang="zh-CN" altLang="en-US" sz="4400" b="0" kern="1200" baseline="0" dirty="0">
                <a:latin typeface="Cambria" panose="02040503050406030204" pitchFamily="18" charset="0"/>
                <a:ea typeface="黑体" panose="02010609060101010101" charset="-122"/>
                <a:cs typeface="Cambria" panose="02040503050406030204" pitchFamily="18" charset="0"/>
              </a:rPr>
              <a:t>第</a:t>
            </a:r>
            <a:r>
              <a:rPr lang="en-US" altLang="zh-CN" sz="4400" b="0" kern="1200" baseline="0" dirty="0">
                <a:latin typeface="Cambria" panose="02040503050406030204" pitchFamily="18" charset="0"/>
                <a:ea typeface="黑体" panose="02010609060101010101" charset="-122"/>
                <a:cs typeface="Cambria" panose="02040503050406030204" pitchFamily="18" charset="0"/>
              </a:rPr>
              <a:t> 3 </a:t>
            </a:r>
            <a:r>
              <a:rPr lang="zh-CN" altLang="en-US" sz="4400" b="0" kern="1200" baseline="0" dirty="0">
                <a:latin typeface="Cambria" panose="02040503050406030204" pitchFamily="18" charset="0"/>
                <a:ea typeface="黑体" panose="02010609060101010101" charset="-122"/>
                <a:cs typeface="Cambria" panose="02040503050406030204" pitchFamily="18" charset="0"/>
              </a:rPr>
              <a:t>章 </a:t>
            </a:r>
            <a:br>
              <a:rPr lang="zh-CN" altLang="en-US" sz="4400" b="0" kern="1200" baseline="0" dirty="0">
                <a:latin typeface="Cambria" panose="02040503050406030204" pitchFamily="18" charset="0"/>
                <a:ea typeface="黑体" panose="02010609060101010101" charset="-122"/>
                <a:cs typeface="Cambria" panose="02040503050406030204" pitchFamily="18" charset="0"/>
              </a:rPr>
            </a:br>
            <a:r>
              <a:rPr lang="zh-CN" altLang="en-US" sz="4400" b="0" kern="1200" baseline="0" dirty="0">
                <a:latin typeface="Cambria" panose="02040503050406030204" pitchFamily="18" charset="0"/>
                <a:ea typeface="黑体" panose="02010609060101010101" charset="-122"/>
                <a:cs typeface="Cambria" panose="02040503050406030204" pitchFamily="18" charset="0"/>
              </a:rPr>
              <a:t>变量和控制结构</a:t>
            </a:r>
            <a:br>
              <a:rPr lang="zh-CN" altLang="en-US" sz="4400" b="0" kern="1200" baseline="0" dirty="0">
                <a:latin typeface="Cambria" panose="02040503050406030204" pitchFamily="18" charset="0"/>
                <a:ea typeface="黑体" panose="02010609060101010101" charset="-122"/>
                <a:cs typeface="Cambria" panose="02040503050406030204" pitchFamily="18" charset="0"/>
              </a:rPr>
            </a:br>
            <a:r>
              <a:rPr lang="zh-CN" altLang="en-US" sz="4400" b="0" kern="1200" baseline="0" dirty="0">
                <a:latin typeface="Cambria" panose="02040503050406030204" pitchFamily="18" charset="0"/>
                <a:ea typeface="黑体" panose="02010609060101010101" charset="-122"/>
                <a:cs typeface="Cambria" panose="02040503050406030204" pitchFamily="18" charset="0"/>
              </a:rPr>
              <a:t>（</a:t>
            </a:r>
            <a:r>
              <a:rPr lang="en-US" altLang="zh-CN" sz="4400" b="0" kern="1200" baseline="0" dirty="0">
                <a:latin typeface="Cambria" panose="02040503050406030204" pitchFamily="18" charset="0"/>
                <a:ea typeface="黑体" panose="02010609060101010101" charset="-122"/>
                <a:cs typeface="Cambria" panose="02040503050406030204" pitchFamily="18" charset="0"/>
              </a:rPr>
              <a:t>a</a:t>
            </a:r>
            <a:r>
              <a:rPr lang="zh-CN" altLang="en-US" sz="4400" b="0" kern="1200" baseline="0" dirty="0">
                <a:latin typeface="Cambria" panose="02040503050406030204" pitchFamily="18" charset="0"/>
                <a:ea typeface="黑体" panose="02010609060101010101" charset="-122"/>
                <a:cs typeface="Cambria" panose="02040503050406030204" pitchFamily="18" charset="0"/>
              </a:rPr>
              <a:t>）</a:t>
            </a:r>
            <a:endParaRPr lang="zh-CN" altLang="en-US" sz="4400" b="0" kern="1200" baseline="0" dirty="0">
              <a:latin typeface="Cambria" panose="02040503050406030204" pitchFamily="18" charset="0"/>
              <a:ea typeface="黑体" panose="02010609060101010101" charset="-122"/>
              <a:cs typeface="Cambria" panose="02040503050406030204" pitchFamily="18" charset="0"/>
            </a:endParaRPr>
          </a:p>
        </p:txBody>
      </p:sp>
      <p:sp>
        <p:nvSpPr>
          <p:cNvPr id="17421" name="文本框 17420"/>
          <p:cNvSpPr txBox="1"/>
          <p:nvPr/>
        </p:nvSpPr>
        <p:spPr>
          <a:xfrm>
            <a:off x="2268538" y="476250"/>
            <a:ext cx="4752975" cy="519113"/>
          </a:xfrm>
          <a:prstGeom prst="rect">
            <a:avLst/>
          </a:prstGeom>
          <a:noFill/>
          <a:ln w="9525">
            <a:noFill/>
          </a:ln>
        </p:spPr>
        <p:txBody>
          <a:bodyPr lIns="92075" tIns="46038" rIns="92075" bIns="46038">
            <a:spAutoFit/>
          </a:bodyPr>
          <a:lstStyle/>
          <a:p>
            <a:pPr>
              <a:spcBef>
                <a:spcPct val="50000"/>
              </a:spcBef>
            </a:pPr>
            <a:r>
              <a:rPr lang="zh-CN" altLang="en-US" sz="2800" dirty="0">
                <a:latin typeface="Times New Roman" panose="02020603050405020304" pitchFamily="18" charset="0"/>
                <a:ea typeface="微软雅黑" panose="020B0503020204020204" pitchFamily="34" charset="-122"/>
              </a:rPr>
              <a:t>高级语言程序设计</a:t>
            </a:r>
            <a:endParaRPr lang="zh-CN" altLang="en-US" sz="2800" dirty="0">
              <a:latin typeface="Times New Roman" panose="02020603050405020304" pitchFamily="18" charset="0"/>
              <a:ea typeface="微软雅黑" panose="020B0503020204020204" pitchFamily="34" charset="-122"/>
            </a:endParaRPr>
          </a:p>
        </p:txBody>
      </p:sp>
      <p:sp>
        <p:nvSpPr>
          <p:cNvPr id="17422" name="副标题 17421"/>
          <p:cNvSpPr>
            <a:spLocks noGrp="1"/>
          </p:cNvSpPr>
          <p:nvPr>
            <p:ph type="subTitle" idx="1"/>
          </p:nvPr>
        </p:nvSpPr>
        <p:spPr>
          <a:xfrm>
            <a:off x="1332230" y="4214495"/>
            <a:ext cx="6400800" cy="2052955"/>
          </a:xfrm>
        </p:spPr>
        <p:txBody>
          <a:bodyPr anchor="t"/>
          <a:lstStyle/>
          <a:p>
            <a:pPr algn="ct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r>
              <a:rPr lang="zh-CN" altLang="en-US" sz="2400">
                <a:sym typeface="+mn-ea"/>
              </a:rPr>
              <a:t>《从问题到程序——C/C++程序设计基础》</a:t>
            </a:r>
            <a:endParaRPr lang="zh-CN" altLang="en-US" sz="2400"/>
          </a:p>
          <a:p>
            <a:pPr algn="ctr"/>
            <a:r>
              <a:rPr lang="zh-CN" altLang="en-US" sz="2400">
                <a:sym typeface="+mn-ea"/>
              </a:rPr>
              <a:t>机械工业出版社，</a:t>
            </a:r>
            <a:r>
              <a:rPr lang="zh-CN" altLang="en-US" sz="2400" b="0">
                <a:sym typeface="+mn-ea"/>
              </a:rPr>
              <a:t>2023</a:t>
            </a:r>
            <a:endParaRPr lang="zh-CN" altLang="en-US" sz="2400">
              <a:sym typeface="+mn-ea"/>
            </a:endParaRPr>
          </a:p>
          <a:p>
            <a:pPr algn="ctr"/>
            <a:r>
              <a:rPr lang="zh-CN" altLang="en-US" sz="2400" b="0">
                <a:sym typeface="+mn-ea"/>
                <a:hlinkClick r:id="rId1" action="ppaction://hlinkfile"/>
              </a:rPr>
              <a:t>https://devcpp.gitee.io/ptop</a:t>
            </a:r>
            <a:endParaRPr lang="zh-CN" altLang="en-US" sz="2400" b="0" kern="1200" baseline="0" dirty="0">
              <a:latin typeface="Cambria" panose="02040503050406030204" pitchFamily="18" charset="0"/>
              <a:ea typeface="新宋体" panose="02010609030101010101" pitchFamily="49" charset="-122"/>
              <a:sym typeface="+mn-ea"/>
            </a:endParaRPr>
          </a:p>
        </p:txBody>
      </p:sp>
      <p:sp>
        <p:nvSpPr>
          <p:cNvPr id="2" name="副标题 2"/>
          <p:cNvSpPr>
            <a:spLocks noGrp="1"/>
          </p:cNvSpPr>
          <p:nvPr>
            <p:custDataLst>
              <p:tags r:id="rId2"/>
            </p:custDataLst>
          </p:nvPr>
        </p:nvSpPr>
        <p:spPr>
          <a:xfrm>
            <a:off x="2555875" y="4025900"/>
            <a:ext cx="6040755" cy="1846580"/>
          </a:xfrm>
          <a:prstGeom prst="rect">
            <a:avLst/>
          </a:prstGeom>
          <a:noFill/>
          <a:ln w="9525">
            <a:noFill/>
          </a:ln>
        </p:spPr>
        <p:txBody>
          <a:bodyPr anchor="t"/>
          <a:lstStyle>
            <a:lvl1pPr marL="0" lvl="0" indent="0" algn="ctr"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None/>
              <a:defRPr sz="2800" b="0" i="0" u="none" kern="1200" baseline="0">
                <a:solidFill>
                  <a:schemeClr val="tx1"/>
                </a:solidFill>
                <a:latin typeface="Cambria Math" panose="02040503050406030204" charset="0"/>
                <a:ea typeface="+mn-ea"/>
                <a:cs typeface="Times New Roman" panose="02020603050405020304" pitchFamily="18" charset="0"/>
              </a:defRPr>
            </a:lvl1pPr>
            <a:lvl2pPr marL="457200" lvl="1" indent="0" algn="ctr"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None/>
              <a:defRPr sz="2800" b="0" i="0" u="none" kern="1200" baseline="0">
                <a:solidFill>
                  <a:schemeClr val="tx1"/>
                </a:solidFill>
                <a:latin typeface="Cambria Math" panose="02040503050406030204" charset="0"/>
                <a:ea typeface="+mn-ea"/>
                <a:cs typeface="Times New Roman" panose="02020603050405020304" pitchFamily="18" charset="0"/>
              </a:defRPr>
            </a:lvl2pPr>
            <a:lvl3pPr marL="914400" lvl="2" indent="0" algn="ctr" defTabSz="914400" rtl="0" eaLnBrk="1" fontAlgn="base" latinLnBrk="0" hangingPunct="0">
              <a:lnSpc>
                <a:spcPct val="100000"/>
              </a:lnSpc>
              <a:spcBef>
                <a:spcPct val="50000"/>
              </a:spcBef>
              <a:spcAft>
                <a:spcPct val="0"/>
              </a:spcAft>
              <a:buClrTx/>
              <a:buSzTx/>
              <a:buFontTx/>
              <a:buNone/>
              <a:defRPr sz="2400" b="0" i="0" u="none" kern="1200" baseline="0">
                <a:solidFill>
                  <a:schemeClr val="tx1"/>
                </a:solidFill>
                <a:latin typeface="Cambria Math" panose="02040503050406030204" charset="0"/>
                <a:ea typeface="+mn-ea"/>
                <a:cs typeface="Times New Roman" panose="02020603050405020304" pitchFamily="18" charset="0"/>
              </a:defRPr>
            </a:lvl3pPr>
            <a:lvl4pPr marL="1371600" lvl="3" indent="0" algn="ctr" defTabSz="914400" rtl="0" eaLnBrk="1" fontAlgn="base" latinLnBrk="0" hangingPunct="0">
              <a:lnSpc>
                <a:spcPct val="100000"/>
              </a:lnSpc>
              <a:spcBef>
                <a:spcPct val="50000"/>
              </a:spcBef>
              <a:spcAft>
                <a:spcPct val="0"/>
              </a:spcAft>
              <a:buClrTx/>
              <a:buSzTx/>
              <a:buFontTx/>
              <a:buNone/>
              <a:defRPr sz="2000" b="0" i="0" u="none" kern="1200" baseline="0">
                <a:solidFill>
                  <a:schemeClr val="tx1"/>
                </a:solidFill>
                <a:latin typeface="Cambria Math" panose="02040503050406030204" charset="0"/>
                <a:ea typeface="+mn-ea"/>
                <a:cs typeface="Times New Roman" panose="02020603050405020304" pitchFamily="18" charset="0"/>
              </a:defRPr>
            </a:lvl4pPr>
            <a:lvl5pPr marL="1828800" lvl="4" indent="0" algn="ctr" defTabSz="914400" rtl="0" eaLnBrk="1" fontAlgn="base" latinLnBrk="0" hangingPunct="0">
              <a:lnSpc>
                <a:spcPct val="100000"/>
              </a:lnSpc>
              <a:spcBef>
                <a:spcPct val="50000"/>
              </a:spcBef>
              <a:spcAft>
                <a:spcPct val="0"/>
              </a:spcAft>
              <a:buClrTx/>
              <a:buSzTx/>
              <a:buFontTx/>
              <a:buNone/>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algn="just"/>
            <a:endParaRPr lang="zh-CN" altLang="en-US" sz="2400"/>
          </a:p>
        </p:txBody>
      </p:sp>
      <p:pic>
        <p:nvPicPr>
          <p:cNvPr id="5" name="图片 4"/>
          <p:cNvPicPr>
            <a:picLocks noChangeAspect="1"/>
          </p:cNvPicPr>
          <p:nvPr>
            <p:custDataLst>
              <p:tags r:id="rId3"/>
            </p:custDataLst>
          </p:nvPr>
        </p:nvPicPr>
        <p:blipFill>
          <a:blip r:embed="rId4"/>
          <a:stretch>
            <a:fillRect/>
          </a:stretch>
        </p:blipFill>
        <p:spPr>
          <a:xfrm>
            <a:off x="323850" y="4077335"/>
            <a:ext cx="1363980" cy="1894840"/>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5366" name="文本占位符 15365"/>
          <p:cNvSpPr>
            <a:spLocks noGrp="1"/>
          </p:cNvSpPr>
          <p:nvPr>
            <p:ph type="body" idx="1"/>
          </p:nvPr>
        </p:nvSpPr>
        <p:spPr>
          <a:xfrm>
            <a:off x="468630" y="203200"/>
            <a:ext cx="8207375" cy="6178550"/>
          </a:xfrm>
        </p:spPr>
        <p:txBody>
          <a:bodyPr/>
          <a:lstStyle/>
          <a:p>
            <a:pPr>
              <a:buNone/>
            </a:pPr>
            <a:r>
              <a:rPr lang="zh-CN" altLang="en-US" dirty="0">
                <a:solidFill>
                  <a:schemeClr val="tx2"/>
                </a:solidFill>
              </a:rPr>
              <a:t>变量名命名基本要求：</a:t>
            </a:r>
            <a:endParaRPr lang="zh-CN" altLang="en-US" dirty="0">
              <a:solidFill>
                <a:schemeClr val="tx2"/>
              </a:solidFill>
            </a:endParaRPr>
          </a:p>
          <a:p>
            <a:r>
              <a:rPr lang="zh-CN" altLang="en-US" dirty="0"/>
              <a:t>是标识符，只能由字母（</a:t>
            </a:r>
            <a:r>
              <a:rPr lang="en-US" altLang="zh-CN">
                <a:solidFill>
                  <a:schemeClr val="hlink"/>
                </a:solidFill>
              </a:rPr>
              <a:t>A-Z</a:t>
            </a:r>
            <a:r>
              <a:rPr lang="zh-CN" altLang="en-US" dirty="0"/>
              <a:t>，</a:t>
            </a:r>
            <a:r>
              <a:rPr lang="en-US" altLang="zh-CN">
                <a:solidFill>
                  <a:schemeClr val="hlink"/>
                </a:solidFill>
              </a:rPr>
              <a:t>a-z</a:t>
            </a:r>
            <a:r>
              <a:rPr lang="zh-CN" altLang="en-US" dirty="0"/>
              <a:t>）和数字（</a:t>
            </a:r>
            <a:r>
              <a:rPr lang="en-US" altLang="zh-CN">
                <a:solidFill>
                  <a:schemeClr val="hlink"/>
                </a:solidFill>
              </a:rPr>
              <a:t>0-9</a:t>
            </a:r>
            <a:r>
              <a:rPr lang="zh-CN" altLang="en-US" dirty="0"/>
              <a:t>）或者下划线（</a:t>
            </a:r>
            <a:r>
              <a:rPr lang="en-US" altLang="zh-CN">
                <a:solidFill>
                  <a:schemeClr val="hlink"/>
                </a:solidFill>
              </a:rPr>
              <a:t>_</a:t>
            </a:r>
            <a:r>
              <a:rPr lang="zh-CN" altLang="en-US" dirty="0"/>
              <a:t>）组成。</a:t>
            </a:r>
            <a:r>
              <a:rPr lang="zh-CN" altLang="en-US" dirty="0">
                <a:solidFill>
                  <a:schemeClr val="hlink"/>
                </a:solidFill>
              </a:rPr>
              <a:t>第一个字符</a:t>
            </a:r>
            <a:r>
              <a:rPr lang="zh-CN" altLang="en-US" dirty="0"/>
              <a:t>必须是字母或下划线。</a:t>
            </a:r>
            <a:r>
              <a:rPr lang="zh-CN" altLang="en-US" dirty="0">
                <a:sym typeface="+mn-ea"/>
              </a:rPr>
              <a:t>在 </a:t>
            </a:r>
            <a:r>
              <a:rPr lang="en-US" altLang="zh-CN" dirty="0">
                <a:sym typeface="+mn-ea"/>
              </a:rPr>
              <a:t>C/C++</a:t>
            </a:r>
            <a:r>
              <a:rPr lang="zh-CN" altLang="en-US" dirty="0">
                <a:sym typeface="+mn-ea"/>
              </a:rPr>
              <a:t>中，变量名区分大小写。</a:t>
            </a:r>
            <a:endParaRPr lang="zh-CN" altLang="en-US" dirty="0">
              <a:sym typeface="+mn-ea"/>
            </a:endParaRPr>
          </a:p>
          <a:p>
            <a:r>
              <a:rPr lang="zh-CN" altLang="en-US" dirty="0"/>
              <a:t>不能使用 </a:t>
            </a:r>
            <a:r>
              <a:rPr lang="en-US" altLang="zh-CN" dirty="0"/>
              <a:t>C/C++ </a:t>
            </a:r>
            <a:r>
              <a:rPr lang="zh-CN" altLang="en-US" dirty="0"/>
              <a:t>关键字来命名变量，以免冲突。</a:t>
            </a:r>
            <a:endParaRPr lang="zh-CN" altLang="en-US" dirty="0"/>
          </a:p>
          <a:p>
            <a:pPr marL="0" indent="0">
              <a:buNone/>
            </a:pPr>
            <a:r>
              <a:rPr lang="zh-CN" altLang="en-US" u="sng" dirty="0">
                <a:solidFill>
                  <a:schemeClr val="tx2"/>
                </a:solidFill>
                <a:sym typeface="+mn-ea"/>
              </a:rPr>
              <a:t>变量名常用规范</a:t>
            </a:r>
            <a:endParaRPr lang="zh-CN" altLang="en-US" dirty="0"/>
          </a:p>
          <a:p>
            <a:r>
              <a:rPr lang="zh-CN" altLang="en-US" dirty="0">
                <a:sym typeface="+mn-ea"/>
              </a:rPr>
              <a:t>常规约定：</a:t>
            </a:r>
            <a:endParaRPr lang="zh-CN" altLang="en-US" dirty="0"/>
          </a:p>
          <a:p>
            <a:pPr lvl="1"/>
            <a:r>
              <a:rPr lang="zh-CN" altLang="en-US" dirty="0">
                <a:solidFill>
                  <a:schemeClr val="hlink"/>
                </a:solidFill>
                <a:sym typeface="+mn-ea"/>
              </a:rPr>
              <a:t>用 </a:t>
            </a:r>
            <a:r>
              <a:rPr lang="en-US" altLang="zh-CN" dirty="0">
                <a:solidFill>
                  <a:schemeClr val="hlink"/>
                </a:solidFill>
                <a:sym typeface="+mn-ea"/>
              </a:rPr>
              <a:t>i, j, k, m, n </a:t>
            </a:r>
            <a:r>
              <a:rPr lang="zh-CN" altLang="en-US" dirty="0">
                <a:solidFill>
                  <a:schemeClr val="hlink"/>
                </a:solidFill>
                <a:sym typeface="+mn-ea"/>
              </a:rPr>
              <a:t>或以它们开始的标识符表示整型变量（通常不用 </a:t>
            </a:r>
            <a:r>
              <a:rPr lang="en-US" altLang="zh-CN" dirty="0">
                <a:solidFill>
                  <a:schemeClr val="hlink"/>
                </a:solidFill>
                <a:sym typeface="+mn-ea"/>
              </a:rPr>
              <a:t>l </a:t>
            </a:r>
            <a:r>
              <a:rPr lang="zh-CN" altLang="en-US" dirty="0">
                <a:solidFill>
                  <a:schemeClr val="hlink"/>
                </a:solidFill>
                <a:sym typeface="+mn-ea"/>
              </a:rPr>
              <a:t>，以免与 </a:t>
            </a:r>
            <a:r>
              <a:rPr lang="en-US" altLang="zh-CN" dirty="0">
                <a:solidFill>
                  <a:schemeClr val="hlink"/>
                </a:solidFill>
                <a:sym typeface="+mn-ea"/>
              </a:rPr>
              <a:t>1 </a:t>
            </a:r>
            <a:r>
              <a:rPr lang="zh-CN" altLang="en-US" dirty="0">
                <a:solidFill>
                  <a:schemeClr val="hlink"/>
                </a:solidFill>
                <a:sym typeface="+mn-ea"/>
              </a:rPr>
              <a:t>混淆）；</a:t>
            </a:r>
            <a:endParaRPr lang="zh-CN" altLang="en-US" dirty="0">
              <a:solidFill>
                <a:schemeClr val="hlink"/>
              </a:solidFill>
            </a:endParaRPr>
          </a:p>
          <a:p>
            <a:pPr lvl="1"/>
            <a:r>
              <a:rPr lang="zh-CN" altLang="en-US" dirty="0">
                <a:solidFill>
                  <a:schemeClr val="hlink"/>
                </a:solidFill>
                <a:sym typeface="+mn-ea"/>
              </a:rPr>
              <a:t>用 </a:t>
            </a:r>
            <a:r>
              <a:rPr lang="en-US" altLang="zh-CN" dirty="0">
                <a:solidFill>
                  <a:schemeClr val="hlink"/>
                </a:solidFill>
                <a:sym typeface="+mn-ea"/>
              </a:rPr>
              <a:t>x, y, z </a:t>
            </a:r>
            <a:r>
              <a:rPr lang="zh-CN" altLang="en-US" dirty="0">
                <a:solidFill>
                  <a:schemeClr val="hlink"/>
                </a:solidFill>
                <a:sym typeface="+mn-ea"/>
              </a:rPr>
              <a:t>表示实型变量。</a:t>
            </a:r>
            <a:r>
              <a:rPr lang="en-US" altLang="zh-CN" dirty="0">
                <a:solidFill>
                  <a:schemeClr val="hlink"/>
                </a:solidFill>
                <a:sym typeface="+mn-ea"/>
              </a:rPr>
              <a:t>a, b, c </a:t>
            </a:r>
            <a:r>
              <a:rPr lang="zh-CN" altLang="en-US" dirty="0">
                <a:solidFill>
                  <a:schemeClr val="hlink"/>
                </a:solidFill>
                <a:sym typeface="+mn-ea"/>
              </a:rPr>
              <a:t>任意类型。</a:t>
            </a:r>
            <a:endParaRPr lang="zh-CN" altLang="en-US" dirty="0">
              <a:solidFill>
                <a:schemeClr val="hlink"/>
              </a:solidFill>
            </a:endParaRPr>
          </a:p>
          <a:p>
            <a:r>
              <a:rPr lang="zh-CN" altLang="en-US" dirty="0">
                <a:sym typeface="+mn-ea"/>
              </a:rPr>
              <a:t>提倡采用有意义名字（</a:t>
            </a:r>
            <a:r>
              <a:rPr lang="en-US" altLang="zh-CN">
                <a:sym typeface="+mn-ea"/>
              </a:rPr>
              <a:t>radius, sum,  year</a:t>
            </a:r>
            <a:r>
              <a:rPr lang="en-US" altLang="zh-CN">
                <a:latin typeface="Cambria" panose="02040503050406030204" pitchFamily="18" charset="0"/>
                <a:sym typeface="+mn-ea"/>
              </a:rPr>
              <a:t>…</a:t>
            </a:r>
            <a:r>
              <a:rPr lang="en-US" altLang="zh-CN">
                <a:sym typeface="+mn-ea"/>
              </a:rPr>
              <a:t>)</a:t>
            </a:r>
            <a:endParaRPr lang="en-US" altLang="zh-CN"/>
          </a:p>
          <a:p>
            <a:r>
              <a:rPr lang="zh-CN" altLang="en-US" dirty="0">
                <a:sym typeface="+mn-ea"/>
              </a:rPr>
              <a:t>用最短字符表示最准确的意义。</a:t>
            </a:r>
            <a:endParaRPr lang="zh-CN" altLang="en-US" dirty="0"/>
          </a:p>
          <a:p>
            <a:r>
              <a:rPr lang="zh-CN" altLang="en-US" sz="2000" dirty="0">
                <a:sym typeface="+mn-ea"/>
              </a:rPr>
              <a:t>如果违背这些常用规范，会给自己和别人（老师、同事）带来麻烦。</a:t>
            </a:r>
            <a:endParaRPr lang="zh-CN" altLang="en-US" sz="2000" dirty="0">
              <a:sym typeface="+mn-ea"/>
            </a:endParaRPr>
          </a:p>
        </p:txBody>
      </p:sp>
      <p:sp>
        <p:nvSpPr>
          <p:cNvPr id="138244" name="爆炸形 1 138243"/>
          <p:cNvSpPr/>
          <p:nvPr/>
        </p:nvSpPr>
        <p:spPr>
          <a:xfrm>
            <a:off x="7756525" y="336550"/>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
        <p:nvSpPr>
          <p:cNvPr id="3" name="爆炸形 1 2"/>
          <p:cNvSpPr/>
          <p:nvPr/>
        </p:nvSpPr>
        <p:spPr>
          <a:xfrm>
            <a:off x="7898765" y="4244975"/>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36195" name="文本占位符 136194"/>
          <p:cNvSpPr>
            <a:spLocks noGrp="1"/>
          </p:cNvSpPr>
          <p:nvPr>
            <p:ph type="body" idx="1"/>
          </p:nvPr>
        </p:nvSpPr>
        <p:spPr>
          <a:xfrm>
            <a:off x="539750" y="692150"/>
            <a:ext cx="8135938" cy="5689600"/>
          </a:xfrm>
        </p:spPr>
        <p:txBody>
          <a:bodyPr/>
          <a:lstStyle/>
          <a:p>
            <a:pPr>
              <a:buNone/>
            </a:pPr>
            <a:r>
              <a:rPr lang="zh-CN" altLang="en-US" dirty="0">
                <a:ea typeface="楷体" panose="02010609060101010101" pitchFamily="49" charset="-122"/>
              </a:rPr>
              <a:t>大型程序中的常见命名规范：</a:t>
            </a:r>
            <a:endParaRPr lang="zh-CN" altLang="en-US" dirty="0">
              <a:ea typeface="楷体" panose="02010609060101010101" pitchFamily="49" charset="-122"/>
            </a:endParaRPr>
          </a:p>
          <a:p>
            <a:r>
              <a:rPr lang="zh-CN" altLang="zh-CN" dirty="0">
                <a:solidFill>
                  <a:schemeClr val="hlink"/>
                </a:solidFill>
                <a:ea typeface="楷体" panose="02010609060101010101" pitchFamily="49" charset="-122"/>
              </a:rPr>
              <a:t>骆驼式命名法</a:t>
            </a:r>
            <a:r>
              <a:rPr lang="zh-CN" altLang="en-US" dirty="0">
                <a:ea typeface="楷体" panose="02010609060101010101" pitchFamily="49" charset="-122"/>
              </a:rPr>
              <a:t>：用单词缩写组合，首字母大写或用下划线连接：</a:t>
            </a:r>
            <a:r>
              <a:rPr lang="en-US" altLang="zh-CN" err="1">
                <a:ea typeface="楷体" panose="02010609060101010101" pitchFamily="49" charset="-122"/>
              </a:rPr>
              <a:t>StudentName,  StuName, InFile, OutFile, student_name, stu_name,  in_file, out_file</a:t>
            </a:r>
            <a:endParaRPr lang="en-US" altLang="zh-CN">
              <a:ea typeface="楷体" panose="02010609060101010101" pitchFamily="49" charset="-122"/>
            </a:endParaRPr>
          </a:p>
          <a:p>
            <a:r>
              <a:rPr lang="zh-CN" altLang="en-US" dirty="0">
                <a:solidFill>
                  <a:schemeClr val="hlink"/>
                </a:solidFill>
                <a:ea typeface="楷体" panose="02010609060101010101" pitchFamily="49" charset="-122"/>
              </a:rPr>
              <a:t>匈牙利命名法</a:t>
            </a:r>
            <a:r>
              <a:rPr lang="zh-CN" altLang="en-US" dirty="0">
                <a:ea typeface="楷体" panose="02010609060101010101" pitchFamily="49" charset="-122"/>
              </a:rPr>
              <a:t>：</a:t>
            </a:r>
            <a:r>
              <a:rPr lang="zh-CN" altLang="en-US" dirty="0">
                <a:solidFill>
                  <a:schemeClr val="hlink"/>
                </a:solidFill>
                <a:ea typeface="楷体" panose="02010609060101010101" pitchFamily="49" charset="-122"/>
              </a:rPr>
              <a:t>变量名</a:t>
            </a:r>
            <a:r>
              <a:rPr lang="en-US" altLang="zh-CN" dirty="0">
                <a:solidFill>
                  <a:schemeClr val="hlink"/>
                </a:solidFill>
                <a:ea typeface="楷体" panose="02010609060101010101" pitchFamily="49" charset="-122"/>
              </a:rPr>
              <a:t>=</a:t>
            </a:r>
            <a:r>
              <a:rPr lang="zh-CN" altLang="en-US" dirty="0">
                <a:solidFill>
                  <a:schemeClr val="hlink"/>
                </a:solidFill>
                <a:ea typeface="楷体" panose="02010609060101010101" pitchFamily="49" charset="-122"/>
              </a:rPr>
              <a:t>属性</a:t>
            </a:r>
            <a:r>
              <a:rPr lang="en-US" altLang="zh-CN" dirty="0">
                <a:solidFill>
                  <a:schemeClr val="hlink"/>
                </a:solidFill>
                <a:ea typeface="楷体" panose="02010609060101010101" pitchFamily="49" charset="-122"/>
              </a:rPr>
              <a:t>+</a:t>
            </a:r>
            <a:r>
              <a:rPr lang="zh-CN" altLang="en-US" dirty="0">
                <a:solidFill>
                  <a:schemeClr val="hlink"/>
                </a:solidFill>
                <a:ea typeface="楷体" panose="02010609060101010101" pitchFamily="49" charset="-122"/>
              </a:rPr>
              <a:t>类型</a:t>
            </a:r>
            <a:r>
              <a:rPr lang="en-US" altLang="zh-CN" dirty="0">
                <a:solidFill>
                  <a:schemeClr val="hlink"/>
                </a:solidFill>
                <a:ea typeface="楷体" panose="02010609060101010101" pitchFamily="49" charset="-122"/>
              </a:rPr>
              <a:t>+</a:t>
            </a:r>
            <a:r>
              <a:rPr lang="zh-CN" altLang="en-US" dirty="0">
                <a:solidFill>
                  <a:schemeClr val="hlink"/>
                </a:solidFill>
                <a:ea typeface="楷体" panose="02010609060101010101" pitchFamily="49" charset="-122"/>
              </a:rPr>
              <a:t>对象描述</a:t>
            </a:r>
            <a:r>
              <a:rPr lang="zh-CN" altLang="en-US" dirty="0">
                <a:ea typeface="楷体" panose="02010609060101010101" pitchFamily="49" charset="-122"/>
              </a:rPr>
              <a:t>，其中每一对象的名称都要求有明确含义，可以取对象名字全称或名字的一部分。要基于容易记忆容易理解的原则。例如，一个全局的整型变量，用于保存学生年龄，命名为：</a:t>
            </a:r>
            <a:r>
              <a:rPr lang="en-US" altLang="zh-CN" err="1">
                <a:ea typeface="楷体" panose="02010609060101010101" pitchFamily="49" charset="-122"/>
              </a:rPr>
              <a:t>g_iStudentAge</a:t>
            </a:r>
            <a:endParaRPr lang="en-US" altLang="zh-CN">
              <a:ea typeface="楷体" panose="02010609060101010101" pitchFamily="49"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35175" name="文本占位符 135174"/>
          <p:cNvSpPr>
            <a:spLocks noGrp="1"/>
          </p:cNvSpPr>
          <p:nvPr>
            <p:ph type="body" idx="1"/>
          </p:nvPr>
        </p:nvSpPr>
        <p:spPr/>
        <p:txBody>
          <a:bodyPr/>
          <a:lstStyle/>
          <a:p>
            <a:r>
              <a:rPr lang="zh-CN" altLang="en-US" dirty="0"/>
              <a:t>在 </a:t>
            </a:r>
            <a:r>
              <a:rPr lang="en-US" altLang="zh-CN" dirty="0"/>
              <a:t>ANSI C </a:t>
            </a:r>
            <a:r>
              <a:rPr lang="zh-CN" altLang="en-US" dirty="0"/>
              <a:t>标准中，复合结构里的变量定义必须写在所有可执行语句之前。</a:t>
            </a:r>
            <a:endParaRPr lang="zh-CN" altLang="en-US" dirty="0"/>
          </a:p>
          <a:p>
            <a:r>
              <a:rPr lang="zh-CN" altLang="en-US" dirty="0"/>
              <a:t>按照 </a:t>
            </a:r>
            <a:r>
              <a:rPr lang="en-US" altLang="zh-CN" dirty="0"/>
              <a:t>C99 </a:t>
            </a:r>
            <a:r>
              <a:rPr lang="zh-CN" altLang="en-US" dirty="0"/>
              <a:t>标准和所有的 </a:t>
            </a:r>
            <a:r>
              <a:rPr lang="en-US" altLang="zh-CN" dirty="0"/>
              <a:t>C++ </a:t>
            </a:r>
            <a:r>
              <a:rPr lang="zh-CN" altLang="en-US" dirty="0"/>
              <a:t>标准，</a:t>
            </a:r>
            <a:r>
              <a:rPr lang="zh-CN" altLang="en-US" dirty="0">
                <a:solidFill>
                  <a:schemeClr val="accent2"/>
                </a:solidFill>
              </a:rPr>
              <a:t>在程序中的任何复合结构里的任何位置都可以定义变量</a:t>
            </a:r>
            <a:r>
              <a:rPr lang="zh-CN" altLang="en-US" dirty="0"/>
              <a:t>。</a:t>
            </a:r>
            <a:endParaRPr lang="zh-CN" altLang="en-US" dirty="0"/>
          </a:p>
          <a:p>
            <a:endParaRPr lang="zh-CN" altLang="en-US" dirty="0"/>
          </a:p>
          <a:p>
            <a:r>
              <a:rPr lang="zh-CN" altLang="en-US" dirty="0"/>
              <a:t>要求“</a:t>
            </a:r>
            <a:r>
              <a:rPr lang="zh-CN" altLang="en-US" dirty="0">
                <a:solidFill>
                  <a:schemeClr val="accent2"/>
                </a:solidFill>
              </a:rPr>
              <a:t>先定义后使用</a:t>
            </a:r>
            <a:r>
              <a:rPr lang="zh-CN" altLang="en-US" dirty="0"/>
              <a:t>”：变量定义应该出现在使用语句之前。</a:t>
            </a:r>
            <a:endParaRPr lang="zh-CN" altLang="en-US" dirty="0"/>
          </a:p>
          <a:p>
            <a:pPr algn="just"/>
            <a:r>
              <a:rPr lang="zh-CN" altLang="en-US" dirty="0">
                <a:solidFill>
                  <a:schemeClr val="accent2"/>
                </a:solidFill>
              </a:rPr>
              <a:t>在一个复合结构里定义的变量可以在该复合结构的内部使用</a:t>
            </a:r>
            <a:r>
              <a:rPr lang="zh-CN" altLang="en-US" dirty="0"/>
              <a:t>。这样的变量称为“</a:t>
            </a:r>
            <a:r>
              <a:rPr lang="zh-CN" altLang="en-US" dirty="0">
                <a:solidFill>
                  <a:schemeClr val="hlink"/>
                </a:solidFill>
              </a:rPr>
              <a:t>局部变量</a:t>
            </a:r>
            <a:r>
              <a:rPr lang="zh-CN" altLang="en-US" dirty="0"/>
              <a:t>”。</a:t>
            </a:r>
            <a:endParaRPr lang="zh-CN" altLang="en-US" dirty="0"/>
          </a:p>
        </p:txBody>
      </p:sp>
      <p:sp>
        <p:nvSpPr>
          <p:cNvPr id="135176" name="爆炸形 1 135175"/>
          <p:cNvSpPr/>
          <p:nvPr/>
        </p:nvSpPr>
        <p:spPr>
          <a:xfrm>
            <a:off x="7667625" y="549275"/>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01059" name="文本占位符 301058"/>
          <p:cNvSpPr>
            <a:spLocks noGrp="1"/>
          </p:cNvSpPr>
          <p:nvPr>
            <p:ph type="body" idx="1"/>
          </p:nvPr>
        </p:nvSpPr>
        <p:spPr/>
        <p:txBody>
          <a:bodyPr/>
          <a:lstStyle/>
          <a:p>
            <a:pPr>
              <a:buNone/>
            </a:pPr>
            <a:r>
              <a:rPr lang="zh-CN" altLang="en-US" dirty="0" err="1"/>
              <a:t>基本数据类型的选择</a:t>
            </a:r>
            <a:r>
              <a:rPr lang="zh-CN" altLang="en-US" dirty="0"/>
              <a:t>：</a:t>
            </a:r>
            <a:endParaRPr lang="zh-CN" altLang="en-US" dirty="0"/>
          </a:p>
          <a:p>
            <a:pPr>
              <a:buNone/>
            </a:pPr>
            <a:r>
              <a:rPr lang="en-US" altLang="zh-CN" dirty="0"/>
              <a:t>1. </a:t>
            </a:r>
            <a:r>
              <a:rPr lang="zh-CN" altLang="en-US" dirty="0"/>
              <a:t>整数通常采用 </a:t>
            </a:r>
            <a:r>
              <a:rPr lang="en-US" altLang="zh-CN" err="1"/>
              <a:t>int </a:t>
            </a:r>
            <a:r>
              <a:rPr lang="zh-CN" altLang="en-US" dirty="0"/>
              <a:t>类型</a:t>
            </a:r>
            <a:endParaRPr lang="zh-CN" altLang="en-US" dirty="0"/>
          </a:p>
          <a:p>
            <a:pPr>
              <a:buNone/>
            </a:pPr>
            <a:r>
              <a:rPr lang="en-US" altLang="zh-CN" dirty="0"/>
              <a:t>2. </a:t>
            </a:r>
            <a:r>
              <a:rPr lang="zh-CN" altLang="en-US" dirty="0"/>
              <a:t>浮点数通常采用 </a:t>
            </a:r>
            <a:r>
              <a:rPr lang="en-US" altLang="zh-CN" dirty="0"/>
              <a:t>double </a:t>
            </a:r>
            <a:r>
              <a:rPr lang="zh-CN" altLang="en-US" dirty="0"/>
              <a:t>类型</a:t>
            </a:r>
            <a:endParaRPr lang="zh-CN" altLang="en-US" dirty="0"/>
          </a:p>
          <a:p>
            <a:pPr>
              <a:buNone/>
            </a:pPr>
            <a:r>
              <a:rPr lang="en-US" altLang="zh-CN" dirty="0"/>
              <a:t>3. </a:t>
            </a:r>
            <a:r>
              <a:rPr lang="zh-CN" altLang="en-US" dirty="0"/>
              <a:t>字符通常采用 </a:t>
            </a:r>
            <a:r>
              <a:rPr lang="en-US" altLang="zh-CN" dirty="0"/>
              <a:t>char </a:t>
            </a:r>
            <a:r>
              <a:rPr lang="zh-CN" altLang="en-US" dirty="0"/>
              <a:t>类型</a:t>
            </a:r>
            <a:endParaRPr lang="zh-CN" altLang="en-US" dirty="0"/>
          </a:p>
          <a:p>
            <a:pPr>
              <a:buNone/>
            </a:pPr>
            <a:r>
              <a:rPr lang="zh-CN" altLang="en-US" dirty="0"/>
              <a:t>一般不要用 </a:t>
            </a:r>
            <a:r>
              <a:rPr lang="en-US" altLang="zh-CN" dirty="0"/>
              <a:t>unsigned </a:t>
            </a:r>
            <a:r>
              <a:rPr lang="zh-CN" altLang="en-US" dirty="0"/>
              <a:t>类型</a:t>
            </a:r>
            <a:endParaRPr lang="zh-CN" altLang="en-US" dirty="0"/>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02082" name="标题 302081"/>
          <p:cNvSpPr>
            <a:spLocks noGrp="1"/>
          </p:cNvSpPr>
          <p:nvPr>
            <p:ph type="title"/>
          </p:nvPr>
        </p:nvSpPr>
        <p:spPr/>
        <p:txBody>
          <a:bodyPr anchor="ctr"/>
          <a:lstStyle/>
          <a:p>
            <a:r>
              <a:rPr lang="en-US" altLang="zh-CN" dirty="0"/>
              <a:t>3.2.2  </a:t>
            </a:r>
            <a:r>
              <a:rPr lang="zh-CN" altLang="en-US" dirty="0"/>
              <a:t>变量的使用（赋值和取值）</a:t>
            </a:r>
            <a:endParaRPr lang="zh-CN" altLang="en-US" dirty="0"/>
          </a:p>
        </p:txBody>
      </p:sp>
      <p:sp>
        <p:nvSpPr>
          <p:cNvPr id="302083" name="文本占位符 302082"/>
          <p:cNvSpPr>
            <a:spLocks noGrp="1"/>
          </p:cNvSpPr>
          <p:nvPr>
            <p:ph type="body" idx="1"/>
          </p:nvPr>
        </p:nvSpPr>
        <p:spPr/>
        <p:txBody>
          <a:bodyPr/>
          <a:lstStyle/>
          <a:p>
            <a:pPr>
              <a:buNone/>
            </a:pPr>
            <a:r>
              <a:rPr lang="zh-CN" altLang="en-US" dirty="0"/>
              <a:t>对变量的基本操作只有两个：</a:t>
            </a:r>
            <a:endParaRPr lang="zh-CN" altLang="en-US" dirty="0"/>
          </a:p>
          <a:p>
            <a:pPr>
              <a:buNone/>
            </a:pPr>
            <a:r>
              <a:rPr lang="en-US" altLang="zh-CN" dirty="0"/>
              <a:t>1</a:t>
            </a:r>
            <a:r>
              <a:rPr lang="zh-CN" altLang="en-US" dirty="0"/>
              <a:t>、给变量</a:t>
            </a:r>
            <a:r>
              <a:rPr lang="zh-CN" altLang="en-US" dirty="0">
                <a:solidFill>
                  <a:schemeClr val="hlink"/>
                </a:solidFill>
              </a:rPr>
              <a:t>赋值：</a:t>
            </a:r>
            <a:r>
              <a:rPr lang="zh-CN" altLang="en-US" dirty="0"/>
              <a:t>将数据（值）存入变量中。</a:t>
            </a:r>
            <a:endParaRPr lang="zh-CN" altLang="en-US" dirty="0"/>
          </a:p>
          <a:p>
            <a:pPr>
              <a:buNone/>
            </a:pPr>
            <a:r>
              <a:rPr lang="en-US" altLang="zh-CN" dirty="0"/>
              <a:t>2</a:t>
            </a:r>
            <a:r>
              <a:rPr lang="zh-CN" altLang="en-US" dirty="0"/>
              <a:t>、</a:t>
            </a:r>
            <a:r>
              <a:rPr lang="zh-CN" altLang="en-US" dirty="0">
                <a:solidFill>
                  <a:schemeClr val="hlink"/>
                </a:solidFill>
              </a:rPr>
              <a:t>取值：</a:t>
            </a:r>
            <a:r>
              <a:rPr lang="zh-CN" altLang="en-US" dirty="0"/>
              <a:t>取得变量里当时保存的值，以便在计算过程中使用。</a:t>
            </a:r>
            <a:endParaRPr lang="zh-CN" altLang="en-US" dirty="0"/>
          </a:p>
          <a:p>
            <a:pPr>
              <a:buNone/>
            </a:pPr>
            <a:endParaRPr lang="zh-CN" altLang="en-US" dirty="0"/>
          </a:p>
          <a:p>
            <a:r>
              <a:rPr lang="zh-CN" altLang="en-US" dirty="0"/>
              <a:t>变量具有保持值的性质。赋值一次，可以多次取得相同的值。</a:t>
            </a:r>
            <a:endParaRPr lang="zh-CN" altLang="en-US" dirty="0"/>
          </a:p>
          <a:p>
            <a:r>
              <a:rPr lang="zh-CN" altLang="en-US" dirty="0"/>
              <a:t>在程序中也可以对变量多次赋值（冲掉旧值）。执行中的不同时刻，一个变量里保存的值可能不同。</a:t>
            </a:r>
            <a:endParaRPr lang="zh-CN" altLang="en-US" dirty="0"/>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6390" name="文本占位符 16389"/>
          <p:cNvSpPr>
            <a:spLocks noGrp="1"/>
          </p:cNvSpPr>
          <p:nvPr>
            <p:ph type="body" idx="1"/>
          </p:nvPr>
        </p:nvSpPr>
        <p:spPr>
          <a:xfrm>
            <a:off x="468630" y="1016635"/>
            <a:ext cx="8496300" cy="5688965"/>
          </a:xfrm>
        </p:spPr>
        <p:txBody>
          <a:bodyPr/>
          <a:lstStyle/>
          <a:p>
            <a:pPr>
              <a:buNone/>
            </a:pPr>
            <a:r>
              <a:rPr lang="zh-CN" altLang="en-US" u="sng" dirty="0">
                <a:solidFill>
                  <a:schemeClr val="hlink"/>
                </a:solidFill>
              </a:rPr>
              <a:t>赋值</a:t>
            </a:r>
            <a:r>
              <a:rPr lang="zh-CN" altLang="en-US" dirty="0"/>
              <a:t>用</a:t>
            </a:r>
            <a:r>
              <a:rPr lang="zh-CN" altLang="en-US" u="sng" dirty="0">
                <a:solidFill>
                  <a:schemeClr val="hlink"/>
                </a:solidFill>
              </a:rPr>
              <a:t>赋值运算符</a:t>
            </a:r>
            <a:r>
              <a:rPr lang="zh-CN" altLang="en-US" dirty="0"/>
              <a:t>（</a:t>
            </a:r>
            <a:r>
              <a:rPr lang="en-US" altLang="zh-CN">
                <a:solidFill>
                  <a:schemeClr val="hlink"/>
                </a:solidFill>
              </a:rPr>
              <a:t>=</a:t>
            </a:r>
            <a:r>
              <a:rPr lang="zh-CN" altLang="en-US" dirty="0"/>
              <a:t>，</a:t>
            </a:r>
            <a:r>
              <a:rPr lang="zh-CN" altLang="en-US" u="sng" dirty="0"/>
              <a:t>赋值号</a:t>
            </a:r>
            <a:r>
              <a:rPr lang="zh-CN" altLang="en-US" dirty="0"/>
              <a:t>）描述。</a:t>
            </a:r>
            <a:endParaRPr lang="zh-CN" altLang="en-US" dirty="0"/>
          </a:p>
          <a:p>
            <a:pPr>
              <a:buNone/>
            </a:pPr>
            <a:r>
              <a:rPr lang="zh-CN" altLang="en-US" dirty="0"/>
              <a:t>用赋值号构造</a:t>
            </a:r>
            <a:r>
              <a:rPr lang="zh-CN" altLang="en-US" dirty="0">
                <a:solidFill>
                  <a:schemeClr val="hlink"/>
                </a:solidFill>
              </a:rPr>
              <a:t>赋值表达式：</a:t>
            </a:r>
            <a:endParaRPr lang="zh-CN" altLang="en-US" dirty="0">
              <a:solidFill>
                <a:schemeClr val="hlink"/>
              </a:solidFill>
            </a:endParaRPr>
          </a:p>
          <a:p>
            <a:pPr>
              <a:buNone/>
            </a:pPr>
            <a:r>
              <a:rPr lang="zh-CN" altLang="en-US"/>
              <a:t>		</a:t>
            </a:r>
            <a:r>
              <a:rPr lang="en-US" altLang="zh-CN" sz="3200" u="sng">
                <a:solidFill>
                  <a:schemeClr val="folHlink"/>
                </a:solidFill>
              </a:rPr>
              <a:t>x</a:t>
            </a:r>
            <a:r>
              <a:rPr lang="en-US" altLang="zh-CN" sz="3200">
                <a:solidFill>
                  <a:schemeClr val="folHlink"/>
                </a:solidFill>
              </a:rPr>
              <a:t> </a:t>
            </a:r>
            <a:r>
              <a:rPr lang="en-US" altLang="zh-CN" sz="3200">
                <a:solidFill>
                  <a:schemeClr val="hlink"/>
                </a:solidFill>
              </a:rPr>
              <a:t>=</a:t>
            </a:r>
            <a:r>
              <a:rPr lang="en-US" altLang="zh-CN" sz="3200">
                <a:solidFill>
                  <a:schemeClr val="folHlink"/>
                </a:solidFill>
              </a:rPr>
              <a:t> </a:t>
            </a:r>
            <a:r>
              <a:rPr lang="en-US" altLang="zh-CN" sz="3200" u="sng">
                <a:solidFill>
                  <a:schemeClr val="folHlink"/>
                </a:solidFill>
              </a:rPr>
              <a:t>5.0</a:t>
            </a:r>
            <a:endParaRPr lang="en-US" altLang="zh-CN" sz="3200" u="sng">
              <a:solidFill>
                <a:schemeClr val="folHlink"/>
              </a:solidFill>
            </a:endParaRPr>
          </a:p>
          <a:p>
            <a:pPr>
              <a:buNone/>
            </a:pPr>
            <a:r>
              <a:rPr lang="es-ES" altLang="zh-CN" sz="3200" dirty="0">
                <a:solidFill>
                  <a:schemeClr val="folHlink"/>
                </a:solidFill>
              </a:rPr>
              <a:t>		</a:t>
            </a:r>
            <a:r>
              <a:rPr lang="es-ES" altLang="zh-CN" sz="3200" u="sng" dirty="0">
                <a:solidFill>
                  <a:schemeClr val="folHlink"/>
                </a:solidFill>
              </a:rPr>
              <a:t>x</a:t>
            </a:r>
            <a:r>
              <a:rPr lang="es-ES" altLang="zh-CN" sz="3200" dirty="0">
                <a:solidFill>
                  <a:schemeClr val="folHlink"/>
                </a:solidFill>
              </a:rPr>
              <a:t> </a:t>
            </a:r>
            <a:r>
              <a:rPr lang="es-ES" altLang="zh-CN" sz="3200" dirty="0">
                <a:solidFill>
                  <a:schemeClr val="hlink"/>
                </a:solidFill>
              </a:rPr>
              <a:t>=</a:t>
            </a:r>
            <a:r>
              <a:rPr lang="es-ES" altLang="zh-CN" sz="3200" dirty="0">
                <a:solidFill>
                  <a:schemeClr val="folHlink"/>
                </a:solidFill>
              </a:rPr>
              <a:t> </a:t>
            </a:r>
            <a:r>
              <a:rPr lang="es-ES" altLang="zh-CN" sz="3200" u="sng" dirty="0">
                <a:solidFill>
                  <a:schemeClr val="folHlink"/>
                </a:solidFill>
              </a:rPr>
              <a:t>5.0 + 3.0 * 1.5 / 20</a:t>
            </a:r>
            <a:endParaRPr lang="es-ES" altLang="zh-CN" sz="3200" u="sng" dirty="0">
              <a:solidFill>
                <a:schemeClr val="folHlink"/>
              </a:solidFill>
            </a:endParaRPr>
          </a:p>
          <a:p>
            <a:pPr>
              <a:buNone/>
            </a:pPr>
            <a:r>
              <a:rPr lang="es-ES" altLang="zh-CN" sz="3200" dirty="0">
                <a:solidFill>
                  <a:schemeClr val="folHlink"/>
                </a:solidFill>
              </a:rPr>
              <a:t>		</a:t>
            </a:r>
            <a:r>
              <a:rPr lang="es-ES" altLang="zh-CN" sz="3200" u="sng" dirty="0">
                <a:solidFill>
                  <a:schemeClr val="folHlink"/>
                </a:solidFill>
              </a:rPr>
              <a:t>y</a:t>
            </a:r>
            <a:r>
              <a:rPr lang="es-ES" altLang="zh-CN" sz="3200" dirty="0">
                <a:solidFill>
                  <a:schemeClr val="folHlink"/>
                </a:solidFill>
              </a:rPr>
              <a:t> </a:t>
            </a:r>
            <a:r>
              <a:rPr lang="es-ES" altLang="zh-CN" sz="3200" dirty="0">
                <a:solidFill>
                  <a:schemeClr val="hlink"/>
                </a:solidFill>
              </a:rPr>
              <a:t>=</a:t>
            </a:r>
            <a:r>
              <a:rPr lang="es-ES" altLang="zh-CN" sz="3200" dirty="0">
                <a:solidFill>
                  <a:schemeClr val="folHlink"/>
                </a:solidFill>
              </a:rPr>
              <a:t> </a:t>
            </a:r>
            <a:r>
              <a:rPr lang="es-ES" altLang="zh-CN" sz="3200" u="sng" dirty="0">
                <a:solidFill>
                  <a:schemeClr val="folHlink"/>
                </a:solidFill>
              </a:rPr>
              <a:t>2 + 3 * sin (x)</a:t>
            </a:r>
            <a:endParaRPr lang="es-ES" altLang="zh-CN" sz="3200" u="sng" dirty="0">
              <a:solidFill>
                <a:schemeClr val="folHlink"/>
              </a:solidFill>
            </a:endParaRPr>
          </a:p>
          <a:p>
            <a:pPr>
              <a:buNone/>
            </a:pPr>
            <a:endParaRPr lang="en-US" altLang="zh-CN" sz="3200">
              <a:solidFill>
                <a:schemeClr val="folHlink"/>
              </a:solidFill>
            </a:endParaRPr>
          </a:p>
          <a:p>
            <a:pPr algn="just" eaLnBrk="0">
              <a:buNone/>
            </a:pPr>
            <a:r>
              <a:rPr lang="en-US" altLang="zh-CN" dirty="0"/>
              <a:t>      </a:t>
            </a:r>
            <a:r>
              <a:rPr lang="zh-CN" altLang="en-US" dirty="0"/>
              <a:t>赋值目标      提供值的表达式</a:t>
            </a:r>
            <a:endParaRPr lang="zh-CN" altLang="en-US" dirty="0"/>
          </a:p>
          <a:p>
            <a:pPr algn="just" eaLnBrk="0">
              <a:buNone/>
            </a:pPr>
            <a:endParaRPr lang="zh-CN" altLang="en-US" dirty="0"/>
          </a:p>
          <a:p>
            <a:pPr algn="just" eaLnBrk="0">
              <a:buNone/>
            </a:pPr>
            <a:r>
              <a:rPr lang="zh-CN" altLang="en-US" dirty="0"/>
              <a:t>效果：把表达式的值赋给左边变量。</a:t>
            </a:r>
            <a:endParaRPr lang="zh-CN" altLang="en-US" dirty="0"/>
          </a:p>
          <a:p>
            <a:pPr algn="just" eaLnBrk="0">
              <a:buNone/>
            </a:pPr>
            <a:r>
              <a:rPr lang="zh-CN" altLang="en-US" dirty="0"/>
              <a:t>赋值运算符优先级很低（先计算表达式，再赋值）。</a:t>
            </a:r>
            <a:endParaRPr lang="zh-CN" altLang="en-US" sz="3200" dirty="0"/>
          </a:p>
        </p:txBody>
      </p:sp>
      <p:sp>
        <p:nvSpPr>
          <p:cNvPr id="16391" name="直接连接符 16390"/>
          <p:cNvSpPr/>
          <p:nvPr/>
        </p:nvSpPr>
        <p:spPr>
          <a:xfrm flipH="1">
            <a:off x="1547813" y="3787458"/>
            <a:ext cx="0" cy="504825"/>
          </a:xfrm>
          <a:prstGeom prst="line">
            <a:avLst/>
          </a:prstGeom>
          <a:ln w="9525" cap="flat" cmpd="sng">
            <a:solidFill>
              <a:schemeClr val="tx1"/>
            </a:solidFill>
            <a:prstDash val="solid"/>
            <a:headEnd type="none" w="med" len="med"/>
            <a:tailEnd type="triangle" w="med" len="med"/>
          </a:ln>
        </p:spPr>
      </p:sp>
      <p:sp>
        <p:nvSpPr>
          <p:cNvPr id="16392" name="直接连接符 16391"/>
          <p:cNvSpPr/>
          <p:nvPr/>
        </p:nvSpPr>
        <p:spPr>
          <a:xfrm>
            <a:off x="2916238" y="3787458"/>
            <a:ext cx="142875" cy="576262"/>
          </a:xfrm>
          <a:prstGeom prst="line">
            <a:avLst/>
          </a:prstGeom>
          <a:ln w="9525" cap="flat" cmpd="sng">
            <a:solidFill>
              <a:schemeClr val="tx1"/>
            </a:solidFill>
            <a:prstDash val="solid"/>
            <a:headEnd type="none" w="med" len="med"/>
            <a:tailEnd type="triangle" w="med" len="med"/>
          </a:ln>
        </p:spPr>
      </p:sp>
      <p:sp>
        <p:nvSpPr>
          <p:cNvPr id="16393" name="文本框 16392"/>
          <p:cNvSpPr txBox="1"/>
          <p:nvPr/>
        </p:nvSpPr>
        <p:spPr>
          <a:xfrm>
            <a:off x="6156325" y="3355658"/>
            <a:ext cx="1223963" cy="579437"/>
          </a:xfrm>
          <a:prstGeom prst="rect">
            <a:avLst/>
          </a:prstGeom>
          <a:noFill/>
          <a:ln w="9525">
            <a:noFill/>
          </a:ln>
        </p:spPr>
        <p:txBody>
          <a:bodyPr lIns="92075" tIns="46038" rIns="92075" bIns="46038">
            <a:spAutoFit/>
          </a:bodyPr>
          <a:lstStyle/>
          <a:p>
            <a:pPr algn="l">
              <a:spcBef>
                <a:spcPct val="50000"/>
              </a:spcBef>
            </a:pPr>
            <a:r>
              <a:rPr lang="zh-CN" altLang="en-US" sz="3200" b="1" dirty="0">
                <a:latin typeface="Times New Roman" panose="02020603050405020304" pitchFamily="18" charset="0"/>
                <a:ea typeface="宋体" panose="02010600030101010101" pitchFamily="2" charset="-122"/>
              </a:rPr>
              <a:t>取值</a:t>
            </a:r>
            <a:endParaRPr lang="zh-CN" altLang="en-US" sz="3200" b="1" dirty="0">
              <a:latin typeface="Times New Roman" panose="02020603050405020304" pitchFamily="18" charset="0"/>
              <a:ea typeface="宋体" panose="02010600030101010101" pitchFamily="2" charset="-122"/>
            </a:endParaRPr>
          </a:p>
        </p:txBody>
      </p:sp>
      <p:sp>
        <p:nvSpPr>
          <p:cNvPr id="16394" name="任意多边形 16393"/>
          <p:cNvSpPr/>
          <p:nvPr/>
        </p:nvSpPr>
        <p:spPr>
          <a:xfrm>
            <a:off x="4233863" y="3716020"/>
            <a:ext cx="1922462" cy="360363"/>
          </a:xfrm>
          <a:custGeom>
            <a:avLst/>
            <a:gdLst/>
            <a:ahLst/>
            <a:cxnLst/>
            <a:rect l="0" t="0" r="0" b="0"/>
            <a:pathLst>
              <a:path w="1528" h="274">
                <a:moveTo>
                  <a:pt x="1528" y="40"/>
                </a:moveTo>
                <a:cubicBezTo>
                  <a:pt x="1199" y="142"/>
                  <a:pt x="876" y="274"/>
                  <a:pt x="621" y="267"/>
                </a:cubicBezTo>
                <a:cubicBezTo>
                  <a:pt x="366" y="260"/>
                  <a:pt x="130" y="56"/>
                  <a:pt x="0" y="0"/>
                </a:cubicBezTo>
              </a:path>
            </a:pathLst>
          </a:custGeom>
          <a:noFill/>
          <a:ln w="9525" cap="flat" cmpd="sng">
            <a:solidFill>
              <a:schemeClr val="tx1">
                <a:alpha val="100000"/>
              </a:schemeClr>
            </a:solidFill>
            <a:prstDash val="solid"/>
            <a:headEnd type="none" w="med" len="med"/>
            <a:tailEnd type="triangle" w="med" len="med"/>
          </a:ln>
        </p:spPr>
        <p:txBody>
          <a:bodyPr/>
          <a:lstStyle/>
          <a:p>
            <a:endParaRPr lang="zh-CN" altLang="en-US"/>
          </a:p>
        </p:txBody>
      </p:sp>
      <p:sp>
        <p:nvSpPr>
          <p:cNvPr id="100" name="文本框 99"/>
          <p:cNvSpPr txBox="1"/>
          <p:nvPr/>
        </p:nvSpPr>
        <p:spPr>
          <a:xfrm>
            <a:off x="468630" y="242570"/>
            <a:ext cx="6504305" cy="583565"/>
          </a:xfrm>
          <a:prstGeom prst="rect">
            <a:avLst/>
          </a:prstGeom>
          <a:noFill/>
          <a:ln w="9525">
            <a:noFill/>
          </a:ln>
        </p:spPr>
        <p:txBody>
          <a:bodyPr wrap="square">
            <a:spAutoFit/>
          </a:bodyPr>
          <a:lstStyle/>
          <a:p>
            <a:pPr indent="266700" algn="l"/>
            <a:r>
              <a:rPr lang="zh-CN" sz="3200" b="1">
                <a:solidFill>
                  <a:schemeClr val="accent2"/>
                </a:solidFill>
                <a:ea typeface="新宋体" panose="02010609030101010101" pitchFamily="49" charset="-122"/>
              </a:rPr>
              <a:t>一、赋值运算符和赋值表达式</a:t>
            </a:r>
            <a:endParaRPr lang="zh-CN" altLang="en-US" sz="3200" b="1">
              <a:solidFill>
                <a:schemeClr val="accent2"/>
              </a:solidFill>
              <a:ea typeface="新宋体" panose="02010609030101010101" pitchFamily="49" charset="-122"/>
            </a:endParaRPr>
          </a:p>
        </p:txBody>
      </p:sp>
      <p:sp>
        <p:nvSpPr>
          <p:cNvPr id="3" name="文本框 2"/>
          <p:cNvSpPr txBox="1"/>
          <p:nvPr/>
        </p:nvSpPr>
        <p:spPr>
          <a:xfrm>
            <a:off x="5109845" y="1701165"/>
            <a:ext cx="3985260" cy="829945"/>
          </a:xfrm>
          <a:prstGeom prst="rect">
            <a:avLst/>
          </a:prstGeom>
          <a:solidFill>
            <a:schemeClr val="accent1"/>
          </a:solidFill>
          <a:ln>
            <a:solidFill>
              <a:schemeClr val="tx2"/>
            </a:solidFill>
            <a:prstDash val="sysDash"/>
          </a:ln>
        </p:spPr>
        <p:txBody>
          <a:bodyPr wrap="square" rtlCol="0">
            <a:spAutoFit/>
          </a:bodyPr>
          <a:lstStyle/>
          <a:p>
            <a:r>
              <a:rPr lang="zh-CN" altLang="en-US" b="1">
                <a:latin typeface="楷体" panose="02010609060101010101" pitchFamily="49" charset="-122"/>
                <a:ea typeface="楷体" panose="02010609060101010101" pitchFamily="49" charset="-122"/>
                <a:cs typeface="楷体" panose="02010609060101010101" pitchFamily="49" charset="-122"/>
              </a:rPr>
              <a:t>建议把赋值号</a:t>
            </a:r>
            <a:r>
              <a:rPr lang="en-US" altLang="zh-CN" b="1">
                <a:latin typeface="楷体" panose="02010609060101010101" pitchFamily="49" charset="-122"/>
                <a:ea typeface="楷体" panose="02010609060101010101" pitchFamily="49" charset="-122"/>
                <a:cs typeface="楷体" panose="02010609060101010101" pitchFamily="49" charset="-122"/>
              </a:rPr>
              <a:t>“</a:t>
            </a:r>
            <a:r>
              <a:rPr lang="en-US" altLang="zh-CN" b="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altLang="zh-CN" b="1">
                <a:latin typeface="楷体" panose="02010609060101010101" pitchFamily="49" charset="-122"/>
                <a:ea typeface="楷体" panose="02010609060101010101" pitchFamily="49" charset="-122"/>
                <a:cs typeface="楷体" panose="02010609060101010101" pitchFamily="49" charset="-122"/>
              </a:rPr>
              <a:t>”</a:t>
            </a:r>
            <a:r>
              <a:rPr lang="zh-CN" altLang="en-US" b="1">
                <a:latin typeface="楷体" panose="02010609060101010101" pitchFamily="49" charset="-122"/>
                <a:ea typeface="楷体" panose="02010609060101010101" pitchFamily="49" charset="-122"/>
                <a:cs typeface="楷体" panose="02010609060101010101" pitchFamily="49" charset="-122"/>
              </a:rPr>
              <a:t>读成</a:t>
            </a:r>
            <a:r>
              <a:rPr lang="en-US" altLang="zh-CN" b="1">
                <a:latin typeface="楷体" panose="02010609060101010101" pitchFamily="49" charset="-122"/>
                <a:ea typeface="楷体" panose="02010609060101010101" pitchFamily="49" charset="-122"/>
                <a:cs typeface="楷体" panose="02010609060101010101" pitchFamily="49" charset="-122"/>
              </a:rPr>
              <a:t>“</a:t>
            </a:r>
            <a:r>
              <a:rPr lang="zh-CN" altLang="en-US" b="1">
                <a:solidFill>
                  <a:srgbClr val="FF0000"/>
                </a:solidFill>
                <a:latin typeface="楷体" panose="02010609060101010101" pitchFamily="49" charset="-122"/>
                <a:ea typeface="楷体" panose="02010609060101010101" pitchFamily="49" charset="-122"/>
                <a:cs typeface="楷体" panose="02010609060101010101" pitchFamily="49" charset="-122"/>
              </a:rPr>
              <a:t>赋值</a:t>
            </a:r>
            <a:r>
              <a:rPr lang="en-US" altLang="zh-CN" b="1">
                <a:latin typeface="楷体" panose="02010609060101010101" pitchFamily="49" charset="-122"/>
                <a:ea typeface="楷体" panose="02010609060101010101" pitchFamily="49" charset="-122"/>
                <a:cs typeface="楷体" panose="02010609060101010101" pitchFamily="49" charset="-122"/>
              </a:rPr>
              <a:t>”</a:t>
            </a:r>
            <a:r>
              <a:rPr lang="zh-CN" altLang="en-US" b="1">
                <a:latin typeface="楷体" panose="02010609060101010101" pitchFamily="49" charset="-122"/>
                <a:ea typeface="楷体" panose="02010609060101010101" pitchFamily="49" charset="-122"/>
                <a:cs typeface="楷体" panose="02010609060101010101" pitchFamily="49" charset="-122"/>
              </a:rPr>
              <a:t>而不要读作</a:t>
            </a:r>
            <a:r>
              <a:rPr lang="en-US" altLang="zh-CN" b="1">
                <a:latin typeface="楷体" panose="02010609060101010101" pitchFamily="49" charset="-122"/>
                <a:ea typeface="楷体" panose="02010609060101010101" pitchFamily="49" charset="-122"/>
                <a:cs typeface="楷体" panose="02010609060101010101" pitchFamily="49" charset="-122"/>
              </a:rPr>
              <a:t>“</a:t>
            </a:r>
            <a:r>
              <a:rPr lang="zh-CN" altLang="en-US" b="1">
                <a:latin typeface="楷体" panose="02010609060101010101" pitchFamily="49" charset="-122"/>
                <a:ea typeface="楷体" panose="02010609060101010101" pitchFamily="49" charset="-122"/>
                <a:cs typeface="楷体" panose="02010609060101010101" pitchFamily="49" charset="-122"/>
              </a:rPr>
              <a:t>等于</a:t>
            </a:r>
            <a:r>
              <a:rPr lang="en-US" altLang="zh-CN" b="1">
                <a:latin typeface="楷体" panose="02010609060101010101" pitchFamily="49" charset="-122"/>
                <a:ea typeface="楷体" panose="02010609060101010101" pitchFamily="49" charset="-122"/>
                <a:cs typeface="楷体" panose="02010609060101010101" pitchFamily="49" charset="-122"/>
              </a:rPr>
              <a:t>”</a:t>
            </a:r>
            <a:endParaRPr lang="en-US" altLang="zh-CN" b="1">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23586" name="文本占位符 323585"/>
          <p:cNvSpPr>
            <a:spLocks noGrp="1"/>
          </p:cNvSpPr>
          <p:nvPr>
            <p:ph type="body" idx="1"/>
          </p:nvPr>
        </p:nvSpPr>
        <p:spPr>
          <a:xfrm>
            <a:off x="468313" y="476250"/>
            <a:ext cx="8207375" cy="720725"/>
          </a:xfrm>
        </p:spPr>
        <p:txBody>
          <a:bodyPr/>
          <a:lstStyle/>
          <a:p>
            <a:pPr>
              <a:buNone/>
            </a:pPr>
            <a:r>
              <a:rPr lang="zh-CN" altLang="en-US" sz="3200" dirty="0"/>
              <a:t>学习把</a:t>
            </a:r>
            <a:r>
              <a:rPr lang="zh-CN" altLang="en-US" sz="3200" dirty="0">
                <a:solidFill>
                  <a:schemeClr val="accent2"/>
                </a:solidFill>
              </a:rPr>
              <a:t>数学公式</a:t>
            </a:r>
            <a:r>
              <a:rPr lang="zh-CN" altLang="en-US" sz="3200" dirty="0"/>
              <a:t>写成 </a:t>
            </a:r>
            <a:r>
              <a:rPr lang="en-US" altLang="zh-CN" sz="3200" dirty="0">
                <a:solidFill>
                  <a:schemeClr val="hlink"/>
                </a:solidFill>
              </a:rPr>
              <a:t>C/C++</a:t>
            </a:r>
            <a:r>
              <a:rPr lang="zh-CN" altLang="en-US" sz="3200" dirty="0">
                <a:solidFill>
                  <a:schemeClr val="hlink"/>
                </a:solidFill>
              </a:rPr>
              <a:t>表达式</a:t>
            </a:r>
            <a:r>
              <a:rPr lang="zh-CN" altLang="en-US" sz="3200" dirty="0"/>
              <a:t>。例：</a:t>
            </a:r>
            <a:endParaRPr lang="zh-CN" altLang="en-US" dirty="0"/>
          </a:p>
        </p:txBody>
      </p:sp>
      <p:graphicFrame>
        <p:nvGraphicFramePr>
          <p:cNvPr id="323587" name="对象 323586"/>
          <p:cNvGraphicFramePr/>
          <p:nvPr/>
        </p:nvGraphicFramePr>
        <p:xfrm>
          <a:off x="2700338" y="1196975"/>
          <a:ext cx="1368425" cy="717550"/>
        </p:xfrm>
        <a:graphic>
          <a:graphicData uri="http://schemas.openxmlformats.org/presentationml/2006/ole">
            <mc:AlternateContent xmlns:mc="http://schemas.openxmlformats.org/markup-compatibility/2006">
              <mc:Choice xmlns:v="urn:schemas-microsoft-com:vml" Requires="v">
                <p:oleObj spid="_x0000_s4112" name="" r:id="rId1" imgW="381000" imgH="203200" progId="Equation.3">
                  <p:embed/>
                </p:oleObj>
              </mc:Choice>
              <mc:Fallback>
                <p:oleObj name="" r:id="rId1" imgW="381000" imgH="203200" progId="Equation.3">
                  <p:embed/>
                  <p:pic>
                    <p:nvPicPr>
                      <p:cNvPr id="0" name="图片 3075"/>
                      <p:cNvPicPr/>
                      <p:nvPr/>
                    </p:nvPicPr>
                    <p:blipFill>
                      <a:blip r:embed="rId2"/>
                      <a:stretch>
                        <a:fillRect/>
                      </a:stretch>
                    </p:blipFill>
                    <p:spPr>
                      <a:xfrm>
                        <a:off x="2700338" y="1196975"/>
                        <a:ext cx="1368425" cy="717550"/>
                      </a:xfrm>
                      <a:prstGeom prst="rect">
                        <a:avLst/>
                      </a:prstGeom>
                      <a:noFill/>
                      <a:ln w="38100">
                        <a:noFill/>
                        <a:miter/>
                      </a:ln>
                    </p:spPr>
                  </p:pic>
                </p:oleObj>
              </mc:Fallback>
            </mc:AlternateContent>
          </a:graphicData>
        </a:graphic>
      </p:graphicFrame>
      <p:sp>
        <p:nvSpPr>
          <p:cNvPr id="323588" name="矩形 323587"/>
          <p:cNvSpPr/>
          <p:nvPr/>
        </p:nvSpPr>
        <p:spPr>
          <a:xfrm>
            <a:off x="5365750" y="1268413"/>
            <a:ext cx="2987675" cy="1160462"/>
          </a:xfrm>
          <a:prstGeom prst="rect">
            <a:avLst/>
          </a:prstGeom>
          <a:noFill/>
          <a:ln w="9525">
            <a:noFill/>
          </a:ln>
        </p:spPr>
        <p:txBody>
          <a:bodyPr lIns="92075" tIns="46038" rIns="92075" bIns="46038">
            <a:spAutoFit/>
          </a:bodyPr>
          <a:lstStyle/>
          <a:p>
            <a:pPr algn="l">
              <a:spcBef>
                <a:spcPct val="50000"/>
              </a:spcBef>
              <a:buFont typeface="Arial" panose="020B0604020202020204" pitchFamily="34" charset="0"/>
            </a:pPr>
            <a:r>
              <a:rPr lang="en-US" altLang="zh-CN" sz="2800">
                <a:latin typeface="Times New Roman" panose="02020603050405020304" pitchFamily="18" charset="0"/>
                <a:ea typeface="宋体" panose="02010600030101010101" pitchFamily="2" charset="-122"/>
              </a:rPr>
              <a:t>exp(sin</a:t>
            </a:r>
            <a:r>
              <a:rPr lang="en-US" altLang="zh-CN" sz="2800">
                <a:solidFill>
                  <a:schemeClr val="hlink"/>
                </a:solidFill>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+1) </a:t>
            </a:r>
            <a:endParaRPr lang="en-US" altLang="zh-CN" sz="2800">
              <a:latin typeface="Times New Roman" panose="02020603050405020304" pitchFamily="18" charset="0"/>
              <a:ea typeface="宋体" panose="02010600030101010101" pitchFamily="2" charset="-122"/>
            </a:endParaRPr>
          </a:p>
          <a:p>
            <a:pPr algn="l">
              <a:spcBef>
                <a:spcPct val="50000"/>
              </a:spcBef>
              <a:buFont typeface="Arial" panose="020B0604020202020204" pitchFamily="34" charset="0"/>
            </a:pPr>
            <a:r>
              <a:rPr lang="en-US" altLang="zh-CN" sz="2800" err="1">
                <a:latin typeface="Times New Roman" panose="02020603050405020304" pitchFamily="18" charset="0"/>
                <a:ea typeface="宋体" panose="02010600030101010101" pitchFamily="2" charset="-122"/>
              </a:rPr>
              <a:t>sqrt(log</a:t>
            </a:r>
            <a:r>
              <a:rPr lang="en-US" altLang="zh-CN" sz="2800" err="1">
                <a:solidFill>
                  <a:schemeClr val="hlink"/>
                </a:solidFill>
                <a:latin typeface="Times New Roman" panose="02020603050405020304" pitchFamily="18" charset="0"/>
                <a:ea typeface="宋体" panose="02010600030101010101" pitchFamily="2" charset="-122"/>
              </a:rPr>
              <a:t>(x)</a:t>
            </a:r>
            <a:r>
              <a:rPr lang="en-US" altLang="zh-CN" sz="2800" err="1">
                <a:latin typeface="Times New Roman" panose="02020603050405020304" pitchFamily="18" charset="0"/>
                <a:ea typeface="宋体" panose="02010600030101010101" pitchFamily="2" charset="-122"/>
              </a:rPr>
              <a:t>+tan</a:t>
            </a:r>
            <a:r>
              <a:rPr lang="en-US" altLang="zh-CN" sz="2800" err="1">
                <a:solidFill>
                  <a:schemeClr val="hlink"/>
                </a:solidFill>
                <a:latin typeface="Times New Roman" panose="02020603050405020304" pitchFamily="18" charset="0"/>
                <a:ea typeface="宋体" panose="02010600030101010101" pitchFamily="2" charset="-122"/>
              </a:rPr>
              <a:t>(x</a:t>
            </a:r>
            <a:r>
              <a:rPr lang="en-US" altLang="zh-CN" sz="2800">
                <a:solidFill>
                  <a:schemeClr val="hlink"/>
                </a:solidFill>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 </a:t>
            </a:r>
            <a:endParaRPr lang="en-US" altLang="zh-CN" sz="2800">
              <a:latin typeface="Times New Roman" panose="02020603050405020304" pitchFamily="18" charset="0"/>
              <a:ea typeface="宋体" panose="02010600030101010101" pitchFamily="2" charset="-122"/>
            </a:endParaRPr>
          </a:p>
        </p:txBody>
      </p:sp>
      <p:graphicFrame>
        <p:nvGraphicFramePr>
          <p:cNvPr id="323589" name="对象 323588"/>
          <p:cNvGraphicFramePr/>
          <p:nvPr/>
        </p:nvGraphicFramePr>
        <p:xfrm>
          <a:off x="2341563" y="1989138"/>
          <a:ext cx="2016125" cy="555625"/>
        </p:xfrm>
        <a:graphic>
          <a:graphicData uri="http://schemas.openxmlformats.org/presentationml/2006/ole">
            <mc:AlternateContent xmlns:mc="http://schemas.openxmlformats.org/markup-compatibility/2006">
              <mc:Choice xmlns:v="urn:schemas-microsoft-com:vml" Requires="v">
                <p:oleObj spid="_x0000_s4113" name="" r:id="rId3" imgW="825500" imgH="228600" progId="Equation.3">
                  <p:embed/>
                </p:oleObj>
              </mc:Choice>
              <mc:Fallback>
                <p:oleObj name="" r:id="rId3" imgW="825500" imgH="228600" progId="Equation.3">
                  <p:embed/>
                  <p:pic>
                    <p:nvPicPr>
                      <p:cNvPr id="0" name="图片 3076"/>
                      <p:cNvPicPr/>
                      <p:nvPr/>
                    </p:nvPicPr>
                    <p:blipFill>
                      <a:blip r:embed="rId4"/>
                      <a:stretch>
                        <a:fillRect/>
                      </a:stretch>
                    </p:blipFill>
                    <p:spPr>
                      <a:xfrm>
                        <a:off x="2341563" y="1989138"/>
                        <a:ext cx="2016125" cy="555625"/>
                      </a:xfrm>
                      <a:prstGeom prst="rect">
                        <a:avLst/>
                      </a:prstGeom>
                      <a:noFill/>
                      <a:ln w="38100">
                        <a:noFill/>
                        <a:miter/>
                      </a:ln>
                    </p:spPr>
                  </p:pic>
                </p:oleObj>
              </mc:Fallback>
            </mc:AlternateContent>
          </a:graphicData>
        </a:graphic>
      </p:graphicFrame>
      <p:graphicFrame>
        <p:nvGraphicFramePr>
          <p:cNvPr id="323590" name="对象 323589"/>
          <p:cNvGraphicFramePr/>
          <p:nvPr/>
        </p:nvGraphicFramePr>
        <p:xfrm>
          <a:off x="539750" y="3284538"/>
          <a:ext cx="1619250" cy="598487"/>
        </p:xfrm>
        <a:graphic>
          <a:graphicData uri="http://schemas.openxmlformats.org/presentationml/2006/ole">
            <mc:AlternateContent xmlns:mc="http://schemas.openxmlformats.org/markup-compatibility/2006">
              <mc:Choice xmlns:v="urn:schemas-microsoft-com:vml" Requires="v">
                <p:oleObj spid="_x0000_s4114" name="" r:id="rId5" imgW="622300" imgH="228600" progId="Equation.3">
                  <p:embed/>
                </p:oleObj>
              </mc:Choice>
              <mc:Fallback>
                <p:oleObj name="" r:id="rId5" imgW="622300" imgH="228600" progId="Equation.3">
                  <p:embed/>
                  <p:pic>
                    <p:nvPicPr>
                      <p:cNvPr id="0" name="图片 3077"/>
                      <p:cNvPicPr/>
                      <p:nvPr/>
                    </p:nvPicPr>
                    <p:blipFill>
                      <a:blip r:embed="rId6"/>
                      <a:stretch>
                        <a:fillRect/>
                      </a:stretch>
                    </p:blipFill>
                    <p:spPr>
                      <a:xfrm>
                        <a:off x="539750" y="3284538"/>
                        <a:ext cx="1619250" cy="598487"/>
                      </a:xfrm>
                      <a:prstGeom prst="rect">
                        <a:avLst/>
                      </a:prstGeom>
                      <a:noFill/>
                      <a:ln w="38100">
                        <a:noFill/>
                        <a:miter/>
                      </a:ln>
                    </p:spPr>
                  </p:pic>
                </p:oleObj>
              </mc:Fallback>
            </mc:AlternateContent>
          </a:graphicData>
        </a:graphic>
      </p:graphicFrame>
      <p:sp>
        <p:nvSpPr>
          <p:cNvPr id="323591" name="矩形 323590"/>
          <p:cNvSpPr/>
          <p:nvPr/>
        </p:nvSpPr>
        <p:spPr>
          <a:xfrm>
            <a:off x="0" y="0"/>
            <a:ext cx="9144000" cy="0"/>
          </a:xfrm>
          <a:prstGeom prst="rect">
            <a:avLst/>
          </a:prstGeom>
          <a:noFill/>
          <a:ln w="9525">
            <a:noFill/>
          </a:ln>
        </p:spPr>
        <p:txBody>
          <a:bodyPr/>
          <a:lstStyle/>
          <a:p>
            <a:endParaRPr lang="zh-CN" altLang="en-US"/>
          </a:p>
        </p:txBody>
      </p:sp>
      <p:graphicFrame>
        <p:nvGraphicFramePr>
          <p:cNvPr id="323592" name="对象 323591"/>
          <p:cNvGraphicFramePr/>
          <p:nvPr/>
        </p:nvGraphicFramePr>
        <p:xfrm>
          <a:off x="2989263" y="2703513"/>
          <a:ext cx="1655762" cy="893762"/>
        </p:xfrm>
        <a:graphic>
          <a:graphicData uri="http://schemas.openxmlformats.org/presentationml/2006/ole">
            <mc:AlternateContent xmlns:mc="http://schemas.openxmlformats.org/markup-compatibility/2006">
              <mc:Choice xmlns:v="urn:schemas-microsoft-com:vml" Requires="v">
                <p:oleObj spid="_x0000_s4115" name="" r:id="rId7" imgW="723900" imgH="393700" progId="Equation.3">
                  <p:embed/>
                </p:oleObj>
              </mc:Choice>
              <mc:Fallback>
                <p:oleObj name="" r:id="rId7" imgW="723900" imgH="393700" progId="Equation.3">
                  <p:embed/>
                  <p:pic>
                    <p:nvPicPr>
                      <p:cNvPr id="0" name="图片 3078"/>
                      <p:cNvPicPr/>
                      <p:nvPr/>
                    </p:nvPicPr>
                    <p:blipFill>
                      <a:blip r:embed="rId8"/>
                      <a:stretch>
                        <a:fillRect/>
                      </a:stretch>
                    </p:blipFill>
                    <p:spPr>
                      <a:xfrm>
                        <a:off x="2989263" y="2703513"/>
                        <a:ext cx="1655762" cy="893762"/>
                      </a:xfrm>
                      <a:prstGeom prst="rect">
                        <a:avLst/>
                      </a:prstGeom>
                      <a:noFill/>
                      <a:ln w="38100">
                        <a:noFill/>
                        <a:miter/>
                      </a:ln>
                    </p:spPr>
                  </p:pic>
                </p:oleObj>
              </mc:Fallback>
            </mc:AlternateContent>
          </a:graphicData>
        </a:graphic>
      </p:graphicFrame>
      <p:graphicFrame>
        <p:nvGraphicFramePr>
          <p:cNvPr id="323593" name="对象 323592"/>
          <p:cNvGraphicFramePr/>
          <p:nvPr/>
        </p:nvGraphicFramePr>
        <p:xfrm>
          <a:off x="2844800" y="3644900"/>
          <a:ext cx="1908175" cy="1000125"/>
        </p:xfrm>
        <a:graphic>
          <a:graphicData uri="http://schemas.openxmlformats.org/presentationml/2006/ole">
            <mc:AlternateContent xmlns:mc="http://schemas.openxmlformats.org/markup-compatibility/2006">
              <mc:Choice xmlns:v="urn:schemas-microsoft-com:vml" Requires="v">
                <p:oleObj spid="_x0000_s4116" name="" r:id="rId9" imgW="800100" imgH="419100" progId="Equation.3">
                  <p:embed/>
                </p:oleObj>
              </mc:Choice>
              <mc:Fallback>
                <p:oleObj name="" r:id="rId9" imgW="800100" imgH="419100" progId="Equation.3">
                  <p:embed/>
                  <p:pic>
                    <p:nvPicPr>
                      <p:cNvPr id="0" name="图片 3079"/>
                      <p:cNvPicPr/>
                      <p:nvPr/>
                    </p:nvPicPr>
                    <p:blipFill>
                      <a:blip r:embed="rId10"/>
                      <a:stretch>
                        <a:fillRect/>
                      </a:stretch>
                    </p:blipFill>
                    <p:spPr>
                      <a:xfrm>
                        <a:off x="2844800" y="3644900"/>
                        <a:ext cx="1908175" cy="1000125"/>
                      </a:xfrm>
                      <a:prstGeom prst="rect">
                        <a:avLst/>
                      </a:prstGeom>
                      <a:noFill/>
                      <a:ln w="38100">
                        <a:noFill/>
                        <a:miter/>
                      </a:ln>
                    </p:spPr>
                  </p:pic>
                </p:oleObj>
              </mc:Fallback>
            </mc:AlternateContent>
          </a:graphicData>
        </a:graphic>
      </p:graphicFrame>
      <p:sp>
        <p:nvSpPr>
          <p:cNvPr id="323594" name="矩形 323593"/>
          <p:cNvSpPr/>
          <p:nvPr/>
        </p:nvSpPr>
        <p:spPr>
          <a:xfrm>
            <a:off x="5308600" y="2801938"/>
            <a:ext cx="2970213" cy="519112"/>
          </a:xfrm>
          <a:prstGeom prst="rect">
            <a:avLst/>
          </a:prstGeom>
          <a:noFill/>
          <a:ln w="9525">
            <a:noFill/>
          </a:ln>
        </p:spPr>
        <p:txBody>
          <a:bodyPr wrap="none" lIns="92075" tIns="46038" rIns="92075" bIns="46038" anchor="t">
            <a:spAutoFit/>
          </a:bodyPr>
          <a:lstStyle/>
          <a:p>
            <a:pPr>
              <a:buFont typeface="Arial" panose="020B0604020202020204" pitchFamily="34" charset="0"/>
            </a:pPr>
            <a:r>
              <a:rPr lang="en-US" altLang="zh-CN" sz="2800">
                <a:latin typeface="Times New Roman" panose="02020603050405020304" pitchFamily="18" charset="0"/>
                <a:ea typeface="宋体" panose="02010600030101010101" pitchFamily="2" charset="-122"/>
              </a:rPr>
              <a:t>log(1/tan</a:t>
            </a:r>
            <a:r>
              <a:rPr lang="en-US" altLang="zh-CN" sz="2800">
                <a:solidFill>
                  <a:schemeClr val="hlink"/>
                </a:solidFill>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)/log(5)</a:t>
            </a:r>
            <a:endParaRPr lang="en-US" altLang="zh-CN" sz="2800">
              <a:latin typeface="Times New Roman" panose="02020603050405020304" pitchFamily="18" charset="0"/>
              <a:ea typeface="宋体" panose="02010600030101010101" pitchFamily="2" charset="-122"/>
            </a:endParaRPr>
          </a:p>
        </p:txBody>
      </p:sp>
      <p:sp>
        <p:nvSpPr>
          <p:cNvPr id="323595" name="矩形 323594"/>
          <p:cNvSpPr/>
          <p:nvPr/>
        </p:nvSpPr>
        <p:spPr>
          <a:xfrm>
            <a:off x="5221288" y="3830638"/>
            <a:ext cx="3770312" cy="519112"/>
          </a:xfrm>
          <a:prstGeom prst="rect">
            <a:avLst/>
          </a:prstGeom>
          <a:noFill/>
          <a:ln w="9525">
            <a:noFill/>
          </a:ln>
        </p:spPr>
        <p:txBody>
          <a:bodyPr wrap="none" lIns="92075" tIns="46038" rIns="92075" bIns="46038" anchor="ctr">
            <a:spAutoFit/>
          </a:bodyPr>
          <a:lstStyle/>
          <a:p>
            <a:pPr algn="l" eaLnBrk="0" hangingPunct="0">
              <a:buFont typeface="Arial" panose="020B0604020202020204" pitchFamily="34" charset="0"/>
            </a:pPr>
            <a:r>
              <a:rPr lang="en-US" altLang="zh-CN" sz="2800">
                <a:latin typeface="Times New Roman" panose="02020603050405020304" pitchFamily="18" charset="0"/>
                <a:ea typeface="宋体" panose="02010600030101010101" pitchFamily="2" charset="-122"/>
              </a:rPr>
              <a:t>log10(1/tan</a:t>
            </a:r>
            <a:r>
              <a:rPr lang="en-US" altLang="zh-CN" sz="2800">
                <a:solidFill>
                  <a:schemeClr val="hlink"/>
                </a:solidFill>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)/log10(5) </a:t>
            </a:r>
            <a:endParaRPr lang="en-US" altLang="zh-CN" sz="2800">
              <a:latin typeface="Times New Roman" panose="02020603050405020304" pitchFamily="18" charset="0"/>
              <a:ea typeface="宋体" panose="02010600030101010101" pitchFamily="2" charset="-122"/>
            </a:endParaRPr>
          </a:p>
        </p:txBody>
      </p:sp>
      <p:sp>
        <p:nvSpPr>
          <p:cNvPr id="323596" name="右箭头 323595"/>
          <p:cNvSpPr/>
          <p:nvPr/>
        </p:nvSpPr>
        <p:spPr>
          <a:xfrm rot="-567060">
            <a:off x="2268538" y="3068638"/>
            <a:ext cx="431800" cy="288925"/>
          </a:xfrm>
          <a:prstGeom prst="rightArrow">
            <a:avLst>
              <a:gd name="adj1" fmla="val 50000"/>
              <a:gd name="adj2" fmla="val 37362"/>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323597" name="右箭头 323596"/>
          <p:cNvSpPr/>
          <p:nvPr/>
        </p:nvSpPr>
        <p:spPr>
          <a:xfrm>
            <a:off x="4789488" y="3068638"/>
            <a:ext cx="287337" cy="288925"/>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323598" name="右箭头 323597"/>
          <p:cNvSpPr/>
          <p:nvPr/>
        </p:nvSpPr>
        <p:spPr>
          <a:xfrm>
            <a:off x="4932363" y="4005263"/>
            <a:ext cx="287337" cy="288925"/>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323599" name="右箭头 323598"/>
          <p:cNvSpPr/>
          <p:nvPr/>
        </p:nvSpPr>
        <p:spPr>
          <a:xfrm rot="642611">
            <a:off x="2268538" y="3789363"/>
            <a:ext cx="503237" cy="288925"/>
          </a:xfrm>
          <a:prstGeom prst="rightArrow">
            <a:avLst>
              <a:gd name="adj1" fmla="val 50000"/>
              <a:gd name="adj2" fmla="val 43543"/>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323600" name="右箭头 323599"/>
          <p:cNvSpPr/>
          <p:nvPr/>
        </p:nvSpPr>
        <p:spPr>
          <a:xfrm>
            <a:off x="4789488" y="2133600"/>
            <a:ext cx="287337" cy="288925"/>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323601" name="右箭头 323600"/>
          <p:cNvSpPr/>
          <p:nvPr/>
        </p:nvSpPr>
        <p:spPr>
          <a:xfrm>
            <a:off x="4789488" y="1412875"/>
            <a:ext cx="287337" cy="288925"/>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05155" name="文本占位符 305154"/>
          <p:cNvSpPr>
            <a:spLocks noGrp="1"/>
          </p:cNvSpPr>
          <p:nvPr>
            <p:ph type="body" idx="1"/>
          </p:nvPr>
        </p:nvSpPr>
        <p:spPr/>
        <p:txBody>
          <a:bodyPr/>
          <a:lstStyle/>
          <a:p>
            <a:pPr marL="0" indent="0">
              <a:buNone/>
            </a:pPr>
            <a:r>
              <a:rPr lang="zh-CN" altLang="en-US" u="sng" dirty="0">
                <a:solidFill>
                  <a:schemeClr val="accent2"/>
                </a:solidFill>
              </a:rPr>
              <a:t>二、赋值语句</a:t>
            </a:r>
            <a:r>
              <a:rPr lang="zh-CN" altLang="en-US" dirty="0"/>
              <a:t>：赋值表达式后</a:t>
            </a:r>
            <a:r>
              <a:rPr lang="zh-CN" altLang="en-US" dirty="0">
                <a:solidFill>
                  <a:schemeClr val="hlink"/>
                </a:solidFill>
              </a:rPr>
              <a:t>加分号</a:t>
            </a:r>
            <a:r>
              <a:rPr lang="zh-CN" altLang="en-US" dirty="0"/>
              <a:t>。</a:t>
            </a:r>
            <a:endParaRPr lang="zh-CN" altLang="en-US" dirty="0"/>
          </a:p>
          <a:p>
            <a:pPr marL="0" indent="0">
              <a:buNone/>
            </a:pPr>
            <a:r>
              <a:rPr lang="zh-CN" altLang="en-US" dirty="0"/>
              <a:t>是最基本的语句，完成程序里最重要的操作。</a:t>
            </a:r>
            <a:endParaRPr lang="zh-CN" altLang="en-US" dirty="0"/>
          </a:p>
          <a:p>
            <a:pPr marL="0" indent="0">
              <a:buNone/>
            </a:pPr>
            <a:r>
              <a:rPr lang="zh-CN" altLang="en-US" dirty="0"/>
              <a:t>程序中一般用</a:t>
            </a:r>
            <a:r>
              <a:rPr lang="zh-CN" altLang="en-US" u="sng" dirty="0">
                <a:solidFill>
                  <a:schemeClr val="hlink"/>
                </a:solidFill>
              </a:rPr>
              <a:t>赋值语句</a:t>
            </a:r>
            <a:r>
              <a:rPr lang="zh-CN" altLang="en-US" dirty="0"/>
              <a:t>描述赋值动作。</a:t>
            </a:r>
            <a:endParaRPr lang="zh-CN" altLang="en-US" dirty="0"/>
          </a:p>
          <a:p>
            <a:pPr marL="821055" lvl="1">
              <a:buNone/>
            </a:pPr>
            <a:r>
              <a:rPr lang="es-ES" altLang="zh-CN" dirty="0"/>
              <a:t>x = 5.0 + 3.0 * 1.5 / 20</a:t>
            </a:r>
            <a:r>
              <a:rPr lang="es-ES" altLang="zh-CN" dirty="0">
                <a:solidFill>
                  <a:schemeClr val="hlink"/>
                </a:solidFill>
              </a:rPr>
              <a:t>;</a:t>
            </a:r>
            <a:endParaRPr lang="es-ES" altLang="zh-CN" dirty="0">
              <a:solidFill>
                <a:schemeClr val="hlink"/>
              </a:solidFill>
            </a:endParaRPr>
          </a:p>
          <a:p>
            <a:pPr marL="821055" lvl="1">
              <a:buNone/>
            </a:pPr>
            <a:r>
              <a:rPr lang="es-ES" altLang="zh-CN" dirty="0"/>
              <a:t>y = 2 + 3 * sin (x)</a:t>
            </a:r>
            <a:r>
              <a:rPr lang="es-ES" altLang="zh-CN" dirty="0">
                <a:solidFill>
                  <a:schemeClr val="hlink"/>
                </a:solidFill>
              </a:rPr>
              <a:t>;</a:t>
            </a:r>
            <a:endParaRPr lang="zh-CN" altLang="en-US">
              <a:solidFill>
                <a:schemeClr val="hlink"/>
              </a:solidFill>
            </a:endParaRPr>
          </a:p>
          <a:p>
            <a:pPr marL="0" indent="0">
              <a:buNone/>
            </a:pPr>
            <a:endParaRPr lang="zh-CN" altLang="en-US" dirty="0"/>
          </a:p>
          <a:p>
            <a:pPr marL="0" indent="0">
              <a:buNone/>
            </a:pPr>
            <a:r>
              <a:rPr lang="zh-CN" altLang="en-US" dirty="0"/>
              <a:t>主要用途：把计算得到的中间结果存入变量，以便用于后续的计算，或者用于输出。</a:t>
            </a:r>
            <a:endParaRPr lang="zh-CN" altLang="en-US" dirty="0"/>
          </a:p>
          <a:p>
            <a:pPr marL="0" indent="0">
              <a:buNone/>
            </a:pPr>
            <a:endParaRPr lang="zh-CN" altLang="en-US" dirty="0"/>
          </a:p>
        </p:txBody>
      </p:sp>
      <p:sp>
        <p:nvSpPr>
          <p:cNvPr id="305156" name="文本框 305155"/>
          <p:cNvSpPr txBox="1"/>
          <p:nvPr/>
        </p:nvSpPr>
        <p:spPr>
          <a:xfrm>
            <a:off x="5051425" y="3314383"/>
            <a:ext cx="1223963" cy="579437"/>
          </a:xfrm>
          <a:prstGeom prst="rect">
            <a:avLst/>
          </a:prstGeom>
          <a:noFill/>
          <a:ln w="9525">
            <a:noFill/>
          </a:ln>
        </p:spPr>
        <p:txBody>
          <a:bodyPr lIns="92075" tIns="46038" rIns="92075" bIns="46038">
            <a:spAutoFit/>
          </a:bodyPr>
          <a:lstStyle/>
          <a:p>
            <a:pPr algn="l">
              <a:spcBef>
                <a:spcPct val="50000"/>
              </a:spcBef>
            </a:pPr>
            <a:r>
              <a:rPr lang="zh-CN" altLang="en-US" sz="3200" b="1" dirty="0">
                <a:latin typeface="Times New Roman" panose="02020603050405020304" pitchFamily="18" charset="0"/>
                <a:ea typeface="宋体" panose="02010600030101010101" pitchFamily="2" charset="-122"/>
              </a:rPr>
              <a:t>取值</a:t>
            </a:r>
            <a:endParaRPr lang="zh-CN" altLang="en-US" sz="3200" b="1" dirty="0">
              <a:latin typeface="Times New Roman" panose="02020603050405020304" pitchFamily="18" charset="0"/>
              <a:ea typeface="宋体" panose="02010600030101010101" pitchFamily="2" charset="-122"/>
            </a:endParaRPr>
          </a:p>
        </p:txBody>
      </p:sp>
      <p:sp>
        <p:nvSpPr>
          <p:cNvPr id="305157" name="任意多边形 305156"/>
          <p:cNvSpPr/>
          <p:nvPr/>
        </p:nvSpPr>
        <p:spPr>
          <a:xfrm>
            <a:off x="3708400" y="3644900"/>
            <a:ext cx="1343025" cy="248920"/>
          </a:xfrm>
          <a:custGeom>
            <a:avLst/>
            <a:gdLst/>
            <a:ahLst/>
            <a:cxnLst/>
            <a:rect l="0" t="0" r="0" b="0"/>
            <a:pathLst>
              <a:path w="1528" h="274">
                <a:moveTo>
                  <a:pt x="1528" y="40"/>
                </a:moveTo>
                <a:cubicBezTo>
                  <a:pt x="1199" y="142"/>
                  <a:pt x="876" y="274"/>
                  <a:pt x="621" y="267"/>
                </a:cubicBezTo>
                <a:cubicBezTo>
                  <a:pt x="366" y="260"/>
                  <a:pt x="130" y="56"/>
                  <a:pt x="0" y="0"/>
                </a:cubicBezTo>
              </a:path>
            </a:pathLst>
          </a:custGeom>
          <a:noFill/>
          <a:ln w="9525" cap="flat" cmpd="sng">
            <a:solidFill>
              <a:schemeClr val="tx1">
                <a:alpha val="100000"/>
              </a:schemeClr>
            </a:solidFill>
            <a:prstDash val="solid"/>
            <a:headEnd type="none" w="med" len="med"/>
            <a:tailEnd type="triangle" w="med" len="lg"/>
          </a:ln>
        </p:spPr>
        <p:txBody>
          <a:bodyPr/>
          <a:lstStyle/>
          <a:p>
            <a:endParaRPr lang="zh-CN" altLang="en-US"/>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39270" name="文本占位符 139269"/>
          <p:cNvSpPr txBox="1">
            <a:spLocks noGrp="1"/>
          </p:cNvSpPr>
          <p:nvPr>
            <p:ph type="body" sz="half" idx="1"/>
          </p:nvPr>
        </p:nvSpPr>
        <p:spPr>
          <a:xfrm>
            <a:off x="539750" y="549275"/>
            <a:ext cx="8135938" cy="2663825"/>
          </a:xfrm>
        </p:spPr>
        <p:txBody>
          <a:bodyPr vert="horz" wrap="square" lIns="91440" tIns="45720" rIns="91440" bIns="45720" anchor="t"/>
          <a:lstStyle/>
          <a:p>
            <a:pPr marL="0" indent="0" algn="just" eaLnBrk="0">
              <a:spcBef>
                <a:spcPct val="30000"/>
              </a:spcBef>
              <a:buClr>
                <a:schemeClr val="accent2"/>
              </a:buClr>
              <a:buSzPct val="85000"/>
              <a:buFont typeface="Wingdings" panose="05000000000000000000" pitchFamily="2" charset="2"/>
              <a:buNone/>
            </a:pPr>
            <a:r>
              <a:rPr lang="zh-CN" altLang="en-US" dirty="0">
                <a:solidFill>
                  <a:schemeClr val="hlink"/>
                </a:solidFill>
              </a:rPr>
              <a:t>取值：</a:t>
            </a:r>
            <a:r>
              <a:rPr lang="zh-CN" altLang="en-US" dirty="0"/>
              <a:t>直接把变量写在表达式中，计算表达式时遇到变量，取其值参与计算：</a:t>
            </a:r>
            <a:endParaRPr lang="zh-CN" altLang="en-US" dirty="0"/>
          </a:p>
          <a:p>
            <a:pPr marL="0" indent="0" eaLnBrk="0">
              <a:spcBef>
                <a:spcPct val="30000"/>
              </a:spcBef>
              <a:buClr>
                <a:schemeClr val="accent2"/>
              </a:buClr>
              <a:buSzPct val="85000"/>
              <a:buFont typeface="Wingdings" panose="05000000000000000000" pitchFamily="2" charset="2"/>
              <a:buNone/>
            </a:pPr>
            <a:r>
              <a:rPr lang="zh-CN" altLang="en-US" dirty="0"/>
              <a:t>　　</a:t>
            </a:r>
            <a:r>
              <a:rPr lang="en-US" altLang="zh-CN" err="1">
                <a:solidFill>
                  <a:schemeClr val="folHlink"/>
                </a:solidFill>
              </a:rPr>
              <a:t>x + sin(3.2 * y) - pow(x</a:t>
            </a:r>
            <a:r>
              <a:rPr lang="en-US" altLang="zh-CN">
                <a:solidFill>
                  <a:schemeClr val="folHlink"/>
                </a:solidFill>
              </a:rPr>
              <a:t>, 2)</a:t>
            </a:r>
            <a:endParaRPr lang="en-US" altLang="zh-CN">
              <a:solidFill>
                <a:schemeClr val="folHlink"/>
              </a:solidFill>
            </a:endParaRPr>
          </a:p>
          <a:p>
            <a:pPr marL="0" indent="0" algn="just" eaLnBrk="0">
              <a:spcBef>
                <a:spcPct val="30000"/>
              </a:spcBef>
              <a:buClr>
                <a:schemeClr val="accent2"/>
              </a:buClr>
              <a:buSzPct val="85000"/>
              <a:buFont typeface="Wingdings" panose="05000000000000000000" pitchFamily="2" charset="2"/>
              <a:buNone/>
            </a:pPr>
            <a:r>
              <a:rPr lang="zh-CN" altLang="en-US" dirty="0"/>
              <a:t>表达式里有变量，计算结果将依赖于变量值。</a:t>
            </a:r>
            <a:endParaRPr lang="zh-CN" altLang="en-US" dirty="0"/>
          </a:p>
          <a:p>
            <a:pPr marL="0" indent="0" algn="just" eaLnBrk="0">
              <a:spcBef>
                <a:spcPct val="30000"/>
              </a:spcBef>
              <a:buClr>
                <a:schemeClr val="accent2"/>
              </a:buClr>
              <a:buSzPct val="85000"/>
              <a:buFont typeface="Wingdings" panose="05000000000000000000" pitchFamily="2" charset="2"/>
              <a:buNone/>
            </a:pPr>
            <a:r>
              <a:rPr lang="zh-CN" altLang="en-US" dirty="0"/>
              <a:t>   </a:t>
            </a:r>
            <a:r>
              <a:rPr lang="en-US" altLang="zh-CN" err="1">
                <a:solidFill>
                  <a:schemeClr val="folHlink"/>
                </a:solidFill>
              </a:rPr>
              <a:t>printf(“%d\n</a:t>
            </a:r>
            <a:r>
              <a:rPr lang="en-US" altLang="zh-CN">
                <a:solidFill>
                  <a:schemeClr val="folHlink"/>
                </a:solidFill>
              </a:rPr>
              <a:t>”, n * 2);</a:t>
            </a:r>
            <a:endParaRPr lang="en-US" altLang="zh-CN">
              <a:solidFill>
                <a:schemeClr val="folHlink"/>
              </a:solidFill>
            </a:endParaRPr>
          </a:p>
        </p:txBody>
      </p:sp>
      <p:sp>
        <p:nvSpPr>
          <p:cNvPr id="139274" name="文本占位符 139273"/>
          <p:cNvSpPr>
            <a:spLocks noGrp="1"/>
          </p:cNvSpPr>
          <p:nvPr>
            <p:ph type="body" sz="half" idx="2"/>
          </p:nvPr>
        </p:nvSpPr>
        <p:spPr>
          <a:xfrm>
            <a:off x="323850" y="3357563"/>
            <a:ext cx="8351838" cy="3168650"/>
          </a:xfrm>
        </p:spPr>
        <p:txBody>
          <a:bodyPr/>
          <a:lstStyle/>
          <a:p>
            <a:pPr>
              <a:spcBef>
                <a:spcPct val="30000"/>
              </a:spcBef>
              <a:buClr>
                <a:schemeClr val="accent2"/>
              </a:buClr>
              <a:buSzPct val="85000"/>
              <a:buFont typeface="Wingdings" panose="05000000000000000000" pitchFamily="2" charset="2"/>
              <a:buNone/>
            </a:pPr>
            <a:r>
              <a:rPr lang="zh-CN" altLang="en-US" dirty="0">
                <a:solidFill>
                  <a:schemeClr val="accent2"/>
                </a:solidFill>
              </a:rPr>
              <a:t>一个语句中可以对同一个变量取值和赋值</a:t>
            </a:r>
            <a:r>
              <a:rPr lang="zh-CN" altLang="en-US" dirty="0"/>
              <a:t>。例：</a:t>
            </a:r>
            <a:endParaRPr lang="zh-CN" altLang="en-US" dirty="0"/>
          </a:p>
          <a:p>
            <a:pPr algn="just" eaLnBrk="0">
              <a:spcBef>
                <a:spcPct val="30000"/>
              </a:spcBef>
              <a:buClr>
                <a:schemeClr val="accent2"/>
              </a:buClr>
              <a:buSzPct val="85000"/>
              <a:buFont typeface="Wingdings" panose="05000000000000000000" pitchFamily="2" charset="2"/>
              <a:buNone/>
            </a:pPr>
            <a:r>
              <a:rPr lang="zh-CN" altLang="en-US" dirty="0"/>
              <a:t>　　　　</a:t>
            </a:r>
            <a:r>
              <a:rPr lang="en-US" altLang="zh-CN">
                <a:solidFill>
                  <a:schemeClr val="folHlink"/>
                </a:solidFill>
              </a:rPr>
              <a:t>i = i + 1;</a:t>
            </a:r>
            <a:endParaRPr lang="en-US" altLang="zh-CN">
              <a:solidFill>
                <a:schemeClr val="folHlink"/>
              </a:solidFill>
            </a:endParaRPr>
          </a:p>
          <a:p>
            <a:pPr>
              <a:spcBef>
                <a:spcPct val="30000"/>
              </a:spcBef>
              <a:buClr>
                <a:schemeClr val="accent2"/>
              </a:buClr>
              <a:buSzPct val="85000"/>
              <a:buFont typeface="Wingdings" panose="05000000000000000000" pitchFamily="2" charset="2"/>
              <a:buNone/>
            </a:pPr>
            <a:r>
              <a:rPr lang="en-US" altLang="zh-CN" dirty="0"/>
              <a:t>“i = i + 1”</a:t>
            </a:r>
            <a:r>
              <a:rPr lang="zh-CN" altLang="en-US" dirty="0"/>
              <a:t>在数学里为矛盾。</a:t>
            </a:r>
            <a:endParaRPr lang="zh-CN" altLang="en-US" dirty="0"/>
          </a:p>
          <a:p>
            <a:pPr>
              <a:spcBef>
                <a:spcPct val="30000"/>
              </a:spcBef>
              <a:buClr>
                <a:schemeClr val="accent2"/>
              </a:buClr>
              <a:buSzPct val="85000"/>
              <a:buFont typeface="Wingdings" panose="05000000000000000000" pitchFamily="2" charset="2"/>
              <a:buNone/>
            </a:pPr>
            <a:r>
              <a:rPr lang="zh-CN" altLang="en-US" dirty="0"/>
              <a:t>注意，赋值</a:t>
            </a:r>
            <a:r>
              <a:rPr lang="zh-CN" altLang="zh-CN" dirty="0"/>
              <a:t>与数学中的“等于”完全不同。</a:t>
            </a:r>
            <a:endParaRPr lang="zh-CN" altLang="en-US" dirty="0"/>
          </a:p>
          <a:p>
            <a:pPr>
              <a:spcBef>
                <a:spcPct val="30000"/>
              </a:spcBef>
              <a:buClr>
                <a:schemeClr val="accent2"/>
              </a:buClr>
              <a:buSzPct val="85000"/>
              <a:buFont typeface="Wingdings" panose="05000000000000000000" pitchFamily="2" charset="2"/>
              <a:buNone/>
            </a:pPr>
            <a:r>
              <a:rPr lang="zh-CN" altLang="en-US" dirty="0"/>
              <a:t>上述语句是合法的（经常用到）。</a:t>
            </a:r>
            <a:endParaRPr lang="zh-CN" altLang="en-US" sz="2400" dirty="0"/>
          </a:p>
        </p:txBody>
      </p:sp>
      <p:sp>
        <p:nvSpPr>
          <p:cNvPr id="139272" name="直接连接符 139271"/>
          <p:cNvSpPr/>
          <p:nvPr/>
        </p:nvSpPr>
        <p:spPr>
          <a:xfrm>
            <a:off x="323850" y="3284538"/>
            <a:ext cx="8424863" cy="0"/>
          </a:xfrm>
          <a:prstGeom prst="line">
            <a:avLst/>
          </a:prstGeom>
          <a:ln w="9525" cap="flat" cmpd="sng">
            <a:solidFill>
              <a:schemeClr val="tx1"/>
            </a:solidFill>
            <a:prstDash val="solid"/>
            <a:headEnd type="none" w="med" len="med"/>
            <a:tailEnd type="none" w="med" len="med"/>
          </a:ln>
        </p:spPr>
      </p:sp>
      <p:sp>
        <p:nvSpPr>
          <p:cNvPr id="139275" name="直接连接符 139274"/>
          <p:cNvSpPr/>
          <p:nvPr/>
        </p:nvSpPr>
        <p:spPr>
          <a:xfrm>
            <a:off x="0" y="0"/>
            <a:ext cx="9144000" cy="6858000"/>
          </a:xfrm>
          <a:prstGeom prst="line">
            <a:avLst/>
          </a:prstGeom>
          <a:ln w="57150" cap="flat" cmpd="sng">
            <a:solidFill>
              <a:schemeClr val="accent2"/>
            </a:solidFill>
            <a:prstDash val="solid"/>
            <a:headEnd type="none" w="med" len="med"/>
            <a:tailEnd type="none" w="med" len="med"/>
          </a:ln>
        </p:spPr>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7420" name="文本框 17419"/>
          <p:cNvSpPr txBox="1"/>
          <p:nvPr/>
        </p:nvSpPr>
        <p:spPr>
          <a:xfrm>
            <a:off x="323850" y="1268413"/>
            <a:ext cx="8424863" cy="5213350"/>
          </a:xfrm>
          <a:prstGeom prst="rect">
            <a:avLst/>
          </a:prstGeom>
          <a:noFill/>
          <a:ln w="9525" cap="flat" cmpd="sng">
            <a:solidFill>
              <a:schemeClr val="tx1"/>
            </a:solidFill>
            <a:prstDash val="solid"/>
            <a:miter/>
            <a:headEnd type="none" w="med" len="med"/>
            <a:tailEnd type="none" w="med" len="med"/>
          </a:ln>
        </p:spPr>
        <p:txBody>
          <a:bodyPr>
            <a:spAutoFit/>
          </a:bodyPr>
          <a:lstStyle/>
          <a:p>
            <a:pPr algn="just" eaLnBrk="0" hangingPunct="0"/>
            <a:r>
              <a:rPr lang="en-US" altLang="zh-CN" b="1" err="1">
                <a:solidFill>
                  <a:schemeClr val="folHlink"/>
                </a:solidFill>
                <a:latin typeface="Cambria" panose="02040503050406030204" pitchFamily="18" charset="0"/>
                <a:ea typeface="新宋体" panose="02010609030101010101" pitchFamily="49" charset="-122"/>
              </a:rPr>
              <a:t>#include &lt;iostream</a:t>
            </a:r>
            <a:r>
              <a:rPr lang="en-US" altLang="zh-CN" b="1">
                <a:solidFill>
                  <a:schemeClr val="folHlink"/>
                </a:solidFill>
                <a:latin typeface="Cambria" panose="02040503050406030204" pitchFamily="18" charset="0"/>
                <a:ea typeface="新宋体" panose="02010609030101010101" pitchFamily="49" charset="-122"/>
              </a:rPr>
              <a:t>&gt;</a:t>
            </a:r>
            <a:endParaRPr lang="en-US" altLang="zh-CN"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err="1">
                <a:solidFill>
                  <a:schemeClr val="hlink"/>
                </a:solidFill>
                <a:latin typeface="Cambria" panose="02040503050406030204" pitchFamily="18" charset="0"/>
                <a:ea typeface="新宋体" panose="02010609030101010101" pitchFamily="49" charset="-122"/>
              </a:rPr>
              <a:t>#include &lt;cmath</a:t>
            </a:r>
            <a:r>
              <a:rPr lang="en-US" altLang="zh-CN" b="1">
                <a:solidFill>
                  <a:schemeClr val="hlink"/>
                </a:solidFill>
                <a:latin typeface="Cambria" panose="02040503050406030204" pitchFamily="18" charset="0"/>
                <a:ea typeface="新宋体" panose="02010609030101010101" pitchFamily="49" charset="-122"/>
              </a:rPr>
              <a:t>&gt;</a:t>
            </a:r>
            <a:endParaRPr lang="en-US" altLang="zh-CN" b="1">
              <a:solidFill>
                <a:schemeClr va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using namespace std;</a:t>
            </a:r>
            <a:endParaRPr lang="en-US" altLang="zh-CN"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err="1">
                <a:solidFill>
                  <a:schemeClr val="folHlink"/>
                </a:solidFill>
                <a:latin typeface="Cambria" panose="02040503050406030204" pitchFamily="18" charset="0"/>
                <a:ea typeface="新宋体" panose="02010609030101010101" pitchFamily="49" charset="-122"/>
              </a:rPr>
              <a:t>int</a:t>
            </a:r>
            <a:r>
              <a:rPr lang="en-US" altLang="zh-CN" b="1">
                <a:solidFill>
                  <a:schemeClr val="folHlink"/>
                </a:solidFill>
                <a:latin typeface="Cambria" panose="02040503050406030204" pitchFamily="18" charset="0"/>
                <a:ea typeface="新宋体" panose="02010609030101010101" pitchFamily="49" charset="-122"/>
              </a:rPr>
              <a:t> main () {</a:t>
            </a:r>
            <a:endParaRPr lang="en-US" altLang="zh-CN"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    </a:t>
            </a:r>
            <a:r>
              <a:rPr lang="en-US" altLang="zh-CN" b="1">
                <a:solidFill>
                  <a:schemeClr val="hlink"/>
                </a:solidFill>
                <a:latin typeface="Cambria" panose="02040503050406030204" pitchFamily="18" charset="0"/>
                <a:ea typeface="新宋体" panose="02010609030101010101" pitchFamily="49" charset="-122"/>
              </a:rPr>
              <a:t>double a, b, c, s, area;</a:t>
            </a:r>
            <a:r>
              <a:rPr lang="en-US" altLang="zh-CN" b="1" dirty="0">
                <a:solidFill>
                  <a:schemeClr val="folHlink"/>
                </a:solidFill>
                <a:latin typeface="Cambria" panose="02040503050406030204" pitchFamily="18" charset="0"/>
                <a:ea typeface="新宋体" panose="02010609030101010101" pitchFamily="49" charset="-122"/>
              </a:rPr>
              <a:t>    //</a:t>
            </a:r>
            <a:r>
              <a:rPr lang="zh-CN" altLang="en-US" b="1" dirty="0">
                <a:solidFill>
                  <a:schemeClr val="folHlink"/>
                </a:solidFill>
                <a:latin typeface="Cambria" panose="02040503050406030204" pitchFamily="18" charset="0"/>
                <a:ea typeface="新宋体" panose="02010609030101010101" pitchFamily="49" charset="-122"/>
              </a:rPr>
              <a:t>定义变量</a:t>
            </a:r>
            <a:endParaRPr lang="zh-CN" altLang="en-US" b="1" dirty="0">
              <a:solidFill>
                <a:schemeClr val="folHlink"/>
              </a:solidFill>
              <a:latin typeface="Cambria" panose="02040503050406030204" pitchFamily="18" charset="0"/>
              <a:ea typeface="新宋体" panose="02010609030101010101" pitchFamily="49" charset="-122"/>
            </a:endParaRPr>
          </a:p>
          <a:p>
            <a:pPr algn="just" eaLnBrk="0" hangingPunct="0"/>
            <a:r>
              <a:rPr lang="zh-CN" altLang="en-US" b="1" dirty="0">
                <a:solidFill>
                  <a:schemeClr val="folHlink"/>
                </a:solidFill>
                <a:latin typeface="Cambria" panose="02040503050406030204" pitchFamily="18" charset="0"/>
                <a:ea typeface="新宋体" panose="02010609030101010101" pitchFamily="49" charset="-122"/>
              </a:rPr>
              <a:t>    </a:t>
            </a:r>
            <a:r>
              <a:rPr lang="en-US" altLang="zh-CN" b="1">
                <a:solidFill>
                  <a:schemeClr val="hlink"/>
                </a:solidFill>
                <a:latin typeface="Cambria" panose="02040503050406030204" pitchFamily="18" charset="0"/>
                <a:ea typeface="新宋体" panose="02010609030101010101" pitchFamily="49" charset="-122"/>
              </a:rPr>
              <a:t>a = 3;</a:t>
            </a:r>
            <a:r>
              <a:rPr lang="en-US" altLang="zh-CN" b="1" dirty="0">
                <a:solidFill>
                  <a:schemeClr val="folHlink"/>
                </a:solidFill>
                <a:latin typeface="Cambria" panose="02040503050406030204" pitchFamily="18" charset="0"/>
                <a:ea typeface="新宋体" panose="02010609030101010101" pitchFamily="49" charset="-122"/>
              </a:rPr>
              <a:t>    //</a:t>
            </a:r>
            <a:r>
              <a:rPr lang="zh-CN" altLang="en-US" b="1" dirty="0">
                <a:solidFill>
                  <a:schemeClr val="folHlink"/>
                </a:solidFill>
                <a:latin typeface="Cambria" panose="02040503050406030204" pitchFamily="18" charset="0"/>
                <a:ea typeface="新宋体" panose="02010609030101010101" pitchFamily="49" charset="-122"/>
              </a:rPr>
              <a:t>对变量赋值</a:t>
            </a:r>
            <a:endParaRPr lang="zh-CN" altLang="en-US" b="1" dirty="0">
              <a:solidFill>
                <a:schemeClr val="folHlink"/>
              </a:solidFill>
              <a:latin typeface="Cambria" panose="02040503050406030204" pitchFamily="18" charset="0"/>
              <a:ea typeface="新宋体" panose="02010609030101010101" pitchFamily="49" charset="-122"/>
            </a:endParaRPr>
          </a:p>
          <a:p>
            <a:pPr algn="just" eaLnBrk="0" hangingPunct="0"/>
            <a:r>
              <a:rPr lang="zh-CN" altLang="en-US" b="1" dirty="0">
                <a:solidFill>
                  <a:schemeClr val="folHlink"/>
                </a:solidFill>
                <a:latin typeface="Cambria" panose="02040503050406030204" pitchFamily="18" charset="0"/>
                <a:ea typeface="新宋体" panose="02010609030101010101" pitchFamily="49" charset="-122"/>
              </a:rPr>
              <a:t>    </a:t>
            </a:r>
            <a:r>
              <a:rPr lang="en-US" altLang="zh-CN" b="1">
                <a:solidFill>
                  <a:schemeClr val="hlink"/>
                </a:solidFill>
                <a:latin typeface="Cambria" panose="02040503050406030204" pitchFamily="18" charset="0"/>
                <a:ea typeface="新宋体" panose="02010609030101010101" pitchFamily="49" charset="-122"/>
              </a:rPr>
              <a:t>b = 5;</a:t>
            </a:r>
            <a:endParaRPr lang="en-US" altLang="zh-CN" b="1">
              <a:solidFill>
                <a:schemeClr va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    </a:t>
            </a:r>
            <a:r>
              <a:rPr lang="en-US" altLang="zh-CN" b="1">
                <a:solidFill>
                  <a:schemeClr val="hlink"/>
                </a:solidFill>
                <a:latin typeface="Cambria" panose="02040503050406030204" pitchFamily="18" charset="0"/>
                <a:ea typeface="新宋体" panose="02010609030101010101" pitchFamily="49" charset="-122"/>
              </a:rPr>
              <a:t>c = 7;</a:t>
            </a:r>
            <a:endParaRPr lang="en-US" altLang="zh-CN" b="1">
              <a:solidFill>
                <a:schemeClr va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    </a:t>
            </a:r>
            <a:r>
              <a:rPr lang="en-US" altLang="zh-CN" b="1">
                <a:solidFill>
                  <a:schemeClr val="hlink"/>
                </a:solidFill>
                <a:latin typeface="Cambria" panose="02040503050406030204" pitchFamily="18" charset="0"/>
                <a:ea typeface="新宋体" panose="02010609030101010101" pitchFamily="49" charset="-122"/>
              </a:rPr>
              <a:t>s = (a + b + c) / 2;</a:t>
            </a:r>
            <a:r>
              <a:rPr lang="en-US" altLang="zh-CN" b="1">
                <a:solidFill>
                  <a:schemeClr val="folHlink"/>
                </a:solidFill>
                <a:latin typeface="Cambria" panose="02040503050406030204" pitchFamily="18" charset="0"/>
                <a:ea typeface="新宋体" panose="02010609030101010101" pitchFamily="49" charset="-122"/>
              </a:rPr>
              <a:t>    </a:t>
            </a:r>
            <a:r>
              <a:rPr lang="en-US" altLang="zh-CN" sz="2000" b="1" dirty="0">
                <a:solidFill>
                  <a:schemeClr val="folHlink"/>
                </a:solidFill>
                <a:latin typeface="Cambria" panose="02040503050406030204" pitchFamily="18" charset="0"/>
                <a:ea typeface="新宋体" panose="02010609030101010101" pitchFamily="49" charset="-122"/>
              </a:rPr>
              <a:t>//</a:t>
            </a:r>
            <a:r>
              <a:rPr lang="zh-CN" altLang="en-US" sz="2000" b="1" dirty="0">
                <a:solidFill>
                  <a:schemeClr val="folHlink"/>
                </a:solidFill>
                <a:latin typeface="Cambria" panose="02040503050406030204" pitchFamily="18" charset="0"/>
                <a:ea typeface="新宋体" panose="02010609030101010101" pitchFamily="49" charset="-122"/>
              </a:rPr>
              <a:t>对</a:t>
            </a:r>
            <a:r>
              <a:rPr lang="en-US" altLang="zh-CN" sz="2000" b="1" dirty="0">
                <a:solidFill>
                  <a:schemeClr val="folHlink"/>
                </a:solidFill>
                <a:latin typeface="Cambria" panose="02040503050406030204" pitchFamily="18" charset="0"/>
                <a:ea typeface="新宋体" panose="02010609030101010101" pitchFamily="49" charset="-122"/>
              </a:rPr>
              <a:t>a</a:t>
            </a:r>
            <a:r>
              <a:rPr lang="zh-CN" altLang="en-US" sz="2000" b="1" dirty="0">
                <a:solidFill>
                  <a:schemeClr val="folHlink"/>
                </a:solidFill>
                <a:latin typeface="Cambria" panose="02040503050406030204" pitchFamily="18" charset="0"/>
                <a:ea typeface="新宋体" panose="02010609030101010101" pitchFamily="49" charset="-122"/>
              </a:rPr>
              <a:t>、</a:t>
            </a:r>
            <a:r>
              <a:rPr lang="en-US" altLang="zh-CN" sz="2000" b="1" dirty="0">
                <a:solidFill>
                  <a:schemeClr val="folHlink"/>
                </a:solidFill>
                <a:latin typeface="Cambria" panose="02040503050406030204" pitchFamily="18" charset="0"/>
                <a:ea typeface="新宋体" panose="02010609030101010101" pitchFamily="49" charset="-122"/>
              </a:rPr>
              <a:t>b</a:t>
            </a:r>
            <a:r>
              <a:rPr lang="zh-CN" altLang="en-US" sz="2000" b="1" dirty="0">
                <a:solidFill>
                  <a:schemeClr val="folHlink"/>
                </a:solidFill>
                <a:latin typeface="Cambria" panose="02040503050406030204" pitchFamily="18" charset="0"/>
                <a:ea typeface="新宋体" panose="02010609030101010101" pitchFamily="49" charset="-122"/>
              </a:rPr>
              <a:t>和</a:t>
            </a:r>
            <a:r>
              <a:rPr lang="en-US" altLang="zh-CN" sz="2000" b="1" dirty="0">
                <a:solidFill>
                  <a:schemeClr val="folHlink"/>
                </a:solidFill>
                <a:latin typeface="Cambria" panose="02040503050406030204" pitchFamily="18" charset="0"/>
                <a:ea typeface="新宋体" panose="02010609030101010101" pitchFamily="49" charset="-122"/>
              </a:rPr>
              <a:t>c</a:t>
            </a:r>
            <a:r>
              <a:rPr lang="zh-CN" altLang="en-US" sz="2000" b="1" dirty="0">
                <a:solidFill>
                  <a:schemeClr val="folHlink"/>
                </a:solidFill>
                <a:latin typeface="Cambria" panose="02040503050406030204" pitchFamily="18" charset="0"/>
                <a:ea typeface="新宋体" panose="02010609030101010101" pitchFamily="49" charset="-122"/>
              </a:rPr>
              <a:t>取值进行计算，计算结果赋值给</a:t>
            </a:r>
            <a:r>
              <a:rPr lang="en-US" altLang="zh-CN" sz="2000" b="1">
                <a:solidFill>
                  <a:schemeClr val="folHlink"/>
                </a:solidFill>
                <a:latin typeface="Cambria" panose="02040503050406030204" pitchFamily="18" charset="0"/>
                <a:ea typeface="新宋体" panose="02010609030101010101" pitchFamily="49" charset="-122"/>
              </a:rPr>
              <a:t>s</a:t>
            </a:r>
            <a:endParaRPr lang="en-US" altLang="zh-CN" sz="2000"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    </a:t>
            </a:r>
            <a:r>
              <a:rPr lang="en-US" altLang="zh-CN" b="1" err="1">
                <a:solidFill>
                  <a:schemeClr val="hlink"/>
                </a:solidFill>
                <a:latin typeface="Cambria" panose="02040503050406030204" pitchFamily="18" charset="0"/>
                <a:ea typeface="新宋体" panose="02010609030101010101" pitchFamily="49" charset="-122"/>
              </a:rPr>
              <a:t>area = sqrt(s</a:t>
            </a:r>
            <a:r>
              <a:rPr lang="en-US" altLang="zh-CN" b="1">
                <a:solidFill>
                  <a:schemeClr val="hlink"/>
                </a:solidFill>
                <a:latin typeface="Cambria" panose="02040503050406030204" pitchFamily="18" charset="0"/>
                <a:ea typeface="新宋体" panose="02010609030101010101" pitchFamily="49" charset="-122"/>
              </a:rPr>
              <a:t> * (s - a) * (s - b) * (s - c));</a:t>
            </a:r>
            <a:endParaRPr lang="en-US" altLang="zh-CN" b="1">
              <a:solidFill>
                <a:schemeClr val="hlink"/>
              </a:solidFill>
              <a:latin typeface="Cambria" panose="02040503050406030204" pitchFamily="18" charset="0"/>
              <a:ea typeface="新宋体" panose="02010609030101010101" pitchFamily="49" charset="-122"/>
            </a:endParaRPr>
          </a:p>
          <a:p>
            <a:pPr algn="just" eaLnBrk="0" hangingPunct="0"/>
            <a:r>
              <a:rPr lang="en-US" altLang="zh-CN" b="1" dirty="0">
                <a:solidFill>
                  <a:schemeClr val="folHlink"/>
                </a:solidFill>
                <a:latin typeface="Cambria" panose="02040503050406030204" pitchFamily="18" charset="0"/>
                <a:ea typeface="新宋体" panose="02010609030101010101" pitchFamily="49" charset="-122"/>
              </a:rPr>
              <a:t>    //</a:t>
            </a:r>
            <a:r>
              <a:rPr lang="zh-CN" altLang="en-US" b="1" dirty="0">
                <a:solidFill>
                  <a:schemeClr val="folHlink"/>
                </a:solidFill>
                <a:latin typeface="Cambria" panose="02040503050406030204" pitchFamily="18" charset="0"/>
                <a:ea typeface="新宋体" panose="02010609030101010101" pitchFamily="49" charset="-122"/>
              </a:rPr>
              <a:t>对</a:t>
            </a:r>
            <a:r>
              <a:rPr lang="en-US" altLang="zh-CN" b="1" dirty="0">
                <a:solidFill>
                  <a:schemeClr val="folHlink"/>
                </a:solidFill>
                <a:latin typeface="Cambria" panose="02040503050406030204" pitchFamily="18" charset="0"/>
                <a:ea typeface="新宋体" panose="02010609030101010101" pitchFamily="49" charset="-122"/>
              </a:rPr>
              <a:t>a</a:t>
            </a:r>
            <a:r>
              <a:rPr lang="zh-CN" altLang="en-US" b="1" dirty="0">
                <a:solidFill>
                  <a:schemeClr val="folHlink"/>
                </a:solidFill>
                <a:latin typeface="Cambria" panose="02040503050406030204" pitchFamily="18" charset="0"/>
                <a:ea typeface="新宋体" panose="02010609030101010101" pitchFamily="49" charset="-122"/>
              </a:rPr>
              <a:t>、</a:t>
            </a:r>
            <a:r>
              <a:rPr lang="en-US" altLang="zh-CN" b="1" dirty="0">
                <a:solidFill>
                  <a:schemeClr val="folHlink"/>
                </a:solidFill>
                <a:latin typeface="Cambria" panose="02040503050406030204" pitchFamily="18" charset="0"/>
                <a:ea typeface="新宋体" panose="02010609030101010101" pitchFamily="49" charset="-122"/>
              </a:rPr>
              <a:t>b</a:t>
            </a:r>
            <a:r>
              <a:rPr lang="zh-CN" altLang="en-US" b="1" dirty="0">
                <a:solidFill>
                  <a:schemeClr val="folHlink"/>
                </a:solidFill>
                <a:latin typeface="Cambria" panose="02040503050406030204" pitchFamily="18" charset="0"/>
                <a:ea typeface="新宋体" panose="02010609030101010101" pitchFamily="49" charset="-122"/>
              </a:rPr>
              <a:t>、</a:t>
            </a:r>
            <a:r>
              <a:rPr lang="en-US" altLang="zh-CN" b="1" dirty="0">
                <a:solidFill>
                  <a:schemeClr val="folHlink"/>
                </a:solidFill>
                <a:latin typeface="Cambria" panose="02040503050406030204" pitchFamily="18" charset="0"/>
                <a:ea typeface="新宋体" panose="02010609030101010101" pitchFamily="49" charset="-122"/>
              </a:rPr>
              <a:t>c</a:t>
            </a:r>
            <a:r>
              <a:rPr lang="zh-CN" altLang="en-US" b="1" dirty="0">
                <a:solidFill>
                  <a:schemeClr val="folHlink"/>
                </a:solidFill>
                <a:latin typeface="Cambria" panose="02040503050406030204" pitchFamily="18" charset="0"/>
                <a:ea typeface="新宋体" panose="02010609030101010101" pitchFamily="49" charset="-122"/>
              </a:rPr>
              <a:t>和</a:t>
            </a:r>
            <a:r>
              <a:rPr lang="en-US" altLang="zh-CN" b="1" dirty="0">
                <a:solidFill>
                  <a:schemeClr val="folHlink"/>
                </a:solidFill>
                <a:latin typeface="Cambria" panose="02040503050406030204" pitchFamily="18" charset="0"/>
                <a:ea typeface="新宋体" panose="02010609030101010101" pitchFamily="49" charset="-122"/>
              </a:rPr>
              <a:t>s</a:t>
            </a:r>
            <a:r>
              <a:rPr lang="zh-CN" altLang="en-US" b="1" dirty="0">
                <a:solidFill>
                  <a:schemeClr val="folHlink"/>
                </a:solidFill>
                <a:latin typeface="Cambria" panose="02040503050406030204" pitchFamily="18" charset="0"/>
                <a:ea typeface="新宋体" panose="02010609030101010101" pitchFamily="49" charset="-122"/>
              </a:rPr>
              <a:t>取值进行计算，计算结果赋值给</a:t>
            </a:r>
            <a:r>
              <a:rPr lang="en-US" altLang="zh-CN" b="1">
                <a:solidFill>
                  <a:schemeClr val="folHlink"/>
                </a:solidFill>
                <a:latin typeface="Cambria" panose="02040503050406030204" pitchFamily="18" charset="0"/>
                <a:ea typeface="新宋体" panose="02010609030101010101" pitchFamily="49" charset="-122"/>
              </a:rPr>
              <a:t>area</a:t>
            </a:r>
            <a:endParaRPr lang="en-US" altLang="zh-CN"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err="1">
                <a:solidFill>
                  <a:schemeClr val="folHlink"/>
                </a:solidFill>
                <a:latin typeface="Cambria" panose="02040503050406030204" pitchFamily="18" charset="0"/>
                <a:ea typeface="新宋体" panose="02010609030101010101" pitchFamily="49" charset="-122"/>
              </a:rPr>
              <a:t>    cout</a:t>
            </a:r>
            <a:r>
              <a:rPr lang="en-US" altLang="zh-CN" b="1">
                <a:solidFill>
                  <a:schemeClr val="folHlink"/>
                </a:solidFill>
                <a:latin typeface="Cambria" panose="02040503050406030204" pitchFamily="18" charset="0"/>
                <a:ea typeface="新宋体" panose="02010609030101010101" pitchFamily="49" charset="-122"/>
              </a:rPr>
              <a:t> &lt;&lt; "Area = " &lt;&lt; </a:t>
            </a:r>
            <a:r>
              <a:rPr lang="en-US" altLang="zh-CN" b="1">
                <a:solidFill>
                  <a:schemeClr val="hlink"/>
                </a:solidFill>
                <a:latin typeface="Cambria" panose="02040503050406030204" pitchFamily="18" charset="0"/>
                <a:ea typeface="新宋体" panose="02010609030101010101" pitchFamily="49" charset="-122"/>
              </a:rPr>
              <a:t>area</a:t>
            </a:r>
            <a:r>
              <a:rPr lang="en-US" altLang="zh-CN" b="1" err="1">
                <a:solidFill>
                  <a:schemeClr val="folHlink"/>
                </a:solidFill>
                <a:latin typeface="Cambria" panose="02040503050406030204" pitchFamily="18" charset="0"/>
                <a:ea typeface="新宋体" panose="02010609030101010101" pitchFamily="49" charset="-122"/>
              </a:rPr>
              <a:t> &lt;&lt; endl</a:t>
            </a:r>
            <a:r>
              <a:rPr lang="en-US" altLang="zh-CN" b="1">
                <a:solidFill>
                  <a:schemeClr val="folHlink"/>
                </a:solidFill>
                <a:latin typeface="Cambria" panose="02040503050406030204" pitchFamily="18" charset="0"/>
                <a:ea typeface="新宋体" panose="02010609030101010101" pitchFamily="49" charset="-122"/>
              </a:rPr>
              <a:t>;    </a:t>
            </a:r>
            <a:r>
              <a:rPr lang="en-US" altLang="zh-CN" sz="2000" b="1" dirty="0">
                <a:solidFill>
                  <a:schemeClr val="folHlink"/>
                </a:solidFill>
                <a:latin typeface="Cambria" panose="02040503050406030204" pitchFamily="18" charset="0"/>
                <a:ea typeface="新宋体" panose="02010609030101010101" pitchFamily="49" charset="-122"/>
              </a:rPr>
              <a:t>//</a:t>
            </a:r>
            <a:r>
              <a:rPr lang="zh-CN" altLang="en-US" sz="2000" b="1" dirty="0">
                <a:solidFill>
                  <a:schemeClr val="folHlink"/>
                </a:solidFill>
                <a:latin typeface="Cambria" panose="02040503050406030204" pitchFamily="18" charset="0"/>
                <a:ea typeface="新宋体" panose="02010609030101010101" pitchFamily="49" charset="-122"/>
              </a:rPr>
              <a:t>对</a:t>
            </a:r>
            <a:r>
              <a:rPr lang="en-US" altLang="zh-CN" sz="2000" b="1" dirty="0">
                <a:solidFill>
                  <a:schemeClr val="folHlink"/>
                </a:solidFill>
                <a:latin typeface="Cambria" panose="02040503050406030204" pitchFamily="18" charset="0"/>
                <a:ea typeface="新宋体" panose="02010609030101010101" pitchFamily="49" charset="-122"/>
              </a:rPr>
              <a:t>area</a:t>
            </a:r>
            <a:r>
              <a:rPr lang="zh-CN" altLang="en-US" sz="2000" b="1" dirty="0">
                <a:solidFill>
                  <a:schemeClr val="folHlink"/>
                </a:solidFill>
                <a:latin typeface="Cambria" panose="02040503050406030204" pitchFamily="18" charset="0"/>
                <a:ea typeface="新宋体" panose="02010609030101010101" pitchFamily="49" charset="-122"/>
              </a:rPr>
              <a:t>取值用于输出</a:t>
            </a:r>
            <a:endParaRPr lang="zh-CN" altLang="en-US" sz="2000" b="1" dirty="0">
              <a:solidFill>
                <a:schemeClr val="folHlink"/>
              </a:solidFill>
              <a:latin typeface="Cambria" panose="02040503050406030204" pitchFamily="18" charset="0"/>
              <a:ea typeface="新宋体" panose="02010609030101010101" pitchFamily="49" charset="-122"/>
            </a:endParaRPr>
          </a:p>
          <a:p>
            <a:pPr algn="just" eaLnBrk="0" hangingPunct="0"/>
            <a:r>
              <a:rPr lang="zh-CN" altLang="en-US" b="1" dirty="0">
                <a:solidFill>
                  <a:schemeClr val="folHlink"/>
                </a:solidFill>
                <a:latin typeface="Cambria" panose="02040503050406030204" pitchFamily="18" charset="0"/>
                <a:ea typeface="新宋体" panose="02010609030101010101" pitchFamily="49" charset="-122"/>
              </a:rPr>
              <a:t>    </a:t>
            </a:r>
            <a:r>
              <a:rPr lang="en-US" altLang="zh-CN" b="1">
                <a:solidFill>
                  <a:schemeClr val="folHlink"/>
                </a:solidFill>
                <a:latin typeface="Cambria" panose="02040503050406030204" pitchFamily="18" charset="0"/>
                <a:ea typeface="新宋体" panose="02010609030101010101" pitchFamily="49" charset="-122"/>
              </a:rPr>
              <a:t>return 0;</a:t>
            </a:r>
            <a:endParaRPr lang="en-US" altLang="zh-CN" b="1">
              <a:solidFill>
                <a:schemeClr val="folHlink"/>
              </a:solidFill>
              <a:latin typeface="Cambria" panose="02040503050406030204" pitchFamily="18" charset="0"/>
              <a:ea typeface="新宋体" panose="02010609030101010101" pitchFamily="49" charset="-122"/>
            </a:endParaRPr>
          </a:p>
          <a:p>
            <a:pPr algn="just" eaLnBrk="0" hangingPunct="0"/>
            <a:r>
              <a:rPr lang="en-US" altLang="zh-CN" b="1">
                <a:solidFill>
                  <a:schemeClr val="folHlink"/>
                </a:solidFill>
                <a:latin typeface="Cambria" panose="02040503050406030204" pitchFamily="18" charset="0"/>
                <a:ea typeface="新宋体" panose="02010609030101010101" pitchFamily="49" charset="-122"/>
              </a:rPr>
              <a:t>}</a:t>
            </a:r>
            <a:endParaRPr lang="en-US" altLang="zh-CN" b="1">
              <a:solidFill>
                <a:schemeClr val="folHlink"/>
              </a:solidFill>
              <a:latin typeface="Cambria" panose="02040503050406030204" pitchFamily="18" charset="0"/>
              <a:ea typeface="新宋体" panose="02010609030101010101" pitchFamily="49" charset="-122"/>
            </a:endParaRPr>
          </a:p>
        </p:txBody>
      </p:sp>
      <p:sp>
        <p:nvSpPr>
          <p:cNvPr id="17416" name="文本占位符 17415"/>
          <p:cNvSpPr>
            <a:spLocks noGrp="1"/>
          </p:cNvSpPr>
          <p:nvPr>
            <p:ph type="body" sz="half" idx="1"/>
          </p:nvPr>
        </p:nvSpPr>
        <p:spPr>
          <a:xfrm>
            <a:off x="539750" y="333375"/>
            <a:ext cx="8135938" cy="863600"/>
          </a:xfrm>
        </p:spPr>
        <p:txBody>
          <a:bodyPr/>
          <a:lstStyle/>
          <a:p>
            <a:pPr marL="0" indent="0" algn="just">
              <a:buClr>
                <a:schemeClr val="accent2"/>
              </a:buClr>
              <a:buSzPct val="85000"/>
              <a:buFont typeface="Wingdings" panose="05000000000000000000" pitchFamily="2" charset="2"/>
              <a:buNone/>
            </a:pPr>
            <a:r>
              <a:rPr lang="zh-CN" altLang="en-US" sz="2400" dirty="0"/>
              <a:t>【例</a:t>
            </a:r>
            <a:r>
              <a:rPr lang="en-US" altLang="zh-CN" sz="2400" dirty="0"/>
              <a:t>3-1</a:t>
            </a:r>
            <a:r>
              <a:rPr lang="zh-CN" altLang="en-US" sz="2400" dirty="0"/>
              <a:t>】已知三角形的三条边分别是</a:t>
            </a:r>
            <a:r>
              <a:rPr lang="en-US" altLang="zh-CN" sz="2400" dirty="0"/>
              <a:t>3</a:t>
            </a:r>
            <a:r>
              <a:rPr lang="zh-CN" altLang="en-US" sz="2400" dirty="0"/>
              <a:t>、</a:t>
            </a:r>
            <a:r>
              <a:rPr lang="en-US" altLang="zh-CN" sz="2400" dirty="0"/>
              <a:t>5</a:t>
            </a:r>
            <a:r>
              <a:rPr lang="zh-CN" altLang="en-US" sz="2400" dirty="0"/>
              <a:t>、</a:t>
            </a:r>
            <a:r>
              <a:rPr lang="en-US" altLang="zh-CN" sz="2400" dirty="0"/>
              <a:t>7</a:t>
            </a:r>
            <a:r>
              <a:rPr lang="zh-CN" altLang="en-US" sz="2400" dirty="0"/>
              <a:t>，求这个三角形的面积。</a:t>
            </a:r>
            <a:endParaRPr lang="zh-CN" altLang="en-US" sz="2400" dirty="0"/>
          </a:p>
        </p:txBody>
      </p:sp>
      <p:graphicFrame>
        <p:nvGraphicFramePr>
          <p:cNvPr id="17417" name="内容占位符 17416"/>
          <p:cNvGraphicFramePr>
            <a:graphicFrameLocks noGrp="1"/>
          </p:cNvGraphicFramePr>
          <p:nvPr>
            <p:ph sz="half" idx="2"/>
          </p:nvPr>
        </p:nvGraphicFramePr>
        <p:xfrm>
          <a:off x="5292725" y="1268413"/>
          <a:ext cx="3414713" cy="1250950"/>
        </p:xfrm>
        <a:graphic>
          <a:graphicData uri="http://schemas.openxmlformats.org/presentationml/2006/ole">
            <mc:AlternateContent xmlns:mc="http://schemas.openxmlformats.org/markup-compatibility/2006">
              <mc:Choice xmlns:v="urn:schemas-microsoft-com:vml" Requires="v">
                <p:oleObj spid="_x0000_s5124" name="" r:id="rId1" imgW="1764665" imgH="660400" progId="Equation.3">
                  <p:embed/>
                </p:oleObj>
              </mc:Choice>
              <mc:Fallback>
                <p:oleObj name="" r:id="rId1" imgW="1764665" imgH="660400" progId="Equation.3">
                  <p:embed/>
                  <p:pic>
                    <p:nvPicPr>
                      <p:cNvPr id="0" name="图片 3080"/>
                      <p:cNvPicPr/>
                      <p:nvPr/>
                    </p:nvPicPr>
                    <p:blipFill>
                      <a:blip r:embed="rId2"/>
                      <a:stretch>
                        <a:fillRect/>
                      </a:stretch>
                    </p:blipFill>
                    <p:spPr>
                      <a:xfrm>
                        <a:off x="5292725" y="1268413"/>
                        <a:ext cx="3414713" cy="1250950"/>
                      </a:xfrm>
                      <a:prstGeom prst="rect">
                        <a:avLst/>
                      </a:prstGeom>
                      <a:solidFill>
                        <a:srgbClr val="FFFF99"/>
                      </a:solidFill>
                      <a:ln>
                        <a:solidFill>
                          <a:schemeClr val="tx1"/>
                        </a:solidFill>
                        <a:miter/>
                      </a:ln>
                    </p:spPr>
                  </p:pic>
                </p:oleObj>
              </mc:Fallback>
            </mc:AlternateContent>
          </a:graphicData>
        </a:graphic>
      </p:graphicFrame>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11618" name="标题 111617"/>
          <p:cNvSpPr>
            <a:spLocks noGrp="1"/>
          </p:cNvSpPr>
          <p:nvPr>
            <p:ph type="title"/>
          </p:nvPr>
        </p:nvSpPr>
        <p:spPr/>
        <p:txBody>
          <a:bodyPr anchor="ctr"/>
          <a:lstStyle/>
          <a:p>
            <a:r>
              <a:rPr lang="zh-CN" altLang="en-US" sz="3200" dirty="0"/>
              <a:t>回顾：第</a:t>
            </a:r>
            <a:r>
              <a:rPr lang="en-US" altLang="zh-CN" sz="3200" dirty="0"/>
              <a:t>2</a:t>
            </a:r>
            <a:r>
              <a:rPr lang="zh-CN" altLang="en-US" sz="3200" dirty="0"/>
              <a:t>章学到的程序模式</a:t>
            </a:r>
            <a:endParaRPr lang="zh-CN" altLang="en-US" sz="3200" dirty="0"/>
          </a:p>
        </p:txBody>
      </p:sp>
      <p:sp>
        <p:nvSpPr>
          <p:cNvPr id="111619" name="文本占位符 111618"/>
          <p:cNvSpPr>
            <a:spLocks noGrp="1"/>
          </p:cNvSpPr>
          <p:nvPr>
            <p:ph type="body" sz="half" idx="1"/>
          </p:nvPr>
        </p:nvSpPr>
        <p:spPr>
          <a:xfrm>
            <a:off x="468630" y="979805"/>
            <a:ext cx="8207375" cy="2620645"/>
          </a:xfrm>
          <a:ln>
            <a:solidFill>
              <a:schemeClr val="accent2"/>
            </a:solidFill>
            <a:miter/>
          </a:ln>
        </p:spPr>
        <p:txBody>
          <a:bodyPr/>
          <a:lstStyle/>
          <a:p>
            <a:pPr>
              <a:spcBef>
                <a:spcPct val="0"/>
              </a:spcBef>
              <a:buClr>
                <a:schemeClr val="accent2"/>
              </a:buClr>
              <a:buSzPct val="85000"/>
              <a:buFont typeface="Wingdings" panose="05000000000000000000" pitchFamily="2" charset="2"/>
              <a:buNone/>
            </a:pPr>
            <a:r>
              <a:rPr lang="zh-CN" altLang="en-US" sz="2400" dirty="0"/>
              <a:t>程序模式</a:t>
            </a:r>
            <a:r>
              <a:rPr lang="en-US" altLang="zh-CN" sz="2400" dirty="0"/>
              <a:t>1</a:t>
            </a:r>
            <a:r>
              <a:rPr lang="zh-CN" altLang="en-US" sz="2400" dirty="0"/>
              <a:t>：</a:t>
            </a:r>
            <a:endParaRPr lang="zh-CN" altLang="en-US" sz="2400" dirty="0"/>
          </a:p>
          <a:p>
            <a:pPr>
              <a:spcBef>
                <a:spcPct val="0"/>
              </a:spcBef>
              <a:buClr>
                <a:schemeClr val="accent2"/>
              </a:buClr>
              <a:buSzPct val="85000"/>
              <a:buFont typeface="Wingdings" panose="05000000000000000000" pitchFamily="2" charset="2"/>
              <a:buNone/>
            </a:pPr>
            <a:r>
              <a:rPr lang="en-US" altLang="zh-CN" sz="2400" err="1">
                <a:solidFill>
                  <a:schemeClr val="accent2"/>
                </a:solidFill>
              </a:rPr>
              <a:t>#include &lt;iostream</a:t>
            </a:r>
            <a:r>
              <a:rPr lang="en-US" altLang="zh-CN" sz="2400">
                <a:solidFill>
                  <a:schemeClr val="accent2"/>
                </a:solidFill>
              </a:rPr>
              <a:t>&gt;</a:t>
            </a:r>
            <a:endParaRPr lang="en-US" altLang="zh-CN" sz="2400">
              <a:solidFill>
                <a:schemeClr val="accent2"/>
              </a:solidFill>
            </a:endParaRPr>
          </a:p>
          <a:p>
            <a:pPr>
              <a:spcBef>
                <a:spcPct val="0"/>
              </a:spcBef>
              <a:buClr>
                <a:schemeClr val="accent2"/>
              </a:buClr>
              <a:buSzPct val="85000"/>
              <a:buFont typeface="Wingdings" panose="05000000000000000000" pitchFamily="2" charset="2"/>
              <a:buNone/>
            </a:pPr>
            <a:r>
              <a:rPr lang="en-US" altLang="zh-CN" sz="2400">
                <a:solidFill>
                  <a:schemeClr val="hlink"/>
                </a:solidFill>
                <a:sym typeface="+mn-ea"/>
              </a:rPr>
              <a:t>using namespace std;</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a:solidFill>
                  <a:schemeClr val="accent2"/>
                </a:solidFill>
              </a:rPr>
              <a:t>int main() {</a:t>
            </a:r>
            <a:endParaRPr lang="en-US" altLang="zh-CN" sz="2400">
              <a:solidFill>
                <a:schemeClr val="accent2"/>
              </a:solidFill>
            </a:endParaRPr>
          </a:p>
          <a:p>
            <a:pPr>
              <a:spcBef>
                <a:spcPct val="0"/>
              </a:spcBef>
              <a:buClr>
                <a:schemeClr val="accent2"/>
              </a:buClr>
              <a:buSzPct val="85000"/>
              <a:buFont typeface="Wingdings" panose="05000000000000000000" pitchFamily="2" charset="2"/>
              <a:buNone/>
            </a:pPr>
            <a:r>
              <a:rPr lang="en-US" altLang="zh-CN" sz="2400" err="1">
                <a:solidFill>
                  <a:schemeClr val="accent2"/>
                </a:solidFill>
              </a:rPr>
              <a:t>   cout &lt;&lt; "Hello, world! " &lt;&lt; endl</a:t>
            </a:r>
            <a:r>
              <a:rPr lang="en-US" altLang="zh-CN" sz="2400">
                <a:solidFill>
                  <a:schemeClr val="accent2"/>
                </a:solidFill>
              </a:rPr>
              <a:t>;</a:t>
            </a:r>
            <a:endParaRPr lang="en-US" altLang="zh-CN" sz="2400">
              <a:solidFill>
                <a:schemeClr val="accent2"/>
              </a:solidFill>
            </a:endParaRPr>
          </a:p>
          <a:p>
            <a:pPr>
              <a:spcBef>
                <a:spcPct val="0"/>
              </a:spcBef>
              <a:buClr>
                <a:schemeClr val="accent2"/>
              </a:buClr>
              <a:buSzPct val="85000"/>
              <a:buFont typeface="Wingdings" panose="05000000000000000000" pitchFamily="2" charset="2"/>
              <a:buNone/>
            </a:pPr>
            <a:r>
              <a:rPr lang="en-US" altLang="zh-CN" sz="2400">
                <a:solidFill>
                  <a:schemeClr val="accent2"/>
                </a:solidFill>
              </a:rPr>
              <a:t>   return 0;</a:t>
            </a:r>
            <a:endParaRPr lang="en-US" altLang="zh-CN" sz="2400">
              <a:solidFill>
                <a:schemeClr val="accent2"/>
              </a:solidFill>
            </a:endParaRPr>
          </a:p>
          <a:p>
            <a:pPr>
              <a:spcBef>
                <a:spcPct val="0"/>
              </a:spcBef>
              <a:buClr>
                <a:schemeClr val="accent2"/>
              </a:buClr>
              <a:buSzPct val="85000"/>
              <a:buFont typeface="Wingdings" panose="05000000000000000000" pitchFamily="2" charset="2"/>
              <a:buNone/>
            </a:pPr>
            <a:r>
              <a:rPr lang="en-US" altLang="zh-CN" sz="2400">
                <a:solidFill>
                  <a:schemeClr val="accent2"/>
                </a:solidFill>
              </a:rPr>
              <a:t>}</a:t>
            </a:r>
            <a:endParaRPr lang="en-US" altLang="zh-CN" sz="2400"/>
          </a:p>
        </p:txBody>
      </p:sp>
      <p:sp>
        <p:nvSpPr>
          <p:cNvPr id="111620" name="文本占位符 111619"/>
          <p:cNvSpPr>
            <a:spLocks noGrp="1"/>
          </p:cNvSpPr>
          <p:nvPr>
            <p:ph type="body" sz="half" idx="2"/>
          </p:nvPr>
        </p:nvSpPr>
        <p:spPr>
          <a:xfrm>
            <a:off x="468313" y="3743008"/>
            <a:ext cx="8207375" cy="2808287"/>
          </a:xfrm>
          <a:ln>
            <a:solidFill>
              <a:schemeClr val="accent2"/>
            </a:solidFill>
            <a:miter/>
          </a:ln>
        </p:spPr>
        <p:txBody>
          <a:bodyPr/>
          <a:lstStyle/>
          <a:p>
            <a:pPr>
              <a:lnSpc>
                <a:spcPct val="90000"/>
              </a:lnSpc>
              <a:spcBef>
                <a:spcPct val="0"/>
              </a:spcBef>
              <a:buClr>
                <a:schemeClr val="accent2"/>
              </a:buClr>
              <a:buSzPct val="85000"/>
              <a:buFont typeface="Wingdings" panose="05000000000000000000" pitchFamily="2" charset="2"/>
              <a:buNone/>
            </a:pPr>
            <a:r>
              <a:rPr lang="zh-CN" altLang="en-US" sz="2400" dirty="0"/>
              <a:t>程序模式</a:t>
            </a:r>
            <a:r>
              <a:rPr lang="en-US" altLang="zh-CN" sz="2400" dirty="0"/>
              <a:t>2</a:t>
            </a:r>
            <a:r>
              <a:rPr lang="zh-CN" altLang="en-US" sz="2400" dirty="0"/>
              <a:t>（使用数学函数）：</a:t>
            </a:r>
            <a:endParaRPr lang="zh-CN" altLang="en-US" sz="2400" dirty="0"/>
          </a:p>
          <a:p>
            <a:pPr>
              <a:lnSpc>
                <a:spcPct val="90000"/>
              </a:lnSpc>
              <a:spcBef>
                <a:spcPct val="0"/>
              </a:spcBef>
              <a:buClr>
                <a:schemeClr val="accent2"/>
              </a:buClr>
              <a:buSzPct val="85000"/>
              <a:buFont typeface="Wingdings" panose="05000000000000000000" pitchFamily="2" charset="2"/>
              <a:buNone/>
            </a:pPr>
            <a:r>
              <a:rPr lang="en-US" altLang="zh-CN" sz="2400" err="1">
                <a:solidFill>
                  <a:schemeClr val="accent2"/>
                </a:solidFill>
              </a:rPr>
              <a:t>#include &lt;istream</a:t>
            </a:r>
            <a:r>
              <a:rPr lang="en-US" altLang="zh-CN" sz="2400">
                <a:solidFill>
                  <a:schemeClr val="accent2"/>
                </a:solidFill>
              </a:rPr>
              <a:t>&gt;</a:t>
            </a:r>
            <a:endParaRPr lang="en-US" altLang="zh-CN" sz="2400">
              <a:solidFill>
                <a:schemeClr val="accent2"/>
              </a:solidFill>
            </a:endParaRPr>
          </a:p>
          <a:p>
            <a:pPr>
              <a:lnSpc>
                <a:spcPct val="90000"/>
              </a:lnSpc>
              <a:spcBef>
                <a:spcPct val="0"/>
              </a:spcBef>
              <a:buClr>
                <a:schemeClr val="accent2"/>
              </a:buClr>
              <a:buSzPct val="85000"/>
              <a:buFont typeface="Wingdings" panose="05000000000000000000" pitchFamily="2" charset="2"/>
              <a:buNone/>
            </a:pPr>
            <a:r>
              <a:rPr lang="en-US" altLang="zh-CN" sz="2400" err="1">
                <a:solidFill>
                  <a:schemeClr val="hlink"/>
                </a:solidFill>
              </a:rPr>
              <a:t>#include &lt;cmath</a:t>
            </a:r>
            <a:r>
              <a:rPr lang="en-US" altLang="zh-CN" sz="2400">
                <a:solidFill>
                  <a:schemeClr val="hlink"/>
                </a:solidFill>
              </a:rPr>
              <a:t>&gt;</a:t>
            </a:r>
            <a:endParaRPr lang="en-US" altLang="zh-CN" sz="2400">
              <a:solidFill>
                <a:schemeClr val="hlink"/>
              </a:solidFill>
            </a:endParaRPr>
          </a:p>
          <a:p>
            <a:pPr>
              <a:lnSpc>
                <a:spcPct val="90000"/>
              </a:lnSpc>
              <a:spcBef>
                <a:spcPct val="0"/>
              </a:spcBef>
              <a:buClr>
                <a:schemeClr val="accent2"/>
              </a:buClr>
              <a:buSzPct val="85000"/>
              <a:buFont typeface="Wingdings" panose="05000000000000000000" pitchFamily="2" charset="2"/>
              <a:buNone/>
            </a:pPr>
            <a:r>
              <a:rPr lang="en-US" altLang="zh-CN" sz="2400">
                <a:solidFill>
                  <a:schemeClr val="hlink"/>
                </a:solidFill>
              </a:rPr>
              <a:t>using namespace std;</a:t>
            </a:r>
            <a:endParaRPr lang="en-US" altLang="zh-CN" sz="2400">
              <a:solidFill>
                <a:schemeClr val="hlink"/>
              </a:solidFill>
            </a:endParaRPr>
          </a:p>
          <a:p>
            <a:pPr>
              <a:lnSpc>
                <a:spcPct val="90000"/>
              </a:lnSpc>
              <a:spcBef>
                <a:spcPct val="0"/>
              </a:spcBef>
              <a:buClr>
                <a:schemeClr val="accent2"/>
              </a:buClr>
              <a:buSzPct val="85000"/>
              <a:buFont typeface="Wingdings" panose="05000000000000000000" pitchFamily="2" charset="2"/>
              <a:buNone/>
            </a:pPr>
            <a:r>
              <a:rPr lang="en-US" altLang="zh-CN" sz="2400">
                <a:solidFill>
                  <a:schemeClr val="accent2"/>
                </a:solidFill>
              </a:rPr>
              <a:t>int main() {</a:t>
            </a:r>
            <a:endParaRPr lang="en-US" altLang="zh-CN" sz="2400">
              <a:solidFill>
                <a:schemeClr val="accent2"/>
              </a:solidFill>
            </a:endParaRPr>
          </a:p>
          <a:p>
            <a:pPr>
              <a:lnSpc>
                <a:spcPct val="90000"/>
              </a:lnSpc>
              <a:spcBef>
                <a:spcPct val="0"/>
              </a:spcBef>
              <a:buClr>
                <a:schemeClr val="accent2"/>
              </a:buClr>
              <a:buSzPct val="85000"/>
              <a:buFont typeface="Wingdings" panose="05000000000000000000" pitchFamily="2" charset="2"/>
              <a:buNone/>
            </a:pPr>
            <a:r>
              <a:rPr lang="en-US" altLang="zh-CN" sz="2400" err="1">
                <a:solidFill>
                  <a:schemeClr val="accent2"/>
                </a:solidFill>
              </a:rPr>
              <a:t> 	cout</a:t>
            </a:r>
            <a:r>
              <a:rPr lang="en-US" altLang="zh-CN" sz="2400">
                <a:solidFill>
                  <a:schemeClr val="accent2"/>
                </a:solidFill>
              </a:rPr>
              <a:t> &lt;&lt; </a:t>
            </a:r>
            <a:r>
              <a:rPr lang="en-US" altLang="zh-CN" sz="2400">
                <a:solidFill>
                  <a:schemeClr val="hlink"/>
                </a:solidFill>
              </a:rPr>
              <a:t>2.0 * sin (3.14159  * 45/180)</a:t>
            </a:r>
            <a:r>
              <a:rPr lang="en-US" altLang="zh-CN" sz="2400" err="1">
                <a:solidFill>
                  <a:schemeClr val="accent2"/>
                </a:solidFill>
              </a:rPr>
              <a:t> &lt;&lt; endl</a:t>
            </a:r>
            <a:r>
              <a:rPr lang="en-US" altLang="zh-CN" sz="2400">
                <a:solidFill>
                  <a:schemeClr val="accent2"/>
                </a:solidFill>
              </a:rPr>
              <a:t>;</a:t>
            </a:r>
            <a:endParaRPr lang="en-US" altLang="zh-CN" sz="2400">
              <a:solidFill>
                <a:schemeClr val="accent2"/>
              </a:solidFill>
            </a:endParaRPr>
          </a:p>
          <a:p>
            <a:pPr>
              <a:lnSpc>
                <a:spcPct val="90000"/>
              </a:lnSpc>
              <a:spcBef>
                <a:spcPct val="0"/>
              </a:spcBef>
              <a:buClr>
                <a:schemeClr val="accent2"/>
              </a:buClr>
              <a:buSzPct val="85000"/>
              <a:buFont typeface="Wingdings" panose="05000000000000000000" pitchFamily="2" charset="2"/>
              <a:buNone/>
            </a:pPr>
            <a:r>
              <a:rPr lang="en-US" altLang="zh-CN" sz="2400">
                <a:solidFill>
                  <a:schemeClr val="accent2"/>
                </a:solidFill>
              </a:rPr>
              <a:t>   return 0;</a:t>
            </a:r>
            <a:endParaRPr lang="en-US" altLang="zh-CN" sz="2400">
              <a:solidFill>
                <a:schemeClr val="accent2"/>
              </a:solidFill>
            </a:endParaRPr>
          </a:p>
          <a:p>
            <a:pPr>
              <a:lnSpc>
                <a:spcPct val="90000"/>
              </a:lnSpc>
              <a:spcBef>
                <a:spcPct val="0"/>
              </a:spcBef>
              <a:buClr>
                <a:schemeClr val="accent2"/>
              </a:buClr>
              <a:buSzPct val="85000"/>
              <a:buFont typeface="Wingdings" panose="05000000000000000000" pitchFamily="2" charset="2"/>
              <a:buNone/>
            </a:pPr>
            <a:r>
              <a:rPr lang="en-US" altLang="zh-CN" sz="2400">
                <a:solidFill>
                  <a:schemeClr val="accent2"/>
                </a:solidFill>
              </a:rPr>
              <a:t>}</a:t>
            </a:r>
            <a:endParaRPr lang="en-US" altLang="zh-CN" sz="2400">
              <a:solidFill>
                <a:schemeClr val="accent2"/>
              </a:solidFill>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2530" name="文本框 22529"/>
          <p:cNvSpPr txBox="1"/>
          <p:nvPr/>
        </p:nvSpPr>
        <p:spPr>
          <a:xfrm>
            <a:off x="228600" y="228600"/>
            <a:ext cx="8763000" cy="519113"/>
          </a:xfrm>
          <a:prstGeom prst="rect">
            <a:avLst/>
          </a:prstGeom>
          <a:noFill/>
          <a:ln w="9525">
            <a:noFill/>
          </a:ln>
        </p:spPr>
        <p:txBody>
          <a:bodyPr>
            <a:spAutoFit/>
          </a:bodyPr>
          <a:lstStyle/>
          <a:p>
            <a:pPr marL="387350" indent="-387350" algn="just" eaLnBrk="0" hangingPunct="0">
              <a:spcBef>
                <a:spcPct val="50000"/>
              </a:spcBef>
              <a:buChar char="•"/>
            </a:pPr>
            <a:endParaRPr sz="2800" b="1" dirty="0">
              <a:latin typeface="Cambria" panose="02040503050406030204" pitchFamily="18" charset="0"/>
              <a:ea typeface="新宋体" panose="02010609030101010101" pitchFamily="49" charset="-122"/>
            </a:endParaRPr>
          </a:p>
        </p:txBody>
      </p:sp>
      <p:sp>
        <p:nvSpPr>
          <p:cNvPr id="22535" name="文本占位符 22534"/>
          <p:cNvSpPr>
            <a:spLocks noGrp="1"/>
          </p:cNvSpPr>
          <p:nvPr>
            <p:ph type="body" idx="1"/>
          </p:nvPr>
        </p:nvSpPr>
        <p:spPr>
          <a:xfrm>
            <a:off x="539750" y="549275"/>
            <a:ext cx="8135938" cy="5832475"/>
          </a:xfrm>
        </p:spPr>
        <p:txBody>
          <a:bodyPr/>
          <a:lstStyle/>
          <a:p>
            <a:pPr>
              <a:spcBef>
                <a:spcPct val="50000"/>
              </a:spcBef>
              <a:buNone/>
            </a:pPr>
            <a:r>
              <a:rPr lang="zh-CN" altLang="en-US" sz="3200" u="sng" dirty="0">
                <a:solidFill>
                  <a:schemeClr val="tx2"/>
                </a:solidFill>
              </a:rPr>
              <a:t>赋值与类型</a:t>
            </a:r>
            <a:endParaRPr lang="zh-CN" altLang="en-US" sz="3200" u="sng" dirty="0">
              <a:solidFill>
                <a:schemeClr val="tx2"/>
              </a:solidFill>
            </a:endParaRPr>
          </a:p>
          <a:p>
            <a:pPr algn="just" eaLnBrk="0">
              <a:spcBef>
                <a:spcPct val="50000"/>
              </a:spcBef>
            </a:pPr>
            <a:r>
              <a:rPr lang="zh-CN" altLang="en-US" dirty="0"/>
              <a:t>被赋值变量有类型（由变量定义确定）；</a:t>
            </a:r>
            <a:endParaRPr lang="zh-CN" altLang="en-US" dirty="0"/>
          </a:p>
          <a:p>
            <a:pPr algn="just" eaLnBrk="0">
              <a:spcBef>
                <a:spcPct val="50000"/>
              </a:spcBef>
            </a:pPr>
            <a:r>
              <a:rPr lang="zh-CN" altLang="en-US" dirty="0"/>
              <a:t>赋值号右边表达式的值有类型。</a:t>
            </a:r>
            <a:endParaRPr lang="zh-CN" altLang="en-US" dirty="0"/>
          </a:p>
          <a:p>
            <a:pPr algn="just" eaLnBrk="0">
              <a:spcBef>
                <a:spcPct val="50000"/>
              </a:spcBef>
              <a:buNone/>
            </a:pPr>
            <a:r>
              <a:rPr lang="zh-CN" altLang="en-US" dirty="0">
                <a:solidFill>
                  <a:schemeClr val="accent2"/>
                </a:solidFill>
              </a:rPr>
              <a:t>规定</a:t>
            </a:r>
            <a:r>
              <a:rPr lang="zh-CN" altLang="en-US" dirty="0"/>
              <a:t>：若表达式值与被赋值变量类型不同，该值先转换到变量类型的值，然后赋值。</a:t>
            </a:r>
            <a:endParaRPr lang="zh-CN" altLang="en-US" dirty="0"/>
          </a:p>
          <a:p>
            <a:pPr algn="just" eaLnBrk="0">
              <a:spcBef>
                <a:spcPct val="50000"/>
              </a:spcBef>
              <a:buNone/>
            </a:pPr>
            <a:r>
              <a:rPr lang="zh-CN" altLang="en-US" dirty="0"/>
              <a:t>在前面程序例子里把赋值语句改写成：</a:t>
            </a:r>
            <a:endParaRPr lang="zh-CN" altLang="en-US" dirty="0"/>
          </a:p>
          <a:p>
            <a:pPr algn="just" eaLnBrk="0">
              <a:spcBef>
                <a:spcPct val="50000"/>
              </a:spcBef>
              <a:buNone/>
            </a:pPr>
            <a:r>
              <a:rPr lang="zh-CN" altLang="en-US" dirty="0"/>
              <a:t>　　　　</a:t>
            </a:r>
            <a:r>
              <a:rPr lang="en-US" altLang="zh-CN">
                <a:solidFill>
                  <a:schemeClr val="folHlink"/>
                </a:solidFill>
              </a:rPr>
              <a:t>s = (3 + 5 + 7) / 2;</a:t>
            </a:r>
            <a:endParaRPr lang="en-US" altLang="zh-CN">
              <a:solidFill>
                <a:schemeClr val="folHlink"/>
              </a:solidFill>
            </a:endParaRPr>
          </a:p>
          <a:p>
            <a:pPr algn="just" eaLnBrk="0">
              <a:spcBef>
                <a:spcPct val="50000"/>
              </a:spcBef>
              <a:buNone/>
            </a:pPr>
            <a:r>
              <a:rPr lang="zh-CN" altLang="en-US" dirty="0"/>
              <a:t>运行时发现程序的结果不对，为什么？</a:t>
            </a:r>
            <a:endParaRPr lang="zh-CN" altLang="en-US" dirty="0"/>
          </a:p>
          <a:p>
            <a:pPr>
              <a:spcBef>
                <a:spcPct val="50000"/>
              </a:spcBef>
              <a:buNone/>
            </a:pPr>
            <a:r>
              <a:rPr lang="zh-CN" altLang="en-US" sz="2400" dirty="0"/>
              <a:t>（请考虑：运算在哪个类型里进行？）</a:t>
            </a:r>
            <a:endParaRPr lang="zh-CN" altLang="en-US" dirty="0"/>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78883" name="文本占位符 378882"/>
          <p:cNvSpPr>
            <a:spLocks noGrp="1"/>
          </p:cNvSpPr>
          <p:nvPr>
            <p:ph type="body" idx="1"/>
          </p:nvPr>
        </p:nvSpPr>
        <p:spPr>
          <a:xfrm>
            <a:off x="467995" y="404495"/>
            <a:ext cx="8207375" cy="1391920"/>
          </a:xfrm>
        </p:spPr>
        <p:txBody>
          <a:bodyPr/>
          <a:lstStyle/>
          <a:p>
            <a:pPr algn="just"/>
            <a:r>
              <a:rPr lang="zh-CN" altLang="en-US" sz="2400" b="0" dirty="0">
                <a:solidFill>
                  <a:schemeClr val="tx1"/>
                </a:solidFill>
                <a:latin typeface="Cambria" panose="02040503050406030204" pitchFamily="18" charset="0"/>
                <a:ea typeface="华文中宋" panose="02010600040101010101" charset="-122"/>
                <a:cs typeface="Cambria" panose="02040503050406030204" pitchFamily="18" charset="0"/>
              </a:rPr>
              <a:t>编程常见问题一：</a:t>
            </a:r>
            <a:r>
              <a:rPr lang="zh-CN" altLang="en-US" sz="2400" b="0" dirty="0">
                <a:solidFill>
                  <a:schemeClr val="accent2"/>
                </a:solidFill>
                <a:latin typeface="Cambria" panose="02040503050406030204" pitchFamily="18" charset="0"/>
                <a:ea typeface="华文中宋" panose="02010600040101010101" charset="-122"/>
                <a:cs typeface="Cambria" panose="02040503050406030204" pitchFamily="18" charset="0"/>
              </a:rPr>
              <a:t>变量未定义就使用</a:t>
            </a:r>
            <a:endParaRPr lang="zh-CN" altLang="en-US" sz="2400" b="0"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algn="just">
              <a:buNone/>
            </a:pPr>
            <a:r>
              <a:rPr lang="zh-CN" altLang="en-US" sz="2400" b="0" dirty="0">
                <a:latin typeface="Cambria" panose="02040503050406030204" pitchFamily="18" charset="0"/>
                <a:ea typeface="华文中宋" panose="02010600040101010101" charset="-122"/>
                <a:cs typeface="Cambria" panose="02040503050406030204" pitchFamily="18" charset="0"/>
                <a:sym typeface="+mn-ea"/>
              </a:rPr>
              <a:t>编译时产生错误信息：</a:t>
            </a:r>
            <a:r>
              <a:rPr lang="en-US" altLang="zh-CN" sz="2400" b="0" dirty="0">
                <a:solidFill>
                  <a:schemeClr val="tx1"/>
                </a:solidFill>
                <a:latin typeface="Cambria" panose="02040503050406030204" pitchFamily="18" charset="0"/>
                <a:ea typeface="楷体" panose="02010609060101010101" pitchFamily="49" charset="-122"/>
                <a:cs typeface="Cambria" panose="02040503050406030204" pitchFamily="18" charset="0"/>
                <a:sym typeface="+mn-ea"/>
              </a:rPr>
              <a:t>[</a:t>
            </a:r>
            <a:r>
              <a:rPr lang="zh-CN" altLang="en-US" sz="2400" b="0" dirty="0">
                <a:solidFill>
                  <a:schemeClr val="tx1"/>
                </a:solidFill>
                <a:latin typeface="Cambria" panose="02040503050406030204" pitchFamily="18" charset="0"/>
                <a:ea typeface="楷体" panose="02010609060101010101" pitchFamily="49" charset="-122"/>
                <a:cs typeface="Cambria" panose="02040503050406030204" pitchFamily="18" charset="0"/>
                <a:sym typeface="+mn-ea"/>
              </a:rPr>
              <a:t>错误</a:t>
            </a:r>
            <a:r>
              <a:rPr lang="en-US" altLang="zh-CN" sz="2400" b="0" dirty="0">
                <a:solidFill>
                  <a:schemeClr val="tx1"/>
                </a:solidFill>
                <a:latin typeface="Cambria" panose="02040503050406030204" pitchFamily="18" charset="0"/>
                <a:ea typeface="楷体" panose="02010609060101010101" pitchFamily="49" charset="-122"/>
                <a:cs typeface="Cambria" panose="02040503050406030204" pitchFamily="18" charset="0"/>
                <a:sym typeface="+mn-ea"/>
              </a:rPr>
              <a:t>] 'a'在这个范围内没有被声明</a:t>
            </a:r>
            <a:endParaRPr lang="en-US" altLang="zh-CN" sz="2400" b="0" dirty="0">
              <a:latin typeface="Cambria" panose="02040503050406030204" pitchFamily="18" charset="0"/>
              <a:ea typeface="华文中宋" panose="02010600040101010101" charset="-122"/>
              <a:cs typeface="Cambria" panose="02040503050406030204" pitchFamily="18" charset="0"/>
              <a:sym typeface="+mn-ea"/>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sym typeface="+mn-ea"/>
              </a:rPr>
              <a:t>解决办法：</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补充写上对该变量的定义。</a:t>
            </a:r>
            <a:endParaRPr lang="en-US" altLang="zh-CN" sz="2400" b="0" dirty="0">
              <a:latin typeface="Cambria" panose="02040503050406030204" pitchFamily="18" charset="0"/>
              <a:ea typeface="华文中宋" panose="02010600040101010101" charset="-122"/>
              <a:cs typeface="Cambria" panose="02040503050406030204" pitchFamily="18" charset="0"/>
              <a:sym typeface="+mn-ea"/>
            </a:endParaRPr>
          </a:p>
        </p:txBody>
      </p:sp>
      <p:sp>
        <p:nvSpPr>
          <p:cNvPr id="5" name="文本框 4"/>
          <p:cNvSpPr txBox="1"/>
          <p:nvPr/>
        </p:nvSpPr>
        <p:spPr>
          <a:xfrm>
            <a:off x="4961890" y="1772920"/>
            <a:ext cx="3713480" cy="1630045"/>
          </a:xfrm>
          <a:prstGeom prst="rect">
            <a:avLst/>
          </a:prstGeom>
          <a:noFill/>
          <a:ln w="6350">
            <a:solidFill>
              <a:schemeClr val="tx1"/>
            </a:solidFill>
          </a:ln>
          <a:extLst>
            <a:ext uri="{909E8E84-426E-40DD-AFC4-6F175D3DCCD1}">
              <a14:hiddenFill xmlns:a14="http://schemas.microsoft.com/office/drawing/2010/main">
                <a:solidFill>
                  <a:schemeClr val="accent1"/>
                </a:solidFill>
              </a14:hiddenFill>
            </a:ext>
          </a:extLst>
        </p:spPr>
        <p:txBody>
          <a:bodyPr wrap="square" rtlCol="0" anchor="t">
            <a:spAutoFit/>
          </a:bodyPr>
          <a:lstStyle/>
          <a:p>
            <a:pPr marL="0" indent="0" algn="l">
              <a:buNone/>
            </a:pPr>
            <a:r>
              <a:rPr lang="en-US" altLang="zh-CN" sz="2000" dirty="0">
                <a:latin typeface="Cambria" panose="02040503050406030204" pitchFamily="18" charset="0"/>
                <a:cs typeface="Cambria" panose="02040503050406030204" pitchFamily="18" charset="0"/>
                <a:sym typeface="+mn-ea"/>
              </a:rPr>
              <a:t>int main() {</a:t>
            </a:r>
            <a:endParaRPr lang="en-US" altLang="zh-CN" sz="2000" dirty="0">
              <a:latin typeface="Cambria" panose="02040503050406030204" pitchFamily="18" charset="0"/>
              <a:cs typeface="Cambria" panose="02040503050406030204" pitchFamily="18" charset="0"/>
              <a:sym typeface="+mn-ea"/>
            </a:endParaRPr>
          </a:p>
          <a:p>
            <a:pPr marL="0" indent="0" algn="l">
              <a:buNone/>
            </a:pPr>
            <a:r>
              <a:rPr lang="en-US" altLang="zh-CN" sz="2000" dirty="0">
                <a:latin typeface="Cambria" panose="02040503050406030204" pitchFamily="18" charset="0"/>
                <a:cs typeface="Cambria" panose="02040503050406030204" pitchFamily="18" charset="0"/>
                <a:sym typeface="+mn-ea"/>
              </a:rPr>
              <a:t>    </a:t>
            </a:r>
            <a:r>
              <a:rPr lang="en-US" altLang="zh-CN" sz="2000" dirty="0">
                <a:solidFill>
                  <a:srgbClr val="0000FF"/>
                </a:solidFill>
                <a:latin typeface="Cambria" panose="02040503050406030204" pitchFamily="18" charset="0"/>
                <a:cs typeface="Cambria" panose="02040503050406030204" pitchFamily="18" charset="0"/>
                <a:sym typeface="+mn-ea"/>
              </a:rPr>
              <a:t>int a;</a:t>
            </a:r>
            <a:endParaRPr lang="en-US" altLang="zh-CN" sz="2000" dirty="0">
              <a:solidFill>
                <a:srgbClr val="0000FF"/>
              </a:solidFill>
              <a:latin typeface="Cambria" panose="02040503050406030204" pitchFamily="18" charset="0"/>
              <a:cs typeface="Cambria" panose="02040503050406030204" pitchFamily="18" charset="0"/>
              <a:sym typeface="+mn-ea"/>
            </a:endParaRPr>
          </a:p>
          <a:p>
            <a:pPr marL="0" indent="0" algn="l">
              <a:buNone/>
            </a:pPr>
            <a:r>
              <a:rPr lang="en-US" altLang="zh-CN" sz="2000" dirty="0">
                <a:solidFill>
                  <a:schemeClr val="tx1"/>
                </a:solidFill>
                <a:latin typeface="Cambria" panose="02040503050406030204" pitchFamily="18" charset="0"/>
                <a:cs typeface="Cambria" panose="02040503050406030204" pitchFamily="18" charset="0"/>
                <a:sym typeface="+mn-ea"/>
              </a:rPr>
              <a:t>    a = 10;</a:t>
            </a:r>
            <a:endParaRPr lang="en-US" altLang="zh-CN" sz="2000" dirty="0">
              <a:solidFill>
                <a:schemeClr val="tx1"/>
              </a:solidFill>
              <a:latin typeface="Cambria" panose="02040503050406030204" pitchFamily="18" charset="0"/>
              <a:cs typeface="Cambria" panose="02040503050406030204" pitchFamily="18" charset="0"/>
              <a:sym typeface="+mn-ea"/>
            </a:endParaRPr>
          </a:p>
          <a:p>
            <a:pPr marL="0" indent="0" algn="l">
              <a:buNone/>
            </a:pPr>
            <a:r>
              <a:rPr lang="en-US" altLang="zh-CN" sz="2000" dirty="0">
                <a:latin typeface="Cambria" panose="02040503050406030204" pitchFamily="18" charset="0"/>
                <a:cs typeface="Cambria" panose="02040503050406030204" pitchFamily="18" charset="0"/>
                <a:sym typeface="+mn-ea"/>
              </a:rPr>
              <a:t>    cout &lt;&lt; </a:t>
            </a:r>
            <a:r>
              <a:rPr lang="en-US" altLang="zh-CN" sz="2000" dirty="0">
                <a:solidFill>
                  <a:schemeClr val="tx1"/>
                </a:solidFill>
                <a:latin typeface="Cambria" panose="02040503050406030204" pitchFamily="18" charset="0"/>
                <a:cs typeface="Cambria" panose="02040503050406030204" pitchFamily="18" charset="0"/>
                <a:sym typeface="+mn-ea"/>
              </a:rPr>
              <a:t>a</a:t>
            </a:r>
            <a:r>
              <a:rPr lang="en-US" altLang="zh-CN" sz="2000" dirty="0">
                <a:latin typeface="Cambria" panose="02040503050406030204" pitchFamily="18" charset="0"/>
                <a:cs typeface="Cambria" panose="02040503050406030204" pitchFamily="18" charset="0"/>
                <a:sym typeface="+mn-ea"/>
              </a:rPr>
              <a:t> &lt;&lt; endl;</a:t>
            </a:r>
            <a:endParaRPr lang="en-US" altLang="zh-CN" sz="2000" dirty="0">
              <a:latin typeface="Cambria" panose="02040503050406030204" pitchFamily="18" charset="0"/>
              <a:cs typeface="Cambria" panose="02040503050406030204" pitchFamily="18" charset="0"/>
              <a:sym typeface="+mn-ea"/>
            </a:endParaRPr>
          </a:p>
          <a:p>
            <a:pPr marL="0" indent="0" algn="l">
              <a:buNone/>
            </a:pPr>
            <a:r>
              <a:rPr lang="en-US" altLang="zh-CN" sz="2000" dirty="0">
                <a:latin typeface="Cambria" panose="02040503050406030204" pitchFamily="18" charset="0"/>
                <a:cs typeface="Cambria" panose="02040503050406030204" pitchFamily="18" charset="0"/>
                <a:sym typeface="+mn-ea"/>
              </a:rPr>
              <a:t>}</a:t>
            </a:r>
            <a:endParaRPr lang="en-US" altLang="zh-CN" sz="2000" dirty="0">
              <a:latin typeface="Cambria" panose="02040503050406030204" pitchFamily="18" charset="0"/>
              <a:cs typeface="Cambria" panose="02040503050406030204" pitchFamily="18" charset="0"/>
              <a:sym typeface="+mn-ea"/>
            </a:endParaRPr>
          </a:p>
        </p:txBody>
      </p:sp>
      <p:sp>
        <p:nvSpPr>
          <p:cNvPr id="3" name="文本框 2"/>
          <p:cNvSpPr txBox="1"/>
          <p:nvPr/>
        </p:nvSpPr>
        <p:spPr>
          <a:xfrm>
            <a:off x="828040" y="1796415"/>
            <a:ext cx="3418840" cy="1568450"/>
          </a:xfrm>
          <a:prstGeom prst="rect">
            <a:avLst/>
          </a:prstGeom>
          <a:noFill/>
          <a:ln w="6350">
            <a:solidFill>
              <a:schemeClr val="tx1"/>
            </a:solidFill>
          </a:ln>
        </p:spPr>
        <p:txBody>
          <a:bodyPr wrap="square" rtlCol="0">
            <a:spAutoFit/>
          </a:bodyPr>
          <a:p>
            <a:pPr marL="0" indent="0" algn="just">
              <a:lnSpc>
                <a:spcPct val="100000"/>
              </a:lnSpc>
              <a:spcBef>
                <a:spcPts val="0"/>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int main() {</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0"/>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en-US" altLang="zh-CN"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a = 10;</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0"/>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cout &lt;&lt; </a:t>
            </a:r>
            <a:r>
              <a:rPr lang="en-US" altLang="zh-CN"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a</a:t>
            </a:r>
            <a:r>
              <a:rPr lang="en-US" altLang="zh-CN" dirty="0">
                <a:latin typeface="Cambria" panose="02040503050406030204" pitchFamily="18" charset="0"/>
                <a:ea typeface="华文中宋" panose="02010600040101010101" charset="-122"/>
                <a:cs typeface="Cambria" panose="02040503050406030204" pitchFamily="18" charset="0"/>
                <a:sym typeface="+mn-ea"/>
              </a:rPr>
              <a:t> &lt;&lt; endl;</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0"/>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p:txBody>
      </p:sp>
      <p:sp>
        <p:nvSpPr>
          <p:cNvPr id="6" name="文本框 5"/>
          <p:cNvSpPr txBox="1"/>
          <p:nvPr/>
        </p:nvSpPr>
        <p:spPr>
          <a:xfrm>
            <a:off x="395605" y="3551555"/>
            <a:ext cx="5239385" cy="2399665"/>
          </a:xfrm>
          <a:prstGeom prst="rect">
            <a:avLst/>
          </a:prstGeom>
          <a:noFill/>
        </p:spPr>
        <p:txBody>
          <a:bodyPr wrap="square" rtlCol="0">
            <a:spAutoFit/>
          </a:bodyPr>
          <a:p>
            <a:pPr marL="342900" indent="-342900" algn="just">
              <a:lnSpc>
                <a:spcPct val="125000"/>
              </a:lnSpc>
              <a:spcBef>
                <a:spcPts val="0"/>
              </a:spcBef>
              <a:spcAft>
                <a:spcPts val="0"/>
              </a:spcAft>
              <a:buClr>
                <a:srgbClr val="CC0000"/>
              </a:buClr>
              <a:buFont typeface="Wingdings" panose="05000000000000000000" charset="0"/>
              <a:buChar char="l"/>
            </a:pP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编程常见问题二：</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变量重复定义</a:t>
            </a:r>
            <a:endPar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25000"/>
              </a:lnSpc>
              <a:spcBef>
                <a:spcPts val="0"/>
              </a:spcBef>
              <a:spcAft>
                <a:spcPts val="0"/>
              </a:spcAft>
              <a:buNone/>
            </a:pP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编译时会产生错误信息：</a:t>
            </a:r>
            <a:endPar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indent="457200" algn="just">
              <a:lnSpc>
                <a:spcPct val="125000"/>
              </a:lnSpc>
              <a:spcBef>
                <a:spcPts val="0"/>
              </a:spcBef>
              <a:spcAft>
                <a:spcPts val="0"/>
              </a:spcAft>
              <a:buNone/>
            </a:pPr>
            <a:r>
              <a:rPr lang="en-US" altLang="zh-CN" dirty="0">
                <a:latin typeface="Cambria" panose="02040503050406030204" pitchFamily="18" charset="0"/>
                <a:ea typeface="楷体" panose="02010609060101010101" pitchFamily="49" charset="-122"/>
                <a:cs typeface="Cambria" panose="02040503050406030204" pitchFamily="18" charset="0"/>
                <a:sym typeface="+mn-ea"/>
              </a:rPr>
              <a:t>[错误]重复定义'int a'</a:t>
            </a:r>
            <a:endParaRPr lang="en-US" altLang="zh-CN" dirty="0">
              <a:latin typeface="Cambria" panose="02040503050406030204" pitchFamily="18" charset="0"/>
              <a:ea typeface="楷体" panose="02010609060101010101" pitchFamily="49" charset="-122"/>
              <a:cs typeface="Cambria" panose="02040503050406030204" pitchFamily="18" charset="0"/>
              <a:sym typeface="+mn-ea"/>
            </a:endParaRPr>
          </a:p>
          <a:p>
            <a:pPr marL="0" indent="457200" algn="just">
              <a:lnSpc>
                <a:spcPct val="125000"/>
              </a:lnSpc>
              <a:spcBef>
                <a:spcPts val="0"/>
              </a:spcBef>
              <a:spcAft>
                <a:spcPts val="0"/>
              </a:spcAft>
              <a:buNone/>
            </a:pPr>
            <a:r>
              <a:rPr lang="en-US" altLang="zh-CN" dirty="0">
                <a:latin typeface="Cambria" panose="02040503050406030204" pitchFamily="18" charset="0"/>
                <a:ea typeface="楷体" panose="02010609060101010101" pitchFamily="49" charset="-122"/>
                <a:cs typeface="Cambria" panose="02040503050406030204" pitchFamily="18" charset="0"/>
                <a:sym typeface="+mn-ea"/>
              </a:rPr>
              <a:t>[注意] 'int a'先前在此处已被定义</a:t>
            </a:r>
            <a:endPar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25000"/>
              </a:lnSpc>
              <a:spcBef>
                <a:spcPts val="0"/>
              </a:spcBef>
              <a:spcAft>
                <a:spcPts val="0"/>
              </a:spcAft>
              <a:buNone/>
            </a:pP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rPr>
              <a:t>解决办法：</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删除</a:t>
            </a: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rPr>
              <a:t>对该变量的重复定义。</a:t>
            </a:r>
            <a:endPar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p:txBody>
      </p:sp>
      <p:sp>
        <p:nvSpPr>
          <p:cNvPr id="7" name="文本框 6"/>
          <p:cNvSpPr txBox="1"/>
          <p:nvPr/>
        </p:nvSpPr>
        <p:spPr>
          <a:xfrm>
            <a:off x="5940425" y="3717290"/>
            <a:ext cx="2946400" cy="2695575"/>
          </a:xfrm>
          <a:prstGeom prst="rect">
            <a:avLst/>
          </a:prstGeom>
          <a:noFill/>
          <a:ln w="6350">
            <a:solidFill>
              <a:schemeClr val="tx1"/>
            </a:solidFill>
          </a:ln>
        </p:spPr>
        <p:txBody>
          <a:bodyPr wrap="square" rtlCol="0">
            <a:spAutoFit/>
          </a:bodyPr>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int main() {</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int a;</a:t>
            </a:r>
            <a:endParaRPr lang="en-US" altLang="zh-CN" dirty="0">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a = 10;</a:t>
            </a:r>
            <a:endParaRPr lang="en-US" altLang="zh-CN"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cout &lt;&lt; a &lt;&lt; endl;</a:t>
            </a:r>
            <a:endParaRPr lang="en-US" altLang="zh-CN"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    int a;</a:t>
            </a:r>
            <a:endPar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    a = 15;</a:t>
            </a:r>
            <a:endParaRPr lang="en-US" altLang="zh-CN"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indent="0" algn="just">
              <a:lnSpc>
                <a:spcPct val="100000"/>
              </a:lnSpc>
              <a:spcBef>
                <a:spcPts val="25"/>
              </a:spcBef>
              <a:spcAft>
                <a:spcPts val="0"/>
              </a:spcAft>
              <a:buNone/>
            </a:pPr>
            <a:r>
              <a:rPr lang="en-US" altLang="zh-CN" dirty="0">
                <a:latin typeface="Cambria" panose="02040503050406030204" pitchFamily="18" charset="0"/>
                <a:ea typeface="华文中宋" panose="02010600040101010101" charset="-122"/>
                <a:cs typeface="Cambria" panose="02040503050406030204" pitchFamily="18" charset="0"/>
                <a:sym typeface="+mn-ea"/>
              </a:rPr>
              <a:t>}</a:t>
            </a:r>
            <a:endParaRPr lang="zh-CN" altLang="en-US"/>
          </a:p>
        </p:txBody>
      </p:sp>
      <p:cxnSp>
        <p:nvCxnSpPr>
          <p:cNvPr id="8" name="直接箭头连接符 7"/>
          <p:cNvCxnSpPr/>
          <p:nvPr/>
        </p:nvCxnSpPr>
        <p:spPr>
          <a:xfrm flipV="1">
            <a:off x="5507990" y="5517515"/>
            <a:ext cx="720090" cy="1441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4583" name="文本占位符 24582"/>
          <p:cNvSpPr>
            <a:spLocks noGrp="1"/>
          </p:cNvSpPr>
          <p:nvPr>
            <p:ph type="body" sz="half" idx="1"/>
          </p:nvPr>
        </p:nvSpPr>
        <p:spPr>
          <a:xfrm>
            <a:off x="539750" y="1269365"/>
            <a:ext cx="8136255" cy="1503680"/>
          </a:xfrm>
          <a:solidFill>
            <a:schemeClr val="accent1"/>
          </a:solidFill>
        </p:spPr>
        <p:txBody>
          <a:bodyPr/>
          <a:lstStyle/>
          <a:p>
            <a:pPr>
              <a:buClr>
                <a:schemeClr val="accent2"/>
              </a:buClr>
              <a:buSzPct val="85000"/>
              <a:buFont typeface="Wingdings" panose="05000000000000000000" pitchFamily="2" charset="2"/>
            </a:pPr>
            <a:r>
              <a:rPr lang="zh-CN" altLang="en-US" dirty="0">
                <a:solidFill>
                  <a:schemeClr val="hlink"/>
                </a:solidFill>
              </a:rPr>
              <a:t>变量必须先赋值再取值。</a:t>
            </a:r>
            <a:endParaRPr lang="zh-CN" altLang="en-US" dirty="0">
              <a:solidFill>
                <a:schemeClr val="hlink"/>
              </a:solidFill>
            </a:endParaRPr>
          </a:p>
          <a:p>
            <a:pPr>
              <a:buClr>
                <a:schemeClr val="accent2"/>
              </a:buClr>
              <a:buSzPct val="85000"/>
              <a:buFont typeface="Wingdings" panose="05000000000000000000" pitchFamily="2" charset="2"/>
            </a:pPr>
            <a:r>
              <a:rPr lang="zh-CN" altLang="en-US" dirty="0">
                <a:solidFill>
                  <a:schemeClr val="hlink"/>
                </a:solidFill>
              </a:rPr>
              <a:t>变量在定义时得到的值是无意义的</a:t>
            </a:r>
            <a:r>
              <a:rPr lang="zh-CN" altLang="en-US" dirty="0"/>
              <a:t>。如果未赋值就取值，可能发生错误。</a:t>
            </a:r>
            <a:endParaRPr lang="zh-CN" altLang="en-US" dirty="0"/>
          </a:p>
        </p:txBody>
      </p:sp>
      <p:sp>
        <p:nvSpPr>
          <p:cNvPr id="24584" name="爆炸形 1 24583"/>
          <p:cNvSpPr/>
          <p:nvPr/>
        </p:nvSpPr>
        <p:spPr>
          <a:xfrm>
            <a:off x="7627620" y="1399858"/>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
        <p:nvSpPr>
          <p:cNvPr id="24590" name="文本占位符 24589"/>
          <p:cNvSpPr>
            <a:spLocks noGrp="1"/>
          </p:cNvSpPr>
          <p:nvPr>
            <p:ph type="body" sz="half" idx="2"/>
          </p:nvPr>
        </p:nvSpPr>
        <p:spPr>
          <a:xfrm>
            <a:off x="467360" y="2925445"/>
            <a:ext cx="8136255" cy="3089275"/>
          </a:xfrm>
        </p:spPr>
        <p:txBody>
          <a:bodyPr/>
          <a:lstStyle/>
          <a:p>
            <a:pPr>
              <a:buClr>
                <a:schemeClr val="accent2"/>
              </a:buClr>
              <a:buSzPct val="85000"/>
              <a:buFont typeface="Wingdings" panose="05000000000000000000" pitchFamily="2" charset="2"/>
            </a:pPr>
            <a:r>
              <a:rPr lang="zh-CN" altLang="en-US" b="0" dirty="0">
                <a:solidFill>
                  <a:schemeClr val="tx1"/>
                </a:solidFill>
                <a:latin typeface="Cambria" panose="02040503050406030204" pitchFamily="18" charset="0"/>
                <a:ea typeface="华文中宋" panose="02010600040101010101" charset="-122"/>
                <a:cs typeface="Cambria" panose="02040503050406030204" pitchFamily="18" charset="0"/>
              </a:rPr>
              <a:t>为了使程序写得简洁，在定义变量时可以对</a:t>
            </a:r>
            <a:r>
              <a:rPr lang="zh-CN" altLang="en-US" b="0" dirty="0">
                <a:latin typeface="Cambria" panose="02040503050406030204" pitchFamily="18" charset="0"/>
                <a:ea typeface="华文中宋" panose="02010600040101010101" charset="-122"/>
                <a:cs typeface="Cambria" panose="02040503050406030204" pitchFamily="18" charset="0"/>
                <a:sym typeface="+mn-ea"/>
              </a:rPr>
              <a:t>变量进行</a:t>
            </a: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sym typeface="+mn-ea"/>
              </a:rPr>
              <a:t>初始化</a:t>
            </a:r>
            <a:r>
              <a:rPr lang="zh-CN" altLang="en-US" b="0"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lang="zh-CN" altLang="en-US" b="0" dirty="0">
                <a:solidFill>
                  <a:schemeClr val="accent2"/>
                </a:solidFill>
                <a:latin typeface="Cambria" panose="02040503050406030204" pitchFamily="18" charset="0"/>
                <a:ea typeface="华文中宋" panose="02010600040101010101" charset="-122"/>
                <a:cs typeface="Cambria" panose="02040503050406030204" pitchFamily="18" charset="0"/>
              </a:rPr>
              <a:t>用类似赋值的写法给被定义变量指定初始值。</a:t>
            </a:r>
            <a:endParaRPr lang="zh-CN" altLang="en-US" b="0"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a:buClr>
                <a:schemeClr val="accent2"/>
              </a:buClr>
              <a:buSzPct val="85000"/>
              <a:buFont typeface="Wingdings" panose="05000000000000000000" pitchFamily="2" charset="2"/>
            </a:pPr>
            <a:r>
              <a:rPr lang="zh-CN" altLang="en-US" b="0" dirty="0">
                <a:latin typeface="Cambria" panose="02040503050406030204" pitchFamily="18" charset="0"/>
                <a:ea typeface="华文中宋" panose="02010600040101010101" charset="-122"/>
                <a:cs typeface="Cambria" panose="02040503050406030204" pitchFamily="18" charset="0"/>
              </a:rPr>
              <a:t>程序中通常用简单数值或仅由数值构成的表达式对类型合适的变量进行初始化。</a:t>
            </a: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Clr>
                <a:schemeClr val="accent2"/>
              </a:buClr>
              <a:buSzPct val="85000"/>
              <a:buFont typeface="Wingdings" panose="05000000000000000000" pitchFamily="2" charset="2"/>
              <a:buNone/>
            </a:pPr>
            <a:r>
              <a:rPr lang="zh-CN" altLang="en-US" b="0" dirty="0">
                <a:latin typeface="Cambria" panose="02040503050406030204" pitchFamily="18" charset="0"/>
                <a:ea typeface="华文中宋" panose="02010600040101010101" charset="-122"/>
                <a:cs typeface="Cambria" panose="02040503050406030204" pitchFamily="18" charset="0"/>
              </a:rPr>
              <a:t>例：</a:t>
            </a:r>
            <a:r>
              <a:rPr lang="en-US" altLang="zh-CN" b="0" dirty="0">
                <a:latin typeface="Cambria" panose="02040503050406030204" pitchFamily="18" charset="0"/>
                <a:ea typeface="华文中宋" panose="02010600040101010101" charset="-122"/>
                <a:cs typeface="Cambria" panose="02040503050406030204" pitchFamily="18" charset="0"/>
              </a:rPr>
              <a:t>int n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0" dirty="0">
                <a:latin typeface="Cambria" panose="02040503050406030204" pitchFamily="18" charset="0"/>
                <a:ea typeface="华文中宋" panose="02010600040101010101" charset="-122"/>
                <a:cs typeface="Cambria" panose="02040503050406030204" pitchFamily="18" charset="0"/>
              </a:rPr>
              <a:t> 10, k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0" dirty="0">
                <a:latin typeface="Cambria" panose="02040503050406030204" pitchFamily="18" charset="0"/>
                <a:ea typeface="华文中宋" panose="02010600040101010101" charset="-122"/>
                <a:cs typeface="Cambria" panose="02040503050406030204" pitchFamily="18" charset="0"/>
              </a:rPr>
              <a:t> 5;</a:t>
            </a:r>
            <a:endParaRPr lang="en-US" altLang="zh-CN" b="0" dirty="0">
              <a:latin typeface="Cambria" panose="02040503050406030204" pitchFamily="18" charset="0"/>
              <a:ea typeface="华文中宋" panose="02010600040101010101" charset="-122"/>
              <a:cs typeface="Cambria" panose="02040503050406030204" pitchFamily="18" charset="0"/>
            </a:endParaRPr>
          </a:p>
        </p:txBody>
      </p:sp>
      <p:sp>
        <p:nvSpPr>
          <p:cNvPr id="100" name="文本框 99"/>
          <p:cNvSpPr txBox="1"/>
          <p:nvPr/>
        </p:nvSpPr>
        <p:spPr>
          <a:xfrm>
            <a:off x="539750" y="551180"/>
            <a:ext cx="5080000" cy="521970"/>
          </a:xfrm>
          <a:prstGeom prst="rect">
            <a:avLst/>
          </a:prstGeom>
          <a:noFill/>
          <a:ln w="9525">
            <a:noFill/>
          </a:ln>
        </p:spPr>
        <p:txBody>
          <a:bodyPr>
            <a:spAutoFit/>
          </a:bodyPr>
          <a:lstStyle/>
          <a:p>
            <a:pPr indent="266700" algn="l"/>
            <a:r>
              <a:rPr lang="zh-CN" sz="2800" b="1">
                <a:solidFill>
                  <a:schemeClr val="accent2"/>
                </a:solidFill>
                <a:ea typeface="新宋体" panose="02010609030101010101" pitchFamily="49" charset="-122"/>
              </a:rPr>
              <a:t>三、变量定义时的初始化</a:t>
            </a:r>
            <a:endParaRPr lang="zh-CN" altLang="en-US" sz="2800" b="1">
              <a:solidFill>
                <a:schemeClr val="accent2"/>
              </a:solidFill>
              <a:ea typeface="新宋体" panose="02010609030101010101" pitchFamily="49" charset="-122"/>
            </a:endParaRPr>
          </a:p>
        </p:txBody>
      </p:sp>
      <p:sp>
        <p:nvSpPr>
          <p:cNvPr id="5" name="文本框 4"/>
          <p:cNvSpPr txBox="1"/>
          <p:nvPr/>
        </p:nvSpPr>
        <p:spPr>
          <a:xfrm>
            <a:off x="971550" y="5928995"/>
            <a:ext cx="5215255" cy="460375"/>
          </a:xfrm>
          <a:prstGeom prst="rect">
            <a:avLst/>
          </a:prstGeom>
          <a:noFill/>
        </p:spPr>
        <p:txBody>
          <a:bodyPr wrap="square" rtlCol="0">
            <a:spAutoFit/>
          </a:bodyPr>
          <a:p>
            <a:r>
              <a:rPr lang="zh-CN" altLang="en-US">
                <a:latin typeface="Cambria" panose="02040503050406030204" pitchFamily="18" charset="0"/>
                <a:ea typeface="楷体" panose="02010609060101010101" pitchFamily="49" charset="-122"/>
                <a:cs typeface="Cambria" panose="02040503050406030204" pitchFamily="18" charset="0"/>
              </a:rPr>
              <a:t>建议读作</a:t>
            </a:r>
            <a:r>
              <a:rPr lang="en-US" altLang="zh-CN">
                <a:latin typeface="Cambria" panose="02040503050406030204" pitchFamily="18" charset="0"/>
                <a:ea typeface="楷体" panose="02010609060101010101" pitchFamily="49" charset="-122"/>
                <a:cs typeface="Cambria" panose="02040503050406030204" pitchFamily="18" charset="0"/>
              </a:rPr>
              <a:t>“</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rPr>
              <a:t>初始化</a:t>
            </a:r>
            <a:r>
              <a:rPr lang="en-US" altLang="zh-CN">
                <a:latin typeface="Cambria" panose="02040503050406030204" pitchFamily="18" charset="0"/>
                <a:ea typeface="楷体" panose="02010609060101010101" pitchFamily="49" charset="-122"/>
                <a:cs typeface="Cambria" panose="02040503050406030204" pitchFamily="18" charset="0"/>
              </a:rPr>
              <a:t>”</a:t>
            </a:r>
            <a:r>
              <a:rPr lang="zh-CN" altLang="en-US">
                <a:latin typeface="Cambria" panose="02040503050406030204" pitchFamily="18" charset="0"/>
                <a:ea typeface="楷体" panose="02010609060101010101" pitchFamily="49" charset="-122"/>
                <a:cs typeface="Cambria" panose="02040503050406030204" pitchFamily="18" charset="0"/>
              </a:rPr>
              <a:t>而不要读作</a:t>
            </a:r>
            <a:r>
              <a:rPr lang="en-US" altLang="zh-CN">
                <a:latin typeface="Cambria" panose="02040503050406030204" pitchFamily="18" charset="0"/>
                <a:ea typeface="楷体" panose="02010609060101010101" pitchFamily="49" charset="-122"/>
                <a:cs typeface="Cambria" panose="02040503050406030204" pitchFamily="18" charset="0"/>
              </a:rPr>
              <a:t>“</a:t>
            </a:r>
            <a:r>
              <a:rPr lang="zh-CN" altLang="en-US">
                <a:latin typeface="Cambria" panose="02040503050406030204" pitchFamily="18" charset="0"/>
                <a:ea typeface="楷体" panose="02010609060101010101" pitchFamily="49" charset="-122"/>
                <a:cs typeface="Cambria" panose="02040503050406030204" pitchFamily="18" charset="0"/>
              </a:rPr>
              <a:t>等于</a:t>
            </a:r>
            <a:r>
              <a:rPr lang="en-US" altLang="zh-CN">
                <a:latin typeface="Cambria" panose="02040503050406030204" pitchFamily="18" charset="0"/>
                <a:ea typeface="楷体" panose="02010609060101010101" pitchFamily="49" charset="-122"/>
                <a:cs typeface="Cambria" panose="02040503050406030204" pitchFamily="18" charset="0"/>
              </a:rPr>
              <a:t>”</a:t>
            </a:r>
            <a:endParaRPr lang="en-US" altLang="zh-CN">
              <a:latin typeface="Cambria" panose="02040503050406030204" pitchFamily="18" charset="0"/>
              <a:ea typeface="楷体" panose="02010609060101010101" pitchFamily="49" charset="-122"/>
              <a:cs typeface="Cambria" panose="02040503050406030204" pitchFamily="18" charset="0"/>
            </a:endParaRPr>
          </a:p>
        </p:txBody>
      </p:sp>
      <p:cxnSp>
        <p:nvCxnSpPr>
          <p:cNvPr id="6" name="直接箭头连接符 5"/>
          <p:cNvCxnSpPr/>
          <p:nvPr/>
        </p:nvCxnSpPr>
        <p:spPr>
          <a:xfrm>
            <a:off x="2180590" y="5700395"/>
            <a:ext cx="735330" cy="32131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060065" y="5661660"/>
            <a:ext cx="143510" cy="36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16068" name="文本占位符 216067"/>
          <p:cNvSpPr>
            <a:spLocks noGrp="1"/>
          </p:cNvSpPr>
          <p:nvPr>
            <p:ph type="body" sz="half" idx="1"/>
          </p:nvPr>
        </p:nvSpPr>
        <p:spPr>
          <a:xfrm>
            <a:off x="538163" y="744220"/>
            <a:ext cx="7920037" cy="576263"/>
          </a:xfrm>
        </p:spPr>
        <p:txBody>
          <a:bodyPr vert="horz" wrap="square" lIns="91440" tIns="45720" rIns="91440" bIns="45720" anchor="t"/>
          <a:lstStyle/>
          <a:p>
            <a:pPr marL="0" indent="0" algn="just">
              <a:buClr>
                <a:schemeClr val="accent2"/>
              </a:buClr>
              <a:buSzPct val="85000"/>
              <a:buFont typeface="Wingdings" panose="05000000000000000000" pitchFamily="2" charset="2"/>
              <a:buNone/>
            </a:pPr>
            <a:r>
              <a:rPr lang="zh-CN" altLang="en-US" sz="2400" dirty="0"/>
              <a:t>【例</a:t>
            </a:r>
            <a:r>
              <a:rPr lang="en-US" altLang="zh-CN" sz="2400" dirty="0"/>
              <a:t>3-2</a:t>
            </a:r>
            <a:r>
              <a:rPr lang="zh-CN" altLang="en-US" sz="2400" dirty="0"/>
              <a:t>】采用定义变量时初始化，改写例</a:t>
            </a:r>
            <a:r>
              <a:rPr lang="en-US" altLang="zh-CN" sz="2400" dirty="0"/>
              <a:t>3-1</a:t>
            </a:r>
            <a:r>
              <a:rPr lang="zh-CN" altLang="en-US" sz="2400" dirty="0"/>
              <a:t>程序。</a:t>
            </a:r>
            <a:endParaRPr lang="zh-CN" altLang="en-US" sz="2400" dirty="0"/>
          </a:p>
        </p:txBody>
      </p:sp>
      <p:sp>
        <p:nvSpPr>
          <p:cNvPr id="216070" name="文本占位符 216069"/>
          <p:cNvSpPr>
            <a:spLocks noGrp="1"/>
          </p:cNvSpPr>
          <p:nvPr>
            <p:ph type="body" sz="half" idx="2"/>
          </p:nvPr>
        </p:nvSpPr>
        <p:spPr>
          <a:xfrm>
            <a:off x="684213" y="1484313"/>
            <a:ext cx="7991475" cy="4897437"/>
          </a:xfrm>
        </p:spPr>
        <p:txBody>
          <a:bodyPr/>
          <a:lstStyle/>
          <a:p>
            <a:pPr>
              <a:spcBef>
                <a:spcPct val="10000"/>
              </a:spcBef>
              <a:buClr>
                <a:schemeClr val="accent2"/>
              </a:buClr>
              <a:buSzPct val="85000"/>
              <a:buFont typeface="Wingdings" panose="05000000000000000000" pitchFamily="2" charset="2"/>
              <a:buNone/>
            </a:pPr>
            <a:r>
              <a:rPr lang="en-US" altLang="zh-CN" sz="2400" err="1">
                <a:solidFill>
                  <a:schemeClr val="folHlink"/>
                </a:solidFill>
              </a:rPr>
              <a:t>#include &lt;iostream</a:t>
            </a:r>
            <a:r>
              <a:rPr lang="en-US" altLang="zh-CN" sz="2400">
                <a:solidFill>
                  <a:schemeClr val="folHlink"/>
                </a:solidFill>
              </a:rPr>
              <a:t>&gt;</a:t>
            </a: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r>
              <a:rPr lang="en-US" altLang="zh-CN" sz="2400" err="1">
                <a:solidFill>
                  <a:schemeClr val="hlink"/>
                </a:solidFill>
              </a:rPr>
              <a:t>#include &lt;cmath</a:t>
            </a:r>
            <a:r>
              <a:rPr lang="en-US" altLang="zh-CN" sz="2400">
                <a:solidFill>
                  <a:schemeClr val="hlink"/>
                </a:solidFill>
              </a:rPr>
              <a:t>&gt;</a:t>
            </a:r>
            <a:endParaRPr lang="en-US" altLang="zh-CN" sz="2400">
              <a:solidFill>
                <a:schemeClr va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using namespace std;</a:t>
            </a: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double </a:t>
            </a:r>
            <a:r>
              <a:rPr lang="en-US" altLang="zh-CN" sz="2400" u="sng">
                <a:solidFill>
                  <a:schemeClr val="hlink"/>
                </a:solidFill>
              </a:rPr>
              <a:t>a = 3</a:t>
            </a:r>
            <a:r>
              <a:rPr lang="en-US" altLang="zh-CN" sz="2400">
                <a:solidFill>
                  <a:schemeClr val="hlink"/>
                </a:solidFill>
              </a:rPr>
              <a:t>, </a:t>
            </a:r>
            <a:r>
              <a:rPr lang="en-US" altLang="zh-CN" sz="2400" u="sng">
                <a:solidFill>
                  <a:schemeClr val="hlink"/>
                </a:solidFill>
              </a:rPr>
              <a:t>b = 5</a:t>
            </a:r>
            <a:r>
              <a:rPr lang="en-US" altLang="zh-CN" sz="2400">
                <a:solidFill>
                  <a:schemeClr val="hlink"/>
                </a:solidFill>
              </a:rPr>
              <a:t>, </a:t>
            </a:r>
            <a:r>
              <a:rPr lang="en-US" altLang="zh-CN" sz="2400" u="sng">
                <a:solidFill>
                  <a:schemeClr val="hlink"/>
                </a:solidFill>
              </a:rPr>
              <a:t>c = 7</a:t>
            </a:r>
            <a:r>
              <a:rPr lang="en-US" altLang="zh-CN" sz="2400">
                <a:solidFill>
                  <a:schemeClr val="hlink"/>
                </a:solidFill>
              </a:rPr>
              <a:t>;</a:t>
            </a:r>
            <a:endParaRPr lang="en-US" altLang="zh-CN" sz="2400">
              <a:solidFill>
                <a:schemeClr va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double </a:t>
            </a:r>
            <a:r>
              <a:rPr lang="en-US" altLang="zh-CN" sz="2400" u="sng">
                <a:solidFill>
                  <a:schemeClr val="hlink"/>
                </a:solidFill>
              </a:rPr>
              <a:t>s = (a + b + c) / 2.0</a:t>
            </a:r>
            <a:r>
              <a:rPr lang="en-US" altLang="zh-CN" sz="2400">
                <a:solidFill>
                  <a:schemeClr val="hlink"/>
                </a:solidFill>
              </a:rPr>
              <a:t>;</a:t>
            </a:r>
            <a:endParaRPr lang="en-US" altLang="zh-CN" sz="2400">
              <a:solidFill>
                <a:schemeClr va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err="1">
                <a:solidFill>
                  <a:schemeClr val="hlink"/>
                </a:solidFill>
              </a:rPr>
              <a:t>double </a:t>
            </a:r>
            <a:r>
              <a:rPr lang="en-US" altLang="zh-CN" sz="2400" u="sng" err="1">
                <a:solidFill>
                  <a:schemeClr val="hlink"/>
                </a:solidFill>
              </a:rPr>
              <a:t>area = sqrt(s</a:t>
            </a:r>
            <a:r>
              <a:rPr lang="en-US" altLang="zh-CN" sz="2400" u="sng">
                <a:solidFill>
                  <a:schemeClr val="hlink"/>
                </a:solidFill>
              </a:rPr>
              <a:t> * (s - a) * (s - b) * (s - c))</a:t>
            </a:r>
            <a:r>
              <a:rPr lang="en-US" altLang="zh-CN" sz="2400">
                <a:solidFill>
                  <a:schemeClr val="hlink"/>
                </a:solidFill>
              </a:rPr>
              <a:t>;</a:t>
            </a:r>
            <a:endParaRPr lang="en-US" altLang="zh-CN" sz="2400">
              <a:solidFill>
                <a:schemeClr val="hlink"/>
              </a:solidFill>
            </a:endParaRPr>
          </a:p>
          <a:p>
            <a:pPr>
              <a:spcBef>
                <a:spcPct val="10000"/>
              </a:spcBef>
              <a:buClr>
                <a:schemeClr val="accent2"/>
              </a:buClr>
              <a:buSzPct val="85000"/>
              <a:buFont typeface="Wingdings" panose="05000000000000000000" pitchFamily="2" charset="2"/>
              <a:buNone/>
            </a:pPr>
            <a:r>
              <a:rPr lang="en-US" altLang="zh-CN" sz="2400" err="1">
                <a:solidFill>
                  <a:schemeClr val="folHlink"/>
                </a:solidFill>
              </a:rPr>
              <a:t>    cout &lt;&lt; "Area = " &lt;&lt; area &lt;&lt; endl</a:t>
            </a:r>
            <a:r>
              <a:rPr lang="en-US" altLang="zh-CN" sz="2400">
                <a:solidFill>
                  <a:schemeClr val="folHlink"/>
                </a:solidFill>
              </a:rPr>
              <a:t>;</a:t>
            </a: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    return 0;</a:t>
            </a:r>
            <a:endParaRPr lang="en-US" altLang="zh-CN" sz="2400">
              <a:solidFill>
                <a:schemeClr val="folHlink"/>
              </a:solidFill>
            </a:endParaRPr>
          </a:p>
          <a:p>
            <a:pPr>
              <a:spcBef>
                <a:spcPct val="10000"/>
              </a:spcBef>
              <a:buClr>
                <a:schemeClr val="accent2"/>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08229" name="文本占位符 308228"/>
          <p:cNvSpPr>
            <a:spLocks noGrp="1"/>
          </p:cNvSpPr>
          <p:nvPr>
            <p:ph type="body" sz="half" idx="1"/>
          </p:nvPr>
        </p:nvSpPr>
        <p:spPr>
          <a:xfrm>
            <a:off x="468313" y="1052513"/>
            <a:ext cx="8135937" cy="2736850"/>
          </a:xfrm>
          <a:ln>
            <a:solidFill>
              <a:schemeClr val="accent2"/>
            </a:solidFill>
            <a:miter/>
          </a:ln>
        </p:spPr>
        <p:txBody>
          <a:bodyPr/>
          <a:lstStyle/>
          <a:p>
            <a:pPr>
              <a:spcBef>
                <a:spcPct val="0"/>
              </a:spcBef>
              <a:buClr>
                <a:schemeClr val="accent2"/>
              </a:buClr>
              <a:buSzPct val="85000"/>
              <a:buFont typeface="Wingdings" panose="05000000000000000000" pitchFamily="2" charset="2"/>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double a = 3, b = 5, c = 7, s;</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s = (a + b + c) / 2.0;</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rPr>
              <a:t>    cout</a:t>
            </a:r>
            <a:r>
              <a:rPr lang="en-US" altLang="zh-CN" sz="2400">
                <a:solidFill>
                  <a:schemeClr val="folHlink"/>
                </a:solidFill>
              </a:rPr>
              <a:t> &lt;&lt; "Area = " &lt;&lt; </a:t>
            </a:r>
            <a:r>
              <a:rPr lang="en-US" altLang="zh-CN" sz="2400" err="1">
                <a:solidFill>
                  <a:schemeClr val="hlink"/>
                </a:solidFill>
              </a:rPr>
              <a:t>sqrt(s</a:t>
            </a:r>
            <a:r>
              <a:rPr lang="en-US" altLang="zh-CN" sz="2400">
                <a:solidFill>
                  <a:schemeClr val="hlink"/>
                </a:solidFill>
              </a:rPr>
              <a:t> * (s - a) * (s - b) * (s - c))</a:t>
            </a:r>
            <a:r>
              <a:rPr lang="en-US" altLang="zh-CN" sz="2400">
                <a:solidFill>
                  <a:schemeClr val="folHlink"/>
                </a:solidFill>
              </a:rPr>
              <a:t> </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rPr>
              <a:t>		&lt;&lt; endl</a:t>
            </a:r>
            <a:r>
              <a:rPr lang="en-US" altLang="zh-CN" sz="2400">
                <a:solidFill>
                  <a:schemeClr val="folHlink"/>
                </a:solidFill>
              </a:rPr>
              <a:t>;</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return 0;</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308230" name="文本占位符 308229"/>
          <p:cNvSpPr>
            <a:spLocks noGrp="1"/>
          </p:cNvSpPr>
          <p:nvPr>
            <p:ph type="body" sz="half" idx="2"/>
          </p:nvPr>
        </p:nvSpPr>
        <p:spPr>
          <a:xfrm>
            <a:off x="468313" y="4005263"/>
            <a:ext cx="8207375" cy="2376487"/>
          </a:xfrm>
          <a:ln>
            <a:solidFill>
              <a:schemeClr val="accent2"/>
            </a:solidFill>
            <a:miter/>
          </a:ln>
        </p:spPr>
        <p:txBody>
          <a:bodyPr/>
          <a:lstStyle/>
          <a:p>
            <a:pPr>
              <a:spcBef>
                <a:spcPct val="0"/>
              </a:spcBef>
              <a:buClr>
                <a:schemeClr val="accent2"/>
              </a:buClr>
              <a:buSzPct val="85000"/>
              <a:buFont typeface="Wingdings" panose="05000000000000000000" pitchFamily="2" charset="2"/>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a:t>
            </a:r>
            <a:r>
              <a:rPr lang="en-US" altLang="zh-CN" sz="2400">
                <a:solidFill>
                  <a:schemeClr val="hlink"/>
                </a:solidFill>
              </a:rPr>
              <a:t>double s = (3 + 5 + 7) / 2.0;</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rPr>
              <a:t>    cout</a:t>
            </a:r>
            <a:r>
              <a:rPr lang="en-US" altLang="zh-CN" sz="2400">
                <a:solidFill>
                  <a:schemeClr val="folHlink"/>
                </a:solidFill>
              </a:rPr>
              <a:t> &lt;&lt; "Area = " &lt;&lt; </a:t>
            </a:r>
            <a:r>
              <a:rPr lang="en-US" altLang="zh-CN" sz="2400" err="1">
                <a:solidFill>
                  <a:schemeClr val="hlink"/>
                </a:solidFill>
              </a:rPr>
              <a:t>sqrt(s</a:t>
            </a:r>
            <a:r>
              <a:rPr lang="en-US" altLang="zh-CN" sz="2400">
                <a:solidFill>
                  <a:schemeClr val="hlink"/>
                </a:solidFill>
              </a:rPr>
              <a:t> * (s - 3) * (s - 5) * (s - 7))</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a:solidFill>
                  <a:schemeClr val="hlink"/>
                </a:solidFill>
              </a:rPr>
              <a:t>		</a:t>
            </a:r>
            <a:r>
              <a:rPr lang="en-US" altLang="zh-CN" sz="2400" err="1">
                <a:solidFill>
                  <a:schemeClr val="folHlink"/>
                </a:solidFill>
              </a:rPr>
              <a:t> &lt;&lt; endl</a:t>
            </a:r>
            <a:r>
              <a:rPr lang="en-US" altLang="zh-CN" sz="2400">
                <a:solidFill>
                  <a:schemeClr val="folHlink"/>
                </a:solidFill>
              </a:rPr>
              <a:t>;</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return 0;</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308231" name="矩形 308230"/>
          <p:cNvSpPr/>
          <p:nvPr/>
        </p:nvSpPr>
        <p:spPr>
          <a:xfrm>
            <a:off x="468630" y="414338"/>
            <a:ext cx="8515985" cy="521970"/>
          </a:xfrm>
          <a:prstGeom prst="rect">
            <a:avLst/>
          </a:prstGeom>
          <a:noFill/>
          <a:ln w="9525">
            <a:noFill/>
          </a:ln>
        </p:spPr>
        <p:txBody>
          <a:bodyPr wrap="square" lIns="92075" tIns="46038" rIns="92075" bIns="46038" anchor="ctr">
            <a:spAutoFit/>
          </a:bodyPr>
          <a:lstStyle/>
          <a:p>
            <a:pPr algn="l" eaLnBrk="0" hangingPunct="0"/>
            <a:r>
              <a:rPr lang="zh-CN" altLang="en-US" sz="2800" b="1" dirty="0">
                <a:latin typeface="Times New Roman" panose="02020603050405020304" pitchFamily="18" charset="0"/>
                <a:ea typeface="宋体" panose="02010600030101010101" pitchFamily="2" charset="-122"/>
              </a:rPr>
              <a:t>相同的程序功能完全可能通过不同的语句序列来实现</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49510" name="文本占位符 149509"/>
          <p:cNvSpPr>
            <a:spLocks noGrp="1"/>
          </p:cNvSpPr>
          <p:nvPr>
            <p:ph type="body" sz="half" idx="1"/>
          </p:nvPr>
        </p:nvSpPr>
        <p:spPr>
          <a:xfrm>
            <a:off x="539750" y="549275"/>
            <a:ext cx="7848600" cy="2159000"/>
          </a:xfrm>
          <a:solidFill>
            <a:schemeClr val="accent1"/>
          </a:solidFill>
        </p:spPr>
        <p:txBody>
          <a:bodyPr/>
          <a:lstStyle/>
          <a:p>
            <a:pPr>
              <a:lnSpc>
                <a:spcPct val="90000"/>
              </a:lnSpc>
              <a:spcBef>
                <a:spcPct val="50000"/>
              </a:spcBef>
              <a:buClr>
                <a:schemeClr val="accent2"/>
              </a:buClr>
              <a:buSzPct val="85000"/>
              <a:buFont typeface="Wingdings" panose="05000000000000000000" pitchFamily="2" charset="2"/>
              <a:buNone/>
            </a:pPr>
            <a:r>
              <a:rPr lang="zh-CN" altLang="en-US" b="0" u="sng" dirty="0">
                <a:solidFill>
                  <a:schemeClr val="tx2"/>
                </a:solidFill>
                <a:latin typeface="Cambria" panose="02040503050406030204" pitchFamily="18" charset="0"/>
                <a:ea typeface="华文中宋" panose="02010600040101010101" charset="-122"/>
                <a:cs typeface="Cambria" panose="02040503050406030204" pitchFamily="18" charset="0"/>
              </a:rPr>
              <a:t>四、赋值运算符的值</a:t>
            </a:r>
            <a:endParaRPr lang="zh-CN" altLang="en-US" b="0" u="sng" dirty="0">
              <a:solidFill>
                <a:schemeClr val="tx2"/>
              </a:solidFill>
              <a:latin typeface="Cambria" panose="02040503050406030204" pitchFamily="18" charset="0"/>
              <a:ea typeface="华文中宋" panose="02010600040101010101" charset="-122"/>
              <a:cs typeface="Cambria" panose="02040503050406030204" pitchFamily="18" charset="0"/>
            </a:endParaRPr>
          </a:p>
          <a:p>
            <a:pPr>
              <a:lnSpc>
                <a:spcPct val="90000"/>
              </a:lnSpc>
              <a:spcBef>
                <a:spcPct val="50000"/>
              </a:spcBef>
              <a:buClr>
                <a:schemeClr val="accent2"/>
              </a:buClr>
              <a:buSzPct val="85000"/>
              <a:buFont typeface="Wingdings" panose="05000000000000000000" pitchFamily="2" charset="2"/>
            </a:pPr>
            <a:r>
              <a:rPr lang="zh-CN" altLang="en-US" b="0" dirty="0">
                <a:solidFill>
                  <a:schemeClr val="hlink"/>
                </a:solidFill>
                <a:latin typeface="Cambria" panose="02040503050406030204" pitchFamily="18" charset="0"/>
                <a:ea typeface="华文中宋" panose="02010600040101010101" charset="-122"/>
                <a:cs typeface="Cambria" panose="02040503050406030204" pitchFamily="18" charset="0"/>
              </a:rPr>
              <a:t>赋值运算也有值，就是赋给赋值运算符左边的变量的值。  </a:t>
            </a:r>
            <a:r>
              <a:rPr lang="en-US" altLang="zh-CN" b="0" dirty="0">
                <a:solidFill>
                  <a:schemeClr val="hlink"/>
                </a:solidFill>
                <a:latin typeface="Cambria" panose="02040503050406030204" pitchFamily="18" charset="0"/>
                <a:ea typeface="华文中宋" panose="02010600040101010101" charset="-122"/>
                <a:cs typeface="Cambria" panose="02040503050406030204" pitchFamily="18" charset="0"/>
              </a:rPr>
              <a:t>s = (3+5+7)/2.0</a:t>
            </a:r>
            <a:endParaRPr lang="zh-CN" altLang="en-US" b="0" dirty="0">
              <a:solidFill>
                <a:schemeClr val="hlink"/>
              </a:solidFill>
              <a:latin typeface="Cambria" panose="02040503050406030204" pitchFamily="18" charset="0"/>
              <a:ea typeface="华文中宋" panose="02010600040101010101" charset="-122"/>
              <a:cs typeface="Cambria" panose="02040503050406030204" pitchFamily="18" charset="0"/>
            </a:endParaRPr>
          </a:p>
          <a:p>
            <a:pPr>
              <a:lnSpc>
                <a:spcPct val="90000"/>
              </a:lnSpc>
              <a:spcBef>
                <a:spcPct val="50000"/>
              </a:spcBef>
              <a:buClr>
                <a:schemeClr val="accent2"/>
              </a:buClr>
              <a:buSzPct val="85000"/>
              <a:buFont typeface="Wingdings" panose="05000000000000000000" pitchFamily="2" charset="2"/>
            </a:pPr>
            <a:r>
              <a:rPr lang="zh-CN" altLang="en-US" b="0" dirty="0">
                <a:latin typeface="Cambria" panose="02040503050406030204" pitchFamily="18" charset="0"/>
                <a:ea typeface="华文中宋" panose="02010600040101010101" charset="-122"/>
                <a:cs typeface="Cambria" panose="02040503050406030204" pitchFamily="18" charset="0"/>
              </a:rPr>
              <a:t>赋值表达式的值通常不用。</a:t>
            </a:r>
            <a:endParaRPr lang="zh-CN" altLang="en-US" sz="2400" b="0" dirty="0">
              <a:latin typeface="Cambria" panose="02040503050406030204" pitchFamily="18" charset="0"/>
              <a:ea typeface="华文中宋" panose="02010600040101010101" charset="-122"/>
              <a:cs typeface="Cambria" panose="02040503050406030204" pitchFamily="18" charset="0"/>
            </a:endParaRPr>
          </a:p>
        </p:txBody>
      </p:sp>
      <p:sp>
        <p:nvSpPr>
          <p:cNvPr id="149506" name="爆炸形 2 149505"/>
          <p:cNvSpPr/>
          <p:nvPr/>
        </p:nvSpPr>
        <p:spPr>
          <a:xfrm>
            <a:off x="7667625" y="692150"/>
            <a:ext cx="649288" cy="431800"/>
          </a:xfrm>
          <a:prstGeom prst="irregularSeal2">
            <a:avLst/>
          </a:prstGeom>
          <a:solidFill>
            <a:srgbClr val="FFFF99"/>
          </a:solidFill>
          <a:ln w="38100" cap="flat" cmpd="sng">
            <a:solidFill>
              <a:schemeClr val="accent2"/>
            </a:solidFill>
            <a:prstDash val="solid"/>
            <a:miter/>
            <a:headEnd type="none" w="med" len="med"/>
            <a:tailEnd type="none" w="med" len="med"/>
          </a:ln>
        </p:spPr>
        <p:txBody>
          <a:bodyPr/>
          <a:lstStyle/>
          <a:p>
            <a:endParaRPr lang="zh-CN" altLang="en-US"/>
          </a:p>
        </p:txBody>
      </p:sp>
      <p:sp>
        <p:nvSpPr>
          <p:cNvPr id="149511" name="文本占位符 149510"/>
          <p:cNvSpPr>
            <a:spLocks noGrp="1"/>
          </p:cNvSpPr>
          <p:nvPr>
            <p:ph type="body" sz="half" idx="2"/>
          </p:nvPr>
        </p:nvSpPr>
        <p:spPr>
          <a:xfrm>
            <a:off x="468630" y="3284855"/>
            <a:ext cx="8384540" cy="3241675"/>
          </a:xfrm>
        </p:spPr>
        <p:txBody>
          <a:bodyPr/>
          <a:lstStyle/>
          <a:p>
            <a:pPr>
              <a:lnSpc>
                <a:spcPct val="80000"/>
              </a:lnSpc>
              <a:buClr>
                <a:schemeClr val="accent2"/>
              </a:buClr>
              <a:buSzPct val="85000"/>
              <a:buFont typeface="Wingdings" panose="05000000000000000000" pitchFamily="2" charset="2"/>
              <a:buNone/>
            </a:pPr>
            <a:r>
              <a:rPr lang="zh-CN" altLang="en-US" sz="2400" dirty="0"/>
              <a:t>赋值表达式的值可用于为多个变量赋值</a:t>
            </a:r>
            <a:r>
              <a:rPr lang="en-US" altLang="zh-CN" sz="2400" dirty="0"/>
              <a:t>(x</a:t>
            </a:r>
            <a:r>
              <a:rPr lang="zh-CN" altLang="en-US" sz="2400" dirty="0"/>
              <a:t>、</a:t>
            </a:r>
            <a:r>
              <a:rPr lang="en-US" altLang="zh-CN" sz="2400" dirty="0"/>
              <a:t>y</a:t>
            </a:r>
            <a:r>
              <a:rPr lang="zh-CN" altLang="en-US" sz="2400" dirty="0"/>
              <a:t>、</a:t>
            </a:r>
            <a:r>
              <a:rPr lang="en-US" altLang="zh-CN" sz="2400" dirty="0"/>
              <a:t>z</a:t>
            </a:r>
            <a:r>
              <a:rPr lang="zh-CN" altLang="en-US" sz="2400" dirty="0"/>
              <a:t>都已定义）：</a:t>
            </a:r>
            <a:endParaRPr lang="zh-CN" altLang="en-US" sz="2400" dirty="0"/>
          </a:p>
          <a:p>
            <a:pPr algn="just" eaLnBrk="0">
              <a:lnSpc>
                <a:spcPct val="80000"/>
              </a:lnSpc>
              <a:buClr>
                <a:schemeClr val="accent2"/>
              </a:buClr>
              <a:buSzPct val="85000"/>
              <a:buFont typeface="Wingdings" panose="05000000000000000000" pitchFamily="2" charset="2"/>
              <a:buNone/>
            </a:pPr>
            <a:r>
              <a:rPr lang="zh-CN" altLang="en-US" sz="2400" dirty="0"/>
              <a:t>　　　　</a:t>
            </a:r>
            <a:r>
              <a:rPr lang="en-US" altLang="zh-CN" sz="2400">
                <a:solidFill>
                  <a:schemeClr val="folHlink"/>
                </a:solidFill>
              </a:rPr>
              <a:t>y = (z = (x = 1.0));</a:t>
            </a:r>
            <a:endParaRPr lang="en-US" altLang="zh-CN" sz="2400">
              <a:solidFill>
                <a:schemeClr val="folHlink"/>
              </a:solidFill>
            </a:endParaRPr>
          </a:p>
          <a:p>
            <a:pPr algn="just" eaLnBrk="0">
              <a:lnSpc>
                <a:spcPct val="80000"/>
              </a:lnSpc>
              <a:spcBef>
                <a:spcPct val="50000"/>
              </a:spcBef>
              <a:buClr>
                <a:schemeClr val="accent2"/>
              </a:buClr>
              <a:buSzPct val="85000"/>
              <a:buFont typeface="Wingdings" panose="05000000000000000000" pitchFamily="2" charset="2"/>
              <a:buNone/>
            </a:pPr>
            <a:r>
              <a:rPr lang="zh-CN" altLang="en-US" sz="2400" dirty="0"/>
              <a:t>赋值运算符从右向左结合。</a:t>
            </a:r>
            <a:endParaRPr lang="zh-CN" altLang="en-US" sz="2400" dirty="0"/>
          </a:p>
          <a:p>
            <a:pPr algn="just" eaLnBrk="0">
              <a:lnSpc>
                <a:spcPct val="80000"/>
              </a:lnSpc>
              <a:spcBef>
                <a:spcPct val="50000"/>
              </a:spcBef>
              <a:buClr>
                <a:schemeClr val="accent2"/>
              </a:buClr>
              <a:buSzPct val="85000"/>
              <a:buFont typeface="Wingdings" panose="05000000000000000000" pitchFamily="2" charset="2"/>
              <a:buNone/>
            </a:pPr>
            <a:r>
              <a:rPr lang="zh-CN" altLang="en-US" sz="2400" dirty="0"/>
              <a:t>上面语句可以简化（也称</a:t>
            </a:r>
            <a:r>
              <a:rPr lang="zh-CN" altLang="en-US" sz="2400" u="sng" dirty="0"/>
              <a:t>多重赋值</a:t>
            </a:r>
            <a:r>
              <a:rPr lang="zh-CN" altLang="en-US" sz="2400" dirty="0"/>
              <a:t>）：</a:t>
            </a:r>
            <a:endParaRPr lang="zh-CN" altLang="en-US" sz="2400" dirty="0"/>
          </a:p>
          <a:p>
            <a:pPr algn="just" eaLnBrk="0">
              <a:lnSpc>
                <a:spcPct val="80000"/>
              </a:lnSpc>
              <a:spcBef>
                <a:spcPct val="50000"/>
              </a:spcBef>
              <a:buClr>
                <a:schemeClr val="accent2"/>
              </a:buClr>
              <a:buSzPct val="85000"/>
              <a:buFont typeface="Wingdings" panose="05000000000000000000" pitchFamily="2" charset="2"/>
              <a:buNone/>
            </a:pPr>
            <a:r>
              <a:rPr lang="zh-CN" altLang="en-US" sz="2400" dirty="0"/>
              <a:t>　　　　</a:t>
            </a:r>
            <a:r>
              <a:rPr lang="en-US" altLang="zh-CN" sz="2400">
                <a:solidFill>
                  <a:schemeClr val="folHlink"/>
                </a:solidFill>
              </a:rPr>
              <a:t>y = z = x = 1.0;</a:t>
            </a:r>
            <a:endParaRPr lang="en-US" altLang="zh-CN" sz="2400">
              <a:solidFill>
                <a:schemeClr val="folHlink"/>
              </a:solidFill>
            </a:endParaRPr>
          </a:p>
          <a:p>
            <a:pPr>
              <a:lnSpc>
                <a:spcPct val="80000"/>
              </a:lnSpc>
              <a:spcBef>
                <a:spcPct val="50000"/>
              </a:spcBef>
              <a:buClr>
                <a:schemeClr val="accent2"/>
              </a:buClr>
              <a:buSzPct val="85000"/>
              <a:buFont typeface="Wingdings" panose="05000000000000000000" pitchFamily="2" charset="2"/>
            </a:pPr>
            <a:r>
              <a:rPr lang="zh-CN" altLang="en-US" sz="2400" dirty="0"/>
              <a:t>赋值表达式的值还可以用于流程控制（见后文）</a:t>
            </a:r>
            <a:endParaRPr lang="zh-CN" altLang="en-US" sz="2000" dirty="0"/>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87395" name="文本占位符 187394"/>
          <p:cNvSpPr>
            <a:spLocks noGrp="1"/>
          </p:cNvSpPr>
          <p:nvPr>
            <p:ph type="body" idx="1"/>
          </p:nvPr>
        </p:nvSpPr>
        <p:spPr/>
        <p:txBody>
          <a:bodyPr/>
          <a:lstStyle/>
          <a:p>
            <a:pPr marL="0" indent="0">
              <a:buNone/>
            </a:pPr>
            <a:r>
              <a:rPr lang="zh-CN" altLang="en-US" b="0" dirty="0">
                <a:latin typeface="Cambria" panose="02040503050406030204" pitchFamily="18" charset="0"/>
                <a:ea typeface="楷体" panose="02010609060101010101" pitchFamily="49" charset="-122"/>
                <a:cs typeface="Cambria" panose="02040503050406030204" pitchFamily="18" charset="0"/>
              </a:rPr>
              <a:t>问：下面在变量定义时的初始化语句是否正确？</a:t>
            </a:r>
            <a:endParaRPr lang="zh-CN" altLang="en-US" b="0" dirty="0">
              <a:latin typeface="Cambria" panose="02040503050406030204" pitchFamily="18" charset="0"/>
              <a:ea typeface="楷体" panose="02010609060101010101" pitchFamily="49" charset="-122"/>
              <a:cs typeface="Cambria" panose="02040503050406030204" pitchFamily="18" charset="0"/>
            </a:endParaRPr>
          </a:p>
          <a:p>
            <a:pPr marL="0" indent="0">
              <a:buNone/>
            </a:pPr>
            <a:r>
              <a:rPr lang="en-US" altLang="zh-CN" b="0">
                <a:solidFill>
                  <a:schemeClr val="folHlink"/>
                </a:solidFill>
                <a:latin typeface="Cambria" panose="02040503050406030204" pitchFamily="18" charset="0"/>
                <a:ea typeface="楷体" panose="02010609060101010101" pitchFamily="49" charset="-122"/>
                <a:cs typeface="Cambria" panose="02040503050406030204" pitchFamily="18" charset="0"/>
              </a:rPr>
              <a:t>int main() {</a:t>
            </a:r>
            <a:endParaRPr lang="en-US" altLang="zh-CN" b="0">
              <a:solidFill>
                <a:schemeClr val="folHlink"/>
              </a:solidFill>
              <a:latin typeface="Cambria" panose="02040503050406030204" pitchFamily="18" charset="0"/>
              <a:ea typeface="楷体" panose="02010609060101010101" pitchFamily="49" charset="-122"/>
              <a:cs typeface="Cambria" panose="02040503050406030204" pitchFamily="18" charset="0"/>
            </a:endParaRPr>
          </a:p>
          <a:p>
            <a:pPr marL="0" indent="0">
              <a:buNone/>
            </a:pPr>
            <a:r>
              <a:rPr lang="en-US" altLang="zh-CN" b="0">
                <a:solidFill>
                  <a:schemeClr val="folHlink"/>
                </a:solidFill>
                <a:latin typeface="Cambria" panose="02040503050406030204" pitchFamily="18" charset="0"/>
                <a:ea typeface="楷体" panose="02010609060101010101" pitchFamily="49" charset="-122"/>
                <a:cs typeface="Cambria" panose="02040503050406030204" pitchFamily="18" charset="0"/>
              </a:rPr>
              <a:t>	</a:t>
            </a:r>
            <a:r>
              <a:rPr lang="en-US" altLang="zh-CN" b="0">
                <a:solidFill>
                  <a:schemeClr val="hlink"/>
                </a:solidFill>
                <a:latin typeface="Cambria" panose="02040503050406030204" pitchFamily="18" charset="0"/>
                <a:ea typeface="楷体" panose="02010609060101010101" pitchFamily="49" charset="-122"/>
                <a:cs typeface="Cambria" panose="02040503050406030204" pitchFamily="18" charset="0"/>
              </a:rPr>
              <a:t>int  i = j = k = 3;</a:t>
            </a:r>
            <a:endParaRPr lang="en-US" altLang="zh-CN" b="0">
              <a:solidFill>
                <a:schemeClr val="hlink"/>
              </a:solidFill>
              <a:latin typeface="Cambria" panose="02040503050406030204" pitchFamily="18" charset="0"/>
              <a:ea typeface="楷体" panose="02010609060101010101" pitchFamily="49" charset="-122"/>
              <a:cs typeface="Cambria" panose="02040503050406030204" pitchFamily="18" charset="0"/>
            </a:endParaRPr>
          </a:p>
          <a:p>
            <a:pPr marL="0" indent="0">
              <a:buNone/>
            </a:pPr>
            <a:r>
              <a:rPr lang="en-US" altLang="zh-CN" b="0">
                <a:solidFill>
                  <a:schemeClr val="folHlink"/>
                </a:solidFill>
                <a:latin typeface="Cambria" panose="02040503050406030204" pitchFamily="18" charset="0"/>
                <a:ea typeface="楷体" panose="02010609060101010101" pitchFamily="49" charset="-122"/>
                <a:cs typeface="Cambria" panose="02040503050406030204" pitchFamily="18" charset="0"/>
              </a:rPr>
              <a:t>}</a:t>
            </a:r>
            <a:endParaRPr lang="en-US" altLang="zh-CN" b="0">
              <a:solidFill>
                <a:schemeClr val="folHlink"/>
              </a:solidFill>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b="0" dirty="0">
                <a:latin typeface="Cambria" panose="02040503050406030204" pitchFamily="18" charset="0"/>
                <a:ea typeface="楷体" panose="02010609060101010101" pitchFamily="49" charset="-122"/>
                <a:cs typeface="Cambria" panose="02040503050406030204" pitchFamily="18" charset="0"/>
              </a:rPr>
              <a:t>答：不正确。</a:t>
            </a:r>
            <a:endParaRPr lang="zh-CN" altLang="en-US" b="0" dirty="0">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b="0" dirty="0">
                <a:latin typeface="Cambria" panose="02040503050406030204" pitchFamily="18" charset="0"/>
                <a:ea typeface="楷体" panose="02010609060101010101" pitchFamily="49" charset="-122"/>
                <a:cs typeface="Cambria" panose="02040503050406030204" pitchFamily="18" charset="0"/>
              </a:rPr>
              <a:t>这个语句可以加括号改写为 </a:t>
            </a:r>
            <a:r>
              <a:rPr lang="en-US" altLang="zh-CN" b="0">
                <a:latin typeface="Cambria" panose="02040503050406030204" pitchFamily="18" charset="0"/>
                <a:ea typeface="楷体" panose="02010609060101010101" pitchFamily="49" charset="-122"/>
                <a:cs typeface="Cambria" panose="02040503050406030204" pitchFamily="18" charset="0"/>
              </a:rPr>
              <a:t>int i=(j=(k=3));</a:t>
            </a:r>
            <a:endParaRPr lang="en-US" altLang="zh-CN" b="0">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b="0" dirty="0">
                <a:latin typeface="Cambria" panose="02040503050406030204" pitchFamily="18" charset="0"/>
                <a:ea typeface="楷体" panose="02010609060101010101" pitchFamily="49" charset="-122"/>
                <a:cs typeface="Cambria" panose="02040503050406030204" pitchFamily="18" charset="0"/>
              </a:rPr>
              <a:t>意味着需要事先定义变量 </a:t>
            </a:r>
            <a:r>
              <a:rPr lang="en-US" altLang="zh-CN" b="0" dirty="0">
                <a:latin typeface="Cambria" panose="02040503050406030204" pitchFamily="18" charset="0"/>
                <a:ea typeface="楷体" panose="02010609060101010101" pitchFamily="49" charset="-122"/>
                <a:cs typeface="Cambria" panose="02040503050406030204" pitchFamily="18" charset="0"/>
              </a:rPr>
              <a:t>j </a:t>
            </a:r>
            <a:r>
              <a:rPr lang="zh-CN" altLang="en-US" b="0" dirty="0">
                <a:latin typeface="Cambria" panose="02040503050406030204" pitchFamily="18" charset="0"/>
                <a:ea typeface="楷体" panose="02010609060101010101" pitchFamily="49" charset="-122"/>
                <a:cs typeface="Cambria" panose="02040503050406030204" pitchFamily="18" charset="0"/>
              </a:rPr>
              <a:t>和 </a:t>
            </a:r>
            <a:r>
              <a:rPr lang="en-US" altLang="zh-CN" b="0" dirty="0">
                <a:latin typeface="Cambria" panose="02040503050406030204" pitchFamily="18" charset="0"/>
                <a:ea typeface="楷体" panose="02010609060101010101" pitchFamily="49" charset="-122"/>
                <a:cs typeface="Cambria" panose="02040503050406030204" pitchFamily="18" charset="0"/>
              </a:rPr>
              <a:t>k</a:t>
            </a:r>
            <a:r>
              <a:rPr lang="zh-CN" altLang="en-US" b="0" dirty="0">
                <a:latin typeface="Cambria" panose="02040503050406030204" pitchFamily="18" charset="0"/>
                <a:ea typeface="楷体" panose="02010609060101010101" pitchFamily="49" charset="-122"/>
                <a:cs typeface="Cambria" panose="02040503050406030204" pitchFamily="18" charset="0"/>
              </a:rPr>
              <a:t>，然后再用于给新定义的变量 </a:t>
            </a:r>
            <a:r>
              <a:rPr lang="en-US" altLang="zh-CN" b="0" dirty="0">
                <a:latin typeface="Cambria" panose="02040503050406030204" pitchFamily="18" charset="0"/>
                <a:ea typeface="楷体" panose="02010609060101010101" pitchFamily="49" charset="-122"/>
                <a:cs typeface="Cambria" panose="02040503050406030204" pitchFamily="18" charset="0"/>
              </a:rPr>
              <a:t>i </a:t>
            </a:r>
            <a:r>
              <a:rPr lang="zh-CN" altLang="en-US" b="0" dirty="0">
                <a:latin typeface="Cambria" panose="02040503050406030204" pitchFamily="18" charset="0"/>
                <a:ea typeface="楷体" panose="02010609060101010101" pitchFamily="49" charset="-122"/>
                <a:cs typeface="Cambria" panose="02040503050406030204" pitchFamily="18" charset="0"/>
              </a:rPr>
              <a:t>进行初始化。显然前面还并没有定义变量 </a:t>
            </a:r>
            <a:r>
              <a:rPr lang="en-US" altLang="zh-CN" b="0" dirty="0">
                <a:latin typeface="Cambria" panose="02040503050406030204" pitchFamily="18" charset="0"/>
                <a:ea typeface="楷体" panose="02010609060101010101" pitchFamily="49" charset="-122"/>
                <a:cs typeface="Cambria" panose="02040503050406030204" pitchFamily="18" charset="0"/>
              </a:rPr>
              <a:t>j </a:t>
            </a:r>
            <a:r>
              <a:rPr lang="zh-CN" altLang="en-US" b="0" dirty="0">
                <a:latin typeface="Cambria" panose="02040503050406030204" pitchFamily="18" charset="0"/>
                <a:ea typeface="楷体" panose="02010609060101010101" pitchFamily="49" charset="-122"/>
                <a:cs typeface="Cambria" panose="02040503050406030204" pitchFamily="18" charset="0"/>
              </a:rPr>
              <a:t>和 </a:t>
            </a:r>
            <a:r>
              <a:rPr lang="en-US" altLang="zh-CN" b="0" dirty="0">
                <a:latin typeface="Cambria" panose="02040503050406030204" pitchFamily="18" charset="0"/>
                <a:ea typeface="楷体" panose="02010609060101010101" pitchFamily="49" charset="-122"/>
                <a:cs typeface="Cambria" panose="02040503050406030204" pitchFamily="18" charset="0"/>
              </a:rPr>
              <a:t>k</a:t>
            </a:r>
            <a:r>
              <a:rPr lang="zh-CN" altLang="en-US" b="0" dirty="0">
                <a:latin typeface="Cambria" panose="02040503050406030204" pitchFamily="18" charset="0"/>
                <a:ea typeface="楷体" panose="02010609060101010101" pitchFamily="49" charset="-122"/>
                <a:cs typeface="Cambria" panose="02040503050406030204" pitchFamily="18" charset="0"/>
              </a:rPr>
              <a:t>，所以编译时会出错。</a:t>
            </a:r>
            <a:endParaRPr lang="zh-CN" altLang="en-US" b="0" dirty="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0275" name="文本占位符 310274"/>
          <p:cNvSpPr>
            <a:spLocks noGrp="1"/>
          </p:cNvSpPr>
          <p:nvPr>
            <p:ph type="body" idx="1"/>
          </p:nvPr>
        </p:nvSpPr>
        <p:spPr>
          <a:xfrm>
            <a:off x="468313" y="549275"/>
            <a:ext cx="8207375" cy="5832475"/>
          </a:xfrm>
        </p:spPr>
        <p:txBody>
          <a:bodyPr/>
          <a:lstStyle/>
          <a:p>
            <a:pPr marL="0" indent="0">
              <a:buNone/>
            </a:pP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rPr>
              <a:t>五、变量赋值与复合赋值运算符</a:t>
            </a:r>
            <a:endPar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b="0" dirty="0">
                <a:latin typeface="Cambria" panose="02040503050406030204" pitchFamily="18" charset="0"/>
                <a:ea typeface="华文中宋" panose="02010600040101010101" charset="-122"/>
                <a:cs typeface="Cambria" panose="02040503050406030204" pitchFamily="18" charset="0"/>
              </a:rPr>
              <a:t>虽然用</a:t>
            </a:r>
            <a:r>
              <a:rPr lang="en-US" altLang="zh-CN" b="0" dirty="0">
                <a:latin typeface="Cambria" panose="02040503050406030204" pitchFamily="18" charset="0"/>
                <a:ea typeface="华文中宋" panose="02010600040101010101" charset="-122"/>
                <a:cs typeface="Cambria" panose="02040503050406030204" pitchFamily="18" charset="0"/>
              </a:rPr>
              <a:t> “=”  </a:t>
            </a:r>
            <a:r>
              <a:rPr lang="zh-CN" altLang="en-US" b="0" dirty="0">
                <a:latin typeface="Cambria" panose="02040503050406030204" pitchFamily="18" charset="0"/>
                <a:ea typeface="华文中宋" panose="02010600040101010101" charset="-122"/>
                <a:cs typeface="Cambria" panose="02040503050406030204" pitchFamily="18" charset="0"/>
              </a:rPr>
              <a:t>符号作为赋值符号，但</a:t>
            </a:r>
            <a:r>
              <a:rPr lang="zh-CN" altLang="en-US" b="0" dirty="0">
                <a:solidFill>
                  <a:schemeClr val="accent2"/>
                </a:solidFill>
                <a:latin typeface="Cambria" panose="02040503050406030204" pitchFamily="18" charset="0"/>
                <a:ea typeface="华文中宋" panose="02010600040101010101" charset="-122"/>
                <a:cs typeface="Cambria" panose="02040503050406030204" pitchFamily="18" charset="0"/>
              </a:rPr>
              <a:t>赋值与数学中的等于关系是完全不同的两个概念</a:t>
            </a:r>
            <a:r>
              <a:rPr lang="zh-CN" altLang="en-US" b="0" dirty="0">
                <a:latin typeface="Cambria" panose="02040503050406030204" pitchFamily="18" charset="0"/>
                <a:ea typeface="华文中宋" panose="02010600040101010101" charset="-122"/>
                <a:cs typeface="Cambria" panose="02040503050406030204" pitchFamily="18" charset="0"/>
              </a:rPr>
              <a:t>。</a:t>
            </a: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b="0">
                <a:latin typeface="Cambria" panose="02040503050406030204" pitchFamily="18" charset="0"/>
                <a:ea typeface="华文中宋" panose="02010600040101010101" charset="-122"/>
                <a:cs typeface="Cambria" panose="02040503050406030204" pitchFamily="18" charset="0"/>
              </a:rPr>
              <a:t>例：	</a:t>
            </a:r>
            <a:r>
              <a:rPr lang="en-US" altLang="zh-CN" b="0">
                <a:solidFill>
                  <a:schemeClr val="hlink"/>
                </a:solidFill>
                <a:latin typeface="Cambria" panose="02040503050406030204" pitchFamily="18" charset="0"/>
                <a:ea typeface="华文中宋" panose="02010600040101010101" charset="-122"/>
                <a:cs typeface="Cambria" panose="02040503050406030204" pitchFamily="18" charset="0"/>
              </a:rPr>
              <a:t>k = k + 1;</a:t>
            </a:r>
            <a:endParaRPr lang="en-US" altLang="zh-CN" b="0">
              <a:solidFill>
                <a:schemeClr val="hlink"/>
              </a:solidFill>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b="0" dirty="0">
                <a:latin typeface="Cambria" panose="02040503050406030204" pitchFamily="18" charset="0"/>
                <a:ea typeface="华文中宋" panose="02010600040101010101" charset="-122"/>
                <a:cs typeface="Cambria" panose="02040503050406030204" pitchFamily="18" charset="0"/>
              </a:rPr>
              <a:t>含义：取出变量 </a:t>
            </a:r>
            <a:r>
              <a:rPr lang="en-US" altLang="zh-CN" b="0" dirty="0">
                <a:latin typeface="Cambria" panose="02040503050406030204" pitchFamily="18" charset="0"/>
                <a:ea typeface="华文中宋" panose="02010600040101010101" charset="-122"/>
                <a:cs typeface="Cambria" panose="02040503050406030204" pitchFamily="18" charset="0"/>
              </a:rPr>
              <a:t>k </a:t>
            </a:r>
            <a:r>
              <a:rPr lang="zh-CN" altLang="en-US" b="0" dirty="0">
                <a:latin typeface="Cambria" panose="02040503050406030204" pitchFamily="18" charset="0"/>
                <a:ea typeface="华文中宋" panose="02010600040101010101" charset="-122"/>
                <a:cs typeface="Cambria" panose="02040503050406030204" pitchFamily="18" charset="0"/>
              </a:rPr>
              <a:t>当时的值加</a:t>
            </a:r>
            <a:r>
              <a:rPr lang="en-US" altLang="zh-CN" b="0" dirty="0">
                <a:latin typeface="Cambria" panose="02040503050406030204" pitchFamily="18" charset="0"/>
                <a:ea typeface="华文中宋" panose="02010600040101010101" charset="-122"/>
                <a:cs typeface="Cambria" panose="02040503050406030204" pitchFamily="18" charset="0"/>
              </a:rPr>
              <a:t>1</a:t>
            </a:r>
            <a:r>
              <a:rPr lang="zh-CN" altLang="en-US" b="0" dirty="0">
                <a:latin typeface="Cambria" panose="02040503050406030204" pitchFamily="18" charset="0"/>
                <a:ea typeface="华文中宋" panose="02010600040101010101" charset="-122"/>
                <a:cs typeface="Cambria" panose="02040503050406030204" pitchFamily="18" charset="0"/>
              </a:rPr>
              <a:t>，把得到的结果再赋给变量 </a:t>
            </a:r>
            <a:r>
              <a:rPr lang="en-US" altLang="zh-CN" b="0" dirty="0">
                <a:latin typeface="Cambria" panose="02040503050406030204" pitchFamily="18" charset="0"/>
                <a:ea typeface="华文中宋" panose="02010600040101010101" charset="-122"/>
                <a:cs typeface="Cambria" panose="02040503050406030204" pitchFamily="18" charset="0"/>
              </a:rPr>
              <a:t>k</a:t>
            </a:r>
            <a:r>
              <a:rPr lang="zh-CN" altLang="en-US" b="0" dirty="0">
                <a:latin typeface="Cambria" panose="02040503050406030204" pitchFamily="18" charset="0"/>
                <a:ea typeface="华文中宋" panose="02010600040101010101" charset="-122"/>
                <a:cs typeface="Cambria" panose="02040503050406030204" pitchFamily="18" charset="0"/>
              </a:rPr>
              <a:t>。执行效果就是使变量 </a:t>
            </a:r>
            <a:r>
              <a:rPr lang="en-US" altLang="zh-CN" b="0" dirty="0">
                <a:latin typeface="Cambria" panose="02040503050406030204" pitchFamily="18" charset="0"/>
                <a:ea typeface="华文中宋" panose="02010600040101010101" charset="-122"/>
                <a:cs typeface="Cambria" panose="02040503050406030204" pitchFamily="18" charset="0"/>
              </a:rPr>
              <a:t>k </a:t>
            </a:r>
            <a:r>
              <a:rPr lang="zh-CN" altLang="en-US" b="0" dirty="0">
                <a:latin typeface="Cambria" panose="02040503050406030204" pitchFamily="18" charset="0"/>
                <a:ea typeface="华文中宋" panose="02010600040101010101" charset="-122"/>
                <a:cs typeface="Cambria" panose="02040503050406030204" pitchFamily="18" charset="0"/>
              </a:rPr>
              <a:t>的值增加了</a:t>
            </a:r>
            <a:r>
              <a:rPr lang="en-US" altLang="zh-CN" b="0" dirty="0">
                <a:latin typeface="Cambria" panose="02040503050406030204" pitchFamily="18" charset="0"/>
                <a:ea typeface="华文中宋" panose="02010600040101010101" charset="-122"/>
                <a:cs typeface="Cambria" panose="02040503050406030204" pitchFamily="18" charset="0"/>
              </a:rPr>
              <a:t>1</a:t>
            </a:r>
            <a:r>
              <a:rPr lang="zh-CN" altLang="en-US" b="0" dirty="0">
                <a:latin typeface="Cambria" panose="02040503050406030204" pitchFamily="18" charset="0"/>
                <a:ea typeface="华文中宋" panose="02010600040101010101" charset="-122"/>
                <a:cs typeface="Cambria" panose="02040503050406030204" pitchFamily="18" charset="0"/>
              </a:rPr>
              <a:t>。</a:t>
            </a: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None/>
            </a:pP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在程序中还常常需要下面这类的语句：</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buNone/>
            </a:pPr>
            <a:r>
              <a:rPr lang="en-US" altLang="zh-CN" sz="2400" b="0">
                <a:latin typeface="Cambria" panose="02040503050406030204" pitchFamily="18" charset="0"/>
                <a:ea typeface="华文中宋" panose="02010600040101010101" charset="-122"/>
                <a:cs typeface="Cambria" panose="02040503050406030204" pitchFamily="18" charset="0"/>
              </a:rPr>
              <a:t>k = k - 2;	k = k * 2;</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buNone/>
            </a:pPr>
            <a:r>
              <a:rPr lang="en-US" altLang="zh-CN" sz="2400" b="0">
                <a:latin typeface="Cambria" panose="02040503050406030204" pitchFamily="18" charset="0"/>
                <a:ea typeface="华文中宋" panose="02010600040101010101" charset="-122"/>
                <a:cs typeface="Cambria" panose="02040503050406030204" pitchFamily="18" charset="0"/>
              </a:rPr>
              <a:t>k = k / 2;	k = k % 2;</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取出变量 </a:t>
            </a:r>
            <a:r>
              <a:rPr lang="en-US" altLang="zh-CN" sz="2400" b="0" dirty="0">
                <a:latin typeface="Cambria" panose="02040503050406030204" pitchFamily="18" charset="0"/>
                <a:ea typeface="华文中宋" panose="02010600040101010101" charset="-122"/>
                <a:cs typeface="Cambria" panose="02040503050406030204" pitchFamily="18" charset="0"/>
              </a:rPr>
              <a:t>k </a:t>
            </a:r>
            <a:r>
              <a:rPr lang="zh-CN" altLang="en-US" sz="2400" b="0" dirty="0">
                <a:latin typeface="Cambria" panose="02040503050406030204" pitchFamily="18" charset="0"/>
                <a:ea typeface="华文中宋" panose="02010600040101010101" charset="-122"/>
                <a:cs typeface="Cambria" panose="02040503050406030204" pitchFamily="18" charset="0"/>
              </a:rPr>
              <a:t>当前的值，然后进行相应的算术运算，并把结果重新赋给变量 </a:t>
            </a:r>
            <a:r>
              <a:rPr lang="en-US" altLang="zh-CN" sz="2400" b="0" dirty="0">
                <a:latin typeface="Cambria" panose="02040503050406030204" pitchFamily="18" charset="0"/>
                <a:ea typeface="华文中宋" panose="02010600040101010101" charset="-122"/>
                <a:cs typeface="Cambria" panose="02040503050406030204" pitchFamily="18" charset="0"/>
              </a:rPr>
              <a:t>k</a:t>
            </a:r>
            <a:r>
              <a:rPr lang="zh-CN" altLang="en-US" sz="2400" b="0" dirty="0">
                <a:latin typeface="Cambria" panose="02040503050406030204" pitchFamily="18" charset="0"/>
                <a:ea typeface="华文中宋" panose="02010600040101010101" charset="-122"/>
                <a:cs typeface="Cambria" panose="02040503050406030204" pitchFamily="18" charset="0"/>
              </a:rPr>
              <a:t>。</a:t>
            </a:r>
            <a:endParaRPr lang="zh-CN" altLang="en-US" sz="2400" b="0" dirty="0">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1299" name="文本占位符 311298"/>
          <p:cNvSpPr>
            <a:spLocks noGrp="1"/>
          </p:cNvSpPr>
          <p:nvPr>
            <p:ph type="body" idx="1"/>
          </p:nvPr>
        </p:nvSpPr>
        <p:spPr>
          <a:xfrm>
            <a:off x="468630" y="947420"/>
            <a:ext cx="8207375" cy="5434330"/>
          </a:xfrm>
        </p:spPr>
        <p:txBody>
          <a:bodyPr/>
          <a:lstStyle/>
          <a:p>
            <a:pPr marL="0" indent="0">
              <a:buNone/>
            </a:pPr>
            <a:r>
              <a:rPr lang="zh-CN" altLang="en-US" dirty="0"/>
              <a:t>语言中专门为此设计了</a:t>
            </a:r>
            <a:r>
              <a:rPr lang="zh-CN" altLang="en-US" dirty="0">
                <a:solidFill>
                  <a:schemeClr val="accent2"/>
                </a:solidFill>
              </a:rPr>
              <a:t>复合赋值运算符</a:t>
            </a:r>
            <a:r>
              <a:rPr lang="zh-CN" altLang="en-US" dirty="0"/>
              <a:t>：</a:t>
            </a:r>
            <a:endParaRPr lang="zh-CN" altLang="en-US" dirty="0"/>
          </a:p>
          <a:p>
            <a:pPr marL="0" indent="0">
              <a:buNone/>
            </a:pPr>
            <a:endParaRPr lang="zh-CN" altLang="en-US" dirty="0"/>
          </a:p>
          <a:p>
            <a:pPr marL="0" indent="0">
              <a:buNone/>
            </a:pPr>
            <a:r>
              <a:rPr lang="en-US" altLang="zh-CN">
                <a:solidFill>
                  <a:schemeClr val="hlink"/>
                </a:solidFill>
              </a:rPr>
              <a:t>+=</a:t>
            </a:r>
            <a:r>
              <a:rPr lang="en-US" altLang="zh-CN" dirty="0"/>
              <a:t>   </a:t>
            </a:r>
            <a:r>
              <a:rPr lang="zh-CN" altLang="en-US" dirty="0"/>
              <a:t>加法赋值        </a:t>
            </a:r>
            <a:r>
              <a:rPr lang="en-US" altLang="zh-CN">
                <a:solidFill>
                  <a:schemeClr val="hlink"/>
                </a:solidFill>
              </a:rPr>
              <a:t>-= </a:t>
            </a:r>
            <a:r>
              <a:rPr lang="en-US" altLang="zh-CN" dirty="0"/>
              <a:t>  </a:t>
            </a:r>
            <a:r>
              <a:rPr lang="zh-CN" altLang="en-US" dirty="0"/>
              <a:t>减法赋值            </a:t>
            </a:r>
            <a:r>
              <a:rPr lang="en-US" altLang="zh-CN" dirty="0">
                <a:solidFill>
                  <a:schemeClr val="hlink"/>
                </a:solidFill>
              </a:rPr>
              <a:t>*</a:t>
            </a:r>
            <a:r>
              <a:rPr lang="en-US" altLang="zh-CN">
                <a:solidFill>
                  <a:schemeClr val="hlink"/>
                </a:solidFill>
              </a:rPr>
              <a:t>=</a:t>
            </a:r>
            <a:r>
              <a:rPr lang="en-US" altLang="zh-CN" dirty="0"/>
              <a:t>   </a:t>
            </a:r>
            <a:r>
              <a:rPr lang="zh-CN" altLang="en-US" dirty="0"/>
              <a:t>乘法赋值</a:t>
            </a:r>
            <a:endParaRPr lang="zh-CN" altLang="en-US" dirty="0"/>
          </a:p>
          <a:p>
            <a:pPr marL="0" indent="0">
              <a:buNone/>
            </a:pPr>
            <a:r>
              <a:rPr lang="en-US" altLang="zh-CN">
                <a:solidFill>
                  <a:schemeClr val="hlink"/>
                </a:solidFill>
              </a:rPr>
              <a:t>/=</a:t>
            </a:r>
            <a:r>
              <a:rPr lang="en-US" altLang="zh-CN" dirty="0"/>
              <a:t>   </a:t>
            </a:r>
            <a:r>
              <a:rPr lang="zh-CN" altLang="en-US" dirty="0"/>
              <a:t>除法赋值        </a:t>
            </a:r>
            <a:r>
              <a:rPr lang="en-US" altLang="zh-CN">
                <a:solidFill>
                  <a:schemeClr val="hlink"/>
                </a:solidFill>
              </a:rPr>
              <a:t>%=</a:t>
            </a:r>
            <a:r>
              <a:rPr lang="en-US" altLang="zh-CN" dirty="0"/>
              <a:t>   </a:t>
            </a:r>
            <a:r>
              <a:rPr lang="zh-CN" altLang="en-US" dirty="0"/>
              <a:t>模运算赋值</a:t>
            </a:r>
            <a:endParaRPr lang="zh-CN" altLang="en-US" dirty="0"/>
          </a:p>
          <a:p>
            <a:pPr marL="0" indent="0">
              <a:buNone/>
            </a:pPr>
            <a:endParaRPr lang="zh-CN" altLang="en-US" dirty="0"/>
          </a:p>
          <a:p>
            <a:pPr marL="0" indent="0">
              <a:buNone/>
            </a:pPr>
            <a:r>
              <a:rPr lang="zh-CN" altLang="en-US" dirty="0"/>
              <a:t>利用这几个运算符可以更简洁地描述一些修改变量操作。例如，上面五条语句可以改写如下：</a:t>
            </a:r>
            <a:endParaRPr lang="zh-CN" altLang="en-US" dirty="0"/>
          </a:p>
          <a:p>
            <a:pPr marL="0" indent="0">
              <a:buNone/>
            </a:pPr>
            <a:r>
              <a:rPr lang="en-US" altLang="zh-CN"/>
              <a:t>k += 1;		k -= 2;</a:t>
            </a:r>
            <a:endParaRPr lang="en-US" altLang="zh-CN"/>
          </a:p>
          <a:p>
            <a:pPr marL="0" indent="0">
              <a:buNone/>
            </a:pPr>
            <a:r>
              <a:rPr lang="en-US" altLang="zh-CN"/>
              <a:t>k *= 2;		k /= 2;	k %= 2;</a:t>
            </a:r>
            <a:endParaRPr lang="en-US" altLang="zh-CN"/>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3347" name="文本占位符 313346"/>
          <p:cNvSpPr>
            <a:spLocks noGrp="1"/>
          </p:cNvSpPr>
          <p:nvPr>
            <p:ph type="body" sz="half" idx="1"/>
          </p:nvPr>
        </p:nvSpPr>
        <p:spPr>
          <a:xfrm>
            <a:off x="468313" y="333375"/>
            <a:ext cx="7991475" cy="2087563"/>
          </a:xfrm>
        </p:spPr>
        <p:txBody>
          <a:bodyPr/>
          <a:lstStyle/>
          <a:p>
            <a:pPr marL="0" indent="0">
              <a:buClr>
                <a:schemeClr val="accent2"/>
              </a:buClr>
              <a:buSzPct val="85000"/>
              <a:buFont typeface="Wingdings" panose="05000000000000000000" pitchFamily="2" charset="2"/>
              <a:buNone/>
            </a:pP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rPr>
              <a:t>六、增量和减量运算符（</a:t>
            </a:r>
            <a:r>
              <a:rPr lang="en-US" altLang="zh-CN" b="0" dirty="0">
                <a:solidFill>
                  <a:schemeClr val="tx2"/>
                </a:solidFill>
                <a:latin typeface="Cambria" panose="02040503050406030204" pitchFamily="18" charset="0"/>
                <a:ea typeface="华文中宋" panose="02010600040101010101" charset="-122"/>
                <a:cs typeface="Cambria" panose="02040503050406030204" pitchFamily="18" charset="0"/>
              </a:rPr>
              <a:t>++</a:t>
            </a: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rPr>
              <a:t>、</a:t>
            </a:r>
            <a:r>
              <a:rPr lang="en-US" altLang="zh-CN" b="0" dirty="0">
                <a:solidFill>
                  <a:schemeClr val="tx2"/>
                </a:solidFill>
                <a:latin typeface="Cambria" panose="02040503050406030204" pitchFamily="18" charset="0"/>
                <a:ea typeface="华文中宋" panose="02010600040101010101" charset="-122"/>
                <a:cs typeface="Cambria" panose="02040503050406030204" pitchFamily="18" charset="0"/>
              </a:rPr>
              <a:t>--</a:t>
            </a: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rPr>
              <a:t>）</a:t>
            </a:r>
            <a:endPar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endParaRPr>
          </a:p>
          <a:p>
            <a:pPr marL="0" indent="0">
              <a:buClr>
                <a:schemeClr val="accent2"/>
              </a:buClr>
              <a:buSzPct val="85000"/>
              <a:buFont typeface="Wingdings" panose="05000000000000000000" pitchFamily="2" charset="2"/>
              <a:buNone/>
            </a:pPr>
            <a:r>
              <a:rPr lang="zh-CN" altLang="en-US" b="0" dirty="0">
                <a:latin typeface="Cambria" panose="02040503050406030204" pitchFamily="18" charset="0"/>
                <a:ea typeface="华文中宋" panose="02010600040101010101" charset="-122"/>
                <a:cs typeface="Cambria" panose="02040503050406030204" pitchFamily="18" charset="0"/>
              </a:rPr>
              <a:t>在程序中经常要对变量加 </a:t>
            </a:r>
            <a:r>
              <a:rPr lang="en-US" altLang="zh-CN" b="0" dirty="0">
                <a:latin typeface="Cambria" panose="02040503050406030204" pitchFamily="18" charset="0"/>
                <a:ea typeface="华文中宋" panose="02010600040101010101" charset="-122"/>
                <a:cs typeface="Cambria" panose="02040503050406030204" pitchFamily="18" charset="0"/>
              </a:rPr>
              <a:t>1 </a:t>
            </a:r>
            <a:r>
              <a:rPr lang="zh-CN" altLang="en-US" b="0" dirty="0">
                <a:latin typeface="Cambria" panose="02040503050406030204" pitchFamily="18" charset="0"/>
                <a:ea typeface="华文中宋" panose="02010600040101010101" charset="-122"/>
                <a:cs typeface="Cambria" panose="02040503050406030204" pitchFamily="18" charset="0"/>
              </a:rPr>
              <a:t>或减 </a:t>
            </a:r>
            <a:r>
              <a:rPr lang="en-US" altLang="zh-CN" b="0" dirty="0">
                <a:latin typeface="Cambria" panose="02040503050406030204" pitchFamily="18" charset="0"/>
                <a:ea typeface="华文中宋" panose="02010600040101010101" charset="-122"/>
                <a:cs typeface="Cambria" panose="02040503050406030204" pitchFamily="18" charset="0"/>
              </a:rPr>
              <a:t>1</a:t>
            </a:r>
            <a:r>
              <a:rPr lang="zh-CN" altLang="en-US" b="0" dirty="0">
                <a:latin typeface="Cambria" panose="02040503050406030204" pitchFamily="18" charset="0"/>
                <a:ea typeface="华文中宋" panose="02010600040101010101" charset="-122"/>
                <a:cs typeface="Cambria" panose="02040503050406030204" pitchFamily="18" charset="0"/>
              </a:rPr>
              <a:t>，语言为此提供了专门的增量和减量运算符：</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0" dirty="0">
                <a:latin typeface="Cambria" panose="02040503050406030204" pitchFamily="18" charset="0"/>
                <a:ea typeface="华文中宋" panose="02010600040101010101" charset="-122"/>
                <a:cs typeface="Cambria" panose="02040503050406030204" pitchFamily="18" charset="0"/>
              </a:rPr>
              <a:t>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rPr>
              <a:t>--</a:t>
            </a: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Clr>
                <a:schemeClr val="accent2"/>
              </a:buClr>
              <a:buSzPct val="85000"/>
              <a:buFont typeface="Wingdings" panose="05000000000000000000" pitchFamily="2" charset="2"/>
              <a:buNone/>
            </a:pPr>
            <a:r>
              <a:rPr lang="zh-CN" altLang="en-US" b="0" dirty="0">
                <a:latin typeface="Cambria" panose="02040503050406030204" pitchFamily="18" charset="0"/>
                <a:ea typeface="华文中宋" panose="02010600040101010101" charset="-122"/>
                <a:cs typeface="Cambria" panose="02040503050406030204" pitchFamily="18" charset="0"/>
              </a:rPr>
              <a:t>都有前置写法和后置写法：</a:t>
            </a:r>
            <a:endParaRPr lang="zh-CN" altLang="en-US" b="0" dirty="0">
              <a:latin typeface="Cambria" panose="02040503050406030204" pitchFamily="18" charset="0"/>
              <a:ea typeface="华文中宋" panose="02010600040101010101" charset="-122"/>
              <a:cs typeface="Cambria" panose="02040503050406030204" pitchFamily="18" charset="0"/>
            </a:endParaRPr>
          </a:p>
        </p:txBody>
      </p:sp>
      <p:sp>
        <p:nvSpPr>
          <p:cNvPr id="313403" name="文本占位符 313402"/>
          <p:cNvSpPr>
            <a:spLocks noGrp="1"/>
          </p:cNvSpPr>
          <p:nvPr>
            <p:ph type="body" sz="half" idx="2"/>
          </p:nvPr>
        </p:nvSpPr>
        <p:spPr>
          <a:xfrm>
            <a:off x="395288" y="4292600"/>
            <a:ext cx="8280400" cy="2089150"/>
          </a:xfrm>
        </p:spPr>
        <p:txBody>
          <a:bodyPr/>
          <a:lstStyle/>
          <a:p>
            <a:pPr marL="0" indent="0">
              <a:buClr>
                <a:schemeClr val="accent2"/>
              </a:buClr>
              <a:buSzPct val="85000"/>
              <a:buFont typeface="Wingdings" panose="05000000000000000000" pitchFamily="2" charset="2"/>
              <a:buNone/>
            </a:pPr>
            <a:r>
              <a:rPr lang="zh-CN" altLang="en-US" dirty="0">
                <a:solidFill>
                  <a:schemeClr val="accent2"/>
                </a:solidFill>
              </a:rPr>
              <a:t>单独</a:t>
            </a:r>
            <a:r>
              <a:rPr lang="zh-CN" altLang="en-US" dirty="0"/>
              <a:t>使用增量和减量运算符写成语句时，前置写法和后置写法是等价的。例如：</a:t>
            </a:r>
            <a:endParaRPr lang="zh-CN" altLang="en-US"/>
          </a:p>
          <a:p>
            <a:pPr marL="0" indent="0">
              <a:buClr>
                <a:schemeClr val="accent2"/>
              </a:buClr>
              <a:buSzPct val="85000"/>
              <a:buFont typeface="Wingdings" panose="05000000000000000000" pitchFamily="2" charset="2"/>
              <a:buNone/>
            </a:pPr>
            <a:r>
              <a:rPr lang="zh-CN" altLang="en-US" dirty="0"/>
              <a:t>	语句 “</a:t>
            </a:r>
            <a:r>
              <a:rPr lang="en-US" altLang="zh-CN" dirty="0"/>
              <a:t>k++;” </a:t>
            </a:r>
            <a:r>
              <a:rPr lang="zh-CN" altLang="en-US" dirty="0"/>
              <a:t>与“</a:t>
            </a:r>
            <a:r>
              <a:rPr lang="en-US" altLang="zh-CN" dirty="0"/>
              <a:t>++k;”</a:t>
            </a:r>
            <a:r>
              <a:rPr lang="zh-CN" altLang="en-US" dirty="0"/>
              <a:t>都使 </a:t>
            </a:r>
            <a:r>
              <a:rPr lang="en-US" altLang="zh-CN" dirty="0"/>
              <a:t>k </a:t>
            </a:r>
            <a:r>
              <a:rPr lang="zh-CN" altLang="en-US" dirty="0"/>
              <a:t>的值增加</a:t>
            </a:r>
            <a:r>
              <a:rPr lang="en-US" altLang="zh-CN" dirty="0"/>
              <a:t>1</a:t>
            </a:r>
            <a:r>
              <a:rPr lang="zh-CN" altLang="en-US" dirty="0"/>
              <a:t>，</a:t>
            </a:r>
            <a:endParaRPr lang="zh-CN" altLang="en-US" dirty="0"/>
          </a:p>
          <a:p>
            <a:pPr marL="0" indent="0">
              <a:buClr>
                <a:schemeClr val="accent2"/>
              </a:buClr>
              <a:buSzPct val="85000"/>
              <a:buFont typeface="Wingdings" panose="05000000000000000000" pitchFamily="2" charset="2"/>
              <a:buNone/>
            </a:pPr>
            <a:r>
              <a:rPr lang="zh-CN" altLang="en-US" dirty="0"/>
              <a:t>	语句“</a:t>
            </a:r>
            <a:r>
              <a:rPr lang="en-US" altLang="zh-CN" dirty="0"/>
              <a:t>k--;”</a:t>
            </a:r>
            <a:r>
              <a:rPr lang="zh-CN" altLang="en-US" dirty="0"/>
              <a:t>与“</a:t>
            </a:r>
            <a:r>
              <a:rPr lang="en-US" altLang="zh-CN" dirty="0"/>
              <a:t>--k;”</a:t>
            </a:r>
            <a:r>
              <a:rPr lang="zh-CN" altLang="en-US" dirty="0"/>
              <a:t>都使 </a:t>
            </a:r>
            <a:r>
              <a:rPr lang="en-US" altLang="zh-CN" dirty="0"/>
              <a:t>k </a:t>
            </a:r>
            <a:r>
              <a:rPr lang="zh-CN" altLang="en-US" dirty="0"/>
              <a:t>的值减少</a:t>
            </a:r>
            <a:r>
              <a:rPr lang="en-US" altLang="zh-CN" dirty="0"/>
              <a:t>1</a:t>
            </a:r>
            <a:r>
              <a:rPr lang="zh-CN" altLang="en-US" dirty="0"/>
              <a:t>。</a:t>
            </a:r>
            <a:endParaRPr lang="zh-CN" altLang="en-US" dirty="0"/>
          </a:p>
        </p:txBody>
      </p:sp>
      <p:graphicFrame>
        <p:nvGraphicFramePr>
          <p:cNvPr id="313401" name="表格 313400"/>
          <p:cNvGraphicFramePr/>
          <p:nvPr>
            <p:custDataLst>
              <p:tags r:id="rId1"/>
            </p:custDataLst>
          </p:nvPr>
        </p:nvGraphicFramePr>
        <p:xfrm>
          <a:off x="468313" y="2492375"/>
          <a:ext cx="8135938" cy="1557338"/>
        </p:xfrm>
        <a:graphic>
          <a:graphicData uri="http://schemas.openxmlformats.org/drawingml/2006/table">
            <a:tbl>
              <a:tblPr/>
              <a:tblGrid>
                <a:gridCol w="3756025"/>
                <a:gridCol w="2197100"/>
                <a:gridCol w="2182813"/>
              </a:tblGrid>
              <a:tr h="519113">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buNone/>
                      </a:pPr>
                      <a:endParaRPr lang="zh-CN" altLang="en-US" sz="2800"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zh-CN" altLang="en-US" sz="2800" dirty="0">
                          <a:latin typeface="Consolas" panose="020B0609020204030204" pitchFamily="49" charset="0"/>
                          <a:ea typeface="宋体" panose="02010600030101010101" pitchFamily="2" charset="-122"/>
                        </a:rPr>
                        <a:t>前置写法</a:t>
                      </a:r>
                      <a:endParaRPr lang="zh-CN" altLang="en-US" sz="2800"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zh-CN" altLang="en-US" sz="2800" dirty="0">
                          <a:latin typeface="Consolas" panose="020B0609020204030204" pitchFamily="49" charset="0"/>
                          <a:ea typeface="宋体" panose="02010600030101010101" pitchFamily="2" charset="-122"/>
                        </a:rPr>
                        <a:t>后置写法</a:t>
                      </a:r>
                      <a:endParaRPr lang="zh-CN" altLang="en-US" sz="2800"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zh-CN" altLang="en-US" sz="2800" dirty="0">
                          <a:latin typeface="Consolas" panose="020B0609020204030204" pitchFamily="49" charset="0"/>
                          <a:ea typeface="宋体" panose="02010600030101010101" pitchFamily="2" charset="-122"/>
                        </a:rPr>
                        <a:t>将变量 </a:t>
                      </a:r>
                      <a:r>
                        <a:rPr lang="en-US" altLang="zh-CN" sz="2800">
                          <a:latin typeface="Consolas" panose="020B0609020204030204" pitchFamily="49" charset="0"/>
                          <a:ea typeface="宋体" panose="02010600030101010101" pitchFamily="2" charset="-122"/>
                        </a:rPr>
                        <a:t>k</a:t>
                      </a:r>
                      <a:r>
                        <a:rPr lang="en-US" altLang="zh-CN" sz="2800" dirty="0">
                          <a:latin typeface="Consolas" panose="020B0609020204030204" pitchFamily="49" charset="0"/>
                          <a:ea typeface="宋体" panose="02010600030101010101" pitchFamily="2" charset="-122"/>
                        </a:rPr>
                        <a:t> </a:t>
                      </a:r>
                      <a:r>
                        <a:rPr lang="zh-CN" altLang="en-US" sz="2800" dirty="0">
                          <a:latin typeface="Consolas" panose="020B0609020204030204" pitchFamily="49" charset="0"/>
                          <a:ea typeface="宋体" panose="02010600030101010101" pitchFamily="2" charset="-122"/>
                        </a:rPr>
                        <a:t>的值增加 </a:t>
                      </a:r>
                      <a:r>
                        <a:rPr lang="en-US" altLang="zh-CN" sz="2800">
                          <a:latin typeface="Consolas" panose="020B0609020204030204" pitchFamily="49" charset="0"/>
                          <a:ea typeface="宋体" panose="02010600030101010101" pitchFamily="2" charset="-122"/>
                        </a:rPr>
                        <a:t>1</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en-US" altLang="zh-CN" sz="2800">
                          <a:latin typeface="Consolas" panose="020B0609020204030204" pitchFamily="49" charset="0"/>
                          <a:ea typeface="宋体" panose="02010600030101010101" pitchFamily="2" charset="-122"/>
                        </a:rPr>
                        <a:t>++k</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en-US" altLang="zh-CN" sz="2800">
                          <a:latin typeface="Consolas" panose="020B0609020204030204" pitchFamily="49" charset="0"/>
                          <a:ea typeface="宋体" panose="02010600030101010101" pitchFamily="2" charset="-122"/>
                        </a:rPr>
                        <a:t>k++</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zh-CN" altLang="en-US" sz="2800" dirty="0">
                          <a:latin typeface="Consolas" panose="020B0609020204030204" pitchFamily="49" charset="0"/>
                          <a:ea typeface="宋体" panose="02010600030101010101" pitchFamily="2" charset="-122"/>
                        </a:rPr>
                        <a:t>将变量 </a:t>
                      </a:r>
                      <a:r>
                        <a:rPr lang="en-US" altLang="zh-CN" sz="2800">
                          <a:latin typeface="Consolas" panose="020B0609020204030204" pitchFamily="49" charset="0"/>
                          <a:ea typeface="宋体" panose="02010600030101010101" pitchFamily="2" charset="-122"/>
                        </a:rPr>
                        <a:t>k</a:t>
                      </a:r>
                      <a:r>
                        <a:rPr lang="en-US" altLang="zh-CN" sz="2800" dirty="0">
                          <a:latin typeface="Consolas" panose="020B0609020204030204" pitchFamily="49" charset="0"/>
                          <a:ea typeface="宋体" panose="02010600030101010101" pitchFamily="2" charset="-122"/>
                        </a:rPr>
                        <a:t> </a:t>
                      </a:r>
                      <a:r>
                        <a:rPr lang="zh-CN" altLang="en-US" sz="2800" dirty="0">
                          <a:latin typeface="Consolas" panose="020B0609020204030204" pitchFamily="49" charset="0"/>
                          <a:ea typeface="宋体" panose="02010600030101010101" pitchFamily="2" charset="-122"/>
                        </a:rPr>
                        <a:t>的值减少 </a:t>
                      </a:r>
                      <a:r>
                        <a:rPr lang="en-US" altLang="zh-CN" sz="2800">
                          <a:latin typeface="Consolas" panose="020B0609020204030204" pitchFamily="49" charset="0"/>
                          <a:ea typeface="宋体" panose="02010600030101010101" pitchFamily="2" charset="-122"/>
                        </a:rPr>
                        <a:t>1</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en-US" altLang="zh-CN" sz="2800">
                          <a:latin typeface="Consolas" panose="020B0609020204030204" pitchFamily="49" charset="0"/>
                          <a:ea typeface="宋体" panose="02010600030101010101" pitchFamily="2" charset="-122"/>
                        </a:rPr>
                        <a:t>--k</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lgn="ctr" eaLnBrk="0" hangingPunct="0">
                        <a:spcBef>
                          <a:spcPct val="0"/>
                        </a:spcBef>
                        <a:buClrTx/>
                        <a:buSzTx/>
                        <a:buFontTx/>
                        <a:buNone/>
                      </a:pPr>
                      <a:r>
                        <a:rPr lang="en-US" altLang="zh-CN" sz="2800">
                          <a:latin typeface="Consolas" panose="020B0609020204030204" pitchFamily="49" charset="0"/>
                          <a:ea typeface="宋体" panose="02010600030101010101" pitchFamily="2" charset="-122"/>
                        </a:rPr>
                        <a:t>k--</a:t>
                      </a:r>
                      <a:endParaRPr lang="zh-CN" altLang="en-US" sz="280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8197" name="文本占位符 8196"/>
          <p:cNvSpPr>
            <a:spLocks noGrp="1"/>
          </p:cNvSpPr>
          <p:nvPr>
            <p:ph type="body" idx="1"/>
          </p:nvPr>
        </p:nvSpPr>
        <p:spPr/>
        <p:txBody>
          <a:bodyPr/>
          <a:lstStyle/>
          <a:p>
            <a:pPr algn="just" eaLnBrk="0">
              <a:spcBef>
                <a:spcPct val="40000"/>
              </a:spcBef>
              <a:buNone/>
            </a:pPr>
            <a:r>
              <a:rPr lang="zh-CN" altLang="en-US" dirty="0"/>
              <a:t>已讨论机制的局限性：</a:t>
            </a:r>
            <a:endParaRPr lang="zh-CN" altLang="en-US" dirty="0"/>
          </a:p>
          <a:p>
            <a:pPr algn="just" eaLnBrk="0">
              <a:spcBef>
                <a:spcPct val="40000"/>
              </a:spcBef>
            </a:pPr>
            <a:r>
              <a:rPr lang="zh-CN" altLang="en-US" dirty="0"/>
              <a:t>只能描述由基本数据出发的简单计算；</a:t>
            </a:r>
            <a:endParaRPr lang="zh-CN" altLang="en-US" dirty="0"/>
          </a:p>
          <a:p>
            <a:pPr algn="just" eaLnBrk="0">
              <a:spcBef>
                <a:spcPct val="40000"/>
              </a:spcBef>
            </a:pPr>
            <a:r>
              <a:rPr lang="zh-CN" altLang="en-US" dirty="0"/>
              <a:t>只能描述特定计算。</a:t>
            </a:r>
            <a:endParaRPr lang="zh-CN" altLang="en-US" dirty="0"/>
          </a:p>
          <a:p>
            <a:pPr algn="just" eaLnBrk="0">
              <a:spcBef>
                <a:spcPct val="40000"/>
              </a:spcBef>
              <a:buNone/>
            </a:pPr>
            <a:r>
              <a:rPr lang="zh-CN" altLang="en-US" u="sng" dirty="0"/>
              <a:t>我们希望</a:t>
            </a:r>
            <a:r>
              <a:rPr lang="zh-CN" altLang="en-US" dirty="0"/>
              <a:t>：</a:t>
            </a:r>
            <a:endParaRPr lang="zh-CN" altLang="en-US" dirty="0"/>
          </a:p>
          <a:p>
            <a:pPr algn="just" eaLnBrk="0">
              <a:spcBef>
                <a:spcPct val="40000"/>
              </a:spcBef>
            </a:pPr>
            <a:r>
              <a:rPr lang="zh-CN" altLang="en-US" dirty="0"/>
              <a:t>描述更为复杂的计算过程</a:t>
            </a:r>
            <a:endParaRPr lang="zh-CN" altLang="en-US" dirty="0"/>
          </a:p>
          <a:p>
            <a:pPr algn="just" eaLnBrk="0">
              <a:spcBef>
                <a:spcPct val="40000"/>
              </a:spcBef>
            </a:pPr>
            <a:r>
              <a:rPr lang="zh-CN" altLang="en-US" dirty="0"/>
              <a:t>使程序有一定</a:t>
            </a:r>
            <a:r>
              <a:rPr lang="zh-CN" altLang="en-US" dirty="0">
                <a:solidFill>
                  <a:schemeClr val="accent2"/>
                </a:solidFill>
              </a:rPr>
              <a:t>通用性</a:t>
            </a:r>
            <a:r>
              <a:rPr lang="zh-CN" altLang="en-US" dirty="0"/>
              <a:t>，能解决一类问题，完成对不同数据的类似计算</a:t>
            </a:r>
            <a:endParaRPr lang="zh-CN" altLang="en-US" dirty="0"/>
          </a:p>
          <a:p>
            <a:pPr algn="just" eaLnBrk="0">
              <a:spcBef>
                <a:spcPct val="40000"/>
              </a:spcBef>
              <a:buNone/>
            </a:pPr>
            <a:r>
              <a:rPr lang="zh-CN" altLang="en-US" dirty="0"/>
              <a:t>因此需要有更多的程序机制。</a:t>
            </a:r>
            <a:endParaRPr lang="zh-CN" altLang="en-US" sz="3200" dirty="0"/>
          </a:p>
        </p:txBody>
      </p:sp>
      <p:graphicFrame>
        <p:nvGraphicFramePr>
          <p:cNvPr id="150530" name="对象 150529"/>
          <p:cNvGraphicFramePr>
            <a:graphicFrameLocks noChangeAspect="1"/>
          </p:cNvGraphicFramePr>
          <p:nvPr/>
        </p:nvGraphicFramePr>
        <p:xfrm>
          <a:off x="6877050" y="620713"/>
          <a:ext cx="1223963" cy="990600"/>
        </p:xfrm>
        <a:graphic>
          <a:graphicData uri="http://schemas.openxmlformats.org/presentationml/2006/ole">
            <mc:AlternateContent xmlns:mc="http://schemas.openxmlformats.org/markup-compatibility/2006">
              <mc:Choice xmlns:v="urn:schemas-microsoft-com:vml" Requires="v">
                <p:oleObj spid="_x0000_s3081" name="" r:id="rId1" imgW="533400" imgH="431800" progId="Equation.3">
                  <p:embed/>
                </p:oleObj>
              </mc:Choice>
              <mc:Fallback>
                <p:oleObj name="" r:id="rId1" imgW="533400" imgH="431800" progId="Equation.3">
                  <p:embed/>
                  <p:pic>
                    <p:nvPicPr>
                      <p:cNvPr id="0" name="图片 3075"/>
                      <p:cNvPicPr/>
                      <p:nvPr/>
                    </p:nvPicPr>
                    <p:blipFill>
                      <a:blip r:embed="rId2"/>
                      <a:stretch>
                        <a:fillRect/>
                      </a:stretch>
                    </p:blipFill>
                    <p:spPr>
                      <a:xfrm>
                        <a:off x="6877050" y="620713"/>
                        <a:ext cx="1223963" cy="990600"/>
                      </a:xfrm>
                      <a:prstGeom prst="rect">
                        <a:avLst/>
                      </a:prstGeom>
                      <a:noFill/>
                      <a:ln w="38100">
                        <a:noFill/>
                        <a:miter/>
                      </a:ln>
                    </p:spPr>
                  </p:pic>
                </p:oleObj>
              </mc:Fallback>
            </mc:AlternateContent>
          </a:graphicData>
        </a:graphic>
      </p:graphicFrame>
      <p:sp>
        <p:nvSpPr>
          <p:cNvPr id="150531" name="文本框 150530"/>
          <p:cNvSpPr txBox="1"/>
          <p:nvPr/>
        </p:nvSpPr>
        <p:spPr>
          <a:xfrm>
            <a:off x="8243888" y="908050"/>
            <a:ext cx="576262" cy="701675"/>
          </a:xfrm>
          <a:prstGeom prst="rect">
            <a:avLst/>
          </a:prstGeom>
          <a:noFill/>
          <a:ln w="9525">
            <a:noFill/>
          </a:ln>
        </p:spPr>
        <p:txBody>
          <a:bodyPr lIns="92075" tIns="46038" rIns="92075" bIns="46038">
            <a:spAutoFit/>
          </a:bodyPr>
          <a:lstStyle/>
          <a:p>
            <a:pPr>
              <a:spcBef>
                <a:spcPct val="50000"/>
              </a:spcBef>
            </a:pPr>
            <a:r>
              <a:rPr lang="zh-CN" altLang="en-US" sz="4000" dirty="0">
                <a:latin typeface="Times New Roman" panose="02020603050405020304" pitchFamily="18" charset="0"/>
                <a:ea typeface="宋体" panose="02010600030101010101" pitchFamily="2" charset="-122"/>
              </a:rPr>
              <a:t>？</a:t>
            </a:r>
            <a:endParaRPr lang="zh-CN" altLang="en-US" sz="4000"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5395" name="文本占位符 315394"/>
          <p:cNvSpPr>
            <a:spLocks noGrp="1"/>
          </p:cNvSpPr>
          <p:nvPr>
            <p:ph type="body" idx="1"/>
          </p:nvPr>
        </p:nvSpPr>
        <p:spPr>
          <a:xfrm>
            <a:off x="468313" y="620713"/>
            <a:ext cx="8207375" cy="5761037"/>
          </a:xfrm>
        </p:spPr>
        <p:txBody>
          <a:bodyPr/>
          <a:lstStyle/>
          <a:p>
            <a:pPr marL="0" indent="0">
              <a:buNone/>
            </a:pPr>
            <a:r>
              <a:rPr lang="zh-CN" altLang="en-US" dirty="0"/>
              <a:t>前置写法与后置写法</a:t>
            </a:r>
            <a:r>
              <a:rPr lang="zh-CN" altLang="en-US" dirty="0">
                <a:solidFill>
                  <a:schemeClr val="accent2"/>
                </a:solidFill>
              </a:rPr>
              <a:t>作为表达式</a:t>
            </a:r>
            <a:r>
              <a:rPr lang="zh-CN" altLang="en-US" dirty="0"/>
              <a:t>求出的值不同：</a:t>
            </a:r>
            <a:endParaRPr lang="zh-CN" altLang="en-US" dirty="0"/>
          </a:p>
          <a:p>
            <a:pPr marL="827405" lvl="1">
              <a:buNone/>
            </a:pPr>
            <a:r>
              <a:rPr lang="zh-CN" altLang="en-US" dirty="0"/>
              <a:t>前置写法 </a:t>
            </a:r>
            <a:r>
              <a:rPr lang="en-US" altLang="zh-CN" dirty="0"/>
              <a:t>++k </a:t>
            </a:r>
            <a:r>
              <a:rPr lang="zh-CN" altLang="en-US" dirty="0"/>
              <a:t>求出的是 </a:t>
            </a:r>
            <a:r>
              <a:rPr lang="en-US" altLang="zh-CN" dirty="0"/>
              <a:t>k </a:t>
            </a:r>
            <a:r>
              <a:rPr lang="zh-CN" altLang="en-US" dirty="0"/>
              <a:t>加 </a:t>
            </a:r>
            <a:r>
              <a:rPr lang="en-US" altLang="zh-CN" dirty="0"/>
              <a:t>1 </a:t>
            </a:r>
            <a:r>
              <a:rPr lang="zh-CN" altLang="en-US" dirty="0"/>
              <a:t>之</a:t>
            </a:r>
            <a:r>
              <a:rPr lang="zh-CN" altLang="en-US" dirty="0">
                <a:solidFill>
                  <a:schemeClr val="accent2"/>
                </a:solidFill>
              </a:rPr>
              <a:t>后</a:t>
            </a:r>
            <a:r>
              <a:rPr lang="zh-CN" altLang="en-US" dirty="0"/>
              <a:t>的值；</a:t>
            </a:r>
            <a:endParaRPr lang="zh-CN" altLang="en-US" dirty="0"/>
          </a:p>
          <a:p>
            <a:pPr marL="827405" lvl="1">
              <a:buNone/>
            </a:pPr>
            <a:r>
              <a:rPr lang="zh-CN" altLang="en-US" dirty="0"/>
              <a:t>后置写法 </a:t>
            </a:r>
            <a:r>
              <a:rPr lang="en-US" altLang="zh-CN" dirty="0"/>
              <a:t>k++ </a:t>
            </a:r>
            <a:r>
              <a:rPr lang="zh-CN" altLang="en-US" dirty="0"/>
              <a:t>的值是 </a:t>
            </a:r>
            <a:r>
              <a:rPr lang="en-US" altLang="zh-CN" dirty="0"/>
              <a:t>k </a:t>
            </a:r>
            <a:r>
              <a:rPr lang="zh-CN" altLang="en-US" dirty="0"/>
              <a:t>加 </a:t>
            </a:r>
            <a:r>
              <a:rPr lang="en-US" altLang="zh-CN" dirty="0"/>
              <a:t>1 </a:t>
            </a:r>
            <a:r>
              <a:rPr lang="zh-CN" altLang="en-US" dirty="0"/>
              <a:t>之</a:t>
            </a:r>
            <a:r>
              <a:rPr lang="zh-CN" altLang="en-US" dirty="0">
                <a:solidFill>
                  <a:schemeClr val="accent2"/>
                </a:solidFill>
              </a:rPr>
              <a:t>前</a:t>
            </a:r>
            <a:r>
              <a:rPr lang="zh-CN" altLang="en-US" dirty="0"/>
              <a:t>的值。</a:t>
            </a:r>
            <a:endParaRPr lang="zh-CN" altLang="en-US" dirty="0"/>
          </a:p>
          <a:p>
            <a:pPr marL="827405" lvl="1">
              <a:buNone/>
            </a:pPr>
            <a:r>
              <a:rPr lang="zh-CN" altLang="en-US" dirty="0"/>
              <a:t>减量操作情况也类似。</a:t>
            </a:r>
            <a:endParaRPr lang="zh-CN" altLang="en-US" dirty="0"/>
          </a:p>
          <a:p>
            <a:pPr marL="0" indent="0">
              <a:buNone/>
            </a:pPr>
            <a:endParaRPr lang="zh-CN" altLang="en-US" sz="2400" dirty="0"/>
          </a:p>
          <a:p>
            <a:pPr marL="0" indent="0">
              <a:buNone/>
            </a:pPr>
            <a:r>
              <a:rPr lang="en-US" altLang="zh-CN" sz="2400"/>
              <a:t>k = 2;</a:t>
            </a:r>
            <a:endParaRPr lang="en-US" altLang="zh-CN" sz="2400"/>
          </a:p>
          <a:p>
            <a:pPr marL="0" indent="0">
              <a:buNone/>
            </a:pPr>
            <a:r>
              <a:rPr lang="en-US" altLang="zh-CN" sz="2400" dirty="0"/>
              <a:t>m = 2 + ++k;    // k</a:t>
            </a:r>
            <a:r>
              <a:rPr lang="zh-CN" altLang="en-US" sz="2400" dirty="0"/>
              <a:t>变为</a:t>
            </a:r>
            <a:r>
              <a:rPr lang="en-US" altLang="zh-CN" sz="2400" dirty="0"/>
              <a:t>3</a:t>
            </a:r>
            <a:r>
              <a:rPr lang="zh-CN" altLang="en-US" sz="2400" dirty="0"/>
              <a:t>，</a:t>
            </a:r>
            <a:r>
              <a:rPr lang="en-US" altLang="zh-CN" sz="2400" dirty="0"/>
              <a:t>m</a:t>
            </a:r>
            <a:r>
              <a:rPr lang="zh-CN" altLang="en-US" sz="2400" dirty="0"/>
              <a:t>为</a:t>
            </a:r>
            <a:r>
              <a:rPr lang="en-US" altLang="zh-CN" sz="2400" dirty="0"/>
              <a:t>5</a:t>
            </a:r>
            <a:r>
              <a:rPr lang="zh-CN" altLang="en-US" sz="2400" dirty="0"/>
              <a:t>（ </a:t>
            </a:r>
            <a:r>
              <a:rPr lang="en-US" altLang="zh-CN" sz="2400" dirty="0"/>
              <a:t>++k </a:t>
            </a:r>
            <a:r>
              <a:rPr lang="zh-CN" altLang="en-US" sz="2400" dirty="0"/>
              <a:t>的值是加</a:t>
            </a:r>
            <a:r>
              <a:rPr lang="en-US" altLang="zh-CN" sz="2400" dirty="0"/>
              <a:t>1</a:t>
            </a:r>
            <a:r>
              <a:rPr lang="zh-CN" altLang="en-US" sz="2400" dirty="0"/>
              <a:t>之后的值） </a:t>
            </a:r>
            <a:endParaRPr lang="zh-CN" altLang="en-US" sz="2400" dirty="0"/>
          </a:p>
          <a:p>
            <a:pPr marL="0" indent="0">
              <a:buNone/>
            </a:pPr>
            <a:r>
              <a:rPr lang="en-US" altLang="zh-CN" sz="2400" dirty="0"/>
              <a:t>n = 3 + k++;    // k</a:t>
            </a:r>
            <a:r>
              <a:rPr lang="zh-CN" altLang="en-US" sz="2400" dirty="0"/>
              <a:t>变为</a:t>
            </a:r>
            <a:r>
              <a:rPr lang="en-US" altLang="zh-CN" sz="2400" dirty="0"/>
              <a:t>4</a:t>
            </a:r>
            <a:r>
              <a:rPr lang="zh-CN" altLang="en-US" sz="2400" dirty="0"/>
              <a:t>，</a:t>
            </a:r>
            <a:r>
              <a:rPr lang="en-US" altLang="zh-CN" sz="2400" dirty="0"/>
              <a:t>n</a:t>
            </a:r>
            <a:r>
              <a:rPr lang="zh-CN" altLang="en-US" sz="2400" dirty="0"/>
              <a:t>为</a:t>
            </a:r>
            <a:r>
              <a:rPr lang="en-US" altLang="zh-CN" sz="2400" dirty="0"/>
              <a:t>6</a:t>
            </a:r>
            <a:r>
              <a:rPr lang="zh-CN" altLang="en-US" sz="2400" dirty="0"/>
              <a:t>（ </a:t>
            </a:r>
            <a:r>
              <a:rPr lang="en-US" altLang="zh-CN" sz="2400" dirty="0"/>
              <a:t>k++ </a:t>
            </a:r>
            <a:r>
              <a:rPr lang="zh-CN" altLang="en-US" sz="2400" dirty="0"/>
              <a:t>的值是加</a:t>
            </a:r>
            <a:r>
              <a:rPr lang="en-US" altLang="zh-CN" sz="2400" dirty="0"/>
              <a:t>1</a:t>
            </a:r>
            <a:r>
              <a:rPr lang="zh-CN" altLang="en-US" sz="2400" dirty="0"/>
              <a:t>之前的值）</a:t>
            </a:r>
            <a:endParaRPr lang="zh-CN" altLang="en-US" sz="2400" dirty="0"/>
          </a:p>
          <a:p>
            <a:pPr marL="0" indent="0">
              <a:buNone/>
            </a:pPr>
            <a:endParaRPr lang="zh-CN" altLang="en-US" sz="2400" dirty="0"/>
          </a:p>
          <a:p>
            <a:pPr marL="0" indent="0">
              <a:buNone/>
            </a:pPr>
            <a:r>
              <a:rPr lang="zh-CN" altLang="en-US" sz="2400" dirty="0">
                <a:ea typeface="楷体" panose="02010609060101010101" pitchFamily="49" charset="-122"/>
              </a:rPr>
              <a:t>可以这样通俗（而不严格）地理解：</a:t>
            </a:r>
            <a:endParaRPr lang="zh-CN" altLang="en-US" sz="2400" dirty="0">
              <a:ea typeface="楷体" panose="02010609060101010101" pitchFamily="49" charset="-122"/>
            </a:endParaRPr>
          </a:p>
          <a:p>
            <a:pPr marL="0" indent="0">
              <a:buNone/>
            </a:pPr>
            <a:r>
              <a:rPr lang="zh-CN" altLang="en-US" sz="2400" dirty="0">
                <a:ea typeface="楷体" panose="02010609060101010101" pitchFamily="49" charset="-122"/>
              </a:rPr>
              <a:t>前置写法是先执行增减量运算、后做其它运算；</a:t>
            </a:r>
            <a:endParaRPr lang="zh-CN" altLang="en-US" sz="2400" dirty="0">
              <a:ea typeface="楷体" panose="02010609060101010101" pitchFamily="49" charset="-122"/>
            </a:endParaRPr>
          </a:p>
          <a:p>
            <a:pPr marL="0" indent="0">
              <a:buNone/>
            </a:pPr>
            <a:r>
              <a:rPr lang="zh-CN" altLang="en-US" sz="2400" dirty="0">
                <a:ea typeface="楷体" panose="02010609060101010101" pitchFamily="49" charset="-122"/>
              </a:rPr>
              <a:t>后置写法是先做其它运算、后做增减量运算</a:t>
            </a:r>
            <a:endParaRPr lang="zh-CN" altLang="en-US" sz="2400" dirty="0">
              <a:ea typeface="楷体" panose="02010609060101010101" pitchFamily="49" charset="-122"/>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6419" name="文本占位符 316418"/>
          <p:cNvSpPr>
            <a:spLocks noGrp="1"/>
          </p:cNvSpPr>
          <p:nvPr>
            <p:ph type="body" idx="1"/>
          </p:nvPr>
        </p:nvSpPr>
        <p:spPr>
          <a:xfrm>
            <a:off x="468313" y="333375"/>
            <a:ext cx="8207375" cy="6048375"/>
          </a:xfrm>
        </p:spPr>
        <p:txBody>
          <a:bodyPr/>
          <a:lstStyle/>
          <a:p>
            <a:pPr marL="0" indent="0">
              <a:spcBef>
                <a:spcPct val="0"/>
              </a:spcBef>
              <a:buNone/>
            </a:pPr>
            <a:r>
              <a:rPr lang="zh-CN" altLang="en-US" sz="2400" b="0" dirty="0">
                <a:latin typeface="Cambria" panose="02040503050406030204" pitchFamily="18" charset="0"/>
                <a:ea typeface="华文中宋" panose="02010600040101010101" charset="-122"/>
                <a:cs typeface="Cambria" panose="02040503050406030204" pitchFamily="18" charset="0"/>
              </a:rPr>
              <a:t>【例</a:t>
            </a:r>
            <a:r>
              <a:rPr lang="en-US" altLang="zh-CN" sz="2400" b="0" dirty="0">
                <a:latin typeface="Cambria" panose="02040503050406030204" pitchFamily="18" charset="0"/>
                <a:ea typeface="华文中宋" panose="02010600040101010101" charset="-122"/>
                <a:cs typeface="Cambria" panose="02040503050406030204" pitchFamily="18" charset="0"/>
              </a:rPr>
              <a:t>3-3</a:t>
            </a:r>
            <a:r>
              <a:rPr lang="zh-CN" altLang="en-US" sz="2400" b="0" dirty="0">
                <a:latin typeface="Cambria" panose="02040503050406030204" pitchFamily="18" charset="0"/>
                <a:ea typeface="华文中宋" panose="02010600040101010101" charset="-122"/>
                <a:cs typeface="Cambria" panose="02040503050406030204" pitchFamily="18" charset="0"/>
              </a:rPr>
              <a:t>】为了让读者对上述的变量操作和相关运算符有更深刻的理解，下面提供一个简单的测试程序（读者也可以自行编写更多语句进行测试）。</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rPr>
              <a:t>int</a:t>
            </a:r>
            <a:r>
              <a:rPr lang="en-US" altLang="zh-CN" sz="2400" b="0">
                <a:latin typeface="Cambria" panose="02040503050406030204" pitchFamily="18" charset="0"/>
                <a:ea typeface="华文中宋" panose="02010600040101010101" charset="-122"/>
                <a:cs typeface="Cambria" panose="02040503050406030204" pitchFamily="18" charset="0"/>
              </a:rPr>
              <a:t> main() {</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rPr>
              <a:t>    cout</a:t>
            </a:r>
            <a:r>
              <a:rPr lang="en-US" altLang="zh-CN" sz="2400" b="0" dirty="0">
                <a:latin typeface="Cambria" panose="02040503050406030204" pitchFamily="18" charset="0"/>
                <a:ea typeface="华文中宋" panose="02010600040101010101" charset="-122"/>
                <a:cs typeface="Cambria" panose="02040503050406030204" pitchFamily="18" charset="0"/>
              </a:rPr>
              <a:t> &lt;&lt; "</a:t>
            </a:r>
            <a:r>
              <a:rPr lang="zh-CN" altLang="en-US" sz="2400" b="0" dirty="0">
                <a:latin typeface="Cambria" panose="02040503050406030204" pitchFamily="18" charset="0"/>
                <a:ea typeface="华文中宋" panose="02010600040101010101" charset="-122"/>
                <a:cs typeface="Cambria" panose="02040503050406030204" pitchFamily="18" charset="0"/>
              </a:rPr>
              <a:t>变量相关知识测试</a:t>
            </a:r>
            <a:r>
              <a:rPr lang="en-US" altLang="zh-CN" sz="2400" b="0" err="1">
                <a:latin typeface="Cambria" panose="02040503050406030204" pitchFamily="18" charset="0"/>
                <a:ea typeface="华文中宋" panose="02010600040101010101" charset="-122"/>
                <a:cs typeface="Cambria" panose="02040503050406030204" pitchFamily="18" charset="0"/>
              </a:rPr>
              <a:t>" &lt;&lt; endl &lt;&lt; endl</a:t>
            </a:r>
            <a:r>
              <a:rPr lang="en-US" altLang="zh-CN" sz="2400" b="0">
                <a:latin typeface="Cambria" panose="02040503050406030204" pitchFamily="18" charset="0"/>
                <a:ea typeface="华文中宋" panose="02010600040101010101" charset="-122"/>
                <a:cs typeface="Cambria" panose="02040503050406030204" pitchFamily="18" charset="0"/>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rPr>
              <a: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rPr>
              <a:t>int m, n;</a:t>
            </a:r>
            <a:r>
              <a:rPr lang="en-US" altLang="zh-CN" sz="2400" b="0" dirty="0">
                <a:latin typeface="Cambria" panose="02040503050406030204" pitchFamily="18" charset="0"/>
                <a:ea typeface="华文中宋" panose="02010600040101010101" charset="-122"/>
                <a:cs typeface="Cambria" panose="02040503050406030204" pitchFamily="18" charset="0"/>
              </a:rPr>
              <a:t>  //</a:t>
            </a:r>
            <a:r>
              <a:rPr lang="zh-CN" altLang="en-US" sz="2400" b="0" dirty="0">
                <a:latin typeface="Cambria" panose="02040503050406030204" pitchFamily="18" charset="0"/>
                <a:ea typeface="华文中宋" panose="02010600040101010101" charset="-122"/>
                <a:cs typeface="Cambria" panose="02040503050406030204" pitchFamily="18" charset="0"/>
              </a:rPr>
              <a:t>定义变量</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zh-CN" altLang="en-US" sz="2400" b="0" dirty="0">
                <a:latin typeface="Cambria" panose="02040503050406030204" pitchFamily="18" charset="0"/>
                <a:ea typeface="华文中宋" panose="02010600040101010101" charset="-122"/>
                <a:cs typeface="Cambria" panose="02040503050406030204" pitchFamily="18" charset="0"/>
              </a:rPr>
              <a:t>    </a:t>
            </a:r>
            <a:r>
              <a:rPr lang="en-US" altLang="zh-CN" sz="2400" b="0" err="1">
                <a:latin typeface="Cambria" panose="02040503050406030204" pitchFamily="18" charset="0"/>
                <a:ea typeface="华文中宋" panose="02010600040101010101" charset="-122"/>
                <a:cs typeface="Cambria" panose="02040503050406030204" pitchFamily="18" charset="0"/>
              </a:rPr>
              <a:t>cout</a:t>
            </a:r>
            <a:r>
              <a:rPr lang="en-US" altLang="zh-CN" sz="2400" b="0" dirty="0">
                <a:latin typeface="Cambria" panose="02040503050406030204" pitchFamily="18" charset="0"/>
                <a:ea typeface="华文中宋" panose="02010600040101010101" charset="-122"/>
                <a:cs typeface="Cambria" panose="02040503050406030204" pitchFamily="18" charset="0"/>
              </a:rPr>
              <a:t> &lt;&lt; "</a:t>
            </a:r>
            <a:r>
              <a:rPr lang="zh-CN" altLang="en-US" sz="2400" b="0" dirty="0">
                <a:latin typeface="Cambria" panose="02040503050406030204" pitchFamily="18" charset="0"/>
                <a:ea typeface="华文中宋" panose="02010600040101010101" charset="-122"/>
                <a:cs typeface="Cambria" panose="02040503050406030204" pitchFamily="18" charset="0"/>
              </a:rPr>
              <a:t>定义后未赋初值：</a:t>
            </a:r>
            <a:r>
              <a:rPr lang="en-US" altLang="zh-CN" sz="2400" b="0" err="1">
                <a:latin typeface="Cambria" panose="02040503050406030204" pitchFamily="18" charset="0"/>
                <a:ea typeface="华文中宋" panose="02010600040101010101" charset="-122"/>
                <a:cs typeface="Cambria" panose="02040503050406030204" pitchFamily="18" charset="0"/>
              </a:rPr>
              <a:t>m= " &lt;&lt; m &lt;&lt; " n= " &lt;&lt; n &lt;&lt; endl &lt;&lt; endl</a:t>
            </a:r>
            <a:r>
              <a:rPr lang="en-US" altLang="zh-CN" sz="2400" b="0">
                <a:latin typeface="Cambria" panose="02040503050406030204" pitchFamily="18" charset="0"/>
                <a:ea typeface="华文中宋" panose="02010600040101010101" charset="-122"/>
                <a:cs typeface="Cambria" panose="02040503050406030204" pitchFamily="18" charset="0"/>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000" b="0" dirty="0">
                <a:latin typeface="Cambria" panose="02040503050406030204" pitchFamily="18" charset="0"/>
                <a:ea typeface="华文中宋" panose="02010600040101010101" charset="-122"/>
                <a:cs typeface="Cambria" panose="02040503050406030204" pitchFamily="18" charset="0"/>
              </a:rPr>
              <a:t>    //</a:t>
            </a:r>
            <a:r>
              <a:rPr lang="zh-CN" altLang="en-US" sz="2000" b="0" dirty="0">
                <a:latin typeface="Cambria" panose="02040503050406030204" pitchFamily="18" charset="0"/>
                <a:ea typeface="华文中宋" panose="02010600040101010101" charset="-122"/>
                <a:cs typeface="Cambria" panose="02040503050406030204" pitchFamily="18" charset="0"/>
              </a:rPr>
              <a:t>未赋初值就取值，错误！运行时所输出的</a:t>
            </a:r>
            <a:r>
              <a:rPr lang="en-US" altLang="zh-CN" sz="2000" b="0" dirty="0">
                <a:latin typeface="Cambria" panose="02040503050406030204" pitchFamily="18" charset="0"/>
                <a:ea typeface="华文中宋" panose="02010600040101010101" charset="-122"/>
                <a:cs typeface="Cambria" panose="02040503050406030204" pitchFamily="18" charset="0"/>
              </a:rPr>
              <a:t>m</a:t>
            </a:r>
            <a:r>
              <a:rPr lang="zh-CN" altLang="en-US" sz="2000" b="0" dirty="0">
                <a:latin typeface="Cambria" panose="02040503050406030204" pitchFamily="18" charset="0"/>
                <a:ea typeface="华文中宋" panose="02010600040101010101" charset="-122"/>
                <a:cs typeface="Cambria" panose="02040503050406030204" pitchFamily="18" charset="0"/>
              </a:rPr>
              <a:t>和</a:t>
            </a:r>
            <a:r>
              <a:rPr lang="en-US" altLang="zh-CN" sz="2000" b="0" dirty="0">
                <a:latin typeface="Cambria" panose="02040503050406030204" pitchFamily="18" charset="0"/>
                <a:ea typeface="华文中宋" panose="02010600040101010101" charset="-122"/>
                <a:cs typeface="Cambria" panose="02040503050406030204" pitchFamily="18" charset="0"/>
              </a:rPr>
              <a:t>n</a:t>
            </a:r>
            <a:r>
              <a:rPr lang="zh-CN" altLang="en-US" sz="2000" b="0" dirty="0">
                <a:latin typeface="Cambria" panose="02040503050406030204" pitchFamily="18" charset="0"/>
                <a:ea typeface="华文中宋" panose="02010600040101010101" charset="-122"/>
                <a:cs typeface="Cambria" panose="02040503050406030204" pitchFamily="18" charset="0"/>
              </a:rPr>
              <a:t>的值无法预料</a:t>
            </a:r>
            <a:endParaRPr lang="zh-CN" altLang="en-US" sz="20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zh-CN" altLang="en-US" sz="2400" b="0" dirty="0">
                <a:latin typeface="Cambria" panose="02040503050406030204" pitchFamily="18" charset="0"/>
                <a:ea typeface="华文中宋" panose="02010600040101010101" charset="-122"/>
                <a:cs typeface="Cambria" panose="02040503050406030204" pitchFamily="18" charset="0"/>
              </a:rPr>
              <a:t>    </a:t>
            </a:r>
            <a:r>
              <a:rPr lang="en-US" altLang="zh-CN" sz="2400" b="0" dirty="0">
                <a:latin typeface="Cambria" panose="02040503050406030204" pitchFamily="18" charset="0"/>
                <a:ea typeface="华文中宋" panose="02010600040101010101" charset="-122"/>
                <a:cs typeface="Cambria" panose="02040503050406030204" pitchFamily="18" charset="0"/>
              </a:rPr>
              <a:t>m = 5;    //</a:t>
            </a:r>
            <a:r>
              <a:rPr lang="zh-CN" altLang="en-US" sz="2400" b="0" dirty="0">
                <a:latin typeface="Cambria" panose="02040503050406030204" pitchFamily="18" charset="0"/>
                <a:ea typeface="华文中宋" panose="02010600040101010101" charset="-122"/>
                <a:cs typeface="Cambria" panose="02040503050406030204" pitchFamily="18" charset="0"/>
              </a:rPr>
              <a:t>正常赋值</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zh-CN" altLang="en-US" sz="2400" b="0" dirty="0">
                <a:latin typeface="Cambria" panose="02040503050406030204" pitchFamily="18" charset="0"/>
                <a:ea typeface="华文中宋" panose="02010600040101010101" charset="-122"/>
                <a:cs typeface="Cambria" panose="02040503050406030204" pitchFamily="18" charset="0"/>
              </a:rPr>
              <a:t>    </a:t>
            </a:r>
            <a:r>
              <a:rPr lang="en-US" altLang="zh-CN" sz="2400" b="0" dirty="0">
                <a:latin typeface="Cambria" panose="02040503050406030204" pitchFamily="18" charset="0"/>
                <a:ea typeface="华文中宋" panose="02010600040101010101" charset="-122"/>
                <a:cs typeface="Cambria" panose="02040503050406030204" pitchFamily="18" charset="0"/>
              </a:rPr>
              <a:t>n = 5.5;  //</a:t>
            </a:r>
            <a:r>
              <a:rPr lang="zh-CN" altLang="en-US" sz="2400" b="0" dirty="0">
                <a:latin typeface="Cambria" panose="02040503050406030204" pitchFamily="18" charset="0"/>
                <a:ea typeface="华文中宋" panose="02010600040101010101" charset="-122"/>
                <a:cs typeface="Cambria" panose="02040503050406030204" pitchFamily="18" charset="0"/>
              </a:rPr>
              <a:t>赋值时有类型转换</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zh-CN" altLang="en-US" sz="2400" b="0" dirty="0">
                <a:latin typeface="Cambria" panose="02040503050406030204" pitchFamily="18" charset="0"/>
                <a:ea typeface="华文中宋" panose="02010600040101010101" charset="-122"/>
                <a:cs typeface="Cambria" panose="02040503050406030204" pitchFamily="18" charset="0"/>
              </a:rPr>
              <a:t>    </a:t>
            </a:r>
            <a:r>
              <a:rPr lang="en-US" altLang="zh-CN" sz="2400" b="0" err="1">
                <a:latin typeface="Cambria" panose="02040503050406030204" pitchFamily="18" charset="0"/>
                <a:ea typeface="华文中宋" panose="02010600040101010101" charset="-122"/>
                <a:cs typeface="Cambria" panose="02040503050406030204" pitchFamily="18" charset="0"/>
              </a:rPr>
              <a:t>cout</a:t>
            </a:r>
            <a:r>
              <a:rPr lang="en-US" altLang="zh-CN" sz="2400" b="0" dirty="0">
                <a:latin typeface="Cambria" panose="02040503050406030204" pitchFamily="18" charset="0"/>
                <a:ea typeface="华文中宋" panose="02010600040101010101" charset="-122"/>
                <a:cs typeface="Cambria" panose="02040503050406030204" pitchFamily="18" charset="0"/>
              </a:rPr>
              <a:t> &lt;&lt; "</a:t>
            </a:r>
            <a:r>
              <a:rPr lang="zh-CN" altLang="en-US" sz="2400" b="0" dirty="0">
                <a:latin typeface="Cambria" panose="02040503050406030204" pitchFamily="18" charset="0"/>
                <a:ea typeface="华文中宋" panose="02010600040101010101" charset="-122"/>
                <a:cs typeface="Cambria" panose="02040503050406030204" pitchFamily="18" charset="0"/>
              </a:rPr>
              <a:t>已赋初值：</a:t>
            </a:r>
            <a:r>
              <a:rPr lang="en-US" altLang="zh-CN" sz="2400" b="0" err="1">
                <a:latin typeface="Cambria" panose="02040503050406030204" pitchFamily="18" charset="0"/>
                <a:ea typeface="华文中宋" panose="02010600040101010101" charset="-122"/>
                <a:cs typeface="Cambria" panose="02040503050406030204" pitchFamily="18" charset="0"/>
              </a:rPr>
              <a:t>m = " &lt;&lt; m &lt;&lt; "\t n = " &lt;&lt; n &lt;&lt; endl &lt;&lt; endl</a:t>
            </a:r>
            <a:r>
              <a:rPr lang="en-US" altLang="zh-CN" sz="2400" b="0">
                <a:latin typeface="Cambria" panose="02040503050406030204" pitchFamily="18" charset="0"/>
                <a:ea typeface="华文中宋" panose="02010600040101010101" charset="-122"/>
                <a:cs typeface="Cambria" panose="02040503050406030204" pitchFamily="18" charset="0"/>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rPr>
              <a: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rPr>
              <a:t>m = m + 1;</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rPr>
              <a:t>    cout</a:t>
            </a:r>
            <a:r>
              <a:rPr lang="en-US" altLang="zh-CN" sz="2400" b="0" dirty="0">
                <a:latin typeface="Cambria" panose="02040503050406030204" pitchFamily="18" charset="0"/>
                <a:ea typeface="华文中宋" panose="02010600040101010101" charset="-122"/>
                <a:cs typeface="Cambria" panose="02040503050406030204" pitchFamily="18" charset="0"/>
              </a:rPr>
              <a:t> &lt;&lt; "m </a:t>
            </a:r>
            <a:r>
              <a:rPr lang="zh-CN" altLang="en-US" sz="2400" b="0" dirty="0">
                <a:latin typeface="Cambria" panose="02040503050406030204" pitchFamily="18" charset="0"/>
                <a:ea typeface="华文中宋" panose="02010600040101010101" charset="-122"/>
                <a:cs typeface="Cambria" panose="02040503050406030204" pitchFamily="18" charset="0"/>
              </a:rPr>
              <a:t>再次赋值之后：</a:t>
            </a:r>
            <a:r>
              <a:rPr lang="en-US" altLang="zh-CN" sz="2400" b="0" err="1">
                <a:latin typeface="Cambria" panose="02040503050406030204" pitchFamily="18" charset="0"/>
                <a:ea typeface="华文中宋" panose="02010600040101010101" charset="-122"/>
                <a:cs typeface="Cambria" panose="02040503050406030204" pitchFamily="18" charset="0"/>
              </a:rPr>
              <a:t>m = " &lt;&lt; m &lt;&lt;endl &lt;&lt; endl</a:t>
            </a:r>
            <a:r>
              <a:rPr lang="en-US" altLang="zh-CN" sz="2400" b="0">
                <a:latin typeface="Cambria" panose="02040503050406030204" pitchFamily="18" charset="0"/>
                <a:ea typeface="华文中宋" panose="02010600040101010101" charset="-122"/>
                <a:cs typeface="Cambria" panose="02040503050406030204" pitchFamily="18" charset="0"/>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endParaRPr lang="en-US" altLang="zh-CN" sz="2400" b="0">
              <a:latin typeface="Cambria" panose="02040503050406030204" pitchFamily="18" charset="0"/>
              <a:ea typeface="华文中宋" panose="02010600040101010101" charset="-122"/>
              <a:cs typeface="Cambria" panose="02040503050406030204" pitchFamily="18" charset="0"/>
            </a:endParaRPr>
          </a:p>
        </p:txBody>
      </p:sp>
      <p:sp>
        <p:nvSpPr>
          <p:cNvPr id="4" name="右箭头 3"/>
          <p:cNvSpPr/>
          <p:nvPr/>
        </p:nvSpPr>
        <p:spPr>
          <a:xfrm>
            <a:off x="8388985" y="5517515"/>
            <a:ext cx="647700" cy="648335"/>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续</a:t>
            </a:r>
            <a:endParaRPr lang="zh-CN" altLang="en-US">
              <a:solidFill>
                <a:schemeClr val="tx1"/>
              </a:solidFill>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8630" y="687070"/>
            <a:ext cx="8207375" cy="5694680"/>
          </a:xfrm>
        </p:spPr>
        <p:txBody>
          <a:bodyPr/>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 &lt;&lt; "</a:t>
            </a:r>
            <a:r>
              <a:rPr lang="zh-CN" altLang="en-US" sz="2400" b="0" dirty="0">
                <a:latin typeface="Cambria" panose="02040503050406030204" pitchFamily="18" charset="0"/>
                <a:ea typeface="华文中宋" panose="02010600040101010101" charset="-122"/>
                <a:cs typeface="Cambria" panose="02040503050406030204" pitchFamily="18" charset="0"/>
                <a:sym typeface="+mn-ea"/>
              </a:rPr>
              <a:t>赋值表达式的值</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 " &lt;&lt;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(m = 5)</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  &lt;&lt; "  " &lt;&lt;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(n = 5.5)</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 &lt;&lt; "\n</a:t>
            </a:r>
            <a:r>
              <a:rPr lang="zh-CN" altLang="en-US" sz="2400" b="0" dirty="0">
                <a:latin typeface="Cambria" panose="02040503050406030204" pitchFamily="18" charset="0"/>
                <a:ea typeface="华文中宋" panose="02010600040101010101" charset="-122"/>
                <a:cs typeface="Cambria" panose="02040503050406030204" pitchFamily="18" charset="0"/>
                <a:sym typeface="+mn-ea"/>
              </a:rPr>
              <a:t>测试复合赋值运算符</a:t>
            </a:r>
            <a:r>
              <a:rPr lang="en-US" altLang="zh-CN" sz="2400" b="0">
                <a:latin typeface="Cambria" panose="02040503050406030204" pitchFamily="18" charset="0"/>
                <a:ea typeface="华文中宋" panose="02010600040101010101" charset="-122"/>
                <a:cs typeface="Cambria" panose="02040503050406030204" pitchFamily="18" charset="0"/>
                <a:sym typeface="+mn-ea"/>
              </a:rPr>
              <a:t>\n"; </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sym typeface="+mn-ea"/>
              </a:rPr>
              <a:t>    m</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 -=</a:t>
            </a:r>
            <a:r>
              <a:rPr lang="en-US" altLang="zh-CN" sz="2400" b="0">
                <a:latin typeface="Cambria" panose="02040503050406030204" pitchFamily="18" charset="0"/>
                <a:ea typeface="华文中宋" panose="02010600040101010101" charset="-122"/>
                <a:cs typeface="Cambria" panose="02040503050406030204" pitchFamily="18" charset="0"/>
                <a:sym typeface="+mn-ea"/>
              </a:rPr>
              <a:t> 4;</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 &lt;&lt; "m -= 4 </a:t>
            </a:r>
            <a:r>
              <a:rPr lang="zh-CN" altLang="en-US" sz="2400" b="0" dirty="0">
                <a:latin typeface="Cambria" panose="02040503050406030204" pitchFamily="18" charset="0"/>
                <a:ea typeface="华文中宋" panose="02010600040101010101" charset="-122"/>
                <a:cs typeface="Cambria" panose="02040503050406030204" pitchFamily="18" charset="0"/>
                <a:sym typeface="+mn-ea"/>
              </a:rPr>
              <a:t>之后</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:\t" &lt;&lt; m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sym typeface="+mn-ea"/>
              </a:rPr>
              <a:t>    n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a:t>
            </a:r>
            <a:r>
              <a:rPr lang="en-US" altLang="zh-CN" sz="2400" b="0">
                <a:solidFill>
                  <a:schemeClr val="accent2"/>
                </a:solidFill>
                <a:latin typeface="Cambria" panose="02040503050406030204" pitchFamily="18" charset="0"/>
                <a:ea typeface="华文中宋" panose="02010600040101010101" charset="-122"/>
                <a:cs typeface="Cambria" panose="02040503050406030204" pitchFamily="18" charset="0"/>
                <a:sym typeface="+mn-ea"/>
              </a:rPr>
              <a:t> </a:t>
            </a:r>
            <a:r>
              <a:rPr lang="en-US" altLang="zh-CN" sz="2400" b="0">
                <a:latin typeface="Cambria" panose="02040503050406030204" pitchFamily="18" charset="0"/>
                <a:ea typeface="华文中宋" panose="02010600040101010101" charset="-122"/>
                <a:cs typeface="Cambria" panose="02040503050406030204" pitchFamily="18" charset="0"/>
                <a:sym typeface="+mn-ea"/>
              </a:rPr>
              <a:t>2;</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 &lt;&lt; "n *= 2 </a:t>
            </a:r>
            <a:r>
              <a:rPr lang="zh-CN" altLang="en-US" sz="2400" b="0" dirty="0">
                <a:latin typeface="Cambria" panose="02040503050406030204" pitchFamily="18" charset="0"/>
                <a:ea typeface="华文中宋" panose="02010600040101010101" charset="-122"/>
                <a:cs typeface="Cambria" panose="02040503050406030204" pitchFamily="18" charset="0"/>
                <a:sym typeface="+mn-ea"/>
              </a:rPr>
              <a:t>之后</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:\t" &lt;&lt; n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a:t>
            </a:r>
            <a:r>
              <a:rPr lang="en-US" altLang="zh-CN" sz="2400" b="0" dirty="0">
                <a:latin typeface="Cambria" panose="02040503050406030204" pitchFamily="18" charset="0"/>
                <a:ea typeface="华文中宋" panose="02010600040101010101" charset="-122"/>
                <a:cs typeface="Cambria" panose="02040503050406030204" pitchFamily="18" charset="0"/>
                <a:sym typeface="+mn-ea"/>
              </a:rPr>
              <a:t> &lt;&lt; "\n</a:t>
            </a:r>
            <a:r>
              <a:rPr lang="zh-CN" altLang="en-US" sz="2400" b="0" dirty="0">
                <a:latin typeface="Cambria" panose="02040503050406030204" pitchFamily="18" charset="0"/>
                <a:ea typeface="华文中宋" panose="02010600040101010101" charset="-122"/>
                <a:cs typeface="Cambria" panose="02040503050406030204" pitchFamily="18" charset="0"/>
                <a:sym typeface="+mn-ea"/>
              </a:rPr>
              <a:t>测试增量减量运算符的前置和后置写法</a:t>
            </a:r>
            <a:r>
              <a:rPr lang="en-US" altLang="zh-CN" sz="2400" b="0">
                <a:latin typeface="Cambria" panose="02040503050406030204" pitchFamily="18" charset="0"/>
                <a:ea typeface="华文中宋" panose="02010600040101010101" charset="-122"/>
                <a:cs typeface="Cambria" panose="02040503050406030204" pitchFamily="18" charset="0"/>
                <a:sym typeface="+mn-ea"/>
              </a:rPr>
              <a:t>\n"; </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sym typeface="+mn-ea"/>
              </a:rPr>
              <a: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m = n = 8</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 &lt;&lt; "m = " &lt;&lt; m &lt;&lt; "  n = " &lt;&lt; n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 &lt;&lt; "++m : " &lt;&lt;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++m</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 &lt;&lt; "n++ : " &lt;&lt; </a:t>
            </a:r>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n++</a:t>
            </a:r>
            <a:r>
              <a:rPr lang="en-US" altLang="zh-CN" sz="2400" b="0" err="1">
                <a:latin typeface="Cambria" panose="02040503050406030204" pitchFamily="18" charset="0"/>
                <a:ea typeface="华文中宋" panose="02010600040101010101" charset="-122"/>
                <a:cs typeface="Cambria" panose="02040503050406030204" pitchFamily="18" charset="0"/>
                <a:sym typeface="+mn-ea"/>
              </a:rPr>
              <a:t>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err="1">
                <a:latin typeface="Cambria" panose="02040503050406030204" pitchFamily="18" charset="0"/>
                <a:ea typeface="华文中宋" panose="02010600040101010101" charset="-122"/>
                <a:cs typeface="Cambria" panose="02040503050406030204" pitchFamily="18" charset="0"/>
                <a:sym typeface="+mn-ea"/>
              </a:rPr>
              <a:t>    cout &lt;&lt; "m = " &lt;&lt; m &lt;&lt; "  n = " &lt;&lt; n &lt;&lt; endl</a:t>
            </a: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sym typeface="+mn-ea"/>
              </a:rPr>
              <a:t>    return 0;</a:t>
            </a:r>
            <a:endParaRPr lang="en-US" altLang="zh-CN" sz="2400" b="0">
              <a:latin typeface="Cambria" panose="02040503050406030204" pitchFamily="18" charset="0"/>
              <a:ea typeface="华文中宋" panose="02010600040101010101" charset="-122"/>
              <a:cs typeface="Cambria" panose="02040503050406030204" pitchFamily="18" charset="0"/>
            </a:endParaRPr>
          </a:p>
          <a:p>
            <a:pPr marL="0" indent="0">
              <a:spcBef>
                <a:spcPct val="0"/>
              </a:spcBef>
              <a:buNone/>
            </a:pPr>
            <a:r>
              <a:rPr lang="en-US" altLang="zh-CN" sz="2400" b="0">
                <a:latin typeface="Cambria" panose="02040503050406030204" pitchFamily="18" charset="0"/>
                <a:ea typeface="华文中宋" panose="02010600040101010101" charset="-122"/>
                <a:cs typeface="Cambria" panose="02040503050406030204" pitchFamily="18" charset="0"/>
                <a:sym typeface="+mn-ea"/>
              </a:rPr>
              <a:t>}</a:t>
            </a:r>
            <a:endParaRPr lang="en-US" altLang="zh-CN" sz="2400" b="0">
              <a:latin typeface="Cambria" panose="02040503050406030204" pitchFamily="18" charset="0"/>
              <a:ea typeface="华文中宋" panose="02010600040101010101" charset="-122"/>
              <a:cs typeface="Cambria" panose="02040503050406030204" pitchFamily="18" charset="0"/>
            </a:endParaRPr>
          </a:p>
          <a:p>
            <a:endParaRPr lang="en-US" altLang="zh-CN" sz="2400" b="0">
              <a:latin typeface="Cambria" panose="02040503050406030204" pitchFamily="18" charset="0"/>
              <a:ea typeface="华文中宋" panose="02010600040101010101"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
        <p:nvSpPr>
          <p:cNvPr id="5" name="右箭头 4"/>
          <p:cNvSpPr/>
          <p:nvPr>
            <p:custDataLst>
              <p:tags r:id="rId1"/>
            </p:custDataLst>
          </p:nvPr>
        </p:nvSpPr>
        <p:spPr>
          <a:xfrm>
            <a:off x="251460" y="332740"/>
            <a:ext cx="647700" cy="648335"/>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续</a:t>
            </a:r>
            <a:endParaRPr lang="zh-CN" altLang="en-US">
              <a:solidFill>
                <a:schemeClr val="tx1"/>
              </a:solidFill>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750" name="文本占位符 31749"/>
          <p:cNvSpPr>
            <a:spLocks noGrp="1"/>
          </p:cNvSpPr>
          <p:nvPr>
            <p:ph type="body" idx="1"/>
          </p:nvPr>
        </p:nvSpPr>
        <p:spPr/>
        <p:txBody>
          <a:bodyPr/>
          <a:lstStyle/>
          <a:p>
            <a:pPr marL="0" indent="0" eaLnBrk="0">
              <a:spcBef>
                <a:spcPct val="30000"/>
              </a:spcBef>
              <a:buNone/>
            </a:pPr>
            <a:r>
              <a:rPr lang="zh-CN" altLang="en-US" b="0" dirty="0">
                <a:latin typeface="Cambria" panose="02040503050406030204" pitchFamily="18" charset="0"/>
                <a:ea typeface="华文中宋" panose="02010600040101010101" charset="-122"/>
                <a:cs typeface="Cambria" panose="02040503050406030204" pitchFamily="18" charset="0"/>
              </a:rPr>
              <a:t>在表达式中涉及变量运算时，还需要了解</a:t>
            </a:r>
            <a:r>
              <a:rPr lang="zh-CN" altLang="en-US" b="0" dirty="0">
                <a:solidFill>
                  <a:schemeClr val="tx2"/>
                </a:solidFill>
                <a:latin typeface="Cambria" panose="02040503050406030204" pitchFamily="18" charset="0"/>
                <a:ea typeface="华文中宋" panose="02010600040101010101" charset="-122"/>
                <a:cs typeface="Cambria" panose="02040503050406030204" pitchFamily="18" charset="0"/>
              </a:rPr>
              <a:t>求值顺序</a:t>
            </a:r>
            <a:r>
              <a:rPr lang="zh-CN" altLang="en-US" b="0" dirty="0">
                <a:latin typeface="Cambria" panose="02040503050406030204" pitchFamily="18" charset="0"/>
                <a:ea typeface="华文中宋" panose="02010600040101010101" charset="-122"/>
                <a:cs typeface="Cambria" panose="02040503050406030204" pitchFamily="18" charset="0"/>
              </a:rPr>
              <a:t>对表达式求值的影响。</a:t>
            </a:r>
            <a:endParaRPr lang="zh-CN" altLang="en-US" b="0" dirty="0">
              <a:latin typeface="Cambria" panose="02040503050406030204" pitchFamily="18" charset="0"/>
              <a:ea typeface="华文中宋" panose="02010600040101010101" charset="-122"/>
              <a:cs typeface="Cambria" panose="02040503050406030204" pitchFamily="18" charset="0"/>
            </a:endParaRPr>
          </a:p>
          <a:p>
            <a:pPr>
              <a:lnSpc>
                <a:spcPct val="70000"/>
              </a:lnSpc>
              <a:spcBef>
                <a:spcPct val="50000"/>
              </a:spcBef>
              <a:buNone/>
            </a:pPr>
            <a:r>
              <a:rPr lang="zh-CN" altLang="en-US" b="0" dirty="0">
                <a:latin typeface="Cambria" panose="02040503050406030204" pitchFamily="18" charset="0"/>
                <a:ea typeface="华文中宋" panose="02010600040101010101" charset="-122"/>
                <a:cs typeface="Cambria" panose="02040503050406030204" pitchFamily="18" charset="0"/>
                <a:sym typeface="+mn-ea"/>
              </a:rPr>
              <a:t>简单的表达式：</a:t>
            </a:r>
            <a:endParaRPr lang="zh-CN" altLang="en-US" b="0" dirty="0">
              <a:latin typeface="Cambria" panose="02040503050406030204" pitchFamily="18" charset="0"/>
              <a:ea typeface="华文中宋" panose="02010600040101010101" charset="-122"/>
              <a:cs typeface="Cambria" panose="02040503050406030204" pitchFamily="18" charset="0"/>
              <a:sym typeface="+mn-ea"/>
            </a:endParaRPr>
          </a:p>
          <a:p>
            <a:pPr>
              <a:lnSpc>
                <a:spcPct val="70000"/>
              </a:lnSpc>
              <a:spcBef>
                <a:spcPct val="50000"/>
              </a:spcBef>
              <a:buNone/>
            </a:pPr>
            <a:r>
              <a:rPr lang="en-US" altLang="zh-CN" b="0" dirty="0">
                <a:latin typeface="Cambria" panose="02040503050406030204" pitchFamily="18" charset="0"/>
                <a:ea typeface="华文中宋" panose="02010600040101010101" charset="-122"/>
                <a:cs typeface="Cambria" panose="02040503050406030204" pitchFamily="18" charset="0"/>
                <a:sym typeface="+mn-ea"/>
              </a:rPr>
              <a:t>	</a:t>
            </a:r>
            <a:r>
              <a:rPr lang="zh-CN" altLang="en-US" b="0" dirty="0">
                <a:latin typeface="Cambria" panose="02040503050406030204" pitchFamily="18" charset="0"/>
                <a:ea typeface="华文中宋" panose="02010600040101010101" charset="-122"/>
                <a:cs typeface="Cambria" panose="02040503050406030204" pitchFamily="18" charset="0"/>
                <a:sym typeface="+mn-ea"/>
              </a:rPr>
              <a:t>5 / 3 </a:t>
            </a:r>
            <a:r>
              <a:rPr lang="zh-CN" altLang="en-US" b="0"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a:t>
            </a:r>
            <a:r>
              <a:rPr lang="zh-CN" altLang="en-US" b="0" dirty="0">
                <a:latin typeface="Cambria" panose="02040503050406030204" pitchFamily="18" charset="0"/>
                <a:ea typeface="华文中宋" panose="02010600040101010101" charset="-122"/>
                <a:cs typeface="Cambria" panose="02040503050406030204" pitchFamily="18" charset="0"/>
                <a:sym typeface="+mn-ea"/>
              </a:rPr>
              <a:t> 4 * 6 / 2</a:t>
            </a:r>
            <a:r>
              <a:rPr lang="en-US" altLang="zh-CN" b="0" dirty="0">
                <a:latin typeface="Cambria" panose="02040503050406030204" pitchFamily="18" charset="0"/>
                <a:ea typeface="华文中宋" panose="02010600040101010101" charset="-122"/>
                <a:cs typeface="Cambria" panose="02040503050406030204" pitchFamily="18" charset="0"/>
                <a:sym typeface="+mn-ea"/>
              </a:rPr>
              <a:t>        </a:t>
            </a:r>
            <a:endParaRPr lang="en-US" altLang="zh-CN" b="0" dirty="0">
              <a:latin typeface="Cambria" panose="02040503050406030204" pitchFamily="18" charset="0"/>
              <a:ea typeface="华文中宋" panose="02010600040101010101" charset="-122"/>
              <a:cs typeface="Cambria" panose="02040503050406030204" pitchFamily="18" charset="0"/>
              <a:sym typeface="+mn-ea"/>
            </a:endParaRPr>
          </a:p>
          <a:p>
            <a:pPr>
              <a:lnSpc>
                <a:spcPct val="70000"/>
              </a:lnSpc>
              <a:spcBef>
                <a:spcPct val="50000"/>
              </a:spcBef>
              <a:buNone/>
            </a:pPr>
            <a:r>
              <a:rPr lang="en-US" altLang="zh-CN" b="0" dirty="0">
                <a:latin typeface="Cambria" panose="02040503050406030204" pitchFamily="18" charset="0"/>
                <a:ea typeface="华文中宋" panose="02010600040101010101" charset="-122"/>
                <a:cs typeface="Cambria" panose="02040503050406030204" pitchFamily="18" charset="0"/>
                <a:sym typeface="+mn-ea"/>
              </a:rPr>
              <a:t>	</a:t>
            </a:r>
            <a:r>
              <a:rPr lang="zh-CN" altLang="en-US" b="0" dirty="0">
                <a:latin typeface="Cambria" panose="02040503050406030204" pitchFamily="18" charset="0"/>
                <a:ea typeface="华文中宋" panose="02010600040101010101" charset="-122"/>
                <a:cs typeface="Cambria" panose="02040503050406030204" pitchFamily="18" charset="0"/>
                <a:sym typeface="+mn-ea"/>
              </a:rPr>
              <a:t>(5 + 8) </a:t>
            </a:r>
            <a:r>
              <a:rPr lang="zh-CN" altLang="en-US" b="0"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a:t>
            </a:r>
            <a:r>
              <a:rPr lang="zh-CN" altLang="en-US" b="0" dirty="0">
                <a:latin typeface="Cambria" panose="02040503050406030204" pitchFamily="18" charset="0"/>
                <a:ea typeface="华文中宋" panose="02010600040101010101" charset="-122"/>
                <a:cs typeface="Cambria" panose="02040503050406030204" pitchFamily="18" charset="0"/>
                <a:sym typeface="+mn-ea"/>
              </a:rPr>
              <a:t> (6 + 4)</a:t>
            </a:r>
            <a:endParaRPr lang="zh-CN" altLang="en-US" b="0" dirty="0">
              <a:latin typeface="Cambria" panose="02040503050406030204" pitchFamily="18" charset="0"/>
              <a:ea typeface="华文中宋" panose="02010600040101010101" charset="-122"/>
              <a:cs typeface="Cambria" panose="02040503050406030204" pitchFamily="18" charset="0"/>
              <a:sym typeface="+mn-ea"/>
            </a:endParaRPr>
          </a:p>
          <a:p>
            <a:pPr>
              <a:spcBef>
                <a:spcPct val="50000"/>
              </a:spcBef>
              <a:buNone/>
            </a:pPr>
            <a:r>
              <a:rPr lang="zh-CN" altLang="en-US" b="0" dirty="0">
                <a:latin typeface="Cambria" panose="02040503050406030204" pitchFamily="18" charset="0"/>
                <a:ea typeface="华文中宋" panose="02010600040101010101" charset="-122"/>
                <a:cs typeface="Cambria" panose="02040503050406030204" pitchFamily="18" charset="0"/>
                <a:sym typeface="+mn-ea"/>
              </a:rPr>
              <a:t>加号或乘号左右两边的子表达式哪个先算？</a:t>
            </a:r>
            <a:endParaRPr lang="zh-CN" altLang="en-US" b="0" dirty="0">
              <a:latin typeface="Cambria" panose="02040503050406030204" pitchFamily="18" charset="0"/>
              <a:ea typeface="华文中宋" panose="02010600040101010101" charset="-122"/>
              <a:cs typeface="Cambria" panose="02040503050406030204" pitchFamily="18" charset="0"/>
              <a:sym typeface="+mn-ea"/>
            </a:endParaRPr>
          </a:p>
          <a:p>
            <a:pPr marL="0" indent="0">
              <a:spcBef>
                <a:spcPct val="50000"/>
              </a:spcBef>
              <a:buNone/>
            </a:pPr>
            <a:r>
              <a:rPr lang="zh-CN" altLang="en-US" b="0" dirty="0">
                <a:latin typeface="Cambria" panose="02040503050406030204" pitchFamily="18" charset="0"/>
                <a:ea typeface="华文中宋" panose="02010600040101010101" charset="-122"/>
                <a:cs typeface="Cambria" panose="02040503050406030204" pitchFamily="18" charset="0"/>
                <a:sym typeface="+mn-ea"/>
              </a:rPr>
              <a:t>答：C/C++ 的语言规范中对这个问题</a:t>
            </a:r>
            <a:r>
              <a:rPr lang="zh-CN" altLang="en-US" b="0"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没有明确规定</a:t>
            </a:r>
            <a:r>
              <a:rPr lang="zh-CN" altLang="en-US" b="0" dirty="0">
                <a:latin typeface="Cambria" panose="02040503050406030204" pitchFamily="18" charset="0"/>
                <a:ea typeface="华文中宋" panose="02010600040101010101" charset="-122"/>
                <a:cs typeface="Cambria" panose="02040503050406030204" pitchFamily="18" charset="0"/>
                <a:sym typeface="+mn-ea"/>
              </a:rPr>
              <a:t>，即二元运算符的两个运算对象的求值顺序由具体的语言系统自行确定。在不同语言系统上有所不同。</a:t>
            </a:r>
            <a:endParaRPr lang="zh-CN" altLang="en-US" b="0" dirty="0">
              <a:latin typeface="Cambria" panose="02040503050406030204" pitchFamily="18" charset="0"/>
              <a:ea typeface="华文中宋" panose="02010600040101010101" charset="-122"/>
              <a:cs typeface="Cambria" panose="02040503050406030204" pitchFamily="18" charset="0"/>
              <a:sym typeface="+mn-ea"/>
            </a:endParaRPr>
          </a:p>
          <a:p>
            <a:pPr marL="0" indent="0" eaLnBrk="0">
              <a:spcBef>
                <a:spcPct val="30000"/>
              </a:spcBef>
              <a:buNone/>
            </a:pPr>
            <a:r>
              <a:rPr lang="zh-CN" altLang="en-US" b="0" dirty="0">
                <a:latin typeface="Cambria" panose="02040503050406030204" pitchFamily="18" charset="0"/>
                <a:ea typeface="华文中宋" panose="02010600040101010101" charset="-122"/>
                <a:cs typeface="Cambria" panose="02040503050406030204" pitchFamily="18" charset="0"/>
              </a:rPr>
              <a:t>上面简单表达式中不受求值顺序的影响。</a:t>
            </a:r>
            <a:endParaRPr lang="zh-CN" altLang="en-US" b="0" dirty="0">
              <a:latin typeface="Cambria" panose="02040503050406030204" pitchFamily="18" charset="0"/>
              <a:ea typeface="华文中宋" panose="02010600040101010101" charset="-122"/>
              <a:cs typeface="Cambria" panose="02040503050406030204" pitchFamily="18" charset="0"/>
            </a:endParaRPr>
          </a:p>
        </p:txBody>
      </p:sp>
      <p:sp>
        <p:nvSpPr>
          <p:cNvPr id="31751" name="矩形 31750"/>
          <p:cNvSpPr/>
          <p:nvPr/>
        </p:nvSpPr>
        <p:spPr>
          <a:xfrm>
            <a:off x="539750" y="332264"/>
            <a:ext cx="5256213" cy="626110"/>
          </a:xfrm>
          <a:prstGeom prst="rect">
            <a:avLst/>
          </a:prstGeom>
          <a:noFill/>
          <a:ln w="9525">
            <a:noFill/>
          </a:ln>
        </p:spPr>
        <p:txBody>
          <a:bodyPr lIns="92075" tIns="98394" rIns="92075" bIns="98394" anchor="ctr">
            <a:spAutoFit/>
          </a:bodyPr>
          <a:lstStyle/>
          <a:p>
            <a:pPr algn="l" eaLnBrk="0" hangingPunct="0"/>
            <a:r>
              <a:rPr lang="zh-CN" altLang="en-US" sz="2800" b="1" dirty="0">
                <a:solidFill>
                  <a:schemeClr val="tx2"/>
                </a:solidFill>
                <a:latin typeface="Cambria" panose="02040503050406030204" pitchFamily="18" charset="0"/>
                <a:ea typeface="华文中宋" panose="02010600040101010101" charset="-122"/>
              </a:rPr>
              <a:t>七、对求值顺序敏感的表达式</a:t>
            </a:r>
            <a:endParaRPr lang="zh-CN" altLang="en-US" sz="2800" dirty="0">
              <a:solidFill>
                <a:schemeClr val="tx2"/>
              </a:solidFill>
              <a:latin typeface="Cambria" panose="02040503050406030204" pitchFamily="18" charset="0"/>
              <a:ea typeface="华文中宋" panose="02010600040101010101"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665480"/>
            <a:ext cx="8207375" cy="5716270"/>
          </a:xfrm>
        </p:spPr>
        <p:txBody>
          <a:bodyPr/>
          <a:lstStyle/>
          <a:p>
            <a:pPr marL="0" indent="0">
              <a:buNone/>
            </a:pPr>
            <a:r>
              <a:rPr lang="zh-CN" altLang="en-US"/>
              <a:t>涉及赋值、增量和减量运算的语句：</a:t>
            </a:r>
            <a:endParaRPr lang="zh-CN" altLang="en-US"/>
          </a:p>
          <a:p>
            <a:pPr marL="457200" lvl="1" indent="0">
              <a:buNone/>
            </a:pPr>
            <a:r>
              <a:rPr lang="zh-CN" altLang="en-US"/>
              <a:t>int k = 2, n1 = 0, n2 = 0;</a:t>
            </a:r>
            <a:endParaRPr lang="zh-CN" altLang="en-US"/>
          </a:p>
          <a:p>
            <a:pPr marL="457200" lvl="1" indent="0">
              <a:buNone/>
            </a:pPr>
            <a:r>
              <a:rPr lang="zh-CN" altLang="en-US">
                <a:solidFill>
                  <a:schemeClr val="accent2"/>
                </a:solidFill>
              </a:rPr>
              <a:t>n1</a:t>
            </a:r>
            <a:r>
              <a:rPr lang="zh-CN" altLang="en-US"/>
              <a:t> = </a:t>
            </a:r>
            <a:r>
              <a:rPr lang="zh-CN" altLang="en-US">
                <a:solidFill>
                  <a:schemeClr val="accent2"/>
                </a:solidFill>
              </a:rPr>
              <a:t>(k = 3) </a:t>
            </a:r>
            <a:r>
              <a:rPr lang="zh-CN" altLang="en-US"/>
              <a:t>* </a:t>
            </a:r>
            <a:r>
              <a:rPr lang="zh-CN" altLang="en-US">
                <a:solidFill>
                  <a:schemeClr val="tx2"/>
                </a:solidFill>
              </a:rPr>
              <a:t>k</a:t>
            </a:r>
            <a:r>
              <a:rPr lang="zh-CN" altLang="en-US"/>
              <a:t>;</a:t>
            </a:r>
            <a:endParaRPr lang="zh-CN" altLang="en-US"/>
          </a:p>
          <a:p>
            <a:pPr marL="457200" lvl="1" indent="0">
              <a:buNone/>
            </a:pPr>
            <a:r>
              <a:rPr lang="zh-CN" altLang="en-US">
                <a:solidFill>
                  <a:schemeClr val="accent2"/>
                </a:solidFill>
              </a:rPr>
              <a:t>n2</a:t>
            </a:r>
            <a:r>
              <a:rPr lang="zh-CN" altLang="en-US"/>
              <a:t> = </a:t>
            </a:r>
            <a:r>
              <a:rPr lang="zh-CN" altLang="en-US">
                <a:solidFill>
                  <a:schemeClr val="tx2"/>
                </a:solidFill>
              </a:rPr>
              <a:t>k++</a:t>
            </a:r>
            <a:r>
              <a:rPr lang="zh-CN" altLang="en-US"/>
              <a:t> +</a:t>
            </a:r>
            <a:r>
              <a:rPr lang="zh-CN" altLang="en-US">
                <a:solidFill>
                  <a:schemeClr val="tx2"/>
                </a:solidFill>
              </a:rPr>
              <a:t> k++</a:t>
            </a:r>
            <a:r>
              <a:rPr lang="zh-CN" altLang="en-US"/>
              <a:t>;</a:t>
            </a:r>
            <a:endParaRPr lang="zh-CN" altLang="en-US"/>
          </a:p>
          <a:p>
            <a:pPr marL="0" indent="0">
              <a:buNone/>
            </a:pPr>
            <a:r>
              <a:rPr lang="zh-CN" altLang="en-US" sz="2400">
                <a:latin typeface="楷体" panose="02010609060101010101" pitchFamily="49" charset="-122"/>
                <a:ea typeface="楷体" panose="02010609060101010101" pitchFamily="49" charset="-122"/>
              </a:rPr>
              <a:t>计算结果依赖于加法或乘法的两个运算对象的计算顺序（包括何时对变量取值或更新变量值），采用不同的计算顺序将得到不同的结果。</a:t>
            </a:r>
            <a:endParaRPr lang="zh-CN" altLang="en-US" sz="2400">
              <a:latin typeface="楷体" panose="02010609060101010101" pitchFamily="49" charset="-122"/>
              <a:ea typeface="楷体" panose="02010609060101010101" pitchFamily="49" charset="-122"/>
            </a:endParaRPr>
          </a:p>
          <a:p>
            <a:r>
              <a:rPr lang="zh-CN" altLang="en-US"/>
              <a:t>应当这样理解语言规则：</a:t>
            </a:r>
            <a:r>
              <a:rPr lang="zh-CN" altLang="en-US">
                <a:solidFill>
                  <a:schemeClr val="accent2"/>
                </a:solidFill>
              </a:rPr>
              <a:t>不要写依赖于特殊计算顺序的表达式</a:t>
            </a:r>
            <a:r>
              <a:rPr lang="zh-CN" altLang="en-US"/>
              <a:t>。可根据实际需要拆分。</a:t>
            </a:r>
            <a:endParaRPr lang="zh-CN" altLang="en-US"/>
          </a:p>
          <a:p>
            <a:r>
              <a:rPr lang="zh-CN" altLang="en-US"/>
              <a:t>只写语言明确规定了意义的语句和表达式，</a:t>
            </a:r>
            <a:r>
              <a:rPr lang="zh-CN" altLang="en-US">
                <a:solidFill>
                  <a:schemeClr val="accent2"/>
                </a:solidFill>
              </a:rPr>
              <a:t>尽力保证</a:t>
            </a:r>
            <a:r>
              <a:rPr lang="zh-CN" altLang="en-US"/>
              <a:t>写出的程序</a:t>
            </a:r>
            <a:r>
              <a:rPr lang="zh-CN" altLang="en-US">
                <a:solidFill>
                  <a:schemeClr val="accent2"/>
                </a:solidFill>
              </a:rPr>
              <a:t>在任何编译系统上的编译运行结果都相同</a:t>
            </a:r>
            <a:r>
              <a:rPr lang="zh-CN" altLang="en-US"/>
              <a:t>。</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5" name="左大括号 4"/>
          <p:cNvSpPr/>
          <p:nvPr/>
        </p:nvSpPr>
        <p:spPr>
          <a:xfrm>
            <a:off x="674370" y="1907540"/>
            <a:ext cx="368935" cy="802005"/>
          </a:xfrm>
          <a:prstGeom prst="leftBrace">
            <a:avLst>
              <a:gd name="adj1" fmla="val 23290"/>
              <a:gd name="adj2" fmla="val 50036"/>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7" name="任意多边形 6"/>
          <p:cNvSpPr/>
          <p:nvPr/>
        </p:nvSpPr>
        <p:spPr>
          <a:xfrm>
            <a:off x="347345" y="2291080"/>
            <a:ext cx="299720" cy="723265"/>
          </a:xfrm>
          <a:custGeom>
            <a:avLst/>
            <a:gdLst>
              <a:gd name="connisteX0" fmla="*/ 299812 w 299812"/>
              <a:gd name="connsiteY0" fmla="*/ 0 h 733425"/>
              <a:gd name="connisteX1" fmla="*/ 42637 w 299812"/>
              <a:gd name="connsiteY1" fmla="*/ 161925 h 733425"/>
              <a:gd name="connisteX2" fmla="*/ 23587 w 299812"/>
              <a:gd name="connsiteY2" fmla="*/ 533400 h 733425"/>
              <a:gd name="connisteX3" fmla="*/ 204562 w 299812"/>
              <a:gd name="connsiteY3" fmla="*/ 733425 h 733425"/>
            </a:gdLst>
            <a:ahLst/>
            <a:cxnLst>
              <a:cxn ang="0">
                <a:pos x="connisteX0" y="connsiteY0"/>
              </a:cxn>
              <a:cxn ang="0">
                <a:pos x="connisteX1" y="connsiteY1"/>
              </a:cxn>
              <a:cxn ang="0">
                <a:pos x="connisteX2" y="connsiteY2"/>
              </a:cxn>
              <a:cxn ang="0">
                <a:pos x="connisteX3" y="connsiteY3"/>
              </a:cxn>
            </a:cxnLst>
            <a:rect l="l" t="t" r="r" b="b"/>
            <a:pathLst>
              <a:path w="299812" h="733425">
                <a:moveTo>
                  <a:pt x="299812" y="0"/>
                </a:moveTo>
                <a:cubicBezTo>
                  <a:pt x="249012" y="24765"/>
                  <a:pt x="97882" y="55245"/>
                  <a:pt x="42637" y="161925"/>
                </a:cubicBezTo>
                <a:cubicBezTo>
                  <a:pt x="-12608" y="268605"/>
                  <a:pt x="-8798" y="419100"/>
                  <a:pt x="23587" y="533400"/>
                </a:cubicBezTo>
                <a:cubicBezTo>
                  <a:pt x="55972" y="647700"/>
                  <a:pt x="167732" y="701040"/>
                  <a:pt x="204562" y="733425"/>
                </a:cubicBezTo>
              </a:path>
            </a:pathLst>
          </a:custGeom>
          <a:no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p>
            <a:endParaRPr lang="zh-CN" altLang="en-US"/>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7443" name="文本占位符 317442"/>
          <p:cNvSpPr>
            <a:spLocks noGrp="1"/>
          </p:cNvSpPr>
          <p:nvPr>
            <p:ph type="body" idx="1"/>
          </p:nvPr>
        </p:nvSpPr>
        <p:spPr>
          <a:xfrm>
            <a:off x="468313" y="260350"/>
            <a:ext cx="8207375" cy="6121400"/>
          </a:xfrm>
        </p:spPr>
        <p:txBody>
          <a:bodyPr/>
          <a:lstStyle/>
          <a:p>
            <a:pPr marL="0" indent="0">
              <a:buNone/>
            </a:pPr>
            <a:r>
              <a:rPr lang="zh-CN" altLang="en-US" dirty="0">
                <a:solidFill>
                  <a:schemeClr val="tx2"/>
                </a:solidFill>
                <a:latin typeface="Cambria" panose="02040503050406030204" pitchFamily="18" charset="0"/>
                <a:ea typeface="华文中宋" panose="02010600040101010101" charset="-122"/>
                <a:cs typeface="Cambria" panose="02040503050406030204" pitchFamily="18" charset="0"/>
              </a:rPr>
              <a:t>八、常变量、枚举常量与符号常量</a:t>
            </a:r>
            <a:endParaRPr lang="zh-CN" altLang="en-US" dirty="0">
              <a:solidFill>
                <a:schemeClr val="tx2"/>
              </a:solidFill>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在程序中不同地方，代表同一个常量。</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在程序中多个地方统一使用，只需要在定义处进行修改，自动使用新值。</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b="0" dirty="0">
                <a:latin typeface="Cambria" panose="02040503050406030204" pitchFamily="18" charset="0"/>
                <a:ea typeface="华文中宋" panose="02010600040101010101" charset="-122"/>
                <a:cs typeface="Cambria" panose="02040503050406030204" pitchFamily="18" charset="0"/>
              </a:rPr>
              <a:t>通常用</a:t>
            </a:r>
            <a:r>
              <a:rPr lang="zh-CN" altLang="en-US" b="0" dirty="0">
                <a:solidFill>
                  <a:schemeClr val="accent2"/>
                </a:solidFill>
                <a:latin typeface="Cambria" panose="02040503050406030204" pitchFamily="18" charset="0"/>
                <a:ea typeface="华文中宋" panose="02010600040101010101" charset="-122"/>
                <a:cs typeface="Cambria" panose="02040503050406030204" pitchFamily="18" charset="0"/>
              </a:rPr>
              <a:t>全大写字母拼写的标识符</a:t>
            </a:r>
            <a:r>
              <a:rPr lang="zh-CN" altLang="en-US" b="0" dirty="0">
                <a:latin typeface="Cambria" panose="02040503050406030204" pitchFamily="18" charset="0"/>
                <a:ea typeface="华文中宋" panose="02010600040101010101" charset="-122"/>
                <a:cs typeface="Cambria" panose="02040503050406030204" pitchFamily="18" charset="0"/>
              </a:rPr>
              <a:t>作为常量名。</a:t>
            </a:r>
            <a:endParaRPr lang="zh-CN" altLang="en-US" b="0" dirty="0">
              <a:latin typeface="Cambria" panose="02040503050406030204" pitchFamily="18" charset="0"/>
              <a:ea typeface="华文中宋" panose="02010600040101010101" charset="-122"/>
              <a:cs typeface="Cambria" panose="02040503050406030204" pitchFamily="18" charset="0"/>
            </a:endParaRPr>
          </a:p>
          <a:p>
            <a:pPr marL="0" indent="0">
              <a:buNone/>
            </a:pP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solidFill>
                  <a:schemeClr val="tx1"/>
                </a:solidFill>
                <a:latin typeface="Cambria" panose="02040503050406030204" pitchFamily="18" charset="0"/>
                <a:ea typeface="华文中宋" panose="02010600040101010101" charset="-122"/>
                <a:cs typeface="Cambria" panose="02040503050406030204" pitchFamily="18" charset="0"/>
              </a:rPr>
              <a:t>（</a:t>
            </a:r>
            <a:r>
              <a:rPr lang="en-US" altLang="zh-CN" sz="2400" b="0" dirty="0">
                <a:solidFill>
                  <a:schemeClr val="tx1"/>
                </a:solidFill>
                <a:latin typeface="Cambria" panose="02040503050406030204" pitchFamily="18" charset="0"/>
                <a:ea typeface="华文中宋" panose="02010600040101010101" charset="-122"/>
                <a:cs typeface="Cambria" panose="02040503050406030204" pitchFamily="18" charset="0"/>
              </a:rPr>
              <a:t>1</a:t>
            </a:r>
            <a:r>
              <a:rPr lang="zh-CN" altLang="en-US" sz="2400" b="0" dirty="0">
                <a:solidFill>
                  <a:schemeClr val="tx1"/>
                </a:solidFill>
                <a:latin typeface="Cambria" panose="02040503050406030204" pitchFamily="18" charset="0"/>
                <a:ea typeface="华文中宋" panose="02010600040101010101" charset="-122"/>
                <a:cs typeface="Cambria" panose="02040503050406030204" pitchFamily="18" charset="0"/>
              </a:rPr>
              <a:t>）</a:t>
            </a:r>
            <a:r>
              <a:rPr lang="zh-CN" altLang="en-US" sz="2400" b="0" dirty="0">
                <a:solidFill>
                  <a:schemeClr val="accent2"/>
                </a:solidFill>
                <a:latin typeface="Cambria" panose="02040503050406030204" pitchFamily="18" charset="0"/>
                <a:ea typeface="华文中宋" panose="02010600040101010101" charset="-122"/>
                <a:cs typeface="Cambria" panose="02040503050406030204" pitchFamily="18" charset="0"/>
              </a:rPr>
              <a:t>常变量</a:t>
            </a:r>
            <a:r>
              <a:rPr lang="zh-CN" altLang="en-US" sz="2400" b="0" dirty="0">
                <a:latin typeface="Cambria" panose="02040503050406030204" pitchFamily="18" charset="0"/>
                <a:ea typeface="华文中宋" panose="02010600040101010101" charset="-122"/>
                <a:cs typeface="Cambria" panose="02040503050406030204" pitchFamily="18" charset="0"/>
              </a:rPr>
              <a:t>通过变量定义语句定义。前面加上修饰符 </a:t>
            </a:r>
            <a:r>
              <a:rPr lang="en-US" altLang="zh-CN" sz="2400" b="0">
                <a:solidFill>
                  <a:schemeClr val="accent2"/>
                </a:solidFill>
                <a:latin typeface="Cambria" panose="02040503050406030204" pitchFamily="18" charset="0"/>
                <a:ea typeface="华文中宋" panose="02010600040101010101" charset="-122"/>
                <a:cs typeface="Cambria" panose="02040503050406030204" pitchFamily="18" charset="0"/>
              </a:rPr>
              <a:t>const</a:t>
            </a:r>
            <a:r>
              <a:rPr lang="zh-CN" altLang="en-US" sz="2400" b="0" dirty="0">
                <a:latin typeface="Cambria" panose="02040503050406030204" pitchFamily="18" charset="0"/>
                <a:ea typeface="华文中宋" panose="02010600040101010101" charset="-122"/>
                <a:cs typeface="Cambria" panose="02040503050406030204" pitchFamily="18" charset="0"/>
              </a:rPr>
              <a:t>，还需要直接初始化。</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其值只能通过初始化确定，不允许（重新）赋值。</a:t>
            </a:r>
            <a:endParaRPr lang="zh-CN" altLang="en-US" sz="2400" b="0" dirty="0">
              <a:latin typeface="Cambria" panose="02040503050406030204" pitchFamily="18" charset="0"/>
              <a:ea typeface="华文中宋" panose="02010600040101010101" charset="-122"/>
              <a:cs typeface="Cambria" panose="02040503050406030204" pitchFamily="18" charset="0"/>
            </a:endParaRPr>
          </a:p>
          <a:p>
            <a:pPr marL="827405" lvl="1">
              <a:buNone/>
            </a:pPr>
            <a:r>
              <a:rPr lang="en-US" altLang="zh-CN" sz="2400" b="0" err="1">
                <a:solidFill>
                  <a:schemeClr val="folHlink"/>
                </a:solidFill>
                <a:latin typeface="Cambria" panose="02040503050406030204" pitchFamily="18" charset="0"/>
                <a:ea typeface="华文中宋" panose="02010600040101010101" charset="-122"/>
                <a:cs typeface="Cambria" panose="02040503050406030204" pitchFamily="18" charset="0"/>
              </a:rPr>
              <a:t>const int</a:t>
            </a:r>
            <a:r>
              <a:rPr lang="en-US" altLang="zh-CN" sz="2400" b="0">
                <a:solidFill>
                  <a:schemeClr val="folHlink"/>
                </a:solidFill>
                <a:latin typeface="Cambria" panose="02040503050406030204" pitchFamily="18" charset="0"/>
                <a:ea typeface="华文中宋" panose="02010600040101010101" charset="-122"/>
                <a:cs typeface="Cambria" panose="02040503050406030204" pitchFamily="18" charset="0"/>
              </a:rPr>
              <a:t> NUM = 10;</a:t>
            </a:r>
            <a:endParaRPr lang="en-US" altLang="zh-CN" sz="2400" b="0">
              <a:solidFill>
                <a:schemeClr val="folHlink"/>
              </a:solidFill>
              <a:latin typeface="Cambria" panose="02040503050406030204" pitchFamily="18" charset="0"/>
              <a:ea typeface="华文中宋" panose="02010600040101010101" charset="-122"/>
              <a:cs typeface="Cambria" panose="02040503050406030204" pitchFamily="18" charset="0"/>
            </a:endParaRPr>
          </a:p>
          <a:p>
            <a:pPr marL="827405" lvl="1">
              <a:buNone/>
            </a:pPr>
            <a:r>
              <a:rPr lang="en-US" altLang="zh-CN" sz="2400" b="0" dirty="0">
                <a:solidFill>
                  <a:schemeClr val="folHlink"/>
                </a:solidFill>
                <a:latin typeface="Cambria" panose="02040503050406030204" pitchFamily="18" charset="0"/>
                <a:ea typeface="华文中宋" panose="02010600040101010101" charset="-122"/>
                <a:cs typeface="Cambria" panose="02040503050406030204" pitchFamily="18" charset="0"/>
              </a:rPr>
              <a:t>const double PI = 3.1415927;    //</a:t>
            </a:r>
            <a:r>
              <a:rPr lang="zh-CN" altLang="en-US" sz="2400" b="0" dirty="0">
                <a:solidFill>
                  <a:schemeClr val="folHlink"/>
                </a:solidFill>
                <a:latin typeface="Cambria" panose="02040503050406030204" pitchFamily="18" charset="0"/>
                <a:ea typeface="华文中宋" panose="02010600040101010101" charset="-122"/>
                <a:cs typeface="Cambria" panose="02040503050406030204" pitchFamily="18" charset="0"/>
              </a:rPr>
              <a:t>圆周率</a:t>
            </a:r>
            <a:endParaRPr lang="zh-CN" altLang="en-US" sz="2400" b="0"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marL="827405" lvl="1">
              <a:buNone/>
            </a:pPr>
            <a:r>
              <a:rPr lang="en-US" altLang="zh-CN" sz="2400" b="0" dirty="0">
                <a:solidFill>
                  <a:schemeClr val="folHlink"/>
                </a:solidFill>
                <a:latin typeface="Cambria" panose="02040503050406030204" pitchFamily="18" charset="0"/>
                <a:ea typeface="华文中宋" panose="02010600040101010101" charset="-122"/>
                <a:cs typeface="Cambria" panose="02040503050406030204" pitchFamily="18" charset="0"/>
              </a:rPr>
              <a:t>const double E = 2.718282;      //</a:t>
            </a:r>
            <a:r>
              <a:rPr lang="zh-CN" altLang="en-US" sz="2400" b="0" dirty="0">
                <a:solidFill>
                  <a:schemeClr val="folHlink"/>
                </a:solidFill>
                <a:latin typeface="Cambria" panose="02040503050406030204" pitchFamily="18" charset="0"/>
                <a:ea typeface="华文中宋" panose="02010600040101010101" charset="-122"/>
                <a:cs typeface="Cambria" panose="02040503050406030204" pitchFamily="18" charset="0"/>
              </a:rPr>
              <a:t>自然对数的底</a:t>
            </a:r>
            <a:endParaRPr lang="zh-CN" altLang="en-US" sz="2400" b="0"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buNone/>
            </a:pPr>
            <a:r>
              <a:rPr lang="zh-CN" altLang="en-US" sz="2400" b="0" dirty="0">
                <a:latin typeface="Cambria" panose="02040503050406030204" pitchFamily="18" charset="0"/>
                <a:ea typeface="华文中宋" panose="02010600040101010101" charset="-122"/>
                <a:cs typeface="Cambria" panose="02040503050406030204" pitchFamily="18" charset="0"/>
              </a:rPr>
              <a:t>允许在一个定义语句里定义多个同类型的常变量，允许定义任何类型的常变量。</a:t>
            </a:r>
            <a:endParaRPr lang="zh-CN" altLang="en-US" b="0" dirty="0">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19491" name="文本占位符 319490"/>
          <p:cNvSpPr>
            <a:spLocks noGrp="1"/>
          </p:cNvSpPr>
          <p:nvPr>
            <p:ph type="body" idx="1"/>
          </p:nvPr>
        </p:nvSpPr>
        <p:spPr>
          <a:xfrm>
            <a:off x="468630" y="476250"/>
            <a:ext cx="8207375" cy="6044565"/>
          </a:xfrm>
        </p:spPr>
        <p:txBody>
          <a:bodyPr/>
          <a:lstStyle/>
          <a:p>
            <a:pPr marL="0" indent="0">
              <a:lnSpc>
                <a:spcPct val="100000"/>
              </a:lnSpc>
              <a:spcBef>
                <a:spcPts val="600"/>
              </a:spcBef>
              <a:spcAft>
                <a:spcPts val="0"/>
              </a:spcAft>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en-US" sz="2400" dirty="0">
                <a:solidFill>
                  <a:schemeClr val="accent2"/>
                </a:solidFill>
              </a:rPr>
              <a:t>枚举常量</a:t>
            </a:r>
            <a:r>
              <a:rPr lang="zh-CN" altLang="en-US" sz="2400" dirty="0">
                <a:solidFill>
                  <a:schemeClr val="hlink"/>
                </a:solidFill>
              </a:rPr>
              <a:t>：</a:t>
            </a:r>
            <a:r>
              <a:rPr lang="zh-CN" altLang="en-US" sz="2400" dirty="0"/>
              <a:t>由关键词 </a:t>
            </a:r>
            <a:r>
              <a:rPr lang="en-US" altLang="zh-CN" sz="2400" err="1">
                <a:solidFill>
                  <a:schemeClr val="accent2"/>
                </a:solidFill>
              </a:rPr>
              <a:t>enum</a:t>
            </a:r>
            <a:r>
              <a:rPr lang="en-US" altLang="zh-CN" sz="2400" dirty="0">
                <a:solidFill>
                  <a:schemeClr val="accent2"/>
                </a:solidFill>
              </a:rPr>
              <a:t> </a:t>
            </a:r>
            <a:r>
              <a:rPr lang="zh-CN" altLang="en-US" sz="2400" dirty="0"/>
              <a:t>开始，在紧接着的花括号内写出需要定义常量的名字（标识符）和</a:t>
            </a:r>
            <a:r>
              <a:rPr lang="zh-CN" altLang="en-US" sz="2400" dirty="0">
                <a:solidFill>
                  <a:schemeClr val="accent2"/>
                </a:solidFill>
              </a:rPr>
              <a:t>整数</a:t>
            </a:r>
            <a:r>
              <a:rPr lang="zh-CN" altLang="en-US" sz="2400" dirty="0"/>
              <a:t>常数值。</a:t>
            </a:r>
            <a:endParaRPr lang="zh-CN" altLang="en-US" sz="2400" dirty="0"/>
          </a:p>
          <a:p>
            <a:pPr marL="827405" lvl="1">
              <a:lnSpc>
                <a:spcPct val="100000"/>
              </a:lnSpc>
              <a:spcBef>
                <a:spcPts val="600"/>
              </a:spcBef>
              <a:spcAft>
                <a:spcPts val="0"/>
              </a:spcAft>
              <a:buNone/>
            </a:pPr>
            <a:r>
              <a:rPr lang="en-US" altLang="zh-CN" sz="2400" err="1">
                <a:solidFill>
                  <a:schemeClr val="folHlink"/>
                </a:solidFill>
              </a:rPr>
              <a:t>enum</a:t>
            </a:r>
            <a:r>
              <a:rPr lang="en-US" altLang="zh-CN" sz="2400">
                <a:solidFill>
                  <a:schemeClr val="folHlink"/>
                </a:solidFill>
              </a:rPr>
              <a:t> { NUM = 10, LEN = 20};</a:t>
            </a:r>
            <a:endParaRPr lang="en-US" altLang="zh-CN" sz="2400">
              <a:solidFill>
                <a:schemeClr val="folHlink"/>
              </a:solidFill>
            </a:endParaRPr>
          </a:p>
          <a:p>
            <a:pPr marL="0" indent="0">
              <a:lnSpc>
                <a:spcPct val="100000"/>
              </a:lnSpc>
              <a:spcBef>
                <a:spcPts val="600"/>
              </a:spcBef>
              <a:spcAft>
                <a:spcPts val="0"/>
              </a:spcAft>
              <a:buNone/>
            </a:pPr>
            <a:r>
              <a:rPr lang="zh-CN" altLang="en-US" sz="2400" dirty="0"/>
              <a:t>只能定义代表整数的常量。</a:t>
            </a:r>
            <a:endParaRPr lang="zh-CN" altLang="en-US" sz="2400" dirty="0"/>
          </a:p>
          <a:p>
            <a:pPr marL="0" indent="0">
              <a:lnSpc>
                <a:spcPct val="100000"/>
              </a:lnSpc>
              <a:spcBef>
                <a:spcPts val="600"/>
              </a:spcBef>
              <a:spcAft>
                <a:spcPts val="0"/>
              </a:spcAft>
              <a:buNone/>
            </a:pPr>
            <a:endParaRPr lang="zh-CN" altLang="en-US" sz="2400" dirty="0"/>
          </a:p>
          <a:p>
            <a:pPr marL="0" indent="0">
              <a:lnSpc>
                <a:spcPct val="100000"/>
              </a:lnSpc>
              <a:spcBef>
                <a:spcPts val="600"/>
              </a:spcBef>
              <a:spcAft>
                <a:spcPts val="0"/>
              </a:spcAft>
              <a:buNone/>
            </a:pPr>
            <a:r>
              <a:rPr lang="zh-CN" altLang="en-US" sz="2400" dirty="0"/>
              <a:t>（</a:t>
            </a:r>
            <a:r>
              <a:rPr lang="en-US" altLang="zh-CN" sz="2400" dirty="0"/>
              <a:t>3</a:t>
            </a:r>
            <a:r>
              <a:rPr lang="zh-CN" altLang="en-US" sz="2400" dirty="0"/>
              <a:t>）通过预处理命令“</a:t>
            </a:r>
            <a:r>
              <a:rPr lang="en-US" altLang="zh-CN" sz="2400">
                <a:solidFill>
                  <a:schemeClr val="accent2"/>
                </a:solidFill>
              </a:rPr>
              <a:t>#define</a:t>
            </a:r>
            <a:r>
              <a:rPr lang="en-US" altLang="zh-CN" sz="2400" dirty="0"/>
              <a:t>”</a:t>
            </a:r>
            <a:r>
              <a:rPr lang="zh-CN" altLang="en-US" sz="2400" dirty="0"/>
              <a:t>定义宏（</a:t>
            </a:r>
            <a:r>
              <a:rPr lang="en-US" altLang="zh-CN" sz="2400" dirty="0"/>
              <a:t>macro</a:t>
            </a:r>
            <a:r>
              <a:rPr lang="zh-CN" altLang="en-US" sz="2400" dirty="0"/>
              <a:t>）。</a:t>
            </a:r>
            <a:endParaRPr lang="zh-CN" altLang="en-US" sz="2400" dirty="0"/>
          </a:p>
          <a:p>
            <a:pPr marL="0" indent="0">
              <a:lnSpc>
                <a:spcPct val="100000"/>
              </a:lnSpc>
              <a:spcBef>
                <a:spcPts val="600"/>
              </a:spcBef>
              <a:spcAft>
                <a:spcPts val="0"/>
              </a:spcAft>
              <a:buNone/>
            </a:pPr>
            <a:r>
              <a:rPr lang="zh-CN" altLang="en-US" sz="2400"/>
              <a:t>	</a:t>
            </a:r>
            <a:r>
              <a:rPr lang="en-US" altLang="zh-CN" sz="2400">
                <a:solidFill>
                  <a:schemeClr val="hlink"/>
                </a:solidFill>
              </a:rPr>
              <a:t>#</a:t>
            </a:r>
            <a:r>
              <a:rPr lang="en-US" altLang="zh-CN" sz="2400" dirty="0">
                <a:solidFill>
                  <a:schemeClr val="folHlink"/>
                </a:solidFill>
              </a:rPr>
              <a:t>define   </a:t>
            </a:r>
            <a:r>
              <a:rPr lang="zh-CN" altLang="en-US" sz="2400" dirty="0">
                <a:solidFill>
                  <a:schemeClr val="folHlink"/>
                </a:solidFill>
              </a:rPr>
              <a:t>宏名字   宏常量</a:t>
            </a:r>
            <a:endParaRPr lang="zh-CN" altLang="en-US" sz="2400" dirty="0">
              <a:solidFill>
                <a:schemeClr val="folHlink"/>
              </a:solidFill>
            </a:endParaRPr>
          </a:p>
          <a:p>
            <a:pPr marL="0" indent="0">
              <a:lnSpc>
                <a:spcPct val="100000"/>
              </a:lnSpc>
              <a:spcBef>
                <a:spcPts val="600"/>
              </a:spcBef>
              <a:spcAft>
                <a:spcPts val="0"/>
              </a:spcAft>
              <a:buNone/>
            </a:pPr>
            <a:r>
              <a:rPr lang="zh-CN" altLang="en-US" sz="2400" dirty="0">
                <a:solidFill>
                  <a:schemeClr val="hlink"/>
                </a:solidFill>
              </a:rPr>
              <a:t>宏名字</a:t>
            </a:r>
            <a:r>
              <a:rPr lang="zh-CN" altLang="en-US" sz="2400" dirty="0"/>
              <a:t>应是一个标识符，宏常量可以是任意的常量。</a:t>
            </a:r>
            <a:endParaRPr lang="zh-CN" altLang="en-US" sz="2400" dirty="0"/>
          </a:p>
          <a:p>
            <a:pPr marL="0" indent="0">
              <a:lnSpc>
                <a:spcPct val="100000"/>
              </a:lnSpc>
              <a:spcBef>
                <a:spcPts val="600"/>
              </a:spcBef>
              <a:spcAft>
                <a:spcPts val="0"/>
              </a:spcAft>
              <a:buNone/>
            </a:pPr>
            <a:r>
              <a:rPr lang="zh-CN" altLang="en-US" sz="2400" dirty="0"/>
              <a:t>其中并没有“</a:t>
            </a:r>
            <a:r>
              <a:rPr lang="en-US" altLang="zh-CN" sz="2400" dirty="0"/>
              <a:t>=”</a:t>
            </a:r>
            <a:r>
              <a:rPr lang="zh-CN" altLang="en-US" sz="2400" dirty="0"/>
              <a:t>号，句末无分号。不是语句，也不是赋值。</a:t>
            </a:r>
            <a:endParaRPr lang="zh-CN" altLang="en-US" sz="2400" dirty="0"/>
          </a:p>
          <a:p>
            <a:pPr marL="0" indent="0">
              <a:lnSpc>
                <a:spcPct val="100000"/>
              </a:lnSpc>
              <a:spcBef>
                <a:spcPts val="600"/>
              </a:spcBef>
              <a:spcAft>
                <a:spcPts val="0"/>
              </a:spcAft>
              <a:buNone/>
            </a:pPr>
            <a:r>
              <a:rPr lang="zh-CN" altLang="en-US" sz="2400" dirty="0"/>
              <a:t>由 </a:t>
            </a:r>
            <a:r>
              <a:rPr lang="en-US" altLang="zh-CN" sz="2400" dirty="0"/>
              <a:t>#define</a:t>
            </a:r>
            <a:r>
              <a:rPr lang="zh-CN" altLang="en-US" sz="2400" dirty="0"/>
              <a:t>开始的行称为</a:t>
            </a:r>
            <a:r>
              <a:rPr lang="zh-CN" altLang="en-US" sz="2400" dirty="0">
                <a:solidFill>
                  <a:schemeClr val="hlink"/>
                </a:solidFill>
              </a:rPr>
              <a:t>宏定义命令行</a:t>
            </a:r>
            <a:r>
              <a:rPr lang="zh-CN" altLang="en-US" sz="2400" dirty="0"/>
              <a:t>。</a:t>
            </a:r>
            <a:endParaRPr lang="zh-CN" altLang="en-US" sz="2400" dirty="0"/>
          </a:p>
          <a:p>
            <a:pPr marL="0" indent="0">
              <a:lnSpc>
                <a:spcPct val="100000"/>
              </a:lnSpc>
              <a:spcBef>
                <a:spcPts val="600"/>
              </a:spcBef>
              <a:spcAft>
                <a:spcPts val="0"/>
              </a:spcAft>
              <a:buNone/>
            </a:pPr>
            <a:r>
              <a:rPr lang="zh-CN" altLang="en-US" sz="2400" dirty="0"/>
              <a:t>它与 </a:t>
            </a:r>
            <a:r>
              <a:rPr lang="en-US" altLang="zh-CN" sz="2400" dirty="0"/>
              <a:t>#include</a:t>
            </a:r>
            <a:r>
              <a:rPr lang="zh-CN" altLang="en-US" sz="2400" dirty="0"/>
              <a:t>的用法类似，</a:t>
            </a:r>
            <a:r>
              <a:rPr lang="zh-CN" altLang="en-US" sz="2400" dirty="0">
                <a:solidFill>
                  <a:schemeClr val="hlink"/>
                </a:solidFill>
              </a:rPr>
              <a:t>通常写在程序的最前面部分</a:t>
            </a:r>
            <a:r>
              <a:rPr lang="zh-CN" altLang="en-US" sz="2400" dirty="0"/>
              <a:t>。</a:t>
            </a:r>
            <a:endParaRPr lang="zh-CN" altLang="en-US" sz="2400" dirty="0"/>
          </a:p>
          <a:p>
            <a:pPr marL="827405" lvl="1">
              <a:lnSpc>
                <a:spcPct val="100000"/>
              </a:lnSpc>
              <a:spcBef>
                <a:spcPts val="600"/>
              </a:spcBef>
              <a:spcAft>
                <a:spcPts val="0"/>
              </a:spcAft>
              <a:buNone/>
            </a:pPr>
            <a:r>
              <a:rPr lang="en-US" altLang="zh-CN" sz="2400"/>
              <a:t>#define  PI  3.14159265</a:t>
            </a:r>
            <a:endParaRPr lang="zh-CN" altLang="en-US" sz="2400" dirty="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21539" name="文本占位符 321538"/>
          <p:cNvSpPr>
            <a:spLocks noGrp="1"/>
          </p:cNvSpPr>
          <p:nvPr>
            <p:ph type="body" idx="1"/>
          </p:nvPr>
        </p:nvSpPr>
        <p:spPr>
          <a:xfrm>
            <a:off x="468630" y="1225550"/>
            <a:ext cx="8207375" cy="5156200"/>
          </a:xfrm>
        </p:spPr>
        <p:txBody>
          <a:bodyPr/>
          <a:lstStyle/>
          <a:p>
            <a:pPr marL="0" indent="0">
              <a:lnSpc>
                <a:spcPct val="100000"/>
              </a:lnSpc>
              <a:spcBef>
                <a:spcPts val="0"/>
              </a:spcBef>
              <a:spcAft>
                <a:spcPts val="0"/>
              </a:spcAft>
              <a:buNone/>
            </a:pPr>
            <a:r>
              <a:rPr lang="zh-CN" altLang="en-US" sz="2400" dirty="0"/>
              <a:t>【例</a:t>
            </a:r>
            <a:r>
              <a:rPr lang="en-US" altLang="zh-CN" sz="2400" dirty="0"/>
              <a:t>3-4</a:t>
            </a:r>
            <a:r>
              <a:rPr lang="zh-CN" altLang="en-US" sz="2400" dirty="0"/>
              <a:t>】常变量的定义和使用：考虑定义常变量 </a:t>
            </a:r>
            <a:r>
              <a:rPr lang="en-US" altLang="zh-CN" sz="2400" dirty="0"/>
              <a:t>PI</a:t>
            </a:r>
            <a:r>
              <a:rPr lang="zh-CN" altLang="en-US" sz="2400" dirty="0"/>
              <a:t>，然后计算给定径 </a:t>
            </a:r>
            <a:r>
              <a:rPr lang="en-US" altLang="zh-CN" sz="2400" dirty="0"/>
              <a:t>r = 1.5 m</a:t>
            </a:r>
            <a:r>
              <a:rPr lang="zh-CN" altLang="en-US" sz="2400" dirty="0"/>
              <a:t>的圆的周长和面积，并计算给定半径 </a:t>
            </a:r>
            <a:r>
              <a:rPr lang="en-US" altLang="zh-CN" sz="2400" dirty="0"/>
              <a:t>r = 2.4 m</a:t>
            </a:r>
            <a:r>
              <a:rPr lang="zh-CN" altLang="en-US" sz="2400" dirty="0"/>
              <a:t>的球的体积。</a:t>
            </a:r>
            <a:endParaRPr lang="zh-CN" altLang="en-US" sz="2400" dirty="0"/>
          </a:p>
          <a:p>
            <a:pPr marL="0" indent="0">
              <a:lnSpc>
                <a:spcPct val="100000"/>
              </a:lnSpc>
              <a:spcBef>
                <a:spcPts val="0"/>
              </a:spcBef>
              <a:spcAft>
                <a:spcPts val="0"/>
              </a:spcAft>
              <a:buNone/>
            </a:pPr>
            <a:endParaRPr lang="zh-CN" altLang="en-US" sz="2000" dirty="0"/>
          </a:p>
          <a:p>
            <a:pPr marL="0" indent="0">
              <a:lnSpc>
                <a:spcPct val="100000"/>
              </a:lnSpc>
              <a:spcBef>
                <a:spcPts val="0"/>
              </a:spcBef>
              <a:spcAft>
                <a:spcPts val="0"/>
              </a:spcAft>
              <a:buNone/>
            </a:pPr>
            <a:r>
              <a:rPr lang="en-US" altLang="zh-CN" sz="2200" err="1">
                <a:solidFill>
                  <a:schemeClr val="folHlink"/>
                </a:solidFill>
              </a:rPr>
              <a:t>int</a:t>
            </a:r>
            <a:r>
              <a:rPr lang="en-US" altLang="zh-CN" sz="2200">
                <a:solidFill>
                  <a:schemeClr val="folHlink"/>
                </a:solidFill>
              </a:rPr>
              <a:t> main () {</a:t>
            </a:r>
            <a:endParaRPr lang="en-US" altLang="zh-CN" sz="2200">
              <a:solidFill>
                <a:schemeClr val="folHlink"/>
              </a:solidFill>
            </a:endParaRPr>
          </a:p>
          <a:p>
            <a:pPr marL="0" indent="0">
              <a:lnSpc>
                <a:spcPct val="100000"/>
              </a:lnSpc>
              <a:spcBef>
                <a:spcPts val="0"/>
              </a:spcBef>
              <a:spcAft>
                <a:spcPts val="0"/>
              </a:spcAft>
              <a:buNone/>
            </a:pPr>
            <a:r>
              <a:rPr lang="en-US" altLang="zh-CN" sz="2200">
                <a:solidFill>
                  <a:schemeClr val="folHlink"/>
                </a:solidFill>
              </a:rPr>
              <a:t>    </a:t>
            </a:r>
            <a:r>
              <a:rPr lang="en-US" altLang="zh-CN" sz="2200">
                <a:solidFill>
                  <a:schemeClr val="accent2"/>
                </a:solidFill>
              </a:rPr>
              <a:t>const double PI = 3.14159265;</a:t>
            </a:r>
            <a:endParaRPr lang="en-US" altLang="zh-CN" sz="2200">
              <a:solidFill>
                <a:schemeClr val="hlink"/>
              </a:solidFill>
            </a:endParaRPr>
          </a:p>
          <a:p>
            <a:pPr marL="0" indent="0">
              <a:lnSpc>
                <a:spcPct val="100000"/>
              </a:lnSpc>
              <a:spcBef>
                <a:spcPts val="0"/>
              </a:spcBef>
              <a:spcAft>
                <a:spcPts val="0"/>
              </a:spcAft>
              <a:buNone/>
            </a:pPr>
            <a:r>
              <a:rPr lang="en-US" altLang="zh-CN" sz="2200">
                <a:solidFill>
                  <a:schemeClr val="folHlink"/>
                </a:solidFill>
              </a:rPr>
              <a:t>    double r;</a:t>
            </a:r>
            <a:endParaRPr lang="en-US" altLang="zh-CN" sz="2200">
              <a:solidFill>
                <a:schemeClr val="folHlink"/>
              </a:solidFill>
            </a:endParaRPr>
          </a:p>
          <a:p>
            <a:pPr marL="0" indent="0">
              <a:lnSpc>
                <a:spcPct val="100000"/>
              </a:lnSpc>
              <a:spcBef>
                <a:spcPts val="0"/>
              </a:spcBef>
              <a:spcAft>
                <a:spcPts val="0"/>
              </a:spcAft>
              <a:buNone/>
            </a:pPr>
            <a:r>
              <a:rPr lang="en-US" altLang="zh-CN" sz="2200">
                <a:solidFill>
                  <a:schemeClr val="folHlink"/>
                </a:solidFill>
              </a:rPr>
              <a:t>    r = 1.5;</a:t>
            </a:r>
            <a:endParaRPr lang="en-US" altLang="zh-CN" sz="2200">
              <a:solidFill>
                <a:schemeClr val="folHlink"/>
              </a:solidFill>
            </a:endParaRPr>
          </a:p>
          <a:p>
            <a:pPr marL="0" indent="0">
              <a:lnSpc>
                <a:spcPct val="100000"/>
              </a:lnSpc>
              <a:spcBef>
                <a:spcPts val="0"/>
              </a:spcBef>
              <a:spcAft>
                <a:spcPts val="0"/>
              </a:spcAft>
              <a:buNone/>
            </a:pPr>
            <a:r>
              <a:rPr lang="en-US" altLang="zh-CN" sz="2200" err="1">
                <a:solidFill>
                  <a:schemeClr val="folHlink"/>
                </a:solidFill>
              </a:rPr>
              <a:t>    cout</a:t>
            </a:r>
            <a:r>
              <a:rPr lang="en-US" altLang="zh-CN" sz="2200" dirty="0">
                <a:solidFill>
                  <a:schemeClr val="folHlink"/>
                </a:solidFill>
              </a:rPr>
              <a:t> &lt;&lt; "r=1.5 </a:t>
            </a:r>
            <a:r>
              <a:rPr lang="zh-CN" altLang="en-US" sz="2200" dirty="0">
                <a:solidFill>
                  <a:schemeClr val="folHlink"/>
                </a:solidFill>
              </a:rPr>
              <a:t>的圆的周长：</a:t>
            </a:r>
            <a:r>
              <a:rPr lang="en-US" altLang="zh-CN" sz="2200">
                <a:solidFill>
                  <a:schemeClr val="folHlink"/>
                </a:solidFill>
              </a:rPr>
              <a:t>" &lt;&lt; 2 * </a:t>
            </a:r>
            <a:r>
              <a:rPr lang="en-US" altLang="zh-CN" sz="2200">
                <a:solidFill>
                  <a:schemeClr val="accent2"/>
                </a:solidFill>
              </a:rPr>
              <a:t>PI</a:t>
            </a:r>
            <a:r>
              <a:rPr lang="en-US" altLang="zh-CN" sz="2200" err="1">
                <a:solidFill>
                  <a:schemeClr val="accent2"/>
                </a:solidFill>
              </a:rPr>
              <a:t> </a:t>
            </a:r>
            <a:r>
              <a:rPr lang="en-US" altLang="zh-CN" sz="2200" err="1">
                <a:solidFill>
                  <a:schemeClr val="folHlink"/>
                </a:solidFill>
              </a:rPr>
              <a:t>* r &lt;&lt; " m" &lt;&lt; endl</a:t>
            </a:r>
            <a:r>
              <a:rPr lang="en-US" altLang="zh-CN" sz="2200">
                <a:solidFill>
                  <a:schemeClr val="folHlink"/>
                </a:solidFill>
              </a:rPr>
              <a:t>;</a:t>
            </a:r>
            <a:endParaRPr lang="en-US" altLang="zh-CN" sz="2200">
              <a:solidFill>
                <a:schemeClr val="folHlink"/>
              </a:solidFill>
            </a:endParaRPr>
          </a:p>
          <a:p>
            <a:pPr marL="0" indent="0">
              <a:lnSpc>
                <a:spcPct val="100000"/>
              </a:lnSpc>
              <a:spcBef>
                <a:spcPts val="0"/>
              </a:spcBef>
              <a:spcAft>
                <a:spcPts val="0"/>
              </a:spcAft>
              <a:buNone/>
            </a:pPr>
            <a:r>
              <a:rPr lang="en-US" altLang="zh-CN" sz="2200" err="1">
                <a:solidFill>
                  <a:schemeClr val="folHlink"/>
                </a:solidFill>
              </a:rPr>
              <a:t>    cout</a:t>
            </a:r>
            <a:r>
              <a:rPr lang="en-US" altLang="zh-CN" sz="2200" dirty="0">
                <a:solidFill>
                  <a:schemeClr val="folHlink"/>
                </a:solidFill>
              </a:rPr>
              <a:t> &lt;&lt; "r=1.5 </a:t>
            </a:r>
            <a:r>
              <a:rPr lang="zh-CN" altLang="en-US" sz="2200" dirty="0">
                <a:solidFill>
                  <a:schemeClr val="folHlink"/>
                </a:solidFill>
              </a:rPr>
              <a:t>的圆的面积：</a:t>
            </a:r>
            <a:r>
              <a:rPr lang="en-US" altLang="zh-CN" sz="2200">
                <a:solidFill>
                  <a:schemeClr val="folHlink"/>
                </a:solidFill>
              </a:rPr>
              <a:t>" &lt;&lt; </a:t>
            </a:r>
            <a:r>
              <a:rPr lang="en-US" altLang="zh-CN" sz="2200">
                <a:solidFill>
                  <a:schemeClr val="accent2"/>
                </a:solidFill>
              </a:rPr>
              <a:t>PI</a:t>
            </a:r>
            <a:r>
              <a:rPr lang="en-US" altLang="zh-CN" sz="2200" err="1">
                <a:solidFill>
                  <a:schemeClr val="accent2"/>
                </a:solidFill>
              </a:rPr>
              <a:t> </a:t>
            </a:r>
            <a:r>
              <a:rPr lang="en-US" altLang="zh-CN" sz="2200" err="1">
                <a:solidFill>
                  <a:schemeClr val="folHlink"/>
                </a:solidFill>
              </a:rPr>
              <a:t>* r * r &lt;&lt; " m^2" &lt;&lt; endl</a:t>
            </a:r>
            <a:r>
              <a:rPr lang="en-US" altLang="zh-CN" sz="2200">
                <a:solidFill>
                  <a:schemeClr val="folHlink"/>
                </a:solidFill>
              </a:rPr>
              <a:t>;</a:t>
            </a:r>
            <a:endParaRPr lang="en-US" altLang="zh-CN" sz="2200">
              <a:solidFill>
                <a:schemeClr val="folHlink"/>
              </a:solidFill>
            </a:endParaRPr>
          </a:p>
          <a:p>
            <a:pPr marL="0" indent="0">
              <a:lnSpc>
                <a:spcPct val="100000"/>
              </a:lnSpc>
              <a:spcBef>
                <a:spcPts val="0"/>
              </a:spcBef>
              <a:spcAft>
                <a:spcPts val="0"/>
              </a:spcAft>
              <a:buNone/>
            </a:pPr>
            <a:r>
              <a:rPr lang="en-US" altLang="zh-CN" sz="2200">
                <a:solidFill>
                  <a:schemeClr val="folHlink"/>
                </a:solidFill>
              </a:rPr>
              <a:t>    r = 2.4;</a:t>
            </a:r>
            <a:endParaRPr lang="en-US" altLang="zh-CN" sz="2200">
              <a:solidFill>
                <a:schemeClr val="folHlink"/>
              </a:solidFill>
            </a:endParaRPr>
          </a:p>
          <a:p>
            <a:pPr marL="0" indent="0">
              <a:lnSpc>
                <a:spcPct val="100000"/>
              </a:lnSpc>
              <a:spcBef>
                <a:spcPts val="0"/>
              </a:spcBef>
              <a:spcAft>
                <a:spcPts val="0"/>
              </a:spcAft>
              <a:buNone/>
            </a:pPr>
            <a:r>
              <a:rPr lang="en-US" altLang="zh-CN" sz="2200" err="1">
                <a:solidFill>
                  <a:schemeClr val="folHlink"/>
                </a:solidFill>
              </a:rPr>
              <a:t>    cout</a:t>
            </a:r>
            <a:r>
              <a:rPr lang="en-US" altLang="zh-CN" sz="2200" dirty="0">
                <a:solidFill>
                  <a:schemeClr val="folHlink"/>
                </a:solidFill>
              </a:rPr>
              <a:t> &lt;&lt; "r=2.4 </a:t>
            </a:r>
            <a:r>
              <a:rPr lang="zh-CN" altLang="en-US" sz="2200" dirty="0">
                <a:solidFill>
                  <a:schemeClr val="folHlink"/>
                </a:solidFill>
              </a:rPr>
              <a:t>的球体的体积：</a:t>
            </a:r>
            <a:r>
              <a:rPr lang="en-US" altLang="zh-CN" sz="2200">
                <a:solidFill>
                  <a:schemeClr val="folHlink"/>
                </a:solidFill>
              </a:rPr>
              <a:t>" &lt;&lt; </a:t>
            </a:r>
            <a:r>
              <a:rPr lang="en-US" altLang="zh-CN" sz="2200">
                <a:solidFill>
                  <a:schemeClr val="accent2"/>
                </a:solidFill>
              </a:rPr>
              <a:t>PI </a:t>
            </a:r>
            <a:r>
              <a:rPr lang="en-US" altLang="zh-CN" sz="2200">
                <a:solidFill>
                  <a:schemeClr val="folHlink"/>
                </a:solidFill>
              </a:rPr>
              <a:t>* r * r *r * 4/3 </a:t>
            </a:r>
            <a:endParaRPr lang="en-US" altLang="zh-CN" sz="2200">
              <a:solidFill>
                <a:schemeClr val="folHlink"/>
              </a:solidFill>
            </a:endParaRPr>
          </a:p>
          <a:p>
            <a:pPr marL="0" indent="0">
              <a:lnSpc>
                <a:spcPct val="100000"/>
              </a:lnSpc>
              <a:spcBef>
                <a:spcPts val="0"/>
              </a:spcBef>
              <a:spcAft>
                <a:spcPts val="0"/>
              </a:spcAft>
              <a:buNone/>
            </a:pPr>
            <a:r>
              <a:rPr lang="en-US" altLang="zh-CN" sz="2200" err="1">
                <a:solidFill>
                  <a:schemeClr val="folHlink"/>
                </a:solidFill>
              </a:rPr>
              <a:t>	&lt;&lt; " m^3" &lt;&lt; endl</a:t>
            </a:r>
            <a:r>
              <a:rPr lang="en-US" altLang="zh-CN" sz="2200">
                <a:solidFill>
                  <a:schemeClr val="folHlink"/>
                </a:solidFill>
              </a:rPr>
              <a:t>;</a:t>
            </a:r>
            <a:endParaRPr lang="en-US" altLang="zh-CN" sz="2200">
              <a:solidFill>
                <a:schemeClr val="folHlink"/>
              </a:solidFill>
            </a:endParaRPr>
          </a:p>
          <a:p>
            <a:pPr marL="0" indent="0">
              <a:lnSpc>
                <a:spcPct val="100000"/>
              </a:lnSpc>
              <a:spcBef>
                <a:spcPts val="0"/>
              </a:spcBef>
              <a:spcAft>
                <a:spcPts val="0"/>
              </a:spcAft>
              <a:buNone/>
            </a:pPr>
            <a:r>
              <a:rPr lang="en-US" altLang="zh-CN" sz="2200">
                <a:solidFill>
                  <a:schemeClr val="folHlink"/>
                </a:solidFill>
              </a:rPr>
              <a:t>    return 0;</a:t>
            </a:r>
            <a:endParaRPr lang="en-US" altLang="zh-CN" sz="2200">
              <a:solidFill>
                <a:schemeClr val="folHlink"/>
              </a:solidFill>
            </a:endParaRPr>
          </a:p>
          <a:p>
            <a:pPr marL="0" indent="0">
              <a:lnSpc>
                <a:spcPct val="100000"/>
              </a:lnSpc>
              <a:spcBef>
                <a:spcPts val="0"/>
              </a:spcBef>
              <a:spcAft>
                <a:spcPts val="0"/>
              </a:spcAft>
              <a:buNone/>
            </a:pPr>
            <a:r>
              <a:rPr lang="en-US" altLang="zh-CN" sz="2200">
                <a:solidFill>
                  <a:schemeClr val="folHlink"/>
                </a:solidFill>
              </a:rPr>
              <a:t>}</a:t>
            </a:r>
            <a:endParaRPr lang="en-US" altLang="zh-CN" sz="2200">
              <a:solidFill>
                <a:schemeClr val="folHlink"/>
              </a:solidFill>
            </a:endParaRPr>
          </a:p>
        </p:txBody>
      </p:sp>
      <p:sp>
        <p:nvSpPr>
          <p:cNvPr id="4" name="文本框 3"/>
          <p:cNvSpPr txBox="1"/>
          <p:nvPr/>
        </p:nvSpPr>
        <p:spPr>
          <a:xfrm>
            <a:off x="395605" y="189230"/>
            <a:ext cx="8280400" cy="829945"/>
          </a:xfrm>
          <a:prstGeom prst="rect">
            <a:avLst/>
          </a:prstGeom>
          <a:noFill/>
        </p:spPr>
        <p:txBody>
          <a:bodyPr wrap="square" rtlCol="0" anchor="t">
            <a:spAutoFit/>
          </a:bodyPr>
          <a:p>
            <a:pPr marL="0" indent="0" algn="just">
              <a:buNone/>
            </a:pPr>
            <a:r>
              <a:rPr lang="zh-CN" altLang="en-US" b="1" dirty="0">
                <a:latin typeface="Cambria" panose="02040503050406030204" pitchFamily="18" charset="0"/>
                <a:ea typeface="楷体" panose="02010609060101010101" pitchFamily="49" charset="-122"/>
                <a:cs typeface="Cambria" panose="02040503050406030204" pitchFamily="18" charset="0"/>
                <a:sym typeface="+mn-ea"/>
              </a:rPr>
              <a:t>以上三种定义符号常量的方法各有优缺点。</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建议一般采用</a:t>
            </a:r>
            <a:r>
              <a:rPr lang="en-US" altLang="zh-CN"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const </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的方式定义常变量</a:t>
            </a:r>
            <a:r>
              <a:rPr lang="zh-CN" altLang="en-US" b="1" dirty="0">
                <a:latin typeface="Cambria" panose="02040503050406030204" pitchFamily="18" charset="0"/>
                <a:ea typeface="楷体" panose="02010609060101010101" pitchFamily="49" charset="-122"/>
                <a:cs typeface="Cambria" panose="02040503050406030204" pitchFamily="18" charset="0"/>
                <a:sym typeface="+mn-ea"/>
              </a:rPr>
              <a:t>，尽量不要使用 </a:t>
            </a:r>
            <a:r>
              <a:rPr lang="en-US" altLang="zh-CN" b="1" dirty="0">
                <a:latin typeface="Cambria" panose="02040503050406030204" pitchFamily="18" charset="0"/>
                <a:ea typeface="楷体" panose="02010609060101010101" pitchFamily="49" charset="-122"/>
                <a:cs typeface="Cambria" panose="02040503050406030204" pitchFamily="18" charset="0"/>
                <a:sym typeface="+mn-ea"/>
              </a:rPr>
              <a:t>#define</a:t>
            </a:r>
            <a:r>
              <a:rPr lang="zh-CN" altLang="en-US" b="1" dirty="0">
                <a:latin typeface="Cambria" panose="02040503050406030204" pitchFamily="18" charset="0"/>
                <a:ea typeface="楷体" panose="02010609060101010101" pitchFamily="49" charset="-122"/>
                <a:cs typeface="Cambria" panose="02040503050406030204" pitchFamily="18" charset="0"/>
                <a:sym typeface="+mn-ea"/>
              </a:rPr>
              <a:t>定义宏常量。</a:t>
            </a:r>
            <a:endParaRPr lang="zh-CN" altLang="en-US" b="1" dirty="0">
              <a:latin typeface="Cambria" panose="02040503050406030204" pitchFamily="18" charset="0"/>
              <a:ea typeface="楷体" panose="02010609060101010101" pitchFamily="49" charset="-122"/>
              <a:cs typeface="Cambria" panose="02040503050406030204" pitchFamily="18" charset="0"/>
              <a:sym typeface="+mn-ea"/>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22563" name="文本占位符 322562"/>
          <p:cNvSpPr>
            <a:spLocks noGrp="1"/>
          </p:cNvSpPr>
          <p:nvPr>
            <p:ph type="body" idx="1"/>
          </p:nvPr>
        </p:nvSpPr>
        <p:spPr>
          <a:xfrm>
            <a:off x="468313" y="260350"/>
            <a:ext cx="8207375" cy="6121400"/>
          </a:xfrm>
        </p:spPr>
        <p:txBody>
          <a:bodyPr/>
          <a:lstStyle/>
          <a:p>
            <a:pPr marL="0" indent="0">
              <a:buNone/>
            </a:pPr>
            <a:r>
              <a:rPr lang="zh-CN" altLang="en-US" sz="1800" dirty="0"/>
              <a:t>【例</a:t>
            </a:r>
            <a:r>
              <a:rPr lang="en-US" altLang="zh-CN" sz="1800" dirty="0"/>
              <a:t>3-5</a:t>
            </a:r>
            <a:r>
              <a:rPr lang="zh-CN" altLang="en-US" sz="1800" dirty="0"/>
              <a:t>】标准库有头文件</a:t>
            </a:r>
            <a:r>
              <a:rPr lang="en-US" altLang="zh-CN" sz="1800" err="1"/>
              <a:t>limits.h</a:t>
            </a:r>
            <a:r>
              <a:rPr lang="zh-CN" altLang="en-US" sz="1800" dirty="0"/>
              <a:t>，其中定义了表示当前系统中</a:t>
            </a:r>
            <a:r>
              <a:rPr lang="en-US" altLang="zh-CN" sz="1800" err="1"/>
              <a:t>int</a:t>
            </a:r>
            <a:r>
              <a:rPr lang="zh-CN" altLang="en-US" sz="1800" dirty="0"/>
              <a:t>类型数据的最小值和最大值的符号常量</a:t>
            </a:r>
            <a:r>
              <a:rPr lang="en-US" altLang="zh-CN" sz="1800" dirty="0"/>
              <a:t>INT_MIN</a:t>
            </a:r>
            <a:r>
              <a:rPr lang="zh-CN" altLang="en-US" sz="1800" dirty="0"/>
              <a:t>和</a:t>
            </a:r>
            <a:r>
              <a:rPr lang="en-US" altLang="zh-CN" sz="1800" dirty="0"/>
              <a:t>INT_MAX</a:t>
            </a:r>
            <a:r>
              <a:rPr lang="zh-CN" altLang="en-US" sz="1800" dirty="0"/>
              <a:t>，我们希望输出这两个符号常量的值，在超范围加减产生溢出错误的情况，并考虑加减时如何避免产生溢出（本例的目的是复习上一章关于溢出错误的知识）。</a:t>
            </a:r>
            <a:endParaRPr lang="zh-CN" altLang="en-US" sz="1800" dirty="0"/>
          </a:p>
          <a:p>
            <a:pPr marL="0" indent="0">
              <a:buNone/>
            </a:pPr>
            <a:r>
              <a:rPr lang="en-US" altLang="zh-CN" sz="2000" err="1">
                <a:solidFill>
                  <a:schemeClr val="folHlink"/>
                </a:solidFill>
              </a:rPr>
              <a:t>#include &lt;iostream</a:t>
            </a:r>
            <a:r>
              <a:rPr lang="en-US" altLang="zh-CN" sz="2000">
                <a:solidFill>
                  <a:schemeClr val="folHlink"/>
                </a:solidFill>
              </a:rPr>
              <a:t>&gt;</a:t>
            </a:r>
            <a:endParaRPr lang="en-US" altLang="zh-CN" sz="2000">
              <a:solidFill>
                <a:schemeClr val="folHlink"/>
              </a:solidFill>
            </a:endParaRPr>
          </a:p>
          <a:p>
            <a:pPr marL="0" indent="0">
              <a:spcBef>
                <a:spcPct val="0"/>
              </a:spcBef>
              <a:buNone/>
            </a:pPr>
            <a:r>
              <a:rPr lang="en-US" altLang="zh-CN" sz="2000" err="1">
                <a:solidFill>
                  <a:schemeClr val="folHlink"/>
                </a:solidFill>
              </a:rPr>
              <a:t>#include &lt;iomanip</a:t>
            </a:r>
            <a:r>
              <a:rPr lang="en-US" altLang="zh-CN" sz="2000">
                <a:solidFill>
                  <a:schemeClr val="folHlink"/>
                </a:solidFill>
              </a:rPr>
              <a:t>&gt;</a:t>
            </a:r>
            <a:endParaRPr lang="en-US" altLang="zh-CN" sz="2000">
              <a:solidFill>
                <a:schemeClr val="folHlink"/>
              </a:solidFill>
            </a:endParaRPr>
          </a:p>
          <a:p>
            <a:pPr marL="0" indent="0">
              <a:spcBef>
                <a:spcPct val="0"/>
              </a:spcBef>
              <a:buNone/>
            </a:pPr>
            <a:r>
              <a:rPr lang="en-US" altLang="zh-CN" sz="2000" err="1">
                <a:solidFill>
                  <a:schemeClr val="folHlink"/>
                </a:solidFill>
              </a:rPr>
              <a:t>#include &lt;limits.h</a:t>
            </a:r>
            <a:r>
              <a:rPr lang="en-US" altLang="zh-CN" sz="2000" dirty="0">
                <a:solidFill>
                  <a:schemeClr val="folHlink"/>
                </a:solidFill>
              </a:rPr>
              <a:t>&gt;    //</a:t>
            </a:r>
            <a:r>
              <a:rPr lang="zh-CN" altLang="en-US" sz="2000" dirty="0">
                <a:solidFill>
                  <a:schemeClr val="folHlink"/>
                </a:solidFill>
              </a:rPr>
              <a:t>提供了各种类型数据的取值范围常量</a:t>
            </a:r>
            <a:endParaRPr lang="zh-CN" altLang="en-US" sz="2000" dirty="0">
              <a:solidFill>
                <a:schemeClr val="folHlink"/>
              </a:solidFill>
            </a:endParaRPr>
          </a:p>
          <a:p>
            <a:pPr marL="0" indent="0">
              <a:spcBef>
                <a:spcPct val="0"/>
              </a:spcBef>
              <a:buNone/>
            </a:pPr>
            <a:r>
              <a:rPr lang="en-US" altLang="zh-CN" sz="2000">
                <a:solidFill>
                  <a:schemeClr val="folHlink"/>
                </a:solidFill>
              </a:rPr>
              <a:t>using namespace std;</a:t>
            </a:r>
            <a:endParaRPr lang="en-US" altLang="zh-CN" sz="2000">
              <a:solidFill>
                <a:schemeClr val="folHlink"/>
              </a:solidFill>
            </a:endParaRPr>
          </a:p>
          <a:p>
            <a:pPr marL="0" indent="0">
              <a:spcBef>
                <a:spcPct val="0"/>
              </a:spcBef>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marL="0" indent="0">
              <a:spcBef>
                <a:spcPct val="0"/>
              </a:spcBef>
              <a:buNone/>
            </a:pPr>
            <a:r>
              <a:rPr lang="en-US" altLang="zh-CN" sz="2000" err="1">
                <a:solidFill>
                  <a:schemeClr val="folHlink"/>
                </a:solidFill>
              </a:rPr>
              <a:t>    cout &lt;&lt; "int</a:t>
            </a:r>
            <a:r>
              <a:rPr lang="en-US" altLang="zh-CN" sz="2000" dirty="0">
                <a:solidFill>
                  <a:schemeClr val="folHlink"/>
                </a:solidFill>
              </a:rPr>
              <a:t> </a:t>
            </a:r>
            <a:r>
              <a:rPr lang="zh-CN" altLang="en-US" sz="2000" dirty="0">
                <a:solidFill>
                  <a:schemeClr val="folHlink"/>
                </a:solidFill>
              </a:rPr>
              <a:t>类型的最小值和最大值</a:t>
            </a:r>
            <a:r>
              <a:rPr lang="en-US" altLang="zh-CN" sz="2000">
                <a:solidFill>
                  <a:schemeClr val="folHlink"/>
                </a:solidFill>
              </a:rPr>
              <a:t>:\t" &lt;&lt;</a:t>
            </a:r>
            <a:r>
              <a:rPr lang="en-US" altLang="zh-CN" sz="2000">
                <a:solidFill>
                  <a:schemeClr val="accent2"/>
                </a:solidFill>
              </a:rPr>
              <a:t>INT_MIN</a:t>
            </a:r>
            <a:r>
              <a:rPr lang="en-US" altLang="zh-CN" sz="2000">
                <a:solidFill>
                  <a:schemeClr val="folHlink"/>
                </a:solidFill>
              </a:rPr>
              <a:t> &lt;&lt; "\t"</a:t>
            </a:r>
            <a:endParaRPr lang="en-US" altLang="zh-CN" sz="2000">
              <a:solidFill>
                <a:schemeClr val="folHlink"/>
              </a:solidFill>
            </a:endParaRPr>
          </a:p>
          <a:p>
            <a:pPr marL="0" indent="0">
              <a:spcBef>
                <a:spcPct val="0"/>
              </a:spcBef>
              <a:buNone/>
            </a:pPr>
            <a:r>
              <a:rPr lang="en-US" altLang="zh-CN" sz="2000">
                <a:solidFill>
                  <a:schemeClr val="folHlink"/>
                </a:solidFill>
              </a:rPr>
              <a:t>           &lt;&lt; </a:t>
            </a:r>
            <a:r>
              <a:rPr lang="en-US" altLang="zh-CN" sz="2000">
                <a:solidFill>
                  <a:schemeClr val="accent2"/>
                </a:solidFill>
              </a:rPr>
              <a:t>INT_MAX</a:t>
            </a:r>
            <a:r>
              <a:rPr lang="en-US" altLang="zh-CN" sz="2000" err="1">
                <a:solidFill>
                  <a:schemeClr val="accent2"/>
                </a:solidFill>
              </a:rPr>
              <a:t> </a:t>
            </a:r>
            <a:r>
              <a:rPr lang="en-US" altLang="zh-CN" sz="2000" err="1">
                <a:solidFill>
                  <a:schemeClr val="folHlink"/>
                </a:solidFill>
              </a:rPr>
              <a:t>&lt;&lt; endl</a:t>
            </a:r>
            <a:r>
              <a:rPr lang="en-US" altLang="zh-CN" sz="2000">
                <a:solidFill>
                  <a:schemeClr val="folHlink"/>
                </a:solidFill>
              </a:rPr>
              <a:t>;</a:t>
            </a:r>
            <a:endParaRPr lang="en-US" altLang="zh-CN" sz="2000">
              <a:solidFill>
                <a:schemeClr val="folHlink"/>
              </a:solidFill>
            </a:endParaRPr>
          </a:p>
          <a:p>
            <a:pPr marL="0" indent="0">
              <a:spcBef>
                <a:spcPct val="0"/>
              </a:spcBef>
              <a:buNone/>
            </a:pPr>
            <a:r>
              <a:rPr lang="en-US" altLang="zh-CN" sz="2000" err="1">
                <a:solidFill>
                  <a:schemeClr val="folHlink"/>
                </a:solidFill>
              </a:rPr>
              <a:t>    cout</a:t>
            </a:r>
            <a:r>
              <a:rPr lang="en-US" altLang="zh-CN" sz="2000" dirty="0">
                <a:solidFill>
                  <a:schemeClr val="folHlink"/>
                </a:solidFill>
              </a:rPr>
              <a:t> &lt;&lt; "</a:t>
            </a:r>
            <a:r>
              <a:rPr lang="zh-CN" altLang="en-US" sz="2000" dirty="0">
                <a:solidFill>
                  <a:schemeClr val="folHlink"/>
                </a:solidFill>
              </a:rPr>
              <a:t>减</a:t>
            </a:r>
            <a:r>
              <a:rPr lang="en-US" altLang="zh-CN" sz="2000" dirty="0">
                <a:solidFill>
                  <a:schemeClr val="folHlink"/>
                </a:solidFill>
              </a:rPr>
              <a:t>1</a:t>
            </a:r>
            <a:r>
              <a:rPr lang="zh-CN" altLang="en-US" sz="2000" dirty="0">
                <a:solidFill>
                  <a:schemeClr val="folHlink"/>
                </a:solidFill>
              </a:rPr>
              <a:t>加</a:t>
            </a:r>
            <a:r>
              <a:rPr lang="en-US" altLang="zh-CN" sz="2000" dirty="0">
                <a:solidFill>
                  <a:schemeClr val="folHlink"/>
                </a:solidFill>
              </a:rPr>
              <a:t>1</a:t>
            </a:r>
            <a:r>
              <a:rPr lang="zh-CN" altLang="en-US" sz="2000" dirty="0">
                <a:solidFill>
                  <a:schemeClr val="folHlink"/>
                </a:solidFill>
              </a:rPr>
              <a:t>溢出得到错误结果</a:t>
            </a:r>
            <a:r>
              <a:rPr lang="en-US" altLang="zh-CN" sz="2000">
                <a:solidFill>
                  <a:schemeClr val="folHlink"/>
                </a:solidFill>
              </a:rPr>
              <a:t>:\t" &lt;&lt; </a:t>
            </a:r>
            <a:r>
              <a:rPr lang="en-US" altLang="zh-CN" sz="2000">
                <a:solidFill>
                  <a:schemeClr val="accent2"/>
                </a:solidFill>
              </a:rPr>
              <a:t>INT_MIN - 1</a:t>
            </a:r>
            <a:r>
              <a:rPr lang="en-US" altLang="zh-CN" sz="2000">
                <a:solidFill>
                  <a:schemeClr val="folHlink"/>
                </a:solidFill>
              </a:rPr>
              <a:t> &lt;&lt; "\t" </a:t>
            </a:r>
            <a:endParaRPr lang="en-US" altLang="zh-CN" sz="2000">
              <a:solidFill>
                <a:schemeClr val="folHlink"/>
              </a:solidFill>
            </a:endParaRPr>
          </a:p>
          <a:p>
            <a:pPr marL="0" indent="0">
              <a:spcBef>
                <a:spcPct val="0"/>
              </a:spcBef>
              <a:buNone/>
            </a:pPr>
            <a:r>
              <a:rPr lang="en-US" altLang="zh-CN" sz="2000">
                <a:solidFill>
                  <a:schemeClr val="folHlink"/>
                </a:solidFill>
              </a:rPr>
              <a:t>           &lt;&lt; </a:t>
            </a:r>
            <a:r>
              <a:rPr lang="en-US" altLang="zh-CN" sz="2000">
                <a:solidFill>
                  <a:schemeClr val="accent2"/>
                </a:solidFill>
              </a:rPr>
              <a:t>INT_MAX + 1</a:t>
            </a:r>
            <a:r>
              <a:rPr lang="en-US" altLang="zh-CN" sz="2000" err="1">
                <a:solidFill>
                  <a:schemeClr val="folHlink"/>
                </a:solidFill>
              </a:rPr>
              <a:t> &lt;&lt; endl</a:t>
            </a:r>
            <a:r>
              <a:rPr lang="en-US" altLang="zh-CN" sz="2000">
                <a:solidFill>
                  <a:schemeClr val="folHlink"/>
                </a:solidFill>
              </a:rPr>
              <a:t>;</a:t>
            </a:r>
            <a:endParaRPr lang="en-US" altLang="zh-CN" sz="2000">
              <a:solidFill>
                <a:schemeClr val="folHlink"/>
              </a:solidFill>
            </a:endParaRPr>
          </a:p>
          <a:p>
            <a:pPr marL="0" indent="0">
              <a:spcBef>
                <a:spcPct val="0"/>
              </a:spcBef>
              <a:buNone/>
            </a:pPr>
            <a:r>
              <a:rPr lang="en-US" altLang="zh-CN" sz="2000" err="1">
                <a:solidFill>
                  <a:schemeClr val="folHlink"/>
                </a:solidFill>
              </a:rPr>
              <a:t>    cout</a:t>
            </a:r>
            <a:r>
              <a:rPr lang="en-US" altLang="zh-CN" sz="2000" dirty="0">
                <a:solidFill>
                  <a:schemeClr val="folHlink"/>
                </a:solidFill>
              </a:rPr>
              <a:t> &lt;&lt; "</a:t>
            </a:r>
            <a:r>
              <a:rPr lang="zh-CN" altLang="en-US" sz="2000" dirty="0">
                <a:solidFill>
                  <a:schemeClr val="folHlink"/>
                </a:solidFill>
              </a:rPr>
              <a:t>转换到双精度数避免了溢出</a:t>
            </a:r>
            <a:r>
              <a:rPr lang="en-US" altLang="zh-CN" sz="2000">
                <a:solidFill>
                  <a:schemeClr val="folHlink"/>
                </a:solidFill>
              </a:rPr>
              <a:t>:\t" &lt;&lt; setprecision(12) </a:t>
            </a:r>
            <a:endParaRPr lang="en-US" altLang="zh-CN" sz="2000">
              <a:solidFill>
                <a:schemeClr val="folHlink"/>
              </a:solidFill>
            </a:endParaRPr>
          </a:p>
          <a:p>
            <a:pPr marL="0" indent="0">
              <a:spcBef>
                <a:spcPct val="0"/>
              </a:spcBef>
              <a:buNone/>
            </a:pPr>
            <a:r>
              <a:rPr lang="en-US" altLang="zh-CN" sz="2000" err="1">
                <a:solidFill>
                  <a:schemeClr val="folHlink"/>
                </a:solidFill>
              </a:rPr>
              <a:t>           &lt;&lt; </a:t>
            </a:r>
            <a:r>
              <a:rPr lang="en-US" altLang="zh-CN" sz="2000" err="1">
                <a:solidFill>
                  <a:schemeClr val="tx2"/>
                </a:solidFill>
              </a:rPr>
              <a:t>INT_MIN - 1.0</a:t>
            </a:r>
            <a:r>
              <a:rPr lang="en-US" altLang="zh-CN" sz="2000" err="1">
                <a:solidFill>
                  <a:schemeClr val="folHlink"/>
                </a:solidFill>
              </a:rPr>
              <a:t> &lt;&lt; "\t" &lt;&lt; </a:t>
            </a:r>
            <a:r>
              <a:rPr lang="en-US" altLang="zh-CN" sz="2000" err="1">
                <a:solidFill>
                  <a:schemeClr val="tx2"/>
                </a:solidFill>
              </a:rPr>
              <a:t>INT_MAX + 1.0</a:t>
            </a:r>
            <a:r>
              <a:rPr lang="en-US" altLang="zh-CN" sz="2000" err="1">
                <a:solidFill>
                  <a:schemeClr val="folHlink"/>
                </a:solidFill>
              </a:rPr>
              <a:t> &lt;&lt; endl</a:t>
            </a:r>
            <a:r>
              <a:rPr lang="en-US" altLang="zh-CN" sz="2000">
                <a:solidFill>
                  <a:schemeClr val="folHlink"/>
                </a:solidFill>
              </a:rPr>
              <a:t>;</a:t>
            </a:r>
            <a:endParaRPr lang="en-US" altLang="zh-CN" sz="2000">
              <a:solidFill>
                <a:schemeClr val="folHlink"/>
              </a:solidFill>
            </a:endParaRPr>
          </a:p>
          <a:p>
            <a:pPr marL="0" indent="0">
              <a:spcBef>
                <a:spcPct val="0"/>
              </a:spcBef>
              <a:buNone/>
            </a:pPr>
            <a:r>
              <a:rPr lang="en-US" altLang="zh-CN" sz="2000">
                <a:solidFill>
                  <a:schemeClr val="folHlink"/>
                </a:solidFill>
              </a:rPr>
              <a:t>}</a:t>
            </a:r>
            <a:endParaRPr lang="en-US" altLang="zh-CN" sz="2000">
              <a:solidFill>
                <a:schemeClr val="folHlink"/>
              </a:solidFill>
            </a:endParaRPr>
          </a:p>
        </p:txBody>
      </p:sp>
      <p:sp>
        <p:nvSpPr>
          <p:cNvPr id="322564" name="文本框 322563"/>
          <p:cNvSpPr txBox="1"/>
          <p:nvPr/>
        </p:nvSpPr>
        <p:spPr>
          <a:xfrm>
            <a:off x="827088" y="4941888"/>
            <a:ext cx="8208962" cy="1311275"/>
          </a:xfrm>
          <a:prstGeom prst="rect">
            <a:avLst/>
          </a:prstGeom>
          <a:solidFill>
            <a:srgbClr val="111111"/>
          </a:solidFill>
          <a:ln w="9525">
            <a:noFill/>
          </a:ln>
        </p:spPr>
        <p:txBody>
          <a:bodyPr lIns="92075" tIns="46038" rIns="92075" bIns="46038">
            <a:spAutoFit/>
          </a:bodyPr>
          <a:lstStyle/>
          <a:p>
            <a:pPr algn="just">
              <a:spcBef>
                <a:spcPct val="50000"/>
              </a:spcBef>
            </a:pPr>
            <a:r>
              <a:rPr lang="en-US" altLang="zh-CN" sz="2000" err="1">
                <a:solidFill>
                  <a:srgbClr val="FFFFFF"/>
                </a:solidFill>
                <a:latin typeface="Consolas" panose="020B0609020204030204" pitchFamily="49" charset="0"/>
                <a:ea typeface="宋体" panose="02010600030101010101" pitchFamily="2" charset="-122"/>
              </a:rPr>
              <a:t>int</a:t>
            </a:r>
            <a:r>
              <a:rPr lang="en-US" altLang="zh-CN" sz="2000">
                <a:solidFill>
                  <a:srgbClr val="FFFFFF"/>
                </a:solidFill>
                <a:latin typeface="Consolas" panose="020B0609020204030204" pitchFamily="49" charset="0"/>
                <a:ea typeface="宋体" panose="02010600030101010101" pitchFamily="2" charset="-122"/>
              </a:rPr>
              <a:t> </a:t>
            </a:r>
            <a:r>
              <a:rPr lang="zh-CN" altLang="en-US" sz="2000" dirty="0">
                <a:solidFill>
                  <a:srgbClr val="FFFFFF"/>
                </a:solidFill>
                <a:latin typeface="宋体" panose="02010600030101010101" pitchFamily="2" charset="-122"/>
                <a:ea typeface="宋体" panose="02010600030101010101" pitchFamily="2" charset="-122"/>
              </a:rPr>
              <a:t>类型的最小值和最大值</a:t>
            </a:r>
            <a:r>
              <a:rPr lang="en-US" altLang="zh-CN" sz="2000">
                <a:solidFill>
                  <a:srgbClr val="FFFFFF"/>
                </a:solidFill>
                <a:latin typeface="Consolas" panose="020B0609020204030204" pitchFamily="49" charset="0"/>
                <a:ea typeface="宋体" panose="02010600030101010101" pitchFamily="2" charset="-122"/>
              </a:rPr>
              <a:t>:       -2147483648     2147483647</a:t>
            </a:r>
            <a:endParaRPr lang="en-US" altLang="zh-CN" sz="2000">
              <a:solidFill>
                <a:srgbClr val="FFFFFF"/>
              </a:solidFill>
              <a:latin typeface="宋体" panose="02010600030101010101" pitchFamily="2" charset="-122"/>
              <a:ea typeface="宋体" panose="02010600030101010101" pitchFamily="2" charset="-122"/>
            </a:endParaRPr>
          </a:p>
          <a:p>
            <a:pPr algn="just">
              <a:spcBef>
                <a:spcPct val="50000"/>
              </a:spcBef>
            </a:pPr>
            <a:r>
              <a:rPr lang="zh-CN" altLang="en-US" sz="2000" dirty="0">
                <a:solidFill>
                  <a:srgbClr val="FFFFFF"/>
                </a:solidFill>
                <a:latin typeface="宋体" panose="02010600030101010101" pitchFamily="2" charset="-122"/>
                <a:ea typeface="宋体" panose="02010600030101010101" pitchFamily="2" charset="-122"/>
              </a:rPr>
              <a:t>减</a:t>
            </a:r>
            <a:r>
              <a:rPr lang="en-US" altLang="zh-CN" sz="2000">
                <a:solidFill>
                  <a:srgbClr val="FFFFFF"/>
                </a:solidFill>
                <a:latin typeface="Consolas" panose="020B0609020204030204" pitchFamily="49" charset="0"/>
                <a:ea typeface="宋体" panose="02010600030101010101" pitchFamily="2" charset="-122"/>
              </a:rPr>
              <a:t>1</a:t>
            </a:r>
            <a:r>
              <a:rPr lang="zh-CN" altLang="en-US" sz="2000" dirty="0">
                <a:solidFill>
                  <a:srgbClr val="FFFFFF"/>
                </a:solidFill>
                <a:latin typeface="宋体" panose="02010600030101010101" pitchFamily="2" charset="-122"/>
                <a:ea typeface="宋体" panose="02010600030101010101" pitchFamily="2" charset="-122"/>
              </a:rPr>
              <a:t>加</a:t>
            </a:r>
            <a:r>
              <a:rPr lang="en-US" altLang="zh-CN" sz="2000">
                <a:solidFill>
                  <a:srgbClr val="FFFFFF"/>
                </a:solidFill>
                <a:latin typeface="Consolas" panose="020B0609020204030204" pitchFamily="49" charset="0"/>
                <a:ea typeface="宋体" panose="02010600030101010101" pitchFamily="2" charset="-122"/>
              </a:rPr>
              <a:t>1</a:t>
            </a:r>
            <a:r>
              <a:rPr lang="zh-CN" altLang="en-US" sz="2000" dirty="0">
                <a:solidFill>
                  <a:srgbClr val="FFFFFF"/>
                </a:solidFill>
                <a:latin typeface="宋体" panose="02010600030101010101" pitchFamily="2" charset="-122"/>
                <a:ea typeface="宋体" panose="02010600030101010101" pitchFamily="2" charset="-122"/>
              </a:rPr>
              <a:t>溢出得到错误结果</a:t>
            </a:r>
            <a:r>
              <a:rPr lang="en-US" altLang="zh-CN" sz="2000">
                <a:solidFill>
                  <a:srgbClr val="FFFFFF"/>
                </a:solidFill>
                <a:latin typeface="Consolas" panose="020B0609020204030204" pitchFamily="49" charset="0"/>
                <a:ea typeface="宋体" panose="02010600030101010101" pitchFamily="2" charset="-122"/>
              </a:rPr>
              <a:t>:       2147483647      -2147483648</a:t>
            </a:r>
            <a:endParaRPr lang="en-US" altLang="zh-CN" sz="2000">
              <a:solidFill>
                <a:srgbClr val="FFFFFF"/>
              </a:solidFill>
              <a:latin typeface="宋体" panose="02010600030101010101" pitchFamily="2" charset="-122"/>
              <a:ea typeface="宋体" panose="02010600030101010101" pitchFamily="2" charset="-122"/>
            </a:endParaRPr>
          </a:p>
          <a:p>
            <a:pPr algn="just">
              <a:spcBef>
                <a:spcPct val="50000"/>
              </a:spcBef>
            </a:pPr>
            <a:r>
              <a:rPr lang="zh-CN" altLang="en-US" sz="2000" dirty="0">
                <a:solidFill>
                  <a:srgbClr val="FFFFFF"/>
                </a:solidFill>
                <a:latin typeface="宋体" panose="02010600030101010101" pitchFamily="2" charset="-122"/>
                <a:ea typeface="宋体" panose="02010600030101010101" pitchFamily="2" charset="-122"/>
              </a:rPr>
              <a:t>转换到双精度数避免了溢出</a:t>
            </a:r>
            <a:r>
              <a:rPr lang="en-US" altLang="zh-CN" sz="2000">
                <a:solidFill>
                  <a:srgbClr val="FFFFFF"/>
                </a:solidFill>
                <a:latin typeface="Consolas" panose="020B0609020204030204" pitchFamily="49" charset="0"/>
                <a:ea typeface="宋体" panose="02010600030101010101" pitchFamily="2" charset="-122"/>
              </a:rPr>
              <a:t>:       -2147483649     2147483648</a:t>
            </a:r>
            <a:endParaRPr lang="en-US" altLang="zh-CN" sz="2000">
              <a:solidFill>
                <a:srgbClr val="FFFFFF"/>
              </a:solidFill>
              <a:latin typeface="Consolas" panose="020B0609020204030204" pitchFamily="49" charset="0"/>
              <a:ea typeface="宋体" panose="02010600030101010101" pitchFamily="2" charset="-122"/>
            </a:endParaRPr>
          </a:p>
        </p:txBody>
      </p:sp>
      <p:sp>
        <p:nvSpPr>
          <p:cNvPr id="322565" name="文本框 322564"/>
          <p:cNvSpPr txBox="1"/>
          <p:nvPr/>
        </p:nvSpPr>
        <p:spPr>
          <a:xfrm>
            <a:off x="611188" y="6308725"/>
            <a:ext cx="8532812" cy="396875"/>
          </a:xfrm>
          <a:prstGeom prst="rect">
            <a:avLst/>
          </a:prstGeom>
          <a:noFill/>
          <a:ln w="9525">
            <a:noFill/>
          </a:ln>
        </p:spPr>
        <p:txBody>
          <a:bodyPr lIns="92075" tIns="46038" rIns="92075" bIns="46038">
            <a:spAutoFit/>
          </a:bodyPr>
          <a:lstStyle/>
          <a:p>
            <a:pPr>
              <a:spcBef>
                <a:spcPct val="50000"/>
              </a:spcBef>
            </a:pPr>
            <a:r>
              <a:rPr lang="zh-CN" altLang="en-US" sz="2000" dirty="0">
                <a:latin typeface="Times New Roman" panose="02020603050405020304" pitchFamily="18" charset="0"/>
                <a:ea typeface="宋体" panose="02010600030101010101" pitchFamily="2" charset="-122"/>
              </a:rPr>
              <a:t>整数溢出时，实际上是内部错误地使符号位参与了加减法计算。</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03107" name="文本占位符 303106"/>
          <p:cNvSpPr>
            <a:spLocks noGrp="1"/>
          </p:cNvSpPr>
          <p:nvPr>
            <p:ph type="body" idx="1"/>
          </p:nvPr>
        </p:nvSpPr>
        <p:spPr>
          <a:xfrm>
            <a:off x="468630" y="700405"/>
            <a:ext cx="8207375" cy="5681345"/>
          </a:xfrm>
        </p:spPr>
        <p:txBody>
          <a:bodyPr/>
          <a:lstStyle/>
          <a:p>
            <a:pPr marL="0" indent="0">
              <a:buNone/>
            </a:pPr>
            <a:r>
              <a:rPr lang="zh-CN" altLang="en-US" dirty="0"/>
              <a:t>变量功能是怎么实现的？</a:t>
            </a:r>
            <a:endParaRPr lang="zh-CN" altLang="en-US" dirty="0"/>
          </a:p>
          <a:p>
            <a:pPr marL="0" indent="0">
              <a:buNone/>
            </a:pPr>
            <a:r>
              <a:rPr lang="zh-CN" altLang="en-US" dirty="0"/>
              <a:t>在程序里定义了变量，则</a:t>
            </a:r>
            <a:r>
              <a:rPr lang="zh-CN" altLang="en-US" dirty="0">
                <a:solidFill>
                  <a:schemeClr val="accent2"/>
                </a:solidFill>
              </a:rPr>
              <a:t>在程序运行过程中，系统就会在合适的时候在内存中为它们分配存储位置</a:t>
            </a:r>
            <a:r>
              <a:rPr lang="zh-CN" altLang="en-US" dirty="0"/>
              <a:t>，所分配的存储单元数由变量的类型确定。</a:t>
            </a:r>
            <a:endParaRPr lang="zh-CN" altLang="en-US" dirty="0"/>
          </a:p>
        </p:txBody>
      </p:sp>
      <p:pic>
        <p:nvPicPr>
          <p:cNvPr id="303108" name="图片 303107"/>
          <p:cNvPicPr>
            <a:picLocks noChangeAspect="1"/>
          </p:cNvPicPr>
          <p:nvPr/>
        </p:nvPicPr>
        <p:blipFill>
          <a:blip r:embed="rId1"/>
          <a:stretch>
            <a:fillRect/>
          </a:stretch>
        </p:blipFill>
        <p:spPr>
          <a:xfrm>
            <a:off x="2266950" y="3033395"/>
            <a:ext cx="6408738" cy="2257425"/>
          </a:xfrm>
          <a:prstGeom prst="rect">
            <a:avLst/>
          </a:prstGeom>
          <a:noFill/>
          <a:ln w="9525">
            <a:noFill/>
          </a:ln>
        </p:spPr>
      </p:pic>
      <p:sp>
        <p:nvSpPr>
          <p:cNvPr id="303109" name="矩形 303108"/>
          <p:cNvSpPr/>
          <p:nvPr/>
        </p:nvSpPr>
        <p:spPr>
          <a:xfrm>
            <a:off x="326390" y="3027680"/>
            <a:ext cx="1802130" cy="1198880"/>
          </a:xfrm>
          <a:prstGeom prst="rect">
            <a:avLst/>
          </a:prstGeom>
          <a:solidFill>
            <a:schemeClr val="accent1"/>
          </a:solidFill>
          <a:ln w="9525">
            <a:noFill/>
          </a:ln>
        </p:spPr>
        <p:txBody>
          <a:bodyPr wrap="square" lIns="92075" tIns="46038" rIns="92075" bIns="46038" anchor="ctr">
            <a:spAutoFit/>
          </a:bodyPr>
          <a:lstStyle/>
          <a:p>
            <a:pPr algn="l"/>
            <a:r>
              <a:rPr lang="en-US" altLang="zh-CN" err="1">
                <a:latin typeface="Cambria" panose="02040503050406030204" pitchFamily="18" charset="0"/>
                <a:ea typeface="宋体" panose="02010600030101010101" pitchFamily="2" charset="-122"/>
                <a:cs typeface="Cambria" panose="02040503050406030204" pitchFamily="18" charset="0"/>
              </a:rPr>
              <a:t>int</a:t>
            </a:r>
            <a:r>
              <a:rPr lang="en-US" altLang="zh-CN">
                <a:latin typeface="Cambria" panose="02040503050406030204" pitchFamily="18" charset="0"/>
                <a:ea typeface="宋体" panose="02010600030101010101" pitchFamily="2" charset="-122"/>
                <a:cs typeface="Cambria" panose="02040503050406030204" pitchFamily="18" charset="0"/>
              </a:rPr>
              <a:t> m, n;</a:t>
            </a:r>
            <a:endParaRPr lang="en-US" altLang="zh-CN">
              <a:latin typeface="Cambria" panose="02040503050406030204" pitchFamily="18" charset="0"/>
              <a:ea typeface="宋体" panose="02010600030101010101" pitchFamily="2" charset="-122"/>
              <a:cs typeface="Cambria" panose="02040503050406030204" pitchFamily="18" charset="0"/>
            </a:endParaRPr>
          </a:p>
          <a:p>
            <a:pPr algn="l"/>
            <a:r>
              <a:rPr lang="en-US" altLang="zh-CN">
                <a:latin typeface="Cambria" panose="02040503050406030204" pitchFamily="18" charset="0"/>
                <a:ea typeface="宋体" panose="02010600030101010101" pitchFamily="2" charset="-122"/>
                <a:cs typeface="Cambria" panose="02040503050406030204" pitchFamily="18" charset="0"/>
              </a:rPr>
              <a:t>double x, y;</a:t>
            </a:r>
            <a:endParaRPr lang="en-US" altLang="zh-CN">
              <a:latin typeface="Cambria" panose="02040503050406030204" pitchFamily="18" charset="0"/>
              <a:ea typeface="宋体" panose="02010600030101010101" pitchFamily="2" charset="-122"/>
              <a:cs typeface="Cambria" panose="02040503050406030204" pitchFamily="18" charset="0"/>
            </a:endParaRPr>
          </a:p>
          <a:p>
            <a:pPr algn="l"/>
            <a:r>
              <a:rPr lang="en-US" altLang="zh-CN">
                <a:latin typeface="Cambria" panose="02040503050406030204" pitchFamily="18" charset="0"/>
                <a:ea typeface="宋体" panose="02010600030101010101" pitchFamily="2" charset="-122"/>
                <a:cs typeface="Cambria" panose="02040503050406030204" pitchFamily="18" charset="0"/>
              </a:rPr>
              <a:t>char c1, c2;</a:t>
            </a:r>
            <a:endParaRPr lang="en-US" altLang="zh-CN">
              <a:latin typeface="Cambria" panose="02040503050406030204" pitchFamily="18" charset="0"/>
              <a:ea typeface="宋体" panose="02010600030101010101" pitchFamily="2" charset="-122"/>
              <a:cs typeface="Cambria" panose="02040503050406030204" pitchFamily="18" charset="0"/>
            </a:endParaRPr>
          </a:p>
        </p:txBody>
      </p:sp>
      <p:sp>
        <p:nvSpPr>
          <p:cNvPr id="303110" name="矩形 303109"/>
          <p:cNvSpPr/>
          <p:nvPr/>
        </p:nvSpPr>
        <p:spPr>
          <a:xfrm>
            <a:off x="986790" y="5456873"/>
            <a:ext cx="7689215" cy="829945"/>
          </a:xfrm>
          <a:prstGeom prst="rect">
            <a:avLst/>
          </a:prstGeom>
          <a:noFill/>
          <a:ln w="9525">
            <a:noFill/>
          </a:ln>
        </p:spPr>
        <p:txBody>
          <a:bodyPr wrap="square" lIns="92075" tIns="46038" rIns="92075" bIns="46038" anchor="ctr">
            <a:spAutoFit/>
          </a:bodyPr>
          <a:lstStyle/>
          <a:p>
            <a:pPr algn="l" eaLnBrk="0" hangingPunct="0"/>
            <a:r>
              <a:rPr lang="zh-CN" altLang="en-US" b="1" dirty="0">
                <a:latin typeface="Times New Roman" panose="02020603050405020304" pitchFamily="18" charset="0"/>
                <a:ea typeface="宋体" panose="02010600030101010101" pitchFamily="2" charset="-122"/>
              </a:rPr>
              <a:t>变量实际上是一种可以用于存值和取值的“容器”。</a:t>
            </a:r>
            <a:endParaRPr lang="zh-CN" altLang="en-US" b="1" dirty="0">
              <a:latin typeface="Times New Roman" panose="02020603050405020304" pitchFamily="18" charset="0"/>
              <a:ea typeface="宋体" panose="02010600030101010101" pitchFamily="2" charset="-122"/>
            </a:endParaRPr>
          </a:p>
          <a:p>
            <a:pPr algn="l" eaLnBrk="0" hangingPunct="0"/>
            <a:r>
              <a:rPr lang="zh-CN" altLang="en-US" b="1" dirty="0">
                <a:latin typeface="Times New Roman" panose="02020603050405020304" pitchFamily="18" charset="0"/>
                <a:ea typeface="宋体" panose="02010600030101010101" pitchFamily="2" charset="-122"/>
              </a:rPr>
              <a:t>可用 </a:t>
            </a:r>
            <a:r>
              <a:rPr lang="en-US" altLang="zh-CN" b="1" dirty="0">
                <a:solidFill>
                  <a:schemeClr val="accent2"/>
                </a:solidFill>
                <a:latin typeface="Times New Roman" panose="02020603050405020304" pitchFamily="18" charset="0"/>
                <a:ea typeface="宋体" panose="02010600030101010101" pitchFamily="2" charset="-122"/>
              </a:rPr>
              <a:t>sizeof </a:t>
            </a:r>
            <a:r>
              <a:rPr lang="zh-CN" altLang="en-US" b="1" dirty="0">
                <a:latin typeface="Times New Roman" panose="02020603050405020304" pitchFamily="18" charset="0"/>
                <a:ea typeface="宋体" panose="02010600030101010101" pitchFamily="2" charset="-122"/>
              </a:rPr>
              <a:t>运算符求出变量所使用的字节数</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67266" name="标题 267265"/>
          <p:cNvSpPr>
            <a:spLocks noGrp="1"/>
          </p:cNvSpPr>
          <p:nvPr>
            <p:ph type="title"/>
          </p:nvPr>
        </p:nvSpPr>
        <p:spPr/>
        <p:txBody>
          <a:bodyPr anchor="ctr"/>
          <a:lstStyle/>
          <a:p>
            <a:r>
              <a:rPr lang="zh-CN" altLang="en-US" dirty="0"/>
              <a:t>第 </a:t>
            </a:r>
            <a:r>
              <a:rPr lang="en-US" altLang="zh-CN" dirty="0"/>
              <a:t>3 </a:t>
            </a:r>
            <a:r>
              <a:rPr lang="zh-CN" altLang="en-US" dirty="0"/>
              <a:t>章  变量和控制结构</a:t>
            </a:r>
            <a:endParaRPr lang="zh-CN" altLang="en-US" dirty="0"/>
          </a:p>
        </p:txBody>
      </p:sp>
      <p:sp>
        <p:nvSpPr>
          <p:cNvPr id="267267" name="文本占位符 267266"/>
          <p:cNvSpPr>
            <a:spLocks noGrp="1"/>
          </p:cNvSpPr>
          <p:nvPr>
            <p:ph type="body" idx="1"/>
          </p:nvPr>
        </p:nvSpPr>
        <p:spPr>
          <a:xfrm>
            <a:off x="900113" y="1052513"/>
            <a:ext cx="7775575" cy="5329237"/>
          </a:xfrm>
        </p:spPr>
        <p:txBody>
          <a:bodyPr/>
          <a:lstStyle/>
          <a:p>
            <a:pPr>
              <a:lnSpc>
                <a:spcPct val="100000"/>
              </a:lnSpc>
              <a:spcBef>
                <a:spcPts val="1200"/>
              </a:spcBef>
              <a:spcAft>
                <a:spcPts val="0"/>
              </a:spcAft>
              <a:buNone/>
            </a:pPr>
            <a:r>
              <a:rPr lang="en-US" altLang="zh-CN" u="sng" dirty="0">
                <a:solidFill>
                  <a:schemeClr val="accent2"/>
                </a:solidFill>
              </a:rPr>
              <a:t>3.1  </a:t>
            </a:r>
            <a:r>
              <a:rPr lang="zh-CN" altLang="en-US" u="sng" dirty="0">
                <a:solidFill>
                  <a:schemeClr val="accent2"/>
                </a:solidFill>
              </a:rPr>
              <a:t>语句、复合结构和顺序程序</a:t>
            </a:r>
            <a:endParaRPr lang="zh-CN" altLang="en-US" u="sng" dirty="0">
              <a:solidFill>
                <a:schemeClr val="accent2"/>
              </a:solidFill>
            </a:endParaRPr>
          </a:p>
          <a:p>
            <a:pPr>
              <a:lnSpc>
                <a:spcPct val="100000"/>
              </a:lnSpc>
              <a:spcBef>
                <a:spcPts val="1200"/>
              </a:spcBef>
              <a:spcAft>
                <a:spcPts val="0"/>
              </a:spcAft>
              <a:buNone/>
            </a:pPr>
            <a:r>
              <a:rPr lang="en-US" altLang="zh-CN" dirty="0"/>
              <a:t>3.2  </a:t>
            </a:r>
            <a:r>
              <a:rPr lang="zh-CN" altLang="en-US" dirty="0"/>
              <a:t>变量</a:t>
            </a:r>
            <a:r>
              <a:rPr lang="en-US" altLang="zh-CN">
                <a:latin typeface="Cambria" panose="02040503050406030204" pitchFamily="18" charset="0"/>
              </a:rPr>
              <a:t>——</a:t>
            </a:r>
            <a:r>
              <a:rPr lang="zh-CN" altLang="en-US" dirty="0"/>
              <a:t>概念、定义和使用</a:t>
            </a:r>
            <a:endParaRPr lang="zh-CN" altLang="en-US" dirty="0"/>
          </a:p>
          <a:p>
            <a:pPr>
              <a:lnSpc>
                <a:spcPct val="100000"/>
              </a:lnSpc>
              <a:spcBef>
                <a:spcPts val="1200"/>
              </a:spcBef>
              <a:spcAft>
                <a:spcPts val="0"/>
              </a:spcAft>
              <a:buNone/>
            </a:pPr>
            <a:r>
              <a:rPr lang="en-US" altLang="zh-CN" dirty="0"/>
              <a:t>3.3  </a:t>
            </a:r>
            <a:r>
              <a:rPr lang="zh-CN" altLang="en-US" dirty="0"/>
              <a:t>数据输入</a:t>
            </a:r>
            <a:endParaRPr lang="zh-CN" altLang="en-US" dirty="0"/>
          </a:p>
          <a:p>
            <a:pPr>
              <a:lnSpc>
                <a:spcPct val="100000"/>
              </a:lnSpc>
              <a:spcBef>
                <a:spcPts val="1200"/>
              </a:spcBef>
              <a:spcAft>
                <a:spcPts val="0"/>
              </a:spcAft>
              <a:buNone/>
            </a:pPr>
            <a:r>
              <a:rPr lang="en-US" altLang="zh-CN" dirty="0"/>
              <a:t>3.4  </a:t>
            </a:r>
            <a:r>
              <a:rPr lang="zh-CN" altLang="en-US" dirty="0"/>
              <a:t>关系表达式与逻辑表达式</a:t>
            </a:r>
            <a:endParaRPr lang="zh-CN" altLang="en-US" dirty="0"/>
          </a:p>
          <a:p>
            <a:pPr>
              <a:lnSpc>
                <a:spcPct val="100000"/>
              </a:lnSpc>
              <a:spcBef>
                <a:spcPts val="1200"/>
              </a:spcBef>
              <a:spcAft>
                <a:spcPts val="0"/>
              </a:spcAft>
              <a:buNone/>
            </a:pPr>
            <a:r>
              <a:rPr lang="en-US" altLang="zh-CN" dirty="0"/>
              <a:t>3.5  </a:t>
            </a:r>
            <a:r>
              <a:rPr lang="zh-CN" altLang="en-US" dirty="0"/>
              <a:t>语句与控制结构</a:t>
            </a:r>
            <a:endParaRPr lang="zh-CN" altLang="en-US" dirty="0"/>
          </a:p>
          <a:p>
            <a:pPr>
              <a:lnSpc>
                <a:spcPct val="100000"/>
              </a:lnSpc>
              <a:spcBef>
                <a:spcPts val="1200"/>
              </a:spcBef>
              <a:spcAft>
                <a:spcPts val="0"/>
              </a:spcAft>
              <a:buNone/>
            </a:pPr>
            <a:r>
              <a:rPr lang="en-US" altLang="zh-CN" dirty="0"/>
              <a:t>3.6  </a:t>
            </a:r>
            <a:r>
              <a:rPr lang="zh-CN" altLang="en-US" dirty="0"/>
              <a:t>条件语句</a:t>
            </a:r>
            <a:endParaRPr lang="zh-CN" altLang="en-US" dirty="0"/>
          </a:p>
          <a:p>
            <a:pPr>
              <a:lnSpc>
                <a:spcPct val="100000"/>
              </a:lnSpc>
              <a:spcBef>
                <a:spcPts val="1200"/>
              </a:spcBef>
              <a:spcAft>
                <a:spcPts val="0"/>
              </a:spcAft>
              <a:buNone/>
            </a:pPr>
            <a:r>
              <a:rPr lang="en-US" altLang="zh-CN" dirty="0"/>
              <a:t>3.7  </a:t>
            </a:r>
            <a:r>
              <a:rPr lang="zh-CN" altLang="en-US" dirty="0"/>
              <a:t>循环语句</a:t>
            </a:r>
            <a:endParaRPr lang="zh-CN" altLang="en-US" dirty="0"/>
          </a:p>
          <a:p>
            <a:pPr>
              <a:lnSpc>
                <a:spcPct val="100000"/>
              </a:lnSpc>
              <a:spcBef>
                <a:spcPts val="1200"/>
              </a:spcBef>
              <a:spcAft>
                <a:spcPts val="0"/>
              </a:spcAft>
              <a:buNone/>
            </a:pPr>
            <a:r>
              <a:rPr lang="en-US" altLang="zh-CN" dirty="0"/>
              <a:t>3.8 </a:t>
            </a:r>
            <a:r>
              <a:rPr lang="zh-CN" altLang="en-US" dirty="0"/>
              <a:t>程序动态除错方法（一）</a:t>
            </a:r>
            <a:endParaRPr lang="zh-CN" altLang="en-US" dirty="0"/>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72386" name="标题 272385"/>
          <p:cNvSpPr>
            <a:spLocks noGrp="1"/>
          </p:cNvSpPr>
          <p:nvPr>
            <p:ph type="title"/>
          </p:nvPr>
        </p:nvSpPr>
        <p:spPr/>
        <p:txBody>
          <a:bodyPr anchor="ctr"/>
          <a:lstStyle/>
          <a:p>
            <a:r>
              <a:rPr lang="zh-CN" altLang="en-US" dirty="0"/>
              <a:t>第 </a:t>
            </a:r>
            <a:r>
              <a:rPr lang="en-US" altLang="zh-CN" dirty="0"/>
              <a:t>3 </a:t>
            </a:r>
            <a:r>
              <a:rPr lang="zh-CN" altLang="en-US" dirty="0"/>
              <a:t>章  变量和控制结构</a:t>
            </a:r>
            <a:endParaRPr lang="zh-CN" altLang="en-US" dirty="0"/>
          </a:p>
        </p:txBody>
      </p:sp>
      <p:sp>
        <p:nvSpPr>
          <p:cNvPr id="272387" name="文本占位符 272386"/>
          <p:cNvSpPr>
            <a:spLocks noGrp="1"/>
          </p:cNvSpPr>
          <p:nvPr>
            <p:ph type="body" idx="1"/>
          </p:nvPr>
        </p:nvSpPr>
        <p:spPr>
          <a:xfrm>
            <a:off x="900113" y="1052513"/>
            <a:ext cx="7775575" cy="5329237"/>
          </a:xfrm>
        </p:spPr>
        <p:txBody>
          <a:bodyPr/>
          <a:lstStyle/>
          <a:p>
            <a:pPr>
              <a:lnSpc>
                <a:spcPct val="80000"/>
              </a:lnSpc>
              <a:buNone/>
            </a:pPr>
            <a:r>
              <a:rPr lang="en-US" altLang="zh-CN" dirty="0">
                <a:solidFill>
                  <a:schemeClr val="accent2"/>
                </a:solidFill>
              </a:rPr>
              <a:t>3.1  </a:t>
            </a:r>
            <a:r>
              <a:rPr lang="zh-CN" altLang="en-US" dirty="0">
                <a:solidFill>
                  <a:schemeClr val="accent2"/>
                </a:solidFill>
              </a:rPr>
              <a:t>语句、复合结构和顺序程序</a:t>
            </a:r>
            <a:endParaRPr lang="zh-CN" altLang="en-US" dirty="0">
              <a:solidFill>
                <a:schemeClr val="accent2"/>
              </a:solidFill>
            </a:endParaRPr>
          </a:p>
          <a:p>
            <a:pPr>
              <a:lnSpc>
                <a:spcPct val="80000"/>
              </a:lnSpc>
              <a:buNone/>
            </a:pPr>
            <a:r>
              <a:rPr lang="en-US" altLang="zh-CN" dirty="0">
                <a:solidFill>
                  <a:schemeClr val="accent2"/>
                </a:solidFill>
              </a:rPr>
              <a:t>3.2  </a:t>
            </a:r>
            <a:r>
              <a:rPr lang="zh-CN" altLang="en-US" dirty="0">
                <a:solidFill>
                  <a:schemeClr val="accent2"/>
                </a:solidFill>
              </a:rPr>
              <a:t>变量</a:t>
            </a:r>
            <a:r>
              <a:rPr lang="en-US" altLang="zh-CN">
                <a:solidFill>
                  <a:schemeClr val="accent2"/>
                </a:solidFill>
                <a:latin typeface="Cambria" panose="02040503050406030204" pitchFamily="18" charset="0"/>
              </a:rPr>
              <a:t>——</a:t>
            </a:r>
            <a:r>
              <a:rPr lang="zh-CN" altLang="en-US" dirty="0">
                <a:solidFill>
                  <a:schemeClr val="accent2"/>
                </a:solidFill>
              </a:rPr>
              <a:t>概念、定义和使用</a:t>
            </a:r>
            <a:endParaRPr lang="zh-CN" altLang="en-US" dirty="0">
              <a:solidFill>
                <a:schemeClr val="accent2"/>
              </a:solidFill>
            </a:endParaRPr>
          </a:p>
          <a:p>
            <a:pPr>
              <a:lnSpc>
                <a:spcPct val="80000"/>
              </a:lnSpc>
              <a:buNone/>
            </a:pPr>
            <a:r>
              <a:rPr lang="en-US" altLang="zh-CN" u="sng" dirty="0">
                <a:solidFill>
                  <a:schemeClr val="accent2"/>
                </a:solidFill>
              </a:rPr>
              <a:t>3.3  </a:t>
            </a:r>
            <a:r>
              <a:rPr lang="zh-CN" altLang="en-US" u="sng" dirty="0">
                <a:solidFill>
                  <a:schemeClr val="accent2"/>
                </a:solidFill>
              </a:rPr>
              <a:t>数据输入</a:t>
            </a:r>
            <a:endParaRPr lang="zh-CN" altLang="en-US" u="sng" dirty="0">
              <a:solidFill>
                <a:schemeClr val="accent2"/>
              </a:solidFill>
            </a:endParaRPr>
          </a:p>
          <a:p>
            <a:pPr>
              <a:lnSpc>
                <a:spcPct val="80000"/>
              </a:lnSpc>
              <a:buNone/>
            </a:pPr>
            <a:r>
              <a:rPr lang="en-US" altLang="zh-CN" dirty="0"/>
              <a:t>3.4  </a:t>
            </a:r>
            <a:r>
              <a:rPr lang="zh-CN" altLang="en-US" dirty="0"/>
              <a:t>关系表达式与逻辑表达式</a:t>
            </a:r>
            <a:endParaRPr lang="zh-CN" altLang="en-US" dirty="0"/>
          </a:p>
          <a:p>
            <a:pPr>
              <a:lnSpc>
                <a:spcPct val="80000"/>
              </a:lnSpc>
              <a:buNone/>
            </a:pPr>
            <a:r>
              <a:rPr lang="en-US" altLang="zh-CN" dirty="0"/>
              <a:t>3.5  </a:t>
            </a:r>
            <a:r>
              <a:rPr lang="zh-CN" altLang="en-US" dirty="0"/>
              <a:t>语句与控制结构</a:t>
            </a:r>
            <a:endParaRPr lang="zh-CN" altLang="en-US" dirty="0"/>
          </a:p>
          <a:p>
            <a:pPr>
              <a:lnSpc>
                <a:spcPct val="80000"/>
              </a:lnSpc>
              <a:buNone/>
            </a:pPr>
            <a:r>
              <a:rPr lang="en-US" altLang="zh-CN" dirty="0"/>
              <a:t>3.6  </a:t>
            </a:r>
            <a:r>
              <a:rPr lang="zh-CN" altLang="en-US" dirty="0"/>
              <a:t>条件语句</a:t>
            </a:r>
            <a:endParaRPr lang="zh-CN" altLang="en-US" dirty="0"/>
          </a:p>
          <a:p>
            <a:pPr>
              <a:lnSpc>
                <a:spcPct val="80000"/>
              </a:lnSpc>
              <a:buNone/>
            </a:pPr>
            <a:r>
              <a:rPr lang="en-US" altLang="zh-CN" dirty="0"/>
              <a:t>3.7  </a:t>
            </a:r>
            <a:r>
              <a:rPr lang="zh-CN" altLang="en-US" dirty="0"/>
              <a:t>循环语句</a:t>
            </a:r>
            <a:endParaRPr lang="zh-CN" altLang="en-US" dirty="0"/>
          </a:p>
          <a:p>
            <a:pPr>
              <a:lnSpc>
                <a:spcPct val="80000"/>
              </a:lnSpc>
              <a:buNone/>
            </a:pPr>
            <a:r>
              <a:rPr lang="en-US" altLang="zh-CN" dirty="0"/>
              <a:t>3.8 </a:t>
            </a:r>
            <a:r>
              <a:rPr lang="zh-CN" altLang="en-US" dirty="0"/>
              <a:t>程序动态除错方法（一）</a:t>
            </a:r>
            <a:endParaRPr lang="zh-CN" altLang="en-US" dirty="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24610" name="标题 324609"/>
          <p:cNvSpPr>
            <a:spLocks noGrp="1"/>
          </p:cNvSpPr>
          <p:nvPr>
            <p:ph type="title"/>
          </p:nvPr>
        </p:nvSpPr>
        <p:spPr/>
        <p:txBody>
          <a:bodyPr anchor="ctr"/>
          <a:lstStyle/>
          <a:p>
            <a:r>
              <a:rPr lang="en-US" altLang="zh-CN" dirty="0"/>
              <a:t>3.3  </a:t>
            </a:r>
            <a:r>
              <a:rPr lang="zh-CN" altLang="en-US" dirty="0"/>
              <a:t>数据输入</a:t>
            </a:r>
            <a:endParaRPr lang="zh-CN" altLang="en-US" dirty="0"/>
          </a:p>
        </p:txBody>
      </p:sp>
      <p:sp>
        <p:nvSpPr>
          <p:cNvPr id="324611" name="文本占位符 324610"/>
          <p:cNvSpPr>
            <a:spLocks noGrp="1"/>
          </p:cNvSpPr>
          <p:nvPr>
            <p:ph type="body" idx="1"/>
          </p:nvPr>
        </p:nvSpPr>
        <p:spPr/>
        <p:txBody>
          <a:bodyPr/>
          <a:lstStyle/>
          <a:p>
            <a:pPr marL="0" indent="0">
              <a:buNone/>
            </a:pPr>
            <a:r>
              <a:rPr lang="zh-CN" altLang="en-US" sz="3200" dirty="0"/>
              <a:t>在</a:t>
            </a:r>
            <a:r>
              <a:rPr lang="en-US" altLang="zh-CN" sz="3200">
                <a:solidFill>
                  <a:schemeClr val="accent2"/>
                </a:solidFill>
              </a:rPr>
              <a:t>C++ </a:t>
            </a:r>
            <a:r>
              <a:rPr lang="zh-CN" altLang="en-US" sz="3200" dirty="0"/>
              <a:t>程序中，基本输入操作通过 </a:t>
            </a:r>
            <a:r>
              <a:rPr lang="en-US" altLang="zh-CN" sz="3200" err="1">
                <a:solidFill>
                  <a:schemeClr val="accent2"/>
                </a:solidFill>
              </a:rPr>
              <a:t>cin</a:t>
            </a:r>
            <a:r>
              <a:rPr lang="en-US" altLang="zh-CN" sz="3200">
                <a:solidFill>
                  <a:schemeClr val="accent2"/>
                </a:solidFill>
              </a:rPr>
              <a:t> </a:t>
            </a:r>
            <a:r>
              <a:rPr lang="zh-CN" altLang="en-US" sz="3200" dirty="0"/>
              <a:t>实现。</a:t>
            </a:r>
            <a:endParaRPr lang="zh-CN" altLang="en-US" sz="3200" dirty="0"/>
          </a:p>
          <a:p>
            <a:pPr marL="0" indent="0">
              <a:buNone/>
            </a:pPr>
            <a:r>
              <a:rPr lang="en-US" altLang="zh-CN" sz="2400" err="1"/>
              <a:t>cin</a:t>
            </a:r>
            <a:r>
              <a:rPr lang="zh-CN" altLang="en-US" sz="2400" dirty="0"/>
              <a:t>是</a:t>
            </a:r>
            <a:r>
              <a:rPr lang="en-US" altLang="zh-CN" sz="2400" dirty="0"/>
              <a:t>C++ </a:t>
            </a:r>
            <a:r>
              <a:rPr lang="zh-CN" altLang="en-US" sz="2400" dirty="0"/>
              <a:t>标准库定义的输入流对象，通常与右向双箭头“</a:t>
            </a:r>
            <a:r>
              <a:rPr lang="en-US" altLang="zh-CN" sz="2400">
                <a:solidFill>
                  <a:schemeClr val="accent2"/>
                </a:solidFill>
              </a:rPr>
              <a:t>&gt;&gt;</a:t>
            </a:r>
            <a:r>
              <a:rPr lang="en-US" altLang="zh-CN" sz="2400" b="0" dirty="0">
                <a:latin typeface="华文中宋" panose="02010600040101010101" charset="-122"/>
                <a:ea typeface="华文中宋" panose="02010600040101010101" charset="-122"/>
              </a:rPr>
              <a:t>”</a:t>
            </a:r>
            <a:r>
              <a:rPr lang="en-US" altLang="zh-CN" sz="2400" dirty="0"/>
              <a:t> </a:t>
            </a:r>
            <a:r>
              <a:rPr lang="zh-CN" altLang="en-US" sz="2400" dirty="0"/>
              <a:t>（“</a:t>
            </a:r>
            <a:r>
              <a:rPr lang="zh-CN" altLang="en-US" sz="2400" dirty="0">
                <a:solidFill>
                  <a:schemeClr val="accent2"/>
                </a:solidFill>
              </a:rPr>
              <a:t>提取运算符</a:t>
            </a:r>
            <a:r>
              <a:rPr lang="zh-CN" altLang="en-US" sz="2400" dirty="0"/>
              <a:t>”）配合使用，用于从输入流中获取数据并赋给指定的变量。</a:t>
            </a:r>
            <a:endParaRPr lang="zh-CN" altLang="en-US" sz="2400" dirty="0"/>
          </a:p>
          <a:p>
            <a:pPr marL="0" indent="0">
              <a:buNone/>
            </a:pPr>
            <a:r>
              <a:rPr lang="zh-CN" altLang="en-US" sz="2400" dirty="0"/>
              <a:t>程序中使用</a:t>
            </a:r>
            <a:r>
              <a:rPr lang="en-US" altLang="zh-CN" sz="2400" dirty="0"/>
              <a:t> </a:t>
            </a:r>
            <a:r>
              <a:rPr lang="en-US" altLang="zh-CN" sz="2400" err="1"/>
              <a:t>cin </a:t>
            </a:r>
            <a:r>
              <a:rPr lang="zh-CN" altLang="en-US" sz="2400" dirty="0"/>
              <a:t>完成输入的（输入语句）一般描述形式是：</a:t>
            </a:r>
            <a:endParaRPr lang="zh-CN" altLang="en-US" sz="2400" dirty="0"/>
          </a:p>
          <a:p>
            <a:pPr marL="827405" lvl="1">
              <a:buNone/>
            </a:pPr>
            <a:r>
              <a:rPr lang="en-US" altLang="zh-CN" sz="2400" err="1">
                <a:solidFill>
                  <a:schemeClr val="hlink"/>
                </a:solidFill>
              </a:rPr>
              <a:t>cin</a:t>
            </a:r>
            <a:r>
              <a:rPr lang="en-US" altLang="zh-CN" sz="2400" dirty="0">
                <a:solidFill>
                  <a:schemeClr val="hlink"/>
                </a:solidFill>
              </a:rPr>
              <a:t> &gt;&gt; </a:t>
            </a:r>
            <a:r>
              <a:rPr lang="zh-CN" altLang="en-US" sz="2400" dirty="0">
                <a:solidFill>
                  <a:schemeClr val="hlink"/>
                </a:solidFill>
              </a:rPr>
              <a:t>变量名</a:t>
            </a:r>
            <a:r>
              <a:rPr lang="en-US" altLang="zh-CN" sz="2400" dirty="0">
                <a:solidFill>
                  <a:schemeClr val="hlink"/>
                </a:solidFill>
              </a:rPr>
              <a:t>1 &gt;&gt; </a:t>
            </a:r>
            <a:r>
              <a:rPr lang="zh-CN" altLang="en-US" sz="2400" dirty="0">
                <a:solidFill>
                  <a:schemeClr val="hlink"/>
                </a:solidFill>
              </a:rPr>
              <a:t>变量名</a:t>
            </a:r>
            <a:r>
              <a:rPr lang="en-US" altLang="zh-CN" sz="2400">
                <a:solidFill>
                  <a:schemeClr val="hlink"/>
                </a:solidFill>
              </a:rPr>
              <a:t>2 &gt;&gt; </a:t>
            </a:r>
            <a:r>
              <a:rPr lang="en-US" altLang="zh-CN" sz="2400">
                <a:solidFill>
                  <a:schemeClr val="hlink"/>
                </a:solidFill>
                <a:latin typeface="Cambria" panose="02040503050406030204" pitchFamily="18" charset="0"/>
              </a:rPr>
              <a:t>…</a:t>
            </a:r>
            <a:r>
              <a:rPr lang="en-US" altLang="zh-CN" sz="2400" dirty="0">
                <a:solidFill>
                  <a:schemeClr val="hlink"/>
                </a:solidFill>
              </a:rPr>
              <a:t> &gt;&gt; </a:t>
            </a:r>
            <a:r>
              <a:rPr lang="zh-CN" altLang="en-US" sz="2400" dirty="0">
                <a:solidFill>
                  <a:schemeClr val="hlink"/>
                </a:solidFill>
              </a:rPr>
              <a:t>变量名</a:t>
            </a:r>
            <a:r>
              <a:rPr lang="en-US" altLang="zh-CN" sz="2400">
                <a:solidFill>
                  <a:schemeClr val="hlink"/>
                </a:solidFill>
              </a:rPr>
              <a:t>n;</a:t>
            </a:r>
            <a:endParaRPr lang="en-US" altLang="zh-CN" sz="2400">
              <a:solidFill>
                <a:schemeClr val="hlink"/>
              </a:solidFill>
            </a:endParaRPr>
          </a:p>
          <a:p>
            <a:pPr marL="0" indent="0">
              <a:buNone/>
            </a:pPr>
            <a:endParaRPr lang="en-US" altLang="zh-CN" sz="2000"/>
          </a:p>
          <a:p>
            <a:pPr marL="0" indent="0">
              <a:buNone/>
            </a:pPr>
            <a:r>
              <a:rPr lang="zh-CN" altLang="en-US" sz="2400" dirty="0"/>
              <a:t>程序运行中遇到这种语句时，程序将暂停在这里，等待用户从标准输入设备（通常是键盘）输入所需项数的数据。</a:t>
            </a:r>
            <a:endParaRPr lang="zh-CN" altLang="en-US" sz="2400" dirty="0"/>
          </a:p>
          <a:p>
            <a:pPr marL="0" indent="0">
              <a:buNone/>
            </a:pPr>
            <a:r>
              <a:rPr lang="zh-CN" altLang="en-US" sz="2400" dirty="0"/>
              <a:t>输入多项数据时，数据之间可用</a:t>
            </a:r>
            <a:r>
              <a:rPr lang="zh-CN" altLang="en-US" sz="2400" dirty="0">
                <a:solidFill>
                  <a:srgbClr val="FF0000"/>
                </a:solidFill>
              </a:rPr>
              <a:t>空格</a:t>
            </a:r>
            <a:r>
              <a:rPr lang="zh-CN" altLang="en-US" sz="2400" dirty="0"/>
              <a:t>、</a:t>
            </a:r>
            <a:r>
              <a:rPr lang="zh-CN" altLang="en-US" sz="2400" dirty="0">
                <a:solidFill>
                  <a:srgbClr val="FF0000"/>
                </a:solidFill>
              </a:rPr>
              <a:t>制表符</a:t>
            </a:r>
            <a:r>
              <a:rPr lang="zh-CN" altLang="en-US" sz="2400" dirty="0"/>
              <a:t>或</a:t>
            </a:r>
            <a:r>
              <a:rPr lang="zh-CN" altLang="en-US" sz="2400" dirty="0">
                <a:solidFill>
                  <a:srgbClr val="FF0000"/>
                </a:solidFill>
              </a:rPr>
              <a:t>回车符</a:t>
            </a:r>
            <a:r>
              <a:rPr lang="zh-CN" altLang="en-US" sz="2400" dirty="0"/>
              <a:t>分隔。输入完毕所需的所有数据并</a:t>
            </a:r>
            <a:r>
              <a:rPr lang="zh-CN" altLang="en-US" sz="2400" dirty="0">
                <a:solidFill>
                  <a:schemeClr val="accent2"/>
                </a:solidFill>
              </a:rPr>
              <a:t>按回车键</a:t>
            </a:r>
            <a:r>
              <a:rPr lang="zh-CN" altLang="en-US" sz="2400" dirty="0"/>
              <a:t>之后，</a:t>
            </a:r>
            <a:r>
              <a:rPr lang="en-US" altLang="zh-CN" sz="2400" err="1"/>
              <a:t>cin</a:t>
            </a:r>
            <a:r>
              <a:rPr lang="en-US" altLang="zh-CN" sz="2400" dirty="0"/>
              <a:t> </a:t>
            </a:r>
            <a:r>
              <a:rPr lang="zh-CN" altLang="en-US" sz="2400" dirty="0"/>
              <a:t>就会从输入流中获取这些数据，并依次将它们送给语句中描述的变量。</a:t>
            </a:r>
            <a:endParaRPr lang="zh-CN" altLang="en-US" sz="2400" dirty="0"/>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25635" name="文本占位符 325634"/>
          <p:cNvSpPr>
            <a:spLocks noGrp="1"/>
          </p:cNvSpPr>
          <p:nvPr>
            <p:ph type="body" sz="half" idx="1"/>
          </p:nvPr>
        </p:nvSpPr>
        <p:spPr>
          <a:xfrm>
            <a:off x="468313" y="333375"/>
            <a:ext cx="8207375" cy="2881313"/>
          </a:xfrm>
        </p:spPr>
        <p:txBody>
          <a:bodyPr/>
          <a:lstStyle/>
          <a:p>
            <a:pPr marL="0" indent="0">
              <a:buClr>
                <a:schemeClr val="accent2"/>
              </a:buClr>
              <a:buSzPct val="85000"/>
              <a:buFont typeface="Wingdings" panose="05000000000000000000" pitchFamily="2" charset="2"/>
              <a:buNone/>
            </a:pPr>
            <a:r>
              <a:rPr lang="zh-CN" altLang="en-US" sz="2400" dirty="0"/>
              <a:t>【例</a:t>
            </a:r>
            <a:r>
              <a:rPr lang="en-US" altLang="zh-CN" sz="2400" dirty="0"/>
              <a:t>3-6</a:t>
            </a:r>
            <a:r>
              <a:rPr lang="zh-CN" altLang="en-US" sz="2400" dirty="0"/>
              <a:t>】请写出一个程序的主函数，它要求输入一个三角形的三条边长</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，然后先用公式 </a:t>
            </a:r>
            <a:r>
              <a:rPr lang="en-US" altLang="zh-CN" sz="2400" dirty="0"/>
              <a:t>s=</a:t>
            </a:r>
            <a:r>
              <a:rPr lang="zh-CN" altLang="en-US" sz="2400" dirty="0"/>
              <a:t> </a:t>
            </a:r>
            <a:r>
              <a:rPr lang="en-US" altLang="zh-CN" sz="2400" dirty="0"/>
              <a:t>(a+b+c)/2</a:t>
            </a:r>
            <a:r>
              <a:rPr lang="zh-CN" altLang="en-US" sz="2400" dirty="0"/>
              <a:t>计算出半周长，再用公式                                       算出三角形的面积。</a:t>
            </a:r>
            <a:endParaRPr lang="zh-CN" altLang="en-US" sz="2400" dirty="0"/>
          </a:p>
        </p:txBody>
      </p:sp>
      <p:sp>
        <p:nvSpPr>
          <p:cNvPr id="325639" name="文本占位符 325638"/>
          <p:cNvSpPr>
            <a:spLocks noGrp="1"/>
          </p:cNvSpPr>
          <p:nvPr>
            <p:ph type="body" sz="half" idx="2"/>
          </p:nvPr>
        </p:nvSpPr>
        <p:spPr>
          <a:xfrm>
            <a:off x="611188" y="1916113"/>
            <a:ext cx="8064500" cy="4465637"/>
          </a:xfrm>
        </p:spPr>
        <p:txBody>
          <a:bodyPr/>
          <a:lstStyle/>
          <a:p>
            <a:pPr>
              <a:spcBef>
                <a:spcPct val="0"/>
              </a:spcBef>
              <a:buClr>
                <a:schemeClr val="accent2"/>
              </a:buClr>
              <a:buSzPct val="85000"/>
              <a:buFont typeface="Wingdings" panose="05000000000000000000" pitchFamily="2" charset="2"/>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double a, b, c, s;</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hlink"/>
                </a:solidFill>
              </a:rPr>
              <a:t>    </a:t>
            </a:r>
            <a:r>
              <a:rPr lang="en-US" altLang="zh-CN" sz="2400" u="sng" err="1">
                <a:solidFill>
                  <a:schemeClr val="hlink"/>
                </a:solidFill>
              </a:rPr>
              <a:t>cout</a:t>
            </a:r>
            <a:r>
              <a:rPr lang="en-US" altLang="zh-CN" sz="2400" u="sng">
                <a:solidFill>
                  <a:schemeClr val="hlink"/>
                </a:solidFill>
              </a:rPr>
              <a:t> &lt;&lt; "Please input a b c: ";</a:t>
            </a:r>
            <a:endParaRPr lang="en-US" altLang="zh-CN" sz="2400" dirty="0">
              <a:solidFill>
                <a:schemeClr val="hlink"/>
              </a:solidFill>
            </a:endParaRPr>
          </a:p>
          <a:p>
            <a:pPr>
              <a:spcBef>
                <a:spcPct val="0"/>
              </a:spcBef>
              <a:buClr>
                <a:schemeClr val="accent2"/>
              </a:buClr>
              <a:buSzPct val="85000"/>
              <a:buFont typeface="Wingdings" panose="05000000000000000000" pitchFamily="2" charset="2"/>
              <a:buNone/>
            </a:pPr>
            <a:r>
              <a:rPr lang="en-US" altLang="zh-CN" sz="2400">
                <a:solidFill>
                  <a:schemeClr val="hlink"/>
                </a:solidFill>
              </a:rPr>
              <a:t>    </a:t>
            </a:r>
            <a:r>
              <a:rPr lang="en-US" altLang="zh-CN" sz="2400" u="sng" err="1">
                <a:solidFill>
                  <a:schemeClr val="hlink"/>
                </a:solidFill>
              </a:rPr>
              <a:t>cin</a:t>
            </a:r>
            <a:r>
              <a:rPr lang="en-US" altLang="zh-CN" sz="2400" u="sng">
                <a:solidFill>
                  <a:schemeClr val="hlink"/>
                </a:solidFill>
              </a:rPr>
              <a:t> &gt;&gt; a &gt;&gt; b &gt;&gt; c;</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s = (a + b + c) / 2.0;</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rPr>
              <a:t>    cout</a:t>
            </a:r>
            <a:r>
              <a:rPr lang="en-US" altLang="zh-CN" sz="2400">
                <a:solidFill>
                  <a:schemeClr val="folHlink"/>
                </a:solidFill>
              </a:rPr>
              <a:t> &lt;&lt; "Area = " &lt;&lt; </a:t>
            </a:r>
            <a:r>
              <a:rPr lang="en-US" altLang="zh-CN" sz="2400" err="1">
                <a:solidFill>
                  <a:schemeClr val="hlink"/>
                </a:solidFill>
              </a:rPr>
              <a:t>sqrt(s</a:t>
            </a:r>
            <a:r>
              <a:rPr lang="en-US" altLang="zh-CN" sz="2400">
                <a:solidFill>
                  <a:schemeClr val="hlink"/>
                </a:solidFill>
              </a:rPr>
              <a:t> * (s - a) * (s - b) * (s - c))</a:t>
            </a:r>
            <a:endParaRPr lang="en-US" altLang="zh-CN" sz="2400">
              <a:solidFill>
                <a:schemeClr va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rPr>
              <a:t>		&lt;&lt; endl</a:t>
            </a:r>
            <a:r>
              <a:rPr lang="en-US" altLang="zh-CN" sz="2400">
                <a:solidFill>
                  <a:schemeClr val="folHlink"/>
                </a:solidFill>
              </a:rPr>
              <a:t>;</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    return 0;</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325640" name="矩形 325639"/>
          <p:cNvSpPr/>
          <p:nvPr/>
        </p:nvSpPr>
        <p:spPr>
          <a:xfrm>
            <a:off x="3034665" y="4619943"/>
            <a:ext cx="5955665" cy="829945"/>
          </a:xfrm>
          <a:prstGeom prst="rect">
            <a:avLst/>
          </a:prstGeom>
          <a:noFill/>
          <a:ln w="9525">
            <a:noFill/>
          </a:ln>
        </p:spPr>
        <p:txBody>
          <a:bodyPr wrap="square" lIns="92075" tIns="46038" rIns="92075" bIns="46038" anchor="ctr">
            <a:spAutoFit/>
          </a:bodyPr>
          <a:lstStyle/>
          <a:p>
            <a:pPr marL="342900" indent="-342900" algn="l" eaLnBrk="0" hangingPunct="0">
              <a:buFont typeface="Arial" panose="020B0604020202020204" pitchFamily="34" charset="0"/>
              <a:buChar char="•"/>
            </a:pPr>
            <a:r>
              <a:rPr lang="zh-CN" altLang="en-US" dirty="0">
                <a:latin typeface="Cambria" panose="02040503050406030204" pitchFamily="18" charset="0"/>
                <a:ea typeface="楷体" panose="02010609060101010101" pitchFamily="49" charset="-122"/>
                <a:sym typeface="+mn-ea"/>
              </a:rPr>
              <a:t>程序运行时，输入的数据之间用</a:t>
            </a:r>
            <a:r>
              <a:rPr lang="zh-CN" altLang="en-US" b="1" dirty="0">
                <a:solidFill>
                  <a:schemeClr val="accent2"/>
                </a:solidFill>
                <a:latin typeface="Cambria" panose="02040503050406030204" pitchFamily="18" charset="0"/>
                <a:ea typeface="楷体" panose="02010609060101010101" pitchFamily="49" charset="-122"/>
                <a:sym typeface="+mn-ea"/>
              </a:rPr>
              <a:t>空格</a:t>
            </a:r>
            <a:r>
              <a:rPr lang="zh-CN" altLang="en-US" dirty="0">
                <a:latin typeface="Cambria" panose="02040503050406030204" pitchFamily="18" charset="0"/>
                <a:ea typeface="楷体" panose="02010609060101010101" pitchFamily="49" charset="-122"/>
                <a:sym typeface="+mn-ea"/>
              </a:rPr>
              <a:t>、</a:t>
            </a:r>
            <a:r>
              <a:rPr lang="zh-CN" altLang="en-US" b="1" dirty="0">
                <a:solidFill>
                  <a:schemeClr val="accent2"/>
                </a:solidFill>
                <a:latin typeface="Cambria" panose="02040503050406030204" pitchFamily="18" charset="0"/>
                <a:ea typeface="楷体" panose="02010609060101010101" pitchFamily="49" charset="-122"/>
                <a:sym typeface="+mn-ea"/>
              </a:rPr>
              <a:t>制表符</a:t>
            </a:r>
            <a:r>
              <a:rPr lang="zh-CN" altLang="en-US" dirty="0">
                <a:latin typeface="Cambria" panose="02040503050406030204" pitchFamily="18" charset="0"/>
                <a:ea typeface="楷体" panose="02010609060101010101" pitchFamily="49" charset="-122"/>
                <a:sym typeface="+mn-ea"/>
              </a:rPr>
              <a:t>或</a:t>
            </a:r>
            <a:r>
              <a:rPr lang="zh-CN" altLang="en-US" b="1" dirty="0">
                <a:solidFill>
                  <a:schemeClr val="accent2"/>
                </a:solidFill>
                <a:latin typeface="Cambria" panose="02040503050406030204" pitchFamily="18" charset="0"/>
                <a:ea typeface="楷体" panose="02010609060101010101" pitchFamily="49" charset="-122"/>
                <a:sym typeface="+mn-ea"/>
              </a:rPr>
              <a:t>回车符</a:t>
            </a:r>
            <a:r>
              <a:rPr lang="zh-CN" altLang="en-US" dirty="0">
                <a:latin typeface="Cambria" panose="02040503050406030204" pitchFamily="18" charset="0"/>
                <a:ea typeface="楷体" panose="02010609060101010101" pitchFamily="49" charset="-122"/>
                <a:sym typeface="+mn-ea"/>
              </a:rPr>
              <a:t>分隔（不要用逗号！）</a:t>
            </a:r>
            <a:endParaRPr lang="zh-CN" altLang="en-US" dirty="0">
              <a:latin typeface="Cambria" panose="02040503050406030204" pitchFamily="18" charset="0"/>
              <a:ea typeface="楷体" panose="02010609060101010101" pitchFamily="49" charset="-122"/>
              <a:sym typeface="+mn-ea"/>
            </a:endParaRPr>
          </a:p>
        </p:txBody>
      </p:sp>
      <p:graphicFrame>
        <p:nvGraphicFramePr>
          <p:cNvPr id="325641" name="对象 325640"/>
          <p:cNvGraphicFramePr/>
          <p:nvPr/>
        </p:nvGraphicFramePr>
        <p:xfrm>
          <a:off x="3085465" y="1080453"/>
          <a:ext cx="2447925" cy="466725"/>
        </p:xfrm>
        <a:graphic>
          <a:graphicData uri="http://schemas.openxmlformats.org/presentationml/2006/ole">
            <mc:AlternateContent xmlns:mc="http://schemas.openxmlformats.org/markup-compatibility/2006">
              <mc:Choice xmlns:v="urn:schemas-microsoft-com:vml" Requires="v">
                <p:oleObj spid="_x0000_s6148" name="" r:id="rId1" imgW="1332230" imgH="254000" progId="Equation.3">
                  <p:embed/>
                </p:oleObj>
              </mc:Choice>
              <mc:Fallback>
                <p:oleObj name="" r:id="rId1" imgW="1332230" imgH="254000" progId="Equation.3">
                  <p:embed/>
                  <p:pic>
                    <p:nvPicPr>
                      <p:cNvPr id="0" name="图片 3081"/>
                      <p:cNvPicPr/>
                      <p:nvPr/>
                    </p:nvPicPr>
                    <p:blipFill>
                      <a:blip r:embed="rId2"/>
                      <a:stretch>
                        <a:fillRect/>
                      </a:stretch>
                    </p:blipFill>
                    <p:spPr>
                      <a:xfrm>
                        <a:off x="3085465" y="1080453"/>
                        <a:ext cx="2447925" cy="466725"/>
                      </a:xfrm>
                      <a:prstGeom prst="rect">
                        <a:avLst/>
                      </a:prstGeom>
                      <a:noFill/>
                      <a:ln w="38100">
                        <a:noFill/>
                        <a:miter/>
                      </a:ln>
                    </p:spPr>
                  </p:pic>
                </p:oleObj>
              </mc:Fallback>
            </mc:AlternateContent>
          </a:graphicData>
        </a:graphic>
      </p:graphicFrame>
      <p:cxnSp>
        <p:nvCxnSpPr>
          <p:cNvPr id="3" name="直接箭头连接符 2"/>
          <p:cNvCxnSpPr/>
          <p:nvPr/>
        </p:nvCxnSpPr>
        <p:spPr>
          <a:xfrm flipH="1">
            <a:off x="5076190" y="2493010"/>
            <a:ext cx="431800" cy="28829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170045" y="1732280"/>
            <a:ext cx="4685665" cy="829945"/>
          </a:xfrm>
          <a:prstGeom prst="rect">
            <a:avLst/>
          </a:prstGeom>
          <a:noFill/>
        </p:spPr>
        <p:txBody>
          <a:bodyPr wrap="square" rtlCol="0">
            <a:spAutoFit/>
          </a:bodyPr>
          <a:lstStyle/>
          <a:p>
            <a:pPr algn="just"/>
            <a:r>
              <a:rPr lang="zh-CN" altLang="en-US">
                <a:latin typeface="Cambria" panose="02040503050406030204" pitchFamily="18" charset="0"/>
                <a:ea typeface="楷体" panose="02010609060101010101" pitchFamily="49" charset="-122"/>
              </a:rPr>
              <a:t>编程好习惯：每次等待输入之前，先输出一句操作提示！</a:t>
            </a:r>
            <a:endParaRPr lang="zh-CN" altLang="en-US">
              <a:latin typeface="Cambria" panose="02040503050406030204" pitchFamily="18" charset="0"/>
              <a:ea typeface="楷体" panose="02010609060101010101" pitchFamily="49" charset="-122"/>
            </a:endParaRPr>
          </a:p>
        </p:txBody>
      </p:sp>
      <p:sp>
        <p:nvSpPr>
          <p:cNvPr id="100" name="文本框 99"/>
          <p:cNvSpPr txBox="1"/>
          <p:nvPr/>
        </p:nvSpPr>
        <p:spPr>
          <a:xfrm>
            <a:off x="3051810" y="5517515"/>
            <a:ext cx="6092190" cy="829945"/>
          </a:xfrm>
          <a:prstGeom prst="rect">
            <a:avLst/>
          </a:prstGeom>
          <a:noFill/>
          <a:ln w="9525">
            <a:noFill/>
          </a:ln>
        </p:spPr>
        <p:txBody>
          <a:bodyPr wrap="square">
            <a:spAutoFit/>
          </a:bodyPr>
          <a:lstStyle/>
          <a:p>
            <a:pPr marL="342900" indent="-342900" algn="l">
              <a:buFont typeface="Arial" panose="020B0604020202020204" pitchFamily="34" charset="0"/>
              <a:buChar char="•"/>
            </a:pPr>
            <a:r>
              <a:rPr lang="en-US" altLang="zh-CN">
                <a:latin typeface="Cambria" panose="02040503050406030204" pitchFamily="18" charset="0"/>
                <a:ea typeface="楷体" panose="02010609060101010101" pitchFamily="49" charset="-122"/>
                <a:cs typeface="Cambria" panose="02040503050406030204" pitchFamily="18" charset="0"/>
              </a:rPr>
              <a:t>cin </a:t>
            </a:r>
            <a:r>
              <a:rPr lang="zh-CN" altLang="en-US">
                <a:latin typeface="Cambria" panose="02040503050406030204" pitchFamily="18" charset="0"/>
                <a:ea typeface="楷体" panose="02010609060101010101" pitchFamily="49" charset="-122"/>
                <a:cs typeface="Cambria" panose="02040503050406030204" pitchFamily="18" charset="0"/>
              </a:rPr>
              <a:t>会完成输入数据的</a:t>
            </a:r>
            <a:r>
              <a:rPr lang="zh-CN">
                <a:latin typeface="Cambria" panose="02040503050406030204" pitchFamily="18" charset="0"/>
                <a:ea typeface="楷体" panose="02010609060101010101" pitchFamily="49" charset="-122"/>
                <a:cs typeface="Cambria" panose="02040503050406030204" pitchFamily="18" charset="0"/>
              </a:rPr>
              <a:t>自动类型转换</a:t>
            </a:r>
            <a:endParaRPr lang="zh-CN">
              <a:latin typeface="Cambria" panose="02040503050406030204" pitchFamily="18" charset="0"/>
              <a:ea typeface="楷体" panose="02010609060101010101" pitchFamily="49" charset="-122"/>
              <a:cs typeface="Cambria" panose="02040503050406030204" pitchFamily="18" charset="0"/>
            </a:endParaRPr>
          </a:p>
          <a:p>
            <a:pPr marL="342900" indent="-342900" algn="l">
              <a:buFont typeface="Arial" panose="020B0604020202020204" pitchFamily="34" charset="0"/>
              <a:buChar char="•"/>
            </a:pPr>
            <a:r>
              <a:rPr lang="zh-CN">
                <a:latin typeface="Cambria" panose="02040503050406030204" pitchFamily="18" charset="0"/>
                <a:ea typeface="楷体" panose="02010609060101010101" pitchFamily="49" charset="-122"/>
                <a:cs typeface="Cambria" panose="02040503050406030204" pitchFamily="18" charset="0"/>
              </a:rPr>
              <a:t>三角形任意两条边长之和大于第三条边长</a:t>
            </a:r>
            <a:endParaRPr lang="zh-CN" altLang="en-US">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84674" name="矩形 284673"/>
          <p:cNvSpPr/>
          <p:nvPr/>
        </p:nvSpPr>
        <p:spPr>
          <a:xfrm>
            <a:off x="323850" y="2781300"/>
            <a:ext cx="8351520" cy="5765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84675" name="文本框 284674"/>
          <p:cNvSpPr txBox="1"/>
          <p:nvPr/>
        </p:nvSpPr>
        <p:spPr>
          <a:xfrm>
            <a:off x="323850" y="1125538"/>
            <a:ext cx="8351838" cy="4937760"/>
          </a:xfrm>
          <a:prstGeom prst="rect">
            <a:avLst/>
          </a:prstGeom>
          <a:noFill/>
          <a:ln w="9525">
            <a:noFill/>
          </a:ln>
        </p:spPr>
        <p:txBody>
          <a:bodyPr>
            <a:spAutoFit/>
          </a:bodyPr>
          <a:lstStyle/>
          <a:p>
            <a:pPr algn="just">
              <a:spcBef>
                <a:spcPct val="45000"/>
              </a:spcBef>
            </a:pPr>
            <a:r>
              <a:rPr lang="zh-CN" altLang="en-US" sz="2800" b="1" dirty="0">
                <a:latin typeface="Cambria" panose="02040503050406030204" pitchFamily="18" charset="0"/>
                <a:ea typeface="新宋体" panose="02010609030101010101" pitchFamily="49" charset="-122"/>
              </a:rPr>
              <a:t>格式输入函数 </a:t>
            </a:r>
            <a:r>
              <a:rPr lang="en-US" altLang="zh-CN" sz="2800" b="1" err="1">
                <a:latin typeface="Cambria" panose="02040503050406030204" pitchFamily="18" charset="0"/>
                <a:ea typeface="新宋体" panose="02010609030101010101" pitchFamily="49" charset="-122"/>
              </a:rPr>
              <a:t>scanf</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的功能与 </a:t>
            </a:r>
            <a:r>
              <a:rPr lang="en-US" altLang="zh-CN" sz="2800" b="1" err="1">
                <a:latin typeface="Cambria" panose="02040503050406030204" pitchFamily="18" charset="0"/>
                <a:ea typeface="新宋体" panose="02010609030101010101" pitchFamily="49" charset="-122"/>
              </a:rPr>
              <a:t>printf </a:t>
            </a:r>
            <a:r>
              <a:rPr lang="zh-CN" altLang="en-US" sz="2800" b="1" dirty="0">
                <a:latin typeface="Cambria" panose="02040503050406030204" pitchFamily="18" charset="0"/>
                <a:ea typeface="新宋体" panose="02010609030101010101" pitchFamily="49" charset="-122"/>
              </a:rPr>
              <a:t>对应。</a:t>
            </a:r>
            <a:endParaRPr lang="zh-CN" altLang="en-US" sz="2800" b="1" dirty="0">
              <a:latin typeface="Cambria" panose="02040503050406030204" pitchFamily="18" charset="0"/>
              <a:ea typeface="新宋体" panose="02010609030101010101" pitchFamily="49" charset="-122"/>
            </a:endParaRPr>
          </a:p>
          <a:p>
            <a:pPr algn="just">
              <a:spcBef>
                <a:spcPct val="45000"/>
              </a:spcBef>
            </a:pPr>
            <a:r>
              <a:rPr lang="en-US" altLang="zh-CN" sz="2800" b="1" err="1">
                <a:latin typeface="Cambria" panose="02040503050406030204" pitchFamily="18" charset="0"/>
                <a:ea typeface="新宋体" panose="02010609030101010101" pitchFamily="49" charset="-122"/>
              </a:rPr>
              <a:t>scanf </a:t>
            </a:r>
            <a:r>
              <a:rPr lang="zh-CN" altLang="en-US" sz="2800" b="1" dirty="0" err="1">
                <a:latin typeface="Cambria" panose="02040503050406030204" pitchFamily="18" charset="0"/>
                <a:ea typeface="新宋体" panose="02010609030101010101" pitchFamily="49" charset="-122"/>
              </a:rPr>
              <a:t>从</a:t>
            </a:r>
            <a:r>
              <a:rPr lang="zh-CN" altLang="en-US" sz="2800" b="1" dirty="0">
                <a:latin typeface="Cambria" panose="02040503050406030204" pitchFamily="18" charset="0"/>
                <a:ea typeface="新宋体" panose="02010609030101010101" pitchFamily="49" charset="-122"/>
              </a:rPr>
              <a:t>标准输入读数据，根据</a:t>
            </a:r>
            <a:r>
              <a:rPr lang="zh-CN" altLang="en-US" sz="2800" b="1" u="sng" dirty="0">
                <a:latin typeface="Cambria" panose="02040503050406030204" pitchFamily="18" charset="0"/>
                <a:ea typeface="新宋体" panose="02010609030101010101" pitchFamily="49" charset="-122"/>
              </a:rPr>
              <a:t>格式描述</a:t>
            </a:r>
            <a:r>
              <a:rPr lang="zh-CN" altLang="en-US" sz="2800" b="1" dirty="0">
                <a:latin typeface="Cambria" panose="02040503050406030204" pitchFamily="18" charset="0"/>
                <a:ea typeface="新宋体" panose="02010609030101010101" pitchFamily="49" charset="-122"/>
              </a:rPr>
              <a:t>将实际输入转换到指定类型，转换结果赋给指定变量：</a:t>
            </a:r>
            <a:endParaRPr lang="zh-CN" altLang="en-US" sz="2800" b="1" dirty="0">
              <a:latin typeface="Cambria" panose="02040503050406030204" pitchFamily="18" charset="0"/>
              <a:ea typeface="新宋体" panose="02010609030101010101" pitchFamily="49" charset="-122"/>
            </a:endParaRPr>
          </a:p>
          <a:p>
            <a:pPr algn="just">
              <a:spcBef>
                <a:spcPct val="45000"/>
              </a:spcBef>
            </a:pPr>
            <a:r>
              <a:rPr lang="zh-CN" altLang="en-US" sz="2800" b="1" dirty="0">
                <a:latin typeface="Cambria" panose="02040503050406030204" pitchFamily="18" charset="0"/>
                <a:ea typeface="新宋体" panose="02010609030101010101" pitchFamily="49" charset="-122"/>
              </a:rPr>
              <a:t>　　</a:t>
            </a:r>
            <a:r>
              <a:rPr lang="en-US" altLang="zh-CN" sz="2800" b="1" err="1">
                <a:solidFill>
                  <a:schemeClr val="folHlink"/>
                </a:solidFill>
                <a:latin typeface="Cambria" panose="02040503050406030204" pitchFamily="18" charset="0"/>
                <a:ea typeface="新宋体" panose="02010609030101010101" pitchFamily="49" charset="-122"/>
              </a:rPr>
              <a:t>scanf</a:t>
            </a:r>
            <a:r>
              <a:rPr lang="en-US" altLang="zh-CN" sz="2800" b="1">
                <a:solidFill>
                  <a:schemeClr val="folHlink"/>
                </a:solidFill>
                <a:latin typeface="Cambria" panose="02040503050406030204" pitchFamily="18" charset="0"/>
                <a:ea typeface="新宋体" panose="02010609030101010101" pitchFamily="49" charset="-122"/>
              </a:rPr>
              <a:t>(</a:t>
            </a:r>
            <a:r>
              <a:rPr lang="zh-CN" altLang="en-US" sz="2800" b="1" dirty="0">
                <a:solidFill>
                  <a:schemeClr val="hlink"/>
                </a:solidFill>
                <a:latin typeface="Cambria" panose="02040503050406030204" pitchFamily="18" charset="0"/>
                <a:ea typeface="新宋体" panose="02010609030101010101" pitchFamily="49" charset="-122"/>
              </a:rPr>
              <a:t>格式描述串</a:t>
            </a:r>
            <a:r>
              <a:rPr lang="en-US" altLang="zh-CN" sz="2800" b="1">
                <a:solidFill>
                  <a:schemeClr val="folHlink"/>
                </a:solidFill>
                <a:latin typeface="Cambria" panose="02040503050406030204" pitchFamily="18" charset="0"/>
                <a:ea typeface="新宋体" panose="02010609030101010101" pitchFamily="49" charset="-122"/>
              </a:rPr>
              <a:t>, &amp;</a:t>
            </a:r>
            <a:r>
              <a:rPr lang="zh-CN" altLang="en-US" sz="2800" b="1" dirty="0">
                <a:solidFill>
                  <a:schemeClr val="hlink"/>
                </a:solidFill>
                <a:latin typeface="Cambria" panose="02040503050406030204" pitchFamily="18" charset="0"/>
                <a:ea typeface="新宋体" panose="02010609030101010101" pitchFamily="49" charset="-122"/>
              </a:rPr>
              <a:t>变量名</a:t>
            </a:r>
            <a:r>
              <a:rPr lang="en-US" altLang="zh-CN" sz="2800" b="1">
                <a:solidFill>
                  <a:schemeClr val="folHlink"/>
                </a:solidFill>
                <a:latin typeface="Cambria" panose="02040503050406030204" pitchFamily="18" charset="0"/>
                <a:ea typeface="新宋体" panose="02010609030101010101" pitchFamily="49" charset="-122"/>
              </a:rPr>
              <a:t>, ...)</a:t>
            </a:r>
            <a:endParaRPr lang="en-US" altLang="zh-CN" sz="2800" b="1">
              <a:solidFill>
                <a:schemeClr val="folHlink"/>
              </a:solidFill>
              <a:latin typeface="Cambria" panose="02040503050406030204" pitchFamily="18" charset="0"/>
              <a:ea typeface="新宋体" panose="02010609030101010101" pitchFamily="49" charset="-122"/>
            </a:endParaRPr>
          </a:p>
          <a:p>
            <a:pPr algn="just">
              <a:spcBef>
                <a:spcPct val="45000"/>
              </a:spcBef>
            </a:pPr>
            <a:r>
              <a:rPr lang="zh-CN" altLang="en-US" sz="2800" b="1" dirty="0">
                <a:solidFill>
                  <a:schemeClr val="accent2"/>
                </a:solidFill>
                <a:latin typeface="Cambria" panose="02040503050406030204" pitchFamily="18" charset="0"/>
                <a:ea typeface="新宋体" panose="02010609030101010101" pitchFamily="49" charset="-122"/>
              </a:rPr>
              <a:t>格式描述串</a:t>
            </a:r>
            <a:r>
              <a:rPr lang="zh-CN" altLang="en-US" sz="2800" b="1" dirty="0">
                <a:latin typeface="Cambria" panose="02040503050406030204" pitchFamily="18" charset="0"/>
                <a:ea typeface="新宋体" panose="02010609030101010101" pitchFamily="49" charset="-122"/>
              </a:rPr>
              <a:t>与</a:t>
            </a:r>
            <a:r>
              <a:rPr lang="en-US" altLang="zh-CN" sz="2800" b="1" dirty="0">
                <a:latin typeface="Cambria" panose="02040503050406030204" pitchFamily="18" charset="0"/>
                <a:ea typeface="新宋体" panose="02010609030101010101" pitchFamily="49" charset="-122"/>
              </a:rPr>
              <a:t> </a:t>
            </a:r>
            <a:r>
              <a:rPr lang="en-US" altLang="zh-CN" sz="2800" b="1" err="1">
                <a:latin typeface="Cambria" panose="02040503050406030204" pitchFamily="18" charset="0"/>
                <a:ea typeface="新宋体" panose="02010609030101010101" pitchFamily="49" charset="-122"/>
              </a:rPr>
              <a:t>printf </a:t>
            </a:r>
            <a:r>
              <a:rPr lang="zh-CN" altLang="en-US" sz="2800" b="1" dirty="0">
                <a:solidFill>
                  <a:srgbClr val="CC3300"/>
                </a:solidFill>
                <a:latin typeface="Cambria" panose="02040503050406030204" pitchFamily="18" charset="0"/>
                <a:ea typeface="新宋体" panose="02010609030101010101" pitchFamily="49" charset="-122"/>
              </a:rPr>
              <a:t>类似</a:t>
            </a:r>
            <a:r>
              <a:rPr lang="zh-CN" altLang="en-US" sz="2800" b="1" dirty="0">
                <a:latin typeface="Cambria" panose="02040503050406030204" pitchFamily="18" charset="0"/>
                <a:ea typeface="新宋体" panose="02010609030101010101" pitchFamily="49" charset="-122"/>
              </a:rPr>
              <a:t>，其中的转换描述（以</a:t>
            </a:r>
            <a:r>
              <a:rPr lang="en-US" altLang="zh-CN" sz="2800" b="1">
                <a:solidFill>
                  <a:schemeClr val="hlink"/>
                </a:solidFill>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开头）说明输入形式和转换方式。</a:t>
            </a:r>
            <a:endParaRPr lang="zh-CN" altLang="en-US" sz="2800" b="1" dirty="0">
              <a:latin typeface="Cambria" panose="02040503050406030204" pitchFamily="18" charset="0"/>
              <a:ea typeface="新宋体" panose="02010609030101010101" pitchFamily="49" charset="-122"/>
            </a:endParaRPr>
          </a:p>
          <a:p>
            <a:pPr algn="just">
              <a:spcBef>
                <a:spcPct val="45000"/>
              </a:spcBef>
            </a:pPr>
            <a:r>
              <a:rPr lang="zh-CN" altLang="en-US" sz="2800" b="1" dirty="0">
                <a:latin typeface="Cambria" panose="02040503050406030204" pitchFamily="18" charset="0"/>
                <a:ea typeface="新宋体" panose="02010609030101010101" pitchFamily="49" charset="-122"/>
              </a:rPr>
              <a:t>其他参数（个数应与格式串中转换描述一致）指明接受输入的程序变量。形式是在</a:t>
            </a:r>
            <a:r>
              <a:rPr lang="zh-CN" altLang="en-US" sz="2800" b="1" dirty="0">
                <a:solidFill>
                  <a:schemeClr val="accent2"/>
                </a:solidFill>
                <a:latin typeface="Cambria" panose="02040503050406030204" pitchFamily="18" charset="0"/>
                <a:ea typeface="新宋体" panose="02010609030101010101" pitchFamily="49" charset="-122"/>
              </a:rPr>
              <a:t>变量名</a:t>
            </a:r>
            <a:r>
              <a:rPr lang="zh-CN" altLang="en-US" sz="2800" b="1" dirty="0">
                <a:latin typeface="Cambria" panose="02040503050406030204" pitchFamily="18" charset="0"/>
                <a:ea typeface="新宋体" panose="02010609030101010101" pitchFamily="49" charset="-122"/>
              </a:rPr>
              <a:t>前加 </a:t>
            </a:r>
            <a:r>
              <a:rPr lang="en-US" altLang="zh-CN" sz="2800" b="1">
                <a:solidFill>
                  <a:schemeClr val="hlink"/>
                </a:solidFill>
                <a:latin typeface="Cambria" panose="02040503050406030204" pitchFamily="18" charset="0"/>
                <a:ea typeface="新宋体" panose="02010609030101010101" pitchFamily="49" charset="-122"/>
              </a:rPr>
              <a:t>&amp;</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符号。</a:t>
            </a:r>
            <a:endParaRPr lang="zh-CN" altLang="en-US" sz="2800" b="1" dirty="0">
              <a:latin typeface="Cambria" panose="02040503050406030204" pitchFamily="18" charset="0"/>
              <a:ea typeface="新宋体" panose="02010609030101010101" pitchFamily="49" charset="-122"/>
            </a:endParaRPr>
          </a:p>
          <a:p>
            <a:pPr algn="just">
              <a:spcBef>
                <a:spcPct val="45000"/>
              </a:spcBef>
            </a:pPr>
            <a:r>
              <a:rPr lang="zh-CN" altLang="en-US" sz="2800" b="1" dirty="0">
                <a:latin typeface="Cambria" panose="02040503050406030204" pitchFamily="18" charset="0"/>
                <a:ea typeface="新宋体" panose="02010609030101010101" pitchFamily="49" charset="-122"/>
              </a:rPr>
              <a:t>注意：</a:t>
            </a:r>
            <a:r>
              <a:rPr lang="zh-CN" altLang="en-US" sz="2800" b="1" dirty="0">
                <a:solidFill>
                  <a:schemeClr val="accent2"/>
                </a:solidFill>
                <a:latin typeface="Cambria" panose="02040503050406030204" pitchFamily="18" charset="0"/>
                <a:ea typeface="新宋体" panose="02010609030101010101" pitchFamily="49" charset="-122"/>
              </a:rPr>
              <a:t>必须写 </a:t>
            </a:r>
            <a:r>
              <a:rPr lang="en-US" altLang="zh-CN" sz="2800" b="1" dirty="0">
                <a:solidFill>
                  <a:schemeClr val="accent2"/>
                </a:solidFill>
                <a:latin typeface="Cambria" panose="02040503050406030204" pitchFamily="18" charset="0"/>
                <a:ea typeface="新宋体" panose="02010609030101010101" pitchFamily="49" charset="-122"/>
              </a:rPr>
              <a:t>&amp; </a:t>
            </a:r>
            <a:r>
              <a:rPr lang="zh-CN" altLang="en-US" sz="2800" b="1" dirty="0">
                <a:solidFill>
                  <a:schemeClr val="accent2"/>
                </a:solidFill>
                <a:latin typeface="Cambria" panose="02040503050406030204" pitchFamily="18" charset="0"/>
                <a:ea typeface="新宋体" panose="02010609030101010101" pitchFamily="49" charset="-122"/>
              </a:rPr>
              <a:t>符号，不写将引起严重问题</a:t>
            </a:r>
            <a:r>
              <a:rPr lang="zh-CN" altLang="en-US" sz="2800" b="1" dirty="0">
                <a:latin typeface="Cambria" panose="02040503050406030204" pitchFamily="18" charset="0"/>
                <a:ea typeface="新宋体" panose="02010609030101010101" pitchFamily="49" charset="-122"/>
              </a:rPr>
              <a:t>。</a:t>
            </a:r>
            <a:endParaRPr lang="zh-CN" altLang="en-US" sz="2800" b="1" dirty="0">
              <a:latin typeface="Cambria" panose="02040503050406030204" pitchFamily="18" charset="0"/>
              <a:ea typeface="新宋体" panose="02010609030101010101" pitchFamily="49" charset="-122"/>
            </a:endParaRPr>
          </a:p>
        </p:txBody>
      </p:sp>
      <p:sp>
        <p:nvSpPr>
          <p:cNvPr id="284676" name="标题 284675"/>
          <p:cNvSpPr>
            <a:spLocks noGrp="1"/>
          </p:cNvSpPr>
          <p:nvPr>
            <p:ph type="title"/>
          </p:nvPr>
        </p:nvSpPr>
        <p:spPr/>
        <p:txBody>
          <a:bodyPr anchor="ctr"/>
          <a:lstStyle/>
          <a:p>
            <a:r>
              <a:rPr lang="en-US" altLang="zh-CN" sz="3200" dirty="0"/>
              <a:t>*3.3.2  </a:t>
            </a:r>
            <a:r>
              <a:rPr lang="zh-CN" altLang="en-US" sz="3200" dirty="0"/>
              <a:t>格式化输入函数</a:t>
            </a:r>
            <a:r>
              <a:rPr lang="en-US" altLang="zh-CN" sz="3200"/>
              <a:t>scanf</a:t>
            </a:r>
            <a:endParaRPr lang="en-US" altLang="zh-CN" sz="3200"/>
          </a:p>
        </p:txBody>
      </p:sp>
      <p:sp>
        <p:nvSpPr>
          <p:cNvPr id="284677" name="爆炸形 1 284676"/>
          <p:cNvSpPr/>
          <p:nvPr/>
        </p:nvSpPr>
        <p:spPr>
          <a:xfrm>
            <a:off x="7740650" y="5516563"/>
            <a:ext cx="647700" cy="503237"/>
          </a:xfrm>
          <a:prstGeom prst="irregularSeal1">
            <a:avLst/>
          </a:prstGeom>
          <a:solidFill>
            <a:srgbClr val="FFFF99"/>
          </a:solidFill>
          <a:ln w="28575"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85699" name="文本框 285698"/>
          <p:cNvSpPr txBox="1"/>
          <p:nvPr/>
        </p:nvSpPr>
        <p:spPr>
          <a:xfrm>
            <a:off x="228600" y="4191000"/>
            <a:ext cx="8763000" cy="2138045"/>
          </a:xfrm>
          <a:prstGeom prst="rect">
            <a:avLst/>
          </a:prstGeom>
          <a:noFill/>
          <a:ln w="9525">
            <a:noFill/>
          </a:ln>
        </p:spPr>
        <p:txBody>
          <a:bodyPr>
            <a:spAutoFit/>
          </a:bodyPr>
          <a:lstStyle/>
          <a:p>
            <a:pPr algn="l">
              <a:spcBef>
                <a:spcPct val="25000"/>
              </a:spcBef>
            </a:pPr>
            <a:r>
              <a:rPr lang="zh-CN" altLang="en-US" sz="2800" dirty="0">
                <a:latin typeface="Cambria" panose="02040503050406030204" pitchFamily="18" charset="0"/>
                <a:ea typeface="华文中宋" panose="02010600040101010101" charset="-122"/>
                <a:cs typeface="Cambria" panose="02040503050406030204" pitchFamily="18" charset="0"/>
              </a:rPr>
              <a:t>程序执行后输出提示串：</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just">
              <a:spcBef>
                <a:spcPct val="25000"/>
              </a:spcBef>
            </a:pPr>
            <a:r>
              <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rPr>
              <a:t>Please input a number:</a:t>
            </a:r>
            <a:endPar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just">
              <a:spcBef>
                <a:spcPct val="25000"/>
              </a:spcBef>
            </a:pPr>
            <a:r>
              <a:rPr lang="zh-CN" altLang="en-US" sz="2800" dirty="0">
                <a:latin typeface="Cambria" panose="02040503050406030204" pitchFamily="18" charset="0"/>
                <a:ea typeface="华文中宋" panose="02010600040101010101" charset="-122"/>
                <a:cs typeface="Cambria" panose="02040503050406030204" pitchFamily="18" charset="0"/>
              </a:rPr>
              <a:t>等待人的输入。得到输入数据后输出并结束。</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just">
              <a:spcBef>
                <a:spcPct val="25000"/>
              </a:spcBef>
            </a:pPr>
            <a:r>
              <a:rPr lang="zh-CN" altLang="en-US" sz="2800" dirty="0">
                <a:latin typeface="Cambria" panose="02040503050406030204" pitchFamily="18" charset="0"/>
                <a:ea typeface="华文中宋" panose="02010600040101010101" charset="-122"/>
                <a:cs typeface="Cambria" panose="02040503050406030204" pitchFamily="18" charset="0"/>
              </a:rPr>
              <a:t>程序的行为依赖于当时的输入（与前面程序不同）</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
        <p:nvSpPr>
          <p:cNvPr id="3" name="文本框 2"/>
          <p:cNvSpPr txBox="1"/>
          <p:nvPr/>
        </p:nvSpPr>
        <p:spPr>
          <a:xfrm>
            <a:off x="537845" y="442595"/>
            <a:ext cx="7994650" cy="3415030"/>
          </a:xfrm>
          <a:prstGeom prst="rect">
            <a:avLst/>
          </a:prstGeom>
          <a:noFill/>
        </p:spPr>
        <p:txBody>
          <a:bodyPr wrap="square" rtlCol="0">
            <a:spAutoFit/>
          </a:bodyPr>
          <a:p>
            <a:pPr algn="just"/>
            <a:r>
              <a:rPr lang="zh-CN" altLang="en-US">
                <a:latin typeface="Cambria" panose="02040503050406030204" pitchFamily="18" charset="0"/>
                <a:ea typeface="华文中宋" panose="02010600040101010101" charset="-122"/>
                <a:cs typeface="Cambria" panose="02040503050406030204" pitchFamily="18" charset="0"/>
              </a:rPr>
              <a:t>简单示例：</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#include &lt;stdio.h&gt;</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int main() {</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int n;</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printf("Plsease input a number: ");</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a:t>
            </a:r>
            <a:r>
              <a:rPr lang="zh-CN" altLang="en-US">
                <a:solidFill>
                  <a:schemeClr val="accent2"/>
                </a:solidFill>
                <a:latin typeface="Cambria" panose="02040503050406030204" pitchFamily="18" charset="0"/>
                <a:ea typeface="华文中宋" panose="02010600040101010101" charset="-122"/>
                <a:cs typeface="Cambria" panose="02040503050406030204" pitchFamily="18" charset="0"/>
              </a:rPr>
              <a:t>scanf("%d", &amp;n);</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printf("%d %d\n", n, n * n);</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return 0;</a:t>
            </a:r>
            <a:endParaRPr lang="zh-CN" altLang="en-US">
              <a:latin typeface="Cambria" panose="02040503050406030204" pitchFamily="18" charset="0"/>
              <a:ea typeface="华文中宋" panose="02010600040101010101" charset="-122"/>
              <a:cs typeface="Cambria" panose="02040503050406030204" pitchFamily="18" charset="0"/>
            </a:endParaRPr>
          </a:p>
          <a:p>
            <a:pPr algn="just"/>
            <a:r>
              <a:rPr lang="zh-CN" altLang="en-US">
                <a:latin typeface="Cambria" panose="02040503050406030204" pitchFamily="18" charset="0"/>
                <a:ea typeface="华文中宋" panose="02010600040101010101" charset="-122"/>
                <a:cs typeface="Cambria" panose="02040503050406030204" pitchFamily="18" charset="0"/>
              </a:rPr>
              <a:t>} </a:t>
            </a:r>
            <a:endParaRPr lang="zh-CN" altLang="en-US">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86722" name="文本框 286721"/>
          <p:cNvSpPr txBox="1"/>
          <p:nvPr/>
        </p:nvSpPr>
        <p:spPr>
          <a:xfrm>
            <a:off x="381000" y="3500438"/>
            <a:ext cx="8763000" cy="519112"/>
          </a:xfrm>
          <a:prstGeom prst="rect">
            <a:avLst/>
          </a:prstGeom>
          <a:noFill/>
          <a:ln w="9525">
            <a:noFill/>
          </a:ln>
        </p:spPr>
        <p:txBody>
          <a:bodyPr>
            <a:spAutoFit/>
          </a:bodyPr>
          <a:lstStyle/>
          <a:p>
            <a:pPr algn="l">
              <a:spcBef>
                <a:spcPct val="50000"/>
              </a:spcBef>
            </a:pPr>
            <a:r>
              <a:rPr lang="zh-CN" altLang="en-US" sz="2800" b="1" dirty="0">
                <a:latin typeface="Cambria" panose="02040503050406030204" pitchFamily="18" charset="0"/>
                <a:ea typeface="新宋体" panose="02010609030101010101" pitchFamily="49" charset="-122"/>
              </a:rPr>
              <a:t>注意实数类型的转换描述与 </a:t>
            </a:r>
            <a:r>
              <a:rPr lang="en-US" altLang="zh-CN" sz="2800" b="1" err="1">
                <a:latin typeface="Cambria" panose="02040503050406030204" pitchFamily="18" charset="0"/>
                <a:ea typeface="新宋体" panose="02010609030101010101" pitchFamily="49" charset="-122"/>
              </a:rPr>
              <a:t>printf</a:t>
            </a:r>
            <a:r>
              <a:rPr lang="zh-CN" altLang="zh-CN" sz="2800" b="1" dirty="0">
                <a:latin typeface="Cambria" panose="02040503050406030204" pitchFamily="18" charset="0"/>
                <a:ea typeface="新宋体" panose="02010609030101010101" pitchFamily="49" charset="-122"/>
              </a:rPr>
              <a:t> 的</a:t>
            </a:r>
            <a:r>
              <a:rPr lang="zh-CN" altLang="zh-CN" sz="2800" b="1" dirty="0">
                <a:solidFill>
                  <a:srgbClr val="CC3300"/>
                </a:solidFill>
                <a:latin typeface="Cambria" panose="02040503050406030204" pitchFamily="18" charset="0"/>
                <a:ea typeface="新宋体" panose="02010609030101010101" pitchFamily="49" charset="-122"/>
              </a:rPr>
              <a:t>差异</a:t>
            </a:r>
            <a:r>
              <a:rPr lang="zh-CN" altLang="zh-CN" sz="2800" b="1" dirty="0">
                <a:latin typeface="Cambria" panose="02040503050406030204" pitchFamily="18" charset="0"/>
                <a:ea typeface="新宋体" panose="02010609030101010101" pitchFamily="49" charset="-122"/>
              </a:rPr>
              <a:t>。</a:t>
            </a:r>
            <a:endParaRPr lang="en-US" altLang="zh-CN" sz="2800" b="1">
              <a:latin typeface="Cambria" panose="02040503050406030204" pitchFamily="18" charset="0"/>
              <a:ea typeface="新宋体" panose="02010609030101010101" pitchFamily="49" charset="-122"/>
            </a:endParaRPr>
          </a:p>
        </p:txBody>
      </p:sp>
      <p:sp>
        <p:nvSpPr>
          <p:cNvPr id="286723" name="文本框 286722"/>
          <p:cNvSpPr txBox="1"/>
          <p:nvPr/>
        </p:nvSpPr>
        <p:spPr>
          <a:xfrm>
            <a:off x="250825" y="4149725"/>
            <a:ext cx="8763000" cy="2185988"/>
          </a:xfrm>
          <a:prstGeom prst="rect">
            <a:avLst/>
          </a:prstGeom>
          <a:noFill/>
          <a:ln w="9525">
            <a:noFill/>
          </a:ln>
        </p:spPr>
        <p:txBody>
          <a:bodyPr>
            <a:spAutoFit/>
          </a:bodyPr>
          <a:lstStyle/>
          <a:p>
            <a:pPr algn="just">
              <a:spcBef>
                <a:spcPct val="30000"/>
              </a:spcBef>
            </a:pPr>
            <a:r>
              <a:rPr lang="zh-CN" altLang="en-US" sz="2800" b="1" dirty="0">
                <a:latin typeface="Cambria" panose="02040503050406030204" pitchFamily="18" charset="0"/>
                <a:ea typeface="新宋体" panose="02010609030101010101" pitchFamily="49" charset="-122"/>
              </a:rPr>
              <a:t>例：设有变量定义：</a:t>
            </a:r>
            <a:endParaRPr lang="zh-CN" altLang="en-US" sz="2800" b="1" dirty="0">
              <a:latin typeface="Cambria" panose="02040503050406030204" pitchFamily="18" charset="0"/>
              <a:ea typeface="新宋体" panose="02010609030101010101" pitchFamily="49" charset="-122"/>
            </a:endParaRPr>
          </a:p>
          <a:p>
            <a:pPr algn="just">
              <a:spcBef>
                <a:spcPct val="30000"/>
              </a:spcBef>
            </a:pPr>
            <a:r>
              <a:rPr lang="zh-CN" altLang="en-US" sz="2800" b="1" dirty="0">
                <a:latin typeface="Cambria" panose="02040503050406030204" pitchFamily="18" charset="0"/>
                <a:ea typeface="新宋体" panose="02010609030101010101" pitchFamily="49" charset="-122"/>
              </a:rPr>
              <a:t>　</a:t>
            </a:r>
            <a:r>
              <a:rPr lang="zh-CN" altLang="en-US" sz="2800" b="1" dirty="0">
                <a:solidFill>
                  <a:schemeClr val="folHlink"/>
                </a:solidFill>
                <a:latin typeface="Cambria" panose="02040503050406030204" pitchFamily="18" charset="0"/>
                <a:ea typeface="新宋体" panose="02010609030101010101" pitchFamily="49" charset="-122"/>
              </a:rPr>
              <a:t>　</a:t>
            </a:r>
            <a:r>
              <a:rPr lang="en-US" altLang="zh-CN" sz="2800" b="1">
                <a:solidFill>
                  <a:schemeClr val="folHlink"/>
                </a:solidFill>
                <a:latin typeface="Cambria" panose="02040503050406030204" pitchFamily="18" charset="0"/>
                <a:ea typeface="新宋体" panose="02010609030101010101" pitchFamily="49" charset="-122"/>
              </a:rPr>
              <a:t>int n; </a:t>
            </a:r>
            <a:r>
              <a:rPr lang="en-US" altLang="zh-CN" sz="2800" b="1">
                <a:solidFill>
                  <a:schemeClr val="hlink"/>
                </a:solidFill>
                <a:latin typeface="Cambria" panose="02040503050406030204" pitchFamily="18" charset="0"/>
                <a:ea typeface="新宋体" panose="02010609030101010101" pitchFamily="49" charset="-122"/>
              </a:rPr>
              <a:t>double x;</a:t>
            </a:r>
            <a:r>
              <a:rPr lang="en-US" altLang="zh-CN" sz="2800" b="1">
                <a:solidFill>
                  <a:schemeClr val="folHlink"/>
                </a:solidFill>
                <a:latin typeface="Cambria" panose="02040503050406030204" pitchFamily="18" charset="0"/>
                <a:ea typeface="新宋体" panose="02010609030101010101" pitchFamily="49" charset="-122"/>
              </a:rPr>
              <a:t> float y;</a:t>
            </a:r>
            <a:endParaRPr lang="en-US" altLang="zh-CN" sz="2800" b="1">
              <a:solidFill>
                <a:schemeClr val="folHlink"/>
              </a:solidFill>
              <a:latin typeface="Cambria" panose="02040503050406030204" pitchFamily="18" charset="0"/>
              <a:ea typeface="新宋体" panose="02010609030101010101" pitchFamily="49" charset="-122"/>
            </a:endParaRPr>
          </a:p>
          <a:p>
            <a:pPr algn="just">
              <a:spcBef>
                <a:spcPct val="30000"/>
              </a:spcBef>
            </a:pPr>
            <a:r>
              <a:rPr lang="zh-CN" altLang="en-US" sz="2800" b="1" dirty="0">
                <a:latin typeface="Cambria" panose="02040503050406030204" pitchFamily="18" charset="0"/>
                <a:ea typeface="新宋体" panose="02010609030101010101" pitchFamily="49" charset="-122"/>
              </a:rPr>
              <a:t>可以写语句：</a:t>
            </a:r>
            <a:endParaRPr lang="zh-CN" altLang="en-US" sz="2800" b="1" dirty="0">
              <a:latin typeface="Cambria" panose="02040503050406030204" pitchFamily="18" charset="0"/>
              <a:ea typeface="新宋体" panose="02010609030101010101" pitchFamily="49" charset="-122"/>
            </a:endParaRPr>
          </a:p>
          <a:p>
            <a:pPr algn="just">
              <a:spcBef>
                <a:spcPct val="30000"/>
              </a:spcBef>
            </a:pPr>
            <a:r>
              <a:rPr lang="zh-CN" altLang="en-US" sz="2800" b="1" dirty="0">
                <a:latin typeface="Cambria" panose="02040503050406030204" pitchFamily="18" charset="0"/>
                <a:ea typeface="新宋体" panose="02010609030101010101" pitchFamily="49" charset="-122"/>
              </a:rPr>
              <a:t>　</a:t>
            </a:r>
            <a:r>
              <a:rPr lang="zh-CN" altLang="en-US" sz="2800" b="1" dirty="0">
                <a:solidFill>
                  <a:schemeClr val="folHlink"/>
                </a:solidFill>
                <a:latin typeface="Cambria" panose="02040503050406030204" pitchFamily="18" charset="0"/>
                <a:ea typeface="新宋体" panose="02010609030101010101" pitchFamily="49" charset="-122"/>
              </a:rPr>
              <a:t>　</a:t>
            </a:r>
            <a:r>
              <a:rPr lang="en-US" altLang="zh-CN" sz="2800" b="1" err="1">
                <a:solidFill>
                  <a:schemeClr val="folHlink"/>
                </a:solidFill>
                <a:latin typeface="Cambria" panose="02040503050406030204" pitchFamily="18" charset="0"/>
                <a:ea typeface="新宋体" panose="02010609030101010101" pitchFamily="49" charset="-122"/>
              </a:rPr>
              <a:t>scanf("%d</a:t>
            </a:r>
            <a:r>
              <a:rPr lang="en-US" altLang="zh-CN" sz="2800" b="1">
                <a:solidFill>
                  <a:schemeClr val="folHlink"/>
                </a:solidFill>
                <a:latin typeface="Cambria" panose="02040503050406030204" pitchFamily="18" charset="0"/>
                <a:ea typeface="新宋体" panose="02010609030101010101" pitchFamily="49" charset="-122"/>
              </a:rPr>
              <a:t> </a:t>
            </a:r>
            <a:r>
              <a:rPr lang="en-US" altLang="zh-CN" sz="2800" b="1">
                <a:solidFill>
                  <a:schemeClr val="hlink"/>
                </a:solidFill>
                <a:latin typeface="Cambria" panose="02040503050406030204" pitchFamily="18" charset="0"/>
                <a:ea typeface="新宋体" panose="02010609030101010101" pitchFamily="49" charset="-122"/>
              </a:rPr>
              <a:t>%lf </a:t>
            </a:r>
            <a:r>
              <a:rPr lang="en-US" altLang="zh-CN" sz="2800" b="1">
                <a:solidFill>
                  <a:schemeClr val="folHlink"/>
                </a:solidFill>
                <a:latin typeface="Cambria" panose="02040503050406030204" pitchFamily="18" charset="0"/>
                <a:ea typeface="新宋体" panose="02010609030101010101" pitchFamily="49" charset="-122"/>
              </a:rPr>
              <a:t>%f", &amp;n, </a:t>
            </a:r>
            <a:r>
              <a:rPr lang="en-US" altLang="zh-CN" sz="2800" b="1">
                <a:solidFill>
                  <a:schemeClr val="hlink"/>
                </a:solidFill>
                <a:latin typeface="Cambria" panose="02040503050406030204" pitchFamily="18" charset="0"/>
                <a:ea typeface="新宋体" panose="02010609030101010101" pitchFamily="49" charset="-122"/>
              </a:rPr>
              <a:t>&amp;x</a:t>
            </a:r>
            <a:r>
              <a:rPr lang="en-US" altLang="zh-CN" sz="2800" b="1">
                <a:solidFill>
                  <a:schemeClr val="folHlink"/>
                </a:solidFill>
                <a:latin typeface="Cambria" panose="02040503050406030204" pitchFamily="18" charset="0"/>
                <a:ea typeface="新宋体" panose="02010609030101010101" pitchFamily="49" charset="-122"/>
              </a:rPr>
              <a:t>, &amp;y);</a:t>
            </a:r>
            <a:endParaRPr lang="en-US" altLang="zh-CN" sz="2800" b="1">
              <a:solidFill>
                <a:schemeClr val="folHlink"/>
              </a:solidFill>
              <a:latin typeface="Cambria" panose="02040503050406030204" pitchFamily="18" charset="0"/>
              <a:ea typeface="新宋体" panose="02010609030101010101" pitchFamily="49" charset="-122"/>
            </a:endParaRPr>
          </a:p>
        </p:txBody>
      </p:sp>
      <p:sp>
        <p:nvSpPr>
          <p:cNvPr id="286724" name="文本框 286723"/>
          <p:cNvSpPr txBox="1"/>
          <p:nvPr/>
        </p:nvSpPr>
        <p:spPr>
          <a:xfrm>
            <a:off x="228600" y="152400"/>
            <a:ext cx="8077200" cy="519113"/>
          </a:xfrm>
          <a:prstGeom prst="rect">
            <a:avLst/>
          </a:prstGeom>
          <a:noFill/>
          <a:ln w="9525">
            <a:noFill/>
          </a:ln>
        </p:spPr>
        <p:txBody>
          <a:bodyPr>
            <a:spAutoFit/>
          </a:bodyPr>
          <a:lstStyle/>
          <a:p>
            <a:pPr algn="l">
              <a:spcBef>
                <a:spcPct val="50000"/>
              </a:spcBef>
            </a:pPr>
            <a:r>
              <a:rPr lang="zh-CN" altLang="en-US" sz="2800" b="1" dirty="0">
                <a:latin typeface="Cambria" panose="02040503050406030204" pitchFamily="18" charset="0"/>
                <a:ea typeface="新宋体" panose="02010609030101010101" pitchFamily="49" charset="-122"/>
              </a:rPr>
              <a:t>常用的 </a:t>
            </a:r>
            <a:r>
              <a:rPr lang="en-US" altLang="zh-CN" sz="2800" b="1" err="1">
                <a:latin typeface="Cambria" panose="02040503050406030204" pitchFamily="18" charset="0"/>
                <a:ea typeface="新宋体" panose="02010609030101010101" pitchFamily="49" charset="-122"/>
              </a:rPr>
              <a:t>scanf</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转换描述：</a:t>
            </a:r>
            <a:endParaRPr lang="zh-CN" altLang="en-US" sz="2800" b="1" dirty="0">
              <a:latin typeface="Cambria" panose="02040503050406030204" pitchFamily="18" charset="0"/>
              <a:ea typeface="新宋体" panose="02010609030101010101" pitchFamily="49" charset="-122"/>
            </a:endParaRPr>
          </a:p>
        </p:txBody>
      </p:sp>
      <p:graphicFrame>
        <p:nvGraphicFramePr>
          <p:cNvPr id="286725" name="表格 286724"/>
          <p:cNvGraphicFramePr/>
          <p:nvPr>
            <p:custDataLst>
              <p:tags r:id="rId1"/>
            </p:custDataLst>
          </p:nvPr>
        </p:nvGraphicFramePr>
        <p:xfrm>
          <a:off x="468313" y="692150"/>
          <a:ext cx="8351838" cy="2747016"/>
        </p:xfrm>
        <a:graphic>
          <a:graphicData uri="http://schemas.openxmlformats.org/drawingml/2006/table">
            <a:tbl>
              <a:tblPr/>
              <a:tblGrid>
                <a:gridCol w="1579563"/>
                <a:gridCol w="2181225"/>
                <a:gridCol w="4591050"/>
              </a:tblGrid>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r" eaLnBrk="0">
                        <a:spcBef>
                          <a:spcPct val="0"/>
                        </a:spcBef>
                        <a:buNone/>
                      </a:pPr>
                      <a:r>
                        <a:rPr lang="zh-CN" altLang="en-US" dirty="0">
                          <a:latin typeface="Times New Roman" panose="02020603050405020304" pitchFamily="18" charset="0"/>
                          <a:ea typeface="宋体" panose="02010600030101010101" pitchFamily="2" charset="-122"/>
                        </a:rPr>
                        <a:t>转换描述</a:t>
                      </a:r>
                      <a:endParaRPr lang="zh-CN" altLang="en-US" sz="4800" dirty="0">
                        <a:ea typeface="宋体" panose="02010600030101010101" pitchFamily="2" charset="-122"/>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参数变量类型</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所要求的实际输入</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eaLnBrk="0">
                        <a:spcBef>
                          <a:spcPct val="0"/>
                        </a:spcBef>
                        <a:buNone/>
                      </a:pPr>
                      <a:r>
                        <a:rPr lang="en-US" altLang="zh-CN">
                          <a:solidFill>
                            <a:schemeClr val="hlink"/>
                          </a:solidFill>
                          <a:latin typeface="Times New Roman" panose="02020603050405020304" pitchFamily="18" charset="0"/>
                          <a:ea typeface="Courier New" panose="02070309020205020404" pitchFamily="49" charset="0"/>
                        </a:rPr>
                        <a:t>%d</a:t>
                      </a:r>
                      <a:endParaRPr lang="zh-CN" altLang="en-US" sz="4800">
                        <a:solidFill>
                          <a:schemeClr val="hlink"/>
                        </a:solidFill>
                        <a:ea typeface="Courier New" panose="02070309020205020404" pitchFamily="49" charset="0"/>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en-US" altLang="zh-CN">
                          <a:solidFill>
                            <a:schemeClr val="hlink"/>
                          </a:solidFill>
                          <a:latin typeface="Times New Roman" panose="02020603050405020304" pitchFamily="18" charset="0"/>
                          <a:ea typeface="Courier New" panose="02070309020205020404" pitchFamily="49" charset="0"/>
                        </a:rPr>
                        <a:t>int</a:t>
                      </a:r>
                      <a:endParaRPr lang="zh-CN" altLang="en-US" sz="4800">
                        <a:solidFill>
                          <a:schemeClr val="hlink"/>
                        </a:solidFill>
                        <a:ea typeface="Courier New" panose="02070309020205020404" pitchFamily="49" charset="0"/>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十进制整数数字序列</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eaLnBrk="0">
                        <a:spcBef>
                          <a:spcPct val="0"/>
                        </a:spcBef>
                        <a:buNone/>
                      </a:pPr>
                      <a:r>
                        <a:rPr lang="en-US" altLang="zh-CN">
                          <a:latin typeface="Times New Roman" panose="02020603050405020304" pitchFamily="18" charset="0"/>
                          <a:ea typeface="Courier New" panose="02070309020205020404" pitchFamily="49" charset="0"/>
                        </a:rPr>
                        <a:t>%ld</a:t>
                      </a:r>
                      <a:endParaRPr lang="zh-CN" altLang="en-US" sz="4800">
                        <a:ea typeface="Courier New" panose="02070309020205020404" pitchFamily="49" charset="0"/>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en-US" altLang="zh-CN">
                          <a:latin typeface="Times New Roman" panose="02020603050405020304" pitchFamily="18" charset="0"/>
                          <a:ea typeface="Courier New" panose="02070309020205020404" pitchFamily="49" charset="0"/>
                        </a:rPr>
                        <a:t>long</a:t>
                      </a:r>
                      <a:endParaRPr lang="zh-CN" altLang="en-US" sz="4800">
                        <a:ea typeface="Courier New" panose="02070309020205020404" pitchFamily="49" charset="0"/>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同上</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eaLnBrk="0">
                        <a:spcBef>
                          <a:spcPct val="0"/>
                        </a:spcBef>
                        <a:buNone/>
                      </a:pPr>
                      <a:r>
                        <a:rPr lang="en-US" altLang="zh-CN">
                          <a:latin typeface="Times New Roman" panose="02020603050405020304" pitchFamily="18" charset="0"/>
                          <a:ea typeface="Courier New" panose="02070309020205020404" pitchFamily="49" charset="0"/>
                        </a:rPr>
                        <a:t>%f</a:t>
                      </a:r>
                      <a:endParaRPr lang="zh-CN" altLang="en-US" sz="4800">
                        <a:ea typeface="Courier New" panose="02070309020205020404" pitchFamily="49" charset="0"/>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en-US" altLang="zh-CN">
                          <a:latin typeface="Times New Roman" panose="02020603050405020304" pitchFamily="18" charset="0"/>
                          <a:ea typeface="Courier New" panose="02070309020205020404" pitchFamily="49" charset="0"/>
                        </a:rPr>
                        <a:t>float</a:t>
                      </a:r>
                      <a:endParaRPr lang="zh-CN" altLang="en-US" sz="4800">
                        <a:ea typeface="Courier New" panose="02070309020205020404" pitchFamily="49" charset="0"/>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sz="2000" dirty="0">
                          <a:latin typeface="Times New Roman" panose="02020603050405020304" pitchFamily="18" charset="0"/>
                          <a:ea typeface="宋体" panose="02010600030101010101" pitchFamily="2" charset="-122"/>
                        </a:rPr>
                        <a:t>十进制数，可以有小数点及指数部分</a:t>
                      </a:r>
                      <a:endParaRPr lang="zh-CN" altLang="en-US" sz="44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eaLnBrk="0">
                        <a:spcBef>
                          <a:spcPct val="0"/>
                        </a:spcBef>
                        <a:buNone/>
                      </a:pPr>
                      <a:r>
                        <a:rPr lang="en-US" altLang="zh-CN">
                          <a:solidFill>
                            <a:schemeClr val="hlink"/>
                          </a:solidFill>
                          <a:latin typeface="Times New Roman" panose="02020603050405020304" pitchFamily="18" charset="0"/>
                          <a:ea typeface="Courier New" panose="02070309020205020404" pitchFamily="49" charset="0"/>
                        </a:rPr>
                        <a:t>%lf</a:t>
                      </a:r>
                      <a:endParaRPr lang="zh-CN" altLang="en-US" sz="4800">
                        <a:solidFill>
                          <a:schemeClr val="hlink"/>
                        </a:solidFill>
                        <a:ea typeface="Courier New" panose="02070309020205020404" pitchFamily="49" charset="0"/>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en-US" altLang="zh-CN">
                          <a:solidFill>
                            <a:schemeClr val="hlink"/>
                          </a:solidFill>
                          <a:latin typeface="Times New Roman" panose="02020603050405020304" pitchFamily="18" charset="0"/>
                          <a:ea typeface="Courier New" panose="02070309020205020404" pitchFamily="49" charset="0"/>
                        </a:rPr>
                        <a:t>double</a:t>
                      </a:r>
                      <a:endParaRPr lang="zh-CN" altLang="en-US" sz="4800">
                        <a:solidFill>
                          <a:schemeClr val="hlink"/>
                        </a:solidFill>
                        <a:ea typeface="Courier New" panose="02070309020205020404" pitchFamily="49" charset="0"/>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同上</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eaLnBrk="0">
                        <a:spcBef>
                          <a:spcPct val="0"/>
                        </a:spcBef>
                        <a:buNone/>
                      </a:pPr>
                      <a:r>
                        <a:rPr lang="en-US" altLang="zh-CN">
                          <a:latin typeface="Times New Roman" panose="02020603050405020304" pitchFamily="18" charset="0"/>
                          <a:ea typeface="Courier New" panose="02070309020205020404" pitchFamily="49" charset="0"/>
                        </a:rPr>
                        <a:t>%Lf</a:t>
                      </a:r>
                      <a:endParaRPr lang="zh-CN" altLang="en-US" sz="4800">
                        <a:ea typeface="Courier New" panose="02070309020205020404" pitchFamily="49" charset="0"/>
                      </a:endParaRPr>
                    </a:p>
                  </a:txBody>
                  <a:tcPr marL="92075" marR="92075" marT="46038" marB="46038">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en-US" altLang="zh-CN">
                          <a:latin typeface="Times New Roman" panose="02020603050405020304" pitchFamily="18" charset="0"/>
                          <a:ea typeface="Courier New" panose="02070309020205020404" pitchFamily="49" charset="0"/>
                        </a:rPr>
                        <a:t>long double</a:t>
                      </a:r>
                      <a:endParaRPr lang="zh-CN" altLang="en-US" sz="4800">
                        <a:ea typeface="Courier New" panose="02070309020205020404" pitchFamily="49" charset="0"/>
                      </a:endParaRPr>
                    </a:p>
                  </a:txBody>
                  <a:tcPr marL="92075" marR="92075" marT="46038" marB="4603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eaLnBrk="0">
                        <a:spcBef>
                          <a:spcPct val="0"/>
                        </a:spcBef>
                        <a:buNone/>
                      </a:pPr>
                      <a:r>
                        <a:rPr lang="zh-CN" altLang="en-US" dirty="0">
                          <a:latin typeface="Times New Roman" panose="02020603050405020304" pitchFamily="18" charset="0"/>
                          <a:ea typeface="宋体" panose="02010600030101010101" pitchFamily="2" charset="-122"/>
                        </a:rPr>
                        <a:t>同上</a:t>
                      </a:r>
                      <a:endParaRPr lang="zh-CN" altLang="en-US" sz="4800" dirty="0">
                        <a:ea typeface="宋体" panose="02010600030101010101" pitchFamily="2" charset="-122"/>
                      </a:endParaRPr>
                    </a:p>
                  </a:txBody>
                  <a:tcPr marL="92075" marR="92075" marT="46038" marB="46038">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 calcmode="lin" valueType="num">
                                      <p:cBhvr additive="base">
                                        <p:cTn id="7" dur="500" fill="hold"/>
                                        <p:tgtEl>
                                          <p:spTgt spid="286723"/>
                                        </p:tgtEl>
                                        <p:attrNameLst>
                                          <p:attrName>ppt_x</p:attrName>
                                        </p:attrNameLst>
                                      </p:cBhvr>
                                      <p:tavLst>
                                        <p:tav tm="0">
                                          <p:val>
                                            <p:strVal val="#ppt_x"/>
                                          </p:val>
                                        </p:tav>
                                        <p:tav tm="100000">
                                          <p:val>
                                            <p:strVal val="#ppt_x"/>
                                          </p:val>
                                        </p:tav>
                                      </p:tavLst>
                                    </p:anim>
                                    <p:anim calcmode="lin" valueType="num">
                                      <p:cBhvr additive="base">
                                        <p:cTn id="8" dur="500" fill="hold"/>
                                        <p:tgtEl>
                                          <p:spTgt spid="286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87746" name="文本框 287745"/>
          <p:cNvSpPr txBox="1"/>
          <p:nvPr/>
        </p:nvSpPr>
        <p:spPr>
          <a:xfrm>
            <a:off x="468313" y="476250"/>
            <a:ext cx="8304212" cy="5648325"/>
          </a:xfrm>
          <a:prstGeom prst="rect">
            <a:avLst/>
          </a:prstGeom>
          <a:noFill/>
          <a:ln w="9525">
            <a:noFill/>
          </a:ln>
        </p:spPr>
        <p:txBody>
          <a:bodyPr>
            <a:spAutoFit/>
          </a:bodyPr>
          <a:lstStyle/>
          <a:p>
            <a:pPr algn="l">
              <a:spcBef>
                <a:spcPct val="50000"/>
              </a:spcBef>
            </a:pPr>
            <a:r>
              <a:rPr lang="zh-CN" altLang="en-US" sz="2800" b="1" dirty="0">
                <a:latin typeface="Cambria" panose="02040503050406030204" pitchFamily="18" charset="0"/>
                <a:ea typeface="新宋体" panose="02010609030101010101" pitchFamily="49" charset="-122"/>
              </a:rPr>
              <a:t>读数值时， </a:t>
            </a:r>
            <a:r>
              <a:rPr lang="en-US" altLang="zh-CN" sz="2800" b="1" err="1">
                <a:latin typeface="Cambria" panose="02040503050406030204" pitchFamily="18" charset="0"/>
                <a:ea typeface="新宋体" panose="02010609030101010101" pitchFamily="49" charset="-122"/>
              </a:rPr>
              <a:t>scanf</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格式串里的转换描述之间的空格并不必要。上面语句写成下面形式，效果一样：</a:t>
            </a:r>
            <a:endParaRPr lang="zh-CN" altLang="en-US" sz="2800" b="1" dirty="0">
              <a:latin typeface="Cambria" panose="02040503050406030204" pitchFamily="18" charset="0"/>
              <a:ea typeface="新宋体" panose="02010609030101010101" pitchFamily="49" charset="-122"/>
            </a:endParaRPr>
          </a:p>
          <a:p>
            <a:pPr algn="l">
              <a:spcBef>
                <a:spcPct val="50000"/>
              </a:spcBef>
            </a:pPr>
            <a:r>
              <a:rPr lang="en-US" altLang="zh-CN" sz="2800" b="1" err="1">
                <a:solidFill>
                  <a:schemeClr val="accent2"/>
                </a:solidFill>
                <a:latin typeface="Cambria" panose="02040503050406030204" pitchFamily="18" charset="0"/>
                <a:ea typeface="新宋体" panose="02010609030101010101" pitchFamily="49" charset="-122"/>
              </a:rPr>
              <a:t>scanf("%d%lf%f</a:t>
            </a:r>
            <a:r>
              <a:rPr lang="en-US" altLang="zh-CN" sz="2800" b="1">
                <a:solidFill>
                  <a:schemeClr val="accent2"/>
                </a:solidFill>
                <a:latin typeface="Cambria" panose="02040503050406030204" pitchFamily="18" charset="0"/>
                <a:ea typeface="新宋体" panose="02010609030101010101" pitchFamily="49" charset="-122"/>
              </a:rPr>
              <a:t>", &amp;n, &amp;x, &amp;y);</a:t>
            </a:r>
            <a:endParaRPr lang="en-US" altLang="zh-CN" sz="2800" b="1">
              <a:solidFill>
                <a:schemeClr val="accent2"/>
              </a:solidFill>
              <a:latin typeface="Cambria" panose="02040503050406030204" pitchFamily="18" charset="0"/>
              <a:ea typeface="新宋体" panose="02010609030101010101" pitchFamily="49" charset="-122"/>
            </a:endParaRPr>
          </a:p>
          <a:p>
            <a:pPr algn="l">
              <a:spcBef>
                <a:spcPct val="50000"/>
              </a:spcBef>
            </a:pPr>
            <a:r>
              <a:rPr lang="zh-CN" altLang="en-US" sz="2800" b="1" dirty="0">
                <a:latin typeface="Cambria" panose="02040503050406030204" pitchFamily="18" charset="0"/>
                <a:ea typeface="新宋体" panose="02010609030101010101" pitchFamily="49" charset="-122"/>
              </a:rPr>
              <a:t>如果这里的转换描述之间没字符或只有空格，输入的数据之间也只能有空白字符，不能有其他字符。</a:t>
            </a:r>
            <a:endParaRPr lang="zh-CN" altLang="en-US" sz="2800" b="1" dirty="0">
              <a:latin typeface="Cambria" panose="02040503050406030204" pitchFamily="18" charset="0"/>
              <a:ea typeface="新宋体" panose="02010609030101010101" pitchFamily="49" charset="-122"/>
            </a:endParaRPr>
          </a:p>
          <a:p>
            <a:pPr algn="l">
              <a:spcBef>
                <a:spcPct val="50000"/>
              </a:spcBef>
            </a:pPr>
            <a:r>
              <a:rPr lang="zh-CN" altLang="en-US" sz="2800" b="1" dirty="0">
                <a:latin typeface="Cambria" panose="02040503050406030204" pitchFamily="18" charset="0"/>
                <a:ea typeface="新宋体" panose="02010609030101010101" pitchFamily="49" charset="-122"/>
              </a:rPr>
              <a:t>格式串里一般</a:t>
            </a:r>
            <a:r>
              <a:rPr lang="zh-CN" altLang="en-US" sz="2800" b="1" dirty="0">
                <a:solidFill>
                  <a:schemeClr val="hlink"/>
                </a:solidFill>
                <a:latin typeface="Cambria" panose="02040503050406030204" pitchFamily="18" charset="0"/>
                <a:ea typeface="新宋体" panose="02010609030101010101" pitchFamily="49" charset="-122"/>
              </a:rPr>
              <a:t>不写转换描述之外的东西</a:t>
            </a:r>
            <a:r>
              <a:rPr lang="zh-CN" altLang="en-US" sz="2800" b="1" dirty="0">
                <a:latin typeface="Cambria" panose="02040503050406030204" pitchFamily="18" charset="0"/>
                <a:ea typeface="新宋体" panose="02010609030101010101" pitchFamily="49" charset="-122"/>
              </a:rPr>
              <a:t>。如果写</a:t>
            </a:r>
            <a:endParaRPr lang="zh-CN" altLang="en-US" sz="2800" b="1" dirty="0">
              <a:latin typeface="Cambria" panose="02040503050406030204" pitchFamily="18" charset="0"/>
              <a:ea typeface="新宋体" panose="02010609030101010101" pitchFamily="49" charset="-122"/>
            </a:endParaRPr>
          </a:p>
          <a:p>
            <a:pPr algn="l">
              <a:spcBef>
                <a:spcPct val="50000"/>
              </a:spcBef>
            </a:pPr>
            <a:r>
              <a:rPr lang="en-US" altLang="zh-CN" sz="2800" b="1">
                <a:solidFill>
                  <a:schemeClr val="folHlink"/>
                </a:solidFill>
                <a:latin typeface="Cambria" panose="02040503050406030204" pitchFamily="18" charset="0"/>
                <a:ea typeface="新宋体" panose="02010609030101010101" pitchFamily="49" charset="-122"/>
              </a:rPr>
              <a:t>"%d</a:t>
            </a:r>
            <a:r>
              <a:rPr lang="en-US" altLang="zh-CN" sz="2800" b="1">
                <a:solidFill>
                  <a:srgbClr val="FF0000"/>
                </a:solidFill>
                <a:latin typeface="Cambria" panose="02040503050406030204" pitchFamily="18" charset="0"/>
                <a:ea typeface="新宋体" panose="02010609030101010101" pitchFamily="49" charset="-122"/>
              </a:rPr>
              <a:t>, </a:t>
            </a:r>
            <a:r>
              <a:rPr lang="en-US" altLang="zh-CN" sz="2800" b="1">
                <a:solidFill>
                  <a:schemeClr val="folHlink"/>
                </a:solidFill>
                <a:latin typeface="Cambria" panose="02040503050406030204" pitchFamily="18" charset="0"/>
                <a:ea typeface="新宋体" panose="02010609030101010101" pitchFamily="49" charset="-122"/>
              </a:rPr>
              <a:t>%lf</a:t>
            </a:r>
            <a:r>
              <a:rPr lang="en-US" altLang="zh-CN" sz="2800" b="1">
                <a:solidFill>
                  <a:srgbClr val="FF0000"/>
                </a:solidFill>
                <a:latin typeface="Cambria" panose="02040503050406030204" pitchFamily="18" charset="0"/>
                <a:ea typeface="新宋体" panose="02010609030101010101" pitchFamily="49" charset="-122"/>
              </a:rPr>
              <a:t>, </a:t>
            </a:r>
            <a:r>
              <a:rPr lang="en-US" altLang="zh-CN" sz="2800" b="1">
                <a:solidFill>
                  <a:schemeClr val="folHlink"/>
                </a:solidFill>
                <a:latin typeface="Cambria" panose="02040503050406030204" pitchFamily="18" charset="0"/>
                <a:ea typeface="新宋体" panose="02010609030101010101" pitchFamily="49" charset="-122"/>
              </a:rPr>
              <a:t>%f"</a:t>
            </a:r>
            <a:endParaRPr lang="en-US" altLang="zh-CN" sz="2800" b="1">
              <a:solidFill>
                <a:schemeClr val="folHlink"/>
              </a:solidFill>
              <a:latin typeface="Cambria" panose="02040503050406030204" pitchFamily="18" charset="0"/>
              <a:ea typeface="新宋体" panose="02010609030101010101" pitchFamily="49" charset="-122"/>
            </a:endParaRPr>
          </a:p>
          <a:p>
            <a:pPr algn="l">
              <a:spcBef>
                <a:spcPct val="50000"/>
              </a:spcBef>
            </a:pPr>
            <a:r>
              <a:rPr lang="zh-CN" altLang="en-US" sz="2800" b="1" dirty="0">
                <a:latin typeface="Cambria" panose="02040503050406030204" pitchFamily="18" charset="0"/>
                <a:ea typeface="新宋体" panose="02010609030101010101" pitchFamily="49" charset="-122"/>
              </a:rPr>
              <a:t>就是要求用逗号分隔输入数据，</a:t>
            </a:r>
            <a:r>
              <a:rPr lang="zh-CN" altLang="en-US" sz="2800" b="1" dirty="0">
                <a:solidFill>
                  <a:schemeClr val="hlink"/>
                </a:solidFill>
                <a:latin typeface="Cambria" panose="02040503050406030204" pitchFamily="18" charset="0"/>
                <a:ea typeface="新宋体" panose="02010609030101010101" pitchFamily="49" charset="-122"/>
              </a:rPr>
              <a:t>若输入时不注意就会导致数据不能正常读入</a:t>
            </a:r>
            <a:r>
              <a:rPr lang="zh-CN" altLang="en-US" sz="2800" b="1" dirty="0">
                <a:latin typeface="Cambria" panose="02040503050406030204" pitchFamily="18" charset="0"/>
                <a:ea typeface="新宋体" panose="02010609030101010101" pitchFamily="49" charset="-122"/>
              </a:rPr>
              <a:t>。建议</a:t>
            </a:r>
            <a:r>
              <a:rPr lang="zh-CN" altLang="en-US" sz="2800" b="1" dirty="0">
                <a:solidFill>
                  <a:schemeClr val="accent2"/>
                </a:solidFill>
                <a:latin typeface="Cambria" panose="02040503050406030204" pitchFamily="18" charset="0"/>
                <a:ea typeface="新宋体" panose="02010609030101010101" pitchFamily="49" charset="-122"/>
              </a:rPr>
              <a:t>不要</a:t>
            </a:r>
            <a:r>
              <a:rPr lang="zh-CN" altLang="en-US" sz="2800" b="1" dirty="0">
                <a:latin typeface="Cambria" panose="02040503050406030204" pitchFamily="18" charset="0"/>
                <a:ea typeface="新宋体" panose="02010609030101010101" pitchFamily="49" charset="-122"/>
              </a:rPr>
              <a:t>这样写。</a:t>
            </a:r>
            <a:endParaRPr lang="zh-CN" altLang="en-US" sz="2800" b="1" dirty="0">
              <a:latin typeface="Cambria" panose="02040503050406030204" pitchFamily="18" charset="0"/>
              <a:ea typeface="新宋体" panose="02010609030101010101" pitchFamily="49" charset="-122"/>
            </a:endParaRPr>
          </a:p>
          <a:p>
            <a:pPr algn="l">
              <a:spcBef>
                <a:spcPct val="50000"/>
              </a:spcBef>
            </a:pPr>
            <a:r>
              <a:rPr lang="en-US" altLang="zh-CN" sz="2800" b="1" err="1">
                <a:latin typeface="Cambria" panose="02040503050406030204" pitchFamily="18" charset="0"/>
                <a:ea typeface="新宋体" panose="02010609030101010101" pitchFamily="49" charset="-122"/>
              </a:rPr>
              <a:t>scanf</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格式串的细节在第八章有详细介绍。</a:t>
            </a:r>
            <a:endParaRPr lang="zh-CN" altLang="en-US" sz="2800" b="1" dirty="0">
              <a:latin typeface="Cambria" panose="02040503050406030204" pitchFamily="18" charset="0"/>
              <a:ea typeface="新宋体" panose="02010609030101010101" pitchFamily="49" charset="-122"/>
            </a:endParaRPr>
          </a:p>
        </p:txBody>
      </p:sp>
      <p:cxnSp>
        <p:nvCxnSpPr>
          <p:cNvPr id="3" name="直接箭头连接符 2"/>
          <p:cNvCxnSpPr/>
          <p:nvPr/>
        </p:nvCxnSpPr>
        <p:spPr>
          <a:xfrm>
            <a:off x="2037080" y="4366260"/>
            <a:ext cx="302895" cy="2152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397000" y="4321810"/>
            <a:ext cx="438785" cy="2597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88771" name="文本占位符 288770"/>
          <p:cNvSpPr>
            <a:spLocks noGrp="1"/>
          </p:cNvSpPr>
          <p:nvPr>
            <p:ph type="body" idx="1"/>
          </p:nvPr>
        </p:nvSpPr>
        <p:spPr>
          <a:xfrm>
            <a:off x="468630" y="405130"/>
            <a:ext cx="8207375" cy="5976620"/>
          </a:xfrm>
        </p:spPr>
        <p:txBody>
          <a:bodyPr/>
          <a:lstStyle/>
          <a:p>
            <a:pPr marL="0" indent="0">
              <a:buNone/>
            </a:pPr>
            <a:r>
              <a:rPr lang="zh-CN" altLang="en-US" dirty="0">
                <a:sym typeface="+mn-ea"/>
              </a:rPr>
              <a:t>类型安全性</a:t>
            </a:r>
            <a:endParaRPr lang="zh-CN" altLang="en-US" dirty="0"/>
          </a:p>
          <a:p>
            <a:pPr marL="0" indent="0">
              <a:buNone/>
            </a:pPr>
            <a:r>
              <a:rPr lang="zh-CN" altLang="en-US" sz="2400" dirty="0"/>
              <a:t>在</a:t>
            </a:r>
            <a:r>
              <a:rPr lang="zh-CN" altLang="en-US" sz="2400" dirty="0">
                <a:solidFill>
                  <a:schemeClr val="hlink"/>
                </a:solidFill>
              </a:rPr>
              <a:t>使用 </a:t>
            </a:r>
            <a:r>
              <a:rPr lang="en-US" altLang="zh-CN" sz="2400" dirty="0">
                <a:solidFill>
                  <a:schemeClr val="hlink"/>
                </a:solidFill>
              </a:rPr>
              <a:t>printf </a:t>
            </a:r>
            <a:r>
              <a:rPr lang="zh-CN" altLang="en-US" sz="2400" dirty="0">
                <a:solidFill>
                  <a:schemeClr val="hlink"/>
                </a:solidFill>
              </a:rPr>
              <a:t>进行输出</a:t>
            </a:r>
            <a:r>
              <a:rPr lang="zh-CN" altLang="en-US" sz="2400" dirty="0"/>
              <a:t>时，如果格式描述串里的转换描述与实际要输出的值的类型不匹配，产生的输出可能不是用户所需。但转换方式错误不会影响程序本身的行为，不会影响程序随后的执行过程。</a:t>
            </a:r>
            <a:endParaRPr lang="zh-CN" altLang="en-US" sz="2400" dirty="0"/>
          </a:p>
          <a:p>
            <a:r>
              <a:rPr lang="zh-CN" altLang="en-US" sz="2400" dirty="0"/>
              <a:t>（前面已讲）</a:t>
            </a:r>
            <a:r>
              <a:rPr lang="zh-CN" altLang="en-US" dirty="0"/>
              <a:t>使用 </a:t>
            </a:r>
            <a:r>
              <a:rPr lang="en-US" altLang="zh-CN" dirty="0"/>
              <a:t>scanf </a:t>
            </a:r>
            <a:r>
              <a:rPr lang="zh-CN" altLang="en-US" dirty="0"/>
              <a:t>输入时， 必须写 </a:t>
            </a:r>
            <a:r>
              <a:rPr lang="en-US" altLang="zh-CN">
                <a:solidFill>
                  <a:schemeClr val="hlink"/>
                </a:solidFill>
              </a:rPr>
              <a:t>&amp;</a:t>
            </a:r>
            <a:r>
              <a:rPr lang="en-US" altLang="zh-CN" dirty="0"/>
              <a:t> </a:t>
            </a:r>
            <a:r>
              <a:rPr lang="zh-CN" altLang="en-US" dirty="0"/>
              <a:t>符号，不写将引起严重问题。</a:t>
            </a:r>
            <a:endParaRPr lang="zh-CN" altLang="en-US" dirty="0"/>
          </a:p>
          <a:p>
            <a:r>
              <a:rPr lang="zh-CN" altLang="en-US" dirty="0">
                <a:solidFill>
                  <a:schemeClr val="hlink"/>
                </a:solidFill>
              </a:rPr>
              <a:t>使用 </a:t>
            </a:r>
            <a:r>
              <a:rPr lang="en-US" altLang="zh-CN" dirty="0">
                <a:solidFill>
                  <a:schemeClr val="hlink"/>
                </a:solidFill>
              </a:rPr>
              <a:t>scanf </a:t>
            </a:r>
            <a:r>
              <a:rPr lang="zh-CN" altLang="en-US" dirty="0">
                <a:solidFill>
                  <a:schemeClr val="hlink"/>
                </a:solidFill>
              </a:rPr>
              <a:t>输入时</a:t>
            </a:r>
            <a:r>
              <a:rPr lang="zh-CN" altLang="en-US" dirty="0"/>
              <a:t>，如果格式描述串里的转换描述与实际要输入的值的类型不匹配，会产生严重的无法预料的后果。</a:t>
            </a:r>
            <a:endParaRPr lang="zh-CN" altLang="en-US" dirty="0"/>
          </a:p>
          <a:p>
            <a:r>
              <a:rPr lang="zh-CN" altLang="en-US" dirty="0"/>
              <a:t>所以，</a:t>
            </a:r>
            <a:r>
              <a:rPr lang="zh-CN" altLang="en-US" dirty="0">
                <a:solidFill>
                  <a:schemeClr val="hlink"/>
                </a:solidFill>
              </a:rPr>
              <a:t>在写使用</a:t>
            </a:r>
            <a:r>
              <a:rPr lang="en-US" altLang="zh-CN" dirty="0">
                <a:solidFill>
                  <a:schemeClr val="hlink"/>
                </a:solidFill>
              </a:rPr>
              <a:t>scanf </a:t>
            </a:r>
            <a:r>
              <a:rPr lang="zh-CN" altLang="en-US" dirty="0">
                <a:solidFill>
                  <a:schemeClr val="hlink"/>
                </a:solidFill>
              </a:rPr>
              <a:t>进行输入的程序时，必须特别关注转换描述和接受输入的变量在类型方面的一致性。必须时时注意，认真检查。</a:t>
            </a:r>
            <a:endParaRPr lang="zh-CN" altLang="en-US" dirty="0">
              <a:solidFill>
                <a:schemeClr val="hlink"/>
              </a:solidFill>
            </a:endParaRPr>
          </a:p>
        </p:txBody>
      </p:sp>
      <p:sp>
        <p:nvSpPr>
          <p:cNvPr id="288772" name="爆炸形 1 288771"/>
          <p:cNvSpPr/>
          <p:nvPr/>
        </p:nvSpPr>
        <p:spPr>
          <a:xfrm>
            <a:off x="7812088" y="5805488"/>
            <a:ext cx="647700" cy="503237"/>
          </a:xfrm>
          <a:prstGeom prst="irregularSeal1">
            <a:avLst/>
          </a:prstGeom>
          <a:solidFill>
            <a:srgbClr val="FFFF99"/>
          </a:solidFill>
          <a:ln w="28575"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74434" name="标题 274433"/>
          <p:cNvSpPr>
            <a:spLocks noGrp="1"/>
          </p:cNvSpPr>
          <p:nvPr>
            <p:ph type="title"/>
          </p:nvPr>
        </p:nvSpPr>
        <p:spPr/>
        <p:txBody>
          <a:bodyPr anchor="ctr"/>
          <a:lstStyle/>
          <a:p>
            <a:r>
              <a:rPr lang="zh-CN" altLang="en-US" dirty="0"/>
              <a:t>第 </a:t>
            </a:r>
            <a:r>
              <a:rPr lang="en-US" altLang="zh-CN" dirty="0"/>
              <a:t>3 </a:t>
            </a:r>
            <a:r>
              <a:rPr lang="zh-CN" altLang="en-US" dirty="0"/>
              <a:t>章  变量和控制结构</a:t>
            </a:r>
            <a:endParaRPr lang="zh-CN" altLang="en-US" dirty="0"/>
          </a:p>
        </p:txBody>
      </p:sp>
      <p:sp>
        <p:nvSpPr>
          <p:cNvPr id="274435" name="文本占位符 274434"/>
          <p:cNvSpPr>
            <a:spLocks noGrp="1"/>
          </p:cNvSpPr>
          <p:nvPr>
            <p:ph type="body" idx="1"/>
          </p:nvPr>
        </p:nvSpPr>
        <p:spPr>
          <a:xfrm>
            <a:off x="900113" y="1052513"/>
            <a:ext cx="7775575" cy="5329237"/>
          </a:xfrm>
        </p:spPr>
        <p:txBody>
          <a:bodyPr/>
          <a:lstStyle/>
          <a:p>
            <a:pPr>
              <a:lnSpc>
                <a:spcPct val="80000"/>
              </a:lnSpc>
              <a:buNone/>
            </a:pPr>
            <a:r>
              <a:rPr lang="en-US" altLang="zh-CN" dirty="0">
                <a:solidFill>
                  <a:schemeClr val="accent2"/>
                </a:solidFill>
              </a:rPr>
              <a:t>3.1  </a:t>
            </a:r>
            <a:r>
              <a:rPr lang="zh-CN" altLang="en-US" dirty="0">
                <a:solidFill>
                  <a:schemeClr val="accent2"/>
                </a:solidFill>
              </a:rPr>
              <a:t>语句、复合结构和顺序程序</a:t>
            </a:r>
            <a:endParaRPr lang="zh-CN" altLang="en-US" dirty="0">
              <a:solidFill>
                <a:schemeClr val="accent2"/>
              </a:solidFill>
            </a:endParaRPr>
          </a:p>
          <a:p>
            <a:pPr>
              <a:lnSpc>
                <a:spcPct val="80000"/>
              </a:lnSpc>
              <a:buNone/>
            </a:pPr>
            <a:r>
              <a:rPr lang="en-US" altLang="zh-CN" dirty="0">
                <a:solidFill>
                  <a:schemeClr val="accent2"/>
                </a:solidFill>
              </a:rPr>
              <a:t>3.2  </a:t>
            </a:r>
            <a:r>
              <a:rPr lang="zh-CN" altLang="en-US" dirty="0">
                <a:solidFill>
                  <a:schemeClr val="accent2"/>
                </a:solidFill>
              </a:rPr>
              <a:t>变量</a:t>
            </a:r>
            <a:r>
              <a:rPr lang="en-US" altLang="zh-CN">
                <a:solidFill>
                  <a:schemeClr val="accent2"/>
                </a:solidFill>
                <a:latin typeface="Cambria" panose="02040503050406030204" pitchFamily="18" charset="0"/>
              </a:rPr>
              <a:t>——</a:t>
            </a:r>
            <a:r>
              <a:rPr lang="zh-CN" altLang="en-US" dirty="0">
                <a:solidFill>
                  <a:schemeClr val="accent2"/>
                </a:solidFill>
              </a:rPr>
              <a:t>概念、定义和使用</a:t>
            </a:r>
            <a:endParaRPr lang="zh-CN" altLang="en-US" dirty="0">
              <a:solidFill>
                <a:schemeClr val="accent2"/>
              </a:solidFill>
            </a:endParaRPr>
          </a:p>
          <a:p>
            <a:pPr>
              <a:lnSpc>
                <a:spcPct val="80000"/>
              </a:lnSpc>
              <a:buNone/>
            </a:pPr>
            <a:r>
              <a:rPr lang="en-US" altLang="zh-CN" dirty="0">
                <a:solidFill>
                  <a:schemeClr val="accent2"/>
                </a:solidFill>
              </a:rPr>
              <a:t>3.3  </a:t>
            </a:r>
            <a:r>
              <a:rPr lang="zh-CN" altLang="en-US" dirty="0">
                <a:solidFill>
                  <a:schemeClr val="accent2"/>
                </a:solidFill>
              </a:rPr>
              <a:t>数据输入</a:t>
            </a:r>
            <a:endParaRPr lang="zh-CN" altLang="en-US" dirty="0">
              <a:solidFill>
                <a:schemeClr val="accent2"/>
              </a:solidFill>
            </a:endParaRPr>
          </a:p>
          <a:p>
            <a:pPr>
              <a:lnSpc>
                <a:spcPct val="80000"/>
              </a:lnSpc>
              <a:buNone/>
            </a:pPr>
            <a:r>
              <a:rPr lang="en-US" altLang="zh-CN" u="sng" dirty="0">
                <a:solidFill>
                  <a:schemeClr val="accent2"/>
                </a:solidFill>
              </a:rPr>
              <a:t>3.4  </a:t>
            </a:r>
            <a:r>
              <a:rPr lang="zh-CN" altLang="en-US" u="sng" dirty="0">
                <a:solidFill>
                  <a:schemeClr val="accent2"/>
                </a:solidFill>
              </a:rPr>
              <a:t>关系表达式与逻辑表达式</a:t>
            </a:r>
            <a:endParaRPr lang="zh-CN" altLang="en-US" u="sng" dirty="0">
              <a:solidFill>
                <a:schemeClr val="accent2"/>
              </a:solidFill>
            </a:endParaRPr>
          </a:p>
          <a:p>
            <a:pPr>
              <a:lnSpc>
                <a:spcPct val="80000"/>
              </a:lnSpc>
              <a:buNone/>
            </a:pPr>
            <a:r>
              <a:rPr lang="en-US" altLang="zh-CN" dirty="0"/>
              <a:t>3.5  </a:t>
            </a:r>
            <a:r>
              <a:rPr lang="zh-CN" altLang="en-US" dirty="0"/>
              <a:t>语句与控制结构</a:t>
            </a:r>
            <a:endParaRPr lang="zh-CN" altLang="en-US" dirty="0"/>
          </a:p>
          <a:p>
            <a:pPr>
              <a:lnSpc>
                <a:spcPct val="80000"/>
              </a:lnSpc>
              <a:buNone/>
            </a:pPr>
            <a:r>
              <a:rPr lang="en-US" altLang="zh-CN" dirty="0"/>
              <a:t>3.6  </a:t>
            </a:r>
            <a:r>
              <a:rPr lang="zh-CN" altLang="en-US" dirty="0"/>
              <a:t>条件语句</a:t>
            </a:r>
            <a:endParaRPr lang="zh-CN" altLang="en-US" dirty="0"/>
          </a:p>
          <a:p>
            <a:pPr>
              <a:lnSpc>
                <a:spcPct val="80000"/>
              </a:lnSpc>
              <a:buNone/>
            </a:pPr>
            <a:r>
              <a:rPr lang="en-US" altLang="zh-CN" dirty="0"/>
              <a:t>3.7  </a:t>
            </a:r>
            <a:r>
              <a:rPr lang="zh-CN" altLang="en-US" dirty="0"/>
              <a:t>循环语句</a:t>
            </a:r>
            <a:endParaRPr lang="zh-CN" altLang="en-US" dirty="0"/>
          </a:p>
          <a:p>
            <a:pPr>
              <a:lnSpc>
                <a:spcPct val="80000"/>
              </a:lnSpc>
              <a:buNone/>
            </a:pPr>
            <a:r>
              <a:rPr lang="en-US" altLang="zh-CN" dirty="0"/>
              <a:t>3.8 </a:t>
            </a:r>
            <a:r>
              <a:rPr lang="zh-CN" altLang="en-US" dirty="0"/>
              <a:t>程序动态除错方法（一）</a:t>
            </a:r>
            <a:endParaRPr lang="zh-CN" altLang="en-US" dirty="0"/>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9158" name="标题 49157"/>
          <p:cNvSpPr>
            <a:spLocks noGrp="1"/>
          </p:cNvSpPr>
          <p:nvPr>
            <p:ph type="title"/>
          </p:nvPr>
        </p:nvSpPr>
        <p:spPr/>
        <p:txBody>
          <a:bodyPr anchor="ctr"/>
          <a:lstStyle/>
          <a:p>
            <a:r>
              <a:rPr lang="en-US" altLang="zh-CN" sz="3200" dirty="0"/>
              <a:t>3.4 </a:t>
            </a:r>
            <a:r>
              <a:rPr lang="zh-CN" altLang="en-US" sz="3200" dirty="0"/>
              <a:t>关系表达式</a:t>
            </a:r>
            <a:r>
              <a:rPr lang="en-US" altLang="zh-CN" sz="3200" dirty="0"/>
              <a:t>/</a:t>
            </a:r>
            <a:r>
              <a:rPr lang="zh-CN" altLang="en-US" sz="3200" dirty="0"/>
              <a:t>逻辑表达式</a:t>
            </a:r>
            <a:r>
              <a:rPr lang="en-US" altLang="zh-CN" sz="3200" dirty="0"/>
              <a:t>/</a:t>
            </a:r>
            <a:r>
              <a:rPr lang="zh-CN" altLang="en-US" sz="3200" dirty="0"/>
              <a:t>条件表达式</a:t>
            </a:r>
            <a:endParaRPr lang="zh-CN" altLang="en-US" sz="3200" dirty="0"/>
          </a:p>
        </p:txBody>
      </p:sp>
      <p:sp>
        <p:nvSpPr>
          <p:cNvPr id="49159" name="文本占位符 49158"/>
          <p:cNvSpPr>
            <a:spLocks noGrp="1"/>
          </p:cNvSpPr>
          <p:nvPr>
            <p:ph type="body" idx="1"/>
          </p:nvPr>
        </p:nvSpPr>
        <p:spPr/>
        <p:txBody>
          <a:bodyPr/>
          <a:lstStyle/>
          <a:p>
            <a:pPr marL="0" indent="0">
              <a:buNone/>
            </a:pPr>
            <a:r>
              <a:rPr lang="zh-CN" altLang="en-US" dirty="0"/>
              <a:t>已有机制的编程能力还很弱。</a:t>
            </a:r>
            <a:endParaRPr lang="zh-CN" altLang="en-US" dirty="0"/>
          </a:p>
          <a:p>
            <a:pPr marL="0" indent="0">
              <a:buNone/>
            </a:pPr>
            <a:r>
              <a:rPr lang="zh-CN" altLang="en-US" dirty="0"/>
              <a:t>在解决实际问题时，经常需要检查实际数据，根据不同情况采取不同的处理方式。</a:t>
            </a:r>
            <a:endParaRPr lang="zh-CN" altLang="en-US" dirty="0"/>
          </a:p>
          <a:p>
            <a:pPr marL="0" indent="0">
              <a:buNone/>
            </a:pPr>
            <a:r>
              <a:rPr lang="zh-CN" altLang="en-US" dirty="0"/>
              <a:t>为此就需要对变量或数据进行比较，判断某个条件是否成立。</a:t>
            </a:r>
            <a:endParaRPr lang="zh-CN" altLang="en-US" dirty="0"/>
          </a:p>
          <a:p>
            <a:pPr marL="0" indent="0">
              <a:buNone/>
            </a:pPr>
            <a:endParaRPr lang="zh-CN" altLang="en-US" dirty="0"/>
          </a:p>
          <a:p>
            <a:pPr marL="0" indent="0">
              <a:buNone/>
            </a:pPr>
            <a:r>
              <a:rPr lang="zh-CN" altLang="en-US" dirty="0"/>
              <a:t>描述比较操作、完成判断，就需要进行</a:t>
            </a:r>
            <a:r>
              <a:rPr lang="zh-CN" altLang="en-US" dirty="0">
                <a:solidFill>
                  <a:schemeClr val="hlink"/>
                </a:solidFill>
              </a:rPr>
              <a:t>关系运算</a:t>
            </a:r>
            <a:r>
              <a:rPr lang="zh-CN" altLang="en-US" dirty="0"/>
              <a:t>和</a:t>
            </a:r>
            <a:r>
              <a:rPr lang="zh-CN" altLang="en-US" dirty="0">
                <a:solidFill>
                  <a:schemeClr val="hlink"/>
                </a:solidFill>
              </a:rPr>
              <a:t>逻辑运算</a:t>
            </a:r>
            <a:r>
              <a:rPr lang="zh-CN" altLang="en-US" dirty="0"/>
              <a:t>。</a:t>
            </a:r>
            <a:endParaRPr lang="zh-CN" altLang="en-US" dirty="0"/>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9221" name="标题 9220"/>
          <p:cNvSpPr>
            <a:spLocks noGrp="1"/>
          </p:cNvSpPr>
          <p:nvPr>
            <p:ph type="title"/>
          </p:nvPr>
        </p:nvSpPr>
        <p:spPr/>
        <p:txBody>
          <a:bodyPr anchor="ctr"/>
          <a:lstStyle/>
          <a:p>
            <a:r>
              <a:rPr lang="en-US" altLang="en-US" sz="3200"/>
              <a:t>3.1  </a:t>
            </a:r>
            <a:r>
              <a:rPr lang="en-US" altLang="en-US" sz="3200" err="1"/>
              <a:t>语句、复合结构和顺序程序</a:t>
            </a:r>
            <a:endParaRPr lang="en-US" altLang="zh-CN" sz="3200" dirty="0"/>
          </a:p>
        </p:txBody>
      </p:sp>
      <p:sp>
        <p:nvSpPr>
          <p:cNvPr id="9222" name="文本占位符 9221"/>
          <p:cNvSpPr>
            <a:spLocks noGrp="1"/>
          </p:cNvSpPr>
          <p:nvPr>
            <p:ph type="body" idx="1"/>
          </p:nvPr>
        </p:nvSpPr>
        <p:spPr>
          <a:xfrm>
            <a:off x="468313" y="1052513"/>
            <a:ext cx="8496300" cy="5329237"/>
          </a:xfrm>
        </p:spPr>
        <p:txBody>
          <a:bodyPr/>
          <a:lstStyle/>
          <a:p>
            <a:r>
              <a:rPr lang="zh-CN" altLang="en-US" dirty="0">
                <a:solidFill>
                  <a:schemeClr val="hlink"/>
                </a:solidFill>
              </a:rPr>
              <a:t>语句（</a:t>
            </a:r>
            <a:r>
              <a:rPr lang="en-US" altLang="zh-CN" dirty="0">
                <a:solidFill>
                  <a:schemeClr val="hlink"/>
                </a:solidFill>
              </a:rPr>
              <a:t>statement</a:t>
            </a:r>
            <a:r>
              <a:rPr lang="zh-CN" altLang="en-US" dirty="0">
                <a:solidFill>
                  <a:schemeClr val="hlink"/>
                </a:solidFill>
              </a:rPr>
              <a:t>）</a:t>
            </a:r>
            <a:r>
              <a:rPr lang="zh-CN" altLang="en-US" dirty="0"/>
              <a:t>是描述计算过程的基本单位。</a:t>
            </a:r>
            <a:endParaRPr lang="zh-CN" altLang="en-US" dirty="0"/>
          </a:p>
          <a:p>
            <a:r>
              <a:rPr lang="zh-CN" altLang="en-US" dirty="0">
                <a:solidFill>
                  <a:schemeClr val="accent2"/>
                </a:solidFill>
              </a:rPr>
              <a:t>一个语句就是由分号结束的一段字符。</a:t>
            </a:r>
            <a:endParaRPr lang="zh-CN" altLang="en-US" dirty="0">
              <a:solidFill>
                <a:schemeClr val="accent2"/>
              </a:solidFill>
            </a:endParaRPr>
          </a:p>
          <a:p>
            <a:r>
              <a:rPr lang="zh-CN" altLang="en-US" dirty="0"/>
              <a:t>语义：形式合法的语句表达了某种含义（程序执行时的效果），称为语句的语义。</a:t>
            </a:r>
            <a:endParaRPr lang="zh-CN" altLang="en-US" dirty="0"/>
          </a:p>
          <a:p>
            <a:r>
              <a:rPr lang="zh-CN" altLang="en-US" dirty="0"/>
              <a:t>语法：语句的形式必须符合语言要求。</a:t>
            </a:r>
            <a:endParaRPr lang="zh-CN" altLang="en-US" dirty="0"/>
          </a:p>
          <a:p>
            <a:r>
              <a:rPr lang="zh-CN" altLang="en-US" dirty="0"/>
              <a:t>语句也可以</a:t>
            </a:r>
            <a:r>
              <a:rPr lang="zh-CN" altLang="en-US" dirty="0">
                <a:solidFill>
                  <a:schemeClr val="hlink"/>
                </a:solidFill>
              </a:rPr>
              <a:t>只有一个分号</a:t>
            </a:r>
            <a:r>
              <a:rPr lang="zh-CN" altLang="en-US" dirty="0"/>
              <a:t>而没有其它字符，这样的语句称为</a:t>
            </a:r>
            <a:r>
              <a:rPr lang="zh-CN" altLang="en-US" dirty="0">
                <a:solidFill>
                  <a:schemeClr val="hlink"/>
                </a:solidFill>
              </a:rPr>
              <a:t>空语句</a:t>
            </a:r>
            <a:r>
              <a:rPr lang="zh-CN" altLang="en-US" dirty="0"/>
              <a:t>：</a:t>
            </a:r>
            <a:endParaRPr lang="zh-CN" altLang="en-US" dirty="0"/>
          </a:p>
          <a:p>
            <a:pPr>
              <a:buNone/>
            </a:pPr>
            <a:r>
              <a:rPr lang="zh-CN" altLang="en-US"/>
              <a:t>		</a:t>
            </a:r>
            <a:r>
              <a:rPr lang="en-US" altLang="zh-CN">
                <a:solidFill>
                  <a:schemeClr val="hlink"/>
                </a:solidFill>
              </a:rPr>
              <a:t>;</a:t>
            </a:r>
            <a:endParaRPr lang="en-US" altLang="zh-CN">
              <a:solidFill>
                <a:schemeClr val="hlink"/>
              </a:solidFill>
            </a:endParaRPr>
          </a:p>
          <a:p>
            <a:pPr>
              <a:buNone/>
            </a:pPr>
            <a:r>
              <a:rPr lang="en-US" altLang="zh-CN" dirty="0"/>
              <a:t>	</a:t>
            </a:r>
            <a:r>
              <a:rPr lang="zh-CN" altLang="en-US" dirty="0"/>
              <a:t>空语句执行时什么也不做，其用途就是作为填充，有时需要用它将程序的语法结构补充完整。</a:t>
            </a:r>
            <a:endParaRPr lang="zh-CN" altLang="en-US" dirty="0"/>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50178" name="文本框 50177"/>
          <p:cNvSpPr txBox="1"/>
          <p:nvPr/>
        </p:nvSpPr>
        <p:spPr>
          <a:xfrm>
            <a:off x="228600" y="228600"/>
            <a:ext cx="8610600" cy="1229995"/>
          </a:xfrm>
          <a:prstGeom prst="rect">
            <a:avLst/>
          </a:prstGeom>
          <a:noFill/>
          <a:ln w="9525">
            <a:noFill/>
          </a:ln>
        </p:spPr>
        <p:txBody>
          <a:bodyPr>
            <a:spAutoFit/>
          </a:bodyPr>
          <a:lstStyle/>
          <a:p>
            <a:pPr algn="l">
              <a:spcBef>
                <a:spcPct val="50000"/>
              </a:spcBef>
            </a:pPr>
            <a:r>
              <a:rPr lang="en-US" altLang="zh-CN" sz="3200" b="1" u="sng" dirty="0">
                <a:solidFill>
                  <a:schemeClr val="tx2"/>
                </a:solidFill>
                <a:latin typeface="Cambria" panose="02040503050406030204" pitchFamily="18" charset="0"/>
                <a:ea typeface="新宋体" panose="02010609030101010101" pitchFamily="49" charset="-122"/>
              </a:rPr>
              <a:t>3.4.1  </a:t>
            </a:r>
            <a:r>
              <a:rPr lang="zh-CN" altLang="en-US" sz="3200" b="1" u="sng" dirty="0">
                <a:solidFill>
                  <a:schemeClr val="tx2"/>
                </a:solidFill>
                <a:latin typeface="Cambria" panose="02040503050406030204" pitchFamily="18" charset="0"/>
                <a:ea typeface="新宋体" panose="02010609030101010101" pitchFamily="49" charset="-122"/>
              </a:rPr>
              <a:t>关系运算符和关系表达式</a:t>
            </a:r>
            <a:endParaRPr lang="zh-CN" altLang="en-US" sz="3200" b="1" u="sng" dirty="0">
              <a:solidFill>
                <a:schemeClr val="tx2"/>
              </a:solidFill>
              <a:latin typeface="Cambria" panose="02040503050406030204" pitchFamily="18" charset="0"/>
              <a:ea typeface="新宋体" panose="02010609030101010101" pitchFamily="49" charset="-122"/>
            </a:endParaRPr>
          </a:p>
          <a:p>
            <a:pPr algn="just" eaLnBrk="0" hangingPunct="0">
              <a:spcBef>
                <a:spcPct val="50000"/>
              </a:spcBef>
            </a:pPr>
            <a:r>
              <a:rPr lang="zh-CN" altLang="en-US" sz="2800" b="1" u="sng" dirty="0">
                <a:solidFill>
                  <a:schemeClr val="hlink"/>
                </a:solidFill>
                <a:latin typeface="Cambria" panose="02040503050406030204" pitchFamily="18" charset="0"/>
                <a:ea typeface="新宋体" panose="02010609030101010101" pitchFamily="49" charset="-122"/>
              </a:rPr>
              <a:t>关系运算符</a:t>
            </a:r>
            <a:r>
              <a:rPr lang="zh-CN" altLang="en-US" sz="2800" b="1" dirty="0">
                <a:latin typeface="Cambria" panose="02040503050406030204" pitchFamily="18" charset="0"/>
                <a:ea typeface="新宋体" panose="02010609030101010101" pitchFamily="49" charset="-122"/>
              </a:rPr>
              <a:t>确定数据间是否存在某种关系。</a:t>
            </a:r>
            <a:endParaRPr lang="zh-CN" altLang="en-US" sz="2800" b="1" dirty="0">
              <a:latin typeface="Cambria" panose="02040503050406030204" pitchFamily="18" charset="0"/>
              <a:ea typeface="新宋体" panose="02010609030101010101" pitchFamily="49" charset="-122"/>
            </a:endParaRPr>
          </a:p>
        </p:txBody>
      </p:sp>
      <p:sp>
        <p:nvSpPr>
          <p:cNvPr id="50179" name="文本框 50178"/>
          <p:cNvSpPr txBox="1"/>
          <p:nvPr/>
        </p:nvSpPr>
        <p:spPr>
          <a:xfrm>
            <a:off x="250825" y="1557338"/>
            <a:ext cx="8686800" cy="1629410"/>
          </a:xfrm>
          <a:prstGeom prst="rect">
            <a:avLst/>
          </a:prstGeom>
          <a:solidFill>
            <a:srgbClr val="FFFF99"/>
          </a:solidFill>
          <a:ln w="9525">
            <a:noFill/>
          </a:ln>
        </p:spPr>
        <p:txBody>
          <a:bodyPr>
            <a:spAutoFit/>
          </a:bodyPr>
          <a:lstStyle/>
          <a:p>
            <a:pPr algn="just" eaLnBrk="0" hangingPunct="0">
              <a:spcBef>
                <a:spcPct val="20000"/>
              </a:spcBef>
            </a:pPr>
            <a:r>
              <a:rPr lang="zh-CN" altLang="en-US" sz="2800" b="1" dirty="0">
                <a:latin typeface="Cambria" panose="02040503050406030204" pitchFamily="18" charset="0"/>
                <a:ea typeface="新宋体" panose="02010609030101010101" pitchFamily="49" charset="-122"/>
              </a:rPr>
              <a:t>关系运算符共 </a:t>
            </a:r>
            <a:r>
              <a:rPr lang="en-US" altLang="zh-CN" sz="2800" b="1" dirty="0">
                <a:latin typeface="Cambria" panose="02040503050406030204" pitchFamily="18" charset="0"/>
                <a:ea typeface="新宋体" panose="02010609030101010101" pitchFamily="49" charset="-122"/>
              </a:rPr>
              <a:t>6 </a:t>
            </a:r>
            <a:r>
              <a:rPr lang="zh-CN" altLang="en-US" sz="2800" b="1" dirty="0">
                <a:latin typeface="Cambria" panose="02040503050406030204" pitchFamily="18" charset="0"/>
                <a:ea typeface="新宋体" panose="02010609030101010101" pitchFamily="49" charset="-122"/>
              </a:rPr>
              <a:t>个：</a:t>
            </a:r>
            <a:endParaRPr lang="zh-CN" altLang="en-US" sz="2800" b="1" dirty="0">
              <a:latin typeface="Cambria" panose="02040503050406030204" pitchFamily="18" charset="0"/>
              <a:ea typeface="新宋体" panose="02010609030101010101" pitchFamily="49" charset="-122"/>
            </a:endParaRPr>
          </a:p>
          <a:p>
            <a:pPr algn="l" eaLnBrk="0" hangingPunct="0">
              <a:spcBef>
                <a:spcPct val="20000"/>
              </a:spcBef>
            </a:pPr>
            <a:r>
              <a:rPr lang="zh-CN" altLang="en-US" sz="3200" b="1" dirty="0">
                <a:latin typeface="Cambria" panose="02040503050406030204" pitchFamily="18" charset="0"/>
                <a:ea typeface="新宋体" panose="02010609030101010101" pitchFamily="49" charset="-122"/>
              </a:rPr>
              <a:t> </a:t>
            </a:r>
            <a:r>
              <a:rPr lang="en-US" altLang="zh-CN" sz="2800" b="1">
                <a:solidFill>
                  <a:schemeClr val="hlink"/>
                </a:solidFill>
                <a:latin typeface="Cambria" panose="02040503050406030204" pitchFamily="18" charset="0"/>
                <a:ea typeface="新宋体" panose="02010609030101010101" pitchFamily="49" charset="-122"/>
              </a:rPr>
              <a:t>&gt;    &gt;=      &lt;=    &lt;</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大于</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大于等于</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小于等于</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小于</a:t>
            </a:r>
            <a:endParaRPr lang="zh-CN" altLang="en-US" sz="2800" b="1" dirty="0">
              <a:latin typeface="Cambria" panose="02040503050406030204" pitchFamily="18" charset="0"/>
              <a:ea typeface="新宋体" panose="02010609030101010101" pitchFamily="49" charset="-122"/>
            </a:endParaRPr>
          </a:p>
          <a:p>
            <a:pPr algn="l" eaLnBrk="0" hangingPunct="0">
              <a:spcBef>
                <a:spcPct val="20000"/>
              </a:spcBef>
            </a:pPr>
            <a:r>
              <a:rPr lang="zh-CN" altLang="en-US" sz="2800" b="1" dirty="0">
                <a:latin typeface="Cambria" panose="02040503050406030204" pitchFamily="18" charset="0"/>
                <a:ea typeface="新宋体" panose="02010609030101010101" pitchFamily="49" charset="-122"/>
              </a:rPr>
              <a:t> </a:t>
            </a:r>
            <a:r>
              <a:rPr lang="en-US" altLang="zh-CN" sz="2800" b="1">
                <a:solidFill>
                  <a:schemeClr val="hlink"/>
                </a:solidFill>
                <a:latin typeface="Cambria" panose="02040503050406030204" pitchFamily="18" charset="0"/>
                <a:ea typeface="新宋体" panose="02010609030101010101" pitchFamily="49" charset="-122"/>
              </a:rPr>
              <a:t>==    !=</a:t>
            </a:r>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等于</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不等于</a:t>
            </a:r>
            <a:r>
              <a:rPr lang="en-US" altLang="zh-CN" sz="2800" b="1" dirty="0">
                <a:latin typeface="Cambria" panose="02040503050406030204" pitchFamily="18" charset="0"/>
                <a:ea typeface="新宋体" panose="02010609030101010101" pitchFamily="49" charset="-122"/>
              </a:rPr>
              <a:t>   </a:t>
            </a:r>
            <a:r>
              <a:rPr lang="zh-CN" altLang="en-US" sz="1800" b="1" dirty="0">
                <a:latin typeface="楷体" panose="02010609060101010101" pitchFamily="49" charset="-122"/>
                <a:ea typeface="楷体" panose="02010609060101010101" pitchFamily="49" charset="-122"/>
                <a:cs typeface="楷体" panose="02010609060101010101" pitchFamily="49" charset="-122"/>
              </a:rPr>
              <a:t>关系运算符</a:t>
            </a:r>
            <a:r>
              <a:rPr lang="en-US" altLang="zh-CN" sz="1800" b="1" dirty="0">
                <a:latin typeface="楷体" panose="02010609060101010101" pitchFamily="49" charset="-122"/>
                <a:ea typeface="楷体" panose="02010609060101010101" pitchFamily="49" charset="-122"/>
                <a:cs typeface="楷体" panose="02010609060101010101" pitchFamily="49" charset="-122"/>
              </a:rPr>
              <a:t>“</a:t>
            </a:r>
            <a:r>
              <a:rPr lang="en-US" altLang="zh-CN" sz="1800" b="1" dirty="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altLang="zh-CN" sz="1800" b="1" dirty="0">
                <a:latin typeface="楷体" panose="02010609060101010101" pitchFamily="49" charset="-122"/>
                <a:ea typeface="楷体" panose="02010609060101010101" pitchFamily="49" charset="-122"/>
                <a:cs typeface="楷体" panose="02010609060101010101" pitchFamily="49" charset="-122"/>
              </a:rPr>
              <a:t>”</a:t>
            </a:r>
            <a:r>
              <a:rPr lang="zh-CN" altLang="en-US" sz="1800" b="1" dirty="0">
                <a:latin typeface="楷体" panose="02010609060101010101" pitchFamily="49" charset="-122"/>
                <a:ea typeface="楷体" panose="02010609060101010101" pitchFamily="49" charset="-122"/>
                <a:cs typeface="楷体" panose="02010609060101010101" pitchFamily="49" charset="-122"/>
              </a:rPr>
              <a:t>读作</a:t>
            </a:r>
            <a:r>
              <a:rPr lang="en-US" altLang="zh-CN" sz="1800" b="1" dirty="0">
                <a:latin typeface="楷体" panose="02010609060101010101" pitchFamily="49" charset="-122"/>
                <a:ea typeface="楷体" panose="02010609060101010101" pitchFamily="49" charset="-122"/>
                <a:cs typeface="楷体" panose="02010609060101010101" pitchFamily="49" charset="-122"/>
              </a:rPr>
              <a:t>“</a:t>
            </a:r>
            <a:r>
              <a:rPr lang="zh-CN" altLang="en-US" sz="1800" b="1" dirty="0">
                <a:solidFill>
                  <a:srgbClr val="FF0000"/>
                </a:solidFill>
                <a:latin typeface="楷体" panose="02010609060101010101" pitchFamily="49" charset="-122"/>
                <a:ea typeface="楷体" panose="02010609060101010101" pitchFamily="49" charset="-122"/>
                <a:cs typeface="楷体" panose="02010609060101010101" pitchFamily="49" charset="-122"/>
              </a:rPr>
              <a:t>等于</a:t>
            </a:r>
            <a:r>
              <a:rPr lang="en-US" altLang="zh-CN" sz="1800" b="1" dirty="0">
                <a:latin typeface="楷体" panose="02010609060101010101" pitchFamily="49" charset="-122"/>
                <a:ea typeface="楷体" panose="02010609060101010101" pitchFamily="49" charset="-122"/>
                <a:cs typeface="楷体" panose="02010609060101010101" pitchFamily="49" charset="-122"/>
              </a:rPr>
              <a:t>”</a:t>
            </a:r>
            <a:endParaRPr lang="en-US" altLang="zh-CN" sz="1800" b="1" dirty="0">
              <a:latin typeface="楷体" panose="02010609060101010101" pitchFamily="49" charset="-122"/>
              <a:ea typeface="楷体" panose="02010609060101010101" pitchFamily="49" charset="-122"/>
              <a:cs typeface="楷体" panose="02010609060101010101" pitchFamily="49" charset="-122"/>
            </a:endParaRPr>
          </a:p>
        </p:txBody>
      </p:sp>
      <p:sp>
        <p:nvSpPr>
          <p:cNvPr id="50180" name="文本框 50179"/>
          <p:cNvSpPr txBox="1"/>
          <p:nvPr/>
        </p:nvSpPr>
        <p:spPr>
          <a:xfrm>
            <a:off x="323850" y="3213100"/>
            <a:ext cx="8280400" cy="3063240"/>
          </a:xfrm>
          <a:prstGeom prst="rect">
            <a:avLst/>
          </a:prstGeom>
          <a:noFill/>
          <a:ln w="9525">
            <a:noFill/>
          </a:ln>
        </p:spPr>
        <p:txBody>
          <a:bodyPr>
            <a:spAutoFit/>
          </a:bodyPr>
          <a:lstStyle/>
          <a:p>
            <a:pPr algn="l">
              <a:spcBef>
                <a:spcPct val="30000"/>
              </a:spcBef>
            </a:pPr>
            <a:r>
              <a:rPr lang="zh-CN" altLang="en-US" sz="2800" b="1" dirty="0">
                <a:latin typeface="Cambria" panose="02040503050406030204" pitchFamily="18" charset="0"/>
                <a:ea typeface="新宋体" panose="02010609030101010101" pitchFamily="49" charset="-122"/>
              </a:rPr>
              <a:t>对各种数值类型都可以使用这些关系运算符，写出</a:t>
            </a:r>
            <a:r>
              <a:rPr lang="zh-CN" altLang="en-US" sz="2800" b="1" dirty="0">
                <a:solidFill>
                  <a:schemeClr val="hlink"/>
                </a:solidFill>
                <a:latin typeface="Cambria" panose="02040503050406030204" pitchFamily="18" charset="0"/>
                <a:ea typeface="新宋体" panose="02010609030101010101" pitchFamily="49" charset="-122"/>
              </a:rPr>
              <a:t>关系表达式</a:t>
            </a:r>
            <a:r>
              <a:rPr lang="zh-CN" altLang="en-US" sz="2800" b="1" dirty="0">
                <a:latin typeface="Cambria" panose="02040503050406030204" pitchFamily="18" charset="0"/>
                <a:ea typeface="新宋体" panose="02010609030101010101" pitchFamily="49" charset="-122"/>
              </a:rPr>
              <a:t>。通常把关系表达式用于程序控制。</a:t>
            </a:r>
            <a:endParaRPr lang="zh-CN" altLang="en-US" sz="2800" b="1" dirty="0">
              <a:latin typeface="Cambria" panose="02040503050406030204" pitchFamily="18" charset="0"/>
              <a:ea typeface="新宋体" panose="02010609030101010101" pitchFamily="49" charset="-122"/>
            </a:endParaRPr>
          </a:p>
          <a:p>
            <a:pPr algn="l">
              <a:spcBef>
                <a:spcPct val="30000"/>
              </a:spcBef>
            </a:pPr>
            <a:r>
              <a:rPr lang="zh-CN" altLang="en-US" sz="2800" b="1" dirty="0">
                <a:latin typeface="Cambria" panose="02040503050406030204" pitchFamily="18" charset="0"/>
                <a:ea typeface="新宋体" panose="02010609030101010101" pitchFamily="49" charset="-122"/>
              </a:rPr>
              <a:t>如果被比较对象的类型不同，按算术运算规则转换后再做判断。关系的成立与否（真</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假）：</a:t>
            </a:r>
            <a:endParaRPr lang="zh-CN" altLang="en-US" sz="2800" b="1" dirty="0">
              <a:latin typeface="Cambria" panose="02040503050406030204" pitchFamily="18" charset="0"/>
              <a:ea typeface="新宋体" panose="02010609030101010101" pitchFamily="49" charset="-122"/>
            </a:endParaRPr>
          </a:p>
          <a:p>
            <a:pPr algn="l" eaLnBrk="0" hangingPunct="0">
              <a:spcBef>
                <a:spcPct val="30000"/>
              </a:spcBef>
            </a:pPr>
            <a:r>
              <a:rPr lang="en-US" altLang="zh-CN" sz="2800" b="1">
                <a:solidFill>
                  <a:schemeClr val="hlink"/>
                </a:solidFill>
                <a:latin typeface="Cambria" panose="02040503050406030204" pitchFamily="18" charset="0"/>
                <a:ea typeface="新宋体" panose="02010609030101010101" pitchFamily="49" charset="-122"/>
              </a:rPr>
              <a:t>3.24 &lt;= 2.98      5 != 3+4          5.0 &lt; 7-4</a:t>
            </a:r>
            <a:endParaRPr lang="en-US" altLang="zh-CN" sz="2800" b="1">
              <a:solidFill>
                <a:schemeClr val="hlink"/>
              </a:solidFill>
              <a:latin typeface="Cambria" panose="02040503050406030204" pitchFamily="18" charset="0"/>
              <a:ea typeface="新宋体" panose="02010609030101010101" pitchFamily="49" charset="-122"/>
            </a:endParaRPr>
          </a:p>
          <a:p>
            <a:pPr algn="l" eaLnBrk="0" hangingPunct="0">
              <a:spcBef>
                <a:spcPct val="30000"/>
              </a:spcBef>
            </a:pPr>
            <a:r>
              <a:rPr lang="en-US" altLang="zh-CN" sz="2800" b="1">
                <a:solidFill>
                  <a:schemeClr val="hlink"/>
                </a:solidFill>
                <a:latin typeface="Cambria" panose="02040503050406030204" pitchFamily="18" charset="0"/>
                <a:ea typeface="新宋体" panose="02010609030101010101" pitchFamily="49" charset="-122"/>
              </a:rPr>
              <a:t>i&gt;10    y != x + 1       (int)2.0 == 2   fabs(x-2.0)&lt;1e-6</a:t>
            </a:r>
            <a:endParaRPr lang="en-US" altLang="zh-CN" sz="2800" b="1">
              <a:solidFill>
                <a:schemeClr val="hlink"/>
              </a:solidFill>
              <a:latin typeface="Cambria" panose="02040503050406030204" pitchFamily="18" charset="0"/>
              <a:ea typeface="新宋体" panose="02010609030101010101" pitchFamily="49" charset="-122"/>
            </a:endParaRPr>
          </a:p>
        </p:txBody>
      </p:sp>
    </p:spTree>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38946" name="文本框 338945"/>
          <p:cNvSpPr txBox="1"/>
          <p:nvPr/>
        </p:nvSpPr>
        <p:spPr>
          <a:xfrm>
            <a:off x="539750" y="549275"/>
            <a:ext cx="8066088" cy="3082925"/>
          </a:xfrm>
          <a:prstGeom prst="rect">
            <a:avLst/>
          </a:prstGeom>
          <a:noFill/>
          <a:ln w="9525">
            <a:noFill/>
          </a:ln>
        </p:spPr>
        <p:txBody>
          <a:bodyPr>
            <a:spAutoFit/>
          </a:bodyPr>
          <a:lstStyle/>
          <a:p>
            <a:pPr marL="287655" indent="-287655" algn="l">
              <a:spcBef>
                <a:spcPct val="20000"/>
              </a:spcBef>
            </a:pPr>
            <a:r>
              <a:rPr lang="zh-CN" altLang="en-US" sz="2800" b="1" u="sng" dirty="0">
                <a:solidFill>
                  <a:schemeClr val="accent2"/>
                </a:solidFill>
                <a:latin typeface="Cambria" panose="02040503050406030204" pitchFamily="18" charset="0"/>
                <a:ea typeface="新宋体" panose="02010609030101010101" pitchFamily="49" charset="-122"/>
              </a:rPr>
              <a:t>逻辑值</a:t>
            </a:r>
            <a:endParaRPr lang="zh-CN" altLang="en-US" sz="2800" b="1" u="sng" dirty="0">
              <a:solidFill>
                <a:schemeClr val="accent2"/>
              </a:solidFill>
              <a:latin typeface="Cambria" panose="02040503050406030204" pitchFamily="18" charset="0"/>
              <a:ea typeface="新宋体" panose="02010609030101010101" pitchFamily="49" charset="-122"/>
            </a:endParaRPr>
          </a:p>
          <a:p>
            <a:pPr marL="287655" indent="-287655" algn="l">
              <a:spcBef>
                <a:spcPct val="20000"/>
              </a:spcBef>
            </a:pPr>
            <a:r>
              <a:rPr lang="zh-CN" altLang="en-US" sz="2800" b="1" dirty="0">
                <a:solidFill>
                  <a:schemeClr val="hlink"/>
                </a:solidFill>
                <a:latin typeface="Cambria" panose="02040503050406030204" pitchFamily="18" charset="0"/>
                <a:ea typeface="新宋体" panose="02010609030101010101" pitchFamily="49" charset="-122"/>
              </a:rPr>
              <a:t>关系式求值</a:t>
            </a:r>
            <a:r>
              <a:rPr lang="zh-CN" altLang="en-US" sz="2800" b="1" dirty="0">
                <a:latin typeface="Cambria" panose="02040503050406030204" pitchFamily="18" charset="0"/>
                <a:ea typeface="新宋体" panose="02010609030101010101" pitchFamily="49" charset="-122"/>
              </a:rPr>
              <a:t>的结果是成立</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不成立。</a:t>
            </a:r>
            <a:endParaRPr lang="zh-CN" altLang="en-US" sz="2800" b="1" dirty="0">
              <a:latin typeface="Cambria" panose="02040503050406030204" pitchFamily="18" charset="0"/>
              <a:ea typeface="新宋体" panose="02010609030101010101" pitchFamily="49" charset="-122"/>
            </a:endParaRPr>
          </a:p>
          <a:p>
            <a:pPr marL="287655" indent="-287655" algn="l">
              <a:spcBef>
                <a:spcPct val="20000"/>
              </a:spcBef>
            </a:pPr>
            <a:r>
              <a:rPr lang="zh-CN" altLang="en-US" sz="2800" b="1" dirty="0">
                <a:latin typeface="Cambria" panose="02040503050406030204" pitchFamily="18" charset="0"/>
                <a:ea typeface="新宋体" panose="02010609030101010101" pitchFamily="49" charset="-122"/>
              </a:rPr>
              <a:t>描述</a:t>
            </a:r>
            <a:r>
              <a:rPr lang="zh-CN" altLang="en-US" sz="2800" b="1" dirty="0">
                <a:solidFill>
                  <a:schemeClr val="hlink"/>
                </a:solidFill>
                <a:latin typeface="Cambria" panose="02040503050406030204" pitchFamily="18" charset="0"/>
                <a:ea typeface="新宋体" panose="02010609030101010101" pitchFamily="49" charset="-122"/>
              </a:rPr>
              <a:t>逻辑判断</a:t>
            </a:r>
            <a:r>
              <a:rPr lang="en-US" altLang="zh-CN" sz="2800" b="1">
                <a:latin typeface="Cambria" panose="02040503050406030204" pitchFamily="18" charset="0"/>
                <a:ea typeface="新宋体" panose="02010609030101010101" pitchFamily="49" charset="-122"/>
              </a:rPr>
              <a:t>/</a:t>
            </a:r>
            <a:r>
              <a:rPr lang="zh-CN" altLang="en-US" sz="2800" b="1" dirty="0">
                <a:solidFill>
                  <a:schemeClr val="hlink"/>
                </a:solidFill>
                <a:latin typeface="Cambria" panose="02040503050406030204" pitchFamily="18" charset="0"/>
                <a:ea typeface="新宋体" panose="02010609030101010101" pitchFamily="49" charset="-122"/>
              </a:rPr>
              <a:t>逻辑性质：</a:t>
            </a:r>
            <a:endParaRPr lang="zh-CN" altLang="en-US" sz="2800" b="1" dirty="0">
              <a:solidFill>
                <a:schemeClr val="hlink"/>
              </a:solidFill>
              <a:latin typeface="Cambria" panose="02040503050406030204" pitchFamily="18" charset="0"/>
              <a:ea typeface="新宋体" panose="02010609030101010101" pitchFamily="49" charset="-122"/>
            </a:endParaRPr>
          </a:p>
          <a:p>
            <a:pPr marL="287655" indent="-287655" algn="l">
              <a:spcBef>
                <a:spcPct val="20000"/>
              </a:spcBef>
              <a:buChar char="•"/>
            </a:pPr>
            <a:r>
              <a:rPr lang="zh-CN" altLang="en-US" sz="2800" b="1" dirty="0">
                <a:solidFill>
                  <a:schemeClr val="hlink"/>
                </a:solidFill>
                <a:latin typeface="Cambria" panose="02040503050406030204" pitchFamily="18" charset="0"/>
                <a:ea typeface="新宋体" panose="02010609030101010101" pitchFamily="49" charset="-122"/>
              </a:rPr>
              <a:t>关系成立，所描述的关系“真”，逻辑值“真”；</a:t>
            </a:r>
            <a:endParaRPr lang="zh-CN" altLang="en-US" sz="2800" b="1" dirty="0">
              <a:solidFill>
                <a:schemeClr val="hlink"/>
              </a:solidFill>
              <a:latin typeface="Cambria" panose="02040503050406030204" pitchFamily="18" charset="0"/>
              <a:ea typeface="新宋体" panose="02010609030101010101" pitchFamily="49" charset="-122"/>
            </a:endParaRPr>
          </a:p>
          <a:p>
            <a:pPr marL="287655" indent="-287655" algn="l">
              <a:spcBef>
                <a:spcPct val="20000"/>
              </a:spcBef>
              <a:buChar char="•"/>
            </a:pPr>
            <a:r>
              <a:rPr lang="zh-CN" altLang="en-US" sz="2800" b="1" dirty="0">
                <a:solidFill>
                  <a:schemeClr val="hlink"/>
                </a:solidFill>
                <a:latin typeface="Cambria" panose="02040503050406030204" pitchFamily="18" charset="0"/>
                <a:ea typeface="新宋体" panose="02010609030101010101" pitchFamily="49" charset="-122"/>
              </a:rPr>
              <a:t>不成立时该关系“假”，逻辑值“假”。</a:t>
            </a:r>
            <a:endParaRPr lang="zh-CN" altLang="en-US" sz="2800" b="1" dirty="0">
              <a:solidFill>
                <a:schemeClr val="hlink"/>
              </a:solidFill>
              <a:latin typeface="Cambria" panose="02040503050406030204" pitchFamily="18" charset="0"/>
              <a:ea typeface="新宋体" panose="02010609030101010101" pitchFamily="49" charset="-122"/>
            </a:endParaRPr>
          </a:p>
          <a:p>
            <a:pPr marL="287655" indent="-287655" algn="l">
              <a:spcBef>
                <a:spcPct val="20000"/>
              </a:spcBef>
            </a:pPr>
            <a:r>
              <a:rPr lang="zh-CN" altLang="en-US" sz="2800" b="1" dirty="0">
                <a:latin typeface="Cambria" panose="02040503050406030204" pitchFamily="18" charset="0"/>
                <a:ea typeface="新宋体" panose="02010609030101010101" pitchFamily="49" charset="-122"/>
              </a:rPr>
              <a:t>程序用逻辑判断</a:t>
            </a:r>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逻辑值控制计算进程。</a:t>
            </a:r>
            <a:endParaRPr lang="zh-CN" altLang="en-US" sz="2800" b="1" dirty="0">
              <a:latin typeface="Cambria" panose="02040503050406030204" pitchFamily="18" charset="0"/>
              <a:ea typeface="新宋体" panose="02010609030101010101" pitchFamily="49" charset="-122"/>
            </a:endParaRPr>
          </a:p>
        </p:txBody>
      </p:sp>
      <p:sp>
        <p:nvSpPr>
          <p:cNvPr id="338947" name="爆炸形 1 338946"/>
          <p:cNvSpPr/>
          <p:nvPr/>
        </p:nvSpPr>
        <p:spPr>
          <a:xfrm>
            <a:off x="8101013" y="1125538"/>
            <a:ext cx="647700" cy="503237"/>
          </a:xfrm>
          <a:prstGeom prst="irregularSeal1">
            <a:avLst/>
          </a:prstGeom>
          <a:solidFill>
            <a:srgbClr val="FFFF99"/>
          </a:solidFill>
          <a:ln w="28575" cap="flat" cmpd="sng">
            <a:solidFill>
              <a:schemeClr val="accent2"/>
            </a:solidFill>
            <a:prstDash val="solid"/>
            <a:miter/>
            <a:headEnd type="none" w="med" len="med"/>
            <a:tailEnd type="none" w="med" len="med"/>
          </a:ln>
        </p:spPr>
        <p:txBody>
          <a:bodyPr/>
          <a:lstStyle/>
          <a:p>
            <a:endParaRPr lang="zh-CN" altLang="en-US"/>
          </a:p>
        </p:txBody>
      </p:sp>
      <p:sp>
        <p:nvSpPr>
          <p:cNvPr id="338948" name="矩形 338947"/>
          <p:cNvSpPr/>
          <p:nvPr/>
        </p:nvSpPr>
        <p:spPr>
          <a:xfrm>
            <a:off x="539750" y="4221163"/>
            <a:ext cx="8064500" cy="946150"/>
          </a:xfrm>
          <a:prstGeom prst="rect">
            <a:avLst/>
          </a:prstGeom>
          <a:noFill/>
          <a:ln w="9525">
            <a:noFill/>
          </a:ln>
        </p:spPr>
        <p:txBody>
          <a:bodyPr lIns="92075" tIns="46038" rIns="92075" bIns="46038">
            <a:spAutoFit/>
          </a:bodyPr>
          <a:lstStyle/>
          <a:p>
            <a:pPr algn="l"/>
            <a:r>
              <a:rPr lang="zh-CN" altLang="en-US" sz="2800" b="1" dirty="0">
                <a:latin typeface="Times New Roman" panose="02020603050405020304" pitchFamily="18" charset="0"/>
                <a:ea typeface="宋体" panose="02010600030101010101" pitchFamily="2" charset="-122"/>
              </a:rPr>
              <a:t>在 </a:t>
            </a:r>
            <a:r>
              <a:rPr lang="en-US" altLang="zh-CN" sz="2800" b="1" dirty="0">
                <a:latin typeface="Times New Roman" panose="02020603050405020304" pitchFamily="18" charset="0"/>
                <a:ea typeface="宋体" panose="02010600030101010101" pitchFamily="2" charset="-122"/>
              </a:rPr>
              <a:t>ANSI C </a:t>
            </a:r>
            <a:r>
              <a:rPr lang="zh-CN" altLang="en-US" sz="2800" b="1" dirty="0">
                <a:latin typeface="Times New Roman" panose="02020603050405020304" pitchFamily="18" charset="0"/>
                <a:ea typeface="宋体" panose="02010600030101010101" pitchFamily="2" charset="-122"/>
              </a:rPr>
              <a:t>中，</a:t>
            </a:r>
            <a:r>
              <a:rPr lang="zh-CN" altLang="en-US" sz="2800" b="1" dirty="0">
                <a:solidFill>
                  <a:schemeClr val="hlink"/>
                </a:solidFill>
                <a:latin typeface="Times New Roman" panose="02020603050405020304" pitchFamily="18" charset="0"/>
                <a:ea typeface="宋体" panose="02010600030101010101" pitchFamily="2" charset="-122"/>
              </a:rPr>
              <a:t>关系运算的结果</a:t>
            </a:r>
            <a:r>
              <a:rPr lang="zh-CN" altLang="en-US" sz="2800" b="1" dirty="0">
                <a:latin typeface="Times New Roman" panose="02020603050405020304" pitchFamily="18" charset="0"/>
                <a:ea typeface="宋体" panose="02010600030101010101" pitchFamily="2" charset="-122"/>
              </a:rPr>
              <a:t>为 </a:t>
            </a:r>
            <a:r>
              <a:rPr lang="en-US" altLang="zh-CN" sz="2800" b="1" err="1">
                <a:latin typeface="Times New Roman" panose="02020603050405020304" pitchFamily="18" charset="0"/>
                <a:ea typeface="宋体" panose="02010600030101010101" pitchFamily="2" charset="-122"/>
              </a:rPr>
              <a:t>int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类型，</a:t>
            </a:r>
            <a:r>
              <a:rPr lang="zh-CN" altLang="en-US" sz="2800" b="1" dirty="0">
                <a:solidFill>
                  <a:schemeClr val="hlink"/>
                </a:solidFill>
                <a:latin typeface="Times New Roman" panose="02020603050405020304" pitchFamily="18" charset="0"/>
                <a:ea typeface="宋体" panose="02010600030101010101" pitchFamily="2" charset="-122"/>
              </a:rPr>
              <a:t>成立</a:t>
            </a:r>
            <a:r>
              <a:rPr lang="en-US" altLang="zh-CN" sz="2800" b="1">
                <a:latin typeface="Times New Roman" panose="02020603050405020304" pitchFamily="18" charset="0"/>
                <a:ea typeface="宋体" panose="02010600030101010101" pitchFamily="2" charset="-122"/>
              </a:rPr>
              <a:t>/</a:t>
            </a:r>
            <a:r>
              <a:rPr lang="zh-CN" altLang="en-US" sz="2800" b="1" dirty="0">
                <a:solidFill>
                  <a:schemeClr val="hlink"/>
                </a:solidFill>
                <a:latin typeface="Times New Roman" panose="02020603050405020304" pitchFamily="18" charset="0"/>
                <a:ea typeface="宋体" panose="02010600030101010101" pitchFamily="2" charset="-122"/>
              </a:rPr>
              <a:t>不成立</a:t>
            </a:r>
            <a:r>
              <a:rPr lang="zh-CN" altLang="en-US" sz="2800" b="1" dirty="0">
                <a:latin typeface="Times New Roman" panose="02020603050405020304" pitchFamily="18" charset="0"/>
                <a:ea typeface="宋体" panose="02010600030101010101" pitchFamily="2" charset="-122"/>
              </a:rPr>
              <a:t>时的值是 </a:t>
            </a:r>
            <a:r>
              <a:rPr lang="en-US" altLang="zh-CN" sz="2800" b="1">
                <a:solidFill>
                  <a:schemeClr val="hlink"/>
                </a:solidFill>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a:solidFill>
                  <a:schemeClr val="hlink"/>
                </a:solidFill>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36899" name="文本占位符 336898"/>
          <p:cNvSpPr>
            <a:spLocks noGrp="1"/>
          </p:cNvSpPr>
          <p:nvPr>
            <p:ph type="body" idx="1"/>
          </p:nvPr>
        </p:nvSpPr>
        <p:spPr/>
        <p:txBody>
          <a:bodyPr/>
          <a:lstStyle/>
          <a:p>
            <a:pPr marL="0" indent="0">
              <a:buNone/>
            </a:pPr>
            <a:r>
              <a:rPr lang="en-US" altLang="zh-CN" dirty="0"/>
              <a:t>C99 </a:t>
            </a:r>
            <a:r>
              <a:rPr lang="zh-CN" altLang="en-US" dirty="0"/>
              <a:t>和</a:t>
            </a:r>
            <a:r>
              <a:rPr lang="en-US" altLang="zh-CN" dirty="0"/>
              <a:t> C++ </a:t>
            </a:r>
            <a:r>
              <a:rPr lang="zh-CN" altLang="en-US" dirty="0"/>
              <a:t>提供了</a:t>
            </a:r>
            <a:r>
              <a:rPr lang="zh-CN" altLang="en-US" dirty="0">
                <a:solidFill>
                  <a:schemeClr val="accent2"/>
                </a:solidFill>
              </a:rPr>
              <a:t>逻辑值类型</a:t>
            </a:r>
            <a:r>
              <a:rPr lang="en-US" altLang="zh-CN" dirty="0"/>
              <a:t> </a:t>
            </a:r>
            <a:r>
              <a:rPr lang="en-US" altLang="zh-CN" err="1">
                <a:solidFill>
                  <a:schemeClr val="accent2"/>
                </a:solidFill>
              </a:rPr>
              <a:t>bool </a:t>
            </a:r>
            <a:r>
              <a:rPr lang="zh-CN" altLang="en-US" dirty="0"/>
              <a:t>，定义了两个逻辑值</a:t>
            </a:r>
            <a:r>
              <a:rPr lang="en-US" altLang="zh-CN" dirty="0"/>
              <a:t> </a:t>
            </a:r>
            <a:r>
              <a:rPr lang="en-US" altLang="zh-CN">
                <a:solidFill>
                  <a:schemeClr val="hlink"/>
                </a:solidFill>
              </a:rPr>
              <a:t>true</a:t>
            </a:r>
            <a:r>
              <a:rPr lang="zh-CN" altLang="en-US" dirty="0"/>
              <a:t>和</a:t>
            </a:r>
            <a:r>
              <a:rPr lang="en-US" altLang="zh-CN">
                <a:solidFill>
                  <a:schemeClr val="hlink"/>
                </a:solidFill>
              </a:rPr>
              <a:t>false</a:t>
            </a:r>
            <a:r>
              <a:rPr lang="zh-CN" altLang="en-US" dirty="0"/>
              <a:t>分别表示“真”和“假”。</a:t>
            </a:r>
            <a:endParaRPr lang="zh-CN" altLang="en-US" dirty="0"/>
          </a:p>
          <a:p>
            <a:pPr marL="0" indent="0">
              <a:buNone/>
            </a:pPr>
            <a:r>
              <a:rPr lang="en-US" altLang="zh-CN" err="1"/>
              <a:t>bool </a:t>
            </a:r>
            <a:r>
              <a:rPr lang="zh-CN" altLang="en-US" dirty="0"/>
              <a:t>类型变量只能取 </a:t>
            </a:r>
            <a:r>
              <a:rPr lang="en-US" altLang="zh-CN" dirty="0"/>
              <a:t>true / false</a:t>
            </a:r>
            <a:r>
              <a:rPr lang="zh-CN" altLang="en-US" dirty="0"/>
              <a:t>（只能取</a:t>
            </a:r>
            <a:r>
              <a:rPr lang="en-US" altLang="zh-CN" dirty="0"/>
              <a:t>1 / 0</a:t>
            </a:r>
            <a:r>
              <a:rPr lang="zh-CN" altLang="en-US" dirty="0"/>
              <a:t>）</a:t>
            </a:r>
            <a:endParaRPr lang="zh-CN" altLang="en-US" dirty="0"/>
          </a:p>
          <a:p>
            <a:pPr marL="0" indent="0">
              <a:buNone/>
            </a:pPr>
            <a:endParaRPr lang="zh-CN" altLang="en-US" dirty="0"/>
          </a:p>
          <a:p>
            <a:pPr marL="0" indent="0">
              <a:buNone/>
            </a:pPr>
            <a:r>
              <a:rPr lang="zh-CN" altLang="en-US" dirty="0"/>
              <a:t>对关系表达式求值，将得到</a:t>
            </a:r>
            <a:r>
              <a:rPr lang="en-US" altLang="zh-CN" dirty="0"/>
              <a:t> </a:t>
            </a:r>
            <a:r>
              <a:rPr lang="en-US" altLang="zh-CN" err="1"/>
              <a:t>bool </a:t>
            </a:r>
            <a:r>
              <a:rPr lang="zh-CN" altLang="en-US" dirty="0"/>
              <a:t>类型的值：</a:t>
            </a:r>
            <a:endParaRPr lang="zh-CN" altLang="en-US" dirty="0"/>
          </a:p>
          <a:p>
            <a:pPr marL="0" indent="0">
              <a:buNone/>
            </a:pPr>
            <a:r>
              <a:rPr lang="zh-CN" altLang="en-US" dirty="0">
                <a:solidFill>
                  <a:schemeClr val="accent2"/>
                </a:solidFill>
              </a:rPr>
              <a:t>关系成立时得到</a:t>
            </a:r>
            <a:r>
              <a:rPr lang="en-US" altLang="zh-CN" dirty="0">
                <a:solidFill>
                  <a:schemeClr val="accent2"/>
                </a:solidFill>
              </a:rPr>
              <a:t> true</a:t>
            </a:r>
            <a:r>
              <a:rPr lang="zh-CN" altLang="en-US" dirty="0">
                <a:solidFill>
                  <a:schemeClr val="accent2"/>
                </a:solidFill>
              </a:rPr>
              <a:t>；关系不成立时得到</a:t>
            </a:r>
            <a:r>
              <a:rPr lang="en-US" altLang="zh-CN" dirty="0">
                <a:solidFill>
                  <a:schemeClr val="accent2"/>
                </a:solidFill>
              </a:rPr>
              <a:t> false</a:t>
            </a:r>
            <a:r>
              <a:rPr lang="zh-CN" altLang="en-US" dirty="0">
                <a:solidFill>
                  <a:schemeClr val="accent2"/>
                </a:solidFill>
              </a:rPr>
              <a:t>。</a:t>
            </a:r>
            <a:endParaRPr lang="zh-CN" altLang="en-US" dirty="0">
              <a:solidFill>
                <a:schemeClr val="accent2"/>
              </a:solidFill>
            </a:endParaRPr>
          </a:p>
          <a:p>
            <a:pPr marL="0" indent="0">
              <a:buNone/>
            </a:pPr>
            <a:r>
              <a:rPr lang="zh-CN" altLang="en-US" dirty="0"/>
              <a:t>关系表达式“</a:t>
            </a:r>
            <a:r>
              <a:rPr lang="en-US" altLang="zh-CN">
                <a:solidFill>
                  <a:schemeClr val="folHlink"/>
                </a:solidFill>
              </a:rPr>
              <a:t>3.24 &lt;= 2.98</a:t>
            </a:r>
            <a:r>
              <a:rPr lang="en-US" altLang="zh-CN" dirty="0"/>
              <a:t>” </a:t>
            </a:r>
            <a:r>
              <a:rPr lang="zh-CN" altLang="en-US" dirty="0"/>
              <a:t>的值就是</a:t>
            </a:r>
            <a:r>
              <a:rPr lang="en-US" altLang="zh-CN" dirty="0"/>
              <a:t> false</a:t>
            </a:r>
            <a:r>
              <a:rPr lang="zh-CN" altLang="en-US" dirty="0"/>
              <a:t>，而“</a:t>
            </a:r>
            <a:r>
              <a:rPr lang="en-US" altLang="zh-CN">
                <a:solidFill>
                  <a:schemeClr val="folHlink"/>
                </a:solidFill>
              </a:rPr>
              <a:t>5 != 3 + 1</a:t>
            </a:r>
            <a:r>
              <a:rPr lang="en-US" altLang="zh-CN" dirty="0"/>
              <a:t>” </a:t>
            </a:r>
            <a:r>
              <a:rPr lang="zh-CN" altLang="en-US" dirty="0"/>
              <a:t>的值是</a:t>
            </a:r>
            <a:r>
              <a:rPr lang="en-US" altLang="zh-CN" dirty="0"/>
              <a:t> true</a:t>
            </a:r>
            <a:r>
              <a:rPr lang="zh-CN" altLang="en-US" dirty="0"/>
              <a:t>。</a:t>
            </a:r>
            <a:endParaRPr lang="zh-CN" altLang="en-US" dirty="0"/>
          </a:p>
          <a:p>
            <a:pPr marL="0" indent="0">
              <a:buNone/>
            </a:pPr>
            <a:endParaRPr lang="zh-CN" altLang="en-US" dirty="0"/>
          </a:p>
        </p:txBody>
      </p:sp>
    </p:spTree>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39970" name="文本框 339969"/>
          <p:cNvSpPr txBox="1"/>
          <p:nvPr/>
        </p:nvSpPr>
        <p:spPr>
          <a:xfrm>
            <a:off x="323850" y="692150"/>
            <a:ext cx="8447088" cy="579438"/>
          </a:xfrm>
          <a:prstGeom prst="rect">
            <a:avLst/>
          </a:prstGeom>
          <a:noFill/>
          <a:ln w="9525">
            <a:noFill/>
          </a:ln>
        </p:spPr>
        <p:txBody>
          <a:bodyPr>
            <a:spAutoFit/>
          </a:bodyPr>
          <a:lstStyle/>
          <a:p>
            <a:pPr algn="l">
              <a:spcBef>
                <a:spcPct val="30000"/>
              </a:spcBef>
            </a:pPr>
            <a:r>
              <a:rPr lang="zh-CN" altLang="en-US" sz="3200" b="1" dirty="0">
                <a:latin typeface="Times New Roman" panose="02020603050405020304" pitchFamily="18" charset="0"/>
                <a:ea typeface="宋体" panose="02010600030101010101" pitchFamily="2" charset="-122"/>
              </a:rPr>
              <a:t>关系表达式的求值：</a:t>
            </a:r>
            <a:endParaRPr lang="zh-CN" altLang="en-US" sz="3200" b="1" dirty="0">
              <a:latin typeface="Cambria" panose="02040503050406030204" pitchFamily="18" charset="0"/>
              <a:ea typeface="新宋体" panose="02010609030101010101" pitchFamily="49" charset="-122"/>
            </a:endParaRPr>
          </a:p>
        </p:txBody>
      </p:sp>
      <p:sp>
        <p:nvSpPr>
          <p:cNvPr id="339972" name="矩形 339971"/>
          <p:cNvSpPr/>
          <p:nvPr/>
        </p:nvSpPr>
        <p:spPr>
          <a:xfrm>
            <a:off x="539750" y="5229225"/>
            <a:ext cx="7704138" cy="576263"/>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5pPr>
          </a:lstStyle>
          <a:p>
            <a:pPr lvl="0">
              <a:buNone/>
            </a:pPr>
            <a:r>
              <a:rPr lang="zh-CN" altLang="en-US" dirty="0"/>
              <a:t>假设已有 </a:t>
            </a:r>
            <a:r>
              <a:rPr lang="en-US" altLang="zh-CN" err="1"/>
              <a:t>int</a:t>
            </a:r>
            <a:r>
              <a:rPr lang="en-US" altLang="zh-CN"/>
              <a:t> m = 20, n = 100;</a:t>
            </a:r>
            <a:endParaRPr lang="en-US" altLang="zh-CN"/>
          </a:p>
        </p:txBody>
      </p:sp>
      <p:graphicFrame>
        <p:nvGraphicFramePr>
          <p:cNvPr id="339973" name="表格 339972"/>
          <p:cNvGraphicFramePr/>
          <p:nvPr>
            <p:custDataLst>
              <p:tags r:id="rId1"/>
            </p:custDataLst>
          </p:nvPr>
        </p:nvGraphicFramePr>
        <p:xfrm>
          <a:off x="611188" y="1916113"/>
          <a:ext cx="6697663" cy="3204852"/>
        </p:xfrm>
        <a:graphic>
          <a:graphicData uri="http://schemas.openxmlformats.org/drawingml/2006/table">
            <a:tbl>
              <a:tblPr/>
              <a:tblGrid>
                <a:gridCol w="2497138"/>
                <a:gridCol w="2184400"/>
                <a:gridCol w="2016125"/>
              </a:tblGrid>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关系表达式</a:t>
                      </a:r>
                      <a:endParaRPr lang="zh-CN" altLang="en-US"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人脑逻辑判断</a:t>
                      </a: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表达式的值</a:t>
                      </a:r>
                      <a:endParaRPr lang="zh-CN" altLang="en-US"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2 &gt; 1</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真</a:t>
                      </a:r>
                      <a:r>
                        <a:rPr lang="en-US" altLang="zh-CN"/>
                        <a:t>(True)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3.2 &lt;= 2.9</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假</a:t>
                      </a:r>
                      <a:r>
                        <a:rPr lang="en-US" altLang="zh-CN"/>
                        <a:t>(False)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3.24 == 2.98</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假</a:t>
                      </a:r>
                      <a:r>
                        <a:rPr lang="en-US" altLang="zh-CN"/>
                        <a:t>(False)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5 != 3 + 1</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真</a:t>
                      </a:r>
                      <a:r>
                        <a:rPr lang="en-US" altLang="zh-CN"/>
                        <a:t>(True)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 &gt;10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真</a:t>
                      </a:r>
                      <a:r>
                        <a:rPr lang="en-US" altLang="zh-CN"/>
                        <a:t>(True)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n &lt; m </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假</a:t>
                      </a:r>
                      <a:r>
                        <a:rPr lang="en-US" altLang="zh-CN"/>
                        <a:t>(False)</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0007" name="左大括号 340006"/>
          <p:cNvSpPr/>
          <p:nvPr/>
        </p:nvSpPr>
        <p:spPr>
          <a:xfrm>
            <a:off x="395288" y="4292600"/>
            <a:ext cx="144462" cy="719138"/>
          </a:xfrm>
          <a:prstGeom prst="leftBrace">
            <a:avLst>
              <a:gd name="adj1" fmla="val 4148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cxnSp>
        <p:nvCxnSpPr>
          <p:cNvPr id="340008" name="曲线连接符 340007"/>
          <p:cNvCxnSpPr>
            <a:stCxn id="340007" idx="1"/>
            <a:endCxn id="339972" idx="1"/>
          </p:cNvCxnSpPr>
          <p:nvPr/>
        </p:nvCxnSpPr>
        <p:spPr>
          <a:xfrm rot="10800000" flipH="1" flipV="1">
            <a:off x="395288" y="4652963"/>
            <a:ext cx="144462" cy="865187"/>
          </a:xfrm>
          <a:prstGeom prst="curvedConnector3">
            <a:avLst>
              <a:gd name="adj1" fmla="val -158241"/>
            </a:avLst>
          </a:prstGeom>
          <a:ln w="9525" cap="flat" cmpd="sng">
            <a:solidFill>
              <a:schemeClr val="tx1"/>
            </a:solidFill>
            <a:prstDash val="solid"/>
            <a:headEnd type="none" w="med" len="med"/>
            <a:tailEnd type="none" w="med" len="med"/>
          </a:ln>
        </p:spPr>
      </p:cxnSp>
      <p:sp>
        <p:nvSpPr>
          <p:cNvPr id="340009" name="文本框 340008"/>
          <p:cNvSpPr txBox="1"/>
          <p:nvPr/>
        </p:nvSpPr>
        <p:spPr>
          <a:xfrm>
            <a:off x="7308850" y="3573463"/>
            <a:ext cx="1584325" cy="579437"/>
          </a:xfrm>
          <a:prstGeom prst="rect">
            <a:avLst/>
          </a:prstGeom>
          <a:solidFill>
            <a:schemeClr val="accent1"/>
          </a:solidFill>
          <a:ln w="9525">
            <a:noFill/>
          </a:ln>
        </p:spPr>
        <p:txBody>
          <a:bodyPr lIns="92075" tIns="46038" rIns="92075" bIns="46038">
            <a:spAutoFit/>
          </a:bodyPr>
          <a:lstStyle/>
          <a:p>
            <a:pPr>
              <a:spcBef>
                <a:spcPct val="50000"/>
              </a:spcBef>
            </a:pPr>
            <a:r>
              <a:rPr lang="zh-CN" altLang="en-US" sz="3200" b="1" dirty="0">
                <a:solidFill>
                  <a:schemeClr val="hlink"/>
                </a:solidFill>
                <a:latin typeface="Times New Roman" panose="02020603050405020304" pitchFamily="18" charset="0"/>
                <a:ea typeface="宋体" panose="02010600030101010101" pitchFamily="2" charset="-122"/>
              </a:rPr>
              <a:t>逻辑值</a:t>
            </a:r>
            <a:endParaRPr lang="zh-CN" altLang="en-US" sz="3200" b="1" dirty="0">
              <a:solidFill>
                <a:schemeClr val="hlink"/>
              </a:solidFill>
              <a:latin typeface="Times New Roman" panose="02020603050405020304" pitchFamily="18" charset="0"/>
              <a:ea typeface="宋体" panose="02010600030101010101" pitchFamily="2" charset="-122"/>
            </a:endParaRPr>
          </a:p>
        </p:txBody>
      </p:sp>
      <p:sp>
        <p:nvSpPr>
          <p:cNvPr id="340010" name="圆角矩形 340009"/>
          <p:cNvSpPr/>
          <p:nvPr/>
        </p:nvSpPr>
        <p:spPr>
          <a:xfrm>
            <a:off x="5867400" y="2347913"/>
            <a:ext cx="936625" cy="2736850"/>
          </a:xfrm>
          <a:prstGeom prst="roundRect">
            <a:avLst>
              <a:gd name="adj" fmla="val 16667"/>
            </a:avLst>
          </a:prstGeom>
          <a:noFill/>
          <a:ln w="19050" cap="flat" cmpd="sng">
            <a:solidFill>
              <a:schemeClr val="accent2"/>
            </a:solidFill>
            <a:prstDash val="solid"/>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40994" name="文本框 340993"/>
          <p:cNvSpPr txBox="1"/>
          <p:nvPr/>
        </p:nvSpPr>
        <p:spPr>
          <a:xfrm>
            <a:off x="395288" y="981075"/>
            <a:ext cx="8280400" cy="1544638"/>
          </a:xfrm>
          <a:prstGeom prst="rect">
            <a:avLst/>
          </a:prstGeom>
          <a:noFill/>
          <a:ln w="9525">
            <a:noFill/>
          </a:ln>
        </p:spPr>
        <p:txBody>
          <a:bodyPr>
            <a:spAutoFit/>
          </a:bodyPr>
          <a:lstStyle/>
          <a:p>
            <a:pPr marL="287655" indent="-287655" algn="just" eaLnBrk="0" hangingPunct="0">
              <a:spcBef>
                <a:spcPct val="20000"/>
              </a:spcBef>
            </a:pPr>
            <a:r>
              <a:rPr lang="en-US" altLang="zh-CN" sz="2800" b="1" dirty="0">
                <a:solidFill>
                  <a:schemeClr val="accent2"/>
                </a:solidFill>
                <a:latin typeface="Cambria" panose="02040503050406030204" pitchFamily="18" charset="0"/>
                <a:ea typeface="新宋体" panose="02010609030101010101" pitchFamily="49" charset="-122"/>
              </a:rPr>
              <a:t>C/C++</a:t>
            </a:r>
            <a:r>
              <a:rPr lang="zh-CN" altLang="en-US" sz="2800" b="1" dirty="0">
                <a:solidFill>
                  <a:schemeClr val="accent2"/>
                </a:solidFill>
                <a:latin typeface="Cambria" panose="02040503050406030204" pitchFamily="18" charset="0"/>
                <a:ea typeface="新宋体" panose="02010609030101010101" pitchFamily="49" charset="-122"/>
              </a:rPr>
              <a:t>中所有基本类型的值都可当作逻辑值使用</a:t>
            </a:r>
            <a:r>
              <a:rPr lang="zh-CN" altLang="en-US" sz="2800" b="1" dirty="0">
                <a:latin typeface="Cambria" panose="02040503050406030204" pitchFamily="18" charset="0"/>
                <a:ea typeface="新宋体" panose="02010609030101010101" pitchFamily="49" charset="-122"/>
              </a:rPr>
              <a:t>：</a:t>
            </a:r>
            <a:endParaRPr lang="zh-CN" altLang="en-US" sz="2800" b="1" dirty="0">
              <a:latin typeface="Cambria" panose="02040503050406030204" pitchFamily="18" charset="0"/>
              <a:ea typeface="新宋体" panose="02010609030101010101" pitchFamily="49" charset="-122"/>
            </a:endParaRPr>
          </a:p>
          <a:p>
            <a:pPr marL="287655" indent="-287655" algn="just" eaLnBrk="0" hangingPunct="0">
              <a:spcBef>
                <a:spcPct val="20000"/>
              </a:spcBef>
              <a:buChar char="•"/>
            </a:pPr>
            <a:r>
              <a:rPr lang="zh-CN" altLang="en-US" sz="2800" b="1" u="sng" dirty="0">
                <a:solidFill>
                  <a:schemeClr val="hlink"/>
                </a:solidFill>
                <a:latin typeface="Cambria" panose="02040503050406030204" pitchFamily="18" charset="0"/>
                <a:ea typeface="新宋体" panose="02010609030101010101" pitchFamily="49" charset="-122"/>
              </a:rPr>
              <a:t>值等于 </a:t>
            </a:r>
            <a:r>
              <a:rPr lang="en-US" altLang="zh-CN" sz="2800" b="1" u="sng">
                <a:solidFill>
                  <a:schemeClr val="hlink"/>
                </a:solidFill>
                <a:latin typeface="Cambria" panose="02040503050406030204" pitchFamily="18" charset="0"/>
                <a:ea typeface="新宋体" panose="02010609030101010101" pitchFamily="49" charset="-122"/>
              </a:rPr>
              <a:t>0</a:t>
            </a:r>
            <a:r>
              <a:rPr lang="en-US" altLang="zh-CN" sz="2800" b="1" dirty="0">
                <a:solidFill>
                  <a:schemeClr val="hlink"/>
                </a:solidFill>
                <a:latin typeface="Cambria" panose="02040503050406030204" pitchFamily="18" charset="0"/>
                <a:ea typeface="新宋体" panose="02010609030101010101" pitchFamily="49" charset="-122"/>
              </a:rPr>
              <a:t> </a:t>
            </a:r>
            <a:r>
              <a:rPr lang="zh-CN" altLang="en-US" sz="2800" b="1" dirty="0">
                <a:solidFill>
                  <a:schemeClr val="hlink"/>
                </a:solidFill>
                <a:latin typeface="Cambria" panose="02040503050406030204" pitchFamily="18" charset="0"/>
                <a:ea typeface="新宋体" panose="02010609030101010101" pitchFamily="49" charset="-122"/>
              </a:rPr>
              <a:t>表示逻辑值“假 </a:t>
            </a:r>
            <a:r>
              <a:rPr lang="en-US" altLang="zh-CN" sz="2800" b="1">
                <a:solidFill>
                  <a:schemeClr val="hlink"/>
                </a:solidFill>
                <a:latin typeface="Cambria" panose="02040503050406030204" pitchFamily="18" charset="0"/>
                <a:ea typeface="新宋体" panose="02010609030101010101" pitchFamily="49" charset="-122"/>
              </a:rPr>
              <a:t>(0) ”</a:t>
            </a:r>
            <a:endParaRPr lang="en-US" altLang="zh-CN" sz="2800" b="1">
              <a:solidFill>
                <a:schemeClr val="hlink"/>
              </a:solidFill>
              <a:latin typeface="Cambria" panose="02040503050406030204" pitchFamily="18" charset="0"/>
              <a:ea typeface="新宋体" panose="02010609030101010101" pitchFamily="49" charset="-122"/>
            </a:endParaRPr>
          </a:p>
          <a:p>
            <a:pPr marL="287655" indent="-287655" algn="just" eaLnBrk="0" hangingPunct="0">
              <a:spcBef>
                <a:spcPct val="20000"/>
              </a:spcBef>
              <a:buChar char="•"/>
            </a:pPr>
            <a:r>
              <a:rPr lang="zh-CN" altLang="en-US" sz="2800" b="1" u="sng" dirty="0">
                <a:solidFill>
                  <a:schemeClr val="hlink"/>
                </a:solidFill>
                <a:latin typeface="Cambria" panose="02040503050406030204" pitchFamily="18" charset="0"/>
                <a:ea typeface="新宋体" panose="02010609030101010101" pitchFamily="49" charset="-122"/>
              </a:rPr>
              <a:t>非 </a:t>
            </a:r>
            <a:r>
              <a:rPr lang="en-US" altLang="zh-CN" sz="2800" b="1" u="sng" dirty="0">
                <a:solidFill>
                  <a:schemeClr val="hlink"/>
                </a:solidFill>
                <a:latin typeface="Cambria" panose="02040503050406030204" pitchFamily="18" charset="0"/>
                <a:ea typeface="新宋体" panose="02010609030101010101" pitchFamily="49" charset="-122"/>
              </a:rPr>
              <a:t>0 </a:t>
            </a:r>
            <a:r>
              <a:rPr lang="zh-CN" altLang="en-US" sz="2800" b="1" u="sng" dirty="0">
                <a:solidFill>
                  <a:schemeClr val="hlink"/>
                </a:solidFill>
                <a:latin typeface="Cambria" panose="02040503050406030204" pitchFamily="18" charset="0"/>
                <a:ea typeface="新宋体" panose="02010609030101010101" pitchFamily="49" charset="-122"/>
              </a:rPr>
              <a:t>值</a:t>
            </a:r>
            <a:r>
              <a:rPr lang="zh-CN" altLang="en-US" sz="2800" b="1" dirty="0">
                <a:solidFill>
                  <a:schemeClr val="hlink"/>
                </a:solidFill>
                <a:latin typeface="Cambria" panose="02040503050406030204" pitchFamily="18" charset="0"/>
                <a:ea typeface="新宋体" panose="02010609030101010101" pitchFamily="49" charset="-122"/>
              </a:rPr>
              <a:t>都作为逻辑值“真</a:t>
            </a:r>
            <a:r>
              <a:rPr lang="en-US" altLang="zh-CN" sz="2800" b="1">
                <a:solidFill>
                  <a:schemeClr val="hlink"/>
                </a:solidFill>
                <a:latin typeface="Cambria" panose="02040503050406030204" pitchFamily="18" charset="0"/>
                <a:ea typeface="新宋体" panose="02010609030101010101" pitchFamily="49" charset="-122"/>
              </a:rPr>
              <a:t>(1)”</a:t>
            </a:r>
            <a:endParaRPr lang="en-US" altLang="zh-CN" sz="2800" b="1">
              <a:solidFill>
                <a:schemeClr val="hlink"/>
              </a:solidFill>
              <a:latin typeface="Cambria" panose="02040503050406030204" pitchFamily="18" charset="0"/>
              <a:ea typeface="新宋体" panose="02010609030101010101" pitchFamily="49" charset="-122"/>
            </a:endParaRPr>
          </a:p>
        </p:txBody>
      </p:sp>
      <p:sp>
        <p:nvSpPr>
          <p:cNvPr id="340995" name="爆炸形 1 340994"/>
          <p:cNvSpPr/>
          <p:nvPr/>
        </p:nvSpPr>
        <p:spPr>
          <a:xfrm>
            <a:off x="7956550" y="2349500"/>
            <a:ext cx="647700" cy="503238"/>
          </a:xfrm>
          <a:prstGeom prst="irregularSeal1">
            <a:avLst/>
          </a:prstGeom>
          <a:solidFill>
            <a:srgbClr val="FFFF99"/>
          </a:solidFill>
          <a:ln w="28575" cap="flat" cmpd="sng">
            <a:solidFill>
              <a:schemeClr val="accent2"/>
            </a:solidFill>
            <a:prstDash val="solid"/>
            <a:miter/>
            <a:headEnd type="none" w="med" len="med"/>
            <a:tailEnd type="none" w="med" len="med"/>
          </a:ln>
        </p:spPr>
        <p:txBody>
          <a:bodyPr/>
          <a:lstStyle/>
          <a:p>
            <a:endParaRPr lang="zh-CN" altLang="en-US"/>
          </a:p>
        </p:txBody>
      </p:sp>
      <p:sp>
        <p:nvSpPr>
          <p:cNvPr id="340996" name="文本框 340995"/>
          <p:cNvSpPr txBox="1"/>
          <p:nvPr/>
        </p:nvSpPr>
        <p:spPr>
          <a:xfrm>
            <a:off x="395288" y="333375"/>
            <a:ext cx="8424862" cy="460375"/>
          </a:xfrm>
          <a:prstGeom prst="rect">
            <a:avLst/>
          </a:prstGeom>
          <a:noFill/>
          <a:ln w="9525">
            <a:noFill/>
          </a:ln>
        </p:spPr>
        <p:txBody>
          <a:bodyPr lIns="92075" tIns="46038" rIns="92075" bIns="46038">
            <a:spAutoFit/>
          </a:bodyPr>
          <a:lstStyle/>
          <a:p>
            <a:pPr>
              <a:spcBef>
                <a:spcPct val="50000"/>
              </a:spcBef>
            </a:pPr>
            <a:r>
              <a:rPr lang="en-US" altLang="zh-CN" b="1" dirty="0">
                <a:solidFill>
                  <a:schemeClr val="accent2"/>
                </a:solidFill>
                <a:latin typeface="Cambria" panose="02040503050406030204" pitchFamily="18" charset="0"/>
                <a:ea typeface="楷体" panose="02010609060101010101" pitchFamily="49" charset="-122"/>
                <a:cs typeface="Cambria" panose="02040503050406030204" pitchFamily="18" charset="0"/>
              </a:rPr>
              <a:t>C/C++</a:t>
            </a:r>
            <a:r>
              <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rPr>
              <a:t>里的“逻辑值”比人类生活中的“逻辑判断”有扩展。</a:t>
            </a:r>
            <a:endParaRPr lang="zh-CN" altLang="en-US" b="1" dirty="0">
              <a:solidFill>
                <a:schemeClr val="accent2"/>
              </a:solidFill>
              <a:latin typeface="Cambria" panose="02040503050406030204" pitchFamily="18" charset="0"/>
              <a:ea typeface="楷体" panose="02010609060101010101" pitchFamily="49" charset="-122"/>
              <a:cs typeface="Cambria" panose="02040503050406030204" pitchFamily="18" charset="0"/>
            </a:endParaRPr>
          </a:p>
        </p:txBody>
      </p:sp>
      <p:graphicFrame>
        <p:nvGraphicFramePr>
          <p:cNvPr id="340997" name="表格 340996"/>
          <p:cNvGraphicFramePr/>
          <p:nvPr>
            <p:custDataLst>
              <p:tags r:id="rId1"/>
            </p:custDataLst>
          </p:nvPr>
        </p:nvGraphicFramePr>
        <p:xfrm>
          <a:off x="684213" y="3213100"/>
          <a:ext cx="7632700" cy="3250254"/>
        </p:xfrm>
        <a:graphic>
          <a:graphicData uri="http://schemas.openxmlformats.org/drawingml/2006/table">
            <a:tbl>
              <a:tblPr/>
              <a:tblGrid>
                <a:gridCol w="2544763"/>
                <a:gridCol w="2543175"/>
                <a:gridCol w="2544762"/>
              </a:tblGrid>
              <a:tr h="503238">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数值或表达式</a:t>
                      </a:r>
                      <a:endParaRPr lang="zh-CN" altLang="en-US"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人脑逻辑判断</a:t>
                      </a: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逻辑值</a:t>
                      </a:r>
                      <a:endParaRPr lang="zh-CN" altLang="en-US"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2</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2.0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5-3</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0.2*10 </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dirty="0"/>
                        <a:t>‘</a:t>
                      </a:r>
                      <a:r>
                        <a:rPr lang="en-US" altLang="zh-CN"/>
                        <a:t>a’</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1031" name="直接连接符 341030"/>
          <p:cNvSpPr/>
          <p:nvPr/>
        </p:nvSpPr>
        <p:spPr>
          <a:xfrm flipH="1">
            <a:off x="3635375" y="3500438"/>
            <a:ext cx="1368425" cy="2952750"/>
          </a:xfrm>
          <a:prstGeom prst="line">
            <a:avLst/>
          </a:prstGeom>
          <a:ln w="9525" cap="flat" cmpd="sng">
            <a:solidFill>
              <a:schemeClr val="tx1"/>
            </a:solidFill>
            <a:prstDash val="solid"/>
            <a:headEnd type="none" w="med" len="med"/>
            <a:tailEnd type="none" w="med" len="med"/>
          </a:ln>
        </p:spPr>
      </p:sp>
      <p:sp>
        <p:nvSpPr>
          <p:cNvPr id="341032" name="直接连接符 341031"/>
          <p:cNvSpPr/>
          <p:nvPr/>
        </p:nvSpPr>
        <p:spPr>
          <a:xfrm>
            <a:off x="3995738" y="3500438"/>
            <a:ext cx="1223962" cy="3024187"/>
          </a:xfrm>
          <a:prstGeom prst="line">
            <a:avLst/>
          </a:prstGeom>
          <a:ln w="9525" cap="flat" cmpd="sng">
            <a:solidFill>
              <a:schemeClr val="tx1"/>
            </a:solidFill>
            <a:prstDash val="solid"/>
            <a:headEnd type="none" w="med" len="med"/>
            <a:tailEnd type="none" w="med" len="med"/>
          </a:ln>
        </p:spPr>
      </p:sp>
    </p:spTree>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graphicFrame>
        <p:nvGraphicFramePr>
          <p:cNvPr id="342018" name="表格 342017"/>
          <p:cNvGraphicFramePr/>
          <p:nvPr>
            <p:custDataLst>
              <p:tags r:id="rId1"/>
            </p:custDataLst>
          </p:nvPr>
        </p:nvGraphicFramePr>
        <p:xfrm>
          <a:off x="684213" y="2276475"/>
          <a:ext cx="7632700" cy="4165926"/>
        </p:xfrm>
        <a:graphic>
          <a:graphicData uri="http://schemas.openxmlformats.org/drawingml/2006/table">
            <a:tbl>
              <a:tblPr/>
              <a:tblGrid>
                <a:gridCol w="2544763"/>
                <a:gridCol w="2543175"/>
                <a:gridCol w="2544762"/>
              </a:tblGrid>
              <a:tr h="503238">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表达式</a:t>
                      </a:r>
                      <a:endParaRPr lang="zh-CN" altLang="en-US"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返回值</a:t>
                      </a: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zh-CN" altLang="en-US" dirty="0"/>
                        <a:t>逻辑值</a:t>
                      </a:r>
                      <a:endParaRPr lang="zh-CN" altLang="en-US"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m&gt;0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1</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accent2"/>
                          </a:solidFill>
                        </a:rPr>
                        <a:t>m==20</a:t>
                      </a:r>
                      <a:endParaRPr lang="zh-CN" altLang="en-US">
                        <a:solidFill>
                          <a:schemeClr val="accent2"/>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1</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m-20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0</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m+1</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21</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accent2"/>
                          </a:solidFill>
                        </a:rPr>
                        <a:t>m=10.1</a:t>
                      </a:r>
                      <a:endParaRPr lang="zh-CN" altLang="en-US">
                        <a:solidFill>
                          <a:schemeClr val="accent2"/>
                        </a:solidFill>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10</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m=0</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0</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(m==1)&gt;=1</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0</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0</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(m=1)&gt;=1</a:t>
                      </a:r>
                      <a:endParaRPr lang="zh-CN" altLang="en-US"/>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t>1</a:t>
                      </a:r>
                      <a:endParaRPr lang="zh-CN" altLang="en-US"/>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buNone/>
                      </a:pPr>
                      <a:r>
                        <a:rPr lang="en-US" altLang="zh-CN">
                          <a:solidFill>
                            <a:schemeClr val="hlink"/>
                          </a:solidFill>
                        </a:rPr>
                        <a:t>1</a:t>
                      </a:r>
                      <a:endParaRPr lang="zh-CN" altLang="en-US">
                        <a:solidFill>
                          <a:schemeClr val="hlink"/>
                        </a:solidFill>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2068" name="矩形 342067"/>
          <p:cNvSpPr/>
          <p:nvPr/>
        </p:nvSpPr>
        <p:spPr>
          <a:xfrm>
            <a:off x="611188" y="319088"/>
            <a:ext cx="7777162" cy="1383665"/>
          </a:xfrm>
          <a:prstGeom prst="rect">
            <a:avLst/>
          </a:prstGeom>
          <a:noFill/>
          <a:ln w="9525">
            <a:noFill/>
          </a:ln>
        </p:spPr>
        <p:txBody>
          <a:bodyPr lIns="92075" tIns="46038" rIns="92075" bIns="46038">
            <a:spAutoFit/>
          </a:bodyPr>
          <a:lstStyle/>
          <a:p>
            <a:pPr algn="l"/>
            <a:r>
              <a:rPr lang="zh-CN" altLang="en-US" sz="2800" dirty="0">
                <a:latin typeface="Cambria" panose="02040503050406030204" pitchFamily="18" charset="0"/>
                <a:ea typeface="华文中宋" panose="02010600040101010101" charset="-122"/>
              </a:rPr>
              <a:t>学习难点解析：</a:t>
            </a:r>
            <a:endParaRPr lang="zh-CN" altLang="en-US" sz="2800" dirty="0">
              <a:latin typeface="Cambria" panose="02040503050406030204" pitchFamily="18" charset="0"/>
              <a:ea typeface="华文中宋" panose="02010600040101010101" charset="-122"/>
            </a:endParaRPr>
          </a:p>
          <a:p>
            <a:pPr algn="l"/>
            <a:r>
              <a:rPr lang="zh-CN" altLang="en-US" sz="2800" dirty="0">
                <a:solidFill>
                  <a:schemeClr val="hlink"/>
                </a:solidFill>
                <a:latin typeface="Cambria" panose="02040503050406030204" pitchFamily="18" charset="0"/>
                <a:ea typeface="华文中宋" panose="02010600040101010101" charset="-122"/>
              </a:rPr>
              <a:t>算术表达式和赋值表达式有返回值，都可以当作逻辑值来用。</a:t>
            </a:r>
            <a:endParaRPr lang="zh-CN" altLang="en-US" sz="2800" dirty="0">
              <a:solidFill>
                <a:schemeClr val="hlink"/>
              </a:solidFill>
              <a:latin typeface="Cambria" panose="02040503050406030204" pitchFamily="18" charset="0"/>
              <a:ea typeface="华文中宋" panose="02010600040101010101" charset="-122"/>
            </a:endParaRPr>
          </a:p>
        </p:txBody>
      </p:sp>
      <p:sp>
        <p:nvSpPr>
          <p:cNvPr id="342069" name="文本框 342068"/>
          <p:cNvSpPr txBox="1"/>
          <p:nvPr/>
        </p:nvSpPr>
        <p:spPr>
          <a:xfrm>
            <a:off x="611188" y="1700213"/>
            <a:ext cx="2232025" cy="521970"/>
          </a:xfrm>
          <a:prstGeom prst="rect">
            <a:avLst/>
          </a:prstGeom>
          <a:noFill/>
          <a:ln w="9525">
            <a:noFill/>
          </a:ln>
        </p:spPr>
        <p:txBody>
          <a:bodyPr lIns="92075" tIns="46038" rIns="92075" bIns="46038">
            <a:spAutoFit/>
          </a:bodyPr>
          <a:lstStyle/>
          <a:p>
            <a:pPr>
              <a:spcBef>
                <a:spcPct val="50000"/>
              </a:spcBef>
            </a:pPr>
            <a:r>
              <a:rPr lang="en-US" altLang="zh-CN" sz="2800" b="1" err="1">
                <a:latin typeface="Times New Roman" panose="02020603050405020304" pitchFamily="18" charset="0"/>
                <a:ea typeface="宋体" panose="02010600030101010101" pitchFamily="2" charset="-122"/>
              </a:rPr>
              <a:t>int</a:t>
            </a:r>
            <a:r>
              <a:rPr lang="en-US" altLang="zh-CN" sz="2800" b="1">
                <a:latin typeface="Times New Roman" panose="02020603050405020304" pitchFamily="18" charset="0"/>
                <a:ea typeface="宋体" panose="02010600030101010101" pitchFamily="2" charset="-122"/>
              </a:rPr>
              <a:t> m = 20;</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37923" name="文本占位符 337922"/>
          <p:cNvSpPr>
            <a:spLocks noGrp="1"/>
          </p:cNvSpPr>
          <p:nvPr>
            <p:ph type="body" idx="1"/>
          </p:nvPr>
        </p:nvSpPr>
        <p:spPr>
          <a:xfrm>
            <a:off x="468313" y="188913"/>
            <a:ext cx="8207375" cy="6192837"/>
          </a:xfrm>
        </p:spPr>
        <p:txBody>
          <a:bodyPr/>
          <a:lstStyle/>
          <a:p>
            <a:pPr>
              <a:buNone/>
            </a:pPr>
            <a:r>
              <a:rPr lang="zh-CN" altLang="en-US" sz="2000" dirty="0"/>
              <a:t>【例</a:t>
            </a:r>
            <a:r>
              <a:rPr lang="en-US" altLang="zh-CN" sz="2000" dirty="0"/>
              <a:t>3-7</a:t>
            </a:r>
            <a:r>
              <a:rPr lang="zh-CN" altLang="en-US" sz="2000" dirty="0"/>
              <a:t>】使用 </a:t>
            </a:r>
            <a:r>
              <a:rPr lang="en-US" altLang="zh-CN" sz="2000" err="1"/>
              <a:t>cout</a:t>
            </a:r>
            <a:r>
              <a:rPr lang="en-US" altLang="zh-CN" sz="2000" dirty="0"/>
              <a:t> &lt;&lt; </a:t>
            </a:r>
            <a:r>
              <a:rPr lang="zh-CN" altLang="en-US" sz="2000" dirty="0"/>
              <a:t>方法，计算一些关系表达式的值并输出到屏幕。</a:t>
            </a:r>
            <a:endParaRPr lang="zh-CN" altLang="en-US" sz="2000" dirty="0"/>
          </a:p>
          <a:p>
            <a:pPr>
              <a:spcBef>
                <a:spcPct val="0"/>
              </a:spcBef>
              <a:buNone/>
            </a:pPr>
            <a:r>
              <a:rPr lang="en-US" altLang="zh-CN" sz="1800" err="1">
                <a:solidFill>
                  <a:schemeClr val="folHlink"/>
                </a:solidFill>
              </a:rPr>
              <a:t>int</a:t>
            </a:r>
            <a:r>
              <a:rPr lang="en-US" altLang="zh-CN" sz="1800">
                <a:solidFill>
                  <a:schemeClr val="folHlink"/>
                </a:solidFill>
              </a:rPr>
              <a:t> main() {</a:t>
            </a:r>
            <a:endParaRPr lang="en-US" altLang="zh-CN" sz="1800">
              <a:solidFill>
                <a:schemeClr val="folHlink"/>
              </a:solidFill>
            </a:endParaRPr>
          </a:p>
          <a:p>
            <a:pPr>
              <a:spcBef>
                <a:spcPct val="0"/>
              </a:spcBef>
              <a:buNone/>
            </a:pPr>
            <a:r>
              <a:rPr lang="en-US" altLang="zh-CN" sz="1800" err="1">
                <a:solidFill>
                  <a:schemeClr val="folHlink"/>
                </a:solidFill>
              </a:rPr>
              <a:t>    cout</a:t>
            </a:r>
            <a:r>
              <a:rPr lang="en-US" altLang="zh-CN" sz="1800" dirty="0">
                <a:solidFill>
                  <a:schemeClr val="folHlink"/>
                </a:solidFill>
              </a:rPr>
              <a:t> &lt;&lt; "</a:t>
            </a:r>
            <a:r>
              <a:rPr lang="zh-CN" altLang="en-US" sz="1800" dirty="0">
                <a:solidFill>
                  <a:schemeClr val="folHlink"/>
                </a:solidFill>
              </a:rPr>
              <a:t>测试关系表达式的值</a:t>
            </a:r>
            <a:r>
              <a:rPr lang="en-US" altLang="zh-CN" sz="1800" err="1">
                <a:solidFill>
                  <a:schemeClr val="folHlink"/>
                </a:solidFill>
              </a:rPr>
              <a:t>\n\n</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"2 &gt; 1 \t" &lt;&lt; (2 &gt; 1)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"1 &gt;= 0 \t" &lt;&lt; (1 &gt;= 0)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"3.24 &lt;= 2.98 \t" &lt;&lt; (3.24 &lt;= 2.98)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"6 &lt;= 12 / 2 \t" &lt;&lt; ( 6 &lt;= 12 / 2)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"5 == 3 + 1 \t" &lt;&lt; (5 == 3 + 1 )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"10 != 2 * 5 \t" &lt;&lt; (10 != 2*5) &lt;&lt; endl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a:solidFill>
                  <a:schemeClr val="folHlink"/>
                </a:solidFill>
              </a:rPr>
              <a:t>    </a:t>
            </a:r>
            <a:endParaRPr lang="en-US" altLang="zh-CN" sz="1800">
              <a:solidFill>
                <a:schemeClr val="folHlink"/>
              </a:solidFill>
            </a:endParaRPr>
          </a:p>
          <a:p>
            <a:pPr>
              <a:spcBef>
                <a:spcPct val="0"/>
              </a:spcBef>
              <a:buNone/>
            </a:pPr>
            <a:r>
              <a:rPr lang="en-US" altLang="zh-CN" sz="1800" err="1">
                <a:solidFill>
                  <a:schemeClr val="folHlink"/>
                </a:solidFill>
              </a:rPr>
              <a:t>    int</a:t>
            </a:r>
            <a:r>
              <a:rPr lang="en-US" altLang="zh-CN" sz="1800">
                <a:solidFill>
                  <a:schemeClr val="folHlink"/>
                </a:solidFill>
              </a:rPr>
              <a:t> k = 10;</a:t>
            </a:r>
            <a:endParaRPr lang="en-US" altLang="zh-CN" sz="1800">
              <a:solidFill>
                <a:schemeClr val="folHlink"/>
              </a:solidFill>
            </a:endParaRPr>
          </a:p>
          <a:p>
            <a:pPr>
              <a:spcBef>
                <a:spcPct val="0"/>
              </a:spcBef>
              <a:buNone/>
            </a:pPr>
            <a:r>
              <a:rPr lang="en-US" altLang="zh-CN" sz="1800" err="1">
                <a:solidFill>
                  <a:schemeClr val="folHlink"/>
                </a:solidFill>
              </a:rPr>
              <a:t>    cout &lt;&lt; "k = " &lt;&lt; k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"k &gt; 100 \t" &lt;&lt; (k &gt; 100)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"k &gt;= 10 \t" &lt;&lt; (k &gt;= 10)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err="1">
                <a:solidFill>
                  <a:schemeClr val="folHlink"/>
                </a:solidFill>
              </a:rPr>
              <a:t>    cout &lt;&lt; "k == 10 \t" &lt;&lt; (k == 10) &lt;&lt; endl</a:t>
            </a:r>
            <a:r>
              <a:rPr lang="en-US" altLang="zh-CN" sz="1800">
                <a:solidFill>
                  <a:schemeClr val="folHlink"/>
                </a:solidFill>
              </a:rPr>
              <a:t>;</a:t>
            </a:r>
            <a:endParaRPr lang="en-US" altLang="zh-CN" sz="1800">
              <a:solidFill>
                <a:schemeClr val="folHlink"/>
              </a:solidFill>
            </a:endParaRPr>
          </a:p>
          <a:p>
            <a:pPr>
              <a:spcBef>
                <a:spcPct val="0"/>
              </a:spcBef>
              <a:buNone/>
            </a:pPr>
            <a:endParaRPr lang="en-US" altLang="zh-CN" sz="1800">
              <a:solidFill>
                <a:schemeClr val="folHlink"/>
              </a:solidFill>
            </a:endParaRPr>
          </a:p>
          <a:p>
            <a:pPr>
              <a:spcBef>
                <a:spcPct val="0"/>
              </a:spcBef>
              <a:buNone/>
            </a:pPr>
            <a:r>
              <a:rPr lang="en-US" altLang="zh-CN" sz="1800" err="1">
                <a:solidFill>
                  <a:schemeClr val="folHlink"/>
                </a:solidFill>
              </a:rPr>
              <a:t>    bool</a:t>
            </a:r>
            <a:r>
              <a:rPr lang="en-US" altLang="zh-CN" sz="1800">
                <a:solidFill>
                  <a:schemeClr val="folHlink"/>
                </a:solidFill>
              </a:rPr>
              <a:t> logic = true;  //</a:t>
            </a:r>
            <a:r>
              <a:rPr lang="zh-CN" altLang="en-US" sz="1800">
                <a:solidFill>
                  <a:schemeClr val="folHlink"/>
                </a:solidFill>
              </a:rPr>
              <a:t>定义 </a:t>
            </a:r>
            <a:r>
              <a:rPr lang="en-US" altLang="zh-CN" sz="1800">
                <a:solidFill>
                  <a:schemeClr val="folHlink"/>
                </a:solidFill>
              </a:rPr>
              <a:t>bool </a:t>
            </a:r>
            <a:r>
              <a:rPr lang="zh-CN" altLang="en-US" sz="1800">
                <a:solidFill>
                  <a:schemeClr val="folHlink"/>
                </a:solidFill>
              </a:rPr>
              <a:t>类型的变量</a:t>
            </a:r>
            <a:endParaRPr lang="en-US" altLang="zh-CN" sz="1800">
              <a:solidFill>
                <a:schemeClr val="folHlink"/>
              </a:solidFill>
            </a:endParaRPr>
          </a:p>
          <a:p>
            <a:pPr>
              <a:spcBef>
                <a:spcPct val="0"/>
              </a:spcBef>
              <a:buNone/>
            </a:pPr>
            <a:r>
              <a:rPr lang="en-US" altLang="zh-CN" sz="1800">
                <a:solidFill>
                  <a:schemeClr val="folHlink"/>
                </a:solidFill>
              </a:rPr>
              <a:t>    logic = (k &gt; 10);</a:t>
            </a:r>
            <a:endParaRPr lang="en-US" altLang="zh-CN" sz="1800">
              <a:solidFill>
                <a:schemeClr val="folHlink"/>
              </a:solidFill>
            </a:endParaRPr>
          </a:p>
          <a:p>
            <a:pPr>
              <a:spcBef>
                <a:spcPct val="0"/>
              </a:spcBef>
              <a:buNone/>
            </a:pPr>
            <a:r>
              <a:rPr lang="en-US" altLang="zh-CN" sz="1800" err="1">
                <a:solidFill>
                  <a:schemeClr val="folHlink"/>
                </a:solidFill>
              </a:rPr>
              <a:t>    cout &lt;&lt; "logic= " &lt;&lt; logic &lt;&lt; endl</a:t>
            </a:r>
            <a:r>
              <a:rPr lang="en-US" altLang="zh-CN" sz="1800">
                <a:solidFill>
                  <a:schemeClr val="folHlink"/>
                </a:solidFill>
              </a:rPr>
              <a:t>;</a:t>
            </a:r>
            <a:endParaRPr lang="en-US" altLang="zh-CN" sz="1800">
              <a:solidFill>
                <a:schemeClr val="folHlink"/>
              </a:solidFill>
            </a:endParaRPr>
          </a:p>
          <a:p>
            <a:pPr>
              <a:spcBef>
                <a:spcPct val="0"/>
              </a:spcBef>
              <a:buNone/>
            </a:pPr>
            <a:r>
              <a:rPr lang="en-US" altLang="zh-CN" sz="1800">
                <a:solidFill>
                  <a:schemeClr val="folHlink"/>
                </a:solidFill>
              </a:rPr>
              <a:t>    return 0;</a:t>
            </a:r>
            <a:endParaRPr lang="en-US" altLang="zh-CN" sz="1800">
              <a:solidFill>
                <a:schemeClr val="folHlink"/>
              </a:solidFill>
            </a:endParaRPr>
          </a:p>
          <a:p>
            <a:pPr>
              <a:spcBef>
                <a:spcPct val="0"/>
              </a:spcBef>
              <a:buNone/>
            </a:pPr>
            <a:r>
              <a:rPr lang="en-US" altLang="zh-CN" sz="1800">
                <a:solidFill>
                  <a:schemeClr val="folHlink"/>
                </a:solidFill>
              </a:rPr>
              <a:t>}</a:t>
            </a:r>
            <a:endParaRPr lang="en-US" altLang="zh-CN" sz="1800">
              <a:solidFill>
                <a:schemeClr val="folHlink"/>
              </a:solidFill>
            </a:endParaRPr>
          </a:p>
        </p:txBody>
      </p:sp>
      <p:sp>
        <p:nvSpPr>
          <p:cNvPr id="3" name="文本框 2"/>
          <p:cNvSpPr txBox="1"/>
          <p:nvPr/>
        </p:nvSpPr>
        <p:spPr>
          <a:xfrm>
            <a:off x="5024755" y="4900295"/>
            <a:ext cx="3651250" cy="1198880"/>
          </a:xfrm>
          <a:prstGeom prst="rect">
            <a:avLst/>
          </a:prstGeom>
          <a:solidFill>
            <a:schemeClr val="accent1"/>
          </a:solidFill>
        </p:spPr>
        <p:txBody>
          <a:bodyPr wrap="square" rtlCol="0">
            <a:spAutoFit/>
          </a:bodyPr>
          <a:lstStyle/>
          <a:p>
            <a:r>
              <a:rPr lang="zh-CN" altLang="en-US">
                <a:latin typeface="楷体" panose="02010609060101010101" pitchFamily="49" charset="-122"/>
                <a:ea typeface="楷体" panose="02010609060101010101" pitchFamily="49" charset="-122"/>
              </a:rPr>
              <a:t>同学们应该自己动脑筋，写一些复杂的关系表达式，求值看看结果。</a:t>
            </a:r>
            <a:endParaRPr lang="zh-CN" altLang="en-US">
              <a:latin typeface="楷体" panose="02010609060101010101" pitchFamily="49" charset="-122"/>
              <a:ea typeface="楷体" panose="02010609060101010101" pitchFamily="49" charset="-122"/>
            </a:endParaRPr>
          </a:p>
        </p:txBody>
      </p:sp>
    </p:spTree>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03426" name="文本框 103425"/>
          <p:cNvSpPr txBox="1"/>
          <p:nvPr/>
        </p:nvSpPr>
        <p:spPr>
          <a:xfrm>
            <a:off x="612140" y="981075"/>
            <a:ext cx="7943850" cy="1168400"/>
          </a:xfrm>
          <a:prstGeom prst="rect">
            <a:avLst/>
          </a:prstGeom>
          <a:solidFill>
            <a:schemeClr val="accent1"/>
          </a:solidFill>
          <a:ln w="9525">
            <a:noFill/>
          </a:ln>
        </p:spPr>
        <p:txBody>
          <a:bodyPr wrap="square">
            <a:spAutoFit/>
          </a:bodyPr>
          <a:lstStyle/>
          <a:p>
            <a:pPr algn="l">
              <a:spcBef>
                <a:spcPct val="50000"/>
              </a:spcBef>
            </a:pPr>
            <a:r>
              <a:rPr lang="zh-CN" altLang="en-US" sz="2800" b="1" dirty="0">
                <a:latin typeface="+mn-lt"/>
                <a:ea typeface="新宋体" panose="02010609030101010101" pitchFamily="49" charset="-122"/>
                <a:cs typeface="+mn-lt"/>
              </a:rPr>
              <a:t>三个逻辑运算符：</a:t>
            </a:r>
            <a:r>
              <a:rPr lang="en-US" altLang="zh-CN" sz="2800" b="1" dirty="0">
                <a:latin typeface="+mn-lt"/>
                <a:ea typeface="新宋体" panose="02010609030101010101" pitchFamily="49" charset="-122"/>
                <a:cs typeface="+mn-lt"/>
              </a:rPr>
              <a:t> </a:t>
            </a:r>
            <a:r>
              <a:rPr lang="en-US" altLang="zh-CN" sz="2800" b="1">
                <a:solidFill>
                  <a:schemeClr val="accent2"/>
                </a:solidFill>
                <a:latin typeface="+mn-lt"/>
                <a:ea typeface="新宋体" panose="02010609030101010101" pitchFamily="49" charset="-122"/>
                <a:cs typeface="+mn-lt"/>
              </a:rPr>
              <a:t>&amp;&amp;              ||               </a:t>
            </a:r>
            <a:r>
              <a:rPr lang="zh-CN" altLang="en-US" sz="2800" b="1" dirty="0">
                <a:latin typeface="+mn-lt"/>
                <a:ea typeface="新宋体" panose="02010609030101010101" pitchFamily="49" charset="-122"/>
                <a:cs typeface="+mn-lt"/>
                <a:sym typeface="+mn-ea"/>
              </a:rPr>
              <a:t> </a:t>
            </a:r>
            <a:r>
              <a:rPr lang="en-US" altLang="zh-CN" sz="2800" b="1">
                <a:solidFill>
                  <a:schemeClr val="hlink"/>
                </a:solidFill>
                <a:latin typeface="+mn-lt"/>
                <a:ea typeface="新宋体" panose="02010609030101010101" pitchFamily="49" charset="-122"/>
                <a:cs typeface="+mn-lt"/>
              </a:rPr>
              <a:t> </a:t>
            </a:r>
            <a:r>
              <a:rPr lang="en-US" altLang="zh-CN" sz="2800" b="1">
                <a:solidFill>
                  <a:schemeClr val="accent2"/>
                </a:solidFill>
                <a:latin typeface="+mn-lt"/>
                <a:ea typeface="新宋体" panose="02010609030101010101" pitchFamily="49" charset="-122"/>
                <a:cs typeface="+mn-lt"/>
                <a:sym typeface="+mn-ea"/>
              </a:rPr>
              <a:t>!</a:t>
            </a:r>
            <a:endParaRPr lang="en-US" altLang="zh-CN" sz="2800" b="1">
              <a:solidFill>
                <a:schemeClr val="accent2"/>
              </a:solidFill>
              <a:latin typeface="+mn-lt"/>
              <a:ea typeface="新宋体" panose="02010609030101010101" pitchFamily="49" charset="-122"/>
              <a:cs typeface="+mn-lt"/>
              <a:sym typeface="+mn-ea"/>
            </a:endParaRPr>
          </a:p>
          <a:p>
            <a:pPr algn="l">
              <a:spcBef>
                <a:spcPct val="50000"/>
              </a:spcBef>
            </a:pPr>
            <a:r>
              <a:rPr lang="en-US" altLang="zh-CN" sz="2800" b="1">
                <a:solidFill>
                  <a:schemeClr val="accent2"/>
                </a:solidFill>
                <a:latin typeface="+mn-lt"/>
                <a:ea typeface="新宋体" panose="02010609030101010101" pitchFamily="49" charset="-122"/>
                <a:cs typeface="+mn-lt"/>
                <a:sym typeface="+mn-ea"/>
              </a:rPr>
              <a:t>                             </a:t>
            </a:r>
            <a:r>
              <a:rPr lang="zh-CN" altLang="en-US" sz="2800" b="1" dirty="0">
                <a:latin typeface="+mn-lt"/>
                <a:ea typeface="新宋体" panose="02010609030101010101" pitchFamily="49" charset="-122"/>
                <a:cs typeface="+mn-lt"/>
              </a:rPr>
              <a:t>并且</a:t>
            </a:r>
            <a:r>
              <a:rPr lang="en-US" altLang="zh-CN" sz="2800" b="1" dirty="0">
                <a:solidFill>
                  <a:schemeClr val="accent2"/>
                </a:solidFill>
                <a:latin typeface="+mn-lt"/>
                <a:ea typeface="新宋体" panose="02010609030101010101" pitchFamily="49" charset="-122"/>
                <a:cs typeface="+mn-lt"/>
              </a:rPr>
              <a:t>(</a:t>
            </a:r>
            <a:r>
              <a:rPr lang="zh-CN" altLang="en-US" sz="2800" b="1" dirty="0">
                <a:solidFill>
                  <a:schemeClr val="accent2"/>
                </a:solidFill>
                <a:latin typeface="+mn-lt"/>
                <a:ea typeface="新宋体" panose="02010609030101010101" pitchFamily="49" charset="-122"/>
                <a:cs typeface="+mn-lt"/>
              </a:rPr>
              <a:t>与</a:t>
            </a:r>
            <a:r>
              <a:rPr lang="en-US" altLang="zh-CN" sz="2800" b="1">
                <a:solidFill>
                  <a:schemeClr val="accent2"/>
                </a:solidFill>
                <a:latin typeface="+mn-lt"/>
                <a:ea typeface="新宋体" panose="02010609030101010101" pitchFamily="49" charset="-122"/>
                <a:cs typeface="+mn-lt"/>
              </a:rPr>
              <a:t>)</a:t>
            </a:r>
            <a:r>
              <a:rPr lang="en-US" altLang="zh-CN" sz="2800" b="1">
                <a:solidFill>
                  <a:schemeClr val="hlink"/>
                </a:solidFill>
                <a:latin typeface="+mn-lt"/>
                <a:ea typeface="新宋体" panose="02010609030101010101" pitchFamily="49" charset="-122"/>
                <a:cs typeface="+mn-lt"/>
              </a:rPr>
              <a:t>     </a:t>
            </a:r>
            <a:r>
              <a:rPr lang="zh-CN" altLang="en-US" sz="2800" b="1" dirty="0">
                <a:latin typeface="+mn-lt"/>
                <a:ea typeface="新宋体" panose="02010609030101010101" pitchFamily="49" charset="-122"/>
                <a:cs typeface="+mn-lt"/>
              </a:rPr>
              <a:t>或者</a:t>
            </a:r>
            <a:r>
              <a:rPr lang="en-US" altLang="zh-CN" sz="2800" b="1" dirty="0">
                <a:solidFill>
                  <a:schemeClr val="accent2"/>
                </a:solidFill>
                <a:latin typeface="+mn-lt"/>
                <a:ea typeface="新宋体" panose="02010609030101010101" pitchFamily="49" charset="-122"/>
                <a:cs typeface="+mn-lt"/>
              </a:rPr>
              <a:t>(</a:t>
            </a:r>
            <a:r>
              <a:rPr lang="zh-CN" altLang="en-US" sz="2800" b="1" dirty="0">
                <a:solidFill>
                  <a:schemeClr val="accent2"/>
                </a:solidFill>
                <a:latin typeface="+mn-lt"/>
                <a:ea typeface="新宋体" panose="02010609030101010101" pitchFamily="49" charset="-122"/>
                <a:cs typeface="+mn-lt"/>
              </a:rPr>
              <a:t>或</a:t>
            </a:r>
            <a:r>
              <a:rPr lang="en-US" altLang="zh-CN" sz="2800" b="1">
                <a:solidFill>
                  <a:schemeClr val="accent2"/>
                </a:solidFill>
                <a:latin typeface="+mn-lt"/>
                <a:ea typeface="新宋体" panose="02010609030101010101" pitchFamily="49" charset="-122"/>
                <a:cs typeface="+mn-lt"/>
              </a:rPr>
              <a:t>) </a:t>
            </a:r>
            <a:r>
              <a:rPr lang="en-US" altLang="zh-CN" sz="2800" b="1">
                <a:solidFill>
                  <a:schemeClr val="hlink"/>
                </a:solidFill>
                <a:latin typeface="+mn-lt"/>
                <a:ea typeface="新宋体" panose="02010609030101010101" pitchFamily="49" charset="-122"/>
                <a:cs typeface="+mn-lt"/>
              </a:rPr>
              <a:t>    </a:t>
            </a:r>
            <a:r>
              <a:rPr lang="zh-CN" altLang="en-US" sz="2800" b="1" dirty="0">
                <a:latin typeface="+mn-lt"/>
                <a:ea typeface="新宋体" panose="02010609030101010101" pitchFamily="49" charset="-122"/>
                <a:cs typeface="+mn-lt"/>
                <a:sym typeface="+mn-ea"/>
              </a:rPr>
              <a:t>否定</a:t>
            </a:r>
            <a:r>
              <a:rPr lang="en-US" altLang="zh-CN" sz="2800" b="1" dirty="0">
                <a:solidFill>
                  <a:schemeClr val="accent2"/>
                </a:solidFill>
                <a:latin typeface="+mn-lt"/>
                <a:ea typeface="新宋体" panose="02010609030101010101" pitchFamily="49" charset="-122"/>
                <a:cs typeface="+mn-lt"/>
                <a:sym typeface="+mn-ea"/>
              </a:rPr>
              <a:t>(</a:t>
            </a:r>
            <a:r>
              <a:rPr lang="zh-CN" altLang="en-US" sz="2800" b="1" dirty="0">
                <a:solidFill>
                  <a:schemeClr val="accent2"/>
                </a:solidFill>
                <a:latin typeface="+mn-lt"/>
                <a:ea typeface="新宋体" panose="02010609030101010101" pitchFamily="49" charset="-122"/>
                <a:cs typeface="+mn-lt"/>
                <a:sym typeface="+mn-ea"/>
              </a:rPr>
              <a:t>非</a:t>
            </a:r>
            <a:r>
              <a:rPr lang="en-US" altLang="zh-CN" sz="2800" b="1">
                <a:solidFill>
                  <a:schemeClr val="accent2"/>
                </a:solidFill>
                <a:latin typeface="+mn-lt"/>
                <a:ea typeface="新宋体" panose="02010609030101010101" pitchFamily="49" charset="-122"/>
                <a:cs typeface="+mn-lt"/>
                <a:sym typeface="+mn-ea"/>
              </a:rPr>
              <a:t>)</a:t>
            </a:r>
            <a:endParaRPr lang="en-US" altLang="zh-CN" sz="2800" b="1" dirty="0">
              <a:solidFill>
                <a:schemeClr val="accent2"/>
              </a:solidFill>
              <a:latin typeface="+mn-lt"/>
              <a:ea typeface="新宋体" panose="02010609030101010101" pitchFamily="49" charset="-122"/>
              <a:cs typeface="+mn-lt"/>
              <a:sym typeface="+mn-ea"/>
            </a:endParaRPr>
          </a:p>
        </p:txBody>
      </p:sp>
      <p:sp>
        <p:nvSpPr>
          <p:cNvPr id="103427" name="文本框 103426"/>
          <p:cNvSpPr txBox="1"/>
          <p:nvPr/>
        </p:nvSpPr>
        <p:spPr>
          <a:xfrm>
            <a:off x="395605" y="2781300"/>
            <a:ext cx="8172450" cy="3492500"/>
          </a:xfrm>
          <a:prstGeom prst="rect">
            <a:avLst/>
          </a:prstGeom>
          <a:noFill/>
          <a:ln w="9525">
            <a:noFill/>
          </a:ln>
        </p:spPr>
        <p:txBody>
          <a:bodyPr wrap="square">
            <a:noAutofit/>
          </a:bodyPr>
          <a:lstStyle/>
          <a:p>
            <a:pPr marL="457200" indent="-457200" algn="l">
              <a:spcBef>
                <a:spcPct val="50000"/>
              </a:spcBef>
              <a:buFont typeface="Wingdings" panose="05000000000000000000" charset="0"/>
              <a:buChar char="l"/>
            </a:pPr>
            <a:r>
              <a:rPr lang="zh-CN" altLang="en-US" sz="2800" b="1" dirty="0">
                <a:solidFill>
                  <a:schemeClr val="folHlink"/>
                </a:solidFill>
                <a:latin typeface="Cambria" panose="02040503050406030204" pitchFamily="18" charset="0"/>
                <a:ea typeface="新宋体" panose="02010609030101010101" pitchFamily="49" charset="-122"/>
              </a:rPr>
              <a:t>表达式</a:t>
            </a:r>
            <a:r>
              <a:rPr lang="en-US" altLang="zh-CN" sz="2800" b="1">
                <a:solidFill>
                  <a:schemeClr val="folHlink"/>
                </a:solidFill>
                <a:latin typeface="Cambria" panose="02040503050406030204" pitchFamily="18" charset="0"/>
                <a:ea typeface="新宋体" panose="02010609030101010101" pitchFamily="49" charset="-122"/>
              </a:rPr>
              <a:t>1</a:t>
            </a:r>
            <a:r>
              <a:rPr lang="en-US" altLang="zh-CN" sz="2800" b="1">
                <a:solidFill>
                  <a:schemeClr val="hlink"/>
                </a:solidFill>
                <a:latin typeface="Cambria" panose="02040503050406030204" pitchFamily="18" charset="0"/>
                <a:ea typeface="新宋体" panose="02010609030101010101" pitchFamily="49" charset="-122"/>
              </a:rPr>
              <a:t> </a:t>
            </a:r>
            <a:r>
              <a:rPr lang="en-US" altLang="zh-CN" sz="2800" b="1">
                <a:solidFill>
                  <a:schemeClr val="accent2"/>
                </a:solidFill>
                <a:latin typeface="Cambria" panose="02040503050406030204" pitchFamily="18" charset="0"/>
                <a:ea typeface="新宋体" panose="02010609030101010101" pitchFamily="49" charset="-122"/>
              </a:rPr>
              <a:t>&amp;&amp;</a:t>
            </a:r>
            <a:r>
              <a:rPr lang="en-US" altLang="zh-CN" sz="2800" b="1">
                <a:solidFill>
                  <a:schemeClr val="hlink"/>
                </a:solidFill>
                <a:latin typeface="Cambria" panose="02040503050406030204" pitchFamily="18" charset="0"/>
                <a:ea typeface="新宋体" panose="02010609030101010101" pitchFamily="49" charset="-122"/>
              </a:rPr>
              <a:t> </a:t>
            </a:r>
            <a:r>
              <a:rPr lang="zh-CN" altLang="en-US" sz="2800" b="1" dirty="0">
                <a:solidFill>
                  <a:schemeClr val="folHlink"/>
                </a:solidFill>
                <a:latin typeface="Cambria" panose="02040503050406030204" pitchFamily="18" charset="0"/>
                <a:ea typeface="新宋体" panose="02010609030101010101" pitchFamily="49" charset="-122"/>
              </a:rPr>
              <a:t>表达式</a:t>
            </a:r>
            <a:r>
              <a:rPr lang="en-US" altLang="zh-CN" sz="2800" b="1">
                <a:solidFill>
                  <a:schemeClr val="folHlink"/>
                </a:solidFill>
                <a:latin typeface="Cambria" panose="02040503050406030204" pitchFamily="18" charset="0"/>
                <a:ea typeface="新宋体" panose="02010609030101010101" pitchFamily="49" charset="-122"/>
              </a:rPr>
              <a:t>2</a:t>
            </a:r>
            <a:endParaRPr lang="en-US" altLang="zh-CN" sz="2800" b="1">
              <a:solidFill>
                <a:schemeClr val="folHlink"/>
              </a:solidFill>
              <a:latin typeface="Cambria" panose="02040503050406030204" pitchFamily="18" charset="0"/>
              <a:ea typeface="新宋体" panose="02010609030101010101" pitchFamily="49" charset="-122"/>
            </a:endParaRPr>
          </a:p>
          <a:p>
            <a:pPr algn="l"/>
            <a:r>
              <a:rPr lang="en-US" altLang="zh-CN" sz="2800" b="1" dirty="0">
                <a:latin typeface="Cambria" panose="02040503050406030204" pitchFamily="18" charset="0"/>
                <a:ea typeface="新宋体" panose="02010609030101010101" pitchFamily="49" charset="-122"/>
              </a:rPr>
              <a:t>“</a:t>
            </a:r>
            <a:r>
              <a:rPr lang="zh-CN" altLang="en-US" sz="2800" b="1" dirty="0">
                <a:latin typeface="Cambria" panose="02040503050406030204" pitchFamily="18" charset="0"/>
                <a:ea typeface="新宋体" panose="02010609030101010101" pitchFamily="49" charset="-122"/>
              </a:rPr>
              <a:t>与”：两表达式的值都非 </a:t>
            </a:r>
            <a:r>
              <a:rPr lang="en-US" altLang="zh-CN" sz="2800" b="1" dirty="0">
                <a:latin typeface="Cambria" panose="02040503050406030204" pitchFamily="18" charset="0"/>
                <a:ea typeface="新宋体" panose="02010609030101010101" pitchFamily="49" charset="-122"/>
              </a:rPr>
              <a:t>0</a:t>
            </a:r>
            <a:r>
              <a:rPr lang="zh-CN" altLang="en-US" sz="2800" b="1" dirty="0">
                <a:latin typeface="Cambria" panose="02040503050406030204" pitchFamily="18" charset="0"/>
                <a:ea typeface="新宋体" panose="02010609030101010101" pitchFamily="49" charset="-122"/>
              </a:rPr>
              <a:t>，结果为 </a:t>
            </a:r>
            <a:r>
              <a:rPr lang="en-US" altLang="zh-CN" sz="2800" b="1" dirty="0">
                <a:latin typeface="Cambria" panose="02040503050406030204" pitchFamily="18" charset="0"/>
                <a:ea typeface="新宋体" panose="02010609030101010101" pitchFamily="49" charset="-122"/>
              </a:rPr>
              <a:t>1</a:t>
            </a:r>
            <a:r>
              <a:rPr lang="zh-CN" altLang="en-US" sz="2800" b="1" dirty="0">
                <a:latin typeface="Cambria" panose="02040503050406030204" pitchFamily="18" charset="0"/>
                <a:ea typeface="新宋体" panose="02010609030101010101" pitchFamily="49" charset="-122"/>
              </a:rPr>
              <a:t>，否则为 </a:t>
            </a:r>
            <a:r>
              <a:rPr lang="en-US" altLang="zh-CN" sz="2800" b="1">
                <a:latin typeface="Cambria" panose="02040503050406030204" pitchFamily="18" charset="0"/>
                <a:ea typeface="新宋体" panose="02010609030101010101" pitchFamily="49" charset="-122"/>
              </a:rPr>
              <a:t>0</a:t>
            </a:r>
            <a:endParaRPr lang="en-US" altLang="zh-CN" sz="2800" b="1">
              <a:latin typeface="Cambria" panose="02040503050406030204" pitchFamily="18" charset="0"/>
              <a:ea typeface="新宋体" panose="02010609030101010101" pitchFamily="49" charset="-122"/>
            </a:endParaRPr>
          </a:p>
          <a:p>
            <a:pPr marL="457200" indent="-457200" algn="l">
              <a:spcBef>
                <a:spcPct val="50000"/>
              </a:spcBef>
              <a:buFont typeface="Wingdings" panose="05000000000000000000" charset="0"/>
              <a:buChar char="l"/>
            </a:pPr>
            <a:r>
              <a:rPr lang="zh-CN" altLang="en-US" sz="2800" b="1" dirty="0">
                <a:solidFill>
                  <a:schemeClr val="folHlink"/>
                </a:solidFill>
                <a:latin typeface="Cambria" panose="02040503050406030204" pitchFamily="18" charset="0"/>
                <a:ea typeface="新宋体" panose="02010609030101010101" pitchFamily="49" charset="-122"/>
              </a:rPr>
              <a:t>表达式</a:t>
            </a:r>
            <a:r>
              <a:rPr lang="en-US" altLang="zh-CN" sz="2800" b="1">
                <a:solidFill>
                  <a:schemeClr val="folHlink"/>
                </a:solidFill>
                <a:latin typeface="Cambria" panose="02040503050406030204" pitchFamily="18" charset="0"/>
                <a:ea typeface="新宋体" panose="02010609030101010101" pitchFamily="49" charset="-122"/>
              </a:rPr>
              <a:t>1 </a:t>
            </a:r>
            <a:r>
              <a:rPr lang="en-US" altLang="zh-CN" sz="2800" b="1">
                <a:solidFill>
                  <a:schemeClr val="accent2"/>
                </a:solidFill>
                <a:latin typeface="Cambria" panose="02040503050406030204" pitchFamily="18" charset="0"/>
                <a:ea typeface="新宋体" panose="02010609030101010101" pitchFamily="49" charset="-122"/>
              </a:rPr>
              <a:t>|| </a:t>
            </a:r>
            <a:r>
              <a:rPr lang="zh-CN" altLang="en-US" sz="2800" b="1" dirty="0">
                <a:solidFill>
                  <a:schemeClr val="folHlink"/>
                </a:solidFill>
                <a:latin typeface="Cambria" panose="02040503050406030204" pitchFamily="18" charset="0"/>
                <a:ea typeface="新宋体" panose="02010609030101010101" pitchFamily="49" charset="-122"/>
              </a:rPr>
              <a:t>表达式</a:t>
            </a:r>
            <a:r>
              <a:rPr lang="en-US" altLang="zh-CN" sz="2800" b="1">
                <a:solidFill>
                  <a:schemeClr val="folHlink"/>
                </a:solidFill>
                <a:latin typeface="Cambria" panose="02040503050406030204" pitchFamily="18" charset="0"/>
                <a:ea typeface="新宋体" panose="02010609030101010101" pitchFamily="49" charset="-122"/>
              </a:rPr>
              <a:t>2</a:t>
            </a:r>
            <a:endParaRPr lang="en-US" altLang="zh-CN" sz="2800" b="1">
              <a:solidFill>
                <a:schemeClr val="folHlink"/>
              </a:solidFill>
              <a:latin typeface="Cambria" panose="02040503050406030204" pitchFamily="18" charset="0"/>
              <a:ea typeface="新宋体" panose="02010609030101010101" pitchFamily="49" charset="-122"/>
            </a:endParaRPr>
          </a:p>
          <a:p>
            <a:pPr algn="l"/>
            <a:r>
              <a:rPr lang="en-US" altLang="zh-CN" sz="2800" b="1" dirty="0">
                <a:latin typeface="Cambria" panose="02040503050406030204" pitchFamily="18" charset="0"/>
                <a:ea typeface="新宋体" panose="02010609030101010101" pitchFamily="49" charset="-122"/>
              </a:rPr>
              <a:t> “</a:t>
            </a:r>
            <a:r>
              <a:rPr lang="zh-CN" altLang="en-US" sz="2800" b="1" dirty="0">
                <a:latin typeface="Cambria" panose="02040503050406030204" pitchFamily="18" charset="0"/>
                <a:ea typeface="新宋体" panose="02010609030101010101" pitchFamily="49" charset="-122"/>
              </a:rPr>
              <a:t>或”：两表达式的值只要有一个非</a:t>
            </a:r>
            <a:r>
              <a:rPr lang="en-US" altLang="zh-CN" sz="2800" b="1" dirty="0">
                <a:latin typeface="Cambria" panose="02040503050406030204" pitchFamily="18" charset="0"/>
                <a:ea typeface="新宋体" panose="02010609030101010101" pitchFamily="49" charset="-122"/>
              </a:rPr>
              <a:t>0</a:t>
            </a:r>
            <a:r>
              <a:rPr lang="zh-CN" altLang="en-US" sz="2800" b="1" dirty="0">
                <a:latin typeface="Cambria" panose="02040503050406030204" pitchFamily="18" charset="0"/>
                <a:ea typeface="新宋体" panose="02010609030101010101" pitchFamily="49" charset="-122"/>
              </a:rPr>
              <a:t>，结果为</a:t>
            </a:r>
            <a:r>
              <a:rPr lang="en-US" altLang="zh-CN" sz="2800" b="1" dirty="0">
                <a:latin typeface="Cambria" panose="02040503050406030204" pitchFamily="18" charset="0"/>
                <a:ea typeface="新宋体" panose="02010609030101010101" pitchFamily="49" charset="-122"/>
              </a:rPr>
              <a:t>1</a:t>
            </a:r>
            <a:r>
              <a:rPr lang="zh-CN" altLang="en-US" sz="2800" b="1" dirty="0">
                <a:latin typeface="Cambria" panose="02040503050406030204" pitchFamily="18" charset="0"/>
                <a:ea typeface="新宋体" panose="02010609030101010101" pitchFamily="49" charset="-122"/>
              </a:rPr>
              <a:t>。否则为</a:t>
            </a:r>
            <a:r>
              <a:rPr lang="en-US" altLang="zh-CN" sz="2800" b="1" dirty="0">
                <a:latin typeface="Cambria" panose="02040503050406030204" pitchFamily="18" charset="0"/>
                <a:ea typeface="新宋体" panose="02010609030101010101" pitchFamily="49" charset="-122"/>
              </a:rPr>
              <a:t>0</a:t>
            </a:r>
            <a:r>
              <a:rPr lang="zh-CN" altLang="en-US" sz="2800" b="1" dirty="0">
                <a:latin typeface="Cambria" panose="02040503050406030204" pitchFamily="18" charset="0"/>
                <a:ea typeface="新宋体" panose="02010609030101010101" pitchFamily="49" charset="-122"/>
              </a:rPr>
              <a:t>。</a:t>
            </a:r>
            <a:endParaRPr lang="en-US" altLang="zh-CN" sz="2800" b="1">
              <a:latin typeface="Cambria" panose="02040503050406030204" pitchFamily="18" charset="0"/>
              <a:ea typeface="新宋体" panose="02010609030101010101" pitchFamily="49" charset="-122"/>
            </a:endParaRPr>
          </a:p>
          <a:p>
            <a:pPr marL="457200" indent="-457200" algn="l">
              <a:lnSpc>
                <a:spcPct val="100000"/>
              </a:lnSpc>
              <a:spcBef>
                <a:spcPts val="1200"/>
              </a:spcBef>
              <a:spcAft>
                <a:spcPts val="0"/>
              </a:spcAft>
              <a:buClr>
                <a:srgbClr val="000000"/>
              </a:buClr>
              <a:buFont typeface="Wingdings" panose="05000000000000000000" charset="0"/>
              <a:buChar char="l"/>
            </a:pPr>
            <a:r>
              <a:rPr lang="en-US" altLang="zh-CN" sz="2800" b="1">
                <a:solidFill>
                  <a:schemeClr val="accent2"/>
                </a:solidFill>
                <a:latin typeface="Cambria" panose="02040503050406030204" pitchFamily="18" charset="0"/>
                <a:ea typeface="新宋体" panose="02010609030101010101" pitchFamily="49" charset="-122"/>
                <a:sym typeface="+mn-ea"/>
              </a:rPr>
              <a:t>! </a:t>
            </a:r>
            <a:r>
              <a:rPr lang="zh-CN" altLang="en-US" sz="2800" b="1" dirty="0">
                <a:solidFill>
                  <a:schemeClr val="folHlink"/>
                </a:solidFill>
                <a:latin typeface="Cambria" panose="02040503050406030204" pitchFamily="18" charset="0"/>
                <a:ea typeface="新宋体" panose="02010609030101010101" pitchFamily="49" charset="-122"/>
                <a:sym typeface="+mn-ea"/>
              </a:rPr>
              <a:t>表达式</a:t>
            </a:r>
            <a:endParaRPr lang="zh-CN" altLang="en-US" sz="2800" b="1" dirty="0">
              <a:solidFill>
                <a:schemeClr val="folHlink"/>
              </a:solidFill>
              <a:latin typeface="Cambria" panose="02040503050406030204" pitchFamily="18" charset="0"/>
              <a:ea typeface="新宋体" panose="02010609030101010101" pitchFamily="49" charset="-122"/>
            </a:endParaRPr>
          </a:p>
          <a:p>
            <a:pPr algn="l"/>
            <a:r>
              <a:rPr lang="zh-CN" altLang="en-US" sz="2800" b="1" dirty="0">
                <a:latin typeface="Cambria" panose="02040503050406030204" pitchFamily="18" charset="0"/>
                <a:ea typeface="新宋体" panose="02010609030101010101" pitchFamily="49" charset="-122"/>
                <a:sym typeface="+mn-ea"/>
              </a:rPr>
              <a:t>“非”：</a:t>
            </a:r>
            <a:r>
              <a:rPr lang="zh-CN" altLang="en-US" sz="2800" b="1" dirty="0">
                <a:solidFill>
                  <a:schemeClr val="folHlink"/>
                </a:solidFill>
                <a:latin typeface="Cambria" panose="02040503050406030204" pitchFamily="18" charset="0"/>
                <a:ea typeface="新宋体" panose="02010609030101010101" pitchFamily="49" charset="-122"/>
                <a:sym typeface="+mn-ea"/>
              </a:rPr>
              <a:t>表达式</a:t>
            </a:r>
            <a:r>
              <a:rPr lang="zh-CN" altLang="en-US" sz="2800" b="1" dirty="0">
                <a:latin typeface="Cambria" panose="02040503050406030204" pitchFamily="18" charset="0"/>
                <a:ea typeface="新宋体" panose="02010609030101010101" pitchFamily="49" charset="-122"/>
                <a:sym typeface="+mn-ea"/>
              </a:rPr>
              <a:t>看作逻辑值，以该值的否定为结果</a:t>
            </a:r>
            <a:endParaRPr lang="en-US" altLang="zh-CN" sz="2800" b="1">
              <a:latin typeface="Cambria" panose="02040503050406030204" pitchFamily="18" charset="0"/>
              <a:ea typeface="新宋体" panose="02010609030101010101" pitchFamily="49" charset="-122"/>
            </a:endParaRPr>
          </a:p>
        </p:txBody>
      </p:sp>
      <p:sp>
        <p:nvSpPr>
          <p:cNvPr id="103428" name="标题 103427"/>
          <p:cNvSpPr>
            <a:spLocks noGrp="1"/>
          </p:cNvSpPr>
          <p:nvPr>
            <p:ph type="title"/>
          </p:nvPr>
        </p:nvSpPr>
        <p:spPr/>
        <p:txBody>
          <a:bodyPr anchor="ctr"/>
          <a:lstStyle/>
          <a:p>
            <a:r>
              <a:rPr lang="en-US" altLang="zh-CN" dirty="0"/>
              <a:t>3.4.2 </a:t>
            </a:r>
            <a:r>
              <a:rPr lang="zh-CN" altLang="en-US" dirty="0"/>
              <a:t>逻辑运算符与逻辑表达式</a:t>
            </a:r>
            <a:endParaRPr lang="zh-CN" altLang="en-US" dirty="0"/>
          </a:p>
        </p:txBody>
      </p:sp>
      <p:sp>
        <p:nvSpPr>
          <p:cNvPr id="3" name="文本框 2"/>
          <p:cNvSpPr txBox="1"/>
          <p:nvPr/>
        </p:nvSpPr>
        <p:spPr>
          <a:xfrm>
            <a:off x="539750" y="2132965"/>
            <a:ext cx="4572000" cy="521970"/>
          </a:xfrm>
          <a:prstGeom prst="rect">
            <a:avLst/>
          </a:prstGeom>
          <a:noFill/>
        </p:spPr>
        <p:txBody>
          <a:bodyPr wrap="square" rtlCol="0" anchor="t">
            <a:spAutoFit/>
          </a:bodyPr>
          <a:p>
            <a:pPr algn="l">
              <a:spcBef>
                <a:spcPct val="50000"/>
              </a:spcBef>
            </a:pPr>
            <a:r>
              <a:rPr lang="en-US" altLang="zh-CN" sz="2800" b="1">
                <a:solidFill>
                  <a:schemeClr val="accent2"/>
                </a:solidFill>
                <a:latin typeface="+mn-lt"/>
                <a:ea typeface="新宋体" panose="02010609030101010101" pitchFamily="49" charset="-122"/>
                <a:cs typeface="+mn-lt"/>
                <a:sym typeface="+mn-ea"/>
              </a:rPr>
              <a:t>&amp;&amp;</a:t>
            </a:r>
            <a:r>
              <a:rPr lang="en-US" altLang="zh-CN" sz="2800" b="1" dirty="0">
                <a:latin typeface="+mn-lt"/>
                <a:ea typeface="新宋体" panose="02010609030101010101" pitchFamily="49" charset="-122"/>
                <a:cs typeface="+mn-lt"/>
                <a:sym typeface="+mn-ea"/>
              </a:rPr>
              <a:t> </a:t>
            </a:r>
            <a:r>
              <a:rPr lang="zh-CN" altLang="en-US" sz="2800" b="1" dirty="0">
                <a:latin typeface="+mn-lt"/>
                <a:ea typeface="新宋体" panose="02010609030101010101" pitchFamily="49" charset="-122"/>
                <a:cs typeface="+mn-lt"/>
                <a:sym typeface="+mn-ea"/>
              </a:rPr>
              <a:t>和 </a:t>
            </a:r>
            <a:r>
              <a:rPr lang="en-US" altLang="zh-CN" sz="2800" b="1">
                <a:solidFill>
                  <a:schemeClr val="accent2"/>
                </a:solidFill>
                <a:latin typeface="+mn-lt"/>
                <a:ea typeface="新宋体" panose="02010609030101010101" pitchFamily="49" charset="-122"/>
                <a:cs typeface="+mn-lt"/>
                <a:sym typeface="+mn-ea"/>
              </a:rPr>
              <a:t>|| </a:t>
            </a:r>
            <a:r>
              <a:rPr lang="zh-CN" altLang="en-US" sz="2800" b="1" dirty="0">
                <a:latin typeface="+mn-lt"/>
                <a:ea typeface="新宋体" panose="02010609030101010101" pitchFamily="49" charset="-122"/>
                <a:cs typeface="+mn-lt"/>
                <a:sym typeface="+mn-ea"/>
              </a:rPr>
              <a:t>是二元，</a:t>
            </a:r>
            <a:r>
              <a:rPr lang="en-US" altLang="zh-CN" sz="2800" b="1">
                <a:solidFill>
                  <a:schemeClr val="accent2"/>
                </a:solidFill>
                <a:latin typeface="+mn-lt"/>
                <a:ea typeface="新宋体" panose="02010609030101010101" pitchFamily="49" charset="-122"/>
                <a:cs typeface="+mn-lt"/>
                <a:sym typeface="+mn-ea"/>
              </a:rPr>
              <a:t>!</a:t>
            </a:r>
            <a:r>
              <a:rPr lang="en-US" altLang="zh-CN" sz="2800" b="1" dirty="0">
                <a:latin typeface="+mn-lt"/>
                <a:ea typeface="新宋体" panose="02010609030101010101" pitchFamily="49" charset="-122"/>
                <a:cs typeface="+mn-lt"/>
                <a:sym typeface="+mn-ea"/>
              </a:rPr>
              <a:t> </a:t>
            </a:r>
            <a:r>
              <a:rPr lang="zh-CN" altLang="en-US" sz="2800" b="1" dirty="0">
                <a:latin typeface="+mn-lt"/>
                <a:ea typeface="新宋体" panose="02010609030101010101" pitchFamily="49" charset="-122"/>
                <a:cs typeface="+mn-lt"/>
                <a:sym typeface="+mn-ea"/>
              </a:rPr>
              <a:t>是一元</a:t>
            </a:r>
            <a:r>
              <a:rPr lang="zh-CN" altLang="en-US" sz="2800" b="1" dirty="0">
                <a:latin typeface="+mn-lt"/>
                <a:ea typeface="新宋体" panose="02010609030101010101" pitchFamily="49" charset="-122"/>
                <a:cs typeface="+mn-lt"/>
                <a:sym typeface="+mn-ea"/>
              </a:rPr>
              <a:t>。</a:t>
            </a:r>
            <a:endParaRPr lang="zh-CN" altLang="en-US" sz="2800" b="1" dirty="0">
              <a:latin typeface="+mn-lt"/>
              <a:ea typeface="新宋体" panose="02010609030101010101" pitchFamily="49" charset="-122"/>
              <a:cs typeface="+mn-lt"/>
              <a:sym typeface="+mn-ea"/>
            </a:endParaRPr>
          </a:p>
        </p:txBody>
      </p:sp>
    </p:spTree>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51908" name="文本框 251907"/>
          <p:cNvSpPr txBox="1"/>
          <p:nvPr/>
        </p:nvSpPr>
        <p:spPr>
          <a:xfrm>
            <a:off x="395288" y="5056188"/>
            <a:ext cx="8280400" cy="519112"/>
          </a:xfrm>
          <a:prstGeom prst="rect">
            <a:avLst/>
          </a:prstGeom>
          <a:noFill/>
          <a:ln w="9525">
            <a:noFill/>
          </a:ln>
        </p:spPr>
        <p:txBody>
          <a:bodyPr>
            <a:spAutoFit/>
          </a:bodyPr>
          <a:lstStyle/>
          <a:p>
            <a:pPr algn="just" eaLnBrk="0" hangingPunct="0">
              <a:spcBef>
                <a:spcPct val="50000"/>
              </a:spcBef>
            </a:pPr>
            <a:endParaRPr sz="2800" b="1" dirty="0">
              <a:latin typeface="Cambria" panose="02040503050406030204" pitchFamily="18" charset="0"/>
              <a:ea typeface="新宋体" panose="02010609030101010101" pitchFamily="49" charset="-122"/>
            </a:endParaRPr>
          </a:p>
        </p:txBody>
      </p:sp>
      <p:sp>
        <p:nvSpPr>
          <p:cNvPr id="251909" name="文本框 251908"/>
          <p:cNvSpPr txBox="1"/>
          <p:nvPr/>
        </p:nvSpPr>
        <p:spPr>
          <a:xfrm>
            <a:off x="467678" y="3861118"/>
            <a:ext cx="8088312" cy="1986280"/>
          </a:xfrm>
          <a:prstGeom prst="rect">
            <a:avLst/>
          </a:prstGeom>
          <a:noFill/>
          <a:ln w="9525">
            <a:noFill/>
          </a:ln>
        </p:spPr>
        <p:txBody>
          <a:bodyPr>
            <a:spAutoFit/>
          </a:bodyPr>
          <a:lstStyle/>
          <a:p>
            <a:pPr algn="just" eaLnBrk="0" hangingPunct="0">
              <a:spcBef>
                <a:spcPct val="20000"/>
              </a:spcBef>
            </a:pPr>
            <a:r>
              <a:rPr lang="en-US" altLang="zh-CN" sz="2800" dirty="0">
                <a:solidFill>
                  <a:schemeClr val="hlink"/>
                </a:solidFill>
                <a:latin typeface="Cambria" panose="02040503050406030204" pitchFamily="18" charset="0"/>
                <a:ea typeface="华文中宋" panose="02010600040101010101" charset="-122"/>
                <a:cs typeface="Cambria" panose="02040503050406030204" pitchFamily="18" charset="0"/>
              </a:rPr>
              <a:t>&amp;&amp; </a:t>
            </a:r>
            <a:r>
              <a:rPr lang="zh-CN" altLang="en-US" sz="2800" dirty="0">
                <a:solidFill>
                  <a:schemeClr val="hlink"/>
                </a:solidFill>
                <a:latin typeface="Cambria" panose="02040503050406030204" pitchFamily="18" charset="0"/>
                <a:ea typeface="华文中宋" panose="02010600040101010101" charset="-122"/>
                <a:cs typeface="Cambria" panose="02040503050406030204" pitchFamily="18" charset="0"/>
              </a:rPr>
              <a:t>和 </a:t>
            </a:r>
            <a:r>
              <a:rPr lang="en-US" altLang="zh-CN" sz="2800" dirty="0">
                <a:solidFill>
                  <a:schemeClr val="hlink"/>
                </a:solidFill>
                <a:latin typeface="Cambria" panose="02040503050406030204" pitchFamily="18" charset="0"/>
                <a:ea typeface="华文中宋" panose="02010600040101010101" charset="-122"/>
                <a:cs typeface="Cambria" panose="02040503050406030204" pitchFamily="18" charset="0"/>
              </a:rPr>
              <a:t>|| </a:t>
            </a:r>
            <a:r>
              <a:rPr lang="zh-CN" altLang="en-US" sz="2800" dirty="0">
                <a:solidFill>
                  <a:schemeClr val="hlink"/>
                </a:solidFill>
                <a:latin typeface="Cambria" panose="02040503050406030204" pitchFamily="18" charset="0"/>
                <a:ea typeface="华文中宋" panose="02010600040101010101" charset="-122"/>
                <a:cs typeface="Cambria" panose="02040503050406030204" pitchFamily="18" charset="0"/>
              </a:rPr>
              <a:t>的计算方式</a:t>
            </a:r>
            <a:r>
              <a:rPr lang="zh-CN" altLang="en-US" sz="2800" dirty="0">
                <a:latin typeface="Cambria" panose="02040503050406030204" pitchFamily="18" charset="0"/>
                <a:ea typeface="华文中宋" panose="02010600040101010101" charset="-122"/>
                <a:cs typeface="Cambria" panose="02040503050406030204" pitchFamily="18" charset="0"/>
              </a:rPr>
              <a:t>：先算左边运算对象，如果可确定结果，右边运算对象将不计算。</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just" eaLnBrk="0" hangingPunct="0">
              <a:spcBef>
                <a:spcPct val="20000"/>
              </a:spcBef>
            </a:pPr>
            <a:r>
              <a:rPr lang="zh-CN" altLang="en-US" sz="2800" dirty="0">
                <a:latin typeface="Cambria" panose="02040503050406030204" pitchFamily="18" charset="0"/>
                <a:ea typeface="华文中宋" panose="02010600040101010101" charset="-122"/>
                <a:cs typeface="Cambria" panose="02040503050406030204" pitchFamily="18" charset="0"/>
              </a:rPr>
              <a:t>例：　</a:t>
            </a:r>
            <a:r>
              <a:rPr lang="en-US" altLang="zh-CN" sz="2800">
                <a:latin typeface="Cambria" panose="02040503050406030204" pitchFamily="18" charset="0"/>
                <a:ea typeface="华文中宋" panose="02010600040101010101" charset="-122"/>
                <a:cs typeface="Cambria" panose="02040503050406030204" pitchFamily="18" charset="0"/>
              </a:rPr>
              <a:t>x != 0.0 &amp;&amp; y/x &gt; 1.0</a:t>
            </a:r>
            <a:endParaRPr lang="en-US" altLang="zh-CN" sz="2800">
              <a:latin typeface="Cambria" panose="02040503050406030204" pitchFamily="18" charset="0"/>
              <a:ea typeface="华文中宋" panose="02010600040101010101" charset="-122"/>
              <a:cs typeface="Cambria" panose="02040503050406030204" pitchFamily="18" charset="0"/>
            </a:endParaRPr>
          </a:p>
          <a:p>
            <a:pPr algn="just" eaLnBrk="0" hangingPunct="0">
              <a:spcBef>
                <a:spcPct val="20000"/>
              </a:spcBef>
            </a:pPr>
            <a:r>
              <a:rPr lang="zh-CN" altLang="en-US" sz="2800" dirty="0">
                <a:latin typeface="Cambria" panose="02040503050406030204" pitchFamily="18" charset="0"/>
                <a:ea typeface="华文中宋" panose="02010600040101010101" charset="-122"/>
                <a:cs typeface="Cambria" panose="02040503050406030204" pitchFamily="18" charset="0"/>
              </a:rPr>
              <a:t>求值时不会出现除 </a:t>
            </a:r>
            <a:r>
              <a:rPr lang="en-US" altLang="zh-CN" sz="2800" dirty="0">
                <a:latin typeface="Cambria" panose="02040503050406030204" pitchFamily="18" charset="0"/>
                <a:ea typeface="华文中宋" panose="02010600040101010101" charset="-122"/>
                <a:cs typeface="Cambria" panose="02040503050406030204" pitchFamily="18" charset="0"/>
              </a:rPr>
              <a:t>0 </a:t>
            </a:r>
            <a:r>
              <a:rPr lang="zh-CN" altLang="en-US" sz="2800" dirty="0">
                <a:latin typeface="Cambria" panose="02040503050406030204" pitchFamily="18" charset="0"/>
                <a:ea typeface="华文中宋" panose="02010600040101010101" charset="-122"/>
                <a:cs typeface="Cambria" panose="02040503050406030204" pitchFamily="18" charset="0"/>
              </a:rPr>
              <a:t>问题。</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
        <p:nvSpPr>
          <p:cNvPr id="251910" name="矩形 251909"/>
          <p:cNvSpPr/>
          <p:nvPr/>
        </p:nvSpPr>
        <p:spPr>
          <a:xfrm>
            <a:off x="395288" y="836930"/>
            <a:ext cx="8280400" cy="2201545"/>
          </a:xfrm>
          <a:prstGeom prst="rect">
            <a:avLst/>
          </a:prstGeom>
          <a:noFill/>
          <a:ln w="9525">
            <a:noFill/>
          </a:ln>
        </p:spPr>
        <p:txBody>
          <a:bodyPr lIns="92075" tIns="46038" rIns="92075" bIns="46038">
            <a:spAutoFit/>
          </a:bodyPr>
          <a:lstStyle/>
          <a:p>
            <a:pPr algn="l">
              <a:spcBef>
                <a:spcPct val="30000"/>
              </a:spcBef>
            </a:pPr>
            <a:r>
              <a:rPr lang="zh-CN" altLang="en-US" sz="2800" dirty="0">
                <a:latin typeface="Cambria" panose="02040503050406030204" pitchFamily="18" charset="0"/>
                <a:ea typeface="华文中宋" panose="02010600040101010101" charset="-122"/>
                <a:cs typeface="Cambria" panose="02040503050406030204" pitchFamily="18" charset="0"/>
              </a:rPr>
              <a:t>利用逻辑运算符可以描述复杂的关系</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l">
              <a:spcBef>
                <a:spcPct val="30000"/>
              </a:spcBef>
            </a:pPr>
            <a:r>
              <a:rPr lang="en-US" altLang="zh-CN" sz="2800">
                <a:latin typeface="Cambria" panose="02040503050406030204" pitchFamily="18" charset="0"/>
                <a:ea typeface="华文中宋" panose="02010600040101010101" charset="-122"/>
                <a:cs typeface="Cambria" panose="02040503050406030204" pitchFamily="18" charset="0"/>
              </a:rPr>
              <a:t>m &gt; 10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&amp;&amp;</a:t>
            </a:r>
            <a:r>
              <a:rPr lang="en-US" altLang="zh-CN" sz="2800">
                <a:latin typeface="Cambria" panose="02040503050406030204" pitchFamily="18" charset="0"/>
                <a:ea typeface="华文中宋" panose="02010600040101010101" charset="-122"/>
                <a:cs typeface="Cambria" panose="02040503050406030204" pitchFamily="18" charset="0"/>
              </a:rPr>
              <a:t> n &lt; 0        m &gt; 10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t>
            </a:r>
            <a:r>
              <a:rPr lang="en-US" altLang="zh-CN" sz="2800">
                <a:latin typeface="Cambria" panose="02040503050406030204" pitchFamily="18" charset="0"/>
                <a:ea typeface="华文中宋" panose="02010600040101010101" charset="-122"/>
                <a:cs typeface="Cambria" panose="02040503050406030204" pitchFamily="18" charset="0"/>
              </a:rPr>
              <a:t> n &lt; 0</a:t>
            </a:r>
            <a:endParaRPr lang="en-US" altLang="zh-CN" sz="2800">
              <a:latin typeface="Cambria" panose="02040503050406030204" pitchFamily="18" charset="0"/>
              <a:ea typeface="华文中宋" panose="02010600040101010101" charset="-122"/>
              <a:cs typeface="Cambria" panose="02040503050406030204" pitchFamily="18" charset="0"/>
            </a:endParaRPr>
          </a:p>
          <a:p>
            <a:pPr algn="l">
              <a:spcBef>
                <a:spcPct val="30000"/>
              </a:spcBef>
            </a:pPr>
            <a:r>
              <a:rPr lang="en-US" altLang="zh-CN" sz="2800">
                <a:latin typeface="Cambria" panose="02040503050406030204" pitchFamily="18" charset="0"/>
                <a:ea typeface="华文中宋" panose="02010600040101010101" charset="-122"/>
                <a:cs typeface="Cambria" panose="02040503050406030204" pitchFamily="18" charset="0"/>
              </a:rPr>
              <a:t>k &gt;= 3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&amp;&amp;</a:t>
            </a:r>
            <a:r>
              <a:rPr lang="en-US" altLang="zh-CN" sz="2800">
                <a:latin typeface="Cambria" panose="02040503050406030204" pitchFamily="18" charset="0"/>
                <a:ea typeface="华文中宋" panose="02010600040101010101" charset="-122"/>
                <a:cs typeface="Cambria" panose="02040503050406030204" pitchFamily="18" charset="0"/>
              </a:rPr>
              <a:t> k &lt;= 5      k &lt; 3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t>
            </a:r>
            <a:r>
              <a:rPr lang="en-US" altLang="zh-CN" sz="2800">
                <a:latin typeface="Cambria" panose="02040503050406030204" pitchFamily="18" charset="0"/>
                <a:ea typeface="华文中宋" panose="02010600040101010101" charset="-122"/>
                <a:cs typeface="Cambria" panose="02040503050406030204" pitchFamily="18" charset="0"/>
              </a:rPr>
              <a:t> k &gt; 5</a:t>
            </a:r>
            <a:endParaRPr lang="en-US" altLang="zh-CN" sz="2800">
              <a:latin typeface="Cambria" panose="02040503050406030204" pitchFamily="18" charset="0"/>
              <a:ea typeface="华文中宋" panose="02010600040101010101" charset="-122"/>
              <a:cs typeface="Cambria" panose="02040503050406030204" pitchFamily="18" charset="0"/>
            </a:endParaRPr>
          </a:p>
          <a:p>
            <a:pPr algn="l">
              <a:spcBef>
                <a:spcPct val="30000"/>
              </a:spcBef>
            </a:pPr>
            <a:r>
              <a:rPr lang="en-US" altLang="zh-CN" sz="2800" err="1">
                <a:latin typeface="Cambria" panose="02040503050406030204" pitchFamily="18" charset="0"/>
                <a:ea typeface="华文中宋" panose="02010600040101010101" charset="-122"/>
                <a:cs typeface="Cambria" panose="02040503050406030204" pitchFamily="18" charset="0"/>
              </a:rPr>
              <a:t>('A' &lt;= ch </a:t>
            </a:r>
            <a:r>
              <a:rPr lang="en-US" altLang="zh-CN" sz="2800" err="1">
                <a:solidFill>
                  <a:schemeClr val="tx2"/>
                </a:solidFill>
                <a:latin typeface="Cambria" panose="02040503050406030204" pitchFamily="18" charset="0"/>
                <a:ea typeface="华文中宋" panose="02010600040101010101" charset="-122"/>
                <a:cs typeface="Cambria" panose="02040503050406030204" pitchFamily="18" charset="0"/>
              </a:rPr>
              <a:t>&amp;&amp;</a:t>
            </a:r>
            <a:r>
              <a:rPr lang="en-US" altLang="zh-CN" sz="2800" err="1">
                <a:latin typeface="Cambria" panose="02040503050406030204" pitchFamily="18" charset="0"/>
                <a:ea typeface="华文中宋" panose="02010600040101010101" charset="-122"/>
                <a:cs typeface="Cambria" panose="02040503050406030204" pitchFamily="18" charset="0"/>
              </a:rPr>
              <a:t> ch &lt;= 'Z') </a:t>
            </a:r>
            <a:r>
              <a:rPr lang="en-US" altLang="zh-CN" sz="2800" err="1">
                <a:solidFill>
                  <a:schemeClr val="tx2"/>
                </a:solidFill>
                <a:latin typeface="Cambria" panose="02040503050406030204" pitchFamily="18" charset="0"/>
                <a:ea typeface="华文中宋" panose="02010600040101010101" charset="-122"/>
                <a:cs typeface="Cambria" panose="02040503050406030204" pitchFamily="18" charset="0"/>
              </a:rPr>
              <a:t>||</a:t>
            </a:r>
            <a:r>
              <a:rPr lang="en-US" altLang="zh-CN" sz="2800" err="1">
                <a:latin typeface="Cambria" panose="02040503050406030204" pitchFamily="18" charset="0"/>
                <a:ea typeface="华文中宋" panose="02010600040101010101" charset="-122"/>
                <a:cs typeface="Cambria" panose="02040503050406030204" pitchFamily="18" charset="0"/>
              </a:rPr>
              <a:t> ('a' &lt;= ch </a:t>
            </a:r>
            <a:r>
              <a:rPr lang="en-US" altLang="zh-CN" sz="2800" err="1">
                <a:solidFill>
                  <a:schemeClr val="tx2"/>
                </a:solidFill>
                <a:latin typeface="Cambria" panose="02040503050406030204" pitchFamily="18" charset="0"/>
                <a:ea typeface="华文中宋" panose="02010600040101010101" charset="-122"/>
                <a:cs typeface="Cambria" panose="02040503050406030204" pitchFamily="18" charset="0"/>
              </a:rPr>
              <a:t>&amp;&amp;</a:t>
            </a:r>
            <a:r>
              <a:rPr lang="en-US" altLang="zh-CN" sz="2800" err="1">
                <a:latin typeface="Cambria" panose="02040503050406030204" pitchFamily="18" charset="0"/>
                <a:ea typeface="华文中宋" panose="02010600040101010101" charset="-122"/>
                <a:cs typeface="Cambria" panose="02040503050406030204" pitchFamily="18" charset="0"/>
              </a:rPr>
              <a:t> ch</a:t>
            </a:r>
            <a:r>
              <a:rPr lang="en-US" altLang="zh-CN" sz="2800">
                <a:latin typeface="Cambria" panose="02040503050406030204" pitchFamily="18" charset="0"/>
                <a:ea typeface="华文中宋" panose="02010600040101010101" charset="-122"/>
                <a:cs typeface="Cambria" panose="02040503050406030204" pitchFamily="18" charset="0"/>
              </a:rPr>
              <a:t> &lt;= 'z')</a:t>
            </a:r>
            <a:endParaRPr lang="en-US" altLang="zh-CN" sz="2800">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58402" name="文本框 358401"/>
          <p:cNvSpPr txBox="1"/>
          <p:nvPr/>
        </p:nvSpPr>
        <p:spPr>
          <a:xfrm>
            <a:off x="395288" y="836613"/>
            <a:ext cx="7921625" cy="2461260"/>
          </a:xfrm>
          <a:prstGeom prst="rect">
            <a:avLst/>
          </a:prstGeom>
          <a:noFill/>
          <a:ln w="9525">
            <a:noFill/>
          </a:ln>
        </p:spPr>
        <p:txBody>
          <a:bodyPr>
            <a:spAutoFit/>
          </a:bodyPr>
          <a:lstStyle/>
          <a:p>
            <a:pPr algn="just" eaLnBrk="0" hangingPunct="0">
              <a:spcBef>
                <a:spcPct val="50000"/>
              </a:spcBef>
            </a:pPr>
            <a:r>
              <a:rPr lang="zh-CN" altLang="en-US" sz="2800" dirty="0">
                <a:latin typeface="Cambria" panose="02040503050406030204" pitchFamily="18" charset="0"/>
                <a:ea typeface="华文中宋" panose="02010600040101010101" charset="-122"/>
                <a:cs typeface="Cambria" panose="02040503050406030204" pitchFamily="18" charset="0"/>
              </a:rPr>
              <a:t>例：  数学公式“ </a:t>
            </a:r>
            <a:r>
              <a:rPr lang="en-US" altLang="zh-CN" sz="2800" dirty="0">
                <a:latin typeface="Cambria" panose="02040503050406030204" pitchFamily="18" charset="0"/>
                <a:ea typeface="华文中宋" panose="02010600040101010101" charset="-122"/>
                <a:cs typeface="Cambria" panose="02040503050406030204" pitchFamily="18" charset="0"/>
              </a:rPr>
              <a:t>x&lt;3 </a:t>
            </a:r>
            <a:r>
              <a:rPr lang="zh-CN" altLang="en-US" sz="2800" dirty="0">
                <a:latin typeface="Cambria" panose="02040503050406030204" pitchFamily="18" charset="0"/>
                <a:ea typeface="华文中宋" panose="02010600040101010101" charset="-122"/>
                <a:cs typeface="Cambria" panose="02040503050406030204" pitchFamily="18" charset="0"/>
              </a:rPr>
              <a:t>或 </a:t>
            </a:r>
            <a:r>
              <a:rPr lang="en-US" altLang="zh-CN" sz="2800" dirty="0">
                <a:latin typeface="Cambria" panose="02040503050406030204" pitchFamily="18" charset="0"/>
                <a:ea typeface="华文中宋" panose="02010600040101010101" charset="-122"/>
                <a:cs typeface="Cambria" panose="02040503050406030204" pitchFamily="18" charset="0"/>
              </a:rPr>
              <a:t>x &gt;5” </a:t>
            </a:r>
            <a:r>
              <a:rPr lang="zh-CN" altLang="en-US" sz="2800" dirty="0">
                <a:latin typeface="Cambria" panose="02040503050406030204" pitchFamily="18" charset="0"/>
                <a:ea typeface="华文中宋" panose="02010600040101010101" charset="-122"/>
                <a:cs typeface="Cambria" panose="02040503050406030204" pitchFamily="18" charset="0"/>
              </a:rPr>
              <a:t>写作 </a:t>
            </a:r>
            <a:r>
              <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rPr>
              <a:t>x&lt;3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t>
            </a:r>
            <a:r>
              <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rPr>
              <a:t> x&gt;5</a:t>
            </a:r>
            <a:endPar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just" eaLnBrk="0" hangingPunct="0">
              <a:spcBef>
                <a:spcPct val="50000"/>
              </a:spcBef>
            </a:pPr>
            <a:r>
              <a:rPr lang="en-US" altLang="zh-CN" sz="2800" dirty="0">
                <a:latin typeface="Cambria" panose="02040503050406030204" pitchFamily="18" charset="0"/>
                <a:ea typeface="华文中宋" panose="02010600040101010101" charset="-122"/>
                <a:cs typeface="Cambria" panose="02040503050406030204" pitchFamily="18" charset="0"/>
              </a:rPr>
              <a:t> </a:t>
            </a:r>
            <a:r>
              <a:rPr lang="zh-CN" altLang="en-US" sz="2800" dirty="0">
                <a:latin typeface="Cambria" panose="02040503050406030204" pitchFamily="18" charset="0"/>
                <a:ea typeface="华文中宋" panose="02010600040101010101" charset="-122"/>
                <a:cs typeface="Cambria" panose="02040503050406030204" pitchFamily="18" charset="0"/>
              </a:rPr>
              <a:t>数学公式“ </a:t>
            </a:r>
            <a:r>
              <a:rPr lang="en-US" altLang="zh-CN" sz="2800">
                <a:latin typeface="Cambria" panose="02040503050406030204" pitchFamily="18" charset="0"/>
                <a:ea typeface="华文中宋" panose="02010600040101010101" charset="-122"/>
                <a:cs typeface="Cambria" panose="02040503050406030204" pitchFamily="18" charset="0"/>
              </a:rPr>
              <a:t>3≤ x ≤</a:t>
            </a:r>
            <a:r>
              <a:rPr lang="en-US" altLang="zh-CN" sz="2800" dirty="0">
                <a:latin typeface="Cambria" panose="02040503050406030204" pitchFamily="18" charset="0"/>
                <a:ea typeface="华文中宋" panose="02010600040101010101" charset="-122"/>
                <a:cs typeface="Cambria" panose="02040503050406030204" pitchFamily="18" charset="0"/>
              </a:rPr>
              <a:t> 5” </a:t>
            </a:r>
            <a:r>
              <a:rPr lang="zh-CN" altLang="en-US" sz="2800" dirty="0">
                <a:latin typeface="Cambria" panose="02040503050406030204" pitchFamily="18" charset="0"/>
                <a:ea typeface="华文中宋" panose="02010600040101010101" charset="-122"/>
                <a:cs typeface="Cambria" panose="02040503050406030204" pitchFamily="18" charset="0"/>
              </a:rPr>
              <a:t>写作 </a:t>
            </a:r>
            <a:r>
              <a:rPr lang="en-US" altLang="zh-CN" sz="2800">
                <a:solidFill>
                  <a:schemeClr val="accent2"/>
                </a:solidFill>
                <a:latin typeface="Cambria" panose="02040503050406030204" pitchFamily="18" charset="0"/>
                <a:ea typeface="华文中宋" panose="02010600040101010101" charset="-122"/>
                <a:cs typeface="Cambria" panose="02040503050406030204" pitchFamily="18" charset="0"/>
              </a:rPr>
              <a:t>x&gt;=3</a:t>
            </a:r>
            <a:r>
              <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sz="2800">
                <a:solidFill>
                  <a:schemeClr val="tx2"/>
                </a:solidFill>
                <a:latin typeface="Cambria" panose="02040503050406030204" pitchFamily="18" charset="0"/>
                <a:ea typeface="华文中宋" panose="02010600040101010101" charset="-122"/>
                <a:cs typeface="Cambria" panose="02040503050406030204" pitchFamily="18" charset="0"/>
              </a:rPr>
              <a:t>&amp;&amp;</a:t>
            </a:r>
            <a:r>
              <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sz="2800">
                <a:solidFill>
                  <a:schemeClr val="accent2"/>
                </a:solidFill>
                <a:latin typeface="Cambria" panose="02040503050406030204" pitchFamily="18" charset="0"/>
                <a:ea typeface="华文中宋" panose="02010600040101010101" charset="-122"/>
                <a:cs typeface="Cambria" panose="02040503050406030204" pitchFamily="18" charset="0"/>
              </a:rPr>
              <a:t>x&lt;=5</a:t>
            </a:r>
            <a:endParaRPr lang="en-US" altLang="zh-CN" sz="280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just" eaLnBrk="0" hangingPunct="0">
              <a:spcBef>
                <a:spcPct val="50000"/>
              </a:spcBef>
            </a:pPr>
            <a:endParaRPr lang="en-US" altLang="zh-CN" sz="2800">
              <a:latin typeface="Cambria" panose="02040503050406030204" pitchFamily="18" charset="0"/>
              <a:ea typeface="华文中宋" panose="02010600040101010101" charset="-122"/>
              <a:cs typeface="Cambria" panose="02040503050406030204" pitchFamily="18" charset="0"/>
            </a:endParaRPr>
          </a:p>
          <a:p>
            <a:pPr algn="just" eaLnBrk="0" hangingPunct="0">
              <a:spcBef>
                <a:spcPct val="50000"/>
              </a:spcBef>
            </a:pPr>
            <a:r>
              <a:rPr lang="zh-CN" altLang="en-US" sz="2800" dirty="0">
                <a:latin typeface="楷体" panose="02010609060101010101" pitchFamily="49" charset="-122"/>
                <a:ea typeface="楷体" panose="02010609060101010101" pitchFamily="49" charset="-122"/>
                <a:cs typeface="楷体" panose="02010609060101010101" pitchFamily="49" charset="-122"/>
              </a:rPr>
              <a:t>思考：上式为什么不能直接写成 </a:t>
            </a:r>
            <a:r>
              <a:rPr lang="en-US" altLang="zh-CN" sz="2800" dirty="0">
                <a:latin typeface="楷体" panose="02010609060101010101" pitchFamily="49" charset="-122"/>
                <a:ea typeface="楷体" panose="02010609060101010101" pitchFamily="49" charset="-122"/>
                <a:cs typeface="楷体" panose="02010609060101010101" pitchFamily="49" charset="-122"/>
              </a:rPr>
              <a:t>3&lt;= x &lt;= 5 </a:t>
            </a:r>
            <a:r>
              <a:rPr lang="zh-CN" altLang="en-US" sz="2800" dirty="0">
                <a:latin typeface="楷体" panose="02010609060101010101" pitchFamily="49" charset="-122"/>
                <a:ea typeface="楷体" panose="02010609060101010101" pitchFamily="49" charset="-122"/>
                <a:cs typeface="楷体" panose="02010609060101010101" pitchFamily="49" charset="-122"/>
              </a:rPr>
              <a:t>？</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
        <p:nvSpPr>
          <p:cNvPr id="358403" name="文本框 358402"/>
          <p:cNvSpPr txBox="1"/>
          <p:nvPr/>
        </p:nvSpPr>
        <p:spPr>
          <a:xfrm>
            <a:off x="395288" y="3789363"/>
            <a:ext cx="8496300" cy="1986280"/>
          </a:xfrm>
          <a:prstGeom prst="rect">
            <a:avLst/>
          </a:prstGeom>
          <a:noFill/>
          <a:ln w="9525">
            <a:noFill/>
          </a:ln>
        </p:spPr>
        <p:txBody>
          <a:bodyPr>
            <a:spAutoFit/>
          </a:bodyPr>
          <a:lstStyle/>
          <a:p>
            <a:pPr algn="l" eaLnBrk="0" hangingPunct="0">
              <a:spcBef>
                <a:spcPct val="20000"/>
              </a:spcBef>
            </a:pPr>
            <a:r>
              <a:rPr lang="zh-CN" altLang="en-US" sz="2800" dirty="0">
                <a:latin typeface="Cambria" panose="02040503050406030204" pitchFamily="18" charset="0"/>
                <a:ea typeface="楷体" panose="02010609060101010101" pitchFamily="49" charset="-122"/>
                <a:cs typeface="Cambria" panose="02040503050406030204" pitchFamily="18" charset="0"/>
              </a:rPr>
              <a:t>答：</a:t>
            </a:r>
            <a:endParaRPr lang="zh-CN" altLang="en-US" sz="2800" dirty="0">
              <a:latin typeface="Cambria" panose="02040503050406030204" pitchFamily="18" charset="0"/>
              <a:ea typeface="楷体" panose="02010609060101010101" pitchFamily="49" charset="-122"/>
              <a:cs typeface="Cambria" panose="02040503050406030204" pitchFamily="18" charset="0"/>
            </a:endParaRPr>
          </a:p>
          <a:p>
            <a:pPr algn="l" eaLnBrk="0" hangingPunct="0">
              <a:spcBef>
                <a:spcPct val="20000"/>
              </a:spcBef>
            </a:pPr>
            <a:r>
              <a:rPr lang="zh-CN" altLang="en-US" sz="2800" dirty="0">
                <a:latin typeface="Cambria" panose="02040503050406030204" pitchFamily="18" charset="0"/>
                <a:ea typeface="楷体" panose="02010609060101010101" pitchFamily="49" charset="-122"/>
                <a:cs typeface="Cambria" panose="02040503050406030204" pitchFamily="18" charset="0"/>
              </a:rPr>
              <a:t>如果在源程序中写成  </a:t>
            </a:r>
            <a:r>
              <a:rPr lang="en-US" altLang="zh-CN" sz="2800" dirty="0">
                <a:latin typeface="Cambria" panose="02040503050406030204" pitchFamily="18" charset="0"/>
                <a:ea typeface="楷体" panose="02010609060101010101" pitchFamily="49" charset="-122"/>
                <a:cs typeface="Cambria" panose="02040503050406030204" pitchFamily="18" charset="0"/>
              </a:rPr>
              <a:t>3&lt;= x &lt;=5</a:t>
            </a:r>
            <a:r>
              <a:rPr lang="zh-CN" altLang="en-US" sz="2800" dirty="0">
                <a:latin typeface="Cambria" panose="02040503050406030204" pitchFamily="18" charset="0"/>
                <a:ea typeface="楷体" panose="02010609060101010101" pitchFamily="49" charset="-122"/>
                <a:cs typeface="Cambria" panose="02040503050406030204" pitchFamily="18" charset="0"/>
              </a:rPr>
              <a:t>，会被解释为 </a:t>
            </a:r>
            <a:endParaRPr lang="zh-CN" altLang="en-US" sz="2800" dirty="0">
              <a:latin typeface="Cambria" panose="02040503050406030204" pitchFamily="18" charset="0"/>
              <a:ea typeface="楷体" panose="02010609060101010101" pitchFamily="49" charset="-122"/>
              <a:cs typeface="Cambria" panose="02040503050406030204" pitchFamily="18" charset="0"/>
            </a:endParaRPr>
          </a:p>
          <a:p>
            <a:pPr algn="l" eaLnBrk="0" hangingPunct="0">
              <a:spcBef>
                <a:spcPct val="20000"/>
              </a:spcBef>
            </a:pPr>
            <a:r>
              <a:rPr lang="en-US" altLang="zh-CN" sz="2800" dirty="0">
                <a:latin typeface="Cambria" panose="02040503050406030204" pitchFamily="18" charset="0"/>
                <a:ea typeface="楷体" panose="02010609060101010101" pitchFamily="49" charset="-122"/>
                <a:cs typeface="Cambria" panose="02040503050406030204" pitchFamily="18" charset="0"/>
              </a:rPr>
              <a:t>( 3&lt;= x ) &lt;= 5</a:t>
            </a:r>
            <a:r>
              <a:rPr lang="zh-CN" altLang="en-US" sz="2800" dirty="0">
                <a:latin typeface="Cambria" panose="02040503050406030204" pitchFamily="18" charset="0"/>
                <a:ea typeface="楷体" panose="02010609060101010101" pitchFamily="49" charset="-122"/>
                <a:cs typeface="Cambria" panose="02040503050406030204" pitchFamily="18" charset="0"/>
              </a:rPr>
              <a:t>，其值为：</a:t>
            </a:r>
            <a:br>
              <a:rPr lang="zh-CN" altLang="en-US" sz="2800" dirty="0">
                <a:latin typeface="Cambria" panose="02040503050406030204" pitchFamily="18" charset="0"/>
                <a:ea typeface="楷体" panose="02010609060101010101" pitchFamily="49" charset="-122"/>
                <a:cs typeface="Cambria" panose="02040503050406030204" pitchFamily="18" charset="0"/>
              </a:rPr>
            </a:br>
            <a:r>
              <a:rPr lang="zh-CN" altLang="en-US" sz="2800" dirty="0">
                <a:latin typeface="Cambria" panose="02040503050406030204" pitchFamily="18" charset="0"/>
                <a:ea typeface="楷体" panose="02010609060101010101" pitchFamily="49" charset="-122"/>
                <a:cs typeface="Cambria" panose="02040503050406030204" pitchFamily="18" charset="0"/>
              </a:rPr>
              <a:t> </a:t>
            </a:r>
            <a:r>
              <a:rPr lang="en-US" altLang="zh-CN" sz="2800" dirty="0">
                <a:latin typeface="Cambria" panose="02040503050406030204" pitchFamily="18" charset="0"/>
                <a:ea typeface="楷体" panose="02010609060101010101" pitchFamily="49" charset="-122"/>
                <a:cs typeface="Cambria" panose="02040503050406030204" pitchFamily="18" charset="0"/>
              </a:rPr>
              <a:t>3 &lt;= x </a:t>
            </a:r>
            <a:r>
              <a:rPr lang="zh-CN" altLang="en-US" sz="2800" dirty="0">
                <a:latin typeface="Cambria" panose="02040503050406030204" pitchFamily="18" charset="0"/>
                <a:ea typeface="楷体" panose="02010609060101010101" pitchFamily="49" charset="-122"/>
                <a:cs typeface="Cambria" panose="02040503050406030204" pitchFamily="18" charset="0"/>
              </a:rPr>
              <a:t>的值为 </a:t>
            </a:r>
            <a:r>
              <a:rPr lang="en-US" altLang="zh-CN" sz="2800" dirty="0">
                <a:latin typeface="Cambria" panose="02040503050406030204" pitchFamily="18" charset="0"/>
                <a:ea typeface="楷体" panose="02010609060101010101" pitchFamily="49" charset="-122"/>
                <a:cs typeface="Cambria" panose="02040503050406030204" pitchFamily="18" charset="0"/>
              </a:rPr>
              <a:t>0 </a:t>
            </a:r>
            <a:r>
              <a:rPr lang="zh-CN" altLang="en-US" sz="2800" dirty="0">
                <a:latin typeface="Cambria" panose="02040503050406030204" pitchFamily="18" charset="0"/>
                <a:ea typeface="楷体" panose="02010609060101010101" pitchFamily="49" charset="-122"/>
                <a:cs typeface="Cambria" panose="02040503050406030204" pitchFamily="18" charset="0"/>
              </a:rPr>
              <a:t>或 </a:t>
            </a:r>
            <a:r>
              <a:rPr lang="en-US" altLang="zh-CN" sz="2800" dirty="0">
                <a:latin typeface="Cambria" panose="02040503050406030204" pitchFamily="18" charset="0"/>
                <a:ea typeface="楷体" panose="02010609060101010101" pitchFamily="49" charset="-122"/>
                <a:cs typeface="Cambria" panose="02040503050406030204" pitchFamily="18" charset="0"/>
              </a:rPr>
              <a:t>1 </a:t>
            </a:r>
            <a:r>
              <a:rPr lang="zh-CN" altLang="en-US" sz="2800" dirty="0">
                <a:latin typeface="Cambria" panose="02040503050406030204" pitchFamily="18" charset="0"/>
                <a:ea typeface="楷体" panose="02010609060101010101" pitchFamily="49" charset="-122"/>
                <a:cs typeface="Cambria" panose="02040503050406030204" pitchFamily="18" charset="0"/>
              </a:rPr>
              <a:t>，</a:t>
            </a:r>
            <a:r>
              <a:rPr lang="en-US" altLang="zh-CN" sz="2800" dirty="0">
                <a:latin typeface="Cambria" panose="02040503050406030204" pitchFamily="18" charset="0"/>
                <a:ea typeface="楷体" panose="02010609060101010101" pitchFamily="49" charset="-122"/>
                <a:cs typeface="Cambria" panose="02040503050406030204" pitchFamily="18" charset="0"/>
              </a:rPr>
              <a:t>0 &lt;= 5 </a:t>
            </a:r>
            <a:r>
              <a:rPr lang="zh-CN" altLang="en-US" sz="2800" dirty="0">
                <a:latin typeface="Cambria" panose="02040503050406030204" pitchFamily="18" charset="0"/>
                <a:ea typeface="楷体" panose="02010609060101010101" pitchFamily="49" charset="-122"/>
                <a:cs typeface="Cambria" panose="02040503050406030204" pitchFamily="18" charset="0"/>
              </a:rPr>
              <a:t>和 </a:t>
            </a:r>
            <a:r>
              <a:rPr lang="en-US" altLang="zh-CN" sz="2800" dirty="0">
                <a:latin typeface="Cambria" panose="02040503050406030204" pitchFamily="18" charset="0"/>
                <a:ea typeface="楷体" panose="02010609060101010101" pitchFamily="49" charset="-122"/>
                <a:cs typeface="Cambria" panose="02040503050406030204" pitchFamily="18" charset="0"/>
              </a:rPr>
              <a:t>1 &lt;= 5 </a:t>
            </a:r>
            <a:r>
              <a:rPr lang="zh-CN" altLang="en-US" sz="2800" dirty="0">
                <a:latin typeface="Cambria" panose="02040503050406030204" pitchFamily="18" charset="0"/>
                <a:ea typeface="楷体" panose="02010609060101010101" pitchFamily="49" charset="-122"/>
                <a:cs typeface="Cambria" panose="02040503050406030204" pitchFamily="18" charset="0"/>
              </a:rPr>
              <a:t>的值都是 </a:t>
            </a:r>
            <a:r>
              <a:rPr lang="en-US" altLang="zh-CN" sz="2800" dirty="0">
                <a:latin typeface="Cambria" panose="02040503050406030204" pitchFamily="18" charset="0"/>
                <a:ea typeface="楷体" panose="02010609060101010101" pitchFamily="49" charset="-122"/>
                <a:cs typeface="Cambria" panose="02040503050406030204" pitchFamily="18" charset="0"/>
              </a:rPr>
              <a:t>1</a:t>
            </a:r>
            <a:r>
              <a:rPr lang="zh-CN" altLang="en-US" sz="2800" dirty="0">
                <a:latin typeface="Cambria" panose="02040503050406030204" pitchFamily="18" charset="0"/>
                <a:ea typeface="楷体" panose="02010609060101010101" pitchFamily="49" charset="-122"/>
                <a:cs typeface="Cambria" panose="02040503050406030204" pitchFamily="18" charset="0"/>
              </a:rPr>
              <a:t>。</a:t>
            </a:r>
            <a:endParaRPr lang="zh-CN" altLang="en-US" sz="2800" dirty="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02">
                                            <p:txEl>
                                              <p:pRg st="3" end="3"/>
                                            </p:txEl>
                                          </p:spTgt>
                                        </p:tgtEl>
                                        <p:attrNameLst>
                                          <p:attrName>style.visibility</p:attrName>
                                        </p:attrNameLst>
                                      </p:cBhvr>
                                      <p:to>
                                        <p:strVal val="visible"/>
                                      </p:to>
                                    </p:set>
                                    <p:animEffect transition="in" filter="wipe(left)">
                                      <p:cBhvr>
                                        <p:cTn id="7" dur="500"/>
                                        <p:tgtEl>
                                          <p:spTgt spid="35840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8403"/>
                                        </p:tgtEl>
                                        <p:attrNameLst>
                                          <p:attrName>style.visibility</p:attrName>
                                        </p:attrNameLst>
                                      </p:cBhvr>
                                      <p:to>
                                        <p:strVal val="visible"/>
                                      </p:to>
                                    </p:set>
                                    <p:anim calcmode="lin" valueType="num">
                                      <p:cBhvr additive="base">
                                        <p:cTn id="12" dur="500" fill="hold"/>
                                        <p:tgtEl>
                                          <p:spTgt spid="358403"/>
                                        </p:tgtEl>
                                        <p:attrNameLst>
                                          <p:attrName>ppt_x</p:attrName>
                                        </p:attrNameLst>
                                      </p:cBhvr>
                                      <p:tavLst>
                                        <p:tav tm="0">
                                          <p:val>
                                            <p:strVal val="#ppt_x"/>
                                          </p:val>
                                        </p:tav>
                                        <p:tav tm="100000">
                                          <p:val>
                                            <p:strVal val="#ppt_x"/>
                                          </p:val>
                                        </p:tav>
                                      </p:tavLst>
                                    </p:anim>
                                    <p:anim calcmode="lin" valueType="num">
                                      <p:cBhvr additive="base">
                                        <p:cTn id="13" dur="500" fill="hold"/>
                                        <p:tgtEl>
                                          <p:spTgt spid="358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0251" name="文本占位符 10250"/>
          <p:cNvSpPr>
            <a:spLocks noGrp="1"/>
          </p:cNvSpPr>
          <p:nvPr>
            <p:ph type="body" idx="1"/>
          </p:nvPr>
        </p:nvSpPr>
        <p:spPr>
          <a:xfrm>
            <a:off x="539750" y="549275"/>
            <a:ext cx="8135938" cy="6119813"/>
          </a:xfrm>
        </p:spPr>
        <p:txBody>
          <a:bodyPr/>
          <a:lstStyle/>
          <a:p>
            <a:pPr>
              <a:buNone/>
            </a:pPr>
            <a:r>
              <a:rPr lang="zh-CN" altLang="en-US" u="sng" dirty="0">
                <a:solidFill>
                  <a:schemeClr val="tx2"/>
                </a:solidFill>
              </a:rPr>
              <a:t>复合结构（复合语句）</a:t>
            </a:r>
            <a:endParaRPr lang="zh-CN" altLang="en-US" u="sng" dirty="0">
              <a:solidFill>
                <a:schemeClr val="tx2"/>
              </a:solidFill>
            </a:endParaRPr>
          </a:p>
          <a:p>
            <a:r>
              <a:rPr lang="zh-CN" altLang="en-US" dirty="0"/>
              <a:t>语法：一对花括号，其中可有</a:t>
            </a:r>
            <a:r>
              <a:rPr lang="en-US" altLang="zh-CN" dirty="0"/>
              <a:t>0</a:t>
            </a:r>
            <a:r>
              <a:rPr lang="zh-CN" altLang="en-US" dirty="0"/>
              <a:t>个或多个语句。</a:t>
            </a:r>
            <a:endParaRPr lang="zh-CN" altLang="en-US" dirty="0"/>
          </a:p>
          <a:p>
            <a:r>
              <a:rPr lang="zh-CN" altLang="en-US" dirty="0"/>
              <a:t>语义：</a:t>
            </a:r>
            <a:r>
              <a:rPr lang="zh-CN" altLang="en-US" dirty="0">
                <a:solidFill>
                  <a:schemeClr val="hlink"/>
                </a:solidFill>
              </a:rPr>
              <a:t>顺序执行</a:t>
            </a:r>
            <a:r>
              <a:rPr lang="zh-CN" altLang="en-US" dirty="0"/>
              <a:t>其中的各个语句。</a:t>
            </a:r>
            <a:endParaRPr lang="zh-CN" altLang="en-US" dirty="0"/>
          </a:p>
          <a:p>
            <a:endParaRPr lang="zh-CN" altLang="en-US" dirty="0">
              <a:solidFill>
                <a:schemeClr val="hlink"/>
              </a:solidFill>
            </a:endParaRPr>
          </a:p>
          <a:p>
            <a:r>
              <a:rPr lang="zh-CN" altLang="en-US" dirty="0">
                <a:solidFill>
                  <a:schemeClr val="hlink"/>
                </a:solidFill>
              </a:rPr>
              <a:t>空</a:t>
            </a:r>
            <a:r>
              <a:rPr lang="zh-CN" altLang="en-US" dirty="0"/>
              <a:t>复合结构中没有语句，执行时立即结束。</a:t>
            </a:r>
            <a:endParaRPr lang="zh-CN" altLang="en-US" dirty="0"/>
          </a:p>
          <a:p>
            <a:pPr>
              <a:buNone/>
            </a:pPr>
            <a:r>
              <a:rPr lang="zh-CN" altLang="en-US" dirty="0"/>
              <a:t>	 </a:t>
            </a:r>
            <a:r>
              <a:rPr lang="en-US" altLang="zh-CN">
                <a:solidFill>
                  <a:schemeClr val="hlink"/>
                </a:solidFill>
              </a:rPr>
              <a:t>{  }</a:t>
            </a:r>
            <a:endParaRPr lang="en-US" altLang="zh-CN">
              <a:solidFill>
                <a:schemeClr val="hlink"/>
              </a:solidFill>
            </a:endParaRPr>
          </a:p>
          <a:p>
            <a:r>
              <a:rPr lang="zh-CN" altLang="en-US" dirty="0"/>
              <a:t>前面简单程序的主要部分是一个复合语句：</a:t>
            </a:r>
            <a:endParaRPr lang="zh-CN" altLang="en-US" dirty="0"/>
          </a:p>
          <a:p>
            <a:pPr>
              <a:buNone/>
            </a:pPr>
            <a:r>
              <a:rPr lang="en-US" altLang="zh-CN">
                <a:solidFill>
                  <a:schemeClr val="folHlink"/>
                </a:solidFill>
              </a:rPr>
              <a:t>int main () </a:t>
            </a:r>
            <a:r>
              <a:rPr lang="en-US" altLang="zh-CN">
                <a:solidFill>
                  <a:schemeClr val="hlink"/>
                </a:solidFill>
              </a:rPr>
              <a:t>{</a:t>
            </a:r>
            <a:endParaRPr lang="en-US" altLang="zh-CN">
              <a:solidFill>
                <a:schemeClr val="hlink"/>
              </a:solidFill>
            </a:endParaRPr>
          </a:p>
          <a:p>
            <a:pPr>
              <a:buNone/>
            </a:pPr>
            <a:r>
              <a:rPr lang="en-US" altLang="zh-CN" err="1">
                <a:solidFill>
                  <a:schemeClr val="folHlink"/>
                </a:solidFill>
              </a:rPr>
              <a:t> 	cout &lt;&lt; "Hello, world! &lt;&lt; endl</a:t>
            </a:r>
            <a:r>
              <a:rPr lang="en-US" altLang="zh-CN">
                <a:solidFill>
                  <a:schemeClr val="folHlink"/>
                </a:solidFill>
              </a:rPr>
              <a:t>; </a:t>
            </a:r>
            <a:endParaRPr lang="en-US" altLang="zh-CN">
              <a:solidFill>
                <a:schemeClr val="folHlink"/>
              </a:solidFill>
            </a:endParaRPr>
          </a:p>
          <a:p>
            <a:pPr>
              <a:buNone/>
            </a:pPr>
            <a:r>
              <a:rPr lang="en-US" altLang="zh-CN">
                <a:solidFill>
                  <a:schemeClr val="folHlink"/>
                </a:solidFill>
              </a:rPr>
              <a:t>    return 0;</a:t>
            </a:r>
            <a:endParaRPr lang="en-US" altLang="zh-CN">
              <a:solidFill>
                <a:schemeClr val="folHlink"/>
              </a:solidFill>
            </a:endParaRPr>
          </a:p>
          <a:p>
            <a:pPr>
              <a:buNone/>
            </a:pPr>
            <a:r>
              <a:rPr lang="en-US" altLang="zh-CN">
                <a:solidFill>
                  <a:schemeClr val="hlink"/>
                </a:solidFill>
              </a:rPr>
              <a:t>}</a:t>
            </a:r>
            <a:endParaRPr lang="en-US" altLang="zh-CN">
              <a:solidFill>
                <a:schemeClr val="hlink"/>
              </a:solidFill>
            </a:endParaRPr>
          </a:p>
        </p:txBody>
      </p:sp>
      <p:sp>
        <p:nvSpPr>
          <p:cNvPr id="10252" name="爆炸形 1 10251"/>
          <p:cNvSpPr/>
          <p:nvPr/>
        </p:nvSpPr>
        <p:spPr>
          <a:xfrm>
            <a:off x="7596188" y="476250"/>
            <a:ext cx="647700" cy="576263"/>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54307" name="文本占位符 354306"/>
          <p:cNvSpPr>
            <a:spLocks noGrp="1"/>
          </p:cNvSpPr>
          <p:nvPr>
            <p:ph type="body" idx="1"/>
          </p:nvPr>
        </p:nvSpPr>
        <p:spPr/>
        <p:txBody>
          <a:bodyPr/>
          <a:lstStyle/>
          <a:p>
            <a:pPr marL="0" indent="0">
              <a:buNone/>
            </a:pPr>
            <a:r>
              <a:rPr lang="zh-CN" altLang="en-US" dirty="0"/>
              <a:t>逻辑运算符 </a:t>
            </a:r>
            <a:r>
              <a:rPr lang="en-US" altLang="zh-CN">
                <a:solidFill>
                  <a:schemeClr val="accent2"/>
                </a:solidFill>
              </a:rPr>
              <a:t>!</a:t>
            </a:r>
            <a:r>
              <a:rPr lang="en-US" altLang="zh-CN">
                <a:solidFill>
                  <a:schemeClr val="hlink"/>
                </a:solidFill>
              </a:rPr>
              <a:t> </a:t>
            </a:r>
            <a:r>
              <a:rPr lang="zh-CN" altLang="en-US" dirty="0"/>
              <a:t>将把运算对象表达式的值看作逻辑值（如果原来不是逻辑值，就会自动转换为逻辑值），以该值的否定作为结果：</a:t>
            </a:r>
            <a:endParaRPr lang="zh-CN" altLang="en-US" dirty="0"/>
          </a:p>
          <a:p>
            <a:pPr marL="821055" lvl="1">
              <a:buNone/>
            </a:pPr>
            <a:r>
              <a:rPr lang="en-US" altLang="zh-CN">
                <a:solidFill>
                  <a:schemeClr val="accent2"/>
                </a:solidFill>
              </a:rPr>
              <a:t>!</a:t>
            </a:r>
            <a:r>
              <a:rPr lang="en-US" altLang="zh-CN">
                <a:solidFill>
                  <a:schemeClr val="folHlink"/>
                </a:solidFill>
              </a:rPr>
              <a:t>(m &gt; 10)</a:t>
            </a:r>
            <a:endParaRPr lang="en-US" altLang="zh-CN">
              <a:solidFill>
                <a:schemeClr val="folHlink"/>
              </a:solidFill>
            </a:endParaRPr>
          </a:p>
          <a:p>
            <a:pPr marL="821055" lvl="1">
              <a:buNone/>
            </a:pPr>
            <a:r>
              <a:rPr lang="en-US" altLang="zh-CN">
                <a:solidFill>
                  <a:schemeClr val="accent2"/>
                </a:solidFill>
              </a:rPr>
              <a:t>!</a:t>
            </a:r>
            <a:r>
              <a:rPr lang="en-US" altLang="zh-CN">
                <a:solidFill>
                  <a:schemeClr val="folHlink"/>
                </a:solidFill>
              </a:rPr>
              <a:t>(m &gt; 10 &amp;&amp; n &lt; 0)</a:t>
            </a:r>
            <a:endParaRPr lang="en-US" altLang="zh-CN">
              <a:solidFill>
                <a:schemeClr val="folHlink"/>
              </a:solidFill>
            </a:endParaRPr>
          </a:p>
          <a:p>
            <a:pPr marL="821055" lvl="1">
              <a:buNone/>
            </a:pPr>
            <a:r>
              <a:rPr lang="en-US" altLang="zh-CN">
                <a:solidFill>
                  <a:schemeClr val="accent2"/>
                </a:solidFill>
              </a:rPr>
              <a:t>!</a:t>
            </a:r>
            <a:r>
              <a:rPr lang="en-US" altLang="zh-CN">
                <a:solidFill>
                  <a:schemeClr val="folHlink"/>
                </a:solidFill>
              </a:rPr>
              <a:t>(k &lt; 3 || k &gt; 5)</a:t>
            </a:r>
            <a:endParaRPr lang="en-US" altLang="zh-CN">
              <a:solidFill>
                <a:schemeClr val="folHlink"/>
              </a:solidFill>
            </a:endParaRPr>
          </a:p>
          <a:p>
            <a:pPr marL="821055" lvl="1">
              <a:buNone/>
            </a:pPr>
            <a:r>
              <a:rPr lang="en-US" altLang="zh-CN">
                <a:solidFill>
                  <a:schemeClr val="accent2"/>
                </a:solidFill>
              </a:rPr>
              <a:t>!</a:t>
            </a:r>
            <a:r>
              <a:rPr lang="en-US" altLang="zh-CN">
                <a:solidFill>
                  <a:schemeClr val="folHlink"/>
                </a:solidFill>
              </a:rPr>
              <a:t>15</a:t>
            </a:r>
            <a:endParaRPr lang="en-US" altLang="zh-CN">
              <a:solidFill>
                <a:schemeClr val="folHlink"/>
              </a:solidFill>
            </a:endParaRPr>
          </a:p>
          <a:p>
            <a:pPr marL="821055" lvl="1">
              <a:buNone/>
            </a:pPr>
            <a:r>
              <a:rPr lang="en-US" altLang="zh-CN">
                <a:solidFill>
                  <a:schemeClr val="accent2"/>
                </a:solidFill>
              </a:rPr>
              <a:t>!</a:t>
            </a:r>
            <a:r>
              <a:rPr lang="en-US" altLang="zh-CN">
                <a:solidFill>
                  <a:schemeClr val="folHlink"/>
                </a:solidFill>
              </a:rPr>
              <a:t>k</a:t>
            </a:r>
            <a:endParaRPr lang="en-US" altLang="zh-CN">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58373" name="文本框 58372"/>
          <p:cNvSpPr txBox="1"/>
          <p:nvPr/>
        </p:nvSpPr>
        <p:spPr>
          <a:xfrm>
            <a:off x="395288" y="3500438"/>
            <a:ext cx="8280400" cy="2570162"/>
          </a:xfrm>
          <a:prstGeom prst="rect">
            <a:avLst/>
          </a:prstGeom>
          <a:noFill/>
          <a:ln w="9525">
            <a:noFill/>
          </a:ln>
        </p:spPr>
        <p:txBody>
          <a:bodyPr>
            <a:spAutoFit/>
          </a:bodyPr>
          <a:lstStyle/>
          <a:p>
            <a:pPr algn="l" eaLnBrk="0" hangingPunct="0">
              <a:spcBef>
                <a:spcPct val="20000"/>
              </a:spcBef>
            </a:pPr>
            <a:r>
              <a:rPr lang="zh-CN" altLang="en-US" sz="2800" b="1" dirty="0">
                <a:latin typeface="Cambria" panose="02040503050406030204" pitchFamily="18" charset="0"/>
                <a:ea typeface="新宋体" panose="02010609030101010101" pitchFamily="49" charset="-122"/>
              </a:rPr>
              <a:t>例：根据运算符优先级关系，逻辑表达式：</a:t>
            </a:r>
            <a:endParaRPr lang="zh-CN" altLang="en-US" sz="2800" b="1" dirty="0">
              <a:latin typeface="Cambria" panose="02040503050406030204" pitchFamily="18" charset="0"/>
              <a:ea typeface="新宋体" panose="02010609030101010101" pitchFamily="49" charset="-122"/>
            </a:endParaRPr>
          </a:p>
          <a:p>
            <a:pPr algn="l" eaLnBrk="0" hangingPunct="0">
              <a:spcBef>
                <a:spcPct val="20000"/>
              </a:spcBef>
            </a:pPr>
            <a:r>
              <a:rPr lang="en-US" altLang="zh-CN" sz="2800" b="1">
                <a:solidFill>
                  <a:schemeClr val="folHlink"/>
                </a:solidFill>
                <a:latin typeface="Cambria" panose="02040503050406030204" pitchFamily="18" charset="0"/>
                <a:ea typeface="新宋体" panose="02010609030101010101" pitchFamily="49" charset="-122"/>
              </a:rPr>
              <a:t>(((x+3)&gt;(y+z)) &amp;&amp; (y&lt;10)) || (y&gt;12)</a:t>
            </a:r>
            <a:endParaRPr lang="en-US" altLang="zh-CN" sz="2800" b="1">
              <a:solidFill>
                <a:schemeClr val="folHlink"/>
              </a:solidFill>
              <a:latin typeface="Cambria" panose="02040503050406030204" pitchFamily="18" charset="0"/>
              <a:ea typeface="新宋体" panose="02010609030101010101" pitchFamily="49" charset="-122"/>
            </a:endParaRPr>
          </a:p>
          <a:p>
            <a:pPr algn="l" eaLnBrk="0" hangingPunct="0">
              <a:spcBef>
                <a:spcPct val="20000"/>
              </a:spcBef>
            </a:pPr>
            <a:r>
              <a:rPr lang="zh-CN" altLang="en-US" sz="2800" b="1" dirty="0">
                <a:latin typeface="Cambria" panose="02040503050406030204" pitchFamily="18" charset="0"/>
                <a:ea typeface="新宋体" panose="02010609030101010101" pitchFamily="49" charset="-122"/>
              </a:rPr>
              <a:t>写为下面形式意义不变（但是比较难懂）。</a:t>
            </a:r>
            <a:endParaRPr lang="zh-CN" altLang="en-US" sz="2800" b="1" dirty="0">
              <a:latin typeface="Cambria" panose="02040503050406030204" pitchFamily="18" charset="0"/>
              <a:ea typeface="新宋体" panose="02010609030101010101" pitchFamily="49" charset="-122"/>
            </a:endParaRPr>
          </a:p>
          <a:p>
            <a:pPr algn="l" eaLnBrk="0" hangingPunct="0">
              <a:spcBef>
                <a:spcPct val="20000"/>
              </a:spcBef>
            </a:pPr>
            <a:r>
              <a:rPr lang="zh-CN" altLang="en-US" sz="2800" b="1" dirty="0">
                <a:latin typeface="Cambria" panose="02040503050406030204" pitchFamily="18" charset="0"/>
                <a:ea typeface="新宋体" panose="02010609030101010101" pitchFamily="49" charset="-122"/>
              </a:rPr>
              <a:t> </a:t>
            </a:r>
            <a:r>
              <a:rPr lang="zh-CN" altLang="en-US" sz="2800" b="1" dirty="0">
                <a:solidFill>
                  <a:schemeClr val="folHlink"/>
                </a:solidFill>
                <a:latin typeface="Cambria" panose="02040503050406030204" pitchFamily="18" charset="0"/>
                <a:ea typeface="新宋体" panose="02010609030101010101" pitchFamily="49" charset="-122"/>
              </a:rPr>
              <a:t> </a:t>
            </a:r>
            <a:r>
              <a:rPr lang="en-US" altLang="zh-CN" sz="2800" b="1">
                <a:solidFill>
                  <a:schemeClr val="folHlink"/>
                </a:solidFill>
                <a:latin typeface="Cambria" panose="02040503050406030204" pitchFamily="18" charset="0"/>
                <a:ea typeface="新宋体" panose="02010609030101010101" pitchFamily="49" charset="-122"/>
              </a:rPr>
              <a:t>x + 3 &gt; y + z &amp;&amp; y &lt; 10 || y &gt; 12</a:t>
            </a:r>
            <a:endParaRPr lang="en-US" altLang="zh-CN" sz="2800" b="1">
              <a:solidFill>
                <a:schemeClr val="folHlink"/>
              </a:solidFill>
              <a:latin typeface="Cambria" panose="02040503050406030204" pitchFamily="18" charset="0"/>
              <a:ea typeface="新宋体" panose="02010609030101010101" pitchFamily="49" charset="-122"/>
            </a:endParaRPr>
          </a:p>
          <a:p>
            <a:pPr algn="l" eaLnBrk="0" hangingPunct="0">
              <a:spcBef>
                <a:spcPct val="20000"/>
              </a:spcBef>
            </a:pPr>
            <a:r>
              <a:rPr lang="zh-CN" altLang="en-US" sz="2800" b="1" dirty="0">
                <a:solidFill>
                  <a:schemeClr val="tx1"/>
                </a:solidFill>
                <a:latin typeface="Times New Roman" panose="02020603050405020304" pitchFamily="18" charset="0"/>
                <a:ea typeface="宋体" panose="02010600030101010101" pitchFamily="2" charset="-122"/>
              </a:rPr>
              <a:t>所以，为了便于阅读，适当加括号方便读懂。</a:t>
            </a:r>
            <a:endParaRPr lang="zh-CN" altLang="en-US" sz="2800" b="1" dirty="0">
              <a:solidFill>
                <a:schemeClr val="tx1"/>
              </a:solidFill>
              <a:latin typeface="Times New Roman" panose="02020603050405020304" pitchFamily="18" charset="0"/>
              <a:ea typeface="宋体" panose="02010600030101010101" pitchFamily="2" charset="-122"/>
            </a:endParaRPr>
          </a:p>
        </p:txBody>
      </p:sp>
      <p:sp>
        <p:nvSpPr>
          <p:cNvPr id="176131" name="矩形 176130"/>
          <p:cNvSpPr/>
          <p:nvPr/>
        </p:nvSpPr>
        <p:spPr>
          <a:xfrm>
            <a:off x="468313" y="4005263"/>
            <a:ext cx="8207375" cy="2232025"/>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5pPr>
          </a:lstStyle>
          <a:p>
            <a:pPr marL="0" lvl="0" indent="0">
              <a:buNone/>
            </a:pPr>
            <a:endParaRPr b="0" dirty="0">
              <a:ea typeface="楷体" panose="02010609060101010101" pitchFamily="49" charset="-122"/>
            </a:endParaRPr>
          </a:p>
        </p:txBody>
      </p:sp>
      <p:sp>
        <p:nvSpPr>
          <p:cNvPr id="176133" name="文本占位符 176132"/>
          <p:cNvSpPr>
            <a:spLocks noGrp="1"/>
          </p:cNvSpPr>
          <p:nvPr>
            <p:ph type="body" idx="1"/>
          </p:nvPr>
        </p:nvSpPr>
        <p:spPr>
          <a:xfrm>
            <a:off x="468313" y="1052513"/>
            <a:ext cx="8207375" cy="1944687"/>
          </a:xfrm>
        </p:spPr>
        <p:txBody>
          <a:bodyPr/>
          <a:lstStyle/>
          <a:p>
            <a:pPr>
              <a:buNone/>
            </a:pPr>
            <a:r>
              <a:rPr lang="zh-CN" altLang="en-US" dirty="0"/>
              <a:t>逻辑表达式计算结果都是整型的 </a:t>
            </a:r>
            <a:r>
              <a:rPr lang="en-US" altLang="zh-CN" dirty="0"/>
              <a:t>0 </a:t>
            </a:r>
            <a:r>
              <a:rPr lang="zh-CN" altLang="en-US" dirty="0"/>
              <a:t>或 </a:t>
            </a:r>
            <a:r>
              <a:rPr lang="en-US" altLang="zh-CN" dirty="0"/>
              <a:t>1</a:t>
            </a:r>
            <a:r>
              <a:rPr lang="zh-CN" altLang="en-US" dirty="0"/>
              <a:t>。</a:t>
            </a:r>
            <a:endParaRPr lang="zh-CN" altLang="en-US" dirty="0"/>
          </a:p>
          <a:p>
            <a:pPr>
              <a:buNone/>
            </a:pPr>
            <a:r>
              <a:rPr lang="zh-CN" altLang="en-US" dirty="0"/>
              <a:t>否定的优先级同其他一元运算符；</a:t>
            </a:r>
            <a:endParaRPr lang="zh-CN" altLang="en-US" dirty="0"/>
          </a:p>
          <a:p>
            <a:pPr>
              <a:buNone/>
            </a:pPr>
            <a:r>
              <a:rPr lang="en-US" altLang="zh-CN" dirty="0"/>
              <a:t>&amp;&amp; </a:t>
            </a:r>
            <a:r>
              <a:rPr lang="zh-CN" altLang="en-US" dirty="0"/>
              <a:t>优先级高于 </a:t>
            </a:r>
            <a:r>
              <a:rPr lang="en-US" altLang="zh-CN" dirty="0"/>
              <a:t>||</a:t>
            </a:r>
            <a:r>
              <a:rPr lang="zh-CN" altLang="en-US" dirty="0"/>
              <a:t>，低于关系运算符。</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6131"/>
                                        </p:tgtEl>
                                        <p:attrNameLst>
                                          <p:attrName>style.visibility</p:attrName>
                                        </p:attrNameLst>
                                      </p:cBhvr>
                                      <p:to>
                                        <p:strVal val="visible"/>
                                      </p:to>
                                    </p:set>
                                    <p:animEffect transition="in" filter="wipe(up)">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56355" name="文本占位符 356354"/>
          <p:cNvSpPr>
            <a:spLocks noGrp="1"/>
          </p:cNvSpPr>
          <p:nvPr>
            <p:ph type="body" idx="1"/>
          </p:nvPr>
        </p:nvSpPr>
        <p:spPr>
          <a:xfrm>
            <a:off x="468313" y="692150"/>
            <a:ext cx="8207375" cy="5689600"/>
          </a:xfrm>
        </p:spPr>
        <p:txBody>
          <a:bodyPr/>
          <a:lstStyle/>
          <a:p>
            <a:pPr>
              <a:buNone/>
            </a:pPr>
            <a:r>
              <a:rPr lang="zh-CN" altLang="en-US" sz="2400" dirty="0"/>
              <a:t>关于逻辑运算符的额外说明：</a:t>
            </a:r>
            <a:endParaRPr lang="zh-CN" altLang="en-US" sz="2400" dirty="0"/>
          </a:p>
          <a:p>
            <a:pPr>
              <a:buNone/>
            </a:pPr>
            <a:endParaRPr lang="zh-CN" altLang="en-US" sz="2400" dirty="0"/>
          </a:p>
          <a:p>
            <a:pPr marL="0" indent="0">
              <a:buNone/>
            </a:pPr>
            <a:r>
              <a:rPr lang="zh-CN" altLang="en-US" sz="2400" dirty="0"/>
              <a:t>（</a:t>
            </a:r>
            <a:r>
              <a:rPr lang="en-US" altLang="zh-CN" sz="2400" dirty="0"/>
              <a:t>1</a:t>
            </a:r>
            <a:r>
              <a:rPr lang="zh-CN" altLang="en-US" sz="2400" dirty="0"/>
              <a:t>）逻辑运算符 </a:t>
            </a:r>
            <a:r>
              <a:rPr lang="en-US" altLang="zh-CN" sz="2400">
                <a:solidFill>
                  <a:schemeClr val="accent2"/>
                </a:solidFill>
              </a:rPr>
              <a:t>&amp;&amp;</a:t>
            </a:r>
            <a:r>
              <a:rPr lang="zh-CN" altLang="en-US" sz="2400" dirty="0"/>
              <a:t>、</a:t>
            </a:r>
            <a:r>
              <a:rPr lang="en-US" altLang="zh-CN" sz="2400">
                <a:solidFill>
                  <a:schemeClr val="accent2"/>
                </a:solidFill>
              </a:rPr>
              <a:t>|| </a:t>
            </a:r>
            <a:r>
              <a:rPr lang="zh-CN" altLang="en-US" sz="2400" dirty="0"/>
              <a:t>和 </a:t>
            </a:r>
            <a:r>
              <a:rPr lang="en-US" altLang="zh-CN" sz="2400">
                <a:solidFill>
                  <a:schemeClr val="accent2"/>
                </a:solidFill>
              </a:rPr>
              <a:t>! </a:t>
            </a:r>
            <a:r>
              <a:rPr lang="zh-CN" altLang="en-US" sz="2400" dirty="0"/>
              <a:t>分别有别名（规范运算符名之外的名称）</a:t>
            </a:r>
            <a:r>
              <a:rPr lang="en-US" altLang="zh-CN" sz="2400">
                <a:solidFill>
                  <a:schemeClr val="accent2"/>
                </a:solidFill>
              </a:rPr>
              <a:t>and</a:t>
            </a:r>
            <a:r>
              <a:rPr lang="zh-CN" altLang="en-US" sz="2400" dirty="0"/>
              <a:t>、</a:t>
            </a:r>
            <a:r>
              <a:rPr lang="en-US" altLang="zh-CN" sz="2400">
                <a:solidFill>
                  <a:schemeClr val="accent2"/>
                </a:solidFill>
              </a:rPr>
              <a:t>or </a:t>
            </a:r>
            <a:r>
              <a:rPr lang="zh-CN" altLang="en-US" sz="2400" dirty="0"/>
              <a:t>和</a:t>
            </a:r>
            <a:r>
              <a:rPr lang="en-US" altLang="zh-CN" sz="2400" dirty="0"/>
              <a:t> </a:t>
            </a:r>
            <a:r>
              <a:rPr lang="en-US" altLang="zh-CN" sz="2400">
                <a:solidFill>
                  <a:schemeClr val="accent2"/>
                </a:solidFill>
              </a:rPr>
              <a:t>not</a:t>
            </a:r>
            <a:r>
              <a:rPr lang="zh-CN" altLang="en-US" sz="2400" dirty="0"/>
              <a:t>。使用这些别名可以提高程序的可读性。</a:t>
            </a:r>
            <a:endParaRPr lang="zh-CN" altLang="en-US" sz="2400" dirty="0"/>
          </a:p>
          <a:p>
            <a:pPr>
              <a:buNone/>
            </a:pPr>
            <a:r>
              <a:rPr lang="zh-CN" altLang="en-US" sz="2400" dirty="0"/>
              <a:t>                  “</a:t>
            </a:r>
            <a:r>
              <a:rPr lang="en-US" altLang="zh-CN" sz="2400" err="1"/>
              <a:t>(ch&gt;='A' </a:t>
            </a:r>
            <a:r>
              <a:rPr lang="en-US" altLang="zh-CN" sz="2400">
                <a:solidFill>
                  <a:schemeClr val="accent2"/>
                </a:solidFill>
              </a:rPr>
              <a:t>&amp;&amp;</a:t>
            </a:r>
            <a:r>
              <a:rPr lang="en-US" altLang="zh-CN" sz="2400" err="1"/>
              <a:t> ch&lt;='Z') </a:t>
            </a:r>
            <a:r>
              <a:rPr lang="en-US" altLang="zh-CN" sz="2400">
                <a:solidFill>
                  <a:schemeClr val="accent2"/>
                </a:solidFill>
              </a:rPr>
              <a:t>|| </a:t>
            </a:r>
            <a:r>
              <a:rPr lang="en-US" altLang="zh-CN" sz="2400" err="1"/>
              <a:t>(ch&gt;='a' </a:t>
            </a:r>
            <a:r>
              <a:rPr lang="en-US" altLang="zh-CN" sz="2400">
                <a:solidFill>
                  <a:schemeClr val="accent2"/>
                </a:solidFill>
              </a:rPr>
              <a:t>&amp;&amp;</a:t>
            </a:r>
            <a:r>
              <a:rPr lang="en-US" altLang="zh-CN" sz="2400" err="1"/>
              <a:t> ch</a:t>
            </a:r>
            <a:r>
              <a:rPr lang="en-US" altLang="zh-CN" sz="2400" dirty="0"/>
              <a:t>&lt;='z')”</a:t>
            </a:r>
            <a:endParaRPr lang="en-US" altLang="zh-CN" sz="2400" dirty="0"/>
          </a:p>
          <a:p>
            <a:pPr>
              <a:buNone/>
            </a:pPr>
            <a:r>
              <a:rPr lang="zh-CN" altLang="en-US" sz="2400" dirty="0"/>
              <a:t>可以写成“</a:t>
            </a:r>
            <a:r>
              <a:rPr lang="en-US" altLang="zh-CN" sz="2400" err="1"/>
              <a:t>(ch&gt;='A' </a:t>
            </a:r>
            <a:r>
              <a:rPr lang="en-US" altLang="zh-CN" sz="2400">
                <a:solidFill>
                  <a:schemeClr val="accent2"/>
                </a:solidFill>
              </a:rPr>
              <a:t>and</a:t>
            </a:r>
            <a:r>
              <a:rPr lang="en-US" altLang="zh-CN" sz="2400" err="1"/>
              <a:t> ch&lt;='Z') </a:t>
            </a:r>
            <a:r>
              <a:rPr lang="en-US" altLang="zh-CN" sz="2400">
                <a:solidFill>
                  <a:schemeClr val="accent2"/>
                </a:solidFill>
              </a:rPr>
              <a:t>or</a:t>
            </a:r>
            <a:r>
              <a:rPr lang="en-US" altLang="zh-CN" sz="2400" err="1"/>
              <a:t> (ch&gt;='a' </a:t>
            </a:r>
            <a:r>
              <a:rPr lang="en-US" altLang="zh-CN" sz="2400">
                <a:solidFill>
                  <a:schemeClr val="accent2"/>
                </a:solidFill>
              </a:rPr>
              <a:t>and</a:t>
            </a:r>
            <a:r>
              <a:rPr lang="en-US" altLang="zh-CN" sz="2400" err="1"/>
              <a:t> ch</a:t>
            </a:r>
            <a:r>
              <a:rPr lang="en-US" altLang="zh-CN" sz="2400"/>
              <a:t>&lt;='z')”</a:t>
            </a:r>
            <a:endParaRPr lang="en-US" altLang="zh-CN" sz="2400"/>
          </a:p>
          <a:p>
            <a:pPr>
              <a:buNone/>
            </a:pPr>
            <a:endParaRPr lang="en-US" altLang="zh-CN" sz="2400"/>
          </a:p>
          <a:p>
            <a:pPr marL="10795" indent="-10160">
              <a:buNone/>
            </a:pPr>
            <a:r>
              <a:rPr lang="zh-CN" altLang="en-US" sz="2400" dirty="0"/>
              <a:t>（</a:t>
            </a:r>
            <a:r>
              <a:rPr lang="en-US" altLang="zh-CN" sz="2400" dirty="0"/>
              <a:t>2</a:t>
            </a:r>
            <a:r>
              <a:rPr lang="zh-CN" altLang="en-US" sz="2400" dirty="0"/>
              <a:t>）不要把 </a:t>
            </a:r>
            <a:r>
              <a:rPr lang="en-US" altLang="zh-CN" sz="2400" dirty="0"/>
              <a:t>&amp;&amp; </a:t>
            </a:r>
            <a:r>
              <a:rPr lang="zh-CN" altLang="en-US" sz="2400" dirty="0"/>
              <a:t>和 </a:t>
            </a:r>
            <a:r>
              <a:rPr lang="en-US" altLang="zh-CN" sz="2400" dirty="0"/>
              <a:t>|| </a:t>
            </a:r>
            <a:r>
              <a:rPr lang="zh-CN" altLang="en-US" sz="2400" dirty="0">
                <a:solidFill>
                  <a:schemeClr val="tx1"/>
                </a:solidFill>
              </a:rPr>
              <a:t>误写成单个字符的 </a:t>
            </a:r>
            <a:r>
              <a:rPr lang="en-US" altLang="zh-CN" sz="2400" dirty="0">
                <a:solidFill>
                  <a:schemeClr val="tx1"/>
                </a:solidFill>
              </a:rPr>
              <a:t>&amp; </a:t>
            </a:r>
            <a:r>
              <a:rPr lang="zh-CN" altLang="en-US" sz="2400" dirty="0">
                <a:solidFill>
                  <a:schemeClr val="tx1"/>
                </a:solidFill>
              </a:rPr>
              <a:t>或 </a:t>
            </a:r>
            <a:r>
              <a:rPr lang="en-US" altLang="zh-CN" sz="2400">
                <a:solidFill>
                  <a:schemeClr val="tx1"/>
                </a:solidFill>
              </a:rPr>
              <a:t>|</a:t>
            </a:r>
            <a:r>
              <a:rPr lang="zh-CN" altLang="en-US" sz="2400" dirty="0"/>
              <a:t>。</a:t>
            </a:r>
            <a:endParaRPr lang="zh-CN" altLang="en-US" sz="2400" dirty="0"/>
          </a:p>
          <a:p>
            <a:pPr marL="10795" indent="-10160">
              <a:buNone/>
            </a:pPr>
            <a:r>
              <a:rPr lang="zh-CN" altLang="en-US" sz="2400" dirty="0"/>
              <a:t>写错时编译器一般不会报错。</a:t>
            </a:r>
            <a:endParaRPr lang="zh-CN" altLang="en-US" sz="2400" dirty="0"/>
          </a:p>
          <a:p>
            <a:pPr marL="10795" indent="-10160">
              <a:buNone/>
            </a:pPr>
            <a:r>
              <a:rPr lang="zh-CN" altLang="en-US" sz="2400" dirty="0"/>
              <a:t>语言中有四个字位运算符：字位“否定” </a:t>
            </a:r>
            <a:r>
              <a:rPr lang="en-US" altLang="zh-CN" sz="2400">
                <a:solidFill>
                  <a:schemeClr val="hlink"/>
                </a:solidFill>
              </a:rPr>
              <a:t>~</a:t>
            </a:r>
            <a:r>
              <a:rPr lang="zh-CN" altLang="en-US" sz="2400" dirty="0"/>
              <a:t>，字位“或” </a:t>
            </a:r>
            <a:r>
              <a:rPr lang="en-US" altLang="zh-CN" sz="2400">
                <a:solidFill>
                  <a:schemeClr val="hlink"/>
                </a:solidFill>
              </a:rPr>
              <a:t>|</a:t>
            </a:r>
            <a:r>
              <a:rPr lang="zh-CN" altLang="en-US" sz="2400" dirty="0"/>
              <a:t>，字位“与” </a:t>
            </a:r>
            <a:r>
              <a:rPr lang="en-US" altLang="zh-CN" sz="2400">
                <a:solidFill>
                  <a:schemeClr val="hlink"/>
                </a:solidFill>
              </a:rPr>
              <a:t>&amp;</a:t>
            </a:r>
            <a:r>
              <a:rPr lang="zh-CN" altLang="en-US" sz="2400" dirty="0"/>
              <a:t>，字位“异或”</a:t>
            </a:r>
            <a:r>
              <a:rPr lang="en-US" altLang="zh-CN" sz="2400">
                <a:solidFill>
                  <a:schemeClr val="hlink"/>
                </a:solidFill>
              </a:rPr>
              <a:t>^</a:t>
            </a:r>
            <a:r>
              <a:rPr lang="zh-CN" altLang="en-US" sz="2400" dirty="0"/>
              <a:t>。它们有特殊的用途，初学者不会用到它们的功能，但要注意不写错。</a:t>
            </a:r>
            <a:endParaRPr lang="zh-CN" altLang="en-US" sz="2400" dirty="0"/>
          </a:p>
        </p:txBody>
      </p:sp>
    </p:spTree>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59426" name="文本占位符 359425"/>
          <p:cNvSpPr>
            <a:spLocks noGrp="1"/>
          </p:cNvSpPr>
          <p:nvPr>
            <p:ph type="body" idx="1"/>
          </p:nvPr>
        </p:nvSpPr>
        <p:spPr>
          <a:xfrm>
            <a:off x="468313" y="260350"/>
            <a:ext cx="8207375" cy="6121400"/>
          </a:xfrm>
        </p:spPr>
        <p:txBody>
          <a:bodyPr/>
          <a:lstStyle/>
          <a:p>
            <a:pPr>
              <a:spcBef>
                <a:spcPct val="0"/>
              </a:spcBef>
              <a:buNone/>
            </a:pPr>
            <a:r>
              <a:rPr lang="zh-CN" altLang="en-US" sz="1800" dirty="0"/>
              <a:t>【例</a:t>
            </a:r>
            <a:r>
              <a:rPr lang="en-US" altLang="zh-CN" sz="1800" dirty="0"/>
              <a:t>3-8</a:t>
            </a:r>
            <a:r>
              <a:rPr lang="zh-CN" altLang="en-US" sz="1800" dirty="0"/>
              <a:t>】使用 </a:t>
            </a:r>
            <a:r>
              <a:rPr lang="en-US" altLang="zh-CN" sz="1800" dirty="0"/>
              <a:t>cout &lt;&lt; </a:t>
            </a:r>
            <a:r>
              <a:rPr lang="zh-CN" altLang="en-US" sz="1800" dirty="0"/>
              <a:t>方法，计算一些关系表达式和逻辑表达式的值并输出到屏幕。</a:t>
            </a:r>
            <a:endParaRPr lang="zh-CN" altLang="en-US" sz="1800" dirty="0"/>
          </a:p>
          <a:p>
            <a:pPr>
              <a:spcBef>
                <a:spcPct val="0"/>
              </a:spcBef>
              <a:buNone/>
            </a:pPr>
            <a:r>
              <a:rPr lang="en-US" altLang="zh-CN" sz="1600" dirty="0"/>
              <a:t>int main() {</a:t>
            </a:r>
            <a:endParaRPr lang="en-US" altLang="zh-CN" sz="1600" dirty="0"/>
          </a:p>
          <a:p>
            <a:pPr>
              <a:spcBef>
                <a:spcPct val="0"/>
              </a:spcBef>
              <a:buNone/>
            </a:pPr>
            <a:r>
              <a:rPr lang="en-US" altLang="zh-CN" sz="1600" dirty="0"/>
              <a:t>    int m = 15, n = 3;</a:t>
            </a:r>
            <a:endParaRPr lang="en-US" altLang="zh-CN" sz="1600" dirty="0"/>
          </a:p>
          <a:p>
            <a:pPr>
              <a:spcBef>
                <a:spcPct val="0"/>
              </a:spcBef>
              <a:buNone/>
            </a:pPr>
            <a:r>
              <a:rPr lang="en-US" altLang="zh-CN" sz="1600" dirty="0"/>
              <a:t>    cout &lt;&lt; "m= " &lt;&lt; m &lt;&lt; "  n= " &lt;&lt;n &lt;&lt;endl;</a:t>
            </a:r>
            <a:endParaRPr lang="en-US" altLang="zh-CN" sz="1600" dirty="0"/>
          </a:p>
          <a:p>
            <a:pPr>
              <a:spcBef>
                <a:spcPct val="0"/>
              </a:spcBef>
              <a:buNone/>
            </a:pPr>
            <a:r>
              <a:rPr lang="en-US" altLang="zh-CN" sz="1600" dirty="0"/>
              <a:t>    cout &lt;&lt; "(m &gt; 10) \t" &lt;&lt; (m&gt;10) &lt;&lt; endl;</a:t>
            </a:r>
            <a:endParaRPr lang="en-US" altLang="zh-CN" sz="1600" dirty="0"/>
          </a:p>
          <a:p>
            <a:pPr>
              <a:spcBef>
                <a:spcPct val="0"/>
              </a:spcBef>
              <a:buNone/>
            </a:pPr>
            <a:r>
              <a:rPr lang="en-US" altLang="zh-CN" sz="1600" dirty="0"/>
              <a:t>    cout &lt;&lt; "!(m &gt; 10) \t" &lt;&lt; !(m&gt;10) &lt;&lt; endl;</a:t>
            </a:r>
            <a:endParaRPr lang="en-US" altLang="zh-CN" sz="1600" dirty="0"/>
          </a:p>
          <a:p>
            <a:pPr>
              <a:spcBef>
                <a:spcPct val="0"/>
              </a:spcBef>
              <a:buNone/>
            </a:pPr>
            <a:r>
              <a:rPr lang="en-US" altLang="zh-CN" sz="1600" dirty="0"/>
              <a:t>    cout &lt;&lt; "(n &lt; 0) \t" &lt;&lt; (n &lt; 0) &lt;&lt; endl;</a:t>
            </a:r>
            <a:endParaRPr lang="en-US" altLang="zh-CN" sz="1600" dirty="0"/>
          </a:p>
          <a:p>
            <a:pPr>
              <a:spcBef>
                <a:spcPct val="0"/>
              </a:spcBef>
              <a:buNone/>
            </a:pPr>
            <a:r>
              <a:rPr lang="en-US" altLang="zh-CN" sz="1600" dirty="0"/>
              <a:t>    cout &lt;&lt; "!(n &lt; 0) \t" &lt;&lt; !(n &lt; 0) &lt;&lt; endl &lt;&lt; endl;</a:t>
            </a:r>
            <a:endParaRPr lang="en-US" altLang="zh-CN" sz="1600" dirty="0"/>
          </a:p>
          <a:p>
            <a:pPr>
              <a:spcBef>
                <a:spcPct val="0"/>
              </a:spcBef>
              <a:buNone/>
            </a:pPr>
            <a:r>
              <a:rPr lang="en-US" altLang="zh-CN" sz="1600" dirty="0"/>
              <a:t>    </a:t>
            </a:r>
            <a:endParaRPr lang="en-US" altLang="zh-CN" sz="1600" dirty="0"/>
          </a:p>
          <a:p>
            <a:pPr>
              <a:spcBef>
                <a:spcPct val="0"/>
              </a:spcBef>
              <a:buNone/>
            </a:pPr>
            <a:r>
              <a:rPr lang="en-US" altLang="zh-CN" sz="1600" dirty="0"/>
              <a:t>    cout &lt;&lt; "(m &gt; 10 &amp;&amp; n &lt; 0) \t" &lt;&lt; (m &gt; 10 &amp;&amp; n &lt; 0) &lt;&lt; endl;</a:t>
            </a:r>
            <a:endParaRPr lang="en-US" altLang="zh-CN" sz="1600" dirty="0"/>
          </a:p>
          <a:p>
            <a:pPr>
              <a:spcBef>
                <a:spcPct val="0"/>
              </a:spcBef>
              <a:buNone/>
            </a:pPr>
            <a:r>
              <a:rPr lang="en-US" altLang="zh-CN" sz="1600" dirty="0"/>
              <a:t>    cout &lt;&lt; "!(m &gt; 10 &amp;&amp; n &lt; 0) \t" &lt;&lt; !(m &gt; 10 &amp;&amp; n &lt; 0) &lt;&lt; endl &lt;&lt; endl;</a:t>
            </a:r>
            <a:endParaRPr lang="en-US" altLang="zh-CN" sz="1600" dirty="0"/>
          </a:p>
          <a:p>
            <a:pPr>
              <a:spcBef>
                <a:spcPct val="0"/>
              </a:spcBef>
              <a:buNone/>
            </a:pPr>
            <a:r>
              <a:rPr lang="en-US" altLang="zh-CN" sz="1600" dirty="0"/>
              <a:t>    int k = 4;</a:t>
            </a:r>
            <a:endParaRPr lang="en-US" altLang="zh-CN" sz="1600" dirty="0"/>
          </a:p>
          <a:p>
            <a:pPr>
              <a:spcBef>
                <a:spcPct val="0"/>
              </a:spcBef>
              <a:buNone/>
            </a:pPr>
            <a:r>
              <a:rPr lang="en-US" altLang="zh-CN" sz="1600" dirty="0"/>
              <a:t>    cout &lt;&lt; "k= " &lt;&lt; k &lt;&lt; endl;</a:t>
            </a:r>
            <a:endParaRPr lang="en-US" altLang="zh-CN" sz="1600" dirty="0"/>
          </a:p>
          <a:p>
            <a:pPr>
              <a:spcBef>
                <a:spcPct val="0"/>
              </a:spcBef>
              <a:buNone/>
            </a:pPr>
            <a:r>
              <a:rPr lang="en-US" altLang="zh-CN" sz="1600" dirty="0"/>
              <a:t>    cout &lt;&lt; "(k &gt;= 3 &amp;&amp; k &lt;= 5 ) \t" &lt;&lt; (k &gt;= 3 &amp;&amp; k &lt;= 5 ) &lt;&lt; endl;</a:t>
            </a:r>
            <a:endParaRPr lang="en-US" altLang="zh-CN" sz="1600" dirty="0"/>
          </a:p>
          <a:p>
            <a:pPr>
              <a:spcBef>
                <a:spcPct val="0"/>
              </a:spcBef>
              <a:buNone/>
            </a:pPr>
            <a:r>
              <a:rPr lang="en-US" altLang="zh-CN" sz="1600" dirty="0"/>
              <a:t>    cout &lt;&lt; "(k &lt; 3 || k &gt; 5) \t" &lt;&lt; (k &lt; 3 || k &gt; 5) &lt;&lt; endl &lt;&lt;endl;</a:t>
            </a:r>
            <a:endParaRPr lang="en-US" altLang="zh-CN" sz="1600" dirty="0"/>
          </a:p>
          <a:p>
            <a:pPr>
              <a:spcBef>
                <a:spcPct val="0"/>
              </a:spcBef>
              <a:buNone/>
            </a:pPr>
            <a:r>
              <a:rPr lang="en-US" altLang="zh-CN" sz="1600" dirty="0"/>
              <a:t>    k = -10;</a:t>
            </a:r>
            <a:endParaRPr lang="en-US" altLang="zh-CN" sz="1600" dirty="0"/>
          </a:p>
          <a:p>
            <a:pPr>
              <a:spcBef>
                <a:spcPct val="0"/>
              </a:spcBef>
              <a:buNone/>
            </a:pPr>
            <a:r>
              <a:rPr lang="en-US" altLang="zh-CN" sz="1600" dirty="0"/>
              <a:t>    cout &lt;&lt; "k= " &lt;&lt; k &lt;&lt; endl;</a:t>
            </a:r>
            <a:endParaRPr lang="en-US" altLang="zh-CN" sz="1600" dirty="0"/>
          </a:p>
          <a:p>
            <a:pPr>
              <a:spcBef>
                <a:spcPct val="0"/>
              </a:spcBef>
              <a:buNone/>
            </a:pPr>
            <a:r>
              <a:rPr lang="en-US" altLang="zh-CN" sz="1600" dirty="0"/>
              <a:t>    cout &lt;&lt; "(k &gt;= 3 &amp;&amp; k &lt;= 5 ) \t" &lt;&lt; (k &gt;= 3 &amp;&amp; k &lt;= 5 ) &lt;&lt; endl;</a:t>
            </a:r>
            <a:endParaRPr lang="en-US" altLang="zh-CN" sz="1600" dirty="0"/>
          </a:p>
          <a:p>
            <a:pPr>
              <a:spcBef>
                <a:spcPct val="0"/>
              </a:spcBef>
              <a:buNone/>
            </a:pPr>
            <a:r>
              <a:rPr lang="en-US" altLang="zh-CN" sz="1600" dirty="0"/>
              <a:t>    cout &lt;&lt; "(k &lt; 3 || k &gt; 5) \t" &lt;&lt; (k &lt; 3 || k &gt; 5) &lt;&lt; endl;</a:t>
            </a:r>
            <a:endParaRPr lang="en-US" altLang="zh-CN" sz="1600" dirty="0"/>
          </a:p>
          <a:p>
            <a:pPr>
              <a:spcBef>
                <a:spcPct val="0"/>
              </a:spcBef>
              <a:buNone/>
            </a:pPr>
            <a:r>
              <a:rPr lang="en-US" altLang="zh-CN" sz="1600" dirty="0"/>
              <a:t>    </a:t>
            </a:r>
            <a:endParaRPr lang="en-US" altLang="zh-CN" sz="1600" dirty="0"/>
          </a:p>
          <a:p>
            <a:pPr>
              <a:spcBef>
                <a:spcPct val="0"/>
              </a:spcBef>
              <a:buNone/>
            </a:pPr>
            <a:r>
              <a:rPr lang="en-US" altLang="zh-CN" sz="1600" dirty="0"/>
              <a:t>    cout &lt;&lt; "!k \t" &lt;&lt; (!k) &lt;&lt; endl;</a:t>
            </a:r>
            <a:endParaRPr lang="en-US" altLang="zh-CN" sz="1600" dirty="0"/>
          </a:p>
          <a:p>
            <a:pPr>
              <a:spcBef>
                <a:spcPct val="0"/>
              </a:spcBef>
              <a:buNone/>
            </a:pPr>
            <a:r>
              <a:rPr lang="en-US" altLang="zh-CN" sz="1600" dirty="0"/>
              <a:t>    cout &lt;&lt; "!(k + 10) \t" &lt;&lt; !(k + 10) &lt;&lt; endl;</a:t>
            </a:r>
            <a:endParaRPr lang="en-US" altLang="zh-CN" sz="1600" dirty="0"/>
          </a:p>
          <a:p>
            <a:pPr>
              <a:spcBef>
                <a:spcPct val="0"/>
              </a:spcBef>
              <a:buNone/>
            </a:pPr>
            <a:r>
              <a:rPr lang="en-US" altLang="zh-CN" sz="1600" dirty="0"/>
              <a:t>    cout &lt;&lt; "!(k == 0) \t" &lt;&lt; !(k == 0) &lt;&lt; endl;</a:t>
            </a:r>
            <a:endParaRPr lang="en-US" altLang="zh-CN" sz="1600" dirty="0"/>
          </a:p>
          <a:p>
            <a:pPr>
              <a:spcBef>
                <a:spcPct val="0"/>
              </a:spcBef>
              <a:buNone/>
            </a:pPr>
            <a:r>
              <a:rPr lang="en-US" altLang="zh-CN" sz="1600" dirty="0"/>
              <a:t>    return 0;</a:t>
            </a:r>
            <a:endParaRPr lang="en-US" altLang="zh-CN" sz="1600" dirty="0"/>
          </a:p>
          <a:p>
            <a:pPr>
              <a:spcBef>
                <a:spcPct val="0"/>
              </a:spcBef>
              <a:buNone/>
            </a:pPr>
            <a:r>
              <a:rPr lang="en-US" altLang="zh-CN" sz="1600" dirty="0"/>
              <a:t>}</a:t>
            </a:r>
            <a:endParaRPr lang="en-US" altLang="zh-CN" sz="1600" dirty="0"/>
          </a:p>
        </p:txBody>
      </p:sp>
    </p:spTree>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60455" name="标题 360454"/>
          <p:cNvSpPr>
            <a:spLocks noGrp="1"/>
          </p:cNvSpPr>
          <p:nvPr>
            <p:ph type="title"/>
          </p:nvPr>
        </p:nvSpPr>
        <p:spPr/>
        <p:txBody>
          <a:bodyPr anchor="ctr"/>
          <a:lstStyle/>
          <a:p>
            <a:r>
              <a:rPr lang="en-US" altLang="zh-CN" dirty="0"/>
              <a:t>3.4.3 </a:t>
            </a:r>
            <a:r>
              <a:rPr lang="zh-CN" altLang="en-US" dirty="0"/>
              <a:t>条件表达式</a:t>
            </a:r>
            <a:endParaRPr lang="zh-CN" altLang="en-US" dirty="0"/>
          </a:p>
        </p:txBody>
      </p:sp>
      <p:sp>
        <p:nvSpPr>
          <p:cNvPr id="360450" name="文本占位符 360449"/>
          <p:cNvSpPr>
            <a:spLocks noGrp="1"/>
          </p:cNvSpPr>
          <p:nvPr>
            <p:ph type="body" sz="half" idx="4294967295"/>
          </p:nvPr>
        </p:nvSpPr>
        <p:spPr>
          <a:xfrm>
            <a:off x="575310" y="1096010"/>
            <a:ext cx="8136255" cy="1209675"/>
          </a:xfrm>
          <a:solidFill>
            <a:schemeClr val="accent1"/>
          </a:solidFill>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pPr lvl="0">
              <a:spcBef>
                <a:spcPct val="50000"/>
              </a:spcBef>
              <a:buNone/>
            </a:pPr>
            <a:r>
              <a:rPr lang="zh-CN" altLang="en-US" sz="2800" dirty="0"/>
              <a:t>条件运算符“ </a:t>
            </a:r>
            <a:r>
              <a:rPr lang="en-US" altLang="zh-CN" sz="2800">
                <a:solidFill>
                  <a:schemeClr val="hlink"/>
                </a:solidFill>
              </a:rPr>
              <a:t>? : </a:t>
            </a:r>
            <a:r>
              <a:rPr lang="en-US" altLang="zh-CN" sz="2800"/>
              <a:t>”</a:t>
            </a:r>
            <a:r>
              <a:rPr lang="zh-CN" altLang="en-US" sz="2800" dirty="0"/>
              <a:t>。条件表达式的语法形式：</a:t>
            </a:r>
            <a:endParaRPr lang="zh-CN" altLang="en-US" sz="2800" dirty="0"/>
          </a:p>
          <a:p>
            <a:pPr lvl="0" algn="just" eaLnBrk="0">
              <a:spcBef>
                <a:spcPct val="30000"/>
              </a:spcBef>
              <a:buNone/>
            </a:pPr>
            <a:r>
              <a:rPr lang="zh-CN" altLang="en-US" sz="2800" dirty="0"/>
              <a:t>　　　　</a:t>
            </a:r>
            <a:r>
              <a:rPr lang="zh-CN" altLang="en-US" sz="2800" dirty="0">
                <a:solidFill>
                  <a:schemeClr val="folHlink"/>
                </a:solidFill>
              </a:rPr>
              <a:t>表达式</a:t>
            </a:r>
            <a:r>
              <a:rPr lang="en-US" altLang="zh-CN" sz="2800">
                <a:solidFill>
                  <a:schemeClr val="folHlink"/>
                </a:solidFill>
              </a:rPr>
              <a:t>1 </a:t>
            </a:r>
            <a:r>
              <a:rPr lang="en-US" altLang="zh-CN" sz="2800">
                <a:solidFill>
                  <a:schemeClr val="hlink"/>
                </a:solidFill>
              </a:rPr>
              <a:t>?</a:t>
            </a:r>
            <a:r>
              <a:rPr lang="en-US" altLang="zh-CN" sz="2800" dirty="0">
                <a:solidFill>
                  <a:schemeClr val="folHlink"/>
                </a:solidFill>
              </a:rPr>
              <a:t> </a:t>
            </a:r>
            <a:r>
              <a:rPr lang="zh-CN" altLang="en-US" sz="2800" dirty="0">
                <a:solidFill>
                  <a:schemeClr val="folHlink"/>
                </a:solidFill>
              </a:rPr>
              <a:t>表达式</a:t>
            </a:r>
            <a:r>
              <a:rPr lang="en-US" altLang="zh-CN" sz="2800">
                <a:solidFill>
                  <a:schemeClr val="folHlink"/>
                </a:solidFill>
              </a:rPr>
              <a:t>2 </a:t>
            </a:r>
            <a:r>
              <a:rPr lang="en-US" altLang="zh-CN" sz="2800">
                <a:solidFill>
                  <a:schemeClr val="hlink"/>
                </a:solidFill>
              </a:rPr>
              <a:t>:</a:t>
            </a:r>
            <a:r>
              <a:rPr lang="en-US" altLang="zh-CN" sz="2800" dirty="0">
                <a:solidFill>
                  <a:schemeClr val="folHlink"/>
                </a:solidFill>
              </a:rPr>
              <a:t> </a:t>
            </a:r>
            <a:r>
              <a:rPr lang="zh-CN" altLang="en-US" sz="2800" dirty="0">
                <a:solidFill>
                  <a:schemeClr val="folHlink"/>
                </a:solidFill>
              </a:rPr>
              <a:t>表达式</a:t>
            </a:r>
            <a:r>
              <a:rPr lang="en-US" altLang="zh-CN" sz="2800">
                <a:solidFill>
                  <a:schemeClr val="folHlink"/>
                </a:solidFill>
              </a:rPr>
              <a:t>3</a:t>
            </a:r>
            <a:endParaRPr lang="en-US" altLang="zh-CN"/>
          </a:p>
        </p:txBody>
      </p:sp>
      <p:sp>
        <p:nvSpPr>
          <p:cNvPr id="360451" name="文本占位符 360450"/>
          <p:cNvSpPr>
            <a:spLocks noGrp="1"/>
          </p:cNvSpPr>
          <p:nvPr>
            <p:ph type="body" sz="half" idx="4294967295"/>
          </p:nvPr>
        </p:nvSpPr>
        <p:spPr>
          <a:xfrm>
            <a:off x="575310" y="2760345"/>
            <a:ext cx="8207375" cy="3460750"/>
          </a:xfrm>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pPr lvl="0" algn="just" eaLnBrk="0">
              <a:spcBef>
                <a:spcPct val="30000"/>
              </a:spcBef>
              <a:buNone/>
            </a:pPr>
            <a:r>
              <a:rPr lang="zh-CN" altLang="en-US" dirty="0"/>
              <a:t>语义（计算方式特殊）：</a:t>
            </a:r>
            <a:endParaRPr lang="zh-CN" altLang="en-US" dirty="0"/>
          </a:p>
          <a:p>
            <a:pPr lvl="0" algn="just" eaLnBrk="0">
              <a:spcBef>
                <a:spcPct val="30000"/>
              </a:spcBef>
            </a:pPr>
            <a:r>
              <a:rPr lang="zh-CN" altLang="en-US" dirty="0"/>
              <a:t>先算</a:t>
            </a:r>
            <a:r>
              <a:rPr lang="zh-CN" altLang="en-US" dirty="0">
                <a:solidFill>
                  <a:schemeClr val="accent2"/>
                </a:solidFill>
              </a:rPr>
              <a:t>表达式</a:t>
            </a:r>
            <a:r>
              <a:rPr lang="en-US" altLang="zh-CN">
                <a:solidFill>
                  <a:schemeClr val="accent2"/>
                </a:solidFill>
              </a:rPr>
              <a:t>1</a:t>
            </a:r>
            <a:r>
              <a:rPr lang="zh-CN" altLang="en-US" dirty="0"/>
              <a:t>（</a:t>
            </a:r>
            <a:r>
              <a:rPr lang="zh-CN" altLang="en-US" dirty="0">
                <a:solidFill>
                  <a:schemeClr val="tx2"/>
                </a:solidFill>
              </a:rPr>
              <a:t>关系表达式</a:t>
            </a:r>
            <a:r>
              <a:rPr lang="zh-CN" altLang="en-US" dirty="0"/>
              <a:t>或</a:t>
            </a:r>
            <a:r>
              <a:rPr lang="zh-CN" altLang="en-US" dirty="0">
                <a:solidFill>
                  <a:schemeClr val="tx2"/>
                </a:solidFill>
              </a:rPr>
              <a:t>逻辑表达式</a:t>
            </a:r>
            <a:r>
              <a:rPr lang="zh-CN" altLang="en-US" dirty="0">
                <a:solidFill>
                  <a:schemeClr val="tx1"/>
                </a:solidFill>
              </a:rPr>
              <a:t>或</a:t>
            </a:r>
            <a:r>
              <a:rPr lang="zh-CN" altLang="en-US" dirty="0">
                <a:solidFill>
                  <a:schemeClr val="tx2"/>
                </a:solidFill>
              </a:rPr>
              <a:t>算术表达式</a:t>
            </a:r>
            <a:r>
              <a:rPr lang="zh-CN" altLang="en-US" dirty="0"/>
              <a:t>）；</a:t>
            </a:r>
            <a:endParaRPr lang="zh-CN" altLang="en-US" dirty="0"/>
          </a:p>
          <a:p>
            <a:pPr marL="0" lvl="0" indent="0" algn="just" eaLnBrk="0">
              <a:spcBef>
                <a:spcPct val="30000"/>
              </a:spcBef>
              <a:buNone/>
            </a:pPr>
            <a:r>
              <a:rPr lang="zh-CN" altLang="en-US" dirty="0"/>
              <a:t>                </a:t>
            </a:r>
            <a:r>
              <a:rPr lang="en-US" altLang="zh-CN" dirty="0"/>
              <a:t>&gt;  &gt;=   &lt;  &lt;=  ==  !=          &amp;&amp;  ||   !        +  -  *  /  % </a:t>
            </a:r>
            <a:r>
              <a:rPr lang="zh-CN" altLang="en-US" dirty="0"/>
              <a:t>函数</a:t>
            </a:r>
            <a:endParaRPr lang="zh-CN" altLang="en-US" dirty="0"/>
          </a:p>
          <a:p>
            <a:pPr marL="0" lvl="0" indent="0" algn="just" eaLnBrk="0">
              <a:spcBef>
                <a:spcPct val="30000"/>
              </a:spcBef>
              <a:buNone/>
            </a:pPr>
            <a:r>
              <a:rPr lang="zh-CN" altLang="en-US" dirty="0"/>
              <a:t>      以其值作为逻辑值。</a:t>
            </a:r>
            <a:endParaRPr lang="zh-CN" altLang="en-US" dirty="0"/>
          </a:p>
          <a:p>
            <a:pPr lvl="0" algn="just" eaLnBrk="0">
              <a:spcBef>
                <a:spcPct val="30000"/>
              </a:spcBef>
            </a:pPr>
            <a:r>
              <a:rPr lang="zh-CN" altLang="en-US" dirty="0"/>
              <a:t>条件成立时算</a:t>
            </a:r>
            <a:r>
              <a:rPr lang="zh-CN" altLang="en-US" dirty="0">
                <a:solidFill>
                  <a:schemeClr val="accent2"/>
                </a:solidFill>
              </a:rPr>
              <a:t>表达式</a:t>
            </a:r>
            <a:r>
              <a:rPr lang="en-US" altLang="zh-CN">
                <a:solidFill>
                  <a:schemeClr val="accent2"/>
                </a:solidFill>
              </a:rPr>
              <a:t>2</a:t>
            </a:r>
            <a:r>
              <a:rPr lang="zh-CN" altLang="en-US" dirty="0"/>
              <a:t>，以其结果作为条件表达式的值</a:t>
            </a:r>
            <a:endParaRPr lang="zh-CN" altLang="en-US" dirty="0"/>
          </a:p>
          <a:p>
            <a:pPr lvl="0" algn="just" eaLnBrk="0">
              <a:spcBef>
                <a:spcPct val="30000"/>
              </a:spcBef>
            </a:pPr>
            <a:r>
              <a:rPr lang="zh-CN" altLang="en-US" dirty="0"/>
              <a:t>条件不成立算</a:t>
            </a:r>
            <a:r>
              <a:rPr lang="zh-CN" altLang="en-US" dirty="0">
                <a:solidFill>
                  <a:schemeClr val="accent2"/>
                </a:solidFill>
              </a:rPr>
              <a:t>表达式</a:t>
            </a:r>
            <a:r>
              <a:rPr lang="en-US" altLang="zh-CN">
                <a:solidFill>
                  <a:schemeClr val="accent2"/>
                </a:solidFill>
              </a:rPr>
              <a:t>3</a:t>
            </a:r>
            <a:r>
              <a:rPr lang="zh-CN" altLang="en-US" dirty="0"/>
              <a:t>，以其值作为条件表达式的值</a:t>
            </a:r>
            <a:endParaRPr lang="zh-CN" altLang="en-US" dirty="0"/>
          </a:p>
          <a:p>
            <a:pPr lvl="0" algn="just" eaLnBrk="0">
              <a:spcBef>
                <a:spcPct val="30000"/>
              </a:spcBef>
              <a:buNone/>
            </a:pPr>
            <a:r>
              <a:rPr lang="zh-CN" altLang="en-US" dirty="0"/>
              <a:t>注意：条件成立时不算</a:t>
            </a:r>
            <a:r>
              <a:rPr lang="zh-CN" altLang="en-US" dirty="0">
                <a:solidFill>
                  <a:schemeClr val="accent2"/>
                </a:solidFill>
              </a:rPr>
              <a:t>表达式</a:t>
            </a:r>
            <a:r>
              <a:rPr lang="en-US" altLang="zh-CN">
                <a:solidFill>
                  <a:schemeClr val="accent2"/>
                </a:solidFill>
              </a:rPr>
              <a:t>3</a:t>
            </a:r>
            <a:r>
              <a:rPr lang="zh-CN" altLang="en-US" dirty="0"/>
              <a:t>；不成立时不算</a:t>
            </a:r>
            <a:r>
              <a:rPr lang="zh-CN" altLang="en-US" dirty="0">
                <a:solidFill>
                  <a:schemeClr val="accent2"/>
                </a:solidFill>
              </a:rPr>
              <a:t>表达式</a:t>
            </a:r>
            <a:r>
              <a:rPr lang="en-US" altLang="zh-CN">
                <a:solidFill>
                  <a:schemeClr val="accent2"/>
                </a:solidFill>
              </a:rPr>
              <a:t>2</a:t>
            </a:r>
            <a:endParaRPr lang="en-US" altLang="zh-CN"/>
          </a:p>
        </p:txBody>
      </p:sp>
    </p:spTree>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61474" name="文本框 361473"/>
          <p:cNvSpPr txBox="1"/>
          <p:nvPr/>
        </p:nvSpPr>
        <p:spPr>
          <a:xfrm>
            <a:off x="539750" y="549275"/>
            <a:ext cx="8064500" cy="3107690"/>
          </a:xfrm>
          <a:prstGeom prst="rect">
            <a:avLst/>
          </a:prstGeom>
          <a:noFill/>
          <a:ln w="9525">
            <a:noFill/>
          </a:ln>
        </p:spPr>
        <p:txBody>
          <a:bodyPr>
            <a:spAutoFit/>
          </a:bodyPr>
          <a:lstStyle/>
          <a:p>
            <a:pPr algn="l"/>
            <a:r>
              <a:rPr lang="zh-CN" altLang="en-US" sz="2800" dirty="0">
                <a:latin typeface="Cambria" panose="02040503050406030204" pitchFamily="18" charset="0"/>
                <a:ea typeface="华文中宋" panose="02010600040101010101" charset="-122"/>
                <a:cs typeface="Cambria" panose="02040503050406030204" pitchFamily="18" charset="0"/>
              </a:rPr>
              <a:t>【例</a:t>
            </a:r>
            <a:r>
              <a:rPr lang="en-US" altLang="zh-CN" sz="2800" dirty="0">
                <a:latin typeface="Cambria" panose="02040503050406030204" pitchFamily="18" charset="0"/>
                <a:ea typeface="华文中宋" panose="02010600040101010101" charset="-122"/>
                <a:cs typeface="Cambria" panose="02040503050406030204" pitchFamily="18" charset="0"/>
              </a:rPr>
              <a:t>3-9</a:t>
            </a:r>
            <a:r>
              <a:rPr lang="zh-CN" altLang="en-US" sz="2800" dirty="0">
                <a:latin typeface="Cambria" panose="02040503050406030204" pitchFamily="18" charset="0"/>
                <a:ea typeface="华文中宋" panose="02010600040101010101" charset="-122"/>
                <a:cs typeface="Cambria" panose="02040503050406030204" pitchFamily="18" charset="0"/>
              </a:rPr>
              <a:t>】使用条件表达式计算</a:t>
            </a:r>
            <a:r>
              <a:rPr lang="zh-CN" altLang="en-US" sz="2800" dirty="0" smtClean="0">
                <a:latin typeface="Cambria" panose="02040503050406030204" pitchFamily="18" charset="0"/>
                <a:ea typeface="华文中宋" panose="02010600040101010101" charset="-122"/>
                <a:cs typeface="Cambria" panose="02040503050406030204" pitchFamily="18" charset="0"/>
              </a:rPr>
              <a:t>某 </a:t>
            </a:r>
            <a:r>
              <a:rPr lang="en-US" altLang="zh-CN" sz="2800" dirty="0" smtClean="0">
                <a:latin typeface="Cambria" panose="02040503050406030204" pitchFamily="18" charset="0"/>
                <a:ea typeface="华文中宋" panose="02010600040101010101" charset="-122"/>
                <a:cs typeface="Cambria" panose="02040503050406030204" pitchFamily="18" charset="0"/>
              </a:rPr>
              <a:t>int </a:t>
            </a:r>
            <a:r>
              <a:rPr lang="zh-CN" altLang="en-US" sz="2800" dirty="0" smtClean="0">
                <a:latin typeface="Cambria" panose="02040503050406030204" pitchFamily="18" charset="0"/>
                <a:ea typeface="华文中宋" panose="02010600040101010101" charset="-122"/>
                <a:cs typeface="Cambria" panose="02040503050406030204" pitchFamily="18" charset="0"/>
              </a:rPr>
              <a:t>变</a:t>
            </a:r>
            <a:r>
              <a:rPr lang="zh-CN" altLang="en-US" sz="2800" dirty="0">
                <a:latin typeface="Cambria" panose="02040503050406030204" pitchFamily="18" charset="0"/>
                <a:ea typeface="华文中宋" panose="02010600040101010101" charset="-122"/>
                <a:cs typeface="Cambria" panose="02040503050406030204" pitchFamily="18" charset="0"/>
              </a:rPr>
              <a:t>量 </a:t>
            </a:r>
            <a:r>
              <a:rPr lang="en-US" altLang="zh-CN" sz="2800" dirty="0" smtClean="0">
                <a:latin typeface="Cambria" panose="02040503050406030204" pitchFamily="18" charset="0"/>
                <a:ea typeface="华文中宋" panose="02010600040101010101" charset="-122"/>
                <a:cs typeface="Cambria" panose="02040503050406030204" pitchFamily="18" charset="0"/>
              </a:rPr>
              <a:t>n </a:t>
            </a:r>
            <a:r>
              <a:rPr lang="zh-CN" altLang="en-US" sz="2800" dirty="0">
                <a:latin typeface="Cambria" panose="02040503050406030204" pitchFamily="18" charset="0"/>
                <a:ea typeface="华文中宋" panose="02010600040101010101" charset="-122"/>
                <a:cs typeface="Cambria" panose="02040503050406030204" pitchFamily="18" charset="0"/>
              </a:rPr>
              <a:t>的绝对值和正负符号。</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l"/>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l"/>
            <a:r>
              <a:rPr lang="zh-CN" altLang="en-US" sz="2800" dirty="0">
                <a:latin typeface="Cambria" panose="02040503050406030204" pitchFamily="18" charset="0"/>
                <a:ea typeface="华文中宋" panose="02010600040101010101" charset="-122"/>
                <a:cs typeface="Cambria" panose="02040503050406030204" pitchFamily="18" charset="0"/>
              </a:rPr>
              <a:t>计算变量 </a:t>
            </a:r>
            <a:r>
              <a:rPr lang="en-US" altLang="zh-CN" sz="2800" dirty="0" smtClean="0">
                <a:latin typeface="Cambria" panose="02040503050406030204" pitchFamily="18" charset="0"/>
                <a:ea typeface="华文中宋" panose="02010600040101010101" charset="-122"/>
                <a:cs typeface="Cambria" panose="02040503050406030204" pitchFamily="18" charset="0"/>
              </a:rPr>
              <a:t>n </a:t>
            </a:r>
            <a:r>
              <a:rPr lang="zh-CN" altLang="en-US" sz="2800" dirty="0">
                <a:latin typeface="Cambria" panose="02040503050406030204" pitchFamily="18" charset="0"/>
                <a:ea typeface="华文中宋" panose="02010600040101010101" charset="-122"/>
                <a:cs typeface="Cambria" panose="02040503050406030204" pitchFamily="18" charset="0"/>
              </a:rPr>
              <a:t>的</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rPr>
              <a:t>绝对值</a:t>
            </a:r>
            <a:r>
              <a:rPr lang="zh-CN" altLang="en-US" sz="2800" dirty="0">
                <a:latin typeface="Cambria" panose="02040503050406030204" pitchFamily="18" charset="0"/>
                <a:ea typeface="华文中宋" panose="02010600040101010101" charset="-122"/>
                <a:cs typeface="Cambria" panose="02040503050406030204" pitchFamily="18" charset="0"/>
              </a:rPr>
              <a:t>可以用如下条件表达式：</a:t>
            </a:r>
            <a:endParaRPr lang="zh-CN" altLang="en-US" sz="2800" dirty="0">
              <a:latin typeface="Cambria" panose="02040503050406030204" pitchFamily="18" charset="0"/>
              <a:ea typeface="华文中宋" panose="02010600040101010101" charset="-122"/>
              <a:cs typeface="Cambria" panose="02040503050406030204" pitchFamily="18" charset="0"/>
            </a:endParaRPr>
          </a:p>
          <a:p>
            <a:pPr algn="l"/>
            <a:r>
              <a:rPr lang="zh-CN" altLang="en-US" sz="2800"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sz="2800" dirty="0" smtClean="0">
                <a:solidFill>
                  <a:schemeClr val="folHlink"/>
                </a:solidFill>
                <a:latin typeface="Cambria" panose="02040503050406030204" pitchFamily="18" charset="0"/>
                <a:ea typeface="华文中宋" panose="02010600040101010101" charset="-122"/>
                <a:cs typeface="Cambria" panose="02040503050406030204" pitchFamily="18" charset="0"/>
              </a:rPr>
              <a:t>n </a:t>
            </a:r>
            <a:r>
              <a:rPr lang="en-US" altLang="zh-CN" sz="2800" dirty="0">
                <a:solidFill>
                  <a:schemeClr val="folHlink"/>
                </a:solidFill>
                <a:latin typeface="Cambria" panose="02040503050406030204" pitchFamily="18" charset="0"/>
                <a:ea typeface="华文中宋" panose="02010600040101010101" charset="-122"/>
                <a:cs typeface="Cambria" panose="02040503050406030204" pitchFamily="18" charset="0"/>
              </a:rPr>
              <a:t>&gt;= 0 ? </a:t>
            </a:r>
            <a:r>
              <a:rPr lang="en-US" altLang="zh-CN" sz="2800" dirty="0" smtClean="0">
                <a:solidFill>
                  <a:schemeClr val="folHlink"/>
                </a:solidFill>
                <a:latin typeface="Cambria" panose="02040503050406030204" pitchFamily="18" charset="0"/>
                <a:ea typeface="华文中宋" panose="02010600040101010101" charset="-122"/>
                <a:cs typeface="Cambria" panose="02040503050406030204" pitchFamily="18" charset="0"/>
              </a:rPr>
              <a:t>n </a:t>
            </a:r>
            <a:r>
              <a:rPr lang="en-US" altLang="zh-CN" sz="2800"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sz="2800" dirty="0" smtClean="0">
                <a:solidFill>
                  <a:schemeClr val="folHlink"/>
                </a:solidFill>
                <a:latin typeface="Cambria" panose="02040503050406030204" pitchFamily="18" charset="0"/>
                <a:ea typeface="华文中宋" panose="02010600040101010101" charset="-122"/>
                <a:cs typeface="Cambria" panose="02040503050406030204" pitchFamily="18" charset="0"/>
              </a:rPr>
              <a:t>-n</a:t>
            </a:r>
            <a:endParaRPr lang="en-US" altLang="zh-CN" sz="2800"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endParaRPr lang="en-US" altLang="zh-CN" sz="2800" dirty="0">
              <a:latin typeface="Cambria" panose="02040503050406030204" pitchFamily="18" charset="0"/>
              <a:ea typeface="华文中宋" panose="02010600040101010101" charset="-122"/>
              <a:cs typeface="Cambria" panose="02040503050406030204" pitchFamily="18" charset="0"/>
            </a:endParaRPr>
          </a:p>
          <a:p>
            <a:pPr algn="l"/>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rPr>
              <a:t>正负符号函数</a:t>
            </a:r>
            <a:r>
              <a:rPr lang="zh-CN" altLang="en-US" sz="2800" dirty="0">
                <a:latin typeface="Cambria" panose="02040503050406030204" pitchFamily="18" charset="0"/>
                <a:ea typeface="华文中宋" panose="02010600040101010101" charset="-122"/>
                <a:cs typeface="Cambria" panose="02040503050406030204" pitchFamily="18" charset="0"/>
              </a:rPr>
              <a:t>的数学定义是：</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
        <p:nvSpPr>
          <p:cNvPr id="361479" name="文本框 361478"/>
          <p:cNvSpPr txBox="1"/>
          <p:nvPr/>
        </p:nvSpPr>
        <p:spPr>
          <a:xfrm>
            <a:off x="446720" y="4619876"/>
            <a:ext cx="8136259" cy="1383665"/>
          </a:xfrm>
          <a:prstGeom prst="rect">
            <a:avLst/>
          </a:prstGeom>
          <a:noFill/>
          <a:ln w="9525">
            <a:noFill/>
          </a:ln>
        </p:spPr>
        <p:txBody>
          <a:bodyPr wrap="square" lIns="92075" tIns="46038" rIns="92075" bIns="46038">
            <a:spAutoFit/>
          </a:bodyPr>
          <a:lstStyle/>
          <a:p>
            <a:pPr algn="l"/>
            <a:r>
              <a:rPr lang="zh-CN" altLang="en-US" sz="2800" b="1" dirty="0" smtClean="0">
                <a:latin typeface="Times New Roman" panose="02020603050405020304" pitchFamily="18" charset="0"/>
                <a:ea typeface="宋体" panose="02010600030101010101" pitchFamily="2" charset="-122"/>
              </a:rPr>
              <a:t>在 </a:t>
            </a:r>
            <a:r>
              <a:rPr lang="en-US" altLang="zh-CN" sz="2800" b="1" dirty="0" smtClean="0">
                <a:latin typeface="Times New Roman" panose="02020603050405020304" pitchFamily="18" charset="0"/>
                <a:ea typeface="宋体" panose="02010600030101010101" pitchFamily="2" charset="-122"/>
              </a:rPr>
              <a:t>int </a:t>
            </a:r>
            <a:r>
              <a:rPr lang="zh-CN" altLang="en-US" sz="2800" b="1" dirty="0" smtClean="0">
                <a:latin typeface="Times New Roman" panose="02020603050405020304" pitchFamily="18" charset="0"/>
                <a:ea typeface="宋体" panose="02010600030101010101" pitchFamily="2" charset="-122"/>
              </a:rPr>
              <a:t>变</a:t>
            </a:r>
            <a:r>
              <a:rPr lang="zh-CN" altLang="en-US" sz="2800" b="1" dirty="0">
                <a:latin typeface="Times New Roman" panose="02020603050405020304" pitchFamily="18" charset="0"/>
                <a:ea typeface="宋体" panose="02010600030101010101" pitchFamily="2" charset="-122"/>
              </a:rPr>
              <a:t>量 </a:t>
            </a:r>
            <a:r>
              <a:rPr lang="en-US" altLang="zh-CN" sz="2800" b="1" dirty="0" smtClean="0">
                <a:latin typeface="Times New Roman" panose="02020603050405020304" pitchFamily="18" charset="0"/>
                <a:ea typeface="宋体" panose="02010600030101010101" pitchFamily="2" charset="-122"/>
              </a:rPr>
              <a:t>n</a:t>
            </a:r>
            <a:r>
              <a:rPr lang="en-US" altLang="zh-CN" sz="2800" b="1" dirty="0" smtClean="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的值大于、等于或小于 </a:t>
            </a:r>
            <a:r>
              <a:rPr lang="en-US" altLang="zh-CN" sz="2800" b="1" dirty="0">
                <a:latin typeface="Times New Roman" panose="02020603050405020304" pitchFamily="18" charset="0"/>
                <a:ea typeface="宋体" panose="02010600030101010101" pitchFamily="2" charset="-122"/>
              </a:rPr>
              <a:t>0 </a:t>
            </a:r>
            <a:r>
              <a:rPr lang="zh-CN" altLang="en-US" sz="2800" b="1" dirty="0">
                <a:latin typeface="Times New Roman" panose="02020603050405020304" pitchFamily="18" charset="0"/>
                <a:ea typeface="宋体" panose="02010600030101010101" pitchFamily="2" charset="-122"/>
              </a:rPr>
              <a:t>时，结果分别</a:t>
            </a:r>
            <a:r>
              <a:rPr lang="zh-CN" altLang="en-US" sz="2800" b="1" dirty="0" smtClean="0">
                <a:latin typeface="Times New Roman" panose="02020603050405020304" pitchFamily="18" charset="0"/>
                <a:ea typeface="宋体" panose="02010600030101010101" pitchFamily="2" charset="-122"/>
              </a:rPr>
              <a:t>为 </a:t>
            </a:r>
            <a:r>
              <a:rPr lang="en-US" altLang="zh-CN" sz="2800" b="1" dirty="0" smtClean="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0 </a:t>
            </a:r>
            <a:r>
              <a:rPr lang="zh-CN" altLang="en-US" sz="2800" b="1" dirty="0">
                <a:latin typeface="Times New Roman" panose="02020603050405020304" pitchFamily="18" charset="0"/>
                <a:ea typeface="宋体" panose="02010600030101010101" pitchFamily="2" charset="-122"/>
              </a:rPr>
              <a:t>和 </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，利用嵌套的条件表达式写出如下：</a:t>
            </a:r>
            <a:endParaRPr lang="zh-CN" altLang="en-US" sz="2800" b="1" dirty="0">
              <a:latin typeface="Times New Roman" panose="02020603050405020304" pitchFamily="18" charset="0"/>
              <a:ea typeface="宋体" panose="02010600030101010101" pitchFamily="2" charset="-122"/>
            </a:endParaRPr>
          </a:p>
          <a:p>
            <a:pPr algn="l"/>
            <a:r>
              <a:rPr lang="en-US" altLang="zh-CN" sz="2800" b="1" dirty="0" smtClean="0">
                <a:solidFill>
                  <a:schemeClr val="folHlink"/>
                </a:solidFill>
                <a:latin typeface="Times New Roman" panose="02020603050405020304" pitchFamily="18" charset="0"/>
                <a:ea typeface="宋体" panose="02010600030101010101" pitchFamily="2" charset="-122"/>
              </a:rPr>
              <a:t>n </a:t>
            </a:r>
            <a:r>
              <a:rPr lang="en-US" altLang="zh-CN" sz="2800" b="1" dirty="0">
                <a:solidFill>
                  <a:schemeClr val="folHlink"/>
                </a:solidFill>
                <a:latin typeface="Times New Roman" panose="02020603050405020304" pitchFamily="18" charset="0"/>
                <a:ea typeface="宋体" panose="02010600030101010101" pitchFamily="2" charset="-122"/>
              </a:rPr>
              <a:t>&gt; 0 ? 1 : </a:t>
            </a:r>
            <a:r>
              <a:rPr lang="en-US" altLang="zh-CN" sz="2800" b="1" dirty="0" smtClean="0">
                <a:solidFill>
                  <a:schemeClr val="folHlink"/>
                </a:solidFill>
                <a:latin typeface="Times New Roman" panose="02020603050405020304" pitchFamily="18" charset="0"/>
                <a:ea typeface="宋体" panose="02010600030101010101" pitchFamily="2" charset="-122"/>
              </a:rPr>
              <a:t>(</a:t>
            </a:r>
            <a:r>
              <a:rPr lang="en-US" altLang="zh-CN" sz="2800" b="1" dirty="0" smtClean="0">
                <a:solidFill>
                  <a:srgbClr val="FF0000"/>
                </a:solidFill>
                <a:latin typeface="Times New Roman" panose="02020603050405020304" pitchFamily="18" charset="0"/>
                <a:ea typeface="宋体" panose="02010600030101010101" pitchFamily="2" charset="-122"/>
              </a:rPr>
              <a:t>n</a:t>
            </a:r>
            <a:r>
              <a:rPr lang="en-US" altLang="zh-CN" sz="2800" b="1" dirty="0" smtClean="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 0 </a:t>
            </a:r>
            <a:r>
              <a:rPr lang="en-US" altLang="zh-CN" sz="2800" b="1" dirty="0">
                <a:solidFill>
                  <a:schemeClr val="folHlink"/>
                </a:solidFill>
                <a:latin typeface="Times New Roman" panose="02020603050405020304" pitchFamily="18" charset="0"/>
                <a:ea typeface="宋体" panose="02010600030101010101" pitchFamily="2" charset="-122"/>
              </a:rPr>
              <a:t>? 0 : -1)</a:t>
            </a:r>
            <a:endParaRPr lang="en-US" altLang="zh-CN" sz="2800" b="1" dirty="0">
              <a:solidFill>
                <a:schemeClr val="folHlink"/>
              </a:solidFill>
              <a:latin typeface="Times New Roman" panose="02020603050405020304" pitchFamily="18" charset="0"/>
              <a:ea typeface="宋体" panose="02010600030101010101" pitchFamily="2" charset="-122"/>
            </a:endParaRPr>
          </a:p>
        </p:txBody>
      </p:sp>
      <p:graphicFrame>
        <p:nvGraphicFramePr>
          <p:cNvPr id="361480" name="对象 361479"/>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75" name="" r:id="rId1" imgW="914400" imgH="215900" progId="Equation.3">
                  <p:embed/>
                </p:oleObj>
              </mc:Choice>
              <mc:Fallback>
                <p:oleObj name="" r:id="rId1" imgW="914400" imgH="215900" progId="Equation.3">
                  <p:embed/>
                  <p:pic>
                    <p:nvPicPr>
                      <p:cNvPr id="0" name="图片 308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361482" name="矩形 361481"/>
          <p:cNvSpPr/>
          <p:nvPr/>
        </p:nvSpPr>
        <p:spPr>
          <a:xfrm>
            <a:off x="0" y="3128963"/>
            <a:ext cx="9144000" cy="0"/>
          </a:xfrm>
          <a:prstGeom prst="rect">
            <a:avLst/>
          </a:prstGeom>
          <a:noFill/>
          <a:ln w="9525">
            <a:noFill/>
          </a:ln>
        </p:spPr>
        <p:txBody>
          <a:bodyPr/>
          <a:lstStyle/>
          <a:p>
            <a:endParaRPr lang="zh-CN" altLang="en-US"/>
          </a:p>
        </p:txBody>
      </p:sp>
      <p:graphicFrame>
        <p:nvGraphicFramePr>
          <p:cNvPr id="361481" name="对象 361480"/>
          <p:cNvGraphicFramePr/>
          <p:nvPr/>
        </p:nvGraphicFramePr>
        <p:xfrm>
          <a:off x="5364163" y="2852897"/>
          <a:ext cx="3025775" cy="1478280"/>
        </p:xfrm>
        <a:graphic>
          <a:graphicData uri="http://schemas.openxmlformats.org/presentationml/2006/ole">
            <mc:AlternateContent xmlns:mc="http://schemas.openxmlformats.org/markup-compatibility/2006">
              <mc:Choice xmlns:v="urn:schemas-microsoft-com:vml" Requires="v">
                <p:oleObj spid="_x0000_s7176" name="" r:id="rId3" imgW="1447800" imgH="711200" progId="Equation.3">
                  <p:embed/>
                </p:oleObj>
              </mc:Choice>
              <mc:Fallback>
                <p:oleObj name="" r:id="rId3" imgW="1447800" imgH="711200" progId="Equation.3">
                  <p:embed/>
                  <p:pic>
                    <p:nvPicPr>
                      <p:cNvPr id="0" name="图片 3083"/>
                      <p:cNvPicPr/>
                      <p:nvPr/>
                    </p:nvPicPr>
                    <p:blipFill>
                      <a:blip r:embed="rId4"/>
                      <a:stretch>
                        <a:fillRect/>
                      </a:stretch>
                    </p:blipFill>
                    <p:spPr>
                      <a:xfrm>
                        <a:off x="5364163" y="2852897"/>
                        <a:ext cx="3025775" cy="147828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67619" name="文本占位符 367618"/>
          <p:cNvSpPr>
            <a:spLocks noGrp="1"/>
          </p:cNvSpPr>
          <p:nvPr>
            <p:ph type="body" idx="1"/>
          </p:nvPr>
        </p:nvSpPr>
        <p:spPr>
          <a:xfrm>
            <a:off x="468630" y="1052830"/>
            <a:ext cx="8623935" cy="5328920"/>
          </a:xfrm>
        </p:spPr>
        <p:txBody>
          <a:bodyPr/>
          <a:lstStyle/>
          <a:p>
            <a:pPr marL="0" indent="0">
              <a:buNone/>
            </a:pPr>
            <a:r>
              <a:rPr lang="zh-CN" altLang="en-US" dirty="0"/>
              <a:t>写在一个</a:t>
            </a:r>
            <a:r>
              <a:rPr lang="en-US" altLang="zh-CN" dirty="0"/>
              <a:t>main</a:t>
            </a:r>
            <a:r>
              <a:rPr lang="zh-CN" altLang="en-US" dirty="0"/>
              <a:t>函数里，查看它们的计算结果：</a:t>
            </a:r>
            <a:endParaRPr lang="zh-CN" altLang="en-US" dirty="0"/>
          </a:p>
          <a:p>
            <a:pPr marL="0" indent="0">
              <a:buNone/>
            </a:pPr>
            <a:r>
              <a:rPr lang="en-US" altLang="zh-CN" sz="2400" dirty="0">
                <a:solidFill>
                  <a:schemeClr val="folHlink"/>
                </a:solidFill>
              </a:rPr>
              <a:t>int main() {</a:t>
            </a:r>
            <a:endParaRPr lang="en-US" altLang="zh-CN" sz="2400" dirty="0">
              <a:solidFill>
                <a:schemeClr val="folHlink"/>
              </a:solidFill>
            </a:endParaRPr>
          </a:p>
          <a:p>
            <a:pPr marL="0" indent="0">
              <a:buNone/>
            </a:pPr>
            <a:r>
              <a:rPr lang="en-US" altLang="zh-CN" sz="2400" dirty="0">
                <a:solidFill>
                  <a:schemeClr val="folHlink"/>
                </a:solidFill>
              </a:rPr>
              <a:t>    </a:t>
            </a:r>
            <a:r>
              <a:rPr lang="en-US" altLang="zh-CN" sz="2400" dirty="0" smtClean="0">
                <a:solidFill>
                  <a:schemeClr val="folHlink"/>
                </a:solidFill>
              </a:rPr>
              <a:t>int n;</a:t>
            </a:r>
            <a:endParaRPr lang="en-US" altLang="zh-CN" sz="2400" dirty="0">
              <a:solidFill>
                <a:schemeClr val="folHlink"/>
              </a:solidFill>
            </a:endParaRPr>
          </a:p>
          <a:p>
            <a:pPr marL="0" indent="0">
              <a:buNone/>
            </a:pPr>
            <a:r>
              <a:rPr lang="en-US" altLang="zh-CN" sz="2400" dirty="0">
                <a:solidFill>
                  <a:schemeClr val="folHlink"/>
                </a:solidFill>
              </a:rPr>
              <a:t>    cout &lt;&lt; "please input </a:t>
            </a:r>
            <a:r>
              <a:rPr lang="en-US" altLang="zh-CN" sz="2400" dirty="0" smtClean="0">
                <a:solidFill>
                  <a:schemeClr val="folHlink"/>
                </a:solidFill>
              </a:rPr>
              <a:t>n</a:t>
            </a:r>
            <a:r>
              <a:rPr lang="en-US" altLang="zh-CN" sz="2400" dirty="0" smtClean="0">
                <a:solidFill>
                  <a:schemeClr val="folHlink"/>
                </a:solidFill>
              </a:rPr>
              <a:t>: </a:t>
            </a:r>
            <a:r>
              <a:rPr lang="en-US" altLang="zh-CN" sz="2400" dirty="0">
                <a:solidFill>
                  <a:schemeClr val="folHlink"/>
                </a:solidFill>
              </a:rPr>
              <a:t>";</a:t>
            </a:r>
            <a:endParaRPr lang="en-US" altLang="zh-CN" sz="2400" dirty="0">
              <a:solidFill>
                <a:schemeClr val="folHlink"/>
              </a:solidFill>
            </a:endParaRPr>
          </a:p>
          <a:p>
            <a:pPr marL="0" indent="0">
              <a:buNone/>
            </a:pPr>
            <a:r>
              <a:rPr lang="en-US" altLang="zh-CN" sz="2400" dirty="0">
                <a:solidFill>
                  <a:schemeClr val="folHlink"/>
                </a:solidFill>
              </a:rPr>
              <a:t>    cin &gt;&gt; </a:t>
            </a:r>
            <a:r>
              <a:rPr lang="en-US" altLang="zh-CN" sz="2400" dirty="0" smtClean="0">
                <a:solidFill>
                  <a:schemeClr val="folHlink"/>
                </a:solidFill>
              </a:rPr>
              <a:t>n</a:t>
            </a:r>
            <a:r>
              <a:rPr lang="en-US" altLang="zh-CN" sz="2400" dirty="0" smtClean="0">
                <a:solidFill>
                  <a:schemeClr val="folHlink"/>
                </a:solidFill>
              </a:rPr>
              <a:t>;</a:t>
            </a:r>
            <a:endParaRPr lang="en-US" altLang="zh-CN" sz="2400" dirty="0">
              <a:solidFill>
                <a:schemeClr val="folHlink"/>
              </a:solidFill>
            </a:endParaRPr>
          </a:p>
          <a:p>
            <a:pPr marL="0" indent="0">
              <a:buNone/>
            </a:pPr>
            <a:r>
              <a:rPr lang="en-US" altLang="zh-CN" sz="2400" dirty="0">
                <a:solidFill>
                  <a:schemeClr val="folHlink"/>
                </a:solidFill>
              </a:rPr>
              <a:t>    cout &lt;&lt; "abs of </a:t>
            </a:r>
            <a:r>
              <a:rPr lang="en-US" altLang="zh-CN" sz="2400" dirty="0" smtClean="0">
                <a:solidFill>
                  <a:schemeClr val="folHlink"/>
                </a:solidFill>
              </a:rPr>
              <a:t>n: </a:t>
            </a:r>
            <a:r>
              <a:rPr lang="en-US" altLang="zh-CN" sz="2400" dirty="0">
                <a:solidFill>
                  <a:schemeClr val="folHlink"/>
                </a:solidFill>
              </a:rPr>
              <a:t>" &lt;&lt; </a:t>
            </a:r>
            <a:r>
              <a:rPr lang="en-US" altLang="zh-CN" sz="2400" dirty="0" smtClean="0">
                <a:solidFill>
                  <a:schemeClr val="accent2"/>
                </a:solidFill>
              </a:rPr>
              <a:t>(k </a:t>
            </a:r>
            <a:r>
              <a:rPr lang="en-US" altLang="zh-CN" sz="2400" dirty="0">
                <a:solidFill>
                  <a:schemeClr val="accent2"/>
                </a:solidFill>
              </a:rPr>
              <a:t>&gt;= 0 ? </a:t>
            </a:r>
            <a:r>
              <a:rPr lang="en-US" altLang="zh-CN" sz="2400" dirty="0" smtClean="0">
                <a:solidFill>
                  <a:schemeClr val="accent2"/>
                </a:solidFill>
              </a:rPr>
              <a:t>k </a:t>
            </a:r>
            <a:r>
              <a:rPr lang="en-US" altLang="zh-CN" sz="2400" dirty="0">
                <a:solidFill>
                  <a:schemeClr val="accent2"/>
                </a:solidFill>
              </a:rPr>
              <a:t>: </a:t>
            </a:r>
            <a:r>
              <a:rPr lang="en-US" altLang="zh-CN" sz="2400" dirty="0" smtClean="0">
                <a:solidFill>
                  <a:schemeClr val="accent2"/>
                </a:solidFill>
              </a:rPr>
              <a:t>-k) </a:t>
            </a:r>
            <a:r>
              <a:rPr lang="en-US" altLang="zh-CN" sz="2400" dirty="0">
                <a:solidFill>
                  <a:schemeClr val="folHlink"/>
                </a:solidFill>
              </a:rPr>
              <a:t>&lt;&lt; endl;  //</a:t>
            </a:r>
            <a:r>
              <a:rPr lang="zh-CN" altLang="en-US" sz="2400" dirty="0">
                <a:solidFill>
                  <a:schemeClr val="folHlink"/>
                </a:solidFill>
              </a:rPr>
              <a:t>直接输出</a:t>
            </a:r>
            <a:endParaRPr lang="en-US" altLang="zh-CN" sz="2400" dirty="0">
              <a:solidFill>
                <a:schemeClr val="folHlink"/>
              </a:solidFill>
            </a:endParaRPr>
          </a:p>
          <a:p>
            <a:pPr marL="0" indent="0">
              <a:buNone/>
            </a:pPr>
            <a:r>
              <a:rPr lang="en-US" altLang="zh-CN" sz="2400" dirty="0">
                <a:solidFill>
                  <a:schemeClr val="folHlink"/>
                </a:solidFill>
              </a:rPr>
              <a:t>    int sign = </a:t>
            </a:r>
            <a:r>
              <a:rPr lang="en-US" altLang="zh-CN" sz="2400" dirty="0">
                <a:solidFill>
                  <a:schemeClr val="accent2"/>
                </a:solidFill>
              </a:rPr>
              <a:t>(n &gt; 0 ? 1 : (n == 0 ? 0 : -1))</a:t>
            </a:r>
            <a:r>
              <a:rPr lang="en-US" altLang="zh-CN" sz="2400" dirty="0">
                <a:solidFill>
                  <a:schemeClr val="folHlink"/>
                </a:solidFill>
              </a:rPr>
              <a:t>;  //</a:t>
            </a:r>
            <a:r>
              <a:rPr lang="zh-CN" altLang="en-US" sz="2400" dirty="0">
                <a:solidFill>
                  <a:schemeClr val="folHlink"/>
                </a:solidFill>
              </a:rPr>
              <a:t>赋值给变量</a:t>
            </a:r>
            <a:endParaRPr lang="en-US" altLang="zh-CN" sz="2400" dirty="0">
              <a:solidFill>
                <a:schemeClr val="folHlink"/>
              </a:solidFill>
            </a:endParaRPr>
          </a:p>
          <a:p>
            <a:pPr marL="0" indent="0">
              <a:buNone/>
            </a:pPr>
            <a:r>
              <a:rPr lang="en-US" altLang="zh-CN" sz="2400" dirty="0">
                <a:solidFill>
                  <a:schemeClr val="folHlink"/>
                </a:solidFill>
              </a:rPr>
              <a:t>    cout &lt;&lt; "sign of n: " &lt;&lt; sign &lt;&lt; endl;</a:t>
            </a:r>
            <a:endParaRPr lang="en-US" altLang="zh-CN" sz="2400" dirty="0">
              <a:solidFill>
                <a:schemeClr val="folHlink"/>
              </a:solidFill>
            </a:endParaRPr>
          </a:p>
          <a:p>
            <a:pPr marL="0" indent="0">
              <a:buNone/>
            </a:pPr>
            <a:endParaRPr lang="en-US" altLang="zh-CN" sz="2400" dirty="0">
              <a:solidFill>
                <a:schemeClr val="folHlink"/>
              </a:solidFill>
            </a:endParaRPr>
          </a:p>
          <a:p>
            <a:pPr marL="0" indent="0">
              <a:buNone/>
            </a:pPr>
            <a:r>
              <a:rPr lang="en-US" altLang="zh-CN" sz="2400" dirty="0">
                <a:solidFill>
                  <a:schemeClr val="folHlink"/>
                </a:solidFill>
              </a:rPr>
              <a:t>    return 0;</a:t>
            </a:r>
            <a:endParaRPr lang="en-US" altLang="zh-CN" sz="2400" dirty="0">
              <a:solidFill>
                <a:schemeClr val="folHlink"/>
              </a:solidFill>
            </a:endParaRPr>
          </a:p>
          <a:p>
            <a:pPr marL="0" indent="0">
              <a:buNone/>
            </a:pPr>
            <a:r>
              <a:rPr lang="en-US" altLang="zh-CN" sz="2400" dirty="0">
                <a:solidFill>
                  <a:schemeClr val="folHlink"/>
                </a:solidFill>
              </a:rPr>
              <a:t>}</a:t>
            </a:r>
            <a:endParaRPr lang="en-US" altLang="zh-CN" sz="2400" dirty="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541020"/>
            <a:ext cx="8207375" cy="5840730"/>
          </a:xfrm>
        </p:spPr>
        <p:txBody>
          <a:bodyPr/>
          <a:lstStyle/>
          <a:p>
            <a:pPr marL="0" indent="0">
              <a:buNone/>
            </a:pPr>
            <a:r>
              <a:rPr lang="zh-CN" altLang="en-US" dirty="0" smtClean="0"/>
              <a:t>小结：用 </a:t>
            </a:r>
            <a:r>
              <a:rPr lang="zh-CN" altLang="en-US" dirty="0" smtClean="0">
                <a:solidFill>
                  <a:srgbClr val="FF0000"/>
                </a:solidFill>
              </a:rPr>
              <a:t>运算对象 </a:t>
            </a:r>
            <a:r>
              <a:rPr lang="zh-CN" altLang="en-US" dirty="0" smtClean="0"/>
              <a:t>和 </a:t>
            </a:r>
            <a:r>
              <a:rPr lang="zh-CN" altLang="en-US" dirty="0" smtClean="0">
                <a:solidFill>
                  <a:srgbClr val="FF0000"/>
                </a:solidFill>
              </a:rPr>
              <a:t>运算符</a:t>
            </a:r>
            <a:r>
              <a:rPr lang="zh-CN" altLang="en-US" dirty="0" smtClean="0"/>
              <a:t> 构造 </a:t>
            </a:r>
            <a:r>
              <a:rPr lang="zh-CN" altLang="en-US" dirty="0" smtClean="0">
                <a:solidFill>
                  <a:srgbClr val="FF0000"/>
                </a:solidFill>
              </a:rPr>
              <a:t>表达式</a:t>
            </a:r>
            <a:endParaRPr lang="en-US" altLang="zh-CN" dirty="0" smtClean="0">
              <a:solidFill>
                <a:srgbClr val="FF0000"/>
              </a:solidFill>
            </a:endParaRPr>
          </a:p>
          <a:p>
            <a:r>
              <a:rPr lang="zh-CN" altLang="en-US" dirty="0" smtClean="0"/>
              <a:t>算术运算符： </a:t>
            </a:r>
            <a:r>
              <a:rPr lang="en-US" altLang="zh-CN" dirty="0" smtClean="0"/>
              <a:t>+  -  *  /  %               </a:t>
            </a:r>
            <a:r>
              <a:rPr lang="en-US" altLang="zh-CN" dirty="0" smtClean="0">
                <a:sym typeface="Wingdings" panose="05000000000000000000" pitchFamily="2" charset="2"/>
              </a:rPr>
              <a:t> </a:t>
            </a:r>
            <a:r>
              <a:rPr lang="zh-CN" altLang="en-US" dirty="0" smtClean="0"/>
              <a:t>算术表达式</a:t>
            </a:r>
            <a:endParaRPr lang="en-US" altLang="zh-CN" dirty="0" smtClean="0"/>
          </a:p>
          <a:p>
            <a:r>
              <a:rPr lang="zh-CN" altLang="en-US" dirty="0" smtClean="0"/>
              <a:t>赋值运算符：</a:t>
            </a:r>
            <a:r>
              <a:rPr lang="en-US" altLang="zh-CN" dirty="0" smtClean="0"/>
              <a:t>=                                  </a:t>
            </a:r>
            <a:r>
              <a:rPr lang="en-US" altLang="zh-CN" dirty="0" smtClean="0">
                <a:sym typeface="Wingdings" panose="05000000000000000000" pitchFamily="2" charset="2"/>
              </a:rPr>
              <a:t></a:t>
            </a:r>
            <a:r>
              <a:rPr lang="zh-CN" altLang="en-US" dirty="0" smtClean="0">
                <a:sym typeface="Wingdings" panose="05000000000000000000" pitchFamily="2" charset="2"/>
              </a:rPr>
              <a:t>赋值表达式</a:t>
            </a:r>
            <a:endParaRPr lang="en-US" altLang="zh-CN" dirty="0" smtClean="0">
              <a:sym typeface="Wingdings" panose="05000000000000000000" pitchFamily="2" charset="2"/>
            </a:endParaRPr>
          </a:p>
          <a:p>
            <a:r>
              <a:rPr lang="zh-CN" altLang="en-US" dirty="0" smtClean="0">
                <a:sym typeface="Wingdings" panose="05000000000000000000" pitchFamily="2" charset="2"/>
              </a:rPr>
              <a:t>关系运算符：</a:t>
            </a:r>
            <a:r>
              <a:rPr lang="en-US" altLang="zh-CN" dirty="0" smtClean="0">
                <a:sym typeface="Wingdings" panose="05000000000000000000" pitchFamily="2" charset="2"/>
              </a:rPr>
              <a:t>&gt;  &gt;= &lt;= &lt;  ==  !=    </a:t>
            </a:r>
            <a:r>
              <a:rPr lang="zh-CN" altLang="en-US" dirty="0" smtClean="0">
                <a:sym typeface="Wingdings" panose="05000000000000000000" pitchFamily="2" charset="2"/>
              </a:rPr>
              <a:t>关系表达式</a:t>
            </a:r>
            <a:endParaRPr lang="en-US" altLang="zh-CN" dirty="0" smtClean="0">
              <a:sym typeface="Wingdings" panose="05000000000000000000" pitchFamily="2" charset="2"/>
            </a:endParaRPr>
          </a:p>
          <a:p>
            <a:r>
              <a:rPr lang="zh-CN" altLang="en-US" dirty="0">
                <a:sym typeface="Wingdings" panose="05000000000000000000" pitchFamily="2" charset="2"/>
              </a:rPr>
              <a:t>逻</a:t>
            </a:r>
            <a:r>
              <a:rPr lang="zh-CN" altLang="en-US" dirty="0" smtClean="0">
                <a:sym typeface="Wingdings" panose="05000000000000000000" pitchFamily="2" charset="2"/>
              </a:rPr>
              <a:t>辑运算符：</a:t>
            </a:r>
            <a:r>
              <a:rPr lang="en-US" altLang="zh-CN" dirty="0" smtClean="0">
                <a:sym typeface="Wingdings" panose="05000000000000000000" pitchFamily="2" charset="2"/>
              </a:rPr>
              <a:t>&amp;&amp;  ||  !                      </a:t>
            </a:r>
            <a:r>
              <a:rPr lang="zh-CN" altLang="en-US" dirty="0" smtClean="0">
                <a:sym typeface="Wingdings" panose="05000000000000000000" pitchFamily="2" charset="2"/>
              </a:rPr>
              <a:t>逻辑表达式</a:t>
            </a:r>
            <a:endParaRPr lang="en-US" altLang="zh-CN" dirty="0" smtClean="0">
              <a:sym typeface="Wingdings" panose="05000000000000000000" pitchFamily="2" charset="2"/>
            </a:endParaRPr>
          </a:p>
          <a:p>
            <a:r>
              <a:rPr lang="zh-CN" altLang="en-US" dirty="0">
                <a:sym typeface="Wingdings" panose="05000000000000000000" pitchFamily="2" charset="2"/>
              </a:rPr>
              <a:t>条</a:t>
            </a:r>
            <a:r>
              <a:rPr lang="zh-CN" altLang="en-US" dirty="0" smtClean="0">
                <a:sym typeface="Wingdings" panose="05000000000000000000" pitchFamily="2" charset="2"/>
              </a:rPr>
              <a:t>件运算符：</a:t>
            </a:r>
            <a:r>
              <a:rPr lang="en-US" altLang="zh-CN" dirty="0" smtClean="0">
                <a:sym typeface="Wingdings" panose="05000000000000000000" pitchFamily="2" charset="2"/>
              </a:rPr>
              <a:t>? :                                  </a:t>
            </a:r>
            <a:r>
              <a:rPr lang="zh-CN" altLang="en-US" dirty="0" smtClean="0">
                <a:sym typeface="Wingdings" panose="05000000000000000000" pitchFamily="2" charset="2"/>
              </a:rPr>
              <a:t>条件表达式</a:t>
            </a:r>
            <a:endParaRPr lang="en-US" altLang="zh-CN" dirty="0" smtClean="0">
              <a:sym typeface="Wingdings" panose="05000000000000000000" pitchFamily="2" charset="2"/>
            </a:endParaRPr>
          </a:p>
          <a:p>
            <a:pPr marL="0" indent="0">
              <a:buNone/>
            </a:pPr>
            <a:r>
              <a:rPr lang="zh-CN" altLang="en-US" dirty="0">
                <a:sym typeface="Wingdings" panose="05000000000000000000" pitchFamily="2" charset="2"/>
              </a:rPr>
              <a:t>附加说明：即使没有运算符，任何单独的运算对象也都可以视为表达式。</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smtClean="0">
                <a:sym typeface="Wingdings" panose="05000000000000000000" pitchFamily="2" charset="2"/>
              </a:rPr>
              <a:t>表达式可以求值，在程序中有多种用途。</a:t>
            </a:r>
            <a:endParaRPr lang="zh-CN" altLang="en-US" dirty="0" smtClean="0">
              <a:sym typeface="Wingdings" panose="05000000000000000000" pitchFamily="2" charset="2"/>
            </a:endParaRPr>
          </a:p>
          <a:p>
            <a:r>
              <a:rPr lang="zh-CN" altLang="en-US" dirty="0" smtClean="0">
                <a:sym typeface="Wingdings" panose="05000000000000000000" pitchFamily="2" charset="2"/>
              </a:rPr>
              <a:t>表达式后面加分号 </a:t>
            </a:r>
            <a:r>
              <a:rPr lang="en-US" altLang="zh-CN" dirty="0" smtClean="0">
                <a:solidFill>
                  <a:srgbClr val="FF0000"/>
                </a:solidFill>
                <a:sym typeface="Wingdings" panose="05000000000000000000" pitchFamily="2" charset="2"/>
              </a:rPr>
              <a:t>;</a:t>
            </a:r>
            <a:r>
              <a:rPr lang="en-US" altLang="zh-CN" dirty="0" smtClean="0">
                <a:sym typeface="Wingdings" panose="05000000000000000000" pitchFamily="2" charset="2"/>
              </a:rPr>
              <a:t>  </a:t>
            </a:r>
            <a:r>
              <a:rPr lang="zh-CN" altLang="en-US" dirty="0" smtClean="0">
                <a:sym typeface="Wingdings" panose="05000000000000000000" pitchFamily="2" charset="2"/>
              </a:rPr>
              <a:t>就构成 </a:t>
            </a:r>
            <a:r>
              <a:rPr lang="zh-CN" altLang="en-US" dirty="0" smtClean="0">
                <a:solidFill>
                  <a:srgbClr val="FF0000"/>
                </a:solidFill>
                <a:sym typeface="Wingdings" panose="05000000000000000000" pitchFamily="2" charset="2"/>
              </a:rPr>
              <a:t>语句</a:t>
            </a:r>
            <a:r>
              <a:rPr lang="zh-CN" altLang="en-US" dirty="0" smtClean="0">
                <a:sym typeface="Wingdings" panose="05000000000000000000" pitchFamily="2" charset="2"/>
              </a:rPr>
              <a:t>。</a:t>
            </a:r>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p>
        </p:txBody>
      </p:sp>
    </p:spTree>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67267" name="文本占位符 267266"/>
          <p:cNvSpPr>
            <a:spLocks noGrp="1"/>
          </p:cNvSpPr>
          <p:nvPr>
            <p:ph type="body" idx="1"/>
          </p:nvPr>
        </p:nvSpPr>
        <p:spPr>
          <a:xfrm>
            <a:off x="671195" y="1045845"/>
            <a:ext cx="8004810" cy="5335905"/>
          </a:xfrm>
        </p:spPr>
        <p:txBody>
          <a:bodyPr/>
          <a:lstStyle/>
          <a:p>
            <a:pPr marL="0" indent="0">
              <a:lnSpc>
                <a:spcPct val="100000"/>
              </a:lnSpc>
              <a:spcBef>
                <a:spcPts val="0"/>
              </a:spcBef>
              <a:spcAft>
                <a:spcPts val="0"/>
              </a:spcAft>
              <a:buNone/>
            </a:pPr>
            <a:r>
              <a:rPr lang="en-US" altLang="zh-CN" sz="2400" dirty="0">
                <a:solidFill>
                  <a:schemeClr val="accent2"/>
                </a:solidFill>
              </a:rPr>
              <a:t>3.1  </a:t>
            </a:r>
            <a:r>
              <a:rPr lang="zh-CN" altLang="en-US" sz="2400" dirty="0">
                <a:solidFill>
                  <a:schemeClr val="accent2"/>
                </a:solidFill>
              </a:rPr>
              <a:t>语句、复合结构和顺序程序</a:t>
            </a:r>
            <a:endParaRPr lang="zh-CN" altLang="en-US" sz="2400" dirty="0">
              <a:solidFill>
                <a:schemeClr val="accent2"/>
              </a:solidFill>
            </a:endParaRPr>
          </a:p>
          <a:p>
            <a:pPr marL="0" indent="0">
              <a:lnSpc>
                <a:spcPct val="100000"/>
              </a:lnSpc>
              <a:spcBef>
                <a:spcPts val="0"/>
              </a:spcBef>
              <a:spcAft>
                <a:spcPts val="0"/>
              </a:spcAft>
              <a:buNone/>
            </a:pPr>
            <a:r>
              <a:rPr lang="zh-CN" altLang="en-US" sz="2400" dirty="0">
                <a:solidFill>
                  <a:schemeClr val="tx1"/>
                </a:solidFill>
                <a:sym typeface="+mn-ea"/>
              </a:rPr>
              <a:t>语句是描述计算过程的基本单位：由分号结束的一段字符。</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用花括号把多条语句括起来，构成复合结束，顺序执行。</a:t>
            </a:r>
            <a:endParaRPr lang="zh-CN" altLang="en-US" sz="2400" dirty="0">
              <a:solidFill>
                <a:schemeClr val="tx1"/>
              </a:solidFill>
            </a:endParaRPr>
          </a:p>
          <a:p>
            <a:pPr marL="0" indent="0">
              <a:lnSpc>
                <a:spcPct val="100000"/>
              </a:lnSpc>
              <a:spcBef>
                <a:spcPts val="600"/>
              </a:spcBef>
              <a:spcAft>
                <a:spcPts val="0"/>
              </a:spcAft>
              <a:buNone/>
            </a:pPr>
            <a:r>
              <a:rPr lang="en-US" altLang="zh-CN" sz="2400" dirty="0">
                <a:solidFill>
                  <a:schemeClr val="accent2"/>
                </a:solidFill>
              </a:rPr>
              <a:t>3.2  </a:t>
            </a:r>
            <a:r>
              <a:rPr lang="zh-CN" altLang="en-US" sz="2400" dirty="0">
                <a:solidFill>
                  <a:schemeClr val="accent2"/>
                </a:solidFill>
              </a:rPr>
              <a:t>变量</a:t>
            </a:r>
            <a:r>
              <a:rPr lang="en-US" altLang="zh-CN" sz="2400">
                <a:solidFill>
                  <a:schemeClr val="accent2"/>
                </a:solidFill>
                <a:latin typeface="Cambria" panose="02040503050406030204" pitchFamily="18" charset="0"/>
              </a:rPr>
              <a:t>——</a:t>
            </a:r>
            <a:r>
              <a:rPr lang="zh-CN" altLang="en-US" sz="2400" dirty="0">
                <a:solidFill>
                  <a:schemeClr val="accent2"/>
                </a:solidFill>
              </a:rPr>
              <a:t>概念、定义和使用</a:t>
            </a:r>
            <a:endParaRPr lang="zh-CN" altLang="en-US" sz="2400" dirty="0">
              <a:solidFill>
                <a:schemeClr val="accent2"/>
              </a:solidFill>
            </a:endParaRPr>
          </a:p>
          <a:p>
            <a:pPr marL="0" indent="0">
              <a:lnSpc>
                <a:spcPct val="100000"/>
              </a:lnSpc>
              <a:spcBef>
                <a:spcPts val="0"/>
              </a:spcBef>
              <a:spcAft>
                <a:spcPts val="0"/>
              </a:spcAft>
              <a:buNone/>
            </a:pPr>
            <a:r>
              <a:rPr lang="zh-CN" altLang="en-US" sz="2400" dirty="0">
                <a:solidFill>
                  <a:schemeClr val="tx1"/>
                </a:solidFill>
              </a:rPr>
              <a:t>变量要先定义后使用。定义时写出变量类型和变量名。</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用</a:t>
            </a:r>
            <a:r>
              <a:rPr lang="en-US" altLang="zh-CN" sz="2400" dirty="0">
                <a:solidFill>
                  <a:schemeClr val="tx1"/>
                </a:solidFill>
              </a:rPr>
              <a:t>  =  </a:t>
            </a:r>
            <a:r>
              <a:rPr lang="zh-CN" altLang="en-US" sz="2400" dirty="0">
                <a:solidFill>
                  <a:schemeClr val="tx1"/>
                </a:solidFill>
              </a:rPr>
              <a:t>赋值，或在定义时初始化。要先赋值才能取值。</a:t>
            </a:r>
            <a:endParaRPr lang="zh-CN" altLang="en-US" sz="2400" dirty="0">
              <a:solidFill>
                <a:schemeClr val="tx1"/>
              </a:solidFill>
            </a:endParaRPr>
          </a:p>
          <a:p>
            <a:pPr marL="0" algn="l">
              <a:lnSpc>
                <a:spcPct val="100000"/>
              </a:lnSpc>
              <a:spcBef>
                <a:spcPts val="600"/>
              </a:spcBef>
              <a:spcAft>
                <a:spcPts val="0"/>
              </a:spcAft>
              <a:buNone/>
            </a:pPr>
            <a:r>
              <a:rPr lang="zh-CN" altLang="en-US" sz="2400" dirty="0">
                <a:solidFill>
                  <a:schemeClr val="accent2"/>
                </a:solidFill>
              </a:rPr>
              <a:t>3.3  数据输入</a:t>
            </a:r>
            <a:endParaRPr lang="zh-CN" altLang="en-US" sz="2400" dirty="0">
              <a:solidFill>
                <a:schemeClr val="accent2"/>
              </a:solidFill>
            </a:endParaRPr>
          </a:p>
          <a:p>
            <a:pPr marL="0" indent="0">
              <a:lnSpc>
                <a:spcPct val="100000"/>
              </a:lnSpc>
              <a:spcBef>
                <a:spcPts val="0"/>
              </a:spcBef>
              <a:spcAft>
                <a:spcPts val="0"/>
              </a:spcAft>
              <a:buNone/>
            </a:pPr>
            <a:r>
              <a:rPr lang="en-US" altLang="zh-CN" sz="2400" dirty="0">
                <a:solidFill>
                  <a:schemeClr val="tx1"/>
                </a:solidFill>
              </a:rPr>
              <a:t>C++</a:t>
            </a:r>
            <a:r>
              <a:rPr lang="zh-CN" altLang="en-US" sz="2400" dirty="0">
                <a:solidFill>
                  <a:schemeClr val="tx1"/>
                </a:solidFill>
              </a:rPr>
              <a:t>中用标准输入流</a:t>
            </a:r>
            <a:r>
              <a:rPr lang="en-US" altLang="zh-CN" sz="2400" dirty="0">
                <a:solidFill>
                  <a:schemeClr val="tx1"/>
                </a:solidFill>
              </a:rPr>
              <a:t> cin </a:t>
            </a:r>
            <a:r>
              <a:rPr lang="zh-CN" altLang="en-US" sz="2400" dirty="0">
                <a:solidFill>
                  <a:schemeClr val="tx1"/>
                </a:solidFill>
              </a:rPr>
              <a:t>和</a:t>
            </a:r>
            <a:r>
              <a:rPr lang="en-US" altLang="zh-CN" sz="2400" dirty="0">
                <a:solidFill>
                  <a:schemeClr val="tx1"/>
                </a:solidFill>
              </a:rPr>
              <a:t> </a:t>
            </a:r>
            <a:r>
              <a:rPr lang="zh-CN" altLang="en-US" sz="2400" dirty="0">
                <a:solidFill>
                  <a:schemeClr val="tx1"/>
                </a:solidFill>
              </a:rPr>
              <a:t>提取运算符</a:t>
            </a:r>
            <a:r>
              <a:rPr lang="en-US" altLang="zh-CN" sz="2400" dirty="0">
                <a:solidFill>
                  <a:schemeClr val="tx1"/>
                </a:solidFill>
              </a:rPr>
              <a:t> &gt;&gt; </a:t>
            </a:r>
            <a:r>
              <a:rPr lang="zh-CN" altLang="en-US" sz="2400" dirty="0">
                <a:solidFill>
                  <a:schemeClr val="tx1"/>
                </a:solidFill>
              </a:rPr>
              <a:t>进行输入。</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输入多项数据时用空格、制表符或回车符分隔。</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也可以用标准函数</a:t>
            </a:r>
            <a:r>
              <a:rPr lang="en-US" altLang="zh-CN" sz="2400" dirty="0">
                <a:solidFill>
                  <a:schemeClr val="tx1"/>
                </a:solidFill>
              </a:rPr>
              <a:t> scanf </a:t>
            </a:r>
            <a:r>
              <a:rPr lang="zh-CN" altLang="en-US" sz="2400" dirty="0">
                <a:solidFill>
                  <a:schemeClr val="tx1"/>
                </a:solidFill>
              </a:rPr>
              <a:t>输入</a:t>
            </a:r>
            <a:endParaRPr lang="zh-CN" altLang="en-US" sz="2400" dirty="0">
              <a:solidFill>
                <a:schemeClr val="tx1"/>
              </a:solidFill>
            </a:endParaRPr>
          </a:p>
          <a:p>
            <a:pPr marL="0" algn="l">
              <a:lnSpc>
                <a:spcPct val="100000"/>
              </a:lnSpc>
              <a:spcBef>
                <a:spcPts val="600"/>
              </a:spcBef>
              <a:spcAft>
                <a:spcPts val="0"/>
              </a:spcAft>
              <a:buNone/>
            </a:pPr>
            <a:r>
              <a:rPr lang="zh-CN" altLang="en-US" sz="2400" dirty="0">
                <a:solidFill>
                  <a:schemeClr val="accent2"/>
                </a:solidFill>
              </a:rPr>
              <a:t>3.4  关系表达式与逻辑表达式</a:t>
            </a:r>
            <a:endParaRPr lang="zh-CN" altLang="en-US" sz="2400" dirty="0">
              <a:solidFill>
                <a:schemeClr val="accent2"/>
              </a:solidFill>
            </a:endParaRPr>
          </a:p>
          <a:p>
            <a:pPr marL="0" indent="0">
              <a:lnSpc>
                <a:spcPct val="100000"/>
              </a:lnSpc>
              <a:spcBef>
                <a:spcPts val="0"/>
              </a:spcBef>
              <a:spcAft>
                <a:spcPts val="0"/>
              </a:spcAft>
              <a:buNone/>
            </a:pPr>
            <a:r>
              <a:rPr lang="zh-CN" altLang="en-US" sz="2400" dirty="0">
                <a:solidFill>
                  <a:schemeClr val="tx1"/>
                </a:solidFill>
              </a:rPr>
              <a:t>用关系运算符</a:t>
            </a:r>
            <a:r>
              <a:rPr lang="en-US" altLang="zh-CN" sz="2400" dirty="0">
                <a:solidFill>
                  <a:schemeClr val="tx1"/>
                </a:solidFill>
              </a:rPr>
              <a:t> &gt;  &gt;=  &lt;  &lt;=  ==  != </a:t>
            </a:r>
            <a:r>
              <a:rPr lang="zh-CN" altLang="en-US" sz="2400" dirty="0">
                <a:solidFill>
                  <a:schemeClr val="tx1"/>
                </a:solidFill>
              </a:rPr>
              <a:t>构造关系表达式</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用逻辑运算符</a:t>
            </a:r>
            <a:r>
              <a:rPr lang="en-US" altLang="zh-CN" sz="2400" dirty="0">
                <a:solidFill>
                  <a:schemeClr val="tx1"/>
                </a:solidFill>
              </a:rPr>
              <a:t> &amp;&amp;    ||    !  </a:t>
            </a:r>
            <a:r>
              <a:rPr lang="zh-CN" altLang="en-US" sz="2400" dirty="0">
                <a:solidFill>
                  <a:schemeClr val="tx1"/>
                </a:solidFill>
              </a:rPr>
              <a:t>构造逻辑表达式</a:t>
            </a:r>
            <a:endParaRPr lang="zh-CN" altLang="en-US" sz="2400" dirty="0">
              <a:solidFill>
                <a:schemeClr val="tx1"/>
              </a:solidFill>
            </a:endParaRPr>
          </a:p>
          <a:p>
            <a:pPr marL="0" indent="0">
              <a:lnSpc>
                <a:spcPct val="100000"/>
              </a:lnSpc>
              <a:spcBef>
                <a:spcPts val="0"/>
              </a:spcBef>
              <a:spcAft>
                <a:spcPts val="0"/>
              </a:spcAft>
              <a:buNone/>
            </a:pPr>
            <a:r>
              <a:rPr lang="zh-CN" altLang="en-US" sz="2400" dirty="0">
                <a:solidFill>
                  <a:schemeClr val="tx1"/>
                </a:solidFill>
              </a:rPr>
              <a:t>构造条件表达式：</a:t>
            </a:r>
            <a:r>
              <a:rPr lang="zh-CN" altLang="en-US" sz="2400" dirty="0">
                <a:solidFill>
                  <a:schemeClr val="tx1"/>
                </a:solidFill>
                <a:sym typeface="+mn-ea"/>
              </a:rPr>
              <a:t>表达式</a:t>
            </a:r>
            <a:r>
              <a:rPr lang="en-US" altLang="zh-CN" sz="2400">
                <a:solidFill>
                  <a:schemeClr val="tx1"/>
                </a:solidFill>
                <a:sym typeface="+mn-ea"/>
              </a:rPr>
              <a:t>1 ?</a:t>
            </a:r>
            <a:r>
              <a:rPr lang="en-US" altLang="zh-CN" sz="2400" dirty="0">
                <a:solidFill>
                  <a:schemeClr val="tx1"/>
                </a:solidFill>
                <a:sym typeface="+mn-ea"/>
              </a:rPr>
              <a:t> </a:t>
            </a:r>
            <a:r>
              <a:rPr lang="zh-CN" altLang="en-US" sz="2400" dirty="0">
                <a:solidFill>
                  <a:schemeClr val="tx1"/>
                </a:solidFill>
                <a:sym typeface="+mn-ea"/>
              </a:rPr>
              <a:t>表达式</a:t>
            </a:r>
            <a:r>
              <a:rPr lang="en-US" altLang="zh-CN" sz="2400">
                <a:solidFill>
                  <a:schemeClr val="tx1"/>
                </a:solidFill>
                <a:sym typeface="+mn-ea"/>
              </a:rPr>
              <a:t>2 :</a:t>
            </a:r>
            <a:r>
              <a:rPr lang="en-US" altLang="zh-CN" sz="2400" dirty="0">
                <a:solidFill>
                  <a:schemeClr val="tx1"/>
                </a:solidFill>
                <a:sym typeface="+mn-ea"/>
              </a:rPr>
              <a:t> </a:t>
            </a:r>
            <a:r>
              <a:rPr lang="zh-CN" altLang="en-US" sz="2400" dirty="0">
                <a:solidFill>
                  <a:schemeClr val="tx1"/>
                </a:solidFill>
                <a:sym typeface="+mn-ea"/>
              </a:rPr>
              <a:t>表达式</a:t>
            </a:r>
            <a:r>
              <a:rPr lang="en-US" altLang="zh-CN" sz="2400">
                <a:solidFill>
                  <a:schemeClr val="tx1"/>
                </a:solidFill>
                <a:sym typeface="+mn-ea"/>
              </a:rPr>
              <a:t>3</a:t>
            </a:r>
            <a:endParaRPr lang="en-US" altLang="zh-CN" sz="2400">
              <a:solidFill>
                <a:schemeClr val="tx1"/>
              </a:solidFill>
            </a:endParaRPr>
          </a:p>
          <a:p>
            <a:pPr marL="0" indent="0">
              <a:lnSpc>
                <a:spcPct val="100000"/>
              </a:lnSpc>
              <a:spcBef>
                <a:spcPts val="0"/>
              </a:spcBef>
              <a:spcAft>
                <a:spcPts val="0"/>
              </a:spcAft>
              <a:buNone/>
            </a:pPr>
            <a:endParaRPr lang="zh-CN" altLang="en-US" sz="2400" dirty="0">
              <a:solidFill>
                <a:schemeClr val="tx1"/>
              </a:solidFill>
            </a:endParaRPr>
          </a:p>
          <a:p>
            <a:pPr marL="0" indent="0">
              <a:lnSpc>
                <a:spcPct val="100000"/>
              </a:lnSpc>
              <a:spcBef>
                <a:spcPts val="0"/>
              </a:spcBef>
              <a:spcAft>
                <a:spcPts val="0"/>
              </a:spcAft>
              <a:buNone/>
            </a:pPr>
            <a:endParaRPr lang="zh-CN" altLang="en-US" sz="2400" dirty="0">
              <a:solidFill>
                <a:schemeClr val="tx1"/>
              </a:solidFill>
            </a:endParaRPr>
          </a:p>
        </p:txBody>
      </p:sp>
      <p:sp>
        <p:nvSpPr>
          <p:cNvPr id="5" name="标题 4"/>
          <p:cNvSpPr/>
          <p:nvPr>
            <p:ph type="title"/>
          </p:nvPr>
        </p:nvSpPr>
        <p:spPr/>
        <p:txBody>
          <a:bodyPr/>
          <a:p>
            <a:r>
              <a:rPr lang="zh-CN" altLang="en-US"/>
              <a:t>小结</a:t>
            </a:r>
            <a:endParaRPr lang="zh-CN" altLang="en-US"/>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468630" y="1970405"/>
            <a:ext cx="8207375" cy="2823210"/>
          </a:xfrm>
        </p:spPr>
        <p:txBody>
          <a:bodyPr/>
          <a:p>
            <a:pPr marL="0" indent="0" algn="ctr">
              <a:buNone/>
            </a:pPr>
            <a:r>
              <a:rPr lang="zh-CN" altLang="en-US">
                <a:latin typeface="Cambria" panose="02040503050406030204" pitchFamily="18" charset="0"/>
                <a:ea typeface="楷体" panose="02010609060101010101" pitchFamily="49" charset="-122"/>
                <a:cs typeface="Cambria" panose="02040503050406030204" pitchFamily="18" charset="0"/>
              </a:rPr>
              <a:t>以上教学内容可以安排为一次上机练习</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r>
              <a:rPr lang="zh-CN" altLang="en-US">
                <a:latin typeface="Cambria" panose="02040503050406030204" pitchFamily="18" charset="0"/>
                <a:ea typeface="楷体" panose="02010609060101010101" pitchFamily="49" charset="-122"/>
                <a:cs typeface="Cambria" panose="02040503050406030204" pitchFamily="18" charset="0"/>
              </a:rPr>
              <a:t>第</a:t>
            </a:r>
            <a:r>
              <a:rPr lang="en-US" altLang="zh-CN">
                <a:latin typeface="Cambria" panose="02040503050406030204" pitchFamily="18" charset="0"/>
                <a:ea typeface="楷体" panose="02010609060101010101" pitchFamily="49" charset="-122"/>
                <a:cs typeface="Cambria" panose="02040503050406030204" pitchFamily="18" charset="0"/>
              </a:rPr>
              <a:t>3-8</a:t>
            </a:r>
            <a:r>
              <a:rPr lang="zh-CN" altLang="en-US">
                <a:latin typeface="Cambria" panose="02040503050406030204" pitchFamily="18" charset="0"/>
                <a:ea typeface="楷体" panose="02010609060101010101" pitchFamily="49" charset="-122"/>
                <a:cs typeface="Cambria" panose="02040503050406030204" pitchFamily="18" charset="0"/>
              </a:rPr>
              <a:t>章上机练习的内容不再写在课堂教学课件中，</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r>
              <a:rPr lang="zh-CN" altLang="en-US">
                <a:latin typeface="Cambria" panose="02040503050406030204" pitchFamily="18" charset="0"/>
                <a:ea typeface="楷体" panose="02010609060101010101" pitchFamily="49" charset="-122"/>
                <a:cs typeface="Cambria" panose="02040503050406030204" pitchFamily="18" charset="0"/>
              </a:rPr>
              <a:t>而是写在单独的文件中：</a:t>
            </a:r>
            <a:r>
              <a:rPr lang="en-US" altLang="zh-CN">
                <a:latin typeface="Cambria" panose="02040503050406030204" pitchFamily="18" charset="0"/>
                <a:ea typeface="楷体" panose="02010609060101010101" pitchFamily="49" charset="-122"/>
                <a:cs typeface="Cambria" panose="02040503050406030204" pitchFamily="18" charset="0"/>
              </a:rPr>
              <a:t> ptop-</a:t>
            </a:r>
            <a:r>
              <a:rPr lang="zh-CN" altLang="en-US">
                <a:latin typeface="Cambria" panose="02040503050406030204" pitchFamily="18" charset="0"/>
                <a:ea typeface="楷体" panose="02010609060101010101" pitchFamily="49" charset="-122"/>
                <a:cs typeface="Cambria" panose="02040503050406030204" pitchFamily="18" charset="0"/>
              </a:rPr>
              <a:t>上机练习</a:t>
            </a:r>
            <a:r>
              <a:rPr lang="en-US" altLang="zh-CN">
                <a:latin typeface="Cambria" panose="02040503050406030204" pitchFamily="18" charset="0"/>
                <a:ea typeface="楷体" panose="02010609060101010101" pitchFamily="49" charset="-122"/>
                <a:cs typeface="Cambria" panose="02040503050406030204" pitchFamily="18" charset="0"/>
              </a:rPr>
              <a:t>.pptx</a:t>
            </a:r>
            <a:endParaRPr lang="en-US" altLang="zh-CN">
              <a:latin typeface="Cambria" panose="02040503050406030204" pitchFamily="18" charset="0"/>
              <a:ea typeface="楷体" panose="02010609060101010101" pitchFamily="49"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
        <p:nvSpPr>
          <p:cNvPr id="5" name="内容占位符 2"/>
          <p:cNvSpPr>
            <a:spLocks noGrp="1"/>
          </p:cNvSpPr>
          <p:nvPr/>
        </p:nvSpPr>
        <p:spPr>
          <a:xfrm>
            <a:off x="539750" y="5805805"/>
            <a:ext cx="8207375" cy="60706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lgn="ctr">
              <a:buNone/>
            </a:pPr>
            <a:r>
              <a:rPr lang="zh-CN">
                <a:latin typeface="Cambria" panose="02040503050406030204" pitchFamily="18" charset="0"/>
                <a:ea typeface="楷体" panose="02010609060101010101" pitchFamily="49" charset="-122"/>
                <a:cs typeface="Cambria" panose="02040503050406030204" pitchFamily="18" charset="0"/>
              </a:rPr>
              <a:t>本页不播放</a:t>
            </a:r>
            <a:endParaRPr lang="zh-CN">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270338" name="标题 270337"/>
          <p:cNvSpPr>
            <a:spLocks noGrp="1"/>
          </p:cNvSpPr>
          <p:nvPr>
            <p:ph type="title"/>
          </p:nvPr>
        </p:nvSpPr>
        <p:spPr/>
        <p:txBody>
          <a:bodyPr anchor="ctr"/>
          <a:lstStyle/>
          <a:p>
            <a:r>
              <a:rPr lang="zh-CN" altLang="en-US" dirty="0"/>
              <a:t>第 </a:t>
            </a:r>
            <a:r>
              <a:rPr lang="en-US" altLang="zh-CN" dirty="0"/>
              <a:t>3 </a:t>
            </a:r>
            <a:r>
              <a:rPr lang="zh-CN" altLang="en-US" dirty="0"/>
              <a:t>章  变量和控制结构</a:t>
            </a:r>
            <a:endParaRPr lang="zh-CN" altLang="en-US" dirty="0"/>
          </a:p>
        </p:txBody>
      </p:sp>
      <p:sp>
        <p:nvSpPr>
          <p:cNvPr id="270339" name="文本占位符 270338"/>
          <p:cNvSpPr>
            <a:spLocks noGrp="1"/>
          </p:cNvSpPr>
          <p:nvPr>
            <p:ph type="body" idx="1"/>
          </p:nvPr>
        </p:nvSpPr>
        <p:spPr>
          <a:xfrm>
            <a:off x="900113" y="1052513"/>
            <a:ext cx="7775575" cy="5329237"/>
          </a:xfrm>
        </p:spPr>
        <p:txBody>
          <a:bodyPr/>
          <a:lstStyle/>
          <a:p>
            <a:pPr>
              <a:lnSpc>
                <a:spcPct val="100000"/>
              </a:lnSpc>
              <a:spcBef>
                <a:spcPts val="1200"/>
              </a:spcBef>
              <a:spcAft>
                <a:spcPts val="0"/>
              </a:spcAft>
              <a:buNone/>
            </a:pPr>
            <a:r>
              <a:rPr lang="en-US" altLang="zh-CN" dirty="0">
                <a:solidFill>
                  <a:schemeClr val="accent2"/>
                </a:solidFill>
              </a:rPr>
              <a:t>3.1  </a:t>
            </a:r>
            <a:r>
              <a:rPr lang="zh-CN" altLang="en-US" dirty="0">
                <a:solidFill>
                  <a:schemeClr val="accent2"/>
                </a:solidFill>
              </a:rPr>
              <a:t>语句、复合结构和顺序程序</a:t>
            </a:r>
            <a:endParaRPr lang="zh-CN" altLang="en-US" dirty="0">
              <a:solidFill>
                <a:schemeClr val="accent2"/>
              </a:solidFill>
            </a:endParaRPr>
          </a:p>
          <a:p>
            <a:pPr>
              <a:lnSpc>
                <a:spcPct val="100000"/>
              </a:lnSpc>
              <a:spcBef>
                <a:spcPts val="1200"/>
              </a:spcBef>
              <a:spcAft>
                <a:spcPts val="0"/>
              </a:spcAft>
              <a:buNone/>
            </a:pPr>
            <a:r>
              <a:rPr lang="en-US" altLang="zh-CN" u="sng" dirty="0">
                <a:solidFill>
                  <a:schemeClr val="accent2"/>
                </a:solidFill>
              </a:rPr>
              <a:t>3.2  </a:t>
            </a:r>
            <a:r>
              <a:rPr lang="zh-CN" altLang="en-US" u="sng" dirty="0">
                <a:solidFill>
                  <a:schemeClr val="accent2"/>
                </a:solidFill>
              </a:rPr>
              <a:t>变量</a:t>
            </a:r>
            <a:r>
              <a:rPr lang="en-US" altLang="zh-CN" u="sng">
                <a:solidFill>
                  <a:schemeClr val="accent2"/>
                </a:solidFill>
                <a:latin typeface="Cambria" panose="02040503050406030204" pitchFamily="18" charset="0"/>
              </a:rPr>
              <a:t>——</a:t>
            </a:r>
            <a:r>
              <a:rPr lang="zh-CN" altLang="en-US" u="sng" dirty="0">
                <a:solidFill>
                  <a:schemeClr val="accent2"/>
                </a:solidFill>
              </a:rPr>
              <a:t>概念、定义和使用</a:t>
            </a:r>
            <a:endParaRPr lang="zh-CN" altLang="en-US" u="sng" dirty="0">
              <a:solidFill>
                <a:schemeClr val="accent2"/>
              </a:solidFill>
            </a:endParaRPr>
          </a:p>
          <a:p>
            <a:pPr>
              <a:lnSpc>
                <a:spcPct val="100000"/>
              </a:lnSpc>
              <a:spcBef>
                <a:spcPts val="1200"/>
              </a:spcBef>
              <a:spcAft>
                <a:spcPts val="0"/>
              </a:spcAft>
              <a:buNone/>
            </a:pPr>
            <a:r>
              <a:rPr lang="en-US" altLang="zh-CN" dirty="0"/>
              <a:t>3.3  </a:t>
            </a:r>
            <a:r>
              <a:rPr lang="zh-CN" altLang="en-US" dirty="0"/>
              <a:t>数据输入</a:t>
            </a:r>
            <a:endParaRPr lang="zh-CN" altLang="en-US" dirty="0"/>
          </a:p>
          <a:p>
            <a:pPr>
              <a:lnSpc>
                <a:spcPct val="100000"/>
              </a:lnSpc>
              <a:spcBef>
                <a:spcPts val="1200"/>
              </a:spcBef>
              <a:spcAft>
                <a:spcPts val="0"/>
              </a:spcAft>
              <a:buNone/>
            </a:pPr>
            <a:r>
              <a:rPr lang="en-US" altLang="zh-CN" dirty="0"/>
              <a:t>3.4  </a:t>
            </a:r>
            <a:r>
              <a:rPr lang="zh-CN" altLang="en-US" dirty="0"/>
              <a:t>关系表达式与逻辑表达式</a:t>
            </a:r>
            <a:endParaRPr lang="zh-CN" altLang="en-US" dirty="0"/>
          </a:p>
          <a:p>
            <a:pPr>
              <a:lnSpc>
                <a:spcPct val="100000"/>
              </a:lnSpc>
              <a:spcBef>
                <a:spcPts val="1200"/>
              </a:spcBef>
              <a:spcAft>
                <a:spcPts val="0"/>
              </a:spcAft>
              <a:buNone/>
            </a:pPr>
            <a:r>
              <a:rPr lang="en-US" altLang="zh-CN" dirty="0"/>
              <a:t>3.5  </a:t>
            </a:r>
            <a:r>
              <a:rPr lang="zh-CN" altLang="en-US" dirty="0"/>
              <a:t>语句与控制结构</a:t>
            </a:r>
            <a:endParaRPr lang="zh-CN" altLang="en-US" dirty="0"/>
          </a:p>
          <a:p>
            <a:pPr>
              <a:lnSpc>
                <a:spcPct val="100000"/>
              </a:lnSpc>
              <a:spcBef>
                <a:spcPts val="1200"/>
              </a:spcBef>
              <a:spcAft>
                <a:spcPts val="0"/>
              </a:spcAft>
              <a:buNone/>
            </a:pPr>
            <a:r>
              <a:rPr lang="en-US" altLang="zh-CN" dirty="0"/>
              <a:t>3.6  </a:t>
            </a:r>
            <a:r>
              <a:rPr lang="zh-CN" altLang="en-US" dirty="0"/>
              <a:t>条件语句</a:t>
            </a:r>
            <a:endParaRPr lang="zh-CN" altLang="en-US" dirty="0"/>
          </a:p>
          <a:p>
            <a:pPr>
              <a:lnSpc>
                <a:spcPct val="100000"/>
              </a:lnSpc>
              <a:spcBef>
                <a:spcPts val="1200"/>
              </a:spcBef>
              <a:spcAft>
                <a:spcPts val="0"/>
              </a:spcAft>
              <a:buNone/>
            </a:pPr>
            <a:r>
              <a:rPr lang="en-US" altLang="zh-CN" dirty="0"/>
              <a:t>3.7  </a:t>
            </a:r>
            <a:r>
              <a:rPr lang="zh-CN" altLang="en-US" dirty="0"/>
              <a:t>循环语句</a:t>
            </a:r>
            <a:endParaRPr lang="zh-CN" altLang="en-US" dirty="0"/>
          </a:p>
          <a:p>
            <a:pPr>
              <a:lnSpc>
                <a:spcPct val="100000"/>
              </a:lnSpc>
              <a:spcBef>
                <a:spcPts val="1200"/>
              </a:spcBef>
              <a:spcAft>
                <a:spcPts val="0"/>
              </a:spcAft>
              <a:buNone/>
            </a:pPr>
            <a:r>
              <a:rPr lang="en-US" altLang="zh-CN" dirty="0"/>
              <a:t>3.8 </a:t>
            </a:r>
            <a:r>
              <a:rPr lang="zh-CN" altLang="en-US" dirty="0"/>
              <a:t>程序动态除错方法（一）</a:t>
            </a:r>
            <a:endParaRPr lang="zh-CN" altLang="en-US"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2292" name="标题 12291"/>
          <p:cNvSpPr>
            <a:spLocks noGrp="1"/>
          </p:cNvSpPr>
          <p:nvPr>
            <p:ph type="title"/>
          </p:nvPr>
        </p:nvSpPr>
        <p:spPr/>
        <p:txBody>
          <a:bodyPr anchor="ctr"/>
          <a:lstStyle/>
          <a:p>
            <a:r>
              <a:rPr lang="en-US" altLang="en-US" sz="3200"/>
              <a:t>3.2  </a:t>
            </a:r>
            <a:r>
              <a:rPr lang="en-US" altLang="en-US" sz="3200" err="1"/>
              <a:t>变量</a:t>
            </a:r>
            <a:r>
              <a:rPr lang="en-US" altLang="en-US" sz="3200">
                <a:latin typeface="Cambria" panose="02040503050406030204" pitchFamily="18" charset="0"/>
              </a:rPr>
              <a:t>——</a:t>
            </a:r>
            <a:r>
              <a:rPr lang="en-US" altLang="en-US" sz="3200" err="1"/>
              <a:t>概念、定义和使用</a:t>
            </a:r>
            <a:endParaRPr lang="en-US" altLang="zh-CN" sz="3200" dirty="0"/>
          </a:p>
        </p:txBody>
      </p:sp>
      <p:sp>
        <p:nvSpPr>
          <p:cNvPr id="12293" name="文本占位符 12292"/>
          <p:cNvSpPr>
            <a:spLocks noGrp="1"/>
          </p:cNvSpPr>
          <p:nvPr>
            <p:ph type="body" idx="1"/>
          </p:nvPr>
        </p:nvSpPr>
        <p:spPr/>
        <p:txBody>
          <a:bodyPr/>
          <a:lstStyle/>
          <a:p>
            <a:r>
              <a:rPr lang="zh-CN" altLang="en-US" dirty="0"/>
              <a:t>在硬件里，数据存储概念是</a:t>
            </a:r>
            <a:r>
              <a:rPr lang="zh-CN" altLang="en-US" dirty="0">
                <a:solidFill>
                  <a:schemeClr val="hlink"/>
                </a:solidFill>
              </a:rPr>
              <a:t>内存单元</a:t>
            </a:r>
            <a:r>
              <a:rPr lang="zh-CN" altLang="en-US" dirty="0"/>
              <a:t>和</a:t>
            </a:r>
            <a:r>
              <a:rPr lang="zh-CN" altLang="en-US" dirty="0">
                <a:solidFill>
                  <a:schemeClr val="hlink"/>
                </a:solidFill>
              </a:rPr>
              <a:t>地址</a:t>
            </a:r>
            <a:r>
              <a:rPr lang="zh-CN" altLang="en-US" dirty="0"/>
              <a:t>，变量是它们在高级语言里的反映。</a:t>
            </a:r>
            <a:endParaRPr lang="zh-CN" altLang="en-US" dirty="0"/>
          </a:p>
          <a:p>
            <a:r>
              <a:rPr lang="zh-CN" altLang="en-US" dirty="0">
                <a:solidFill>
                  <a:schemeClr val="hlink"/>
                </a:solidFill>
              </a:rPr>
              <a:t>变量（</a:t>
            </a:r>
            <a:r>
              <a:rPr lang="en-US" altLang="zh-CN" dirty="0">
                <a:solidFill>
                  <a:schemeClr val="hlink"/>
                </a:solidFill>
              </a:rPr>
              <a:t>variables</a:t>
            </a:r>
            <a:r>
              <a:rPr lang="zh-CN" altLang="en-US" dirty="0">
                <a:solidFill>
                  <a:schemeClr val="hlink"/>
                </a:solidFill>
              </a:rPr>
              <a:t>）</a:t>
            </a:r>
            <a:r>
              <a:rPr lang="zh-CN" altLang="en-US" dirty="0"/>
              <a:t>：存储数据的命名对象。通过变量名可以使用存于变量中的数据。</a:t>
            </a:r>
            <a:r>
              <a:rPr lang="zh-CN" altLang="en-US" dirty="0">
                <a:solidFill>
                  <a:schemeClr val="hlink"/>
                </a:solidFill>
              </a:rPr>
              <a:t>变量名</a:t>
            </a:r>
            <a:r>
              <a:rPr lang="zh-CN" altLang="en-US" dirty="0"/>
              <a:t>是标识符。</a:t>
            </a:r>
            <a:endParaRPr lang="zh-CN" altLang="en-US" dirty="0"/>
          </a:p>
          <a:p>
            <a:r>
              <a:rPr lang="zh-CN" altLang="en-US" dirty="0"/>
              <a:t>程序变量与数学中的变量完全不同。一个程序变量可以看作一个</a:t>
            </a:r>
            <a:r>
              <a:rPr lang="zh-CN" altLang="en-US" dirty="0">
                <a:solidFill>
                  <a:schemeClr val="hlink"/>
                </a:solidFill>
              </a:rPr>
              <a:t>数据的容器</a:t>
            </a:r>
            <a:r>
              <a:rPr lang="zh-CN" altLang="en-US" dirty="0"/>
              <a:t>。每个变量都有一个名字，在程序中可以通过名字使用相应的变量，可以把计算中产生的数据（结果）存入变量，或者使用以前存入变量的数据。</a:t>
            </a:r>
            <a:endParaRPr lang="zh-CN" altLang="en-US" dirty="0"/>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13314" name="文本框 13313"/>
          <p:cNvSpPr txBox="1"/>
          <p:nvPr/>
        </p:nvSpPr>
        <p:spPr>
          <a:xfrm>
            <a:off x="228600" y="228600"/>
            <a:ext cx="8610600" cy="579438"/>
          </a:xfrm>
          <a:prstGeom prst="rect">
            <a:avLst/>
          </a:prstGeom>
          <a:noFill/>
          <a:ln w="9525">
            <a:noFill/>
          </a:ln>
        </p:spPr>
        <p:txBody>
          <a:bodyPr>
            <a:spAutoFit/>
          </a:bodyPr>
          <a:lstStyle/>
          <a:p>
            <a:pPr algn="l">
              <a:spcBef>
                <a:spcPct val="50000"/>
              </a:spcBef>
            </a:pPr>
            <a:endParaRPr sz="3200" b="1" dirty="0">
              <a:latin typeface="Cambria" panose="02040503050406030204" pitchFamily="18" charset="0"/>
              <a:ea typeface="新宋体" panose="02010609030101010101" pitchFamily="49" charset="-122"/>
            </a:endParaRPr>
          </a:p>
        </p:txBody>
      </p:sp>
      <p:sp>
        <p:nvSpPr>
          <p:cNvPr id="13324" name="标题 13323"/>
          <p:cNvSpPr>
            <a:spLocks noGrp="1"/>
          </p:cNvSpPr>
          <p:nvPr>
            <p:ph type="title"/>
          </p:nvPr>
        </p:nvSpPr>
        <p:spPr/>
        <p:txBody>
          <a:bodyPr anchor="ctr"/>
          <a:lstStyle/>
          <a:p>
            <a:r>
              <a:rPr lang="en-US" altLang="zh-CN" dirty="0"/>
              <a:t>3.2.1 </a:t>
            </a:r>
            <a:r>
              <a:rPr lang="zh-CN" altLang="en-US" dirty="0"/>
              <a:t>变量的定义</a:t>
            </a:r>
            <a:endParaRPr lang="zh-CN" altLang="en-US" dirty="0"/>
          </a:p>
        </p:txBody>
      </p:sp>
      <p:sp>
        <p:nvSpPr>
          <p:cNvPr id="13320" name="文本占位符 13319"/>
          <p:cNvSpPr>
            <a:spLocks noGrp="1"/>
          </p:cNvSpPr>
          <p:nvPr>
            <p:ph type="body" sz="half" idx="4294967295"/>
          </p:nvPr>
        </p:nvSpPr>
        <p:spPr>
          <a:xfrm>
            <a:off x="539750" y="908050"/>
            <a:ext cx="8135938" cy="1584325"/>
          </a:xfrm>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pPr lvl="0">
              <a:lnSpc>
                <a:spcPct val="110000"/>
              </a:lnSpc>
            </a:pPr>
            <a:r>
              <a:rPr lang="zh-CN" altLang="en-US" sz="2800" dirty="0"/>
              <a:t>变量有固定的类型，</a:t>
            </a:r>
            <a:r>
              <a:rPr lang="zh-CN" altLang="en-US" sz="2800" u="sng" dirty="0">
                <a:solidFill>
                  <a:schemeClr val="hlink"/>
                </a:solidFill>
              </a:rPr>
              <a:t>只能保存这个类型的值</a:t>
            </a:r>
            <a:r>
              <a:rPr lang="zh-CN" altLang="en-US" sz="2800" dirty="0"/>
              <a:t>：</a:t>
            </a:r>
            <a:br>
              <a:rPr lang="zh-CN" altLang="en-US" sz="2800" dirty="0"/>
            </a:br>
            <a:r>
              <a:rPr lang="zh-CN" altLang="en-US" sz="2800" dirty="0"/>
              <a:t>整型变量（保存 </a:t>
            </a:r>
            <a:r>
              <a:rPr lang="en-US" altLang="zh-CN" sz="2800" dirty="0"/>
              <a:t>int</a:t>
            </a:r>
            <a:r>
              <a:rPr lang="zh-CN" altLang="en-US" sz="2800" dirty="0"/>
              <a:t>值的变量），双精度变量（保存 </a:t>
            </a:r>
            <a:r>
              <a:rPr lang="en-US" altLang="zh-CN" sz="2800" dirty="0"/>
              <a:t>double </a:t>
            </a:r>
            <a:r>
              <a:rPr lang="zh-CN" altLang="en-US" sz="2800" dirty="0"/>
              <a:t>值），字符变量等。</a:t>
            </a:r>
            <a:endParaRPr lang="zh-CN" altLang="en-US" sz="2800" dirty="0"/>
          </a:p>
        </p:txBody>
      </p:sp>
      <p:sp>
        <p:nvSpPr>
          <p:cNvPr id="13321" name="文本占位符 13320"/>
          <p:cNvSpPr>
            <a:spLocks noGrp="1"/>
          </p:cNvSpPr>
          <p:nvPr>
            <p:ph type="body" sz="half" idx="4294967295"/>
          </p:nvPr>
        </p:nvSpPr>
        <p:spPr>
          <a:xfrm>
            <a:off x="539750" y="2392363"/>
            <a:ext cx="8207375" cy="4205287"/>
          </a:xfrm>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pPr lvl="0">
              <a:spcBef>
                <a:spcPct val="35000"/>
              </a:spcBef>
              <a:buNone/>
            </a:pPr>
            <a:r>
              <a:rPr lang="zh-CN" altLang="en-US" sz="2800" u="sng" dirty="0">
                <a:solidFill>
                  <a:schemeClr val="hlink"/>
                </a:solidFill>
              </a:rPr>
              <a:t>变量必须先定义（</a:t>
            </a:r>
            <a:r>
              <a:rPr lang="en-US" altLang="zh-CN" sz="2800" u="sng" dirty="0">
                <a:solidFill>
                  <a:schemeClr val="hlink"/>
                </a:solidFill>
              </a:rPr>
              <a:t>define</a:t>
            </a:r>
            <a:r>
              <a:rPr lang="zh-CN" altLang="en-US" sz="2800" u="sng" dirty="0">
                <a:solidFill>
                  <a:schemeClr val="hlink"/>
                </a:solidFill>
              </a:rPr>
              <a:t>）然后才能使用。</a:t>
            </a:r>
            <a:endParaRPr lang="zh-CN" altLang="en-US" sz="2800">
              <a:solidFill>
                <a:schemeClr val="hlink"/>
              </a:solidFill>
            </a:endParaRPr>
          </a:p>
          <a:p>
            <a:pPr lvl="0" algn="just" eaLnBrk="0">
              <a:spcBef>
                <a:spcPct val="35000"/>
              </a:spcBef>
              <a:buNone/>
            </a:pPr>
            <a:r>
              <a:rPr lang="zh-CN" altLang="en-US" sz="2800" dirty="0"/>
              <a:t>变量定义所需信息：</a:t>
            </a:r>
            <a:r>
              <a:rPr lang="zh-CN" altLang="en-US" sz="2800" u="sng" dirty="0">
                <a:solidFill>
                  <a:schemeClr val="hlink"/>
                </a:solidFill>
              </a:rPr>
              <a:t>类型</a:t>
            </a:r>
            <a:r>
              <a:rPr lang="zh-CN" altLang="en-US" sz="2800" dirty="0"/>
              <a:t>和</a:t>
            </a:r>
            <a:r>
              <a:rPr lang="zh-CN" altLang="en-US" sz="2800" u="sng" dirty="0">
                <a:solidFill>
                  <a:schemeClr val="hlink"/>
                </a:solidFill>
              </a:rPr>
              <a:t>变量名</a:t>
            </a:r>
            <a:r>
              <a:rPr lang="zh-CN" altLang="en-US" sz="2800" dirty="0"/>
              <a:t>。例：</a:t>
            </a:r>
            <a:endParaRPr lang="zh-CN" altLang="en-US" sz="2800" dirty="0"/>
          </a:p>
          <a:p>
            <a:pPr lvl="0" algn="just" eaLnBrk="0">
              <a:spcBef>
                <a:spcPct val="30000"/>
              </a:spcBef>
              <a:buNone/>
            </a:pPr>
            <a:r>
              <a:rPr lang="zh-CN" altLang="en-US" dirty="0">
                <a:solidFill>
                  <a:schemeClr val="folHlink"/>
                </a:solidFill>
              </a:rPr>
              <a:t>　</a:t>
            </a:r>
            <a:r>
              <a:rPr lang="en-US" altLang="zh-CN" err="1">
                <a:solidFill>
                  <a:schemeClr val="folHlink"/>
                </a:solidFill>
              </a:rPr>
              <a:t>int</a:t>
            </a:r>
            <a:r>
              <a:rPr lang="en-US" altLang="zh-CN">
                <a:solidFill>
                  <a:schemeClr val="folHlink"/>
                </a:solidFill>
              </a:rPr>
              <a:t> m;</a:t>
            </a:r>
            <a:endParaRPr lang="en-US" altLang="zh-CN">
              <a:solidFill>
                <a:schemeClr val="folHlink"/>
              </a:solidFill>
            </a:endParaRPr>
          </a:p>
          <a:p>
            <a:pPr lvl="0" algn="just" eaLnBrk="0">
              <a:spcBef>
                <a:spcPct val="0"/>
              </a:spcBef>
              <a:buNone/>
            </a:pPr>
            <a:r>
              <a:rPr lang="zh-CN" altLang="en-US" dirty="0">
                <a:solidFill>
                  <a:schemeClr val="folHlink"/>
                </a:solidFill>
              </a:rPr>
              <a:t>　</a:t>
            </a:r>
            <a:r>
              <a:rPr lang="en-US" altLang="zh-CN">
                <a:solidFill>
                  <a:schemeClr val="folHlink"/>
                </a:solidFill>
              </a:rPr>
              <a:t>double x;</a:t>
            </a:r>
            <a:endParaRPr lang="en-US" altLang="zh-CN">
              <a:solidFill>
                <a:schemeClr val="folHlink"/>
              </a:solidFill>
            </a:endParaRPr>
          </a:p>
          <a:p>
            <a:pPr lvl="0" algn="just" eaLnBrk="0">
              <a:spcBef>
                <a:spcPct val="0"/>
              </a:spcBef>
              <a:buNone/>
            </a:pPr>
            <a:r>
              <a:rPr lang="en-US" altLang="zh-CN" err="1">
                <a:solidFill>
                  <a:schemeClr val="folHlink"/>
                </a:solidFill>
              </a:rPr>
              <a:t>	char ch</a:t>
            </a:r>
            <a:r>
              <a:rPr lang="en-US" altLang="zh-CN">
                <a:solidFill>
                  <a:schemeClr val="folHlink"/>
                </a:solidFill>
              </a:rPr>
              <a:t>;</a:t>
            </a:r>
            <a:endParaRPr lang="en-US" altLang="zh-CN">
              <a:solidFill>
                <a:schemeClr val="folHlink"/>
              </a:solidFill>
            </a:endParaRPr>
          </a:p>
          <a:p>
            <a:pPr lvl="0" algn="just" eaLnBrk="0">
              <a:spcBef>
                <a:spcPct val="50000"/>
              </a:spcBef>
              <a:buNone/>
            </a:pPr>
            <a:r>
              <a:rPr lang="zh-CN" altLang="en-US" sz="2800" dirty="0"/>
              <a:t>可以同时定义多个同类型的变量：</a:t>
            </a:r>
            <a:endParaRPr lang="zh-CN" altLang="en-US" sz="2800" dirty="0"/>
          </a:p>
          <a:p>
            <a:pPr lvl="0" algn="just" eaLnBrk="0">
              <a:spcBef>
                <a:spcPct val="30000"/>
              </a:spcBef>
              <a:buNone/>
            </a:pPr>
            <a:r>
              <a:rPr lang="zh-CN" altLang="en-US" dirty="0">
                <a:solidFill>
                  <a:schemeClr val="folHlink"/>
                </a:solidFill>
              </a:rPr>
              <a:t>　</a:t>
            </a:r>
            <a:r>
              <a:rPr lang="en-US" altLang="zh-CN" err="1">
                <a:solidFill>
                  <a:schemeClr val="folHlink"/>
                </a:solidFill>
              </a:rPr>
              <a:t>int</a:t>
            </a:r>
            <a:r>
              <a:rPr lang="en-US" altLang="zh-CN">
                <a:solidFill>
                  <a:schemeClr val="folHlink"/>
                </a:solidFill>
              </a:rPr>
              <a:t> k, n, sum, count;</a:t>
            </a:r>
            <a:endParaRPr lang="en-US" altLang="zh-CN">
              <a:solidFill>
                <a:schemeClr val="folHlink"/>
              </a:solidFill>
            </a:endParaRPr>
          </a:p>
          <a:p>
            <a:pPr lvl="0" algn="just" eaLnBrk="0">
              <a:spcBef>
                <a:spcPct val="0"/>
              </a:spcBef>
              <a:buNone/>
            </a:pPr>
            <a:r>
              <a:rPr lang="zh-CN" altLang="en-US" dirty="0">
                <a:solidFill>
                  <a:schemeClr val="folHlink"/>
                </a:solidFill>
              </a:rPr>
              <a:t>　</a:t>
            </a:r>
            <a:r>
              <a:rPr lang="en-US" altLang="zh-CN">
                <a:solidFill>
                  <a:schemeClr val="folHlink"/>
                </a:solidFill>
              </a:rPr>
              <a:t>double y, z;</a:t>
            </a:r>
            <a:endParaRPr lang="en-US" altLang="zh-CN">
              <a:solidFill>
                <a:schemeClr val="folHlink"/>
              </a:solidFill>
            </a:endParaRPr>
          </a:p>
          <a:p>
            <a:pPr lvl="0" algn="just" eaLnBrk="0">
              <a:spcBef>
                <a:spcPct val="0"/>
              </a:spcBef>
              <a:buNone/>
            </a:pPr>
            <a:r>
              <a:rPr lang="en-US" altLang="zh-CN">
                <a:solidFill>
                  <a:schemeClr val="folHlink"/>
                </a:solidFill>
              </a:rPr>
              <a:t>	char c1, c2;</a:t>
            </a:r>
            <a:endParaRPr lang="en-US" altLang="zh-CN" sz="2000"/>
          </a:p>
        </p:txBody>
      </p:sp>
      <p:sp>
        <p:nvSpPr>
          <p:cNvPr id="13323" name="爆炸形 1 13322"/>
          <p:cNvSpPr/>
          <p:nvPr/>
        </p:nvSpPr>
        <p:spPr>
          <a:xfrm>
            <a:off x="7451725" y="2636838"/>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c0004d2a-cf93-49fa-b473-82f41d57b3dc}"/>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07c5457c-e729-4bbc-a615-c9bf4960e9ed}"/>
</p:tagLst>
</file>

<file path=ppt/tags/tag6.xml><?xml version="1.0" encoding="utf-8"?>
<p:tagLst xmlns:p="http://schemas.openxmlformats.org/presentationml/2006/main">
  <p:tag name="KSO_WM_UNIT_TABLE_BEAUTIFY" val="{3dd4750b-fd3e-477f-952c-09c807c7d10b}"/>
</p:tagLst>
</file>

<file path=ppt/tags/tag7.xml><?xml version="1.0" encoding="utf-8"?>
<p:tagLst xmlns:p="http://schemas.openxmlformats.org/presentationml/2006/main">
  <p:tag name="KSO_WM_UNIT_TABLE_BEAUTIFY" val="{c687ce05-81ce-4f50-8af4-d536326e29c8}"/>
</p:tagLst>
</file>

<file path=ppt/tags/tag8.xml><?xml version="1.0" encoding="utf-8"?>
<p:tagLst xmlns:p="http://schemas.openxmlformats.org/presentationml/2006/main">
  <p:tag name="KSO_WM_UNIT_TABLE_BEAUTIFY" val="{ea0d9d0b-98aa-42ba-b8f0-05ce46e1a838}"/>
</p:tagLst>
</file>

<file path=ppt/tags/tag9.xml><?xml version="1.0" encoding="utf-8"?>
<p:tagLst xmlns:p="http://schemas.openxmlformats.org/presentationml/2006/main">
  <p:tag name="COMMONDATA" val="eyJoZGlkIjoiYmRiNTE1MmEyZDhhZTMzNTJjZjBhMDU0NTAxYTI1YTMifQ=="/>
  <p:tag name="KSO_WPP_MARK_KEY" val="5c426e4e-a708-495e-9d22-a607763d255a"/>
</p:tagLst>
</file>

<file path=ppt/theme/theme1.xml><?xml version="1.0" encoding="utf-8"?>
<a:theme xmlns:a="http://schemas.openxmlformats.org/drawingml/2006/main" name="1_草色遥看">
  <a:themeElements>
    <a:clrScheme name="自定义 1">
      <a:dk1>
        <a:srgbClr val="000000"/>
      </a:dk1>
      <a:lt1>
        <a:srgbClr val="CCFFCC"/>
      </a:lt1>
      <a:dk2>
        <a:srgbClr val="DE00F2"/>
      </a:dk2>
      <a:lt2>
        <a:srgbClr val="66FF99"/>
      </a:lt2>
      <a:accent1>
        <a:srgbClr val="FFFF00"/>
      </a:accent1>
      <a:accent2>
        <a:srgbClr val="C00000"/>
      </a:accent2>
      <a:accent3>
        <a:srgbClr val="E2FFE2"/>
      </a:accent3>
      <a:accent4>
        <a:srgbClr val="0000FF"/>
      </a:accent4>
      <a:accent5>
        <a:srgbClr val="FFFFAA"/>
      </a:accent5>
      <a:accent6>
        <a:srgbClr val="B70000"/>
      </a:accent6>
      <a:hlink>
        <a:srgbClr val="0000FF"/>
      </a:hlink>
      <a:folHlink>
        <a:srgbClr val="000099"/>
      </a:folHlink>
    </a:clrScheme>
    <a:fontScheme name="">
      <a:majorFont>
        <a:latin typeface="Cambria"/>
        <a:ea typeface="新宋体"/>
        <a:cs typeface=""/>
      </a:majorFont>
      <a:minorFont>
        <a:latin typeface="Cambria"/>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tx1"/>
          </a:solidFill>
          <a:tailEnd type="none"/>
        </a:ln>
      </a:spPr>
      <a:bodyPr/>
      <a:lstStyle>
        <a:defPPr>
          <a:defRPr lang="zh-CN" altLang="en-US"/>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000000"/>
        </a:dk2>
        <a:lt2>
          <a:srgbClr val="808080"/>
        </a:lt2>
        <a:accent1>
          <a:srgbClr val="00CC99"/>
        </a:accent1>
        <a:accent2>
          <a:srgbClr val="3333CC"/>
        </a:accent2>
        <a:accent3>
          <a:srgbClr val="E2FFE2"/>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00CC99"/>
        </a:accent1>
        <a:accent2>
          <a:srgbClr val="CC0000"/>
        </a:accent2>
        <a:accent3>
          <a:srgbClr val="E2FFE2"/>
        </a:accent3>
        <a:accent4>
          <a:srgbClr val="000000"/>
        </a:accent4>
        <a:accent5>
          <a:srgbClr val="AAE2C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00CC00"/>
        </a:accent1>
        <a:accent2>
          <a:srgbClr val="CC0000"/>
        </a:accent2>
        <a:accent3>
          <a:srgbClr val="E2FFE2"/>
        </a:accent3>
        <a:accent4>
          <a:srgbClr val="000000"/>
        </a:accent4>
        <a:accent5>
          <a:srgbClr val="AAE2A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9900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FF0066"/>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FF0066"/>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66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《从问题到程序》 1 程序设计和C语言</Template>
  <TotalTime>0</TotalTime>
  <Words>16402</Words>
  <Application>WPS 演示</Application>
  <PresentationFormat>全屏显示(4:3)</PresentationFormat>
  <Paragraphs>1110</Paragraphs>
  <Slides>69</Slides>
  <Notes>12</Notes>
  <HiddenSlides>6</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10</vt:i4>
      </vt:variant>
      <vt:variant>
        <vt:lpstr>幻灯片标题</vt:lpstr>
      </vt:variant>
      <vt:variant>
        <vt:i4>69</vt:i4>
      </vt:variant>
    </vt:vector>
  </HeadingPairs>
  <TitlesOfParts>
    <vt:vector size="95" baseType="lpstr">
      <vt:lpstr>Arial</vt:lpstr>
      <vt:lpstr>宋体</vt:lpstr>
      <vt:lpstr>Wingdings</vt:lpstr>
      <vt:lpstr>Times New Roman</vt:lpstr>
      <vt:lpstr>Cambria</vt:lpstr>
      <vt:lpstr>新宋体</vt:lpstr>
      <vt:lpstr>黑体</vt:lpstr>
      <vt:lpstr>微软雅黑</vt:lpstr>
      <vt:lpstr>Cambria Math</vt:lpstr>
      <vt:lpstr>Arial Unicode MS</vt:lpstr>
      <vt:lpstr>楷体</vt:lpstr>
      <vt:lpstr>华文中宋</vt:lpstr>
      <vt:lpstr>Wingdings</vt:lpstr>
      <vt:lpstr>Consolas</vt:lpstr>
      <vt:lpstr>Courier New</vt:lpstr>
      <vt:lpstr>1_草色遥看</vt:lpstr>
      <vt:lpstr>Equation.3</vt:lpstr>
      <vt:lpstr>Equation.3</vt:lpstr>
      <vt:lpstr>Equation.3</vt:lpstr>
      <vt:lpstr>Equation.3</vt:lpstr>
      <vt:lpstr>Equation.3</vt:lpstr>
      <vt:lpstr>Equation.3</vt:lpstr>
      <vt:lpstr>Equation.3</vt:lpstr>
      <vt:lpstr>Equation.3</vt:lpstr>
      <vt:lpstr>Equation.3</vt:lpstr>
      <vt:lpstr>Equation.3</vt:lpstr>
      <vt:lpstr>第 3 章  变量和控制结构 （a）</vt:lpstr>
      <vt:lpstr>回顾：第2章学到的程序模式</vt:lpstr>
      <vt:lpstr>PowerPoint 演示文稿</vt:lpstr>
      <vt:lpstr>第 3 章  变量和控制结构</vt:lpstr>
      <vt:lpstr>3.1  语句、复合结构和顺序程序</vt:lpstr>
      <vt:lpstr>PowerPoint 演示文稿</vt:lpstr>
      <vt:lpstr>第 3 章  变量和控制结构</vt:lpstr>
      <vt:lpstr>3.2  变量——概念、定义和使用</vt:lpstr>
      <vt:lpstr>3.2.1 变量的定义</vt:lpstr>
      <vt:lpstr>PowerPoint 演示文稿</vt:lpstr>
      <vt:lpstr>PowerPoint 演示文稿</vt:lpstr>
      <vt:lpstr>PowerPoint 演示文稿</vt:lpstr>
      <vt:lpstr>PowerPoint 演示文稿</vt:lpstr>
      <vt:lpstr>3.2.2  变量的使用（赋值和取值）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3 章  变量和控制结构</vt:lpstr>
      <vt:lpstr>3.3  数据输入</vt:lpstr>
      <vt:lpstr>PowerPoint 演示文稿</vt:lpstr>
      <vt:lpstr>*3.3.2  格式化输入函数scanf</vt:lpstr>
      <vt:lpstr>PowerPoint 演示文稿</vt:lpstr>
      <vt:lpstr>PowerPoint 演示文稿</vt:lpstr>
      <vt:lpstr>PowerPoint 演示文稿</vt:lpstr>
      <vt:lpstr>PowerPoint 演示文稿</vt:lpstr>
      <vt:lpstr>第 3 章  变量和控制结构</vt:lpstr>
      <vt:lpstr>3.4 关系表达式/逻辑表达式/条件表达式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3.4.2 逻辑运算符与逻辑表达式</vt:lpstr>
      <vt:lpstr>PowerPoint 演示文稿</vt:lpstr>
      <vt:lpstr>PowerPoint 演示文稿</vt:lpstr>
      <vt:lpstr>PowerPoint 演示文稿</vt:lpstr>
      <vt:lpstr>PowerPoint 演示文稿</vt:lpstr>
      <vt:lpstr>PowerPoint 演示文稿</vt:lpstr>
      <vt:lpstr>PowerPoint 演示文稿</vt:lpstr>
      <vt:lpstr>3.4.3 条件表达式</vt:lpstr>
      <vt:lpstr>PowerPoint 演示文稿</vt:lpstr>
      <vt:lpstr>PowerPoint 演示文稿</vt:lpstr>
      <vt:lpstr>PowerPoint 演示文稿</vt:lpstr>
      <vt:lpstr>小结</vt:lpstr>
      <vt:lpstr>PowerPoint 演示文稿</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从问题到程序——变量、函数和控制结构</dc:title>
  <dc:creator>裘宗燕  李安邦</dc:creator>
  <cp:lastModifiedBy>安邦24</cp:lastModifiedBy>
  <cp:revision>188</cp:revision>
  <dcterms:created xsi:type="dcterms:W3CDTF">1999-04-17T09:11:00Z</dcterms:created>
  <dcterms:modified xsi:type="dcterms:W3CDTF">2023-07-06T01:23:27Z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EC1DE29984FD44BE9DFBF90BE7AD5918</vt:lpwstr>
  </property>
</Properties>
</file>