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0"/>
  </p:handoutMasterIdLst>
  <p:sldIdLst>
    <p:sldId id="1353" r:id="rId3"/>
    <p:sldId id="438" r:id="rId5"/>
    <p:sldId id="317" r:id="rId6"/>
    <p:sldId id="318" r:id="rId7"/>
    <p:sldId id="319" r:id="rId8"/>
    <p:sldId id="439" r:id="rId9"/>
    <p:sldId id="320" r:id="rId10"/>
    <p:sldId id="695" r:id="rId11"/>
    <p:sldId id="506" r:id="rId12"/>
    <p:sldId id="507" r:id="rId13"/>
    <p:sldId id="509" r:id="rId14"/>
    <p:sldId id="510" r:id="rId15"/>
    <p:sldId id="1266" r:id="rId16"/>
    <p:sldId id="511" r:id="rId17"/>
    <p:sldId id="512" r:id="rId18"/>
    <p:sldId id="940" r:id="rId19"/>
    <p:sldId id="941" r:id="rId20"/>
    <p:sldId id="1024" r:id="rId21"/>
    <p:sldId id="325" r:id="rId22"/>
    <p:sldId id="322" r:id="rId23"/>
    <p:sldId id="696" r:id="rId24"/>
    <p:sldId id="513" r:id="rId25"/>
    <p:sldId id="514" r:id="rId26"/>
    <p:sldId id="519" r:id="rId27"/>
    <p:sldId id="520" r:id="rId28"/>
    <p:sldId id="521" r:id="rId29"/>
    <p:sldId id="522" r:id="rId30"/>
    <p:sldId id="523" r:id="rId31"/>
    <p:sldId id="524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440" r:id="rId43"/>
    <p:sldId id="326" r:id="rId44"/>
    <p:sldId id="1113" r:id="rId45"/>
    <p:sldId id="602" r:id="rId46"/>
    <p:sldId id="603" r:id="rId47"/>
    <p:sldId id="604" r:id="rId48"/>
    <p:sldId id="1453" r:id="rId49"/>
    <p:sldId id="327" r:id="rId50"/>
    <p:sldId id="542" r:id="rId51"/>
    <p:sldId id="543" r:id="rId52"/>
    <p:sldId id="544" r:id="rId53"/>
    <p:sldId id="545" r:id="rId54"/>
    <p:sldId id="547" r:id="rId55"/>
    <p:sldId id="555" r:id="rId56"/>
    <p:sldId id="839" r:id="rId57"/>
    <p:sldId id="334" r:id="rId58"/>
    <p:sldId id="882" r:id="rId59"/>
    <p:sldId id="1454" r:id="rId60"/>
    <p:sldId id="564" r:id="rId61"/>
    <p:sldId id="566" r:id="rId62"/>
    <p:sldId id="567" r:id="rId63"/>
    <p:sldId id="568" r:id="rId64"/>
    <p:sldId id="569" r:id="rId65"/>
    <p:sldId id="570" r:id="rId66"/>
    <p:sldId id="572" r:id="rId67"/>
    <p:sldId id="573" r:id="rId68"/>
    <p:sldId id="563" r:id="rId69"/>
    <p:sldId id="605" r:id="rId70"/>
    <p:sldId id="606" r:id="rId71"/>
    <p:sldId id="574" r:id="rId72"/>
    <p:sldId id="575" r:id="rId73"/>
    <p:sldId id="581" r:id="rId74"/>
    <p:sldId id="582" r:id="rId75"/>
    <p:sldId id="583" r:id="rId76"/>
    <p:sldId id="585" r:id="rId77"/>
    <p:sldId id="576" r:id="rId78"/>
    <p:sldId id="577" r:id="rId79"/>
    <p:sldId id="586" r:id="rId80"/>
    <p:sldId id="578" r:id="rId81"/>
    <p:sldId id="579" r:id="rId82"/>
    <p:sldId id="580" r:id="rId83"/>
    <p:sldId id="587" r:id="rId84"/>
    <p:sldId id="925" r:id="rId85"/>
    <p:sldId id="927" r:id="rId86"/>
    <p:sldId id="924" r:id="rId87"/>
    <p:sldId id="441" r:id="rId88"/>
    <p:sldId id="592" r:id="rId89"/>
    <p:sldId id="593" r:id="rId90"/>
    <p:sldId id="595" r:id="rId91"/>
    <p:sldId id="926" r:id="rId92"/>
    <p:sldId id="594" r:id="rId93"/>
    <p:sldId id="597" r:id="rId94"/>
    <p:sldId id="598" r:id="rId95"/>
    <p:sldId id="599" r:id="rId96"/>
    <p:sldId id="600" r:id="rId97"/>
    <p:sldId id="1505" r:id="rId98"/>
    <p:sldId id="1507" r:id="rId99"/>
  </p:sldIdLst>
  <p:sldSz cx="9144000" cy="6858000" type="screen4x3"/>
  <p:notesSz cx="7315200" cy="9601200"/>
  <p:custDataLst>
    <p:tags r:id="rId104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4" userDrawn="1">
          <p15:clr>
            <a:srgbClr val="A4A3A4"/>
          </p15:clr>
        </p15:guide>
        <p15:guide id="2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F2"/>
    <a:srgbClr val="FFFFFF"/>
    <a:srgbClr val="1003C3"/>
    <a:srgbClr val="1203D5"/>
    <a:srgbClr val="111111"/>
    <a:srgbClr val="FFFF99"/>
    <a:srgbClr val="969696"/>
    <a:srgbClr val="FF0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3"/>
    <p:restoredTop sz="97765"/>
  </p:normalViewPr>
  <p:slideViewPr>
    <p:cSldViewPr showGuides="1">
      <p:cViewPr varScale="1">
        <p:scale>
          <a:sx n="113" d="100"/>
          <a:sy n="113" d="100"/>
        </p:scale>
        <p:origin x="-1488" y="-102"/>
      </p:cViewPr>
      <p:guideLst>
        <p:guide orient="horz" pos="2864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gs" Target="tags/tag39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 eaLnBrk="1" hangingPunct="1"/>
            <a:endParaRPr lang="zh-CN" altLang="en-US" sz="13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 eaLnBrk="1" hangingPunct="1"/>
            <a:endParaRPr lang="zh-CN" altLang="en-US" sz="13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 eaLnBrk="1" hangingPunct="1"/>
            <a:endParaRPr lang="zh-CN" altLang="en-US" sz="13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defTabSz="990600" eaLnBrk="1" hangingPunct="1"/>
            <a:endParaRPr lang="zh-CN" altLang="en-US" sz="13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 algn="r" defTabSz="990600" eaLnBrk="1" hangingPunct="1"/>
            <a:endParaRPr lang="zh-CN" altLang="en-US" sz="1300" dirty="0"/>
          </a:p>
        </p:txBody>
      </p:sp>
      <p:sp>
        <p:nvSpPr>
          <p:cNvPr id="2052" name="幻灯片图像占位符 2051"/>
          <p:cNvSpPr/>
          <p:nvPr>
            <p:ph type="sldImg" idx="2"/>
          </p:nvPr>
        </p:nvSpPr>
        <p:spPr>
          <a:xfrm>
            <a:off x="1257300" y="720725"/>
            <a:ext cx="4800600" cy="3598863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defTabSz="990600" eaLnBrk="1" hangingPunct="1"/>
            <a:endParaRPr lang="zh-CN" altLang="en-US" sz="13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新宋体" panose="02010609030101010101" pitchFamily="49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新宋体" panose="02010609030101010101" pitchFamily="49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新宋体" panose="02010609030101010101" pitchFamily="49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新宋体" panose="02010609030101010101" pitchFamily="49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华中师范大学物理学院    李安邦</a:t>
            </a:r>
            <a:endParaRPr lang="zh-CN" altLang="en-US" kern="1200" baseline="0" dirty="0">
              <a:latin typeface="Cambria" panose="02040503050406030204" pitchFamily="18" charset="0"/>
              <a:ea typeface="新宋体" panose="02010609030101010101" pitchFamily="49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83650" name="幻灯片图像占位符 283649"/>
          <p:cNvSpPr>
            <a:spLocks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</p:spPr>
      </p:sp>
      <p:sp>
        <p:nvSpPr>
          <p:cNvPr id="283651" name="文本占位符 2836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zh-CN" altLang="en-US" sz="1400" dirty="0"/>
              <a:t>第</a:t>
            </a:r>
            <a:r>
              <a:rPr lang="en-US" altLang="zh-CN" sz="1400" dirty="0"/>
              <a:t>3</a:t>
            </a:r>
            <a:r>
              <a:rPr lang="zh-CN" altLang="en-US" sz="1400" dirty="0"/>
              <a:t>章  变量和控制结构</a:t>
            </a:r>
            <a:endParaRPr lang="zh-CN" altLang="en-US" sz="1400" dirty="0"/>
          </a:p>
          <a:p>
            <a:pPr lvl="0"/>
            <a:r>
              <a:rPr lang="en-US" altLang="zh-CN" sz="1400" dirty="0"/>
              <a:t>3.1  </a:t>
            </a:r>
            <a:r>
              <a:rPr lang="zh-CN" altLang="en-US" sz="1400" dirty="0"/>
              <a:t>语句、复合结构和顺序程序</a:t>
            </a:r>
            <a:endParaRPr lang="zh-CN" altLang="en-US" sz="1400" dirty="0"/>
          </a:p>
          <a:p>
            <a:pPr lvl="0"/>
            <a:r>
              <a:rPr lang="en-US" altLang="zh-CN" sz="1400" dirty="0"/>
              <a:t>3.2  </a:t>
            </a:r>
            <a:r>
              <a:rPr lang="zh-CN" altLang="en-US" sz="1400" dirty="0"/>
              <a:t>变量</a:t>
            </a:r>
            <a:r>
              <a:rPr lang="en-US" altLang="zh-CN" sz="1400">
                <a:latin typeface="Cambria" panose="02040503050406030204" pitchFamily="18" charset="0"/>
              </a:rPr>
              <a:t>——</a:t>
            </a:r>
            <a:r>
              <a:rPr lang="zh-CN" altLang="en-US" sz="1400" dirty="0"/>
              <a:t>概念、定义和使用</a:t>
            </a:r>
            <a:endParaRPr lang="zh-CN" altLang="en-US" sz="1400" dirty="0"/>
          </a:p>
          <a:p>
            <a:pPr lvl="1"/>
            <a:r>
              <a:rPr lang="en-US" altLang="zh-CN" sz="1400" dirty="0"/>
              <a:t>3.2.1 </a:t>
            </a:r>
            <a:r>
              <a:rPr lang="zh-CN" altLang="en-US" sz="1400" dirty="0"/>
              <a:t>变量的定义</a:t>
            </a:r>
            <a:endParaRPr lang="zh-CN" altLang="en-US" sz="1400" dirty="0"/>
          </a:p>
          <a:p>
            <a:pPr lvl="1"/>
            <a:r>
              <a:rPr lang="en-US" altLang="zh-CN" sz="1400" dirty="0"/>
              <a:t>3.2.2 </a:t>
            </a:r>
            <a:r>
              <a:rPr lang="zh-CN" altLang="en-US" sz="1400" dirty="0"/>
              <a:t>变量的使用：赋值与取值</a:t>
            </a:r>
            <a:endParaRPr lang="zh-CN" altLang="en-US" sz="1400" dirty="0"/>
          </a:p>
          <a:p>
            <a:pPr lvl="0"/>
            <a:r>
              <a:rPr lang="en-US" altLang="zh-CN" sz="1400" dirty="0"/>
              <a:t>3.3  </a:t>
            </a:r>
            <a:r>
              <a:rPr lang="zh-CN" altLang="en-US" sz="1400" dirty="0"/>
              <a:t>数据输入</a:t>
            </a:r>
            <a:endParaRPr lang="zh-CN" altLang="en-US" sz="1400" dirty="0"/>
          </a:p>
          <a:p>
            <a:pPr lvl="0"/>
            <a:r>
              <a:rPr lang="en-US" altLang="zh-CN" sz="1400" dirty="0"/>
              <a:t>3.4  </a:t>
            </a:r>
            <a:r>
              <a:rPr lang="zh-CN" altLang="en-US" sz="1400" dirty="0"/>
              <a:t>关系表达式与逻辑表达式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3.4.1 </a:t>
            </a:r>
            <a:r>
              <a:rPr lang="zh-CN" altLang="en-US" sz="1400" dirty="0"/>
              <a:t>关系运算符与关系表达式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3.4.2 </a:t>
            </a:r>
            <a:r>
              <a:rPr lang="zh-CN" altLang="en-US" sz="1400" dirty="0"/>
              <a:t>逻辑运算符与逻辑表达式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3.4.3 </a:t>
            </a:r>
            <a:r>
              <a:rPr lang="zh-CN" altLang="en-US" sz="1400" dirty="0"/>
              <a:t>条件表达式</a:t>
            </a:r>
            <a:endParaRPr lang="zh-CN" altLang="en-US" sz="1400" dirty="0"/>
          </a:p>
          <a:p>
            <a:pPr lvl="0"/>
            <a:r>
              <a:rPr lang="en-US" altLang="zh-CN" sz="1400" dirty="0"/>
              <a:t>3.5  </a:t>
            </a:r>
            <a:r>
              <a:rPr lang="zh-CN" altLang="en-US" sz="1400" dirty="0"/>
              <a:t>语句与控制结构</a:t>
            </a:r>
            <a:endParaRPr lang="zh-CN" altLang="en-US" sz="1400" dirty="0"/>
          </a:p>
          <a:p>
            <a:pPr lvl="0"/>
            <a:r>
              <a:rPr lang="en-US" altLang="zh-CN" sz="1400" dirty="0"/>
              <a:t>3.6  </a:t>
            </a:r>
            <a:r>
              <a:rPr lang="zh-CN" altLang="en-US" sz="1400" dirty="0"/>
              <a:t>条件语句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3.6.1 if 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3.6.2 if </a:t>
            </a:r>
            <a:r>
              <a:rPr lang="zh-CN" altLang="en-US" sz="1400" dirty="0"/>
              <a:t>语句的嵌套</a:t>
            </a:r>
            <a:endParaRPr lang="zh-CN" altLang="en-US" sz="1400" dirty="0"/>
          </a:p>
          <a:p>
            <a:pPr lvl="1"/>
            <a:r>
              <a:rPr lang="en-US" altLang="zh-CN" sz="1400" dirty="0"/>
              <a:t>3.6.3 if</a:t>
            </a:r>
            <a:r>
              <a:rPr lang="zh-CN" altLang="en-US" sz="1400" dirty="0"/>
              <a:t>语句的优化</a:t>
            </a:r>
            <a:endParaRPr lang="zh-CN" altLang="en-US" sz="1400" dirty="0"/>
          </a:p>
          <a:p>
            <a:pPr lvl="1"/>
            <a:r>
              <a:rPr lang="en-US" altLang="zh-CN" sz="1400" dirty="0"/>
              <a:t>3.6.4 </a:t>
            </a:r>
            <a:r>
              <a:rPr lang="zh-CN" altLang="en-US" sz="1400" dirty="0"/>
              <a:t>使用</a:t>
            </a:r>
            <a:r>
              <a:rPr lang="en-US" altLang="zh-CN" sz="1400" dirty="0"/>
              <a:t>if</a:t>
            </a:r>
            <a:r>
              <a:rPr lang="zh-CN" altLang="en-US" sz="1400" dirty="0"/>
              <a:t>语句的技术</a:t>
            </a:r>
            <a:endParaRPr lang="zh-CN" altLang="en-US" sz="1400" dirty="0"/>
          </a:p>
          <a:p>
            <a:pPr lvl="1"/>
            <a:r>
              <a:rPr lang="en-US" altLang="zh-CN" sz="1400" dirty="0"/>
              <a:t>3.6.5 </a:t>
            </a:r>
            <a:r>
              <a:rPr lang="zh-CN" altLang="en-US" sz="1400" dirty="0"/>
              <a:t>开关语句</a:t>
            </a:r>
            <a:endParaRPr lang="zh-CN" altLang="en-US" sz="1400" dirty="0"/>
          </a:p>
          <a:p>
            <a:pPr lvl="0"/>
            <a:r>
              <a:rPr lang="en-US" altLang="zh-CN" sz="1400" dirty="0"/>
              <a:t>3.7  </a:t>
            </a:r>
            <a:r>
              <a:rPr lang="zh-CN" altLang="en-US" sz="1400" dirty="0"/>
              <a:t>循环语句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3.7.1 while 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3.7.2 do-while</a:t>
            </a:r>
            <a:r>
              <a:rPr lang="zh-CN" altLang="en-US" sz="1400" dirty="0"/>
              <a:t>循环结构</a:t>
            </a:r>
            <a:endParaRPr lang="zh-CN" altLang="en-US" sz="1400" dirty="0"/>
          </a:p>
          <a:p>
            <a:pPr lvl="1"/>
            <a:r>
              <a:rPr lang="en-US" altLang="zh-CN" sz="1400" dirty="0"/>
              <a:t>3.7.3 for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3.7.4 </a:t>
            </a:r>
            <a:r>
              <a:rPr lang="zh-CN" altLang="en-US" sz="1400" dirty="0"/>
              <a:t>与循环有关的控制语句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3.7.5  </a:t>
            </a:r>
            <a:r>
              <a:rPr lang="zh-CN" altLang="en-US" sz="1400" dirty="0"/>
              <a:t>死循环</a:t>
            </a:r>
            <a:endParaRPr lang="zh-CN" altLang="en-US" sz="1400" dirty="0"/>
          </a:p>
          <a:p>
            <a:pPr lvl="0"/>
            <a:r>
              <a:rPr lang="en-US" altLang="zh-CN" sz="1400" dirty="0"/>
              <a:t>3.8 </a:t>
            </a:r>
            <a:r>
              <a:rPr lang="zh-CN" altLang="en-US" sz="1400" dirty="0"/>
              <a:t>程序动态除错方法（一）</a:t>
            </a:r>
            <a:endParaRPr lang="zh-CN" altLang="en-US" sz="1400" dirty="0"/>
          </a:p>
          <a:p>
            <a:pPr lvl="1"/>
            <a:r>
              <a:rPr lang="en-US" altLang="zh-CN" sz="1400" dirty="0"/>
              <a:t>3.8.1  </a:t>
            </a:r>
            <a:r>
              <a:rPr lang="zh-CN" altLang="en-US" sz="1400" dirty="0"/>
              <a:t>动态运行错误的分析与确认</a:t>
            </a:r>
            <a:endParaRPr lang="zh-CN" altLang="en-US" sz="1400" dirty="0"/>
          </a:p>
          <a:p>
            <a:pPr lvl="1"/>
            <a:r>
              <a:rPr lang="en-US" altLang="zh-CN" sz="1400" dirty="0"/>
              <a:t>3.8.2  </a:t>
            </a:r>
            <a:r>
              <a:rPr lang="zh-CN" altLang="en-US" sz="1400" dirty="0"/>
              <a:t>排除程序的动态运行错误</a:t>
            </a:r>
            <a:endParaRPr lang="zh-CN" altLang="en-US" sz="1400" dirty="0"/>
          </a:p>
          <a:p>
            <a:pPr lvl="1"/>
            <a:r>
              <a:rPr lang="en-US" altLang="zh-CN" sz="1400" dirty="0"/>
              <a:t>3.8.3  </a:t>
            </a:r>
            <a:r>
              <a:rPr lang="zh-CN" altLang="en-US" sz="1400" dirty="0"/>
              <a:t>源代码的可读性</a:t>
            </a:r>
            <a:endParaRPr lang="zh-CN" altLang="en-US" sz="1400" dirty="0"/>
          </a:p>
          <a:p>
            <a:pPr lvl="0"/>
            <a:r>
              <a:rPr lang="zh-CN" altLang="en-US" sz="1400" dirty="0"/>
              <a:t>本章讨论的重要概念</a:t>
            </a:r>
            <a:endParaRPr lang="zh-CN" altLang="en-US" sz="140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回顾：1、编译时可能出错，那些通常是“语法”错误，编译器会显示出错信息供人处理。2、即使程序能正常运行，也需要查看结果，并进行测试，以检查是否有错。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Dev-C++ 5.16 </a:t>
            </a:r>
            <a:r>
              <a:rPr lang="zh-CN" altLang="zh-CN">
                <a:sym typeface="+mn-ea"/>
              </a:rPr>
              <a:t>能够自动格式化，那么学习者应该如何看待？</a:t>
            </a:r>
            <a:endParaRPr lang="zh-CN" altLang="zh-CN"/>
          </a:p>
          <a:p>
            <a:r>
              <a:rPr lang="zh-CN" altLang="zh-CN">
                <a:sym typeface="+mn-ea"/>
              </a:rPr>
              <a:t>如果保存时格式缩进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发生了变化</a:t>
            </a:r>
            <a:r>
              <a:rPr lang="zh-CN" altLang="zh-CN">
                <a:sym typeface="+mn-ea"/>
              </a:rPr>
              <a:t>，就可能自己原来写的不符合要求，代码的逻辑可能有问题。需要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注意检查</a:t>
            </a:r>
            <a:r>
              <a:rPr lang="zh-CN" altLang="zh-CN">
                <a:sym typeface="+mn-ea"/>
              </a:rPr>
              <a:t>！</a:t>
            </a:r>
            <a:endParaRPr lang="zh-CN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程序中还需要把</a:t>
            </a:r>
            <a:r>
              <a:rPr lang="en-US" altLang="zh-CN"/>
              <a:t> n &lt; 100 </a:t>
            </a:r>
            <a:r>
              <a:rPr lang="zh-CN" altLang="en-US"/>
              <a:t>改为</a:t>
            </a:r>
            <a:r>
              <a:rPr lang="en-US" altLang="zh-CN"/>
              <a:t> n &lt;= 100 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77506" name="幻灯片图像占位符 277505"/>
          <p:cNvSpPr>
            <a:spLocks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</p:spPr>
      </p:sp>
      <p:sp>
        <p:nvSpPr>
          <p:cNvPr id="277507" name="文本占位符 27750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zh-CN" altLang="en-US" sz="1400" dirty="0"/>
              <a:t>第</a:t>
            </a:r>
            <a:r>
              <a:rPr lang="en-US" altLang="zh-CN" sz="1400" dirty="0"/>
              <a:t>3</a:t>
            </a:r>
            <a:r>
              <a:rPr lang="zh-CN" altLang="en-US" sz="1400" dirty="0"/>
              <a:t>章  变量和控制结构</a:t>
            </a:r>
            <a:endParaRPr lang="zh-CN" altLang="en-US" sz="1400" dirty="0"/>
          </a:p>
          <a:p>
            <a:pPr lvl="0"/>
            <a:r>
              <a:rPr lang="en-US" altLang="zh-CN" sz="1400" dirty="0"/>
              <a:t>3.1  </a:t>
            </a:r>
            <a:r>
              <a:rPr lang="zh-CN" altLang="en-US" sz="1400" dirty="0"/>
              <a:t>语句、复合结构和顺序程序</a:t>
            </a:r>
            <a:endParaRPr lang="zh-CN" altLang="en-US" sz="1400" dirty="0"/>
          </a:p>
          <a:p>
            <a:pPr lvl="0"/>
            <a:r>
              <a:rPr lang="en-US" altLang="zh-CN" sz="1400" dirty="0"/>
              <a:t>3.2  </a:t>
            </a:r>
            <a:r>
              <a:rPr lang="zh-CN" altLang="en-US" sz="1400" dirty="0"/>
              <a:t>变量</a:t>
            </a:r>
            <a:r>
              <a:rPr lang="en-US" altLang="zh-CN" sz="1400">
                <a:latin typeface="Cambria" panose="02040503050406030204" pitchFamily="18" charset="0"/>
              </a:rPr>
              <a:t>——</a:t>
            </a:r>
            <a:r>
              <a:rPr lang="zh-CN" altLang="en-US" sz="1400" dirty="0"/>
              <a:t>概念、定义和使用</a:t>
            </a:r>
            <a:endParaRPr lang="zh-CN" altLang="en-US" sz="1400" dirty="0"/>
          </a:p>
          <a:p>
            <a:pPr lvl="1"/>
            <a:r>
              <a:rPr lang="en-US" altLang="zh-CN" sz="1400" dirty="0"/>
              <a:t>3.2.1 </a:t>
            </a:r>
            <a:r>
              <a:rPr lang="zh-CN" altLang="en-US" sz="1400" dirty="0"/>
              <a:t>变量的定义</a:t>
            </a:r>
            <a:endParaRPr lang="zh-CN" altLang="en-US" sz="1400" dirty="0"/>
          </a:p>
          <a:p>
            <a:pPr lvl="1"/>
            <a:r>
              <a:rPr lang="en-US" altLang="zh-CN" sz="1400" dirty="0"/>
              <a:t>3.2.2 </a:t>
            </a:r>
            <a:r>
              <a:rPr lang="zh-CN" altLang="en-US" sz="1400" dirty="0"/>
              <a:t>变量的使用：赋值与取值</a:t>
            </a:r>
            <a:endParaRPr lang="zh-CN" altLang="en-US" sz="1400" dirty="0"/>
          </a:p>
          <a:p>
            <a:pPr lvl="0"/>
            <a:r>
              <a:rPr lang="en-US" altLang="zh-CN" sz="1400" dirty="0"/>
              <a:t>3.3  </a:t>
            </a:r>
            <a:r>
              <a:rPr lang="zh-CN" altLang="en-US" sz="1400" dirty="0"/>
              <a:t>数据输入</a:t>
            </a:r>
            <a:endParaRPr lang="zh-CN" altLang="en-US" sz="1400" dirty="0"/>
          </a:p>
          <a:p>
            <a:pPr lvl="0"/>
            <a:r>
              <a:rPr lang="en-US" altLang="zh-CN" sz="1400" dirty="0"/>
              <a:t>3.4  </a:t>
            </a:r>
            <a:r>
              <a:rPr lang="zh-CN" altLang="en-US" sz="1400" dirty="0"/>
              <a:t>关系表达式与逻辑表达式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3.4.1 </a:t>
            </a:r>
            <a:r>
              <a:rPr lang="zh-CN" altLang="en-US" sz="1400" dirty="0"/>
              <a:t>关系运算符与关系表达式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3.4.2 </a:t>
            </a:r>
            <a:r>
              <a:rPr lang="zh-CN" altLang="en-US" sz="1400" dirty="0"/>
              <a:t>逻辑运算符与逻辑表达式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3.4.3 </a:t>
            </a:r>
            <a:r>
              <a:rPr lang="zh-CN" altLang="en-US" sz="1400" dirty="0"/>
              <a:t>条件表达式</a:t>
            </a:r>
            <a:endParaRPr lang="zh-CN" altLang="en-US" sz="1400" dirty="0"/>
          </a:p>
          <a:p>
            <a:pPr lvl="0"/>
            <a:r>
              <a:rPr lang="en-US" altLang="zh-CN" sz="1400" dirty="0"/>
              <a:t>3.5  </a:t>
            </a:r>
            <a:r>
              <a:rPr lang="zh-CN" altLang="en-US" sz="1400" dirty="0"/>
              <a:t>语句与控制结构</a:t>
            </a:r>
            <a:endParaRPr lang="zh-CN" altLang="en-US" sz="1400" dirty="0"/>
          </a:p>
          <a:p>
            <a:pPr lvl="0"/>
            <a:r>
              <a:rPr lang="en-US" altLang="zh-CN" sz="1400" dirty="0"/>
              <a:t>3.6  </a:t>
            </a:r>
            <a:r>
              <a:rPr lang="zh-CN" altLang="en-US" sz="1400" dirty="0"/>
              <a:t>条件语句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3.6.1 if 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3.6.2 if </a:t>
            </a:r>
            <a:r>
              <a:rPr lang="zh-CN" altLang="en-US" sz="1400" dirty="0"/>
              <a:t>语句的嵌套</a:t>
            </a:r>
            <a:endParaRPr lang="zh-CN" altLang="en-US" sz="1400" dirty="0"/>
          </a:p>
          <a:p>
            <a:pPr lvl="1"/>
            <a:r>
              <a:rPr lang="en-US" altLang="zh-CN" sz="1400" dirty="0"/>
              <a:t>3.6.3 if</a:t>
            </a:r>
            <a:r>
              <a:rPr lang="zh-CN" altLang="en-US" sz="1400" dirty="0"/>
              <a:t>语句的优化</a:t>
            </a:r>
            <a:endParaRPr lang="zh-CN" altLang="en-US" sz="1400" dirty="0"/>
          </a:p>
          <a:p>
            <a:pPr lvl="1"/>
            <a:r>
              <a:rPr lang="en-US" altLang="zh-CN" sz="1400" dirty="0"/>
              <a:t>3.6.4 </a:t>
            </a:r>
            <a:r>
              <a:rPr lang="zh-CN" altLang="en-US" sz="1400" dirty="0"/>
              <a:t>使用</a:t>
            </a:r>
            <a:r>
              <a:rPr lang="en-US" altLang="zh-CN" sz="1400" dirty="0"/>
              <a:t>if</a:t>
            </a:r>
            <a:r>
              <a:rPr lang="zh-CN" altLang="en-US" sz="1400" dirty="0"/>
              <a:t>语句的技术</a:t>
            </a:r>
            <a:endParaRPr lang="zh-CN" altLang="en-US" sz="1400" dirty="0"/>
          </a:p>
          <a:p>
            <a:pPr lvl="1"/>
            <a:r>
              <a:rPr lang="en-US" altLang="zh-CN" sz="1400" dirty="0"/>
              <a:t>3.6.5 </a:t>
            </a:r>
            <a:r>
              <a:rPr lang="zh-CN" altLang="en-US" sz="1400" dirty="0"/>
              <a:t>开关语句</a:t>
            </a:r>
            <a:endParaRPr lang="zh-CN" altLang="en-US" sz="1400" dirty="0"/>
          </a:p>
          <a:p>
            <a:pPr lvl="0"/>
            <a:r>
              <a:rPr lang="en-US" altLang="zh-CN" sz="1400" dirty="0"/>
              <a:t>3.7  </a:t>
            </a:r>
            <a:r>
              <a:rPr lang="zh-CN" altLang="en-US" sz="1400" dirty="0"/>
              <a:t>循环语句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3.7.1 while 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3.7.2 do-while</a:t>
            </a:r>
            <a:r>
              <a:rPr lang="zh-CN" altLang="en-US" sz="1400" dirty="0"/>
              <a:t>循环结构</a:t>
            </a:r>
            <a:endParaRPr lang="zh-CN" altLang="en-US" sz="1400" dirty="0"/>
          </a:p>
          <a:p>
            <a:pPr lvl="1"/>
            <a:r>
              <a:rPr lang="en-US" altLang="zh-CN" sz="1400" dirty="0"/>
              <a:t>3.7.3 for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3.7.4 </a:t>
            </a:r>
            <a:r>
              <a:rPr lang="zh-CN" altLang="en-US" sz="1400" dirty="0"/>
              <a:t>与循环有关的控制语句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3.7.5  </a:t>
            </a:r>
            <a:r>
              <a:rPr lang="zh-CN" altLang="en-US" sz="1400" dirty="0"/>
              <a:t>死循环</a:t>
            </a:r>
            <a:endParaRPr lang="zh-CN" altLang="en-US" sz="1400" dirty="0"/>
          </a:p>
          <a:p>
            <a:pPr lvl="0"/>
            <a:r>
              <a:rPr lang="en-US" altLang="zh-CN" sz="1400" dirty="0"/>
              <a:t>3.8 </a:t>
            </a:r>
            <a:r>
              <a:rPr lang="zh-CN" altLang="en-US" sz="1400" dirty="0"/>
              <a:t>程序动态除错方法（一）</a:t>
            </a:r>
            <a:endParaRPr lang="zh-CN" altLang="en-US" sz="1400" dirty="0"/>
          </a:p>
          <a:p>
            <a:pPr lvl="1"/>
            <a:r>
              <a:rPr lang="en-US" altLang="zh-CN" sz="1400" dirty="0"/>
              <a:t>3.8.1  </a:t>
            </a:r>
            <a:r>
              <a:rPr lang="zh-CN" altLang="en-US" sz="1400" dirty="0"/>
              <a:t>动态运行错误的分析与确认</a:t>
            </a:r>
            <a:endParaRPr lang="zh-CN" altLang="en-US" sz="1400" dirty="0"/>
          </a:p>
          <a:p>
            <a:pPr lvl="1"/>
            <a:r>
              <a:rPr lang="en-US" altLang="zh-CN" sz="1400" dirty="0"/>
              <a:t>3.8.2  </a:t>
            </a:r>
            <a:r>
              <a:rPr lang="zh-CN" altLang="en-US" sz="1400" dirty="0"/>
              <a:t>排除程序的动态运行错误</a:t>
            </a:r>
            <a:endParaRPr lang="zh-CN" altLang="en-US" sz="1400" dirty="0"/>
          </a:p>
          <a:p>
            <a:pPr lvl="1"/>
            <a:r>
              <a:rPr lang="en-US" altLang="zh-CN" sz="1400" dirty="0"/>
              <a:t>3.8.3  </a:t>
            </a:r>
            <a:r>
              <a:rPr lang="zh-CN" altLang="en-US" sz="1400" dirty="0"/>
              <a:t>源代码的可读性</a:t>
            </a:r>
            <a:endParaRPr lang="zh-CN" altLang="en-US" sz="1400" dirty="0"/>
          </a:p>
          <a:p>
            <a:pPr lvl="0"/>
            <a:r>
              <a:rPr lang="zh-CN" altLang="en-US" sz="1400" dirty="0"/>
              <a:t>本章讨论的重要概念</a:t>
            </a:r>
            <a:endParaRPr lang="zh-CN" altLang="en-US" sz="140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spcBef>
                <a:spcPct val="50000"/>
              </a:spcBef>
            </a:pPr>
            <a:r>
              <a:rPr lang="zh-CN" altLang="en-US" dirty="0">
                <a:sym typeface="+mn-ea"/>
              </a:rPr>
              <a:t>硬件层次的流程控制：</a:t>
            </a:r>
            <a:r>
              <a:rPr lang="zh-CN" altLang="en-US" dirty="0">
                <a:solidFill>
                  <a:schemeClr val="hlink"/>
                </a:solidFill>
                <a:sym typeface="+mn-ea"/>
              </a:rPr>
              <a:t>顺序</a:t>
            </a:r>
            <a:r>
              <a:rPr lang="zh-CN" altLang="en-US" dirty="0">
                <a:sym typeface="+mn-ea"/>
              </a:rPr>
              <a:t>和</a:t>
            </a:r>
            <a:r>
              <a:rPr lang="zh-CN" altLang="en-US" dirty="0">
                <a:solidFill>
                  <a:schemeClr val="hlink"/>
                </a:solidFill>
                <a:sym typeface="+mn-ea"/>
              </a:rPr>
              <a:t>转移</a:t>
            </a:r>
            <a:r>
              <a:rPr lang="zh-CN" altLang="en-US" dirty="0">
                <a:sym typeface="+mn-ea"/>
              </a:rPr>
              <a:t>指令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>
                <a:sym typeface="+mn-ea"/>
              </a:rPr>
              <a:t>低级流程控制的缺点：随意性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程序难以理解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79554" name="幻灯片图像占位符 279553"/>
          <p:cNvSpPr>
            <a:spLocks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</p:spPr>
      </p:sp>
      <p:sp>
        <p:nvSpPr>
          <p:cNvPr id="279555" name="文本占位符 27955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zh-CN" altLang="en-US" sz="1400" dirty="0"/>
              <a:t>第</a:t>
            </a:r>
            <a:r>
              <a:rPr lang="en-US" altLang="zh-CN" sz="1400" dirty="0"/>
              <a:t>3</a:t>
            </a:r>
            <a:r>
              <a:rPr lang="zh-CN" altLang="en-US" sz="1400" dirty="0"/>
              <a:t>章  变量和控制结构</a:t>
            </a:r>
            <a:endParaRPr lang="zh-CN" altLang="en-US" sz="1400" dirty="0"/>
          </a:p>
          <a:p>
            <a:pPr lvl="0"/>
            <a:r>
              <a:rPr lang="en-US" altLang="zh-CN" sz="1400" dirty="0"/>
              <a:t>3.1  </a:t>
            </a:r>
            <a:r>
              <a:rPr lang="zh-CN" altLang="en-US" sz="1400" dirty="0"/>
              <a:t>语句、复合结构和顺序程序</a:t>
            </a:r>
            <a:endParaRPr lang="zh-CN" altLang="en-US" sz="1400" dirty="0"/>
          </a:p>
          <a:p>
            <a:pPr lvl="0"/>
            <a:r>
              <a:rPr lang="en-US" altLang="zh-CN" sz="1400" dirty="0"/>
              <a:t>3.2  </a:t>
            </a:r>
            <a:r>
              <a:rPr lang="zh-CN" altLang="en-US" sz="1400" dirty="0"/>
              <a:t>变量</a:t>
            </a:r>
            <a:r>
              <a:rPr lang="en-US" altLang="zh-CN" sz="1400">
                <a:latin typeface="Cambria" panose="02040503050406030204" pitchFamily="18" charset="0"/>
              </a:rPr>
              <a:t>——</a:t>
            </a:r>
            <a:r>
              <a:rPr lang="zh-CN" altLang="en-US" sz="1400" dirty="0"/>
              <a:t>概念、定义和使用</a:t>
            </a:r>
            <a:endParaRPr lang="zh-CN" altLang="en-US" sz="1400" dirty="0"/>
          </a:p>
          <a:p>
            <a:pPr lvl="1"/>
            <a:r>
              <a:rPr lang="en-US" altLang="zh-CN" sz="1400" dirty="0"/>
              <a:t>3.2.1 </a:t>
            </a:r>
            <a:r>
              <a:rPr lang="zh-CN" altLang="en-US" sz="1400" dirty="0"/>
              <a:t>变量的定义</a:t>
            </a:r>
            <a:endParaRPr lang="zh-CN" altLang="en-US" sz="1400" dirty="0"/>
          </a:p>
          <a:p>
            <a:pPr lvl="1"/>
            <a:r>
              <a:rPr lang="en-US" altLang="zh-CN" sz="1400" dirty="0"/>
              <a:t>3.2.2 </a:t>
            </a:r>
            <a:r>
              <a:rPr lang="zh-CN" altLang="en-US" sz="1400" dirty="0"/>
              <a:t>变量的使用：赋值与取值</a:t>
            </a:r>
            <a:endParaRPr lang="zh-CN" altLang="en-US" sz="1400" dirty="0"/>
          </a:p>
          <a:p>
            <a:pPr lvl="0"/>
            <a:r>
              <a:rPr lang="en-US" altLang="zh-CN" sz="1400" dirty="0"/>
              <a:t>3.3  </a:t>
            </a:r>
            <a:r>
              <a:rPr lang="zh-CN" altLang="en-US" sz="1400" dirty="0"/>
              <a:t>数据输入</a:t>
            </a:r>
            <a:endParaRPr lang="zh-CN" altLang="en-US" sz="1400" dirty="0"/>
          </a:p>
          <a:p>
            <a:pPr lvl="0"/>
            <a:r>
              <a:rPr lang="en-US" altLang="zh-CN" sz="1400" dirty="0"/>
              <a:t>3.4  </a:t>
            </a:r>
            <a:r>
              <a:rPr lang="zh-CN" altLang="en-US" sz="1400" dirty="0"/>
              <a:t>关系表达式与逻辑表达式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3.4.1 </a:t>
            </a:r>
            <a:r>
              <a:rPr lang="zh-CN" altLang="en-US" sz="1400" dirty="0"/>
              <a:t>关系运算符与关系表达式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3.4.2 </a:t>
            </a:r>
            <a:r>
              <a:rPr lang="zh-CN" altLang="en-US" sz="1400" dirty="0"/>
              <a:t>逻辑运算符与逻辑表达式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3.4.3 </a:t>
            </a:r>
            <a:r>
              <a:rPr lang="zh-CN" altLang="en-US" sz="1400" dirty="0"/>
              <a:t>条件表达式</a:t>
            </a:r>
            <a:endParaRPr lang="zh-CN" altLang="en-US" sz="1400" dirty="0"/>
          </a:p>
          <a:p>
            <a:pPr lvl="0"/>
            <a:r>
              <a:rPr lang="en-US" altLang="zh-CN" sz="1400" dirty="0"/>
              <a:t>3.5  </a:t>
            </a:r>
            <a:r>
              <a:rPr lang="zh-CN" altLang="en-US" sz="1400" dirty="0"/>
              <a:t>语句与控制结构</a:t>
            </a:r>
            <a:endParaRPr lang="zh-CN" altLang="en-US" sz="1400" dirty="0"/>
          </a:p>
          <a:p>
            <a:pPr lvl="0"/>
            <a:r>
              <a:rPr lang="en-US" altLang="zh-CN" sz="1400" dirty="0"/>
              <a:t>3.6  </a:t>
            </a:r>
            <a:r>
              <a:rPr lang="zh-CN" altLang="en-US" sz="1400" dirty="0"/>
              <a:t>条件语句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3.6.1 if 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3.6.2 if </a:t>
            </a:r>
            <a:r>
              <a:rPr lang="zh-CN" altLang="en-US" sz="1400" dirty="0"/>
              <a:t>语句的嵌套</a:t>
            </a:r>
            <a:endParaRPr lang="zh-CN" altLang="en-US" sz="1400" dirty="0"/>
          </a:p>
          <a:p>
            <a:pPr lvl="1"/>
            <a:r>
              <a:rPr lang="en-US" altLang="zh-CN" sz="1400" dirty="0"/>
              <a:t>3.6.3 if</a:t>
            </a:r>
            <a:r>
              <a:rPr lang="zh-CN" altLang="en-US" sz="1400" dirty="0"/>
              <a:t>语句的优化</a:t>
            </a:r>
            <a:endParaRPr lang="zh-CN" altLang="en-US" sz="1400" dirty="0"/>
          </a:p>
          <a:p>
            <a:pPr lvl="1"/>
            <a:r>
              <a:rPr lang="en-US" altLang="zh-CN" sz="1400" dirty="0"/>
              <a:t>3.6.4 </a:t>
            </a:r>
            <a:r>
              <a:rPr lang="zh-CN" altLang="en-US" sz="1400" dirty="0"/>
              <a:t>使用</a:t>
            </a:r>
            <a:r>
              <a:rPr lang="en-US" altLang="zh-CN" sz="1400" dirty="0"/>
              <a:t>if</a:t>
            </a:r>
            <a:r>
              <a:rPr lang="zh-CN" altLang="en-US" sz="1400" dirty="0"/>
              <a:t>语句的技术</a:t>
            </a:r>
            <a:endParaRPr lang="zh-CN" altLang="en-US" sz="1400" dirty="0"/>
          </a:p>
          <a:p>
            <a:pPr lvl="1"/>
            <a:r>
              <a:rPr lang="en-US" altLang="zh-CN" sz="1400" dirty="0"/>
              <a:t>3.6.5 </a:t>
            </a:r>
            <a:r>
              <a:rPr lang="zh-CN" altLang="en-US" sz="1400" dirty="0"/>
              <a:t>开关语句</a:t>
            </a:r>
            <a:endParaRPr lang="zh-CN" altLang="en-US" sz="1400" dirty="0"/>
          </a:p>
          <a:p>
            <a:pPr lvl="0"/>
            <a:r>
              <a:rPr lang="en-US" altLang="zh-CN" sz="1400" dirty="0"/>
              <a:t>3.7  </a:t>
            </a:r>
            <a:r>
              <a:rPr lang="zh-CN" altLang="en-US" sz="1400" dirty="0"/>
              <a:t>循环语句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3.7.1 while 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3.7.2 do-while</a:t>
            </a:r>
            <a:r>
              <a:rPr lang="zh-CN" altLang="en-US" sz="1400" dirty="0"/>
              <a:t>循环结构</a:t>
            </a:r>
            <a:endParaRPr lang="zh-CN" altLang="en-US" sz="1400" dirty="0"/>
          </a:p>
          <a:p>
            <a:pPr lvl="1"/>
            <a:r>
              <a:rPr lang="en-US" altLang="zh-CN" sz="1400" dirty="0"/>
              <a:t>3.7.3 for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3.7.4 </a:t>
            </a:r>
            <a:r>
              <a:rPr lang="zh-CN" altLang="en-US" sz="1400" dirty="0"/>
              <a:t>与循环有关的控制语句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3.7.5  </a:t>
            </a:r>
            <a:r>
              <a:rPr lang="zh-CN" altLang="en-US" sz="1400" dirty="0"/>
              <a:t>死循环</a:t>
            </a:r>
            <a:endParaRPr lang="zh-CN" altLang="en-US" sz="1400" dirty="0"/>
          </a:p>
          <a:p>
            <a:pPr lvl="0"/>
            <a:r>
              <a:rPr lang="en-US" altLang="zh-CN" sz="1400" dirty="0"/>
              <a:t>3.8 </a:t>
            </a:r>
            <a:r>
              <a:rPr lang="zh-CN" altLang="en-US" sz="1400" dirty="0"/>
              <a:t>程序动态除错方法（一）</a:t>
            </a:r>
            <a:endParaRPr lang="zh-CN" altLang="en-US" sz="1400" dirty="0"/>
          </a:p>
          <a:p>
            <a:pPr lvl="1"/>
            <a:r>
              <a:rPr lang="en-US" altLang="zh-CN" sz="1400" dirty="0"/>
              <a:t>3.8.1  </a:t>
            </a:r>
            <a:r>
              <a:rPr lang="zh-CN" altLang="en-US" sz="1400" dirty="0"/>
              <a:t>动态运行错误的分析与确认</a:t>
            </a:r>
            <a:endParaRPr lang="zh-CN" altLang="en-US" sz="1400" dirty="0"/>
          </a:p>
          <a:p>
            <a:pPr lvl="1"/>
            <a:r>
              <a:rPr lang="en-US" altLang="zh-CN" sz="1400" dirty="0"/>
              <a:t>3.8.2  </a:t>
            </a:r>
            <a:r>
              <a:rPr lang="zh-CN" altLang="en-US" sz="1400" dirty="0"/>
              <a:t>排除程序的动态运行错误</a:t>
            </a:r>
            <a:endParaRPr lang="zh-CN" altLang="en-US" sz="1400" dirty="0"/>
          </a:p>
          <a:p>
            <a:pPr lvl="1"/>
            <a:r>
              <a:rPr lang="en-US" altLang="zh-CN" sz="1400" dirty="0"/>
              <a:t>3.8.3  </a:t>
            </a:r>
            <a:r>
              <a:rPr lang="zh-CN" altLang="en-US" sz="1400" dirty="0"/>
              <a:t>源代码的可读性</a:t>
            </a:r>
            <a:endParaRPr lang="zh-CN" altLang="en-US" sz="1400" dirty="0"/>
          </a:p>
          <a:p>
            <a:pPr lvl="0"/>
            <a:r>
              <a:rPr lang="zh-CN" altLang="en-US" sz="1400" dirty="0"/>
              <a:t>本章讨论的重要概念</a:t>
            </a:r>
            <a:endParaRPr lang="zh-CN" altLang="en-US" sz="140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endParaRPr lang="zh-CN" altLang="en-US" dirty="0">
              <a:sym typeface="+mn-ea"/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顺便说一下</a:t>
            </a:r>
            <a:r>
              <a:rPr lang="zh-CN" altLang="en-US" dirty="0">
                <a:solidFill>
                  <a:schemeClr val="tx2"/>
                </a:solidFill>
                <a:sym typeface="+mn-ea"/>
              </a:rPr>
              <a:t>中国农历</a:t>
            </a:r>
            <a:r>
              <a:rPr lang="zh-CN" altLang="en-US" dirty="0">
                <a:sym typeface="+mn-ea"/>
              </a:rPr>
              <a:t>（科普）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月球绕地球一周的真实时间是</a:t>
            </a:r>
            <a:r>
              <a:rPr lang="en-US" altLang="zh-CN" dirty="0">
                <a:sym typeface="+mn-ea"/>
              </a:rPr>
              <a:t>27.32</a:t>
            </a:r>
            <a:r>
              <a:rPr lang="zh-CN" altLang="en-US" dirty="0">
                <a:sym typeface="+mn-ea"/>
              </a:rPr>
              <a:t>天（天文月）。不过由于地球本身也在绕太阳运行，因此月亮绕到和地球与太阳在一个角度的时间为</a:t>
            </a:r>
            <a:r>
              <a:rPr lang="en-US" altLang="zh-CN" dirty="0">
                <a:sym typeface="+mn-ea"/>
              </a:rPr>
              <a:t>29.54</a:t>
            </a:r>
            <a:r>
              <a:rPr lang="zh-CN" altLang="en-US" dirty="0">
                <a:sym typeface="+mn-ea"/>
              </a:rPr>
              <a:t>天。（公历的“月”和“星期”跟天文月毫无关系 ）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中国农历是阴阳历，参照月亮的盈亏，跟天文月和天文年同步。</a:t>
            </a:r>
            <a:r>
              <a:rPr lang="zh-CN" altLang="en-US" dirty="0">
                <a:solidFill>
                  <a:schemeClr val="hlink"/>
                </a:solidFill>
                <a:sym typeface="+mn-ea"/>
              </a:rPr>
              <a:t>农历月</a:t>
            </a:r>
            <a:r>
              <a:rPr lang="zh-CN" altLang="en-US" dirty="0">
                <a:sym typeface="+mn-ea"/>
              </a:rPr>
              <a:t>的天数是一个变数，有时是 </a:t>
            </a:r>
            <a:r>
              <a:rPr lang="en-US" altLang="zh-CN" dirty="0">
                <a:sym typeface="+mn-ea"/>
              </a:rPr>
              <a:t>29 </a:t>
            </a:r>
            <a:r>
              <a:rPr lang="zh-CN" altLang="en-US" dirty="0">
                <a:sym typeface="+mn-ea"/>
              </a:rPr>
              <a:t>天，有时是 </a:t>
            </a:r>
            <a:r>
              <a:rPr lang="en-US" altLang="zh-CN" dirty="0">
                <a:sym typeface="+mn-ea"/>
              </a:rPr>
              <a:t>30 </a:t>
            </a:r>
            <a:r>
              <a:rPr lang="zh-CN" altLang="en-US" dirty="0">
                <a:sym typeface="+mn-ea"/>
              </a:rPr>
              <a:t>天。农历每月的第一天是月亮全黑的日子。</a:t>
            </a:r>
            <a:endParaRPr lang="zh-CN" altLang="en-US" dirty="0"/>
          </a:p>
          <a:p>
            <a:r>
              <a:rPr lang="zh-CN" altLang="en-US" dirty="0">
                <a:solidFill>
                  <a:schemeClr val="hlink"/>
                </a:solidFill>
                <a:sym typeface="+mn-ea"/>
              </a:rPr>
              <a:t>农历年</a:t>
            </a:r>
            <a:r>
              <a:rPr lang="zh-CN" altLang="en-US" dirty="0">
                <a:sym typeface="+mn-ea"/>
              </a:rPr>
              <a:t>由 </a:t>
            </a:r>
            <a:r>
              <a:rPr lang="en-US" altLang="zh-CN" dirty="0">
                <a:sym typeface="+mn-ea"/>
              </a:rPr>
              <a:t>24 </a:t>
            </a:r>
            <a:r>
              <a:rPr lang="zh-CN" altLang="en-US" dirty="0">
                <a:sym typeface="+mn-ea"/>
              </a:rPr>
              <a:t>个节气来确定，节气则由太阳的角度来确定。农历的第一个节气叫雨水，定在太阳的角度为 </a:t>
            </a:r>
            <a:r>
              <a:rPr lang="en-US" altLang="zh-CN" dirty="0">
                <a:sym typeface="+mn-ea"/>
              </a:rPr>
              <a:t>330 </a:t>
            </a:r>
            <a:r>
              <a:rPr lang="zh-CN" altLang="en-US" dirty="0">
                <a:sym typeface="+mn-ea"/>
              </a:rPr>
              <a:t>度的日子。其余的 </a:t>
            </a:r>
            <a:r>
              <a:rPr lang="en-US" altLang="zh-CN" dirty="0">
                <a:sym typeface="+mn-ea"/>
              </a:rPr>
              <a:t>23 </a:t>
            </a:r>
            <a:r>
              <a:rPr lang="zh-CN" altLang="en-US" dirty="0">
                <a:sym typeface="+mn-ea"/>
              </a:rPr>
              <a:t>个节气分别定在太阳的角度每变化 </a:t>
            </a:r>
            <a:r>
              <a:rPr lang="en-US" altLang="zh-CN" dirty="0">
                <a:sym typeface="+mn-ea"/>
              </a:rPr>
              <a:t>15 </a:t>
            </a:r>
            <a:r>
              <a:rPr lang="zh-CN" altLang="en-US" dirty="0">
                <a:sym typeface="+mn-ea"/>
              </a:rPr>
              <a:t>度的日子。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389122" name="幻灯片图像占位符 389121"/>
          <p:cNvSpPr>
            <a:spLocks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</p:spPr>
      </p:sp>
      <p:sp>
        <p:nvSpPr>
          <p:cNvPr id="389123" name="文本占位符 3891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en-US" altLang="zh-CN"/>
              <a:t>http://www.mdeve.com/blog/428.html</a:t>
            </a:r>
            <a:endParaRPr lang="en-US" altLang="zh-CN"/>
          </a:p>
          <a:p>
            <a:pPr lvl="0"/>
            <a:r>
              <a:rPr lang="zh-CN" altLang="en-US" b="1" dirty="0">
                <a:ea typeface="楷体" panose="02010609060101010101" pitchFamily="49" charset="-122"/>
              </a:rPr>
              <a:t>下面将讨论</a:t>
            </a:r>
            <a:r>
              <a:rPr lang="zh-CN" altLang="en-US" b="1" dirty="0">
                <a:solidFill>
                  <a:schemeClr val="accent2"/>
                </a:solidFill>
                <a:ea typeface="楷体" panose="02010609060101010101" pitchFamily="49" charset="-122"/>
              </a:rPr>
              <a:t>公历年份是否为闰年</a:t>
            </a:r>
            <a:r>
              <a:rPr lang="zh-CN" altLang="en-US" b="1" dirty="0">
                <a:ea typeface="楷体" panose="02010609060101010101" pitchFamily="49" charset="-122"/>
              </a:rPr>
              <a:t>的</a:t>
            </a:r>
            <a:r>
              <a:rPr lang="zh-CN" altLang="en-US" b="1" dirty="0">
                <a:solidFill>
                  <a:schemeClr val="hlink"/>
                </a:solidFill>
                <a:ea typeface="楷体" panose="02010609060101010101" pitchFamily="49" charset="-122"/>
              </a:rPr>
              <a:t>表达式</a:t>
            </a:r>
            <a:r>
              <a:rPr lang="zh-CN" altLang="en-US" b="1" dirty="0">
                <a:ea typeface="楷体" panose="02010609060101010101" pitchFamily="49" charset="-122"/>
              </a:rPr>
              <a:t>和</a:t>
            </a:r>
            <a:r>
              <a:rPr lang="zh-CN" altLang="en-US" b="1" dirty="0">
                <a:solidFill>
                  <a:schemeClr val="hlink"/>
                </a:solidFill>
                <a:ea typeface="楷体" panose="02010609060101010101" pitchFamily="49" charset="-122"/>
              </a:rPr>
              <a:t>函数</a:t>
            </a:r>
            <a:r>
              <a:rPr lang="zh-CN" altLang="en-US" b="1" dirty="0">
                <a:ea typeface="楷体" panose="02010609060101010101" pitchFamily="49" charset="-122"/>
              </a:rPr>
              <a:t>。</a:t>
            </a:r>
            <a:endParaRPr lang="zh-CN" altLang="en-US" b="1" dirty="0">
              <a:ea typeface="楷体" panose="02010609060101010101" pitchFamily="49" charset="-122"/>
            </a:endParaRPr>
          </a:p>
          <a:p>
            <a:pPr lvl="0"/>
            <a:endParaRPr lang="zh-CN" altLang="en-US" b="1" dirty="0">
              <a:ea typeface="楷体" panose="02010609060101010101" pitchFamily="49" charset="-122"/>
            </a:endParaRPr>
          </a:p>
          <a:p>
            <a:pPr lvl="0"/>
            <a:r>
              <a:rPr lang="zh-CN" altLang="en-US" b="1" dirty="0">
                <a:ea typeface="楷体" panose="02010609060101010101" pitchFamily="49" charset="-122"/>
              </a:rPr>
              <a:t>但是很多同学似乎并不理解闰年规则，所以先做一个科普介绍，然后再讨论。</a:t>
            </a:r>
            <a:endParaRPr lang="zh-CN" altLang="en-US" b="1" dirty="0">
              <a:ea typeface="楷体" panose="02010609060101010101" pitchFamily="49" charset="-122"/>
            </a:endParaRPr>
          </a:p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81602" name="幻灯片图像占位符 281601"/>
          <p:cNvSpPr>
            <a:spLocks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</p:spPr>
      </p:sp>
      <p:sp>
        <p:nvSpPr>
          <p:cNvPr id="281603" name="文本占位符 28160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/>
          <a:p>
            <a:pPr lvl="0"/>
            <a:r>
              <a:rPr lang="zh-CN" altLang="en-US" sz="1400" dirty="0"/>
              <a:t>第</a:t>
            </a:r>
            <a:r>
              <a:rPr lang="en-US" altLang="zh-CN" sz="1400" dirty="0"/>
              <a:t>3</a:t>
            </a:r>
            <a:r>
              <a:rPr lang="zh-CN" altLang="en-US" sz="1400" dirty="0"/>
              <a:t>章  变量和控制结构</a:t>
            </a:r>
            <a:endParaRPr lang="zh-CN" altLang="en-US" sz="1400" dirty="0"/>
          </a:p>
          <a:p>
            <a:pPr lvl="0"/>
            <a:r>
              <a:rPr lang="en-US" altLang="zh-CN" sz="1400" dirty="0"/>
              <a:t>3.1  </a:t>
            </a:r>
            <a:r>
              <a:rPr lang="zh-CN" altLang="en-US" sz="1400" dirty="0"/>
              <a:t>语句、复合结构和顺序程序</a:t>
            </a:r>
            <a:endParaRPr lang="zh-CN" altLang="en-US" sz="1400" dirty="0"/>
          </a:p>
          <a:p>
            <a:pPr lvl="0"/>
            <a:r>
              <a:rPr lang="en-US" altLang="zh-CN" sz="1400" dirty="0"/>
              <a:t>3.2  </a:t>
            </a:r>
            <a:r>
              <a:rPr lang="zh-CN" altLang="en-US" sz="1400" dirty="0"/>
              <a:t>变量</a:t>
            </a:r>
            <a:r>
              <a:rPr lang="en-US" altLang="zh-CN" sz="1400">
                <a:latin typeface="Cambria" panose="02040503050406030204" pitchFamily="18" charset="0"/>
              </a:rPr>
              <a:t>——</a:t>
            </a:r>
            <a:r>
              <a:rPr lang="zh-CN" altLang="en-US" sz="1400" dirty="0"/>
              <a:t>概念、定义和使用</a:t>
            </a:r>
            <a:endParaRPr lang="zh-CN" altLang="en-US" sz="1400" dirty="0"/>
          </a:p>
          <a:p>
            <a:pPr lvl="1"/>
            <a:r>
              <a:rPr lang="en-US" altLang="zh-CN" sz="1400" dirty="0"/>
              <a:t>3.2.1 </a:t>
            </a:r>
            <a:r>
              <a:rPr lang="zh-CN" altLang="en-US" sz="1400" dirty="0"/>
              <a:t>变量的定义</a:t>
            </a:r>
            <a:endParaRPr lang="zh-CN" altLang="en-US" sz="1400" dirty="0"/>
          </a:p>
          <a:p>
            <a:pPr lvl="1"/>
            <a:r>
              <a:rPr lang="en-US" altLang="zh-CN" sz="1400" dirty="0"/>
              <a:t>3.2.2 </a:t>
            </a:r>
            <a:r>
              <a:rPr lang="zh-CN" altLang="en-US" sz="1400" dirty="0"/>
              <a:t>变量的使用：赋值与取值</a:t>
            </a:r>
            <a:endParaRPr lang="zh-CN" altLang="en-US" sz="1400" dirty="0"/>
          </a:p>
          <a:p>
            <a:pPr lvl="0"/>
            <a:r>
              <a:rPr lang="en-US" altLang="zh-CN" sz="1400" dirty="0"/>
              <a:t>3.3  </a:t>
            </a:r>
            <a:r>
              <a:rPr lang="zh-CN" altLang="en-US" sz="1400" dirty="0"/>
              <a:t>数据输入</a:t>
            </a:r>
            <a:endParaRPr lang="zh-CN" altLang="en-US" sz="1400" dirty="0"/>
          </a:p>
          <a:p>
            <a:pPr lvl="0"/>
            <a:r>
              <a:rPr lang="en-US" altLang="zh-CN" sz="1400" dirty="0"/>
              <a:t>3.4  </a:t>
            </a:r>
            <a:r>
              <a:rPr lang="zh-CN" altLang="en-US" sz="1400" dirty="0"/>
              <a:t>关系表达式与逻辑表达式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3.4.1 </a:t>
            </a:r>
            <a:r>
              <a:rPr lang="zh-CN" altLang="en-US" sz="1400" dirty="0"/>
              <a:t>关系运算符与关系表达式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3.4.2 </a:t>
            </a:r>
            <a:r>
              <a:rPr lang="zh-CN" altLang="en-US" sz="1400" dirty="0"/>
              <a:t>逻辑运算符与逻辑表达式</a:t>
            </a:r>
            <a:endParaRPr lang="zh-CN" altLang="en-US" sz="1400" dirty="0"/>
          </a:p>
          <a:p>
            <a:pPr lvl="1"/>
            <a:r>
              <a:rPr lang="en-US" altLang="zh-CN" sz="1400" dirty="0"/>
              <a:t>3.4.3 </a:t>
            </a:r>
            <a:r>
              <a:rPr lang="zh-CN" altLang="en-US" sz="1400" dirty="0"/>
              <a:t>条件表达式</a:t>
            </a:r>
            <a:endParaRPr lang="zh-CN" altLang="en-US" sz="1400" dirty="0"/>
          </a:p>
          <a:p>
            <a:pPr lvl="0"/>
            <a:r>
              <a:rPr lang="en-US" altLang="zh-CN" sz="1400" dirty="0"/>
              <a:t>3.5  </a:t>
            </a:r>
            <a:r>
              <a:rPr lang="zh-CN" altLang="en-US" sz="1400" dirty="0"/>
              <a:t>语句与控制结构</a:t>
            </a:r>
            <a:endParaRPr lang="zh-CN" altLang="en-US" sz="1400" dirty="0"/>
          </a:p>
          <a:p>
            <a:pPr lvl="0"/>
            <a:r>
              <a:rPr lang="en-US" altLang="zh-CN" sz="1400" dirty="0"/>
              <a:t>3.6  </a:t>
            </a:r>
            <a:r>
              <a:rPr lang="zh-CN" altLang="en-US" sz="1400" dirty="0"/>
              <a:t>条件语句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3.6.1 if 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3.6.2 if </a:t>
            </a:r>
            <a:r>
              <a:rPr lang="zh-CN" altLang="en-US" sz="1400" dirty="0"/>
              <a:t>语句的嵌套</a:t>
            </a:r>
            <a:endParaRPr lang="zh-CN" altLang="en-US" sz="1400" dirty="0"/>
          </a:p>
          <a:p>
            <a:pPr lvl="1"/>
            <a:r>
              <a:rPr lang="en-US" altLang="zh-CN" sz="1400" dirty="0"/>
              <a:t>3.6.3 if</a:t>
            </a:r>
            <a:r>
              <a:rPr lang="zh-CN" altLang="en-US" sz="1400" dirty="0"/>
              <a:t>语句的优化</a:t>
            </a:r>
            <a:endParaRPr lang="zh-CN" altLang="en-US" sz="1400" dirty="0"/>
          </a:p>
          <a:p>
            <a:pPr lvl="1"/>
            <a:r>
              <a:rPr lang="en-US" altLang="zh-CN" sz="1400" dirty="0"/>
              <a:t>3.6.4 </a:t>
            </a:r>
            <a:r>
              <a:rPr lang="zh-CN" altLang="en-US" sz="1400" dirty="0"/>
              <a:t>使用</a:t>
            </a:r>
            <a:r>
              <a:rPr lang="en-US" altLang="zh-CN" sz="1400" dirty="0"/>
              <a:t>if</a:t>
            </a:r>
            <a:r>
              <a:rPr lang="zh-CN" altLang="en-US" sz="1400" dirty="0"/>
              <a:t>语句的技术</a:t>
            </a:r>
            <a:endParaRPr lang="zh-CN" altLang="en-US" sz="1400" dirty="0"/>
          </a:p>
          <a:p>
            <a:pPr lvl="1"/>
            <a:r>
              <a:rPr lang="en-US" altLang="zh-CN" sz="1400" dirty="0"/>
              <a:t>3.6.5 </a:t>
            </a:r>
            <a:r>
              <a:rPr lang="zh-CN" altLang="en-US" sz="1400" dirty="0"/>
              <a:t>开关语句</a:t>
            </a:r>
            <a:endParaRPr lang="zh-CN" altLang="en-US" sz="1400" dirty="0"/>
          </a:p>
          <a:p>
            <a:pPr lvl="0"/>
            <a:r>
              <a:rPr lang="en-US" altLang="zh-CN" sz="1400" dirty="0"/>
              <a:t>3.7  </a:t>
            </a:r>
            <a:r>
              <a:rPr lang="zh-CN" altLang="en-US" sz="1400" dirty="0"/>
              <a:t>循环语句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3.7.1 while 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3.7.2 do-while</a:t>
            </a:r>
            <a:r>
              <a:rPr lang="zh-CN" altLang="en-US" sz="1400" dirty="0"/>
              <a:t>循环结构</a:t>
            </a:r>
            <a:endParaRPr lang="zh-CN" altLang="en-US" sz="1400" dirty="0"/>
          </a:p>
          <a:p>
            <a:pPr lvl="1"/>
            <a:r>
              <a:rPr lang="en-US" altLang="zh-CN" sz="1400" dirty="0"/>
              <a:t>3.7.3 for</a:t>
            </a:r>
            <a:r>
              <a:rPr lang="zh-CN" altLang="en-US" sz="1400" dirty="0"/>
              <a:t>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3.7.4 </a:t>
            </a:r>
            <a:r>
              <a:rPr lang="zh-CN" altLang="en-US" sz="1400" dirty="0"/>
              <a:t>与循环有关的控制语句</a:t>
            </a:r>
            <a:endParaRPr lang="zh-CN" altLang="en-US" sz="1400" dirty="0"/>
          </a:p>
          <a:p>
            <a:pPr lvl="1"/>
            <a:r>
              <a:rPr lang="en-US" altLang="zh-CN" sz="1400" dirty="0"/>
              <a:t>3.7.5  </a:t>
            </a:r>
            <a:r>
              <a:rPr lang="zh-CN" altLang="en-US" sz="1400" dirty="0"/>
              <a:t>死循环</a:t>
            </a:r>
            <a:endParaRPr lang="zh-CN" altLang="en-US" sz="1400" dirty="0"/>
          </a:p>
          <a:p>
            <a:pPr lvl="0"/>
            <a:r>
              <a:rPr lang="en-US" altLang="zh-CN" sz="1400" dirty="0"/>
              <a:t>3.8 </a:t>
            </a:r>
            <a:r>
              <a:rPr lang="zh-CN" altLang="en-US" sz="1400" dirty="0"/>
              <a:t>程序动态除错方法（一）</a:t>
            </a:r>
            <a:endParaRPr lang="zh-CN" altLang="en-US" sz="1400" dirty="0"/>
          </a:p>
          <a:p>
            <a:pPr lvl="1"/>
            <a:r>
              <a:rPr lang="en-US" altLang="zh-CN" sz="1400" dirty="0"/>
              <a:t>3.8.1  </a:t>
            </a:r>
            <a:r>
              <a:rPr lang="zh-CN" altLang="en-US" sz="1400" dirty="0"/>
              <a:t>动态运行错误的分析与确认</a:t>
            </a:r>
            <a:endParaRPr lang="zh-CN" altLang="en-US" sz="1400" dirty="0"/>
          </a:p>
          <a:p>
            <a:pPr lvl="1"/>
            <a:r>
              <a:rPr lang="en-US" altLang="zh-CN" sz="1400" dirty="0"/>
              <a:t>3.8.2  </a:t>
            </a:r>
            <a:r>
              <a:rPr lang="zh-CN" altLang="en-US" sz="1400" dirty="0"/>
              <a:t>排除程序的动态运行错误</a:t>
            </a:r>
            <a:endParaRPr lang="zh-CN" altLang="en-US" sz="1400" dirty="0"/>
          </a:p>
          <a:p>
            <a:pPr lvl="1"/>
            <a:r>
              <a:rPr lang="en-US" altLang="zh-CN" sz="1400" dirty="0"/>
              <a:t>3.8.3  </a:t>
            </a:r>
            <a:r>
              <a:rPr lang="zh-CN" altLang="en-US" sz="1400" dirty="0"/>
              <a:t>源代码的可读性</a:t>
            </a:r>
            <a:endParaRPr lang="zh-CN" altLang="en-US" sz="1400" dirty="0"/>
          </a:p>
          <a:p>
            <a:pPr lvl="0"/>
            <a:r>
              <a:rPr lang="zh-CN" altLang="en-US" sz="1400" dirty="0"/>
              <a:t>本章讨论的重要概念</a:t>
            </a:r>
            <a:endParaRPr lang="zh-CN" altLang="en-US" sz="140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3.6.2  逗号运算符  </a:t>
            </a:r>
            <a:endParaRPr lang="zh-CN" altLang="en-US"/>
          </a:p>
          <a:p>
            <a:r>
              <a:rPr lang="zh-CN" altLang="en-US"/>
              <a:t>形式：表达式a, 表达式b</a:t>
            </a:r>
            <a:endParaRPr lang="zh-CN" altLang="en-US"/>
          </a:p>
          <a:p>
            <a:r>
              <a:rPr lang="zh-CN" altLang="en-US"/>
              <a:t>执行时先求值表达式a，后求值表达式b，以表达式2的值作为整个逗号表达式的值。</a:t>
            </a:r>
            <a:endParaRPr lang="zh-CN" altLang="en-US"/>
          </a:p>
          <a:p>
            <a:r>
              <a:rPr lang="zh-CN" altLang="en-US"/>
              <a:t>优先级最低（低于赋值），从左向右结合。</a:t>
            </a:r>
            <a:endParaRPr lang="zh-CN" altLang="en-US"/>
          </a:p>
          <a:p>
            <a:r>
              <a:rPr lang="zh-CN" altLang="en-US"/>
              <a:t>主要用在 for 头部做变量初置和更新，用于做多个变量赋值或更新。例（求平方和）：</a:t>
            </a:r>
            <a:endParaRPr lang="zh-CN" altLang="en-US"/>
          </a:p>
          <a:p>
            <a:r>
              <a:rPr lang="zh-CN" altLang="en-US"/>
              <a:t>for (sum=0, n=1; n&lt;=100; ++n)</a:t>
            </a:r>
            <a:endParaRPr lang="zh-CN" altLang="en-US"/>
          </a:p>
          <a:p>
            <a:r>
              <a:rPr lang="zh-CN" altLang="en-US"/>
              <a:t>    sum = sum + n * n;	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9618" name="标题 239617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lnSpc>
                <a:spcPct val="145000"/>
              </a:lnSpc>
              <a:buClrTx/>
              <a:buSzTx/>
              <a:buFontTx/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9619" name="副标题 239618"/>
          <p:cNvSpPr>
            <a:spLocks noGrp="1"/>
          </p:cNvSpPr>
          <p:nvPr>
            <p:ph type="subTitle" idx="1"/>
          </p:nvPr>
        </p:nvSpPr>
        <p:spPr>
          <a:xfrm>
            <a:off x="1371600" y="4076700"/>
            <a:ext cx="6400800" cy="1562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39620" name="日期占位符 239619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pPr eaLnBrk="1" hangingPunct="1"/>
            <a:endParaRPr lang="zh-CN" altLang="en-US" dirty="0"/>
          </a:p>
        </p:txBody>
      </p:sp>
      <p:sp>
        <p:nvSpPr>
          <p:cNvPr id="239621" name="页脚占位符 239620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pPr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239622" name="灯片编号占位符 239621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pPr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188913"/>
            <a:ext cx="2051844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36584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1614" cy="532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052513"/>
            <a:ext cx="4021614" cy="532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8594" name="标题 238593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6477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38595" name="文本占位符 238594"/>
          <p:cNvSpPr>
            <a:spLocks noGrp="1"/>
          </p:cNvSpPr>
          <p:nvPr>
            <p:ph type="body" idx="1"/>
          </p:nvPr>
        </p:nvSpPr>
        <p:spPr>
          <a:xfrm>
            <a:off x="468313" y="1052513"/>
            <a:ext cx="8207375" cy="53292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38596" name="日期占位符 238595"/>
          <p:cNvSpPr>
            <a:spLocks noGrp="1"/>
          </p:cNvSpPr>
          <p:nvPr>
            <p:ph type="dt" sz="half" idx="2"/>
          </p:nvPr>
        </p:nvSpPr>
        <p:spPr>
          <a:xfrm>
            <a:off x="685800" y="6524625"/>
            <a:ext cx="1905000" cy="333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38597" name="页脚占位符 238596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404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pPr lvl="0" eaLnBrk="1" hangingPunct="1"/>
            <a:r>
              <a:rPr lang="zh-CN" altLang="en-US" dirty="0"/>
              <a:t>李安邦</a:t>
            </a:r>
            <a:endParaRPr lang="zh-CN" altLang="en-US" dirty="0"/>
          </a:p>
        </p:txBody>
      </p:sp>
      <p:sp>
        <p:nvSpPr>
          <p:cNvPr id="238598" name="灯片编号占位符 238597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1905000" cy="4048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华文中宋" panose="02010600040101010101" pitchFamily="2" charset="-122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u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hyperlink" Target="https://devcpp.gitee.io/pto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4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ee.com/devcpp/pto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ctrTitle"/>
          </p:nvPr>
        </p:nvSpPr>
        <p:spPr>
          <a:xfrm>
            <a:off x="684530" y="1472565"/>
            <a:ext cx="7999095" cy="2604135"/>
          </a:xfrm>
          <a:gradFill rotWithShape="1">
            <a:gsLst>
              <a:gs pos="0">
                <a:schemeClr val="bg1">
                  <a:alpha val="100000"/>
                </a:schemeClr>
              </a:gs>
              <a:gs pos="50000">
                <a:schemeClr val="accent1">
                  <a:alpha val="100000"/>
                </a:scheme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</p:spPr>
        <p:txBody>
          <a:bodyPr anchor="ctr"/>
          <a:lstStyle/>
          <a:p>
            <a:pPr defTabSz="914400">
              <a:lnSpc>
                <a:spcPct val="120000"/>
              </a:lnSpc>
              <a:buSzTx/>
            </a:pPr>
            <a:r>
              <a:rPr lang="zh-CN" altLang="en-US" sz="4400" b="0" kern="1200" baseline="0" dirty="0">
                <a:latin typeface="Cambria" panose="02040503050406030204" pitchFamily="18" charset="0"/>
                <a:ea typeface="黑体" panose="02010609060101010101" charset="-122"/>
                <a:cs typeface="Cambria" panose="02040503050406030204" pitchFamily="18" charset="0"/>
              </a:rPr>
              <a:t>第</a:t>
            </a:r>
            <a:r>
              <a:rPr lang="en-US" altLang="zh-CN" sz="4400" b="0" kern="1200" baseline="0" dirty="0">
                <a:latin typeface="Cambria" panose="02040503050406030204" pitchFamily="18" charset="0"/>
                <a:ea typeface="黑体" panose="02010609060101010101" charset="-122"/>
                <a:cs typeface="Cambria" panose="02040503050406030204" pitchFamily="18" charset="0"/>
              </a:rPr>
              <a:t> 3 </a:t>
            </a:r>
            <a:r>
              <a:rPr lang="zh-CN" altLang="en-US" sz="4400" b="0" kern="1200" baseline="0" dirty="0">
                <a:latin typeface="Cambria" panose="02040503050406030204" pitchFamily="18" charset="0"/>
                <a:ea typeface="黑体" panose="02010609060101010101" charset="-122"/>
                <a:cs typeface="Cambria" panose="02040503050406030204" pitchFamily="18" charset="0"/>
              </a:rPr>
              <a:t>章 </a:t>
            </a:r>
            <a:br>
              <a:rPr lang="zh-CN" altLang="en-US" sz="4400" b="0" kern="1200" baseline="0" dirty="0">
                <a:latin typeface="Cambria" panose="02040503050406030204" pitchFamily="18" charset="0"/>
                <a:ea typeface="黑体" panose="02010609060101010101" charset="-122"/>
                <a:cs typeface="Cambria" panose="02040503050406030204" pitchFamily="18" charset="0"/>
              </a:rPr>
            </a:br>
            <a:r>
              <a:rPr lang="zh-CN" altLang="en-US" sz="4400" b="0" kern="1200" baseline="0" dirty="0">
                <a:latin typeface="Cambria" panose="02040503050406030204" pitchFamily="18" charset="0"/>
                <a:ea typeface="黑体" panose="02010609060101010101" charset="-122"/>
                <a:cs typeface="Cambria" panose="02040503050406030204" pitchFamily="18" charset="0"/>
              </a:rPr>
              <a:t>变量和控制结构</a:t>
            </a:r>
            <a:br>
              <a:rPr lang="zh-CN" altLang="en-US" sz="4400" b="0" kern="1200" baseline="0" dirty="0">
                <a:latin typeface="Cambria" panose="02040503050406030204" pitchFamily="18" charset="0"/>
                <a:ea typeface="黑体" panose="02010609060101010101" charset="-122"/>
                <a:cs typeface="Cambria" panose="02040503050406030204" pitchFamily="18" charset="0"/>
              </a:rPr>
            </a:br>
            <a:r>
              <a:rPr lang="zh-CN" altLang="en-US" sz="4400" b="0" kern="1200" baseline="0" dirty="0">
                <a:latin typeface="Cambria" panose="02040503050406030204" pitchFamily="18" charset="0"/>
                <a:ea typeface="黑体" panose="02010609060101010101" charset="-122"/>
                <a:cs typeface="Cambria" panose="02040503050406030204" pitchFamily="18" charset="0"/>
              </a:rPr>
              <a:t>（</a:t>
            </a:r>
            <a:r>
              <a:rPr lang="en-US" altLang="zh-CN" sz="4400" b="0" kern="1200" baseline="0" dirty="0">
                <a:latin typeface="Cambria" panose="02040503050406030204" pitchFamily="18" charset="0"/>
                <a:ea typeface="黑体" panose="02010609060101010101" charset="-122"/>
                <a:cs typeface="Cambria" panose="02040503050406030204" pitchFamily="18" charset="0"/>
              </a:rPr>
              <a:t>b</a:t>
            </a:r>
            <a:r>
              <a:rPr lang="zh-CN" altLang="en-US" sz="4400" b="0" kern="1200" baseline="0" dirty="0">
                <a:latin typeface="Cambria" panose="02040503050406030204" pitchFamily="18" charset="0"/>
                <a:ea typeface="黑体" panose="02010609060101010101" charset="-122"/>
                <a:cs typeface="Cambria" panose="02040503050406030204" pitchFamily="18" charset="0"/>
              </a:rPr>
              <a:t>）</a:t>
            </a:r>
            <a:endParaRPr lang="zh-CN" altLang="en-US" sz="4400" b="0" kern="1200" baseline="0" dirty="0">
              <a:latin typeface="Cambria" panose="02040503050406030204" pitchFamily="18" charset="0"/>
              <a:ea typeface="黑体" panose="02010609060101010101" charset="-122"/>
              <a:cs typeface="Cambria" panose="02040503050406030204" pitchFamily="18" charset="0"/>
            </a:endParaRPr>
          </a:p>
        </p:txBody>
      </p:sp>
      <p:sp>
        <p:nvSpPr>
          <p:cNvPr id="17421" name="文本框 17420"/>
          <p:cNvSpPr txBox="1"/>
          <p:nvPr/>
        </p:nvSpPr>
        <p:spPr>
          <a:xfrm>
            <a:off x="2268538" y="476250"/>
            <a:ext cx="4752975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charset="-122"/>
              </a:rPr>
              <a:t>高级语言程序设计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7422" name="副标题 17421"/>
          <p:cNvSpPr>
            <a:spLocks noGrp="1"/>
          </p:cNvSpPr>
          <p:nvPr>
            <p:ph type="subTitle" idx="1"/>
          </p:nvPr>
        </p:nvSpPr>
        <p:spPr>
          <a:xfrm>
            <a:off x="1332230" y="4214495"/>
            <a:ext cx="6400800" cy="1908175"/>
          </a:xfrm>
        </p:spPr>
        <p:txBody>
          <a:bodyPr anchor="t"/>
          <a:lstStyle/>
          <a:p>
            <a:pPr algn="ctr"/>
            <a:r>
              <a:rPr lang="zh-CN" altLang="en-US" sz="2400">
                <a:sym typeface="+mn-ea"/>
              </a:rPr>
              <a:t>裘宗燕，李安邦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编著</a:t>
            </a:r>
            <a:endParaRPr lang="zh-CN" altLang="en-US" sz="2400"/>
          </a:p>
          <a:p>
            <a:pPr algn="ctr"/>
            <a:r>
              <a:rPr lang="zh-CN" altLang="en-US" sz="2400">
                <a:sym typeface="+mn-ea"/>
              </a:rPr>
              <a:t>《从问题到程序——C/C++程序设计基础》</a:t>
            </a:r>
            <a:endParaRPr lang="zh-CN" altLang="en-US" sz="2400"/>
          </a:p>
          <a:p>
            <a:pPr algn="ctr"/>
            <a:r>
              <a:rPr lang="zh-CN" altLang="en-US" sz="2400">
                <a:sym typeface="+mn-ea"/>
              </a:rPr>
              <a:t>机械工业出版社，2023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  <a:hlinkClick r:id="rId1" action="ppaction://hlinkfile"/>
              </a:rPr>
              <a:t>https://devcpp.gitee.io/ptop</a:t>
            </a:r>
            <a:endParaRPr lang="zh-CN" altLang="en-US" sz="2400" kern="1200" baseline="0" dirty="0">
              <a:latin typeface="Cambria" panose="02040503050406030204" pitchFamily="18" charset="0"/>
              <a:ea typeface="新宋体" panose="02010609030101010101" pitchFamily="49" charset="-122"/>
              <a:sym typeface="+mn-ea"/>
            </a:endParaRPr>
          </a:p>
        </p:txBody>
      </p:sp>
      <p:sp>
        <p:nvSpPr>
          <p:cNvPr id="2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55875" y="4025900"/>
            <a:ext cx="6040755" cy="184658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 sz="28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1pPr>
            <a:lvl2pPr marL="457200" lvl="1" indent="0" algn="ctr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 sz="28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2pPr>
            <a:lvl3pPr marL="914400" lvl="2" indent="0" algn="ctr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 sz="24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3pPr>
            <a:lvl4pPr marL="1371600" lvl="3" indent="0" algn="ctr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4pPr>
            <a:lvl5pPr marL="1828800" lvl="4" indent="0" algn="ctr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5pPr>
            <a:lvl6pPr marL="2514600" lvl="5" indent="-228600" algn="l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6pPr>
            <a:lvl7pPr marL="2971800" lvl="6" indent="-228600" algn="l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7pPr>
            <a:lvl8pPr marL="3429000" lvl="7" indent="-228600" algn="l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8pPr>
            <a:lvl9pPr marL="3886200" lvl="8" indent="-228600" algn="l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just"/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850" y="4149090"/>
            <a:ext cx="1363980" cy="189484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0930" name="文本占位符 380929"/>
          <p:cNvSpPr>
            <a:spLocks noGrp="1"/>
          </p:cNvSpPr>
          <p:nvPr>
            <p:ph type="body" sz="half" idx="1"/>
          </p:nvPr>
        </p:nvSpPr>
        <p:spPr>
          <a:xfrm>
            <a:off x="468630" y="549275"/>
            <a:ext cx="7991475" cy="1849755"/>
          </a:xfrm>
        </p:spPr>
        <p:txBody>
          <a:bodyPr/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上例稍做修改：在评定一个等级值之后，还要输出“及格”或“不及格”的文字说明。</a:t>
            </a:r>
            <a:endParaRPr lang="zh-CN" altLang="en-US" dirty="0"/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在 </a:t>
            </a:r>
            <a:r>
              <a:rPr lang="en-US" altLang="zh-CN" dirty="0"/>
              <a:t>if </a:t>
            </a:r>
            <a:r>
              <a:rPr lang="zh-CN" altLang="en-US" dirty="0"/>
              <a:t>结构中要相应地</a:t>
            </a:r>
            <a:r>
              <a:rPr lang="zh-CN" altLang="en-US" dirty="0">
                <a:solidFill>
                  <a:schemeClr val="accent2"/>
                </a:solidFill>
              </a:rPr>
              <a:t>添加花括号，写成复合语句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80931" name="文本占位符 380930"/>
          <p:cNvSpPr>
            <a:spLocks noGrp="1"/>
          </p:cNvSpPr>
          <p:nvPr>
            <p:ph type="body" sz="half" idx="2"/>
          </p:nvPr>
        </p:nvSpPr>
        <p:spPr>
          <a:xfrm>
            <a:off x="468630" y="2470785"/>
            <a:ext cx="8207375" cy="3910965"/>
          </a:xfrm>
        </p:spPr>
        <p:txBody>
          <a:bodyPr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if (score &gt;= 60) </a:t>
            </a:r>
            <a:r>
              <a:rPr lang="en-US" altLang="zh-CN" sz="2400">
                <a:solidFill>
                  <a:schemeClr val="hlink"/>
                </a:solidFill>
              </a:rPr>
              <a:t>{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rank = 'P';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hlink"/>
                </a:solidFill>
              </a:rPr>
              <a:t>        cout</a:t>
            </a:r>
            <a:r>
              <a:rPr lang="en-US" altLang="zh-CN" sz="2400" dirty="0">
                <a:solidFill>
                  <a:schemeClr val="hlink"/>
                </a:solidFill>
              </a:rPr>
              <a:t> &lt;&lt; "</a:t>
            </a:r>
            <a:r>
              <a:rPr lang="zh-CN" altLang="en-US" sz="2400" dirty="0">
                <a:solidFill>
                  <a:schemeClr val="hlink"/>
                </a:solidFill>
              </a:rPr>
              <a:t>及格</a:t>
            </a:r>
            <a:r>
              <a:rPr lang="en-US" altLang="zh-CN" sz="2400">
                <a:solidFill>
                  <a:schemeClr val="hlink"/>
                </a:solidFill>
              </a:rPr>
              <a:t>\t";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}</a:t>
            </a:r>
            <a:r>
              <a:rPr lang="en-US" altLang="zh-CN" sz="2400">
                <a:solidFill>
                  <a:schemeClr val="folHlink"/>
                </a:solidFill>
              </a:rPr>
              <a:t> else </a:t>
            </a:r>
            <a:r>
              <a:rPr lang="en-US" altLang="zh-CN" sz="2400">
                <a:solidFill>
                  <a:schemeClr val="hlink"/>
                </a:solidFill>
              </a:rPr>
              <a:t>{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rank = 'F';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hlink"/>
                </a:solidFill>
              </a:rPr>
              <a:t>        cout</a:t>
            </a:r>
            <a:r>
              <a:rPr lang="en-US" altLang="zh-CN" sz="2400" dirty="0">
                <a:solidFill>
                  <a:schemeClr val="hlink"/>
                </a:solidFill>
              </a:rPr>
              <a:t> &lt;&lt; "</a:t>
            </a:r>
            <a:r>
              <a:rPr lang="zh-CN" altLang="en-US" sz="2400" dirty="0">
                <a:solidFill>
                  <a:schemeClr val="hlink"/>
                </a:solidFill>
              </a:rPr>
              <a:t>不及格</a:t>
            </a:r>
            <a:r>
              <a:rPr lang="en-US" altLang="zh-CN" sz="2400">
                <a:solidFill>
                  <a:schemeClr val="hlink"/>
                </a:solidFill>
              </a:rPr>
              <a:t>\t";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}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0290" y="371729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dirty="0">
                <a:solidFill>
                  <a:schemeClr val="accent2"/>
                </a:solidFill>
                <a:sym typeface="+mn-ea"/>
              </a:rPr>
              <a:t>复合语句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cxnSp>
        <p:nvCxnSpPr>
          <p:cNvPr id="4" name="直接箭头连接符 3"/>
          <p:cNvCxnSpPr>
            <a:stCxn id="6" idx="1"/>
          </p:cNvCxnSpPr>
          <p:nvPr/>
        </p:nvCxnSpPr>
        <p:spPr>
          <a:xfrm>
            <a:off x="3870960" y="3249295"/>
            <a:ext cx="989330" cy="53975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7" idx="1"/>
          </p:cNvCxnSpPr>
          <p:nvPr/>
        </p:nvCxnSpPr>
        <p:spPr>
          <a:xfrm flipV="1">
            <a:off x="3962400" y="4004945"/>
            <a:ext cx="897890" cy="57531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右大括号 5"/>
          <p:cNvSpPr/>
          <p:nvPr/>
        </p:nvSpPr>
        <p:spPr>
          <a:xfrm>
            <a:off x="3563620" y="2708910"/>
            <a:ext cx="307340" cy="1080135"/>
          </a:xfrm>
          <a:prstGeom prst="rightBrac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>
            <a:off x="3655060" y="4039870"/>
            <a:ext cx="307340" cy="1080135"/>
          </a:xfrm>
          <a:prstGeom prst="rightBrac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2978" name="文本占位符 382977"/>
          <p:cNvSpPr>
            <a:spLocks noGrp="1"/>
          </p:cNvSpPr>
          <p:nvPr>
            <p:ph type="body" sz="half" idx="1"/>
          </p:nvPr>
        </p:nvSpPr>
        <p:spPr>
          <a:xfrm>
            <a:off x="468313" y="188913"/>
            <a:ext cx="7991475" cy="1368425"/>
          </a:xfrm>
        </p:spPr>
        <p:txBody>
          <a:bodyPr/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【例</a:t>
            </a:r>
            <a:r>
              <a:rPr lang="en-US" altLang="zh-CN" sz="2400" dirty="0"/>
              <a:t>3-11</a:t>
            </a:r>
            <a:r>
              <a:rPr lang="zh-CN" altLang="en-US" sz="2400" dirty="0"/>
              <a:t>】对于输入的两个整数 </a:t>
            </a:r>
            <a:r>
              <a:rPr lang="en-US" altLang="zh-CN" sz="2400" dirty="0"/>
              <a:t>a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zh-CN" altLang="en-US" sz="2400" dirty="0"/>
              <a:t>，如果 </a:t>
            </a:r>
            <a:r>
              <a:rPr lang="en-US" altLang="zh-CN" sz="2400" dirty="0"/>
              <a:t>a </a:t>
            </a:r>
            <a:r>
              <a:rPr lang="zh-CN" altLang="en-US" sz="2400" dirty="0"/>
              <a:t>大于 </a:t>
            </a:r>
            <a:r>
              <a:rPr lang="en-US" altLang="zh-CN" sz="2400" dirty="0"/>
              <a:t>b</a:t>
            </a:r>
            <a:r>
              <a:rPr lang="zh-CN" altLang="en-US" sz="2400" dirty="0"/>
              <a:t>，则交换它们的值，最后输出这两个值。</a:t>
            </a:r>
            <a:endParaRPr lang="zh-CN" altLang="en-US" sz="2400" dirty="0"/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使用一个 </a:t>
            </a:r>
            <a:r>
              <a:rPr lang="en-US" altLang="zh-CN" sz="2400" dirty="0"/>
              <a:t>if </a:t>
            </a:r>
            <a:r>
              <a:rPr lang="zh-CN" altLang="en-US" sz="2400" dirty="0"/>
              <a:t>语句就可以实现题目的要求：</a:t>
            </a:r>
            <a:endParaRPr lang="zh-CN" altLang="en-US" sz="2400" dirty="0"/>
          </a:p>
        </p:txBody>
      </p:sp>
      <p:sp>
        <p:nvSpPr>
          <p:cNvPr id="382979" name="文本占位符 382978"/>
          <p:cNvSpPr>
            <a:spLocks noGrp="1"/>
          </p:cNvSpPr>
          <p:nvPr>
            <p:ph type="body" sz="half" idx="2"/>
          </p:nvPr>
        </p:nvSpPr>
        <p:spPr>
          <a:xfrm>
            <a:off x="468313" y="1557338"/>
            <a:ext cx="8207375" cy="4824412"/>
          </a:xfrm>
        </p:spPr>
        <p:txBody>
          <a:bodyPr/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a, b;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>
                <a:solidFill>
                  <a:schemeClr val="folHlink"/>
                </a:solidFill>
              </a:rPr>
              <a:t> &lt;&lt; "please input a, b : " 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cin</a:t>
            </a:r>
            <a:r>
              <a:rPr lang="en-US" altLang="zh-CN" sz="2400">
                <a:solidFill>
                  <a:schemeClr val="folHlink"/>
                </a:solidFill>
              </a:rPr>
              <a:t> &gt;&gt; a &gt;&gt; b;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if (a&gt;b)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hlink"/>
                </a:solidFill>
              </a:rPr>
              <a:t>        int</a:t>
            </a:r>
            <a:r>
              <a:rPr lang="en-US" altLang="zh-CN" sz="2400">
                <a:solidFill>
                  <a:schemeClr val="hlink"/>
                </a:solidFill>
              </a:rPr>
              <a:t> t = a;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a = b;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b = t;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 &lt;&lt; "now, a="&lt;&lt; a &lt;&lt; ",  b=" &lt;&lt; b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382980" name="文本框 382979"/>
          <p:cNvSpPr txBox="1"/>
          <p:nvPr/>
        </p:nvSpPr>
        <p:spPr>
          <a:xfrm>
            <a:off x="3420110" y="3717290"/>
            <a:ext cx="5420995" cy="13836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92075" tIns="46038" rIns="92075" bIns="46038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使用临时变量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t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辅助实现互换。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zh-CN">
                <a:sym typeface="+mn-ea"/>
              </a:rPr>
              <a:t>错误：</a:t>
            </a:r>
            <a:r>
              <a:rPr lang="en-US" altLang="zh-CN">
                <a:sym typeface="+mn-ea"/>
              </a:rPr>
              <a:t>a = b; b = a;</a:t>
            </a:r>
            <a:endParaRPr lang="en-US" altLang="zh-CN"/>
          </a:p>
          <a:p>
            <a:pPr marL="0" indent="0" algn="just">
              <a:buNone/>
            </a:pPr>
            <a:r>
              <a:rPr lang="zh-CN" altLang="en-US">
                <a:sym typeface="+mn-ea"/>
              </a:rPr>
              <a:t>可以：</a:t>
            </a:r>
            <a:r>
              <a:rPr lang="en-US" altLang="zh-CN">
                <a:sym typeface="+mn-ea"/>
              </a:rPr>
              <a:t>a = a + b;  b = a - b; a = a - b;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347720" y="5877560"/>
            <a:ext cx="4749800" cy="9550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/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051685" y="3429000"/>
            <a:ext cx="1584325" cy="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71550" y="3645535"/>
            <a:ext cx="1368425" cy="1151890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339975" y="4004945"/>
            <a:ext cx="1080135" cy="7239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636010" y="3213100"/>
            <a:ext cx="2148840" cy="460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if (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条件</a:t>
            </a:r>
            <a:r>
              <a:rPr lang="en-US" altLang="zh-CN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) 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语句</a:t>
            </a: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</a:t>
            </a:r>
            <a:endParaRPr lang="en-US" altLang="zh-CN" dirty="0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4002" name="文本占位符 384001"/>
          <p:cNvSpPr>
            <a:spLocks noGrp="1"/>
          </p:cNvSpPr>
          <p:nvPr>
            <p:ph type="body" sz="half" idx="1"/>
          </p:nvPr>
        </p:nvSpPr>
        <p:spPr>
          <a:xfrm>
            <a:off x="468313" y="836613"/>
            <a:ext cx="7991475" cy="1944687"/>
          </a:xfrm>
        </p:spPr>
        <p:txBody>
          <a:bodyPr/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3.6.2 if </a:t>
            </a:r>
            <a:r>
              <a:rPr lang="zh-CN" altLang="en-US" dirty="0">
                <a:solidFill>
                  <a:schemeClr val="accent2"/>
                </a:solidFill>
              </a:rPr>
              <a:t>语句的嵌套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在 </a:t>
            </a:r>
            <a:r>
              <a:rPr lang="en-US" altLang="zh-CN" dirty="0"/>
              <a:t>if  </a:t>
            </a:r>
            <a:r>
              <a:rPr lang="zh-CN" altLang="en-US" dirty="0"/>
              <a:t>结构的</a:t>
            </a:r>
            <a:r>
              <a:rPr lang="zh-CN" altLang="en-US" dirty="0">
                <a:solidFill>
                  <a:schemeClr val="hlink"/>
                </a:solidFill>
              </a:rPr>
              <a:t>语句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hlink"/>
                </a:solidFill>
              </a:rPr>
              <a:t>语句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hlink"/>
                </a:solidFill>
              </a:rPr>
              <a:t>语句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zh-CN" altLang="en-US" dirty="0"/>
              <a:t>可以是任何语句，包括又出现 </a:t>
            </a:r>
            <a:r>
              <a:rPr lang="en-US" altLang="zh-CN" dirty="0"/>
              <a:t>if </a:t>
            </a:r>
            <a:r>
              <a:rPr lang="zh-CN" altLang="en-US" dirty="0"/>
              <a:t>语句。这种情况称为“</a:t>
            </a:r>
            <a:r>
              <a:rPr lang="en-US" altLang="zh-CN" dirty="0"/>
              <a:t>if </a:t>
            </a:r>
            <a:r>
              <a:rPr lang="zh-CN" altLang="en-US" dirty="0"/>
              <a:t>语句的</a:t>
            </a:r>
            <a:r>
              <a:rPr lang="zh-CN" altLang="en-US" dirty="0">
                <a:solidFill>
                  <a:schemeClr val="accent2"/>
                </a:solidFill>
              </a:rPr>
              <a:t>嵌套</a:t>
            </a:r>
            <a:r>
              <a:rPr lang="zh-CN" altLang="en-US" dirty="0"/>
              <a:t>”</a:t>
            </a:r>
            <a:endParaRPr lang="zh-CN" altLang="en-US" dirty="0"/>
          </a:p>
        </p:txBody>
      </p:sp>
      <p:sp>
        <p:nvSpPr>
          <p:cNvPr id="384003" name="文本占位符 384002"/>
          <p:cNvSpPr>
            <a:spLocks noGrp="1"/>
          </p:cNvSpPr>
          <p:nvPr>
            <p:ph type="body" sz="half" idx="2"/>
          </p:nvPr>
        </p:nvSpPr>
        <p:spPr>
          <a:xfrm>
            <a:off x="468630" y="2419985"/>
            <a:ext cx="8207375" cy="3961765"/>
          </a:xfrm>
        </p:spPr>
        <p:txBody>
          <a:bodyPr/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【例</a:t>
            </a:r>
            <a:r>
              <a:rPr lang="en-US" altLang="zh-CN" sz="2400" dirty="0"/>
              <a:t>3-12</a:t>
            </a:r>
            <a:r>
              <a:rPr lang="zh-CN" altLang="en-US" sz="2400" dirty="0"/>
              <a:t>】对求解一元二次方程 </a:t>
            </a:r>
            <a:r>
              <a:rPr lang="en-US" altLang="zh-CN" sz="2400"/>
              <a:t>ax</a:t>
            </a:r>
            <a:r>
              <a:rPr lang="en-US" altLang="zh-CN" sz="2400" baseline="30000"/>
              <a:t>2</a:t>
            </a:r>
            <a:r>
              <a:rPr lang="en-US" altLang="zh-CN" sz="2400" err="1"/>
              <a:t> + bx</a:t>
            </a:r>
            <a:r>
              <a:rPr lang="en-US" altLang="zh-CN" sz="2400" dirty="0"/>
              <a:t> + c = 0</a:t>
            </a:r>
            <a:r>
              <a:rPr lang="zh-CN" altLang="en-US" sz="2400" dirty="0"/>
              <a:t>的问题，请编写一个程序，使它能根据</a:t>
            </a:r>
            <a:r>
              <a:rPr lang="zh-CN" altLang="en-US" sz="2400" dirty="0">
                <a:solidFill>
                  <a:schemeClr val="accent2"/>
                </a:solidFill>
              </a:rPr>
              <a:t>判别式 </a:t>
            </a:r>
            <a:r>
              <a:rPr lang="en-US" altLang="zh-CN" sz="2400">
                <a:solidFill>
                  <a:schemeClr val="accent2"/>
                </a:solidFill>
              </a:rPr>
              <a:t>b</a:t>
            </a:r>
            <a:r>
              <a:rPr lang="en-US" altLang="zh-CN" sz="2400" baseline="3000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</a:rPr>
              <a:t> - 4ac </a:t>
            </a:r>
            <a:r>
              <a:rPr lang="zh-CN" altLang="en-US" sz="2400" dirty="0"/>
              <a:t>的值来判断方程的实根情况，并且计算出实根的值。</a:t>
            </a:r>
            <a:endParaRPr lang="zh-CN" altLang="en-US" sz="2400" dirty="0"/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0" indent="0"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首先求出方程判别式的值，根据判别式的值区分出三种情况：两个实根，一个重根，或者没有实根。</a:t>
            </a:r>
            <a:endParaRPr lang="zh-CN" altLang="en-US" sz="2400" dirty="0"/>
          </a:p>
          <a:p>
            <a:pPr marL="0" indent="0"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注意：浮点数可能存在浮点误差，不能直接用“==”运算符来比较一个浮点数是否等于</a:t>
            </a:r>
            <a:r>
              <a:rPr lang="en-US" altLang="zh-CN" sz="2400" dirty="0"/>
              <a:t> </a:t>
            </a:r>
            <a:r>
              <a:rPr lang="zh-CN" altLang="en-US" sz="2400" dirty="0"/>
              <a:t>0，而应该判断它是否为</a:t>
            </a:r>
            <a:r>
              <a:rPr lang="en-US" altLang="zh-CN" sz="2400" dirty="0"/>
              <a:t> </a:t>
            </a:r>
            <a:r>
              <a:rPr lang="zh-CN" altLang="en-US" sz="2400" dirty="0"/>
              <a:t>0</a:t>
            </a:r>
            <a:r>
              <a:rPr lang="en-US" altLang="zh-CN" sz="2400" dirty="0"/>
              <a:t> </a:t>
            </a:r>
            <a:r>
              <a:rPr lang="zh-CN" altLang="en-US" sz="2400" dirty="0"/>
              <a:t>附近一个很小范围内的数（例如 -10</a:t>
            </a:r>
            <a:r>
              <a:rPr lang="zh-CN" altLang="en-US" sz="2400" baseline="30000" dirty="0"/>
              <a:t>-6</a:t>
            </a:r>
            <a:r>
              <a:rPr lang="zh-CN" altLang="en-US" sz="2400" dirty="0"/>
              <a:t> ～ 10</a:t>
            </a:r>
            <a:r>
              <a:rPr lang="zh-CN" altLang="en-US" sz="2400" baseline="30000" dirty="0"/>
              <a:t>-6</a:t>
            </a:r>
            <a:r>
              <a:rPr lang="zh-CN" altLang="en-US" sz="2400" dirty="0"/>
              <a:t>）。相应地，程序中应该先判断判别式是否等于0，再判断是大于</a:t>
            </a:r>
            <a:r>
              <a:rPr lang="en-US" altLang="zh-CN" sz="2400" dirty="0"/>
              <a:t> </a:t>
            </a:r>
            <a:r>
              <a:rPr lang="zh-CN" altLang="en-US" sz="2400" dirty="0"/>
              <a:t>0</a:t>
            </a:r>
            <a:r>
              <a:rPr lang="en-US" altLang="zh-CN" sz="2400" dirty="0"/>
              <a:t> </a:t>
            </a:r>
            <a:r>
              <a:rPr lang="zh-CN" altLang="en-US" sz="2400" dirty="0"/>
              <a:t>或小于</a:t>
            </a:r>
            <a:r>
              <a:rPr lang="en-US" altLang="zh-CN" sz="2400" dirty="0"/>
              <a:t> </a:t>
            </a:r>
            <a:r>
              <a:rPr lang="zh-CN" altLang="en-US" sz="2400" dirty="0"/>
              <a:t>0。</a:t>
            </a:r>
            <a:endParaRPr lang="zh-CN" altLang="en-US" sz="2400" dirty="0"/>
          </a:p>
          <a:p>
            <a:pPr marL="0" indent="0"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384006" name="矩形 384005"/>
          <p:cNvSpPr/>
          <p:nvPr/>
        </p:nvSpPr>
        <p:spPr>
          <a:xfrm>
            <a:off x="4284663" y="188913"/>
            <a:ext cx="4465637" cy="10842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if (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条件</a:t>
            </a: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) 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endParaRPr lang="zh-CN" altLang="en-US" sz="2800" b="1" dirty="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if (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条件</a:t>
            </a: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) 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sz="2800" b="1">
                <a:solidFill>
                  <a:schemeClr val="hlink"/>
                </a:solidFill>
                <a:latin typeface="Cambria" panose="02040503050406030204" pitchFamily="18" charset="0"/>
              </a:rPr>
              <a:t>1</a:t>
            </a: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 else 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sz="2800" b="1">
                <a:solidFill>
                  <a:schemeClr val="hlink"/>
                </a:solidFill>
                <a:latin typeface="Cambria" panose="02040503050406030204" pitchFamily="18" charset="0"/>
              </a:rPr>
              <a:t>2</a:t>
            </a:r>
            <a:endParaRPr lang="en-US" altLang="zh-CN" sz="2800" b="1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int main() {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double a, b, c;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cout &lt;&lt; "请输入一元二次方程的三个系数a  b  c: ";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cin &gt;&gt; a &gt;&gt; b &gt;&gt; c; 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double </a:t>
            </a:r>
            <a:r>
              <a:rPr lang="zh-CN" altLang="en-US" sz="2400">
                <a:solidFill>
                  <a:schemeClr val="accent2"/>
                </a:solidFill>
              </a:rPr>
              <a:t>delta = b * b - 4 * a * c</a:t>
            </a:r>
            <a:r>
              <a:rPr lang="zh-CN" altLang="en-US" sz="2400"/>
              <a:t>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cout &lt;&lt; "b*b - 4*a*c = " &lt;&lt; delta &lt;&lt; endl; 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if (</a:t>
            </a:r>
            <a:r>
              <a:rPr lang="zh-CN" altLang="en-US" sz="2400">
                <a:solidFill>
                  <a:schemeClr val="accent2"/>
                </a:solidFill>
              </a:rPr>
              <a:t>delta &gt; -1e-6 &amp;&amp; delta &lt; 1e-6</a:t>
            </a:r>
            <a:r>
              <a:rPr lang="zh-CN" altLang="en-US" sz="2400"/>
              <a:t>) {</a:t>
            </a:r>
            <a:r>
              <a:rPr lang="en-US" altLang="zh-CN" sz="2400"/>
              <a:t>  </a:t>
            </a:r>
            <a:r>
              <a:rPr lang="en-US" altLang="zh-CN" sz="2000"/>
              <a:t>//</a:t>
            </a:r>
            <a:r>
              <a:rPr lang="zh-CN" altLang="en-US" sz="2000"/>
              <a:t>浮点数不能直接判断</a:t>
            </a:r>
            <a:r>
              <a:rPr lang="en-US" altLang="zh-CN" sz="2000"/>
              <a:t> “==0”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    cout &lt;&lt; "One real root: " &lt;&lt; - b / 2 / a &lt;&lt; endl;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} else if (</a:t>
            </a:r>
            <a:r>
              <a:rPr lang="zh-CN" altLang="en-US" sz="2400">
                <a:solidFill>
                  <a:schemeClr val="accent2"/>
                </a:solidFill>
              </a:rPr>
              <a:t>delta &gt; 0</a:t>
            </a:r>
            <a:r>
              <a:rPr lang="zh-CN" altLang="en-US" sz="2400"/>
              <a:t>)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    cout &lt;&lt; "Two real roots: " &lt;&lt; (- b + sqrt(delta)) / 2 / a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        &lt;&lt; ", " &lt;&lt; (- b - sqrt(delta)) / 2 / a &lt;&lt; endl;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else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    cout &lt;&lt; "No real root\n";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return 0;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}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7360" y="471170"/>
            <a:ext cx="77781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写出主函数如下，主要部分是一个嵌套的条件语句。</a:t>
            </a:r>
            <a:endParaRPr lang="zh-CN" altLang="en-US" dirty="0">
              <a:sym typeface="+mn-ea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670560" y="4028440"/>
            <a:ext cx="8132445" cy="1823720"/>
          </a:xfrm>
          <a:custGeom>
            <a:avLst/>
            <a:gdLst>
              <a:gd name="connsiteX0" fmla="*/ 1345 w 11907"/>
              <a:gd name="connsiteY0" fmla="*/ 8 h 2872"/>
              <a:gd name="connsiteX1" fmla="*/ 11907 w 11907"/>
              <a:gd name="connsiteY1" fmla="*/ 0 h 2872"/>
              <a:gd name="connsiteX2" fmla="*/ 11907 w 11907"/>
              <a:gd name="connsiteY2" fmla="*/ 2872 h 2872"/>
              <a:gd name="connsiteX3" fmla="*/ 0 w 11907"/>
              <a:gd name="connsiteY3" fmla="*/ 2858 h 2872"/>
              <a:gd name="connsiteX4" fmla="*/ 0 w 11907"/>
              <a:gd name="connsiteY4" fmla="*/ 673 h 2872"/>
              <a:gd name="connsiteX5" fmla="*/ 1359 w 11907"/>
              <a:gd name="connsiteY5" fmla="*/ 673 h 2872"/>
              <a:gd name="connsiteX6" fmla="*/ 1352 w 11907"/>
              <a:gd name="connsiteY6" fmla="*/ 8 h 2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07" h="2872">
                <a:moveTo>
                  <a:pt x="1345" y="8"/>
                </a:moveTo>
                <a:lnTo>
                  <a:pt x="11907" y="0"/>
                </a:lnTo>
                <a:lnTo>
                  <a:pt x="11907" y="2872"/>
                </a:lnTo>
                <a:lnTo>
                  <a:pt x="0" y="2858"/>
                </a:lnTo>
                <a:lnTo>
                  <a:pt x="0" y="673"/>
                </a:lnTo>
                <a:lnTo>
                  <a:pt x="1359" y="673"/>
                </a:lnTo>
                <a:lnTo>
                  <a:pt x="1352" y="8"/>
                </a:ln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275965" y="4041775"/>
            <a:ext cx="5469890" cy="3987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marL="0" indent="0">
              <a:spcBef>
                <a:spcPct val="1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000" dirty="0">
                <a:sym typeface="+mn-ea"/>
              </a:rPr>
              <a:t>这个</a:t>
            </a:r>
            <a:r>
              <a:rPr lang="en-US" altLang="zh-CN" sz="2000" dirty="0">
                <a:sym typeface="+mn-ea"/>
              </a:rPr>
              <a:t> if </a:t>
            </a:r>
            <a:r>
              <a:rPr lang="zh-CN" altLang="en-US" sz="2000" dirty="0">
                <a:sym typeface="+mn-ea"/>
              </a:rPr>
              <a:t>结构嵌套在上一个</a:t>
            </a:r>
            <a:r>
              <a:rPr lang="en-US" altLang="zh-CN" sz="2000" dirty="0">
                <a:sym typeface="+mn-ea"/>
              </a:rPr>
              <a:t> if </a:t>
            </a:r>
            <a:r>
              <a:rPr lang="zh-CN" altLang="en-US" sz="2000" dirty="0">
                <a:sym typeface="+mn-ea"/>
              </a:rPr>
              <a:t>结构的</a:t>
            </a:r>
            <a:r>
              <a:rPr lang="en-US" altLang="zh-CN" sz="2000" dirty="0">
                <a:sym typeface="+mn-ea"/>
              </a:rPr>
              <a:t> else </a:t>
            </a:r>
            <a:r>
              <a:rPr lang="zh-CN" altLang="en-US" sz="2000" dirty="0">
                <a:sym typeface="+mn-ea"/>
              </a:rPr>
              <a:t>分支中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5027" name="文本占位符 385026"/>
          <p:cNvSpPr>
            <a:spLocks noGrp="1"/>
          </p:cNvSpPr>
          <p:nvPr>
            <p:ph type="body" idx="1"/>
          </p:nvPr>
        </p:nvSpPr>
        <p:spPr>
          <a:xfrm>
            <a:off x="467360" y="908685"/>
            <a:ext cx="8441055" cy="5760720"/>
          </a:xfrm>
        </p:spPr>
        <p:txBody>
          <a:bodyPr/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double a, b, c;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请输入一元二次方程的三个系数</a:t>
            </a:r>
            <a:r>
              <a:rPr lang="en-US" altLang="zh-CN" sz="2400">
                <a:solidFill>
                  <a:schemeClr val="folHlink"/>
                </a:solidFill>
              </a:rPr>
              <a:t>a, b, c: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cin</a:t>
            </a:r>
            <a:r>
              <a:rPr lang="en-US" altLang="zh-CN" sz="2400">
                <a:solidFill>
                  <a:schemeClr val="folHlink"/>
                </a:solidFill>
              </a:rPr>
              <a:t> &gt;&gt; a &gt;&gt; b &gt;&gt; c;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double tmp</a:t>
            </a:r>
            <a:r>
              <a:rPr lang="en-US" altLang="zh-CN" sz="2400">
                <a:solidFill>
                  <a:schemeClr val="folHlink"/>
                </a:solidFill>
              </a:rPr>
              <a:t>, </a:t>
            </a:r>
            <a:r>
              <a:rPr lang="en-US" altLang="zh-CN" sz="2400">
                <a:solidFill>
                  <a:schemeClr val="accent2"/>
                </a:solidFill>
              </a:rPr>
              <a:t>d = b*b - 4*a*c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 &lt;&lt; "b*b - 4*a*c = " &lt;&lt; d &lt;&lt; endl</a:t>
            </a:r>
            <a:r>
              <a:rPr lang="en-US" altLang="zh-CN" sz="2400">
                <a:solidFill>
                  <a:schemeClr val="folHlink"/>
                </a:solidFill>
              </a:rPr>
              <a:t>;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if </a:t>
            </a:r>
            <a:r>
              <a:rPr lang="en-US" altLang="zh-CN" sz="2400">
                <a:solidFill>
                  <a:schemeClr val="accent2"/>
                </a:solidFill>
              </a:rPr>
              <a:t>(d &gt; 0)</a:t>
            </a:r>
            <a:r>
              <a:rPr lang="en-US" altLang="zh-CN" sz="2400">
                <a:solidFill>
                  <a:schemeClr val="folHlink"/>
                </a:solidFill>
              </a:rPr>
              <a:t> { 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先判断浮点数是否大于零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tmp = sqrt(d</a:t>
            </a:r>
            <a:r>
              <a:rPr lang="en-US" altLang="zh-CN" sz="2400">
                <a:solidFill>
                  <a:schemeClr val="folHlink"/>
                </a:solidFill>
              </a:rPr>
              <a:t>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cout &lt;&lt; "Two real roots: " &lt;&lt; (-b + tmp</a:t>
            </a:r>
            <a:r>
              <a:rPr lang="en-US" altLang="zh-CN" sz="2400">
                <a:solidFill>
                  <a:schemeClr val="folHlink"/>
                </a:solidFill>
              </a:rPr>
              <a:t>) / 2 / a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    &lt;&lt; ", " &lt;&lt; (-b - tmp) / 2 / a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 else </a:t>
            </a:r>
            <a:r>
              <a:rPr lang="en-US" altLang="zh-CN" sz="2400">
                <a:solidFill>
                  <a:schemeClr val="hlink"/>
                </a:solidFill>
              </a:rPr>
              <a:t>if </a:t>
            </a:r>
            <a:r>
              <a:rPr lang="en-US" altLang="zh-CN" sz="2400">
                <a:solidFill>
                  <a:schemeClr val="accent2"/>
                </a:solidFill>
              </a:rPr>
              <a:t>(d == 0)</a:t>
            </a:r>
            <a:r>
              <a:rPr lang="en-US" altLang="zh-CN" sz="2400">
                <a:solidFill>
                  <a:srgbClr val="FF0000"/>
                </a:solidFill>
              </a:rPr>
              <a:t> 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//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再用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 == 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判断浮点数是否相等</a:t>
            </a:r>
            <a:r>
              <a:rPr lang="en-US" altLang="zh-CN" sz="2400">
                <a:solidFill>
                  <a:schemeClr val="hlink"/>
                </a:solidFill>
              </a:rPr>
              <a:t>   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hlink"/>
                </a:solidFill>
              </a:rPr>
              <a:t>        cout &lt;&lt; "One real root: " &lt;&lt; -b / 2 / a &lt;&lt; endl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else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hlink"/>
                </a:solidFill>
              </a:rPr>
              <a:t>        cout</a:t>
            </a:r>
            <a:r>
              <a:rPr lang="en-US" altLang="zh-CN" sz="2400">
                <a:solidFill>
                  <a:schemeClr val="hlink"/>
                </a:solidFill>
              </a:rPr>
              <a:t> &lt;&lt;"No real root\n";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188595"/>
            <a:ext cx="8211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有缺陷的写法（如果判断式的值为</a:t>
            </a:r>
            <a:r>
              <a:rPr lang="en-US" altLang="zh-CN"/>
              <a:t> 0</a:t>
            </a:r>
            <a:r>
              <a:rPr lang="zh-CN" altLang="en-US"/>
              <a:t>，但是由于浮点误差而得到一个</a:t>
            </a:r>
            <a:r>
              <a:rPr lang="en-US" altLang="zh-CN"/>
              <a:t> 0 </a:t>
            </a:r>
            <a:r>
              <a:rPr lang="zh-CN" altLang="en-US"/>
              <a:t>附近的很小的数值，就判断不正确）：</a:t>
            </a: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91440" y="61595"/>
            <a:ext cx="8945245" cy="6751955"/>
          </a:xfrm>
          <a:prstGeom prst="line">
            <a:avLst/>
          </a:prstGeom>
          <a:ln w="158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6051" name="文本占位符 386050"/>
          <p:cNvSpPr>
            <a:spLocks noGrp="1"/>
          </p:cNvSpPr>
          <p:nvPr>
            <p:ph type="body" idx="1"/>
          </p:nvPr>
        </p:nvSpPr>
        <p:spPr>
          <a:xfrm>
            <a:off x="468630" y="1336040"/>
            <a:ext cx="8207375" cy="5045710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/>
              <a:t>所写的程序能不能完成我们设想工作呢？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/>
              <a:t>除了认真分析问题，安排好计算的步骤并写出代码，反复检查确认所写代码无误外，还需要</a:t>
            </a:r>
            <a:r>
              <a:rPr lang="zh-CN" altLang="en-US" dirty="0">
                <a:solidFill>
                  <a:schemeClr val="accent2"/>
                </a:solidFill>
              </a:rPr>
              <a:t>用一些实例仔细检查程序运行的情况</a:t>
            </a:r>
            <a:r>
              <a:rPr lang="zh-CN" altLang="en-US" sz="3200" dirty="0"/>
              <a:t>。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/>
              <a:t>在编写好程序的代码并成功编译之后，就应当</a:t>
            </a:r>
            <a:r>
              <a:rPr lang="zh-CN" altLang="en-US" dirty="0">
                <a:solidFill>
                  <a:schemeClr val="accent2"/>
                </a:solidFill>
              </a:rPr>
              <a:t>用一些实际例子做试验，检查程序输出</a:t>
            </a:r>
            <a:r>
              <a:rPr lang="zh-CN" altLang="en-US" dirty="0"/>
              <a:t>的情况。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以此题为例，介绍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程序测试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的理论和基本思想。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7308215" y="5013325"/>
            <a:ext cx="864235" cy="360045"/>
          </a:xfrm>
          <a:prstGeom prst="rightArrow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887730"/>
            <a:ext cx="8207375" cy="5494020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accent2"/>
                </a:solidFill>
              </a:rPr>
              <a:t>程序测试（testing）：</a:t>
            </a:r>
            <a:r>
              <a:rPr lang="zh-CN" altLang="en-US"/>
              <a:t>在完成了一个程序或程序的一个部分后，通过一些试验性运行，并仔细检查运行效果，设法确认该程序或部分确实能完成了所期望的工作。</a:t>
            </a:r>
            <a:endParaRPr lang="zh-CN" altLang="en-US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/>
              <a:t>或者说：测试就是设法用一些特别选出的数据去挖掘出程序里的错误，直至无法发现更多错误为止。</a:t>
            </a:r>
            <a:endParaRPr lang="zh-CN" altLang="en-US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/>
              <a:t>测试中需要考虑的基本问题就是</a:t>
            </a:r>
            <a:r>
              <a:rPr lang="zh-CN" altLang="en-US">
                <a:solidFill>
                  <a:srgbClr val="FF0000"/>
                </a:solidFill>
              </a:rPr>
              <a:t>在运行程序时给程序提供什么样的数据</a:t>
            </a:r>
            <a:r>
              <a:rPr lang="zh-CN" altLang="en-US"/>
              <a:t>，才可能最大限度地将程序中的缺陷和错误挖掘出来。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455930"/>
            <a:ext cx="8207375" cy="5925820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对于我们自己编写的程序，可以根据程序的内部结构和由此而产生的执行流程，</a:t>
            </a: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设法选择数据，使程序在试验性运行中能通过“所有”可能出现的执行流程</a:t>
            </a:r>
            <a:r>
              <a:rPr lang="zh-CN" altLang="en-US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（“白箱测试）。</a:t>
            </a:r>
            <a:endParaRPr lang="zh-CN" altLang="en-US"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如果通过每种执行流程的计算都能给出正确结果，那么这个程序的正确性就比较有保证了。</a:t>
            </a:r>
            <a:endParaRPr lang="zh-CN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>
                <a:latin typeface="Cambria" panose="02040503050406030204" pitchFamily="18" charset="0"/>
                <a:cs typeface="Cambria" panose="02040503050406030204" pitchFamily="18" charset="0"/>
              </a:rPr>
              <a:t>顺序执行的复合语句只有一条执行流，从其中的第一个语句开始，到最后一个语句结束。</a:t>
            </a:r>
            <a:endParaRPr lang="zh-CN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if 语句</a:t>
            </a:r>
            <a:r>
              <a:rPr lang="zh-CN" altLang="en-US">
                <a:latin typeface="Cambria" panose="02040503050406030204" pitchFamily="18" charset="0"/>
                <a:cs typeface="Cambria" panose="02040503050406030204" pitchFamily="18" charset="0"/>
              </a:rPr>
              <a:t>有两条可能的执行流：当条件成立时就执行语句，条件不成立时就不执行语句；</a:t>
            </a:r>
            <a:endParaRPr lang="zh-CN" altLang="en-US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嵌套的条件语句</a:t>
            </a:r>
            <a:r>
              <a:rPr lang="zh-CN" altLang="en-US">
                <a:latin typeface="Cambria" panose="02040503050406030204" pitchFamily="18" charset="0"/>
                <a:cs typeface="Cambria" panose="02040503050406030204" pitchFamily="18" charset="0"/>
              </a:rPr>
              <a:t>可能产生更多条执行流。</a:t>
            </a:r>
            <a:endParaRPr lang="zh-CN" altLang="en-US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800100"/>
            <a:ext cx="8207375" cy="5581650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因此，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如果被程序包含条件语句，测试时就应该提供多种测试数据，检验确认程序在每种执行流程的情况下都能正确完成工作。</a:t>
            </a:r>
            <a:endParaRPr lang="zh-CN" altLang="en-US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上面程序有三条可能的执行流（有两个实根、只有一个实根和无实根）。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应该根据数学知识，在多次运行程序时分别输入不同的数据（例如“2  5  2”、“1 2 1”和“1 -4 5），使它能分别通过三条执行流。</a:t>
            </a:r>
            <a:endParaRPr lang="zh-CN" altLang="en-US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>
                <a:sym typeface="+mn-ea"/>
              </a:rPr>
              <a:t>而且还要仔细检查程序对不同的数据的输出结果，仔细检查这些输出结果是否符合数学结论。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7826" name="文本框 77825"/>
          <p:cNvSpPr txBox="1"/>
          <p:nvPr/>
        </p:nvSpPr>
        <p:spPr>
          <a:xfrm>
            <a:off x="468313" y="476250"/>
            <a:ext cx="8353425" cy="2245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u="sng" dirty="0">
                <a:solidFill>
                  <a:schemeClr val="accent2"/>
                </a:solidFill>
                <a:latin typeface="Cambria" panose="02040503050406030204" pitchFamily="18" charset="0"/>
              </a:rPr>
              <a:t>if </a:t>
            </a:r>
            <a:r>
              <a:rPr lang="zh-CN" altLang="en-US" sz="2800" u="sng" dirty="0">
                <a:solidFill>
                  <a:schemeClr val="accent2"/>
                </a:solidFill>
                <a:latin typeface="Cambria" panose="02040503050406030204" pitchFamily="18" charset="0"/>
              </a:rPr>
              <a:t>语句嵌套问题</a:t>
            </a:r>
            <a:r>
              <a:rPr lang="zh-CN" altLang="en-US" sz="2800" dirty="0">
                <a:latin typeface="Cambria" panose="02040503050406030204" pitchFamily="18" charset="0"/>
              </a:rPr>
              <a:t>：</a:t>
            </a:r>
            <a:r>
              <a:rPr lang="en-US" altLang="zh-CN" sz="2800" dirty="0">
                <a:latin typeface="Cambria" panose="02040503050406030204" pitchFamily="18" charset="0"/>
              </a:rPr>
              <a:t>if </a:t>
            </a:r>
            <a:r>
              <a:rPr lang="zh-CN" altLang="en-US" sz="2800" dirty="0">
                <a:latin typeface="Cambria" panose="02040503050406030204" pitchFamily="18" charset="0"/>
              </a:rPr>
              <a:t>有两种形式，嵌套可能出问题。问题在条件后直接出现条件语句时。例：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en-US" sz="2800">
                <a:solidFill>
                  <a:schemeClr val="folHlink"/>
                </a:solidFill>
                <a:latin typeface="Cambria" panose="02040503050406030204" pitchFamily="18" charset="0"/>
              </a:rPr>
              <a:t>   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</a:rPr>
              <a:t>if (x &gt; 0) 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</a:rPr>
              <a:t>       if (y &gt; 1) z = 1;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l" eaLnBrk="0" hangingPunct="0"/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</a:rPr>
              <a:t>   else z = 2;</a:t>
            </a:r>
            <a:r>
              <a:rPr lang="en-US" altLang="zh-CN" sz="2800" dirty="0">
                <a:latin typeface="Cambria" panose="02040503050406030204" pitchFamily="18" charset="0"/>
              </a:rPr>
              <a:t>  /* </a:t>
            </a:r>
            <a:r>
              <a:rPr lang="zh-CN" altLang="en-US" sz="2800" dirty="0">
                <a:latin typeface="Cambria" panose="02040503050406030204" pitchFamily="18" charset="0"/>
              </a:rPr>
              <a:t>属于哪个 </a:t>
            </a:r>
            <a:r>
              <a:rPr lang="en-US" altLang="zh-CN" sz="2800">
                <a:latin typeface="Cambria" panose="02040503050406030204" pitchFamily="18" charset="0"/>
              </a:rPr>
              <a:t>if</a:t>
            </a:r>
            <a:r>
              <a:rPr lang="zh-CN" altLang="en-US" sz="2800">
                <a:latin typeface="Cambria" panose="02040503050406030204" pitchFamily="18" charset="0"/>
              </a:rPr>
              <a:t>？</a:t>
            </a:r>
            <a:r>
              <a:rPr lang="en-US" altLang="zh-CN" sz="2800">
                <a:latin typeface="Cambria" panose="02040503050406030204" pitchFamily="18" charset="0"/>
              </a:rPr>
              <a:t>*/</a:t>
            </a:r>
            <a:endParaRPr lang="en-US" altLang="zh-CN" sz="2800">
              <a:latin typeface="Cambria" panose="02040503050406030204" pitchFamily="18" charset="0"/>
            </a:endParaRPr>
          </a:p>
        </p:txBody>
      </p:sp>
      <p:sp>
        <p:nvSpPr>
          <p:cNvPr id="77827" name="文本框 77826"/>
          <p:cNvSpPr txBox="1"/>
          <p:nvPr/>
        </p:nvSpPr>
        <p:spPr>
          <a:xfrm>
            <a:off x="214630" y="2708275"/>
            <a:ext cx="873442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latin typeface="Cambria" panose="02040503050406030204" pitchFamily="18" charset="0"/>
              </a:rPr>
              <a:t>规定：</a:t>
            </a:r>
            <a:r>
              <a:rPr lang="en-US" altLang="zh-CN" sz="2800" dirty="0">
                <a:solidFill>
                  <a:schemeClr val="accent2"/>
                </a:solidFill>
                <a:latin typeface="Cambria" panose="02040503050406030204" pitchFamily="18" charset="0"/>
              </a:rPr>
              <a:t>else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部分属于前面最近的无对应 </a:t>
            </a:r>
            <a:r>
              <a:rPr lang="en-US" altLang="zh-CN" sz="2800" dirty="0">
                <a:solidFill>
                  <a:schemeClr val="accent2"/>
                </a:solidFill>
                <a:latin typeface="Cambria" panose="02040503050406030204" pitchFamily="18" charset="0"/>
              </a:rPr>
              <a:t>else 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的 </a:t>
            </a:r>
            <a:r>
              <a:rPr lang="en-US" altLang="zh-CN" sz="2800" dirty="0">
                <a:solidFill>
                  <a:schemeClr val="accent2"/>
                </a:solidFill>
                <a:latin typeface="Cambria" panose="02040503050406030204" pitchFamily="18" charset="0"/>
              </a:rPr>
              <a:t>if 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语句</a:t>
            </a:r>
            <a:r>
              <a:rPr lang="zh-CN" altLang="en-US" sz="2800" dirty="0">
                <a:latin typeface="Cambria" panose="02040503050406030204" pitchFamily="18" charset="0"/>
              </a:rPr>
              <a:t>。上例的形式易引起误解。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7828" name="文本框 77827"/>
          <p:cNvSpPr txBox="1"/>
          <p:nvPr/>
        </p:nvSpPr>
        <p:spPr>
          <a:xfrm>
            <a:off x="4303713" y="3933825"/>
            <a:ext cx="4156075" cy="230695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b="1" dirty="0">
                <a:latin typeface="Cambria" panose="02040503050406030204" pitchFamily="18" charset="0"/>
              </a:rPr>
              <a:t>要使 </a:t>
            </a:r>
            <a:r>
              <a:rPr lang="en-US" altLang="zh-CN" b="1" dirty="0">
                <a:latin typeface="Cambria" panose="02040503050406030204" pitchFamily="18" charset="0"/>
              </a:rPr>
              <a:t>else </a:t>
            </a:r>
            <a:r>
              <a:rPr lang="zh-CN" altLang="en-US" b="1" dirty="0">
                <a:latin typeface="Cambria" panose="02040503050406030204" pitchFamily="18" charset="0"/>
              </a:rPr>
              <a:t>部分属于外层 </a:t>
            </a:r>
            <a:r>
              <a:rPr lang="en-US" altLang="zh-CN" b="1" dirty="0">
                <a:latin typeface="Cambria" panose="02040503050406030204" pitchFamily="18" charset="0"/>
              </a:rPr>
              <a:t>if</a:t>
            </a:r>
            <a:r>
              <a:rPr lang="zh-CN" altLang="en-US" b="1" dirty="0">
                <a:latin typeface="Cambria" panose="02040503050406030204" pitchFamily="18" charset="0"/>
              </a:rPr>
              <a:t>，可加花括号改变其含义：</a:t>
            </a:r>
            <a:endParaRPr lang="zh-CN" altLang="en-US" b="1" dirty="0"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en-US" b="1" dirty="0">
                <a:solidFill>
                  <a:schemeClr val="folHlink"/>
                </a:solidFill>
                <a:latin typeface="Cambria" panose="02040503050406030204" pitchFamily="18" charset="0"/>
              </a:rPr>
              <a:t>   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</a:rPr>
              <a:t>if (x &gt; 0) </a:t>
            </a:r>
            <a:r>
              <a:rPr lang="en-US" altLang="zh-CN" b="1">
                <a:solidFill>
                  <a:schemeClr val="hlink"/>
                </a:solidFill>
                <a:latin typeface="Cambria" panose="02040503050406030204" pitchFamily="18" charset="0"/>
              </a:rPr>
              <a:t>{</a:t>
            </a:r>
            <a:endParaRPr lang="en-US" altLang="zh-CN" b="1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</a:rPr>
              <a:t>       if (y &gt; 1) 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</a:rPr>
              <a:t>          z = 1;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</a:rPr>
              <a:t>   </a:t>
            </a:r>
            <a:r>
              <a:rPr lang="en-US" altLang="zh-CN" b="1">
                <a:solidFill>
                  <a:schemeClr val="hlink"/>
                </a:solidFill>
                <a:latin typeface="Cambria" panose="02040503050406030204" pitchFamily="18" charset="0"/>
              </a:rPr>
              <a:t>} 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</a:rPr>
              <a:t>else z = 2;</a:t>
            </a:r>
            <a:endParaRPr lang="en-US" altLang="zh-CN" sz="2000" b="1">
              <a:solidFill>
                <a:schemeClr val="folHlink"/>
              </a:solidFill>
              <a:latin typeface="Cambria" panose="02040503050406030204" pitchFamily="18" charset="0"/>
            </a:endParaRPr>
          </a:p>
        </p:txBody>
      </p:sp>
      <p:sp>
        <p:nvSpPr>
          <p:cNvPr id="78853" name="文本框 78852"/>
          <p:cNvSpPr txBox="1"/>
          <p:nvPr/>
        </p:nvSpPr>
        <p:spPr>
          <a:xfrm>
            <a:off x="468313" y="3933825"/>
            <a:ext cx="3671887" cy="24749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b="1" dirty="0">
                <a:latin typeface="Cambria" panose="02040503050406030204" pitchFamily="18" charset="0"/>
              </a:rPr>
              <a:t>上例实际含义：</a:t>
            </a:r>
            <a:endParaRPr lang="zh-CN" altLang="en-US" b="1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</a:rPr>
              <a:t>if (x &gt; 0) </a:t>
            </a:r>
            <a:r>
              <a:rPr lang="en-US" altLang="zh-CN" b="1">
                <a:solidFill>
                  <a:schemeClr val="hlink"/>
                </a:solidFill>
                <a:latin typeface="Cambria" panose="02040503050406030204" pitchFamily="18" charset="0"/>
              </a:rPr>
              <a:t>{</a:t>
            </a:r>
            <a:endParaRPr lang="en-US" altLang="zh-CN" b="1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</a:rPr>
              <a:t>       if (y &gt; 1) 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</a:rPr>
              <a:t>          z = 1;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</a:rPr>
              <a:t>      else z = 2;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en-US" altLang="zh-CN" b="1">
                <a:solidFill>
                  <a:schemeClr val="hlink"/>
                </a:solidFill>
                <a:latin typeface="Cambria" panose="02040503050406030204" pitchFamily="18" charset="0"/>
              </a:rPr>
              <a:t>}</a:t>
            </a:r>
            <a:endParaRPr lang="en-US" altLang="zh-CN" sz="2000" b="1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76482" name="标题 27648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章  变量和控制结构</a:t>
            </a:r>
            <a:endParaRPr lang="zh-CN" altLang="en-US" dirty="0"/>
          </a:p>
        </p:txBody>
      </p:sp>
      <p:sp>
        <p:nvSpPr>
          <p:cNvPr id="276483" name="文本占位符 276482"/>
          <p:cNvSpPr>
            <a:spLocks noGrp="1"/>
          </p:cNvSpPr>
          <p:nvPr>
            <p:ph type="body" idx="1"/>
          </p:nvPr>
        </p:nvSpPr>
        <p:spPr>
          <a:xfrm>
            <a:off x="900113" y="1052513"/>
            <a:ext cx="7775575" cy="5329237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dirty="0"/>
              <a:t>3.1  </a:t>
            </a:r>
            <a:r>
              <a:rPr lang="zh-CN" altLang="en-US" dirty="0"/>
              <a:t>语句、复合结构和顺序程序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3.2  </a:t>
            </a:r>
            <a:r>
              <a:rPr lang="zh-CN" altLang="en-US" dirty="0"/>
              <a:t>变量</a:t>
            </a:r>
            <a:r>
              <a:rPr lang="en-US" altLang="zh-CN">
                <a:latin typeface="Cambria" panose="02040503050406030204" pitchFamily="18" charset="0"/>
              </a:rPr>
              <a:t>——</a:t>
            </a:r>
            <a:r>
              <a:rPr lang="zh-CN" altLang="en-US" dirty="0"/>
              <a:t>概念、定义和使用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3.3  </a:t>
            </a:r>
            <a:r>
              <a:rPr lang="zh-CN" altLang="en-US" dirty="0"/>
              <a:t>数据输入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3.4  </a:t>
            </a:r>
            <a:r>
              <a:rPr lang="zh-CN" altLang="en-US" dirty="0"/>
              <a:t>关系表达式与逻辑表达式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3.5  </a:t>
            </a:r>
            <a:r>
              <a:rPr lang="zh-CN" altLang="en-US" u="sng" dirty="0">
                <a:solidFill>
                  <a:schemeClr val="accent2"/>
                </a:solidFill>
              </a:rPr>
              <a:t>语句与控制结构</a:t>
            </a:r>
            <a:endParaRPr lang="zh-CN" altLang="en-US" u="sng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3.6  </a:t>
            </a:r>
            <a:r>
              <a:rPr lang="zh-CN" altLang="en-US" dirty="0"/>
              <a:t>条件语句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3.7  </a:t>
            </a:r>
            <a:r>
              <a:rPr lang="zh-CN" altLang="en-US" dirty="0"/>
              <a:t>循环语句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3.8  </a:t>
            </a:r>
            <a:r>
              <a:rPr lang="zh-CN" altLang="en-US" dirty="0"/>
              <a:t>程序动态除错方法（一）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4754" name="文本框 74753"/>
          <p:cNvSpPr txBox="1"/>
          <p:nvPr/>
        </p:nvSpPr>
        <p:spPr>
          <a:xfrm>
            <a:off x="304800" y="115888"/>
            <a:ext cx="88392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74675" indent="-574675" algn="l">
              <a:spcBef>
                <a:spcPct val="50000"/>
              </a:spcBef>
            </a:pPr>
            <a:r>
              <a:rPr lang="zh-CN" altLang="en-US" sz="3200" dirty="0">
                <a:latin typeface="Cambria" panose="02040503050406030204" pitchFamily="18" charset="0"/>
              </a:rPr>
              <a:t>建议书写格式</a:t>
            </a:r>
            <a:endParaRPr lang="zh-CN" altLang="en-US" sz="3200" dirty="0">
              <a:latin typeface="Cambria" panose="02040503050406030204" pitchFamily="18" charset="0"/>
            </a:endParaRPr>
          </a:p>
          <a:p>
            <a:pPr marL="574675" indent="-574675" algn="just" eaLnBrk="0" hangingPunct="0"/>
            <a:r>
              <a:rPr lang="en-US" altLang="zh-CN" sz="2800">
                <a:latin typeface="Cambria" panose="02040503050406030204" pitchFamily="18" charset="0"/>
              </a:rPr>
              <a:t>(1)	if (</a:t>
            </a:r>
            <a:r>
              <a:rPr lang="zh-CN" altLang="en-US" sz="2800">
                <a:latin typeface="Cambria" panose="02040503050406030204" pitchFamily="18" charset="0"/>
              </a:rPr>
              <a:t>条件</a:t>
            </a:r>
            <a:r>
              <a:rPr lang="en-US" altLang="zh-CN" sz="2800">
                <a:latin typeface="Cambria" panose="02040503050406030204" pitchFamily="18" charset="0"/>
              </a:rPr>
              <a:t>)</a:t>
            </a:r>
            <a:endParaRPr lang="en-US" altLang="zh-CN" sz="2800">
              <a:latin typeface="Cambria" panose="02040503050406030204" pitchFamily="18" charset="0"/>
            </a:endParaRPr>
          </a:p>
          <a:p>
            <a:pPr marL="574675" indent="-574675" algn="just" eaLnBrk="0" hangingPunct="0"/>
            <a:r>
              <a:rPr lang="en-US" altLang="zh-CN" sz="2800" dirty="0">
                <a:latin typeface="Cambria" panose="02040503050406030204" pitchFamily="18" charset="0"/>
              </a:rPr>
              <a:t>		</a:t>
            </a:r>
            <a:r>
              <a:rPr lang="zh-CN" altLang="en-US" sz="2800" dirty="0">
                <a:latin typeface="Cambria" panose="02040503050406030204" pitchFamily="18" charset="0"/>
              </a:rPr>
              <a:t>单条语句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marL="574675" indent="-574675" algn="just" eaLnBrk="0" hangingPunct="0"/>
            <a:r>
              <a:rPr lang="zh-CN" altLang="en-US" sz="2800">
                <a:latin typeface="Cambria" panose="02040503050406030204" pitchFamily="18" charset="0"/>
              </a:rPr>
              <a:t>	</a:t>
            </a:r>
            <a:r>
              <a:rPr lang="en-US" altLang="zh-CN" sz="2800">
                <a:latin typeface="Cambria" panose="02040503050406030204" pitchFamily="18" charset="0"/>
              </a:rPr>
              <a:t>else</a:t>
            </a:r>
            <a:endParaRPr lang="en-US" altLang="zh-CN" sz="2800">
              <a:latin typeface="Cambria" panose="02040503050406030204" pitchFamily="18" charset="0"/>
            </a:endParaRPr>
          </a:p>
          <a:p>
            <a:pPr marL="574675" indent="-574675" algn="just" eaLnBrk="0" hangingPunct="0"/>
            <a:r>
              <a:rPr lang="en-US" altLang="zh-CN" sz="2800" dirty="0">
                <a:latin typeface="Cambria" panose="02040503050406030204" pitchFamily="18" charset="0"/>
              </a:rPr>
              <a:t>		</a:t>
            </a:r>
            <a:r>
              <a:rPr lang="zh-CN" altLang="en-US" sz="2800" dirty="0">
                <a:latin typeface="Cambria" panose="02040503050406030204" pitchFamily="18" charset="0"/>
              </a:rPr>
              <a:t>单条语句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4755" name="文本框 74754"/>
          <p:cNvSpPr txBox="1"/>
          <p:nvPr/>
        </p:nvSpPr>
        <p:spPr>
          <a:xfrm>
            <a:off x="323850" y="2420938"/>
            <a:ext cx="85232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sz="2800">
                <a:latin typeface="Cambria" panose="02040503050406030204" pitchFamily="18" charset="0"/>
              </a:rPr>
              <a:t>(2) </a:t>
            </a:r>
            <a:r>
              <a:rPr lang="zh-CN" altLang="en-US" sz="2800" dirty="0">
                <a:latin typeface="Cambria" panose="02040503050406030204" pitchFamily="18" charset="0"/>
              </a:rPr>
              <a:t>当“语句” 为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复合语句</a:t>
            </a:r>
            <a:r>
              <a:rPr lang="zh-CN" altLang="en-US" sz="2800" dirty="0">
                <a:latin typeface="Cambria" panose="02040503050406030204" pitchFamily="18" charset="0"/>
              </a:rPr>
              <a:t>时，常用写法有两种：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5781" name="文本框 75780"/>
          <p:cNvSpPr txBox="1"/>
          <p:nvPr/>
        </p:nvSpPr>
        <p:spPr>
          <a:xfrm>
            <a:off x="395288" y="2989263"/>
            <a:ext cx="3960812" cy="193802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l"/>
            <a:r>
              <a:rPr lang="en-US" altLang="zh-CN">
                <a:latin typeface="Cambria" panose="02040503050406030204" pitchFamily="18" charset="0"/>
              </a:rPr>
              <a:t>if (</a:t>
            </a:r>
            <a:r>
              <a:rPr lang="zh-CN" altLang="en-US">
                <a:latin typeface="Cambria" panose="02040503050406030204" pitchFamily="18" charset="0"/>
              </a:rPr>
              <a:t>条件</a:t>
            </a:r>
            <a:r>
              <a:rPr lang="en-US" altLang="zh-CN">
                <a:latin typeface="Cambria" panose="02040503050406030204" pitchFamily="18" charset="0"/>
              </a:rPr>
              <a:t>)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{</a:t>
            </a:r>
            <a:endParaRPr lang="en-US" altLang="zh-CN">
              <a:latin typeface="Cambria" panose="02040503050406030204" pitchFamily="18" charset="0"/>
            </a:endParaRPr>
          </a:p>
          <a:p>
            <a:pPr algn="l"/>
            <a:r>
              <a:rPr lang="en-US" altLang="zh-CN" err="1">
                <a:latin typeface="Cambria" panose="02040503050406030204" pitchFamily="18" charset="0"/>
                <a:sym typeface="+mn-ea"/>
              </a:rPr>
              <a:t>      </a:t>
            </a:r>
            <a:r>
              <a:rPr lang="zh-CN" altLang="en-US" err="1">
                <a:latin typeface="Cambria" panose="02040503050406030204" pitchFamily="18" charset="0"/>
                <a:sym typeface="+mn-ea"/>
              </a:rPr>
              <a:t>多条</a:t>
            </a:r>
            <a:r>
              <a:rPr lang="zh-CN" altLang="en-US" err="1">
                <a:latin typeface="Cambria" panose="02040503050406030204" pitchFamily="18" charset="0"/>
                <a:sym typeface="+mn-ea"/>
              </a:rPr>
              <a:t>语句</a:t>
            </a:r>
            <a:endParaRPr lang="en-US" altLang="zh-CN">
              <a:latin typeface="Cambria" panose="02040503050406030204" pitchFamily="18" charset="0"/>
            </a:endParaRPr>
          </a:p>
          <a:p>
            <a:pPr algn="l"/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} </a:t>
            </a:r>
            <a:r>
              <a:rPr lang="en-US" altLang="zh-CN">
                <a:latin typeface="Cambria" panose="02040503050406030204" pitchFamily="18" charset="0"/>
              </a:rPr>
              <a:t>else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{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err="1">
                <a:latin typeface="Cambria" panose="02040503050406030204" pitchFamily="18" charset="0"/>
                <a:sym typeface="+mn-ea"/>
              </a:rPr>
              <a:t>      </a:t>
            </a:r>
            <a:r>
              <a:rPr lang="zh-CN" altLang="en-US" err="1">
                <a:latin typeface="Cambria" panose="02040503050406030204" pitchFamily="18" charset="0"/>
                <a:sym typeface="+mn-ea"/>
              </a:rPr>
              <a:t>多条</a:t>
            </a:r>
            <a:r>
              <a:rPr lang="zh-CN" altLang="en-US" err="1">
                <a:latin typeface="Cambria" panose="02040503050406030204" pitchFamily="18" charset="0"/>
                <a:sym typeface="+mn-ea"/>
              </a:rPr>
              <a:t>语句</a:t>
            </a:r>
            <a:endParaRPr lang="en-US" altLang="zh-CN">
              <a:latin typeface="Cambria" panose="02040503050406030204" pitchFamily="18" charset="0"/>
            </a:endParaRPr>
          </a:p>
          <a:p>
            <a:pPr algn="l"/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}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75782" name="文本框 75781"/>
          <p:cNvSpPr txBox="1"/>
          <p:nvPr/>
        </p:nvSpPr>
        <p:spPr>
          <a:xfrm>
            <a:off x="4859338" y="2989263"/>
            <a:ext cx="3889375" cy="304609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l"/>
            <a:r>
              <a:rPr lang="en-US" altLang="zh-CN">
                <a:latin typeface="Cambria" panose="02040503050406030204" pitchFamily="18" charset="0"/>
              </a:rPr>
              <a:t>if (XXXXXX)</a:t>
            </a:r>
            <a:endParaRPr lang="en-US" altLang="zh-CN">
              <a:latin typeface="Cambria" panose="02040503050406030204" pitchFamily="18" charset="0"/>
            </a:endParaRPr>
          </a:p>
          <a:p>
            <a:pPr algn="l"/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{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 err="1">
                <a:latin typeface="Cambria" panose="02040503050406030204" pitchFamily="18" charset="0"/>
              </a:rPr>
              <a:t>      </a:t>
            </a:r>
            <a:r>
              <a:rPr lang="zh-CN" altLang="en-US" err="1">
                <a:latin typeface="Cambria" panose="02040503050406030204" pitchFamily="18" charset="0"/>
              </a:rPr>
              <a:t>多条</a:t>
            </a:r>
            <a:r>
              <a:rPr lang="zh-CN" altLang="en-US" err="1">
                <a:latin typeface="Cambria" panose="02040503050406030204" pitchFamily="18" charset="0"/>
                <a:sym typeface="+mn-ea"/>
              </a:rPr>
              <a:t>语句</a:t>
            </a:r>
            <a:endParaRPr lang="en-US" altLang="zh-CN">
              <a:latin typeface="Cambria" panose="02040503050406030204" pitchFamily="18" charset="0"/>
            </a:endParaRPr>
          </a:p>
          <a:p>
            <a:pPr algn="l"/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}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l"/>
            <a:r>
              <a:rPr lang="en-US" altLang="zh-CN">
                <a:latin typeface="Cambria" panose="02040503050406030204" pitchFamily="18" charset="0"/>
              </a:rPr>
              <a:t>else</a:t>
            </a:r>
            <a:endParaRPr lang="en-US" altLang="zh-CN">
              <a:latin typeface="Cambria" panose="02040503050406030204" pitchFamily="18" charset="0"/>
            </a:endParaRPr>
          </a:p>
          <a:p>
            <a:pPr algn="l"/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{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indent="457200" algn="l"/>
            <a:r>
              <a:rPr lang="zh-CN" altLang="en-US" err="1">
                <a:latin typeface="Cambria" panose="02040503050406030204" pitchFamily="18" charset="0"/>
                <a:sym typeface="+mn-ea"/>
              </a:rPr>
              <a:t>多条</a:t>
            </a:r>
            <a:r>
              <a:rPr lang="zh-CN" altLang="en-US" err="1">
                <a:latin typeface="Cambria" panose="02040503050406030204" pitchFamily="18" charset="0"/>
                <a:sym typeface="+mn-ea"/>
              </a:rPr>
              <a:t>语句</a:t>
            </a:r>
            <a:endParaRPr lang="en-US" altLang="zh-CN">
              <a:latin typeface="Cambria" panose="02040503050406030204" pitchFamily="18" charset="0"/>
            </a:endParaRPr>
          </a:p>
          <a:p>
            <a:pPr algn="l"/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}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" y="5373370"/>
            <a:ext cx="4040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结构清晰，行数较少，推荐！</a:t>
            </a:r>
            <a:endParaRPr lang="zh-CN" altLang="en-US"/>
          </a:p>
        </p:txBody>
      </p:sp>
      <p:sp>
        <p:nvSpPr>
          <p:cNvPr id="2" name="上箭头 1"/>
          <p:cNvSpPr/>
          <p:nvPr/>
        </p:nvSpPr>
        <p:spPr>
          <a:xfrm>
            <a:off x="1547495" y="5013325"/>
            <a:ext cx="504190" cy="360045"/>
          </a:xfrm>
          <a:prstGeom prst="upArrow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zh-CN" altLang="en-US">
                <a:sym typeface="+mn-ea"/>
              </a:rPr>
              <a:t>从语义上来说，</a:t>
            </a:r>
            <a:r>
              <a:rPr lang="en-US" altLang="zh-CN">
                <a:sym typeface="+mn-ea"/>
              </a:rPr>
              <a:t>C /C++</a:t>
            </a:r>
            <a:r>
              <a:rPr lang="zh-CN" altLang="en-US">
                <a:sym typeface="+mn-ea"/>
              </a:rPr>
              <a:t>是格式自由的，对源代码的缩进排版格式并无强制性要求。</a:t>
            </a:r>
            <a:endParaRPr lang="zh-CN" altLang="en-US"/>
          </a:p>
          <a:p>
            <a:pPr algn="just"/>
            <a:r>
              <a:rPr lang="zh-CN" altLang="en-US">
                <a:sym typeface="+mn-ea"/>
              </a:rPr>
              <a:t>但是，从实践上来说，我们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应该尽可能遵循的排版缩进格式</a:t>
            </a:r>
            <a:r>
              <a:rPr lang="zh-CN" altLang="en-US">
                <a:sym typeface="+mn-ea"/>
              </a:rPr>
              <a:t>，以便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让排版缩进格式能明显地表示出程序的逻辑结构</a:t>
            </a:r>
            <a:r>
              <a:rPr lang="zh-CN" altLang="en-US">
                <a:sym typeface="+mn-ea"/>
              </a:rPr>
              <a:t>，从而方便自己能准确无误地把握程序的逻辑。</a:t>
            </a:r>
            <a:endParaRPr lang="zh-CN" altLang="en-US"/>
          </a:p>
          <a:p>
            <a:pPr algn="just"/>
            <a:endParaRPr lang="zh-CN" altLang="en-US"/>
          </a:p>
          <a:p>
            <a:pPr algn="just"/>
            <a:r>
              <a:rPr lang="zh-CN" altLang="en-US">
                <a:sym typeface="+mn-ea"/>
              </a:rPr>
              <a:t>小龙</a:t>
            </a:r>
            <a:r>
              <a:rPr lang="en-US" altLang="zh-CN">
                <a:sym typeface="+mn-ea"/>
              </a:rPr>
              <a:t>Dev-C++ </a:t>
            </a:r>
            <a:r>
              <a:rPr lang="zh-CN" altLang="en-US">
                <a:sym typeface="+mn-ea"/>
              </a:rPr>
              <a:t>会在用户保存源程序文件时自动整理源代码的缩进排版格式。对初学者很有帮助。</a:t>
            </a:r>
            <a:endParaRPr lang="zh-CN" altLang="en-US"/>
          </a:p>
          <a:p>
            <a:pPr algn="just"/>
            <a:r>
              <a:rPr lang="zh-CN" altLang="en-US">
                <a:sym typeface="+mn-ea"/>
              </a:rPr>
              <a:t>但是初学者应该注意自己写出标准的缩进排版格式为好。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7074" name="标题 38707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3.6.3 if </a:t>
            </a:r>
            <a:r>
              <a:rPr lang="zh-CN" altLang="en-US" dirty="0"/>
              <a:t>语句的优化</a:t>
            </a:r>
            <a:endParaRPr lang="zh-CN" altLang="en-US" dirty="0"/>
          </a:p>
        </p:txBody>
      </p:sp>
      <p:sp>
        <p:nvSpPr>
          <p:cNvPr id="387075" name="文本占位符 387074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07375" cy="4321175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dirty="0"/>
              <a:t>在实际编程中，常常需要对多种条件进行判断并作相应的处理，这时通常有必要</a:t>
            </a:r>
            <a:r>
              <a:rPr lang="zh-CN" altLang="en-US" dirty="0">
                <a:solidFill>
                  <a:schemeClr val="accent2"/>
                </a:solidFill>
              </a:rPr>
              <a:t>对条件进行分析思考，以便对条件语句进行优化</a:t>
            </a:r>
            <a:r>
              <a:rPr lang="zh-CN" altLang="en-US" dirty="0"/>
              <a:t>，可以使程序写得更简洁。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dirty="0"/>
              <a:t>【例</a:t>
            </a:r>
            <a:r>
              <a:rPr lang="en-US" altLang="zh-CN" dirty="0"/>
              <a:t>3-13</a:t>
            </a:r>
            <a:r>
              <a:rPr lang="zh-CN" altLang="en-US" dirty="0"/>
              <a:t>】现行的公历规定有</a:t>
            </a:r>
            <a:r>
              <a:rPr lang="zh-CN" altLang="en-US" dirty="0">
                <a:solidFill>
                  <a:schemeClr val="accent2"/>
                </a:solidFill>
              </a:rPr>
              <a:t>平年</a:t>
            </a:r>
            <a:r>
              <a:rPr lang="zh-CN" altLang="en-US" dirty="0"/>
              <a:t>（每年</a:t>
            </a:r>
            <a:r>
              <a:rPr lang="en-US" altLang="zh-CN" dirty="0"/>
              <a:t>365</a:t>
            </a:r>
            <a:r>
              <a:rPr lang="zh-CN" altLang="en-US" dirty="0"/>
              <a:t>日）和</a:t>
            </a:r>
            <a:r>
              <a:rPr lang="zh-CN" altLang="en-US" dirty="0">
                <a:solidFill>
                  <a:schemeClr val="accent4"/>
                </a:solidFill>
              </a:rPr>
              <a:t>闰年</a:t>
            </a:r>
            <a:r>
              <a:rPr lang="zh-CN" altLang="en-US" dirty="0"/>
              <a:t>（每年</a:t>
            </a:r>
            <a:r>
              <a:rPr lang="en-US" altLang="zh-CN" dirty="0"/>
              <a:t>366</a:t>
            </a:r>
            <a:r>
              <a:rPr lang="zh-CN" altLang="en-US" dirty="0"/>
              <a:t>日</a:t>
            </a:r>
            <a:r>
              <a:rPr lang="en-US" altLang="zh-CN" dirty="0"/>
              <a:t> </a:t>
            </a:r>
            <a:r>
              <a:rPr lang="zh-CN" altLang="en-US" dirty="0"/>
              <a:t>）：年份为非整百数的，能被</a:t>
            </a:r>
            <a:r>
              <a:rPr lang="en-US" altLang="zh-CN" dirty="0"/>
              <a:t>4</a:t>
            </a:r>
            <a:r>
              <a:rPr lang="zh-CN" altLang="en-US" dirty="0"/>
              <a:t>整除的为闰年（例如</a:t>
            </a:r>
            <a:r>
              <a:rPr lang="en-US" altLang="zh-CN" dirty="0"/>
              <a:t>1908</a:t>
            </a:r>
            <a:r>
              <a:rPr lang="zh-CN" altLang="en-US" dirty="0"/>
              <a:t>、</a:t>
            </a:r>
            <a:r>
              <a:rPr lang="en-US" altLang="zh-CN" dirty="0"/>
              <a:t>2020</a:t>
            </a:r>
            <a:r>
              <a:rPr lang="zh-CN" altLang="en-US" dirty="0"/>
              <a:t>）；年份为整百数的，要能被</a:t>
            </a:r>
            <a:r>
              <a:rPr lang="en-US" altLang="zh-CN" dirty="0"/>
              <a:t>400</a:t>
            </a:r>
            <a:r>
              <a:rPr lang="zh-CN" altLang="en-US" dirty="0"/>
              <a:t>整除才是闰年（例如</a:t>
            </a:r>
            <a:r>
              <a:rPr lang="en-US" altLang="zh-CN" dirty="0"/>
              <a:t>1600</a:t>
            </a:r>
            <a:r>
              <a:rPr lang="zh-CN" altLang="en-US" dirty="0"/>
              <a:t>、</a:t>
            </a:r>
            <a:r>
              <a:rPr lang="en-US" altLang="zh-CN" dirty="0"/>
              <a:t>2000</a:t>
            </a:r>
            <a:r>
              <a:rPr lang="zh-CN" altLang="en-US" dirty="0"/>
              <a:t>）。请编写程序，由用户输入一个年份，判断是否闰年。</a:t>
            </a:r>
            <a:endParaRPr lang="zh-CN" altLang="en-US" dirty="0"/>
          </a:p>
        </p:txBody>
      </p:sp>
      <p:sp>
        <p:nvSpPr>
          <p:cNvPr id="387086" name="矩形 387085"/>
          <p:cNvSpPr/>
          <p:nvPr/>
        </p:nvSpPr>
        <p:spPr>
          <a:xfrm>
            <a:off x="4356100" y="908050"/>
            <a:ext cx="4465638" cy="10842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if (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条件</a:t>
            </a: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) 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endParaRPr lang="zh-CN" altLang="en-US" sz="2800" b="1" dirty="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if (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条件</a:t>
            </a: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) 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sz="2800" b="1">
                <a:solidFill>
                  <a:schemeClr val="hlink"/>
                </a:solidFill>
                <a:latin typeface="Cambria" panose="02040503050406030204" pitchFamily="18" charset="0"/>
              </a:rPr>
              <a:t>1</a:t>
            </a: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 else 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sz="2800" b="1">
                <a:solidFill>
                  <a:schemeClr val="hlink"/>
                </a:solidFill>
                <a:latin typeface="Cambria" panose="02040503050406030204" pitchFamily="18" charset="0"/>
              </a:rPr>
              <a:t>2</a:t>
            </a:r>
            <a:endParaRPr lang="en-US" altLang="zh-CN" sz="2800" b="1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8099" name="文本占位符 388098"/>
          <p:cNvSpPr>
            <a:spLocks noGrp="1"/>
          </p:cNvSpPr>
          <p:nvPr>
            <p:ph type="body" idx="1"/>
          </p:nvPr>
        </p:nvSpPr>
        <p:spPr>
          <a:xfrm>
            <a:off x="468630" y="321310"/>
            <a:ext cx="8207375" cy="6203315"/>
          </a:xfrm>
        </p:spPr>
        <p:txBody>
          <a:bodyPr/>
          <a:p>
            <a:pPr marL="0" indent="0">
              <a:lnSpc>
                <a:spcPct val="100000"/>
              </a:lnSpc>
              <a:spcBef>
                <a:spcPct val="10000"/>
              </a:spcBef>
              <a:buNone/>
            </a:pP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科普知识：</a:t>
            </a:r>
            <a:endParaRPr lang="zh-CN" altLang="en-US" sz="22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地球自转一周为一日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，人类生活习惯于以 </a:t>
            </a:r>
            <a:r>
              <a:rPr lang="zh-CN" altLang="en-US" sz="22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为单位。</a:t>
            </a:r>
            <a:endParaRPr lang="zh-CN" altLang="en-US" sz="22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地球绕太阳公转一周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叫做一</a:t>
            </a:r>
            <a:r>
              <a:rPr lang="zh-CN" altLang="en-US" sz="22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回归年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，严格的天文观测表明，一回归年长 </a:t>
            </a:r>
            <a:r>
              <a:rPr lang="en-US" altLang="zh-CN" sz="22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365.2422 </a:t>
            </a:r>
            <a:r>
              <a:rPr lang="zh-CN" altLang="en-US" sz="22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（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365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5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时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48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分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46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秒）。</a:t>
            </a:r>
            <a:endParaRPr lang="zh-CN" altLang="en-US" sz="22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为了既使人类能方便地以 日 为单位生活，又能使长期的历法不产生混乱，现行公历（由教皇格列高利十三世于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1582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年颁行）规定有平年和闰年。计算方法如下：</a:t>
            </a:r>
            <a:endParaRPr lang="zh-CN" altLang="en-US" sz="22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平年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一年有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365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日，比回归年短 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0.2422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日，四年共短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0.9688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日；</a:t>
            </a:r>
            <a:endParaRPr lang="zh-CN" altLang="en-US" sz="22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每四年增加一日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，这一年有 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366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日，就是</a:t>
            </a:r>
            <a:r>
              <a:rPr lang="zh-CN" altLang="en-US" sz="22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闰年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。</a:t>
            </a:r>
            <a:endParaRPr lang="zh-CN" altLang="en-US" sz="22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但四年增加一日比四个回归年又多 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0.0312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日，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400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年后将多 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3.12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日，故在 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400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年中少设 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3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个闰年，也就是在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400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年中只设 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97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个闰年，这样公历年的平均长度与回归年就非常近似了（每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400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年多出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0.12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日，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400*8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年才多出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1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日）。</a:t>
            </a:r>
            <a:endParaRPr lang="zh-CN" altLang="en-US" sz="22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由此规定：</a:t>
            </a:r>
            <a:r>
              <a:rPr lang="zh-CN" altLang="en-US" sz="2200" dirty="0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年份是整百数的必须是</a:t>
            </a:r>
            <a:r>
              <a:rPr lang="en-US" altLang="zh-CN" sz="2200" dirty="0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400 </a:t>
            </a:r>
            <a:r>
              <a:rPr lang="zh-CN" altLang="en-US" sz="2200" dirty="0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的倍数才是闰年。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例如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2000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年是闰年，而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1900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年、</a:t>
            </a:r>
            <a:r>
              <a:rPr lang="en-US" altLang="zh-CN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2100 </a:t>
            </a:r>
            <a:r>
              <a:rPr lang="zh-CN" altLang="en-US" sz="22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年就不是闰年。</a:t>
            </a:r>
            <a:endParaRPr lang="zh-CN" altLang="en-US" sz="22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95267" name="文本占位符 395266"/>
          <p:cNvSpPr>
            <a:spLocks noGrp="1"/>
          </p:cNvSpPr>
          <p:nvPr>
            <p:ph type="body" idx="1"/>
          </p:nvPr>
        </p:nvSpPr>
        <p:spPr>
          <a:xfrm>
            <a:off x="468630" y="333375"/>
            <a:ext cx="8207375" cy="6430010"/>
          </a:xfrm>
        </p:spPr>
        <p:txBody>
          <a:bodyPr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初步分析是否为闰年可以按照如下逻辑判断：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）年份不能被</a:t>
            </a:r>
            <a:r>
              <a:rPr lang="en-US" altLang="zh-CN" sz="2400" dirty="0"/>
              <a:t> 100 </a:t>
            </a:r>
            <a:r>
              <a:rPr lang="zh-CN" altLang="en-US" sz="2400" dirty="0"/>
              <a:t>整除的，如果能被</a:t>
            </a:r>
            <a:r>
              <a:rPr lang="en-US" altLang="zh-CN" sz="2400" dirty="0"/>
              <a:t> 4 </a:t>
            </a:r>
            <a:r>
              <a:rPr lang="zh-CN" altLang="en-US" sz="2400" dirty="0"/>
              <a:t>整除，就是闰年；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）年份能被</a:t>
            </a:r>
            <a:r>
              <a:rPr lang="en-US" altLang="zh-CN" sz="2400" dirty="0"/>
              <a:t> 100 </a:t>
            </a:r>
            <a:r>
              <a:rPr lang="zh-CN" altLang="en-US" sz="2400" dirty="0"/>
              <a:t>整除的，被</a:t>
            </a:r>
            <a:r>
              <a:rPr lang="en-US" altLang="zh-CN" sz="2400" dirty="0"/>
              <a:t> 400 </a:t>
            </a:r>
            <a:r>
              <a:rPr lang="zh-CN" altLang="en-US" sz="2400" dirty="0"/>
              <a:t>整除才是闰年。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main() {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    int</a:t>
            </a:r>
            <a:r>
              <a:rPr lang="en-US" altLang="zh-CN" sz="2000">
                <a:solidFill>
                  <a:schemeClr val="folHlink"/>
                </a:solidFill>
              </a:rPr>
              <a:t> year, </a:t>
            </a:r>
            <a:r>
              <a:rPr lang="en-US" altLang="zh-CN" sz="2000" err="1">
                <a:solidFill>
                  <a:schemeClr val="hlink"/>
                </a:solidFill>
              </a:rPr>
              <a:t>leapyear</a:t>
            </a:r>
            <a:r>
              <a:rPr lang="en-US" altLang="zh-CN" sz="2000">
                <a:solidFill>
                  <a:schemeClr val="folHlink"/>
                </a:solidFill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    cout</a:t>
            </a:r>
            <a:r>
              <a:rPr lang="en-US" altLang="zh-CN" sz="2000">
                <a:solidFill>
                  <a:schemeClr val="folHlink"/>
                </a:solidFill>
              </a:rPr>
              <a:t> &lt;&lt; "please input a year: ";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    cin</a:t>
            </a:r>
            <a:r>
              <a:rPr lang="en-US" altLang="zh-CN" sz="2000">
                <a:solidFill>
                  <a:schemeClr val="folHlink"/>
                </a:solidFill>
              </a:rPr>
              <a:t> &gt;&gt; year;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</a:t>
            </a:r>
            <a:r>
              <a:rPr lang="en-US" altLang="zh-CN" sz="2000">
                <a:solidFill>
                  <a:schemeClr val="accent2"/>
                </a:solidFill>
              </a:rPr>
              <a:t>if (year % 100 != 0)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hlink"/>
                </a:solidFill>
              </a:rPr>
              <a:t>        if (year % 4 == 0)  //</a:t>
            </a:r>
            <a:r>
              <a:rPr lang="zh-CN" altLang="en-US" sz="2000" dirty="0">
                <a:solidFill>
                  <a:schemeClr val="accent2"/>
                </a:solidFill>
              </a:rPr>
              <a:t>不能被</a:t>
            </a:r>
            <a:r>
              <a:rPr lang="en-US" altLang="zh-CN" sz="2000" dirty="0">
                <a:solidFill>
                  <a:schemeClr val="accent2"/>
                </a:solidFill>
              </a:rPr>
              <a:t>100</a:t>
            </a:r>
            <a:r>
              <a:rPr lang="zh-CN" altLang="en-US" sz="2000" dirty="0">
                <a:solidFill>
                  <a:schemeClr val="accent2"/>
                </a:solidFill>
              </a:rPr>
              <a:t>整除</a:t>
            </a:r>
            <a:r>
              <a:rPr lang="zh-CN" altLang="en-US" sz="2000" dirty="0">
                <a:solidFill>
                  <a:schemeClr val="hlink"/>
                </a:solidFill>
              </a:rPr>
              <a:t>，且能被</a:t>
            </a:r>
            <a:r>
              <a:rPr lang="en-US" altLang="zh-CN" sz="2000" dirty="0">
                <a:solidFill>
                  <a:schemeClr val="hlink"/>
                </a:solidFill>
              </a:rPr>
              <a:t>4</a:t>
            </a:r>
            <a:r>
              <a:rPr lang="zh-CN" altLang="en-US" sz="2000" dirty="0">
                <a:solidFill>
                  <a:schemeClr val="hlink"/>
                </a:solidFill>
              </a:rPr>
              <a:t>整除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err="1">
                <a:solidFill>
                  <a:schemeClr val="hlink"/>
                </a:solidFill>
              </a:rPr>
              <a:t>            </a:t>
            </a:r>
            <a:r>
              <a:rPr lang="en-US" altLang="zh-CN" sz="2000" err="1">
                <a:solidFill>
                  <a:schemeClr val="hlink"/>
                </a:solidFill>
              </a:rPr>
              <a:t>leapyear</a:t>
            </a:r>
            <a:r>
              <a:rPr lang="en-US" altLang="zh-CN" sz="2000">
                <a:solidFill>
                  <a:schemeClr val="hlink"/>
                </a:solidFill>
              </a:rPr>
              <a:t> = 1;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   else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err="1">
                <a:solidFill>
                  <a:schemeClr val="hlink"/>
                </a:solidFill>
              </a:rPr>
              <a:t>            leapyear</a:t>
            </a:r>
            <a:r>
              <a:rPr lang="en-US" altLang="zh-CN" sz="2000">
                <a:solidFill>
                  <a:schemeClr val="hlink"/>
                </a:solidFill>
              </a:rPr>
              <a:t> = 0;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</a:t>
            </a:r>
            <a:r>
              <a:rPr lang="en-US" altLang="zh-CN" sz="2000">
                <a:solidFill>
                  <a:schemeClr val="accent2"/>
                </a:solidFill>
              </a:rPr>
              <a:t>else</a:t>
            </a:r>
            <a:r>
              <a:rPr lang="en-US" altLang="zh-CN" sz="2000">
                <a:solidFill>
                  <a:schemeClr val="hlink"/>
                </a:solidFill>
              </a:rPr>
              <a:t> if (year % </a:t>
            </a:r>
            <a:r>
              <a:rPr lang="en-US" altLang="zh-CN" sz="2000">
                <a:solidFill>
                  <a:schemeClr val="accent4"/>
                </a:solidFill>
              </a:rPr>
              <a:t>400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</a:rPr>
              <a:t>== 0)  //</a:t>
            </a:r>
            <a:r>
              <a:rPr lang="zh-CN" altLang="en-US" sz="2000" dirty="0">
                <a:solidFill>
                  <a:schemeClr val="accent2"/>
                </a:solidFill>
              </a:rPr>
              <a:t>能被</a:t>
            </a:r>
            <a:r>
              <a:rPr lang="en-US" altLang="zh-CN" sz="2000" dirty="0">
                <a:solidFill>
                  <a:schemeClr val="accent2"/>
                </a:solidFill>
              </a:rPr>
              <a:t>100</a:t>
            </a:r>
            <a:r>
              <a:rPr lang="zh-CN" altLang="en-US" sz="2000" dirty="0">
                <a:solidFill>
                  <a:schemeClr val="accent2"/>
                </a:solidFill>
              </a:rPr>
              <a:t>整除</a:t>
            </a:r>
            <a:r>
              <a:rPr lang="zh-CN" altLang="en-US" sz="2000" dirty="0">
                <a:solidFill>
                  <a:schemeClr val="hlink"/>
                </a:solidFill>
              </a:rPr>
              <a:t>，且能被</a:t>
            </a:r>
            <a:r>
              <a:rPr lang="en-US" altLang="zh-CN" sz="2000" dirty="0">
                <a:solidFill>
                  <a:schemeClr val="hlink"/>
                </a:solidFill>
              </a:rPr>
              <a:t>400</a:t>
            </a:r>
            <a:r>
              <a:rPr lang="zh-CN" altLang="en-US" sz="2000" dirty="0">
                <a:solidFill>
                  <a:schemeClr val="hlink"/>
                </a:solidFill>
              </a:rPr>
              <a:t>整除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err="1">
                <a:solidFill>
                  <a:schemeClr val="hlink"/>
                </a:solidFill>
              </a:rPr>
              <a:t>        </a:t>
            </a:r>
            <a:r>
              <a:rPr lang="en-US" altLang="zh-CN" sz="2000" err="1">
                <a:solidFill>
                  <a:schemeClr val="hlink"/>
                </a:solidFill>
              </a:rPr>
              <a:t>leapyear</a:t>
            </a:r>
            <a:r>
              <a:rPr lang="en-US" altLang="zh-CN" sz="2000">
                <a:solidFill>
                  <a:schemeClr val="hlink"/>
                </a:solidFill>
              </a:rPr>
              <a:t> =1;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else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err="1">
                <a:solidFill>
                  <a:schemeClr val="hlink"/>
                </a:solidFill>
              </a:rPr>
              <a:t>        leapyear</a:t>
            </a:r>
            <a:r>
              <a:rPr lang="en-US" altLang="zh-CN" sz="2000">
                <a:solidFill>
                  <a:schemeClr val="hlink"/>
                </a:solidFill>
              </a:rPr>
              <a:t> = 0;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000" err="1">
                <a:solidFill>
                  <a:schemeClr val="hlink"/>
                </a:solidFill>
              </a:rPr>
              <a:t>if (leapyear</a:t>
            </a:r>
            <a:r>
              <a:rPr lang="en-US" altLang="zh-CN" sz="2000">
                <a:solidFill>
                  <a:schemeClr val="hlink"/>
                </a:solidFill>
              </a:rPr>
              <a:t> ==1)</a:t>
            </a:r>
            <a:r>
              <a:rPr lang="en-US" altLang="zh-CN" sz="2000" err="1">
                <a:solidFill>
                  <a:schemeClr val="folHlink"/>
                </a:solidFill>
              </a:rPr>
              <a:t>  cout</a:t>
            </a:r>
            <a:r>
              <a:rPr lang="en-US" altLang="zh-CN" sz="2000" dirty="0">
                <a:solidFill>
                  <a:schemeClr val="folHlink"/>
                </a:solidFill>
              </a:rPr>
              <a:t> &lt;&lt; year &lt;&lt; " </a:t>
            </a:r>
            <a:r>
              <a:rPr lang="zh-CN" altLang="en-US" sz="2000" dirty="0">
                <a:solidFill>
                  <a:schemeClr val="folHlink"/>
                </a:solidFill>
              </a:rPr>
              <a:t>是闰年</a:t>
            </a:r>
            <a:r>
              <a:rPr lang="en-US" altLang="zh-CN" sz="2000" err="1">
                <a:solidFill>
                  <a:schemeClr val="folHlink"/>
                </a:solidFill>
              </a:rPr>
              <a:t>" &lt;&lt; endl</a:t>
            </a:r>
            <a:r>
              <a:rPr lang="en-US" altLang="zh-CN" sz="2000">
                <a:solidFill>
                  <a:schemeClr val="folHlink"/>
                </a:solidFill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    else  cout</a:t>
            </a:r>
            <a:r>
              <a:rPr lang="en-US" altLang="zh-CN" sz="2000" dirty="0">
                <a:solidFill>
                  <a:schemeClr val="folHlink"/>
                </a:solidFill>
              </a:rPr>
              <a:t> &lt;&lt; year &lt;&lt; " </a:t>
            </a:r>
            <a:r>
              <a:rPr lang="zh-CN" altLang="en-US" sz="2000" dirty="0">
                <a:solidFill>
                  <a:schemeClr val="folHlink"/>
                </a:solidFill>
              </a:rPr>
              <a:t>不是闰年</a:t>
            </a:r>
            <a:r>
              <a:rPr lang="en-US" altLang="zh-CN" sz="2000" err="1">
                <a:solidFill>
                  <a:schemeClr val="folHlink"/>
                </a:solidFill>
              </a:rPr>
              <a:t>" &lt;&lt; endl</a:t>
            </a:r>
            <a:r>
              <a:rPr lang="en-US" altLang="zh-CN" sz="2000">
                <a:solidFill>
                  <a:schemeClr val="folHlink"/>
                </a:solidFill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return 0;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folHlink"/>
                </a:solidFill>
              </a:rPr>
              <a:t>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745490" y="4218940"/>
            <a:ext cx="6570345" cy="1205230"/>
          </a:xfrm>
          <a:custGeom>
            <a:avLst/>
            <a:gdLst>
              <a:gd name="connsiteX0" fmla="*/ 804 w 10347"/>
              <a:gd name="connsiteY0" fmla="*/ 9 h 2396"/>
              <a:gd name="connsiteX1" fmla="*/ 10347 w 10347"/>
              <a:gd name="connsiteY1" fmla="*/ 0 h 2396"/>
              <a:gd name="connsiteX2" fmla="*/ 10347 w 10347"/>
              <a:gd name="connsiteY2" fmla="*/ 2396 h 2396"/>
              <a:gd name="connsiteX3" fmla="*/ 0 w 10347"/>
              <a:gd name="connsiteY3" fmla="*/ 2384 h 2396"/>
              <a:gd name="connsiteX4" fmla="*/ 0 w 10347"/>
              <a:gd name="connsiteY4" fmla="*/ 561 h 2396"/>
              <a:gd name="connsiteX5" fmla="*/ 767 w 10347"/>
              <a:gd name="connsiteY5" fmla="*/ 557 h 2396"/>
              <a:gd name="connsiteX6" fmla="*/ 782 w 10347"/>
              <a:gd name="connsiteY6" fmla="*/ 9 h 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47" h="2396">
                <a:moveTo>
                  <a:pt x="804" y="9"/>
                </a:moveTo>
                <a:lnTo>
                  <a:pt x="10347" y="0"/>
                </a:lnTo>
                <a:lnTo>
                  <a:pt x="10347" y="2396"/>
                </a:lnTo>
                <a:lnTo>
                  <a:pt x="0" y="2384"/>
                </a:lnTo>
                <a:lnTo>
                  <a:pt x="0" y="561"/>
                </a:lnTo>
                <a:lnTo>
                  <a:pt x="767" y="557"/>
                </a:lnTo>
                <a:lnTo>
                  <a:pt x="782" y="9"/>
                </a:lnTo>
              </a:path>
            </a:pathLst>
          </a:custGeom>
          <a:noFill/>
          <a:ln w="190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83895" y="2997200"/>
            <a:ext cx="6631940" cy="1223645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03800" y="2132965"/>
            <a:ext cx="32753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在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if </a:t>
            </a: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结构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的两个分支中分别嵌套了一个</a:t>
            </a:r>
            <a:r>
              <a:rPr lang="en-US" altLang="zh-CN">
                <a:solidFill>
                  <a:schemeClr val="accent4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if </a:t>
            </a:r>
            <a:r>
              <a:rPr lang="zh-CN" altLang="en-US">
                <a:solidFill>
                  <a:schemeClr val="accent4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结构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60185" y="5517515"/>
            <a:ext cx="2583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用</a:t>
            </a:r>
            <a:r>
              <a:rPr lang="en-US" altLang="zh-CN" sz="2000">
                <a:solidFill>
                  <a:schemeClr val="tx1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if </a:t>
            </a:r>
            <a:r>
              <a:rPr lang="zh-CN" altLang="en-US" sz="2000">
                <a:solidFill>
                  <a:schemeClr val="tx1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结构</a:t>
            </a:r>
            <a:r>
              <a:rPr lang="zh-CN" altLang="en-US" sz="20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进行输出</a:t>
            </a:r>
            <a:endParaRPr lang="zh-CN" altLang="en-US" sz="20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7" name="右大括号 6"/>
          <p:cNvSpPr/>
          <p:nvPr/>
        </p:nvSpPr>
        <p:spPr>
          <a:xfrm>
            <a:off x="6443980" y="5517515"/>
            <a:ext cx="144145" cy="431800"/>
          </a:xfrm>
          <a:prstGeom prst="rightBrace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96291" name="文本占位符 396290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仔细分析，可以改进为满足以下两个条件之一：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）能被</a:t>
            </a:r>
            <a:r>
              <a:rPr lang="en-US" altLang="zh-CN" sz="2400" dirty="0"/>
              <a:t> 4 </a:t>
            </a:r>
            <a:r>
              <a:rPr lang="zh-CN" altLang="en-US" sz="2400" dirty="0"/>
              <a:t>整除但不能被</a:t>
            </a:r>
            <a:r>
              <a:rPr lang="en-US" altLang="zh-CN" sz="2400" dirty="0"/>
              <a:t> 100 </a:t>
            </a:r>
            <a:r>
              <a:rPr lang="zh-CN" altLang="en-US" sz="2400" dirty="0"/>
              <a:t>整除的都是闰年；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）能被</a:t>
            </a:r>
            <a:r>
              <a:rPr lang="en-US" altLang="zh-CN" sz="2400" dirty="0"/>
              <a:t> 400 </a:t>
            </a:r>
            <a:r>
              <a:rPr lang="zh-CN" altLang="en-US" sz="2400" dirty="0"/>
              <a:t>整除的年份都是闰年。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判断语句可以改进为：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if (</a:t>
            </a:r>
            <a:r>
              <a:rPr lang="en-US" altLang="zh-CN" sz="2400" u="sng">
                <a:solidFill>
                  <a:schemeClr val="accent2"/>
                </a:solidFill>
              </a:rPr>
              <a:t>(year % 100 != 0 &amp;&amp; year % 4 == 0)</a:t>
            </a:r>
            <a:r>
              <a:rPr lang="en-US" altLang="zh-CN" sz="2400">
                <a:solidFill>
                  <a:schemeClr val="accent2"/>
                </a:solidFill>
              </a:rPr>
              <a:t> || </a:t>
            </a:r>
            <a:r>
              <a:rPr lang="en-US" altLang="zh-CN" sz="2400" u="sng">
                <a:solidFill>
                  <a:schemeClr val="accent4"/>
                </a:solidFill>
              </a:rPr>
              <a:t>year % 400 == 0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leapyear</a:t>
            </a:r>
            <a:r>
              <a:rPr lang="en-US" altLang="zh-CN" sz="2400">
                <a:solidFill>
                  <a:schemeClr val="folHlink"/>
                </a:solidFill>
              </a:rPr>
              <a:t> = 1;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else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leapyear</a:t>
            </a:r>
            <a:r>
              <a:rPr lang="en-US" altLang="zh-CN" sz="2400">
                <a:solidFill>
                  <a:schemeClr val="folHlink"/>
                </a:solidFill>
              </a:rPr>
              <a:t> =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18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dirty="0"/>
              <a:t>如果把变量 </a:t>
            </a:r>
            <a:r>
              <a:rPr lang="en-US" altLang="zh-CN" sz="2400" err="1"/>
              <a:t>leapyear</a:t>
            </a:r>
            <a:r>
              <a:rPr lang="en-US" altLang="zh-CN" sz="2400" dirty="0"/>
              <a:t> </a:t>
            </a:r>
            <a:r>
              <a:rPr lang="zh-CN" altLang="en-US" sz="2400" dirty="0"/>
              <a:t>初始化为 </a:t>
            </a:r>
            <a:r>
              <a:rPr lang="en-US" altLang="zh-CN" sz="2400" dirty="0"/>
              <a:t>0</a:t>
            </a:r>
            <a:r>
              <a:rPr lang="zh-CN" altLang="en-US" sz="2400" dirty="0"/>
              <a:t>，还可以简化：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err="1">
                <a:solidFill>
                  <a:schemeClr val="hlink"/>
                </a:solidFill>
              </a:rPr>
              <a:t>leapyear</a:t>
            </a:r>
            <a:r>
              <a:rPr lang="en-US" altLang="zh-CN" sz="2400" u="sng">
                <a:solidFill>
                  <a:schemeClr val="hlink"/>
                </a:solidFill>
              </a:rPr>
              <a:t> </a:t>
            </a:r>
            <a:r>
              <a:rPr lang="en-US" altLang="zh-CN" sz="2400" u="sng">
                <a:solidFill>
                  <a:schemeClr val="accent2"/>
                </a:solidFill>
              </a:rPr>
              <a:t>= 0</a:t>
            </a:r>
            <a:r>
              <a:rPr lang="en-US" altLang="zh-CN" sz="2400">
                <a:solidFill>
                  <a:schemeClr val="accent2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if ((year % 100 != 0 &amp;&amp; year % 4 == 0) || year % 400 == 0)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</a:t>
            </a:r>
            <a:r>
              <a:rPr lang="en-US" altLang="zh-CN" sz="2400" err="1">
                <a:solidFill>
                  <a:schemeClr val="hlink"/>
                </a:solidFill>
              </a:rPr>
              <a:t> </a:t>
            </a:r>
            <a:r>
              <a:rPr lang="en-US" altLang="zh-CN" sz="2400" err="1">
                <a:solidFill>
                  <a:schemeClr val="accent2"/>
                </a:solidFill>
              </a:rPr>
              <a:t>leapyear</a:t>
            </a:r>
            <a:r>
              <a:rPr lang="en-US" altLang="zh-CN" sz="2400">
                <a:solidFill>
                  <a:schemeClr val="accent2"/>
                </a:solidFill>
              </a:rPr>
              <a:t> = 1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800" err="1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400" err="1">
                <a:sym typeface="+mn-ea"/>
              </a:rPr>
              <a:t>或者直接进行逻辑赋值：</a:t>
            </a:r>
            <a:endParaRPr lang="zh-CN" altLang="en-US" sz="2400" err="1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err="1">
                <a:sym typeface="+mn-ea"/>
              </a:rPr>
              <a:t>leapyear</a:t>
            </a:r>
            <a:r>
              <a:rPr lang="en-US" altLang="zh-CN" sz="2400">
                <a:sym typeface="+mn-ea"/>
              </a:rPr>
              <a:t> =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((year%100 != 0 &amp;&amp; year%4 == 0 )</a:t>
            </a:r>
            <a:endParaRPr lang="en-US" altLang="zh-CN" sz="240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accent2"/>
                </a:solidFill>
                <a:sym typeface="+mn-ea"/>
              </a:rPr>
              <a:t>		|| year%400 == 0)</a:t>
            </a:r>
            <a:r>
              <a:rPr lang="en-US" altLang="zh-CN" sz="2400">
                <a:sym typeface="+mn-ea"/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5503545" y="1470025"/>
            <a:ext cx="1221105" cy="466090"/>
          </a:xfrm>
          <a:custGeom>
            <a:avLst/>
            <a:gdLst>
              <a:gd name="connisteX0" fmla="*/ 1015365 w 1015365"/>
              <a:gd name="connsiteY0" fmla="*/ 545465 h 545465"/>
              <a:gd name="connisteX1" fmla="*/ 0 w 1015365"/>
              <a:gd name="connsiteY1" fmla="*/ 0 h 5454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015365" h="545465">
                <a:moveTo>
                  <a:pt x="1015365" y="545465"/>
                </a:moveTo>
                <a:cubicBezTo>
                  <a:pt x="676910" y="363855"/>
                  <a:pt x="338455" y="181610"/>
                  <a:pt x="0" y="0"/>
                </a:cubicBezTo>
              </a:path>
            </a:pathLst>
          </a:custGeom>
          <a:noFill/>
          <a:ln w="19050">
            <a:solidFill>
              <a:schemeClr val="accent4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79277" y="1019810"/>
            <a:ext cx="842706" cy="1306755"/>
          </a:xfrm>
          <a:custGeom>
            <a:avLst/>
            <a:gdLst>
              <a:gd name="connsiteX0" fmla="*/ 1327 w 1327"/>
              <a:gd name="connsiteY0" fmla="*/ 1946 h 2057"/>
              <a:gd name="connsiteX1" fmla="*/ 298 w 1327"/>
              <a:gd name="connsiteY1" fmla="*/ 1998 h 2057"/>
              <a:gd name="connsiteX2" fmla="*/ 16 w 1327"/>
              <a:gd name="connsiteY2" fmla="*/ 466 h 2057"/>
              <a:gd name="connsiteX3" fmla="*/ 660 w 1327"/>
              <a:gd name="connsiteY3" fmla="*/ 0 h 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7" h="2058">
                <a:moveTo>
                  <a:pt x="1327" y="1946"/>
                </a:moveTo>
                <a:cubicBezTo>
                  <a:pt x="1162" y="2008"/>
                  <a:pt x="551" y="2132"/>
                  <a:pt x="298" y="1998"/>
                </a:cubicBezTo>
                <a:cubicBezTo>
                  <a:pt x="45" y="1865"/>
                  <a:pt x="-39" y="850"/>
                  <a:pt x="16" y="466"/>
                </a:cubicBezTo>
                <a:cubicBezTo>
                  <a:pt x="72" y="83"/>
                  <a:pt x="524" y="64"/>
                  <a:pt x="660" y="0"/>
                </a:cubicBezTo>
              </a:path>
            </a:pathLst>
          </a:custGeom>
          <a:noFill/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97315" name="文本占位符 397314"/>
          <p:cNvSpPr>
            <a:spLocks noGrp="1"/>
          </p:cNvSpPr>
          <p:nvPr>
            <p:ph type="body" idx="1"/>
          </p:nvPr>
        </p:nvSpPr>
        <p:spPr>
          <a:xfrm>
            <a:off x="467360" y="620395"/>
            <a:ext cx="8207375" cy="3595370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逻辑判断之后，</a:t>
            </a:r>
            <a:r>
              <a:rPr lang="zh-CN" altLang="en-US" sz="2400" dirty="0">
                <a:solidFill>
                  <a:schemeClr val="accent2"/>
                </a:solidFill>
              </a:rPr>
              <a:t>输出</a:t>
            </a:r>
            <a:r>
              <a:rPr lang="zh-CN" altLang="en-US" sz="2400" dirty="0"/>
              <a:t>时如果利用条件表达式，可以更简单：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err="1"/>
              <a:t>cout &lt;&lt; year &lt;&lt; </a:t>
            </a:r>
            <a:r>
              <a:rPr lang="en-US" altLang="zh-CN" sz="2400" err="1">
                <a:solidFill>
                  <a:schemeClr val="accent2"/>
                </a:solidFill>
              </a:rPr>
              <a:t>(leapyear</a:t>
            </a:r>
            <a:r>
              <a:rPr lang="en-US" altLang="zh-CN" sz="2400" dirty="0">
                <a:solidFill>
                  <a:schemeClr val="accent2"/>
                </a:solidFill>
              </a:rPr>
              <a:t>? " </a:t>
            </a:r>
            <a:r>
              <a:rPr lang="zh-CN" altLang="en-US" sz="2400" dirty="0">
                <a:solidFill>
                  <a:schemeClr val="accent2"/>
                </a:solidFill>
              </a:rPr>
              <a:t>是闰年</a:t>
            </a:r>
            <a:r>
              <a:rPr lang="en-US" altLang="zh-CN" sz="2400" dirty="0">
                <a:solidFill>
                  <a:schemeClr val="accent2"/>
                </a:solidFill>
              </a:rPr>
              <a:t>" : " </a:t>
            </a:r>
            <a:r>
              <a:rPr lang="zh-CN" altLang="en-US" sz="2400" dirty="0">
                <a:solidFill>
                  <a:schemeClr val="accent2"/>
                </a:solidFill>
              </a:rPr>
              <a:t>不是闰年</a:t>
            </a:r>
            <a:r>
              <a:rPr lang="en-US" altLang="zh-CN" sz="2400">
                <a:solidFill>
                  <a:schemeClr val="accent2"/>
                </a:solidFill>
              </a:rPr>
              <a:t>") </a:t>
            </a:r>
            <a:r>
              <a:rPr lang="en-US" altLang="zh-CN" sz="2400"/>
              <a:t>&lt;&lt; </a:t>
            </a:r>
            <a:r>
              <a:rPr lang="en-US" altLang="zh-CN" sz="2000" err="1"/>
              <a:t>endl</a:t>
            </a:r>
            <a:r>
              <a:rPr lang="en-US" altLang="zh-CN" sz="2000"/>
              <a:t>;</a:t>
            </a:r>
            <a:endParaRPr lang="en-US" altLang="zh-CN" sz="2000"/>
          </a:p>
          <a:p>
            <a:pPr marL="0" indent="0">
              <a:buNone/>
            </a:pP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甚至可以把闰年判断和结果输出合并，省略变量 </a:t>
            </a:r>
            <a:r>
              <a:rPr lang="en-US" altLang="zh-CN" sz="2400" err="1">
                <a:sym typeface="+mn-ea"/>
              </a:rPr>
              <a:t>leapyear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。这样就能把 </a:t>
            </a:r>
            <a:r>
              <a:rPr lang="en-US" altLang="zh-CN" sz="2400" dirty="0">
                <a:sym typeface="+mn-ea"/>
              </a:rPr>
              <a:t>main </a:t>
            </a:r>
            <a:r>
              <a:rPr lang="zh-CN" altLang="en-US" sz="2400" dirty="0">
                <a:sym typeface="+mn-ea"/>
              </a:rPr>
              <a:t>函数中的核心语句改写为下面形式：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 </a:t>
            </a:r>
            <a:r>
              <a:rPr lang="en-US" altLang="zh-CN" sz="2400" err="1">
                <a:solidFill>
                  <a:schemeClr val="accent2"/>
                </a:solidFill>
                <a:sym typeface="+mn-ea"/>
              </a:rPr>
              <a:t>cout</a:t>
            </a:r>
            <a:r>
              <a:rPr lang="en-US" altLang="zh-CN" sz="2400" dirty="0">
                <a:solidFill>
                  <a:schemeClr val="accent2"/>
                </a:solidFill>
                <a:sym typeface="+mn-ea"/>
              </a:rPr>
              <a:t> &lt;&lt; year &lt;&lt; (((year%100 != 0 &amp;&amp; year%4 == 0 ) ||  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2"/>
                </a:solidFill>
                <a:sym typeface="+mn-ea"/>
              </a:rPr>
              <a:t>                     year%400 == 0)  ? " 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是闰年</a:t>
            </a:r>
            <a:r>
              <a:rPr lang="en-US" altLang="zh-CN" sz="2400" dirty="0">
                <a:solidFill>
                  <a:schemeClr val="accent2"/>
                </a:solidFill>
                <a:sym typeface="+mn-ea"/>
              </a:rPr>
              <a:t>" : " 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不是闰年</a:t>
            </a:r>
            <a:r>
              <a:rPr lang="en-US" altLang="zh-CN" sz="2400" err="1">
                <a:solidFill>
                  <a:schemeClr val="accent2"/>
                </a:solidFill>
                <a:sym typeface="+mn-ea"/>
              </a:rPr>
              <a:t>") &lt;&lt; endl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;</a:t>
            </a:r>
            <a:endParaRPr lang="en-US" altLang="zh-CN" sz="2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可见，某些情况下，可以用条件表达式代替条件语句。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4293235"/>
            <a:ext cx="8099425" cy="2122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ym typeface="+mn-ea"/>
              </a:rPr>
              <a:t>请注意条件语句（</a:t>
            </a:r>
            <a:r>
              <a:rPr lang="en-US" altLang="zh-CN" sz="2000" dirty="0">
                <a:sym typeface="+mn-ea"/>
              </a:rPr>
              <a:t>if </a:t>
            </a:r>
            <a:r>
              <a:rPr lang="zh-CN" altLang="en-US" sz="2000" dirty="0">
                <a:sym typeface="+mn-ea"/>
              </a:rPr>
              <a:t>语句）与条件表达式（由</a:t>
            </a:r>
            <a:r>
              <a:rPr lang="en-US" altLang="zh-CN" sz="2000" dirty="0">
                <a:sym typeface="+mn-ea"/>
              </a:rPr>
              <a:t> : ? </a:t>
            </a:r>
            <a:r>
              <a:rPr lang="zh-CN" altLang="en-US" sz="2000" dirty="0">
                <a:sym typeface="+mn-ea"/>
              </a:rPr>
              <a:t>构成）的差别：</a:t>
            </a:r>
            <a:endParaRPr lang="zh-CN" altLang="en-US" sz="2000" dirty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条件语句</a:t>
            </a:r>
            <a:r>
              <a:rPr lang="zh-CN" altLang="en-US" sz="2000" dirty="0">
                <a:sym typeface="+mn-ea"/>
              </a:rPr>
              <a:t>的作用是根据条件的成立与否决定做什么，执行什么语句。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条件语句并没有值</a:t>
            </a:r>
            <a:r>
              <a:rPr lang="zh-CN" altLang="en-US" sz="2000" dirty="0">
                <a:sym typeface="+mn-ea"/>
              </a:rPr>
              <a:t>的概念。</a:t>
            </a:r>
            <a:endParaRPr lang="zh-CN" altLang="en-US" sz="2000" dirty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条件表达式</a:t>
            </a:r>
            <a:r>
              <a:rPr lang="en-US" altLang="zh-CN" sz="2000" dirty="0">
                <a:solidFill>
                  <a:schemeClr val="accent2"/>
                </a:solidFill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根据给定条件决定求值方式，其基本目的是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算出一个值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ym typeface="+mn-ea"/>
              </a:rPr>
              <a:t>许多情况下两种结构都可以用，可从程序的简洁清晰等方面考虑和选择。也可以根据自己的喜好选择。</a:t>
            </a:r>
            <a:endParaRPr lang="zh-CN" altLang="en-US" sz="2000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0"/>
            <a:ext cx="5543550" cy="607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noAutofit/>
          </a:bodyPr>
          <a:p>
            <a:pPr marL="0" indent="0" algn="just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>
                <a:solidFill>
                  <a:schemeClr val="folHlink"/>
                </a:solidFill>
                <a:sym typeface="+mn-ea"/>
              </a:rPr>
              <a:t>    </a:t>
            </a:r>
            <a:r>
              <a:rPr lang="en-US" altLang="zh-CN" sz="1800" err="1">
                <a:solidFill>
                  <a:schemeClr val="hlink"/>
                </a:solidFill>
                <a:sym typeface="+mn-ea"/>
              </a:rPr>
              <a:t>if (leapyear</a:t>
            </a:r>
            <a:r>
              <a:rPr lang="en-US" altLang="zh-CN" sz="1800">
                <a:solidFill>
                  <a:schemeClr val="hlink"/>
                </a:solidFill>
                <a:sym typeface="+mn-ea"/>
              </a:rPr>
              <a:t> ==1)</a:t>
            </a:r>
            <a:r>
              <a:rPr lang="en-US" altLang="zh-CN" sz="1800" err="1">
                <a:solidFill>
                  <a:schemeClr val="folHlink"/>
                </a:solidFill>
                <a:sym typeface="+mn-ea"/>
              </a:rPr>
              <a:t>  cout</a:t>
            </a:r>
            <a:r>
              <a:rPr lang="en-US" altLang="zh-CN" sz="1800" dirty="0">
                <a:solidFill>
                  <a:schemeClr val="folHlink"/>
                </a:solidFill>
                <a:sym typeface="+mn-ea"/>
              </a:rPr>
              <a:t> &lt;&lt; year &lt;&lt; " </a:t>
            </a:r>
            <a:r>
              <a:rPr lang="zh-CN" altLang="en-US" sz="1800" dirty="0">
                <a:solidFill>
                  <a:schemeClr val="folHlink"/>
                </a:solidFill>
                <a:sym typeface="+mn-ea"/>
              </a:rPr>
              <a:t>是闰年</a:t>
            </a:r>
            <a:r>
              <a:rPr lang="en-US" altLang="zh-CN" sz="1800" err="1">
                <a:solidFill>
                  <a:schemeClr val="folHlink"/>
                </a:solidFill>
                <a:sym typeface="+mn-ea"/>
              </a:rPr>
              <a:t>" &lt;&lt; endl</a:t>
            </a:r>
            <a:r>
              <a:rPr lang="en-US" altLang="zh-CN" sz="1800">
                <a:solidFill>
                  <a:schemeClr val="folHlink"/>
                </a:solidFill>
                <a:sym typeface="+mn-ea"/>
              </a:rPr>
              <a:t>;</a:t>
            </a:r>
            <a:endParaRPr lang="en-US" altLang="zh-CN" sz="1800">
              <a:solidFill>
                <a:schemeClr val="folHlink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800" err="1">
                <a:solidFill>
                  <a:schemeClr val="folHlink"/>
                </a:solidFill>
                <a:sym typeface="+mn-ea"/>
              </a:rPr>
              <a:t>    else  cout</a:t>
            </a:r>
            <a:r>
              <a:rPr lang="en-US" altLang="zh-CN" sz="1800" dirty="0">
                <a:solidFill>
                  <a:schemeClr val="folHlink"/>
                </a:solidFill>
                <a:sym typeface="+mn-ea"/>
              </a:rPr>
              <a:t> &lt;&lt; year &lt;&lt; " </a:t>
            </a:r>
            <a:r>
              <a:rPr lang="zh-CN" altLang="en-US" sz="1800" dirty="0">
                <a:solidFill>
                  <a:schemeClr val="folHlink"/>
                </a:solidFill>
                <a:sym typeface="+mn-ea"/>
              </a:rPr>
              <a:t>不是闰年</a:t>
            </a:r>
            <a:r>
              <a:rPr lang="en-US" altLang="zh-CN" sz="1800" err="1">
                <a:solidFill>
                  <a:schemeClr val="folHlink"/>
                </a:solidFill>
                <a:sym typeface="+mn-ea"/>
              </a:rPr>
              <a:t>" &lt;&lt; endl</a:t>
            </a:r>
            <a:r>
              <a:rPr lang="en-US" altLang="zh-CN" sz="1800">
                <a:solidFill>
                  <a:schemeClr val="folHlink"/>
                </a:solidFill>
                <a:sym typeface="+mn-ea"/>
              </a:rPr>
              <a:t>;</a:t>
            </a:r>
            <a:endParaRPr lang="en-US" altLang="zh-CN" sz="1800">
              <a:solidFill>
                <a:schemeClr val="folHlink"/>
              </a:solidFill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98339" name="文本占位符 398338"/>
          <p:cNvSpPr>
            <a:spLocks noGrp="1"/>
          </p:cNvSpPr>
          <p:nvPr>
            <p:ph type="body" idx="1"/>
          </p:nvPr>
        </p:nvSpPr>
        <p:spPr>
          <a:xfrm>
            <a:off x="468630" y="561975"/>
            <a:ext cx="8207375" cy="5819775"/>
          </a:xfrm>
        </p:spPr>
        <p:txBody>
          <a:bodyPr/>
          <a:p>
            <a:pPr marL="0" indent="0">
              <a:buNone/>
            </a:pPr>
            <a:r>
              <a:rPr lang="zh-CN" altLang="en-US" dirty="0"/>
              <a:t>由上题的多种写法可见，写程序时</a:t>
            </a:r>
            <a:r>
              <a:rPr lang="zh-CN" altLang="en-US" dirty="0">
                <a:solidFill>
                  <a:schemeClr val="accent2"/>
                </a:solidFill>
              </a:rPr>
              <a:t>有必要仔细分析条件语句的逻辑判断条件，尽可能简化条件语句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同时，还可以考虑整个程序的流程优化，设法使程序更简洁。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对源程序的基本要求是“</a:t>
            </a:r>
            <a:r>
              <a:rPr lang="zh-CN" altLang="en-US" dirty="0">
                <a:solidFill>
                  <a:schemeClr val="accent2"/>
                </a:solidFill>
              </a:rPr>
              <a:t>描述简洁，逻辑清晰容易理解</a:t>
            </a:r>
            <a:r>
              <a:rPr lang="zh-CN" altLang="en-US" dirty="0"/>
              <a:t>”。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这个例题列出了多种写法，是帮助读者开拓思路。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考虑具体问题时，要根据具体情况选择合理的写法。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99363" name="文本占位符 399362"/>
          <p:cNvSpPr>
            <a:spLocks noGrp="1"/>
          </p:cNvSpPr>
          <p:nvPr>
            <p:ph type="body" idx="1"/>
          </p:nvPr>
        </p:nvSpPr>
        <p:spPr>
          <a:xfrm>
            <a:off x="468313" y="188913"/>
            <a:ext cx="8207375" cy="6192837"/>
          </a:xfrm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/>
              <a:t>【例</a:t>
            </a:r>
            <a:r>
              <a:rPr lang="en-US" altLang="zh-CN" sz="2400" dirty="0"/>
              <a:t>3-14</a:t>
            </a:r>
            <a:r>
              <a:rPr lang="zh-CN" altLang="en-US" sz="2400" dirty="0"/>
              <a:t>】请写出程序，对用户输入的三个整数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，输出其中最大值。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/>
              <a:t>要输出三个数中的最大值，需要比较这三个数。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a, b, c;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请输入三个整数</a:t>
            </a:r>
            <a:r>
              <a:rPr lang="en-US" altLang="zh-CN" sz="2400">
                <a:solidFill>
                  <a:schemeClr val="folHlink"/>
                </a:solidFill>
              </a:rPr>
              <a:t>: 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cin</a:t>
            </a:r>
            <a:r>
              <a:rPr lang="en-US" altLang="zh-CN" sz="2400">
                <a:solidFill>
                  <a:schemeClr val="folHlink"/>
                </a:solidFill>
              </a:rPr>
              <a:t> &gt;&gt; a &gt;&gt; b &gt;&gt; c;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最大的数是：</a:t>
            </a:r>
            <a:r>
              <a:rPr lang="en-US" altLang="zh-CN" sz="2400">
                <a:solidFill>
                  <a:schemeClr val="folHlink"/>
                </a:solidFill>
              </a:rPr>
              <a:t>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if (a &gt;= b)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if (a &gt;= c)  cout</a:t>
            </a:r>
            <a:r>
              <a:rPr lang="en-US" altLang="zh-CN" sz="2400">
                <a:solidFill>
                  <a:schemeClr val="folHlink"/>
                </a:solidFill>
              </a:rPr>
              <a:t> &lt;&lt; a;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else    cout</a:t>
            </a:r>
            <a:r>
              <a:rPr lang="en-US" altLang="zh-CN" sz="2400">
                <a:solidFill>
                  <a:schemeClr val="folHlink"/>
                </a:solidFill>
              </a:rPr>
              <a:t> &lt;&lt; c;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else // a &lt; b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if (b &gt;= c)    cout</a:t>
            </a:r>
            <a:r>
              <a:rPr lang="en-US" altLang="zh-CN" sz="2400">
                <a:solidFill>
                  <a:schemeClr val="folHlink"/>
                </a:solidFill>
              </a:rPr>
              <a:t> &lt;&lt; b;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else   cout</a:t>
            </a:r>
            <a:r>
              <a:rPr lang="en-US" altLang="zh-CN" sz="2400">
                <a:solidFill>
                  <a:schemeClr val="folHlink"/>
                </a:solidFill>
              </a:rPr>
              <a:t> &lt;&lt; c;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0387" name="文本占位符 400386"/>
          <p:cNvSpPr>
            <a:spLocks noGrp="1"/>
          </p:cNvSpPr>
          <p:nvPr>
            <p:ph type="body" idx="1"/>
          </p:nvPr>
        </p:nvSpPr>
        <p:spPr>
          <a:xfrm>
            <a:off x="468313" y="260350"/>
            <a:ext cx="8207375" cy="6121400"/>
          </a:xfrm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/>
              <a:t>这个程序采用的方法比较复杂。可以引入一个临时变量 </a:t>
            </a:r>
            <a:r>
              <a:rPr lang="en-US" altLang="zh-CN" sz="2400" err="1"/>
              <a:t>mx</a:t>
            </a:r>
            <a:r>
              <a:rPr lang="zh-CN" altLang="en-US" sz="2400" dirty="0"/>
              <a:t>，记录已完成的比较确定的（临时）最大值。改写程序如下：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a, b, c, </a:t>
            </a:r>
            <a:r>
              <a:rPr lang="en-US" altLang="zh-CN" sz="2400" u="sng" err="1">
                <a:solidFill>
                  <a:schemeClr val="accent2"/>
                </a:solidFill>
              </a:rPr>
              <a:t>mx</a:t>
            </a:r>
            <a:r>
              <a:rPr lang="en-US" altLang="zh-CN" sz="2400" u="sng">
                <a:solidFill>
                  <a:schemeClr val="accent2"/>
                </a:solidFill>
              </a:rPr>
              <a:t> = INT_MIN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请输入三个整数</a:t>
            </a:r>
            <a:r>
              <a:rPr lang="en-US" altLang="zh-CN" sz="2400">
                <a:solidFill>
                  <a:schemeClr val="folHlink"/>
                </a:solidFill>
              </a:rPr>
              <a:t>: 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cin</a:t>
            </a:r>
            <a:r>
              <a:rPr lang="en-US" altLang="zh-CN" sz="2400">
                <a:solidFill>
                  <a:schemeClr val="folHlink"/>
                </a:solidFill>
              </a:rPr>
              <a:t> &gt;&gt; a &gt;&gt; b &gt;&gt; c;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if (a &gt;= b)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mx</a:t>
            </a:r>
            <a:r>
              <a:rPr lang="en-US" altLang="zh-CN" sz="2400">
                <a:solidFill>
                  <a:schemeClr val="folHlink"/>
                </a:solidFill>
              </a:rPr>
              <a:t> = a;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else 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mx</a:t>
            </a:r>
            <a:r>
              <a:rPr lang="en-US" altLang="zh-CN" sz="2400">
                <a:solidFill>
                  <a:schemeClr val="folHlink"/>
                </a:solidFill>
              </a:rPr>
              <a:t> = b;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if (mx</a:t>
            </a:r>
            <a:r>
              <a:rPr lang="en-US" altLang="zh-CN" sz="2400">
                <a:solidFill>
                  <a:schemeClr val="folHlink"/>
                </a:solidFill>
              </a:rPr>
              <a:t> &lt; c)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mx</a:t>
            </a:r>
            <a:r>
              <a:rPr lang="en-US" altLang="zh-CN" sz="2400">
                <a:solidFill>
                  <a:schemeClr val="folHlink"/>
                </a:solidFill>
              </a:rPr>
              <a:t> = c;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最大的数是：</a:t>
            </a:r>
            <a:r>
              <a:rPr lang="en-US" altLang="zh-CN" sz="2400" err="1">
                <a:solidFill>
                  <a:schemeClr val="folHlink"/>
                </a:solidFill>
              </a:rPr>
              <a:t>" &lt;&lt; mx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400388" name="文本框 400387"/>
          <p:cNvSpPr txBox="1"/>
          <p:nvPr/>
        </p:nvSpPr>
        <p:spPr>
          <a:xfrm>
            <a:off x="4951730" y="1484630"/>
            <a:ext cx="4013200" cy="178371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用变量 </a:t>
            </a:r>
            <a:r>
              <a:rPr lang="en-US" altLang="zh-CN" sz="2000" err="1">
                <a:latin typeface="Times New Roman" panose="02020603050405020304" pitchFamily="18" charset="0"/>
                <a:ea typeface="华文中宋" panose="02010600040101010101" pitchFamily="2" charset="-122"/>
              </a:rPr>
              <a:t>mx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记录已知的最大值，</a:t>
            </a:r>
            <a:b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定义时将其初始化为最小的 </a:t>
            </a:r>
            <a:r>
              <a:rPr lang="en-US" altLang="zh-CN" sz="2000" err="1">
                <a:latin typeface="Times New Roman" panose="02020603050405020304" pitchFamily="18" charset="0"/>
                <a:ea typeface="华文中宋" panose="0201060004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值。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优点：再多处理一个数，只需要加一个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if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语句，程序更容易修改，长度增加的也不多。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00389" name="矩形 400388"/>
          <p:cNvSpPr/>
          <p:nvPr/>
        </p:nvSpPr>
        <p:spPr>
          <a:xfrm>
            <a:off x="5364163" y="3933825"/>
            <a:ext cx="3600450" cy="1582738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u="none" kern="1200" baseline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0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•"/>
              <a:defRPr sz="2400" b="0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pitchFamily="2" charset="-122"/>
              </a:defRPr>
            </a:lvl5pPr>
          </a:lstStyle>
          <a:p>
            <a:pPr marL="0" lvl="0" indent="0">
              <a:buNone/>
            </a:pPr>
            <a:r>
              <a:rPr lang="zh-CN" altLang="en-US" sz="2000" dirty="0"/>
              <a:t>如果用条件表达式，都可以写得更简洁：</a:t>
            </a:r>
            <a:endParaRPr lang="zh-CN" altLang="en-US" sz="2000" dirty="0"/>
          </a:p>
          <a:p>
            <a:pPr marL="0" lvl="0" indent="0">
              <a:buNone/>
            </a:pPr>
            <a:r>
              <a:rPr lang="zh-CN" altLang="en-US" sz="2000" dirty="0">
                <a:solidFill>
                  <a:schemeClr val="folHlink"/>
                </a:solidFill>
              </a:rPr>
              <a:t>    </a:t>
            </a:r>
            <a:r>
              <a:rPr lang="en-US" altLang="zh-CN" sz="2000" err="1">
                <a:solidFill>
                  <a:schemeClr val="folHlink"/>
                </a:solidFill>
              </a:rPr>
              <a:t>mx</a:t>
            </a:r>
            <a:r>
              <a:rPr lang="en-US" altLang="zh-CN" sz="2000">
                <a:solidFill>
                  <a:schemeClr val="folHlink"/>
                </a:solidFill>
              </a:rPr>
              <a:t> = (a &gt;= b ? a : b);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lvl="0" indent="0"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    cout &lt;&lt; (mx &gt;= c ? mx</a:t>
            </a:r>
            <a:r>
              <a:rPr lang="en-US" altLang="zh-CN" sz="2000">
                <a:solidFill>
                  <a:schemeClr val="folHlink"/>
                </a:solidFill>
              </a:rPr>
              <a:t> : c);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9636" name="标题 6963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sz="3200" dirty="0"/>
              <a:t>3.5</a:t>
            </a:r>
            <a:r>
              <a:rPr lang="zh-CN" altLang="en-US" sz="3200" dirty="0"/>
              <a:t>　语句与控制结构</a:t>
            </a:r>
            <a:endParaRPr lang="zh-CN" altLang="en-US" sz="3200" dirty="0"/>
          </a:p>
        </p:txBody>
      </p:sp>
      <p:sp>
        <p:nvSpPr>
          <p:cNvPr id="70661" name="文本占位符 7066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spcBef>
                <a:spcPct val="50000"/>
              </a:spcBef>
            </a:pPr>
            <a:r>
              <a:rPr lang="en-US" altLang="zh-CN" dirty="0"/>
              <a:t>C/C++ </a:t>
            </a:r>
            <a:r>
              <a:rPr lang="zh-CN" altLang="zh-CN" dirty="0"/>
              <a:t>的</a:t>
            </a:r>
            <a:r>
              <a:rPr lang="zh-CN" altLang="en-US" dirty="0"/>
              <a:t>基本语句包括</a:t>
            </a:r>
            <a:r>
              <a:rPr lang="zh-CN" altLang="en-US" dirty="0">
                <a:solidFill>
                  <a:srgbClr val="FF0000"/>
                </a:solidFill>
              </a:rPr>
              <a:t>赋值语句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函数调用语句</a:t>
            </a:r>
            <a:r>
              <a:rPr lang="zh-CN" altLang="en-US" dirty="0"/>
              <a:t>等，完成基本操作。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复杂计算要通过许多基本操作完成，操作必须按照一定前后</a:t>
            </a:r>
            <a:r>
              <a:rPr lang="zh-CN" altLang="en-US" dirty="0">
                <a:solidFill>
                  <a:schemeClr val="hlink"/>
                </a:solidFill>
              </a:rPr>
              <a:t>顺序</a:t>
            </a:r>
            <a:r>
              <a:rPr lang="zh-CN" altLang="en-US" dirty="0"/>
              <a:t>进行。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为描述基本操作的执行过程（</a:t>
            </a:r>
            <a:r>
              <a:rPr lang="zh-CN" altLang="en-US" dirty="0">
                <a:solidFill>
                  <a:schemeClr val="hlink"/>
                </a:solidFill>
              </a:rPr>
              <a:t>流程</a:t>
            </a:r>
            <a:r>
              <a:rPr lang="zh-CN" altLang="en-US" dirty="0"/>
              <a:t>），语言必须提供描述执行流程的机制（</a:t>
            </a:r>
            <a:r>
              <a:rPr lang="zh-CN" altLang="en-US" dirty="0">
                <a:solidFill>
                  <a:schemeClr val="hlink"/>
                </a:solidFill>
              </a:rPr>
              <a:t>控制结构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程序设计实践总结出三种基本流程模式</a:t>
            </a:r>
            <a:endParaRPr lang="zh-CN" altLang="en-US" dirty="0"/>
          </a:p>
          <a:p>
            <a:endParaRPr lang="zh-CN" altLang="en-US" sz="3200" dirty="0"/>
          </a:p>
        </p:txBody>
      </p:sp>
      <p:sp>
        <p:nvSpPr>
          <p:cNvPr id="70662" name="右箭头 70661"/>
          <p:cNvSpPr/>
          <p:nvPr/>
        </p:nvSpPr>
        <p:spPr>
          <a:xfrm>
            <a:off x="7740650" y="5734050"/>
            <a:ext cx="576263" cy="287338"/>
          </a:xfrm>
          <a:prstGeom prst="rightArrow">
            <a:avLst>
              <a:gd name="adj1" fmla="val 50000"/>
              <a:gd name="adj2" fmla="val 50138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2434" name="标题 40243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3.6.4 </a:t>
            </a:r>
            <a:r>
              <a:rPr lang="zh-CN" altLang="en-US" dirty="0"/>
              <a:t>使用 </a:t>
            </a:r>
            <a:r>
              <a:rPr lang="en-US" altLang="zh-CN" dirty="0"/>
              <a:t>if </a:t>
            </a:r>
            <a:r>
              <a:rPr lang="zh-CN" altLang="en-US" dirty="0"/>
              <a:t>语句的技术</a:t>
            </a:r>
            <a:endParaRPr lang="zh-CN" altLang="en-US" dirty="0"/>
          </a:p>
        </p:txBody>
      </p:sp>
      <p:sp>
        <p:nvSpPr>
          <p:cNvPr id="402435" name="文本占位符 402434"/>
          <p:cNvSpPr>
            <a:spLocks noGrp="1"/>
          </p:cNvSpPr>
          <p:nvPr>
            <p:ph type="body" idx="1"/>
          </p:nvPr>
        </p:nvSpPr>
        <p:spPr>
          <a:xfrm>
            <a:off x="468630" y="2637155"/>
            <a:ext cx="8207375" cy="1967230"/>
          </a:xfrm>
        </p:spPr>
        <p:txBody>
          <a:bodyPr/>
          <a:p>
            <a:pPr marL="0" indent="0" algn="just">
              <a:buNone/>
            </a:pPr>
            <a:r>
              <a:rPr lang="zh-CN" altLang="en-US" dirty="0"/>
              <a:t>括号里面需要写一个</a:t>
            </a:r>
            <a:r>
              <a:rPr lang="zh-CN" altLang="en-US" dirty="0">
                <a:solidFill>
                  <a:schemeClr val="hlink"/>
                </a:solidFill>
              </a:rPr>
              <a:t>条件</a:t>
            </a:r>
            <a:r>
              <a:rPr lang="zh-CN" altLang="en-US" dirty="0"/>
              <a:t>。有读者可能认为，这里必须写关系表达式或逻辑表达式。</a:t>
            </a:r>
            <a:endParaRPr lang="zh-CN" altLang="en-US" dirty="0"/>
          </a:p>
          <a:p>
            <a:pPr marL="0" indent="0" algn="just">
              <a:buNone/>
            </a:pPr>
            <a:r>
              <a:rPr lang="zh-CN" altLang="en-US" dirty="0"/>
              <a:t>实际上，</a:t>
            </a:r>
            <a:r>
              <a:rPr lang="zh-CN" altLang="en-US" dirty="0">
                <a:solidFill>
                  <a:schemeClr val="hlink"/>
                </a:solidFill>
              </a:rPr>
              <a:t>条件</a:t>
            </a:r>
            <a:r>
              <a:rPr lang="zh-CN" altLang="en-US" dirty="0"/>
              <a:t>可以是</a:t>
            </a:r>
            <a:r>
              <a:rPr lang="zh-CN" altLang="en-US" dirty="0">
                <a:solidFill>
                  <a:schemeClr val="hlink"/>
                </a:solidFill>
              </a:rPr>
              <a:t>任何基本类型的表达式</a:t>
            </a:r>
            <a:r>
              <a:rPr lang="zh-CN" altLang="en-US" dirty="0"/>
              <a:t>（常数或变量也是表达式），其值将被当作逻辑值使用。</a:t>
            </a:r>
            <a:endParaRPr lang="zh-CN" altLang="en-US" dirty="0"/>
          </a:p>
        </p:txBody>
      </p:sp>
      <p:sp>
        <p:nvSpPr>
          <p:cNvPr id="402436" name="矩形 402435"/>
          <p:cNvSpPr/>
          <p:nvPr/>
        </p:nvSpPr>
        <p:spPr>
          <a:xfrm>
            <a:off x="1403350" y="981075"/>
            <a:ext cx="4465638" cy="10842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if (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条件</a:t>
            </a: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) 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endParaRPr lang="zh-CN" altLang="en-US" sz="2800" b="1" dirty="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if (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条件</a:t>
            </a: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) 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sz="2800" b="1">
                <a:solidFill>
                  <a:schemeClr val="hlink"/>
                </a:solidFill>
                <a:latin typeface="Cambria" panose="02040503050406030204" pitchFamily="18" charset="0"/>
              </a:rPr>
              <a:t>1</a:t>
            </a:r>
            <a:r>
              <a:rPr lang="en-US" altLang="zh-CN" sz="2800" b="1">
                <a:solidFill>
                  <a:schemeClr val="folHlink"/>
                </a:solidFill>
                <a:latin typeface="Cambria" panose="02040503050406030204" pitchFamily="18" charset="0"/>
              </a:rPr>
              <a:t> else 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sz="2800" b="1">
                <a:solidFill>
                  <a:schemeClr val="hlink"/>
                </a:solidFill>
                <a:latin typeface="Cambria" panose="02040503050406030204" pitchFamily="18" charset="0"/>
              </a:rPr>
              <a:t>2</a:t>
            </a:r>
            <a:endParaRPr lang="en-US" altLang="zh-CN" sz="2800" b="1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402437" name="圆角矩形 402436"/>
          <p:cNvSpPr/>
          <p:nvPr/>
        </p:nvSpPr>
        <p:spPr>
          <a:xfrm>
            <a:off x="1908175" y="981075"/>
            <a:ext cx="792163" cy="1079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02438" name="直接连接符 402437"/>
          <p:cNvSpPr/>
          <p:nvPr/>
        </p:nvSpPr>
        <p:spPr>
          <a:xfrm>
            <a:off x="2268538" y="2060575"/>
            <a:ext cx="21590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1619885" y="4653280"/>
            <a:ext cx="57829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dirty="0">
                <a:sym typeface="+mn-ea"/>
              </a:rPr>
              <a:t>复习：算术表达式：</a:t>
            </a:r>
            <a:r>
              <a:rPr lang="en-US" altLang="zh-CN" dirty="0">
                <a:sym typeface="+mn-ea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+</a:t>
            </a:r>
            <a:r>
              <a:rPr lang="en-US" altLang="zh-CN" dirty="0">
                <a:sym typeface="+mn-ea"/>
              </a:rPr>
              <a:t> b</a:t>
            </a:r>
            <a:endParaRPr lang="en-US" altLang="zh-CN" dirty="0">
              <a:sym typeface="+mn-ea"/>
            </a:endParaRPr>
          </a:p>
          <a:p>
            <a:pPr marL="457200" lvl="1" indent="457200" algn="just"/>
            <a:r>
              <a:rPr lang="zh-CN" altLang="en-US" dirty="0">
                <a:sym typeface="+mn-ea"/>
              </a:rPr>
              <a:t>赋值表达式：</a:t>
            </a:r>
            <a:r>
              <a:rPr lang="en-US" altLang="zh-CN" dirty="0">
                <a:sym typeface="+mn-ea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dirty="0">
                <a:sym typeface="+mn-ea"/>
              </a:rPr>
              <a:t> 5</a:t>
            </a:r>
            <a:endParaRPr lang="en-US" altLang="zh-CN" dirty="0">
              <a:sym typeface="+mn-ea"/>
            </a:endParaRPr>
          </a:p>
          <a:p>
            <a:pPr marL="457200" lvl="1" indent="457200" algn="just"/>
            <a:r>
              <a:rPr lang="zh-CN" altLang="en-US" dirty="0">
                <a:sym typeface="+mn-ea"/>
              </a:rPr>
              <a:t>关系表达式： </a:t>
            </a:r>
            <a:r>
              <a:rPr lang="en-US" altLang="zh-CN" dirty="0">
                <a:sym typeface="+mn-ea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==</a:t>
            </a:r>
            <a:r>
              <a:rPr lang="en-US" altLang="zh-CN" dirty="0">
                <a:sym typeface="+mn-ea"/>
              </a:rPr>
              <a:t> b</a:t>
            </a:r>
            <a:endParaRPr lang="zh-CN" altLang="en-US" dirty="0">
              <a:sym typeface="+mn-ea"/>
            </a:endParaRPr>
          </a:p>
          <a:p>
            <a:pPr marL="457200" lvl="1" indent="457200" algn="just"/>
            <a:r>
              <a:rPr lang="zh-CN" altLang="en-US" dirty="0">
                <a:sym typeface="+mn-ea"/>
              </a:rPr>
              <a:t>逻辑表达式：</a:t>
            </a:r>
            <a:r>
              <a:rPr lang="en-US" altLang="zh-CN" dirty="0">
                <a:sym typeface="+mn-ea"/>
              </a:rPr>
              <a:t>a &gt; b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&amp;&amp;</a:t>
            </a:r>
            <a:r>
              <a:rPr lang="en-US" altLang="zh-CN" dirty="0">
                <a:sym typeface="+mn-ea"/>
              </a:rPr>
              <a:t> b &lt; c</a:t>
            </a:r>
            <a:endParaRPr lang="en-US" altLang="zh-CN" dirty="0">
              <a:sym typeface="+mn-ea"/>
            </a:endParaRPr>
          </a:p>
          <a:p>
            <a:pPr marL="457200" lvl="1" indent="457200" algn="just"/>
            <a:r>
              <a:rPr lang="zh-CN" altLang="en-US" dirty="0">
                <a:sym typeface="+mn-ea"/>
              </a:rPr>
              <a:t>条件表达式：</a:t>
            </a:r>
            <a:r>
              <a:rPr lang="en-US" altLang="zh-CN" dirty="0">
                <a:sym typeface="+mn-ea"/>
              </a:rPr>
              <a:t>a &gt; b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?</a:t>
            </a:r>
            <a:r>
              <a:rPr lang="en-US" altLang="zh-CN" dirty="0">
                <a:sym typeface="+mn-ea"/>
              </a:rPr>
              <a:t> 1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:</a:t>
            </a:r>
            <a:r>
              <a:rPr lang="en-US" altLang="zh-CN" dirty="0">
                <a:sym typeface="+mn-ea"/>
              </a:rPr>
              <a:t> 2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3459" name="文本占位符 403458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）如果一个</a:t>
            </a:r>
            <a:r>
              <a:rPr lang="en-US" altLang="zh-CN" sz="2400" dirty="0"/>
              <a:t> if </a:t>
            </a:r>
            <a:r>
              <a:rPr lang="zh-CN" altLang="en-US" sz="2400" dirty="0"/>
              <a:t>结构中需要用</a:t>
            </a:r>
            <a:r>
              <a:rPr lang="zh-CN" altLang="en-US" sz="2400" dirty="0">
                <a:solidFill>
                  <a:schemeClr val="accent2"/>
                </a:solidFill>
              </a:rPr>
              <a:t>整型变量 </a:t>
            </a:r>
            <a:r>
              <a:rPr lang="en-US" altLang="zh-CN" sz="2400" dirty="0">
                <a:solidFill>
                  <a:schemeClr val="accent2"/>
                </a:solidFill>
              </a:rPr>
              <a:t>k </a:t>
            </a:r>
            <a:r>
              <a:rPr lang="zh-CN" altLang="en-US" sz="2400" dirty="0">
                <a:solidFill>
                  <a:schemeClr val="accent2"/>
                </a:solidFill>
              </a:rPr>
              <a:t>的值不等于零</a:t>
            </a:r>
            <a:r>
              <a:rPr lang="zh-CN" altLang="en-US" sz="2400" dirty="0"/>
              <a:t>作为执行条件，直观的写法是：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>
                <a:solidFill>
                  <a:schemeClr val="folHlink"/>
                </a:solidFill>
              </a:rPr>
              <a:t>if (</a:t>
            </a:r>
            <a:r>
              <a:rPr lang="en-US" altLang="zh-CN" b="1">
                <a:solidFill>
                  <a:schemeClr val="hlink"/>
                </a:solidFill>
              </a:rPr>
              <a:t>k != 0</a:t>
            </a:r>
            <a:r>
              <a:rPr lang="en-US" altLang="zh-CN">
                <a:solidFill>
                  <a:schemeClr val="folHlink"/>
                </a:solidFill>
              </a:rPr>
              <a:t>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    </a:t>
            </a:r>
            <a:r>
              <a:rPr lang="en-US" altLang="zh-CN" sz="2400">
                <a:solidFill>
                  <a:schemeClr val="folHlink"/>
                </a:solidFill>
              </a:rPr>
              <a:t>	//</a:t>
            </a:r>
            <a:r>
              <a:rPr lang="en-US" altLang="zh-CN" sz="2400">
                <a:latin typeface="Cambria" panose="02040503050406030204" pitchFamily="18" charset="0"/>
                <a:sym typeface="+mn-ea"/>
              </a:rPr>
              <a:t>…</a:t>
            </a:r>
            <a:r>
              <a:rPr lang="en-US" altLang="zh-CN" sz="2400" dirty="0">
                <a:sym typeface="+mn-ea"/>
              </a:rPr>
              <a:t>  </a:t>
            </a:r>
            <a:r>
              <a:rPr lang="zh-CN" altLang="en-US" sz="2400" dirty="0">
                <a:sym typeface="+mn-ea"/>
              </a:rPr>
              <a:t>表示其它语句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k </a:t>
            </a:r>
            <a:r>
              <a:rPr lang="zh-CN" altLang="en-US" sz="2400" dirty="0">
                <a:solidFill>
                  <a:schemeClr val="accent2"/>
                </a:solidFill>
              </a:rPr>
              <a:t>的值本身就可以作逻辑值来使用</a:t>
            </a:r>
            <a:r>
              <a:rPr lang="zh-CN" altLang="en-US" sz="2400" dirty="0"/>
              <a:t>，可以写成：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>
                <a:solidFill>
                  <a:schemeClr val="folHlink"/>
                </a:solidFill>
              </a:rPr>
              <a:t>if (</a:t>
            </a:r>
            <a:r>
              <a:rPr lang="en-US" altLang="zh-CN" b="1">
                <a:solidFill>
                  <a:schemeClr val="hlink"/>
                </a:solidFill>
              </a:rPr>
              <a:t>k</a:t>
            </a:r>
            <a:r>
              <a:rPr lang="en-US" altLang="zh-CN">
                <a:solidFill>
                  <a:schemeClr val="folHlink"/>
                </a:solidFill>
              </a:rPr>
              <a:t>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en-US" altLang="zh-CN" sz="2400" dirty="0"/>
              <a:t>if </a:t>
            </a:r>
            <a:r>
              <a:rPr lang="zh-CN" altLang="en-US" sz="2400" dirty="0"/>
              <a:t>语句也允许用常数作为条件：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>
                <a:solidFill>
                  <a:schemeClr val="folHlink"/>
                </a:solidFill>
              </a:rPr>
              <a:t>if (</a:t>
            </a:r>
            <a:r>
              <a:rPr lang="en-US" altLang="zh-CN" b="1">
                <a:solidFill>
                  <a:srgbClr val="002060"/>
                </a:solidFill>
              </a:rPr>
              <a:t>1</a:t>
            </a:r>
            <a:r>
              <a:rPr lang="en-US" altLang="zh-CN">
                <a:solidFill>
                  <a:schemeClr val="folHlink"/>
                </a:solidFill>
              </a:rPr>
              <a:t>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这是一个条件始终为真的 </a:t>
            </a:r>
            <a:r>
              <a:rPr lang="en-US" altLang="zh-CN" sz="2400" dirty="0"/>
              <a:t>if </a:t>
            </a:r>
            <a:r>
              <a:rPr lang="zh-CN" altLang="en-US" sz="2400" dirty="0"/>
              <a:t>语句。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4483" name="文本占位符 404482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07375" cy="5689600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）用 </a:t>
            </a:r>
            <a:r>
              <a:rPr lang="en-US" altLang="zh-CN" sz="2400" dirty="0">
                <a:solidFill>
                  <a:schemeClr val="accent2"/>
                </a:solidFill>
              </a:rPr>
              <a:t>k </a:t>
            </a:r>
            <a:r>
              <a:rPr lang="zh-CN" altLang="en-US" sz="2400" dirty="0">
                <a:solidFill>
                  <a:schemeClr val="accent2"/>
                </a:solidFill>
              </a:rPr>
              <a:t>的值是否等于零</a:t>
            </a:r>
            <a:r>
              <a:rPr lang="zh-CN" altLang="en-US" sz="2400" dirty="0"/>
              <a:t>作为条件，直观的写法是：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>
                <a:solidFill>
                  <a:schemeClr val="folHlink"/>
                </a:solidFill>
              </a:rPr>
              <a:t>if ( k == 0 )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k </a:t>
            </a:r>
            <a:r>
              <a:rPr lang="zh-CN" altLang="en-US" sz="2400" dirty="0">
                <a:solidFill>
                  <a:schemeClr val="accent2"/>
                </a:solidFill>
              </a:rPr>
              <a:t>的值本身也可以作为逻辑值</a:t>
            </a:r>
            <a:r>
              <a:rPr lang="zh-CN" altLang="en-US" sz="2400" dirty="0"/>
              <a:t>，写成：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>
                <a:solidFill>
                  <a:schemeClr val="folHlink"/>
                </a:solidFill>
              </a:rPr>
              <a:t>if (</a:t>
            </a:r>
            <a:r>
              <a:rPr lang="en-US" altLang="zh-CN">
                <a:solidFill>
                  <a:schemeClr val="hlink"/>
                </a:solidFill>
              </a:rPr>
              <a:t>!k</a:t>
            </a:r>
            <a:r>
              <a:rPr lang="en-US" altLang="zh-CN">
                <a:solidFill>
                  <a:schemeClr val="folHlink"/>
                </a:solidFill>
              </a:rPr>
              <a:t>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）用 </a:t>
            </a:r>
            <a:r>
              <a:rPr lang="en-US" altLang="zh-CN" sz="2400" dirty="0"/>
              <a:t>k </a:t>
            </a:r>
            <a:r>
              <a:rPr lang="zh-CN" altLang="en-US" sz="2400" dirty="0"/>
              <a:t>是否等于某个固定值（例如</a:t>
            </a:r>
            <a:r>
              <a:rPr lang="en-US" altLang="zh-CN" sz="2400" dirty="0"/>
              <a:t> 10</a:t>
            </a:r>
            <a:r>
              <a:rPr lang="zh-CN" altLang="en-US" sz="2400" dirty="0"/>
              <a:t>）作为条件：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>
                <a:solidFill>
                  <a:schemeClr val="folHlink"/>
                </a:solidFill>
              </a:rPr>
              <a:t>if (</a:t>
            </a:r>
            <a:r>
              <a:rPr lang="en-US" altLang="zh-CN">
                <a:solidFill>
                  <a:schemeClr val="hlink"/>
                </a:solidFill>
              </a:rPr>
              <a:t>k == 10</a:t>
            </a:r>
            <a:r>
              <a:rPr lang="en-US" altLang="zh-CN">
                <a:solidFill>
                  <a:schemeClr val="folHlink"/>
                </a:solidFill>
              </a:rPr>
              <a:t>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也可以写成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>
                <a:solidFill>
                  <a:schemeClr val="folHlink"/>
                </a:solidFill>
              </a:rPr>
              <a:t>if (</a:t>
            </a:r>
            <a:r>
              <a:rPr lang="en-US" altLang="zh-CN">
                <a:solidFill>
                  <a:schemeClr val="hlink"/>
                </a:solidFill>
              </a:rPr>
              <a:t>k - 10 == 0</a:t>
            </a:r>
            <a:r>
              <a:rPr lang="en-US" altLang="zh-CN">
                <a:solidFill>
                  <a:schemeClr val="folHlink"/>
                </a:solidFill>
              </a:rPr>
              <a:t>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或者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>
                <a:solidFill>
                  <a:schemeClr val="folHlink"/>
                </a:solidFill>
              </a:rPr>
              <a:t>if (!(</a:t>
            </a:r>
            <a:r>
              <a:rPr lang="en-US" altLang="zh-CN">
                <a:solidFill>
                  <a:schemeClr val="hlink"/>
                </a:solidFill>
              </a:rPr>
              <a:t>k - 10</a:t>
            </a:r>
            <a:r>
              <a:rPr lang="en-US" altLang="zh-CN">
                <a:solidFill>
                  <a:schemeClr val="folHlink"/>
                </a:solidFill>
              </a:rPr>
              <a:t>))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</a:t>
            </a:r>
            <a:endParaRPr lang="en-US" altLang="zh-CN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5507" name="文本占位符 40550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if </a:t>
            </a:r>
            <a:r>
              <a:rPr lang="zh-CN" altLang="en-US" dirty="0"/>
              <a:t>语句时的常见错误</a:t>
            </a:r>
            <a:endParaRPr lang="zh-CN" altLang="en-US" dirty="0"/>
          </a:p>
          <a:p>
            <a:r>
              <a:rPr lang="zh-CN" altLang="en-US" dirty="0"/>
              <a:t>把 </a:t>
            </a:r>
            <a:r>
              <a:rPr lang="en-US" altLang="zh-CN">
                <a:solidFill>
                  <a:schemeClr val="accent2"/>
                </a:solidFill>
              </a:rPr>
              <a:t>== </a:t>
            </a:r>
            <a:r>
              <a:rPr lang="zh-CN" altLang="en-US" dirty="0"/>
              <a:t>误写成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:</a:t>
            </a:r>
            <a:endParaRPr lang="en-US" altLang="zh-CN"/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folHlink"/>
                </a:solidFill>
              </a:rPr>
              <a:t>if (k</a:t>
            </a:r>
            <a:r>
              <a:rPr lang="en-US" altLang="zh-CN">
                <a:solidFill>
                  <a:schemeClr val="accent2"/>
                </a:solidFill>
              </a:rPr>
              <a:t> =</a:t>
            </a:r>
            <a:r>
              <a:rPr lang="en-US" altLang="zh-CN">
                <a:solidFill>
                  <a:schemeClr val="folHlink"/>
                </a:solidFill>
              </a:rPr>
              <a:t> 10)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 </a:t>
            </a:r>
            <a:r>
              <a:rPr lang="en-US" altLang="zh-CN" dirty="0"/>
              <a:t>   //</a:t>
            </a:r>
            <a:r>
              <a:rPr lang="zh-CN" altLang="en-US" dirty="0"/>
              <a:t>错误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可以故意写成这样以避免出错：</a:t>
            </a:r>
            <a:endParaRPr lang="zh-CN" altLang="en-US" dirty="0"/>
          </a:p>
          <a:p>
            <a:pPr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chemeClr val="folHlink"/>
                </a:solidFill>
              </a:rPr>
              <a:t>if (</a:t>
            </a:r>
            <a:r>
              <a:rPr lang="en-US" altLang="zh-CN">
                <a:solidFill>
                  <a:schemeClr val="hlink"/>
                </a:solidFill>
              </a:rPr>
              <a:t>10 == k</a:t>
            </a:r>
            <a:r>
              <a:rPr lang="en-US" altLang="zh-CN">
                <a:solidFill>
                  <a:schemeClr val="folHlink"/>
                </a:solidFill>
              </a:rPr>
              <a:t>) {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} </a:t>
            </a:r>
            <a:r>
              <a:rPr lang="en-US" altLang="zh-CN"/>
              <a:t>   //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r>
              <a:rPr lang="zh-CN" altLang="en-US" dirty="0"/>
              <a:t>在 </a:t>
            </a:r>
            <a:r>
              <a:rPr lang="en-US" altLang="zh-CN" dirty="0"/>
              <a:t>if </a:t>
            </a:r>
            <a:r>
              <a:rPr lang="zh-CN" altLang="en-US" dirty="0"/>
              <a:t>结构的条件之后多写了一个分号：</a:t>
            </a:r>
            <a:endParaRPr lang="zh-CN" altLang="en-US" dirty="0"/>
          </a:p>
          <a:p>
            <a:pPr lvl="1">
              <a:buNone/>
            </a:pPr>
            <a:r>
              <a:rPr lang="en-US" altLang="zh-CN">
                <a:solidFill>
                  <a:schemeClr val="folHlink"/>
                </a:solidFill>
              </a:rPr>
              <a:t>if (k == 10)</a:t>
            </a:r>
            <a:r>
              <a:rPr lang="en-US" altLang="zh-CN" u="sng">
                <a:solidFill>
                  <a:schemeClr val="accent2"/>
                </a:solidFill>
              </a:rPr>
              <a:t>;</a:t>
            </a:r>
            <a:endParaRPr lang="en-US" altLang="zh-CN">
              <a:solidFill>
                <a:schemeClr val="hlink"/>
              </a:solidFill>
            </a:endParaRPr>
          </a:p>
          <a:p>
            <a:pPr lvl="1">
              <a:buNone/>
            </a:pPr>
            <a:r>
              <a:rPr lang="en-US" altLang="zh-CN" err="1">
                <a:solidFill>
                  <a:schemeClr val="folHlink"/>
                </a:solidFill>
              </a:rPr>
              <a:t>    cout</a:t>
            </a:r>
            <a:r>
              <a:rPr lang="en-US" altLang="zh-CN" dirty="0">
                <a:solidFill>
                  <a:schemeClr val="folHlink"/>
                </a:solidFill>
              </a:rPr>
              <a:t> &lt;&lt; "k </a:t>
            </a:r>
            <a:r>
              <a:rPr lang="zh-CN" altLang="en-US" dirty="0">
                <a:solidFill>
                  <a:schemeClr val="folHlink"/>
                </a:solidFill>
              </a:rPr>
              <a:t>等于 </a:t>
            </a:r>
            <a:r>
              <a:rPr lang="en-US" altLang="zh-CN">
                <a:solidFill>
                  <a:schemeClr val="folHlink"/>
                </a:solidFill>
              </a:rPr>
              <a:t>10";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405508" name="文本框 405507"/>
          <p:cNvSpPr txBox="1"/>
          <p:nvPr/>
        </p:nvSpPr>
        <p:spPr>
          <a:xfrm>
            <a:off x="5508625" y="4797425"/>
            <a:ext cx="3240088" cy="119697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l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if (k == 10)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	</a:t>
            </a:r>
            <a:r>
              <a:rPr lang="en-US" altLang="zh-CN" b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;</a:t>
            </a:r>
            <a:endParaRPr lang="en-US" altLang="zh-CN" b="1">
              <a:solidFill>
                <a:schemeClr val="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cout</a:t>
            </a:r>
            <a:r>
              <a:rPr lang="en-US" altLang="zh-CN" b="1" dirty="0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 &lt;&lt; "k </a:t>
            </a:r>
            <a:r>
              <a:rPr lang="zh-CN" altLang="en-US" b="1" dirty="0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等于 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10";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405509" name="文本框 405508"/>
          <p:cNvSpPr txBox="1"/>
          <p:nvPr/>
        </p:nvSpPr>
        <p:spPr>
          <a:xfrm>
            <a:off x="4500245" y="4940935"/>
            <a:ext cx="10299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 algn="r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语义：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6530" name="标题 406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3.6.5 </a:t>
            </a:r>
            <a:r>
              <a:rPr lang="zh-CN" altLang="en-US" dirty="0"/>
              <a:t>开关语句</a:t>
            </a:r>
            <a:endParaRPr lang="zh-CN" altLang="en-US" dirty="0"/>
          </a:p>
        </p:txBody>
      </p:sp>
      <p:sp>
        <p:nvSpPr>
          <p:cNvPr id="406531" name="文本占位符 406530"/>
          <p:cNvSpPr>
            <a:spLocks noGrp="1"/>
          </p:cNvSpPr>
          <p:nvPr>
            <p:ph type="body" idx="1"/>
          </p:nvPr>
        </p:nvSpPr>
        <p:spPr>
          <a:xfrm>
            <a:off x="468630" y="958215"/>
            <a:ext cx="8207375" cy="5607050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/>
              <a:t>开关语句是多分支结构，用于实现多个分支中的选择执行。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/>
              <a:t>一般形式：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switch</a:t>
            </a:r>
            <a:r>
              <a:rPr lang="en-US" altLang="zh-CN" sz="2400" b="1" dirty="0">
                <a:solidFill>
                  <a:schemeClr val="folHlink"/>
                </a:solidFill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(</a:t>
            </a:r>
            <a:r>
              <a:rPr lang="zh-CN" altLang="en-US" sz="2400" u="sng" dirty="0">
                <a:solidFill>
                  <a:schemeClr val="tx2"/>
                </a:solidFill>
              </a:rPr>
              <a:t>整型表达式</a:t>
            </a:r>
            <a:r>
              <a:rPr lang="en-US" altLang="zh-CN" sz="2400">
                <a:solidFill>
                  <a:schemeClr val="folHlink"/>
                </a:solidFill>
              </a:rPr>
              <a:t>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b="1" dirty="0">
                <a:solidFill>
                  <a:schemeClr val="accent2"/>
                </a:solidFill>
              </a:rPr>
              <a:t>case </a:t>
            </a:r>
            <a:r>
              <a:rPr lang="zh-CN" altLang="en-US" sz="2400" dirty="0">
                <a:solidFill>
                  <a:schemeClr val="tx2"/>
                </a:solidFill>
              </a:rPr>
              <a:t>整型常量表达式</a:t>
            </a:r>
            <a:r>
              <a:rPr lang="en-US" altLang="zh-CN" sz="2400" dirty="0">
                <a:solidFill>
                  <a:schemeClr val="folHlink"/>
                </a:solidFill>
              </a:rPr>
              <a:t>: </a:t>
            </a:r>
            <a:r>
              <a:rPr lang="zh-CN" altLang="en-US" sz="2400" dirty="0">
                <a:solidFill>
                  <a:schemeClr val="accent4"/>
                </a:solidFill>
              </a:rPr>
              <a:t>语句序列</a:t>
            </a:r>
            <a:r>
              <a:rPr lang="en-US" altLang="zh-CN" sz="2400" dirty="0">
                <a:solidFill>
                  <a:schemeClr val="folHlink"/>
                </a:solidFill>
              </a:rPr>
              <a:t>; </a:t>
            </a:r>
            <a:r>
              <a:rPr lang="en-US" altLang="zh-CN" sz="2400" b="1" dirty="0">
                <a:solidFill>
                  <a:schemeClr val="accent2"/>
                </a:solidFill>
              </a:rPr>
              <a:t>break</a:t>
            </a:r>
            <a:r>
              <a:rPr lang="en-US" altLang="zh-CN" sz="2400" dirty="0">
                <a:solidFill>
                  <a:schemeClr val="folHlink"/>
                </a:solidFill>
              </a:rPr>
              <a:t>;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b="1" dirty="0">
                <a:solidFill>
                  <a:schemeClr val="accent2"/>
                </a:solidFill>
              </a:rPr>
              <a:t>case </a:t>
            </a:r>
            <a:r>
              <a:rPr lang="zh-CN" altLang="en-US" sz="2400" dirty="0">
                <a:solidFill>
                  <a:schemeClr val="tx2"/>
                </a:solidFill>
              </a:rPr>
              <a:t>整型常量表达式</a:t>
            </a:r>
            <a:r>
              <a:rPr lang="en-US" altLang="zh-CN" sz="2400" dirty="0">
                <a:solidFill>
                  <a:schemeClr val="folHlink"/>
                </a:solidFill>
              </a:rPr>
              <a:t>: </a:t>
            </a:r>
            <a:r>
              <a:rPr lang="zh-CN" altLang="en-US" sz="2400" dirty="0">
                <a:solidFill>
                  <a:schemeClr val="accent4"/>
                </a:solidFill>
              </a:rPr>
              <a:t>语句序列</a:t>
            </a:r>
            <a:r>
              <a:rPr lang="en-US" altLang="zh-CN" sz="2400" dirty="0">
                <a:solidFill>
                  <a:schemeClr val="folHlink"/>
                </a:solidFill>
              </a:rPr>
              <a:t>; </a:t>
            </a:r>
            <a:r>
              <a:rPr lang="en-US" altLang="zh-CN" sz="2400" b="1" dirty="0">
                <a:solidFill>
                  <a:schemeClr val="accent2"/>
                </a:solidFill>
              </a:rPr>
              <a:t>break</a:t>
            </a:r>
            <a:r>
              <a:rPr lang="en-US" altLang="zh-CN" sz="2400" dirty="0">
                <a:solidFill>
                  <a:schemeClr val="folHlink"/>
                </a:solidFill>
              </a:rPr>
              <a:t>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.... ....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b="1" dirty="0">
                <a:solidFill>
                  <a:schemeClr val="accent2"/>
                </a:solidFill>
              </a:rPr>
              <a:t>default</a:t>
            </a:r>
            <a:r>
              <a:rPr lang="en-US" altLang="zh-CN" sz="2400" dirty="0">
                <a:solidFill>
                  <a:schemeClr val="folHlink"/>
                </a:solidFill>
              </a:rPr>
              <a:t>: </a:t>
            </a:r>
            <a:r>
              <a:rPr lang="zh-CN" altLang="en-US" sz="2400" dirty="0">
                <a:solidFill>
                  <a:schemeClr val="accent4"/>
                </a:solidFill>
              </a:rPr>
              <a:t>语句序列</a:t>
            </a:r>
            <a:r>
              <a:rPr lang="zh-CN" altLang="en-US" sz="2400" dirty="0">
                <a:solidFill>
                  <a:schemeClr val="folHlink"/>
                </a:solidFill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; </a:t>
            </a:r>
            <a:r>
              <a:rPr lang="en-US" altLang="zh-CN" sz="2400" b="1" dirty="0">
                <a:solidFill>
                  <a:schemeClr val="accent2"/>
                </a:solidFill>
              </a:rPr>
              <a:t>break</a:t>
            </a:r>
            <a:r>
              <a:rPr lang="en-US" altLang="zh-CN" sz="2400" dirty="0">
                <a:solidFill>
                  <a:schemeClr val="folHlink"/>
                </a:solidFill>
              </a:rPr>
              <a:t>;`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/>
              <a:t>各个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case </a:t>
            </a:r>
            <a:r>
              <a:rPr lang="zh-CN" altLang="en-US" sz="2400" dirty="0"/>
              <a:t>关键词后面的</a:t>
            </a:r>
            <a:r>
              <a:rPr lang="zh-CN" altLang="en-US" sz="2400" dirty="0">
                <a:solidFill>
                  <a:schemeClr val="tx2"/>
                </a:solidFill>
              </a:rPr>
              <a:t>整型常量表达式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case</a:t>
            </a:r>
            <a:r>
              <a:rPr lang="zh-CN" altLang="en-US" sz="2400" dirty="0">
                <a:solidFill>
                  <a:schemeClr val="tx2"/>
                </a:solidFill>
              </a:rPr>
              <a:t>表达式</a:t>
            </a:r>
            <a:r>
              <a:rPr lang="zh-CN" altLang="en-US" sz="2400" dirty="0"/>
              <a:t>）必须在编译时就能确定其值，通常用整型或字符型的文字量。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2400" dirty="0"/>
              <a:t>不同</a:t>
            </a:r>
            <a:r>
              <a:rPr lang="en-US" altLang="zh-CN" sz="2400" dirty="0"/>
              <a:t> case </a:t>
            </a:r>
            <a:r>
              <a:rPr lang="zh-CN" altLang="en-US" sz="2400" dirty="0"/>
              <a:t>表达式的值必须互不相同。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400" dirty="0"/>
              <a:t>default </a:t>
            </a:r>
            <a:r>
              <a:rPr lang="zh-CN" altLang="en-US" sz="2400" dirty="0"/>
              <a:t>开始的段可以没有。各个</a:t>
            </a:r>
            <a:r>
              <a:rPr lang="en-US" altLang="zh-CN" sz="2400" dirty="0"/>
              <a:t> case </a:t>
            </a:r>
            <a:r>
              <a:rPr lang="zh-CN" altLang="en-US" sz="2400" dirty="0"/>
              <a:t>和</a:t>
            </a:r>
            <a:r>
              <a:rPr lang="en-US" altLang="zh-CN" sz="2400" dirty="0"/>
              <a:t> default </a:t>
            </a:r>
            <a:r>
              <a:rPr lang="zh-CN" altLang="en-US" sz="2400" dirty="0"/>
              <a:t>之后的</a:t>
            </a:r>
            <a:r>
              <a:rPr lang="zh-CN" altLang="en-US" sz="2400" dirty="0">
                <a:solidFill>
                  <a:schemeClr val="accent4"/>
                </a:solidFill>
              </a:rPr>
              <a:t>语句序列</a:t>
            </a:r>
            <a:r>
              <a:rPr lang="zh-CN" altLang="en-US" sz="2400" dirty="0"/>
              <a:t>可以包含任意多条语句</a:t>
            </a:r>
            <a:r>
              <a:rPr lang="en-US" altLang="zh-CN" sz="2400" dirty="0"/>
              <a:t> </a:t>
            </a:r>
            <a:r>
              <a:rPr lang="zh-CN" altLang="en-US" sz="2400" dirty="0"/>
              <a:t>或</a:t>
            </a:r>
            <a:r>
              <a:rPr lang="en-US" altLang="zh-CN" sz="2400" dirty="0"/>
              <a:t> 0 </a:t>
            </a:r>
            <a:r>
              <a:rPr lang="zh-CN" altLang="en-US" sz="2400" dirty="0"/>
              <a:t>条语句（空序列）。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553200" y="1628775"/>
            <a:ext cx="2321560" cy="1630045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just"/>
            <a:r>
              <a:rPr lang="zh-CN" altLang="en-US" sz="20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英语单词：</a:t>
            </a:r>
            <a:endParaRPr lang="zh-CN" altLang="en-US" sz="20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just"/>
            <a:r>
              <a:rPr lang="en-US" altLang="zh-CN" sz="20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switch: </a:t>
            </a:r>
            <a:r>
              <a:rPr lang="zh-CN" altLang="en-US" sz="18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开关, 转换;</a:t>
            </a:r>
            <a:endParaRPr lang="zh-CN" altLang="en-US" sz="18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just"/>
            <a:r>
              <a:rPr lang="en-US" altLang="zh-CN" sz="20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case: </a:t>
            </a:r>
            <a:r>
              <a:rPr lang="zh-CN" altLang="en-US" sz="18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情形，案例</a:t>
            </a:r>
            <a:endParaRPr lang="en-US" altLang="zh-CN" sz="18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just"/>
            <a:r>
              <a:rPr lang="en-US" altLang="zh-CN" sz="20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default: </a:t>
            </a:r>
            <a:r>
              <a:rPr lang="zh-CN" altLang="en-US" sz="18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默认值</a:t>
            </a:r>
            <a:endParaRPr lang="zh-CN" altLang="en-US" sz="20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just"/>
            <a:r>
              <a:rPr lang="en-US" altLang="zh-CN" sz="20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break: </a:t>
            </a:r>
            <a:r>
              <a:rPr lang="zh-CN" altLang="en-US" sz="18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中断，打破</a:t>
            </a:r>
            <a:endParaRPr lang="zh-CN" altLang="en-US" sz="18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7555" name="文本占位符 407554"/>
          <p:cNvSpPr>
            <a:spLocks noGrp="1"/>
          </p:cNvSpPr>
          <p:nvPr>
            <p:ph type="body" idx="1"/>
          </p:nvPr>
        </p:nvSpPr>
        <p:spPr>
          <a:xfrm>
            <a:off x="395288" y="188278"/>
            <a:ext cx="8207375" cy="4465637"/>
          </a:xfrm>
        </p:spPr>
        <p:txBody>
          <a:bodyPr/>
          <a:p>
            <a:pPr>
              <a:buNone/>
            </a:pPr>
            <a:r>
              <a:rPr lang="zh-CN" altLang="en-US" sz="2400" dirty="0"/>
              <a:t>开关语句的执行过程：</a:t>
            </a:r>
            <a:endParaRPr lang="zh-CN" altLang="en-US" sz="2400" dirty="0"/>
          </a:p>
          <a:p>
            <a:r>
              <a:rPr lang="zh-CN" altLang="en-US" sz="2400" dirty="0"/>
              <a:t>首先求出语句头部的</a:t>
            </a:r>
            <a:r>
              <a:rPr lang="zh-CN" altLang="en-US" sz="2400" dirty="0">
                <a:solidFill>
                  <a:schemeClr val="tx2"/>
                </a:solidFill>
              </a:rPr>
              <a:t>整型表达式</a:t>
            </a:r>
            <a:r>
              <a:rPr lang="zh-CN" altLang="en-US" sz="2400" dirty="0"/>
              <a:t>的值，然后用这个值与各个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tx2"/>
                </a:solidFill>
              </a:rPr>
              <a:t>case </a:t>
            </a:r>
            <a:r>
              <a:rPr lang="zh-CN" altLang="en-US" sz="2400" dirty="0">
                <a:solidFill>
                  <a:schemeClr val="tx2"/>
                </a:solidFill>
              </a:rPr>
              <a:t>表达式</a:t>
            </a:r>
            <a:r>
              <a:rPr lang="zh-CN" altLang="en-US" sz="2400" dirty="0"/>
              <a:t>的值比较。</a:t>
            </a:r>
            <a:endParaRPr lang="zh-CN" altLang="en-US" sz="2400" dirty="0"/>
          </a:p>
        </p:txBody>
      </p:sp>
      <p:sp>
        <p:nvSpPr>
          <p:cNvPr id="407556" name="矩形 407555"/>
          <p:cNvSpPr/>
          <p:nvPr/>
        </p:nvSpPr>
        <p:spPr>
          <a:xfrm>
            <a:off x="1547495" y="1484630"/>
            <a:ext cx="6578600" cy="230695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b="1" dirty="0">
                <a:solidFill>
                  <a:schemeClr val="accent2"/>
                </a:solidFill>
                <a:latin typeface="Cambria" panose="02040503050406030204" pitchFamily="18" charset="0"/>
              </a:rPr>
              <a:t>switch 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(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整型表达式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</a:rPr>
              <a:t>) {</a:t>
            </a:r>
            <a:endParaRPr lang="en-US" altLang="zh-CN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ambria" panose="02040503050406030204" pitchFamily="18" charset="0"/>
              </a:rPr>
              <a:t>case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整型常量表达式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zh-CN" altLang="en-US" dirty="0">
                <a:solidFill>
                  <a:schemeClr val="accent4"/>
                </a:solidFill>
                <a:latin typeface="Cambria" panose="02040503050406030204" pitchFamily="18" charset="0"/>
              </a:rPr>
              <a:t>语句序列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; </a:t>
            </a:r>
            <a:r>
              <a:rPr lang="en-US" altLang="zh-CN" b="1" dirty="0">
                <a:solidFill>
                  <a:schemeClr val="accent2"/>
                </a:solidFill>
                <a:latin typeface="Cambria" panose="02040503050406030204" pitchFamily="18" charset="0"/>
              </a:rPr>
              <a:t>break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ambria" panose="02040503050406030204" pitchFamily="18" charset="0"/>
              </a:rPr>
              <a:t>case </a:t>
            </a:r>
            <a:r>
              <a:rPr lang="zh-CN" altLang="en-US" dirty="0">
                <a:solidFill>
                  <a:schemeClr val="tx2"/>
                </a:solidFill>
                <a:latin typeface="Cambria" panose="02040503050406030204" pitchFamily="18" charset="0"/>
              </a:rPr>
              <a:t>整型常量表达式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zh-CN" altLang="en-US" dirty="0">
                <a:solidFill>
                  <a:schemeClr val="accent4"/>
                </a:solidFill>
                <a:latin typeface="Cambria" panose="02040503050406030204" pitchFamily="18" charset="0"/>
              </a:rPr>
              <a:t>语句序列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; </a:t>
            </a:r>
            <a:r>
              <a:rPr lang="en-US" altLang="zh-CN" b="1" dirty="0">
                <a:solidFill>
                  <a:schemeClr val="accent2"/>
                </a:solidFill>
                <a:latin typeface="Cambria" panose="02040503050406030204" pitchFamily="18" charset="0"/>
              </a:rPr>
              <a:t>break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   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</a:rPr>
              <a:t>.... ....</a:t>
            </a:r>
            <a:endParaRPr lang="en-US" altLang="zh-CN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Cambria" panose="02040503050406030204" pitchFamily="18" charset="0"/>
              </a:rPr>
              <a:t>default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语句序列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; </a:t>
            </a:r>
            <a:r>
              <a:rPr lang="en-US" altLang="zh-CN" b="1" dirty="0">
                <a:solidFill>
                  <a:schemeClr val="accent2"/>
                </a:solidFill>
                <a:latin typeface="Cambria" panose="02040503050406030204" pitchFamily="18" charset="0"/>
              </a:rPr>
              <a:t>break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;</a:t>
            </a:r>
            <a:endParaRPr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  <a:endParaRPr lang="en-US" altLang="zh-CN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文本占位符 407554"/>
          <p:cNvSpPr>
            <a:spLocks noGrp="1"/>
          </p:cNvSpPr>
          <p:nvPr/>
        </p:nvSpPr>
        <p:spPr>
          <a:xfrm>
            <a:off x="250825" y="3812540"/>
            <a:ext cx="8385810" cy="26206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如果遇到相等的值，就进入</a:t>
            </a:r>
            <a:r>
              <a:rPr lang="zh-CN" altLang="en-US" sz="2400" dirty="0">
                <a:solidFill>
                  <a:schemeClr val="accent2"/>
                </a:solidFill>
              </a:rPr>
              <a:t>那个</a:t>
            </a:r>
            <a:r>
              <a:rPr lang="en-US" altLang="zh-CN" sz="2400" dirty="0">
                <a:solidFill>
                  <a:schemeClr val="accent2"/>
                </a:solidFill>
              </a:rPr>
              <a:t> case </a:t>
            </a:r>
            <a:r>
              <a:rPr lang="zh-CN" altLang="en-US" sz="2400" dirty="0">
                <a:solidFill>
                  <a:schemeClr val="accent2"/>
                </a:solidFill>
              </a:rPr>
              <a:t>之后的语句序列</a:t>
            </a:r>
            <a:r>
              <a:rPr lang="zh-CN" altLang="en-US" sz="2400" dirty="0"/>
              <a:t>开始执行；遇到 </a:t>
            </a:r>
            <a:r>
              <a:rPr lang="en-US" altLang="zh-CN" sz="2400" dirty="0"/>
              <a:t>break </a:t>
            </a:r>
            <a:r>
              <a:rPr lang="zh-CN" altLang="en-US" sz="2400" dirty="0"/>
              <a:t>就结束执行。</a:t>
            </a:r>
            <a:endParaRPr lang="zh-CN" altLang="en-US" sz="2400" dirty="0"/>
          </a:p>
          <a:p>
            <a:r>
              <a:rPr lang="zh-CN" altLang="en-US" sz="2400" dirty="0"/>
              <a:t>如果找不到匹配的值，就执行</a:t>
            </a:r>
            <a:r>
              <a:rPr lang="en-US" altLang="zh-CN" sz="2400" dirty="0"/>
              <a:t> default </a:t>
            </a:r>
            <a:r>
              <a:rPr lang="zh-CN" altLang="en-US" sz="2400" dirty="0"/>
              <a:t>部分的语句序列；</a:t>
            </a:r>
            <a:endParaRPr lang="zh-CN" altLang="en-US" sz="2400" dirty="0"/>
          </a:p>
          <a:p>
            <a:r>
              <a:rPr lang="zh-CN" altLang="en-US" sz="2400" dirty="0"/>
              <a:t>如果找不到匹配的</a:t>
            </a:r>
            <a:r>
              <a:rPr lang="en-US" altLang="zh-CN" sz="2400" dirty="0"/>
              <a:t> case </a:t>
            </a:r>
            <a:r>
              <a:rPr lang="zh-CN" altLang="en-US" sz="2400" dirty="0"/>
              <a:t>表达式，又没有</a:t>
            </a:r>
            <a:r>
              <a:rPr lang="en-US" altLang="zh-CN" sz="2400" dirty="0"/>
              <a:t> default </a:t>
            </a:r>
            <a:r>
              <a:rPr lang="zh-CN" altLang="en-US" sz="2400" dirty="0"/>
              <a:t>部分，整个开关语句的执行结束。</a:t>
            </a:r>
            <a:endParaRPr lang="zh-CN" altLang="en-US" sz="2400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067810" y="1099185"/>
            <a:ext cx="254635" cy="457835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232797" y="2107565"/>
            <a:ext cx="1585020" cy="1894205"/>
          </a:xfrm>
          <a:custGeom>
            <a:avLst/>
            <a:gdLst>
              <a:gd name="connsiteX0" fmla="*/ 339 w 2496"/>
              <a:gd name="connsiteY0" fmla="*/ 2983 h 2983"/>
              <a:gd name="connsiteX1" fmla="*/ 3 w 2496"/>
              <a:gd name="connsiteY1" fmla="*/ 1484 h 2983"/>
              <a:gd name="connsiteX2" fmla="*/ 745 w 2496"/>
              <a:gd name="connsiteY2" fmla="*/ 350 h 2983"/>
              <a:gd name="connsiteX3" fmla="*/ 2496 w 2496"/>
              <a:gd name="connsiteY3" fmla="*/ 0 h 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6" h="2983">
                <a:moveTo>
                  <a:pt x="339" y="2983"/>
                </a:moveTo>
                <a:cubicBezTo>
                  <a:pt x="269" y="2705"/>
                  <a:pt x="39" y="1999"/>
                  <a:pt x="3" y="1484"/>
                </a:cubicBezTo>
                <a:cubicBezTo>
                  <a:pt x="-33" y="969"/>
                  <a:pt x="247" y="647"/>
                  <a:pt x="745" y="350"/>
                </a:cubicBezTo>
                <a:cubicBezTo>
                  <a:pt x="1244" y="53"/>
                  <a:pt x="2031" y="60"/>
                  <a:pt x="2496" y="0"/>
                </a:cubicBezTo>
              </a:path>
            </a:pathLst>
          </a:custGeom>
          <a:noFill/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280670" y="2466975"/>
            <a:ext cx="1510030" cy="281305"/>
          </a:xfrm>
          <a:custGeom>
            <a:avLst/>
            <a:gdLst>
              <a:gd name="connisteX0" fmla="*/ 0 w 1510030"/>
              <a:gd name="connsiteY0" fmla="*/ 281305 h 281305"/>
              <a:gd name="connisteX1" fmla="*/ 186055 w 1510030"/>
              <a:gd name="connsiteY1" fmla="*/ 180975 h 281305"/>
              <a:gd name="connisteX2" fmla="*/ 762000 w 1510030"/>
              <a:gd name="connsiteY2" fmla="*/ 38100 h 281305"/>
              <a:gd name="connisteX3" fmla="*/ 1510030 w 1510030"/>
              <a:gd name="connsiteY3" fmla="*/ 0 h 2813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10030" h="281305">
                <a:moveTo>
                  <a:pt x="0" y="281305"/>
                </a:moveTo>
                <a:cubicBezTo>
                  <a:pt x="25400" y="264160"/>
                  <a:pt x="33655" y="229870"/>
                  <a:pt x="186055" y="180975"/>
                </a:cubicBezTo>
                <a:cubicBezTo>
                  <a:pt x="338455" y="132080"/>
                  <a:pt x="497205" y="74295"/>
                  <a:pt x="762000" y="38100"/>
                </a:cubicBezTo>
                <a:cubicBezTo>
                  <a:pt x="1026795" y="1905"/>
                  <a:pt x="1372235" y="4445"/>
                  <a:pt x="1510030" y="0"/>
                </a:cubicBezTo>
              </a:path>
            </a:pathLst>
          </a:custGeom>
          <a:noFill/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6225" y="2746374"/>
            <a:ext cx="1514475" cy="109401"/>
          </a:xfrm>
          <a:custGeom>
            <a:avLst/>
            <a:gdLst>
              <a:gd name="connsiteX0" fmla="*/ 0 w 2385"/>
              <a:gd name="connsiteY0" fmla="*/ 3 h 172"/>
              <a:gd name="connsiteX1" fmla="*/ 1192 w 2385"/>
              <a:gd name="connsiteY1" fmla="*/ 153 h 172"/>
              <a:gd name="connsiteX2" fmla="*/ 2385 w 2385"/>
              <a:gd name="connsiteY2" fmla="*/ 168 h 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5" h="172">
                <a:moveTo>
                  <a:pt x="0" y="3"/>
                </a:moveTo>
                <a:cubicBezTo>
                  <a:pt x="40" y="-24"/>
                  <a:pt x="809" y="131"/>
                  <a:pt x="1192" y="153"/>
                </a:cubicBezTo>
                <a:cubicBezTo>
                  <a:pt x="1575" y="175"/>
                  <a:pt x="2168" y="175"/>
                  <a:pt x="2385" y="168"/>
                </a:cubicBezTo>
              </a:path>
            </a:pathLst>
          </a:custGeom>
          <a:noFill/>
          <a:ln w="127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61010" y="3188970"/>
            <a:ext cx="1394460" cy="1668780"/>
          </a:xfrm>
          <a:custGeom>
            <a:avLst/>
            <a:gdLst>
              <a:gd name="connsiteX0" fmla="*/ 0 w 2196"/>
              <a:gd name="connsiteY0" fmla="*/ 2628 h 2628"/>
              <a:gd name="connsiteX1" fmla="*/ 492 w 2196"/>
              <a:gd name="connsiteY1" fmla="*/ 780 h 2628"/>
              <a:gd name="connsiteX2" fmla="*/ 2196 w 2196"/>
              <a:gd name="connsiteY2" fmla="*/ 0 h 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6" h="2628">
                <a:moveTo>
                  <a:pt x="0" y="2628"/>
                </a:moveTo>
                <a:cubicBezTo>
                  <a:pt x="35" y="2271"/>
                  <a:pt x="53" y="1306"/>
                  <a:pt x="492" y="780"/>
                </a:cubicBezTo>
                <a:cubicBezTo>
                  <a:pt x="931" y="254"/>
                  <a:pt x="1836" y="116"/>
                  <a:pt x="2196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8579" name="文本占位符 408578"/>
          <p:cNvSpPr>
            <a:spLocks noGrp="1"/>
          </p:cNvSpPr>
          <p:nvPr>
            <p:ph type="body" idx="1"/>
          </p:nvPr>
        </p:nvSpPr>
        <p:spPr>
          <a:xfrm>
            <a:off x="468313" y="620713"/>
            <a:ext cx="8207375" cy="5761037"/>
          </a:xfrm>
        </p:spPr>
        <p:txBody>
          <a:bodyPr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在执行</a:t>
            </a:r>
            <a:r>
              <a:rPr lang="zh-CN" dirty="0">
                <a:solidFill>
                  <a:schemeClr val="tx1"/>
                </a:solidFill>
              </a:rPr>
              <a:t>某</a:t>
            </a:r>
            <a:r>
              <a:rPr lang="zh-CN" altLang="en-US" dirty="0">
                <a:solidFill>
                  <a:schemeClr val="tx1"/>
                </a:solidFill>
              </a:rPr>
              <a:t>个分支的语句序列时，执行到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break 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语句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时结束该分支，从而也结束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switch </a:t>
            </a:r>
            <a:r>
              <a:rPr lang="zh-CN" altLang="en-US" dirty="0">
                <a:solidFill>
                  <a:schemeClr val="tx1"/>
                </a:solidFill>
              </a:rPr>
              <a:t>语句。</a:t>
            </a:r>
            <a:endParaRPr lang="zh-CN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</a:rPr>
              <a:t>break </a:t>
            </a:r>
            <a:r>
              <a:rPr lang="zh-CN" altLang="en-US" dirty="0">
                <a:solidFill>
                  <a:schemeClr val="accent2"/>
                </a:solidFill>
              </a:rPr>
              <a:t>语句</a:t>
            </a:r>
            <a:r>
              <a:rPr lang="zh-CN" altLang="en-US" dirty="0"/>
              <a:t>的形式，是在</a:t>
            </a:r>
            <a:r>
              <a:rPr lang="en-US" altLang="zh-CN" dirty="0"/>
              <a:t> break </a:t>
            </a:r>
            <a:r>
              <a:rPr lang="zh-CN" altLang="en-US" dirty="0"/>
              <a:t>关键词后面加分号：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/>
              <a:t>	</a:t>
            </a:r>
            <a:r>
              <a:rPr lang="en-US" altLang="zh-CN">
                <a:solidFill>
                  <a:schemeClr val="accent2"/>
                </a:solidFill>
              </a:rPr>
              <a:t>break;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break </a:t>
            </a:r>
            <a:r>
              <a:rPr lang="zh-CN" altLang="en-US" dirty="0"/>
              <a:t>语句用在</a:t>
            </a:r>
            <a:r>
              <a:rPr lang="en-US" altLang="zh-CN" dirty="0"/>
              <a:t> switch </a:t>
            </a:r>
            <a:r>
              <a:rPr lang="zh-CN" altLang="en-US" dirty="0"/>
              <a:t>语句里时，作用是使当前</a:t>
            </a:r>
            <a:r>
              <a:rPr lang="en-US" altLang="zh-CN" dirty="0"/>
              <a:t> switch </a:t>
            </a:r>
            <a:r>
              <a:rPr lang="zh-CN" altLang="en-US" dirty="0"/>
              <a:t>语句立刻终止，使程序转到这个</a:t>
            </a:r>
            <a:r>
              <a:rPr lang="en-US" altLang="zh-CN" dirty="0"/>
              <a:t> switch </a:t>
            </a:r>
            <a:r>
              <a:rPr lang="zh-CN" altLang="en-US" dirty="0"/>
              <a:t>语句之后继续执行。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为了代码的规范性，在</a:t>
            </a:r>
            <a:r>
              <a:rPr lang="en-US" altLang="zh-CN" dirty="0">
                <a:sym typeface="+mn-ea"/>
              </a:rPr>
              <a:t> default </a:t>
            </a:r>
            <a:r>
              <a:rPr lang="zh-CN" altLang="en-US" dirty="0">
                <a:sym typeface="+mn-ea"/>
              </a:rPr>
              <a:t>的语句序列最后也写一个</a:t>
            </a:r>
            <a:r>
              <a:rPr lang="en-US" altLang="zh-CN" dirty="0">
                <a:sym typeface="+mn-ea"/>
              </a:rPr>
              <a:t> break </a:t>
            </a:r>
            <a:r>
              <a:rPr lang="zh-CN" altLang="en-US" dirty="0">
                <a:sym typeface="+mn-ea"/>
              </a:rPr>
              <a:t>语句。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9603" name="文本占位符 409602"/>
          <p:cNvSpPr>
            <a:spLocks noGrp="1"/>
          </p:cNvSpPr>
          <p:nvPr>
            <p:ph type="body" idx="1"/>
          </p:nvPr>
        </p:nvSpPr>
        <p:spPr>
          <a:xfrm>
            <a:off x="395288" y="2996883"/>
            <a:ext cx="8207375" cy="3097212"/>
          </a:xfrm>
        </p:spPr>
        <p:txBody>
          <a:bodyPr/>
          <a:p>
            <a:pPr marL="0" indent="0">
              <a:buNone/>
            </a:pPr>
            <a:r>
              <a:rPr lang="zh-CN" altLang="en-US" dirty="0"/>
              <a:t>当</a:t>
            </a:r>
            <a:r>
              <a:rPr lang="en-US" altLang="zh-CN" dirty="0"/>
              <a:t> case </a:t>
            </a:r>
            <a:r>
              <a:rPr lang="zh-CN" altLang="en-US" dirty="0"/>
              <a:t>分支的最后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en-US" altLang="zh-CN" dirty="0">
                <a:solidFill>
                  <a:srgbClr val="FF0000"/>
                </a:solidFill>
              </a:rPr>
              <a:t> break </a:t>
            </a:r>
            <a:r>
              <a:rPr lang="zh-CN" altLang="en-US" dirty="0">
                <a:solidFill>
                  <a:srgbClr val="FF0000"/>
                </a:solidFill>
              </a:rPr>
              <a:t>语句时</a:t>
            </a:r>
            <a:r>
              <a:rPr lang="zh-CN" altLang="en-US" dirty="0"/>
              <a:t>，它的语句序列执行完成后程序将进入下一分支的语句序列，这种情况导致一些分支的</a:t>
            </a:r>
            <a:r>
              <a:rPr lang="zh-CN" altLang="en-US" dirty="0">
                <a:solidFill>
                  <a:srgbClr val="FF0000"/>
                </a:solidFill>
              </a:rPr>
              <a:t>语句序列被共享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只有多个分支都用完全一样的语句序列才这样做。否则不提倡这种代码共享的方式（导致程序片段间的依赖关系，不利于程序的修改）。</a:t>
            </a:r>
            <a:endParaRPr lang="zh-CN" altLang="en-US" dirty="0"/>
          </a:p>
        </p:txBody>
      </p:sp>
      <p:sp>
        <p:nvSpPr>
          <p:cNvPr id="409604" name="矩形 409603"/>
          <p:cNvSpPr/>
          <p:nvPr/>
        </p:nvSpPr>
        <p:spPr>
          <a:xfrm>
            <a:off x="2051050" y="476250"/>
            <a:ext cx="6121400" cy="230695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switch (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整型表达式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</a:rPr>
              <a:t>) {</a:t>
            </a:r>
            <a:endParaRPr lang="en-US" altLang="zh-CN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   case 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整型常量表达式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语句序列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</a:rPr>
              <a:t>; break;</a:t>
            </a:r>
            <a:endParaRPr lang="en-US" altLang="zh-CN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   case 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整型常量表达式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语句序列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</a:rPr>
              <a:t>; break;</a:t>
            </a:r>
            <a:endParaRPr lang="en-US" altLang="zh-CN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</a:rPr>
              <a:t>    .... ....</a:t>
            </a:r>
            <a:endParaRPr lang="en-US" altLang="zh-CN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   default: 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语句序列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</a:rPr>
              <a:t>; break;</a:t>
            </a:r>
            <a:endParaRPr lang="en-US" altLang="zh-CN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l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</a:rPr>
              <a:t>}</a:t>
            </a:r>
            <a:endParaRPr lang="en-US" altLang="zh-CN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788535" y="2205355"/>
            <a:ext cx="937895" cy="12065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V="1">
            <a:off x="6659880" y="1484630"/>
            <a:ext cx="937895" cy="12065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 flipV="1">
            <a:off x="6659880" y="1052830"/>
            <a:ext cx="937895" cy="12065"/>
          </a:xfrm>
          <a:prstGeom prst="line">
            <a:avLst/>
          </a:prstGeom>
          <a:ln w="38100">
            <a:solidFill>
              <a:schemeClr val="accent2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10627" name="文本占位符 410626"/>
          <p:cNvSpPr>
            <a:spLocks noGrp="1"/>
          </p:cNvSpPr>
          <p:nvPr>
            <p:ph type="body" idx="1"/>
          </p:nvPr>
        </p:nvSpPr>
        <p:spPr>
          <a:xfrm>
            <a:off x="467360" y="332740"/>
            <a:ext cx="8207375" cy="2376170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【例</a:t>
            </a:r>
            <a:r>
              <a:rPr lang="en-US" altLang="zh-CN" sz="2400" dirty="0"/>
              <a:t>3-15</a:t>
            </a:r>
            <a:r>
              <a:rPr lang="zh-CN" altLang="en-US" sz="2400" dirty="0"/>
              <a:t>】写一个程序，它输入一个表示学生考试成绩的整数（评分），根据这个成绩给学生赋一个等级，每</a:t>
            </a:r>
            <a:r>
              <a:rPr lang="en-US" altLang="zh-CN" sz="2400" dirty="0"/>
              <a:t>10</a:t>
            </a:r>
            <a:r>
              <a:rPr lang="zh-CN" altLang="en-US" sz="2400" dirty="0"/>
              <a:t>分为一个等级，</a:t>
            </a:r>
            <a:r>
              <a:rPr lang="en-US" altLang="zh-CN" sz="2400" dirty="0"/>
              <a:t>[90, 100] </a:t>
            </a:r>
            <a:r>
              <a:rPr lang="zh-CN" altLang="en-US" sz="2400" dirty="0"/>
              <a:t>范围内为“优”，</a:t>
            </a:r>
            <a:r>
              <a:rPr lang="en-US" altLang="zh-CN" sz="2400" dirty="0"/>
              <a:t>[80-90) </a:t>
            </a:r>
            <a:r>
              <a:rPr lang="zh-CN" altLang="en-US" sz="2400" dirty="0"/>
              <a:t>范围内为“良”，</a:t>
            </a:r>
            <a:r>
              <a:rPr lang="en-US" altLang="zh-CN" sz="2400" dirty="0"/>
              <a:t>[70, 80) </a:t>
            </a:r>
            <a:r>
              <a:rPr lang="zh-CN" altLang="en-US" sz="2400" dirty="0"/>
              <a:t>范围内为“中”，</a:t>
            </a:r>
            <a:r>
              <a:rPr lang="en-US" altLang="zh-CN" sz="2400" dirty="0"/>
              <a:t>[60, 70)</a:t>
            </a:r>
            <a:r>
              <a:rPr lang="zh-CN" altLang="en-US" sz="2400" dirty="0"/>
              <a:t>范围内为“及格”，其余为“不及格”。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可以写一系列嵌套的 </a:t>
            </a:r>
            <a:r>
              <a:rPr lang="en-US" altLang="zh-CN" sz="2400" dirty="0"/>
              <a:t>if </a:t>
            </a:r>
            <a:r>
              <a:rPr lang="zh-CN" altLang="en-US" sz="2400" dirty="0"/>
              <a:t>语句完成这一工作：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539750" y="2781300"/>
            <a:ext cx="778954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int main() {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int score, rank;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cout &lt;&lt; "Input score(0~100): ";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cin &gt;&gt; score;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if (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score &gt;= 90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)  cout &lt;&lt; "优 " &lt;&lt; endl;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else if (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score &gt;= 80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) cout &lt;&lt; "良 " &lt;&lt; endl;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else if (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score &gt;= 70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) cout &lt;&lt; "中 " &lt;&lt; endl;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else if (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score &gt;= 60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) cout &lt;&lt; "及格 " &lt;&lt; endl;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else cout &lt;&lt; "不及格" &lt;&lt; endl;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indent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return 0;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}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09030" y="2997200"/>
            <a:ext cx="2592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为了节约页面空间，</a:t>
            </a:r>
            <a:b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这段程序写得比较紧凑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11651" name="文本占位符 411650"/>
          <p:cNvSpPr>
            <a:spLocks noGrp="1"/>
          </p:cNvSpPr>
          <p:nvPr>
            <p:ph type="body" idx="1"/>
          </p:nvPr>
        </p:nvSpPr>
        <p:spPr>
          <a:xfrm>
            <a:off x="4477385" y="260350"/>
            <a:ext cx="4495165" cy="6121400"/>
          </a:xfrm>
        </p:spPr>
        <p:txBody>
          <a:bodyPr/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main() {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    int</a:t>
            </a:r>
            <a:r>
              <a:rPr lang="en-US" altLang="zh-CN" sz="2000">
                <a:solidFill>
                  <a:schemeClr val="folHlink"/>
                </a:solidFill>
              </a:rPr>
              <a:t> score, rank;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    cout</a:t>
            </a:r>
            <a:r>
              <a:rPr lang="en-US" altLang="zh-CN" sz="2000">
                <a:solidFill>
                  <a:schemeClr val="folHlink"/>
                </a:solidFill>
              </a:rPr>
              <a:t> &lt;&lt; "Input score(0~100): ";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folHlink"/>
                </a:solidFill>
              </a:rPr>
              <a:t>    cin</a:t>
            </a:r>
            <a:r>
              <a:rPr lang="en-US" altLang="zh-CN" sz="2000">
                <a:solidFill>
                  <a:schemeClr val="folHlink"/>
                </a:solidFill>
              </a:rPr>
              <a:t> &gt;&gt; score;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000">
                <a:solidFill>
                  <a:schemeClr val="accent2"/>
                </a:solidFill>
              </a:rPr>
              <a:t>rank = score / 10;</a:t>
            </a:r>
            <a:endParaRPr lang="en-US" altLang="zh-CN" sz="2000">
              <a:solidFill>
                <a:schemeClr val="accent2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hlink"/>
                </a:solidFill>
              </a:rPr>
              <a:t>    switch(rank</a:t>
            </a:r>
            <a:r>
              <a:rPr lang="en-US" altLang="zh-CN" sz="2000">
                <a:solidFill>
                  <a:schemeClr val="hlink"/>
                </a:solidFill>
              </a:rPr>
              <a:t>) {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   case  10: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   case  9: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hlink"/>
                </a:solidFill>
              </a:rPr>
              <a:t>            cout</a:t>
            </a:r>
            <a:r>
              <a:rPr lang="en-US" altLang="zh-CN" sz="2000" dirty="0">
                <a:solidFill>
                  <a:schemeClr val="hlink"/>
                </a:solidFill>
              </a:rPr>
              <a:t> &lt;&lt; "</a:t>
            </a:r>
            <a:r>
              <a:rPr lang="zh-CN" altLang="en-US" sz="2000" dirty="0">
                <a:solidFill>
                  <a:schemeClr val="hlink"/>
                </a:solidFill>
              </a:rPr>
              <a:t>优 </a:t>
            </a:r>
            <a:r>
              <a:rPr lang="en-US" altLang="zh-CN" sz="2000" err="1">
                <a:solidFill>
                  <a:schemeClr val="hlink"/>
                </a:solidFill>
              </a:rPr>
              <a:t>" &lt;&lt; endl</a:t>
            </a:r>
            <a:r>
              <a:rPr lang="en-US" altLang="zh-CN" sz="2000">
                <a:solidFill>
                  <a:schemeClr val="hlink"/>
                </a:solidFill>
              </a:rPr>
              <a:t>;  break;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   case  8: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hlink"/>
                </a:solidFill>
              </a:rPr>
              <a:t>            cout</a:t>
            </a:r>
            <a:r>
              <a:rPr lang="en-US" altLang="zh-CN" sz="2000" dirty="0">
                <a:solidFill>
                  <a:schemeClr val="hlink"/>
                </a:solidFill>
              </a:rPr>
              <a:t> &lt;&lt; "</a:t>
            </a:r>
            <a:r>
              <a:rPr lang="zh-CN" altLang="en-US" sz="2000" dirty="0">
                <a:solidFill>
                  <a:schemeClr val="hlink"/>
                </a:solidFill>
              </a:rPr>
              <a:t>良 </a:t>
            </a:r>
            <a:r>
              <a:rPr lang="en-US" altLang="zh-CN" sz="2000" err="1">
                <a:solidFill>
                  <a:schemeClr val="hlink"/>
                </a:solidFill>
              </a:rPr>
              <a:t>" &lt;&lt; endl</a:t>
            </a:r>
            <a:r>
              <a:rPr lang="en-US" altLang="zh-CN" sz="2000">
                <a:solidFill>
                  <a:schemeClr val="hlink"/>
                </a:solidFill>
              </a:rPr>
              <a:t>;  break;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   case  7: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hlink"/>
                </a:solidFill>
              </a:rPr>
              <a:t>            cout</a:t>
            </a:r>
            <a:r>
              <a:rPr lang="en-US" altLang="zh-CN" sz="2000" dirty="0">
                <a:solidFill>
                  <a:schemeClr val="hlink"/>
                </a:solidFill>
              </a:rPr>
              <a:t> &lt;&lt; "</a:t>
            </a:r>
            <a:r>
              <a:rPr lang="zh-CN" altLang="en-US" sz="2000" dirty="0">
                <a:solidFill>
                  <a:schemeClr val="hlink"/>
                </a:solidFill>
              </a:rPr>
              <a:t>中 </a:t>
            </a:r>
            <a:r>
              <a:rPr lang="en-US" altLang="zh-CN" sz="2000" err="1">
                <a:solidFill>
                  <a:schemeClr val="hlink"/>
                </a:solidFill>
              </a:rPr>
              <a:t>" &lt;&lt; endl</a:t>
            </a:r>
            <a:r>
              <a:rPr lang="en-US" altLang="zh-CN" sz="2000">
                <a:solidFill>
                  <a:schemeClr val="hlink"/>
                </a:solidFill>
              </a:rPr>
              <a:t>;  break;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   case  6: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hlink"/>
                </a:solidFill>
              </a:rPr>
              <a:t>            cout</a:t>
            </a:r>
            <a:r>
              <a:rPr lang="en-US" altLang="zh-CN" sz="2000" dirty="0">
                <a:solidFill>
                  <a:schemeClr val="hlink"/>
                </a:solidFill>
              </a:rPr>
              <a:t> &lt;&lt; "</a:t>
            </a:r>
            <a:r>
              <a:rPr lang="zh-CN" altLang="en-US" sz="2000" dirty="0">
                <a:solidFill>
                  <a:schemeClr val="hlink"/>
                </a:solidFill>
              </a:rPr>
              <a:t>及格 </a:t>
            </a:r>
            <a:r>
              <a:rPr lang="en-US" altLang="zh-CN" sz="2000" err="1">
                <a:solidFill>
                  <a:schemeClr val="hlink"/>
                </a:solidFill>
              </a:rPr>
              <a:t>" &lt;&lt; endl</a:t>
            </a:r>
            <a:r>
              <a:rPr lang="en-US" altLang="zh-CN" sz="2000">
                <a:solidFill>
                  <a:schemeClr val="hlink"/>
                </a:solidFill>
              </a:rPr>
              <a:t>;  break;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    default: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err="1">
                <a:solidFill>
                  <a:schemeClr val="hlink"/>
                </a:solidFill>
              </a:rPr>
              <a:t>            cout</a:t>
            </a:r>
            <a:r>
              <a:rPr lang="en-US" altLang="zh-CN" sz="2000" dirty="0">
                <a:solidFill>
                  <a:schemeClr val="hlink"/>
                </a:solidFill>
              </a:rPr>
              <a:t> &lt;&lt; "</a:t>
            </a:r>
            <a:r>
              <a:rPr lang="zh-CN" altLang="en-US" sz="2000" dirty="0">
                <a:solidFill>
                  <a:schemeClr val="hlink"/>
                </a:solidFill>
              </a:rPr>
              <a:t>不及格</a:t>
            </a:r>
            <a:r>
              <a:rPr lang="en-US" altLang="zh-CN" sz="2000" err="1">
                <a:solidFill>
                  <a:schemeClr val="hlink"/>
                </a:solidFill>
              </a:rPr>
              <a:t>" &lt;&lt; endl</a:t>
            </a:r>
            <a:r>
              <a:rPr lang="en-US" altLang="zh-CN" sz="2000">
                <a:solidFill>
                  <a:schemeClr val="hlink"/>
                </a:solidFill>
              </a:rPr>
              <a:t>;  break;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hlink"/>
                </a:solidFill>
              </a:rPr>
              <a:t>    }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return 0;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}</a:t>
            </a: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2095" y="325755"/>
            <a:ext cx="411670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需要区分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种情况，也可用</a:t>
            </a:r>
            <a:r>
              <a:rPr lang="en-US" altLang="zh-CN" dirty="0">
                <a:sym typeface="+mn-ea"/>
              </a:rPr>
              <a:t> switch </a:t>
            </a:r>
            <a:r>
              <a:rPr lang="zh-CN" altLang="en-US" dirty="0">
                <a:sym typeface="+mn-ea"/>
              </a:rPr>
              <a:t>语句。分级比较规范，每</a:t>
            </a:r>
            <a:r>
              <a:rPr lang="en-US" altLang="zh-CN" dirty="0">
                <a:sym typeface="+mn-ea"/>
              </a:rPr>
              <a:t> 10 </a:t>
            </a:r>
            <a:r>
              <a:rPr lang="zh-CN" altLang="en-US" dirty="0">
                <a:sym typeface="+mn-ea"/>
              </a:rPr>
              <a:t>分为一级（</a:t>
            </a:r>
            <a:r>
              <a:rPr lang="en-US" altLang="zh-CN" dirty="0">
                <a:sym typeface="+mn-ea"/>
              </a:rPr>
              <a:t>100 </a:t>
            </a:r>
            <a:r>
              <a:rPr lang="zh-CN" altLang="en-US" dirty="0">
                <a:sym typeface="+mn-ea"/>
              </a:rPr>
              <a:t>分比较特殊），需要把每一段归结到一个整数。</a:t>
            </a:r>
            <a:endParaRPr lang="zh-CN" altLang="en-US" dirty="0">
              <a:sym typeface="+mn-ea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  <a:sym typeface="+mn-ea"/>
              </a:rPr>
              <a:t>把成绩值整除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10</a:t>
            </a:r>
            <a:r>
              <a:rPr lang="zh-CN" altLang="en-US" dirty="0">
                <a:sym typeface="+mn-ea"/>
              </a:rPr>
              <a:t>得到的整数</a:t>
            </a:r>
            <a:r>
              <a:rPr lang="zh-CN" altLang="en-US" dirty="0">
                <a:sym typeface="+mn-ea"/>
              </a:rPr>
              <a:t>商值</a:t>
            </a:r>
            <a:r>
              <a:rPr lang="zh-CN" altLang="en-US" dirty="0">
                <a:sym typeface="+mn-ea"/>
              </a:rPr>
              <a:t>可用于在</a:t>
            </a:r>
            <a:r>
              <a:rPr lang="en-US" altLang="zh-CN" dirty="0">
                <a:sym typeface="+mn-ea"/>
              </a:rPr>
              <a:t> switch </a:t>
            </a:r>
            <a:r>
              <a:rPr lang="zh-CN" altLang="en-US" dirty="0">
                <a:sym typeface="+mn-ea"/>
              </a:rPr>
              <a:t>结构里选择分支：</a:t>
            </a:r>
            <a:endParaRPr lang="zh-CN" altLang="en-US" dirty="0">
              <a:sym typeface="+mn-ea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 10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 9 </a:t>
            </a:r>
            <a:r>
              <a:rPr lang="zh-CN" altLang="en-US" dirty="0">
                <a:sym typeface="+mn-ea"/>
              </a:rPr>
              <a:t>时共享同一段代码，</a:t>
            </a:r>
            <a:endParaRPr lang="zh-CN" altLang="en-US" dirty="0">
              <a:sym typeface="+mn-ea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值为</a:t>
            </a:r>
            <a:r>
              <a:rPr lang="en-US" altLang="zh-CN" dirty="0">
                <a:sym typeface="+mn-ea"/>
              </a:rPr>
              <a:t> 8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6 </a:t>
            </a:r>
            <a:r>
              <a:rPr lang="zh-CN" altLang="en-US" dirty="0">
                <a:sym typeface="+mn-ea"/>
              </a:rPr>
              <a:t>时分别处理，</a:t>
            </a:r>
            <a:endParaRPr lang="zh-CN" altLang="en-US" dirty="0">
              <a:sym typeface="+mn-ea"/>
            </a:endParaRPr>
          </a:p>
          <a:p>
            <a:pPr mar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>
                <a:sym typeface="+mn-ea"/>
              </a:rPr>
              <a:t>其它值为默认处理。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60290" y="2178050"/>
            <a:ext cx="3600450" cy="89154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788535" y="1557020"/>
            <a:ext cx="3600450" cy="27559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284345" y="1694815"/>
            <a:ext cx="504190" cy="72644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4212590" y="2637155"/>
            <a:ext cx="647700" cy="100838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0659" name="文本框 70658"/>
          <p:cNvSpPr txBox="1"/>
          <p:nvPr/>
        </p:nvSpPr>
        <p:spPr>
          <a:xfrm>
            <a:off x="250825" y="5876925"/>
            <a:ext cx="8763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Cambria" panose="02040503050406030204" pitchFamily="18" charset="0"/>
              </a:rPr>
              <a:t>这里给出了选择和重复的典型情况，还有其他情况。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0660" name="文本框 70659"/>
          <p:cNvSpPr txBox="1"/>
          <p:nvPr/>
        </p:nvSpPr>
        <p:spPr>
          <a:xfrm>
            <a:off x="2051050" y="5229225"/>
            <a:ext cx="5834063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图</a:t>
            </a:r>
            <a:r>
              <a:rPr lang="en-US" altLang="zh-CN" dirty="0">
                <a:latin typeface="Cambria" panose="02040503050406030204" pitchFamily="18" charset="0"/>
              </a:rPr>
              <a:t>3-2  </a:t>
            </a:r>
            <a:r>
              <a:rPr lang="zh-CN" altLang="en-US" dirty="0">
                <a:latin typeface="Cambria" panose="02040503050406030204" pitchFamily="18" charset="0"/>
              </a:rPr>
              <a:t>程序控制流程的三种基本模式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1686" name="流程图: 过程 71685"/>
          <p:cNvSpPr/>
          <p:nvPr/>
        </p:nvSpPr>
        <p:spPr>
          <a:xfrm>
            <a:off x="860425" y="1700213"/>
            <a:ext cx="1014413" cy="433387"/>
          </a:xfrm>
          <a:prstGeom prst="flowChartProcess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dirty="0">
                <a:latin typeface="Cambria" panose="02040503050406030204" pitchFamily="18" charset="0"/>
              </a:rPr>
              <a:t>操作</a:t>
            </a:r>
            <a:r>
              <a:rPr lang="en-US" altLang="zh-CN">
                <a:latin typeface="Cambria" panose="02040503050406030204" pitchFamily="18" charset="0"/>
              </a:rPr>
              <a:t>1 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71687" name="流程图: 过程 71686"/>
          <p:cNvSpPr/>
          <p:nvPr/>
        </p:nvSpPr>
        <p:spPr>
          <a:xfrm>
            <a:off x="827088" y="3141663"/>
            <a:ext cx="1014412" cy="431800"/>
          </a:xfrm>
          <a:prstGeom prst="flowChartProcess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zh-CN" altLang="en-US" dirty="0">
                <a:latin typeface="Cambria" panose="02040503050406030204" pitchFamily="18" charset="0"/>
              </a:rPr>
              <a:t>操作</a:t>
            </a:r>
            <a:r>
              <a:rPr lang="en-US" altLang="zh-CN">
                <a:latin typeface="Cambria" panose="02040503050406030204" pitchFamily="18" charset="0"/>
              </a:rPr>
              <a:t>2 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71688" name="直接连接符 71687"/>
          <p:cNvSpPr/>
          <p:nvPr/>
        </p:nvSpPr>
        <p:spPr>
          <a:xfrm>
            <a:off x="1331913" y="1054100"/>
            <a:ext cx="0" cy="63658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689" name="直接连接符 71688"/>
          <p:cNvSpPr/>
          <p:nvPr/>
        </p:nvSpPr>
        <p:spPr>
          <a:xfrm>
            <a:off x="1331913" y="2133600"/>
            <a:ext cx="0" cy="98425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690" name="直接连接符 71689"/>
          <p:cNvSpPr/>
          <p:nvPr/>
        </p:nvSpPr>
        <p:spPr>
          <a:xfrm>
            <a:off x="1331913" y="3573463"/>
            <a:ext cx="0" cy="563562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691" name="流程图: 决策 71690"/>
          <p:cNvSpPr/>
          <p:nvPr/>
        </p:nvSpPr>
        <p:spPr>
          <a:xfrm>
            <a:off x="3457575" y="1412875"/>
            <a:ext cx="1570990" cy="703580"/>
          </a:xfrm>
          <a:prstGeom prst="flowChartDecision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195" rIns="36195"/>
          <a:p>
            <a:pPr algn="ctr"/>
            <a:r>
              <a:rPr lang="zh-CN" altLang="en-US" dirty="0">
                <a:latin typeface="Cambria" panose="02040503050406030204" pitchFamily="18" charset="0"/>
              </a:rPr>
              <a:t>条件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1692" name="直接连接符 71691"/>
          <p:cNvSpPr/>
          <p:nvPr/>
        </p:nvSpPr>
        <p:spPr>
          <a:xfrm>
            <a:off x="4211638" y="981075"/>
            <a:ext cx="0" cy="4222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693" name="流程图: 过程 71692"/>
          <p:cNvSpPr/>
          <p:nvPr/>
        </p:nvSpPr>
        <p:spPr>
          <a:xfrm>
            <a:off x="2760663" y="2538413"/>
            <a:ext cx="1014412" cy="458787"/>
          </a:xfrm>
          <a:prstGeom prst="flowChartProcess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zh-CN" altLang="en-US" dirty="0">
                <a:latin typeface="Cambria" panose="02040503050406030204" pitchFamily="18" charset="0"/>
              </a:rPr>
              <a:t>操作</a:t>
            </a:r>
            <a:r>
              <a:rPr lang="en-US" altLang="zh-CN">
                <a:latin typeface="Cambria" panose="02040503050406030204" pitchFamily="18" charset="0"/>
              </a:rPr>
              <a:t>1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71694" name="流程图: 过程 71693"/>
          <p:cNvSpPr/>
          <p:nvPr/>
        </p:nvSpPr>
        <p:spPr>
          <a:xfrm>
            <a:off x="4710113" y="2546350"/>
            <a:ext cx="1014412" cy="450850"/>
          </a:xfrm>
          <a:prstGeom prst="flowChartProcess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zh-CN" altLang="en-US" dirty="0">
                <a:latin typeface="Cambria" panose="02040503050406030204" pitchFamily="18" charset="0"/>
              </a:rPr>
              <a:t>操作</a:t>
            </a:r>
            <a:r>
              <a:rPr lang="en-US" altLang="zh-CN">
                <a:latin typeface="Cambria" panose="02040503050406030204" pitchFamily="18" charset="0"/>
              </a:rPr>
              <a:t>2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71695" name="直接连接符 71694"/>
          <p:cNvSpPr/>
          <p:nvPr/>
        </p:nvSpPr>
        <p:spPr>
          <a:xfrm flipH="1">
            <a:off x="3267075" y="1765300"/>
            <a:ext cx="1905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6" name="直接连接符 71695"/>
          <p:cNvSpPr/>
          <p:nvPr/>
        </p:nvSpPr>
        <p:spPr>
          <a:xfrm flipH="1">
            <a:off x="5027613" y="1773238"/>
            <a:ext cx="18891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7" name="直接连接符 71696"/>
          <p:cNvSpPr/>
          <p:nvPr/>
        </p:nvSpPr>
        <p:spPr>
          <a:xfrm>
            <a:off x="3267075" y="1765300"/>
            <a:ext cx="0" cy="773113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698" name="直接连接符 71697"/>
          <p:cNvSpPr/>
          <p:nvPr/>
        </p:nvSpPr>
        <p:spPr>
          <a:xfrm>
            <a:off x="5216525" y="1773238"/>
            <a:ext cx="0" cy="773112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699" name="直接连接符 71698"/>
          <p:cNvSpPr/>
          <p:nvPr/>
        </p:nvSpPr>
        <p:spPr>
          <a:xfrm flipV="1">
            <a:off x="3276600" y="3646488"/>
            <a:ext cx="7905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700" name="直接连接符 71699"/>
          <p:cNvSpPr/>
          <p:nvPr/>
        </p:nvSpPr>
        <p:spPr>
          <a:xfrm flipH="1" flipV="1">
            <a:off x="4427538" y="3646488"/>
            <a:ext cx="79216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701" name="流程图: 联系 71700"/>
          <p:cNvSpPr/>
          <p:nvPr/>
        </p:nvSpPr>
        <p:spPr>
          <a:xfrm>
            <a:off x="4067175" y="3502025"/>
            <a:ext cx="325438" cy="280988"/>
          </a:xfrm>
          <a:prstGeom prst="flowChartConnector">
            <a:avLst/>
          </a:prstGeom>
          <a:noFill/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02" name="直接连接符 71701"/>
          <p:cNvSpPr/>
          <p:nvPr/>
        </p:nvSpPr>
        <p:spPr>
          <a:xfrm>
            <a:off x="4211638" y="3789363"/>
            <a:ext cx="0" cy="35242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703" name="直接连接符 71702"/>
          <p:cNvSpPr/>
          <p:nvPr/>
        </p:nvSpPr>
        <p:spPr>
          <a:xfrm flipH="1">
            <a:off x="3267075" y="2997200"/>
            <a:ext cx="9525" cy="66833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4" name="直接连接符 71703"/>
          <p:cNvSpPr/>
          <p:nvPr/>
        </p:nvSpPr>
        <p:spPr>
          <a:xfrm flipH="1">
            <a:off x="5219700" y="2997200"/>
            <a:ext cx="0" cy="64928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5" name="文本框 71714"/>
          <p:cNvSpPr txBox="1"/>
          <p:nvPr/>
        </p:nvSpPr>
        <p:spPr>
          <a:xfrm>
            <a:off x="250825" y="4437063"/>
            <a:ext cx="8424863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</a:rPr>
              <a:t>a</a:t>
            </a:r>
            <a:r>
              <a:rPr lang="zh-CN" altLang="en-US" dirty="0">
                <a:latin typeface="Cambria" panose="02040503050406030204" pitchFamily="18" charset="0"/>
              </a:rPr>
              <a:t>）  顺序执行           （</a:t>
            </a:r>
            <a:r>
              <a:rPr lang="en-US" altLang="zh-CN" dirty="0">
                <a:latin typeface="Cambria" panose="02040503050406030204" pitchFamily="18" charset="0"/>
              </a:rPr>
              <a:t>b</a:t>
            </a:r>
            <a:r>
              <a:rPr lang="zh-CN" altLang="en-US" dirty="0">
                <a:latin typeface="Cambria" panose="02040503050406030204" pitchFamily="18" charset="0"/>
              </a:rPr>
              <a:t>）选择执行               （</a:t>
            </a:r>
            <a:r>
              <a:rPr lang="en-US" altLang="zh-CN" dirty="0">
                <a:latin typeface="Cambria" panose="02040503050406030204" pitchFamily="18" charset="0"/>
              </a:rPr>
              <a:t>c</a:t>
            </a:r>
            <a:r>
              <a:rPr lang="zh-CN" altLang="en-US" dirty="0">
                <a:latin typeface="Cambria" panose="02040503050406030204" pitchFamily="18" charset="0"/>
              </a:rPr>
              <a:t>）重复执行 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1716" name="文本框 71715"/>
          <p:cNvSpPr txBox="1"/>
          <p:nvPr/>
        </p:nvSpPr>
        <p:spPr>
          <a:xfrm>
            <a:off x="2843213" y="1196975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成立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1717" name="文本框 71716"/>
          <p:cNvSpPr txBox="1"/>
          <p:nvPr/>
        </p:nvSpPr>
        <p:spPr>
          <a:xfrm>
            <a:off x="4500563" y="1196975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不成立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pSp>
        <p:nvGrpSpPr>
          <p:cNvPr id="71720" name="组合 71719"/>
          <p:cNvGrpSpPr/>
          <p:nvPr/>
        </p:nvGrpSpPr>
        <p:grpSpPr>
          <a:xfrm>
            <a:off x="6011863" y="990600"/>
            <a:ext cx="2592387" cy="3105150"/>
            <a:chOff x="3787" y="624"/>
            <a:chExt cx="1633" cy="1956"/>
          </a:xfrm>
        </p:grpSpPr>
        <p:sp>
          <p:nvSpPr>
            <p:cNvPr id="71705" name="流程图: 决策 71704"/>
            <p:cNvSpPr/>
            <p:nvPr/>
          </p:nvSpPr>
          <p:spPr>
            <a:xfrm>
              <a:off x="4014" y="890"/>
              <a:ext cx="907" cy="443"/>
            </a:xfrm>
            <a:prstGeom prst="flowChartDecision">
              <a:avLst/>
            </a:prstGeom>
            <a:solidFill>
              <a:schemeClr val="accent1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195" rIns="36195"/>
            <a:p>
              <a:pPr algn="ctr"/>
              <a:r>
                <a:rPr lang="zh-CN" altLang="en-US" dirty="0">
                  <a:latin typeface="Cambria" panose="02040503050406030204" pitchFamily="18" charset="0"/>
                </a:rPr>
                <a:t>条件</a:t>
              </a:r>
              <a:endParaRPr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71706" name="流程图: 过程 71705"/>
            <p:cNvSpPr/>
            <p:nvPr/>
          </p:nvSpPr>
          <p:spPr>
            <a:xfrm>
              <a:off x="4147" y="1599"/>
              <a:ext cx="638" cy="335"/>
            </a:xfrm>
            <a:prstGeom prst="flowChartProcess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l"/>
              <a:r>
                <a:rPr lang="zh-CN" altLang="en-US" dirty="0">
                  <a:latin typeface="Cambria" panose="02040503050406030204" pitchFamily="18" charset="0"/>
                </a:rPr>
                <a:t>操作</a:t>
              </a:r>
              <a:endParaRPr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71707" name="直接连接符 71706"/>
            <p:cNvSpPr/>
            <p:nvPr/>
          </p:nvSpPr>
          <p:spPr>
            <a:xfrm>
              <a:off x="4466" y="1333"/>
              <a:ext cx="0" cy="26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08" name="直接连接符 71707"/>
            <p:cNvSpPr/>
            <p:nvPr/>
          </p:nvSpPr>
          <p:spPr>
            <a:xfrm>
              <a:off x="4468" y="1934"/>
              <a:ext cx="0" cy="408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09" name="直接连接符 71708"/>
            <p:cNvSpPr/>
            <p:nvPr/>
          </p:nvSpPr>
          <p:spPr>
            <a:xfrm flipH="1" flipV="1">
              <a:off x="3787" y="2342"/>
              <a:ext cx="68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0" name="直接连接符 71709"/>
            <p:cNvSpPr/>
            <p:nvPr/>
          </p:nvSpPr>
          <p:spPr>
            <a:xfrm flipH="1">
              <a:off x="3787" y="1117"/>
              <a:ext cx="0" cy="122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1" name="直接连接符 71710"/>
            <p:cNvSpPr/>
            <p:nvPr/>
          </p:nvSpPr>
          <p:spPr>
            <a:xfrm flipV="1">
              <a:off x="3787" y="1117"/>
              <a:ext cx="227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12" name="直接连接符 71711"/>
            <p:cNvSpPr/>
            <p:nvPr/>
          </p:nvSpPr>
          <p:spPr>
            <a:xfrm>
              <a:off x="5103" y="1117"/>
              <a:ext cx="0" cy="1463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13" name="直接连接符 71712"/>
            <p:cNvSpPr/>
            <p:nvPr/>
          </p:nvSpPr>
          <p:spPr>
            <a:xfrm>
              <a:off x="4921" y="1117"/>
              <a:ext cx="179" cy="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14" name="直接连接符 71713"/>
            <p:cNvSpPr/>
            <p:nvPr/>
          </p:nvSpPr>
          <p:spPr>
            <a:xfrm>
              <a:off x="4468" y="624"/>
              <a:ext cx="0" cy="26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arrow" w="lg" len="lg"/>
            </a:ln>
          </p:spPr>
        </p:sp>
        <p:sp>
          <p:nvSpPr>
            <p:cNvPr id="71718" name="文本框 71717"/>
            <p:cNvSpPr txBox="1"/>
            <p:nvPr/>
          </p:nvSpPr>
          <p:spPr>
            <a:xfrm>
              <a:off x="4694" y="754"/>
              <a:ext cx="726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2075" tIns="46038" rIns="92075" bIns="46038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dirty="0">
                  <a:latin typeface="Cambria" panose="02040503050406030204" pitchFamily="18" charset="0"/>
                </a:rPr>
                <a:t>不成立</a:t>
              </a:r>
              <a:endParaRPr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71719" name="文本框 71718"/>
            <p:cNvSpPr txBox="1"/>
            <p:nvPr/>
          </p:nvSpPr>
          <p:spPr>
            <a:xfrm>
              <a:off x="3969" y="1299"/>
              <a:ext cx="54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92075" tIns="46038" rIns="92075" bIns="46038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dirty="0">
                  <a:latin typeface="Cambria" panose="02040503050406030204" pitchFamily="18" charset="0"/>
                </a:rPr>
                <a:t>成立</a:t>
              </a:r>
              <a:endParaRPr lang="zh-CN" altLang="en-US" dirty="0">
                <a:latin typeface="Cambria" panose="02040503050406030204" pitchFamily="18" charset="0"/>
              </a:endParaRPr>
            </a:p>
          </p:txBody>
        </p:sp>
      </p:grpSp>
    </p:spTree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80578" name="标题 280577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章  变量和控制结构</a:t>
            </a:r>
            <a:endParaRPr lang="zh-CN" altLang="en-US" dirty="0"/>
          </a:p>
        </p:txBody>
      </p:sp>
      <p:sp>
        <p:nvSpPr>
          <p:cNvPr id="280579" name="文本占位符 280578"/>
          <p:cNvSpPr>
            <a:spLocks noGrp="1"/>
          </p:cNvSpPr>
          <p:nvPr>
            <p:ph type="body" idx="1"/>
          </p:nvPr>
        </p:nvSpPr>
        <p:spPr>
          <a:xfrm>
            <a:off x="755333" y="980758"/>
            <a:ext cx="7775575" cy="5329237"/>
          </a:xfrm>
        </p:spPr>
        <p:txBody>
          <a:bodyPr/>
          <a:p>
            <a:pPr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3.1  </a:t>
            </a:r>
            <a:r>
              <a:rPr lang="zh-CN" altLang="en-US" dirty="0">
                <a:solidFill>
                  <a:schemeClr val="accent2"/>
                </a:solidFill>
              </a:rPr>
              <a:t>语句、复合结构和顺序程序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3.2  </a:t>
            </a:r>
            <a:r>
              <a:rPr lang="zh-CN" altLang="en-US" dirty="0">
                <a:solidFill>
                  <a:schemeClr val="accent2"/>
                </a:solidFill>
              </a:rPr>
              <a:t>变量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</a:rPr>
              <a:t>——</a:t>
            </a:r>
            <a:r>
              <a:rPr lang="zh-CN" altLang="en-US" dirty="0">
                <a:solidFill>
                  <a:schemeClr val="accent2"/>
                </a:solidFill>
              </a:rPr>
              <a:t>概念、定义和使用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3.3  </a:t>
            </a:r>
            <a:r>
              <a:rPr lang="zh-CN" altLang="en-US" dirty="0">
                <a:solidFill>
                  <a:schemeClr val="accent2"/>
                </a:solidFill>
              </a:rPr>
              <a:t>数据输入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3.4  </a:t>
            </a:r>
            <a:r>
              <a:rPr lang="zh-CN" altLang="en-US" dirty="0">
                <a:solidFill>
                  <a:schemeClr val="accent2"/>
                </a:solidFill>
              </a:rPr>
              <a:t>关系表达式与逻辑表达式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3.5  </a:t>
            </a:r>
            <a:r>
              <a:rPr lang="zh-CN" altLang="en-US" dirty="0">
                <a:solidFill>
                  <a:schemeClr val="accent2"/>
                </a:solidFill>
              </a:rPr>
              <a:t>语句与控制结构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3.6  </a:t>
            </a:r>
            <a:r>
              <a:rPr lang="zh-CN" altLang="en-US" dirty="0">
                <a:solidFill>
                  <a:schemeClr val="accent2"/>
                </a:solidFill>
              </a:rPr>
              <a:t>条件语句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3.7  </a:t>
            </a:r>
            <a:r>
              <a:rPr lang="zh-CN" altLang="en-US" u="sng" dirty="0">
                <a:solidFill>
                  <a:schemeClr val="accent2"/>
                </a:solidFill>
              </a:rPr>
              <a:t>循环语句</a:t>
            </a:r>
            <a:endParaRPr lang="zh-CN" altLang="en-US" u="sng" dirty="0">
              <a:solidFill>
                <a:schemeClr val="accent2"/>
              </a:solidFill>
            </a:endParaRPr>
          </a:p>
          <a:p>
            <a:pPr lvl="1" algn="just">
              <a:spcBef>
                <a:spcPct val="10000"/>
              </a:spcBef>
              <a:buNone/>
            </a:pPr>
            <a:r>
              <a:rPr lang="en-US" altLang="zh-CN" sz="2400" u="sng" dirty="0">
                <a:solidFill>
                  <a:schemeClr val="accent2"/>
                </a:solidFill>
              </a:rPr>
              <a:t>3.7.1 while </a:t>
            </a:r>
            <a:r>
              <a:rPr lang="zh-CN" altLang="en-US" sz="2400" u="sng" dirty="0">
                <a:solidFill>
                  <a:schemeClr val="accent2"/>
                </a:solidFill>
              </a:rPr>
              <a:t>语句</a:t>
            </a:r>
            <a:endParaRPr lang="zh-CN" altLang="en-US" sz="2400" u="sng" dirty="0">
              <a:solidFill>
                <a:schemeClr val="accent2"/>
              </a:solidFill>
            </a:endParaRPr>
          </a:p>
          <a:p>
            <a:pPr lvl="1" algn="just">
              <a:spcBef>
                <a:spcPct val="10000"/>
              </a:spcBef>
              <a:buNone/>
            </a:pPr>
            <a:r>
              <a:rPr lang="en-US" altLang="zh-CN" sz="2400" u="sng" dirty="0">
                <a:solidFill>
                  <a:schemeClr val="accent2"/>
                </a:solidFill>
              </a:rPr>
              <a:t>3.7.2 do-while</a:t>
            </a:r>
            <a:r>
              <a:rPr lang="zh-CN" altLang="en-US" sz="2400" u="sng" dirty="0">
                <a:solidFill>
                  <a:schemeClr val="accent2"/>
                </a:solidFill>
              </a:rPr>
              <a:t>循环结构</a:t>
            </a:r>
            <a:endParaRPr lang="zh-CN" altLang="en-US" sz="2400" u="sng" dirty="0">
              <a:solidFill>
                <a:schemeClr val="accent2"/>
              </a:solidFill>
            </a:endParaRPr>
          </a:p>
          <a:p>
            <a:pPr lvl="1" algn="just">
              <a:spcBef>
                <a:spcPct val="10000"/>
              </a:spcBef>
              <a:buNone/>
            </a:pPr>
            <a:r>
              <a:rPr lang="en-US" altLang="zh-CN" sz="2400" u="sng" dirty="0">
                <a:solidFill>
                  <a:schemeClr val="accent2"/>
                </a:solidFill>
              </a:rPr>
              <a:t>3.7.3 for </a:t>
            </a:r>
            <a:r>
              <a:rPr lang="zh-CN" altLang="en-US" sz="2400" u="sng" dirty="0">
                <a:solidFill>
                  <a:schemeClr val="accent2"/>
                </a:solidFill>
              </a:rPr>
              <a:t>语句</a:t>
            </a:r>
            <a:endParaRPr lang="zh-CN" altLang="en-US" sz="2400" u="sng" dirty="0">
              <a:solidFill>
                <a:schemeClr val="accent2"/>
              </a:solidFill>
            </a:endParaRPr>
          </a:p>
          <a:p>
            <a:pPr lvl="1" algn="just">
              <a:spcBef>
                <a:spcPct val="10000"/>
              </a:spcBef>
              <a:buNone/>
            </a:pPr>
            <a:r>
              <a:rPr lang="en-US" altLang="zh-CN" sz="2400" u="sng" dirty="0">
                <a:solidFill>
                  <a:schemeClr val="accent2"/>
                </a:solidFill>
                <a:sym typeface="+mn-ea"/>
              </a:rPr>
              <a:t>3.7.4 与循环有关的控制语句</a:t>
            </a:r>
            <a:endParaRPr lang="en-US" altLang="zh-CN" sz="2400" u="sng" dirty="0">
              <a:solidFill>
                <a:schemeClr val="accent2"/>
              </a:solidFill>
            </a:endParaRPr>
          </a:p>
          <a:p>
            <a:pPr lvl="1" algn="just">
              <a:spcBef>
                <a:spcPct val="10000"/>
              </a:spcBef>
              <a:buNone/>
            </a:pPr>
            <a:r>
              <a:rPr lang="en-US" altLang="zh-CN" sz="2400" u="sng" dirty="0">
                <a:solidFill>
                  <a:schemeClr val="accent2"/>
                </a:solidFill>
              </a:rPr>
              <a:t>3.7.5 </a:t>
            </a:r>
            <a:r>
              <a:rPr lang="zh-CN" altLang="zh-CN" sz="2400" u="sng" dirty="0">
                <a:solidFill>
                  <a:schemeClr val="accent2"/>
                </a:solidFill>
              </a:rPr>
              <a:t>死循环</a:t>
            </a:r>
            <a:endParaRPr lang="zh-CN" altLang="en-US" sz="2400" u="sng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dirty="0"/>
              <a:t>3.8 </a:t>
            </a:r>
            <a:r>
              <a:rPr lang="zh-CN" altLang="en-US" dirty="0"/>
              <a:t>程序动态除错方法（一）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8850" name="文本框 78849"/>
          <p:cNvSpPr txBox="1"/>
          <p:nvPr/>
        </p:nvSpPr>
        <p:spPr>
          <a:xfrm>
            <a:off x="152400" y="405130"/>
            <a:ext cx="8763000" cy="1703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latin typeface="Cambria" panose="02040503050406030204" pitchFamily="18" charset="0"/>
              </a:rPr>
              <a:t>3.7.1  </a:t>
            </a: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循环语句</a:t>
            </a:r>
            <a:r>
              <a:rPr lang="en-US" altLang="zh-CN" sz="3200" dirty="0">
                <a:solidFill>
                  <a:schemeClr val="accent2"/>
                </a:solidFill>
                <a:latin typeface="Cambria" panose="02040503050406030204" pitchFamily="18" charset="0"/>
              </a:rPr>
              <a:t>(1)</a:t>
            </a: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：</a:t>
            </a:r>
            <a:r>
              <a:rPr lang="en-US" altLang="zh-CN" sz="3200" dirty="0">
                <a:solidFill>
                  <a:schemeClr val="accent2"/>
                </a:solidFill>
                <a:latin typeface="Cambria" panose="02040503050406030204" pitchFamily="18" charset="0"/>
              </a:rPr>
              <a:t>while </a:t>
            </a: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语句</a:t>
            </a:r>
            <a:endParaRPr lang="zh-CN" altLang="en-US" sz="3200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zh-CN" altLang="en-US" sz="2800" dirty="0">
                <a:latin typeface="Cambria" panose="02040503050406030204" pitchFamily="18" charset="0"/>
              </a:rPr>
              <a:t>循环控制结构实现特定条件下某些操作的重复执行。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altLang="zh-CN" sz="2800" dirty="0">
                <a:latin typeface="Cambria" panose="02040503050406030204" pitchFamily="18" charset="0"/>
              </a:rPr>
              <a:t>C/C++</a:t>
            </a:r>
            <a:r>
              <a:rPr lang="zh-CN" altLang="en-US" sz="2800" dirty="0">
                <a:latin typeface="Cambria" panose="02040503050406030204" pitchFamily="18" charset="0"/>
              </a:rPr>
              <a:t>有多种循环结构，</a:t>
            </a:r>
            <a:r>
              <a:rPr lang="en-US" altLang="zh-CN" sz="2800" dirty="0">
                <a:latin typeface="Cambria" panose="02040503050406030204" pitchFamily="18" charset="0"/>
              </a:rPr>
              <a:t>while </a:t>
            </a:r>
            <a:r>
              <a:rPr lang="zh-CN" altLang="en-US" sz="2800" dirty="0">
                <a:latin typeface="Cambria" panose="02040503050406030204" pitchFamily="18" charset="0"/>
              </a:rPr>
              <a:t>语句最简单，形式：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sp>
        <p:nvSpPr>
          <p:cNvPr id="78851" name="文本框 78850"/>
          <p:cNvSpPr txBox="1"/>
          <p:nvPr/>
        </p:nvSpPr>
        <p:spPr>
          <a:xfrm>
            <a:off x="539750" y="3357245"/>
            <a:ext cx="7707630" cy="58356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</a:rPr>
              <a:t>while (</a:t>
            </a: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条件</a:t>
            </a: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3200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语句</a:t>
            </a:r>
            <a:r>
              <a:rPr lang="zh-CN" altLang="en-US" sz="3200" dirty="0">
                <a:latin typeface="Cambria" panose="02040503050406030204" pitchFamily="18" charset="0"/>
              </a:rPr>
              <a:t>	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  <p:sp>
        <p:nvSpPr>
          <p:cNvPr id="79878" name="矩形 79877"/>
          <p:cNvSpPr/>
          <p:nvPr/>
        </p:nvSpPr>
        <p:spPr>
          <a:xfrm>
            <a:off x="2320925" y="4155440"/>
            <a:ext cx="613727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 algn="l"/>
            <a:r>
              <a:rPr lang="zh-CN" altLang="en-US" sz="2800" u="sng" dirty="0">
                <a:solidFill>
                  <a:schemeClr val="accent2"/>
                </a:solidFill>
                <a:latin typeface="Cambria" panose="02040503050406030204" pitchFamily="18" charset="0"/>
              </a:rPr>
              <a:t>循环体</a:t>
            </a:r>
            <a:r>
              <a:rPr lang="zh-CN" altLang="en-US" sz="2800" dirty="0">
                <a:latin typeface="Cambria" panose="02040503050406030204" pitchFamily="18" charset="0"/>
              </a:rPr>
              <a:t>，可以是单条语句，也可以是复合语句，还可以是循环或其它语句。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H="1">
            <a:off x="2988310" y="3897630"/>
            <a:ext cx="92710" cy="32385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835785" y="2567940"/>
            <a:ext cx="6740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任意表达式（与</a:t>
            </a:r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 if 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结构中的条件相同）</a:t>
            </a:r>
            <a:endParaRPr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2242820" y="2997200"/>
            <a:ext cx="169545" cy="36957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6920" y="3865245"/>
            <a:ext cx="343789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600" b="1">
                <a:solidFill>
                  <a:schemeClr val="fol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while (</a:t>
            </a:r>
            <a:r>
              <a:rPr lang="zh-CN" altLang="en-US" sz="3600" b="1" dirty="0">
                <a:solidFill>
                  <a:schemeClr val="accent2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条件</a:t>
            </a:r>
            <a:r>
              <a:rPr lang="en-US" altLang="zh-CN" sz="3600" b="1">
                <a:solidFill>
                  <a:schemeClr val="fol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)</a:t>
            </a:r>
            <a:r>
              <a:rPr lang="en-US" altLang="zh-CN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 </a:t>
            </a:r>
            <a:endParaRPr lang="en-US" altLang="zh-CN" sz="3600" b="1" dirty="0">
              <a:solidFill>
                <a:schemeClr val="hlink"/>
              </a:solidFill>
              <a:latin typeface="Consolas" panose="020B0609020204030204" charset="0"/>
              <a:ea typeface="楷体" panose="02010609060101010101" pitchFamily="49" charset="-122"/>
              <a:cs typeface="Consolas" panose="020B0609020204030204" charset="0"/>
              <a:sym typeface="+mn-ea"/>
            </a:endParaRPr>
          </a:p>
          <a:p>
            <a:pPr algn="l"/>
            <a:endParaRPr lang="en-US" altLang="zh-CN" sz="3600" b="1" dirty="0">
              <a:solidFill>
                <a:schemeClr val="hlink"/>
              </a:solidFill>
              <a:latin typeface="Consolas" panose="020B0609020204030204" charset="0"/>
              <a:ea typeface="楷体" panose="02010609060101010101" pitchFamily="49" charset="-122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         </a:t>
            </a:r>
            <a:r>
              <a:rPr lang="zh-CN" altLang="en-US" sz="3600" b="1" dirty="0">
                <a:solidFill>
                  <a:schemeClr val="accent2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语句</a:t>
            </a:r>
            <a:endParaRPr lang="zh-CN" altLang="en-US" sz="3600" b="1" dirty="0">
              <a:solidFill>
                <a:schemeClr val="hlink"/>
              </a:solidFill>
              <a:latin typeface="Consolas" panose="020B0609020204030204" charset="0"/>
              <a:ea typeface="楷体" panose="02010609060101010101" pitchFamily="49" charset="-122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……</a:t>
            </a:r>
            <a:endParaRPr lang="en-US" altLang="zh-CN" sz="3600" b="1" dirty="0">
              <a:solidFill>
                <a:schemeClr val="hlink"/>
              </a:solidFill>
              <a:latin typeface="Consolas" panose="020B0609020204030204" charset="0"/>
              <a:ea typeface="楷体" panose="02010609060101010101" pitchFamily="49" charset="-122"/>
              <a:cs typeface="Consolas" panose="020B0609020204030204" charset="0"/>
              <a:sym typeface="+mn-ea"/>
            </a:endParaRPr>
          </a:p>
        </p:txBody>
      </p:sp>
      <p:sp>
        <p:nvSpPr>
          <p:cNvPr id="13" name="直角上箭头 12"/>
          <p:cNvSpPr/>
          <p:nvPr/>
        </p:nvSpPr>
        <p:spPr>
          <a:xfrm rot="10800000">
            <a:off x="756920" y="5109210"/>
            <a:ext cx="2289175" cy="519430"/>
          </a:xfrm>
          <a:prstGeom prst="bentUpArrow">
            <a:avLst>
              <a:gd name="adj1" fmla="val 50000"/>
              <a:gd name="adj2" fmla="val 43459"/>
              <a:gd name="adj3" fmla="val 2995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3155950" y="4449445"/>
            <a:ext cx="662940" cy="649605"/>
          </a:xfrm>
          <a:prstGeom prst="downArrow">
            <a:avLst>
              <a:gd name="adj1" fmla="val 68550"/>
              <a:gd name="adj2" fmla="val 391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tx2"/>
                </a:solidFill>
              </a:rPr>
              <a:t>真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21" name="表格 20"/>
          <p:cNvGraphicFramePr/>
          <p:nvPr/>
        </p:nvGraphicFramePr>
        <p:xfrm>
          <a:off x="2583180" y="4449445"/>
          <a:ext cx="462280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"/>
              </a:tblGrid>
              <a:tr h="668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4"/>
                          </a:solidFill>
                        </a:rPr>
                        <a:t>假</a:t>
                      </a:r>
                      <a:endParaRPr lang="zh-CN" altLang="en-US" sz="2800">
                        <a:solidFill>
                          <a:schemeClr val="accent4"/>
                        </a:solidFill>
                      </a:endParaRPr>
                    </a:p>
                  </a:txBody>
                  <a:tcPr marL="36195" marR="36195">
                    <a:lnL w="19050">
                      <a:solidFill>
                        <a:schemeClr val="accent2"/>
                      </a:solidFill>
                      <a:prstDash val="solid"/>
                    </a:lnL>
                    <a:lnR w="19050">
                      <a:solidFill>
                        <a:schemeClr val="accent2"/>
                      </a:solidFill>
                      <a:prstDash val="solid"/>
                    </a:lnR>
                    <a:lnT w="19050">
                      <a:solidFill>
                        <a:schemeClr val="accent2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手杖形箭头 5"/>
          <p:cNvSpPr/>
          <p:nvPr/>
        </p:nvSpPr>
        <p:spPr>
          <a:xfrm flipH="1">
            <a:off x="2844165" y="3188335"/>
            <a:ext cx="1803400" cy="1925955"/>
          </a:xfrm>
          <a:prstGeom prst="uturnArrow">
            <a:avLst>
              <a:gd name="adj1" fmla="val 14788"/>
              <a:gd name="adj2" fmla="val 12852"/>
              <a:gd name="adj3" fmla="val 9716"/>
              <a:gd name="adj4" fmla="val 20246"/>
              <a:gd name="adj5" fmla="val 39861"/>
            </a:avLst>
          </a:prstGeom>
          <a:solidFill>
            <a:schemeClr val="accent1"/>
          </a:solidFill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9230" y="5118100"/>
            <a:ext cx="648335" cy="2876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4388485" y="5110480"/>
            <a:ext cx="252000" cy="1905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2" name="文本框 78851"/>
          <p:cNvSpPr txBox="1"/>
          <p:nvPr>
            <p:custDataLst>
              <p:tags r:id="rId1"/>
            </p:custDataLst>
          </p:nvPr>
        </p:nvSpPr>
        <p:spPr>
          <a:xfrm>
            <a:off x="474345" y="981075"/>
            <a:ext cx="7983855" cy="2072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zh-CN" altLang="en-US" sz="2800" dirty="0">
                <a:latin typeface="Cambria" panose="02040503050406030204" pitchFamily="18" charset="0"/>
              </a:rPr>
              <a:t>语义：</a:t>
            </a:r>
            <a:endParaRPr lang="zh-CN" altLang="en-US" sz="280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zh-CN" altLang="en-US" sz="2800" dirty="0">
                <a:latin typeface="Cambria" panose="02040503050406030204" pitchFamily="18" charset="0"/>
              </a:rPr>
              <a:t> </a:t>
            </a:r>
            <a:r>
              <a:rPr lang="en-US" altLang="zh-CN" sz="2800" dirty="0">
                <a:latin typeface="Cambria" panose="02040503050406030204" pitchFamily="18" charset="0"/>
              </a:rPr>
              <a:t>(1) </a:t>
            </a:r>
            <a:r>
              <a:rPr lang="zh-CN" altLang="en-US" sz="2800" dirty="0">
                <a:latin typeface="Cambria" panose="02040503050406030204" pitchFamily="18" charset="0"/>
              </a:rPr>
              <a:t>求值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条件</a:t>
            </a:r>
            <a:r>
              <a:rPr lang="zh-CN" altLang="en-US" sz="2800" dirty="0">
                <a:latin typeface="Cambria" panose="02040503050406030204" pitchFamily="18" charset="0"/>
              </a:rPr>
              <a:t>表达式，将它的值作为逻辑值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marL="695960" indent="-695960" algn="just" eaLnBrk="0" hangingPunct="0">
              <a:spcBef>
                <a:spcPct val="30000"/>
              </a:spcBef>
            </a:pPr>
            <a:r>
              <a:rPr lang="zh-CN" altLang="en-US" sz="2800" dirty="0">
                <a:latin typeface="Cambria" panose="02040503050406030204" pitchFamily="18" charset="0"/>
              </a:rPr>
              <a:t> </a:t>
            </a:r>
            <a:r>
              <a:rPr lang="en-US" altLang="zh-CN" sz="2800" dirty="0">
                <a:latin typeface="Cambria" panose="02040503050406030204" pitchFamily="18" charset="0"/>
              </a:rPr>
              <a:t>(2) </a:t>
            </a:r>
            <a:r>
              <a:rPr lang="zh-CN" altLang="en-US" sz="2800" dirty="0">
                <a:latin typeface="Cambria" panose="02040503050406030204" pitchFamily="18" charset="0"/>
              </a:rPr>
              <a:t>若第</a:t>
            </a:r>
            <a:r>
              <a:rPr lang="en-US" altLang="zh-CN" sz="2800" dirty="0">
                <a:latin typeface="Cambria" panose="02040503050406030204" pitchFamily="18" charset="0"/>
              </a:rPr>
              <a:t> 1 </a:t>
            </a:r>
            <a:r>
              <a:rPr lang="zh-CN" altLang="en-US" sz="2800" dirty="0">
                <a:latin typeface="Cambria" panose="02040503050406030204" pitchFamily="18" charset="0"/>
              </a:rPr>
              <a:t>步得到值</a:t>
            </a:r>
            <a:r>
              <a:rPr lang="en-US" altLang="zh-CN" sz="2800" dirty="0">
                <a:latin typeface="Cambria" panose="02040503050406030204" pitchFamily="18" charset="0"/>
              </a:rPr>
              <a:t> 0 </a:t>
            </a:r>
            <a:r>
              <a:rPr lang="zh-CN" altLang="en-US" sz="2800" dirty="0">
                <a:latin typeface="Cambria" panose="02040503050406030204" pitchFamily="18" charset="0"/>
              </a:rPr>
              <a:t>则循环结束；得到值</a:t>
            </a:r>
            <a:r>
              <a:rPr lang="en-US" altLang="zh-CN" sz="2800" dirty="0">
                <a:latin typeface="Cambria" panose="02040503050406030204" pitchFamily="18" charset="0"/>
              </a:rPr>
              <a:t> 1 </a:t>
            </a:r>
            <a:r>
              <a:rPr lang="zh-CN" altLang="en-US" sz="2800" dirty="0">
                <a:latin typeface="Cambria" panose="02040503050406030204" pitchFamily="18" charset="0"/>
              </a:rPr>
              <a:t>就</a:t>
            </a:r>
            <a:r>
              <a:rPr lang="en-US" altLang="zh-CN" sz="2800" dirty="0">
                <a:latin typeface="Cambria" panose="02040503050406030204" pitchFamily="18" charset="0"/>
              </a:rPr>
              <a:t> </a:t>
            </a:r>
            <a:r>
              <a:rPr lang="zh-CN" altLang="en-US" sz="2800" dirty="0">
                <a:latin typeface="Cambria" panose="02040503050406030204" pitchFamily="18" charset="0"/>
              </a:rPr>
              <a:t>执行作为循环体的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</a:rPr>
              <a:t>语句</a:t>
            </a:r>
            <a:r>
              <a:rPr lang="zh-CN" altLang="en-US" sz="2800" dirty="0">
                <a:latin typeface="Cambria" panose="02040503050406030204" pitchFamily="18" charset="0"/>
              </a:rPr>
              <a:t>，然后回到 </a:t>
            </a:r>
            <a:r>
              <a:rPr lang="en-US" altLang="zh-CN" sz="2800">
                <a:latin typeface="Cambria" panose="02040503050406030204" pitchFamily="18" charset="0"/>
              </a:rPr>
              <a:t>(1) </a:t>
            </a:r>
            <a:endParaRPr lang="en-US" altLang="zh-CN" sz="2800">
              <a:latin typeface="Cambria" panose="02040503050406030204" pitchFamily="18" charset="0"/>
            </a:endParaRPr>
          </a:p>
        </p:txBody>
      </p:sp>
      <p:sp>
        <p:nvSpPr>
          <p:cNvPr id="79880" name="流程图: 决策 79879"/>
          <p:cNvSpPr/>
          <p:nvPr>
            <p:custDataLst>
              <p:tags r:id="rId2"/>
            </p:custDataLst>
          </p:nvPr>
        </p:nvSpPr>
        <p:spPr>
          <a:xfrm>
            <a:off x="5984875" y="3777615"/>
            <a:ext cx="1439545" cy="703580"/>
          </a:xfrm>
          <a:prstGeom prst="flowChartDecision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195" tIns="36195" rIns="36195" bIns="36195" anchor="ctr" anchorCtr="0"/>
          <a:p>
            <a:pPr algn="l"/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条件</a:t>
            </a:r>
            <a:endParaRPr lang="zh-CN" alt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79881" name="流程图: 过程 79880"/>
          <p:cNvSpPr/>
          <p:nvPr>
            <p:custDataLst>
              <p:tags r:id="rId3"/>
            </p:custDataLst>
          </p:nvPr>
        </p:nvSpPr>
        <p:spPr>
          <a:xfrm>
            <a:off x="6196330" y="4902835"/>
            <a:ext cx="1012825" cy="532130"/>
          </a:xfrm>
          <a:prstGeom prst="flowChartProcess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语句</a:t>
            </a:r>
            <a:endParaRPr lang="zh-CN" alt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79882" name="直接连接符 79881"/>
          <p:cNvSpPr/>
          <p:nvPr>
            <p:custDataLst>
              <p:tags r:id="rId4"/>
            </p:custDataLst>
          </p:nvPr>
        </p:nvSpPr>
        <p:spPr>
          <a:xfrm>
            <a:off x="6702425" y="4480560"/>
            <a:ext cx="0" cy="42227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9883" name="直接连接符 79882"/>
          <p:cNvSpPr/>
          <p:nvPr>
            <p:custDataLst>
              <p:tags r:id="rId5"/>
            </p:custDataLst>
          </p:nvPr>
        </p:nvSpPr>
        <p:spPr>
          <a:xfrm>
            <a:off x="6705600" y="5463540"/>
            <a:ext cx="635" cy="35115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4" name="直接连接符 79883"/>
          <p:cNvSpPr/>
          <p:nvPr>
            <p:custDataLst>
              <p:tags r:id="rId6"/>
            </p:custDataLst>
          </p:nvPr>
        </p:nvSpPr>
        <p:spPr>
          <a:xfrm flipH="1" flipV="1">
            <a:off x="5624830" y="5808345"/>
            <a:ext cx="1080770" cy="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5" name="直接连接符 79884"/>
          <p:cNvSpPr/>
          <p:nvPr>
            <p:custDataLst>
              <p:tags r:id="rId7"/>
            </p:custDataLst>
          </p:nvPr>
        </p:nvSpPr>
        <p:spPr>
          <a:xfrm flipH="1">
            <a:off x="5624195" y="3469640"/>
            <a:ext cx="635" cy="235204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6" name="直接连接符 79885"/>
          <p:cNvSpPr/>
          <p:nvPr>
            <p:custDataLst>
              <p:tags r:id="rId8"/>
            </p:custDataLst>
          </p:nvPr>
        </p:nvSpPr>
        <p:spPr>
          <a:xfrm flipV="1">
            <a:off x="5624830" y="3462655"/>
            <a:ext cx="1101090" cy="63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9887" name="直接连接符 79886"/>
          <p:cNvSpPr/>
          <p:nvPr>
            <p:custDataLst>
              <p:tags r:id="rId9"/>
            </p:custDataLst>
          </p:nvPr>
        </p:nvSpPr>
        <p:spPr>
          <a:xfrm>
            <a:off x="7713980" y="4102100"/>
            <a:ext cx="0" cy="232283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9888" name="直接连接符 79887"/>
          <p:cNvSpPr/>
          <p:nvPr>
            <p:custDataLst>
              <p:tags r:id="rId10"/>
            </p:custDataLst>
          </p:nvPr>
        </p:nvSpPr>
        <p:spPr>
          <a:xfrm>
            <a:off x="7425055" y="4137660"/>
            <a:ext cx="283845" cy="8255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9" name="直接连接符 79888"/>
          <p:cNvSpPr/>
          <p:nvPr>
            <p:custDataLst>
              <p:tags r:id="rId11"/>
            </p:custDataLst>
          </p:nvPr>
        </p:nvSpPr>
        <p:spPr>
          <a:xfrm>
            <a:off x="6705600" y="3188335"/>
            <a:ext cx="635" cy="589280"/>
          </a:xfrm>
          <a:prstGeom prst="line">
            <a:avLst/>
          </a:prstGeom>
          <a:ln w="19050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9890" name="文本框 79889"/>
          <p:cNvSpPr txBox="1"/>
          <p:nvPr>
            <p:custDataLst>
              <p:tags r:id="rId12"/>
            </p:custDataLst>
          </p:nvPr>
        </p:nvSpPr>
        <p:spPr>
          <a:xfrm>
            <a:off x="7064375" y="3561715"/>
            <a:ext cx="1152525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不成立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9891" name="文本框 79890"/>
          <p:cNvSpPr txBox="1"/>
          <p:nvPr>
            <p:custDataLst>
              <p:tags r:id="rId13"/>
            </p:custDataLst>
          </p:nvPr>
        </p:nvSpPr>
        <p:spPr>
          <a:xfrm>
            <a:off x="5913755" y="4426585"/>
            <a:ext cx="863600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成立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8851" name="文本框 78850"/>
          <p:cNvSpPr txBox="1"/>
          <p:nvPr>
            <p:custDataLst>
              <p:tags r:id="rId14"/>
            </p:custDataLst>
          </p:nvPr>
        </p:nvSpPr>
        <p:spPr>
          <a:xfrm>
            <a:off x="539115" y="332740"/>
            <a:ext cx="5804535" cy="58356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</a:rPr>
              <a:t>while (</a:t>
            </a: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条件</a:t>
            </a: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3200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语句</a:t>
            </a:r>
            <a:r>
              <a:rPr lang="zh-CN" altLang="en-US" sz="3200" dirty="0">
                <a:latin typeface="Cambria" panose="02040503050406030204" pitchFamily="18" charset="0"/>
              </a:rPr>
              <a:t>	</a:t>
            </a:r>
            <a:endParaRPr lang="zh-CN" altLang="en-US" sz="32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86403" name="文本占位符 486402"/>
          <p:cNvSpPr>
            <a:spLocks noGrp="1"/>
          </p:cNvSpPr>
          <p:nvPr>
            <p:ph type="body" idx="1"/>
          </p:nvPr>
        </p:nvSpPr>
        <p:spPr>
          <a:xfrm>
            <a:off x="375285" y="657860"/>
            <a:ext cx="8207375" cy="5676900"/>
          </a:xfrm>
        </p:spPr>
        <p:txBody>
          <a:bodyPr/>
          <a:p>
            <a:pPr marL="0" indent="0">
              <a:buNone/>
            </a:pPr>
            <a:r>
              <a:rPr lang="zh-CN" altLang="en-US" sz="2400" b="1" dirty="0"/>
              <a:t>【例</a:t>
            </a:r>
            <a:r>
              <a:rPr lang="en-US" altLang="zh-CN" sz="2400" b="1"/>
              <a:t>3-16</a:t>
            </a:r>
            <a:r>
              <a:rPr lang="zh-CN" altLang="en-US" sz="2400" b="1"/>
              <a:t>】</a:t>
            </a:r>
            <a:r>
              <a:rPr lang="zh-CN" altLang="en-US" sz="2400" dirty="0"/>
              <a:t>角的度量单位有两种：角度制和弧度制。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chemeClr val="accent2"/>
                </a:solidFill>
              </a:rPr>
              <a:t>角度制</a:t>
            </a:r>
            <a:r>
              <a:rPr lang="zh-CN" altLang="en-US" sz="2400" dirty="0"/>
              <a:t>中，一周被划分成 </a:t>
            </a:r>
            <a:r>
              <a:rPr lang="en-US" altLang="zh-CN" sz="2400" dirty="0"/>
              <a:t>360 </a:t>
            </a:r>
            <a:r>
              <a:rPr lang="zh-CN" altLang="en-US" sz="2400" dirty="0"/>
              <a:t>度（</a:t>
            </a:r>
            <a:r>
              <a:rPr lang="en-US" altLang="zh-CN" sz="2400" dirty="0"/>
              <a:t>degree</a:t>
            </a:r>
            <a:r>
              <a:rPr lang="zh-CN" altLang="en-US" sz="2400" dirty="0"/>
              <a:t>，缩写为</a:t>
            </a:r>
            <a:r>
              <a:rPr lang="en-US" altLang="zh-CN" sz="2400" dirty="0"/>
              <a:t>deg</a:t>
            </a:r>
            <a:r>
              <a:rPr lang="zh-CN" altLang="en-US" sz="2400" dirty="0"/>
              <a:t>） ，角的大小以度数给出。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弧度制</a:t>
            </a:r>
            <a:r>
              <a:rPr lang="zh-CN" altLang="en-US" sz="2400" dirty="0"/>
              <a:t>是用弧的长度来度量角的大小，单位弧度定义为圆周上长度等于半径的圆弧与圆心构成的角。以弧度给出时不写弧度单位，有时记为 </a:t>
            </a:r>
            <a:r>
              <a:rPr lang="en-US" altLang="zh-CN" sz="2400" err="1"/>
              <a:t>rad </a:t>
            </a:r>
            <a:r>
              <a:rPr lang="zh-CN" altLang="en-US" sz="2400" dirty="0"/>
              <a:t>或 </a:t>
            </a:r>
            <a:r>
              <a:rPr lang="en-US" altLang="zh-CN" sz="2400" dirty="0"/>
              <a:t>R 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弧度制和角度值转换关系为：</a:t>
            </a:r>
            <a:r>
              <a:rPr lang="zh-CN" altLang="en-US" sz="2400" dirty="0">
                <a:solidFill>
                  <a:srgbClr val="FF0000"/>
                </a:solidFill>
              </a:rPr>
              <a:t>弧度数</a:t>
            </a:r>
            <a:r>
              <a:rPr lang="en-US" altLang="zh-CN" sz="2400" dirty="0">
                <a:solidFill>
                  <a:srgbClr val="FF0000"/>
                </a:solidFill>
              </a:rPr>
              <a:t>/π = </a:t>
            </a:r>
            <a:r>
              <a:rPr lang="zh-CN" altLang="en-US" sz="2400" dirty="0">
                <a:solidFill>
                  <a:srgbClr val="FF0000"/>
                </a:solidFill>
              </a:rPr>
              <a:t>角度值</a:t>
            </a:r>
            <a:r>
              <a:rPr lang="en-US" altLang="zh-CN" sz="2400" dirty="0">
                <a:solidFill>
                  <a:srgbClr val="FF0000"/>
                </a:solidFill>
              </a:rPr>
              <a:t>/180°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写一个程序，从角度值 </a:t>
            </a:r>
            <a:r>
              <a:rPr lang="en-US" altLang="zh-CN" sz="2400" dirty="0"/>
              <a:t>0 </a:t>
            </a:r>
            <a:r>
              <a:rPr lang="zh-CN" altLang="en-US" sz="2400" dirty="0"/>
              <a:t>度到 </a:t>
            </a:r>
            <a:r>
              <a:rPr lang="en-US" altLang="zh-CN" sz="2400" dirty="0"/>
              <a:t>180 </a:t>
            </a:r>
            <a:r>
              <a:rPr lang="zh-CN" altLang="en-US" sz="2400" dirty="0"/>
              <a:t>度，每隔 </a:t>
            </a:r>
            <a:r>
              <a:rPr lang="en-US" altLang="zh-CN" sz="2400" dirty="0"/>
              <a:t>5 </a:t>
            </a:r>
            <a:r>
              <a:rPr lang="zh-CN" altLang="en-US" sz="2400" dirty="0"/>
              <a:t>度为一项，计算并输出一个角度与弧度的</a:t>
            </a:r>
            <a:r>
              <a:rPr lang="zh-CN" altLang="en-US" sz="2400" u="sng" dirty="0">
                <a:solidFill>
                  <a:schemeClr val="accent2"/>
                </a:solidFill>
              </a:rPr>
              <a:t>对照表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347720" y="4509135"/>
            <a:ext cx="37071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整齐地逐行打印输出即可。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（并不要求输出表格线）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87426" name="文本框 487425"/>
          <p:cNvSpPr txBox="1"/>
          <p:nvPr/>
        </p:nvSpPr>
        <p:spPr>
          <a:xfrm>
            <a:off x="539750" y="836930"/>
            <a:ext cx="8094345" cy="47885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just" eaLnBrk="0" hangingPunct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考虑写一个循环：</a:t>
            </a:r>
            <a:endParaRPr lang="zh-CN" altLang="en-US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需要对一系列角度求对应的弧度。这些弧度可以按统一的规律逐个计算出来。（变化的量）</a:t>
            </a:r>
            <a:endParaRPr lang="zh-CN" altLang="en-US" dirty="0">
              <a:latin typeface="Cambria" panose="02040503050406030204" pitchFamily="18" charset="0"/>
            </a:endParaRPr>
          </a:p>
          <a:p>
            <a:pPr marL="192405" indent="-192405" algn="just" eaLnBrk="0" hangingPunct="0">
              <a:spcBef>
                <a:spcPct val="40000"/>
              </a:spcBef>
              <a:buChar char="•"/>
            </a:pPr>
            <a:r>
              <a:rPr lang="zh-CN" altLang="en-US" dirty="0">
                <a:latin typeface="Cambria" panose="02040503050406030204" pitchFamily="18" charset="0"/>
                <a:sym typeface="+mn-ea"/>
              </a:rPr>
              <a:t>用一个 </a:t>
            </a:r>
            <a:r>
              <a:rPr lang="en-US" altLang="zh-CN" dirty="0">
                <a:latin typeface="Cambria" panose="02040503050406030204" pitchFamily="18" charset="0"/>
                <a:sym typeface="+mn-ea"/>
              </a:rPr>
              <a:t>int 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变量保存角度值</a:t>
            </a:r>
            <a:endParaRPr lang="zh-CN" altLang="en-US" dirty="0">
              <a:latin typeface="Cambria" panose="02040503050406030204" pitchFamily="18" charset="0"/>
            </a:endParaRPr>
          </a:p>
          <a:p>
            <a:pPr marL="192405" indent="-192405" algn="just" eaLnBrk="0" hangingPunct="0">
              <a:spcBef>
                <a:spcPct val="40000"/>
              </a:spcBef>
              <a:buChar char="•"/>
            </a:pPr>
            <a:r>
              <a:rPr lang="zh-CN" altLang="en-US" dirty="0">
                <a:latin typeface="Cambria" panose="02040503050406030204" pitchFamily="18" charset="0"/>
                <a:sym typeface="+mn-ea"/>
              </a:rPr>
              <a:t>循环前赋初始值 </a:t>
            </a:r>
            <a:r>
              <a:rPr lang="en-US" altLang="zh-CN" dirty="0">
                <a:latin typeface="Cambria" panose="02040503050406030204" pitchFamily="18" charset="0"/>
                <a:sym typeface="+mn-ea"/>
              </a:rPr>
              <a:t>0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，每次循环加 </a:t>
            </a:r>
            <a:r>
              <a:rPr lang="en-US" altLang="zh-CN" dirty="0">
                <a:latin typeface="Cambria" panose="02040503050406030204" pitchFamily="18" charset="0"/>
                <a:sym typeface="+mn-ea"/>
              </a:rPr>
              <a:t>5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，直到 </a:t>
            </a:r>
            <a:r>
              <a:rPr lang="en-US" altLang="zh-CN">
                <a:latin typeface="Cambria" panose="02040503050406030204" pitchFamily="18" charset="0"/>
                <a:sym typeface="+mn-ea"/>
              </a:rPr>
              <a:t>180</a:t>
            </a:r>
            <a:endParaRPr lang="en-US" altLang="zh-CN">
              <a:latin typeface="Cambria" panose="02040503050406030204" pitchFamily="18" charset="0"/>
            </a:endParaRPr>
          </a:p>
          <a:p>
            <a:pPr marL="192405" indent="-192405" algn="just" eaLnBrk="0" hangingPunct="0">
              <a:spcBef>
                <a:spcPct val="40000"/>
              </a:spcBef>
              <a:buChar char="•"/>
            </a:pPr>
            <a:r>
              <a:rPr lang="zh-CN" altLang="en-US" dirty="0">
                <a:latin typeface="Cambria" panose="02040503050406030204" pitchFamily="18" charset="0"/>
                <a:sym typeface="+mn-ea"/>
              </a:rPr>
              <a:t>用一个 </a:t>
            </a:r>
            <a:r>
              <a:rPr lang="en-US" altLang="zh-CN" dirty="0">
                <a:latin typeface="Cambria" panose="02040503050406030204" pitchFamily="18" charset="0"/>
                <a:sym typeface="+mn-ea"/>
              </a:rPr>
              <a:t>double 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变量保存弧度值。每个角度值转换为弧度值，输出一行，显示当时角度 </a:t>
            </a:r>
            <a:r>
              <a:rPr lang="en-US" altLang="zh-CN" dirty="0">
                <a:latin typeface="Cambria" panose="02040503050406030204" pitchFamily="18" charset="0"/>
                <a:sym typeface="+mn-ea"/>
              </a:rPr>
              <a:t>– 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弧度对照</a:t>
            </a:r>
            <a:endParaRPr lang="zh-CN" altLang="en-US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40000"/>
              </a:spcBef>
            </a:pPr>
            <a:r>
              <a:rPr lang="zh-CN" altLang="en-US" dirty="0">
                <a:latin typeface="Cambria" panose="02040503050406030204" pitchFamily="18" charset="0"/>
                <a:sym typeface="+mn-ea"/>
              </a:rPr>
              <a:t>这形成了一套解决问题的方案。</a:t>
            </a:r>
            <a:endParaRPr lang="zh-CN" altLang="en-US">
              <a:latin typeface="Cambria" panose="02040503050406030204" pitchFamily="18" charset="0"/>
            </a:endParaRPr>
          </a:p>
          <a:p>
            <a:pPr marL="192405" indent="-192405" algn="just" eaLnBrk="0" hangingPunct="0">
              <a:spcBef>
                <a:spcPct val="40000"/>
              </a:spcBef>
              <a:buChar char="•"/>
            </a:pPr>
            <a:endParaRPr lang="zh-CN" altLang="en-US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40000"/>
              </a:spcBef>
            </a:pP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87427" name="文本框 487426"/>
          <p:cNvSpPr txBox="1"/>
          <p:nvPr/>
        </p:nvSpPr>
        <p:spPr>
          <a:xfrm>
            <a:off x="228600" y="2420620"/>
            <a:ext cx="8686800" cy="25057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marL="192405" indent="-192405" algn="just" eaLnBrk="0" hangingPunct="0">
              <a:spcBef>
                <a:spcPct val="40000"/>
              </a:spcBef>
              <a:buChar char="•"/>
            </a:pPr>
            <a:endParaRPr lang="zh-CN" altLang="en-US" sz="28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88451" name="文本占位符 488450"/>
          <p:cNvSpPr>
            <a:spLocks noGrp="1"/>
          </p:cNvSpPr>
          <p:nvPr>
            <p:ph type="body" idx="1"/>
          </p:nvPr>
        </p:nvSpPr>
        <p:spPr>
          <a:xfrm>
            <a:off x="468313" y="476250"/>
            <a:ext cx="8207375" cy="5905500"/>
          </a:xfrm>
        </p:spPr>
        <p:txBody>
          <a:bodyPr/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#include &lt;iostream</a:t>
            </a:r>
            <a:r>
              <a:rPr lang="en-US" altLang="zh-CN" sz="2400"/>
              <a:t>&gt;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using namespace std;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int</a:t>
            </a:r>
            <a:r>
              <a:rPr lang="en-US" altLang="zh-CN" sz="2400"/>
              <a:t> main () {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	int</a:t>
            </a:r>
            <a:r>
              <a:rPr lang="en-US" altLang="zh-CN" sz="2400" dirty="0"/>
              <a:t> deg </a:t>
            </a:r>
            <a:r>
              <a:rPr lang="en-US" altLang="zh-CN" sz="2400" dirty="0">
                <a:solidFill>
                  <a:srgbClr val="FF0000"/>
                </a:solidFill>
              </a:rPr>
              <a:t>= 0</a:t>
            </a:r>
            <a:r>
              <a:rPr lang="en-US" altLang="zh-CN" sz="2400" dirty="0"/>
              <a:t>;	//</a:t>
            </a:r>
            <a:r>
              <a:rPr lang="zh-CN" altLang="en-US" sz="2400" dirty="0"/>
              <a:t>定义变量并初始化 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	</a:t>
            </a:r>
            <a:r>
              <a:rPr lang="en-US" altLang="zh-CN" sz="2400" err="1"/>
              <a:t>double rad</a:t>
            </a:r>
            <a:r>
              <a:rPr lang="en-US" altLang="zh-CN" sz="2400"/>
              <a:t>;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	cout &lt;&lt; "deg \trad" &lt;&lt; endl</a:t>
            </a:r>
            <a:r>
              <a:rPr lang="en-US" altLang="zh-CN" sz="2400"/>
              <a:t>;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b="1">
                <a:solidFill>
                  <a:srgbClr val="FF0000"/>
                </a:solidFill>
              </a:rPr>
              <a:t>while (</a:t>
            </a:r>
            <a:r>
              <a:rPr lang="en-US" altLang="zh-CN" sz="2400"/>
              <a:t>deg &lt;= 180</a:t>
            </a:r>
            <a:r>
              <a:rPr lang="en-US" altLang="zh-CN" sz="2400" b="1">
                <a:solidFill>
                  <a:srgbClr val="FF0000"/>
                </a:solidFill>
              </a:rPr>
              <a:t>) {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		rad</a:t>
            </a:r>
            <a:r>
              <a:rPr lang="en-US" altLang="zh-CN" sz="2400"/>
              <a:t> = 3.1415927 * deg / 180;   </a:t>
            </a:r>
            <a:r>
              <a:rPr lang="en-US" altLang="zh-CN" sz="1800"/>
              <a:t>//</a:t>
            </a:r>
            <a:r>
              <a:rPr lang="zh-CN" altLang="en-US" sz="1800"/>
              <a:t>错误：</a:t>
            </a:r>
            <a:r>
              <a:rPr lang="en-US" altLang="zh-CN" sz="1800"/>
              <a:t>deg/180*3.1415927</a:t>
            </a:r>
            <a:endParaRPr lang="en-US" altLang="zh-CN" sz="18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		cout &lt;&lt; deg &lt;&lt; "\t" &lt;&lt; rad &lt;&lt; endl</a:t>
            </a:r>
            <a:r>
              <a:rPr lang="en-US" altLang="zh-CN" sz="2400"/>
              <a:t>;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 err="1"/>
              <a:t>		deg = deg</a:t>
            </a:r>
            <a:r>
              <a:rPr lang="en-US" altLang="zh-CN" sz="2400"/>
              <a:t> + 5;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b="1">
                <a:solidFill>
                  <a:srgbClr val="FF0000"/>
                </a:solidFill>
              </a:rPr>
              <a:t>}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	return 0;</a:t>
            </a:r>
            <a:endParaRPr lang="en-US" altLang="zh-CN" sz="2400"/>
          </a:p>
          <a:p>
            <a:pPr>
              <a:lnSpc>
                <a:spcPct val="90000"/>
              </a:lnSpc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78851" name="文本框 78850"/>
          <p:cNvSpPr txBox="1"/>
          <p:nvPr/>
        </p:nvSpPr>
        <p:spPr>
          <a:xfrm>
            <a:off x="5147945" y="3284855"/>
            <a:ext cx="3803015" cy="52197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Cambria" panose="02040503050406030204" pitchFamily="18" charset="0"/>
              </a:rPr>
              <a:t>while 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deg &lt;=180</a:t>
            </a:r>
            <a:r>
              <a:rPr lang="en-US" altLang="zh-CN" sz="2800" dirty="0">
                <a:latin typeface="Cambria" panose="02040503050406030204" pitchFamily="18" charset="0"/>
              </a:rPr>
              <a:t>) </a:t>
            </a:r>
            <a:r>
              <a:rPr lang="en-US" altLang="zh-CN" sz="2800" dirty="0">
                <a:solidFill>
                  <a:srgbClr val="FF0000"/>
                </a:solidFill>
                <a:latin typeface="Cambria" panose="02040503050406030204" pitchFamily="18" charset="0"/>
              </a:rPr>
              <a:t>{ ... }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14140" y="5036820"/>
            <a:ext cx="3460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制表符分隔，比较整齐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3780155" y="4653280"/>
            <a:ext cx="325755" cy="424815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219700" y="1214755"/>
            <a:ext cx="2982595" cy="52197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en-US" altLang="zh-CN" sz="2800">
                <a:solidFill>
                  <a:schemeClr val="tx2"/>
                </a:solidFill>
                <a:latin typeface="Cambria" panose="02040503050406030204" pitchFamily="18" charset="0"/>
              </a:rPr>
              <a:t>while 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条件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2800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语句</a:t>
            </a:r>
            <a:endParaRPr lang="en-US" altLang="zh-CN" sz="28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6732270" y="1844675"/>
            <a:ext cx="431800" cy="1368425"/>
          </a:xfrm>
          <a:prstGeom prst="downArrow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102360"/>
            <a:ext cx="8207375" cy="4812030"/>
          </a:xfrm>
          <a:solidFill>
            <a:srgbClr val="1003C3"/>
          </a:solidFill>
          <a:ln>
            <a:solidFill>
              <a:schemeClr val="tx1"/>
            </a:solidFill>
          </a:ln>
        </p:spPr>
        <p:txBody>
          <a:bodyPr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deg     rad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0       0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5       0.0872665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10      0.174533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15      0.261799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...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80      1.39626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85      1.48353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90      1.5708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...</a:t>
            </a:r>
            <a:endParaRPr lang="en-US" altLang="zh-CN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170     2.96706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175     3.05433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mic Sans MS" panose="030F0702030302020204" charset="0"/>
              </a:rPr>
              <a:t>180     3.14159</a:t>
            </a:r>
            <a:endParaRPr lang="zh-CN" altLang="en-US" sz="2400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cs typeface="Comic Sans MS" panose="030F0702030302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9750" y="548640"/>
            <a:ext cx="208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程序运行结果：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9750" y="1124585"/>
            <a:ext cx="2647315" cy="432435"/>
          </a:xfrm>
          <a:prstGeom prst="rect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683635" y="1124585"/>
            <a:ext cx="1414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标题行</a:t>
            </a:r>
            <a:endParaRPr lang="zh-CN" altLang="en-US" b="1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3251200" y="1210945"/>
            <a:ext cx="432435" cy="288290"/>
          </a:xfrm>
          <a:prstGeom prst="leftArrow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750" y="1557020"/>
            <a:ext cx="2647315" cy="4300855"/>
          </a:xfrm>
          <a:prstGeom prst="rect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3275965" y="2348865"/>
            <a:ext cx="432435" cy="288290"/>
          </a:xfrm>
          <a:prstGeom prst="leftArrow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61385" y="2277110"/>
            <a:ext cx="1858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数据行</a:t>
            </a:r>
            <a:endParaRPr lang="zh-CN" altLang="en-US" b="1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（分列显示）</a:t>
            </a:r>
            <a:endParaRPr lang="zh-CN" altLang="en-US" b="1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9874" name="文本框 79873"/>
          <p:cNvSpPr txBox="1"/>
          <p:nvPr/>
        </p:nvSpPr>
        <p:spPr>
          <a:xfrm>
            <a:off x="539750" y="304800"/>
            <a:ext cx="7993063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【例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3-17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】 写程序求出数学式                    的值。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int main() {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int n = 0, sum = 0;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</a:t>
            </a:r>
            <a:r>
              <a:rPr lang="zh-CN" altLang="zh-CN" dirty="0">
                <a:solidFill>
                  <a:schemeClr val="tx2"/>
                </a:solidFill>
                <a:latin typeface="Cambria" panose="02040503050406030204" pitchFamily="18" charset="0"/>
              </a:rPr>
              <a:t>while</a:t>
            </a:r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(</a:t>
            </a:r>
            <a:r>
              <a:rPr lang="zh-CN" altLang="zh-CN" dirty="0">
                <a:solidFill>
                  <a:schemeClr val="accent2"/>
                </a:solidFill>
                <a:latin typeface="Cambria" panose="02040503050406030204" pitchFamily="18" charset="0"/>
              </a:rPr>
              <a:t>n &lt; 100</a:t>
            </a:r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) {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    n = n + 1;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    sum = sum + n * n;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    cout &lt;&lt; "n = " &lt;&lt; n &lt;&lt; " sum = " &lt;&lt; sum &lt;&lt; endl;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}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cout &lt;&lt; "Result: sum = " &lt;&lt; sum &lt;&lt; endl;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return 0;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}</a:t>
            </a:r>
            <a:endParaRPr lang="zh-CN" altLang="en-US">
              <a:solidFill>
                <a:schemeClr val="folHlink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9875" name="对象 79874"/>
          <p:cNvGraphicFramePr/>
          <p:nvPr/>
        </p:nvGraphicFramePr>
        <p:xfrm>
          <a:off x="4787900" y="188913"/>
          <a:ext cx="12954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20700" imgH="292100" progId="Equation.3">
                  <p:embed/>
                </p:oleObj>
              </mc:Choice>
              <mc:Fallback>
                <p:oleObj name="" r:id="rId1" imgW="520700" imgH="292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7900" y="188913"/>
                        <a:ext cx="1295400" cy="722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文本框 79875"/>
          <p:cNvSpPr txBox="1"/>
          <p:nvPr/>
        </p:nvSpPr>
        <p:spPr>
          <a:xfrm>
            <a:off x="468313" y="4581525"/>
            <a:ext cx="8135937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典型形式：循环前给一些变量初值；循环中修改某些变量。用包含不断变化的变量的条件控制循环是否结束。</a:t>
            </a:r>
            <a:endParaRPr lang="zh-CN" altLang="en-US">
              <a:latin typeface="Cambria" panose="020405030504060302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循环体可能多次执行，引起很长计算，甚至无限长。如何分析问题</a:t>
            </a:r>
            <a:r>
              <a:rPr lang="en-US" altLang="zh-CN" dirty="0">
                <a:latin typeface="Cambria" panose="02040503050406030204" pitchFamily="18" charset="0"/>
              </a:rPr>
              <a:t>/</a:t>
            </a:r>
            <a:r>
              <a:rPr lang="zh-CN" altLang="en-US" dirty="0">
                <a:latin typeface="Cambria" panose="02040503050406030204" pitchFamily="18" charset="0"/>
              </a:rPr>
              <a:t>写出循环很重要（第</a:t>
            </a:r>
            <a:r>
              <a:rPr lang="en-US" altLang="zh-CN" dirty="0">
                <a:latin typeface="Cambria" panose="02040503050406030204" pitchFamily="18" charset="0"/>
              </a:rPr>
              <a:t>4</a:t>
            </a:r>
            <a:r>
              <a:rPr lang="zh-CN" altLang="en-US" dirty="0">
                <a:latin typeface="Cambria" panose="02040503050406030204" pitchFamily="18" charset="0"/>
              </a:rPr>
              <a:t>章讨论）</a:t>
            </a:r>
            <a:endParaRPr lang="zh-CN" altLang="en-US" sz="20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18819" name="文本占位符 418818"/>
          <p:cNvSpPr>
            <a:spLocks noGrp="1"/>
          </p:cNvSpPr>
          <p:nvPr>
            <p:ph type="body" idx="1"/>
          </p:nvPr>
        </p:nvSpPr>
        <p:spPr>
          <a:xfrm>
            <a:off x="2267585" y="3933190"/>
            <a:ext cx="6617970" cy="2483485"/>
          </a:xfrm>
          <a:ln w="12700">
            <a:solidFill>
              <a:schemeClr val="tx2"/>
            </a:solidFill>
          </a:ln>
        </p:spPr>
        <p:txBody>
          <a:bodyPr/>
          <a:p>
            <a:pPr marL="0" indent="0">
              <a:buNone/>
            </a:pPr>
            <a:r>
              <a:rPr lang="zh-CN" altLang="en-US" sz="2400" dirty="0"/>
              <a:t>循环结构中有一个</a:t>
            </a:r>
            <a:r>
              <a:rPr lang="zh-CN" altLang="en-US" sz="2400" dirty="0">
                <a:solidFill>
                  <a:schemeClr val="accent2"/>
                </a:solidFill>
              </a:rPr>
              <a:t>条件</a:t>
            </a:r>
            <a:r>
              <a:rPr lang="zh-CN" altLang="en-US" sz="2400" dirty="0"/>
              <a:t>控制着循环的进行过程，</a:t>
            </a:r>
            <a:r>
              <a:rPr lang="zh-CN" altLang="en-US" sz="2400" dirty="0">
                <a:sym typeface="+mn-ea"/>
              </a:rPr>
              <a:t>不满足此条件时循环终止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此例中的条件是</a:t>
            </a:r>
            <a:r>
              <a:rPr lang="en-US" altLang="zh-CN" sz="2400" dirty="0"/>
              <a:t> n &lt; 100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  <a:r>
              <a:rPr lang="zh-CN" altLang="en-US" sz="2400" dirty="0"/>
              <a:t>当</a:t>
            </a:r>
            <a:r>
              <a:rPr lang="en-US" altLang="zh-CN" sz="2400" dirty="0"/>
              <a:t> n </a:t>
            </a:r>
            <a:r>
              <a:rPr lang="zh-CN" altLang="en-US" sz="2400" dirty="0"/>
              <a:t>的值为</a:t>
            </a:r>
            <a:r>
              <a:rPr lang="en-US" altLang="zh-CN" sz="2400" dirty="0"/>
              <a:t> 99 </a:t>
            </a:r>
            <a:r>
              <a:rPr lang="zh-CN" altLang="en-US" sz="2400" dirty="0"/>
              <a:t>时仍然进入循环体，执行完循环体内的语句之后</a:t>
            </a:r>
            <a:r>
              <a:rPr lang="en-US" altLang="zh-CN" sz="2400" dirty="0"/>
              <a:t> n </a:t>
            </a:r>
            <a:r>
              <a:rPr lang="zh-CN" altLang="en-US" sz="2400" dirty="0"/>
              <a:t>的值变为</a:t>
            </a:r>
            <a:r>
              <a:rPr lang="en-US" altLang="zh-CN" sz="2400" dirty="0"/>
              <a:t> 100</a:t>
            </a:r>
            <a:r>
              <a:rPr lang="zh-CN" altLang="en-US" sz="2400" dirty="0"/>
              <a:t>，循环条件变为假，循环终止。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循环结束时，</a:t>
            </a:r>
            <a:r>
              <a:rPr lang="en-US" altLang="zh-CN" sz="2400" dirty="0">
                <a:solidFill>
                  <a:srgbClr val="FF0000"/>
                </a:solidFill>
              </a:rPr>
              <a:t>n </a:t>
            </a:r>
            <a:r>
              <a:rPr lang="zh-CN" altLang="en-US" sz="2400" dirty="0">
                <a:solidFill>
                  <a:srgbClr val="FF0000"/>
                </a:solidFill>
              </a:rPr>
              <a:t>的值为</a:t>
            </a:r>
            <a:r>
              <a:rPr lang="en-US" altLang="zh-CN" sz="2400" dirty="0">
                <a:solidFill>
                  <a:srgbClr val="FF0000"/>
                </a:solidFill>
              </a:rPr>
              <a:t>100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418821" name="矩形 418820"/>
          <p:cNvSpPr/>
          <p:nvPr/>
        </p:nvSpPr>
        <p:spPr>
          <a:xfrm>
            <a:off x="467043" y="836613"/>
            <a:ext cx="7848600" cy="3784600"/>
          </a:xfrm>
          <a:prstGeom prst="rect">
            <a:avLst/>
          </a:prstGeom>
          <a:noFill/>
          <a:ln w="9525" cap="flat" cmpd="sng">
            <a:noFill/>
            <a:prstDash val="dash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int main() {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int n = 0, sum = 0;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while (n &lt; 100) {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    n = n + 1;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    sum = sum + n * n;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    cout &lt;&lt; "n = " &lt;&lt; n &lt;&lt; " sum = " &lt;&lt; sum &lt;&lt; endl;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}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cout &lt;&lt; "Result: sum = " &lt;&lt; sum &lt;&lt; endl;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    return 0;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</a:rPr>
              <a:t>}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7775" y="266065"/>
            <a:ext cx="5142865" cy="2399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>
                <a:sym typeface="+mn-ea"/>
              </a:rPr>
              <a:t>在每次循环体的执行中，虽然执行的是同样程序片段，但由于参与循环的一些变量的值改变了，实际做的计算就可能不同。</a:t>
            </a:r>
            <a:endParaRPr lang="zh-CN" altLang="en-US" sz="2000" dirty="0">
              <a:sym typeface="+mn-ea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>
                <a:sym typeface="+mn-ea"/>
              </a:rPr>
              <a:t>在此循环体中，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变量</a:t>
            </a:r>
            <a:r>
              <a:rPr lang="en-US" altLang="zh-CN" sz="2000" dirty="0">
                <a:solidFill>
                  <a:schemeClr val="accent2"/>
                </a:solidFill>
                <a:sym typeface="+mn-ea"/>
              </a:rPr>
              <a:t> n 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每次增</a:t>
            </a:r>
            <a:r>
              <a:rPr lang="en-US" altLang="zh-CN" sz="2000" dirty="0">
                <a:solidFill>
                  <a:schemeClr val="accent2"/>
                </a:solidFill>
                <a:sym typeface="+mn-ea"/>
              </a:rPr>
              <a:t> 1</a:t>
            </a:r>
            <a:r>
              <a:rPr lang="zh-CN" altLang="en-US" sz="2000" dirty="0">
                <a:sym typeface="+mn-ea"/>
              </a:rPr>
              <a:t>，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变量</a:t>
            </a:r>
            <a:r>
              <a:rPr lang="en-US" altLang="zh-CN" sz="2000" dirty="0">
                <a:solidFill>
                  <a:schemeClr val="accent2"/>
                </a:solidFill>
                <a:sym typeface="+mn-ea"/>
              </a:rPr>
              <a:t> sum </a:t>
            </a:r>
            <a:r>
              <a:rPr lang="zh-CN" altLang="en-US" sz="2000" dirty="0">
                <a:solidFill>
                  <a:schemeClr val="accent2"/>
                </a:solidFill>
                <a:sym typeface="+mn-ea"/>
              </a:rPr>
              <a:t>相应地进行一次累加求和计算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>
                <a:sym typeface="+mn-ea"/>
              </a:rPr>
              <a:t>（在变量更新为 </a:t>
            </a:r>
            <a:r>
              <a:rPr lang="en-US" altLang="zh-CN" sz="2000" dirty="0">
                <a:sym typeface="+mn-ea"/>
              </a:rPr>
              <a:t>+1</a:t>
            </a:r>
            <a:r>
              <a:rPr lang="zh-CN" altLang="en-US" sz="2000" dirty="0">
                <a:sym typeface="+mn-ea"/>
              </a:rPr>
              <a:t>或 </a:t>
            </a:r>
            <a:r>
              <a:rPr lang="en-US" altLang="zh-CN" sz="2000" dirty="0">
                <a:sym typeface="+mn-ea"/>
              </a:rPr>
              <a:t>-1</a:t>
            </a:r>
            <a:r>
              <a:rPr lang="zh-CN" altLang="en-US" sz="2000" dirty="0">
                <a:sym typeface="+mn-ea"/>
              </a:rPr>
              <a:t>时，人们更喜欢使用增量运算符）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19843" name="文本占位符 419842"/>
          <p:cNvSpPr>
            <a:spLocks noGrp="1"/>
          </p:cNvSpPr>
          <p:nvPr>
            <p:ph type="body" idx="1"/>
          </p:nvPr>
        </p:nvSpPr>
        <p:spPr>
          <a:xfrm>
            <a:off x="468630" y="606425"/>
            <a:ext cx="8207375" cy="5024120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在仔细地考虑了循环的初始值、参与循环的变量变化情况、循环结束条件等因素之后，上面程序也可以改写为：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zh-CN" sz="2400" dirty="0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int main() {</a:t>
            </a:r>
            <a:endParaRPr lang="zh-CN" altLang="zh-CN" sz="2400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 b="1">
                <a:solidFill>
                  <a:schemeClr val="folHlink"/>
                </a:solidFill>
              </a:rPr>
              <a:t> </a:t>
            </a:r>
            <a:r>
              <a:rPr lang="en-US" altLang="zh-CN" sz="2400" b="1">
                <a:solidFill>
                  <a:schemeClr val="accent2"/>
                </a:solidFill>
              </a:rPr>
              <a:t>n = 1</a:t>
            </a:r>
            <a:r>
              <a:rPr lang="en-US" altLang="zh-CN" sz="2400">
                <a:solidFill>
                  <a:schemeClr val="folHlink"/>
                </a:solidFill>
              </a:rPr>
              <a:t>, sum = 0;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while (</a:t>
            </a:r>
            <a:r>
              <a:rPr lang="en-US" altLang="zh-CN" sz="2400" b="1">
                <a:solidFill>
                  <a:schemeClr val="accent2"/>
                </a:solidFill>
              </a:rPr>
              <a:t>n &lt;= 100</a:t>
            </a:r>
            <a:r>
              <a:rPr lang="en-US" altLang="zh-CN" sz="2400" b="1">
                <a:solidFill>
                  <a:schemeClr val="folHlink"/>
                </a:solidFill>
              </a:rPr>
              <a:t>) {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    </a:t>
            </a:r>
            <a:r>
              <a:rPr lang="en-US" altLang="zh-CN" sz="2400" b="1" err="1">
                <a:solidFill>
                  <a:schemeClr val="accent2"/>
                </a:solidFill>
              </a:rPr>
              <a:t>sum = sum</a:t>
            </a:r>
            <a:r>
              <a:rPr lang="en-US" altLang="zh-CN" sz="2400" b="1">
                <a:solidFill>
                  <a:schemeClr val="accent2"/>
                </a:solidFill>
              </a:rPr>
              <a:t> + n * n;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cout &lt;&lt; "n= " &lt;&lt; n &lt;&lt; " sum= " &lt;&lt; sum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    </a:t>
            </a:r>
            <a:r>
              <a:rPr lang="en-US" altLang="zh-CN" sz="2400" b="1">
                <a:solidFill>
                  <a:schemeClr val="accent2"/>
                </a:solidFill>
              </a:rPr>
              <a:t>n++;</a:t>
            </a:r>
            <a:endParaRPr lang="en-US" altLang="zh-CN" sz="2400" b="1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}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return 0;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4165" y="3933190"/>
            <a:ext cx="5961380" cy="15684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/>
              <a:t>变量</a:t>
            </a:r>
            <a:r>
              <a:rPr lang="en-US" altLang="zh-CN"/>
              <a:t> n </a:t>
            </a:r>
            <a:r>
              <a:rPr lang="zh-CN" altLang="en-US"/>
              <a:t>的初值不同</a:t>
            </a:r>
            <a:endParaRPr lang="zh-CN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/>
              <a:t>循环条件不同</a:t>
            </a:r>
            <a:endParaRPr lang="zh-CN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/>
              <a:t>循环体内，变量</a:t>
            </a:r>
            <a:r>
              <a:rPr lang="en-US" altLang="zh-CN"/>
              <a:t> sum </a:t>
            </a:r>
            <a:r>
              <a:rPr lang="zh-CN" altLang="en-US"/>
              <a:t>和</a:t>
            </a:r>
            <a:r>
              <a:rPr lang="en-US" altLang="zh-CN"/>
              <a:t>n </a:t>
            </a:r>
            <a:r>
              <a:rPr lang="zh-CN" altLang="en-US"/>
              <a:t>赋值顺序不同</a:t>
            </a:r>
            <a:endParaRPr lang="zh-CN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/>
              <a:t>循环结束时，变量</a:t>
            </a:r>
            <a:r>
              <a:rPr lang="en-US" altLang="zh-CN"/>
              <a:t> n </a:t>
            </a:r>
            <a:r>
              <a:rPr lang="zh-CN" altLang="en-US"/>
              <a:t>的值为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2"/>
                </a:solidFill>
              </a:rPr>
              <a:t>101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1682" name="文本框 71681"/>
          <p:cNvSpPr txBox="1"/>
          <p:nvPr/>
        </p:nvSpPr>
        <p:spPr>
          <a:xfrm>
            <a:off x="250825" y="765175"/>
            <a:ext cx="8496300" cy="538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特点：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cs typeface="华文中宋" panose="02010600040101010101" pitchFamily="2" charset="-122"/>
              </a:rPr>
              <a:t>只有一个开始点</a:t>
            </a:r>
            <a:r>
              <a:rPr lang="en-US" altLang="zh-CN" sz="2800" dirty="0">
                <a:solidFill>
                  <a:schemeClr val="hlink"/>
                </a:solidFill>
                <a:latin typeface="华文中宋" panose="02010600040101010101" pitchFamily="2" charset="-122"/>
                <a:cs typeface="华文中宋" panose="02010600040101010101" pitchFamily="2" charset="-122"/>
              </a:rPr>
              <a:t>/</a:t>
            </a:r>
            <a:r>
              <a:rPr lang="zh-CN" altLang="en-US" sz="2800" dirty="0">
                <a:solidFill>
                  <a:schemeClr val="hlink"/>
                </a:solidFill>
                <a:latin typeface="华文中宋" panose="02010600040101010101" pitchFamily="2" charset="-122"/>
                <a:cs typeface="华文中宋" panose="02010600040101010101" pitchFamily="2" charset="-122"/>
              </a:rPr>
              <a:t>一个结束点。整体可作为抽象操作嵌入各种模式中，形成更复杂的流程。具有层次性，易分解，意义较易把握</a:t>
            </a:r>
            <a:r>
              <a:rPr lang="zh-CN" altLang="en-US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z="2800" dirty="0">
              <a:latin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这几个流程模式称为</a:t>
            </a:r>
            <a:r>
              <a:rPr lang="zh-CN" altLang="en-US" sz="2800" u="sng" dirty="0">
                <a:solidFill>
                  <a:schemeClr val="hlink"/>
                </a:solidFill>
                <a:latin typeface="华文中宋" panose="02010600040101010101" pitchFamily="2" charset="-122"/>
                <a:cs typeface="华文中宋" panose="02010600040101010101" pitchFamily="2" charset="-122"/>
              </a:rPr>
              <a:t>结构化的流程模式</a:t>
            </a:r>
            <a:r>
              <a:rPr lang="zh-CN" altLang="en-US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z="2800" dirty="0">
              <a:latin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已证明，这三种模式对写任何程序都够了。</a:t>
            </a:r>
            <a:endParaRPr lang="zh-CN" altLang="en-US" sz="2800" dirty="0">
              <a:latin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C/C++ </a:t>
            </a:r>
            <a:r>
              <a:rPr lang="zh-CN" altLang="en-US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提供了很丰富的控制机制，包括对应上面各种模式的</a:t>
            </a:r>
            <a:r>
              <a:rPr lang="zh-CN" altLang="en-US" sz="2800" u="sng" dirty="0">
                <a:solidFill>
                  <a:schemeClr val="hlink"/>
                </a:solidFill>
                <a:latin typeface="华文中宋" panose="02010600040101010101" pitchFamily="2" charset="-122"/>
                <a:cs typeface="华文中宋" panose="02010600040101010101" pitchFamily="2" charset="-122"/>
              </a:rPr>
              <a:t>结构化控制结构</a:t>
            </a:r>
            <a:r>
              <a:rPr lang="zh-CN" altLang="en-US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z="2800" dirty="0">
              <a:latin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控制结构也被看作语句，也称</a:t>
            </a:r>
            <a:r>
              <a:rPr lang="zh-CN" altLang="en-US" sz="2800" u="sng" dirty="0">
                <a:solidFill>
                  <a:schemeClr val="hlink"/>
                </a:solidFill>
                <a:latin typeface="华文中宋" panose="02010600040101010101" pitchFamily="2" charset="-122"/>
                <a:cs typeface="华文中宋" panose="02010600040101010101" pitchFamily="2" charset="-122"/>
              </a:rPr>
              <a:t>控制语句</a:t>
            </a:r>
            <a:r>
              <a:rPr lang="zh-CN" altLang="en-US" sz="2800" dirty="0">
                <a:latin typeface="华文中宋" panose="02010600040101010101" pitchFamily="2" charset="-122"/>
                <a:cs typeface="华文中宋" panose="02010600040101010101" pitchFamily="2" charset="-122"/>
              </a:rPr>
              <a:t>。可写在任何能写语句的地方。</a:t>
            </a:r>
            <a:endParaRPr lang="zh-CN" altLang="en-US" sz="2800" dirty="0">
              <a:latin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华文中宋" panose="02010600040101010101" pitchFamily="2" charset="-122"/>
                <a:cs typeface="华文中宋" panose="02010600040101010101" pitchFamily="2" charset="-122"/>
              </a:rPr>
              <a:t>已讨论过的</a:t>
            </a:r>
            <a:r>
              <a:rPr lang="zh-CN" altLang="en-US" u="sng" dirty="0">
                <a:solidFill>
                  <a:schemeClr val="hlink"/>
                </a:solidFill>
                <a:latin typeface="华文中宋" panose="02010600040101010101" pitchFamily="2" charset="-122"/>
                <a:cs typeface="华文中宋" panose="02010600040101010101" pitchFamily="2" charset="-122"/>
              </a:rPr>
              <a:t>复合结构</a:t>
            </a:r>
            <a:r>
              <a:rPr lang="zh-CN" altLang="en-US" dirty="0">
                <a:latin typeface="华文中宋" panose="02010600040101010101" pitchFamily="2" charset="-122"/>
                <a:cs typeface="华文中宋" panose="02010600040101010101" pitchFamily="2" charset="-122"/>
              </a:rPr>
              <a:t>是一种控制结构，实现顺序执行。</a:t>
            </a:r>
            <a:endParaRPr lang="zh-CN" altLang="en-US" dirty="0">
              <a:latin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20867" name="文本占位符 420866"/>
          <p:cNvSpPr>
            <a:spLocks noGrp="1"/>
          </p:cNvSpPr>
          <p:nvPr>
            <p:ph type="body" idx="1"/>
          </p:nvPr>
        </p:nvSpPr>
        <p:spPr>
          <a:xfrm>
            <a:off x="395605" y="3213100"/>
            <a:ext cx="8207375" cy="2792095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描述循环时需要细致的逻辑思考！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循环语句各个要素的细节都必须精确无误，不能随意！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在任何一个细节上出错都会导致最终结果出错！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常用编程技巧：</a:t>
            </a:r>
            <a:r>
              <a:rPr lang="zh-CN" altLang="en-US" sz="2400" b="1" dirty="0">
                <a:solidFill>
                  <a:schemeClr val="accent2"/>
                </a:solidFill>
              </a:rPr>
              <a:t>在循环体中输出变量的中间值</a:t>
            </a:r>
            <a:r>
              <a:rPr lang="zh-CN" altLang="en-US" sz="2400" dirty="0"/>
              <a:t>，有助于我们在观察变量的变化情况，检查程序的运行情况和结果。</a:t>
            </a:r>
            <a:endParaRPr lang="zh-CN" altLang="en-US" sz="2400" dirty="0"/>
          </a:p>
          <a:p>
            <a:pPr marL="0" indent="0"/>
            <a:endParaRPr lang="zh-CN" altLang="en-US" sz="2400" dirty="0"/>
          </a:p>
        </p:txBody>
      </p:sp>
      <p:sp>
        <p:nvSpPr>
          <p:cNvPr id="420869" name="矩形 420868"/>
          <p:cNvSpPr/>
          <p:nvPr/>
        </p:nvSpPr>
        <p:spPr>
          <a:xfrm>
            <a:off x="107950" y="115888"/>
            <a:ext cx="5400675" cy="25463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int main() {</a:t>
            </a:r>
            <a:endParaRPr lang="zh-CN" altLang="zh-CN" sz="16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   int </a:t>
            </a:r>
            <a:r>
              <a:rPr lang="zh-CN" altLang="zh-CN" sz="1600" b="1" dirty="0">
                <a:solidFill>
                  <a:schemeClr val="hlink"/>
                </a:solidFill>
                <a:latin typeface="Cambria" panose="02040503050406030204" pitchFamily="18" charset="0"/>
              </a:rPr>
              <a:t>n = 0</a:t>
            </a:r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, sum = 0;</a:t>
            </a:r>
            <a:endParaRPr lang="zh-CN" altLang="zh-CN" sz="16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   while </a:t>
            </a:r>
            <a:r>
              <a:rPr lang="zh-CN" altLang="zh-CN" sz="1600" b="1" dirty="0">
                <a:solidFill>
                  <a:schemeClr val="hlink"/>
                </a:solidFill>
                <a:latin typeface="Cambria" panose="02040503050406030204" pitchFamily="18" charset="0"/>
              </a:rPr>
              <a:t>(n &lt; 100)</a:t>
            </a:r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{</a:t>
            </a:r>
            <a:endParaRPr lang="zh-CN" altLang="zh-CN" sz="16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       </a:t>
            </a:r>
            <a:r>
              <a:rPr lang="zh-CN" altLang="zh-CN" sz="1600" b="1" dirty="0">
                <a:solidFill>
                  <a:schemeClr val="hlink"/>
                </a:solidFill>
                <a:latin typeface="Cambria" panose="02040503050406030204" pitchFamily="18" charset="0"/>
              </a:rPr>
              <a:t>n = n + 1;</a:t>
            </a:r>
            <a:endParaRPr lang="zh-CN" altLang="zh-CN" sz="1600" b="1" dirty="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       </a:t>
            </a:r>
            <a:r>
              <a:rPr lang="zh-CN" altLang="zh-CN" sz="1600" b="1" dirty="0">
                <a:solidFill>
                  <a:schemeClr val="hlink"/>
                </a:solidFill>
                <a:latin typeface="Cambria" panose="02040503050406030204" pitchFamily="18" charset="0"/>
              </a:rPr>
              <a:t>sum = sum + n * n;</a:t>
            </a:r>
            <a:endParaRPr lang="zh-CN" altLang="zh-CN" sz="1600" b="1" dirty="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       cout &lt;&lt; "n = " &lt;&lt; n &lt;&lt; " sum = " &lt;&lt; sum &lt;&lt; endl;</a:t>
            </a:r>
            <a:endParaRPr lang="zh-CN" altLang="zh-CN" sz="16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   }</a:t>
            </a:r>
            <a:endParaRPr lang="zh-CN" altLang="zh-CN" sz="16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   cout &lt;&lt; "Result: sum = " &lt;&lt; sum &lt;&lt; endl;</a:t>
            </a:r>
            <a:endParaRPr lang="zh-CN" altLang="zh-CN" sz="16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    return 0;</a:t>
            </a:r>
            <a:endParaRPr lang="zh-CN" altLang="zh-CN" sz="1600" b="1" dirty="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 eaLnBrk="0" hangingPunct="0"/>
            <a:r>
              <a:rPr lang="zh-CN" altLang="zh-CN" sz="1600" b="1" dirty="0">
                <a:solidFill>
                  <a:schemeClr val="folHlink"/>
                </a:solidFill>
                <a:latin typeface="Cambria" panose="02040503050406030204" pitchFamily="18" charset="0"/>
              </a:rPr>
              <a:t>}</a:t>
            </a:r>
            <a:endParaRPr lang="en-US" altLang="zh-CN" sz="1600" b="1">
              <a:solidFill>
                <a:schemeClr val="folHlink"/>
              </a:solidFill>
              <a:latin typeface="Cambria" panose="02040503050406030204" pitchFamily="18" charset="0"/>
            </a:endParaRPr>
          </a:p>
        </p:txBody>
      </p:sp>
      <p:sp>
        <p:nvSpPr>
          <p:cNvPr id="420868" name="文本框 420867"/>
          <p:cNvSpPr txBox="1"/>
          <p:nvPr/>
        </p:nvSpPr>
        <p:spPr>
          <a:xfrm>
            <a:off x="4211638" y="549275"/>
            <a:ext cx="4932362" cy="2244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25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sz="1600" b="1" dirty="0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     </a:t>
            </a:r>
            <a:r>
              <a:rPr lang="en-US" altLang="zh-CN" sz="1600" b="1" err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int</a:t>
            </a: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1600" b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n = 1</a:t>
            </a: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, sum = 0;</a:t>
            </a:r>
            <a:endParaRPr lang="en-US" altLang="zh-CN" sz="1600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>
              <a:spcBef>
                <a:spcPct val="25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    while (</a:t>
            </a:r>
            <a:r>
              <a:rPr lang="en-US" altLang="zh-CN" sz="1600" b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n &lt;= 100</a:t>
            </a: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) {</a:t>
            </a:r>
            <a:endParaRPr lang="en-US" altLang="zh-CN" sz="1600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>
              <a:spcBef>
                <a:spcPct val="25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1600" b="1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sum = sum</a:t>
            </a:r>
            <a:r>
              <a:rPr lang="en-US" altLang="zh-CN" sz="1600" b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 + n * n;</a:t>
            </a:r>
            <a:endParaRPr lang="en-US" altLang="zh-CN" sz="1600" b="1">
              <a:solidFill>
                <a:schemeClr val="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>
              <a:spcBef>
                <a:spcPct val="25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sz="1600" b="1" err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        cout &lt;&lt; "n= " &lt;&lt; n &lt;&lt; " sum= " &lt;&lt; sum &lt;&lt; endl</a:t>
            </a: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;</a:t>
            </a:r>
            <a:endParaRPr lang="en-US" altLang="zh-CN" sz="1600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>
              <a:spcBef>
                <a:spcPct val="25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        </a:t>
            </a:r>
            <a:r>
              <a:rPr lang="en-US" altLang="zh-CN" sz="1600" b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n++;</a:t>
            </a:r>
            <a:endParaRPr lang="en-US" altLang="zh-CN" sz="1600" b="1">
              <a:solidFill>
                <a:schemeClr val="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>
              <a:spcBef>
                <a:spcPct val="25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 sz="1600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    }</a:t>
            </a:r>
            <a:endParaRPr lang="en-US" altLang="zh-CN" sz="1600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21891" name="文本占位符 421890"/>
          <p:cNvSpPr>
            <a:spLocks noGrp="1"/>
          </p:cNvSpPr>
          <p:nvPr>
            <p:ph type="body" idx="1"/>
          </p:nvPr>
        </p:nvSpPr>
        <p:spPr>
          <a:xfrm>
            <a:off x="468630" y="322580"/>
            <a:ext cx="8207375" cy="6059170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进一步思考：在</a:t>
            </a:r>
            <a:r>
              <a:rPr lang="en-US" altLang="zh-CN" sz="2400" dirty="0"/>
              <a:t> Windows </a:t>
            </a:r>
            <a:r>
              <a:rPr lang="zh-CN" altLang="en-US" sz="2400" dirty="0"/>
              <a:t>系统下运行时可以发现，当求和上限的</a:t>
            </a:r>
            <a:r>
              <a:rPr lang="en-US" altLang="zh-CN" sz="2400" dirty="0"/>
              <a:t> n </a:t>
            </a:r>
            <a:r>
              <a:rPr lang="zh-CN" altLang="en-US" sz="2400" dirty="0"/>
              <a:t>值为</a:t>
            </a:r>
            <a:r>
              <a:rPr lang="en-US" altLang="zh-CN" sz="2400" dirty="0">
                <a:solidFill>
                  <a:srgbClr val="FF0000"/>
                </a:solidFill>
              </a:rPr>
              <a:t>2000 </a:t>
            </a:r>
            <a:r>
              <a:rPr lang="zh-CN" altLang="en-US" sz="2400" dirty="0"/>
              <a:t>时，最终输出结果就不正常了！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观察可以看到，</a:t>
            </a:r>
            <a:r>
              <a:rPr lang="en-US" altLang="zh-CN" sz="2400" dirty="0"/>
              <a:t>n </a:t>
            </a:r>
            <a:r>
              <a:rPr lang="zh-CN" altLang="en-US" sz="2400" dirty="0"/>
              <a:t>值从</a:t>
            </a:r>
            <a:r>
              <a:rPr lang="en-US" altLang="zh-CN" sz="2400" dirty="0"/>
              <a:t>1860 </a:t>
            </a:r>
            <a:r>
              <a:rPr lang="zh-CN" altLang="en-US" sz="2400" dirty="0"/>
              <a:t>变到</a:t>
            </a:r>
            <a:r>
              <a:rPr lang="en-US" altLang="zh-CN" sz="2400" dirty="0"/>
              <a:t> 1861 </a:t>
            </a:r>
            <a:r>
              <a:rPr lang="zh-CN" altLang="en-US" sz="2400" dirty="0"/>
              <a:t>时，</a:t>
            </a:r>
            <a:r>
              <a:rPr lang="en-US" altLang="zh-CN" sz="2400" dirty="0"/>
              <a:t>sum </a:t>
            </a:r>
            <a:r>
              <a:rPr lang="zh-CN" altLang="en-US" sz="2400" dirty="0"/>
              <a:t>的值发生了突变，居然变成了负数：</a:t>
            </a:r>
            <a:endParaRPr lang="zh-CN" altLang="en-US" sz="2400" dirty="0"/>
          </a:p>
          <a:p>
            <a:pPr marL="821055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n= 1859 sum= 2143222510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821055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n= 1860 sum= 2146682110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821055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accent2"/>
                </a:solidFill>
              </a:rPr>
              <a:t>n= 1861 sum= -2144821865</a:t>
            </a:r>
            <a:endParaRPr lang="en-US" altLang="zh-CN" sz="2400">
              <a:solidFill>
                <a:schemeClr val="accent2"/>
              </a:solidFill>
            </a:endParaRPr>
          </a:p>
          <a:p>
            <a:pPr marL="821055"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n= 1862 sum= -2141354821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这是</a:t>
            </a:r>
            <a:r>
              <a:rPr lang="en-US" altLang="zh-CN" sz="2400" dirty="0">
                <a:solidFill>
                  <a:schemeClr val="accent2"/>
                </a:solidFill>
              </a:rPr>
              <a:t> n </a:t>
            </a:r>
            <a:r>
              <a:rPr lang="zh-CN" altLang="en-US" sz="2400" dirty="0">
                <a:solidFill>
                  <a:schemeClr val="accent2"/>
                </a:solidFill>
              </a:rPr>
              <a:t>发生了溢出错误</a:t>
            </a:r>
            <a:r>
              <a:rPr lang="zh-CN" altLang="en-US" sz="2400" dirty="0"/>
              <a:t>，所以后续计算的值都是错误的。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因此，如果在程序中写循环进行累加、累乘时，一定要考虑避免出现溢出错误。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000" dirty="0"/>
              <a:t>如果把变量 </a:t>
            </a:r>
            <a:r>
              <a:rPr lang="en-US" altLang="zh-CN" sz="2000" dirty="0"/>
              <a:t>sum </a:t>
            </a:r>
            <a:r>
              <a:rPr lang="zh-CN" altLang="en-US" sz="2000" dirty="0"/>
              <a:t>的类型改为</a:t>
            </a:r>
            <a:r>
              <a:rPr lang="en-US" altLang="zh-CN" sz="2000" dirty="0"/>
              <a:t> double </a:t>
            </a:r>
            <a:r>
              <a:rPr lang="zh-CN" altLang="en-US" sz="2000" dirty="0"/>
              <a:t>或 </a:t>
            </a:r>
            <a:r>
              <a:rPr lang="en-US" altLang="zh-CN" sz="2000" dirty="0"/>
              <a:t>long long </a:t>
            </a:r>
            <a:r>
              <a:rPr lang="zh-CN" altLang="en-US" sz="2000" dirty="0"/>
              <a:t>，那么可以避免结果溢出变为负数的明显错误，但是累加和的结果是用浮点数表示，并不能得到精确的整数值，而且当 </a:t>
            </a:r>
            <a:r>
              <a:rPr lang="en-US" altLang="zh-CN" sz="2000" dirty="0"/>
              <a:t>n </a:t>
            </a:r>
            <a:r>
              <a:rPr lang="zh-CN" altLang="en-US" sz="2000" dirty="0"/>
              <a:t>太大时最终也会出现溢出。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23938" name="矩形 423937"/>
          <p:cNvSpPr/>
          <p:nvPr/>
        </p:nvSpPr>
        <p:spPr>
          <a:xfrm>
            <a:off x="5172075" y="5804218"/>
            <a:ext cx="3552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>
            <a:spAutoFit/>
          </a:bodyPr>
          <a:p>
            <a:pPr eaLnBrk="0" hangingPunct="0"/>
            <a:r>
              <a:rPr lang="en-US" altLang="zh-CN" b="1" dirty="0">
                <a:latin typeface="Cambria" panose="02040503050406030204" pitchFamily="18" charset="0"/>
                <a:ea typeface="华文中宋" panose="02010600040101010101" pitchFamily="2" charset="-122"/>
              </a:rPr>
              <a:t>do-while</a:t>
            </a:r>
            <a:r>
              <a:rPr lang="zh-CN" altLang="en-US" b="1" dirty="0">
                <a:latin typeface="Cambria" panose="02040503050406030204" pitchFamily="18" charset="0"/>
                <a:ea typeface="华文中宋" panose="02010600040101010101" pitchFamily="2" charset="-122"/>
              </a:rPr>
              <a:t>结构的执行流程</a:t>
            </a:r>
            <a:endParaRPr lang="zh-CN" altLang="en-US" b="1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423939" name="标题 423938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en-US" sz="3200"/>
              <a:t>3.7.2 do-</a:t>
            </a:r>
            <a:r>
              <a:rPr lang="en-US" altLang="en-US" sz="3200" err="1"/>
              <a:t>while循环结构</a:t>
            </a:r>
            <a:endParaRPr lang="en-US" altLang="zh-CN" sz="3200" dirty="0"/>
          </a:p>
        </p:txBody>
      </p:sp>
      <p:sp>
        <p:nvSpPr>
          <p:cNvPr id="423940" name="文本占位符 423939"/>
          <p:cNvSpPr>
            <a:spLocks noGrp="1"/>
          </p:cNvSpPr>
          <p:nvPr>
            <p:ph type="body" idx="1"/>
          </p:nvPr>
        </p:nvSpPr>
        <p:spPr>
          <a:xfrm>
            <a:off x="468313" y="1052513"/>
            <a:ext cx="5040312" cy="5329237"/>
          </a:xfrm>
        </p:spPr>
        <p:txBody>
          <a:bodyPr/>
          <a:p>
            <a:pPr marL="0" indent="0">
              <a:buNone/>
            </a:pPr>
            <a:r>
              <a:rPr lang="zh-CN" altLang="en-US" dirty="0"/>
              <a:t>语法形式：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>
                <a:solidFill>
                  <a:schemeClr val="folHlink"/>
                </a:solidFill>
              </a:rPr>
              <a:t>	</a:t>
            </a:r>
            <a:endParaRPr lang="zh-CN" altLang="en-US">
              <a:solidFill>
                <a:schemeClr val="folHlink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folHlink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执行过程如图。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与 </a:t>
            </a:r>
            <a:r>
              <a:rPr lang="en-US" altLang="zh-CN" dirty="0"/>
              <a:t>while </a:t>
            </a:r>
            <a:r>
              <a:rPr lang="zh-CN" altLang="en-US" dirty="0"/>
              <a:t>的差异在于</a:t>
            </a:r>
            <a:r>
              <a:rPr lang="zh-CN" altLang="en-US" dirty="0">
                <a:solidFill>
                  <a:schemeClr val="accent2"/>
                </a:solidFill>
              </a:rPr>
              <a:t>判断在后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至少执行 语句 一次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/>
              <a:t>do-while </a:t>
            </a:r>
            <a:r>
              <a:rPr lang="zh-CN" altLang="en-US" dirty="0"/>
              <a:t>使用较少。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23941" name="矩形 423940"/>
          <p:cNvSpPr/>
          <p:nvPr/>
        </p:nvSpPr>
        <p:spPr>
          <a:xfrm>
            <a:off x="6299200" y="2276475"/>
            <a:ext cx="1584325" cy="720725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</a:rPr>
              <a:t>语句</a:t>
            </a:r>
            <a:endParaRPr lang="zh-CN" altLang="en-US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423942" name="菱形 423941"/>
          <p:cNvSpPr/>
          <p:nvPr/>
        </p:nvSpPr>
        <p:spPr>
          <a:xfrm>
            <a:off x="6227763" y="3716338"/>
            <a:ext cx="1727200" cy="1008062"/>
          </a:xfrm>
          <a:prstGeom prst="diamond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p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</a:rPr>
              <a:t>条件</a:t>
            </a:r>
            <a:endParaRPr lang="zh-CN" altLang="en-US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423943" name="直接连接符 423942"/>
          <p:cNvSpPr/>
          <p:nvPr/>
        </p:nvSpPr>
        <p:spPr>
          <a:xfrm>
            <a:off x="7091363" y="4724400"/>
            <a:ext cx="0" cy="7191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3944" name="直接连接符 423943"/>
          <p:cNvSpPr/>
          <p:nvPr/>
        </p:nvSpPr>
        <p:spPr>
          <a:xfrm>
            <a:off x="7091363" y="2997200"/>
            <a:ext cx="0" cy="7191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3945" name="直接连接符 423944"/>
          <p:cNvSpPr/>
          <p:nvPr/>
        </p:nvSpPr>
        <p:spPr>
          <a:xfrm>
            <a:off x="7091363" y="1341438"/>
            <a:ext cx="0" cy="9350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23946" name="文本框 423945"/>
          <p:cNvSpPr txBox="1"/>
          <p:nvPr/>
        </p:nvSpPr>
        <p:spPr>
          <a:xfrm>
            <a:off x="7091363" y="4797425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Cambria" panose="02040503050406030204" pitchFamily="18" charset="0"/>
                <a:ea typeface="华文中宋" panose="02010600040101010101" pitchFamily="2" charset="-122"/>
              </a:rPr>
              <a:t>条件不成立</a:t>
            </a:r>
            <a:endParaRPr lang="zh-CN" altLang="en-US" b="1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423947" name="文本框 423946"/>
          <p:cNvSpPr txBox="1"/>
          <p:nvPr/>
        </p:nvSpPr>
        <p:spPr>
          <a:xfrm>
            <a:off x="5362575" y="4292600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Cambria" panose="02040503050406030204" pitchFamily="18" charset="0"/>
                <a:ea typeface="华文中宋" panose="02010600040101010101" pitchFamily="2" charset="-122"/>
              </a:rPr>
              <a:t>条件成立</a:t>
            </a:r>
            <a:endParaRPr lang="zh-CN" altLang="en-US" b="1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423948" name="文本框 423947"/>
          <p:cNvSpPr txBox="1"/>
          <p:nvPr/>
        </p:nvSpPr>
        <p:spPr>
          <a:xfrm>
            <a:off x="6083300" y="5156200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Cambria" panose="02040503050406030204" pitchFamily="18" charset="0"/>
                <a:ea typeface="华文中宋" panose="02010600040101010101" pitchFamily="2" charset="-122"/>
              </a:rPr>
              <a:t>出口</a:t>
            </a:r>
            <a:endParaRPr lang="zh-CN" altLang="en-US" b="1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423949" name="文本框 423948"/>
          <p:cNvSpPr txBox="1"/>
          <p:nvPr/>
        </p:nvSpPr>
        <p:spPr>
          <a:xfrm>
            <a:off x="7162800" y="1196975"/>
            <a:ext cx="10080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Cambria" panose="02040503050406030204" pitchFamily="18" charset="0"/>
                <a:ea typeface="华文中宋" panose="02010600040101010101" pitchFamily="2" charset="-122"/>
              </a:rPr>
              <a:t>入口</a:t>
            </a:r>
            <a:endParaRPr lang="zh-CN" altLang="en-US" b="1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cxnSp>
        <p:nvCxnSpPr>
          <p:cNvPr id="423950" name="直接箭头连接符 423949"/>
          <p:cNvCxnSpPr/>
          <p:nvPr/>
        </p:nvCxnSpPr>
        <p:spPr>
          <a:xfrm>
            <a:off x="5722938" y="1916113"/>
            <a:ext cx="1330325" cy="317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23951" name="直接连接符 423950"/>
          <p:cNvSpPr/>
          <p:nvPr/>
        </p:nvSpPr>
        <p:spPr>
          <a:xfrm flipH="1">
            <a:off x="5722938" y="4221163"/>
            <a:ext cx="5048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3952" name="直接连接符 423951"/>
          <p:cNvSpPr/>
          <p:nvPr/>
        </p:nvSpPr>
        <p:spPr>
          <a:xfrm flipV="1">
            <a:off x="5722938" y="1916113"/>
            <a:ext cx="0" cy="2305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文本框 1"/>
          <p:cNvSpPr txBox="1"/>
          <p:nvPr/>
        </p:nvSpPr>
        <p:spPr>
          <a:xfrm>
            <a:off x="557530" y="1806575"/>
            <a:ext cx="4488180" cy="64516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3600">
                <a:solidFill>
                  <a:schemeClr val="folHlink"/>
                </a:solidFill>
                <a:sym typeface="+mn-ea"/>
              </a:rPr>
              <a:t>do </a:t>
            </a:r>
            <a:r>
              <a:rPr lang="zh-CN" altLang="en-US" sz="3600" dirty="0">
                <a:solidFill>
                  <a:schemeClr val="accent2"/>
                </a:solidFill>
                <a:sym typeface="+mn-ea"/>
              </a:rPr>
              <a:t>语句</a:t>
            </a:r>
            <a:r>
              <a:rPr lang="zh-CN" altLang="en-US" sz="3600" dirty="0">
                <a:solidFill>
                  <a:schemeClr val="folHlink"/>
                </a:solidFill>
                <a:sym typeface="+mn-ea"/>
              </a:rPr>
              <a:t> </a:t>
            </a:r>
            <a:r>
              <a:rPr lang="en-US" altLang="zh-CN" sz="3600">
                <a:solidFill>
                  <a:schemeClr val="folHlink"/>
                </a:solidFill>
                <a:sym typeface="+mn-ea"/>
              </a:rPr>
              <a:t>while (</a:t>
            </a:r>
            <a:r>
              <a:rPr lang="zh-CN" altLang="en-US" sz="3600" dirty="0">
                <a:solidFill>
                  <a:schemeClr val="accent2"/>
                </a:solidFill>
                <a:sym typeface="+mn-ea"/>
              </a:rPr>
              <a:t>条件</a:t>
            </a:r>
            <a:r>
              <a:rPr lang="en-US" altLang="zh-CN" sz="3600">
                <a:solidFill>
                  <a:schemeClr val="folHlink"/>
                </a:solidFill>
                <a:sym typeface="+mn-ea"/>
              </a:rPr>
              <a:t>);</a:t>
            </a:r>
            <a:endParaRPr lang="en-US" altLang="zh-CN" sz="3600">
              <a:solidFill>
                <a:schemeClr val="folHlink"/>
              </a:solidFill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32131" name="文本占位符 43213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dirty="0"/>
              <a:t>用</a:t>
            </a:r>
            <a:r>
              <a:rPr lang="en-US" altLang="zh-CN" dirty="0"/>
              <a:t> do-while </a:t>
            </a:r>
            <a:r>
              <a:rPr lang="zh-CN" altLang="en-US" dirty="0"/>
              <a:t>语句重写求</a:t>
            </a:r>
            <a:endParaRPr lang="zh-CN" altLang="en-US" dirty="0"/>
          </a:p>
          <a:p>
            <a:pPr>
              <a:spcBef>
                <a:spcPct val="0"/>
              </a:spcBef>
              <a:buNone/>
            </a:pPr>
            <a:r>
              <a:rPr lang="en-US" altLang="pt-BR" dirty="0">
                <a:solidFill>
                  <a:schemeClr val="folHlink"/>
                </a:solidFill>
              </a:rPr>
              <a:t>int main() {</a:t>
            </a:r>
            <a:endParaRPr lang="pt-BR" altLang="zh-CN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</a:rPr>
              <a:t>    </a:t>
            </a:r>
            <a:r>
              <a:rPr lang="en-US" altLang="pt-BR" dirty="0">
                <a:solidFill>
                  <a:schemeClr val="folHlink"/>
                </a:solidFill>
              </a:rPr>
              <a:t>int n=0, </a:t>
            </a:r>
            <a:r>
              <a:rPr lang="pt-BR" altLang="zh-CN" dirty="0">
                <a:solidFill>
                  <a:schemeClr val="folHlink"/>
                </a:solidFill>
              </a:rPr>
              <a:t>sum = 0;</a:t>
            </a:r>
            <a:endParaRPr lang="pt-BR" altLang="zh-CN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</a:rPr>
              <a:t>    </a:t>
            </a:r>
            <a:r>
              <a:rPr lang="pt-BR" altLang="zh-CN" dirty="0">
                <a:solidFill>
                  <a:schemeClr val="hlink"/>
                </a:solidFill>
              </a:rPr>
              <a:t>do  {</a:t>
            </a:r>
            <a:endParaRPr lang="pt-BR" altLang="zh-CN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</a:rPr>
              <a:t>        n++;</a:t>
            </a:r>
            <a:endParaRPr lang="pt-BR" altLang="zh-CN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</a:rPr>
              <a:t>        sum = sum + n * n;</a:t>
            </a:r>
            <a:endParaRPr lang="pt-BR" altLang="zh-CN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</a:rPr>
              <a:t>        cout &lt;&lt; "n= "&lt;&lt; n &lt;&lt; " sum= " &lt;&lt; sum &lt;&lt; endl;</a:t>
            </a:r>
            <a:endParaRPr lang="pt-BR" altLang="zh-CN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</a:rPr>
              <a:t>    </a:t>
            </a:r>
            <a:r>
              <a:rPr lang="pt-BR" altLang="zh-CN" dirty="0">
                <a:solidFill>
                  <a:schemeClr val="hlink"/>
                </a:solidFill>
              </a:rPr>
              <a:t>} while (</a:t>
            </a:r>
            <a:r>
              <a:rPr lang="pt-BR" altLang="zh-CN" dirty="0">
                <a:solidFill>
                  <a:schemeClr val="accent2"/>
                </a:solidFill>
              </a:rPr>
              <a:t>n &lt; 100</a:t>
            </a:r>
            <a:r>
              <a:rPr lang="pt-BR" altLang="zh-CN" dirty="0">
                <a:solidFill>
                  <a:schemeClr val="hlink"/>
                </a:solidFill>
              </a:rPr>
              <a:t>);</a:t>
            </a:r>
            <a:endParaRPr lang="pt-BR" altLang="zh-CN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>
                <a:solidFill>
                  <a:schemeClr val="hlink"/>
                </a:solidFill>
              </a:rPr>
              <a:t>    </a:t>
            </a:r>
            <a:r>
              <a:rPr lang="en-US" altLang="zh-CN">
                <a:solidFill>
                  <a:schemeClr val="tx1"/>
                </a:solidFill>
              </a:rPr>
              <a:t>cout &lt;&lt; “Result: sum =”  &lt;&lt; sum &lt;&lt; endl;</a:t>
            </a:r>
            <a:endParaRPr lang="en-US" altLang="zh-CN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432137" name="对象 432136"/>
          <p:cNvGraphicFramePr/>
          <p:nvPr/>
        </p:nvGraphicFramePr>
        <p:xfrm>
          <a:off x="4355783" y="908050"/>
          <a:ext cx="1295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20700" imgH="292100" progId="Equation.3">
                  <p:embed/>
                </p:oleObj>
              </mc:Choice>
              <mc:Fallback>
                <p:oleObj name="" r:id="rId1" imgW="520700" imgH="292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5783" y="908050"/>
                        <a:ext cx="12954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098290" y="2404110"/>
            <a:ext cx="4109085" cy="5835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do </a:t>
            </a:r>
            <a:r>
              <a:rPr lang="zh-CN" altLang="en-US" sz="320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语句</a:t>
            </a:r>
            <a:r>
              <a:rPr lang="zh-CN" altLang="en-US" sz="3200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while(</a:t>
            </a: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条件</a:t>
            </a: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);</a:t>
            </a:r>
            <a:endParaRPr lang="en-US" altLang="zh-CN" sz="320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417830"/>
            <a:ext cx="8207375" cy="5963920"/>
          </a:xfrm>
        </p:spPr>
        <p:txBody>
          <a:bodyPr/>
          <a:p>
            <a:pPr marL="0" indent="0">
              <a:buNone/>
            </a:pPr>
            <a:r>
              <a:rPr lang="zh-CN" altLang="en-US"/>
              <a:t>上机练习内容：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3.6</a:t>
            </a:r>
            <a:r>
              <a:rPr lang="zh-CN" altLang="en-US"/>
              <a:t>条件语句：例题3-10 ~ 3-15</a:t>
            </a:r>
            <a:endParaRPr lang="zh-CN" altLang="en-US"/>
          </a:p>
          <a:p>
            <a:r>
              <a:rPr lang="zh-CN" altLang="en-US"/>
              <a:t>编程 练习：</a:t>
            </a:r>
            <a:r>
              <a:rPr lang="en-US" altLang="zh-CN"/>
              <a:t>3-6, 3-7, 3-8, 3-9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en-US" altLang="zh-CN"/>
              <a:t>3.7  循环语句：例题3-16, 3-17</a:t>
            </a:r>
            <a:endParaRPr lang="en-US" altLang="zh-CN"/>
          </a:p>
          <a:p>
            <a:r>
              <a:rPr lang="zh-CN" altLang="en-US"/>
              <a:t>编程练习（只练习 </a:t>
            </a:r>
            <a:r>
              <a:rPr lang="en-US" altLang="zh-CN"/>
              <a:t>while </a:t>
            </a:r>
            <a:r>
              <a:rPr lang="zh-CN" altLang="en-US"/>
              <a:t>和 </a:t>
            </a:r>
            <a:r>
              <a:rPr lang="en-US" altLang="zh-CN"/>
              <a:t>do-while</a:t>
            </a:r>
            <a:r>
              <a:rPr lang="zh-CN" altLang="en-US"/>
              <a:t>）：</a:t>
            </a:r>
            <a:r>
              <a:rPr lang="en-US" altLang="zh-CN"/>
              <a:t>3-10</a:t>
            </a:r>
            <a:r>
              <a:rPr lang="zh-CN" altLang="en-US"/>
              <a:t>， </a:t>
            </a:r>
            <a:r>
              <a:rPr lang="en-US" altLang="zh-CN"/>
              <a:t>3-11</a:t>
            </a:r>
            <a:r>
              <a:rPr lang="zh-CN" altLang="en-US"/>
              <a:t>， </a:t>
            </a:r>
            <a:r>
              <a:rPr lang="en-US" altLang="zh-CN"/>
              <a:t>3-13 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文件名要求按照以前的规定来命名。</a:t>
            </a:r>
            <a:endParaRPr lang="zh-CN" altLang="en-US"/>
          </a:p>
          <a:p>
            <a:r>
              <a:rPr lang="zh-CN" altLang="en-US"/>
              <a:t>上交文件：</a:t>
            </a:r>
            <a:r>
              <a:rPr lang="en-US" altLang="zh-CN"/>
              <a:t>xxxx-xxx-prog3-9</a:t>
            </a:r>
            <a:r>
              <a:rPr lang="zh-CN" altLang="en-US"/>
              <a:t>，</a:t>
            </a:r>
            <a:r>
              <a:rPr lang="en-US" altLang="zh-CN"/>
              <a:t>xxxx-xxx-prog3-10</a:t>
            </a:r>
            <a:endParaRPr lang="en-US" altLang="zh-CN"/>
          </a:p>
          <a:p>
            <a:r>
              <a:rPr lang="zh-CN" altLang="en-US"/>
              <a:t>具体见群内通知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7042" name="文本框 87041"/>
          <p:cNvSpPr txBox="1"/>
          <p:nvPr/>
        </p:nvSpPr>
        <p:spPr>
          <a:xfrm>
            <a:off x="228600" y="228600"/>
            <a:ext cx="8610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3.7.3  </a:t>
            </a:r>
            <a:r>
              <a:rPr lang="zh-CN" altLang="en-US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循环语句</a:t>
            </a:r>
            <a:r>
              <a:rPr lang="en-US" altLang="zh-CN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(3)</a:t>
            </a:r>
            <a:r>
              <a:rPr lang="zh-CN" altLang="en-US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：</a:t>
            </a:r>
            <a:r>
              <a:rPr lang="en-US" altLang="zh-CN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for </a:t>
            </a:r>
            <a:r>
              <a:rPr lang="zh-CN" altLang="en-US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语句</a:t>
            </a:r>
            <a:endParaRPr lang="zh-CN" altLang="en-US" sz="3200" u="sng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87043" name="文本框 87042"/>
          <p:cNvSpPr txBox="1"/>
          <p:nvPr/>
        </p:nvSpPr>
        <p:spPr>
          <a:xfrm>
            <a:off x="228600" y="1055370"/>
            <a:ext cx="4414520" cy="52292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latin typeface="Cambria" panose="02040503050406030204" pitchFamily="18" charset="0"/>
              </a:rPr>
              <a:t>常见的循环模式：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800" dirty="0">
                <a:latin typeface="Cambria" panose="02040503050406030204" pitchFamily="18" charset="0"/>
              </a:rPr>
              <a:t>变量赋初值；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800" dirty="0">
                <a:latin typeface="Cambria" panose="02040503050406030204" pitchFamily="18" charset="0"/>
              </a:rPr>
              <a:t>检查循环条件；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③</a:t>
            </a:r>
            <a:r>
              <a:rPr lang="zh-CN" altLang="en-US" sz="2800" dirty="0">
                <a:latin typeface="Cambria" panose="02040503050406030204" pitchFamily="18" charset="0"/>
              </a:rPr>
              <a:t>成立时执行循环体；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④</a:t>
            </a:r>
            <a:r>
              <a:rPr lang="zh-CN" altLang="en-US" sz="2800" dirty="0">
                <a:latin typeface="Cambria" panose="02040503050406030204" pitchFamily="18" charset="0"/>
              </a:rPr>
              <a:t>更新变量并继续。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endParaRPr lang="zh-CN" altLang="en-US" sz="280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while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结构和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do-while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结构中，这四步比较松散。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8535" y="1917065"/>
            <a:ext cx="4267835" cy="19380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t">
            <a:spAutoFit/>
          </a:bodyPr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int n = 0, sum = 0;</a:t>
            </a:r>
            <a:r>
              <a:rPr lang="en-US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//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while (n &lt; 100) {</a:t>
            </a:r>
            <a:r>
              <a:rPr lang="en-US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//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n = n + 1;</a:t>
            </a:r>
            <a:r>
              <a:rPr lang="en-US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         //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③④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sum = sum + n * n;</a:t>
            </a:r>
            <a:r>
              <a:rPr lang="en-US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//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③</a:t>
            </a:r>
            <a:endParaRPr lang="zh-CN" altLang="zh-CN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 eaLnBrk="0" hangingPunct="0"/>
            <a:r>
              <a:rPr lang="zh-CN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}</a:t>
            </a:r>
            <a:endParaRPr lang="zh-CN" altLang="en-US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27905" y="4029075"/>
            <a:ext cx="4228465" cy="19380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t">
            <a:spAutoFit/>
          </a:bodyPr>
          <a:p>
            <a:pPr algn="l"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</a:t>
            </a:r>
            <a:r>
              <a:rPr lang="en-US" altLang="pt-BR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int n = 0, </a:t>
            </a:r>
            <a:r>
              <a:rPr lang="pt-BR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sum = 0;</a:t>
            </a:r>
            <a:r>
              <a:rPr lang="en-US" altLang="pt-BR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</a:t>
            </a:r>
            <a:r>
              <a:rPr lang="en-US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//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</a:t>
            </a:r>
            <a:endParaRPr lang="pt-BR" altLang="zh-CN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</a:t>
            </a:r>
            <a:r>
              <a:rPr lang="pt-BR" altLang="zh-CN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do  {</a:t>
            </a:r>
            <a:endParaRPr lang="pt-BR" altLang="zh-CN" dirty="0">
              <a:solidFill>
                <a:schemeClr val="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n++;</a:t>
            </a:r>
            <a:r>
              <a:rPr lang="en-US" altLang="pt-BR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                 </a:t>
            </a:r>
            <a:r>
              <a:rPr lang="en-US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//(3)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④</a:t>
            </a:r>
            <a:endParaRPr lang="pt-BR" altLang="zh-CN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sum = sum + n * n;</a:t>
            </a:r>
            <a:r>
              <a:rPr lang="en-US" altLang="pt-BR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</a:t>
            </a:r>
            <a:r>
              <a:rPr lang="en-US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//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③</a:t>
            </a:r>
            <a:endParaRPr lang="pt-BR" altLang="zh-CN" dirty="0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  <a:buNone/>
            </a:pPr>
            <a:r>
              <a:rPr lang="pt-BR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</a:t>
            </a:r>
            <a:r>
              <a:rPr lang="pt-BR" altLang="zh-CN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} while (n &lt; 100);</a:t>
            </a:r>
            <a:r>
              <a:rPr lang="en-US" altLang="pt-BR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</a:t>
            </a:r>
            <a:r>
              <a:rPr lang="en-US" altLang="zh-CN" dirty="0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//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endParaRPr lang="en-US" altLang="pt-BR" dirty="0">
              <a:solidFill>
                <a:schemeClr val="hlink"/>
              </a:solidFill>
              <a:latin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6145" y="1282700"/>
            <a:ext cx="28498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just"/>
            <a:r>
              <a:rPr lang="zh-CN" altLang="en-US" dirty="0">
                <a:sym typeface="+mn-ea"/>
              </a:rPr>
              <a:t>例如求                   ：</a:t>
            </a:r>
            <a:endParaRPr lang="zh-CN" altLang="en-US"/>
          </a:p>
        </p:txBody>
      </p:sp>
      <p:graphicFrame>
        <p:nvGraphicFramePr>
          <p:cNvPr id="432137" name="对象 432136"/>
          <p:cNvGraphicFramePr/>
          <p:nvPr/>
        </p:nvGraphicFramePr>
        <p:xfrm>
          <a:off x="5813108" y="1137920"/>
          <a:ext cx="1295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20700" imgH="292100" progId="Equation.3">
                  <p:embed/>
                </p:oleObj>
              </mc:Choice>
              <mc:Fallback>
                <p:oleObj name="" r:id="rId1" imgW="520700" imgH="292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3108" y="1137920"/>
                        <a:ext cx="12954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7042" name="文本框 87041"/>
          <p:cNvSpPr txBox="1"/>
          <p:nvPr/>
        </p:nvSpPr>
        <p:spPr>
          <a:xfrm>
            <a:off x="228600" y="228600"/>
            <a:ext cx="8610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3.7.3  </a:t>
            </a:r>
            <a:r>
              <a:rPr lang="zh-CN" altLang="en-US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循环语句</a:t>
            </a:r>
            <a:r>
              <a:rPr lang="en-US" altLang="zh-CN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(3)</a:t>
            </a:r>
            <a:r>
              <a:rPr lang="zh-CN" altLang="en-US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：</a:t>
            </a:r>
            <a:r>
              <a:rPr lang="en-US" altLang="zh-CN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for </a:t>
            </a:r>
            <a:r>
              <a:rPr lang="zh-CN" altLang="en-US" sz="3200" u="sng" dirty="0">
                <a:solidFill>
                  <a:schemeClr val="tx2"/>
                </a:solidFill>
                <a:latin typeface="Cambria" panose="02040503050406030204" pitchFamily="18" charset="0"/>
              </a:rPr>
              <a:t>语句</a:t>
            </a:r>
            <a:endParaRPr lang="zh-CN" altLang="en-US" sz="3200" u="sng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87043" name="文本框 87042"/>
          <p:cNvSpPr txBox="1"/>
          <p:nvPr/>
        </p:nvSpPr>
        <p:spPr>
          <a:xfrm>
            <a:off x="395605" y="1052830"/>
            <a:ext cx="7550785" cy="902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Cambria" panose="02040503050406030204" pitchFamily="18" charset="0"/>
              </a:rPr>
              <a:t>常见的循环模式：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</a:t>
            </a:r>
            <a:r>
              <a:rPr lang="zh-CN" altLang="en-US" dirty="0">
                <a:latin typeface="Cambria" panose="02040503050406030204" pitchFamily="18" charset="0"/>
              </a:rPr>
              <a:t>变量赋初值；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r>
              <a:rPr lang="zh-CN" altLang="en-US" dirty="0">
                <a:latin typeface="Cambria" panose="02040503050406030204" pitchFamily="18" charset="0"/>
              </a:rPr>
              <a:t>检查循环条件；</a:t>
            </a:r>
            <a:br>
              <a:rPr lang="zh-CN" altLang="en-US" dirty="0">
                <a:latin typeface="Cambria" panose="02040503050406030204" pitchFamily="18" charset="0"/>
              </a:rPr>
            </a:b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③</a:t>
            </a:r>
            <a:r>
              <a:rPr lang="zh-CN" altLang="en-US" dirty="0">
                <a:latin typeface="Cambria" panose="02040503050406030204" pitchFamily="18" charset="0"/>
              </a:rPr>
              <a:t>成立时执行循环体；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④</a:t>
            </a:r>
            <a:r>
              <a:rPr lang="zh-CN" altLang="en-US" dirty="0">
                <a:latin typeface="Cambria" panose="02040503050406030204" pitchFamily="18" charset="0"/>
              </a:rPr>
              <a:t>更新变量并继续。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87044" name="文本框 87043"/>
          <p:cNvSpPr txBox="1"/>
          <p:nvPr/>
        </p:nvSpPr>
        <p:spPr>
          <a:xfrm>
            <a:off x="467360" y="3642995"/>
            <a:ext cx="7160895" cy="58356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 eaLnBrk="0" hangingPunct="0">
              <a:spcBef>
                <a:spcPct val="35000"/>
              </a:spcBef>
            </a:pP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</a:rPr>
              <a:t>for (</a:t>
            </a:r>
            <a:r>
              <a:rPr lang="zh-CN" altLang="en-US" sz="3200" dirty="0">
                <a:solidFill>
                  <a:schemeClr val="hlink"/>
                </a:solidFill>
                <a:latin typeface="Cambria" panose="02040503050406030204" pitchFamily="18" charset="0"/>
              </a:rPr>
              <a:t>表达式</a:t>
            </a:r>
            <a:r>
              <a:rPr lang="en-US" altLang="zh-CN" sz="3200">
                <a:solidFill>
                  <a:schemeClr val="hlink"/>
                </a:solidFill>
                <a:latin typeface="Cambria" panose="02040503050406030204" pitchFamily="18" charset="0"/>
              </a:rPr>
              <a:t>1</a:t>
            </a: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</a:rPr>
              <a:t>;</a:t>
            </a:r>
            <a:r>
              <a:rPr lang="en-US" altLang="zh-CN" sz="3200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  <a:r>
              <a:rPr lang="zh-CN" altLang="en-US" sz="3200" dirty="0">
                <a:solidFill>
                  <a:schemeClr val="hlink"/>
                </a:solidFill>
                <a:latin typeface="Cambria" panose="02040503050406030204" pitchFamily="18" charset="0"/>
              </a:rPr>
              <a:t>表达式</a:t>
            </a:r>
            <a:r>
              <a:rPr lang="en-US" altLang="zh-CN" sz="3200">
                <a:solidFill>
                  <a:schemeClr val="hlink"/>
                </a:solidFill>
                <a:latin typeface="Cambria" panose="02040503050406030204" pitchFamily="18" charset="0"/>
              </a:rPr>
              <a:t>2</a:t>
            </a: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</a:rPr>
              <a:t>;</a:t>
            </a:r>
            <a:r>
              <a:rPr lang="en-US" altLang="zh-CN" sz="3200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  <a:r>
              <a:rPr lang="zh-CN" altLang="en-US" sz="3200" dirty="0">
                <a:solidFill>
                  <a:schemeClr val="hlink"/>
                </a:solidFill>
                <a:latin typeface="Cambria" panose="02040503050406030204" pitchFamily="18" charset="0"/>
              </a:rPr>
              <a:t>表达式</a:t>
            </a:r>
            <a:r>
              <a:rPr lang="en-US" altLang="zh-CN" sz="3200">
                <a:solidFill>
                  <a:schemeClr val="hlink"/>
                </a:solidFill>
                <a:latin typeface="Cambria" panose="02040503050406030204" pitchFamily="18" charset="0"/>
              </a:rPr>
              <a:t>3</a:t>
            </a:r>
            <a:r>
              <a:rPr lang="en-US" altLang="zh-CN" sz="3200">
                <a:solidFill>
                  <a:schemeClr val="folHlink"/>
                </a:solidFill>
                <a:latin typeface="Cambria" panose="02040503050406030204" pitchFamily="18" charset="0"/>
              </a:rPr>
              <a:t>)</a:t>
            </a:r>
            <a:r>
              <a:rPr lang="en-US" altLang="zh-CN" sz="3200" dirty="0">
                <a:solidFill>
                  <a:schemeClr val="hlink"/>
                </a:solidFill>
                <a:latin typeface="Cambria" panose="02040503050406030204" pitchFamily="18" charset="0"/>
              </a:rPr>
              <a:t>  </a:t>
            </a:r>
            <a:r>
              <a:rPr lang="zh-CN" altLang="en-US" sz="3200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endParaRPr lang="zh-CN" altLang="en-US" sz="3200" dirty="0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5605" y="2230120"/>
            <a:ext cx="8155305" cy="5651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latin typeface="Cambria" panose="02040503050406030204" pitchFamily="18" charset="0"/>
                <a:sym typeface="+mn-ea"/>
              </a:rPr>
              <a:t>for </a:t>
            </a:r>
            <a:r>
              <a:rPr lang="zh-CN" altLang="en-US" sz="2800" dirty="0">
                <a:latin typeface="Cambria" panose="02040503050406030204" pitchFamily="18" charset="0"/>
                <a:sym typeface="+mn-ea"/>
              </a:rPr>
              <a:t>结构是这种常见模式的规范化。形式：</a:t>
            </a:r>
            <a:endParaRPr lang="zh-CN" altLang="en-US" sz="2800" dirty="0"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83710" y="4939030"/>
            <a:ext cx="3100070" cy="497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67360" y="4363085"/>
            <a:ext cx="8515985" cy="497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</a:t>
            </a:r>
            <a:r>
              <a:rPr lang="zh-CN" altLang="en-US" dirty="0">
                <a:latin typeface="Cambria" panose="02040503050406030204" pitchFamily="18" charset="0"/>
              </a:rPr>
              <a:t>变量赋初值；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r>
              <a:rPr lang="zh-CN" altLang="en-US" dirty="0">
                <a:latin typeface="Cambria" panose="02040503050406030204" pitchFamily="18" charset="0"/>
              </a:rPr>
              <a:t>检查循环条件；</a:t>
            </a:r>
            <a:r>
              <a:rPr lang="en-US" altLang="zh-CN" dirty="0">
                <a:latin typeface="Cambria" panose="02040503050406030204" pitchFamily="18" charset="0"/>
              </a:rPr>
              <a:t>   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④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更新变量并继续。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691640" y="4147185"/>
            <a:ext cx="216535" cy="37084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3419475" y="4147185"/>
            <a:ext cx="216535" cy="37084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6588125" y="3429000"/>
            <a:ext cx="144145" cy="288290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724525" y="4149090"/>
            <a:ext cx="360045" cy="360045"/>
          </a:xfrm>
          <a:prstGeom prst="straightConnector1">
            <a:avLst/>
          </a:prstGeom>
          <a:ln w="158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5795645" y="3009265"/>
            <a:ext cx="3360420" cy="497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③</a:t>
            </a:r>
            <a:r>
              <a:rPr lang="zh-CN" altLang="en-US" dirty="0">
                <a:latin typeface="Cambria" panose="02040503050406030204" pitchFamily="18" charset="0"/>
              </a:rPr>
              <a:t>成立时执行循环体；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7045" name="文本框 87044"/>
          <p:cNvSpPr txBox="1"/>
          <p:nvPr>
            <p:custDataLst>
              <p:tags r:id="rId1"/>
            </p:custDataLst>
          </p:nvPr>
        </p:nvSpPr>
        <p:spPr>
          <a:xfrm>
            <a:off x="251460" y="366395"/>
            <a:ext cx="8610600" cy="24898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>
              <a:spcBef>
                <a:spcPct val="10000"/>
              </a:spcBef>
            </a:pPr>
            <a:r>
              <a:rPr lang="en-US" altLang="zh-CN" dirty="0">
                <a:latin typeface="Cambria" panose="02040503050406030204" pitchFamily="18" charset="0"/>
              </a:rPr>
              <a:t>for </a:t>
            </a:r>
            <a:r>
              <a:rPr lang="zh-CN" altLang="en-US" dirty="0">
                <a:latin typeface="Cambria" panose="02040503050406030204" pitchFamily="18" charset="0"/>
              </a:rPr>
              <a:t>结构的执行过程（语义）：</a:t>
            </a:r>
            <a:endParaRPr lang="zh-CN" altLang="en-US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1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）求值</a:t>
            </a: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</a:rPr>
              <a:t>表达式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（只做一次），用于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设变量初值</a:t>
            </a:r>
            <a:endParaRPr lang="zh-CN" alt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1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）求值</a:t>
            </a: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</a:rPr>
              <a:t>表达式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，值为 </a:t>
            </a:r>
            <a:r>
              <a:rPr lang="en-US" altLang="zh-CN" dirty="0">
                <a:latin typeface="Cambria" panose="02040503050406030204" pitchFamily="18" charset="0"/>
              </a:rPr>
              <a:t>0 </a:t>
            </a:r>
            <a:r>
              <a:rPr lang="zh-CN" altLang="en-US" dirty="0">
                <a:latin typeface="Cambria" panose="02040503050406030204" pitchFamily="18" charset="0"/>
              </a:rPr>
              <a:t>时循环结束（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循环条件</a:t>
            </a:r>
            <a:r>
              <a:rPr lang="zh-CN" altLang="en-US" dirty="0">
                <a:latin typeface="Cambria" panose="02040503050406030204" pitchFamily="18" charset="0"/>
              </a:rPr>
              <a:t>）</a:t>
            </a:r>
            <a:endParaRPr lang="zh-CN" altLang="en-US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1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）执行</a:t>
            </a: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dirty="0">
                <a:solidFill>
                  <a:schemeClr val="hlink"/>
                </a:solidFill>
                <a:latin typeface="Cambria" panose="02040503050406030204" pitchFamily="18" charset="0"/>
              </a:rPr>
              <a:t> 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（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sym typeface="+mn-ea"/>
              </a:rPr>
              <a:t>循环体</a:t>
            </a:r>
            <a:r>
              <a:rPr lang="zh-CN" altLang="en-US" dirty="0">
                <a:latin typeface="Cambria" panose="02040503050406030204" pitchFamily="18" charset="0"/>
                <a:sym typeface="+mn-ea"/>
              </a:rPr>
              <a:t>）</a:t>
            </a:r>
            <a:endParaRPr lang="zh-CN" altLang="en-US" dirty="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1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</a:rPr>
              <a:t>4</a:t>
            </a:r>
            <a:r>
              <a:rPr lang="zh-CN" altLang="en-US" dirty="0">
                <a:latin typeface="Cambria" panose="02040503050406030204" pitchFamily="18" charset="0"/>
              </a:rPr>
              <a:t>）求值</a:t>
            </a: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</a:rPr>
              <a:t>表达式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，通常用于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循环变量更新</a:t>
            </a:r>
            <a:endParaRPr lang="zh-CN" alt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1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（</a:t>
            </a:r>
            <a:r>
              <a:rPr lang="en-US" altLang="zh-CN" dirty="0">
                <a:latin typeface="Cambria" panose="02040503050406030204" pitchFamily="18" charset="0"/>
              </a:rPr>
              <a:t>5</a:t>
            </a:r>
            <a:r>
              <a:rPr lang="zh-CN" altLang="en-US" dirty="0">
                <a:latin typeface="Cambria" panose="02040503050406030204" pitchFamily="18" charset="0"/>
              </a:rPr>
              <a:t>）转到（ </a:t>
            </a:r>
            <a:r>
              <a:rPr lang="en-US" altLang="zh-CN" dirty="0">
                <a:latin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）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03225" y="3501390"/>
            <a:ext cx="8338185" cy="23069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600" b="1">
                <a:solidFill>
                  <a:schemeClr val="fol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for (</a:t>
            </a:r>
            <a:r>
              <a:rPr lang="zh-CN" altLang="en-US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3600" b="1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1</a:t>
            </a:r>
            <a:r>
              <a:rPr lang="en-US" altLang="zh-CN" sz="3600" b="1">
                <a:solidFill>
                  <a:schemeClr val="fol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;</a:t>
            </a:r>
            <a:r>
              <a:rPr lang="en-US" altLang="zh-CN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   </a:t>
            </a:r>
            <a:r>
              <a:rPr lang="zh-CN" altLang="en-US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3600" b="1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2</a:t>
            </a:r>
            <a:r>
              <a:rPr lang="en-US" altLang="zh-CN" sz="3600" b="1">
                <a:solidFill>
                  <a:schemeClr val="fol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;</a:t>
            </a:r>
            <a:r>
              <a:rPr lang="en-US" altLang="zh-CN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  </a:t>
            </a:r>
            <a:r>
              <a:rPr lang="zh-CN" altLang="en-US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3600" b="1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3</a:t>
            </a:r>
            <a:r>
              <a:rPr lang="en-US" altLang="zh-CN" sz="3600" b="1">
                <a:solidFill>
                  <a:schemeClr val="fol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)</a:t>
            </a:r>
            <a:r>
              <a:rPr lang="en-US" altLang="zh-CN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 </a:t>
            </a:r>
            <a:endParaRPr lang="en-US" altLang="zh-CN" sz="3600" b="1" dirty="0">
              <a:solidFill>
                <a:schemeClr val="hlink"/>
              </a:solidFill>
              <a:latin typeface="Consolas" panose="020B0609020204030204" charset="0"/>
              <a:ea typeface="楷体" panose="02010609060101010101" pitchFamily="49" charset="-122"/>
              <a:cs typeface="Consolas" panose="020B0609020204030204" charset="0"/>
              <a:sym typeface="+mn-ea"/>
            </a:endParaRPr>
          </a:p>
          <a:p>
            <a:pPr algn="l"/>
            <a:endParaRPr lang="en-US" altLang="zh-CN" sz="3600" b="1" dirty="0">
              <a:solidFill>
                <a:schemeClr val="hlink"/>
              </a:solidFill>
              <a:latin typeface="Consolas" panose="020B0609020204030204" charset="0"/>
              <a:ea typeface="楷体" panose="02010609060101010101" pitchFamily="49" charset="-122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              </a:t>
            </a:r>
            <a:r>
              <a:rPr lang="en-US" altLang="zh-CN" sz="32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     </a:t>
            </a:r>
            <a:r>
              <a:rPr lang="zh-CN" altLang="en-US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语句</a:t>
            </a:r>
            <a:endParaRPr lang="zh-CN" altLang="en-US" sz="3600" b="1" dirty="0">
              <a:solidFill>
                <a:schemeClr val="hlink"/>
              </a:solidFill>
              <a:latin typeface="Consolas" panose="020B0609020204030204" charset="0"/>
              <a:ea typeface="楷体" panose="02010609060101010101" pitchFamily="49" charset="-122"/>
              <a:cs typeface="Consolas" panose="020B0609020204030204" charset="0"/>
              <a:sym typeface="+mn-ea"/>
            </a:endParaRPr>
          </a:p>
          <a:p>
            <a:pPr algn="l"/>
            <a:r>
              <a:rPr lang="en-US" altLang="zh-CN" sz="3600" b="1" dirty="0">
                <a:solidFill>
                  <a:schemeClr val="hlink"/>
                </a:solidFill>
                <a:latin typeface="Consolas" panose="020B0609020204030204" charset="0"/>
                <a:ea typeface="楷体" panose="02010609060101010101" pitchFamily="49" charset="-122"/>
                <a:cs typeface="Consolas" panose="020B0609020204030204" charset="0"/>
                <a:sym typeface="+mn-ea"/>
              </a:rPr>
              <a:t>……</a:t>
            </a:r>
            <a:endParaRPr lang="en-US" altLang="zh-CN" sz="3600" b="1" dirty="0">
              <a:solidFill>
                <a:schemeClr val="hlink"/>
              </a:solidFill>
              <a:latin typeface="Consolas" panose="020B0609020204030204" charset="0"/>
              <a:ea typeface="楷体" panose="02010609060101010101" pitchFamily="49" charset="-122"/>
              <a:cs typeface="Consolas" panose="020B0609020204030204" charset="0"/>
              <a:sym typeface="+mn-ea"/>
            </a:endParaRPr>
          </a:p>
        </p:txBody>
      </p:sp>
      <p:sp>
        <p:nvSpPr>
          <p:cNvPr id="5" name="右箭头 4"/>
          <p:cNvSpPr/>
          <p:nvPr>
            <p:custDataLst>
              <p:tags r:id="rId3"/>
            </p:custDataLst>
          </p:nvPr>
        </p:nvSpPr>
        <p:spPr>
          <a:xfrm>
            <a:off x="3683000" y="3601720"/>
            <a:ext cx="704850" cy="48387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上箭头 7"/>
          <p:cNvSpPr/>
          <p:nvPr>
            <p:custDataLst>
              <p:tags r:id="rId4"/>
            </p:custDataLst>
          </p:nvPr>
        </p:nvSpPr>
        <p:spPr>
          <a:xfrm>
            <a:off x="6026150" y="4171315"/>
            <a:ext cx="1414780" cy="844550"/>
          </a:xfrm>
          <a:prstGeom prst="bentUpArrow">
            <a:avLst>
              <a:gd name="adj1" fmla="val 27240"/>
              <a:gd name="adj2" fmla="val 25000"/>
              <a:gd name="adj3" fmla="val 25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手杖形箭头 9"/>
          <p:cNvSpPr/>
          <p:nvPr>
            <p:custDataLst>
              <p:tags r:id="rId5"/>
            </p:custDataLst>
          </p:nvPr>
        </p:nvSpPr>
        <p:spPr>
          <a:xfrm flipH="1">
            <a:off x="5103495" y="2908300"/>
            <a:ext cx="2204085" cy="593090"/>
          </a:xfrm>
          <a:prstGeom prst="uturnArrow">
            <a:avLst>
              <a:gd name="adj1" fmla="val 31049"/>
              <a:gd name="adj2" fmla="val 25000"/>
              <a:gd name="adj3" fmla="val 35438"/>
              <a:gd name="adj4" fmla="val 31905"/>
              <a:gd name="adj5" fmla="val 10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直角上箭头 12"/>
          <p:cNvSpPr/>
          <p:nvPr>
            <p:custDataLst>
              <p:tags r:id="rId6"/>
            </p:custDataLst>
          </p:nvPr>
        </p:nvSpPr>
        <p:spPr>
          <a:xfrm rot="10800000">
            <a:off x="560070" y="4735195"/>
            <a:ext cx="4433570" cy="519430"/>
          </a:xfrm>
          <a:prstGeom prst="bentUpArrow">
            <a:avLst>
              <a:gd name="adj1" fmla="val 50000"/>
              <a:gd name="adj2" fmla="val 41259"/>
              <a:gd name="adj3" fmla="val 2848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>
            <p:custDataLst>
              <p:tags r:id="rId7"/>
            </p:custDataLst>
          </p:nvPr>
        </p:nvSpPr>
        <p:spPr>
          <a:xfrm>
            <a:off x="5238750" y="4085590"/>
            <a:ext cx="662940" cy="649605"/>
          </a:xfrm>
          <a:prstGeom prst="downArrow">
            <a:avLst>
              <a:gd name="adj1" fmla="val 68550"/>
              <a:gd name="adj2" fmla="val 391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chemeClr val="tx2"/>
                </a:solidFill>
              </a:rPr>
              <a:t>真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8"/>
            </p:custDataLst>
          </p:nvPr>
        </p:nvGraphicFramePr>
        <p:xfrm>
          <a:off x="4530725" y="4085590"/>
          <a:ext cx="462915" cy="66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915"/>
              </a:tblGrid>
              <a:tr h="6686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accent2"/>
                          </a:solidFill>
                        </a:rPr>
                        <a:t>假</a:t>
                      </a:r>
                      <a:endParaRPr lang="zh-CN" altLang="en-US" sz="2800">
                        <a:solidFill>
                          <a:schemeClr val="accent2"/>
                        </a:solidFill>
                      </a:endParaRPr>
                    </a:p>
                  </a:txBody>
                  <a:tcPr marL="36195" marR="36195">
                    <a:lnL w="19050">
                      <a:solidFill>
                        <a:schemeClr val="accent2"/>
                      </a:solidFill>
                      <a:prstDash val="solid"/>
                    </a:lnL>
                    <a:lnR w="19050">
                      <a:solidFill>
                        <a:schemeClr val="accent2"/>
                      </a:solidFill>
                      <a:prstDash val="solid"/>
                    </a:lnR>
                    <a:lnT w="19050">
                      <a:solidFill>
                        <a:schemeClr val="accent2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23440" y="3141345"/>
            <a:ext cx="5632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①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32630" y="3198495"/>
            <a:ext cx="570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02580" y="5015865"/>
            <a:ext cx="4991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③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79970" y="3141345"/>
            <a:ext cx="4705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④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42370" name="文本占位符 442369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zh-CN" altLang="en-US" dirty="0"/>
              <a:t>用 </a:t>
            </a:r>
            <a:r>
              <a:rPr lang="en-US" altLang="zh-CN" dirty="0"/>
              <a:t>for </a:t>
            </a:r>
            <a:r>
              <a:rPr lang="zh-CN" altLang="en-US" dirty="0"/>
              <a:t>语句重写的求</a:t>
            </a:r>
            <a:endParaRPr lang="zh-CN" altLang="en-US" dirty="0"/>
          </a:p>
          <a:p>
            <a:pPr algn="just">
              <a:buNone/>
            </a:pPr>
            <a:r>
              <a:rPr lang="en-US" altLang="zh-CN" err="1">
                <a:solidFill>
                  <a:schemeClr val="folHlink"/>
                </a:solidFill>
                <a:ea typeface="华文中宋" panose="02010600040101010101" pitchFamily="2" charset="-122"/>
              </a:rPr>
              <a:t>int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pitchFamily="2" charset="-122"/>
              </a:rPr>
              <a:t> main() {</a:t>
            </a:r>
            <a:endParaRPr lang="en-US" altLang="zh-CN">
              <a:solidFill>
                <a:schemeClr val="folHlink"/>
              </a:solidFill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>
                <a:solidFill>
                  <a:schemeClr val="folHlink"/>
                </a:solidFill>
                <a:ea typeface="华文中宋" panose="02010600040101010101" pitchFamily="2" charset="-122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pitchFamily="2" charset="-122"/>
              </a:rPr>
              <a:t>int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pitchFamily="2" charset="-122"/>
              </a:rPr>
              <a:t> n, sum;</a:t>
            </a:r>
            <a:endParaRPr lang="en-US" altLang="zh-CN" b="1">
              <a:solidFill>
                <a:schemeClr val="folHlink"/>
              </a:solidFill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b="1" err="1">
                <a:solidFill>
                  <a:schemeClr val="hlink"/>
                </a:solidFill>
                <a:ea typeface="华文中宋" panose="02010600040101010101" pitchFamily="2" charset="-122"/>
              </a:rPr>
              <a:t>    for(n</a:t>
            </a:r>
            <a:r>
              <a:rPr lang="en-US" altLang="zh-CN" b="1">
                <a:solidFill>
                  <a:schemeClr val="hlink"/>
                </a:solidFill>
                <a:ea typeface="华文中宋" panose="02010600040101010101" pitchFamily="2" charset="-122"/>
              </a:rPr>
              <a:t> = 1</a:t>
            </a:r>
            <a:r>
              <a:rPr lang="en-US" altLang="zh-CN" b="1">
                <a:solidFill>
                  <a:schemeClr val="accent2"/>
                </a:solidFill>
                <a:ea typeface="华文中宋" panose="02010600040101010101" pitchFamily="2" charset="-122"/>
              </a:rPr>
              <a:t>, </a:t>
            </a:r>
            <a:r>
              <a:rPr lang="en-US" altLang="zh-CN" b="1">
                <a:solidFill>
                  <a:schemeClr val="hlink"/>
                </a:solidFill>
                <a:ea typeface="华文中宋" panose="02010600040101010101" pitchFamily="2" charset="-122"/>
              </a:rPr>
              <a:t>sum = 0</a:t>
            </a:r>
            <a:r>
              <a:rPr lang="en-US" altLang="zh-CN" b="1">
                <a:solidFill>
                  <a:schemeClr val="accent2"/>
                </a:solidFill>
                <a:ea typeface="华文中宋" panose="02010600040101010101" pitchFamily="2" charset="-122"/>
              </a:rPr>
              <a:t>; </a:t>
            </a:r>
            <a:r>
              <a:rPr lang="en-US" altLang="zh-CN" b="1">
                <a:solidFill>
                  <a:schemeClr val="hlink"/>
                </a:solidFill>
                <a:ea typeface="华文中宋" panose="02010600040101010101" pitchFamily="2" charset="-122"/>
              </a:rPr>
              <a:t>n &lt;= 100</a:t>
            </a:r>
            <a:r>
              <a:rPr lang="en-US" altLang="zh-CN" b="1">
                <a:solidFill>
                  <a:schemeClr val="accent2"/>
                </a:solidFill>
                <a:ea typeface="华文中宋" panose="02010600040101010101" pitchFamily="2" charset="-122"/>
              </a:rPr>
              <a:t>;</a:t>
            </a:r>
            <a:r>
              <a:rPr lang="en-US" altLang="zh-CN" b="1">
                <a:solidFill>
                  <a:schemeClr val="hlink"/>
                </a:solidFill>
                <a:ea typeface="华文中宋" panose="02010600040101010101" pitchFamily="2" charset="-122"/>
              </a:rPr>
              <a:t> n++) {</a:t>
            </a:r>
            <a:endParaRPr lang="en-US" altLang="zh-CN" b="1">
              <a:solidFill>
                <a:schemeClr val="hlink"/>
              </a:solidFill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b="1" err="1">
                <a:solidFill>
                  <a:schemeClr val="hlink"/>
                </a:solidFill>
                <a:ea typeface="华文中宋" panose="02010600040101010101" pitchFamily="2" charset="-122"/>
              </a:rPr>
              <a:t>        sum = sum</a:t>
            </a:r>
            <a:r>
              <a:rPr lang="en-US" altLang="zh-CN" b="1">
                <a:solidFill>
                  <a:schemeClr val="hlink"/>
                </a:solidFill>
                <a:ea typeface="华文中宋" panose="02010600040101010101" pitchFamily="2" charset="-122"/>
              </a:rPr>
              <a:t> + n * n;</a:t>
            </a:r>
            <a:endParaRPr lang="en-US" altLang="zh-CN" b="1">
              <a:solidFill>
                <a:schemeClr val="hlink"/>
              </a:solidFill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b="1" err="1">
                <a:solidFill>
                  <a:schemeClr val="hlink"/>
                </a:solidFill>
                <a:ea typeface="华文中宋" panose="02010600040101010101" pitchFamily="2" charset="-122"/>
              </a:rPr>
              <a:t>        cout &lt;&lt; "n= "&lt;&lt; n &lt;&lt; " sum= "&lt;&lt; sum &lt;&lt; endl</a:t>
            </a:r>
            <a:r>
              <a:rPr lang="en-US" altLang="zh-CN" b="1">
                <a:solidFill>
                  <a:schemeClr val="hlink"/>
                </a:solidFill>
                <a:ea typeface="华文中宋" panose="02010600040101010101" pitchFamily="2" charset="-122"/>
              </a:rPr>
              <a:t>;</a:t>
            </a:r>
            <a:endParaRPr lang="en-US" altLang="zh-CN" b="1">
              <a:solidFill>
                <a:schemeClr val="hlink"/>
              </a:solidFill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b="1">
                <a:solidFill>
                  <a:schemeClr val="hlink"/>
                </a:solidFill>
                <a:ea typeface="华文中宋" panose="02010600040101010101" pitchFamily="2" charset="-122"/>
              </a:rPr>
              <a:t>    }</a:t>
            </a:r>
            <a:endParaRPr lang="en-US" altLang="zh-CN">
              <a:solidFill>
                <a:schemeClr val="hlink"/>
              </a:solidFill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 err="1">
                <a:solidFill>
                  <a:schemeClr val="folHlink"/>
                </a:solidFill>
                <a:ea typeface="华文中宋" panose="02010600040101010101" pitchFamily="2" charset="-122"/>
              </a:rPr>
              <a:t>    cout &lt;&lt; "sum= " &lt;&lt; sum &lt;&lt; endl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pitchFamily="2" charset="-122"/>
              </a:rPr>
              <a:t>;</a:t>
            </a:r>
            <a:endParaRPr lang="en-US" altLang="zh-CN">
              <a:solidFill>
                <a:schemeClr val="folHlink"/>
              </a:solidFill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>
                <a:solidFill>
                  <a:schemeClr val="folHlink"/>
                </a:solidFill>
                <a:ea typeface="华文中宋" panose="02010600040101010101" pitchFamily="2" charset="-122"/>
              </a:rPr>
              <a:t>    return 0;</a:t>
            </a:r>
            <a:endParaRPr lang="en-US" altLang="zh-CN">
              <a:solidFill>
                <a:schemeClr val="folHlink"/>
              </a:solidFill>
              <a:ea typeface="华文中宋" panose="02010600040101010101" pitchFamily="2" charset="-122"/>
            </a:endParaRPr>
          </a:p>
          <a:p>
            <a:pPr algn="just">
              <a:buNone/>
            </a:pPr>
            <a:r>
              <a:rPr lang="en-US" altLang="zh-CN">
                <a:solidFill>
                  <a:schemeClr val="folHlink"/>
                </a:solidFill>
                <a:ea typeface="华文中宋" panose="02010600040101010101" pitchFamily="2" charset="-122"/>
              </a:rPr>
              <a:t>}</a:t>
            </a:r>
            <a:endParaRPr lang="en-US" altLang="zh-CN">
              <a:solidFill>
                <a:schemeClr val="folHlink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442371" name="对象 442370"/>
          <p:cNvGraphicFramePr/>
          <p:nvPr/>
        </p:nvGraphicFramePr>
        <p:xfrm>
          <a:off x="3779838" y="908050"/>
          <a:ext cx="1295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20700" imgH="292100" progId="Equation.3">
                  <p:embed/>
                </p:oleObj>
              </mc:Choice>
              <mc:Fallback>
                <p:oleObj name="" r:id="rId1" imgW="520700" imgH="292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9838" y="908050"/>
                        <a:ext cx="1295400" cy="722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2" name="圆角矩形 442371"/>
          <p:cNvSpPr/>
          <p:nvPr/>
        </p:nvSpPr>
        <p:spPr>
          <a:xfrm>
            <a:off x="2268538" y="2708275"/>
            <a:ext cx="142875" cy="504825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42373" name="直接连接符 442372"/>
          <p:cNvSpPr/>
          <p:nvPr/>
        </p:nvSpPr>
        <p:spPr>
          <a:xfrm flipV="1">
            <a:off x="2411413" y="2205038"/>
            <a:ext cx="1800225" cy="5762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2374" name="文本框 442373"/>
          <p:cNvSpPr txBox="1"/>
          <p:nvPr/>
        </p:nvSpPr>
        <p:spPr>
          <a:xfrm>
            <a:off x="4283710" y="1844675"/>
            <a:ext cx="3673475" cy="82994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(1)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逗号运算符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，用于实现多个变量赋值或更新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44419" name="文本占位符 444418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）循环体内只有一条简单语句，可以不用花括号：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for(n</a:t>
            </a:r>
            <a:r>
              <a:rPr lang="en-US" altLang="zh-CN" sz="2400">
                <a:solidFill>
                  <a:schemeClr val="folHlink"/>
                </a:solidFill>
              </a:rPr>
              <a:t> = 1, sum = 0; n &lt;= 100; n++)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 err="1">
                <a:solidFill>
                  <a:schemeClr val="hlink"/>
                </a:solidFill>
              </a:rPr>
              <a:t>sum = sum</a:t>
            </a:r>
            <a:r>
              <a:rPr lang="en-US" altLang="zh-CN" sz="2400">
                <a:solidFill>
                  <a:schemeClr val="hlink"/>
                </a:solidFill>
              </a:rPr>
              <a:t> + n * n;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）循环体内只有一条简单语句时，甚至可以合并到</a:t>
            </a:r>
            <a:r>
              <a:rPr lang="en-US" altLang="zh-CN" sz="2400" dirty="0"/>
              <a:t> 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 </a:t>
            </a:r>
            <a:r>
              <a:rPr lang="zh-CN" altLang="en-US" sz="2400" dirty="0"/>
              <a:t>中，而循环体中写一个空语句。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for (sum = 0, n= </a:t>
            </a:r>
            <a:r>
              <a:rPr lang="en-US" altLang="zh-CN" sz="2400">
                <a:solidFill>
                  <a:schemeClr val="accent2"/>
                </a:solidFill>
              </a:rPr>
              <a:t>0</a:t>
            </a:r>
            <a:r>
              <a:rPr lang="en-US" altLang="zh-CN" sz="2400">
                <a:solidFill>
                  <a:schemeClr val="folHlink"/>
                </a:solidFill>
              </a:rPr>
              <a:t>; n &lt;= 100; n++, </a:t>
            </a:r>
            <a:r>
              <a:rPr lang="en-US" altLang="zh-CN" sz="2400">
                <a:solidFill>
                  <a:schemeClr val="hlink"/>
                </a:solidFill>
              </a:rPr>
              <a:t>sum += n * n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r>
              <a:rPr lang="en-US" altLang="zh-CN" sz="2400" dirty="0">
                <a:solidFill>
                  <a:schemeClr val="folHlink"/>
                </a:solidFill>
              </a:rPr>
              <a:t>    //</a:t>
            </a:r>
            <a:r>
              <a:rPr lang="zh-CN" altLang="en-US" sz="2400" dirty="0">
                <a:solidFill>
                  <a:schemeClr val="folHlink"/>
                </a:solidFill>
              </a:rPr>
              <a:t>空循环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buNone/>
            </a:pP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注意，</a:t>
            </a:r>
            <a:r>
              <a:rPr lang="en-US" altLang="zh-CN" sz="2400" dirty="0"/>
              <a:t>for </a:t>
            </a:r>
            <a:r>
              <a:rPr lang="zh-CN" altLang="en-US" sz="2400" dirty="0"/>
              <a:t>语句头部的圆括号后不要多写分号：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for(n</a:t>
            </a:r>
            <a:r>
              <a:rPr lang="en-US" altLang="zh-CN" sz="2400">
                <a:solidFill>
                  <a:schemeClr val="folHlink"/>
                </a:solidFill>
              </a:rPr>
              <a:t> = 1, sum = 0; n &lt;= 100; n++)</a:t>
            </a:r>
            <a:r>
              <a:rPr lang="en-US" altLang="zh-CN" sz="2400" b="1">
                <a:solidFill>
                  <a:schemeClr val="accent2"/>
                </a:solidFill>
              </a:rPr>
              <a:t>;</a:t>
            </a:r>
            <a:endParaRPr lang="en-US" altLang="zh-CN" sz="2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sum = sum</a:t>
            </a:r>
            <a:r>
              <a:rPr lang="en-US" altLang="zh-CN" sz="2400">
                <a:solidFill>
                  <a:schemeClr val="folHlink"/>
                </a:solidFill>
              </a:rPr>
              <a:t> + n * n;</a:t>
            </a:r>
            <a:endParaRPr lang="en-US" altLang="zh-CN" sz="2400" dirty="0">
              <a:solidFill>
                <a:schemeClr val="folHlink"/>
              </a:solidFill>
            </a:endParaRPr>
          </a:p>
        </p:txBody>
      </p:sp>
      <p:sp>
        <p:nvSpPr>
          <p:cNvPr id="444420" name="直接连接符 444419"/>
          <p:cNvSpPr/>
          <p:nvPr/>
        </p:nvSpPr>
        <p:spPr>
          <a:xfrm flipH="1" flipV="1">
            <a:off x="5292090" y="4797108"/>
            <a:ext cx="358775" cy="28733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78530" name="标题 27852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章  变量和控制结构</a:t>
            </a:r>
            <a:endParaRPr lang="zh-CN" altLang="en-US" dirty="0"/>
          </a:p>
        </p:txBody>
      </p:sp>
      <p:sp>
        <p:nvSpPr>
          <p:cNvPr id="278531" name="文本占位符 278530"/>
          <p:cNvSpPr>
            <a:spLocks noGrp="1"/>
          </p:cNvSpPr>
          <p:nvPr>
            <p:ph type="body" idx="1"/>
          </p:nvPr>
        </p:nvSpPr>
        <p:spPr>
          <a:xfrm>
            <a:off x="900113" y="1052513"/>
            <a:ext cx="7775575" cy="5329237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3.1  </a:t>
            </a:r>
            <a:r>
              <a:rPr lang="zh-CN" altLang="en-US" dirty="0">
                <a:solidFill>
                  <a:schemeClr val="accent2"/>
                </a:solidFill>
              </a:rPr>
              <a:t>语句、复合结构和顺序程序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3.2  </a:t>
            </a:r>
            <a:r>
              <a:rPr lang="zh-CN" altLang="en-US" dirty="0">
                <a:solidFill>
                  <a:schemeClr val="accent2"/>
                </a:solidFill>
              </a:rPr>
              <a:t>变量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</a:rPr>
              <a:t>——</a:t>
            </a:r>
            <a:r>
              <a:rPr lang="zh-CN" altLang="en-US" dirty="0">
                <a:solidFill>
                  <a:schemeClr val="accent2"/>
                </a:solidFill>
              </a:rPr>
              <a:t>概念、定义和使用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3.3  </a:t>
            </a:r>
            <a:r>
              <a:rPr lang="zh-CN" altLang="en-US" dirty="0">
                <a:solidFill>
                  <a:schemeClr val="accent2"/>
                </a:solidFill>
              </a:rPr>
              <a:t>数据输入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3.4  </a:t>
            </a:r>
            <a:r>
              <a:rPr lang="zh-CN" altLang="en-US" dirty="0">
                <a:solidFill>
                  <a:schemeClr val="accent2"/>
                </a:solidFill>
              </a:rPr>
              <a:t>关系表达式与逻辑表达式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3.5  </a:t>
            </a:r>
            <a:r>
              <a:rPr lang="zh-CN" altLang="en-US" dirty="0">
                <a:solidFill>
                  <a:schemeClr val="accent2"/>
                </a:solidFill>
              </a:rPr>
              <a:t>语句与控制结构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3.6  </a:t>
            </a:r>
            <a:r>
              <a:rPr lang="zh-CN" altLang="en-US" u="sng" dirty="0">
                <a:solidFill>
                  <a:schemeClr val="accent2"/>
                </a:solidFill>
              </a:rPr>
              <a:t>条件语句</a:t>
            </a:r>
            <a:endParaRPr lang="zh-CN" altLang="en-US" u="sng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3.7  </a:t>
            </a:r>
            <a:r>
              <a:rPr lang="zh-CN" altLang="en-US" dirty="0"/>
              <a:t>循环语句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3.8 </a:t>
            </a:r>
            <a:r>
              <a:rPr lang="zh-CN" altLang="en-US" dirty="0"/>
              <a:t>程序动态除错方法（一）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45443" name="文本占位符 445442"/>
          <p:cNvSpPr>
            <a:spLocks noGrp="1"/>
          </p:cNvSpPr>
          <p:nvPr>
            <p:ph type="body" idx="1"/>
          </p:nvPr>
        </p:nvSpPr>
        <p:spPr>
          <a:xfrm>
            <a:off x="468630" y="332740"/>
            <a:ext cx="8207375" cy="488378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）也可以在定义变量时初始化，让</a:t>
            </a:r>
            <a:r>
              <a:rPr lang="zh-CN" altLang="en-US" b="1" dirty="0">
                <a:solidFill>
                  <a:schemeClr val="hlink"/>
                </a:solidFill>
              </a:rPr>
              <a:t>表达式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zh-CN" altLang="en-US" dirty="0"/>
              <a:t>为空。</a:t>
            </a:r>
            <a:endParaRPr lang="zh-CN" alt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chemeClr val="folHlink"/>
                </a:solidFill>
              </a:rPr>
              <a:t>    </a:t>
            </a:r>
            <a:r>
              <a:rPr lang="en-US" altLang="zh-CN" err="1">
                <a:solidFill>
                  <a:schemeClr val="folHlink"/>
                </a:solidFill>
              </a:rPr>
              <a:t>int</a:t>
            </a:r>
            <a:r>
              <a:rPr lang="en-US" altLang="zh-CN">
                <a:solidFill>
                  <a:schemeClr val="folHlink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</a:rPr>
              <a:t>n </a:t>
            </a:r>
            <a:r>
              <a:rPr lang="en-US" altLang="zh-CN" b="1">
                <a:solidFill>
                  <a:schemeClr val="accent2"/>
                </a:solidFill>
              </a:rPr>
              <a:t>= 1</a:t>
            </a:r>
            <a:r>
              <a:rPr lang="en-US" altLang="zh-CN">
                <a:solidFill>
                  <a:schemeClr val="folHlink"/>
                </a:solidFill>
              </a:rPr>
              <a:t>, </a:t>
            </a:r>
            <a:r>
              <a:rPr lang="en-US" altLang="zh-CN">
                <a:solidFill>
                  <a:schemeClr val="hlink"/>
                </a:solidFill>
              </a:rPr>
              <a:t>sum </a:t>
            </a:r>
            <a:r>
              <a:rPr lang="en-US" altLang="zh-CN" b="1">
                <a:solidFill>
                  <a:schemeClr val="accent2"/>
                </a:solidFill>
              </a:rPr>
              <a:t>= 0</a:t>
            </a:r>
            <a:r>
              <a:rPr lang="en-US" altLang="zh-CN">
                <a:solidFill>
                  <a:schemeClr val="folHlink"/>
                </a:solidFill>
              </a:rPr>
              <a:t>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folHlink"/>
                </a:solidFill>
              </a:rPr>
              <a:t>    for( </a:t>
            </a:r>
            <a:r>
              <a:rPr lang="en-US" altLang="zh-CN" b="1">
                <a:solidFill>
                  <a:schemeClr val="accent2"/>
                </a:solidFill>
              </a:rPr>
              <a:t>;</a:t>
            </a:r>
            <a:r>
              <a:rPr lang="en-US" altLang="zh-CN">
                <a:solidFill>
                  <a:schemeClr val="folHlink"/>
                </a:solidFill>
              </a:rPr>
              <a:t> n &lt;= 100; n++) {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err="1">
                <a:solidFill>
                  <a:schemeClr val="folHlink"/>
                </a:solidFill>
              </a:rPr>
              <a:t>        sum = sum</a:t>
            </a:r>
            <a:r>
              <a:rPr lang="en-US" altLang="zh-CN">
                <a:solidFill>
                  <a:schemeClr val="folHlink"/>
                </a:solidFill>
              </a:rPr>
              <a:t> + n * n;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err="1">
                <a:solidFill>
                  <a:schemeClr val="folHlink"/>
                </a:solidFill>
              </a:rPr>
              <a:t>        cout &lt;&lt; "n= "&lt;&lt; n &lt;&lt; " sum= " &lt;&lt; sum &lt;&lt; endl</a:t>
            </a:r>
            <a:r>
              <a:rPr lang="en-US" altLang="zh-CN">
                <a:solidFill>
                  <a:schemeClr val="folHlink"/>
                </a:solidFill>
              </a:rPr>
              <a:t>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>
                <a:solidFill>
                  <a:schemeClr val="folHlink"/>
                </a:solidFill>
              </a:rPr>
              <a:t>    }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可以正常运行。但把对变量赋初值的功能移到了</a:t>
            </a:r>
            <a:r>
              <a:rPr lang="en-US" altLang="zh-CN" sz="2400" dirty="0"/>
              <a:t> for </a:t>
            </a:r>
            <a:r>
              <a:rPr lang="zh-CN" altLang="en-US" sz="2400" dirty="0"/>
              <a:t>结构之外，使</a:t>
            </a:r>
            <a:r>
              <a:rPr lang="en-US" altLang="zh-CN" sz="2400" dirty="0"/>
              <a:t> for </a:t>
            </a:r>
            <a:r>
              <a:rPr lang="zh-CN" altLang="en-US" sz="2400" dirty="0"/>
              <a:t>结构的功能就变得不够完整独立了。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建议不要采用这种写法。</a:t>
            </a:r>
            <a:endParaRPr lang="zh-CN" altLang="en-US" sz="2400" dirty="0"/>
          </a:p>
        </p:txBody>
      </p:sp>
      <p:sp>
        <p:nvSpPr>
          <p:cNvPr id="445446" name="文本框 445445"/>
          <p:cNvSpPr txBox="1"/>
          <p:nvPr/>
        </p:nvSpPr>
        <p:spPr>
          <a:xfrm>
            <a:off x="468313" y="5300663"/>
            <a:ext cx="7775575" cy="120015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for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头部各表达式都可缺，但必须保留分号。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如果缺少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表达式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或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表达式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表示无相应动作；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缺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表达式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表示条件为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（可用其他机制退出循环）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46467" name="文本占位符 446466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）上例中，</a:t>
            </a:r>
            <a:r>
              <a:rPr lang="en-US" altLang="zh-CN" sz="2400" dirty="0"/>
              <a:t>n </a:t>
            </a:r>
            <a:r>
              <a:rPr lang="zh-CN" altLang="en-US" sz="2400" dirty="0"/>
              <a:t>和 </a:t>
            </a:r>
            <a:r>
              <a:rPr lang="en-US" altLang="zh-CN" sz="2400" dirty="0"/>
              <a:t>sum </a:t>
            </a:r>
            <a:r>
              <a:rPr lang="zh-CN" altLang="en-US" sz="2400" dirty="0"/>
              <a:t>这两个变量的功能不同：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sum </a:t>
            </a:r>
            <a:r>
              <a:rPr lang="zh-CN" altLang="en-US" sz="2400" dirty="0"/>
              <a:t>是循环之后将要输出的累加和，是循环的主要结果，而 </a:t>
            </a:r>
            <a:r>
              <a:rPr lang="en-US" altLang="zh-CN" sz="2400" dirty="0"/>
              <a:t>n </a:t>
            </a:r>
            <a:r>
              <a:rPr lang="zh-CN" altLang="en-US" sz="2400" dirty="0"/>
              <a:t>只是在循环过程中使用到的变量，循环之后就没用了。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变量的定义应尽可能</a:t>
            </a:r>
            <a:r>
              <a:rPr lang="zh-CN" altLang="en-US" sz="2400" b="1" dirty="0">
                <a:solidFill>
                  <a:schemeClr val="accent2"/>
                </a:solidFill>
              </a:rPr>
              <a:t>局部化</a:t>
            </a:r>
            <a:r>
              <a:rPr lang="zh-CN" altLang="en-US" sz="2400" dirty="0"/>
              <a:t>。为此，</a:t>
            </a:r>
            <a:r>
              <a:rPr lang="en-US" altLang="zh-CN" sz="2400" dirty="0"/>
              <a:t>for </a:t>
            </a:r>
            <a:r>
              <a:rPr lang="zh-CN" altLang="en-US" sz="2400" dirty="0"/>
              <a:t>结构支持 </a:t>
            </a:r>
            <a:r>
              <a:rPr lang="zh-CN" altLang="en-US" sz="2400" b="1" dirty="0">
                <a:solidFill>
                  <a:schemeClr val="accent2"/>
                </a:solidFill>
              </a:rPr>
              <a:t>表达式</a:t>
            </a:r>
            <a:r>
              <a:rPr lang="en-US" altLang="zh-CN" sz="2400" b="1">
                <a:solidFill>
                  <a:schemeClr val="accent2"/>
                </a:solidFill>
              </a:rPr>
              <a:t>1 </a:t>
            </a:r>
            <a:r>
              <a:rPr lang="zh-CN" altLang="en-US" sz="2400" dirty="0">
                <a:solidFill>
                  <a:schemeClr val="accent2"/>
                </a:solidFill>
              </a:rPr>
              <a:t>中定义只在本循环语句中使用的变量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可以把 </a:t>
            </a:r>
            <a:r>
              <a:rPr lang="en-US" altLang="zh-CN" sz="2400" dirty="0"/>
              <a:t>n </a:t>
            </a:r>
            <a:r>
              <a:rPr lang="zh-CN" altLang="en-US" sz="2400" dirty="0"/>
              <a:t>定义为只在 </a:t>
            </a:r>
            <a:r>
              <a:rPr lang="en-US" altLang="zh-CN" sz="2400" dirty="0"/>
              <a:t>for </a:t>
            </a:r>
            <a:r>
              <a:rPr lang="zh-CN" altLang="en-US" sz="2400" dirty="0"/>
              <a:t>语句内部起作用：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b="1" err="1">
                <a:solidFill>
                  <a:schemeClr val="hlink"/>
                </a:solidFill>
              </a:rPr>
              <a:t>int</a:t>
            </a:r>
            <a:r>
              <a:rPr lang="en-US" altLang="zh-CN" sz="2400" b="1">
                <a:solidFill>
                  <a:schemeClr val="hlink"/>
                </a:solidFill>
              </a:rPr>
              <a:t> sum = 0;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</a:t>
            </a:r>
            <a:r>
              <a:rPr lang="en-US" altLang="zh-CN" sz="2400" b="1" u="sng" err="1">
                <a:solidFill>
                  <a:schemeClr val="hlink"/>
                </a:solidFill>
              </a:rPr>
              <a:t>int</a:t>
            </a:r>
            <a:r>
              <a:rPr lang="en-US" altLang="zh-CN" sz="2400" b="1" u="sng">
                <a:solidFill>
                  <a:schemeClr val="hlink"/>
                </a:solidFill>
              </a:rPr>
              <a:t> n = 1;</a:t>
            </a:r>
            <a:r>
              <a:rPr lang="en-US" altLang="zh-CN" sz="2400">
                <a:solidFill>
                  <a:schemeClr val="folHlink"/>
                </a:solidFill>
              </a:rPr>
              <a:t> n &lt;= 100; n++)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sum = sum</a:t>
            </a:r>
            <a:r>
              <a:rPr lang="en-US" altLang="zh-CN" sz="2400">
                <a:solidFill>
                  <a:schemeClr val="folHlink"/>
                </a:solidFill>
              </a:rPr>
              <a:t> + n * 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cout &lt;&lt; "n= "&lt;&lt; n &lt;&lt; " sum= " &lt;&lt; sum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只能在</a:t>
            </a:r>
            <a:r>
              <a:rPr lang="zh-CN" altLang="en-US" sz="2400" dirty="0">
                <a:solidFill>
                  <a:schemeClr val="accent2"/>
                </a:solidFill>
              </a:rPr>
              <a:t>表达式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zh-CN" altLang="en-US" sz="2400" dirty="0">
                <a:solidFill>
                  <a:schemeClr val="tx1"/>
                </a:solidFill>
              </a:rPr>
              <a:t>中可以定义</a:t>
            </a:r>
            <a:r>
              <a:rPr lang="zh-CN" altLang="en-US" sz="2400" dirty="0"/>
              <a:t>一个或几个</a:t>
            </a:r>
            <a:r>
              <a:rPr lang="zh-CN" altLang="en-US" sz="2400" dirty="0">
                <a:solidFill>
                  <a:schemeClr val="accent2"/>
                </a:solidFill>
              </a:rPr>
              <a:t>同类型</a:t>
            </a:r>
            <a:r>
              <a:rPr lang="zh-CN" altLang="en-US" sz="2400" dirty="0"/>
              <a:t>的变量。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它们都只能在这个 </a:t>
            </a:r>
            <a:r>
              <a:rPr lang="en-US" altLang="zh-CN" sz="2400" dirty="0"/>
              <a:t>for </a:t>
            </a:r>
            <a:r>
              <a:rPr lang="zh-CN" altLang="en-US" sz="2400" dirty="0"/>
              <a:t>语句中使用，都必须在这里初始化。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47491" name="文本占位符 447490"/>
          <p:cNvSpPr>
            <a:spLocks noGrp="1"/>
          </p:cNvSpPr>
          <p:nvPr>
            <p:ph type="body" idx="1"/>
          </p:nvPr>
        </p:nvSpPr>
        <p:spPr>
          <a:xfrm>
            <a:off x="468630" y="695325"/>
            <a:ext cx="8207375" cy="5902325"/>
          </a:xfrm>
        </p:spPr>
        <p:txBody>
          <a:bodyPr/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能不能把对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sum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的定义也写在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for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结构里面？</a:t>
            </a:r>
            <a:endParaRPr lang="zh-CN" altLang="en-US" sz="24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答案是：如果把变量 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sum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的定义移到 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for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循环头部，它就是只在这个 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for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语句里可以用的变量，在 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for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语句之后不再有定义。因此，编译器会报告 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for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结构之后的输出语句中的 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sum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无定义。</a:t>
            </a:r>
            <a:endParaRPr lang="zh-CN" altLang="en-US" sz="24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对这个问题在第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5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章有详细解释（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“5.1.5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局部变量的作用域和生存期”）。</a:t>
            </a:r>
            <a:endParaRPr lang="zh-CN" altLang="en-US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tx1"/>
                </a:solidFill>
              </a:rPr>
              <a:t>一个规则：需要</a:t>
            </a:r>
            <a:r>
              <a:rPr lang="zh-CN" altLang="en-US" dirty="0">
                <a:solidFill>
                  <a:schemeClr val="accent2"/>
                </a:solidFill>
              </a:rPr>
              <a:t>在 </a:t>
            </a:r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zh-CN" altLang="en-US" dirty="0">
                <a:solidFill>
                  <a:schemeClr val="accent2"/>
                </a:solidFill>
              </a:rPr>
              <a:t>结构之外使用</a:t>
            </a:r>
            <a:r>
              <a:rPr lang="zh-CN" altLang="en-US" dirty="0">
                <a:solidFill>
                  <a:schemeClr val="tx1"/>
                </a:solidFill>
              </a:rPr>
              <a:t>的变量，应该</a:t>
            </a:r>
            <a:r>
              <a:rPr lang="zh-CN" altLang="en-US" dirty="0">
                <a:solidFill>
                  <a:schemeClr val="accent2"/>
                </a:solidFill>
              </a:rPr>
              <a:t>在 </a:t>
            </a:r>
            <a:r>
              <a:rPr lang="en-US" altLang="zh-CN" dirty="0">
                <a:solidFill>
                  <a:schemeClr val="accent2"/>
                </a:solidFill>
              </a:rPr>
              <a:t>for </a:t>
            </a:r>
            <a:r>
              <a:rPr lang="zh-CN" altLang="en-US" dirty="0">
                <a:solidFill>
                  <a:schemeClr val="accent2"/>
                </a:solidFill>
              </a:rPr>
              <a:t>结构之前</a:t>
            </a:r>
            <a:r>
              <a:rPr lang="zh-CN" altLang="en-US" dirty="0">
                <a:solidFill>
                  <a:schemeClr val="tx1"/>
                </a:solidFill>
              </a:rPr>
              <a:t>定义（并初始化）。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48515" name="文本占位符 448514"/>
          <p:cNvSpPr>
            <a:spLocks noGrp="1"/>
          </p:cNvSpPr>
          <p:nvPr>
            <p:ph type="body" idx="1"/>
          </p:nvPr>
        </p:nvSpPr>
        <p:spPr>
          <a:xfrm>
            <a:off x="468313" y="476250"/>
            <a:ext cx="8207375" cy="5905500"/>
          </a:xfrm>
        </p:spPr>
        <p:txBody>
          <a:bodyPr/>
          <a:p>
            <a:pPr marL="0" indent="0">
              <a:buNone/>
            </a:pPr>
            <a:r>
              <a:rPr lang="zh-CN" altLang="en-US" b="1" dirty="0"/>
              <a:t>二、</a:t>
            </a:r>
            <a:r>
              <a:rPr lang="en-US" altLang="zh-CN" b="1" dirty="0"/>
              <a:t>for</a:t>
            </a:r>
            <a:r>
              <a:rPr lang="zh-CN" altLang="en-US" b="1" dirty="0"/>
              <a:t>语句常用技巧</a:t>
            </a:r>
            <a:endParaRPr lang="zh-CN" altLang="en-US" b="1" dirty="0"/>
          </a:p>
          <a:p>
            <a:pPr marL="0" indent="0"/>
            <a:r>
              <a:rPr lang="zh-CN" altLang="en-US" dirty="0"/>
              <a:t>既可用“向上循环”，也可用 “</a:t>
            </a:r>
            <a:r>
              <a:rPr lang="zh-CN" altLang="en-US" dirty="0">
                <a:solidFill>
                  <a:schemeClr val="accent2"/>
                </a:solidFill>
              </a:rPr>
              <a:t>向下循环</a:t>
            </a:r>
            <a:r>
              <a:rPr lang="zh-CN" altLang="en-US" dirty="0"/>
              <a:t>”。：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 </a:t>
            </a:r>
            <a:r>
              <a:rPr lang="en-US" altLang="zh-CN" sz="2400" b="1" err="1">
                <a:solidFill>
                  <a:schemeClr val="hlink"/>
                </a:solidFill>
              </a:rPr>
              <a:t>int</a:t>
            </a:r>
            <a:r>
              <a:rPr lang="en-US" altLang="zh-CN" sz="2400" b="1">
                <a:solidFill>
                  <a:schemeClr val="hlink"/>
                </a:solidFill>
              </a:rPr>
              <a:t> sum = 0;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</a:t>
            </a:r>
            <a:r>
              <a:rPr lang="en-US" altLang="zh-CN" sz="2400">
                <a:solidFill>
                  <a:schemeClr val="hlink"/>
                </a:solidFill>
              </a:rPr>
              <a:t>(</a:t>
            </a:r>
            <a:r>
              <a:rPr lang="en-US" altLang="zh-CN" sz="2400" b="1" u="sng" err="1">
                <a:solidFill>
                  <a:schemeClr val="hlink"/>
                </a:solidFill>
              </a:rPr>
              <a:t>int</a:t>
            </a:r>
            <a:r>
              <a:rPr lang="en-US" altLang="zh-CN" sz="2400" b="1" u="sng">
                <a:solidFill>
                  <a:schemeClr val="hlink"/>
                </a:solidFill>
              </a:rPr>
              <a:t> n = 100; n &gt;= 1; --n</a:t>
            </a:r>
            <a:r>
              <a:rPr lang="en-US" altLang="zh-CN" sz="2400">
                <a:solidFill>
                  <a:schemeClr val="hlink"/>
                </a:solidFill>
              </a:rPr>
              <a:t>)</a:t>
            </a:r>
            <a:r>
              <a:rPr lang="en-US" altLang="zh-CN" sz="2400">
                <a:solidFill>
                  <a:schemeClr val="folHlink"/>
                </a:solidFill>
              </a:rPr>
              <a:t>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sum = sum</a:t>
            </a:r>
            <a:r>
              <a:rPr lang="en-US" altLang="zh-CN" sz="2400">
                <a:solidFill>
                  <a:schemeClr val="folHlink"/>
                </a:solidFill>
              </a:rPr>
              <a:t> + n * 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cout &lt;&lt; "n= " &lt;&lt; n &lt;&lt; " sum= " &lt;&lt; sum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50000"/>
              </a:spcBef>
            </a:pPr>
            <a:r>
              <a:rPr lang="zh-CN" altLang="en-US" dirty="0"/>
              <a:t>循环时可取具有同等间隔的值：</a:t>
            </a:r>
            <a:endParaRPr lang="zh-CN" altLang="en-US" dirty="0"/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zh-CN" altLang="en-US" dirty="0"/>
              <a:t>例：求 </a:t>
            </a:r>
            <a:r>
              <a:rPr lang="en-US" altLang="zh-CN" dirty="0"/>
              <a:t>[13, 315] </a:t>
            </a:r>
            <a:r>
              <a:rPr lang="zh-CN" altLang="en-US" dirty="0"/>
              <a:t>间</a:t>
            </a:r>
            <a:r>
              <a:rPr lang="zh-CN" altLang="en-US" dirty="0">
                <a:solidFill>
                  <a:schemeClr val="hlink"/>
                </a:solidFill>
              </a:rPr>
              <a:t>每隔</a:t>
            </a:r>
            <a:r>
              <a:rPr lang="en-US" altLang="zh-CN">
                <a:solidFill>
                  <a:schemeClr val="hlink"/>
                </a:solidFill>
              </a:rPr>
              <a:t>7</a:t>
            </a:r>
            <a:r>
              <a:rPr lang="zh-CN" altLang="en-US" dirty="0"/>
              <a:t>的各整数的平方根之和。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>
                <a:solidFill>
                  <a:schemeClr val="folHlink"/>
                </a:solidFill>
              </a:rPr>
              <a:t>for (sum = 0.0, n = 13; n &lt;= 315; </a:t>
            </a:r>
            <a:r>
              <a:rPr lang="en-US" altLang="zh-CN">
                <a:solidFill>
                  <a:schemeClr val="hlink"/>
                </a:solidFill>
              </a:rPr>
              <a:t>n += 7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err="1">
                <a:solidFill>
                  <a:schemeClr val="folHlink"/>
                </a:solidFill>
              </a:rPr>
              <a:t>    sum += sqrt(n</a:t>
            </a:r>
            <a:r>
              <a:rPr lang="en-US" altLang="zh-CN">
                <a:solidFill>
                  <a:schemeClr val="folHlink"/>
                </a:solidFill>
              </a:rPr>
              <a:t>);</a:t>
            </a:r>
            <a:endParaRPr lang="en-US" altLang="zh-CN" sz="2400"/>
          </a:p>
        </p:txBody>
      </p:sp>
    </p:spTree>
  </p:cSld>
  <p:clrMapOvr>
    <a:masterClrMapping/>
  </p:clrMapOvr>
  <p:transition spd="med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0562" name="Rectangle 2"/>
          <p:cNvSpPr>
            <a:spLocks noGrp="1"/>
          </p:cNvSpPr>
          <p:nvPr>
            <p:ph type="body" idx="4294967295"/>
          </p:nvPr>
        </p:nvSpPr>
        <p:spPr>
          <a:xfrm>
            <a:off x="539750" y="476250"/>
            <a:ext cx="8135938" cy="5905500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solidFill>
                  <a:schemeClr val="accent2"/>
                </a:solidFill>
              </a:rPr>
              <a:t>通常不用浮点数控制循环</a:t>
            </a:r>
            <a:r>
              <a:rPr lang="zh-CN" altLang="en-US" dirty="0"/>
              <a:t>，尤其是增量为小数或包含小数时。</a:t>
            </a:r>
            <a:endParaRPr lang="zh-CN" altLang="en-US" dirty="0"/>
          </a:p>
          <a:p>
            <a:pPr>
              <a:buNone/>
            </a:pPr>
            <a:r>
              <a:rPr lang="zh-CN" altLang="en-US" sz="2400" dirty="0"/>
              <a:t>例：求从</a:t>
            </a:r>
            <a:r>
              <a:rPr lang="en-US" altLang="zh-CN" sz="2400" dirty="0"/>
              <a:t> 0 </a:t>
            </a:r>
            <a:r>
              <a:rPr lang="zh-CN" altLang="en-US" sz="2400" dirty="0"/>
              <a:t>到</a:t>
            </a:r>
            <a:r>
              <a:rPr lang="en-US" altLang="zh-CN" sz="2400" dirty="0"/>
              <a:t> 100 </a:t>
            </a:r>
            <a:r>
              <a:rPr lang="zh-CN" altLang="en-US" sz="2400" dirty="0"/>
              <a:t>每隔</a:t>
            </a:r>
            <a:r>
              <a:rPr lang="en-US" altLang="zh-CN" sz="2400" dirty="0"/>
              <a:t> 0.2 </a:t>
            </a:r>
            <a:r>
              <a:rPr lang="zh-CN" altLang="en-US" sz="2400" dirty="0"/>
              <a:t>的数的平方根之和：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double sum, </a:t>
            </a:r>
            <a:r>
              <a:rPr lang="en-US" altLang="zh-CN" sz="2400">
                <a:solidFill>
                  <a:schemeClr val="hlink"/>
                </a:solidFill>
              </a:rPr>
              <a:t>x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for (sum=0.0, </a:t>
            </a:r>
            <a:r>
              <a:rPr lang="en-US" altLang="zh-CN" sz="2400">
                <a:solidFill>
                  <a:schemeClr val="hlink"/>
                </a:solidFill>
              </a:rPr>
              <a:t>x = 0.2; x &lt;= 100.0; x += 0.2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sum += sqrt(x</a:t>
            </a:r>
            <a:r>
              <a:rPr lang="en-US" altLang="zh-CN" sz="2400">
                <a:solidFill>
                  <a:schemeClr val="folHlink"/>
                </a:solidFill>
              </a:rPr>
              <a:t>);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sz="2400" dirty="0"/>
              <a:t>由于浮点计算误差，不能保证循环</a:t>
            </a:r>
            <a:r>
              <a:rPr lang="en-US" altLang="zh-CN" sz="2400" dirty="0"/>
              <a:t>500</a:t>
            </a:r>
            <a:r>
              <a:rPr lang="zh-CN" altLang="en-US" sz="2400" dirty="0"/>
              <a:t>次。</a:t>
            </a:r>
            <a:endParaRPr lang="zh-CN" altLang="en-US" sz="2400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zh-CN" altLang="en-US" dirty="0"/>
              <a:t>应该写成：</a:t>
            </a:r>
            <a:endParaRPr lang="zh-CN" altLang="en-US" dirty="0"/>
          </a:p>
          <a:p>
            <a:pPr>
              <a:buNone/>
            </a:pPr>
            <a:r>
              <a:rPr lang="en-US" altLang="zh-CN">
                <a:solidFill>
                  <a:schemeClr val="accent2"/>
                </a:solidFill>
              </a:rPr>
              <a:t>int n;</a:t>
            </a:r>
            <a:r>
              <a:rPr lang="en-US" altLang="zh-CN">
                <a:solidFill>
                  <a:schemeClr val="folHlink"/>
                </a:solidFill>
              </a:rPr>
              <a:t> double sum;</a:t>
            </a:r>
            <a:endParaRPr lang="en-US" altLang="zh-CN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folHlink"/>
                </a:solidFill>
              </a:rPr>
              <a:t>for (sum = 0.0, </a:t>
            </a:r>
            <a:r>
              <a:rPr lang="en-US" altLang="zh-CN">
                <a:solidFill>
                  <a:schemeClr val="accent2"/>
                </a:solidFill>
              </a:rPr>
              <a:t>n = 1</a:t>
            </a:r>
            <a:r>
              <a:rPr lang="en-US" altLang="zh-CN">
                <a:solidFill>
                  <a:schemeClr val="folHlink"/>
                </a:solidFill>
              </a:rPr>
              <a:t>; </a:t>
            </a:r>
            <a:r>
              <a:rPr lang="en-US" altLang="zh-CN">
                <a:solidFill>
                  <a:schemeClr val="accent2"/>
                </a:solidFill>
              </a:rPr>
              <a:t>n &lt;= 500</a:t>
            </a:r>
            <a:r>
              <a:rPr lang="en-US" altLang="zh-CN">
                <a:solidFill>
                  <a:schemeClr val="folHlink"/>
                </a:solidFill>
              </a:rPr>
              <a:t>; </a:t>
            </a:r>
            <a:r>
              <a:rPr lang="en-US" altLang="zh-CN">
                <a:solidFill>
                  <a:schemeClr val="accent2"/>
                </a:solidFill>
              </a:rPr>
              <a:t>++n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  <a:endParaRPr lang="en-US" altLang="zh-CN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folHlink"/>
                </a:solidFill>
              </a:rPr>
              <a:t>    sum += sqrt(</a:t>
            </a:r>
            <a:r>
              <a:rPr lang="en-US" altLang="zh-CN">
                <a:solidFill>
                  <a:schemeClr val="accent2"/>
                </a:solidFill>
              </a:rPr>
              <a:t>0.2 * n</a:t>
            </a:r>
            <a:r>
              <a:rPr lang="en-US" altLang="zh-CN">
                <a:solidFill>
                  <a:schemeClr val="folHlink"/>
                </a:solidFill>
              </a:rPr>
              <a:t>);</a:t>
            </a:r>
            <a:endParaRPr lang="en-US" altLang="zh-CN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1587" name="文本占位符 451586"/>
          <p:cNvSpPr>
            <a:spLocks noGrp="1"/>
          </p:cNvSpPr>
          <p:nvPr>
            <p:ph type="body" idx="1"/>
          </p:nvPr>
        </p:nvSpPr>
        <p:spPr>
          <a:xfrm>
            <a:off x="468313" y="476250"/>
            <a:ext cx="8207375" cy="5905500"/>
          </a:xfrm>
        </p:spPr>
        <p:txBody>
          <a:bodyPr/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三、</a:t>
            </a:r>
            <a:r>
              <a:rPr lang="en-US" altLang="zh-CN" b="1" dirty="0">
                <a:solidFill>
                  <a:schemeClr val="accent2"/>
                </a:solidFill>
              </a:rPr>
              <a:t>for </a:t>
            </a:r>
            <a:r>
              <a:rPr lang="zh-CN" altLang="en-US" b="1" dirty="0">
                <a:solidFill>
                  <a:schemeClr val="accent2"/>
                </a:solidFill>
              </a:rPr>
              <a:t>语句互相嵌套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各种控制结构都可以互相嵌套！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一个利用</a:t>
            </a:r>
            <a:r>
              <a:rPr lang="en-US" altLang="zh-CN" dirty="0"/>
              <a:t> for </a:t>
            </a:r>
            <a:r>
              <a:rPr lang="zh-CN" altLang="en-US" dirty="0"/>
              <a:t>循环嵌套的例题：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400" b="1" dirty="0"/>
              <a:t>【例</a:t>
            </a:r>
            <a:r>
              <a:rPr lang="en-US" altLang="zh-CN" sz="2400" b="1"/>
              <a:t>3-19</a:t>
            </a:r>
            <a:r>
              <a:rPr lang="zh-CN" altLang="en-US" sz="2400" b="1"/>
              <a:t>】</a:t>
            </a:r>
            <a:r>
              <a:rPr lang="zh-CN" altLang="en-US" sz="2400" dirty="0"/>
              <a:t>输出九九乘法表。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每个被乘数输出一行，从</a:t>
            </a:r>
            <a:r>
              <a:rPr lang="en-US" altLang="zh-CN" sz="2400" dirty="0"/>
              <a:t> 1 </a:t>
            </a:r>
            <a:r>
              <a:rPr lang="zh-CN" altLang="en-US" sz="2400" dirty="0"/>
              <a:t>到</a:t>
            </a:r>
            <a:r>
              <a:rPr lang="en-US" altLang="zh-CN" sz="2400" dirty="0"/>
              <a:t> 9 </a:t>
            </a:r>
            <a:r>
              <a:rPr lang="zh-CN" altLang="en-US" sz="2400" dirty="0"/>
              <a:t>共输出</a:t>
            </a:r>
            <a:r>
              <a:rPr lang="en-US" altLang="zh-CN" sz="2400" dirty="0"/>
              <a:t> 9 </a:t>
            </a:r>
            <a:r>
              <a:rPr lang="zh-CN" altLang="en-US" sz="2400" dirty="0"/>
              <a:t>行。可用</a:t>
            </a:r>
            <a:r>
              <a:rPr lang="en-US" altLang="zh-CN" sz="2400" dirty="0"/>
              <a:t> for </a:t>
            </a:r>
            <a:r>
              <a:rPr lang="zh-CN" altLang="en-US" sz="2400" dirty="0"/>
              <a:t>循环完成，其中</a:t>
            </a:r>
            <a:r>
              <a:rPr lang="zh-CN" altLang="en-US" sz="2400" dirty="0">
                <a:solidFill>
                  <a:schemeClr val="accent2"/>
                </a:solidFill>
              </a:rPr>
              <a:t>用一个取值从</a:t>
            </a:r>
            <a:r>
              <a:rPr lang="en-US" altLang="zh-CN" sz="2400" dirty="0">
                <a:solidFill>
                  <a:schemeClr val="accent2"/>
                </a:solidFill>
              </a:rPr>
              <a:t> 1 </a:t>
            </a:r>
            <a:r>
              <a:rPr lang="zh-CN" altLang="en-US" sz="2400" dirty="0">
                <a:solidFill>
                  <a:schemeClr val="accent2"/>
                </a:solidFill>
              </a:rPr>
              <a:t>开始到</a:t>
            </a:r>
            <a:r>
              <a:rPr lang="en-US" altLang="zh-CN" sz="2400" dirty="0">
                <a:solidFill>
                  <a:schemeClr val="accent2"/>
                </a:solidFill>
              </a:rPr>
              <a:t> 9 </a:t>
            </a:r>
            <a:r>
              <a:rPr lang="zh-CN" altLang="en-US" sz="2400" dirty="0">
                <a:solidFill>
                  <a:schemeClr val="accent2"/>
                </a:solidFill>
              </a:rPr>
              <a:t>结束的循环变量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chemeClr val="accent2"/>
                </a:solidFill>
              </a:rPr>
              <a:t>m</a:t>
            </a:r>
            <a:r>
              <a:rPr lang="zh-CN" altLang="en-US" sz="2400" dirty="0"/>
              <a:t>，既用于控制循环，也作为被乘数。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对每个被乘数，需要产生它与从</a:t>
            </a:r>
            <a:r>
              <a:rPr lang="en-US" altLang="zh-CN" sz="2400" dirty="0"/>
              <a:t> 1 </a:t>
            </a:r>
            <a:r>
              <a:rPr lang="zh-CN" altLang="en-US" sz="2400" dirty="0"/>
              <a:t>到</a:t>
            </a:r>
            <a:r>
              <a:rPr lang="en-US" altLang="zh-CN" sz="2400" dirty="0"/>
              <a:t> 9 </a:t>
            </a:r>
            <a:r>
              <a:rPr lang="zh-CN" altLang="en-US" sz="2400" dirty="0"/>
              <a:t>的乘数的乘积。使用</a:t>
            </a:r>
            <a:r>
              <a:rPr lang="zh-CN" altLang="en-US" sz="2400" dirty="0">
                <a:solidFill>
                  <a:schemeClr val="accent2"/>
                </a:solidFill>
              </a:rPr>
              <a:t>另一个取值从</a:t>
            </a:r>
            <a:r>
              <a:rPr lang="en-US" altLang="zh-CN" sz="2400" dirty="0">
                <a:solidFill>
                  <a:schemeClr val="accent2"/>
                </a:solidFill>
              </a:rPr>
              <a:t> 1 </a:t>
            </a:r>
            <a:r>
              <a:rPr lang="zh-CN" altLang="en-US" sz="2400" dirty="0">
                <a:solidFill>
                  <a:schemeClr val="accent2"/>
                </a:solidFill>
              </a:rPr>
              <a:t>开始到</a:t>
            </a:r>
            <a:r>
              <a:rPr lang="en-US" altLang="zh-CN" sz="2400" dirty="0">
                <a:solidFill>
                  <a:schemeClr val="accent2"/>
                </a:solidFill>
              </a:rPr>
              <a:t> 9 </a:t>
            </a:r>
            <a:r>
              <a:rPr lang="zh-CN" altLang="en-US" sz="2400" dirty="0">
                <a:solidFill>
                  <a:schemeClr val="accent2"/>
                </a:solidFill>
              </a:rPr>
              <a:t>结束的循环变量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chemeClr val="accent2"/>
                </a:solidFill>
              </a:rPr>
              <a:t>n</a:t>
            </a:r>
            <a:r>
              <a:rPr lang="zh-CN" altLang="en-US" sz="2400" dirty="0"/>
              <a:t>，用于控制循环也作为乘数。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形成了一个两层嵌套的</a:t>
            </a:r>
            <a:r>
              <a:rPr lang="en-US" altLang="zh-CN" sz="2400" dirty="0"/>
              <a:t>for</a:t>
            </a:r>
            <a:r>
              <a:rPr lang="zh-CN" altLang="en-US" sz="2400" dirty="0"/>
              <a:t>循环结构。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41347" name="文本占位符 441346"/>
          <p:cNvSpPr>
            <a:spLocks noGrp="1"/>
          </p:cNvSpPr>
          <p:nvPr>
            <p:ph type="body" idx="1"/>
          </p:nvPr>
        </p:nvSpPr>
        <p:spPr>
          <a:xfrm>
            <a:off x="468630" y="276860"/>
            <a:ext cx="8207375" cy="6104890"/>
          </a:xfrm>
        </p:spPr>
        <p:txBody>
          <a:bodyPr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#include &lt;iostream</a:t>
            </a:r>
            <a:r>
              <a:rPr lang="en-US" altLang="zh-CN" sz="2400">
                <a:solidFill>
                  <a:schemeClr val="folHlink"/>
                </a:solidFill>
              </a:rPr>
              <a:t>&gt;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#include &lt;iomanip</a:t>
            </a:r>
            <a:r>
              <a:rPr lang="en-US" altLang="zh-CN" sz="2400">
                <a:solidFill>
                  <a:schemeClr val="folHlink"/>
                </a:solidFill>
              </a:rPr>
              <a:t>&gt;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using namespace std;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m, n;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 &lt;&lt; "9*9 multiplication table"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hlink"/>
                </a:solidFill>
              </a:rPr>
              <a:t>for (m = 1; m &lt;= 9; m++)</a:t>
            </a:r>
            <a:r>
              <a:rPr lang="en-US" altLang="zh-CN" sz="2400">
                <a:solidFill>
                  <a:schemeClr val="folHlink"/>
                </a:solidFill>
              </a:rPr>
              <a:t>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>
                <a:solidFill>
                  <a:schemeClr val="hlink"/>
                </a:solidFill>
              </a:rPr>
              <a:t>for (n = 1; n &lt;= 9; n++)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    cout</a:t>
            </a:r>
            <a:r>
              <a:rPr lang="en-US" altLang="zh-CN" sz="2400">
                <a:solidFill>
                  <a:schemeClr val="folHlink"/>
                </a:solidFill>
              </a:rPr>
              <a:t> &lt;&lt; m &lt;&lt; "*" &lt;&lt; n &lt;&lt; "=" &lt;&lt; </a:t>
            </a:r>
            <a:r>
              <a:rPr lang="en-US" altLang="zh-CN" sz="2400">
                <a:solidFill>
                  <a:schemeClr val="accent2"/>
                </a:solidFill>
              </a:rPr>
              <a:t>setw(2)</a:t>
            </a:r>
            <a:r>
              <a:rPr lang="en-US" altLang="zh-CN" sz="2400">
                <a:solidFill>
                  <a:schemeClr val="folHlink"/>
                </a:solidFill>
              </a:rPr>
              <a:t> &lt;&lt; m * n &lt;&lt; " 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</a:t>
            </a:r>
            <a:r>
              <a:rPr lang="en-US" altLang="zh-CN" sz="2400" err="1">
                <a:solidFill>
                  <a:schemeClr val="accent2"/>
                </a:solidFill>
              </a:rPr>
              <a:t>cout &lt;&lt; endl</a:t>
            </a:r>
            <a:r>
              <a:rPr lang="en-US" altLang="zh-CN" sz="2400">
                <a:solidFill>
                  <a:schemeClr val="accent2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>
              <a:solidFill>
                <a:schemeClr val="folHlin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8135" y="3199130"/>
            <a:ext cx="3277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也可写为：n &lt;= m;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31820" y="4221480"/>
            <a:ext cx="5532755" cy="1938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9*9 multiplication table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1*1= 1  1*2= 2  1*3= 3  1*4= 4  1*5= 5  1*6= 6  1*7= 7  1*8= 8  1*9= 9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2*1= 2  2*2= 4  2*3= 6  2*4= 8  2*5=10  2*6=12  2*7=14  2*8=16  2*9=18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3*1= 3  3*2= 6  3*3= 9  3*4=12  3*5=15  3*6=18  3*7=21  3*8=24  3*9=27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4*1= 4  4*2= 8  4*3=12  4*4=16  4*5=20  4*6=24  4*7=28  4*8=32  4*9=36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5*1= 5  5*2=10  5*3=15  5*4=20  5*5=25  5*6=30  5*7=35  5*8=40  5*9=45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6*1= 6  6*2=12  6*3=18  6*4=24  6*5=30  6*6=36  6*7=42  6*8=48  6*9=54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7*1= 7  7*2=14  7*3=21  7*4=28  7*5=35  7*6=42  7*7=49  7*8=56  7*9=63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8*1= 8  8*2=16  8*3=24  8*4=32  8*5=40  8*6=48  8*7=56  8*8=64  8*9=72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</a:rPr>
              <a:t>9*1= 9  9*2=18  9*3=27  9*4=36  9*5=45  9*6=54  9*7=63  9*8=72  9*9=81</a:t>
            </a:r>
            <a:endParaRPr lang="zh-CN" altLang="en-US" sz="1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89475" name="文本占位符 489474"/>
          <p:cNvSpPr>
            <a:spLocks noGrp="1"/>
          </p:cNvSpPr>
          <p:nvPr>
            <p:ph type="body" idx="1"/>
          </p:nvPr>
        </p:nvSpPr>
        <p:spPr>
          <a:xfrm>
            <a:off x="468630" y="405130"/>
            <a:ext cx="8207375" cy="621601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/>
              <a:t>【例</a:t>
            </a:r>
            <a:r>
              <a:rPr lang="en-US" altLang="zh-CN" sz="2400" b="1"/>
              <a:t>3-20</a:t>
            </a:r>
            <a:r>
              <a:rPr lang="zh-CN" altLang="en-US" sz="2400" b="1"/>
              <a:t>】 </a:t>
            </a:r>
            <a:r>
              <a:rPr lang="zh-CN" altLang="en-US" sz="2400" dirty="0"/>
              <a:t>两个乒乓球队进行比赛，各出</a:t>
            </a:r>
            <a:r>
              <a:rPr lang="en-US" altLang="zh-CN" sz="2400" dirty="0"/>
              <a:t> 3 </a:t>
            </a:r>
            <a:r>
              <a:rPr lang="zh-CN" altLang="en-US" sz="2400" dirty="0"/>
              <a:t>人。甲队队员为 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 </a:t>
            </a:r>
            <a:r>
              <a:rPr lang="zh-CN" altLang="en-US" sz="2400" dirty="0"/>
              <a:t>和 </a:t>
            </a:r>
            <a:r>
              <a:rPr lang="en-US" altLang="zh-CN" sz="2400" dirty="0"/>
              <a:t>C</a:t>
            </a:r>
            <a:r>
              <a:rPr lang="zh-CN" altLang="en-US" sz="2400" dirty="0"/>
              <a:t>，乙队队员为 </a:t>
            </a:r>
            <a:r>
              <a:rPr lang="en-US" altLang="zh-CN" sz="2400" dirty="0"/>
              <a:t>x</a:t>
            </a:r>
            <a:r>
              <a:rPr lang="zh-CN" altLang="en-US" sz="2400" dirty="0"/>
              <a:t>、</a:t>
            </a:r>
            <a:r>
              <a:rPr lang="en-US" altLang="zh-CN" sz="2400" dirty="0"/>
              <a:t>y </a:t>
            </a:r>
            <a:r>
              <a:rPr lang="zh-CN" altLang="en-US" sz="2400" dirty="0"/>
              <a:t>和 </a:t>
            </a:r>
            <a:r>
              <a:rPr lang="en-US" altLang="zh-CN" sz="2400" dirty="0"/>
              <a:t>z</a:t>
            </a:r>
            <a:r>
              <a:rPr lang="zh-CN" altLang="en-US" sz="2400" dirty="0"/>
              <a:t>。通过抽签决定比赛名单。有人在抽签后（尚未正式公布之前）向队员打听比赛的名单，</a:t>
            </a:r>
            <a:r>
              <a:rPr lang="en-US" altLang="zh-CN" sz="2400" dirty="0"/>
              <a:t>A </a:t>
            </a:r>
            <a:r>
              <a:rPr lang="zh-CN" altLang="en-US" sz="2400" dirty="0"/>
              <a:t>说他不与 </a:t>
            </a:r>
            <a:r>
              <a:rPr lang="en-US" altLang="zh-CN" sz="2400" dirty="0"/>
              <a:t>x </a:t>
            </a:r>
            <a:r>
              <a:rPr lang="zh-CN" altLang="en-US" sz="2400" dirty="0"/>
              <a:t>比赛，</a:t>
            </a:r>
            <a:r>
              <a:rPr lang="en-US" altLang="zh-CN" sz="2400" dirty="0"/>
              <a:t>C </a:t>
            </a:r>
            <a:r>
              <a:rPr lang="zh-CN" altLang="en-US" sz="2400" dirty="0"/>
              <a:t>说他不与 </a:t>
            </a:r>
            <a:r>
              <a:rPr lang="en-US" altLang="zh-CN" sz="2400" dirty="0"/>
              <a:t>x </a:t>
            </a:r>
            <a:r>
              <a:rPr lang="zh-CN" altLang="en-US" sz="2400" dirty="0"/>
              <a:t>和 </a:t>
            </a:r>
            <a:r>
              <a:rPr lang="en-US" altLang="zh-CN" sz="2400" dirty="0"/>
              <a:t>z </a:t>
            </a:r>
            <a:r>
              <a:rPr lang="zh-CN" altLang="en-US" sz="2400" dirty="0"/>
              <a:t>比赛。请编程找出</a:t>
            </a:r>
            <a:r>
              <a:rPr lang="en-US" altLang="zh-CN" sz="2400" dirty="0"/>
              <a:t> 3 </a:t>
            </a:r>
            <a:r>
              <a:rPr lang="zh-CN" altLang="en-US" sz="2400" dirty="0"/>
              <a:t>对赛手的名单。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逻辑推理问题。编程时通过</a:t>
            </a:r>
            <a:r>
              <a:rPr lang="zh-CN" altLang="en-US" sz="2400" dirty="0">
                <a:solidFill>
                  <a:schemeClr val="accent2"/>
                </a:solidFill>
              </a:rPr>
              <a:t>固定某一组队员、让另一队员循环轮换并检测是否满足已知条件</a:t>
            </a:r>
            <a:r>
              <a:rPr lang="zh-CN" altLang="en-US" sz="2400" dirty="0"/>
              <a:t>来解决。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选择固定甲队三个队员的顺序为 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和 </a:t>
            </a:r>
            <a:r>
              <a:rPr lang="en-US" altLang="zh-CN" sz="2400" dirty="0"/>
              <a:t>C</a:t>
            </a:r>
            <a:r>
              <a:rPr lang="zh-CN" altLang="en-US" sz="2400" dirty="0"/>
              <a:t>，然后让乙的队员进行循环轮换。假设 </a:t>
            </a:r>
            <a:r>
              <a:rPr lang="en-US" altLang="zh-CN" sz="2400" dirty="0"/>
              <a:t>i </a:t>
            </a:r>
            <a:r>
              <a:rPr lang="zh-CN" altLang="en-US" sz="2400" dirty="0"/>
              <a:t>是 </a:t>
            </a:r>
            <a:r>
              <a:rPr lang="en-US" altLang="zh-CN" sz="2400" dirty="0"/>
              <a:t>A </a:t>
            </a:r>
            <a:r>
              <a:rPr lang="zh-CN" altLang="en-US" sz="2400" dirty="0"/>
              <a:t>的对手，</a:t>
            </a:r>
            <a:r>
              <a:rPr lang="en-US" altLang="zh-CN" sz="2400" dirty="0"/>
              <a:t>j </a:t>
            </a:r>
            <a:r>
              <a:rPr lang="zh-CN" altLang="en-US" sz="2400" dirty="0"/>
              <a:t>是 </a:t>
            </a:r>
            <a:r>
              <a:rPr lang="en-US" altLang="zh-CN" sz="2400" dirty="0"/>
              <a:t>B </a:t>
            </a:r>
            <a:r>
              <a:rPr lang="zh-CN" altLang="en-US" sz="2400" dirty="0"/>
              <a:t>的对手，</a:t>
            </a:r>
            <a:r>
              <a:rPr lang="en-US" altLang="zh-CN" sz="2400" dirty="0"/>
              <a:t>k </a:t>
            </a:r>
            <a:r>
              <a:rPr lang="zh-CN" altLang="en-US" sz="2400" dirty="0"/>
              <a:t>是 </a:t>
            </a:r>
            <a:r>
              <a:rPr lang="en-US" altLang="zh-CN" sz="2400" dirty="0"/>
              <a:t>C </a:t>
            </a:r>
            <a:r>
              <a:rPr lang="zh-CN" altLang="en-US" sz="2400" dirty="0"/>
              <a:t>的对手，让 </a:t>
            </a:r>
            <a:r>
              <a:rPr lang="en-US" altLang="zh-CN" sz="2400" dirty="0"/>
              <a:t>i</a:t>
            </a:r>
            <a:r>
              <a:rPr lang="zh-CN" altLang="en-US" sz="2400" dirty="0"/>
              <a:t>、</a:t>
            </a:r>
            <a:r>
              <a:rPr lang="en-US" altLang="zh-CN" sz="2400" dirty="0"/>
              <a:t>j </a:t>
            </a:r>
            <a:r>
              <a:rPr lang="zh-CN" altLang="en-US" sz="2400" dirty="0"/>
              <a:t>和 </a:t>
            </a:r>
            <a:r>
              <a:rPr lang="en-US" altLang="zh-CN" sz="2400" dirty="0"/>
              <a:t>k </a:t>
            </a:r>
            <a:r>
              <a:rPr lang="zh-CN" altLang="en-US" sz="2400" dirty="0"/>
              <a:t>控制进行三层循环。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C/C++ </a:t>
            </a:r>
            <a:r>
              <a:rPr lang="zh-CN" altLang="en-US" sz="2400" dirty="0"/>
              <a:t>程序中可以</a:t>
            </a:r>
            <a:r>
              <a:rPr lang="zh-CN" altLang="en-US" sz="2400" dirty="0">
                <a:solidFill>
                  <a:schemeClr val="accent2"/>
                </a:solidFill>
              </a:rPr>
              <a:t>把字符当作取值较小的整数来使用</a:t>
            </a:r>
            <a:r>
              <a:rPr lang="zh-CN" altLang="en-US" sz="2400" dirty="0"/>
              <a:t>，因此可以把 </a:t>
            </a:r>
            <a:r>
              <a:rPr lang="en-US" altLang="zh-CN" sz="2400" dirty="0"/>
              <a:t>i</a:t>
            </a:r>
            <a:r>
              <a:rPr lang="zh-CN" altLang="en-US" sz="2400" dirty="0"/>
              <a:t>、</a:t>
            </a:r>
            <a:r>
              <a:rPr lang="en-US" altLang="zh-CN" sz="2400" dirty="0"/>
              <a:t>j </a:t>
            </a:r>
            <a:r>
              <a:rPr lang="zh-CN" altLang="en-US" sz="2400" dirty="0"/>
              <a:t>和 </a:t>
            </a:r>
            <a:r>
              <a:rPr lang="en-US" altLang="zh-CN" sz="2400" dirty="0"/>
              <a:t>k </a:t>
            </a:r>
            <a:r>
              <a:rPr lang="zh-CN" altLang="en-US" sz="2400" dirty="0"/>
              <a:t>直接对三个连续的字符 </a:t>
            </a:r>
            <a:r>
              <a:rPr lang="en-US" altLang="zh-CN" sz="2400" dirty="0"/>
              <a:t>'x'</a:t>
            </a:r>
            <a:r>
              <a:rPr lang="zh-CN" altLang="en-US" sz="2400" dirty="0"/>
              <a:t>、</a:t>
            </a:r>
            <a:r>
              <a:rPr lang="en-US" altLang="zh-CN" sz="2400" dirty="0"/>
              <a:t>'y' </a:t>
            </a:r>
            <a:r>
              <a:rPr lang="zh-CN" altLang="en-US" sz="2400" dirty="0"/>
              <a:t>和 </a:t>
            </a:r>
            <a:r>
              <a:rPr lang="en-US" altLang="zh-CN" sz="2400" dirty="0"/>
              <a:t>'z' </a:t>
            </a:r>
            <a:r>
              <a:rPr lang="zh-CN" altLang="en-US" sz="2400" dirty="0"/>
              <a:t>取值进行循环。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对于这三个变量的每一种取值情况进行检测时，要求 </a:t>
            </a:r>
            <a:r>
              <a:rPr lang="en-US" altLang="zh-CN" sz="2400" dirty="0"/>
              <a:t>i</a:t>
            </a:r>
            <a:r>
              <a:rPr lang="zh-CN" altLang="en-US" sz="2400" dirty="0"/>
              <a:t>、</a:t>
            </a:r>
            <a:r>
              <a:rPr lang="en-US" altLang="zh-CN" sz="2400" dirty="0"/>
              <a:t>j </a:t>
            </a:r>
            <a:r>
              <a:rPr lang="zh-CN" altLang="en-US" sz="2400" dirty="0"/>
              <a:t>和 </a:t>
            </a:r>
            <a:r>
              <a:rPr lang="en-US" altLang="zh-CN" sz="2400" dirty="0"/>
              <a:t>k </a:t>
            </a:r>
            <a:r>
              <a:rPr lang="zh-CN" altLang="en-US" sz="2400" dirty="0"/>
              <a:t>互不相等，还要满足题目条件 </a:t>
            </a:r>
            <a:r>
              <a:rPr lang="en-US" altLang="zh-CN" sz="2400" dirty="0"/>
              <a:t>i != 'x'</a:t>
            </a:r>
            <a:r>
              <a:rPr lang="zh-CN" altLang="en-US" sz="2400" dirty="0"/>
              <a:t>、</a:t>
            </a:r>
            <a:r>
              <a:rPr lang="en-US" altLang="zh-CN" sz="2400" dirty="0"/>
              <a:t>k !=  'x' </a:t>
            </a:r>
            <a:r>
              <a:rPr lang="zh-CN" altLang="en-US" sz="2400" dirty="0"/>
              <a:t>和 </a:t>
            </a:r>
            <a:r>
              <a:rPr lang="en-US" altLang="zh-CN" sz="2400" dirty="0"/>
              <a:t>k != 'z'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90499" name="文本占位符 49049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char i, j, k; //i </a:t>
            </a:r>
            <a:r>
              <a:rPr lang="zh-CN" altLang="en-US" sz="2400" dirty="0">
                <a:solidFill>
                  <a:schemeClr val="folHlink"/>
                </a:solidFill>
              </a:rPr>
              <a:t>是</a:t>
            </a:r>
            <a:r>
              <a:rPr lang="en-US" altLang="zh-CN" sz="2400" dirty="0">
                <a:solidFill>
                  <a:schemeClr val="folHlink"/>
                </a:solidFill>
              </a:rPr>
              <a:t> A </a:t>
            </a:r>
            <a:r>
              <a:rPr lang="zh-CN" altLang="en-US" sz="2400" dirty="0">
                <a:solidFill>
                  <a:schemeClr val="folHlink"/>
                </a:solidFill>
              </a:rPr>
              <a:t>的对手，</a:t>
            </a:r>
            <a:r>
              <a:rPr lang="en-US" altLang="zh-CN" sz="2400" dirty="0">
                <a:solidFill>
                  <a:schemeClr val="folHlink"/>
                </a:solidFill>
              </a:rPr>
              <a:t>j </a:t>
            </a:r>
            <a:r>
              <a:rPr lang="zh-CN" altLang="en-US" sz="2400" dirty="0">
                <a:solidFill>
                  <a:schemeClr val="folHlink"/>
                </a:solidFill>
              </a:rPr>
              <a:t>是</a:t>
            </a:r>
            <a:r>
              <a:rPr lang="en-US" altLang="zh-CN" sz="2400" dirty="0">
                <a:solidFill>
                  <a:schemeClr val="folHlink"/>
                </a:solidFill>
              </a:rPr>
              <a:t> B </a:t>
            </a:r>
            <a:r>
              <a:rPr lang="zh-CN" altLang="en-US" sz="2400" dirty="0">
                <a:solidFill>
                  <a:schemeClr val="folHlink"/>
                </a:solidFill>
              </a:rPr>
              <a:t>的对手，</a:t>
            </a:r>
            <a:r>
              <a:rPr lang="en-US" altLang="zh-CN" sz="2400" dirty="0">
                <a:solidFill>
                  <a:schemeClr val="folHlink"/>
                </a:solidFill>
              </a:rPr>
              <a:t>k </a:t>
            </a:r>
            <a:r>
              <a:rPr lang="zh-CN" altLang="en-US" sz="2400" dirty="0">
                <a:solidFill>
                  <a:schemeClr val="folHlink"/>
                </a:solidFill>
              </a:rPr>
              <a:t>是</a:t>
            </a:r>
            <a:r>
              <a:rPr lang="en-US" altLang="zh-CN" sz="2400" dirty="0">
                <a:solidFill>
                  <a:schemeClr val="folHlink"/>
                </a:solidFill>
              </a:rPr>
              <a:t> C </a:t>
            </a:r>
            <a:r>
              <a:rPr lang="zh-CN" altLang="en-US" sz="2400" dirty="0">
                <a:solidFill>
                  <a:schemeClr val="folHlink"/>
                </a:solidFill>
              </a:rPr>
              <a:t>的对手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for (i = 'x'; i &lt;= 'z'; i++)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for (j = 'x'; j &lt;= 'z'; j++)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    for (k = 'x'; k &lt;= 'z'; k++)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        if (</a:t>
            </a:r>
            <a:r>
              <a:rPr lang="en-US" altLang="zh-CN" sz="2400">
                <a:solidFill>
                  <a:schemeClr val="accent2"/>
                </a:solidFill>
              </a:rPr>
              <a:t>i != j</a:t>
            </a:r>
            <a:r>
              <a:rPr lang="en-US" altLang="zh-CN" sz="2400">
                <a:solidFill>
                  <a:schemeClr val="folHlink"/>
                </a:solidFill>
              </a:rPr>
              <a:t> &amp;&amp; </a:t>
            </a:r>
            <a:r>
              <a:rPr lang="en-US" altLang="zh-CN" sz="2400">
                <a:solidFill>
                  <a:schemeClr val="accent2"/>
                </a:solidFill>
              </a:rPr>
              <a:t>i != k</a:t>
            </a:r>
            <a:r>
              <a:rPr lang="en-US" altLang="zh-CN" sz="2400">
                <a:solidFill>
                  <a:schemeClr val="folHlink"/>
                </a:solidFill>
              </a:rPr>
              <a:t> &amp;&amp; </a:t>
            </a:r>
            <a:r>
              <a:rPr lang="en-US" altLang="zh-CN" sz="2400">
                <a:solidFill>
                  <a:schemeClr val="accent2"/>
                </a:solidFill>
              </a:rPr>
              <a:t>j != k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                &amp;&amp; </a:t>
            </a:r>
            <a:r>
              <a:rPr lang="en-US" altLang="zh-CN" sz="2400">
                <a:solidFill>
                  <a:schemeClr val="accent2"/>
                </a:solidFill>
              </a:rPr>
              <a:t>i != 'x'</a:t>
            </a:r>
            <a:r>
              <a:rPr lang="en-US" altLang="zh-CN" sz="2400">
                <a:solidFill>
                  <a:schemeClr val="folHlink"/>
                </a:solidFill>
              </a:rPr>
              <a:t> &amp;&amp; </a:t>
            </a:r>
            <a:r>
              <a:rPr lang="en-US" altLang="zh-CN" sz="2400">
                <a:solidFill>
                  <a:schemeClr val="accent2"/>
                </a:solidFill>
              </a:rPr>
              <a:t>k != 'x'</a:t>
            </a:r>
            <a:r>
              <a:rPr lang="en-US" altLang="zh-CN" sz="2400">
                <a:solidFill>
                  <a:schemeClr val="folHlink"/>
                </a:solidFill>
              </a:rPr>
              <a:t> &amp;&amp; </a:t>
            </a:r>
            <a:r>
              <a:rPr lang="en-US" altLang="zh-CN" sz="2400">
                <a:solidFill>
                  <a:schemeClr val="accent2"/>
                </a:solidFill>
              </a:rPr>
              <a:t>k != 'z'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            cout &lt;&lt; "A -- " &lt;&lt; i &lt;&lt; "\nB</a:t>
            </a:r>
            <a:r>
              <a:rPr lang="en-US" altLang="zh-CN" sz="2400">
                <a:solidFill>
                  <a:schemeClr val="folHlink"/>
                </a:solidFill>
              </a:rPr>
              <a:t> -- " &lt;&lt; j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                &lt;&lt; "\nC -- " &lt;&lt; k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9655" y="188595"/>
            <a:ext cx="3517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A -- i     x y z 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B -- j              x y z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/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C -- k                       x y z 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2611" name="文本占位符 452610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07375" cy="5689600"/>
          </a:xfrm>
        </p:spPr>
        <p:txBody>
          <a:bodyPr/>
          <a:p>
            <a:r>
              <a:rPr lang="zh-CN" altLang="en-US" sz="2400" dirty="0"/>
              <a:t>上面介绍了全部三种循环结构，程序中需要描述重复性计算时，可以根据情况选择使用。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while </a:t>
            </a:r>
            <a:r>
              <a:rPr lang="zh-CN" altLang="en-US" sz="2400" dirty="0"/>
              <a:t>和 </a:t>
            </a:r>
            <a:r>
              <a:rPr lang="en-US" altLang="zh-CN" sz="2400" dirty="0"/>
              <a:t>do-while </a:t>
            </a:r>
            <a:r>
              <a:rPr lang="zh-CN" altLang="en-US" sz="2400" dirty="0"/>
              <a:t>循环结构比 </a:t>
            </a:r>
            <a:r>
              <a:rPr lang="en-US" altLang="zh-CN" sz="2400" dirty="0"/>
              <a:t>for </a:t>
            </a:r>
            <a:r>
              <a:rPr lang="zh-CN" altLang="en-US" sz="2400" dirty="0"/>
              <a:t>结构要简单。两者之中， </a:t>
            </a:r>
            <a:r>
              <a:rPr lang="en-US" altLang="zh-CN" sz="2400" dirty="0"/>
              <a:t>while </a:t>
            </a:r>
            <a:r>
              <a:rPr lang="zh-CN" altLang="en-US" sz="2400" dirty="0"/>
              <a:t>循环用得较多。</a:t>
            </a:r>
            <a:endParaRPr lang="zh-CN" altLang="en-US" sz="2400" dirty="0"/>
          </a:p>
          <a:p>
            <a:r>
              <a:rPr lang="en-US" altLang="zh-CN" sz="2400" dirty="0"/>
              <a:t>for </a:t>
            </a:r>
            <a:r>
              <a:rPr lang="zh-CN" altLang="en-US" sz="2400" dirty="0"/>
              <a:t>语句的功能更紧凑、强大，实际覆盖了</a:t>
            </a:r>
            <a:r>
              <a:rPr lang="en-US" altLang="zh-CN" sz="2400" dirty="0"/>
              <a:t>while</a:t>
            </a:r>
            <a:r>
              <a:rPr lang="zh-CN" altLang="en-US" sz="2400" dirty="0"/>
              <a:t>的功能。</a:t>
            </a:r>
            <a:r>
              <a:rPr lang="en-US" altLang="zh-CN" sz="2400" dirty="0"/>
              <a:t>for </a:t>
            </a:r>
            <a:r>
              <a:rPr lang="zh-CN" altLang="en-US" sz="2400" dirty="0"/>
              <a:t>循环的结构比较复杂，成分多，但它的设计确实反映了循环的典型特征，也很常用。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en-US" altLang="zh-CN" sz="2400" dirty="0"/>
              <a:t>for </a:t>
            </a:r>
            <a:r>
              <a:rPr lang="zh-CN" altLang="en-US" sz="2400" dirty="0"/>
              <a:t>语句执行的循环次数 不 是事先确定的。循环初始值、循环条件、变量更新操作都影响 </a:t>
            </a:r>
            <a:r>
              <a:rPr lang="en-US" altLang="zh-CN" sz="2400" dirty="0"/>
              <a:t>for </a:t>
            </a:r>
            <a:r>
              <a:rPr lang="zh-CN" altLang="en-US" sz="2400" dirty="0"/>
              <a:t>语句的循环次数</a:t>
            </a:r>
            <a:endParaRPr lang="zh-CN" altLang="en-US" sz="2400" dirty="0"/>
          </a:p>
          <a:p>
            <a:r>
              <a:rPr lang="zh-CN" altLang="en-US" sz="2400" dirty="0"/>
              <a:t>各种控制结构都可以相互嵌套使用，写出更复杂的程序，解决更复杂的计算问题。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2706" name="文本框 72705"/>
          <p:cNvSpPr txBox="1"/>
          <p:nvPr/>
        </p:nvSpPr>
        <p:spPr>
          <a:xfrm>
            <a:off x="332105" y="260985"/>
            <a:ext cx="8610600" cy="25228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200" b="1" u="sng" dirty="0">
                <a:solidFill>
                  <a:schemeClr val="accent2"/>
                </a:solidFill>
                <a:latin typeface="Cambria" panose="02040503050406030204" pitchFamily="18" charset="0"/>
              </a:rPr>
              <a:t>3.6.1  </a:t>
            </a:r>
            <a:r>
              <a:rPr lang="zh-CN" altLang="en-US" sz="3200" b="1" u="sng" dirty="0">
                <a:solidFill>
                  <a:schemeClr val="accent2"/>
                </a:solidFill>
                <a:latin typeface="Cambria" panose="02040503050406030204" pitchFamily="18" charset="0"/>
              </a:rPr>
              <a:t>条件语句：</a:t>
            </a:r>
            <a:r>
              <a:rPr lang="en-US" altLang="zh-CN" sz="3200" b="1" u="sng" dirty="0">
                <a:solidFill>
                  <a:schemeClr val="accent2"/>
                </a:solidFill>
                <a:latin typeface="Cambria" panose="02040503050406030204" pitchFamily="18" charset="0"/>
              </a:rPr>
              <a:t>if </a:t>
            </a:r>
            <a:r>
              <a:rPr lang="zh-CN" altLang="en-US" sz="3200" b="1" u="sng" dirty="0">
                <a:solidFill>
                  <a:schemeClr val="accent2"/>
                </a:solidFill>
                <a:latin typeface="Cambria" panose="02040503050406030204" pitchFamily="18" charset="0"/>
              </a:rPr>
              <a:t>语句</a:t>
            </a:r>
            <a:endParaRPr lang="zh-CN" altLang="en-US" sz="3200" b="1" u="sng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根据条件判断决定操作是否执行</a:t>
            </a:r>
            <a:r>
              <a:rPr lang="en-US" altLang="zh-CN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/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选择执行</a:t>
            </a:r>
            <a:r>
              <a:rPr lang="zh-CN" altLang="en-US" sz="2800" b="1" dirty="0">
                <a:latin typeface="Cambria" panose="02040503050406030204" pitchFamily="18" charset="0"/>
              </a:rPr>
              <a:t>。</a:t>
            </a:r>
            <a:endParaRPr lang="zh-CN" altLang="en-US" sz="2800" b="1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b="1" dirty="0">
                <a:sym typeface="+mn-ea"/>
              </a:rPr>
              <a:t>形式</a:t>
            </a:r>
            <a:r>
              <a:rPr lang="en-US" altLang="zh-CN" sz="2800" b="1" dirty="0">
                <a:sym typeface="+mn-ea"/>
              </a:rPr>
              <a:t>①</a:t>
            </a:r>
            <a:r>
              <a:rPr lang="zh-CN" altLang="en-US" sz="2800" b="1" dirty="0">
                <a:sym typeface="+mn-ea"/>
              </a:rPr>
              <a:t>：</a:t>
            </a:r>
            <a:endParaRPr lang="zh-CN" altLang="en-US" sz="2800" b="1" dirty="0">
              <a:latin typeface="Cambria" panose="02040503050406030204" pitchFamily="18" charset="0"/>
              <a:sym typeface="+mn-ea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b="1" dirty="0">
                <a:sym typeface="+mn-ea"/>
              </a:rPr>
              <a:t>形式</a:t>
            </a:r>
            <a:r>
              <a:rPr lang="en-US" altLang="zh-CN" sz="2800" b="1" dirty="0">
                <a:sym typeface="+mn-ea"/>
              </a:rPr>
              <a:t>②</a:t>
            </a:r>
            <a:r>
              <a:rPr lang="zh-CN" altLang="en-US" sz="2800" b="1" dirty="0">
                <a:sym typeface="+mn-ea"/>
              </a:rPr>
              <a:t>：</a:t>
            </a:r>
            <a:endParaRPr lang="zh-CN" altLang="en-US" sz="2800" b="1" dirty="0">
              <a:latin typeface="Cambria" panose="02040503050406030204" pitchFamily="18" charset="0"/>
            </a:endParaRPr>
          </a:p>
        </p:txBody>
      </p:sp>
      <p:sp>
        <p:nvSpPr>
          <p:cNvPr id="72707" name="文本框 72706"/>
          <p:cNvSpPr txBox="1"/>
          <p:nvPr/>
        </p:nvSpPr>
        <p:spPr>
          <a:xfrm>
            <a:off x="265430" y="3550603"/>
            <a:ext cx="8591550" cy="16303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zh-CN" altLang="en-US" sz="2800" b="1" dirty="0">
                <a:latin typeface="Cambria" panose="02040503050406030204" pitchFamily="18" charset="0"/>
              </a:rPr>
              <a:t>语义：</a:t>
            </a:r>
            <a:endParaRPr lang="zh-CN" altLang="en-US" sz="2800" b="1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①</a:t>
            </a:r>
            <a:r>
              <a:rPr lang="zh-CN" altLang="en-US" sz="2800" b="1" dirty="0">
                <a:latin typeface="Cambria" panose="02040503050406030204" pitchFamily="18" charset="0"/>
              </a:rPr>
              <a:t>求值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条件</a:t>
            </a:r>
            <a:r>
              <a:rPr lang="zh-CN" altLang="en-US" sz="2800" b="1" dirty="0">
                <a:latin typeface="Cambria" panose="02040503050406030204" pitchFamily="18" charset="0"/>
              </a:rPr>
              <a:t>，条件成立时执行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zh-CN" altLang="en-US" sz="2800" b="1" dirty="0">
                <a:latin typeface="Cambria" panose="02040503050406030204" pitchFamily="18" charset="0"/>
              </a:rPr>
              <a:t>；</a:t>
            </a:r>
            <a:endParaRPr lang="zh-CN" altLang="en-US" sz="2000" b="1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②</a:t>
            </a:r>
            <a:r>
              <a:rPr lang="zh-CN" altLang="en-US" sz="2800" b="1" dirty="0">
                <a:latin typeface="Cambria" panose="02040503050406030204" pitchFamily="18" charset="0"/>
              </a:rPr>
              <a:t>求值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条件</a:t>
            </a:r>
            <a:r>
              <a:rPr lang="zh-CN" altLang="en-US" sz="2800" b="1" dirty="0">
                <a:latin typeface="Cambria" panose="02040503050406030204" pitchFamily="18" charset="0"/>
              </a:rPr>
              <a:t>，条件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成立</a:t>
            </a:r>
            <a:r>
              <a:rPr lang="zh-CN" altLang="en-US" sz="2800" b="1" dirty="0">
                <a:latin typeface="Cambria" panose="02040503050406030204" pitchFamily="18" charset="0"/>
              </a:rPr>
              <a:t>时执行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sz="2800" b="1">
                <a:solidFill>
                  <a:schemeClr val="hlink"/>
                </a:solidFill>
                <a:latin typeface="Cambria" panose="02040503050406030204" pitchFamily="18" charset="0"/>
              </a:rPr>
              <a:t>1</a:t>
            </a:r>
            <a:r>
              <a:rPr lang="zh-CN" altLang="en-US" sz="2800" b="1" dirty="0">
                <a:latin typeface="Cambria" panose="02040503050406030204" pitchFamily="18" charset="0"/>
              </a:rPr>
              <a:t>；否则执行</a:t>
            </a:r>
            <a:r>
              <a:rPr lang="zh-CN" altLang="en-US" sz="2800" b="1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sz="2800" b="1">
                <a:solidFill>
                  <a:schemeClr val="hlink"/>
                </a:solidFill>
                <a:latin typeface="Cambria" panose="02040503050406030204" pitchFamily="18" charset="0"/>
              </a:rPr>
              <a:t>2</a:t>
            </a:r>
            <a:endParaRPr lang="en-US" altLang="zh-CN" sz="2800" b="1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00250" y="2281555"/>
            <a:ext cx="5627370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if (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条件</a:t>
            </a: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) 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语句</a:t>
            </a:r>
            <a:r>
              <a:rPr lang="en-US" altLang="zh-CN" sz="3200" b="1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 else 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语句</a:t>
            </a:r>
            <a:r>
              <a:rPr lang="en-US" altLang="zh-CN" sz="3200" b="1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2</a:t>
            </a:r>
            <a:endParaRPr lang="en-US" altLang="zh-CN" sz="3200" b="1">
              <a:solidFill>
                <a:schemeClr val="hlink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00250" y="1553845"/>
            <a:ext cx="5627370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if (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条件</a:t>
            </a: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) 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语句</a:t>
            </a:r>
            <a:endParaRPr lang="zh-CN" altLang="en-US" sz="3200" b="1" dirty="0">
              <a:solidFill>
                <a:schemeClr val="hlink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74900" y="3090545"/>
            <a:ext cx="53860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Cambria" panose="02040503050406030204" pitchFamily="18" charset="0"/>
                <a:sym typeface="+mn-ea"/>
              </a:rPr>
              <a:t>表达式，其值作为控制执行的逻辑值。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595880" y="1557020"/>
            <a:ext cx="840740" cy="1308100"/>
          </a:xfrm>
          <a:prstGeom prst="round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2843530" y="2924810"/>
            <a:ext cx="360045" cy="215900"/>
          </a:xfrm>
          <a:prstGeom prst="downArrow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3637" name="标题 45363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3.7.4 </a:t>
            </a:r>
            <a:r>
              <a:rPr lang="zh-CN" altLang="en-US" dirty="0"/>
              <a:t>与循环有关的控制语句</a:t>
            </a:r>
            <a:endParaRPr lang="zh-CN" altLang="en-US" dirty="0"/>
          </a:p>
        </p:txBody>
      </p:sp>
      <p:sp>
        <p:nvSpPr>
          <p:cNvPr id="453635" name="文本占位符 453634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 algn="just">
              <a:lnSpc>
                <a:spcPct val="100000"/>
              </a:lnSpc>
              <a:buNone/>
            </a:pPr>
            <a:r>
              <a:rPr lang="zh-CN" altLang="en-US" dirty="0"/>
              <a:t>一、利用</a:t>
            </a:r>
            <a:r>
              <a:rPr lang="zh-CN" altLang="en-US" dirty="0">
                <a:solidFill>
                  <a:srgbClr val="FF0000"/>
                </a:solidFill>
              </a:rPr>
              <a:t>标志变量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break </a:t>
            </a:r>
            <a:r>
              <a:rPr lang="zh-CN" altLang="en-US" dirty="0">
                <a:solidFill>
                  <a:srgbClr val="FF0000"/>
                </a:solidFill>
              </a:rPr>
              <a:t>语句</a:t>
            </a:r>
            <a:r>
              <a:rPr lang="zh-CN" altLang="en-US" dirty="0"/>
              <a:t>退出循环</a:t>
            </a:r>
            <a:endParaRPr lang="zh-CN" altLang="en-US" dirty="0"/>
          </a:p>
          <a:p>
            <a:pPr marL="0" indent="0" algn="just">
              <a:lnSpc>
                <a:spcPct val="10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【例</a:t>
            </a:r>
            <a:r>
              <a:rPr lang="en-US" altLang="zh-CN" sz="2400" dirty="0"/>
              <a:t>3-21</a:t>
            </a:r>
            <a:r>
              <a:rPr lang="zh-CN" altLang="en-US" sz="2400" dirty="0"/>
              <a:t>】假定希望写一个程序，它从键盘接受一个正整数，判断其是否为质数并输出结果。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判断一个数（例如 </a:t>
            </a:r>
            <a:r>
              <a:rPr lang="en-US" altLang="zh-CN" sz="2400" dirty="0"/>
              <a:t>n</a:t>
            </a:r>
            <a:r>
              <a:rPr lang="zh-CN" altLang="en-US" sz="2400" dirty="0"/>
              <a:t>）是否质数，最直接而简单的方法，是设法确定它</a:t>
            </a:r>
            <a:r>
              <a:rPr lang="zh-CN" altLang="en-US" sz="2400" dirty="0">
                <a:solidFill>
                  <a:schemeClr val="accent2"/>
                </a:solidFill>
              </a:rPr>
              <a:t>有无真因子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整数 </a:t>
            </a:r>
            <a:r>
              <a:rPr lang="en-US" altLang="zh-CN" sz="2400" dirty="0"/>
              <a:t>k </a:t>
            </a:r>
            <a:r>
              <a:rPr lang="zh-CN" altLang="en-US" sz="2400" dirty="0"/>
              <a:t>整除 </a:t>
            </a:r>
            <a:r>
              <a:rPr lang="en-US" altLang="zh-CN" sz="2400" dirty="0"/>
              <a:t>n </a:t>
            </a:r>
            <a:r>
              <a:rPr lang="zh-CN" altLang="en-US" sz="2400" dirty="0"/>
              <a:t>可以用条件 </a:t>
            </a:r>
            <a:r>
              <a:rPr lang="en-US" altLang="zh-CN" sz="2400" dirty="0"/>
              <a:t>(n % k == 0) </a:t>
            </a:r>
            <a:r>
              <a:rPr lang="zh-CN" altLang="en-US" sz="2400" dirty="0"/>
              <a:t>描述，如果 </a:t>
            </a:r>
            <a:r>
              <a:rPr lang="en-US" altLang="zh-CN" sz="2400" dirty="0"/>
              <a:t>k &lt; n </a:t>
            </a:r>
            <a:r>
              <a:rPr lang="zh-CN" altLang="en-US" sz="2400" dirty="0"/>
              <a:t>而且 </a:t>
            </a:r>
            <a:r>
              <a:rPr lang="en-US" altLang="zh-CN" sz="2400" dirty="0"/>
              <a:t>k </a:t>
            </a:r>
            <a:r>
              <a:rPr lang="zh-CN" altLang="en-US" sz="2400" dirty="0"/>
              <a:t>不是</a:t>
            </a:r>
            <a:r>
              <a:rPr lang="en-US" altLang="zh-CN" sz="2400" dirty="0"/>
              <a:t>1</a:t>
            </a:r>
            <a:r>
              <a:rPr lang="zh-CN" altLang="en-US" sz="2400" dirty="0"/>
              <a:t>，那它就是 </a:t>
            </a:r>
            <a:r>
              <a:rPr lang="en-US" altLang="zh-CN" sz="2400" dirty="0"/>
              <a:t>n </a:t>
            </a:r>
            <a:r>
              <a:rPr lang="zh-CN" altLang="en-US" sz="2400" dirty="0"/>
              <a:t>的真因子。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一种检查质数的简单方法：令变量 </a:t>
            </a:r>
            <a:r>
              <a:rPr lang="en-US" altLang="zh-CN" sz="2400" dirty="0"/>
              <a:t>k </a:t>
            </a:r>
            <a:r>
              <a:rPr lang="zh-CN" altLang="en-US" sz="2400" dirty="0"/>
              <a:t>由 </a:t>
            </a:r>
            <a:r>
              <a:rPr lang="en-US" altLang="zh-CN" sz="2400" dirty="0"/>
              <a:t>2 </a:t>
            </a:r>
            <a:r>
              <a:rPr lang="zh-CN" altLang="en-US" sz="2400" dirty="0"/>
              <a:t>开始递增取值，一个个试除 </a:t>
            </a:r>
            <a:r>
              <a:rPr lang="en-US" altLang="zh-CN" sz="2400" dirty="0"/>
              <a:t>n</a:t>
            </a:r>
            <a:r>
              <a:rPr lang="zh-CN" altLang="en-US" sz="2400" dirty="0"/>
              <a:t>，直至完成判断。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整个工作可以通过一个循环完成，如果循环中找到 </a:t>
            </a:r>
            <a:r>
              <a:rPr lang="en-US" altLang="zh-CN" sz="2400" dirty="0"/>
              <a:t>n </a:t>
            </a:r>
            <a:r>
              <a:rPr lang="zh-CN" altLang="en-US" sz="2400" dirty="0"/>
              <a:t>的真因子，就可以确定 </a:t>
            </a:r>
            <a:r>
              <a:rPr lang="en-US" altLang="zh-CN" sz="2400" dirty="0"/>
              <a:t>n </a:t>
            </a:r>
            <a:r>
              <a:rPr lang="zh-CN" altLang="en-US" sz="2400" dirty="0"/>
              <a:t>不是质数；如果直到循环结束也没找到真因子，</a:t>
            </a:r>
            <a:r>
              <a:rPr lang="en-US" altLang="zh-CN" sz="2400" dirty="0"/>
              <a:t>n </a:t>
            </a:r>
            <a:r>
              <a:rPr lang="zh-CN" altLang="en-US" sz="2400" dirty="0"/>
              <a:t>就是质数。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61827" name="文本占位符 461826"/>
          <p:cNvSpPr>
            <a:spLocks noGrp="1"/>
          </p:cNvSpPr>
          <p:nvPr>
            <p:ph type="body" idx="1"/>
          </p:nvPr>
        </p:nvSpPr>
        <p:spPr>
          <a:xfrm>
            <a:off x="468313" y="333375"/>
            <a:ext cx="8207375" cy="6335713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循环结束后需要知道是否找到过真因子。一种可行方法是引进一个</a:t>
            </a:r>
            <a:r>
              <a:rPr lang="en-US" altLang="zh-CN" sz="2400" err="1"/>
              <a:t>bool</a:t>
            </a:r>
            <a:r>
              <a:rPr lang="zh-CN" altLang="en-US" sz="2400" dirty="0"/>
              <a:t>类型的变量 </a:t>
            </a:r>
            <a:r>
              <a:rPr lang="en-US" altLang="zh-CN" sz="2400">
                <a:solidFill>
                  <a:schemeClr val="hlink"/>
                </a:solidFill>
              </a:rPr>
              <a:t>found</a:t>
            </a:r>
            <a:r>
              <a:rPr lang="zh-CN" altLang="en-US" sz="2400" dirty="0"/>
              <a:t>。</a:t>
            </a:r>
            <a:r>
              <a:rPr lang="en-US" altLang="zh-CN" sz="2400" dirty="0"/>
              <a:t>false</a:t>
            </a:r>
            <a:r>
              <a:rPr lang="zh-CN" altLang="en-US" sz="2400" dirty="0"/>
              <a:t>表示未发现真因子，发现真因子给它赋值</a:t>
            </a:r>
            <a:r>
              <a:rPr lang="en-US" altLang="zh-CN" sz="2400" err="1"/>
              <a:t>true</a:t>
            </a:r>
            <a:r>
              <a:rPr lang="zh-CN" altLang="en-US" sz="2400" dirty="0"/>
              <a:t>。循环初始时应该置为 </a:t>
            </a:r>
            <a:r>
              <a:rPr lang="en-US" altLang="zh-CN" sz="2400" dirty="0"/>
              <a:t>false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n, k;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hlink"/>
                </a:solidFill>
              </a:rPr>
              <a:t>bool</a:t>
            </a:r>
            <a:r>
              <a:rPr lang="en-US" altLang="zh-CN" sz="2400">
                <a:solidFill>
                  <a:schemeClr val="hlink"/>
                </a:solidFill>
              </a:rPr>
              <a:t> found;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>
                <a:solidFill>
                  <a:schemeClr val="folHlink"/>
                </a:solidFill>
              </a:rPr>
              <a:t> &lt;&lt; "please input a positive integer: 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cin</a:t>
            </a:r>
            <a:r>
              <a:rPr lang="en-US" altLang="zh-CN" sz="2400">
                <a:solidFill>
                  <a:schemeClr val="folHlink"/>
                </a:solidFill>
              </a:rPr>
              <a:t> &gt;&gt; 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</a:t>
            </a:r>
            <a:r>
              <a:rPr lang="en-US" altLang="zh-CN" sz="2400">
                <a:solidFill>
                  <a:schemeClr val="hlink"/>
                </a:solidFill>
              </a:rPr>
              <a:t>found = false</a:t>
            </a:r>
            <a:r>
              <a:rPr lang="en-US" altLang="zh-CN" sz="2400">
                <a:solidFill>
                  <a:schemeClr val="folHlink"/>
                </a:solidFill>
              </a:rPr>
              <a:t>, k = 2; </a:t>
            </a:r>
            <a:r>
              <a:rPr lang="en-US" altLang="zh-CN" sz="2400">
                <a:solidFill>
                  <a:schemeClr val="hlink"/>
                </a:solidFill>
              </a:rPr>
              <a:t>k &lt; n</a:t>
            </a:r>
            <a:r>
              <a:rPr lang="en-US" altLang="zh-CN" sz="2400">
                <a:solidFill>
                  <a:schemeClr val="folHlink"/>
                </a:solidFill>
              </a:rPr>
              <a:t>; k++)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if (n % k == 0)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    </a:t>
            </a:r>
            <a:r>
              <a:rPr lang="en-US" altLang="zh-CN" sz="2400">
                <a:solidFill>
                  <a:schemeClr val="hlink"/>
                </a:solidFill>
              </a:rPr>
              <a:t>found = true;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if (found) 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n &lt;&lt; " </a:t>
            </a:r>
            <a:r>
              <a:rPr lang="zh-CN" altLang="en-US" sz="2400" dirty="0">
                <a:solidFill>
                  <a:schemeClr val="folHlink"/>
                </a:solidFill>
              </a:rPr>
              <a:t>不是质数</a:t>
            </a:r>
            <a:r>
              <a:rPr lang="en-US" altLang="zh-CN" sz="2400" err="1">
                <a:solidFill>
                  <a:schemeClr val="folHlink"/>
                </a:solidFill>
              </a:rPr>
              <a:t>"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else 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n &lt;&lt; " </a:t>
            </a:r>
            <a:r>
              <a:rPr lang="zh-CN" altLang="en-US" sz="2400" dirty="0">
                <a:solidFill>
                  <a:schemeClr val="folHlink"/>
                </a:solidFill>
              </a:rPr>
              <a:t>是质数</a:t>
            </a:r>
            <a:r>
              <a:rPr lang="en-US" altLang="zh-CN" sz="2400" err="1">
                <a:solidFill>
                  <a:schemeClr val="folHlink"/>
                </a:solidFill>
              </a:rPr>
              <a:t>" 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/>
            <a:endParaRPr lang="en-US" altLang="zh-CN" sz="2000" dirty="0">
              <a:solidFill>
                <a:schemeClr val="folHlink"/>
              </a:solidFill>
            </a:endParaRPr>
          </a:p>
        </p:txBody>
      </p:sp>
      <p:grpSp>
        <p:nvGrpSpPr>
          <p:cNvPr id="461831" name="组合 461830"/>
          <p:cNvGrpSpPr/>
          <p:nvPr/>
        </p:nvGrpSpPr>
        <p:grpSpPr>
          <a:xfrm>
            <a:off x="3916363" y="3213100"/>
            <a:ext cx="5048250" cy="1333500"/>
            <a:chOff x="2467" y="2024"/>
            <a:chExt cx="3180" cy="840"/>
          </a:xfrm>
        </p:grpSpPr>
        <p:sp>
          <p:nvSpPr>
            <p:cNvPr id="461828" name="圆角矩形 461827"/>
            <p:cNvSpPr/>
            <p:nvPr/>
          </p:nvSpPr>
          <p:spPr>
            <a:xfrm>
              <a:off x="2467" y="2024"/>
              <a:ext cx="499" cy="317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829" name="文本框 461828"/>
            <p:cNvSpPr txBox="1"/>
            <p:nvPr/>
          </p:nvSpPr>
          <p:spPr>
            <a:xfrm>
              <a:off x="3651" y="2341"/>
              <a:ext cx="1996" cy="523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Cambria" panose="02040503050406030204" pitchFamily="18" charset="0"/>
                  <a:ea typeface="华文中宋" panose="02010600040101010101" pitchFamily="2" charset="-122"/>
                  <a:cs typeface="Cambria" panose="02040503050406030204" pitchFamily="18" charset="0"/>
                </a:rPr>
                <a:t>改为 </a:t>
              </a:r>
              <a:r>
                <a:rPr lang="en-US" altLang="zh-CN">
                  <a:solidFill>
                    <a:srgbClr val="FF0000"/>
                  </a:solidFill>
                  <a:latin typeface="Cambria" panose="02040503050406030204" pitchFamily="18" charset="0"/>
                  <a:cs typeface="Cambria" panose="02040503050406030204" pitchFamily="18" charset="0"/>
                  <a:sym typeface="+mn-ea"/>
                </a:rPr>
                <a:t>“</a:t>
              </a:r>
              <a:r>
                <a:rPr lang="en-US" altLang="zh-CN" u="sng">
                  <a:solidFill>
                    <a:srgbClr val="FF0000"/>
                  </a:solidFill>
                  <a:latin typeface="Cambria" panose="02040503050406030204" pitchFamily="18" charset="0"/>
                  <a:ea typeface="华文中宋" panose="02010600040101010101" pitchFamily="2" charset="-122"/>
                  <a:cs typeface="Cambria" panose="02040503050406030204" pitchFamily="18" charset="0"/>
                </a:rPr>
                <a:t>k * k &lt;= n; </a:t>
              </a:r>
              <a:r>
                <a:rPr lang="en-US" altLang="zh-CN">
                  <a:solidFill>
                    <a:srgbClr val="FF0000"/>
                  </a:solidFill>
                  <a:latin typeface="Cambria" panose="02040503050406030204" pitchFamily="18" charset="0"/>
                  <a:ea typeface="华文中宋" panose="02010600040101010101" pitchFamily="2" charset="-122"/>
                  <a:cs typeface="Cambria" panose="02040503050406030204" pitchFamily="18" charset="0"/>
                </a:rPr>
                <a:t>”</a:t>
              </a:r>
              <a:r>
                <a:rPr lang="en-US" altLang="zh-CN" dirty="0">
                  <a:latin typeface="Cambria" panose="02040503050406030204" pitchFamily="18" charset="0"/>
                  <a:ea typeface="华文中宋" panose="02010600040101010101" pitchFamily="2" charset="-122"/>
                  <a:cs typeface="Cambria" panose="02040503050406030204" pitchFamily="18" charset="0"/>
                </a:rPr>
                <a:t> </a:t>
              </a:r>
              <a:r>
                <a:rPr lang="zh-CN" altLang="en-US" dirty="0">
                  <a:latin typeface="Cambria" panose="02040503050406030204" pitchFamily="18" charset="0"/>
                  <a:ea typeface="华文中宋" panose="02010600040101010101" pitchFamily="2" charset="-122"/>
                  <a:cs typeface="Cambria" panose="02040503050406030204" pitchFamily="18" charset="0"/>
                </a:rPr>
                <a:t>可以明显减少循环次数</a:t>
              </a:r>
              <a:endParaRPr lang="zh-CN" altLang="en-US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endParaRPr>
            </a:p>
          </p:txBody>
        </p:sp>
        <p:sp>
          <p:nvSpPr>
            <p:cNvPr id="461830" name="直接连接符 461829"/>
            <p:cNvSpPr/>
            <p:nvPr/>
          </p:nvSpPr>
          <p:spPr>
            <a:xfrm>
              <a:off x="2925" y="2341"/>
              <a:ext cx="726" cy="18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62851" name="文本占位符 462850"/>
          <p:cNvSpPr>
            <a:spLocks noGrp="1"/>
          </p:cNvSpPr>
          <p:nvPr>
            <p:ph type="body" idx="1"/>
          </p:nvPr>
        </p:nvSpPr>
        <p:spPr>
          <a:xfrm>
            <a:off x="468313" y="549275"/>
            <a:ext cx="8207375" cy="5832475"/>
          </a:xfrm>
        </p:spPr>
        <p:txBody>
          <a:bodyPr/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n, k;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bool</a:t>
            </a:r>
            <a:r>
              <a:rPr lang="en-US" altLang="zh-CN" sz="2400">
                <a:solidFill>
                  <a:schemeClr val="folHlink"/>
                </a:solidFill>
              </a:rPr>
              <a:t> found;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>
                <a:solidFill>
                  <a:schemeClr val="folHlink"/>
                </a:solidFill>
              </a:rPr>
              <a:t> &lt;&lt; "please input a positive integer: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cin</a:t>
            </a:r>
            <a:r>
              <a:rPr lang="en-US" altLang="zh-CN" sz="2400">
                <a:solidFill>
                  <a:schemeClr val="folHlink"/>
                </a:solidFill>
              </a:rPr>
              <a:t> &gt;&gt; n;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(found = false, k = 2; </a:t>
            </a:r>
            <a:r>
              <a:rPr lang="en-US" altLang="zh-CN" sz="2400" u="sng">
                <a:solidFill>
                  <a:schemeClr val="hlink"/>
                </a:solidFill>
              </a:rPr>
              <a:t>not found &amp;&amp; k * k &lt;= n;</a:t>
            </a:r>
            <a:r>
              <a:rPr lang="en-US" altLang="zh-CN" sz="2400">
                <a:solidFill>
                  <a:schemeClr val="folHlink"/>
                </a:solidFill>
              </a:rPr>
              <a:t> k++)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if (n % k == 0)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    found = true;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if (found)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n &lt;&lt; " </a:t>
            </a:r>
            <a:r>
              <a:rPr lang="zh-CN" altLang="en-US" sz="2400" dirty="0">
                <a:solidFill>
                  <a:schemeClr val="folHlink"/>
                </a:solidFill>
              </a:rPr>
              <a:t>不是质数</a:t>
            </a:r>
            <a:r>
              <a:rPr lang="en-US" altLang="zh-CN" sz="2400" err="1">
                <a:solidFill>
                  <a:schemeClr val="folHlink"/>
                </a:solidFill>
              </a:rPr>
              <a:t>"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else 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n &lt;&lt; " </a:t>
            </a:r>
            <a:r>
              <a:rPr lang="zh-CN" altLang="en-US" sz="2400" dirty="0">
                <a:solidFill>
                  <a:schemeClr val="folHlink"/>
                </a:solidFill>
              </a:rPr>
              <a:t>是质数</a:t>
            </a:r>
            <a:r>
              <a:rPr lang="en-US" altLang="zh-CN" sz="2400" err="1">
                <a:solidFill>
                  <a:schemeClr val="folHlink"/>
                </a:solidFill>
              </a:rPr>
              <a:t>" 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462852" name="文本框 462851"/>
          <p:cNvSpPr txBox="1"/>
          <p:nvPr/>
        </p:nvSpPr>
        <p:spPr>
          <a:xfrm>
            <a:off x="5492750" y="405130"/>
            <a:ext cx="3472180" cy="119888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found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为真，表示发现了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的真因子，可以利用它更早结束循环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62853" name="直接连接符 462852"/>
          <p:cNvSpPr/>
          <p:nvPr/>
        </p:nvSpPr>
        <p:spPr>
          <a:xfrm flipV="1">
            <a:off x="6443663" y="1628775"/>
            <a:ext cx="576262" cy="7207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63875" name="文本占位符 463874"/>
          <p:cNvSpPr>
            <a:spLocks noGrp="1"/>
          </p:cNvSpPr>
          <p:nvPr>
            <p:ph type="body" idx="1"/>
          </p:nvPr>
        </p:nvSpPr>
        <p:spPr>
          <a:xfrm>
            <a:off x="468313" y="476250"/>
            <a:ext cx="8207375" cy="5905500"/>
          </a:xfrm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break </a:t>
            </a:r>
            <a:r>
              <a:rPr lang="zh-CN" altLang="en-US" sz="2400" dirty="0">
                <a:solidFill>
                  <a:schemeClr val="accent2"/>
                </a:solidFill>
              </a:rPr>
              <a:t>语句还可以用在循环语句里</a:t>
            </a:r>
            <a:r>
              <a:rPr lang="zh-CN" altLang="en-US" sz="2400" dirty="0"/>
              <a:t>，其作用就是使当前的（最内层的，因为循环等可能出现嵌套）循环语句立刻终止，使程序从被终止的循环语句之后继续执行下去。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n, k;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>
                <a:solidFill>
                  <a:schemeClr val="folHlink"/>
                </a:solidFill>
              </a:rPr>
              <a:t> &lt;&lt; "please input a positive integer: 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cin</a:t>
            </a:r>
            <a:r>
              <a:rPr lang="en-US" altLang="zh-CN" sz="2400">
                <a:solidFill>
                  <a:schemeClr val="folHlink"/>
                </a:solidFill>
              </a:rPr>
              <a:t> &gt;&gt; 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(k = 2; k * k &lt;= n; k++) 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if (n % k == 0)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</a:t>
            </a:r>
            <a:r>
              <a:rPr lang="en-US" altLang="zh-CN" sz="2400" b="1">
                <a:solidFill>
                  <a:schemeClr val="hlink"/>
                </a:solidFill>
              </a:rPr>
              <a:t>break;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>
                <a:solidFill>
                  <a:schemeClr val="folHlink"/>
                </a:solidFill>
              </a:rPr>
              <a:t> &lt;&lt; n &lt;&lt; (</a:t>
            </a:r>
            <a:r>
              <a:rPr lang="en-US" altLang="zh-CN" sz="2400">
                <a:solidFill>
                  <a:schemeClr val="accent2"/>
                </a:solidFill>
              </a:rPr>
              <a:t>(k * k &gt; n) ? </a:t>
            </a:r>
            <a:r>
              <a:rPr lang="en-US" altLang="zh-CN" sz="2400" dirty="0">
                <a:solidFill>
                  <a:schemeClr val="accent2"/>
                </a:solidFill>
              </a:rPr>
              <a:t> "</a:t>
            </a:r>
            <a:r>
              <a:rPr lang="zh-CN" altLang="en-US" sz="2400" dirty="0">
                <a:solidFill>
                  <a:schemeClr val="accent2"/>
                </a:solidFill>
              </a:rPr>
              <a:t>是质数</a:t>
            </a:r>
            <a:r>
              <a:rPr lang="en-US" altLang="zh-CN" sz="2400" dirty="0">
                <a:solidFill>
                  <a:schemeClr val="accent2"/>
                </a:solidFill>
              </a:rPr>
              <a:t>" : "</a:t>
            </a:r>
            <a:r>
              <a:rPr lang="zh-CN" altLang="en-US" sz="2400" dirty="0">
                <a:solidFill>
                  <a:schemeClr val="accent2"/>
                </a:solidFill>
              </a:rPr>
              <a:t>不是质数</a:t>
            </a:r>
            <a:r>
              <a:rPr lang="en-US" altLang="zh-CN" sz="2400" err="1">
                <a:solidFill>
                  <a:schemeClr val="accent2"/>
                </a:solidFill>
              </a:rPr>
              <a:t>"</a:t>
            </a:r>
            <a:r>
              <a:rPr lang="en-US" altLang="zh-CN" sz="2400" err="1">
                <a:solidFill>
                  <a:schemeClr val="folHlink"/>
                </a:solidFill>
              </a:rPr>
              <a:t>)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463876" name="文本框 463875"/>
          <p:cNvSpPr txBox="1"/>
          <p:nvPr/>
        </p:nvSpPr>
        <p:spPr>
          <a:xfrm>
            <a:off x="4791710" y="3213100"/>
            <a:ext cx="4031615" cy="119888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通常把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 break 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语句放在条件语句控制之下，以便在某些条件成立时立即结束循环。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63877" name="直接连接符 463876"/>
          <p:cNvSpPr/>
          <p:nvPr/>
        </p:nvSpPr>
        <p:spPr>
          <a:xfrm flipV="1">
            <a:off x="3419475" y="3860800"/>
            <a:ext cx="1323340" cy="288925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3878" name="圆角矩形 463877"/>
          <p:cNvSpPr/>
          <p:nvPr/>
        </p:nvSpPr>
        <p:spPr>
          <a:xfrm>
            <a:off x="1042988" y="3860800"/>
            <a:ext cx="2376487" cy="64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47720" y="5301615"/>
            <a:ext cx="1791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条件表达式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65922" name="文本占位符 465921"/>
          <p:cNvSpPr>
            <a:spLocks noGrp="1"/>
          </p:cNvSpPr>
          <p:nvPr>
            <p:ph type="body" idx="1"/>
          </p:nvPr>
        </p:nvSpPr>
        <p:spPr>
          <a:xfrm>
            <a:off x="468630" y="476250"/>
            <a:ext cx="8303895" cy="5905500"/>
          </a:xfrm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其它细节：</a:t>
            </a:r>
            <a:endParaRPr lang="zh-CN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err="1">
                <a:solidFill>
                  <a:schemeClr val="folHlink"/>
                </a:solidFill>
              </a:rPr>
              <a:t>int</a:t>
            </a:r>
            <a:r>
              <a:rPr lang="en-US" altLang="zh-CN">
                <a:solidFill>
                  <a:schemeClr val="folHlink"/>
                </a:solidFill>
              </a:rPr>
              <a:t> main() {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err="1">
                <a:solidFill>
                  <a:schemeClr val="folHlink"/>
                </a:solidFill>
              </a:rPr>
              <a:t>    int</a:t>
            </a:r>
            <a:r>
              <a:rPr lang="en-US" altLang="zh-CN">
                <a:solidFill>
                  <a:schemeClr val="folHlink"/>
                </a:solidFill>
              </a:rPr>
              <a:t> n, k;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err="1">
                <a:solidFill>
                  <a:schemeClr val="folHlink"/>
                </a:solidFill>
              </a:rPr>
              <a:t>    cout</a:t>
            </a:r>
            <a:r>
              <a:rPr lang="en-US" altLang="zh-CN">
                <a:solidFill>
                  <a:schemeClr val="folHlink"/>
                </a:solidFill>
              </a:rPr>
              <a:t> &lt;&lt; "please input a positive integer: ";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err="1">
                <a:solidFill>
                  <a:schemeClr val="folHlink"/>
                </a:solidFill>
              </a:rPr>
              <a:t>    cin</a:t>
            </a:r>
            <a:r>
              <a:rPr lang="en-US" altLang="zh-CN">
                <a:solidFill>
                  <a:schemeClr val="folHlink"/>
                </a:solidFill>
              </a:rPr>
              <a:t> &gt;&gt; n;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>
                <a:solidFill>
                  <a:schemeClr val="folHlink"/>
                </a:solidFill>
              </a:rPr>
              <a:t>    </a:t>
            </a:r>
            <a:r>
              <a:rPr lang="en-US" altLang="zh-CN" u="sng">
                <a:solidFill>
                  <a:schemeClr val="folHlink"/>
                </a:solidFill>
              </a:rPr>
              <a:t>for (k = 2; k * k &lt;= n; k++)</a:t>
            </a:r>
            <a:r>
              <a:rPr lang="en-US" altLang="zh-CN">
                <a:solidFill>
                  <a:schemeClr val="folHlink"/>
                </a:solidFill>
              </a:rPr>
              <a:t> 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>
                <a:solidFill>
                  <a:schemeClr val="hlink"/>
                </a:solidFill>
              </a:rPr>
              <a:t>        if (n % k == 0)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>
                <a:solidFill>
                  <a:schemeClr val="hlink"/>
                </a:solidFill>
              </a:rPr>
              <a:t>            </a:t>
            </a:r>
            <a:r>
              <a:rPr lang="en-US" altLang="zh-CN" b="1">
                <a:solidFill>
                  <a:schemeClr val="hlink"/>
                </a:solidFill>
              </a:rPr>
              <a:t>break;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err="1">
                <a:solidFill>
                  <a:schemeClr val="folHlink"/>
                </a:solidFill>
              </a:rPr>
              <a:t>    cout</a:t>
            </a:r>
            <a:r>
              <a:rPr lang="en-US" altLang="zh-CN">
                <a:solidFill>
                  <a:schemeClr val="folHlink"/>
                </a:solidFill>
              </a:rPr>
              <a:t> &lt;&lt; n &lt;&lt; (</a:t>
            </a:r>
            <a:r>
              <a:rPr lang="en-US" altLang="zh-CN" u="sng">
                <a:solidFill>
                  <a:srgbClr val="FF0000"/>
                </a:solidFill>
              </a:rPr>
              <a:t>k * k &gt; n</a:t>
            </a:r>
            <a:r>
              <a:rPr lang="en-US" altLang="zh-CN">
                <a:solidFill>
                  <a:srgbClr val="FF0000"/>
                </a:solidFill>
              </a:rPr>
              <a:t>?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"</a:t>
            </a:r>
            <a:r>
              <a:rPr lang="zh-CN" altLang="en-US" sz="2400" dirty="0">
                <a:solidFill>
                  <a:srgbClr val="FF0000"/>
                </a:solidFill>
              </a:rPr>
              <a:t>是质数</a:t>
            </a:r>
            <a:r>
              <a:rPr lang="en-US" altLang="zh-CN" sz="2400" dirty="0">
                <a:solidFill>
                  <a:srgbClr val="FF0000"/>
                </a:solidFill>
              </a:rPr>
              <a:t>" : "</a:t>
            </a:r>
            <a:r>
              <a:rPr lang="zh-CN" altLang="en-US" sz="2400" dirty="0">
                <a:solidFill>
                  <a:srgbClr val="FF0000"/>
                </a:solidFill>
              </a:rPr>
              <a:t>不是质数</a:t>
            </a:r>
            <a:r>
              <a:rPr lang="en-US" altLang="zh-CN" sz="2400" err="1">
                <a:solidFill>
                  <a:srgbClr val="FF0000"/>
                </a:solidFill>
              </a:rPr>
              <a:t>"</a:t>
            </a:r>
            <a:r>
              <a:rPr lang="en-US" altLang="zh-CN" sz="2400" err="1">
                <a:solidFill>
                  <a:schemeClr val="folHlink"/>
                </a:solidFill>
              </a:rPr>
              <a:t>) </a:t>
            </a:r>
            <a:r>
              <a:rPr lang="en-US" altLang="zh-CN" err="1">
                <a:solidFill>
                  <a:schemeClr val="folHlink"/>
                </a:solidFill>
              </a:rPr>
              <a:t>&lt;&lt; endl</a:t>
            </a:r>
            <a:r>
              <a:rPr lang="en-US" altLang="zh-CN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>
                <a:solidFill>
                  <a:schemeClr val="folHlink"/>
                </a:solidFill>
              </a:rPr>
              <a:t>    return 0;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>
                <a:solidFill>
                  <a:schemeClr val="folHlink"/>
                </a:solidFill>
              </a:rPr>
              <a:t>}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465926" name="文本框 465925"/>
          <p:cNvSpPr txBox="1"/>
          <p:nvPr/>
        </p:nvSpPr>
        <p:spPr>
          <a:xfrm>
            <a:off x="5219700" y="2276475"/>
            <a:ext cx="3455988" cy="11366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for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循环结束有两种可能：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、循环到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k * k &gt; n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、找到 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n 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的真因子，</a:t>
            </a:r>
            <a:r>
              <a:rPr lang="en-US" altLang="zh-CN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break</a:t>
            </a:r>
            <a:r>
              <a:rPr lang="zh-CN" altLang="en-US" sz="2000" dirty="0">
                <a:latin typeface="Times New Roman" panose="02020603050405020304" pitchFamily="18" charset="0"/>
                <a:ea typeface="华文中宋" panose="0201060004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65927" name="直接连接符 465926"/>
          <p:cNvSpPr/>
          <p:nvPr/>
        </p:nvSpPr>
        <p:spPr>
          <a:xfrm flipV="1">
            <a:off x="4932363" y="2852738"/>
            <a:ext cx="287337" cy="714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5928" name="文本框 465927"/>
          <p:cNvSpPr txBox="1"/>
          <p:nvPr/>
        </p:nvSpPr>
        <p:spPr>
          <a:xfrm>
            <a:off x="3708400" y="3429000"/>
            <a:ext cx="1439863" cy="4667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单条语句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65929" name="圆角矩形 465928"/>
          <p:cNvSpPr/>
          <p:nvPr/>
        </p:nvSpPr>
        <p:spPr>
          <a:xfrm>
            <a:off x="1116013" y="3141663"/>
            <a:ext cx="2447925" cy="792162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465930" name="直接连接符 465929"/>
          <p:cNvSpPr/>
          <p:nvPr/>
        </p:nvSpPr>
        <p:spPr>
          <a:xfrm>
            <a:off x="3563938" y="3644900"/>
            <a:ext cx="144462" cy="71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5931" name="文本框 465930"/>
          <p:cNvSpPr txBox="1"/>
          <p:nvPr/>
        </p:nvSpPr>
        <p:spPr>
          <a:xfrm>
            <a:off x="2287905" y="4846955"/>
            <a:ext cx="6734175" cy="46037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根据这个条件判断质数。（与教材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</a:rPr>
              <a:t>2023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版不同）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65932" name="直接连接符 465931"/>
          <p:cNvSpPr/>
          <p:nvPr/>
        </p:nvSpPr>
        <p:spPr>
          <a:xfrm>
            <a:off x="3708400" y="4294505"/>
            <a:ext cx="323215" cy="447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4659" name="文本占位符 454658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/>
              <a:t>也可以找到真因子就输出结果，然后直接结束整个程序。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n, k;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>
                <a:solidFill>
                  <a:schemeClr val="folHlink"/>
                </a:solidFill>
              </a:rPr>
              <a:t> &lt;&lt; "please input a positive integer: 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cin</a:t>
            </a:r>
            <a:r>
              <a:rPr lang="en-US" altLang="zh-CN" sz="2400">
                <a:solidFill>
                  <a:schemeClr val="folHlink"/>
                </a:solidFill>
              </a:rPr>
              <a:t> &gt;&gt; 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(k = 2; k * k &lt;= n; k++) 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if (n % k == 0) {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hlink"/>
                </a:solidFill>
              </a:rPr>
              <a:t>            cout</a:t>
            </a:r>
            <a:r>
              <a:rPr lang="en-US" altLang="zh-CN" sz="2400" dirty="0">
                <a:solidFill>
                  <a:schemeClr val="hlink"/>
                </a:solidFill>
              </a:rPr>
              <a:t> &lt;&lt; n &lt;&lt; "</a:t>
            </a:r>
            <a:r>
              <a:rPr lang="zh-CN" altLang="en-US" sz="2400" dirty="0">
                <a:solidFill>
                  <a:schemeClr val="hlink"/>
                </a:solidFill>
              </a:rPr>
              <a:t>不是质数</a:t>
            </a:r>
            <a:r>
              <a:rPr lang="en-US" altLang="zh-CN" sz="2400" err="1">
                <a:solidFill>
                  <a:schemeClr val="hlink"/>
                </a:solidFill>
              </a:rPr>
              <a:t>" &lt;&lt; endl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</a:t>
            </a:r>
            <a:r>
              <a:rPr lang="en-US" altLang="zh-CN" sz="2400" b="1">
                <a:solidFill>
                  <a:schemeClr val="hlink"/>
                </a:solidFill>
              </a:rPr>
              <a:t>return 0;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}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 dirty="0">
                <a:solidFill>
                  <a:schemeClr val="folHlink"/>
                </a:solidFill>
              </a:rPr>
              <a:t> &lt;&lt; n &lt;&lt; "</a:t>
            </a:r>
            <a:r>
              <a:rPr lang="zh-CN" altLang="en-US" sz="2400" dirty="0">
                <a:solidFill>
                  <a:schemeClr val="folHlink"/>
                </a:solidFill>
              </a:rPr>
              <a:t>是质数</a:t>
            </a:r>
            <a:r>
              <a:rPr lang="en-US" altLang="zh-CN" sz="2400" err="1">
                <a:solidFill>
                  <a:schemeClr val="folHlink"/>
                </a:solidFill>
              </a:rPr>
              <a:t>"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b="1">
                <a:solidFill>
                  <a:schemeClr val="folHlink"/>
                </a:solidFill>
              </a:rPr>
              <a:t>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454660" name="任意多边形 454659"/>
          <p:cNvSpPr/>
          <p:nvPr/>
        </p:nvSpPr>
        <p:spPr>
          <a:xfrm>
            <a:off x="5773738" y="914400"/>
            <a:ext cx="1439862" cy="2362200"/>
          </a:xfrm>
          <a:custGeom>
            <a:avLst/>
            <a:gdLst/>
            <a:ahLst/>
            <a:cxnLst/>
            <a:pathLst>
              <a:path w="907" h="1488">
                <a:moveTo>
                  <a:pt x="0" y="1488"/>
                </a:moveTo>
                <a:cubicBezTo>
                  <a:pt x="115" y="1445"/>
                  <a:pt x="537" y="1480"/>
                  <a:pt x="688" y="1232"/>
                </a:cubicBezTo>
                <a:cubicBezTo>
                  <a:pt x="839" y="984"/>
                  <a:pt x="861" y="257"/>
                  <a:pt x="907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triangl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5682" name="矩形 455681"/>
          <p:cNvSpPr/>
          <p:nvPr/>
        </p:nvSpPr>
        <p:spPr>
          <a:xfrm>
            <a:off x="5435600" y="5482590"/>
            <a:ext cx="3476625" cy="829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>
            <a:spAutoFit/>
          </a:bodyPr>
          <a:p>
            <a:r>
              <a:rPr lang="en-US" altLang="zh-CN" dirty="0">
                <a:latin typeface="Cambria" panose="02040503050406030204" pitchFamily="18" charset="0"/>
                <a:ea typeface="华文中宋" panose="02010600040101010101" pitchFamily="2" charset="-122"/>
              </a:rPr>
              <a:t>break 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</a:rPr>
              <a:t>和 </a:t>
            </a:r>
            <a:r>
              <a:rPr lang="en-US" altLang="zh-CN" dirty="0">
                <a:latin typeface="Cambria" panose="02040503050406030204" pitchFamily="18" charset="0"/>
                <a:ea typeface="华文中宋" panose="02010600040101010101" pitchFamily="2" charset="-122"/>
              </a:rPr>
              <a:t>continue 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</a:rPr>
              <a:t>语句</a:t>
            </a:r>
            <a:endParaRPr lang="zh-CN" altLang="en-US" dirty="0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</a:rPr>
              <a:t>引起的控制转移</a:t>
            </a:r>
            <a:endParaRPr lang="zh-CN" altLang="en-US" dirty="0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455683" name="组合 455682"/>
          <p:cNvGrpSpPr/>
          <p:nvPr/>
        </p:nvGrpSpPr>
        <p:grpSpPr>
          <a:xfrm>
            <a:off x="6011863" y="2239963"/>
            <a:ext cx="2447925" cy="2959100"/>
            <a:chOff x="3606" y="1158"/>
            <a:chExt cx="861" cy="715"/>
          </a:xfrm>
        </p:grpSpPr>
        <p:sp>
          <p:nvSpPr>
            <p:cNvPr id="455684" name="任意多边形 455683"/>
            <p:cNvSpPr/>
            <p:nvPr/>
          </p:nvSpPr>
          <p:spPr>
            <a:xfrm>
              <a:off x="3606" y="1158"/>
              <a:ext cx="861" cy="715"/>
            </a:xfrm>
            <a:custGeom>
              <a:avLst/>
              <a:gdLst/>
              <a:ahLst/>
              <a:cxnLst/>
              <a:pathLst>
                <a:path w="2153" h="1788">
                  <a:moveTo>
                    <a:pt x="1413" y="53"/>
                  </a:moveTo>
                  <a:cubicBezTo>
                    <a:pt x="1518" y="83"/>
                    <a:pt x="1933" y="0"/>
                    <a:pt x="2043" y="233"/>
                  </a:cubicBezTo>
                  <a:cubicBezTo>
                    <a:pt x="2153" y="466"/>
                    <a:pt x="2133" y="1197"/>
                    <a:pt x="2073" y="1448"/>
                  </a:cubicBezTo>
                  <a:cubicBezTo>
                    <a:pt x="2013" y="1699"/>
                    <a:pt x="1844" y="1692"/>
                    <a:pt x="1683" y="1740"/>
                  </a:cubicBezTo>
                  <a:cubicBezTo>
                    <a:pt x="1522" y="1788"/>
                    <a:pt x="1385" y="1742"/>
                    <a:pt x="1105" y="1739"/>
                  </a:cubicBezTo>
                  <a:cubicBezTo>
                    <a:pt x="825" y="1736"/>
                    <a:pt x="230" y="1727"/>
                    <a:pt x="0" y="1724"/>
                  </a:cubicBez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ysDot"/>
              <a:headEnd type="none" w="med" len="med"/>
              <a:tailEnd type="arrow" w="sm" len="sm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5685" name="任意多边形 455684"/>
            <p:cNvSpPr/>
            <p:nvPr/>
          </p:nvSpPr>
          <p:spPr>
            <a:xfrm>
              <a:off x="3606" y="1434"/>
              <a:ext cx="792" cy="252"/>
            </a:xfrm>
            <a:custGeom>
              <a:avLst/>
              <a:gdLst/>
              <a:ahLst/>
              <a:cxnLst/>
              <a:pathLst>
                <a:path w="1988" h="631">
                  <a:moveTo>
                    <a:pt x="1680" y="0"/>
                  </a:moveTo>
                  <a:cubicBezTo>
                    <a:pt x="1705" y="7"/>
                    <a:pt x="1785" y="18"/>
                    <a:pt x="1833" y="45"/>
                  </a:cubicBezTo>
                  <a:cubicBezTo>
                    <a:pt x="1881" y="72"/>
                    <a:pt x="1948" y="96"/>
                    <a:pt x="1968" y="165"/>
                  </a:cubicBezTo>
                  <a:cubicBezTo>
                    <a:pt x="1988" y="234"/>
                    <a:pt x="1983" y="387"/>
                    <a:pt x="1953" y="458"/>
                  </a:cubicBezTo>
                  <a:cubicBezTo>
                    <a:pt x="1923" y="529"/>
                    <a:pt x="1842" y="564"/>
                    <a:pt x="1788" y="593"/>
                  </a:cubicBezTo>
                  <a:cubicBezTo>
                    <a:pt x="1734" y="622"/>
                    <a:pt x="1759" y="629"/>
                    <a:pt x="1630" y="630"/>
                  </a:cubicBezTo>
                  <a:cubicBezTo>
                    <a:pt x="1501" y="631"/>
                    <a:pt x="1287" y="605"/>
                    <a:pt x="1015" y="600"/>
                  </a:cubicBezTo>
                  <a:cubicBezTo>
                    <a:pt x="743" y="595"/>
                    <a:pt x="211" y="600"/>
                    <a:pt x="0" y="600"/>
                  </a:cubicBezTo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ysDot"/>
              <a:headEnd type="none" w="med" len="med"/>
              <a:tailEnd type="arrow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55686" name="文本框 455685"/>
          <p:cNvSpPr txBox="1"/>
          <p:nvPr/>
        </p:nvSpPr>
        <p:spPr>
          <a:xfrm>
            <a:off x="5722938" y="877888"/>
            <a:ext cx="3170237" cy="44831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just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while (...) {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... ...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... ...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... break;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... ...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... ...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... continue;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... ...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... ...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just"/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pitchFamily="2" charset="-122"/>
              </a:rPr>
              <a:t>} 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endParaRPr lang="en-US" altLang="zh-CN" b="1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455687" name="标题 455686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en-US" sz="3200" err="1"/>
              <a:t>二、用continue语句改变循环过程</a:t>
            </a:r>
            <a:endParaRPr lang="en-US" altLang="zh-CN" sz="3200" dirty="0"/>
          </a:p>
        </p:txBody>
      </p:sp>
      <p:sp>
        <p:nvSpPr>
          <p:cNvPr id="455688" name="文本占位符 455687"/>
          <p:cNvSpPr>
            <a:spLocks noGrp="1"/>
          </p:cNvSpPr>
          <p:nvPr>
            <p:ph type="body" idx="1"/>
          </p:nvPr>
        </p:nvSpPr>
        <p:spPr>
          <a:xfrm>
            <a:off x="468313" y="1052513"/>
            <a:ext cx="5011737" cy="5329237"/>
          </a:xfrm>
        </p:spPr>
        <p:txBody>
          <a:bodyPr/>
          <a:p>
            <a:pPr marL="0" indent="0">
              <a:buNone/>
            </a:pPr>
            <a:r>
              <a:rPr lang="en-US" altLang="zh-CN" dirty="0"/>
              <a:t>continue </a:t>
            </a:r>
            <a:r>
              <a:rPr lang="zh-CN" altLang="en-US" dirty="0"/>
              <a:t>语句 的形式：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>
                <a:solidFill>
                  <a:schemeClr val="accent2"/>
                </a:solidFill>
              </a:rPr>
              <a:t>continue;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dirty="0"/>
              <a:t>只能用在循环里，</a:t>
            </a:r>
            <a:r>
              <a:rPr lang="zh-CN" altLang="en-US" dirty="0">
                <a:solidFill>
                  <a:schemeClr val="accent2"/>
                </a:solidFill>
              </a:rPr>
              <a:t>使当前循环体的一次执行结束，进入下次循环。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while/do-while </a:t>
            </a:r>
            <a:r>
              <a:rPr lang="zh-CN" altLang="en-US" dirty="0"/>
              <a:t>的随后动作是条件判断；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的随后动作是变量更新。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66947" name="文本占位符 466946"/>
          <p:cNvSpPr>
            <a:spLocks noGrp="1"/>
          </p:cNvSpPr>
          <p:nvPr>
            <p:ph type="body" idx="1"/>
          </p:nvPr>
        </p:nvSpPr>
        <p:spPr>
          <a:xfrm>
            <a:off x="468313" y="333375"/>
            <a:ext cx="8207375" cy="6048375"/>
          </a:xfrm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400" b="1" dirty="0"/>
              <a:t>【例</a:t>
            </a:r>
            <a:r>
              <a:rPr lang="en-US" altLang="zh-CN" sz="2400" b="1" dirty="0"/>
              <a:t>3-22</a:t>
            </a:r>
            <a:r>
              <a:rPr lang="zh-CN" altLang="en-US" sz="2400" b="1" dirty="0"/>
              <a:t>】写一个程序，</a:t>
            </a:r>
            <a:r>
              <a:rPr lang="zh-CN" altLang="en-US" sz="2400" dirty="0"/>
              <a:t>输出</a:t>
            </a:r>
            <a:r>
              <a:rPr lang="en-US" altLang="zh-CN" sz="2400" dirty="0"/>
              <a:t>0</a:t>
            </a:r>
            <a:r>
              <a:rPr lang="zh-CN" altLang="en-US" sz="2400" dirty="0"/>
              <a:t>～</a:t>
            </a:r>
            <a:r>
              <a:rPr lang="en-US" altLang="zh-CN" sz="2400" dirty="0"/>
              <a:t>100</a:t>
            </a:r>
            <a:r>
              <a:rPr lang="zh-CN" altLang="en-US" sz="2400" dirty="0"/>
              <a:t>之间所有不能被</a:t>
            </a:r>
            <a:r>
              <a:rPr lang="en-US" altLang="zh-CN" sz="2400" dirty="0"/>
              <a:t>3</a:t>
            </a:r>
            <a:r>
              <a:rPr lang="zh-CN" altLang="en-US" sz="2400" dirty="0"/>
              <a:t>整除的整数。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/>
              <a:t>用一个循环输出</a:t>
            </a:r>
            <a:r>
              <a:rPr lang="en-US" altLang="zh-CN" sz="2400" dirty="0"/>
              <a:t>0</a:t>
            </a:r>
            <a:r>
              <a:rPr lang="zh-CN" altLang="en-US" sz="2400" dirty="0"/>
              <a:t>～</a:t>
            </a:r>
            <a:r>
              <a:rPr lang="en-US" altLang="zh-CN" sz="2400" dirty="0"/>
              <a:t>100</a:t>
            </a:r>
            <a:r>
              <a:rPr lang="zh-CN" altLang="en-US" sz="2400" dirty="0"/>
              <a:t>，题目要求我们跳过所有能被</a:t>
            </a:r>
            <a:r>
              <a:rPr lang="en-US" altLang="zh-CN" sz="2400" dirty="0"/>
              <a:t>3</a:t>
            </a:r>
            <a:r>
              <a:rPr lang="zh-CN" altLang="en-US" sz="2400" dirty="0"/>
              <a:t>整除的数。应通过一个条件语句实现。利用条件语句和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语句完成工作：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k;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(k = 0; k &lt;= 100; k++)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if (</a:t>
            </a:r>
            <a:r>
              <a:rPr lang="en-US" altLang="zh-CN" sz="2400">
                <a:solidFill>
                  <a:schemeClr val="hlink"/>
                </a:solidFill>
              </a:rPr>
              <a:t>k % 3 == 0</a:t>
            </a:r>
            <a:r>
              <a:rPr lang="en-US" altLang="zh-CN" sz="2400" dirty="0">
                <a:solidFill>
                  <a:schemeClr val="folHlink"/>
                </a:solidFill>
              </a:rPr>
              <a:t>)  // k </a:t>
            </a:r>
            <a:r>
              <a:rPr lang="zh-CN" altLang="en-US" sz="2400" dirty="0">
                <a:solidFill>
                  <a:schemeClr val="folHlink"/>
                </a:solidFill>
              </a:rPr>
              <a:t>能被</a:t>
            </a:r>
            <a:r>
              <a:rPr lang="en-US" altLang="zh-CN" sz="2400" dirty="0">
                <a:solidFill>
                  <a:schemeClr val="folHlink"/>
                </a:solidFill>
              </a:rPr>
              <a:t>3</a:t>
            </a:r>
            <a:r>
              <a:rPr lang="zh-CN" altLang="en-US" sz="2400" dirty="0">
                <a:solidFill>
                  <a:schemeClr val="folHlink"/>
                </a:solidFill>
              </a:rPr>
              <a:t>整除，跳过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        </a:t>
            </a:r>
            <a:r>
              <a:rPr lang="en-US" altLang="zh-CN" sz="2400">
                <a:solidFill>
                  <a:schemeClr val="hlink"/>
                </a:solidFill>
              </a:rPr>
              <a:t>continue;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cout &lt;&lt; k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466948" name="文本框 466947"/>
          <p:cNvSpPr txBox="1"/>
          <p:nvPr/>
        </p:nvSpPr>
        <p:spPr>
          <a:xfrm>
            <a:off x="3697288" y="4819333"/>
            <a:ext cx="3816350" cy="15684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p>
            <a:pPr algn="l"/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也可改用 </a:t>
            </a:r>
            <a:r>
              <a:rPr lang="en-US" altLang="zh-CN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if 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语句：</a:t>
            </a:r>
            <a:endParaRPr lang="zh-CN" altLang="en-US" dirty="0">
              <a:latin typeface="Cambria" panose="02040503050406030204" pitchFamily="18" charset="0"/>
              <a:ea typeface="华文中宋" panose="0201060004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   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for (k = 0; k &lt;= 100; k++)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  <a:ea typeface="华文中宋" panose="0201060004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        if (k % 3)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  <a:ea typeface="华文中宋" panose="02010600040101010101" pitchFamily="2" charset="-122"/>
              <a:cs typeface="Cambria" panose="02040503050406030204" pitchFamily="18" charset="0"/>
            </a:endParaRPr>
          </a:p>
          <a:p>
            <a:pPr algn="l"/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            cout &lt;&lt; k &lt;&lt; endl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pitchFamily="2" charset="-122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  <a:ea typeface="华文中宋" panose="02010600040101010101" pitchFamily="2" charset="-122"/>
              <a:cs typeface="Cambria" panose="02040503050406030204" pitchFamily="18" charset="0"/>
            </a:endParaRPr>
          </a:p>
        </p:txBody>
      </p:sp>
      <p:sp>
        <p:nvSpPr>
          <p:cNvPr id="466949" name="矩形 466948"/>
          <p:cNvSpPr/>
          <p:nvPr/>
        </p:nvSpPr>
        <p:spPr>
          <a:xfrm>
            <a:off x="755650" y="2997200"/>
            <a:ext cx="5327650" cy="181800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6706" name="标题 4567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sz="3200" dirty="0">
                <a:solidFill>
                  <a:srgbClr val="CC3300"/>
                </a:solidFill>
              </a:rPr>
              <a:t>三、</a:t>
            </a:r>
            <a:r>
              <a:rPr lang="en-US" altLang="zh-CN" sz="3200" err="1">
                <a:solidFill>
                  <a:srgbClr val="CC3300"/>
                </a:solidFill>
              </a:rPr>
              <a:t>goto</a:t>
            </a:r>
            <a:r>
              <a:rPr lang="zh-CN" altLang="en-US" sz="3200" dirty="0">
                <a:solidFill>
                  <a:srgbClr val="CC3300"/>
                </a:solidFill>
              </a:rPr>
              <a:t>语句</a:t>
            </a:r>
            <a:r>
              <a:rPr lang="en-US" altLang="zh-CN" sz="3200" dirty="0">
                <a:solidFill>
                  <a:srgbClr val="CC3300"/>
                </a:solidFill>
              </a:rPr>
              <a:t>/</a:t>
            </a:r>
            <a:r>
              <a:rPr lang="zh-CN" altLang="en-US" sz="3200" dirty="0">
                <a:solidFill>
                  <a:srgbClr val="CC3300"/>
                </a:solidFill>
              </a:rPr>
              <a:t>转移语句</a:t>
            </a:r>
            <a:r>
              <a:rPr lang="en-US" altLang="zh-CN" sz="3200" dirty="0">
                <a:solidFill>
                  <a:srgbClr val="CC3300"/>
                </a:solidFill>
              </a:rPr>
              <a:t>/</a:t>
            </a:r>
            <a:r>
              <a:rPr lang="zh-CN" altLang="en-US" sz="3200" dirty="0">
                <a:solidFill>
                  <a:srgbClr val="CC3300"/>
                </a:solidFill>
              </a:rPr>
              <a:t>转跳语句</a:t>
            </a:r>
            <a:endParaRPr lang="zh-CN" altLang="en-US" sz="3200" dirty="0">
              <a:solidFill>
                <a:srgbClr val="CC3300"/>
              </a:solidFill>
            </a:endParaRPr>
          </a:p>
        </p:txBody>
      </p:sp>
      <p:sp>
        <p:nvSpPr>
          <p:cNvPr id="456707" name="文本占位符 456706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 err="1"/>
              <a:t>goto</a:t>
            </a:r>
            <a:r>
              <a:rPr lang="en-US" altLang="zh-CN" sz="2400" dirty="0"/>
              <a:t> </a:t>
            </a:r>
            <a:r>
              <a:rPr lang="zh-CN" altLang="en-US" sz="2400" dirty="0"/>
              <a:t>语句与</a:t>
            </a:r>
            <a:r>
              <a:rPr lang="zh-CN" altLang="en-US" sz="2400" dirty="0">
                <a:solidFill>
                  <a:schemeClr val="accent2"/>
                </a:solidFill>
              </a:rPr>
              <a:t>标号</a:t>
            </a:r>
            <a:r>
              <a:rPr lang="zh-CN" altLang="en-US" sz="2400" dirty="0"/>
              <a:t>配合，实现函数体内的</a:t>
            </a:r>
            <a:r>
              <a:rPr lang="zh-CN" altLang="en-US" sz="2400" dirty="0">
                <a:solidFill>
                  <a:srgbClr val="FF0000"/>
                </a:solidFill>
              </a:rPr>
              <a:t>任意</a:t>
            </a:r>
            <a:r>
              <a:rPr lang="zh-CN" altLang="en-US" sz="2400" dirty="0"/>
              <a:t>控制转移。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goto </a:t>
            </a:r>
            <a:r>
              <a:rPr lang="zh-CN" altLang="en-US" sz="2400" dirty="0"/>
              <a:t>是最老的控制语句。</a:t>
            </a:r>
            <a:r>
              <a:rPr lang="zh-CN" altLang="en-US" sz="2400" dirty="0">
                <a:solidFill>
                  <a:schemeClr val="hlink"/>
                </a:solidFill>
              </a:rPr>
              <a:t>现在已很少用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标号可写在任何语句前面作为</a:t>
            </a:r>
            <a:r>
              <a:rPr lang="en-US" altLang="zh-CN" sz="2400" dirty="0"/>
              <a:t> </a:t>
            </a:r>
            <a:r>
              <a:rPr lang="en-US" altLang="zh-CN" sz="2400" err="1"/>
              <a:t>goto </a:t>
            </a:r>
            <a:r>
              <a:rPr lang="zh-CN" altLang="en-US" sz="2400" dirty="0"/>
              <a:t>的目标。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zh-CN" altLang="en-US" sz="2400" dirty="0">
                <a:solidFill>
                  <a:schemeClr val="accent4"/>
                </a:solidFill>
              </a:rPr>
              <a:t>标号名</a:t>
            </a:r>
            <a:r>
              <a:rPr lang="en-US" altLang="zh-CN" sz="2400">
                <a:solidFill>
                  <a:schemeClr val="accent4"/>
                </a:solidFill>
              </a:rPr>
              <a:t>:</a:t>
            </a:r>
            <a:r>
              <a:rPr lang="en-US" altLang="zh-CN" sz="2400"/>
              <a:t>	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 err="1"/>
              <a:t>goto </a:t>
            </a:r>
            <a:r>
              <a:rPr lang="zh-CN" altLang="en-US" sz="2400" dirty="0"/>
              <a:t>语句的形式：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	</a:t>
            </a:r>
            <a:r>
              <a:rPr lang="en-US" altLang="zh-CN" sz="2400" err="1">
                <a:solidFill>
                  <a:schemeClr val="accent2"/>
                </a:solidFill>
              </a:rPr>
              <a:t>goto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zh-CN" altLang="en-US" sz="2400" dirty="0">
                <a:solidFill>
                  <a:schemeClr val="accent4"/>
                </a:solidFill>
              </a:rPr>
              <a:t>标号名</a:t>
            </a:r>
            <a:r>
              <a:rPr lang="en-US" altLang="zh-CN" sz="2400">
                <a:solidFill>
                  <a:schemeClr val="accent4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作用：使控制跳转到</a:t>
            </a:r>
            <a:r>
              <a:rPr lang="zh-CN" altLang="en-US" sz="2400" dirty="0">
                <a:solidFill>
                  <a:schemeClr val="accent2"/>
                </a:solidFill>
              </a:rPr>
              <a:t>标号</a:t>
            </a:r>
            <a:r>
              <a:rPr lang="zh-CN" altLang="en-US" sz="2400" dirty="0"/>
              <a:t>处继续执行。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goto </a:t>
            </a:r>
            <a:r>
              <a:rPr lang="zh-CN" altLang="en-US" sz="2400" dirty="0"/>
              <a:t>语句与标号相配合，在程序中实现非常自由的跳转！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在程序中无节制地使用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err="1">
                <a:sym typeface="+mn-ea"/>
              </a:rPr>
              <a:t>goto </a:t>
            </a:r>
            <a:r>
              <a:rPr lang="zh-CN" altLang="en-US" sz="2400" err="1">
                <a:sym typeface="+mn-ea"/>
              </a:rPr>
              <a:t>语句</a:t>
            </a:r>
            <a:r>
              <a:rPr lang="zh-CN" altLang="en-US" sz="2400" dirty="0">
                <a:sym typeface="+mn-ea"/>
              </a:rPr>
              <a:t>，费解难懂，常常含有难以发现的错误。</a:t>
            </a:r>
            <a:endParaRPr lang="zh-CN" altLang="zh-CN" sz="2400" dirty="0"/>
          </a:p>
        </p:txBody>
      </p:sp>
    </p:spTree>
  </p:cSld>
  <p:clrMapOvr>
    <a:masterClrMapping/>
  </p:clrMapOvr>
  <p:transition spd="med"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7730" name="文本占位符 457729"/>
          <p:cNvSpPr>
            <a:spLocks noGrp="1"/>
          </p:cNvSpPr>
          <p:nvPr>
            <p:ph type="body" idx="1"/>
          </p:nvPr>
        </p:nvSpPr>
        <p:spPr>
          <a:xfrm>
            <a:off x="539750" y="1132840"/>
            <a:ext cx="8136255" cy="5464810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/>
              <a:t>1968 </a:t>
            </a:r>
            <a:r>
              <a:rPr lang="zh-CN" altLang="en-US" sz="2400" dirty="0"/>
              <a:t>年，</a:t>
            </a:r>
            <a:r>
              <a:rPr lang="en-US" altLang="zh-CN" sz="2400" dirty="0"/>
              <a:t>E. W. </a:t>
            </a:r>
            <a:r>
              <a:rPr lang="en-US" altLang="zh-CN" sz="2400" err="1"/>
              <a:t>Dijkstra </a:t>
            </a:r>
            <a:r>
              <a:rPr lang="zh-CN" altLang="en-US" sz="2400" dirty="0"/>
              <a:t>撰文“</a:t>
            </a:r>
            <a:r>
              <a:rPr lang="en-US" altLang="zh-CN" sz="2400" err="1"/>
              <a:t>goto </a:t>
            </a:r>
            <a:r>
              <a:rPr lang="zh-CN" altLang="en-US" sz="2400" dirty="0"/>
              <a:t>是有害的” 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历经六年大辩论，推动</a:t>
            </a:r>
            <a:r>
              <a:rPr lang="zh-CN" altLang="en-US" sz="2400" u="sng" dirty="0">
                <a:solidFill>
                  <a:schemeClr val="accent2"/>
                </a:solidFill>
              </a:rPr>
              <a:t>结构化程序设计</a:t>
            </a:r>
            <a:r>
              <a:rPr lang="zh-CN" altLang="en-US" sz="2400" dirty="0"/>
              <a:t>革命，语言都引进“标准”控制结构，教育和实践中提倡结构化程序设计。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ym typeface="+mn-ea"/>
              </a:rPr>
              <a:t>使用选择和循环结构</a:t>
            </a:r>
            <a:r>
              <a:rPr lang="zh-CN" altLang="en-US" sz="2400" dirty="0">
                <a:sym typeface="+mn-ea"/>
              </a:rPr>
              <a:t>实现固定方式的控制转移，</a:t>
            </a:r>
            <a:r>
              <a:rPr lang="zh-CN" altLang="en-US" sz="2400" dirty="0">
                <a:sym typeface="+mn-ea"/>
              </a:rPr>
              <a:t>程序更清晰易读，不容易有错。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对</a:t>
            </a:r>
            <a:r>
              <a:rPr lang="en-US" altLang="zh-CN" sz="2400" dirty="0"/>
              <a:t> </a:t>
            </a:r>
            <a:r>
              <a:rPr lang="en-US" altLang="zh-CN" sz="2400" err="1"/>
              <a:t>goto </a:t>
            </a:r>
            <a:r>
              <a:rPr lang="zh-CN" altLang="en-US" sz="2400" dirty="0"/>
              <a:t>的认识：</a:t>
            </a:r>
            <a:r>
              <a:rPr lang="zh-CN" altLang="en-US" sz="2400" dirty="0">
                <a:solidFill>
                  <a:schemeClr val="accent2"/>
                </a:solidFill>
              </a:rPr>
              <a:t>不用或尽量少用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随意使用</a:t>
            </a:r>
            <a:r>
              <a:rPr lang="en-US" altLang="zh-CN" sz="2400" dirty="0"/>
              <a:t> </a:t>
            </a:r>
            <a:r>
              <a:rPr lang="en-US" altLang="zh-CN" sz="2400" err="1"/>
              <a:t>goto </a:t>
            </a:r>
            <a:r>
              <a:rPr lang="zh-CN" altLang="en-US" sz="2400" dirty="0"/>
              <a:t>是</a:t>
            </a:r>
            <a:r>
              <a:rPr lang="zh-CN" altLang="en-US" sz="2400" dirty="0">
                <a:solidFill>
                  <a:srgbClr val="CC3300"/>
                </a:solidFill>
              </a:rPr>
              <a:t>不良编程习惯</a:t>
            </a:r>
            <a:r>
              <a:rPr lang="zh-CN" altLang="en-US" sz="2400" dirty="0"/>
              <a:t>。不合理的</a:t>
            </a:r>
            <a:r>
              <a:rPr lang="en-US" altLang="zh-CN" sz="2400" dirty="0"/>
              <a:t> </a:t>
            </a:r>
            <a:r>
              <a:rPr lang="en-US" altLang="zh-CN" sz="2400" err="1"/>
              <a:t>goto</a:t>
            </a:r>
            <a:r>
              <a:rPr lang="zh-CN" altLang="en-US" sz="2400" dirty="0"/>
              <a:t>表明对问题欠缺分析，没有做好流程分解、函数抽象等，写出的程序是不成熟的。</a:t>
            </a:r>
            <a:endParaRPr lang="zh-CN" altLang="en-US" sz="2400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/>
              <a:t>本书对</a:t>
            </a:r>
            <a:r>
              <a:rPr lang="en-US" altLang="zh-CN" sz="2400" dirty="0"/>
              <a:t> goto </a:t>
            </a:r>
            <a:r>
              <a:rPr lang="zh-CN" altLang="en-US" sz="2400" dirty="0"/>
              <a:t>语句不作详细介绍。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35825" y="155575"/>
            <a:ext cx="1053465" cy="141224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1691" name="流程图: 决策 71690"/>
          <p:cNvSpPr/>
          <p:nvPr/>
        </p:nvSpPr>
        <p:spPr>
          <a:xfrm>
            <a:off x="5495290" y="1878330"/>
            <a:ext cx="1570990" cy="703580"/>
          </a:xfrm>
          <a:prstGeom prst="flowChartDecision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195" rIns="36195"/>
          <a:p>
            <a:pPr algn="ctr"/>
            <a:r>
              <a:rPr lang="zh-CN" altLang="en-US" dirty="0">
                <a:latin typeface="Cambria" panose="02040503050406030204" pitchFamily="18" charset="0"/>
              </a:rPr>
              <a:t>条件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1692" name="直接连接符 71691"/>
          <p:cNvSpPr/>
          <p:nvPr/>
        </p:nvSpPr>
        <p:spPr>
          <a:xfrm>
            <a:off x="6249353" y="1446530"/>
            <a:ext cx="0" cy="4222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693" name="流程图: 过程 71692"/>
          <p:cNvSpPr/>
          <p:nvPr/>
        </p:nvSpPr>
        <p:spPr>
          <a:xfrm>
            <a:off x="4798378" y="3003868"/>
            <a:ext cx="1014412" cy="458787"/>
          </a:xfrm>
          <a:prstGeom prst="flowChartProcess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zh-CN" altLang="en-US">
                <a:latin typeface="Cambria" panose="02040503050406030204" pitchFamily="18" charset="0"/>
              </a:rPr>
              <a:t>语句</a:t>
            </a:r>
            <a:r>
              <a:rPr lang="en-US" altLang="zh-CN">
                <a:latin typeface="Cambria" panose="02040503050406030204" pitchFamily="18" charset="0"/>
              </a:rPr>
              <a:t>1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71694" name="流程图: 过程 71693"/>
          <p:cNvSpPr/>
          <p:nvPr/>
        </p:nvSpPr>
        <p:spPr>
          <a:xfrm>
            <a:off x="6747828" y="3011805"/>
            <a:ext cx="1014412" cy="450850"/>
          </a:xfrm>
          <a:prstGeom prst="flowChartProcess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</a:rPr>
              <a:t>2</a:t>
            </a:r>
            <a:endParaRPr lang="en-US" altLang="zh-CN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71695" name="直接连接符 71694"/>
          <p:cNvSpPr/>
          <p:nvPr/>
        </p:nvSpPr>
        <p:spPr>
          <a:xfrm flipH="1">
            <a:off x="5304790" y="2230755"/>
            <a:ext cx="1905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6" name="直接连接符 71695"/>
          <p:cNvSpPr/>
          <p:nvPr/>
        </p:nvSpPr>
        <p:spPr>
          <a:xfrm flipH="1">
            <a:off x="7065328" y="2238693"/>
            <a:ext cx="188912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697" name="直接连接符 71696"/>
          <p:cNvSpPr/>
          <p:nvPr/>
        </p:nvSpPr>
        <p:spPr>
          <a:xfrm>
            <a:off x="5304790" y="2230755"/>
            <a:ext cx="0" cy="773113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698" name="直接连接符 71697"/>
          <p:cNvSpPr/>
          <p:nvPr/>
        </p:nvSpPr>
        <p:spPr>
          <a:xfrm>
            <a:off x="7254240" y="2238693"/>
            <a:ext cx="0" cy="77311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699" name="直接连接符 71698"/>
          <p:cNvSpPr/>
          <p:nvPr/>
        </p:nvSpPr>
        <p:spPr>
          <a:xfrm flipV="1">
            <a:off x="5314315" y="4111943"/>
            <a:ext cx="7905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700" name="直接连接符 71699"/>
          <p:cNvSpPr/>
          <p:nvPr/>
        </p:nvSpPr>
        <p:spPr>
          <a:xfrm flipH="1" flipV="1">
            <a:off x="6465253" y="4111943"/>
            <a:ext cx="792162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701" name="流程图: 联系 71700"/>
          <p:cNvSpPr/>
          <p:nvPr/>
        </p:nvSpPr>
        <p:spPr>
          <a:xfrm>
            <a:off x="6104890" y="3967480"/>
            <a:ext cx="325438" cy="280988"/>
          </a:xfrm>
          <a:prstGeom prst="flowChartConnector">
            <a:avLst/>
          </a:prstGeom>
          <a:noFill/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1702" name="直接连接符 71701"/>
          <p:cNvSpPr/>
          <p:nvPr/>
        </p:nvSpPr>
        <p:spPr>
          <a:xfrm>
            <a:off x="6249353" y="4254818"/>
            <a:ext cx="0" cy="35242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1703" name="直接连接符 71702"/>
          <p:cNvSpPr/>
          <p:nvPr/>
        </p:nvSpPr>
        <p:spPr>
          <a:xfrm flipH="1">
            <a:off x="5304790" y="3462655"/>
            <a:ext cx="9525" cy="66833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04" name="直接连接符 71703"/>
          <p:cNvSpPr/>
          <p:nvPr/>
        </p:nvSpPr>
        <p:spPr>
          <a:xfrm flipH="1">
            <a:off x="7257415" y="3462655"/>
            <a:ext cx="0" cy="649288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1716" name="文本框 71715"/>
          <p:cNvSpPr txBox="1"/>
          <p:nvPr/>
        </p:nvSpPr>
        <p:spPr>
          <a:xfrm>
            <a:off x="4880928" y="166243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成立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1717" name="文本框 71716"/>
          <p:cNvSpPr txBox="1"/>
          <p:nvPr/>
        </p:nvSpPr>
        <p:spPr>
          <a:xfrm>
            <a:off x="6538278" y="166243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不成立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91255" y="438785"/>
            <a:ext cx="5041265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just" eaLnBrk="0" hangingPunct="0">
              <a:spcBef>
                <a:spcPct val="3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if (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条件</a:t>
            </a: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) 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语句</a:t>
            </a:r>
            <a:r>
              <a:rPr lang="en-US" altLang="zh-CN" sz="3200" b="1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1</a:t>
            </a: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 else 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语句</a:t>
            </a:r>
            <a:r>
              <a:rPr lang="en-US" altLang="zh-CN" sz="3200" b="1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2</a:t>
            </a:r>
            <a:endParaRPr lang="en-US" altLang="zh-CN" sz="3200" b="1">
              <a:solidFill>
                <a:schemeClr val="hlink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5765" y="438785"/>
            <a:ext cx="2748915" cy="5835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if (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条件</a:t>
            </a:r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) </a:t>
            </a:r>
            <a:r>
              <a:rPr lang="zh-CN" altLang="en-US" sz="3200" b="1" dirty="0">
                <a:solidFill>
                  <a:schemeClr val="hlink"/>
                </a:solidFill>
                <a:latin typeface="Cambria" panose="02040503050406030204" pitchFamily="18" charset="0"/>
                <a:sym typeface="+mn-ea"/>
              </a:rPr>
              <a:t>语句</a:t>
            </a:r>
            <a:endParaRPr lang="zh-CN" altLang="en-US" sz="3200" b="1" dirty="0">
              <a:solidFill>
                <a:schemeClr val="hlink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1171575" y="1963420"/>
            <a:ext cx="1570990" cy="703580"/>
          </a:xfrm>
          <a:prstGeom prst="flowChartDecision">
            <a:avLst/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36195" rIns="36195"/>
          <a:p>
            <a:pPr algn="ctr"/>
            <a:r>
              <a:rPr lang="zh-CN" altLang="en-US" dirty="0">
                <a:latin typeface="Cambria" panose="02040503050406030204" pitchFamily="18" charset="0"/>
              </a:rPr>
              <a:t>条件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6" name="直接连接符 5"/>
          <p:cNvSpPr/>
          <p:nvPr/>
        </p:nvSpPr>
        <p:spPr>
          <a:xfrm>
            <a:off x="1925638" y="1531620"/>
            <a:ext cx="0" cy="4222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7" name="流程图: 过程 6"/>
          <p:cNvSpPr/>
          <p:nvPr/>
        </p:nvSpPr>
        <p:spPr>
          <a:xfrm>
            <a:off x="474663" y="3088958"/>
            <a:ext cx="1014412" cy="458787"/>
          </a:xfrm>
          <a:prstGeom prst="flowChartProcess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/>
            <a:r>
              <a:rPr lang="zh-CN" altLang="en-US">
                <a:latin typeface="Cambria" panose="02040503050406030204" pitchFamily="18" charset="0"/>
              </a:rPr>
              <a:t>语句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9" name="直接连接符 8"/>
          <p:cNvSpPr/>
          <p:nvPr/>
        </p:nvSpPr>
        <p:spPr>
          <a:xfrm flipH="1">
            <a:off x="981075" y="2315845"/>
            <a:ext cx="1905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" name="直接连接符 9"/>
          <p:cNvSpPr/>
          <p:nvPr/>
        </p:nvSpPr>
        <p:spPr>
          <a:xfrm flipH="1">
            <a:off x="2741613" y="2323783"/>
            <a:ext cx="188912" cy="0"/>
          </a:xfrm>
          <a:prstGeom prst="line">
            <a:avLst/>
          </a:prstGeom>
          <a:ln w="28575" cap="flat" cmpd="sng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直接连接符 10"/>
          <p:cNvSpPr/>
          <p:nvPr/>
        </p:nvSpPr>
        <p:spPr>
          <a:xfrm>
            <a:off x="981075" y="2315845"/>
            <a:ext cx="0" cy="773113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12" name="直接连接符 11"/>
          <p:cNvSpPr/>
          <p:nvPr/>
        </p:nvSpPr>
        <p:spPr>
          <a:xfrm>
            <a:off x="2930525" y="2324100"/>
            <a:ext cx="635" cy="1887220"/>
          </a:xfrm>
          <a:prstGeom prst="line">
            <a:avLst/>
          </a:prstGeom>
          <a:ln w="28575" cap="flat" cmpd="sng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none" w="lg" len="lg"/>
          </a:ln>
        </p:spPr>
      </p:sp>
      <p:sp>
        <p:nvSpPr>
          <p:cNvPr id="13" name="直接连接符 12"/>
          <p:cNvSpPr/>
          <p:nvPr/>
        </p:nvSpPr>
        <p:spPr>
          <a:xfrm flipV="1">
            <a:off x="990600" y="4197033"/>
            <a:ext cx="7905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14" name="直接连接符 13"/>
          <p:cNvSpPr/>
          <p:nvPr/>
        </p:nvSpPr>
        <p:spPr>
          <a:xfrm flipH="1" flipV="1">
            <a:off x="2141538" y="4197033"/>
            <a:ext cx="792162" cy="0"/>
          </a:xfrm>
          <a:prstGeom prst="line">
            <a:avLst/>
          </a:prstGeom>
          <a:ln w="28575" cap="flat" cmpd="sng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arrow" w="lg" len="lg"/>
          </a:ln>
        </p:spPr>
      </p:sp>
      <p:sp>
        <p:nvSpPr>
          <p:cNvPr id="15" name="流程图: 联系 14"/>
          <p:cNvSpPr/>
          <p:nvPr/>
        </p:nvSpPr>
        <p:spPr>
          <a:xfrm>
            <a:off x="1781175" y="4052570"/>
            <a:ext cx="325438" cy="280988"/>
          </a:xfrm>
          <a:prstGeom prst="flowChartConnector">
            <a:avLst/>
          </a:prstGeom>
          <a:noFill/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" name="直接连接符 15"/>
          <p:cNvSpPr/>
          <p:nvPr/>
        </p:nvSpPr>
        <p:spPr>
          <a:xfrm>
            <a:off x="1925638" y="4339908"/>
            <a:ext cx="0" cy="35242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arrow" w="lg" len="lg"/>
          </a:ln>
        </p:spPr>
      </p:sp>
      <p:sp>
        <p:nvSpPr>
          <p:cNvPr id="17" name="直接连接符 16"/>
          <p:cNvSpPr/>
          <p:nvPr/>
        </p:nvSpPr>
        <p:spPr>
          <a:xfrm flipH="1">
            <a:off x="981075" y="3547745"/>
            <a:ext cx="9525" cy="66833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" name="文本框 18"/>
          <p:cNvSpPr txBox="1"/>
          <p:nvPr/>
        </p:nvSpPr>
        <p:spPr>
          <a:xfrm>
            <a:off x="557213" y="174752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成立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14563" y="1747520"/>
            <a:ext cx="11525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</a:rPr>
              <a:t>不成立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96710" y="1163955"/>
            <a:ext cx="9264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200" b="1">
                <a:solidFill>
                  <a:schemeClr val="folHlink"/>
                </a:solidFill>
                <a:latin typeface="Cambria" panose="02040503050406030204" pitchFamily="18" charset="0"/>
                <a:sym typeface="+mn-ea"/>
              </a:rPr>
              <a:t>else</a:t>
            </a:r>
            <a:endParaRPr lang="en-US" altLang="zh-CN" sz="3200" b="1">
              <a:solidFill>
                <a:schemeClr val="hlink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72708" name="文本框 72707"/>
          <p:cNvSpPr txBox="1"/>
          <p:nvPr/>
        </p:nvSpPr>
        <p:spPr>
          <a:xfrm>
            <a:off x="405765" y="4853940"/>
            <a:ext cx="8112125" cy="1599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</a:rPr>
              <a:t>语句、语句</a:t>
            </a:r>
            <a:r>
              <a:rPr lang="en-US" altLang="zh-CN" sz="2800" dirty="0">
                <a:solidFill>
                  <a:schemeClr val="hlink"/>
                </a:solidFill>
                <a:latin typeface="Cambria" panose="020405030504060302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和 </a:t>
            </a: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</a:rPr>
              <a:t>语句</a:t>
            </a:r>
            <a:r>
              <a:rPr lang="en-US" altLang="zh-CN" sz="2800" dirty="0">
                <a:solidFill>
                  <a:schemeClr val="hlink"/>
                </a:solidFill>
                <a:latin typeface="Cambria" panose="02040503050406030204" pitchFamily="18" charset="0"/>
              </a:rPr>
              <a:t>2 </a:t>
            </a:r>
            <a:r>
              <a:rPr lang="zh-CN" altLang="en-US" sz="2800" dirty="0">
                <a:solidFill>
                  <a:schemeClr val="tx1"/>
                </a:solidFill>
                <a:latin typeface="Cambria" panose="02040503050406030204" pitchFamily="18" charset="0"/>
              </a:rPr>
              <a:t>可以是单条语句，也可以是</a:t>
            </a:r>
            <a:r>
              <a:rPr lang="zh-CN" altLang="en-US" sz="2800" dirty="0">
                <a:latin typeface="Cambria" panose="02040503050406030204" pitchFamily="18" charset="0"/>
              </a:rPr>
              <a:t>复合结构，还可以是条件语句。</a:t>
            </a:r>
            <a:endParaRPr lang="zh-CN" altLang="en-US" sz="2800" dirty="0">
              <a:latin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</a:rPr>
              <a:t>注意概念名词：</a:t>
            </a:r>
            <a:r>
              <a:rPr lang="en-US" altLang="zh-CN" sz="28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</a:rPr>
              <a:t>if </a:t>
            </a: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</a:rPr>
              <a:t>条件语句</a:t>
            </a:r>
            <a:r>
              <a:rPr lang="zh-CN" altLang="en-US" sz="2800" dirty="0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</a:rPr>
              <a:t>与 </a:t>
            </a:r>
            <a:r>
              <a:rPr lang="en-US" altLang="zh-CN" sz="28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</a:rPr>
              <a:t>? : </a:t>
            </a:r>
            <a:r>
              <a:rPr lang="zh-CN" altLang="en-US" sz="2800" dirty="0">
                <a:solidFill>
                  <a:schemeClr val="hlink"/>
                </a:solidFill>
                <a:latin typeface="Cambria" panose="02040503050406030204" pitchFamily="18" charset="0"/>
                <a:ea typeface="楷体" panose="02010609060101010101" pitchFamily="49" charset="-122"/>
              </a:rPr>
              <a:t>条件表达式 </a:t>
            </a:r>
            <a:endParaRPr lang="zh-CN" altLang="en-US" sz="28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8754" name="标题 458753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3.7.5  </a:t>
            </a:r>
            <a:r>
              <a:rPr lang="zh-CN" altLang="en-US" dirty="0"/>
              <a:t>死循环</a:t>
            </a:r>
            <a:endParaRPr lang="zh-CN" altLang="en-US" dirty="0"/>
          </a:p>
        </p:txBody>
      </p:sp>
      <p:sp>
        <p:nvSpPr>
          <p:cNvPr id="458755" name="文本占位符 458754"/>
          <p:cNvSpPr>
            <a:spLocks noGrp="1"/>
          </p:cNvSpPr>
          <p:nvPr>
            <p:ph type="body" idx="1"/>
          </p:nvPr>
        </p:nvSpPr>
        <p:spPr>
          <a:xfrm>
            <a:off x="468313" y="908050"/>
            <a:ext cx="8207375" cy="5473700"/>
          </a:xfrm>
        </p:spPr>
        <p:txBody>
          <a:bodyPr/>
          <a:p>
            <a:pPr marL="0" indent="0">
              <a:buNone/>
            </a:pPr>
            <a:r>
              <a:rPr lang="zh-CN" altLang="en-US" sz="2400" dirty="0"/>
              <a:t>某个循环在执行时无穷无尽地重复而永不结束：“</a:t>
            </a:r>
            <a:r>
              <a:rPr lang="zh-CN" altLang="en-US" sz="2400" dirty="0">
                <a:solidFill>
                  <a:schemeClr val="accent2"/>
                </a:solidFill>
              </a:rPr>
              <a:t>死循环</a:t>
            </a:r>
            <a:r>
              <a:rPr lang="zh-CN" altLang="en-US" sz="2400" dirty="0"/>
              <a:t>” 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会导致程序无限执行下去，不能正常地终止运行。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死循环是</a:t>
            </a:r>
            <a:r>
              <a:rPr lang="zh-CN" altLang="en-US" sz="2400" dirty="0">
                <a:solidFill>
                  <a:schemeClr val="accent2"/>
                </a:solidFill>
              </a:rPr>
              <a:t>程序运行中发生</a:t>
            </a:r>
            <a:r>
              <a:rPr lang="zh-CN" altLang="en-US" sz="2400" dirty="0"/>
              <a:t>的情况。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有些死循环可以在代码中明显看到。例如：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while(1)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cout</a:t>
            </a:r>
            <a:r>
              <a:rPr lang="en-US" altLang="zh-CN" sz="2400">
                <a:solidFill>
                  <a:schemeClr val="folHlink"/>
                </a:solidFill>
              </a:rPr>
              <a:t> &lt;&lt; "*";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或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for (i = 0; ; 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;</a:t>
            </a:r>
            <a:endParaRPr lang="en-US" altLang="zh-CN" sz="24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67971" name="文本占位符 467970"/>
          <p:cNvSpPr>
            <a:spLocks noGrp="1"/>
          </p:cNvSpPr>
          <p:nvPr>
            <p:ph type="body" idx="1"/>
          </p:nvPr>
        </p:nvSpPr>
        <p:spPr>
          <a:xfrm>
            <a:off x="468313" y="260350"/>
            <a:ext cx="8207375" cy="6264275"/>
          </a:xfrm>
        </p:spPr>
        <p:txBody>
          <a:bodyPr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/>
              <a:t>在实践中，可能由于循环结构的结束条件写得不正确，或者循环体里的代码有错，或者有些情况考虑不周，使得程序（在某些情况下）无法达到循环的结束条件，导致程序运行中出现了死循环。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endParaRPr lang="zh-CN" altLang="en-US" sz="2000" dirty="0"/>
          </a:p>
          <a:p>
            <a:pPr marL="0" indent="0">
              <a:spcBef>
                <a:spcPct val="0"/>
              </a:spcBef>
              <a:buNone/>
            </a:pPr>
            <a:endParaRPr lang="en-US" altLang="zh-CN" sz="200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/>
              <a:t>    </a:t>
            </a:r>
            <a:endParaRPr lang="zh-CN" altLang="en-US" sz="2000"/>
          </a:p>
          <a:p>
            <a:pPr marL="0" indent="0">
              <a:spcBef>
                <a:spcPct val="0"/>
              </a:spcBef>
              <a:buNone/>
            </a:pP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467972" name="文本框 467971"/>
          <p:cNvSpPr txBox="1"/>
          <p:nvPr/>
        </p:nvSpPr>
        <p:spPr>
          <a:xfrm>
            <a:off x="1763395" y="5949315"/>
            <a:ext cx="4842510" cy="46037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要注意避免出现类似错误！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1917065"/>
            <a:ext cx="7277100" cy="1568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indent="0" algn="just">
              <a:spcBef>
                <a:spcPct val="0"/>
              </a:spcBef>
              <a:buNone/>
            </a:pPr>
            <a:r>
              <a:rPr lang="zh-CN" altLang="en-US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int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n = 0, sum = 0;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while (n &lt; 100) { </a:t>
            </a:r>
            <a:r>
              <a:rPr lang="en-US" altLang="zh-CN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忘记在循环体中更新变量</a:t>
            </a:r>
            <a:r>
              <a:rPr lang="en-US" altLang="zh-CN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n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的值</a:t>
            </a:r>
            <a:endParaRPr lang="zh-CN" altLang="en-US" dirty="0">
              <a:solidFill>
                <a:schemeClr val="accent2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zh-CN" altLang="en-US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   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sum += n;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   }</a:t>
            </a:r>
            <a:endParaRPr lang="zh-CN" altLang="en-US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2045" y="3860800"/>
            <a:ext cx="3931920" cy="1568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indent="0" algn="just">
              <a:spcBef>
                <a:spcPct val="0"/>
              </a:spcBef>
              <a:buNone/>
            </a:pPr>
            <a:r>
              <a:rPr lang="en-US" altLang="zh-CN" err="1">
                <a:solidFill>
                  <a:schemeClr val="folHlink"/>
                </a:solidFill>
                <a:sym typeface="+mn-ea"/>
              </a:rPr>
              <a:t>    int</a:t>
            </a:r>
            <a:r>
              <a:rPr lang="en-US" altLang="zh-CN">
                <a:solidFill>
                  <a:schemeClr val="folHlink"/>
                </a:solidFill>
                <a:sym typeface="+mn-ea"/>
              </a:rPr>
              <a:t> n, sum = 0;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chemeClr val="folHlink"/>
                </a:solidFill>
                <a:sym typeface="+mn-ea"/>
              </a:rPr>
              <a:t>    while (n &lt; 100) 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chemeClr val="folHlink"/>
                </a:solidFill>
                <a:sym typeface="+mn-ea"/>
              </a:rPr>
              <a:t>        sum += n;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chemeClr val="folHlink"/>
                </a:solidFill>
                <a:sym typeface="+mn-ea"/>
              </a:rPr>
              <a:t>        n++; 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这句在循环之外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460" y="3789045"/>
            <a:ext cx="4499610" cy="1938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marL="0" indent="0" algn="just">
              <a:spcBef>
                <a:spcPct val="0"/>
              </a:spcBef>
              <a:buNone/>
            </a:pPr>
            <a:r>
              <a:rPr lang="zh-CN" altLang="en-US" err="1">
                <a:solidFill>
                  <a:schemeClr val="folHlink"/>
                </a:solidFill>
                <a:sym typeface="+mn-ea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sym typeface="+mn-ea"/>
              </a:rPr>
              <a:t>for (int</a:t>
            </a:r>
            <a:r>
              <a:rPr lang="en-US" altLang="zh-CN">
                <a:solidFill>
                  <a:schemeClr val="folHlink"/>
                </a:solidFill>
                <a:sym typeface="+mn-ea"/>
              </a:rPr>
              <a:t> n = 0; n &lt; 100; n++)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err="1">
                <a:solidFill>
                  <a:schemeClr val="folHlink"/>
                </a:solidFill>
                <a:sym typeface="+mn-ea"/>
              </a:rPr>
              <a:t>        if(</a:t>
            </a:r>
            <a:r>
              <a:rPr lang="en-US" altLang="zh-CN" b="1" u="sng" err="1">
                <a:solidFill>
                  <a:schemeClr val="folHlink"/>
                </a:solidFill>
                <a:sym typeface="+mn-ea"/>
              </a:rPr>
              <a:t>n</a:t>
            </a:r>
            <a:r>
              <a:rPr lang="en-US" altLang="zh-CN" b="1" u="sng">
                <a:solidFill>
                  <a:schemeClr val="folHlink"/>
                </a:solidFill>
                <a:sym typeface="+mn-ea"/>
              </a:rPr>
              <a:t> = 50</a:t>
            </a:r>
            <a:r>
              <a:rPr lang="en-US" altLang="zh-CN">
                <a:solidFill>
                  <a:schemeClr val="folHlink"/>
                </a:solidFill>
                <a:sym typeface="+mn-ea"/>
              </a:rPr>
              <a:t>)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打字错误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zh-CN" altLang="en-US" err="1">
                <a:solidFill>
                  <a:schemeClr val="folHlink"/>
                </a:solidFill>
                <a:sym typeface="+mn-ea"/>
              </a:rPr>
              <a:t>            </a:t>
            </a:r>
            <a:r>
              <a:rPr lang="en-US" altLang="zh-CN" err="1">
                <a:solidFill>
                  <a:schemeClr val="folHlink"/>
                </a:solidFill>
                <a:sym typeface="+mn-ea"/>
              </a:rPr>
              <a:t>cout</a:t>
            </a:r>
            <a:r>
              <a:rPr lang="en-US" altLang="zh-CN">
                <a:solidFill>
                  <a:schemeClr val="folHlink"/>
                </a:solidFill>
                <a:sym typeface="+mn-ea"/>
              </a:rPr>
              <a:t> &lt;&lt; "n equals 50! ";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>
                <a:solidFill>
                  <a:schemeClr val="folHlink"/>
                </a:solidFill>
                <a:sym typeface="+mn-ea"/>
              </a:rPr>
              <a:t>        else 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 algn="just">
              <a:spcBef>
                <a:spcPct val="0"/>
              </a:spcBef>
              <a:buNone/>
            </a:pPr>
            <a:r>
              <a:rPr lang="en-US" altLang="zh-CN" err="1">
                <a:solidFill>
                  <a:schemeClr val="folHlink"/>
                </a:solidFill>
                <a:sym typeface="+mn-ea"/>
              </a:rPr>
              <a:t>            cout &lt;&lt; " " &lt;&lt; endl</a:t>
            </a:r>
            <a:r>
              <a:rPr lang="en-US" altLang="zh-CN">
                <a:solidFill>
                  <a:schemeClr val="folHlink"/>
                </a:solidFill>
                <a:sym typeface="+mn-ea"/>
              </a:rPr>
              <a:t>;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268605"/>
            <a:ext cx="8207375" cy="6113145"/>
          </a:xfrm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zh-CN" altLang="en-US" sz="2400"/>
              <a:t>在实际中，要判断自己的程序确实出现了死循环，也不是很简单的事情。</a:t>
            </a:r>
            <a:endParaRPr lang="zh-CN" altLang="en-US" sz="240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/>
              <a:t>有些源程序写有“while(1){...}”的形式，像是死循环，但如果里面具有能正常退出循环的语句，则不是死循环。</a:t>
            </a:r>
            <a:endParaRPr lang="zh-CN" altLang="en-US" sz="240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>
                <a:sym typeface="+mn-ea"/>
              </a:rPr>
              <a:t>有些程序需要运行很长时间，可能也会让读者误以为死循环。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int main() {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int i = 0;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</a:t>
            </a:r>
            <a:r>
              <a:rPr lang="zh-CN" altLang="en-US" sz="2400">
                <a:solidFill>
                  <a:schemeClr val="accent2"/>
                </a:solidFill>
              </a:rPr>
              <a:t>while(1)</a:t>
            </a:r>
            <a:r>
              <a:rPr lang="zh-CN" altLang="en-US" sz="2400"/>
              <a:t> {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    cout &lt;&lt; i &lt;&lt; " ";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    i++;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    if (i == 1000000)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        </a:t>
            </a:r>
            <a:r>
              <a:rPr lang="zh-CN" altLang="en-US" sz="2400">
                <a:solidFill>
                  <a:schemeClr val="accent2"/>
                </a:solidFill>
              </a:rPr>
              <a:t>break;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}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    return 0;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/>
              <a:t>}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235585"/>
            <a:ext cx="8207375" cy="6146165"/>
          </a:xfrm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zh-CN" altLang="en-US" sz="2400">
                <a:sym typeface="+mn-ea"/>
              </a:rPr>
              <a:t>还有一种可笑的场合会让用户出现误判，例如：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int main() {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    int a, b, c, d, e;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    //cout &lt;&lt; "input a b c d e: ";  //输出提示信息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    </a:t>
            </a:r>
            <a:r>
              <a:rPr lang="zh-CN" altLang="en-US" sz="2400">
                <a:solidFill>
                  <a:schemeClr val="accent2"/>
                </a:solidFill>
                <a:sym typeface="+mn-ea"/>
              </a:rPr>
              <a:t>cin &gt;&gt; a &gt;&gt; b &gt;&gt; c &gt;&gt; d &gt;&gt; e;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    while( a + b + c + d + e &lt; 100) {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        a++;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    }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    cout &lt;&lt; a &lt;&lt; endl;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    return 0;</a:t>
            </a:r>
            <a:endParaRPr lang="zh-CN" altLang="en-US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}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>
                <a:sym typeface="+mn-ea"/>
              </a:rPr>
              <a:t>程序运行一开始就不作任何提示地要求用户输入多个数据，如果用户没有输入足够数量的数据（误以为已经输入足够），则程序一直在等待输入，而用户误以为出现了死循环。</a:t>
            </a:r>
            <a:endParaRPr lang="zh-CN" altLang="en-US" sz="240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>
                <a:solidFill>
                  <a:schemeClr val="accent2"/>
                </a:solidFill>
                <a:sym typeface="+mn-ea"/>
              </a:rPr>
              <a:t>在让用户输入数据之前输出提示信息是很有必要的！</a:t>
            </a:r>
            <a:endParaRPr lang="zh-CN" altLang="en-US" sz="240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 sz="2400">
              <a:solidFill>
                <a:schemeClr val="accent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各种程序开发系统（或操作系统）都提供了某种方法，使编程者可以强制终止程序的运行。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在Dec-C++ 系统里，当程序正在运行时，</a:t>
            </a:r>
            <a:r>
              <a:rPr lang="zh-CN" altLang="en-US">
                <a:solidFill>
                  <a:schemeClr val="accent2"/>
                </a:solidFill>
              </a:rPr>
              <a:t>按快捷键Ctrl + Break就能终止其运行。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然后应该仔细检查程序，确定是否真是由于程序有错导致死循环，包括检查其中循环的终止条件等。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请参考下一节和后面章节中有关排除程序动态错误的讨论。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82626" name="标题 28262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 dirty="0"/>
              <a:t>第 </a:t>
            </a:r>
            <a:r>
              <a:rPr lang="en-US" altLang="zh-CN" dirty="0"/>
              <a:t>3 </a:t>
            </a:r>
            <a:r>
              <a:rPr lang="zh-CN" altLang="en-US" dirty="0"/>
              <a:t>章  变量和控制结构</a:t>
            </a:r>
            <a:endParaRPr lang="zh-CN" altLang="en-US" dirty="0"/>
          </a:p>
        </p:txBody>
      </p:sp>
      <p:sp>
        <p:nvSpPr>
          <p:cNvPr id="282627" name="文本占位符 282626"/>
          <p:cNvSpPr>
            <a:spLocks noGrp="1"/>
          </p:cNvSpPr>
          <p:nvPr>
            <p:ph type="body" idx="1"/>
          </p:nvPr>
        </p:nvSpPr>
        <p:spPr>
          <a:xfrm>
            <a:off x="900113" y="1052513"/>
            <a:ext cx="7775575" cy="5329237"/>
          </a:xfrm>
        </p:spPr>
        <p:txBody>
          <a:bodyPr/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3.1  </a:t>
            </a:r>
            <a:r>
              <a:rPr lang="zh-CN" altLang="en-US" dirty="0">
                <a:solidFill>
                  <a:schemeClr val="accent2"/>
                </a:solidFill>
              </a:rPr>
              <a:t>语句、复合结构和顺序程序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3.2  </a:t>
            </a:r>
            <a:r>
              <a:rPr lang="zh-CN" altLang="en-US" dirty="0">
                <a:solidFill>
                  <a:schemeClr val="accent2"/>
                </a:solidFill>
              </a:rPr>
              <a:t>变量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</a:rPr>
              <a:t>——</a:t>
            </a:r>
            <a:r>
              <a:rPr lang="zh-CN" altLang="en-US" dirty="0">
                <a:solidFill>
                  <a:schemeClr val="accent2"/>
                </a:solidFill>
              </a:rPr>
              <a:t>概念、定义和使用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3.3  </a:t>
            </a:r>
            <a:r>
              <a:rPr lang="zh-CN" altLang="en-US" dirty="0">
                <a:solidFill>
                  <a:schemeClr val="accent2"/>
                </a:solidFill>
              </a:rPr>
              <a:t>数据输入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3.4  </a:t>
            </a:r>
            <a:r>
              <a:rPr lang="zh-CN" altLang="en-US" dirty="0">
                <a:solidFill>
                  <a:schemeClr val="accent2"/>
                </a:solidFill>
              </a:rPr>
              <a:t>关系表达式与逻辑表达式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3.5  </a:t>
            </a:r>
            <a:r>
              <a:rPr lang="zh-CN" altLang="en-US" dirty="0">
                <a:solidFill>
                  <a:schemeClr val="accent2"/>
                </a:solidFill>
              </a:rPr>
              <a:t>语句与控制结构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3.6  </a:t>
            </a:r>
            <a:r>
              <a:rPr lang="zh-CN" altLang="en-US" dirty="0">
                <a:solidFill>
                  <a:schemeClr val="accent2"/>
                </a:solidFill>
              </a:rPr>
              <a:t>条件语句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3.7  </a:t>
            </a:r>
            <a:r>
              <a:rPr lang="zh-CN" altLang="en-US" dirty="0">
                <a:solidFill>
                  <a:schemeClr val="accent2"/>
                </a:solidFill>
              </a:rPr>
              <a:t>循环语句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u="sng" dirty="0">
                <a:solidFill>
                  <a:schemeClr val="accent2"/>
                </a:solidFill>
              </a:rPr>
              <a:t>3.8 </a:t>
            </a:r>
            <a:r>
              <a:rPr lang="zh-CN" altLang="en-US" u="sng" dirty="0">
                <a:solidFill>
                  <a:schemeClr val="accent2"/>
                </a:solidFill>
              </a:rPr>
              <a:t>程序动态除错方法（一）</a:t>
            </a:r>
            <a:endParaRPr lang="zh-CN" altLang="en-US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73090" name="标题 473089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3.8 </a:t>
            </a:r>
            <a:r>
              <a:rPr lang="zh-CN" altLang="en-US" dirty="0"/>
              <a:t>程序动态除错方法（一）</a:t>
            </a:r>
            <a:endParaRPr lang="zh-CN" altLang="en-US" dirty="0"/>
          </a:p>
        </p:txBody>
      </p:sp>
      <p:sp>
        <p:nvSpPr>
          <p:cNvPr id="473091" name="文本占位符 473090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533400" indent="-533400"/>
            <a:r>
              <a:rPr lang="zh-CN" altLang="en-US" dirty="0"/>
              <a:t>程序运行时，要仔细查看运行结果，利用专业知识进行分析</a:t>
            </a:r>
            <a:r>
              <a:rPr lang="zh-CN" altLang="en-US" dirty="0">
                <a:solidFill>
                  <a:schemeClr val="accent2"/>
                </a:solidFill>
              </a:rPr>
              <a:t>判断是否正确</a:t>
            </a:r>
            <a:r>
              <a:rPr lang="zh-CN" altLang="en-US" dirty="0"/>
              <a:t>。若有错误则需</a:t>
            </a:r>
            <a:r>
              <a:rPr lang="zh-CN" altLang="en-US" dirty="0">
                <a:solidFill>
                  <a:schemeClr val="accent2"/>
                </a:solidFill>
              </a:rPr>
              <a:t>除错</a:t>
            </a:r>
            <a:r>
              <a:rPr lang="zh-CN" altLang="en-US" dirty="0"/>
              <a:t>。</a:t>
            </a:r>
            <a:endParaRPr lang="zh-CN" altLang="en-US" dirty="0"/>
          </a:p>
          <a:p>
            <a:pPr marL="533400" indent="-533400"/>
            <a:r>
              <a:rPr lang="zh-CN" altLang="en-US" dirty="0">
                <a:solidFill>
                  <a:schemeClr val="accent2"/>
                </a:solidFill>
                <a:sym typeface="+mn-ea"/>
              </a:rPr>
              <a:t>除错</a:t>
            </a:r>
            <a:r>
              <a:rPr lang="zh-CN" altLang="en-US" dirty="0">
                <a:sym typeface="+mn-ea"/>
              </a:rPr>
              <a:t>就是要排除自己编写程序时所犯的错误。</a:t>
            </a:r>
            <a:endParaRPr lang="zh-CN" altLang="en-US" dirty="0"/>
          </a:p>
          <a:p>
            <a:pPr marL="533400" indent="-533400"/>
            <a:endParaRPr lang="zh-CN" altLang="en-US" dirty="0"/>
          </a:p>
          <a:p>
            <a:pPr marL="533400" indent="-533400"/>
            <a:r>
              <a:rPr lang="zh-CN" altLang="en-US" dirty="0"/>
              <a:t>适合初学者的两种除错方法：</a:t>
            </a:r>
            <a:endParaRPr lang="zh-CN" altLang="en-US" dirty="0"/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/>
              <a:t>整理源代码缩进排版格式并</a:t>
            </a:r>
            <a:r>
              <a:rPr lang="zh-CN" altLang="en-US" dirty="0">
                <a:solidFill>
                  <a:schemeClr val="accent2"/>
                </a:solidFill>
              </a:rPr>
              <a:t>通读</a:t>
            </a:r>
            <a:r>
              <a:rPr lang="zh-CN" altLang="en-US" dirty="0"/>
              <a:t>：</a:t>
            </a:r>
            <a:endParaRPr lang="zh-CN" altLang="en-US" dirty="0"/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dirty="0"/>
              <a:t>在循环过程中输出查看变量的值。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74115" name="文本占位符 474114"/>
          <p:cNvSpPr>
            <a:spLocks noGrp="1"/>
          </p:cNvSpPr>
          <p:nvPr>
            <p:ph type="body" idx="1"/>
          </p:nvPr>
        </p:nvSpPr>
        <p:spPr>
          <a:xfrm>
            <a:off x="468313" y="549275"/>
            <a:ext cx="8207375" cy="5832475"/>
          </a:xfrm>
        </p:spPr>
        <p:txBody>
          <a:bodyPr/>
          <a:p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C++ </a:t>
            </a:r>
            <a:r>
              <a:rPr lang="zh-CN" altLang="en-US" dirty="0"/>
              <a:t>语言都是格式自由的语言，语言本身对源代码的排版格式并无要求。</a:t>
            </a:r>
            <a:endParaRPr lang="zh-CN" altLang="en-US" dirty="0"/>
          </a:p>
          <a:p>
            <a:r>
              <a:rPr lang="zh-CN" altLang="en-US" dirty="0"/>
              <a:t>但是在实践中，应该严格地按照一定的缩进排版格式编排程序代码。用</a:t>
            </a:r>
            <a:r>
              <a:rPr lang="zh-CN" altLang="en-US" dirty="0">
                <a:solidFill>
                  <a:schemeClr val="accent2"/>
                </a:solidFill>
              </a:rPr>
              <a:t>严格的缩进排版格式体现程序中的逻辑关系</a:t>
            </a:r>
            <a:r>
              <a:rPr lang="zh-CN" altLang="en-US" dirty="0"/>
              <a:t>，否则，阅读代码时就很难真正理解其中的逻辑关系，比较容易产生误解。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初学编程开始</a:t>
            </a:r>
            <a:r>
              <a:rPr lang="zh-CN" altLang="en-US" dirty="0">
                <a:solidFill>
                  <a:schemeClr val="accent2"/>
                </a:solidFill>
              </a:rPr>
              <a:t>就要特别注意养成良好的代码排版格式习惯</a:t>
            </a:r>
            <a:r>
              <a:rPr lang="zh-CN" altLang="en-US" dirty="0"/>
              <a:t>。经验告诉我们：</a:t>
            </a:r>
            <a:r>
              <a:rPr lang="zh-CN" altLang="en-US" dirty="0">
                <a:solidFill>
                  <a:schemeClr val="accent2"/>
                </a:solidFill>
              </a:rPr>
              <a:t>如果看不出程序里的错误，应先把程序的格式整理好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79235" name="文本占位符 479234"/>
          <p:cNvSpPr>
            <a:spLocks noGrp="1"/>
          </p:cNvSpPr>
          <p:nvPr>
            <p:ph type="body" idx="1"/>
          </p:nvPr>
        </p:nvSpPr>
        <p:spPr>
          <a:xfrm>
            <a:off x="467360" y="548640"/>
            <a:ext cx="8207375" cy="1710690"/>
          </a:xfrm>
        </p:spPr>
        <p:txBody>
          <a:bodyPr/>
          <a:p>
            <a:r>
              <a:rPr lang="zh-CN" altLang="en-US" sz="2400" dirty="0"/>
              <a:t>在</a:t>
            </a:r>
            <a:r>
              <a:rPr lang="en-US" altLang="zh-CN" sz="2400" dirty="0"/>
              <a:t>“</a:t>
            </a:r>
            <a:r>
              <a:rPr lang="zh-CN" altLang="en-US" sz="2400" dirty="0">
                <a:solidFill>
                  <a:schemeClr val="accent2"/>
                </a:solidFill>
              </a:rPr>
              <a:t>小龙</a:t>
            </a:r>
            <a:r>
              <a:rPr lang="en-US" altLang="zh-CN" sz="2400" dirty="0">
                <a:solidFill>
                  <a:schemeClr val="accent2"/>
                </a:solidFill>
              </a:rPr>
              <a:t>Dev-C++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”</a:t>
            </a:r>
            <a:r>
              <a:rPr lang="zh-CN" altLang="en-US" sz="2400" dirty="0"/>
              <a:t>中，每次保存文件就会</a:t>
            </a:r>
            <a:r>
              <a:rPr lang="zh-CN" altLang="en-US" sz="2400" dirty="0">
                <a:solidFill>
                  <a:schemeClr val="accent2"/>
                </a:solidFill>
              </a:rPr>
              <a:t>自动整理源代码的排版格式</a:t>
            </a:r>
            <a:r>
              <a:rPr lang="zh-CN" altLang="en-US" sz="2400" dirty="0"/>
              <a:t>。（在其它</a:t>
            </a:r>
            <a:r>
              <a:rPr lang="en-US" altLang="zh-CN" sz="2400" dirty="0"/>
              <a:t> IDE</a:t>
            </a:r>
            <a:r>
              <a:rPr lang="zh-CN" altLang="en-US" sz="2400" dirty="0"/>
              <a:t>中需要人工整理）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重要的是，需要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观察调整之后的缩进排版格式与调整之前有什么变化</a:t>
            </a:r>
            <a:r>
              <a:rPr lang="zh-CN" altLang="en-US" sz="2400" dirty="0">
                <a:sym typeface="+mn-ea"/>
              </a:rPr>
              <a:t>，就有可能发现程序中的问题。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80261" name="矩形 480260"/>
          <p:cNvSpPr/>
          <p:nvPr>
            <p:custDataLst>
              <p:tags r:id="rId1"/>
            </p:custDataLst>
          </p:nvPr>
        </p:nvSpPr>
        <p:spPr>
          <a:xfrm>
            <a:off x="683895" y="3644900"/>
            <a:ext cx="3493135" cy="26765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p>
            <a:pPr algn="l"/>
            <a:r>
              <a:rPr lang="en-US" altLang="zh-CN" err="1">
                <a:latin typeface="+mn-lt"/>
                <a:ea typeface="华文中宋" panose="02010600040101010101" pitchFamily="2" charset="-122"/>
                <a:cs typeface="+mn-lt"/>
              </a:rPr>
              <a:t>int</a:t>
            </a:r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main() {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 err="1">
                <a:latin typeface="+mn-lt"/>
                <a:ea typeface="华文中宋" panose="02010600040101010101" pitchFamily="2" charset="-122"/>
                <a:cs typeface="+mn-lt"/>
              </a:rPr>
              <a:t>    int</a:t>
            </a:r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i;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   for (i = 0; i &lt; 100; i++);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       if (i % 7 == 0)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 err="1">
                <a:latin typeface="+mn-lt"/>
                <a:ea typeface="华文中宋" panose="02010600040101010101" pitchFamily="2" charset="-122"/>
                <a:cs typeface="+mn-lt"/>
              </a:rPr>
              <a:t>            cout</a:t>
            </a:r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&lt;&lt; i &lt;&lt; "\t";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   return 0;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}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</p:txBody>
      </p:sp>
      <p:sp>
        <p:nvSpPr>
          <p:cNvPr id="480262" name="矩形 480261"/>
          <p:cNvSpPr/>
          <p:nvPr>
            <p:custDataLst>
              <p:tags r:id="rId2"/>
            </p:custDataLst>
          </p:nvPr>
        </p:nvSpPr>
        <p:spPr>
          <a:xfrm>
            <a:off x="5436235" y="3573145"/>
            <a:ext cx="3569970" cy="267652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p>
            <a:pPr algn="l"/>
            <a:r>
              <a:rPr lang="en-US" altLang="zh-CN" err="1">
                <a:latin typeface="+mn-lt"/>
                <a:ea typeface="华文中宋" panose="02010600040101010101" pitchFamily="2" charset="-122"/>
                <a:cs typeface="+mn-lt"/>
              </a:rPr>
              <a:t>int</a:t>
            </a:r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main() {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 err="1">
                <a:latin typeface="+mn-lt"/>
                <a:ea typeface="华文中宋" panose="02010600040101010101" pitchFamily="2" charset="-122"/>
                <a:cs typeface="+mn-lt"/>
              </a:rPr>
              <a:t>    int</a:t>
            </a:r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i;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   for (i = 0; i &lt; 100; i++);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   if (i % 7 == 0)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 err="1">
                <a:latin typeface="+mn-lt"/>
                <a:ea typeface="华文中宋" panose="02010600040101010101" pitchFamily="2" charset="-122"/>
                <a:cs typeface="+mn-lt"/>
              </a:rPr>
              <a:t>        cout</a:t>
            </a:r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&lt;&lt; i &lt;&lt; "\t";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    return 0;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  <a:p>
            <a:pPr algn="l"/>
            <a:r>
              <a:rPr lang="en-US" altLang="zh-CN">
                <a:latin typeface="+mn-lt"/>
                <a:ea typeface="华文中宋" panose="02010600040101010101" pitchFamily="2" charset="-122"/>
                <a:cs typeface="+mn-lt"/>
              </a:rPr>
              <a:t>}</a:t>
            </a:r>
            <a:endParaRPr lang="en-US" altLang="zh-CN">
              <a:latin typeface="+mn-lt"/>
              <a:ea typeface="华文中宋" panose="02010600040101010101" pitchFamily="2" charset="-122"/>
              <a:cs typeface="+mn-lt"/>
            </a:endParaRPr>
          </a:p>
        </p:txBody>
      </p:sp>
      <p:sp>
        <p:nvSpPr>
          <p:cNvPr id="480264" name="文本框 480263"/>
          <p:cNvSpPr txBox="1"/>
          <p:nvPr>
            <p:custDataLst>
              <p:tags r:id="rId3"/>
            </p:custDataLst>
          </p:nvPr>
        </p:nvSpPr>
        <p:spPr>
          <a:xfrm>
            <a:off x="539750" y="2493010"/>
            <a:ext cx="8672830" cy="98234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no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例如，输出在</a:t>
            </a:r>
            <a:r>
              <a:rPr lang="en-US" altLang="zh-CN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1-100 </a:t>
            </a:r>
            <a:r>
              <a:rPr lang="zh-CN" altLang="en-US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之间能被</a:t>
            </a:r>
            <a:r>
              <a:rPr lang="en-US" altLang="zh-CN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7 </a:t>
            </a:r>
            <a:r>
              <a:rPr lang="zh-CN" altLang="en-US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整除的数：</a:t>
            </a:r>
            <a:endParaRPr lang="zh-CN" altLang="en-US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手工写的：</a:t>
            </a:r>
            <a:r>
              <a:rPr lang="en-US" altLang="zh-CN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				</a:t>
            </a:r>
            <a:r>
              <a:rPr lang="zh-CN" altLang="en-US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保存之后：</a:t>
            </a:r>
            <a:endParaRPr lang="zh-CN" altLang="en-US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305" y="4797425"/>
            <a:ext cx="2952750" cy="791845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796280" y="4725035"/>
            <a:ext cx="2952750" cy="791845"/>
          </a:xfrm>
          <a:prstGeom prst="rect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211955" y="4797425"/>
            <a:ext cx="1224915" cy="83248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noAutofit/>
          </a:bodyPr>
          <a:p>
            <a:pPr algn="l">
              <a:spcBef>
                <a:spcPct val="50000"/>
              </a:spcBef>
            </a:pPr>
            <a:r>
              <a:rPr 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有变化。</a:t>
            </a:r>
            <a:endParaRPr lang="zh-CN" sz="2000" b="1" dirty="0">
              <a:solidFill>
                <a:srgbClr val="FF0000"/>
              </a:solidFill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sz="2000" b="1" dirty="0">
                <a:solidFill>
                  <a:srgbClr val="FF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为什么？</a:t>
            </a:r>
            <a:endParaRPr lang="zh-CN" sz="2000" b="1" dirty="0">
              <a:solidFill>
                <a:srgbClr val="FF0000"/>
              </a:solidFill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363845" y="4941570"/>
            <a:ext cx="288290" cy="504190"/>
          </a:xfrm>
          <a:prstGeom prst="rightArrow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 flipH="1">
            <a:off x="3996055" y="4941570"/>
            <a:ext cx="288290" cy="504190"/>
          </a:xfrm>
          <a:prstGeom prst="rightArrow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04250" y="4347845"/>
            <a:ext cx="288290" cy="377825"/>
          </a:xfrm>
          <a:prstGeom prst="rect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96505" y="3861435"/>
            <a:ext cx="14712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多余的分号</a:t>
            </a:r>
            <a:endParaRPr lang="zh-CN" altLang="en-US" sz="2000" b="1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10" grpId="0"/>
      <p:bldP spid="10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5785" y="3717290"/>
            <a:ext cx="5643880" cy="263652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389255"/>
            <a:ext cx="8207375" cy="5992495"/>
          </a:xfrm>
        </p:spPr>
        <p:txBody>
          <a:bodyPr/>
          <a:p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虽然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小龙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Dev-C++ 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能够帮助自动整理排版格式，但是</a:t>
            </a:r>
            <a:r>
              <a:rPr lang="zh-CN" altLang="en-US" sz="2400" b="1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自己应该学会按照规范的格式编写程序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，也是整理自己的思考成果并将其正确表现出来。</a:t>
            </a:r>
            <a:endParaRPr lang="zh-CN" altLang="en-US" sz="24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如果你自己不知道规范的缩进排版格式，那么就无法看出自动整理后的排版格式反映了什么潜在的逻辑问题。</a:t>
            </a:r>
            <a:endParaRPr lang="zh-CN" altLang="en-US" sz="24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endParaRPr lang="zh-CN" altLang="en-US" sz="24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通读源代码的同时，请顺便查看源代码</a:t>
            </a:r>
            <a:r>
              <a:rPr lang="zh-CN" altLang="en-US" sz="2400" dirty="0">
                <a:sym typeface="+mn-ea"/>
              </a:rPr>
              <a:t>左边的装订栏显示的代码层次：</a:t>
            </a:r>
            <a:endParaRPr lang="zh-CN" altLang="en-US" sz="24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112010" y="3717290"/>
            <a:ext cx="156210" cy="2636520"/>
          </a:xfrm>
          <a:prstGeom prst="rect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78883" name="文本占位符 378882"/>
          <p:cNvSpPr>
            <a:spLocks noGrp="1"/>
          </p:cNvSpPr>
          <p:nvPr>
            <p:ph type="body" sz="half" idx="1"/>
          </p:nvPr>
        </p:nvSpPr>
        <p:spPr>
          <a:xfrm>
            <a:off x="468313" y="333375"/>
            <a:ext cx="7991475" cy="1296988"/>
          </a:xfrm>
        </p:spPr>
        <p:txBody>
          <a:bodyPr/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【例</a:t>
            </a:r>
            <a:r>
              <a:rPr lang="en-US" altLang="zh-CN" sz="2400" dirty="0"/>
              <a:t>3-10</a:t>
            </a:r>
            <a:r>
              <a:rPr lang="zh-CN" altLang="en-US" sz="2400" dirty="0"/>
              <a:t>】对于从键盘输入的学生的成绩（</a:t>
            </a:r>
            <a:r>
              <a:rPr lang="en-US" altLang="zh-CN" sz="2400" dirty="0"/>
              <a:t>0</a:t>
            </a:r>
            <a:r>
              <a:rPr lang="zh-CN" altLang="en-US" sz="2400" dirty="0"/>
              <a:t>～</a:t>
            </a:r>
            <a:r>
              <a:rPr lang="en-US" altLang="zh-CN" sz="2400" dirty="0"/>
              <a:t>100</a:t>
            </a:r>
            <a:r>
              <a:rPr lang="zh-CN" altLang="en-US" sz="2400" dirty="0"/>
              <a:t>），据其值是否大于等于 </a:t>
            </a:r>
            <a:r>
              <a:rPr lang="en-US" altLang="zh-CN" sz="2400" dirty="0"/>
              <a:t>60 </a:t>
            </a:r>
            <a:r>
              <a:rPr lang="zh-CN" altLang="en-US" sz="2400" dirty="0"/>
              <a:t>分而</a:t>
            </a:r>
            <a:r>
              <a:rPr lang="zh-CN" altLang="en-US" sz="2400" u="sng" dirty="0"/>
              <a:t>评定一个等级值（</a:t>
            </a:r>
            <a:r>
              <a:rPr lang="en-US" altLang="zh-CN" sz="2400" u="sng" dirty="0"/>
              <a:t>'A'</a:t>
            </a:r>
            <a:r>
              <a:rPr lang="zh-CN" altLang="en-US" sz="2400" u="sng" dirty="0"/>
              <a:t>或</a:t>
            </a:r>
            <a:r>
              <a:rPr lang="en-US" altLang="zh-CN" sz="2400" u="sng" dirty="0"/>
              <a:t>'C'</a:t>
            </a:r>
            <a:r>
              <a:rPr lang="zh-CN" altLang="en-US" sz="2400" u="sng" dirty="0"/>
              <a:t>），最后输出等级值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378885" name="文本占位符 378884"/>
          <p:cNvSpPr>
            <a:spLocks noGrp="1"/>
          </p:cNvSpPr>
          <p:nvPr>
            <p:ph type="body" sz="half" idx="2"/>
          </p:nvPr>
        </p:nvSpPr>
        <p:spPr>
          <a:xfrm>
            <a:off x="468313" y="1557338"/>
            <a:ext cx="8207375" cy="4824412"/>
          </a:xfrm>
        </p:spPr>
        <p:txBody>
          <a:bodyPr/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score;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char rank;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</a:t>
            </a:r>
            <a:r>
              <a:rPr lang="en-US" altLang="zh-CN" sz="2400">
                <a:solidFill>
                  <a:schemeClr val="folHlink"/>
                </a:solidFill>
              </a:rPr>
              <a:t> &lt;&lt; "please input score: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cin</a:t>
            </a:r>
            <a:r>
              <a:rPr lang="en-US" altLang="zh-CN" sz="2400">
                <a:solidFill>
                  <a:schemeClr val="folHlink"/>
                </a:solidFill>
              </a:rPr>
              <a:t> &gt;&gt; score;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if (score &gt;= 60) 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rank = 'P';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else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rank = 'F';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 &lt;&lt; rank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505" y="4384040"/>
            <a:ext cx="1402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latin typeface="Cambria" panose="02040503050406030204" pitchFamily="18" charset="0"/>
                <a:sym typeface="+mn-ea"/>
              </a:rPr>
              <a:t>单条语句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531110" y="4402455"/>
            <a:ext cx="2040890" cy="17843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634615" y="4725035"/>
            <a:ext cx="2009140" cy="382905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75139" name="文本占位符 475138"/>
          <p:cNvSpPr>
            <a:spLocks noGrp="1"/>
          </p:cNvSpPr>
          <p:nvPr>
            <p:ph type="body" idx="1"/>
          </p:nvPr>
        </p:nvSpPr>
        <p:spPr>
          <a:xfrm>
            <a:off x="468313" y="620713"/>
            <a:ext cx="8207375" cy="5761037"/>
          </a:xfrm>
        </p:spPr>
        <p:txBody>
          <a:bodyPr/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二、输出中间量的值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accent2"/>
                </a:solidFill>
              </a:rPr>
              <a:t>在代码中适当的位置加入输出语句，输出一些中间量的值</a:t>
            </a:r>
            <a:r>
              <a:rPr lang="zh-CN" altLang="en-US" dirty="0">
                <a:sym typeface="+mn-ea"/>
              </a:rPr>
              <a:t>，有助于了解程序运行情况。</a:t>
            </a:r>
            <a:endParaRPr lang="zh-CN" altLang="en-US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例：计算从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1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到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100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区间的所有整数之和：</a:t>
            </a:r>
            <a:endParaRPr lang="zh-CN" altLang="en-US" sz="24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n, sum;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(n = 1; n &lt; 100; n++)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sum = sum</a:t>
            </a:r>
            <a:r>
              <a:rPr lang="en-US" altLang="zh-CN" sz="2400">
                <a:solidFill>
                  <a:schemeClr val="folHlink"/>
                </a:solidFill>
              </a:rPr>
              <a:t> + 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cout &lt;&lt; "sum= " &lt;&lt; sum &lt;&lt; 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475140" name="矩形 475139"/>
          <p:cNvSpPr/>
          <p:nvPr/>
        </p:nvSpPr>
        <p:spPr>
          <a:xfrm>
            <a:off x="4917123" y="5833745"/>
            <a:ext cx="2006600" cy="457200"/>
          </a:xfrm>
          <a:prstGeom prst="rect">
            <a:avLst/>
          </a:prstGeom>
          <a:solidFill>
            <a:srgbClr val="111111"/>
          </a:solidFill>
          <a:ln w="9525">
            <a:noFill/>
          </a:ln>
        </p:spPr>
        <p:txBody>
          <a:bodyPr wrap="none" lIns="92075" tIns="46038" rIns="92075" bIns="46038" anchor="t">
            <a:spAutoFit/>
          </a:bodyPr>
          <a:p>
            <a:r>
              <a:rPr lang="en-US" altLang="zh-CN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sum= 2691806</a:t>
            </a:r>
            <a:endParaRPr lang="en-US" altLang="zh-CN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81283" name="文本占位符 481282"/>
          <p:cNvSpPr>
            <a:spLocks noGrp="1"/>
          </p:cNvSpPr>
          <p:nvPr>
            <p:ph type="body" idx="1"/>
          </p:nvPr>
        </p:nvSpPr>
        <p:spPr>
          <a:xfrm>
            <a:off x="468630" y="549275"/>
            <a:ext cx="8207375" cy="5074920"/>
          </a:xfrm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在程序中的循环结构里加入一个输出语句，输出循环过程中变量 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n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和 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sum 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的值。（需要把单条语句改为复合语句）：</a:t>
            </a:r>
            <a:endParaRPr lang="zh-CN" altLang="en-US" sz="2400" dirty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CN" altLang="en-US" sz="24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err="1"/>
              <a:t>int</a:t>
            </a:r>
            <a:r>
              <a:rPr lang="en-US" altLang="zh-CN" sz="2400"/>
              <a:t> main() {</a:t>
            </a:r>
            <a:endParaRPr lang="en-US" altLang="zh-CN" sz="24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err="1"/>
              <a:t>    int</a:t>
            </a:r>
            <a:r>
              <a:rPr lang="en-US" altLang="zh-CN" sz="2400"/>
              <a:t> n, sum;</a:t>
            </a:r>
            <a:endParaRPr lang="en-US" altLang="zh-CN" sz="24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    for (n = 1; n &lt; 100; n++ ) </a:t>
            </a:r>
            <a:r>
              <a:rPr lang="en-US" altLang="zh-CN" sz="2400">
                <a:solidFill>
                  <a:schemeClr val="accent2"/>
                </a:solidFill>
              </a:rPr>
              <a:t>{</a:t>
            </a:r>
            <a:endParaRPr lang="en-US" altLang="zh-CN" sz="24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err="1"/>
              <a:t>        sum = sum</a:t>
            </a:r>
            <a:r>
              <a:rPr lang="en-US" altLang="zh-CN" sz="2400"/>
              <a:t> + n;</a:t>
            </a:r>
            <a:endParaRPr lang="en-US" altLang="zh-CN" sz="24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err="1"/>
              <a:t>        </a:t>
            </a:r>
            <a:r>
              <a:rPr lang="en-US" altLang="zh-CN" sz="2400" err="1">
                <a:solidFill>
                  <a:schemeClr val="accent2"/>
                </a:solidFill>
              </a:rPr>
              <a:t>cout &lt;&lt; "n= "&lt;&lt; n &lt;&lt; "  sum =" &lt;&lt;sum &lt;&lt; endl</a:t>
            </a:r>
            <a:r>
              <a:rPr lang="en-US" altLang="zh-CN" sz="2400">
                <a:solidFill>
                  <a:schemeClr val="accent2"/>
                </a:solidFill>
              </a:rPr>
              <a:t>;</a:t>
            </a:r>
            <a:endParaRPr lang="en-US" altLang="zh-CN" sz="240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   </a:t>
            </a:r>
            <a:r>
              <a:rPr lang="en-US" altLang="zh-CN" sz="2400">
                <a:solidFill>
                  <a:schemeClr val="accent2"/>
                </a:solidFill>
              </a:rPr>
              <a:t> }</a:t>
            </a:r>
            <a:endParaRPr lang="en-US" altLang="zh-CN" sz="24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 err="1"/>
              <a:t>    cout &lt;&lt; "sum= " &lt;&lt; sum &lt;&lt; endl</a:t>
            </a:r>
            <a:r>
              <a:rPr lang="en-US" altLang="zh-CN" sz="2400"/>
              <a:t>;</a:t>
            </a:r>
            <a:endParaRPr lang="en-US" altLang="zh-CN" sz="24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    return 0;</a:t>
            </a:r>
            <a:endParaRPr lang="en-US" altLang="zh-CN" sz="24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481284" name="文本框 481283"/>
          <p:cNvSpPr txBox="1"/>
          <p:nvPr/>
        </p:nvSpPr>
        <p:spPr>
          <a:xfrm>
            <a:off x="5508625" y="3932873"/>
            <a:ext cx="2592388" cy="1920875"/>
          </a:xfrm>
          <a:prstGeom prst="rect">
            <a:avLst/>
          </a:prstGeom>
          <a:solidFill>
            <a:srgbClr val="111111"/>
          </a:solidFill>
          <a:ln w="9525">
            <a:noFill/>
          </a:ln>
        </p:spPr>
        <p:txBody>
          <a:bodyPr lIns="92075" tIns="46038" rIns="92075" bIns="46038">
            <a:spAutoFit/>
          </a:bodyPr>
          <a:p>
            <a:pPr algn="l"/>
            <a:r>
              <a:rPr lang="pt-BR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n= 1  sum =2686857</a:t>
            </a:r>
            <a:endParaRPr lang="pt-BR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/>
            <a:r>
              <a:rPr lang="pt-BR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n= 2  sum =2686859</a:t>
            </a:r>
            <a:endParaRPr lang="pt-BR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/>
            <a:r>
              <a:rPr lang="pt-BR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……</a:t>
            </a:r>
            <a:endParaRPr lang="pt-BR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/>
            <a:r>
              <a:rPr lang="pt-BR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n= 98  sum =2691707</a:t>
            </a:r>
            <a:endParaRPr lang="pt-BR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/>
            <a:r>
              <a:rPr lang="pt-BR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n= 99  sum =2691806</a:t>
            </a:r>
            <a:endParaRPr lang="pt-BR" altLang="zh-CN" sz="2000" dirty="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l"/>
            <a:r>
              <a:rPr lang="pt-BR" altLang="zh-CN" sz="2000" dirty="0">
                <a:solidFill>
                  <a:srgbClr val="FFFFFF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sum= 2691806</a:t>
            </a:r>
            <a:endParaRPr lang="en-US" altLang="zh-CN" sz="2000">
              <a:solidFill>
                <a:srgbClr val="FFFFFF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81285" name="文本框 481284"/>
          <p:cNvSpPr txBox="1"/>
          <p:nvPr/>
        </p:nvSpPr>
        <p:spPr>
          <a:xfrm>
            <a:off x="8101013" y="4005263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？</a:t>
            </a:r>
            <a:endParaRPr lang="zh-CN" altLang="en-US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grpSp>
        <p:nvGrpSpPr>
          <p:cNvPr id="481289" name="组合 481288"/>
          <p:cNvGrpSpPr/>
          <p:nvPr/>
        </p:nvGrpSpPr>
        <p:grpSpPr>
          <a:xfrm>
            <a:off x="1530985" y="2118360"/>
            <a:ext cx="2372797" cy="438150"/>
            <a:chOff x="975" y="1229"/>
            <a:chExt cx="1731" cy="380"/>
          </a:xfrm>
        </p:grpSpPr>
        <p:sp>
          <p:nvSpPr>
            <p:cNvPr id="481286" name="圆角矩形 481285"/>
            <p:cNvSpPr/>
            <p:nvPr/>
          </p:nvSpPr>
          <p:spPr>
            <a:xfrm>
              <a:off x="975" y="1298"/>
              <a:ext cx="481" cy="272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81287" name="文本框 481286"/>
            <p:cNvSpPr txBox="1"/>
            <p:nvPr/>
          </p:nvSpPr>
          <p:spPr>
            <a:xfrm>
              <a:off x="1813" y="1229"/>
              <a:ext cx="893" cy="38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>
              <a:noAutofit/>
            </a:bodyPr>
            <a:p>
              <a:pPr algn="just">
                <a:spcBef>
                  <a:spcPct val="50000"/>
                </a:spcBef>
              </a:pP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</a:rPr>
                <a:t>sum = 0;</a:t>
              </a:r>
              <a:endParaRPr lang="zh-CN" altLang="en-US">
                <a:latin typeface="Times New Roman" panose="02020603050405020304" pitchFamily="18" charset="0"/>
                <a:ea typeface="华文中宋" panose="02010600040101010101" pitchFamily="2" charset="-122"/>
              </a:endParaRPr>
            </a:p>
          </p:txBody>
        </p:sp>
        <p:sp>
          <p:nvSpPr>
            <p:cNvPr id="481288" name="直接连接符 481287"/>
            <p:cNvSpPr/>
            <p:nvPr/>
          </p:nvSpPr>
          <p:spPr>
            <a:xfrm flipH="1" flipV="1">
              <a:off x="1512" y="1437"/>
              <a:ext cx="248" cy="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851910" y="1556385"/>
            <a:ext cx="49225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从输出结果可见，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sum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未初始化！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  <a:p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解决办法：把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sum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初始化或赋初值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5445125"/>
            <a:ext cx="36766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再次运行，查看输出结果，可以发现程序还有问题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...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82306" name="标题 482305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en-US" altLang="zh-CN" dirty="0"/>
              <a:t>3.8.3  </a:t>
            </a:r>
            <a:r>
              <a:rPr lang="zh-CN" altLang="en-US" dirty="0"/>
              <a:t>源代码的可读性</a:t>
            </a:r>
            <a:endParaRPr lang="zh-CN" altLang="en-US" dirty="0"/>
          </a:p>
        </p:txBody>
      </p:sp>
      <p:sp>
        <p:nvSpPr>
          <p:cNvPr id="482307" name="文本占位符 482306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 dirty="0"/>
              <a:t>某些教材和资料中有很多利用 </a:t>
            </a:r>
            <a:r>
              <a:rPr lang="en-US" altLang="zh-CN" sz="2400" dirty="0"/>
              <a:t>C/</a:t>
            </a:r>
            <a:r>
              <a:rPr lang="zh-CN" altLang="en-US" sz="2400" dirty="0"/>
              <a:t> </a:t>
            </a:r>
            <a:r>
              <a:rPr lang="en-US" altLang="zh-CN" sz="2400" dirty="0"/>
              <a:t>C++ </a:t>
            </a:r>
            <a:r>
              <a:rPr lang="zh-CN" altLang="en-US" sz="2400" dirty="0"/>
              <a:t>的技巧而写出的奇形怪状、费涩难懂的程序（或片段），例如：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void main( 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int</a:t>
            </a:r>
            <a:r>
              <a:rPr lang="en-US" altLang="zh-CN" sz="2400">
                <a:solidFill>
                  <a:schemeClr val="folHlink"/>
                </a:solidFill>
              </a:rPr>
              <a:t>  x = 3;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        cout</a:t>
            </a:r>
            <a:r>
              <a:rPr lang="en-US" altLang="zh-CN" sz="2400">
                <a:solidFill>
                  <a:schemeClr val="folHlink"/>
                </a:solidFill>
              </a:rPr>
              <a:t> &lt;&lt; (x -= 2) &lt;&lt;"  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while(!(--x));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这种程序片段实际上有错误，违反语言的规范（把 </a:t>
            </a:r>
            <a:r>
              <a:rPr lang="en-US" altLang="zh-CN" sz="2400" dirty="0"/>
              <a:t>main </a:t>
            </a:r>
            <a:r>
              <a:rPr lang="zh-CN" altLang="en-US" sz="2400" dirty="0"/>
              <a:t>函数写成 </a:t>
            </a:r>
            <a:r>
              <a:rPr lang="en-US" altLang="zh-CN" sz="2400" dirty="0"/>
              <a:t>void </a:t>
            </a:r>
            <a:r>
              <a:rPr lang="zh-CN" altLang="en-US" sz="2400" dirty="0"/>
              <a:t>类型），而且在循环结构中故意写出费涩难懂的语句，要求读者去分析。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教科书上这样做是不合适的，可能把读者导向歧途。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83331" name="文本占位符 483330"/>
          <p:cNvSpPr>
            <a:spLocks noGrp="1"/>
          </p:cNvSpPr>
          <p:nvPr>
            <p:ph type="body" idx="1"/>
          </p:nvPr>
        </p:nvSpPr>
        <p:spPr>
          <a:xfrm>
            <a:off x="468630" y="476250"/>
            <a:ext cx="8207375" cy="2859405"/>
          </a:xfrm>
        </p:spPr>
        <p:txBody>
          <a:bodyPr/>
          <a:p>
            <a:pPr marL="10795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/>
              <a:t>源代码是专业人员的工作成果，其中沉淀了相关的思想和知识。不仅</a:t>
            </a:r>
            <a:r>
              <a:rPr lang="zh-CN" altLang="en-US" dirty="0">
                <a:solidFill>
                  <a:schemeClr val="accent2"/>
                </a:solidFill>
              </a:rPr>
              <a:t>当前需要阅读和检查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2"/>
                </a:solidFill>
              </a:rPr>
              <a:t>将来还可能需要阅读、分析和修改</a:t>
            </a:r>
            <a:r>
              <a:rPr lang="zh-CN" altLang="en-US" dirty="0"/>
              <a:t>。</a:t>
            </a:r>
            <a:endParaRPr lang="zh-CN" altLang="en-US" dirty="0"/>
          </a:p>
          <a:p>
            <a:pPr marL="10795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chemeClr val="accent2"/>
                </a:solidFill>
              </a:rPr>
              <a:t>代码的可读性</a:t>
            </a:r>
            <a:r>
              <a:rPr lang="zh-CN" altLang="en-US" dirty="0"/>
              <a:t>是极其重要的。逻辑清晰、简明易懂的源代码不仅更容易避免各种潜在的程序错误，也能方便编程人员之间互相交流、提高合作效率。</a:t>
            </a:r>
            <a:endParaRPr lang="zh-CN" altLang="en-US" dirty="0"/>
          </a:p>
        </p:txBody>
      </p:sp>
      <p:sp>
        <p:nvSpPr>
          <p:cNvPr id="483332" name="矩形 483331"/>
          <p:cNvSpPr/>
          <p:nvPr/>
        </p:nvSpPr>
        <p:spPr>
          <a:xfrm>
            <a:off x="4928870" y="3335655"/>
            <a:ext cx="3529013" cy="337820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p>
            <a:pPr algn="l"/>
            <a:r>
              <a:rPr lang="en-US" altLang="zh-CN" err="1">
                <a:latin typeface="Cambria" panose="02040503050406030204" pitchFamily="18" charset="0"/>
                <a:ea typeface="华文中宋" panose="02010600040101010101" pitchFamily="2" charset="-122"/>
              </a:rPr>
              <a:t>int</a:t>
            </a:r>
            <a:r>
              <a:rPr lang="en-US" altLang="zh-CN">
                <a:latin typeface="Cambria" panose="02040503050406030204" pitchFamily="18" charset="0"/>
                <a:ea typeface="华文中宋" panose="02010600040101010101" pitchFamily="2" charset="-122"/>
              </a:rPr>
              <a:t> main( ) {</a:t>
            </a:r>
            <a:endParaRPr lang="en-US" altLang="zh-CN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 err="1">
                <a:latin typeface="Cambria" panose="02040503050406030204" pitchFamily="18" charset="0"/>
                <a:ea typeface="华文中宋" panose="02010600040101010101" pitchFamily="2" charset="-122"/>
              </a:rPr>
              <a:t>    int</a:t>
            </a:r>
            <a:r>
              <a:rPr lang="en-US" altLang="zh-CN">
                <a:latin typeface="Cambria" panose="02040503050406030204" pitchFamily="18" charset="0"/>
                <a:ea typeface="华文中宋" panose="02010600040101010101" pitchFamily="2" charset="-122"/>
              </a:rPr>
              <a:t> x = 3;</a:t>
            </a:r>
            <a:endParaRPr lang="en-US" altLang="zh-CN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>
                <a:latin typeface="Cambria" panose="02040503050406030204" pitchFamily="18" charset="0"/>
                <a:ea typeface="华文中宋" panose="02010600040101010101" pitchFamily="2" charset="-122"/>
              </a:rPr>
              <a:t>    do {</a:t>
            </a:r>
            <a:endParaRPr lang="en-US" altLang="zh-CN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>
                <a:latin typeface="Cambria" panose="02040503050406030204" pitchFamily="18" charset="0"/>
                <a:ea typeface="华文中宋" panose="02010600040101010101" pitchFamily="2" charset="-122"/>
              </a:rPr>
              <a:t>        x -= 2;</a:t>
            </a:r>
            <a:endParaRPr lang="en-US" altLang="zh-CN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 err="1">
                <a:latin typeface="Cambria" panose="02040503050406030204" pitchFamily="18" charset="0"/>
                <a:ea typeface="华文中宋" panose="02010600040101010101" pitchFamily="2" charset="-122"/>
              </a:rPr>
              <a:t>        cout</a:t>
            </a:r>
            <a:r>
              <a:rPr lang="en-US" altLang="zh-CN">
                <a:latin typeface="Cambria" panose="02040503050406030204" pitchFamily="18" charset="0"/>
                <a:ea typeface="华文中宋" panose="02010600040101010101" pitchFamily="2" charset="-122"/>
              </a:rPr>
              <a:t> &lt;&lt; x &lt;&lt; "  ";</a:t>
            </a:r>
            <a:endParaRPr lang="en-US" altLang="zh-CN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>
                <a:latin typeface="Cambria" panose="02040503050406030204" pitchFamily="18" charset="0"/>
                <a:ea typeface="华文中宋" panose="02010600040101010101" pitchFamily="2" charset="-122"/>
              </a:rPr>
              <a:t>        --x;</a:t>
            </a:r>
            <a:endParaRPr lang="en-US" altLang="zh-CN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 err="1">
                <a:latin typeface="Cambria" panose="02040503050406030204" pitchFamily="18" charset="0"/>
                <a:ea typeface="华文中宋" panose="02010600040101010101" pitchFamily="2" charset="-122"/>
              </a:rPr>
              <a:t>    } while(x</a:t>
            </a:r>
            <a:r>
              <a:rPr lang="en-US" altLang="zh-CN">
                <a:latin typeface="Cambria" panose="02040503050406030204" pitchFamily="18" charset="0"/>
                <a:ea typeface="华文中宋" panose="02010600040101010101" pitchFamily="2" charset="-122"/>
              </a:rPr>
              <a:t> == 0);</a:t>
            </a:r>
            <a:endParaRPr lang="en-US" altLang="zh-CN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>
                <a:latin typeface="Cambria" panose="02040503050406030204" pitchFamily="18" charset="0"/>
                <a:ea typeface="华文中宋" panose="02010600040101010101" pitchFamily="2" charset="-122"/>
              </a:rPr>
              <a:t>    return 0;</a:t>
            </a:r>
            <a:endParaRPr lang="en-US" altLang="zh-CN">
              <a:latin typeface="Cambria" panose="02040503050406030204" pitchFamily="18" charset="0"/>
              <a:ea typeface="华文中宋" panose="02010600040101010101" pitchFamily="2" charset="-122"/>
            </a:endParaRPr>
          </a:p>
          <a:p>
            <a:pPr algn="l"/>
            <a:r>
              <a:rPr lang="en-US" altLang="zh-CN">
                <a:latin typeface="Cambria" panose="02040503050406030204" pitchFamily="18" charset="0"/>
                <a:ea typeface="华文中宋" panose="02010600040101010101" pitchFamily="2" charset="-122"/>
              </a:rPr>
              <a:t>}</a:t>
            </a:r>
            <a:endParaRPr lang="en-US" altLang="zh-CN">
              <a:latin typeface="Cambria" panose="02040503050406030204" pitchFamily="18" charset="0"/>
              <a:ea typeface="华文中宋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1810" y="3429000"/>
            <a:ext cx="42735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795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2800" dirty="0">
                <a:sym typeface="+mn-ea"/>
              </a:rPr>
              <a:t>学习编程序，应该阅读并努力学会写作逻辑清晰、简明易懂的源代码。</a:t>
            </a:r>
            <a:endParaRPr lang="zh-CN" altLang="en-US" sz="2800" dirty="0"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84355" name="文本占位符 484354"/>
          <p:cNvSpPr>
            <a:spLocks noGrp="1"/>
          </p:cNvSpPr>
          <p:nvPr>
            <p:ph type="body" idx="1"/>
          </p:nvPr>
        </p:nvSpPr>
        <p:spPr>
          <a:xfrm>
            <a:off x="468630" y="286385"/>
            <a:ext cx="8207375" cy="6383020"/>
          </a:xfrm>
        </p:spPr>
        <p:txBody>
          <a:bodyPr/>
          <a:p>
            <a:pPr marL="0" indent="0">
              <a:buNone/>
            </a:pPr>
            <a:r>
              <a:rPr lang="zh-CN" altLang="en-US" dirty="0"/>
              <a:t>提高代码的可读性，可以节省代码阅读者的时间和精力（除错、扩展功能或是性能优化的前提条件是你要读懂这段代码），传达正确信息，避免误解。</a:t>
            </a:r>
            <a:endParaRPr lang="zh-CN" altLang="en-US" dirty="0"/>
          </a:p>
          <a:p>
            <a:pPr>
              <a:buNone/>
            </a:pP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下面列出的若干要素可供初学者参考：</a:t>
            </a:r>
            <a:endParaRPr lang="zh-CN" altLang="en-US" sz="2400" dirty="0"/>
          </a:p>
          <a:p>
            <a:r>
              <a:rPr lang="zh-CN" altLang="en-US" sz="2400" dirty="0">
                <a:solidFill>
                  <a:schemeClr val="accent2"/>
                </a:solidFill>
              </a:rPr>
              <a:t>变量名</a:t>
            </a:r>
            <a:r>
              <a:rPr lang="zh-CN" altLang="en-US" sz="2400" dirty="0"/>
              <a:t>采用助记、易理解的英语单词（或其缩写），也可以考虑用汉语拼音等；</a:t>
            </a:r>
            <a:endParaRPr lang="zh-CN" altLang="en-US" sz="2400" dirty="0"/>
          </a:p>
          <a:p>
            <a:r>
              <a:rPr lang="zh-CN" altLang="en-US" sz="2400" dirty="0"/>
              <a:t>采用人们编程实践中总结出来的</a:t>
            </a:r>
            <a:r>
              <a:rPr lang="zh-CN" altLang="en-US" sz="2400" dirty="0">
                <a:solidFill>
                  <a:schemeClr val="accent2"/>
                </a:solidFill>
              </a:rPr>
              <a:t>习惯用法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2"/>
                </a:solidFill>
              </a:rPr>
              <a:t>习惯写法</a:t>
            </a:r>
            <a:r>
              <a:rPr lang="zh-CN" altLang="en-US" sz="2400" dirty="0"/>
              <a:t>，</a:t>
            </a:r>
            <a:r>
              <a:rPr lang="zh-CN" altLang="en-US" sz="2000" dirty="0"/>
              <a:t>如变量和常量名的统一构词方法，代码中的空格，长表达式（或语句）的换行和对齐，区分代码中不同部分的空行，等；</a:t>
            </a:r>
            <a:endParaRPr lang="zh-CN" altLang="en-US" sz="2400" dirty="0"/>
          </a:p>
          <a:p>
            <a:r>
              <a:rPr lang="zh-CN" altLang="en-US" sz="2400" dirty="0"/>
              <a:t>代码中的语句和控制结构（包括嵌套结构）应尽可能</a:t>
            </a:r>
            <a:r>
              <a:rPr lang="zh-CN" altLang="en-US" sz="2400" dirty="0">
                <a:solidFill>
                  <a:schemeClr val="accent2"/>
                </a:solidFill>
              </a:rPr>
              <a:t>清晰地表现计算的步骤和过程</a:t>
            </a:r>
            <a:r>
              <a:rPr lang="zh-CN" altLang="en-US" sz="2400" dirty="0"/>
              <a:t>，其中采用清晰的、常规的、易理解的处理方式；</a:t>
            </a:r>
            <a:endParaRPr lang="zh-CN" altLang="en-US" sz="2400" dirty="0"/>
          </a:p>
          <a:p>
            <a:r>
              <a:rPr lang="zh-CN" altLang="en-US" sz="2400" dirty="0">
                <a:solidFill>
                  <a:schemeClr val="accent2"/>
                </a:solidFill>
              </a:rPr>
              <a:t>恰到好处的注释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r>
              <a:rPr lang="zh-CN" altLang="en-US" sz="2400" dirty="0"/>
              <a:t>简单就是美，尽量</a:t>
            </a:r>
            <a:r>
              <a:rPr lang="zh-CN" altLang="en-US" sz="2400" dirty="0">
                <a:solidFill>
                  <a:schemeClr val="accent2"/>
                </a:solidFill>
              </a:rPr>
              <a:t>让每条语句只做一件事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2"/>
                </a:solidFill>
                <a:sym typeface="+mn-ea"/>
              </a:rPr>
              <a:t>3.5  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语句与控制结构</a:t>
            </a:r>
            <a:endParaRPr lang="zh-CN" altLang="en-US" sz="2400" dirty="0">
              <a:solidFill>
                <a:schemeClr val="accent2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结构化程序设计中，程序执行的三种基本流程：顺序执行、选择执行和重复执行。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2"/>
                </a:solidFill>
                <a:sym typeface="+mn-ea"/>
              </a:rPr>
              <a:t>3.6  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条件语句</a:t>
            </a:r>
            <a:endParaRPr lang="zh-CN" altLang="en-US" sz="2400" dirty="0">
              <a:solidFill>
                <a:schemeClr val="accent2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ym typeface="+mn-ea"/>
              </a:rPr>
              <a:t>if (</a:t>
            </a:r>
            <a:r>
              <a:rPr lang="zh-CN" altLang="en-US" sz="2400" dirty="0">
                <a:sym typeface="+mn-ea"/>
              </a:rPr>
              <a:t>条件</a:t>
            </a:r>
            <a:r>
              <a:rPr lang="en-US" altLang="zh-CN" sz="2400" dirty="0">
                <a:sym typeface="+mn-ea"/>
              </a:rPr>
              <a:t>) </a:t>
            </a:r>
            <a:r>
              <a:rPr lang="zh-CN" altLang="en-US" sz="2400" dirty="0">
                <a:sym typeface="+mn-ea"/>
              </a:rPr>
              <a:t>语句</a:t>
            </a:r>
            <a:r>
              <a:rPr lang="en-US" altLang="zh-CN" sz="2400" dirty="0">
                <a:sym typeface="+mn-ea"/>
              </a:rPr>
              <a:t>1 else </a:t>
            </a:r>
            <a:r>
              <a:rPr lang="zh-CN" altLang="en-US" sz="2400" dirty="0">
                <a:sym typeface="+mn-ea"/>
              </a:rPr>
              <a:t>语句</a:t>
            </a:r>
            <a:r>
              <a:rPr lang="en-US" altLang="zh-CN" sz="2400" dirty="0">
                <a:sym typeface="+mn-ea"/>
              </a:rPr>
              <a:t>2     </a:t>
            </a:r>
            <a:r>
              <a:rPr lang="zh-CN" altLang="en-US" sz="2400" dirty="0">
                <a:sym typeface="+mn-ea"/>
              </a:rPr>
              <a:t>表达式的值作为逻辑值</a:t>
            </a:r>
            <a:endParaRPr lang="zh-CN" altLang="en-US" sz="24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ym typeface="+mn-ea"/>
              </a:rPr>
              <a:t>开关语句：</a:t>
            </a:r>
            <a:r>
              <a:rPr lang="en-US" altLang="zh-CN" sz="2400" dirty="0">
                <a:sym typeface="+mn-ea"/>
              </a:rPr>
              <a:t>switch(){   }  </a:t>
            </a:r>
            <a:r>
              <a:rPr lang="zh-CN" altLang="en-US" sz="2400" dirty="0">
                <a:sym typeface="+mn-ea"/>
              </a:rPr>
              <a:t>用整型结构选择分支，用</a:t>
            </a:r>
            <a:r>
              <a:rPr lang="en-US" altLang="zh-CN" sz="2400" dirty="0">
                <a:sym typeface="+mn-ea"/>
              </a:rPr>
              <a:t> break </a:t>
            </a:r>
            <a:r>
              <a:rPr lang="zh-CN" altLang="en-US" sz="2400" dirty="0">
                <a:sym typeface="+mn-ea"/>
              </a:rPr>
              <a:t>结束</a:t>
            </a:r>
            <a:endParaRPr lang="en-US" altLang="zh-CN" sz="24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2"/>
                </a:solidFill>
                <a:sym typeface="+mn-ea"/>
              </a:rPr>
              <a:t>3.7  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循环语句</a:t>
            </a:r>
            <a:endParaRPr lang="zh-CN" altLang="en-US" sz="2400" dirty="0">
              <a:solidFill>
                <a:schemeClr val="accent2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/>
              <a:t>while (</a:t>
            </a:r>
            <a:r>
              <a:rPr lang="zh-CN" altLang="en-US" sz="2400" dirty="0"/>
              <a:t>条件</a:t>
            </a:r>
            <a:r>
              <a:rPr lang="en-US" altLang="zh-CN" sz="2400" dirty="0"/>
              <a:t>) </a:t>
            </a:r>
            <a:r>
              <a:rPr lang="zh-CN" altLang="en-US" sz="2400" dirty="0"/>
              <a:t>语句</a:t>
            </a:r>
            <a:r>
              <a:rPr lang="en-US" altLang="zh-CN" sz="2400" dirty="0"/>
              <a:t>        do </a:t>
            </a:r>
            <a:r>
              <a:rPr lang="zh-CN" altLang="en-US" sz="2400" dirty="0"/>
              <a:t>语句</a:t>
            </a:r>
            <a:r>
              <a:rPr lang="en-US" altLang="zh-CN" sz="2400" dirty="0"/>
              <a:t> while(</a:t>
            </a:r>
            <a:r>
              <a:rPr lang="zh-CN" altLang="en-US" sz="2400" dirty="0"/>
              <a:t>条件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/>
              <a:t>for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1; 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2; 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 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/>
              <a:t>break </a:t>
            </a:r>
            <a:r>
              <a:rPr lang="zh-CN" altLang="en-US" sz="2400" dirty="0"/>
              <a:t>结束循环；</a:t>
            </a:r>
            <a:r>
              <a:rPr lang="en-US" altLang="zh-CN" sz="2400" dirty="0"/>
              <a:t>continue </a:t>
            </a:r>
            <a:r>
              <a:rPr lang="zh-CN" altLang="en-US" sz="2400" dirty="0"/>
              <a:t>结束循环体的当前这次执行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chemeClr val="accent2"/>
                </a:solidFill>
                <a:sym typeface="+mn-ea"/>
              </a:rPr>
              <a:t>3.8  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程序动态除错方法（一）</a:t>
            </a:r>
            <a:endParaRPr lang="zh-CN" altLang="en-US" sz="2400" dirty="0">
              <a:solidFill>
                <a:schemeClr val="accent2"/>
              </a:solidFill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ym typeface="+mn-ea"/>
              </a:rPr>
              <a:t>整理源代码排版格式，通读源代码</a:t>
            </a:r>
            <a:endParaRPr lang="zh-CN" altLang="en-US" sz="2400" dirty="0">
              <a:sym typeface="+mn-ea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在代码中适当的位置加入输出语句，输出一些中间量的值。</a:t>
            </a:r>
            <a:endParaRPr lang="zh-CN" altLang="en-US" sz="2400" dirty="0"/>
          </a:p>
          <a:p>
            <a:pPr marL="0" indent="0">
              <a:spcBef>
                <a:spcPts val="60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教学安排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课后作业：</a:t>
            </a:r>
            <a:r>
              <a:rPr lang="en-US" altLang="zh-CN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ptop-</a:t>
            </a:r>
            <a:r>
              <a:rPr lang="zh-CN" altLang="en-US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课后作业</a:t>
            </a:r>
            <a:r>
              <a:rPr lang="en-US" altLang="zh-CN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-</a:t>
            </a:r>
            <a:r>
              <a:rPr lang="en-US" altLang="zh-CN" u="sng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3</a:t>
            </a:r>
            <a:r>
              <a:rPr lang="en-US" altLang="zh-CN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.docx</a:t>
            </a:r>
            <a:endParaRPr lang="en-US" altLang="zh-CN" u="sng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网址：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  <a:hlinkClick r:id="rId1" action="ppaction://hlinkfile"/>
              </a:rPr>
              <a:t>https://gitee.com/devcpp/ptop/</a:t>
            </a:r>
            <a:endParaRPr lang="en-US" altLang="zh-CN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45720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从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“</a:t>
            </a: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课后作业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”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文件夹中下载。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 algn="ctr">
              <a:buNone/>
            </a:pP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以上教学内容可以安排为一次上机练习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第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3-8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章上机练习的内容写在单独的文件中：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ptop-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上机练习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.pptx</a:t>
            </a:r>
            <a:endParaRPr lang="en-US" altLang="zh-CN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39750" y="5805805"/>
            <a:ext cx="8207375" cy="6070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•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–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b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本页隐藏，不播放</a:t>
            </a:r>
            <a:endParaRPr lang="zh-CN" b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PP_MARK_KEY" val="9e69cda5-0531-45ca-a81a-b6c619c446b5"/>
  <p:tag name="COMMONDATA" val="eyJoZGlkIjoiYmRiNTE1MmEyZDhhZTMzNTJjZjBhMDU0NTAxYTI1YTM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草色遥看">
  <a:themeElements>
    <a:clrScheme name="自定义 1">
      <a:dk1>
        <a:srgbClr val="000000"/>
      </a:dk1>
      <a:lt1>
        <a:srgbClr val="CCFFCC"/>
      </a:lt1>
      <a:dk2>
        <a:srgbClr val="DE00F2"/>
      </a:dk2>
      <a:lt2>
        <a:srgbClr val="66FF99"/>
      </a:lt2>
      <a:accent1>
        <a:srgbClr val="FFFF00"/>
      </a:accent1>
      <a:accent2>
        <a:srgbClr val="C00000"/>
      </a:accent2>
      <a:accent3>
        <a:srgbClr val="E2FFE2"/>
      </a:accent3>
      <a:accent4>
        <a:srgbClr val="0000FF"/>
      </a:accent4>
      <a:accent5>
        <a:srgbClr val="FFFFAA"/>
      </a:accent5>
      <a:accent6>
        <a:srgbClr val="B70000"/>
      </a:accent6>
      <a:hlink>
        <a:srgbClr val="0000FF"/>
      </a:hlink>
      <a:folHlink>
        <a:srgbClr val="000099"/>
      </a:folHlink>
    </a:clrScheme>
    <a:fontScheme name="">
      <a:majorFont>
        <a:latin typeface="Cambria"/>
        <a:ea typeface="华文中宋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>
          <a:solidFill>
            <a:schemeClr val="tx2">
              <a:lumMod val="60000"/>
              <a:lumOff val="40000"/>
            </a:schemeClr>
          </a:solidFill>
          <a:tailEnd type="none"/>
        </a:ln>
      </a:spPr>
      <a:bodyPr/>
      <a:lstStyle>
        <a:defPPr>
          <a:defRPr lang="zh-CN" altLang="en-US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tx2">
              <a:lumMod val="60000"/>
              <a:lumOff val="4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00CC00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AAE2AA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66FF66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B9FFB9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华文中宋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华文中宋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华文中宋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《从问题到程序》 1 程序设计和C语言</Template>
  <TotalTime>0</TotalTime>
  <Words>26314</Words>
  <Application>WPS 演示</Application>
  <PresentationFormat>在屏幕上显示</PresentationFormat>
  <Paragraphs>1605</Paragraphs>
  <Slides>96</Slides>
  <Notes>6</Notes>
  <HiddenSlides>10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96</vt:i4>
      </vt:variant>
    </vt:vector>
  </HeadingPairs>
  <TitlesOfParts>
    <vt:vector size="115" baseType="lpstr">
      <vt:lpstr>Arial</vt:lpstr>
      <vt:lpstr>宋体</vt:lpstr>
      <vt:lpstr>Wingdings</vt:lpstr>
      <vt:lpstr>Times New Roman</vt:lpstr>
      <vt:lpstr>华文中宋</vt:lpstr>
      <vt:lpstr>Cambria</vt:lpstr>
      <vt:lpstr>新宋体</vt:lpstr>
      <vt:lpstr>黑体</vt:lpstr>
      <vt:lpstr>微软雅黑</vt:lpstr>
      <vt:lpstr>Cambria Math</vt:lpstr>
      <vt:lpstr>楷体</vt:lpstr>
      <vt:lpstr>Arial Unicode MS</vt:lpstr>
      <vt:lpstr>Consolas</vt:lpstr>
      <vt:lpstr>Comic Sans MS</vt:lpstr>
      <vt:lpstr>1_草色遥看</vt:lpstr>
      <vt:lpstr>Equation.3</vt:lpstr>
      <vt:lpstr>Equation.3</vt:lpstr>
      <vt:lpstr>Equation.3</vt:lpstr>
      <vt:lpstr>Equation.3</vt:lpstr>
      <vt:lpstr>第 3 章  变量和控制结构 （b）</vt:lpstr>
      <vt:lpstr>第 3 章  变量和控制结构</vt:lpstr>
      <vt:lpstr>3.5　语句与控制结构</vt:lpstr>
      <vt:lpstr>PowerPoint 演示文稿</vt:lpstr>
      <vt:lpstr>PowerPoint 演示文稿</vt:lpstr>
      <vt:lpstr>第 3 章  变量和控制结构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3.6.3 if 语句的优化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3.6.4 使用 if 语句的技术</vt:lpstr>
      <vt:lpstr>PowerPoint 演示文稿</vt:lpstr>
      <vt:lpstr>PowerPoint 演示文稿</vt:lpstr>
      <vt:lpstr>PowerPoint 演示文稿</vt:lpstr>
      <vt:lpstr>3.6.5 开关语句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3 章  变量和控制结构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3.7.2 do-while循环结构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3.7.4 与循环有关的控制语句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二、用continue语句改变循环过程</vt:lpstr>
      <vt:lpstr>PowerPoint 演示文稿</vt:lpstr>
      <vt:lpstr>三、goto语句/转移语句/转跳语句</vt:lpstr>
      <vt:lpstr>PowerPoint 演示文稿</vt:lpstr>
      <vt:lpstr>3.7.5  死循环</vt:lpstr>
      <vt:lpstr>PowerPoint 演示文稿</vt:lpstr>
      <vt:lpstr>PowerPoint 演示文稿</vt:lpstr>
      <vt:lpstr>PowerPoint 演示文稿</vt:lpstr>
      <vt:lpstr>PowerPoint 演示文稿</vt:lpstr>
      <vt:lpstr>第 3 章  变量和控制结构</vt:lpstr>
      <vt:lpstr>3.8 程序动态除错方法（一）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3.8.3  源代码的可读性</vt:lpstr>
      <vt:lpstr>PowerPoint 演示文稿</vt:lpstr>
      <vt:lpstr>PowerPoint 演示文稿</vt:lpstr>
      <vt:lpstr>小结</vt:lpstr>
      <vt:lpstr>教学安排</vt:lpstr>
    </vt:vector>
  </TitlesOfParts>
  <Company>北京大学  华中师范大学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从问题到程序——变量、函数和控制结构</dc:title>
  <dc:creator>裘宗燕  李安邦</dc:creator>
  <cp:lastModifiedBy>安邦24</cp:lastModifiedBy>
  <cp:revision>230</cp:revision>
  <dcterms:created xsi:type="dcterms:W3CDTF">1999-04-17T09:11:00Z</dcterms:created>
  <dcterms:modified xsi:type="dcterms:W3CDTF">2023-07-06T02:31:38Z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3E4C56A14B44440384D76530187C461E</vt:lpwstr>
  </property>
</Properties>
</file>