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5"/>
  </p:handoutMasterIdLst>
  <p:sldIdLst>
    <p:sldId id="565" r:id="rId3"/>
    <p:sldId id="763" r:id="rId4"/>
    <p:sldId id="764" r:id="rId6"/>
    <p:sldId id="461" r:id="rId7"/>
    <p:sldId id="257" r:id="rId8"/>
    <p:sldId id="462" r:id="rId9"/>
    <p:sldId id="504" r:id="rId10"/>
    <p:sldId id="258" r:id="rId11"/>
    <p:sldId id="415" r:id="rId12"/>
    <p:sldId id="416" r:id="rId13"/>
    <p:sldId id="541" r:id="rId14"/>
    <p:sldId id="265" r:id="rId15"/>
    <p:sldId id="542" r:id="rId16"/>
    <p:sldId id="268" r:id="rId17"/>
    <p:sldId id="463" r:id="rId18"/>
    <p:sldId id="513" r:id="rId19"/>
    <p:sldId id="514" r:id="rId20"/>
    <p:sldId id="1146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422" r:id="rId29"/>
    <p:sldId id="550" r:id="rId30"/>
    <p:sldId id="551" r:id="rId31"/>
    <p:sldId id="552" r:id="rId32"/>
    <p:sldId id="553" r:id="rId33"/>
    <p:sldId id="895" r:id="rId34"/>
    <p:sldId id="896" r:id="rId35"/>
    <p:sldId id="358" r:id="rId36"/>
    <p:sldId id="554" r:id="rId37"/>
    <p:sldId id="1147" r:id="rId38"/>
    <p:sldId id="555" r:id="rId39"/>
    <p:sldId id="556" r:id="rId40"/>
    <p:sldId id="515" r:id="rId41"/>
    <p:sldId id="470" r:id="rId42"/>
    <p:sldId id="469" r:id="rId43"/>
    <p:sldId id="471" r:id="rId44"/>
    <p:sldId id="561" r:id="rId45"/>
    <p:sldId id="531" r:id="rId46"/>
    <p:sldId id="532" r:id="rId47"/>
    <p:sldId id="563" r:id="rId48"/>
    <p:sldId id="564" r:id="rId49"/>
    <p:sldId id="572" r:id="rId50"/>
    <p:sldId id="573" r:id="rId51"/>
    <p:sldId id="536" r:id="rId52"/>
    <p:sldId id="537" r:id="rId53"/>
    <p:sldId id="577" r:id="rId54"/>
    <p:sldId id="538" r:id="rId55"/>
    <p:sldId id="578" r:id="rId56"/>
    <p:sldId id="539" r:id="rId57"/>
    <p:sldId id="579" r:id="rId58"/>
    <p:sldId id="580" r:id="rId59"/>
    <p:sldId id="581" r:id="rId60"/>
    <p:sldId id="582" r:id="rId61"/>
    <p:sldId id="1337" r:id="rId62"/>
    <p:sldId id="583" r:id="rId63"/>
    <p:sldId id="584" r:id="rId64"/>
    <p:sldId id="585" r:id="rId65"/>
    <p:sldId id="586" r:id="rId66"/>
    <p:sldId id="587" r:id="rId67"/>
    <p:sldId id="588" r:id="rId68"/>
    <p:sldId id="1008" r:id="rId69"/>
    <p:sldId id="1009" r:id="rId70"/>
    <p:sldId id="591" r:id="rId71"/>
    <p:sldId id="592" r:id="rId72"/>
    <p:sldId id="593" r:id="rId73"/>
    <p:sldId id="595" r:id="rId74"/>
    <p:sldId id="596" r:id="rId75"/>
    <p:sldId id="1001" r:id="rId76"/>
    <p:sldId id="597" r:id="rId77"/>
    <p:sldId id="1475" r:id="rId78"/>
    <p:sldId id="598" r:id="rId79"/>
    <p:sldId id="599" r:id="rId80"/>
    <p:sldId id="600" r:id="rId81"/>
    <p:sldId id="601" r:id="rId82"/>
    <p:sldId id="1477" r:id="rId83"/>
    <p:sldId id="604" r:id="rId84"/>
    <p:sldId id="605" r:id="rId85"/>
    <p:sldId id="606" r:id="rId86"/>
    <p:sldId id="607" r:id="rId87"/>
    <p:sldId id="608" r:id="rId88"/>
    <p:sldId id="609" r:id="rId89"/>
    <p:sldId id="610" r:id="rId90"/>
    <p:sldId id="611" r:id="rId91"/>
    <p:sldId id="612" r:id="rId92"/>
    <p:sldId id="1434" r:id="rId93"/>
    <p:sldId id="613" r:id="rId94"/>
    <p:sldId id="614" r:id="rId95"/>
    <p:sldId id="615" r:id="rId96"/>
    <p:sldId id="616" r:id="rId97"/>
    <p:sldId id="617" r:id="rId98"/>
    <p:sldId id="618" r:id="rId99"/>
    <p:sldId id="619" r:id="rId100"/>
    <p:sldId id="620" r:id="rId101"/>
    <p:sldId id="621" r:id="rId102"/>
    <p:sldId id="623" r:id="rId103"/>
    <p:sldId id="624" r:id="rId104"/>
    <p:sldId id="625" r:id="rId105"/>
    <p:sldId id="626" r:id="rId106"/>
    <p:sldId id="627" r:id="rId107"/>
    <p:sldId id="628" r:id="rId108"/>
    <p:sldId id="1409" r:id="rId109"/>
    <p:sldId id="1410" r:id="rId110"/>
    <p:sldId id="1411" r:id="rId111"/>
    <p:sldId id="1412" r:id="rId112"/>
    <p:sldId id="629" r:id="rId113"/>
    <p:sldId id="630" r:id="rId114"/>
    <p:sldId id="631" r:id="rId115"/>
    <p:sldId id="632" r:id="rId116"/>
    <p:sldId id="633" r:id="rId117"/>
    <p:sldId id="1127" r:id="rId118"/>
    <p:sldId id="634" r:id="rId119"/>
    <p:sldId id="635" r:id="rId120"/>
    <p:sldId id="636" r:id="rId121"/>
    <p:sldId id="637" r:id="rId122"/>
    <p:sldId id="638" r:id="rId123"/>
    <p:sldId id="1413" r:id="rId124"/>
    <p:sldId id="1414" r:id="rId125"/>
    <p:sldId id="1415" r:id="rId126"/>
    <p:sldId id="1416" r:id="rId127"/>
    <p:sldId id="1417" r:id="rId128"/>
    <p:sldId id="1122" r:id="rId129"/>
    <p:sldId id="1123" r:id="rId130"/>
    <p:sldId id="1124" r:id="rId131"/>
    <p:sldId id="1478" r:id="rId132"/>
    <p:sldId id="658" r:id="rId133"/>
    <p:sldId id="1532" r:id="rId134"/>
  </p:sldIdLst>
  <p:sldSz cx="9144000" cy="6858000" type="screen4x3"/>
  <p:notesSz cx="7315200" cy="9601200"/>
  <p:custDataLst>
    <p:tags r:id="rId13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50000"/>
      </a:spcBef>
      <a:spcAft>
        <a:spcPct val="0"/>
      </a:spcAft>
      <a:buFont typeface="Arial" panose="020B0604020202020204" pitchFamily="34" charset="0"/>
      <a:buNone/>
      <a:defRPr sz="2800" b="0" i="0" u="none" kern="1200" baseline="0">
        <a:solidFill>
          <a:schemeClr val="tx1"/>
        </a:solidFill>
        <a:latin typeface="Cambria" panose="020405030504060302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A4A3A4"/>
          </p15:clr>
        </p15:guide>
        <p15:guide id="2" pos="2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FF00"/>
    <a:srgbClr val="000066"/>
    <a:srgbClr val="FF9966"/>
    <a:srgbClr val="CC330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62"/>
    <p:restoredTop sz="87709"/>
  </p:normalViewPr>
  <p:slideViewPr>
    <p:cSldViewPr showGuides="1">
      <p:cViewPr varScale="1">
        <p:scale>
          <a:sx n="82" d="100"/>
          <a:sy n="82" d="100"/>
        </p:scale>
        <p:origin x="90" y="174"/>
      </p:cViewPr>
      <p:guideLst>
        <p:guide orient="horz" pos="2166"/>
        <p:guide pos="28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9" Type="http://schemas.openxmlformats.org/officeDocument/2006/relationships/tags" Target="tags/tag4.xml"/><Relationship Id="rId138" Type="http://schemas.openxmlformats.org/officeDocument/2006/relationships/tableStyles" Target="tableStyles.xml"/><Relationship Id="rId137" Type="http://schemas.openxmlformats.org/officeDocument/2006/relationships/viewProps" Target="viewProps.xml"/><Relationship Id="rId136" Type="http://schemas.openxmlformats.org/officeDocument/2006/relationships/presProps" Target="presProps.xml"/><Relationship Id="rId135" Type="http://schemas.openxmlformats.org/officeDocument/2006/relationships/handoutMaster" Target="handoutMasters/handoutMaster1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81248" cy="505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419826" y="0"/>
            <a:ext cx="3381248" cy="505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32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75447"/>
            <a:ext cx="3381248" cy="505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2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419826" y="9575447"/>
            <a:ext cx="3381248" cy="505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2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 algn="r" eaLnBrk="1" hangingPunct="1"/>
            <a:endParaRPr lang="en-US" altLang="zh-CN" sz="1200" dirty="0"/>
          </a:p>
        </p:txBody>
      </p:sp>
      <p:sp>
        <p:nvSpPr>
          <p:cNvPr id="12083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eaLnBrk="1" hangingPunct="1"/>
            <a:endParaRPr lang="en-US" altLang="zh-CN" sz="1200" dirty="0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有没有耐心地读了老师在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QQ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群里发的信息？有没有遵照老师的要求去做？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幻灯片图像占位符 3348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4851" name="文本占位符 334850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sz="1400" dirty="0"/>
              <a:t>这个程序中循环体的执行次数，完全由程序执行时外部提供的输入数据项数决定。</a:t>
            </a:r>
            <a:endParaRPr lang="zh-CN" altLang="en-US" sz="14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幻灯片图像占位符 33689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6899" name="文本占位符 336898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>
              <a:spcBef>
                <a:spcPct val="40000"/>
              </a:spcBef>
            </a:pPr>
            <a:r>
              <a:rPr lang="zh-CN" altLang="en-US" sz="1300" dirty="0"/>
              <a:t>遇到文件结束或错误数据时 </a:t>
            </a:r>
            <a:r>
              <a:rPr lang="en-US" altLang="zh-CN" sz="1300" dirty="0" err="1"/>
              <a:t>scanf</a:t>
            </a:r>
            <a:r>
              <a:rPr lang="en-US" altLang="zh-CN" sz="1300"/>
              <a:t> </a:t>
            </a:r>
            <a:r>
              <a:rPr lang="zh-CN" altLang="en-US" sz="1300" dirty="0"/>
              <a:t>不返回</a:t>
            </a:r>
            <a:r>
              <a:rPr lang="en-US" altLang="zh-CN" sz="1300"/>
              <a:t>1</a:t>
            </a:r>
            <a:r>
              <a:rPr lang="zh-CN" altLang="en-US" sz="1300" dirty="0"/>
              <a:t>。如果上面程序遇到输入字母</a:t>
            </a:r>
            <a:r>
              <a:rPr lang="en-US" altLang="zh-CN" sz="1300"/>
              <a:t>m</a:t>
            </a:r>
            <a:r>
              <a:rPr lang="zh-CN" altLang="en-US" sz="1300" dirty="0"/>
              <a:t>，转换失败就会导致循环结束。</a:t>
            </a:r>
            <a:endParaRPr lang="zh-CN" altLang="en-US" sz="1300" dirty="0"/>
          </a:p>
          <a:p>
            <a:pPr lvl="0">
              <a:spcBef>
                <a:spcPct val="40000"/>
              </a:spcBef>
            </a:pPr>
            <a:r>
              <a:rPr lang="zh-CN" altLang="en-US" sz="1300" dirty="0">
                <a:solidFill>
                  <a:schemeClr val="hlink"/>
                </a:solidFill>
              </a:rPr>
              <a:t>更好的方式是利用标准库定义的符号常量</a:t>
            </a:r>
            <a:r>
              <a:rPr lang="en-US" altLang="zh-CN" sz="1300">
                <a:solidFill>
                  <a:schemeClr val="hlink"/>
                </a:solidFill>
              </a:rPr>
              <a:t>EOF</a:t>
            </a:r>
            <a:r>
              <a:rPr lang="zh-CN" altLang="en-US" sz="1300" dirty="0">
                <a:solidFill>
                  <a:schemeClr val="hlink"/>
                </a:solidFill>
              </a:rPr>
              <a:t>。</a:t>
            </a:r>
            <a:endParaRPr lang="zh-CN" altLang="en-US" sz="1300" dirty="0">
              <a:solidFill>
                <a:schemeClr val="hlink"/>
              </a:solidFill>
            </a:endParaRPr>
          </a:p>
          <a:p>
            <a:pPr lvl="0">
              <a:spcBef>
                <a:spcPct val="40000"/>
              </a:spcBef>
            </a:pPr>
            <a:r>
              <a:rPr lang="zh-CN" altLang="en-US" sz="1300" dirty="0"/>
              <a:t>如果把标准输入定向到某个文件，在读完文件里所有数据后</a:t>
            </a:r>
            <a:r>
              <a:rPr lang="en-US" altLang="zh-CN" sz="1300" dirty="0" err="1"/>
              <a:t>scanf</a:t>
            </a:r>
            <a:r>
              <a:rPr lang="zh-CN" altLang="en-US" sz="1300" dirty="0"/>
              <a:t>就会返回</a:t>
            </a:r>
            <a:r>
              <a:rPr lang="en-US" altLang="zh-CN" sz="1300"/>
              <a:t>EOF</a:t>
            </a:r>
            <a:r>
              <a:rPr lang="zh-CN" altLang="en-US" sz="1300" dirty="0"/>
              <a:t>值。</a:t>
            </a:r>
            <a:endParaRPr lang="zh-CN" altLang="en-US" sz="1300" dirty="0"/>
          </a:p>
          <a:p>
            <a:pPr lvl="0">
              <a:spcBef>
                <a:spcPct val="40000"/>
              </a:spcBef>
            </a:pPr>
            <a:endParaRPr lang="zh-CN" altLang="en-US" sz="1300" dirty="0"/>
          </a:p>
          <a:p>
            <a:pPr lvl="0">
              <a:spcBef>
                <a:spcPct val="40000"/>
              </a:spcBef>
            </a:pPr>
            <a:r>
              <a:rPr lang="en-US" altLang="zh-CN" sz="1300"/>
              <a:t>EOF </a:t>
            </a:r>
            <a:r>
              <a:rPr lang="zh-CN" altLang="en-US" sz="1300" dirty="0"/>
              <a:t>是什么？</a:t>
            </a:r>
            <a:r>
              <a:rPr lang="zh-CN" altLang="en-US" sz="1300" dirty="0">
                <a:solidFill>
                  <a:schemeClr val="hlink"/>
                </a:solidFill>
              </a:rPr>
              <a:t>一般的</a:t>
            </a:r>
            <a:r>
              <a:rPr lang="en-US" altLang="zh-CN" sz="1300">
                <a:solidFill>
                  <a:schemeClr val="hlink"/>
                </a:solidFill>
              </a:rPr>
              <a:t>C</a:t>
            </a:r>
            <a:r>
              <a:rPr lang="zh-CN" altLang="en-US" sz="1300" dirty="0">
                <a:solidFill>
                  <a:schemeClr val="hlink"/>
                </a:solidFill>
              </a:rPr>
              <a:t>系统把</a:t>
            </a:r>
            <a:r>
              <a:rPr lang="en-US" altLang="zh-CN" sz="1300">
                <a:solidFill>
                  <a:schemeClr val="hlink"/>
                </a:solidFill>
              </a:rPr>
              <a:t>EOF</a:t>
            </a:r>
            <a:r>
              <a:rPr lang="zh-CN" altLang="en-US" sz="1300" dirty="0">
                <a:solidFill>
                  <a:schemeClr val="hlink"/>
                </a:solidFill>
              </a:rPr>
              <a:t>定义为</a:t>
            </a:r>
            <a:r>
              <a:rPr lang="en-US" altLang="zh-CN" sz="1300">
                <a:solidFill>
                  <a:schemeClr val="hlink"/>
                </a:solidFill>
              </a:rPr>
              <a:t>-1</a:t>
            </a:r>
            <a:r>
              <a:rPr lang="zh-CN" altLang="en-US" sz="1300" dirty="0"/>
              <a:t>，它一定不是正数，不会与</a:t>
            </a:r>
            <a:r>
              <a:rPr lang="en-US" altLang="zh-CN" sz="1300" dirty="0" err="1"/>
              <a:t>scanf</a:t>
            </a:r>
            <a:r>
              <a:rPr lang="zh-CN" altLang="en-US" sz="1300" dirty="0"/>
              <a:t>的其他返回值混淆。</a:t>
            </a:r>
            <a:endParaRPr lang="zh-CN" altLang="en-US" sz="1300" dirty="0"/>
          </a:p>
          <a:p>
            <a:pPr lvl="0">
              <a:spcBef>
                <a:spcPct val="40000"/>
              </a:spcBef>
            </a:pPr>
            <a:r>
              <a:rPr lang="zh-CN" altLang="en-US" sz="1300" dirty="0"/>
              <a:t>默认情况下，标准输入从键盘得到数据。许多系统里可以用</a:t>
            </a:r>
            <a:r>
              <a:rPr lang="en-US" altLang="zh-CN" sz="1300">
                <a:solidFill>
                  <a:schemeClr val="hlink"/>
                </a:solidFill>
              </a:rPr>
              <a:t>Ctrl-Z</a:t>
            </a:r>
            <a:r>
              <a:rPr lang="zh-CN" altLang="en-US" sz="1300" dirty="0"/>
              <a:t>或</a:t>
            </a:r>
            <a:r>
              <a:rPr lang="en-US" altLang="zh-CN" sz="1300">
                <a:solidFill>
                  <a:schemeClr val="hlink"/>
                </a:solidFill>
              </a:rPr>
              <a:t>Ctrl-D</a:t>
            </a:r>
            <a:r>
              <a:rPr lang="zh-CN" altLang="en-US" sz="1300" dirty="0"/>
              <a:t>组合键送入文件结束信息。</a:t>
            </a:r>
            <a:endParaRPr lang="zh-CN" altLang="en-US" sz="1300" dirty="0"/>
          </a:p>
          <a:p>
            <a:pPr lvl="0">
              <a:spcBef>
                <a:spcPct val="40000"/>
              </a:spcBef>
            </a:pPr>
            <a:r>
              <a:rPr lang="zh-CN" altLang="en-US" sz="1300" dirty="0"/>
              <a:t>前面程序运行时，如果按了这种组合键，</a:t>
            </a:r>
            <a:r>
              <a:rPr lang="en-US" altLang="zh-CN" sz="1300" dirty="0" err="1"/>
              <a:t>scanf</a:t>
            </a:r>
            <a:r>
              <a:rPr lang="en-US" altLang="zh-CN" sz="1300"/>
              <a:t> </a:t>
            </a:r>
            <a:r>
              <a:rPr lang="zh-CN" altLang="en-US" sz="1300" dirty="0"/>
              <a:t>就会返回</a:t>
            </a:r>
            <a:r>
              <a:rPr lang="en-US" altLang="zh-CN" sz="1300"/>
              <a:t>EOF</a:t>
            </a:r>
            <a:r>
              <a:rPr lang="zh-CN" altLang="en-US" sz="1300" dirty="0"/>
              <a:t>并导致循环结束。</a:t>
            </a:r>
            <a:endParaRPr lang="zh-CN" altLang="en-US" sz="13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幻灯片图像占位符 33894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8947" name="文本占位符 338946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/>
              <a:t>在运行上面的程序时，用户需要依次输入</a:t>
            </a:r>
            <a:r>
              <a:rPr lang="en-US" altLang="zh-CN"/>
              <a:t>double</a:t>
            </a:r>
            <a:r>
              <a:rPr lang="zh-CN" altLang="en-US" dirty="0"/>
              <a:t>类型的数据（当然，如果输入 </a:t>
            </a:r>
            <a:r>
              <a:rPr lang="en-US" altLang="zh-CN" dirty="0" err="1"/>
              <a:t>int</a:t>
            </a:r>
            <a:r>
              <a:rPr lang="en-US" altLang="zh-CN"/>
              <a:t> </a:t>
            </a:r>
            <a:r>
              <a:rPr lang="zh-CN" altLang="en-US" dirty="0"/>
              <a:t>类型的数据就会发生自动转换）。当输入非数值型数据时（例如，输入字母，或按</a:t>
            </a:r>
            <a:r>
              <a:rPr lang="en-US" altLang="zh-CN" dirty="0" err="1"/>
              <a:t>Ctrl+Z</a:t>
            </a:r>
            <a:r>
              <a:rPr lang="zh-CN" altLang="en-US" dirty="0"/>
              <a:t>），输入循环就会中止，程序正常结束。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幻灯片图像占位符 36966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dirty="0"/>
              <a:t>高级语言程序设计    第四章 </a:t>
            </a:r>
            <a:r>
              <a:rPr lang="en-US" altLang="zh-CN"/>
              <a:t> </a:t>
            </a:r>
            <a:r>
              <a:rPr lang="zh-CN" altLang="en-US" dirty="0"/>
              <a:t>基本程序设计技术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幻灯片图像占位符 3799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9907" name="文本占位符 3799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zh-CN" altLang="en-US" sz="800" dirty="0"/>
              <a:t>以前的一个版本，考虑了字符内部，但是实际上后来发现是没有必要的。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/*********************************************************************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程序名：</a:t>
            </a:r>
            <a:r>
              <a:rPr lang="en-US" altLang="zh-CN" sz="800"/>
              <a:t>prog404-comment  </a:t>
            </a:r>
            <a:r>
              <a:rPr lang="zh-CN" altLang="en-US" sz="800" dirty="0"/>
              <a:t>移除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版权：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作者：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日期：</a:t>
            </a:r>
            <a:r>
              <a:rPr lang="en-US" altLang="zh-CN" sz="800"/>
              <a:t>2019-04-16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说明：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//4-14.</a:t>
            </a:r>
            <a:r>
              <a:rPr lang="zh-CN" altLang="en-US" sz="800" dirty="0"/>
              <a:t>现有一个含有注释的源程序文件“</a:t>
            </a:r>
            <a:r>
              <a:rPr lang="en-US" altLang="zh-CN" sz="800" err="1"/>
              <a:t>test.cpp</a:t>
            </a:r>
            <a:r>
              <a:rPr lang="en-US" altLang="zh-CN" sz="800"/>
              <a:t>”</a:t>
            </a:r>
            <a:r>
              <a:rPr lang="zh-CN" altLang="en-US" sz="800" dirty="0"/>
              <a:t>，其主函数如下：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en-US" altLang="zh-CN" sz="800" err="1"/>
              <a:t>int</a:t>
            </a:r>
            <a:r>
              <a:rPr lang="en-US" altLang="zh-CN" sz="800"/>
              <a:t> main() {    //test program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err="1"/>
              <a:t>cout</a:t>
            </a:r>
            <a:r>
              <a:rPr lang="en-US" altLang="zh-CN" sz="800"/>
              <a:t> &lt;&lt; "Hello, world!" &lt;&lt;</a:t>
            </a:r>
            <a:r>
              <a:rPr lang="en-US" altLang="zh-CN" sz="800" err="1"/>
              <a:t>endl</a:t>
            </a:r>
            <a:r>
              <a:rPr lang="en-US" altLang="zh-CN" sz="800"/>
              <a:t>;    /* output */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err="1"/>
              <a:t>cout</a:t>
            </a:r>
            <a:r>
              <a:rPr lang="en-US" altLang="zh-CN" sz="800"/>
              <a:t> &lt;&lt; "// He said:\"this is not a comment.\" 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</a:t>
            </a:r>
            <a:r>
              <a:rPr lang="en-US" altLang="zh-CN" sz="800" err="1"/>
              <a:t>cout</a:t>
            </a:r>
            <a:r>
              <a:rPr lang="en-US" altLang="zh-CN" sz="800"/>
              <a:t> &lt;&lt; "/* \"That\'s " &lt;&lt; '\'' &lt;&lt;"OK" &lt;&lt; '\'' &lt;&lt; ".\" */\n";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    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写一个程序读入该源程序文件，删除该源程序中的注释，并输出保存为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//“</a:t>
            </a:r>
            <a:r>
              <a:rPr lang="en-US" altLang="zh-CN" sz="800" err="1"/>
              <a:t>testout.cpp</a:t>
            </a:r>
            <a:r>
              <a:rPr lang="en-US" altLang="zh-CN" sz="800"/>
              <a:t>”</a:t>
            </a:r>
            <a:r>
              <a:rPr lang="zh-CN" altLang="en-US" sz="800" dirty="0"/>
              <a:t>。（提示：</a:t>
            </a:r>
            <a:r>
              <a:rPr lang="en-US" altLang="zh-CN" sz="800"/>
              <a:t>1</a:t>
            </a:r>
            <a:r>
              <a:rPr lang="zh-CN" altLang="en-US" sz="800" dirty="0"/>
              <a:t>、不仅要考虑“</a:t>
            </a:r>
            <a:r>
              <a:rPr lang="en-US" altLang="zh-CN" sz="800"/>
              <a:t>/*”</a:t>
            </a:r>
            <a:r>
              <a:rPr lang="zh-CN" altLang="en-US" sz="800" dirty="0"/>
              <a:t>、“*</a:t>
            </a:r>
            <a:r>
              <a:rPr lang="en-US" altLang="zh-CN" sz="800"/>
              <a:t>/”</a:t>
            </a:r>
            <a:r>
              <a:rPr lang="zh-CN" altLang="en-US" sz="800" dirty="0"/>
              <a:t>和“</a:t>
            </a:r>
            <a:r>
              <a:rPr lang="en-US" altLang="zh-CN" sz="800"/>
              <a:t>//”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构成的注释，而且要考虑不要误判含有仿如注释的字符串或字符。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//2</a:t>
            </a:r>
            <a:r>
              <a:rPr lang="zh-CN" altLang="en-US" sz="800" dirty="0"/>
              <a:t>、分析问题，可以发现文件中可以划分出五种状态：普通源代码、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块注释、行注释、字符串和字符；</a:t>
            </a:r>
            <a:r>
              <a:rPr lang="en-US" altLang="zh-CN" sz="800"/>
              <a:t>3</a:t>
            </a:r>
            <a:r>
              <a:rPr lang="zh-CN" altLang="en-US" sz="800" dirty="0"/>
              <a:t>、画出状态转换图；</a:t>
            </a:r>
            <a:r>
              <a:rPr lang="en-US" altLang="zh-CN" sz="800"/>
              <a:t>4</a:t>
            </a:r>
            <a:r>
              <a:rPr lang="zh-CN" altLang="en-US" sz="800" dirty="0"/>
              <a:t>、编程实现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状态转换时，注意有多处需要用连续的两个字符进行判断。）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分析：以有限状态自动机模型来解答此题。分析可知，题目中可以分解出五种状态：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普通源代码、行注释、块注释、字符串、字符。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r>
              <a:rPr lang="zh-CN" altLang="en-US" sz="800" dirty="0"/>
              <a:t>相应的状态转换路径也可以写出来（文字太多，略）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en-US" altLang="zh-CN" sz="800"/>
              <a:t>//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//*********************************************************************/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err="1"/>
              <a:t>iostream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err="1"/>
              <a:t>fstream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using namespace std;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 err="1"/>
              <a:t>int</a:t>
            </a:r>
            <a:r>
              <a:rPr lang="en-US" altLang="zh-CN" sz="800"/>
              <a:t> main()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enum</a:t>
            </a:r>
            <a:r>
              <a:rPr lang="en-US" altLang="zh-CN" sz="800"/>
              <a:t> { SRC=0, LC=1, BC =2, STR=3, CHA=4};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//</a:t>
            </a:r>
            <a:r>
              <a:rPr lang="en-US" altLang="zh-CN" sz="800" err="1"/>
              <a:t>SouRCe</a:t>
            </a:r>
            <a:r>
              <a:rPr lang="en-US" altLang="zh-CN" sz="800"/>
              <a:t>, Line Comment, Block Comment, </a:t>
            </a:r>
            <a:r>
              <a:rPr lang="en-US" altLang="zh-CN" sz="800" err="1"/>
              <a:t>STRing</a:t>
            </a:r>
            <a:r>
              <a:rPr lang="en-US" altLang="zh-CN" sz="800"/>
              <a:t>, </a:t>
            </a:r>
            <a:r>
              <a:rPr lang="en-US" altLang="zh-CN" sz="800" err="1"/>
              <a:t>CHAr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int</a:t>
            </a:r>
            <a:r>
              <a:rPr lang="en-US" altLang="zh-CN" sz="800"/>
              <a:t> </a:t>
            </a:r>
            <a:r>
              <a:rPr lang="en-US" altLang="zh-CN" sz="800" err="1"/>
              <a:t>st</a:t>
            </a:r>
            <a:r>
              <a:rPr lang="en-US" altLang="zh-CN" sz="800"/>
              <a:t> = SRC; //</a:t>
            </a:r>
            <a:r>
              <a:rPr lang="en-US" altLang="zh-CN" sz="800" err="1"/>
              <a:t>STate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int</a:t>
            </a:r>
            <a:r>
              <a:rPr lang="en-US" altLang="zh-CN" sz="800"/>
              <a:t> ch1, ch2;	//</a:t>
            </a:r>
            <a:r>
              <a:rPr lang="zh-CN" altLang="en-US" sz="800" dirty="0"/>
              <a:t>读入的字符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 err="1"/>
              <a:t>ifstream</a:t>
            </a:r>
            <a:r>
              <a:rPr lang="en-US" altLang="zh-CN" sz="800"/>
              <a:t> in("prog4-test.cpp");	//</a:t>
            </a:r>
            <a:r>
              <a:rPr lang="zh-CN" altLang="en-US" sz="800" dirty="0"/>
              <a:t>此处文件名与题目中的文件名不同，内容相同。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/>
              <a:t>if (!in) {	//</a:t>
            </a:r>
            <a:r>
              <a:rPr lang="zh-CN" altLang="en-US" sz="800" dirty="0"/>
              <a:t>检查输入文件流是否正常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 err="1"/>
              <a:t>cout</a:t>
            </a:r>
            <a:r>
              <a:rPr lang="en-US" altLang="zh-CN" sz="800"/>
              <a:t> &lt;&lt; "</a:t>
            </a:r>
            <a:r>
              <a:rPr lang="zh-CN" altLang="en-US" sz="800" dirty="0"/>
              <a:t>建立输入文件流出错。程序终止。</a:t>
            </a:r>
            <a:r>
              <a:rPr lang="en-US" altLang="zh-CN" sz="800"/>
              <a:t>\n";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r>
              <a:rPr lang="en-US" altLang="zh-CN" sz="800" err="1"/>
              <a:t>cout</a:t>
            </a:r>
            <a:r>
              <a:rPr lang="en-US" altLang="zh-CN" sz="800"/>
              <a:t> &lt;&lt; "</a:t>
            </a:r>
            <a:r>
              <a:rPr lang="zh-CN" altLang="en-US" sz="800" dirty="0"/>
              <a:t>请编辑题目所需的源文件 </a:t>
            </a:r>
            <a:r>
              <a:rPr lang="en-US" altLang="zh-CN" sz="800" err="1"/>
              <a:t>test.cpp</a:t>
            </a:r>
            <a:r>
              <a:rPr lang="en-US" altLang="zh-CN" sz="800"/>
              <a:t> </a:t>
            </a:r>
            <a:r>
              <a:rPr lang="zh-CN" altLang="en-US" sz="800" dirty="0"/>
              <a:t>并保存在同一文件夹下。</a:t>
            </a:r>
            <a:r>
              <a:rPr lang="en-US" altLang="zh-CN" sz="800"/>
              <a:t>\n" 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exit (1);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ofstream</a:t>
            </a:r>
            <a:r>
              <a:rPr lang="en-US" altLang="zh-CN" sz="800"/>
              <a:t> out("prog4-testout.cpp");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ch1 = ch2 = </a:t>
            </a:r>
            <a:r>
              <a:rPr lang="en-US" altLang="zh-CN" sz="800" err="1"/>
              <a:t>in.get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while ((ch2 = </a:t>
            </a:r>
            <a:r>
              <a:rPr lang="en-US" altLang="zh-CN" sz="800" err="1"/>
              <a:t>in.get</a:t>
            </a:r>
            <a:r>
              <a:rPr lang="en-US" altLang="zh-CN" sz="800"/>
              <a:t>()) != EOF)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en-US" altLang="zh-CN" sz="800" err="1"/>
              <a:t>cout</a:t>
            </a:r>
            <a:r>
              <a:rPr lang="en-US" altLang="zh-CN" sz="800"/>
              <a:t> &lt;&lt; (char)ch1 &lt;&lt; " " &lt;&lt; (char)ch2 &lt;&lt; </a:t>
            </a:r>
            <a:r>
              <a:rPr lang="en-US" altLang="zh-CN" sz="800" err="1"/>
              <a:t>endl</a:t>
            </a:r>
            <a:r>
              <a:rPr lang="en-US" altLang="zh-CN" sz="800"/>
              <a:t>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ch1=='/' &amp;&amp; ch2=='*')	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块注释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BC;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==BC &amp;&amp; ch1=='*' &amp;&amp; ch2=='/') {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块注释末尾字符不需打印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ch1=='/' &amp;&amp; ch2=='/') 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行注释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LC;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==LC &amp;&amp; ch2=='\n') {	//</a:t>
            </a:r>
            <a:r>
              <a:rPr lang="zh-CN" altLang="en-US" sz="800" dirty="0"/>
              <a:t>行注释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cout.put(ch2);	//</a:t>
            </a:r>
            <a:r>
              <a:rPr lang="zh-CN" altLang="en-US" sz="800" dirty="0"/>
              <a:t>换行符需要打印和输出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out.put(ch2);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行注释末尾字符不需打印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ch2=='"')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字符串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STR;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==STR &amp;&amp; ch1!='\\' &amp;&amp; ch2=='"') //</a:t>
            </a:r>
            <a:r>
              <a:rPr lang="zh-CN" altLang="en-US" sz="800" dirty="0"/>
              <a:t>字符串 </a:t>
            </a:r>
            <a:r>
              <a:rPr lang="en-US" altLang="zh-CN" sz="800"/>
              <a:t>-&gt;</a:t>
            </a:r>
            <a:r>
              <a:rPr lang="zh-CN" altLang="en-US" sz="800" dirty="0"/>
              <a:t>源代码，要排除 </a:t>
            </a:r>
            <a:r>
              <a:rPr lang="en-US" altLang="zh-CN" sz="800"/>
              <a:t>\"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ch2=='\'')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CHA;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==CHA &amp;&amp; ch1!='\\' &amp;&amp; ch2=='\'') //</a:t>
            </a:r>
            <a:r>
              <a:rPr lang="zh-CN" altLang="en-US" sz="800" dirty="0"/>
              <a:t>字符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zh-CN" altLang="en-US" sz="800" dirty="0"/>
              <a:t>状态为 </a:t>
            </a:r>
            <a:r>
              <a:rPr lang="en-US" altLang="zh-CN" sz="800"/>
              <a:t>SRC</a:t>
            </a:r>
            <a:r>
              <a:rPr lang="zh-CN" altLang="en-US" sz="800" dirty="0"/>
              <a:t>、</a:t>
            </a:r>
            <a:r>
              <a:rPr lang="en-US" altLang="zh-CN" sz="800"/>
              <a:t>STR</a:t>
            </a:r>
            <a:r>
              <a:rPr lang="zh-CN" altLang="en-US" sz="800" dirty="0"/>
              <a:t>和</a:t>
            </a:r>
            <a:r>
              <a:rPr lang="en-US" altLang="zh-CN" sz="800"/>
              <a:t>CHA</a:t>
            </a:r>
            <a:r>
              <a:rPr lang="zh-CN" altLang="en-US" sz="800" dirty="0"/>
              <a:t>时，则把读得的字符输出到屏幕和文件 	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if (</a:t>
            </a:r>
            <a:r>
              <a:rPr lang="en-US" altLang="zh-CN" sz="800" err="1"/>
              <a:t>st</a:t>
            </a:r>
            <a:r>
              <a:rPr lang="en-US" altLang="zh-CN" sz="800"/>
              <a:t>==SRC || </a:t>
            </a:r>
            <a:r>
              <a:rPr lang="en-US" altLang="zh-CN" sz="800" err="1"/>
              <a:t>st</a:t>
            </a:r>
            <a:r>
              <a:rPr lang="en-US" altLang="zh-CN" sz="800"/>
              <a:t>==STR || </a:t>
            </a:r>
            <a:r>
              <a:rPr lang="en-US" altLang="zh-CN" sz="800" err="1"/>
              <a:t>st</a:t>
            </a:r>
            <a:r>
              <a:rPr lang="en-US" altLang="zh-CN" sz="800"/>
              <a:t>==CHA){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ch1 = ch2;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out.close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cout</a:t>
            </a:r>
            <a:r>
              <a:rPr lang="en-US" altLang="zh-CN" sz="800"/>
              <a:t> &lt;&lt; "\</a:t>
            </a:r>
            <a:r>
              <a:rPr lang="en-US" altLang="zh-CN" sz="800" err="1"/>
              <a:t>n\n</a:t>
            </a:r>
            <a:r>
              <a:rPr lang="zh-CN" altLang="en-US" sz="800" dirty="0"/>
              <a:t>去除注释后的源代码保存在文件中：</a:t>
            </a:r>
            <a:r>
              <a:rPr lang="en-US" altLang="zh-CN" sz="800"/>
              <a:t>prog4-testout.cpp" &lt;&lt; </a:t>
            </a:r>
            <a:r>
              <a:rPr lang="en-US" altLang="zh-CN" sz="800" err="1"/>
              <a:t>endl</a:t>
            </a:r>
            <a:r>
              <a:rPr lang="en-US" altLang="zh-CN" sz="800"/>
              <a:t>;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幻灯片图像占位符 3788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altLang="zh-CN" sz="800"/>
              <a:t>/*********************************************************************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程序名：</a:t>
            </a:r>
            <a:r>
              <a:rPr lang="en-US" altLang="zh-CN" sz="800"/>
              <a:t>prog404-comment  </a:t>
            </a:r>
            <a:r>
              <a:rPr lang="zh-CN" altLang="en-US" sz="800" dirty="0"/>
              <a:t>移除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版权：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作者：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日期：</a:t>
            </a:r>
            <a:r>
              <a:rPr lang="en-US" altLang="zh-CN" sz="800"/>
              <a:t>2019-04-16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zh-CN" altLang="en-US" sz="800" dirty="0"/>
              <a:t>说明：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/>
              <a:t>C/C++</a:t>
            </a:r>
            <a:r>
              <a:rPr lang="zh-CN" altLang="en-US" sz="800" dirty="0"/>
              <a:t>源程序中的注释分为两种：行注释（以 </a:t>
            </a:r>
            <a:r>
              <a:rPr lang="en-US" altLang="zh-CN" sz="800"/>
              <a:t>// </a:t>
            </a:r>
            <a:r>
              <a:rPr lang="zh-CN" altLang="en-US" sz="800" dirty="0"/>
              <a:t>开始到行末）和块注释两种。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需要注意防止对字符串发生误判。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分析：以有限状态自动机模型来解答此题。分析可知，题目中可以分解出四种状态：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普通源代码、行注释、块注释、字符串。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相应的状态转换路径也可以写出来（文字太多，略）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*********************************************************************</a:t>
            </a:r>
            <a:r>
              <a:rPr lang="en-US" altLang="zh-CN" sz="800"/>
              <a:t>/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err="1"/>
              <a:t>iostream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#include &lt;</a:t>
            </a:r>
            <a:r>
              <a:rPr lang="en-US" altLang="zh-CN" sz="800" err="1"/>
              <a:t>fstream</a:t>
            </a:r>
            <a:r>
              <a:rPr lang="en-US" altLang="zh-CN" sz="800"/>
              <a:t>&gt;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using namespace std;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 err="1"/>
              <a:t>int</a:t>
            </a:r>
            <a:r>
              <a:rPr lang="en-US" altLang="zh-CN" sz="800"/>
              <a:t> main()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enum</a:t>
            </a:r>
            <a:r>
              <a:rPr lang="en-US" altLang="zh-CN" sz="800"/>
              <a:t> { SRC=0, LC=1, BC =2, STR=3}; //</a:t>
            </a:r>
            <a:r>
              <a:rPr lang="en-US" altLang="zh-CN" sz="800" err="1"/>
              <a:t>SouRCe</a:t>
            </a:r>
            <a:r>
              <a:rPr lang="en-US" altLang="zh-CN" sz="800"/>
              <a:t>, </a:t>
            </a:r>
            <a:r>
              <a:rPr lang="en-US" altLang="zh-CN" sz="800" err="1"/>
              <a:t>STRing</a:t>
            </a:r>
            <a:r>
              <a:rPr lang="en-US" altLang="zh-CN" sz="800"/>
              <a:t>, Line Comment, Block Comment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int</a:t>
            </a:r>
            <a:r>
              <a:rPr lang="en-US" altLang="zh-CN" sz="800"/>
              <a:t> </a:t>
            </a:r>
            <a:r>
              <a:rPr lang="en-US" altLang="zh-CN" sz="800" err="1"/>
              <a:t>st</a:t>
            </a:r>
            <a:r>
              <a:rPr lang="en-US" altLang="zh-CN" sz="800"/>
              <a:t> = SRC; //</a:t>
            </a:r>
            <a:r>
              <a:rPr lang="en-US" altLang="zh-CN" sz="800" err="1"/>
              <a:t>STate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int</a:t>
            </a:r>
            <a:r>
              <a:rPr lang="en-US" altLang="zh-CN" sz="800"/>
              <a:t> ch1, ch2;	//</a:t>
            </a:r>
            <a:r>
              <a:rPr lang="zh-CN" altLang="en-US" sz="800" dirty="0"/>
              <a:t>读入的字符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</a:t>
            </a:r>
            <a:r>
              <a:rPr lang="en-US" altLang="zh-CN" sz="800" err="1"/>
              <a:t>ifstream</a:t>
            </a:r>
            <a:r>
              <a:rPr lang="en-US" altLang="zh-CN" sz="800"/>
              <a:t> </a:t>
            </a:r>
            <a:r>
              <a:rPr lang="en-US" altLang="zh-CN" sz="800" err="1"/>
              <a:t>in("test.cpp</a:t>
            </a:r>
            <a:r>
              <a:rPr lang="en-US" altLang="zh-CN" sz="800"/>
              <a:t>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ofstream</a:t>
            </a:r>
            <a:r>
              <a:rPr lang="en-US" altLang="zh-CN" sz="800"/>
              <a:t> </a:t>
            </a:r>
            <a:r>
              <a:rPr lang="en-US" altLang="zh-CN" sz="800" err="1"/>
              <a:t>out("testout.cpp</a:t>
            </a:r>
            <a:r>
              <a:rPr lang="en-US" altLang="zh-CN" sz="800"/>
              <a:t>");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ch1 = </a:t>
            </a:r>
            <a:r>
              <a:rPr lang="en-US" altLang="zh-CN" sz="800" err="1"/>
              <a:t>in.get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while ((ch2 = </a:t>
            </a:r>
            <a:r>
              <a:rPr lang="en-US" altLang="zh-CN" sz="800" err="1"/>
              <a:t>in.get</a:t>
            </a:r>
            <a:r>
              <a:rPr lang="en-US" altLang="zh-CN" sz="800"/>
              <a:t>()) != EOF) {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//</a:t>
            </a:r>
            <a:r>
              <a:rPr lang="en-US" altLang="zh-CN" sz="800" err="1"/>
              <a:t>cout</a:t>
            </a:r>
            <a:r>
              <a:rPr lang="en-US" altLang="zh-CN" sz="800"/>
              <a:t> &lt;&lt; (char)ch1 &lt;&lt; " " &lt;&lt; (char)ch2 &lt;&lt; </a:t>
            </a:r>
            <a:r>
              <a:rPr lang="en-US" altLang="zh-CN" sz="800" err="1"/>
              <a:t>endl</a:t>
            </a:r>
            <a:r>
              <a:rPr lang="en-US" altLang="zh-CN" sz="800"/>
              <a:t>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ch1=='/' &amp;&amp; ch2=='*')	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块注释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BC;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==BC &amp;&amp; ch1=='*' &amp;&amp; ch2=='/') {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ch1 = </a:t>
            </a:r>
            <a:r>
              <a:rPr lang="en-US" altLang="zh-CN" sz="80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	//</a:t>
            </a:r>
            <a:r>
              <a:rPr lang="zh-CN" altLang="en-US" sz="800" dirty="0"/>
              <a:t>块注释末尾字符不需打印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</a:t>
            </a:r>
            <a:r>
              <a:rPr lang="en-US" altLang="zh-CN" sz="800"/>
              <a:t>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ch1=='/' &amp;&amp; ch2=='/') //</a:t>
            </a:r>
            <a:r>
              <a:rPr lang="zh-CN" altLang="en-US" sz="800" dirty="0"/>
              <a:t>源代码</a:t>
            </a:r>
            <a:r>
              <a:rPr lang="en-US" altLang="zh-CN" sz="800"/>
              <a:t>-&gt;</a:t>
            </a:r>
            <a:r>
              <a:rPr lang="zh-CN" altLang="en-US" sz="800" dirty="0"/>
              <a:t>行注释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LC;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==LC &amp;&amp; ch2=='\n') {	//</a:t>
            </a:r>
            <a:r>
              <a:rPr lang="zh-CN" altLang="en-US" sz="800" dirty="0"/>
              <a:t>行注释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cout.put(ch2);	//</a:t>
            </a:r>
            <a:r>
              <a:rPr lang="zh-CN" altLang="en-US" sz="800" dirty="0"/>
              <a:t>换行符需要打印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ch1 = </a:t>
            </a:r>
            <a:r>
              <a:rPr lang="en-US" altLang="zh-CN" sz="800" err="1"/>
              <a:t>in.get</a:t>
            </a:r>
            <a:r>
              <a:rPr lang="en-US" altLang="zh-CN" sz="800"/>
              <a:t>();	//</a:t>
            </a:r>
            <a:r>
              <a:rPr lang="zh-CN" altLang="en-US" sz="800" dirty="0"/>
              <a:t>多读取一个字符 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/>
              <a:t>continue;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} //else 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&amp;&amp; ch2=='"') //</a:t>
            </a:r>
            <a:r>
              <a:rPr lang="zh-CN" altLang="en-US" sz="800" dirty="0"/>
              <a:t>源代码 </a:t>
            </a:r>
            <a:r>
              <a:rPr lang="en-US" altLang="zh-CN" sz="800"/>
              <a:t>-&gt; </a:t>
            </a:r>
            <a:r>
              <a:rPr lang="zh-CN" altLang="en-US" sz="800" dirty="0"/>
              <a:t>字符串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STR;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else if (</a:t>
            </a:r>
            <a:r>
              <a:rPr lang="en-US" altLang="zh-CN" sz="800" err="1"/>
              <a:t>st</a:t>
            </a:r>
            <a:r>
              <a:rPr lang="en-US" altLang="zh-CN" sz="800"/>
              <a:t>==STR &amp;&amp; ch1!='\\' &amp;&amp; ch2=='"') //</a:t>
            </a:r>
            <a:r>
              <a:rPr lang="zh-CN" altLang="en-US" sz="800" dirty="0"/>
              <a:t>块注释 </a:t>
            </a:r>
            <a:r>
              <a:rPr lang="en-US" altLang="zh-CN" sz="800"/>
              <a:t>-&gt;</a:t>
            </a:r>
            <a:r>
              <a:rPr lang="zh-CN" altLang="en-US" sz="800" dirty="0"/>
              <a:t>源代码</a:t>
            </a:r>
            <a:endParaRPr lang="zh-CN" altLang="en-US" sz="800" dirty="0"/>
          </a:p>
          <a:p>
            <a:pPr lvl="0">
              <a:lnSpc>
                <a:spcPct val="80000"/>
              </a:lnSpc>
            </a:pPr>
            <a:r>
              <a:rPr lang="zh-CN" altLang="en-US" sz="800" dirty="0"/>
              <a:t>			</a:t>
            </a:r>
            <a:r>
              <a:rPr lang="en-US" altLang="zh-CN" sz="800" err="1"/>
              <a:t>st</a:t>
            </a:r>
            <a:r>
              <a:rPr lang="en-US" altLang="zh-CN" sz="800"/>
              <a:t> = SRC;</a:t>
            </a:r>
            <a:endParaRPr lang="en-US" altLang="zh-CN" sz="800"/>
          </a:p>
          <a:p>
            <a:pPr lvl="0">
              <a:lnSpc>
                <a:spcPct val="80000"/>
              </a:lnSpc>
            </a:pP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if (</a:t>
            </a:r>
            <a:r>
              <a:rPr lang="en-US" altLang="zh-CN" sz="800" err="1"/>
              <a:t>st</a:t>
            </a:r>
            <a:r>
              <a:rPr lang="en-US" altLang="zh-CN" sz="800"/>
              <a:t>==SRC || </a:t>
            </a:r>
            <a:r>
              <a:rPr lang="en-US" altLang="zh-CN" sz="800" err="1"/>
              <a:t>st</a:t>
            </a:r>
            <a:r>
              <a:rPr lang="en-US" altLang="zh-CN" sz="800"/>
              <a:t>==STR)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	cout.put(ch1);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	ch1 = ch2;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}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in.close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</a:t>
            </a:r>
            <a:r>
              <a:rPr lang="en-US" altLang="zh-CN" sz="800" err="1"/>
              <a:t>out.close</a:t>
            </a:r>
            <a:r>
              <a:rPr lang="en-US" altLang="zh-CN" sz="800"/>
              <a:t>();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	return 0;</a:t>
            </a:r>
            <a:endParaRPr lang="en-US" altLang="zh-CN" sz="800"/>
          </a:p>
          <a:p>
            <a:pPr lvl="0">
              <a:lnSpc>
                <a:spcPct val="80000"/>
              </a:lnSpc>
            </a:pPr>
            <a:r>
              <a:rPr lang="en-US" altLang="zh-CN" sz="800"/>
              <a:t>}</a:t>
            </a:r>
            <a:endParaRPr lang="zh-CN" altLang="en-US" sz="8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sym typeface="+mn-ea"/>
              </a:rPr>
              <a:t>今天上机练习内容：</a:t>
            </a:r>
            <a:endParaRPr lang="zh-CN" altLang="en-US"/>
          </a:p>
          <a:p>
            <a:r>
              <a:rPr lang="zh-CN" altLang="en-US">
                <a:sym typeface="+mn-ea"/>
              </a:rPr>
              <a:t>例</a:t>
            </a:r>
            <a:r>
              <a:rPr lang="en-US" altLang="zh-CN">
                <a:sym typeface="+mn-ea"/>
              </a:rPr>
              <a:t>4-8, 4-9, 4-10, 4-11, 4-12, 4-13, 4-14, 4-15,4-16</a:t>
            </a:r>
            <a:endParaRPr lang="en-US" altLang="zh-CN"/>
          </a:p>
          <a:p>
            <a:r>
              <a:rPr lang="zh-CN" altLang="en-US">
                <a:sym typeface="+mn-ea"/>
              </a:rPr>
              <a:t>练习题 </a:t>
            </a:r>
            <a:r>
              <a:rPr lang="en-US" altLang="zh-CN">
                <a:sym typeface="+mn-ea"/>
              </a:rPr>
              <a:t>4-12</a:t>
            </a:r>
            <a:endParaRPr lang="en-US" altLang="zh-CN"/>
          </a:p>
          <a:p>
            <a:r>
              <a:rPr lang="zh-CN" altLang="en-US">
                <a:sym typeface="+mn-ea"/>
              </a:rPr>
              <a:t>所有程序都必须在文件头注释模块中简略地写上程序名，并写完整学号和完整汉字姓名。最后用用 </a:t>
            </a:r>
            <a:r>
              <a:rPr lang="en-US" altLang="zh-CN">
                <a:sym typeface="+mn-ea"/>
              </a:rPr>
              <a:t>SStyle </a:t>
            </a:r>
            <a:r>
              <a:rPr lang="zh-CN" altLang="en-US">
                <a:sym typeface="+mn-ea"/>
              </a:rPr>
              <a:t>整理缩进排版格式。</a:t>
            </a:r>
            <a:endParaRPr lang="zh-CN" altLang="en-US"/>
          </a:p>
          <a:p>
            <a:r>
              <a:rPr lang="zh-CN" altLang="en-US">
                <a:sym typeface="+mn-ea"/>
              </a:rPr>
              <a:t>所有文件都必须按照以前的要求命名。</a:t>
            </a:r>
            <a:endParaRPr lang="zh-CN" altLang="en-US"/>
          </a:p>
          <a:p>
            <a:r>
              <a:rPr lang="zh-CN" altLang="en-US">
                <a:sym typeface="+mn-ea"/>
              </a:rPr>
              <a:t>所有文件都必须逐个上传到</a:t>
            </a:r>
            <a:r>
              <a:rPr lang="en-US" altLang="zh-CN">
                <a:sym typeface="+mn-ea"/>
              </a:rPr>
              <a:t>QQ</a:t>
            </a:r>
            <a:r>
              <a:rPr lang="zh-CN" altLang="en-US">
                <a:sym typeface="+mn-ea"/>
              </a:rPr>
              <a:t>群中。截止时间：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25</a:t>
            </a:r>
            <a:r>
              <a:rPr lang="zh-CN" altLang="en-US">
                <a:sym typeface="+mn-ea"/>
              </a:rPr>
              <a:t>日星期三晚上 </a:t>
            </a:r>
            <a:r>
              <a:rPr lang="en-US" altLang="zh-CN">
                <a:sym typeface="+mn-ea"/>
              </a:rPr>
              <a:t>24:00</a:t>
            </a:r>
            <a:endParaRPr lang="zh-CN" altLang="en-US"/>
          </a:p>
          <a:p>
            <a:r>
              <a:rPr lang="zh-CN" altLang="en-US">
                <a:sym typeface="+mn-ea"/>
              </a:rPr>
              <a:t>（如果在细节上不符合老师要求，老师将要求罚抄相应的矫正说明 </a:t>
            </a:r>
            <a:r>
              <a:rPr lang="en-US" altLang="zh-CN">
                <a:sym typeface="+mn-ea"/>
              </a:rPr>
              <a:t>10 </a:t>
            </a:r>
            <a:r>
              <a:rPr lang="zh-CN" altLang="en-US">
                <a:sym typeface="+mn-ea"/>
              </a:rPr>
              <a:t>遍）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幻灯片图像占位符 1863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1" name="文本占位符 186370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dirty="0"/>
              <a:t>递归的程序设计 以及其他控制结构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幻灯片图像占位符 1802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7" name="文本占位符 180226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 algn="just"/>
            <a:r>
              <a:rPr lang="zh-CN" altLang="en-US" dirty="0"/>
              <a:t>内层循环结束：</a:t>
            </a:r>
            <a:endParaRPr lang="zh-CN" altLang="en-US" dirty="0"/>
          </a:p>
          <a:p>
            <a:pPr lvl="0" algn="just"/>
            <a:r>
              <a:rPr lang="en-US" altLang="zh-CN"/>
              <a:t>1</a:t>
            </a:r>
            <a:r>
              <a:rPr lang="zh-CN" altLang="en-US" dirty="0"/>
              <a:t>、找到</a:t>
            </a:r>
            <a:r>
              <a:rPr lang="en-US" altLang="zh-CN"/>
              <a:t>m</a:t>
            </a:r>
            <a:r>
              <a:rPr lang="zh-CN" altLang="en-US" dirty="0"/>
              <a:t>使</a:t>
            </a:r>
            <a:r>
              <a:rPr lang="en-US" altLang="zh-CN"/>
              <a:t>m*m==n</a:t>
            </a:r>
            <a:r>
              <a:rPr lang="zh-CN" altLang="en-US" dirty="0"/>
              <a:t>（</a:t>
            </a:r>
            <a:r>
              <a:rPr lang="en-US" altLang="zh-CN"/>
              <a:t>n</a:t>
            </a:r>
            <a:r>
              <a:rPr lang="zh-CN" altLang="en-US" dirty="0"/>
              <a:t>是完全平方数）</a:t>
            </a:r>
            <a:endParaRPr lang="zh-CN" altLang="en-US" dirty="0"/>
          </a:p>
          <a:p>
            <a:pPr lvl="0" algn="just"/>
            <a:r>
              <a:rPr lang="en-US" altLang="zh-CN"/>
              <a:t>2</a:t>
            </a:r>
            <a:r>
              <a:rPr lang="zh-CN" altLang="en-US" dirty="0"/>
              <a:t>、试探了所有可能，但都不成功（</a:t>
            </a:r>
            <a:r>
              <a:rPr lang="en-US" altLang="zh-CN"/>
              <a:t>n</a:t>
            </a:r>
            <a:r>
              <a:rPr lang="zh-CN" altLang="en-US" dirty="0"/>
              <a:t>不是）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幻灯片图像占位符 21196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1971" name="文本占位符 211970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dirty="0"/>
              <a:t>“判断素数”例题：只要有一个因子就可以判断是合数，但是要全部判断完毕才能确定是素数。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幻灯片图像占位符 23142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1427" name="文本占位符 231426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dirty="0"/>
              <a:t>为程序计时，是人们在实现大系统、研究计算过程的性质时常做的事。</a:t>
            </a:r>
            <a:endParaRPr lang="zh-CN" altLang="en-US" dirty="0"/>
          </a:p>
          <a:p>
            <a:pPr lvl="0"/>
            <a:r>
              <a:rPr lang="zh-CN" altLang="en-US" dirty="0"/>
              <a:t>如果发现一个程序很慢，不能满足需要，可以仔细检查程序，估算其中各部分耗时，还要针对某些部分计时，考察实际运行实况，然后考虑改进设计或实现方法。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幻灯片图像占位符 22937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29379" name="文本占位符 229378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>
              <a:spcBef>
                <a:spcPct val="0"/>
              </a:spcBef>
            </a:pPr>
            <a:r>
              <a:rPr lang="zh-CN" altLang="en-US" dirty="0"/>
              <a:t>程序中定义了常变量</a:t>
            </a:r>
            <a:r>
              <a:rPr lang="en-US" altLang="zh-CN"/>
              <a:t>NUM</a:t>
            </a:r>
            <a:r>
              <a:rPr lang="zh-CN" altLang="en-US" dirty="0"/>
              <a:t>，表示执行</a:t>
            </a:r>
            <a:r>
              <a:rPr lang="en-US" altLang="zh-CN" dirty="0" err="1"/>
              <a:t>cout</a:t>
            </a:r>
            <a:r>
              <a:rPr lang="en-US" altLang="zh-CN"/>
              <a:t>&lt;&lt; </a:t>
            </a:r>
            <a:r>
              <a:rPr lang="zh-CN" altLang="en-US" dirty="0"/>
              <a:t>输出的次数，使用变量</a:t>
            </a:r>
            <a:r>
              <a:rPr lang="en-US" altLang="zh-CN"/>
              <a:t>t0</a:t>
            </a:r>
            <a:r>
              <a:rPr lang="zh-CN" altLang="en-US" dirty="0"/>
              <a:t>和</a:t>
            </a:r>
            <a:r>
              <a:rPr lang="en-US" altLang="zh-CN"/>
              <a:t>t1</a:t>
            </a:r>
            <a:r>
              <a:rPr lang="zh-CN" altLang="en-US" dirty="0"/>
              <a:t>分别记录在执行</a:t>
            </a:r>
            <a:r>
              <a:rPr lang="en-US" altLang="zh-CN"/>
              <a:t>NUM</a:t>
            </a:r>
            <a:r>
              <a:rPr lang="zh-CN" altLang="en-US" dirty="0"/>
              <a:t>次</a:t>
            </a:r>
            <a:r>
              <a:rPr lang="en-US" altLang="zh-CN" dirty="0" err="1"/>
              <a:t>cout</a:t>
            </a:r>
            <a:r>
              <a:rPr lang="en-US" altLang="zh-CN"/>
              <a:t> &lt;&lt; </a:t>
            </a:r>
            <a:r>
              <a:rPr lang="zh-CN" altLang="en-US" dirty="0"/>
              <a:t>输出之前和之后的时刻，然后两者之间的时间差（以秒为单位），并计算单次执行</a:t>
            </a:r>
            <a:r>
              <a:rPr lang="en-US" altLang="zh-CN" dirty="0" err="1"/>
              <a:t>cout</a:t>
            </a:r>
            <a:r>
              <a:rPr lang="en-US" altLang="zh-CN"/>
              <a:t>&lt;&lt; </a:t>
            </a:r>
            <a:r>
              <a:rPr lang="zh-CN" altLang="en-US" dirty="0"/>
              <a:t>输出的平均时间（以毫秒为单位）。</a:t>
            </a:r>
            <a:endParaRPr lang="zh-CN" altLang="en-US" dirty="0"/>
          </a:p>
          <a:p>
            <a:pPr lvl="0">
              <a:spcBef>
                <a:spcPct val="0"/>
              </a:spcBef>
            </a:pPr>
            <a:r>
              <a:rPr lang="zh-CN" altLang="en-US" dirty="0"/>
              <a:t>在本题中，巧妙地使用多次执行并作平均的办法，当</a:t>
            </a:r>
            <a:r>
              <a:rPr lang="en-US" altLang="zh-CN"/>
              <a:t>NUM</a:t>
            </a:r>
            <a:r>
              <a:rPr lang="zh-CN" altLang="en-US" dirty="0"/>
              <a:t>值较大时所得结果较为精确，当</a:t>
            </a:r>
            <a:r>
              <a:rPr lang="en-US" altLang="zh-CN"/>
              <a:t>NUM</a:t>
            </a:r>
            <a:r>
              <a:rPr lang="zh-CN" altLang="en-US" dirty="0"/>
              <a:t>值较小时的误差就比较大。读者可以取</a:t>
            </a:r>
            <a:r>
              <a:rPr lang="en-US" altLang="zh-CN"/>
              <a:t>NUM</a:t>
            </a:r>
            <a:r>
              <a:rPr lang="zh-CN" altLang="en-US" dirty="0"/>
              <a:t>为不同的值进行验证。</a:t>
            </a:r>
            <a:endParaRPr lang="zh-CN" altLang="en-US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幻灯片图像占位符 2355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23" name="文本占位符 235522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marL="228600" lvl="0" indent="-228600">
              <a:buFont typeface="Wingdings" panose="05000000000000000000" pitchFamily="2" charset="2"/>
              <a:buChar char="l"/>
            </a:pPr>
            <a:r>
              <a:rPr lang="zh-CN" altLang="en-US" dirty="0"/>
              <a:t>符号常量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RAND_MAX </a:t>
            </a:r>
            <a:r>
              <a:rPr lang="zh-CN" altLang="en-US" dirty="0"/>
              <a:t>（其值随系统而不同）。</a:t>
            </a:r>
            <a:endParaRPr lang="zh-CN" altLang="en-US" dirty="0"/>
          </a:p>
          <a:p>
            <a:pPr marL="228600" lvl="0" indent="-228600">
              <a:buChar char="•"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幻灯片图像占位符 326657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6659" name="文本占位符 326658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/>
            <a:r>
              <a:rPr lang="zh-CN" altLang="en-US" dirty="0"/>
              <a:t>高级语言程序设计    第四章 </a:t>
            </a:r>
            <a:r>
              <a:rPr lang="en-US" altLang="zh-CN"/>
              <a:t> </a:t>
            </a:r>
            <a:r>
              <a:rPr lang="zh-CN" altLang="en-US" dirty="0"/>
              <a:t>基本程序设计技术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幻灯片图像占位符 328705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8707" name="文本占位符 328706"/>
          <p:cNvSpPr>
            <a:spLocks noGrp="1"/>
          </p:cNvSpPr>
          <p:nvPr>
            <p:ph type="body" idx="1"/>
          </p:nvPr>
        </p:nvSpPr>
        <p:spPr>
          <a:xfrm>
            <a:off x="730250" y="4560888"/>
            <a:ext cx="5854700" cy="4319587"/>
          </a:xfrm>
        </p:spPr>
        <p:txBody>
          <a:bodyPr/>
          <a:lstStyle/>
          <a:p>
            <a:pPr lvl="0">
              <a:spcBef>
                <a:spcPct val="50000"/>
              </a:spcBef>
            </a:pPr>
            <a:r>
              <a:rPr lang="zh-CN" altLang="en-US" sz="1400" dirty="0"/>
              <a:t>程序经常需要输入一批数据，通过一个循环处理。为此需要在循环中反复调用输入函数。下面讨论这种循环输入中的控制问题。</a:t>
            </a:r>
            <a:endParaRPr lang="zh-CN" altLang="en-US" sz="1400" dirty="0"/>
          </a:p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7612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>
            <a:lvl1pPr lvl="0">
              <a:lnSpc>
                <a:spcPct val="145000"/>
              </a:lnSpc>
              <a:buClrTx/>
              <a:buSzTx/>
              <a:buFontTx/>
              <a:defRPr sz="4400" b="0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6131" name="副标题 176130"/>
          <p:cNvSpPr>
            <a:spLocks noGrp="1"/>
          </p:cNvSpPr>
          <p:nvPr>
            <p:ph type="subTitle" idx="1"/>
          </p:nvPr>
        </p:nvSpPr>
        <p:spPr>
          <a:xfrm>
            <a:off x="1371600" y="4447540"/>
            <a:ext cx="6400800" cy="119126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accent2"/>
              </a:buClr>
              <a:buSzPct val="85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8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Tx/>
              <a:buSzTx/>
              <a:buFontTx/>
              <a:buNone/>
              <a:defRPr/>
            </a:lvl3pPr>
            <a:lvl4pPr marL="1371600" lvl="3" indent="0" algn="ctr">
              <a:buClrTx/>
              <a:buSzTx/>
              <a:buFontTx/>
              <a:buNone/>
              <a:defRPr/>
            </a:lvl4pPr>
            <a:lvl5pPr marL="1828800" lvl="4" indent="0" algn="ctr">
              <a:buClrTx/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6132" name="日期占位符 17613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buFontTx/>
              <a:defRPr sz="1400"/>
            </a:lvl1pPr>
          </a:lstStyle>
          <a:p>
            <a:pPr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3" name="页脚占位符 17613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buFontTx/>
              <a:defRPr sz="1400"/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6134" name="灯片编号占位符 17613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buFontTx/>
              <a:defRPr sz="1400"/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3844" y="188913"/>
            <a:ext cx="2051844" cy="61928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88913"/>
            <a:ext cx="6036584" cy="61928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052513"/>
            <a:ext cx="4021614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684213" y="188913"/>
            <a:ext cx="7772400" cy="6477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50000">
                <a:schemeClr val="accent1"/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5107" name="文本占位符 175106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207375" cy="5329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5108" name="日期占位符 175107"/>
          <p:cNvSpPr>
            <a:spLocks noGrp="1"/>
          </p:cNvSpPr>
          <p:nvPr>
            <p:ph type="dt" sz="half" idx="2"/>
          </p:nvPr>
        </p:nvSpPr>
        <p:spPr>
          <a:xfrm>
            <a:off x="685800" y="6524625"/>
            <a:ext cx="1905000" cy="1809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buFontTx/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5109" name="页脚占位符 175108"/>
          <p:cNvSpPr>
            <a:spLocks noGrp="1"/>
          </p:cNvSpPr>
          <p:nvPr>
            <p:ph type="ftr" sz="quarter" idx="3"/>
          </p:nvPr>
        </p:nvSpPr>
        <p:spPr>
          <a:xfrm>
            <a:off x="3124200" y="6453188"/>
            <a:ext cx="2895600" cy="252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buFontTx/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5110" name="灯片编号占位符 175109"/>
          <p:cNvSpPr>
            <a:spLocks noGrp="1"/>
          </p:cNvSpPr>
          <p:nvPr>
            <p:ph type="sldNum" sz="quarter" idx="4"/>
          </p:nvPr>
        </p:nvSpPr>
        <p:spPr>
          <a:xfrm>
            <a:off x="6553200" y="6453188"/>
            <a:ext cx="1905000" cy="252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buFontTx/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random/>
  </p:transition>
  <p:hf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l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u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5000"/>
        </a:spcBef>
        <a:spcAft>
          <a:spcPct val="0"/>
        </a:spcAft>
        <a:buSzTx/>
        <a:buFontTx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800" b="0" i="0" u="none" kern="1200" baseline="0">
          <a:solidFill>
            <a:schemeClr val="tx1"/>
          </a:solidFill>
          <a:latin typeface="Cambria" panose="02040503050406030204" pitchFamily="18" charset="0"/>
          <a:ea typeface="华文中宋" panose="0201060004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hyperlink" Target="https://devcpp.gitee.io/ptop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hyperlink" Target="https://xege.org/" TargetMode="Externa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ee.com/devcpp/ptop/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4" name="标题 220163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defTabSz="914400">
              <a:buSzTx/>
            </a:pPr>
            <a:r>
              <a:rPr lang="zh-CN" altLang="en-US" sz="4400" kern="1200" baseline="0" dirty="0">
                <a:cs typeface="黑体" panose="02010609060101010101" charset="-122"/>
              </a:rPr>
              <a:t>第</a:t>
            </a:r>
            <a:r>
              <a:rPr lang="en-US" altLang="zh-CN" sz="4400" kern="1200" baseline="0">
                <a:cs typeface="黑体" panose="02010609060101010101" charset="-122"/>
              </a:rPr>
              <a:t>4</a:t>
            </a:r>
            <a:r>
              <a:rPr lang="zh-CN" altLang="en-US" sz="4400" kern="1200" baseline="0" dirty="0">
                <a:cs typeface="黑体" panose="02010609060101010101" charset="-122"/>
              </a:rPr>
              <a:t>章  基本程序设计技术</a:t>
            </a:r>
            <a:endParaRPr lang="zh-CN" altLang="en-US" sz="4400" kern="1200" baseline="0" dirty="0">
              <a:cs typeface="黑体" panose="02010609060101010101" charset="-122"/>
            </a:endParaRPr>
          </a:p>
        </p:txBody>
      </p:sp>
      <p:sp>
        <p:nvSpPr>
          <p:cNvPr id="220166" name="文本框 220165"/>
          <p:cNvSpPr txBox="1"/>
          <p:nvPr/>
        </p:nvSpPr>
        <p:spPr>
          <a:xfrm>
            <a:off x="2771775" y="692150"/>
            <a:ext cx="3744913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高级语言程序设计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1443990" y="4293235"/>
            <a:ext cx="6400800" cy="2036445"/>
          </a:xfrm>
        </p:spPr>
        <p:txBody>
          <a:bodyPr/>
          <a:p>
            <a:pPr algn="ctr"/>
            <a:r>
              <a:rPr lang="zh-CN" altLang="en-US" sz="2400">
                <a:sym typeface="+mn-ea"/>
              </a:rPr>
              <a:t>裘宗燕，李安邦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编著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《从问题到程序——C/C++程序设计基础》</a:t>
            </a:r>
            <a:endParaRPr lang="zh-CN" altLang="en-US" sz="2400"/>
          </a:p>
          <a:p>
            <a:pPr algn="ctr"/>
            <a:r>
              <a:rPr lang="zh-CN" altLang="en-US" sz="2400">
                <a:sym typeface="+mn-ea"/>
              </a:rPr>
              <a:t>机械工业出版社，2023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  <a:hlinkClick r:id="rId1" action="ppaction://hlinkfile"/>
              </a:rPr>
              <a:t>https://devcpp.gitee.io/ptop</a:t>
            </a:r>
            <a:endParaRPr lang="zh-CN" altLang="en-US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850" y="4149090"/>
            <a:ext cx="1363980" cy="189484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/>
              <a:t>读者需要理解：</a:t>
            </a:r>
            <a:endParaRPr lang="zh-CN" altLang="en-US" dirty="0"/>
          </a:p>
          <a:p>
            <a:r>
              <a:rPr lang="zh-CN" altLang="en-US" dirty="0">
                <a:solidFill>
                  <a:schemeClr val="hlink"/>
                </a:solidFill>
              </a:rPr>
              <a:t>程序不是教条</a:t>
            </a:r>
            <a:r>
              <a:rPr lang="zh-CN" altLang="en-US" dirty="0"/>
              <a:t>。即使对一个典型问题，也没有需要死记硬背的标准解答。</a:t>
            </a:r>
            <a:endParaRPr lang="zh-CN" altLang="en-US" dirty="0"/>
          </a:p>
          <a:p>
            <a:r>
              <a:rPr lang="zh-CN" altLang="en-US" dirty="0"/>
              <a:t>只要不是极端简单的问题，</a:t>
            </a:r>
            <a:r>
              <a:rPr lang="zh-CN" altLang="en-US" dirty="0">
                <a:solidFill>
                  <a:schemeClr val="hlink"/>
                </a:solidFill>
              </a:rPr>
              <a:t>总会有许多解决方法</a:t>
            </a:r>
            <a:r>
              <a:rPr lang="zh-CN" altLang="en-US" dirty="0"/>
              <a:t>，可以写出许多在形式或实质上有差异的程序。</a:t>
            </a:r>
            <a:endParaRPr lang="zh-CN" altLang="en-US" dirty="0"/>
          </a:p>
          <a:p>
            <a:r>
              <a:rPr lang="zh-CN" altLang="en-US" dirty="0">
                <a:solidFill>
                  <a:schemeClr val="hlink"/>
                </a:solidFill>
              </a:rPr>
              <a:t>正确的程序也常有优劣之分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读者需要学习写出优秀的程序。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6834" name="文本占位符 37683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//继续游戏吗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cout &lt;&lt; "Next game? (y/n): ";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while ((</a:t>
            </a:r>
            <a:r>
              <a:rPr sz="2000">
                <a:solidFill>
                  <a:schemeClr val="accent2"/>
                </a:solidFill>
              </a:rPr>
              <a:t>ch = toupper(cin.get())</a:t>
            </a:r>
            <a:r>
              <a:rPr sz="2000">
                <a:solidFill>
                  <a:schemeClr val="accent4">
                    <a:lumMod val="50000"/>
                  </a:schemeClr>
                </a:solidFill>
              </a:rPr>
              <a:t>) != 'Y' &amp;&amp; ch != 'N')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    ;    //空循环体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cin.sync(); //清空缓冲区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} while (ch != 'N');    //程序主循环结束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cout &lt;&lt; "Game over. Thanks for playing." &lt;&lt; endl;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return 0;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}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7858" name="文本占位符 37785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由于考虑了处理在输入环节中用户可能出现的错误，</a:t>
            </a:r>
            <a:r>
              <a:rPr lang="zh-CN" altLang="en-US" sz="2400" dirty="0">
                <a:solidFill>
                  <a:schemeClr val="accent2"/>
                </a:solidFill>
              </a:rPr>
              <a:t>整个程序是很健壮的</a:t>
            </a:r>
            <a:r>
              <a:rPr lang="zh-CN" altLang="en-US" sz="2400" dirty="0"/>
              <a:t>，即使用户故意多次输入错误，程序中也能正常地处理（多次提示用户正确输入，出错次数太多时就正常地中止程序，必要时清除缓冲区内的数据），不会出现程序崩溃的异常情况。</a:t>
            </a:r>
            <a:endParaRPr lang="zh-CN" altLang="en-US" sz="2400" dirty="0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dirty="0"/>
              <a:t>另一方面，</a:t>
            </a:r>
            <a:r>
              <a:rPr lang="zh-CN" altLang="en-US" sz="2400" dirty="0">
                <a:solidFill>
                  <a:schemeClr val="accent2"/>
                </a:solidFill>
              </a:rPr>
              <a:t>整个程序比较冗长（大约</a:t>
            </a:r>
            <a:r>
              <a:rPr lang="en-US" altLang="zh-CN" sz="2400">
                <a:solidFill>
                  <a:schemeClr val="accent2"/>
                </a:solidFill>
              </a:rPr>
              <a:t>80</a:t>
            </a:r>
            <a:r>
              <a:rPr lang="zh-CN" altLang="en-US" sz="2400" dirty="0">
                <a:solidFill>
                  <a:schemeClr val="accent2"/>
                </a:solidFill>
              </a:rPr>
              <a:t>多行）</a:t>
            </a:r>
            <a:r>
              <a:rPr lang="zh-CN" altLang="en-US" sz="2400" dirty="0"/>
              <a:t>。虽然程序中已提供了足够多的注释信息，读者阅读和练习时可能仍然会感到难以把握。</a:t>
            </a:r>
            <a:r>
              <a:rPr lang="en-US" altLang="zh-CN" sz="2400">
                <a:latin typeface="Cambria" panose="02040503050406030204" pitchFamily="18" charset="0"/>
              </a:rPr>
              <a:t>——</a:t>
            </a:r>
            <a:r>
              <a:rPr lang="zh-CN" altLang="en-US" sz="2400" dirty="0"/>
              <a:t>确实，程序越长，阅读理解就越困难。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8882" name="标题 3788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4.4.2  </a:t>
            </a:r>
            <a:r>
              <a:rPr lang="zh-CN" altLang="en-US" dirty="0"/>
              <a:t>编程实例</a:t>
            </a:r>
            <a:r>
              <a:rPr lang="en-US" altLang="zh-CN"/>
              <a:t>2</a:t>
            </a:r>
            <a:r>
              <a:rPr lang="zh-CN" altLang="en-US" dirty="0"/>
              <a:t>：一个简单计算器</a:t>
            </a:r>
            <a:endParaRPr lang="zh-CN" altLang="en-US" dirty="0"/>
          </a:p>
        </p:txBody>
      </p:sp>
      <p:sp>
        <p:nvSpPr>
          <p:cNvPr id="378883" name="文本占位符 3788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/>
              <a:t>4-17】</a:t>
            </a:r>
            <a:r>
              <a:rPr lang="zh-CN" altLang="en-US" sz="2400" dirty="0"/>
              <a:t>考虑一个简单的交互式计算器。假定它从键盘读入如下形式的输入行（左右两个</a:t>
            </a:r>
            <a:r>
              <a:rPr lang="zh-CN" altLang="en-US" sz="2400" dirty="0">
                <a:solidFill>
                  <a:schemeClr val="accent2"/>
                </a:solidFill>
              </a:rPr>
              <a:t>运算数</a:t>
            </a:r>
            <a:r>
              <a:rPr lang="zh-CN" altLang="en-US" sz="2400" dirty="0"/>
              <a:t>，中间是加减乘除</a:t>
            </a:r>
            <a:r>
              <a:rPr lang="zh-CN" altLang="en-US" sz="2400" dirty="0">
                <a:solidFill>
                  <a:schemeClr val="accent2"/>
                </a:solidFill>
              </a:rPr>
              <a:t>运算符</a:t>
            </a:r>
            <a:r>
              <a:rPr lang="zh-CN" altLang="en-US" sz="2400" dirty="0"/>
              <a:t>，可能夹杂有空格）：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/>
              <a:t>12.8+36.5                     254 - 14.38                             10313 /524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 dirty="0"/>
              <a:t>程序每读入一个形式正确的表达式后就计算并输出其结果，直至用户要求结束。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/>
              <a:t>【</a:t>
            </a:r>
            <a:r>
              <a:rPr lang="zh-CN" altLang="en-US" sz="2400" dirty="0"/>
              <a:t>分析</a:t>
            </a:r>
            <a:r>
              <a:rPr lang="en-US" altLang="zh-CN" sz="2400"/>
              <a:t>】</a:t>
            </a:r>
            <a:r>
              <a:rPr lang="zh-CN" altLang="en-US" sz="2400" dirty="0"/>
              <a:t>很容易想到，这个程序应该有一个基本循环：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while (</a:t>
            </a:r>
            <a:r>
              <a:rPr lang="zh-CN" altLang="en-US" sz="2400" dirty="0">
                <a:solidFill>
                  <a:schemeClr val="folHlink"/>
                </a:solidFill>
              </a:rPr>
              <a:t>还有输入</a:t>
            </a:r>
            <a:r>
              <a:rPr lang="en-US" altLang="zh-CN" sz="2400">
                <a:solidFill>
                  <a:schemeClr val="folHlink"/>
                </a:solidFill>
              </a:rPr>
              <a:t>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</a:rPr>
              <a:t>取得数据 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计算并输出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906" name="文本占位符 37990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程序需要依次读入</a:t>
            </a:r>
            <a:r>
              <a:rPr lang="zh-CN" altLang="en-US" sz="2400" dirty="0">
                <a:solidFill>
                  <a:schemeClr val="accent2"/>
                </a:solidFill>
              </a:rPr>
              <a:t>左运算数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chemeClr val="hlink"/>
                </a:solidFill>
              </a:rPr>
              <a:t>运算符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folHlink"/>
                </a:solidFill>
              </a:rPr>
              <a:t>右运算数</a:t>
            </a:r>
            <a:r>
              <a:rPr lang="zh-CN" altLang="en-US" sz="2400" dirty="0"/>
              <a:t>，然后计算表达式并输出。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在读取数据时可以用不同的策略处理出错情况：</a:t>
            </a:r>
            <a:endParaRPr lang="zh-CN" altLang="en-US" sz="2400" dirty="0"/>
          </a:p>
          <a:p>
            <a:r>
              <a:rPr lang="zh-CN" altLang="en-US" sz="2400" dirty="0"/>
              <a:t>在读入</a:t>
            </a:r>
            <a:r>
              <a:rPr lang="zh-CN" altLang="en-US" sz="2400" dirty="0">
                <a:solidFill>
                  <a:schemeClr val="accent2"/>
                </a:solidFill>
              </a:rPr>
              <a:t>左运算数</a:t>
            </a:r>
            <a:r>
              <a:rPr lang="zh-CN" altLang="en-US" sz="2400" dirty="0"/>
              <a:t>时出错（遇到非数字）就直接结束程序；</a:t>
            </a:r>
            <a:endParaRPr lang="zh-CN" altLang="en-US" sz="2400" dirty="0"/>
          </a:p>
          <a:p>
            <a:r>
              <a:rPr lang="zh-CN" altLang="en-US" sz="2400" dirty="0"/>
              <a:t>在读入</a:t>
            </a:r>
            <a:r>
              <a:rPr lang="zh-CN" altLang="en-US" sz="2400" dirty="0">
                <a:solidFill>
                  <a:schemeClr val="hlink"/>
                </a:solidFill>
              </a:rPr>
              <a:t>运算符</a:t>
            </a:r>
            <a:r>
              <a:rPr lang="zh-CN" altLang="en-US" sz="2400" dirty="0"/>
              <a:t>时应该跳过空格以获得合法字符，然后检查如果没有获得 </a:t>
            </a:r>
            <a:r>
              <a:rPr lang="en-US" altLang="zh-CN" sz="2400" b="1">
                <a:solidFill>
                  <a:schemeClr val="accent2"/>
                </a:solidFill>
              </a:rPr>
              <a:t>+ - * / </a:t>
            </a:r>
            <a:r>
              <a:rPr lang="zh-CN" altLang="en-US" sz="2400" dirty="0"/>
              <a:t>这四个字符之一时就跳出循环。</a:t>
            </a:r>
            <a:endParaRPr lang="zh-CN" altLang="en-US" sz="2400" dirty="0"/>
          </a:p>
          <a:p>
            <a:r>
              <a:rPr lang="zh-CN" altLang="en-US" sz="2400" dirty="0"/>
              <a:t>在读入</a:t>
            </a:r>
            <a:r>
              <a:rPr lang="zh-CN" altLang="en-US" sz="2400" dirty="0">
                <a:solidFill>
                  <a:schemeClr val="folHlink"/>
                </a:solidFill>
              </a:rPr>
              <a:t>右运算数</a:t>
            </a:r>
            <a:r>
              <a:rPr lang="zh-CN" altLang="en-US" sz="2400" dirty="0"/>
              <a:t>时出错则提示用户重新输入</a:t>
            </a:r>
            <a:r>
              <a:rPr lang="zh-CN" altLang="en-US" sz="2400" dirty="0">
                <a:solidFill>
                  <a:schemeClr val="accent2"/>
                </a:solidFill>
              </a:rPr>
              <a:t>新表达式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在输入过程中用户也可以键入 </a:t>
            </a:r>
            <a:r>
              <a:rPr lang="en-US" altLang="zh-CN" sz="2400"/>
              <a:t>EOF </a:t>
            </a:r>
            <a:r>
              <a:rPr lang="zh-CN" altLang="en-US" sz="2400" dirty="0"/>
              <a:t>来结束程序。</a:t>
            </a:r>
            <a:endParaRPr lang="zh-CN" altLang="en-US" sz="2400" dirty="0"/>
          </a:p>
          <a:p>
            <a:endParaRPr lang="zh-CN" altLang="en-US" sz="1800" dirty="0"/>
          </a:p>
        </p:txBody>
      </p:sp>
      <p:sp>
        <p:nvSpPr>
          <p:cNvPr id="379907" name="矩形 379906"/>
          <p:cNvSpPr/>
          <p:nvPr/>
        </p:nvSpPr>
        <p:spPr>
          <a:xfrm>
            <a:off x="4211638" y="333375"/>
            <a:ext cx="1863725" cy="519113"/>
          </a:xfrm>
          <a:prstGeom prst="rect">
            <a:avLst/>
          </a:prstGeom>
          <a:noFill/>
          <a:ln w="19050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buFontTx/>
            </a:pPr>
            <a:r>
              <a:rPr lang="en-US" altLang="zh-CN">
                <a:latin typeface="Cambria" panose="02040503050406030204" pitchFamily="18" charset="0"/>
              </a:rPr>
              <a:t>12.8 + 36.5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79908" name="直接连接符 379907"/>
          <p:cNvSpPr/>
          <p:nvPr/>
        </p:nvSpPr>
        <p:spPr>
          <a:xfrm flipH="1">
            <a:off x="4211638" y="765175"/>
            <a:ext cx="288925" cy="3603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909" name="直接连接符 379908"/>
          <p:cNvSpPr/>
          <p:nvPr/>
        </p:nvSpPr>
        <p:spPr>
          <a:xfrm>
            <a:off x="5076825" y="765175"/>
            <a:ext cx="142875" cy="3603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9910" name="直接连接符 379909"/>
          <p:cNvSpPr/>
          <p:nvPr/>
        </p:nvSpPr>
        <p:spPr>
          <a:xfrm>
            <a:off x="5651500" y="765175"/>
            <a:ext cx="649288" cy="2873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0930" name="文本占位符 380929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264275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int main () {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int op;    //operator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double left, right;    //左运算数和右运算数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cout &lt;&lt; "小小计算器\n";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cout &lt;&lt; "（输入非数字字符可以退出程序）\n";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cout &lt;&lt; "请输入数学计算式: 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while (</a:t>
            </a:r>
            <a:r>
              <a:rPr lang="en-US" altLang="zh-CN" sz="2000" b="1">
                <a:solidFill>
                  <a:schemeClr val="accent2"/>
                </a:solidFill>
              </a:rPr>
              <a:t>(cin &gt;&gt; left)</a:t>
            </a:r>
            <a:r>
              <a:rPr lang="en-US" altLang="zh-CN" sz="2000">
                <a:solidFill>
                  <a:schemeClr val="folHlink"/>
                </a:solidFill>
              </a:rPr>
              <a:t>) {    //读入左运算数，如果读取错误则结束循环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while ((</a:t>
            </a:r>
            <a:r>
              <a:rPr lang="en-US" altLang="zh-CN" sz="2000" b="1">
                <a:solidFill>
                  <a:schemeClr val="accent2"/>
                </a:solidFill>
              </a:rPr>
              <a:t>op = cin.get()</a:t>
            </a:r>
            <a:r>
              <a:rPr lang="en-US" altLang="zh-CN" sz="2000">
                <a:solidFill>
                  <a:schemeClr val="folHlink"/>
                </a:solidFill>
              </a:rPr>
              <a:t>) == ' ')  //跳过空格字符，直到读得运算符 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    ;    //空语句 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if (op != '+' &amp;&amp; op !='-' &amp;&amp; op != '*' &amp;&amp; op != '/') { //如果出错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    cout &lt;&lt; "公式错误：未读得运算符！请重新输入\n";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    cin.clear();              cin.sync();            continue;  //跳出此次循环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} 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if (</a:t>
            </a:r>
            <a:r>
              <a:rPr lang="en-US" altLang="zh-CN" sz="2000" b="1">
                <a:solidFill>
                  <a:schemeClr val="accent2"/>
                </a:solidFill>
              </a:rPr>
              <a:t>!(cin &gt;&gt; right)</a:t>
            </a:r>
            <a:r>
              <a:rPr lang="en-US" altLang="zh-CN" sz="2000">
                <a:solidFill>
                  <a:schemeClr val="folHlink"/>
                </a:solidFill>
              </a:rPr>
              <a:t> ) { //读入右运算数，读取错误则跳出此次循环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    cout &lt;&lt; "公式错误：未读得右运算数！请重新输入\n ";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    cin.clear();              cin.sync();            continue;  //跳出此次循环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1954" name="文本占位符 381953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cout &lt;&lt; "calc: " &lt;&lt; left &lt;&lt;" " &lt;&lt; (char)op &lt;&lt; " " &lt;&lt; right &lt;&lt;" = ";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switch(op){  // 完成计算并输出结果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    case '+': cout &lt;&lt; left + right; break;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    case '-': cout &lt;&lt; left - right; break;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    case '*': cout &lt;&lt; left * right; break;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    case '/': cout &lt;&lt; left / right; break;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    default : cout &lt;&lt; "ERROR"; break;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}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cout &lt;&lt; endl;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    cout &lt;&lt; "请输入数学计算式: ";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}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    return 0;</a:t>
            </a:r>
            <a:endParaRPr lang="en-US" altLang="zh-CN" sz="22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>
                <a:solidFill>
                  <a:schemeClr val="folHlink"/>
                </a:solidFill>
                <a:sym typeface="+mn-ea"/>
              </a:rPr>
              <a:t>}</a:t>
            </a:r>
            <a:endParaRPr lang="en-US" altLang="zh-CN" sz="2200">
              <a:solidFill>
                <a:schemeClr val="folHlink"/>
              </a:solidFill>
            </a:endParaRPr>
          </a:p>
          <a:p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81955" name="文本框 381954"/>
          <p:cNvSpPr txBox="1"/>
          <p:nvPr/>
        </p:nvSpPr>
        <p:spPr>
          <a:xfrm>
            <a:off x="4643438" y="3933825"/>
            <a:ext cx="4321175" cy="239712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读者可以多次运行这个程序，试着输入正确的表达式和错误的表达式，看程序如何处理。这个程序中是如何退出主循环？</a:t>
            </a:r>
            <a:r>
              <a:rPr lang="en-US" altLang="zh-CN" sz="2000">
                <a:latin typeface="Cambria" panose="02040503050406030204" pitchFamily="18" charset="0"/>
              </a:rPr>
              <a:t>——</a:t>
            </a:r>
            <a:r>
              <a:rPr lang="zh-CN" altLang="en-US" sz="2000" dirty="0">
                <a:latin typeface="Cambria" panose="02040503050406030204" pitchFamily="18" charset="0"/>
              </a:rPr>
              <a:t>正如前面所说，如何结束循环是一种约定。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对这一程序可以做许多改进和扩充。请读者自己考虑一些扩充并实现之。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7619" name="文本占位符 367618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07375" cy="58324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编程题</a:t>
            </a:r>
            <a:r>
              <a:rPr lang="en-US" altLang="zh-CN" sz="2400">
                <a:solidFill>
                  <a:schemeClr val="tx2"/>
                </a:solidFill>
              </a:rPr>
              <a:t>4-14</a:t>
            </a:r>
            <a:r>
              <a:rPr lang="en-US" altLang="zh-CN" sz="2400"/>
              <a:t>   </a:t>
            </a:r>
            <a:r>
              <a:rPr sz="2400"/>
              <a:t>改造本章正文中讨论的计算器程序，使之能处理多个</a:t>
            </a:r>
            <a:r>
              <a:rPr sz="2400">
                <a:solidFill>
                  <a:schemeClr val="accent2"/>
                </a:solidFill>
              </a:rPr>
              <a:t>连续的加减运算</a:t>
            </a:r>
            <a:r>
              <a:rPr sz="2400"/>
              <a:t>（例如“1.2 + 2.4 - 1.5 + 8.7 - 3.6 =”）或</a:t>
            </a:r>
            <a:r>
              <a:rPr sz="2400">
                <a:solidFill>
                  <a:schemeClr val="accent2"/>
                </a:solidFill>
              </a:rPr>
              <a:t>连续的乘除运算</a:t>
            </a:r>
            <a:r>
              <a:rPr sz="2400"/>
              <a:t>（例如“3.1416 * 1.5 / 2 * 3 / 5 * 8 / 7 =”）。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/>
              <a:t>为了降低题目难度，请不必考虑加减与乘除的混合计算式，每个计算式以“=”作为结束标志。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/>
              <a:t>（提示：每次把一个运算符和它后面的运算对象视为一次循环处理的对象。）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解答此题需要先弄懂教材上的 </a:t>
            </a:r>
            <a:r>
              <a:rPr lang="zh-CN" altLang="en-US" sz="2400" dirty="0">
                <a:solidFill>
                  <a:schemeClr val="tx2"/>
                </a:solidFill>
              </a:rPr>
              <a:t>例</a:t>
            </a:r>
            <a:r>
              <a:rPr lang="en-US" altLang="zh-CN" sz="2400">
                <a:solidFill>
                  <a:schemeClr val="tx2"/>
                </a:solidFill>
              </a:rPr>
              <a:t>4-16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然后思考本题的特殊要求，再编程解答。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4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43" name="文本占位符 368642"/>
          <p:cNvSpPr>
            <a:spLocks noGrp="1"/>
          </p:cNvSpPr>
          <p:nvPr>
            <p:ph type="body" idx="1"/>
          </p:nvPr>
        </p:nvSpPr>
        <p:spPr>
          <a:xfrm>
            <a:off x="468630" y="662305"/>
            <a:ext cx="8207375" cy="578421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解题思路：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实际上是要求</a:t>
            </a:r>
            <a:r>
              <a:rPr lang="zh-CN" altLang="en-US" sz="2400" dirty="0">
                <a:solidFill>
                  <a:schemeClr val="tx2"/>
                </a:solidFill>
              </a:rPr>
              <a:t>允许连续地输入“运算符”和“右运算数”</a:t>
            </a:r>
            <a:r>
              <a:rPr lang="zh-CN" altLang="en-US" sz="2400" dirty="0"/>
              <a:t>（请理解这两个词语）。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因此</a:t>
            </a:r>
            <a:r>
              <a:rPr lang="zh-CN" altLang="en-US" sz="2400" dirty="0">
                <a:solidFill>
                  <a:schemeClr val="hlink"/>
                </a:solidFill>
              </a:rPr>
              <a:t>需要添加一个内层循环，重复读入</a:t>
            </a:r>
            <a:r>
              <a:rPr lang="zh-CN" altLang="en-US" sz="2400" dirty="0">
                <a:solidFill>
                  <a:schemeClr val="tx2"/>
                </a:solidFill>
              </a:rPr>
              <a:t>运算符</a:t>
            </a:r>
            <a:r>
              <a:rPr lang="zh-CN" altLang="en-US" sz="2400" dirty="0">
                <a:solidFill>
                  <a:schemeClr val="hlink"/>
                </a:solidFill>
              </a:rPr>
              <a:t>和</a:t>
            </a:r>
            <a:r>
              <a:rPr lang="zh-CN" altLang="en-US" sz="2400" dirty="0">
                <a:solidFill>
                  <a:schemeClr val="tx2"/>
                </a:solidFill>
              </a:rPr>
              <a:t>右运算数</a:t>
            </a:r>
            <a:r>
              <a:rPr lang="zh-CN" altLang="en-US" sz="2400" dirty="0"/>
              <a:t>，显然</a:t>
            </a:r>
            <a:r>
              <a:rPr lang="zh-CN" altLang="en-US" sz="2400" dirty="0">
                <a:solidFill>
                  <a:schemeClr val="hlink"/>
                </a:solidFill>
              </a:rPr>
              <a:t>每次计算的结果应该保存到“</a:t>
            </a:r>
            <a:r>
              <a:rPr lang="zh-CN" altLang="en-US" sz="2400" dirty="0">
                <a:solidFill>
                  <a:schemeClr val="tx2"/>
                </a:solidFill>
              </a:rPr>
              <a:t>左运算数</a:t>
            </a:r>
            <a:r>
              <a:rPr lang="zh-CN" altLang="en-US" sz="2400" dirty="0">
                <a:solidFill>
                  <a:schemeClr val="hlink"/>
                </a:solidFill>
              </a:rPr>
              <a:t>”中</a:t>
            </a:r>
            <a:r>
              <a:rPr lang="zh-CN" altLang="en-US" sz="2400" dirty="0"/>
              <a:t>，以供下一次读入运算符和右运算数时进行计算。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当然，每一次连续计算式也有结束之时，因此需要在读取运算符时用一个特殊标志</a:t>
            </a:r>
            <a:r>
              <a:rPr lang="en-US" altLang="zh-CN" sz="2400" dirty="0"/>
              <a:t> </a:t>
            </a:r>
            <a:r>
              <a:rPr lang="en-US" altLang="zh-CN" sz="2400">
                <a:sym typeface="+mn-ea"/>
              </a:rPr>
              <a:t>'=' </a:t>
            </a:r>
            <a:r>
              <a:rPr lang="zh-CN" altLang="en-US" sz="2400" dirty="0"/>
              <a:t>表示连续计算式的结束：在读取运算符时允许接受这个字符，并结束内层循环（继续执行外层循环，读取新的左运算数</a:t>
            </a:r>
            <a:r>
              <a:rPr lang="en-US" altLang="zh-CN" sz="2400">
                <a:latin typeface="Cambria" panose="02040503050406030204" pitchFamily="18" charset="0"/>
              </a:rPr>
              <a:t>……</a:t>
            </a:r>
            <a:r>
              <a:rPr lang="zh-CN" altLang="en-US" sz="2400" dirty="0"/>
              <a:t>） 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聪明勤奋的学生要么自己独立完成，要么是花时间读懂老师提供的源程序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……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9667" name="文本占位符 369666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07375" cy="6121400"/>
          </a:xfrm>
        </p:spPr>
        <p:txBody>
          <a:bodyPr/>
          <a:lstStyle/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main () {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op;    //operator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double left, right;    //</a:t>
            </a:r>
            <a:r>
              <a:rPr lang="zh-CN" altLang="en-US" sz="2000" dirty="0">
                <a:solidFill>
                  <a:schemeClr val="folHlink"/>
                </a:solidFill>
              </a:rPr>
              <a:t>左边运算数和右边运算数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&lt;&lt;"</a:t>
            </a:r>
            <a:r>
              <a:rPr lang="zh-CN" altLang="en-US" sz="2000" dirty="0">
                <a:solidFill>
                  <a:schemeClr val="folHlink"/>
                </a:solidFill>
              </a:rPr>
              <a:t>小小计算器（允许连续运算），）</a:t>
            </a:r>
            <a:r>
              <a:rPr lang="en-US" altLang="zh-CN" sz="2000">
                <a:solidFill>
                  <a:schemeClr val="folHlink"/>
                </a:solidFill>
              </a:rPr>
              <a:t>\n";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&lt;&lt;"</a:t>
            </a:r>
            <a:r>
              <a:rPr lang="zh-CN" altLang="en-US" sz="2000" dirty="0">
                <a:solidFill>
                  <a:schemeClr val="folHlink"/>
                </a:solidFill>
              </a:rPr>
              <a:t>连续运算以 </a:t>
            </a:r>
            <a:r>
              <a:rPr lang="en-US" altLang="zh-CN" sz="2000">
                <a:solidFill>
                  <a:schemeClr val="folHlink"/>
                </a:solidFill>
              </a:rPr>
              <a:t>c </a:t>
            </a:r>
            <a:r>
              <a:rPr lang="zh-CN" altLang="en-US" sz="2000" dirty="0">
                <a:solidFill>
                  <a:schemeClr val="folHlink"/>
                </a:solidFill>
              </a:rPr>
              <a:t>结束。新运算式开始为非数字时结束程序。</a:t>
            </a:r>
            <a:r>
              <a:rPr lang="en-US" altLang="zh-CN" sz="2000">
                <a:solidFill>
                  <a:schemeClr val="folHlink"/>
                </a:solidFill>
              </a:rPr>
              <a:t>\n";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"input: 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while ( (</a:t>
            </a:r>
            <a:r>
              <a:rPr lang="en-US" altLang="zh-CN" sz="2000" err="1">
                <a:solidFill>
                  <a:schemeClr val="folHlink"/>
                </a:solidFill>
              </a:rPr>
              <a:t>cin</a:t>
            </a:r>
            <a:r>
              <a:rPr lang="en-US" altLang="zh-CN" sz="2000">
                <a:solidFill>
                  <a:schemeClr val="folHlink"/>
                </a:solidFill>
              </a:rPr>
              <a:t> &gt;&gt; left)) {    //</a:t>
            </a:r>
            <a:r>
              <a:rPr lang="zh-CN" altLang="en-US" sz="2000" dirty="0">
                <a:solidFill>
                  <a:schemeClr val="folHlink"/>
                </a:solidFill>
              </a:rPr>
              <a:t>读得左边运算数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zh-CN" altLang="en-US" sz="2000" dirty="0">
                <a:solidFill>
                  <a:schemeClr val="hlink"/>
                </a:solidFill>
              </a:rPr>
              <a:t>		</a:t>
            </a:r>
            <a:r>
              <a:rPr lang="en-US" altLang="zh-CN" sz="2000" err="1">
                <a:solidFill>
                  <a:schemeClr val="hlink"/>
                </a:solidFill>
              </a:rPr>
              <a:t>while(true</a:t>
            </a:r>
            <a:r>
              <a:rPr lang="en-US" altLang="zh-CN" sz="2000">
                <a:solidFill>
                  <a:schemeClr val="hlink"/>
                </a:solidFill>
              </a:rPr>
              <a:t>) {	//</a:t>
            </a:r>
            <a:r>
              <a:rPr lang="zh-CN" altLang="en-US" sz="2000" dirty="0">
                <a:solidFill>
                  <a:schemeClr val="hlink"/>
                </a:solidFill>
              </a:rPr>
              <a:t>添加内层循环：重复读取运算符和右运算数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>
                <a:solidFill>
                  <a:schemeClr val="folHlink"/>
                </a:solidFill>
              </a:rPr>
              <a:t>do //</a:t>
            </a:r>
            <a:r>
              <a:rPr lang="zh-CN" altLang="en-US" sz="2000" dirty="0">
                <a:solidFill>
                  <a:schemeClr val="folHlink"/>
                </a:solidFill>
              </a:rPr>
              <a:t>跳过空格或其它字符，直到获得运算符</a:t>
            </a:r>
            <a:r>
              <a:rPr lang="en-US" altLang="zh-CN" sz="2000">
                <a:solidFill>
                  <a:schemeClr val="folHlink"/>
                </a:solidFill>
              </a:rPr>
              <a:t>+-*/</a:t>
            </a:r>
            <a:r>
              <a:rPr lang="zh-CN" altLang="en-US" sz="2000" dirty="0">
                <a:solidFill>
                  <a:schemeClr val="folHlink"/>
                </a:solidFill>
              </a:rPr>
              <a:t>，或结束符</a:t>
            </a:r>
            <a:r>
              <a:rPr lang="en-US" altLang="zh-CN" sz="2000">
                <a:solidFill>
                  <a:schemeClr val="folHlink"/>
                </a:solidFill>
              </a:rPr>
              <a:t>c 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op = </a:t>
            </a:r>
            <a:r>
              <a:rPr lang="en-US" altLang="zh-CN" sz="2000" err="1">
                <a:solidFill>
                  <a:schemeClr val="folHlink"/>
                </a:solidFill>
              </a:rPr>
              <a:t>cin.get</a:t>
            </a:r>
            <a:r>
              <a:rPr lang="en-US" altLang="zh-CN" sz="2000">
                <a:solidFill>
                  <a:schemeClr val="folHlink"/>
                </a:solidFill>
              </a:rPr>
              <a:t>();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while (op != '+' &amp;&amp; op !='-' &amp;&amp; op != '*' &amp;&amp; op != '/' </a:t>
            </a:r>
            <a:r>
              <a:rPr lang="en-US" altLang="zh-CN" sz="2000">
                <a:solidFill>
                  <a:schemeClr val="hlink"/>
                </a:solidFill>
              </a:rPr>
              <a:t>&amp;&amp; op != '='</a:t>
            </a:r>
            <a:r>
              <a:rPr lang="en-US" altLang="zh-CN" sz="2000">
                <a:solidFill>
                  <a:schemeClr val="folHlink"/>
                </a:solidFill>
              </a:rPr>
              <a:t>);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hlink"/>
                </a:solidFill>
              </a:rPr>
              <a:t>			if (op == '=') //</a:t>
            </a:r>
            <a:r>
              <a:rPr lang="zh-CN" altLang="en-US" sz="2000" dirty="0">
                <a:solidFill>
                  <a:schemeClr val="hlink"/>
                </a:solidFill>
              </a:rPr>
              <a:t>如果读得运算符为 </a:t>
            </a:r>
            <a:r>
              <a:rPr lang="en-US" altLang="zh-CN" sz="2000" dirty="0">
                <a:solidFill>
                  <a:schemeClr val="hlink"/>
                </a:solidFill>
              </a:rPr>
              <a:t>=</a:t>
            </a:r>
            <a:r>
              <a:rPr lang="en-US" altLang="zh-CN" sz="2000">
                <a:solidFill>
                  <a:schemeClr val="hlink"/>
                </a:solidFill>
              </a:rPr>
              <a:t> </a:t>
            </a:r>
            <a:r>
              <a:rPr lang="zh-CN" altLang="en-US" sz="2000" dirty="0">
                <a:solidFill>
                  <a:schemeClr val="hlink"/>
                </a:solidFill>
              </a:rPr>
              <a:t>则结束此次连续运算 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zh-CN" altLang="en-US" sz="2000" dirty="0">
                <a:solidFill>
                  <a:schemeClr val="hlink"/>
                </a:solidFill>
              </a:rPr>
              <a:t>				</a:t>
            </a:r>
            <a:r>
              <a:rPr lang="en-US" altLang="zh-CN" sz="2000">
                <a:solidFill>
                  <a:schemeClr val="hlink"/>
                </a:solidFill>
              </a:rPr>
              <a:t>break;</a:t>
            </a:r>
            <a:endParaRPr lang="en-US" altLang="zh-CN" sz="2000">
              <a:solidFill>
                <a:schemeClr val="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if (!(</a:t>
            </a:r>
            <a:r>
              <a:rPr lang="en-US" altLang="zh-CN" sz="2000" err="1">
                <a:solidFill>
                  <a:schemeClr val="folHlink"/>
                </a:solidFill>
              </a:rPr>
              <a:t>cin</a:t>
            </a:r>
            <a:r>
              <a:rPr lang="en-US" altLang="zh-CN" sz="2000">
                <a:solidFill>
                  <a:schemeClr val="folHlink"/>
                </a:solidFill>
              </a:rPr>
              <a:t> &gt;&gt; right) ) {//</a:t>
            </a:r>
            <a:r>
              <a:rPr lang="zh-CN" altLang="en-US" sz="2000" dirty="0">
                <a:solidFill>
                  <a:schemeClr val="folHlink"/>
                </a:solidFill>
              </a:rPr>
              <a:t>读取右边运算数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&lt;&lt;"ERROR: Format incorrect. Example: 6.4 + 3.6\n 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</a:t>
            </a:r>
            <a:r>
              <a:rPr lang="en-US" altLang="zh-CN" sz="2000" err="1">
                <a:solidFill>
                  <a:schemeClr val="folHlink"/>
                </a:solidFill>
              </a:rPr>
              <a:t>cin.clear</a:t>
            </a:r>
            <a:r>
              <a:rPr lang="en-US" altLang="zh-CN" sz="2000">
                <a:solidFill>
                  <a:schemeClr val="folHlink"/>
                </a:solidFill>
              </a:rPr>
              <a:t>();    </a:t>
            </a:r>
            <a:r>
              <a:rPr lang="en-US" altLang="zh-CN" sz="2000" err="1">
                <a:solidFill>
                  <a:schemeClr val="folHlink"/>
                </a:solidFill>
              </a:rPr>
              <a:t>cin.sync</a:t>
            </a:r>
            <a:r>
              <a:rPr lang="en-US" altLang="zh-CN" sz="2000">
                <a:solidFill>
                  <a:schemeClr val="folHlink"/>
                </a:solidFill>
              </a:rPr>
              <a:t>();    continue;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spcBef>
                <a:spcPct val="10000"/>
              </a:spcBef>
              <a:buNone/>
              <a:tabLst>
                <a:tab pos="5353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}		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761037"/>
          </a:xfrm>
        </p:spPr>
        <p:txBody>
          <a:bodyPr/>
          <a:lstStyle/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"calc: " &lt;&lt; left &lt;&lt;" " &lt;&lt; (</a:t>
            </a:r>
            <a:r>
              <a:rPr lang="en-US" altLang="zh-CN" sz="2000" err="1">
                <a:solidFill>
                  <a:schemeClr val="folHlink"/>
                </a:solidFill>
              </a:rPr>
              <a:t>char)op</a:t>
            </a:r>
            <a:r>
              <a:rPr lang="en-US" altLang="zh-CN" sz="2000">
                <a:solidFill>
                  <a:schemeClr val="folHlink"/>
                </a:solidFill>
              </a:rPr>
              <a:t> &lt;&lt; " " &lt;&lt; right &lt;&lt;" = ";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switch(op</a:t>
            </a:r>
            <a:r>
              <a:rPr lang="en-US" altLang="zh-CN" sz="2000">
                <a:solidFill>
                  <a:schemeClr val="folHlink"/>
                </a:solidFill>
              </a:rPr>
              <a:t>) {	//</a:t>
            </a:r>
            <a:r>
              <a:rPr lang="zh-CN" altLang="en-US" sz="2000" dirty="0">
                <a:solidFill>
                  <a:schemeClr val="folHlink"/>
                </a:solidFill>
              </a:rPr>
              <a:t>把计算结果保存到 </a:t>
            </a:r>
            <a:r>
              <a:rPr lang="en-US" altLang="zh-CN" sz="2000">
                <a:solidFill>
                  <a:schemeClr val="folHlink"/>
                </a:solidFill>
              </a:rPr>
              <a:t>left </a:t>
            </a:r>
            <a:r>
              <a:rPr lang="zh-CN" altLang="en-US" sz="2000" dirty="0">
                <a:solidFill>
                  <a:schemeClr val="folHlink"/>
                </a:solidFill>
              </a:rPr>
              <a:t>中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	</a:t>
            </a:r>
            <a:r>
              <a:rPr lang="en-US" altLang="zh-CN" sz="2000">
                <a:solidFill>
                  <a:schemeClr val="folHlink"/>
                </a:solidFill>
              </a:rPr>
              <a:t>case '</a:t>
            </a:r>
            <a:r>
              <a:rPr lang="en-US" altLang="zh-CN" sz="2000" b="1">
                <a:solidFill>
                  <a:schemeClr val="hlink"/>
                </a:solidFill>
              </a:rPr>
              <a:t>+</a:t>
            </a:r>
            <a:r>
              <a:rPr lang="en-US" altLang="zh-CN" sz="2000">
                <a:solidFill>
                  <a:schemeClr val="folHlink"/>
                </a:solidFill>
              </a:rPr>
              <a:t>': </a:t>
            </a:r>
            <a:r>
              <a:rPr lang="en-US" altLang="zh-CN" sz="2000" b="1">
                <a:solidFill>
                  <a:schemeClr val="hlink"/>
                </a:solidFill>
              </a:rPr>
              <a:t>left =</a:t>
            </a:r>
            <a:r>
              <a:rPr lang="en-US" altLang="zh-CN" sz="2000">
                <a:solidFill>
                  <a:schemeClr val="folHlink"/>
                </a:solidFill>
              </a:rPr>
              <a:t> left </a:t>
            </a:r>
            <a:r>
              <a:rPr lang="en-US" altLang="zh-CN" sz="2000" b="1">
                <a:solidFill>
                  <a:schemeClr val="hlink"/>
                </a:solidFill>
              </a:rPr>
              <a:t>+ </a:t>
            </a:r>
            <a:r>
              <a:rPr lang="en-US" altLang="zh-CN" sz="2000">
                <a:solidFill>
                  <a:schemeClr val="folHlink"/>
                </a:solidFill>
              </a:rPr>
              <a:t>right;	break;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case '</a:t>
            </a:r>
            <a:r>
              <a:rPr lang="en-US" altLang="zh-CN" sz="2000" b="1">
                <a:solidFill>
                  <a:schemeClr val="hlink"/>
                </a:solidFill>
              </a:rPr>
              <a:t>-</a:t>
            </a:r>
            <a:r>
              <a:rPr lang="en-US" altLang="zh-CN" sz="2000">
                <a:solidFill>
                  <a:schemeClr val="folHlink"/>
                </a:solidFill>
              </a:rPr>
              <a:t>':  </a:t>
            </a:r>
            <a:r>
              <a:rPr lang="en-US" altLang="zh-CN" sz="2000" b="1">
                <a:solidFill>
                  <a:schemeClr val="hlink"/>
                </a:solidFill>
              </a:rPr>
              <a:t>left = </a:t>
            </a:r>
            <a:r>
              <a:rPr lang="en-US" altLang="zh-CN" sz="2000">
                <a:solidFill>
                  <a:schemeClr val="folHlink"/>
                </a:solidFill>
              </a:rPr>
              <a:t>left </a:t>
            </a:r>
            <a:r>
              <a:rPr lang="en-US" altLang="zh-CN" sz="2000" b="1">
                <a:solidFill>
                  <a:schemeClr val="hlink"/>
                </a:solidFill>
              </a:rPr>
              <a:t>-</a:t>
            </a:r>
            <a:r>
              <a:rPr lang="en-US" altLang="zh-CN" sz="2000">
                <a:solidFill>
                  <a:schemeClr val="folHlink"/>
                </a:solidFill>
              </a:rPr>
              <a:t> right;	break;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case '</a:t>
            </a:r>
            <a:r>
              <a:rPr lang="en-US" altLang="zh-CN" sz="2000" b="1">
                <a:solidFill>
                  <a:schemeClr val="hlink"/>
                </a:solidFill>
              </a:rPr>
              <a:t>*</a:t>
            </a:r>
            <a:r>
              <a:rPr lang="en-US" altLang="zh-CN" sz="2000">
                <a:solidFill>
                  <a:schemeClr val="folHlink"/>
                </a:solidFill>
              </a:rPr>
              <a:t>': </a:t>
            </a:r>
            <a:r>
              <a:rPr lang="en-US" altLang="zh-CN" sz="2000" b="1">
                <a:solidFill>
                  <a:schemeClr val="hlink"/>
                </a:solidFill>
              </a:rPr>
              <a:t>left =</a:t>
            </a:r>
            <a:r>
              <a:rPr lang="en-US" altLang="zh-CN" sz="2000">
                <a:solidFill>
                  <a:schemeClr val="folHlink"/>
                </a:solidFill>
              </a:rPr>
              <a:t> left </a:t>
            </a:r>
            <a:r>
              <a:rPr lang="en-US" altLang="zh-CN" sz="2000" b="1">
                <a:solidFill>
                  <a:schemeClr val="hlink"/>
                </a:solidFill>
              </a:rPr>
              <a:t>*</a:t>
            </a:r>
            <a:r>
              <a:rPr lang="en-US" altLang="zh-CN" sz="2000">
                <a:solidFill>
                  <a:schemeClr val="folHlink"/>
                </a:solidFill>
              </a:rPr>
              <a:t> right;	break;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case '</a:t>
            </a:r>
            <a:r>
              <a:rPr lang="en-US" altLang="zh-CN" sz="2000" b="1">
                <a:solidFill>
                  <a:schemeClr val="hlink"/>
                </a:solidFill>
              </a:rPr>
              <a:t>/</a:t>
            </a:r>
            <a:r>
              <a:rPr lang="en-US" altLang="zh-CN" sz="2000">
                <a:solidFill>
                  <a:schemeClr val="folHlink"/>
                </a:solidFill>
              </a:rPr>
              <a:t>': </a:t>
            </a:r>
            <a:r>
              <a:rPr lang="en-US" altLang="zh-CN" sz="2000" b="1">
                <a:solidFill>
                  <a:schemeClr val="hlink"/>
                </a:solidFill>
              </a:rPr>
              <a:t>left =</a:t>
            </a:r>
            <a:r>
              <a:rPr lang="en-US" altLang="zh-CN" sz="2000">
                <a:solidFill>
                  <a:schemeClr val="folHlink"/>
                </a:solidFill>
              </a:rPr>
              <a:t> left </a:t>
            </a:r>
            <a:r>
              <a:rPr lang="en-US" altLang="zh-CN" sz="2000" b="1">
                <a:solidFill>
                  <a:schemeClr val="hlink"/>
                </a:solidFill>
              </a:rPr>
              <a:t>/</a:t>
            </a:r>
            <a:r>
              <a:rPr lang="en-US" altLang="zh-CN" sz="2000">
                <a:solidFill>
                  <a:schemeClr val="folHlink"/>
                </a:solidFill>
              </a:rPr>
              <a:t> right;	break;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	default : </a:t>
            </a:r>
            <a:r>
              <a:rPr lang="en-US" altLang="zh-CN" sz="2000" b="1">
                <a:solidFill>
                  <a:schemeClr val="hlink"/>
                </a:solidFill>
              </a:rPr>
              <a:t>left = </a:t>
            </a:r>
            <a:r>
              <a:rPr lang="en-US" altLang="zh-CN" sz="2000">
                <a:solidFill>
                  <a:schemeClr val="folHlink"/>
                </a:solidFill>
              </a:rPr>
              <a:t>INT_MIN;	break;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}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left &lt;&lt; </a:t>
            </a:r>
            <a:r>
              <a:rPr lang="en-US" altLang="zh-CN" sz="200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	//</a:t>
            </a:r>
            <a:r>
              <a:rPr lang="zh-CN" altLang="en-US" sz="2000" dirty="0">
                <a:solidFill>
                  <a:schemeClr val="folHlink"/>
                </a:solidFill>
              </a:rPr>
              <a:t>输出单个计算结果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>
                <a:solidFill>
                  <a:schemeClr val="folHlink"/>
                </a:solidFill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</a:rPr>
              <a:t>继续内层循环，读取后续操作符和运算数。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hlink"/>
                </a:solidFill>
              </a:rPr>
              <a:t>		</a:t>
            </a:r>
            <a:r>
              <a:rPr lang="en-US" altLang="zh-CN" sz="2000">
                <a:solidFill>
                  <a:schemeClr val="hlink"/>
                </a:solidFill>
              </a:rPr>
              <a:t>}	//</a:t>
            </a:r>
            <a:r>
              <a:rPr lang="zh-CN" altLang="en-US" sz="2000" dirty="0">
                <a:solidFill>
                  <a:schemeClr val="hlink"/>
                </a:solidFill>
              </a:rPr>
              <a:t>内层循环（一次连续运算）结束 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</a:t>
            </a:r>
            <a:r>
              <a:rPr lang="en-US" altLang="zh-CN" sz="200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"input: ";	//</a:t>
            </a:r>
            <a:r>
              <a:rPr lang="zh-CN" altLang="en-US" sz="2000" dirty="0">
                <a:solidFill>
                  <a:schemeClr val="folHlink"/>
                </a:solidFill>
              </a:rPr>
              <a:t>开始输入新运算式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</a:t>
            </a:r>
            <a:r>
              <a:rPr lang="en-US" altLang="zh-CN" sz="2000">
                <a:solidFill>
                  <a:schemeClr val="folHlink"/>
                </a:solidFill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271780" indent="-271780" defTabSz="914400">
              <a:lnSpc>
                <a:spcPct val="90000"/>
              </a:lnSpc>
              <a:buNone/>
              <a:tabLst>
                <a:tab pos="625475" algn="l"/>
                <a:tab pos="898525" algn="l"/>
                <a:tab pos="1252855" algn="l"/>
                <a:tab pos="1614805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return 0;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3058" name="标题 17305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4.1  </a:t>
            </a:r>
            <a:r>
              <a:rPr lang="zh-CN" altLang="en-US" dirty="0"/>
              <a:t>循环程序设计</a:t>
            </a:r>
            <a:endParaRPr lang="zh-CN" altLang="en-US" dirty="0"/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altLang="zh-CN"/>
              <a:t>4.1.1 </a:t>
            </a:r>
            <a:r>
              <a:rPr lang="zh-CN" altLang="en-US" dirty="0"/>
              <a:t>生成与检查</a:t>
            </a:r>
            <a:endParaRPr lang="zh-CN" altLang="en-US" dirty="0"/>
          </a:p>
          <a:p>
            <a:pPr algn="just">
              <a:buNone/>
            </a:pPr>
            <a:r>
              <a:rPr lang="en-US" altLang="zh-CN"/>
              <a:t>4.1.2 </a:t>
            </a:r>
            <a:r>
              <a:rPr lang="zh-CN" altLang="en-US" dirty="0"/>
              <a:t>浮点误差</a:t>
            </a:r>
            <a:endParaRPr lang="zh-CN" altLang="en-US" dirty="0"/>
          </a:p>
          <a:p>
            <a:pPr algn="just">
              <a:buNone/>
            </a:pPr>
            <a:r>
              <a:rPr lang="en-US" altLang="zh-CN"/>
              <a:t>4.1.3 </a:t>
            </a:r>
            <a:r>
              <a:rPr lang="zh-CN" altLang="en-US" dirty="0"/>
              <a:t>迭代和逼进</a:t>
            </a:r>
            <a:endParaRPr lang="zh-CN" altLang="en-US" dirty="0"/>
          </a:p>
          <a:p>
            <a:pPr algn="just">
              <a:buNone/>
            </a:pPr>
            <a:r>
              <a:rPr lang="en-US" altLang="zh-CN"/>
              <a:t>4.1.4 </a:t>
            </a:r>
            <a:r>
              <a:rPr lang="zh-CN" altLang="en-US" dirty="0"/>
              <a:t>通项计算</a:t>
            </a:r>
            <a:endParaRPr lang="zh-CN" altLang="en-US" dirty="0"/>
          </a:p>
          <a:p>
            <a:pPr algn="just">
              <a:buNone/>
            </a:pPr>
            <a:r>
              <a:rPr lang="en-US" altLang="zh-CN"/>
              <a:t>4.1.5 </a:t>
            </a:r>
            <a:r>
              <a:rPr lang="zh-CN" altLang="en-US" dirty="0"/>
              <a:t>循环中的几种变量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2978" name="标题 38297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/>
              <a:t>*4.4.3  </a:t>
            </a:r>
            <a:r>
              <a:rPr lang="zh-CN" altLang="en-US" sz="3200" dirty="0"/>
              <a:t>编程实例</a:t>
            </a:r>
            <a:r>
              <a:rPr lang="en-US" altLang="zh-CN" sz="3200"/>
              <a:t>3</a:t>
            </a:r>
            <a:r>
              <a:rPr lang="zh-CN" altLang="en-US" sz="3200" dirty="0"/>
              <a:t>：文件中的单词计数</a:t>
            </a:r>
            <a:endParaRPr lang="zh-CN" altLang="en-US" sz="3200" dirty="0"/>
          </a:p>
        </p:txBody>
      </p:sp>
      <p:sp>
        <p:nvSpPr>
          <p:cNvPr id="382979" name="文本占位符 3829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现在举一个很有意思的例子，在解决这一问题的过程中，我们将采用一种有效的分析和描述问题的方法。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读者不仅应该注意这个例子本身，还应当注意其中的方法。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本章及后面章节的许多练习题都可能利用这种方法，它能帮助我们比较容易把问题分析清楚，把程序写得更简洁和正确。</a:t>
            </a:r>
            <a:endParaRPr lang="zh-CN" altLang="en-US" sz="2400" dirty="0"/>
          </a:p>
          <a:p>
            <a:pPr marL="0" indent="0"/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4-18】</a:t>
            </a:r>
            <a:r>
              <a:rPr lang="zh-CN" altLang="en-US" sz="2400" dirty="0">
                <a:solidFill>
                  <a:schemeClr val="accent2"/>
                </a:solidFill>
              </a:rPr>
              <a:t>单词计数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有穷自动机</a:t>
            </a:r>
            <a:r>
              <a:rPr lang="zh-CN" altLang="en-US" sz="2400" dirty="0"/>
              <a:t>的使用。一个英文纯文本文件可以看成一个字符序列。在这个序列中，有效字符被各种非打印的空白字符（包括空格</a:t>
            </a:r>
            <a:r>
              <a:rPr lang="en-US" altLang="zh-CN" sz="2400"/>
              <a:t>' '</a:t>
            </a:r>
            <a:r>
              <a:rPr lang="zh-CN" altLang="en-US" sz="2400" dirty="0"/>
              <a:t>、制表符</a:t>
            </a:r>
            <a:r>
              <a:rPr lang="en-US" altLang="zh-CN" sz="2400"/>
              <a:t>'\t'</a:t>
            </a:r>
            <a:r>
              <a:rPr lang="zh-CN" altLang="en-US" sz="2400" dirty="0"/>
              <a:t>、换行字符</a:t>
            </a:r>
            <a:r>
              <a:rPr lang="en-US" altLang="zh-CN" sz="2400"/>
              <a:t>'\n'</a:t>
            </a:r>
            <a:r>
              <a:rPr lang="zh-CN" altLang="en-US" sz="2400" dirty="0"/>
              <a:t>等）或标点符号（包括</a:t>
            </a:r>
            <a:r>
              <a:rPr lang="en-US" altLang="zh-CN" sz="2400"/>
              <a:t>','</a:t>
            </a:r>
            <a:r>
              <a:rPr lang="zh-CN" altLang="en-US" sz="2400" dirty="0"/>
              <a:t>、</a:t>
            </a:r>
            <a:r>
              <a:rPr lang="en-US" altLang="zh-CN" sz="2400"/>
              <a:t>'.'</a:t>
            </a:r>
            <a:r>
              <a:rPr lang="zh-CN" altLang="en-US" sz="2400" dirty="0"/>
              <a:t>、</a:t>
            </a:r>
            <a:r>
              <a:rPr lang="en-US" altLang="zh-CN" sz="2400"/>
              <a:t>'\'</a:t>
            </a:r>
            <a:r>
              <a:rPr lang="zh-CN" altLang="en-US" sz="2400" dirty="0"/>
              <a:t>、</a:t>
            </a:r>
            <a:r>
              <a:rPr lang="en-US" altLang="zh-CN" sz="2400"/>
              <a:t>'/'</a:t>
            </a:r>
            <a:r>
              <a:rPr lang="zh-CN" altLang="en-US" sz="2400" dirty="0"/>
              <a:t>和</a:t>
            </a:r>
            <a:r>
              <a:rPr lang="en-US" altLang="zh-CN" sz="2400"/>
              <a:t>';'</a:t>
            </a:r>
            <a:r>
              <a:rPr lang="zh-CN" altLang="en-US" sz="2400" dirty="0"/>
              <a:t>等）以及括号（在此统称为“</a:t>
            </a:r>
            <a:r>
              <a:rPr lang="zh-CN" altLang="en-US" sz="2400" dirty="0">
                <a:solidFill>
                  <a:schemeClr val="hlink"/>
                </a:solidFill>
              </a:rPr>
              <a:t>分隔字符</a:t>
            </a:r>
            <a:r>
              <a:rPr lang="zh-CN" altLang="en-US" sz="2400" dirty="0"/>
              <a:t>”）分隔为一个个</a:t>
            </a:r>
            <a:r>
              <a:rPr lang="zh-CN" altLang="en-US" sz="2400" dirty="0">
                <a:solidFill>
                  <a:schemeClr val="hlink"/>
                </a:solidFill>
              </a:rPr>
              <a:t>单词</a:t>
            </a:r>
            <a:r>
              <a:rPr lang="zh-CN" altLang="en-US" sz="2400" dirty="0"/>
              <a:t>（为了简化起见，把数字也认为是单词）。请写一个程序统计英文纯文本文件中单词的个数，最后给出统计结果。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4002" name="文本占位符 384001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 marL="0" indent="0" defTabSz="914400">
              <a:buNone/>
              <a:tabLst>
                <a:tab pos="536575" algn="l"/>
              </a:tabLst>
            </a:pPr>
            <a:r>
              <a:rPr lang="en-US" altLang="zh-CN" sz="2400"/>
              <a:t>【</a:t>
            </a:r>
            <a:r>
              <a:rPr lang="zh-CN" altLang="en-US" sz="2400" dirty="0"/>
              <a:t>分析</a:t>
            </a:r>
            <a:r>
              <a:rPr lang="en-US" altLang="zh-CN" sz="2400"/>
              <a:t>】</a:t>
            </a:r>
            <a:r>
              <a:rPr lang="zh-CN" altLang="en-US" sz="2400" dirty="0"/>
              <a:t>显然程序里需要一个</a:t>
            </a:r>
            <a:r>
              <a:rPr lang="zh-CN" altLang="en-US" sz="2400" dirty="0">
                <a:solidFill>
                  <a:schemeClr val="accent2"/>
                </a:solidFill>
              </a:rPr>
              <a:t>计数器</a:t>
            </a:r>
            <a:r>
              <a:rPr lang="zh-CN" altLang="en-US" sz="2400" dirty="0"/>
              <a:t>变量，处理中每遇到一个词时就将计数器加</a:t>
            </a:r>
            <a:r>
              <a:rPr lang="en-US" altLang="zh-CN" sz="2400"/>
              <a:t>1</a:t>
            </a:r>
            <a:r>
              <a:rPr lang="zh-CN" altLang="en-US" sz="2400" dirty="0"/>
              <a:t>。主要部分的框架可写为：</a:t>
            </a:r>
            <a:endParaRPr lang="zh-CN" altLang="en-US" sz="2400" dirty="0"/>
          </a:p>
          <a:p>
            <a:pPr marL="0" indent="0" defTabSz="914400">
              <a:buNone/>
              <a:tabLst>
                <a:tab pos="536575" algn="l"/>
              </a:tabLst>
            </a:pPr>
            <a:endParaRPr lang="zh-CN" altLang="en-US" sz="2400" dirty="0"/>
          </a:p>
          <a:p>
            <a:pPr marL="0" indent="0" defTabSz="914400">
              <a:buNone/>
              <a:tabLst>
                <a:tab pos="536575" algn="l"/>
              </a:tabLst>
            </a:pPr>
            <a:r>
              <a:rPr lang="en-US" altLang="zh-CN" sz="2400">
                <a:solidFill>
                  <a:schemeClr val="folHlink"/>
                </a:solidFill>
              </a:rPr>
              <a:t>	while (</a:t>
            </a:r>
            <a:r>
              <a:rPr lang="zh-CN" altLang="en-US" sz="2400" u="sng" dirty="0">
                <a:solidFill>
                  <a:schemeClr val="folHlink"/>
                </a:solidFill>
              </a:rPr>
              <a:t>文件未结束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536575" algn="l"/>
              </a:tabLst>
            </a:pPr>
            <a:r>
              <a:rPr lang="en-US" altLang="zh-CN" sz="2400">
                <a:solidFill>
                  <a:schemeClr val="folHlink"/>
                </a:solidFill>
              </a:rPr>
              <a:t>    		</a:t>
            </a:r>
            <a:r>
              <a:rPr lang="zh-CN" altLang="en-US" sz="2400" u="sng" dirty="0">
                <a:solidFill>
                  <a:schemeClr val="folHlink"/>
                </a:solidFill>
              </a:rPr>
              <a:t>遇到一个单词</a:t>
            </a:r>
            <a:r>
              <a:rPr lang="zh-CN" altLang="en-US" sz="2400" dirty="0">
                <a:solidFill>
                  <a:schemeClr val="folHlink"/>
                </a:solidFill>
              </a:rPr>
              <a:t>时计数器加</a:t>
            </a:r>
            <a:r>
              <a:rPr lang="en-US" altLang="zh-CN" sz="2400">
                <a:solidFill>
                  <a:schemeClr val="folHlink"/>
                </a:solidFill>
              </a:rPr>
              <a:t>1;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 defTabSz="914400">
              <a:buNone/>
              <a:tabLst>
                <a:tab pos="536575" algn="l"/>
              </a:tabLst>
            </a:pPr>
            <a:r>
              <a:rPr lang="zh-CN" altLang="en-US" sz="2400" dirty="0">
                <a:solidFill>
                  <a:schemeClr val="folHlink"/>
                </a:solidFill>
              </a:rPr>
              <a:t>	打印统计信息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sp>
        <p:nvSpPr>
          <p:cNvPr id="384003" name="文本框 384002"/>
          <p:cNvSpPr txBox="1"/>
          <p:nvPr/>
        </p:nvSpPr>
        <p:spPr>
          <a:xfrm>
            <a:off x="3995738" y="1628775"/>
            <a:ext cx="5148262" cy="41592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用输入文件流的</a:t>
            </a:r>
            <a:r>
              <a:rPr lang="en-US" altLang="zh-CN" sz="2000">
                <a:latin typeface="Cambria" panose="02040503050406030204" pitchFamily="18" charset="0"/>
              </a:rPr>
              <a:t>get()</a:t>
            </a:r>
            <a:r>
              <a:rPr lang="zh-CN" altLang="en-US" sz="2000" dirty="0">
                <a:latin typeface="Cambria" panose="02040503050406030204" pitchFamily="18" charset="0"/>
              </a:rPr>
              <a:t>函数读入。容易判断。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4004" name="直接连接符 384003"/>
          <p:cNvSpPr/>
          <p:nvPr/>
        </p:nvSpPr>
        <p:spPr>
          <a:xfrm>
            <a:off x="2987675" y="2565400"/>
            <a:ext cx="936625" cy="5048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4005" name="文本框 384004"/>
          <p:cNvSpPr txBox="1"/>
          <p:nvPr/>
        </p:nvSpPr>
        <p:spPr>
          <a:xfrm>
            <a:off x="3924300" y="2997200"/>
            <a:ext cx="2592388" cy="47625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难！重点考虑！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4006" name="直接连接符 384005"/>
          <p:cNvSpPr/>
          <p:nvPr/>
        </p:nvSpPr>
        <p:spPr>
          <a:xfrm flipV="1">
            <a:off x="3492500" y="1844675"/>
            <a:ext cx="503238" cy="714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4007" name="Text Box 2"/>
          <p:cNvSpPr txBox="1"/>
          <p:nvPr/>
        </p:nvSpPr>
        <p:spPr>
          <a:xfrm>
            <a:off x="468313" y="3933825"/>
            <a:ext cx="8353425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Cambria" panose="02040503050406030204" pitchFamily="18" charset="0"/>
              </a:rPr>
              <a:t>若读的字符是单词首字符，则计数器加一。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r>
              <a:rPr lang="zh-CN" altLang="en-US" sz="2400" dirty="0">
                <a:latin typeface="Cambria" panose="02040503050406030204" pitchFamily="18" charset="0"/>
              </a:rPr>
              <a:t>读入字符过程中需要区分是否分隔字符。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r>
              <a:rPr lang="zh-CN" altLang="en-US" sz="2400" dirty="0">
                <a:solidFill>
                  <a:srgbClr val="CC3300"/>
                </a:solidFill>
                <a:latin typeface="Cambria" panose="02040503050406030204" pitchFamily="18" charset="0"/>
              </a:rPr>
              <a:t>问题</a:t>
            </a:r>
            <a:r>
              <a:rPr lang="zh-CN" altLang="en-US" sz="2400" dirty="0">
                <a:latin typeface="Cambria" panose="02040503050406030204" pitchFamily="18" charset="0"/>
              </a:rPr>
              <a:t>：非分隔字符未必是词的开始，是否新词要看前一字符是否分隔字符。可见：不能孤立地处理，要参考前面情况。</a:t>
            </a:r>
            <a:r>
              <a:rPr lang="zh-CN" altLang="en-US" sz="2400" u="sng" dirty="0">
                <a:latin typeface="Cambria" panose="02040503050406030204" pitchFamily="18" charset="0"/>
              </a:rPr>
              <a:t>必须做情况记录，以便后面参考。</a:t>
            </a:r>
            <a:endParaRPr lang="zh-CN" altLang="en-US" sz="2400" u="sng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5026" name="文本占位符 385025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252095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通过分析可以总结出读入过程中的前后关系：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/>
              <a:t>1</a:t>
            </a:r>
            <a:r>
              <a:rPr lang="zh-CN" altLang="en-US" sz="2400" dirty="0"/>
              <a:t>）当前字符是分隔字符，这时应该通告后面步骤：如果遇到非分隔字符，就遇到了新单词；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（</a:t>
            </a:r>
            <a:r>
              <a:rPr lang="en-US" altLang="zh-CN" sz="2400"/>
              <a:t>2</a:t>
            </a:r>
            <a:r>
              <a:rPr lang="zh-CN" altLang="en-US" sz="2400" dirty="0"/>
              <a:t>）当前字符不是分隔字符，说明此时正处在一个单词的处理过程中，后面无论再遇到什么都不需要计数。</a:t>
            </a:r>
            <a:endParaRPr lang="zh-CN" altLang="en-US" sz="2400" dirty="0"/>
          </a:p>
        </p:txBody>
      </p:sp>
      <p:sp>
        <p:nvSpPr>
          <p:cNvPr id="385027" name="文本框 385026"/>
          <p:cNvSpPr txBox="1"/>
          <p:nvPr/>
        </p:nvSpPr>
        <p:spPr>
          <a:xfrm>
            <a:off x="395288" y="3789363"/>
            <a:ext cx="7991475" cy="19177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可看作</a:t>
            </a:r>
            <a:r>
              <a:rPr lang="zh-CN" altLang="en-US" sz="2400" u="sng" dirty="0">
                <a:solidFill>
                  <a:schemeClr val="hlink"/>
                </a:solidFill>
                <a:latin typeface="Cambria" panose="02040503050406030204" pitchFamily="18" charset="0"/>
              </a:rPr>
              <a:t>处理过程的不同状态</a:t>
            </a:r>
            <a:r>
              <a:rPr lang="zh-CN" altLang="en-US" sz="2400" dirty="0">
                <a:latin typeface="Cambria" panose="02040503050406030204" pitchFamily="18" charset="0"/>
              </a:rPr>
              <a:t>。两种状态：</a:t>
            </a:r>
            <a:r>
              <a:rPr lang="en-US" altLang="zh-CN" sz="2400">
                <a:latin typeface="Cambria" panose="02040503050406030204" pitchFamily="18" charset="0"/>
              </a:rPr>
              <a:t>1</a:t>
            </a:r>
            <a:r>
              <a:rPr lang="zh-CN" altLang="en-US" sz="2400" dirty="0">
                <a:latin typeface="Cambria" panose="02040503050406030204" pitchFamily="18" charset="0"/>
              </a:rPr>
              <a:t>）读在</a:t>
            </a:r>
            <a:r>
              <a:rPr lang="zh-CN" altLang="en-US" sz="2400" dirty="0">
                <a:solidFill>
                  <a:schemeClr val="hlink"/>
                </a:solidFill>
                <a:latin typeface="Cambria" panose="02040503050406030204" pitchFamily="18" charset="0"/>
              </a:rPr>
              <a:t>词外</a:t>
            </a:r>
            <a:r>
              <a:rPr lang="zh-CN" altLang="en-US" sz="2400" dirty="0">
                <a:latin typeface="Cambria" panose="02040503050406030204" pitchFamily="18" charset="0"/>
              </a:rPr>
              <a:t>（遇到非空白是新词）；</a:t>
            </a:r>
            <a:r>
              <a:rPr lang="en-US" altLang="zh-CN" sz="2400">
                <a:latin typeface="Cambria" panose="02040503050406030204" pitchFamily="18" charset="0"/>
              </a:rPr>
              <a:t>2</a:t>
            </a:r>
            <a:r>
              <a:rPr lang="zh-CN" altLang="en-US" sz="2400" dirty="0">
                <a:latin typeface="Cambria" panose="02040503050406030204" pitchFamily="18" charset="0"/>
              </a:rPr>
              <a:t>）读在</a:t>
            </a:r>
            <a:r>
              <a:rPr lang="zh-CN" altLang="en-US" sz="2400" dirty="0">
                <a:solidFill>
                  <a:schemeClr val="hlink"/>
                </a:solidFill>
                <a:latin typeface="Cambria" panose="02040503050406030204" pitchFamily="18" charset="0"/>
              </a:rPr>
              <a:t>词内</a:t>
            </a:r>
            <a:r>
              <a:rPr lang="zh-CN" altLang="en-US" sz="2400" dirty="0">
                <a:latin typeface="Cambria" panose="02040503050406030204" pitchFamily="18" charset="0"/>
              </a:rPr>
              <a:t>。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在读入字符的过程中读入状态也不断转换。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典型问题！可以用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有限状态转换系统</a:t>
            </a:r>
            <a:r>
              <a:rPr lang="zh-CN" altLang="en-US" sz="2400" dirty="0">
                <a:latin typeface="Cambria" panose="02040503050406030204" pitchFamily="18" charset="0"/>
              </a:rPr>
              <a:t>（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自动机</a:t>
            </a:r>
            <a:r>
              <a:rPr lang="zh-CN" altLang="en-US" sz="2400" dirty="0">
                <a:latin typeface="Cambria" panose="02040503050406030204" pitchFamily="18" charset="0"/>
              </a:rPr>
              <a:t>）描述。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6050" name="Text Box 3"/>
          <p:cNvSpPr txBox="1"/>
          <p:nvPr/>
        </p:nvSpPr>
        <p:spPr>
          <a:xfrm>
            <a:off x="692150" y="333375"/>
            <a:ext cx="845185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IN/OUT（词里/词外）表示两种读入状态。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读字符的动态过程可以用下图形象描述：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86051" name="矩形 386050"/>
          <p:cNvSpPr>
            <a:spLocks noChangeAspect="1"/>
          </p:cNvSpPr>
          <p:nvPr/>
        </p:nvSpPr>
        <p:spPr>
          <a:xfrm>
            <a:off x="827088" y="1557338"/>
            <a:ext cx="6553200" cy="4794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6052" name="组合 386051"/>
          <p:cNvGrpSpPr/>
          <p:nvPr/>
        </p:nvGrpSpPr>
        <p:grpSpPr>
          <a:xfrm>
            <a:off x="3452813" y="2265363"/>
            <a:ext cx="1241425" cy="2509837"/>
            <a:chOff x="5518" y="9039"/>
            <a:chExt cx="745" cy="1781"/>
          </a:xfrm>
        </p:grpSpPr>
        <p:sp>
          <p:nvSpPr>
            <p:cNvPr id="386053" name="任意多边形 701"/>
            <p:cNvSpPr/>
            <p:nvPr/>
          </p:nvSpPr>
          <p:spPr>
            <a:xfrm>
              <a:off x="5518" y="9039"/>
              <a:ext cx="735" cy="540"/>
            </a:xfrm>
            <a:custGeom>
              <a:avLst/>
              <a:gdLst/>
              <a:ahLst/>
              <a:cxnLst/>
              <a:rect l="0" t="0" r="0" b="0"/>
              <a:pathLst>
                <a:path w="735" h="540">
                  <a:moveTo>
                    <a:pt x="734" y="269"/>
                  </a:moveTo>
                  <a:lnTo>
                    <a:pt x="724" y="207"/>
                  </a:lnTo>
                  <a:lnTo>
                    <a:pt x="697" y="151"/>
                  </a:lnTo>
                  <a:lnTo>
                    <a:pt x="653" y="101"/>
                  </a:lnTo>
                  <a:lnTo>
                    <a:pt x="596" y="59"/>
                  </a:lnTo>
                  <a:lnTo>
                    <a:pt x="528" y="28"/>
                  </a:lnTo>
                  <a:lnTo>
                    <a:pt x="451" y="7"/>
                  </a:lnTo>
                  <a:lnTo>
                    <a:pt x="367" y="0"/>
                  </a:lnTo>
                  <a:lnTo>
                    <a:pt x="282" y="7"/>
                  </a:lnTo>
                  <a:lnTo>
                    <a:pt x="205" y="28"/>
                  </a:lnTo>
                  <a:lnTo>
                    <a:pt x="137" y="59"/>
                  </a:lnTo>
                  <a:lnTo>
                    <a:pt x="80" y="101"/>
                  </a:lnTo>
                  <a:lnTo>
                    <a:pt x="37" y="151"/>
                  </a:lnTo>
                  <a:lnTo>
                    <a:pt x="9" y="207"/>
                  </a:lnTo>
                  <a:lnTo>
                    <a:pt x="0" y="269"/>
                  </a:lnTo>
                  <a:lnTo>
                    <a:pt x="9" y="331"/>
                  </a:lnTo>
                  <a:lnTo>
                    <a:pt x="37" y="388"/>
                  </a:lnTo>
                  <a:lnTo>
                    <a:pt x="80" y="438"/>
                  </a:lnTo>
                  <a:lnTo>
                    <a:pt x="137" y="481"/>
                  </a:lnTo>
                  <a:lnTo>
                    <a:pt x="205" y="513"/>
                  </a:lnTo>
                  <a:lnTo>
                    <a:pt x="282" y="533"/>
                  </a:lnTo>
                  <a:lnTo>
                    <a:pt x="367" y="540"/>
                  </a:lnTo>
                  <a:lnTo>
                    <a:pt x="451" y="533"/>
                  </a:lnTo>
                  <a:lnTo>
                    <a:pt x="528" y="513"/>
                  </a:lnTo>
                  <a:lnTo>
                    <a:pt x="596" y="481"/>
                  </a:lnTo>
                  <a:lnTo>
                    <a:pt x="653" y="438"/>
                  </a:lnTo>
                  <a:lnTo>
                    <a:pt x="697" y="388"/>
                  </a:lnTo>
                  <a:lnTo>
                    <a:pt x="724" y="331"/>
                  </a:lnTo>
                  <a:lnTo>
                    <a:pt x="734" y="269"/>
                  </a:lnTo>
                  <a:close/>
                </a:path>
              </a:pathLst>
            </a:custGeom>
            <a:solidFill>
              <a:srgbClr val="FFCC00"/>
            </a:solidFill>
            <a:ln w="15547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54" name="任意多边形 703"/>
            <p:cNvSpPr/>
            <p:nvPr/>
          </p:nvSpPr>
          <p:spPr>
            <a:xfrm>
              <a:off x="5528" y="10283"/>
              <a:ext cx="735" cy="537"/>
            </a:xfrm>
            <a:custGeom>
              <a:avLst/>
              <a:gdLst/>
              <a:ahLst/>
              <a:cxnLst/>
              <a:rect l="0" t="0" r="0" b="0"/>
              <a:pathLst>
                <a:path w="735" h="538">
                  <a:moveTo>
                    <a:pt x="734" y="268"/>
                  </a:moveTo>
                  <a:lnTo>
                    <a:pt x="724" y="207"/>
                  </a:lnTo>
                  <a:lnTo>
                    <a:pt x="697" y="150"/>
                  </a:lnTo>
                  <a:lnTo>
                    <a:pt x="653" y="100"/>
                  </a:lnTo>
                  <a:lnTo>
                    <a:pt x="596" y="59"/>
                  </a:lnTo>
                  <a:lnTo>
                    <a:pt x="528" y="27"/>
                  </a:lnTo>
                  <a:lnTo>
                    <a:pt x="451" y="7"/>
                  </a:lnTo>
                  <a:lnTo>
                    <a:pt x="367" y="0"/>
                  </a:lnTo>
                  <a:lnTo>
                    <a:pt x="282" y="7"/>
                  </a:lnTo>
                  <a:lnTo>
                    <a:pt x="205" y="27"/>
                  </a:lnTo>
                  <a:lnTo>
                    <a:pt x="137" y="59"/>
                  </a:lnTo>
                  <a:lnTo>
                    <a:pt x="80" y="100"/>
                  </a:lnTo>
                  <a:lnTo>
                    <a:pt x="37" y="150"/>
                  </a:lnTo>
                  <a:lnTo>
                    <a:pt x="9" y="207"/>
                  </a:lnTo>
                  <a:lnTo>
                    <a:pt x="0" y="268"/>
                  </a:lnTo>
                  <a:lnTo>
                    <a:pt x="9" y="329"/>
                  </a:lnTo>
                  <a:lnTo>
                    <a:pt x="37" y="386"/>
                  </a:lnTo>
                  <a:lnTo>
                    <a:pt x="80" y="436"/>
                  </a:lnTo>
                  <a:lnTo>
                    <a:pt x="137" y="477"/>
                  </a:lnTo>
                  <a:lnTo>
                    <a:pt x="205" y="510"/>
                  </a:lnTo>
                  <a:lnTo>
                    <a:pt x="282" y="530"/>
                  </a:lnTo>
                  <a:lnTo>
                    <a:pt x="367" y="537"/>
                  </a:lnTo>
                  <a:lnTo>
                    <a:pt x="451" y="530"/>
                  </a:lnTo>
                  <a:lnTo>
                    <a:pt x="528" y="510"/>
                  </a:lnTo>
                  <a:lnTo>
                    <a:pt x="596" y="477"/>
                  </a:lnTo>
                  <a:lnTo>
                    <a:pt x="653" y="436"/>
                  </a:lnTo>
                  <a:lnTo>
                    <a:pt x="697" y="386"/>
                  </a:lnTo>
                  <a:lnTo>
                    <a:pt x="724" y="329"/>
                  </a:lnTo>
                  <a:lnTo>
                    <a:pt x="734" y="268"/>
                  </a:lnTo>
                  <a:close/>
                </a:path>
              </a:pathLst>
            </a:custGeom>
            <a:solidFill>
              <a:srgbClr val="FFCC00"/>
            </a:solidFill>
            <a:ln w="1554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055" name="文本框 705"/>
            <p:cNvSpPr txBox="1"/>
            <p:nvPr/>
          </p:nvSpPr>
          <p:spPr>
            <a:xfrm>
              <a:off x="5689" y="9212"/>
              <a:ext cx="426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ctr">
                <a:lnSpc>
                  <a:spcPct val="79000"/>
                </a:lnSpc>
                <a:buFontTx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OUT</a:t>
              </a:r>
              <a:endParaRPr lang="en-US" altLang="zh-CN" sz="2000">
                <a:latin typeface="Cambria" panose="02040503050406030204" pitchFamily="18" charset="0"/>
              </a:endParaRPr>
            </a:p>
          </p:txBody>
        </p:sp>
        <p:sp>
          <p:nvSpPr>
            <p:cNvPr id="386056" name="文本框 706"/>
            <p:cNvSpPr txBox="1"/>
            <p:nvPr/>
          </p:nvSpPr>
          <p:spPr>
            <a:xfrm>
              <a:off x="5776" y="10453"/>
              <a:ext cx="247" cy="19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/>
            <a:lstStyle/>
            <a:p>
              <a:pPr algn="just">
                <a:lnSpc>
                  <a:spcPct val="79000"/>
                </a:lnSpc>
                <a:buFontTx/>
              </a:pPr>
              <a:r>
                <a: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  <a:endParaRPr lang="en-US" altLang="zh-CN" sz="2000">
                <a:latin typeface="Cambria" panose="02040503050406030204" pitchFamily="18" charset="0"/>
              </a:endParaRPr>
            </a:p>
          </p:txBody>
        </p:sp>
      </p:grpSp>
      <p:sp>
        <p:nvSpPr>
          <p:cNvPr id="386057" name="文本框 386056"/>
          <p:cNvSpPr txBox="1"/>
          <p:nvPr/>
        </p:nvSpPr>
        <p:spPr>
          <a:xfrm>
            <a:off x="1352550" y="1776413"/>
            <a:ext cx="2274888" cy="903287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读到</a:t>
            </a:r>
            <a:r>
              <a:rPr lang="zh-CN" altLang="en-US" sz="24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分隔字符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状态不变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58" name="文本框 386057"/>
          <p:cNvSpPr txBox="1"/>
          <p:nvPr/>
        </p:nvSpPr>
        <p:spPr>
          <a:xfrm>
            <a:off x="1177925" y="3086100"/>
            <a:ext cx="2386013" cy="87630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分隔字符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，转到 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OUT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59" name="文本框 386058"/>
          <p:cNvSpPr txBox="1"/>
          <p:nvPr/>
        </p:nvSpPr>
        <p:spPr>
          <a:xfrm>
            <a:off x="4678363" y="3086100"/>
            <a:ext cx="2701925" cy="846138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非分隔字符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，转到 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60" name="文本框 386059"/>
          <p:cNvSpPr txBox="1"/>
          <p:nvPr/>
        </p:nvSpPr>
        <p:spPr>
          <a:xfrm>
            <a:off x="4678363" y="4616450"/>
            <a:ext cx="2638425" cy="83185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读到</a:t>
            </a:r>
            <a:r>
              <a:rPr lang="zh-CN" altLang="en-US" sz="24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非分隔字符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状态不变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61" name="文本框 386060"/>
          <p:cNvSpPr txBox="1"/>
          <p:nvPr/>
        </p:nvSpPr>
        <p:spPr>
          <a:xfrm>
            <a:off x="1835150" y="5805488"/>
            <a:ext cx="5113338" cy="479425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 algn="ctr"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图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4-1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描述读入状态转换的自动机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62" name="任意多边形 386061"/>
          <p:cNvSpPr/>
          <p:nvPr/>
        </p:nvSpPr>
        <p:spPr>
          <a:xfrm>
            <a:off x="3519488" y="1778000"/>
            <a:ext cx="1050925" cy="541338"/>
          </a:xfrm>
          <a:custGeom>
            <a:avLst/>
            <a:gdLst>
              <a:gd name="txL" fmla="*/ 0 w 43200"/>
              <a:gd name="txT" fmla="*/ 0 h 36918"/>
              <a:gd name="txR" fmla="*/ 43200 w 43200"/>
              <a:gd name="txB" fmla="*/ 36918 h 36918"/>
            </a:gdLst>
            <a:ahLst/>
            <a:cxnLst>
              <a:cxn ang="90">
                <a:pos x="5152" y="35600"/>
              </a:cxn>
              <a:cxn ang="90">
                <a:pos x="36829" y="36917"/>
              </a:cxn>
              <a:cxn ang="90">
                <a:pos x="21600" y="21600"/>
              </a:cxn>
            </a:cxnLst>
            <a:rect l="txL" t="txT" r="txR" b="txB"/>
            <a:pathLst>
              <a:path w="43200" h="36918" fill="none">
                <a:moveTo>
                  <a:pt x="5152" y="35600"/>
                </a:moveTo>
                <a:arcTo wR="21600" hR="21600" stAng="-13224201" swAng="15934104"/>
              </a:path>
              <a:path w="43200" h="36918" stroke="0">
                <a:moveTo>
                  <a:pt x="5152" y="35600"/>
                </a:moveTo>
                <a:arcTo wR="21600" hR="21600" stAng="-13224201" swAng="15934104"/>
                <a:lnTo>
                  <a:pt x="2160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6063" name="任意多边形 386062"/>
          <p:cNvSpPr/>
          <p:nvPr/>
        </p:nvSpPr>
        <p:spPr>
          <a:xfrm rot="10800000">
            <a:off x="3575050" y="4710113"/>
            <a:ext cx="1049338" cy="542925"/>
          </a:xfrm>
          <a:custGeom>
            <a:avLst/>
            <a:gdLst>
              <a:gd name="txL" fmla="*/ 0 w 43200"/>
              <a:gd name="txT" fmla="*/ 0 h 36918"/>
              <a:gd name="txR" fmla="*/ 43200 w 43200"/>
              <a:gd name="txB" fmla="*/ 36918 h 36918"/>
            </a:gdLst>
            <a:ahLst/>
            <a:cxnLst>
              <a:cxn ang="90">
                <a:pos x="5152" y="35600"/>
              </a:cxn>
              <a:cxn ang="90">
                <a:pos x="36829" y="36917"/>
              </a:cxn>
              <a:cxn ang="90">
                <a:pos x="21600" y="21600"/>
              </a:cxn>
            </a:cxnLst>
            <a:rect l="txL" t="txT" r="txR" b="txB"/>
            <a:pathLst>
              <a:path w="43200" h="36918" fill="none">
                <a:moveTo>
                  <a:pt x="5152" y="35600"/>
                </a:moveTo>
                <a:arcTo wR="21600" hR="21600" stAng="-13224201" swAng="15934104"/>
              </a:path>
              <a:path w="43200" h="36918" stroke="0">
                <a:moveTo>
                  <a:pt x="5152" y="35600"/>
                </a:moveTo>
                <a:arcTo wR="21600" hR="21600" stAng="-13224201" swAng="15934104"/>
                <a:lnTo>
                  <a:pt x="21600" y="216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6064" name="任意多边形 386063"/>
          <p:cNvSpPr/>
          <p:nvPr/>
        </p:nvSpPr>
        <p:spPr>
          <a:xfrm>
            <a:off x="4152900" y="2868613"/>
            <a:ext cx="525463" cy="1235075"/>
          </a:xfrm>
          <a:custGeom>
            <a:avLst/>
            <a:gdLst>
              <a:gd name="txL" fmla="*/ 0 w 21600"/>
              <a:gd name="txT" fmla="*/ 0 h 29849"/>
              <a:gd name="txR" fmla="*/ 21600 w 21600"/>
              <a:gd name="txB" fmla="*/ 29849 h 29849"/>
            </a:gdLst>
            <a:ahLst/>
            <a:cxnLst>
              <a:cxn ang="270">
                <a:pos x="15981" y="0"/>
              </a:cxn>
              <a:cxn ang="90">
                <a:pos x="15229" y="29848"/>
              </a:cxn>
              <a:cxn ang="180">
                <a:pos x="0" y="14531"/>
              </a:cxn>
            </a:cxnLst>
            <a:rect l="txL" t="txT" r="txR" b="txB"/>
            <a:pathLst>
              <a:path w="21600" h="29849" fill="none">
                <a:moveTo>
                  <a:pt x="15981" y="0"/>
                </a:moveTo>
                <a:arcTo wR="21600" hR="21600" stAng="-2536753" swAng="5246657"/>
              </a:path>
              <a:path w="21600" h="29849" stroke="0">
                <a:moveTo>
                  <a:pt x="15981" y="0"/>
                </a:moveTo>
                <a:arcTo wR="21600" hR="21600" stAng="-2536753" swAng="5246657"/>
                <a:lnTo>
                  <a:pt x="0" y="14531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6065" name="任意多边形 386064"/>
          <p:cNvSpPr/>
          <p:nvPr/>
        </p:nvSpPr>
        <p:spPr>
          <a:xfrm rot="10800000">
            <a:off x="3452813" y="2868613"/>
            <a:ext cx="525462" cy="1235075"/>
          </a:xfrm>
          <a:custGeom>
            <a:avLst/>
            <a:gdLst>
              <a:gd name="txL" fmla="*/ 0 w 21600"/>
              <a:gd name="txT" fmla="*/ 0 h 29849"/>
              <a:gd name="txR" fmla="*/ 21600 w 21600"/>
              <a:gd name="txB" fmla="*/ 29849 h 29849"/>
            </a:gdLst>
            <a:ahLst/>
            <a:cxnLst>
              <a:cxn ang="270">
                <a:pos x="15981" y="0"/>
              </a:cxn>
              <a:cxn ang="90">
                <a:pos x="15229" y="29848"/>
              </a:cxn>
              <a:cxn ang="180">
                <a:pos x="0" y="14531"/>
              </a:cxn>
            </a:cxnLst>
            <a:rect l="txL" t="txT" r="txR" b="txB"/>
            <a:pathLst>
              <a:path w="21600" h="29849" fill="none">
                <a:moveTo>
                  <a:pt x="15981" y="0"/>
                </a:moveTo>
                <a:arcTo wR="21600" hR="21600" stAng="-2536753" swAng="5246657"/>
              </a:path>
              <a:path w="21600" h="29849" stroke="0">
                <a:moveTo>
                  <a:pt x="15981" y="0"/>
                </a:moveTo>
                <a:arcTo wR="21600" hR="21600" stAng="-2536753" swAng="5246657"/>
                <a:lnTo>
                  <a:pt x="0" y="14531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6066" name="矩形 386065"/>
          <p:cNvSpPr/>
          <p:nvPr/>
        </p:nvSpPr>
        <p:spPr>
          <a:xfrm>
            <a:off x="5508625" y="1557338"/>
            <a:ext cx="3529013" cy="82232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在从 OUT 转换到 IN 时，遇到新词，计数。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6067" name="直接连接符 386066"/>
          <p:cNvSpPr/>
          <p:nvPr/>
        </p:nvSpPr>
        <p:spPr>
          <a:xfrm flipV="1">
            <a:off x="5724525" y="2492375"/>
            <a:ext cx="358775" cy="3603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7074" name="文本占位符 387073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/>
              <a:t>对当前字符可以用标准库函数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 err="1">
                <a:solidFill>
                  <a:schemeClr val="tx2"/>
                </a:solidFill>
              </a:rPr>
              <a:t>isalnum</a:t>
            </a:r>
            <a:r>
              <a:rPr lang="en-US" altLang="zh-CN" sz="2400">
                <a:solidFill>
                  <a:schemeClr val="tx2"/>
                </a:solidFill>
              </a:rPr>
              <a:t>() </a:t>
            </a:r>
            <a:r>
              <a:rPr lang="zh-CN" altLang="en-US" sz="2400" dirty="0"/>
              <a:t>来判断</a:t>
            </a:r>
            <a:r>
              <a:rPr lang="zh-CN" altLang="en-US" sz="2400" dirty="0">
                <a:solidFill>
                  <a:schemeClr val="accent2"/>
                </a:solidFill>
              </a:rPr>
              <a:t>是否为英文字母或数字字符</a:t>
            </a:r>
            <a:r>
              <a:rPr lang="zh-CN" altLang="en-US" sz="2400" dirty="0"/>
              <a:t>（相应地也可判断</a:t>
            </a:r>
            <a:r>
              <a:rPr lang="zh-CN" altLang="en-US" sz="2400" dirty="0">
                <a:solidFill>
                  <a:schemeClr val="accent2"/>
                </a:solidFill>
              </a:rPr>
              <a:t>是否分隔字符</a:t>
            </a:r>
            <a:r>
              <a:rPr lang="zh-CN" altLang="en-US" sz="2400" dirty="0"/>
              <a:t>） </a:t>
            </a: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 (!</a:t>
            </a:r>
            <a:r>
              <a:rPr lang="en-US" altLang="zh-CN" sz="2400" dirty="0" err="1">
                <a:solidFill>
                  <a:schemeClr val="folHlink"/>
                </a:solidFill>
              </a:rPr>
              <a:t>isalnum(ch</a:t>
            </a:r>
            <a:r>
              <a:rPr lang="en-US" altLang="zh-CN" sz="2400">
                <a:solidFill>
                  <a:schemeClr val="folHlink"/>
                </a:solidFill>
              </a:rPr>
              <a:t>)) //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zh-CN" altLang="en-US" sz="2400" dirty="0">
                <a:solidFill>
                  <a:schemeClr val="folHlink"/>
                </a:solidFill>
              </a:rPr>
              <a:t>是分隔字符（不是字母或数字字符）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if (status == IN)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OUT;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else    //status</a:t>
            </a:r>
            <a:r>
              <a:rPr lang="zh-CN" altLang="en-US" sz="2400" dirty="0">
                <a:solidFill>
                  <a:schemeClr val="folHlink"/>
                </a:solidFill>
              </a:rPr>
              <a:t>为</a:t>
            </a:r>
            <a:r>
              <a:rPr lang="en-US" altLang="zh-CN" sz="2400">
                <a:solidFill>
                  <a:schemeClr val="folHlink"/>
                </a:solidFill>
              </a:rPr>
              <a:t>OUT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OUT;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else    //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zh-CN" altLang="en-US" sz="2400" dirty="0">
                <a:solidFill>
                  <a:schemeClr val="folHlink"/>
                </a:solidFill>
              </a:rPr>
              <a:t>不是分隔字符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if (status == IN)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IN;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else {    //status</a:t>
            </a:r>
            <a:r>
              <a:rPr lang="zh-CN" altLang="en-US" sz="2400" dirty="0">
                <a:solidFill>
                  <a:schemeClr val="folHlink"/>
                </a:solidFill>
              </a:rPr>
              <a:t>为</a:t>
            </a:r>
            <a:r>
              <a:rPr lang="en-US" altLang="zh-CN" sz="2400">
                <a:solidFill>
                  <a:schemeClr val="folHlink"/>
                </a:solidFill>
              </a:rPr>
              <a:t>OUT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IN;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++cnt;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87075" name="矩形 387074"/>
          <p:cNvSpPr>
            <a:spLocks noChangeAspect="1"/>
          </p:cNvSpPr>
          <p:nvPr/>
        </p:nvSpPr>
        <p:spPr>
          <a:xfrm>
            <a:off x="3995738" y="2063750"/>
            <a:ext cx="5148262" cy="4794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076" name="文本框 387075"/>
          <p:cNvSpPr txBox="1"/>
          <p:nvPr/>
        </p:nvSpPr>
        <p:spPr>
          <a:xfrm>
            <a:off x="4408488" y="2282825"/>
            <a:ext cx="1892300" cy="903288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分隔字符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状态不变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7077" name="文本框 387076"/>
          <p:cNvSpPr txBox="1"/>
          <p:nvPr/>
        </p:nvSpPr>
        <p:spPr>
          <a:xfrm>
            <a:off x="4270375" y="3592513"/>
            <a:ext cx="1876425" cy="87630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分隔字符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b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转到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OUT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7078" name="文本框 387077"/>
          <p:cNvSpPr txBox="1"/>
          <p:nvPr/>
        </p:nvSpPr>
        <p:spPr>
          <a:xfrm>
            <a:off x="7021513" y="3592513"/>
            <a:ext cx="2122487" cy="846137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非分隔字符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，转到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7079" name="文本框 387078"/>
          <p:cNvSpPr txBox="1"/>
          <p:nvPr/>
        </p:nvSpPr>
        <p:spPr>
          <a:xfrm>
            <a:off x="7021513" y="5122863"/>
            <a:ext cx="2122487" cy="83185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非分隔字符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状态不变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grpSp>
        <p:nvGrpSpPr>
          <p:cNvPr id="387081" name="组合 387080"/>
          <p:cNvGrpSpPr/>
          <p:nvPr/>
        </p:nvGrpSpPr>
        <p:grpSpPr>
          <a:xfrm>
            <a:off x="6057900" y="2284413"/>
            <a:ext cx="976313" cy="3475037"/>
            <a:chOff x="3816" y="1439"/>
            <a:chExt cx="615" cy="2189"/>
          </a:xfrm>
        </p:grpSpPr>
        <p:grpSp>
          <p:nvGrpSpPr>
            <p:cNvPr id="387082" name="组合 387081"/>
            <p:cNvGrpSpPr/>
            <p:nvPr/>
          </p:nvGrpSpPr>
          <p:grpSpPr>
            <a:xfrm>
              <a:off x="3816" y="1439"/>
              <a:ext cx="615" cy="2189"/>
              <a:chOff x="3816" y="1439"/>
              <a:chExt cx="615" cy="2189"/>
            </a:xfrm>
          </p:grpSpPr>
          <p:grpSp>
            <p:nvGrpSpPr>
              <p:cNvPr id="387083" name="组合 387082"/>
              <p:cNvGrpSpPr/>
              <p:nvPr/>
            </p:nvGrpSpPr>
            <p:grpSpPr>
              <a:xfrm>
                <a:off x="3816" y="1746"/>
                <a:ext cx="615" cy="1581"/>
                <a:chOff x="5518" y="9039"/>
                <a:chExt cx="745" cy="1781"/>
              </a:xfrm>
            </p:grpSpPr>
            <p:sp>
              <p:nvSpPr>
                <p:cNvPr id="387084" name="任意多边形 701"/>
                <p:cNvSpPr/>
                <p:nvPr/>
              </p:nvSpPr>
              <p:spPr>
                <a:xfrm>
                  <a:off x="5518" y="9039"/>
                  <a:ext cx="735" cy="5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40">
                      <a:moveTo>
                        <a:pt x="734" y="269"/>
                      </a:moveTo>
                      <a:lnTo>
                        <a:pt x="724" y="207"/>
                      </a:lnTo>
                      <a:lnTo>
                        <a:pt x="697" y="151"/>
                      </a:lnTo>
                      <a:lnTo>
                        <a:pt x="653" y="101"/>
                      </a:lnTo>
                      <a:lnTo>
                        <a:pt x="596" y="59"/>
                      </a:lnTo>
                      <a:lnTo>
                        <a:pt x="528" y="28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8"/>
                      </a:lnTo>
                      <a:lnTo>
                        <a:pt x="137" y="59"/>
                      </a:lnTo>
                      <a:lnTo>
                        <a:pt x="80" y="101"/>
                      </a:lnTo>
                      <a:lnTo>
                        <a:pt x="37" y="151"/>
                      </a:lnTo>
                      <a:lnTo>
                        <a:pt x="9" y="207"/>
                      </a:lnTo>
                      <a:lnTo>
                        <a:pt x="0" y="269"/>
                      </a:lnTo>
                      <a:lnTo>
                        <a:pt x="9" y="331"/>
                      </a:lnTo>
                      <a:lnTo>
                        <a:pt x="37" y="388"/>
                      </a:lnTo>
                      <a:lnTo>
                        <a:pt x="80" y="438"/>
                      </a:lnTo>
                      <a:lnTo>
                        <a:pt x="137" y="481"/>
                      </a:lnTo>
                      <a:lnTo>
                        <a:pt x="205" y="513"/>
                      </a:lnTo>
                      <a:lnTo>
                        <a:pt x="282" y="533"/>
                      </a:lnTo>
                      <a:lnTo>
                        <a:pt x="367" y="540"/>
                      </a:lnTo>
                      <a:lnTo>
                        <a:pt x="451" y="533"/>
                      </a:lnTo>
                      <a:lnTo>
                        <a:pt x="528" y="513"/>
                      </a:lnTo>
                      <a:lnTo>
                        <a:pt x="596" y="481"/>
                      </a:lnTo>
                      <a:lnTo>
                        <a:pt x="653" y="438"/>
                      </a:lnTo>
                      <a:lnTo>
                        <a:pt x="697" y="388"/>
                      </a:lnTo>
                      <a:lnTo>
                        <a:pt x="724" y="331"/>
                      </a:lnTo>
                      <a:lnTo>
                        <a:pt x="734" y="269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7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85" name="任意多边形 703"/>
                <p:cNvSpPr/>
                <p:nvPr/>
              </p:nvSpPr>
              <p:spPr>
                <a:xfrm>
                  <a:off x="5528" y="10283"/>
                  <a:ext cx="735" cy="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38">
                      <a:moveTo>
                        <a:pt x="734" y="268"/>
                      </a:moveTo>
                      <a:lnTo>
                        <a:pt x="724" y="207"/>
                      </a:lnTo>
                      <a:lnTo>
                        <a:pt x="697" y="150"/>
                      </a:lnTo>
                      <a:lnTo>
                        <a:pt x="653" y="100"/>
                      </a:lnTo>
                      <a:lnTo>
                        <a:pt x="596" y="59"/>
                      </a:lnTo>
                      <a:lnTo>
                        <a:pt x="528" y="27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7"/>
                      </a:lnTo>
                      <a:lnTo>
                        <a:pt x="137" y="59"/>
                      </a:lnTo>
                      <a:lnTo>
                        <a:pt x="80" y="100"/>
                      </a:lnTo>
                      <a:lnTo>
                        <a:pt x="37" y="150"/>
                      </a:lnTo>
                      <a:lnTo>
                        <a:pt x="9" y="207"/>
                      </a:lnTo>
                      <a:lnTo>
                        <a:pt x="0" y="268"/>
                      </a:lnTo>
                      <a:lnTo>
                        <a:pt x="9" y="329"/>
                      </a:lnTo>
                      <a:lnTo>
                        <a:pt x="37" y="386"/>
                      </a:lnTo>
                      <a:lnTo>
                        <a:pt x="80" y="436"/>
                      </a:lnTo>
                      <a:lnTo>
                        <a:pt x="137" y="477"/>
                      </a:lnTo>
                      <a:lnTo>
                        <a:pt x="205" y="510"/>
                      </a:lnTo>
                      <a:lnTo>
                        <a:pt x="282" y="530"/>
                      </a:lnTo>
                      <a:lnTo>
                        <a:pt x="367" y="537"/>
                      </a:lnTo>
                      <a:lnTo>
                        <a:pt x="451" y="530"/>
                      </a:lnTo>
                      <a:lnTo>
                        <a:pt x="528" y="510"/>
                      </a:lnTo>
                      <a:lnTo>
                        <a:pt x="596" y="477"/>
                      </a:lnTo>
                      <a:lnTo>
                        <a:pt x="653" y="436"/>
                      </a:lnTo>
                      <a:lnTo>
                        <a:pt x="697" y="386"/>
                      </a:lnTo>
                      <a:lnTo>
                        <a:pt x="724" y="329"/>
                      </a:lnTo>
                      <a:lnTo>
                        <a:pt x="734" y="268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86" name="文本框 705"/>
                <p:cNvSpPr txBox="1"/>
                <p:nvPr/>
              </p:nvSpPr>
              <p:spPr>
                <a:xfrm>
                  <a:off x="5689" y="9212"/>
                  <a:ext cx="426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OUT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87087" name="文本框 706"/>
                <p:cNvSpPr txBox="1"/>
                <p:nvPr/>
              </p:nvSpPr>
              <p:spPr>
                <a:xfrm>
                  <a:off x="5776" y="10453"/>
                  <a:ext cx="247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87088" name="任意多边形 387087"/>
              <p:cNvSpPr/>
              <p:nvPr/>
            </p:nvSpPr>
            <p:spPr>
              <a:xfrm>
                <a:off x="3849" y="1439"/>
                <a:ext cx="520" cy="341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9" name="任意多边形 387088"/>
              <p:cNvSpPr/>
              <p:nvPr/>
            </p:nvSpPr>
            <p:spPr>
              <a:xfrm rot="10800000">
                <a:off x="3877" y="3286"/>
                <a:ext cx="519" cy="342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90" name="任意多边形 387089"/>
            <p:cNvSpPr/>
            <p:nvPr/>
          </p:nvSpPr>
          <p:spPr>
            <a:xfrm>
              <a:off x="4163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1" name="任意多边形 387090"/>
            <p:cNvSpPr/>
            <p:nvPr/>
          </p:nvSpPr>
          <p:spPr>
            <a:xfrm rot="10800000">
              <a:off x="3816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92" name="直接连接符 387091"/>
          <p:cNvSpPr/>
          <p:nvPr/>
        </p:nvSpPr>
        <p:spPr>
          <a:xfrm flipV="1">
            <a:off x="7667625" y="3141663"/>
            <a:ext cx="217488" cy="35877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3" name="文本框 387092"/>
          <p:cNvSpPr txBox="1"/>
          <p:nvPr/>
        </p:nvSpPr>
        <p:spPr>
          <a:xfrm>
            <a:off x="7308850" y="2636838"/>
            <a:ext cx="1727200" cy="3968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单词计数 </a:t>
            </a:r>
            <a:r>
              <a:rPr lang="en-US" altLang="zh-CN" sz="2000">
                <a:latin typeface="Cambria" panose="02040503050406030204" pitchFamily="18" charset="0"/>
              </a:rPr>
              <a:t>+1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87094" name="文本框 387093"/>
          <p:cNvSpPr txBox="1"/>
          <p:nvPr/>
        </p:nvSpPr>
        <p:spPr>
          <a:xfrm>
            <a:off x="1979613" y="6237288"/>
            <a:ext cx="2160587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可以稍作简化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87095" name="直接连接符 387094"/>
          <p:cNvSpPr/>
          <p:nvPr/>
        </p:nvSpPr>
        <p:spPr>
          <a:xfrm>
            <a:off x="3132138" y="2420938"/>
            <a:ext cx="1871662" cy="1152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6" name="直接连接符 387095"/>
          <p:cNvSpPr/>
          <p:nvPr/>
        </p:nvSpPr>
        <p:spPr>
          <a:xfrm flipV="1">
            <a:off x="3203575" y="2636838"/>
            <a:ext cx="1296988" cy="7921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7" name="直接连接符 387096"/>
          <p:cNvSpPr/>
          <p:nvPr/>
        </p:nvSpPr>
        <p:spPr>
          <a:xfrm>
            <a:off x="2916238" y="4581525"/>
            <a:ext cx="3095625" cy="10080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8" name="直接连接符 387097"/>
          <p:cNvSpPr/>
          <p:nvPr/>
        </p:nvSpPr>
        <p:spPr>
          <a:xfrm flipV="1">
            <a:off x="3132138" y="4149725"/>
            <a:ext cx="3816350" cy="15113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7074" name="文本占位符 387073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endParaRPr lang="zh-CN" altLang="en-US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 (!</a:t>
            </a:r>
            <a:r>
              <a:rPr lang="en-US" altLang="zh-CN" sz="2400" dirty="0" err="1">
                <a:solidFill>
                  <a:schemeClr val="folHlink"/>
                </a:solidFill>
              </a:rPr>
              <a:t>isalnum(ch</a:t>
            </a:r>
            <a:r>
              <a:rPr lang="en-US" altLang="zh-CN" sz="2400">
                <a:solidFill>
                  <a:schemeClr val="folHlink"/>
                </a:solidFill>
              </a:rPr>
              <a:t>)) //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zh-CN" altLang="en-US" sz="2400" dirty="0">
                <a:solidFill>
                  <a:schemeClr val="folHlink"/>
                </a:solidFill>
              </a:rPr>
              <a:t>是分隔字符（不是字母或数字字符）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if (status == IN)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OUT;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else    //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zh-CN" altLang="en-US" sz="2400" dirty="0">
                <a:solidFill>
                  <a:schemeClr val="folHlink"/>
                </a:solidFill>
              </a:rPr>
              <a:t>不是分隔字符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if (status </a:t>
            </a:r>
            <a:r>
              <a:rPr lang="en-US" altLang="zh-CN" sz="2400">
                <a:solidFill>
                  <a:schemeClr val="accent2"/>
                </a:solidFill>
              </a:rPr>
              <a:t>!=</a:t>
            </a:r>
            <a:r>
              <a:rPr lang="en-US" altLang="zh-CN" sz="2400">
                <a:solidFill>
                  <a:schemeClr val="folHlink"/>
                </a:solidFill>
              </a:rPr>
              <a:t> IN)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{    //status</a:t>
            </a:r>
            <a:r>
              <a:rPr lang="zh-CN" altLang="en-US" sz="2400" dirty="0">
                <a:solidFill>
                  <a:schemeClr val="folHlink"/>
                </a:solidFill>
              </a:rPr>
              <a:t>为</a:t>
            </a:r>
            <a:r>
              <a:rPr lang="en-US" altLang="zh-CN" sz="2400">
                <a:solidFill>
                  <a:schemeClr val="folHlink"/>
                </a:solidFill>
              </a:rPr>
              <a:t>OUT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status = IN;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++cnt;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87075" name="矩形 387074"/>
          <p:cNvSpPr>
            <a:spLocks noChangeAspect="1"/>
          </p:cNvSpPr>
          <p:nvPr/>
        </p:nvSpPr>
        <p:spPr>
          <a:xfrm>
            <a:off x="3995738" y="2063750"/>
            <a:ext cx="5148262" cy="4794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7077" name="文本框 387076"/>
          <p:cNvSpPr txBox="1"/>
          <p:nvPr/>
        </p:nvSpPr>
        <p:spPr>
          <a:xfrm>
            <a:off x="4270375" y="3592513"/>
            <a:ext cx="1876425" cy="87630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分隔字符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b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</a:b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转到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OUT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7078" name="文本框 387077"/>
          <p:cNvSpPr txBox="1"/>
          <p:nvPr/>
        </p:nvSpPr>
        <p:spPr>
          <a:xfrm>
            <a:off x="7021513" y="3592513"/>
            <a:ext cx="2122487" cy="846137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非分隔字符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，转到 </a:t>
            </a:r>
            <a:r>
              <a:rPr lang="en-US" altLang="zh-CN" sz="2000">
                <a:latin typeface="Times New Roman" panose="02020603050405020304" pitchFamily="18" charset="0"/>
                <a:ea typeface="楷体" panose="02010609060101010101" pitchFamily="49" charset="-122"/>
              </a:rPr>
              <a:t>IN 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</a:rPr>
              <a:t>状态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87079" name="文本框 387078"/>
          <p:cNvSpPr txBox="1"/>
          <p:nvPr/>
        </p:nvSpPr>
        <p:spPr>
          <a:xfrm>
            <a:off x="7021513" y="5122863"/>
            <a:ext cx="2122487" cy="831850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/>
          <a:lstStyle/>
          <a:p>
            <a:pPr>
              <a:buFontTx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读到</a:t>
            </a:r>
            <a:r>
              <a:rPr lang="zh-CN" altLang="en-US" sz="20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非分隔字符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b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状态不变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grpSp>
        <p:nvGrpSpPr>
          <p:cNvPr id="387081" name="组合 387080"/>
          <p:cNvGrpSpPr/>
          <p:nvPr/>
        </p:nvGrpSpPr>
        <p:grpSpPr>
          <a:xfrm>
            <a:off x="6057900" y="2284413"/>
            <a:ext cx="976313" cy="3475037"/>
            <a:chOff x="3816" y="1439"/>
            <a:chExt cx="615" cy="2189"/>
          </a:xfrm>
        </p:grpSpPr>
        <p:grpSp>
          <p:nvGrpSpPr>
            <p:cNvPr id="387082" name="组合 387081"/>
            <p:cNvGrpSpPr/>
            <p:nvPr/>
          </p:nvGrpSpPr>
          <p:grpSpPr>
            <a:xfrm>
              <a:off x="3816" y="1439"/>
              <a:ext cx="615" cy="2189"/>
              <a:chOff x="3816" y="1439"/>
              <a:chExt cx="615" cy="2189"/>
            </a:xfrm>
          </p:grpSpPr>
          <p:grpSp>
            <p:nvGrpSpPr>
              <p:cNvPr id="387083" name="组合 387082"/>
              <p:cNvGrpSpPr/>
              <p:nvPr/>
            </p:nvGrpSpPr>
            <p:grpSpPr>
              <a:xfrm>
                <a:off x="3816" y="1746"/>
                <a:ext cx="615" cy="1581"/>
                <a:chOff x="5518" y="9039"/>
                <a:chExt cx="745" cy="1781"/>
              </a:xfrm>
            </p:grpSpPr>
            <p:sp>
              <p:nvSpPr>
                <p:cNvPr id="387084" name="任意多边形 701"/>
                <p:cNvSpPr/>
                <p:nvPr/>
              </p:nvSpPr>
              <p:spPr>
                <a:xfrm>
                  <a:off x="5518" y="9039"/>
                  <a:ext cx="735" cy="5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40">
                      <a:moveTo>
                        <a:pt x="734" y="269"/>
                      </a:moveTo>
                      <a:lnTo>
                        <a:pt x="724" y="207"/>
                      </a:lnTo>
                      <a:lnTo>
                        <a:pt x="697" y="151"/>
                      </a:lnTo>
                      <a:lnTo>
                        <a:pt x="653" y="101"/>
                      </a:lnTo>
                      <a:lnTo>
                        <a:pt x="596" y="59"/>
                      </a:lnTo>
                      <a:lnTo>
                        <a:pt x="528" y="28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8"/>
                      </a:lnTo>
                      <a:lnTo>
                        <a:pt x="137" y="59"/>
                      </a:lnTo>
                      <a:lnTo>
                        <a:pt x="80" y="101"/>
                      </a:lnTo>
                      <a:lnTo>
                        <a:pt x="37" y="151"/>
                      </a:lnTo>
                      <a:lnTo>
                        <a:pt x="9" y="207"/>
                      </a:lnTo>
                      <a:lnTo>
                        <a:pt x="0" y="269"/>
                      </a:lnTo>
                      <a:lnTo>
                        <a:pt x="9" y="331"/>
                      </a:lnTo>
                      <a:lnTo>
                        <a:pt x="37" y="388"/>
                      </a:lnTo>
                      <a:lnTo>
                        <a:pt x="80" y="438"/>
                      </a:lnTo>
                      <a:lnTo>
                        <a:pt x="137" y="481"/>
                      </a:lnTo>
                      <a:lnTo>
                        <a:pt x="205" y="513"/>
                      </a:lnTo>
                      <a:lnTo>
                        <a:pt x="282" y="533"/>
                      </a:lnTo>
                      <a:lnTo>
                        <a:pt x="367" y="540"/>
                      </a:lnTo>
                      <a:lnTo>
                        <a:pt x="451" y="533"/>
                      </a:lnTo>
                      <a:lnTo>
                        <a:pt x="528" y="513"/>
                      </a:lnTo>
                      <a:lnTo>
                        <a:pt x="596" y="481"/>
                      </a:lnTo>
                      <a:lnTo>
                        <a:pt x="653" y="438"/>
                      </a:lnTo>
                      <a:lnTo>
                        <a:pt x="697" y="388"/>
                      </a:lnTo>
                      <a:lnTo>
                        <a:pt x="724" y="331"/>
                      </a:lnTo>
                      <a:lnTo>
                        <a:pt x="734" y="269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7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85" name="任意多边形 703"/>
                <p:cNvSpPr/>
                <p:nvPr/>
              </p:nvSpPr>
              <p:spPr>
                <a:xfrm>
                  <a:off x="5528" y="10283"/>
                  <a:ext cx="735" cy="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38">
                      <a:moveTo>
                        <a:pt x="734" y="268"/>
                      </a:moveTo>
                      <a:lnTo>
                        <a:pt x="724" y="207"/>
                      </a:lnTo>
                      <a:lnTo>
                        <a:pt x="697" y="150"/>
                      </a:lnTo>
                      <a:lnTo>
                        <a:pt x="653" y="100"/>
                      </a:lnTo>
                      <a:lnTo>
                        <a:pt x="596" y="59"/>
                      </a:lnTo>
                      <a:lnTo>
                        <a:pt x="528" y="27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7"/>
                      </a:lnTo>
                      <a:lnTo>
                        <a:pt x="137" y="59"/>
                      </a:lnTo>
                      <a:lnTo>
                        <a:pt x="80" y="100"/>
                      </a:lnTo>
                      <a:lnTo>
                        <a:pt x="37" y="150"/>
                      </a:lnTo>
                      <a:lnTo>
                        <a:pt x="9" y="207"/>
                      </a:lnTo>
                      <a:lnTo>
                        <a:pt x="0" y="268"/>
                      </a:lnTo>
                      <a:lnTo>
                        <a:pt x="9" y="329"/>
                      </a:lnTo>
                      <a:lnTo>
                        <a:pt x="37" y="386"/>
                      </a:lnTo>
                      <a:lnTo>
                        <a:pt x="80" y="436"/>
                      </a:lnTo>
                      <a:lnTo>
                        <a:pt x="137" y="477"/>
                      </a:lnTo>
                      <a:lnTo>
                        <a:pt x="205" y="510"/>
                      </a:lnTo>
                      <a:lnTo>
                        <a:pt x="282" y="530"/>
                      </a:lnTo>
                      <a:lnTo>
                        <a:pt x="367" y="537"/>
                      </a:lnTo>
                      <a:lnTo>
                        <a:pt x="451" y="530"/>
                      </a:lnTo>
                      <a:lnTo>
                        <a:pt x="528" y="510"/>
                      </a:lnTo>
                      <a:lnTo>
                        <a:pt x="596" y="477"/>
                      </a:lnTo>
                      <a:lnTo>
                        <a:pt x="653" y="436"/>
                      </a:lnTo>
                      <a:lnTo>
                        <a:pt x="697" y="386"/>
                      </a:lnTo>
                      <a:lnTo>
                        <a:pt x="724" y="329"/>
                      </a:lnTo>
                      <a:lnTo>
                        <a:pt x="734" y="268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7086" name="文本框 705"/>
                <p:cNvSpPr txBox="1"/>
                <p:nvPr/>
              </p:nvSpPr>
              <p:spPr>
                <a:xfrm>
                  <a:off x="5689" y="9212"/>
                  <a:ext cx="426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OUT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87087" name="文本框 706"/>
                <p:cNvSpPr txBox="1"/>
                <p:nvPr/>
              </p:nvSpPr>
              <p:spPr>
                <a:xfrm>
                  <a:off x="5776" y="10453"/>
                  <a:ext cx="247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87088" name="任意多边形 387087"/>
              <p:cNvSpPr/>
              <p:nvPr/>
            </p:nvSpPr>
            <p:spPr>
              <a:xfrm>
                <a:off x="3849" y="1439"/>
                <a:ext cx="520" cy="341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7089" name="任意多边形 387088"/>
              <p:cNvSpPr/>
              <p:nvPr/>
            </p:nvSpPr>
            <p:spPr>
              <a:xfrm rot="10800000">
                <a:off x="3877" y="3286"/>
                <a:ext cx="519" cy="342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7090" name="任意多边形 387089"/>
            <p:cNvSpPr/>
            <p:nvPr/>
          </p:nvSpPr>
          <p:spPr>
            <a:xfrm>
              <a:off x="4163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091" name="任意多边形 387090"/>
            <p:cNvSpPr/>
            <p:nvPr/>
          </p:nvSpPr>
          <p:spPr>
            <a:xfrm rot="10800000">
              <a:off x="3816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7092" name="直接连接符 387091"/>
          <p:cNvSpPr/>
          <p:nvPr/>
        </p:nvSpPr>
        <p:spPr>
          <a:xfrm flipV="1">
            <a:off x="7667625" y="3141663"/>
            <a:ext cx="217488" cy="35877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3" name="文本框 387092"/>
          <p:cNvSpPr txBox="1"/>
          <p:nvPr/>
        </p:nvSpPr>
        <p:spPr>
          <a:xfrm>
            <a:off x="7308850" y="2636838"/>
            <a:ext cx="1727200" cy="3968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单词计数 </a:t>
            </a:r>
            <a:r>
              <a:rPr lang="en-US" altLang="zh-CN" sz="2000">
                <a:latin typeface="Cambria" panose="02040503050406030204" pitchFamily="18" charset="0"/>
              </a:rPr>
              <a:t>+1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87095" name="直接连接符 387094"/>
          <p:cNvSpPr/>
          <p:nvPr/>
        </p:nvSpPr>
        <p:spPr>
          <a:xfrm>
            <a:off x="3132138" y="2420938"/>
            <a:ext cx="1871662" cy="11525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87098" name="直接连接符 387097"/>
          <p:cNvSpPr/>
          <p:nvPr/>
        </p:nvSpPr>
        <p:spPr>
          <a:xfrm flipV="1">
            <a:off x="3132138" y="4149725"/>
            <a:ext cx="3816350" cy="15113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8098" name="文本占位符 388097"/>
          <p:cNvSpPr>
            <a:spLocks noGrp="1"/>
          </p:cNvSpPr>
          <p:nvPr>
            <p:ph type="body" idx="1"/>
          </p:nvPr>
        </p:nvSpPr>
        <p:spPr>
          <a:xfrm>
            <a:off x="468313" y="549275"/>
            <a:ext cx="8207375" cy="58324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folHlink"/>
                </a:solidFill>
              </a:rPr>
              <a:t>iostream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folHlink"/>
                </a:solidFill>
              </a:rPr>
              <a:t>fstream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using namespace std;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 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const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OUT = 0, IN = 1;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, cnt = 0, status = OUT;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ifstream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infile("plain.txt</a:t>
            </a:r>
            <a:r>
              <a:rPr lang="en-US" altLang="zh-CN" sz="2400">
                <a:solidFill>
                  <a:schemeClr val="folHlink"/>
                </a:solidFill>
              </a:rPr>
              <a:t>");  </a:t>
            </a:r>
            <a:r>
              <a:rPr lang="en-US" altLang="zh-CN" sz="2000">
                <a:solidFill>
                  <a:schemeClr val="folHlink"/>
                </a:solidFill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</a:rPr>
              <a:t>定义文件输入流并关联到文件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if (</a:t>
            </a:r>
            <a:r>
              <a:rPr lang="en-US" altLang="zh-CN" sz="2400" dirty="0" err="1">
                <a:solidFill>
                  <a:schemeClr val="folHlink"/>
                </a:solidFill>
              </a:rPr>
              <a:t>infile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"Reading from file: 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else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"ERROR: can't open input file."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exit(1);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22" name="文本占位符 3891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</a:t>
            </a:r>
            <a:r>
              <a:rPr lang="en-US" altLang="zh-CN" sz="2400" u="sng">
                <a:solidFill>
                  <a:schemeClr val="hlink"/>
                </a:solidFill>
              </a:rPr>
              <a:t>while ((</a:t>
            </a:r>
            <a:r>
              <a:rPr lang="en-US" altLang="zh-CN" sz="2400" u="sng" dirty="0" err="1">
                <a:solidFill>
                  <a:schemeClr val="hlink"/>
                </a:solidFill>
              </a:rPr>
              <a:t>ch</a:t>
            </a:r>
            <a:r>
              <a:rPr lang="en-US" altLang="zh-CN" sz="2400" u="sng">
                <a:solidFill>
                  <a:schemeClr val="hlink"/>
                </a:solidFill>
              </a:rPr>
              <a:t> = </a:t>
            </a:r>
            <a:r>
              <a:rPr lang="en-US" altLang="zh-CN" sz="2400" u="sng" dirty="0" err="1">
                <a:solidFill>
                  <a:schemeClr val="hlink"/>
                </a:solidFill>
              </a:rPr>
              <a:t>infile.get</a:t>
            </a:r>
            <a:r>
              <a:rPr lang="en-US" altLang="zh-CN" sz="2400" u="sng">
                <a:solidFill>
                  <a:schemeClr val="hlink"/>
                </a:solidFill>
              </a:rPr>
              <a:t>()) != EOF)</a:t>
            </a:r>
            <a:r>
              <a:rPr lang="en-US" altLang="zh-CN" sz="2400">
                <a:solidFill>
                  <a:schemeClr val="folHlink"/>
                </a:solidFill>
              </a:rPr>
              <a:t> {  </a:t>
            </a:r>
            <a:r>
              <a:rPr lang="en-US" altLang="zh-CN" sz="2000">
                <a:solidFill>
                  <a:schemeClr val="folHlink"/>
                </a:solidFill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</a:rPr>
              <a:t>从文件输入流中读取字符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cout.put(ch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>
                <a:solidFill>
                  <a:schemeClr val="accent2"/>
                </a:solidFill>
              </a:rPr>
              <a:t>if (!</a:t>
            </a:r>
            <a:r>
              <a:rPr lang="en-US" altLang="zh-CN" sz="2400" dirty="0" err="1">
                <a:solidFill>
                  <a:schemeClr val="accent2"/>
                </a:solidFill>
              </a:rPr>
              <a:t>isalnum(ch</a:t>
            </a:r>
            <a:r>
              <a:rPr lang="en-US" altLang="zh-CN" sz="2400">
                <a:solidFill>
                  <a:schemeClr val="accent2"/>
                </a:solidFill>
              </a:rPr>
              <a:t>)) //</a:t>
            </a:r>
            <a:r>
              <a:rPr lang="en-US" altLang="zh-CN" sz="2400" dirty="0" err="1">
                <a:solidFill>
                  <a:schemeClr val="accent2"/>
                </a:solidFill>
              </a:rPr>
              <a:t>ch</a:t>
            </a:r>
            <a:r>
              <a:rPr lang="zh-CN" altLang="en-US" sz="2400" dirty="0">
                <a:solidFill>
                  <a:schemeClr val="accent2"/>
                </a:solidFill>
              </a:rPr>
              <a:t>是分隔符（不是字母或数字字符）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  </a:t>
            </a:r>
            <a:r>
              <a:rPr lang="en-US" altLang="zh-CN" sz="2400">
                <a:solidFill>
                  <a:schemeClr val="accent2"/>
                </a:solidFill>
              </a:rPr>
              <a:t>status = OUT;</a:t>
            </a:r>
            <a:endParaRPr lang="en-US" altLang="zh-CN" sz="240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else </a:t>
            </a:r>
            <a:r>
              <a:rPr lang="en-US" altLang="zh-CN" sz="2400">
                <a:solidFill>
                  <a:schemeClr val="hlink"/>
                </a:solidFill>
              </a:rPr>
              <a:t>if (status == OUT) {</a:t>
            </a:r>
            <a:r>
              <a:rPr lang="en-US" altLang="zh-CN" sz="2000">
                <a:solidFill>
                  <a:schemeClr val="hlink"/>
                </a:solidFill>
              </a:rPr>
              <a:t>// </a:t>
            </a:r>
            <a:r>
              <a:rPr lang="en-US" altLang="zh-CN" sz="2000" dirty="0" err="1">
                <a:solidFill>
                  <a:schemeClr val="hlink"/>
                </a:solidFill>
              </a:rPr>
              <a:t>ch</a:t>
            </a:r>
            <a:r>
              <a:rPr lang="zh-CN" altLang="en-US" sz="2000" dirty="0">
                <a:solidFill>
                  <a:schemeClr val="hlink"/>
                </a:solidFill>
              </a:rPr>
              <a:t>不是分隔符且当前状态为</a:t>
            </a:r>
            <a:r>
              <a:rPr lang="en-US" altLang="zh-CN" sz="2000">
                <a:solidFill>
                  <a:schemeClr val="hlink"/>
                </a:solidFill>
              </a:rPr>
              <a:t>OUT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status = IN;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++cnt;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"\</a:t>
            </a:r>
            <a:r>
              <a:rPr lang="en-US" altLang="zh-CN" sz="2400" dirty="0" err="1">
                <a:solidFill>
                  <a:schemeClr val="folHlink"/>
                </a:solidFill>
              </a:rPr>
              <a:t>ntotal</a:t>
            </a:r>
            <a:r>
              <a:rPr lang="en-US" altLang="zh-CN" sz="2400">
                <a:solidFill>
                  <a:schemeClr val="folHlink"/>
                </a:solidFill>
              </a:rPr>
              <a:t> words: " &lt;&lt; cnt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89123" name="矩形 389122"/>
          <p:cNvSpPr/>
          <p:nvPr/>
        </p:nvSpPr>
        <p:spPr>
          <a:xfrm>
            <a:off x="611188" y="260350"/>
            <a:ext cx="3171825" cy="538163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buFontTx/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while (</a:t>
            </a:r>
            <a:r>
              <a:rPr lang="zh-CN" altLang="en-US" u="sng" dirty="0">
                <a:solidFill>
                  <a:schemeClr val="folHlink"/>
                </a:solidFill>
                <a:latin typeface="Cambria" panose="02040503050406030204" pitchFamily="18" charset="0"/>
              </a:rPr>
              <a:t>文件未结束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)</a:t>
            </a:r>
            <a:endParaRPr lang="zh-CN" altLang="en-US" dirty="0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389124" name="上下箭头 389123"/>
          <p:cNvSpPr/>
          <p:nvPr/>
        </p:nvSpPr>
        <p:spPr>
          <a:xfrm>
            <a:off x="1763713" y="836613"/>
            <a:ext cx="287337" cy="215900"/>
          </a:xfrm>
          <a:prstGeom prst="upDownArrow">
            <a:avLst>
              <a:gd name="adj1" fmla="val 50000"/>
              <a:gd name="adj2" fmla="val 200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5" name="矩形 389124"/>
          <p:cNvSpPr/>
          <p:nvPr/>
        </p:nvSpPr>
        <p:spPr>
          <a:xfrm>
            <a:off x="900113" y="1916113"/>
            <a:ext cx="8243887" cy="252095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26" name="文本框 389125"/>
          <p:cNvSpPr txBox="1"/>
          <p:nvPr/>
        </p:nvSpPr>
        <p:spPr>
          <a:xfrm>
            <a:off x="4787900" y="3716338"/>
            <a:ext cx="3024188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稍作简化的自动机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grpSp>
        <p:nvGrpSpPr>
          <p:cNvPr id="389127" name="组合 389126"/>
          <p:cNvGrpSpPr/>
          <p:nvPr/>
        </p:nvGrpSpPr>
        <p:grpSpPr>
          <a:xfrm>
            <a:off x="8027988" y="2205038"/>
            <a:ext cx="976312" cy="2160587"/>
            <a:chOff x="3816" y="1439"/>
            <a:chExt cx="615" cy="2189"/>
          </a:xfrm>
        </p:grpSpPr>
        <p:grpSp>
          <p:nvGrpSpPr>
            <p:cNvPr id="389128" name="组合 389127"/>
            <p:cNvGrpSpPr/>
            <p:nvPr/>
          </p:nvGrpSpPr>
          <p:grpSpPr>
            <a:xfrm>
              <a:off x="3816" y="1439"/>
              <a:ext cx="615" cy="2189"/>
              <a:chOff x="3816" y="1439"/>
              <a:chExt cx="615" cy="2189"/>
            </a:xfrm>
          </p:grpSpPr>
          <p:grpSp>
            <p:nvGrpSpPr>
              <p:cNvPr id="389129" name="组合 389128"/>
              <p:cNvGrpSpPr/>
              <p:nvPr/>
            </p:nvGrpSpPr>
            <p:grpSpPr>
              <a:xfrm>
                <a:off x="3816" y="1746"/>
                <a:ext cx="615" cy="1581"/>
                <a:chOff x="5518" y="9039"/>
                <a:chExt cx="745" cy="1781"/>
              </a:xfrm>
            </p:grpSpPr>
            <p:sp>
              <p:nvSpPr>
                <p:cNvPr id="389130" name="任意多边形 701"/>
                <p:cNvSpPr/>
                <p:nvPr/>
              </p:nvSpPr>
              <p:spPr>
                <a:xfrm>
                  <a:off x="5518" y="9039"/>
                  <a:ext cx="735" cy="5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40">
                      <a:moveTo>
                        <a:pt x="734" y="269"/>
                      </a:moveTo>
                      <a:lnTo>
                        <a:pt x="724" y="207"/>
                      </a:lnTo>
                      <a:lnTo>
                        <a:pt x="697" y="151"/>
                      </a:lnTo>
                      <a:lnTo>
                        <a:pt x="653" y="101"/>
                      </a:lnTo>
                      <a:lnTo>
                        <a:pt x="596" y="59"/>
                      </a:lnTo>
                      <a:lnTo>
                        <a:pt x="528" y="28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8"/>
                      </a:lnTo>
                      <a:lnTo>
                        <a:pt x="137" y="59"/>
                      </a:lnTo>
                      <a:lnTo>
                        <a:pt x="80" y="101"/>
                      </a:lnTo>
                      <a:lnTo>
                        <a:pt x="37" y="151"/>
                      </a:lnTo>
                      <a:lnTo>
                        <a:pt x="9" y="207"/>
                      </a:lnTo>
                      <a:lnTo>
                        <a:pt x="0" y="269"/>
                      </a:lnTo>
                      <a:lnTo>
                        <a:pt x="9" y="331"/>
                      </a:lnTo>
                      <a:lnTo>
                        <a:pt x="37" y="388"/>
                      </a:lnTo>
                      <a:lnTo>
                        <a:pt x="80" y="438"/>
                      </a:lnTo>
                      <a:lnTo>
                        <a:pt x="137" y="481"/>
                      </a:lnTo>
                      <a:lnTo>
                        <a:pt x="205" y="513"/>
                      </a:lnTo>
                      <a:lnTo>
                        <a:pt x="282" y="533"/>
                      </a:lnTo>
                      <a:lnTo>
                        <a:pt x="367" y="540"/>
                      </a:lnTo>
                      <a:lnTo>
                        <a:pt x="451" y="533"/>
                      </a:lnTo>
                      <a:lnTo>
                        <a:pt x="528" y="513"/>
                      </a:lnTo>
                      <a:lnTo>
                        <a:pt x="596" y="481"/>
                      </a:lnTo>
                      <a:lnTo>
                        <a:pt x="653" y="438"/>
                      </a:lnTo>
                      <a:lnTo>
                        <a:pt x="697" y="388"/>
                      </a:lnTo>
                      <a:lnTo>
                        <a:pt x="724" y="331"/>
                      </a:lnTo>
                      <a:lnTo>
                        <a:pt x="734" y="269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7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131" name="任意多边形 703"/>
                <p:cNvSpPr/>
                <p:nvPr/>
              </p:nvSpPr>
              <p:spPr>
                <a:xfrm>
                  <a:off x="5528" y="10283"/>
                  <a:ext cx="735" cy="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38">
                      <a:moveTo>
                        <a:pt x="734" y="268"/>
                      </a:moveTo>
                      <a:lnTo>
                        <a:pt x="724" y="207"/>
                      </a:lnTo>
                      <a:lnTo>
                        <a:pt x="697" y="150"/>
                      </a:lnTo>
                      <a:lnTo>
                        <a:pt x="653" y="100"/>
                      </a:lnTo>
                      <a:lnTo>
                        <a:pt x="596" y="59"/>
                      </a:lnTo>
                      <a:lnTo>
                        <a:pt x="528" y="27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7"/>
                      </a:lnTo>
                      <a:lnTo>
                        <a:pt x="137" y="59"/>
                      </a:lnTo>
                      <a:lnTo>
                        <a:pt x="80" y="100"/>
                      </a:lnTo>
                      <a:lnTo>
                        <a:pt x="37" y="150"/>
                      </a:lnTo>
                      <a:lnTo>
                        <a:pt x="9" y="207"/>
                      </a:lnTo>
                      <a:lnTo>
                        <a:pt x="0" y="268"/>
                      </a:lnTo>
                      <a:lnTo>
                        <a:pt x="9" y="329"/>
                      </a:lnTo>
                      <a:lnTo>
                        <a:pt x="37" y="386"/>
                      </a:lnTo>
                      <a:lnTo>
                        <a:pt x="80" y="436"/>
                      </a:lnTo>
                      <a:lnTo>
                        <a:pt x="137" y="477"/>
                      </a:lnTo>
                      <a:lnTo>
                        <a:pt x="205" y="510"/>
                      </a:lnTo>
                      <a:lnTo>
                        <a:pt x="282" y="530"/>
                      </a:lnTo>
                      <a:lnTo>
                        <a:pt x="367" y="537"/>
                      </a:lnTo>
                      <a:lnTo>
                        <a:pt x="451" y="530"/>
                      </a:lnTo>
                      <a:lnTo>
                        <a:pt x="528" y="510"/>
                      </a:lnTo>
                      <a:lnTo>
                        <a:pt x="596" y="477"/>
                      </a:lnTo>
                      <a:lnTo>
                        <a:pt x="653" y="436"/>
                      </a:lnTo>
                      <a:lnTo>
                        <a:pt x="697" y="386"/>
                      </a:lnTo>
                      <a:lnTo>
                        <a:pt x="724" y="329"/>
                      </a:lnTo>
                      <a:lnTo>
                        <a:pt x="734" y="268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9132" name="文本框 705"/>
                <p:cNvSpPr txBox="1"/>
                <p:nvPr/>
              </p:nvSpPr>
              <p:spPr>
                <a:xfrm>
                  <a:off x="5689" y="9212"/>
                  <a:ext cx="426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OUT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89133" name="文本框 706"/>
                <p:cNvSpPr txBox="1"/>
                <p:nvPr/>
              </p:nvSpPr>
              <p:spPr>
                <a:xfrm>
                  <a:off x="5776" y="10453"/>
                  <a:ext cx="247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89134" name="任意多边形 389133"/>
              <p:cNvSpPr/>
              <p:nvPr/>
            </p:nvSpPr>
            <p:spPr>
              <a:xfrm>
                <a:off x="3849" y="1439"/>
                <a:ext cx="520" cy="341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135" name="任意多边形 389134"/>
              <p:cNvSpPr/>
              <p:nvPr/>
            </p:nvSpPr>
            <p:spPr>
              <a:xfrm rot="10800000">
                <a:off x="3877" y="3286"/>
                <a:ext cx="519" cy="342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89136" name="任意多边形 389135"/>
            <p:cNvSpPr/>
            <p:nvPr/>
          </p:nvSpPr>
          <p:spPr>
            <a:xfrm>
              <a:off x="4163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7" name="任意多边形 389136"/>
            <p:cNvSpPr/>
            <p:nvPr/>
          </p:nvSpPr>
          <p:spPr>
            <a:xfrm rot="10800000">
              <a:off x="3816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138" name="直接连接符 389137"/>
          <p:cNvSpPr/>
          <p:nvPr/>
        </p:nvSpPr>
        <p:spPr>
          <a:xfrm>
            <a:off x="6516688" y="2420938"/>
            <a:ext cx="1511300" cy="2159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89139" name="直接连接符 389138"/>
          <p:cNvSpPr/>
          <p:nvPr/>
        </p:nvSpPr>
        <p:spPr>
          <a:xfrm flipV="1">
            <a:off x="3132138" y="3284538"/>
            <a:ext cx="5761037" cy="73025"/>
          </a:xfrm>
          <a:prstGeom prst="line">
            <a:avLst/>
          </a:prstGeom>
          <a:ln w="19050" cap="flat" cmpd="sng">
            <a:solidFill>
              <a:schemeClr val="hlink"/>
            </a:solidFill>
            <a:prstDash val="sysDot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0146" name="文本占位符 390145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5905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这一自动机模型的另一种实现方式：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= ‘ ’, cnt = 0;	</a:t>
            </a:r>
            <a:r>
              <a:rPr lang="en-US" altLang="zh-CN" sz="1800">
                <a:solidFill>
                  <a:schemeClr val="folHlink"/>
                </a:solidFill>
              </a:rPr>
              <a:t>//</a:t>
            </a:r>
            <a:r>
              <a:rPr lang="zh-CN" altLang="en-US" sz="1800" dirty="0"/>
              <a:t>给 </a:t>
            </a:r>
            <a:r>
              <a:rPr lang="en-US" altLang="zh-CN" sz="1800" dirty="0" err="1"/>
              <a:t>ch</a:t>
            </a:r>
            <a:r>
              <a:rPr lang="en-US" altLang="zh-CN" sz="1800"/>
              <a:t> </a:t>
            </a:r>
            <a:r>
              <a:rPr lang="zh-CN" altLang="en-US" sz="1800" dirty="0"/>
              <a:t>赋初值空格，保证循环正常开始</a:t>
            </a:r>
            <a:endParaRPr lang="zh-CN" altLang="en-US" sz="1800" dirty="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while (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!= EOF)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accent2"/>
                </a:solidFill>
              </a:rPr>
              <a:t>        while ((</a:t>
            </a:r>
            <a:r>
              <a:rPr lang="en-US" altLang="zh-CN" sz="2400" dirty="0" err="1">
                <a:solidFill>
                  <a:schemeClr val="accent2"/>
                </a:solidFill>
              </a:rPr>
              <a:t>ch</a:t>
            </a:r>
            <a:r>
              <a:rPr lang="en-US" altLang="zh-CN" sz="2400">
                <a:solidFill>
                  <a:schemeClr val="accent2"/>
                </a:solidFill>
              </a:rPr>
              <a:t> = </a:t>
            </a:r>
            <a:r>
              <a:rPr lang="en-US" altLang="zh-CN" sz="2400" dirty="0" err="1">
                <a:solidFill>
                  <a:schemeClr val="accent2"/>
                </a:solidFill>
              </a:rPr>
              <a:t>infile.get</a:t>
            </a:r>
            <a:r>
              <a:rPr lang="en-US" altLang="zh-CN" sz="2400">
                <a:solidFill>
                  <a:schemeClr val="accent2"/>
                </a:solidFill>
              </a:rPr>
              <a:t>()) != EOF &amp;&amp; !</a:t>
            </a:r>
            <a:r>
              <a:rPr lang="en-US" altLang="zh-CN" sz="2400" dirty="0" err="1">
                <a:solidFill>
                  <a:schemeClr val="accent2"/>
                </a:solidFill>
              </a:rPr>
              <a:t>isalnum(ch</a:t>
            </a:r>
            <a:r>
              <a:rPr lang="en-US" altLang="zh-CN" sz="2400">
                <a:solidFill>
                  <a:schemeClr val="accent2"/>
                </a:solidFill>
              </a:rPr>
              <a:t>)) </a:t>
            </a:r>
            <a:endParaRPr lang="en-US" altLang="zh-CN" sz="240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sz="2000">
                <a:solidFill>
                  <a:schemeClr val="accent2"/>
                </a:solidFill>
              </a:rPr>
              <a:t>            //</a:t>
            </a:r>
            <a:r>
              <a:rPr lang="zh-CN" altLang="en-US" sz="2000" dirty="0">
                <a:solidFill>
                  <a:schemeClr val="accent2"/>
                </a:solidFill>
              </a:rPr>
              <a:t>从文件中读取字符，当</a:t>
            </a:r>
            <a:r>
              <a:rPr lang="en-US" altLang="zh-CN" sz="2000" dirty="0">
                <a:solidFill>
                  <a:schemeClr val="accent2"/>
                </a:solidFill>
              </a:rPr>
              <a:t> </a:t>
            </a:r>
            <a:r>
              <a:rPr lang="en-US" altLang="zh-CN" sz="2000" dirty="0" err="1">
                <a:solidFill>
                  <a:schemeClr val="accent2"/>
                </a:solidFill>
              </a:rPr>
              <a:t>ch </a:t>
            </a:r>
            <a:r>
              <a:rPr lang="zh-CN" altLang="en-US" sz="2000" dirty="0">
                <a:solidFill>
                  <a:schemeClr val="accent2"/>
                </a:solidFill>
              </a:rPr>
              <a:t>是分隔字符时重复读取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            </a:t>
            </a:r>
            <a:r>
              <a:rPr lang="en-US" altLang="zh-CN" sz="2400">
                <a:solidFill>
                  <a:schemeClr val="accent2"/>
                </a:solidFill>
              </a:rPr>
              <a:t>;    //</a:t>
            </a:r>
            <a:r>
              <a:rPr lang="zh-CN" altLang="en-US" sz="2400" dirty="0">
                <a:solidFill>
                  <a:schemeClr val="accent2"/>
                </a:solidFill>
              </a:rPr>
              <a:t>空循环体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    </a:t>
            </a:r>
            <a:r>
              <a:rPr lang="en-US" altLang="zh-CN" sz="2400">
                <a:solidFill>
                  <a:schemeClr val="folHlink"/>
                </a:solidFill>
              </a:rPr>
              <a:t>if (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== EOF) break;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>
                <a:solidFill>
                  <a:schemeClr val="hlink"/>
                </a:solidFill>
              </a:rPr>
              <a:t>++cnt;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buNone/>
            </a:pPr>
            <a:r>
              <a:rPr lang="en-US" altLang="zh-CN" sz="2400"/>
              <a:t>        while (</a:t>
            </a:r>
            <a:r>
              <a:rPr lang="en-US" altLang="zh-CN" sz="2400">
                <a:solidFill>
                  <a:schemeClr val="accent2"/>
                </a:solidFill>
              </a:rPr>
              <a:t>(</a:t>
            </a:r>
            <a:r>
              <a:rPr lang="en-US" altLang="zh-CN" sz="2400" dirty="0" err="1">
                <a:solidFill>
                  <a:schemeClr val="accent2"/>
                </a:solidFill>
              </a:rPr>
              <a:t>ch </a:t>
            </a:r>
            <a:r>
              <a:rPr lang="en-US" altLang="zh-CN" sz="2400">
                <a:solidFill>
                  <a:schemeClr val="accent2"/>
                </a:solidFill>
              </a:rPr>
              <a:t>= </a:t>
            </a:r>
            <a:r>
              <a:rPr lang="en-US" altLang="zh-CN" sz="2400" dirty="0" err="1">
                <a:solidFill>
                  <a:schemeClr val="accent2"/>
                </a:solidFill>
              </a:rPr>
              <a:t>getchar</a:t>
            </a:r>
            <a:r>
              <a:rPr lang="en-US" altLang="zh-CN" sz="2400">
                <a:solidFill>
                  <a:schemeClr val="accent2"/>
                </a:solidFill>
              </a:rPr>
              <a:t>()) != EOF</a:t>
            </a:r>
            <a:r>
              <a:rPr lang="en-US" altLang="zh-CN" sz="2400"/>
              <a:t> &amp;&amp; </a:t>
            </a:r>
            <a:r>
              <a:rPr lang="en-US" altLang="zh-CN" sz="2400" dirty="0" err="1">
                <a:solidFill>
                  <a:schemeClr val="accent2"/>
                </a:solidFill>
              </a:rPr>
              <a:t>isalnum(ch</a:t>
            </a:r>
            <a:r>
              <a:rPr lang="en-US" altLang="zh-CN" sz="2400">
                <a:solidFill>
                  <a:schemeClr val="accent2"/>
                </a:solidFill>
              </a:rPr>
              <a:t>)</a:t>
            </a:r>
            <a:r>
              <a:rPr lang="en-US" altLang="zh-CN" sz="2400"/>
              <a:t>) 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000"/>
              <a:t>            //</a:t>
            </a:r>
            <a:r>
              <a:rPr lang="zh-CN" altLang="en-US" sz="2000" dirty="0"/>
              <a:t>从文件中读取字符，当</a:t>
            </a:r>
            <a:r>
              <a:rPr lang="en-US" altLang="zh-CN" sz="2000" dirty="0" err="1"/>
              <a:t>ch</a:t>
            </a:r>
            <a:r>
              <a:rPr lang="zh-CN" altLang="en-US" sz="2000" dirty="0"/>
              <a:t>是字母或数字字符重复读取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400" dirty="0"/>
              <a:t>            </a:t>
            </a:r>
            <a:r>
              <a:rPr lang="en-US" altLang="zh-CN" sz="2400"/>
              <a:t>;    //</a:t>
            </a:r>
            <a:r>
              <a:rPr lang="zh-CN" altLang="en-US" sz="2400" dirty="0"/>
              <a:t>空循环体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390147" name="组合 390146"/>
          <p:cNvGrpSpPr/>
          <p:nvPr/>
        </p:nvGrpSpPr>
        <p:grpSpPr>
          <a:xfrm>
            <a:off x="7596188" y="2349500"/>
            <a:ext cx="976312" cy="2160588"/>
            <a:chOff x="3816" y="1439"/>
            <a:chExt cx="615" cy="2189"/>
          </a:xfrm>
        </p:grpSpPr>
        <p:grpSp>
          <p:nvGrpSpPr>
            <p:cNvPr id="390148" name="组合 390147"/>
            <p:cNvGrpSpPr/>
            <p:nvPr/>
          </p:nvGrpSpPr>
          <p:grpSpPr>
            <a:xfrm>
              <a:off x="3816" y="1439"/>
              <a:ext cx="615" cy="2189"/>
              <a:chOff x="3816" y="1439"/>
              <a:chExt cx="615" cy="2189"/>
            </a:xfrm>
          </p:grpSpPr>
          <p:grpSp>
            <p:nvGrpSpPr>
              <p:cNvPr id="390149" name="组合 390148"/>
              <p:cNvGrpSpPr/>
              <p:nvPr/>
            </p:nvGrpSpPr>
            <p:grpSpPr>
              <a:xfrm>
                <a:off x="3816" y="1746"/>
                <a:ext cx="615" cy="1581"/>
                <a:chOff x="5518" y="9039"/>
                <a:chExt cx="745" cy="1781"/>
              </a:xfrm>
            </p:grpSpPr>
            <p:sp>
              <p:nvSpPr>
                <p:cNvPr id="390150" name="任意多边形 701"/>
                <p:cNvSpPr/>
                <p:nvPr/>
              </p:nvSpPr>
              <p:spPr>
                <a:xfrm>
                  <a:off x="5518" y="9039"/>
                  <a:ext cx="735" cy="54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40">
                      <a:moveTo>
                        <a:pt x="734" y="269"/>
                      </a:moveTo>
                      <a:lnTo>
                        <a:pt x="724" y="207"/>
                      </a:lnTo>
                      <a:lnTo>
                        <a:pt x="697" y="151"/>
                      </a:lnTo>
                      <a:lnTo>
                        <a:pt x="653" y="101"/>
                      </a:lnTo>
                      <a:lnTo>
                        <a:pt x="596" y="59"/>
                      </a:lnTo>
                      <a:lnTo>
                        <a:pt x="528" y="28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8"/>
                      </a:lnTo>
                      <a:lnTo>
                        <a:pt x="137" y="59"/>
                      </a:lnTo>
                      <a:lnTo>
                        <a:pt x="80" y="101"/>
                      </a:lnTo>
                      <a:lnTo>
                        <a:pt x="37" y="151"/>
                      </a:lnTo>
                      <a:lnTo>
                        <a:pt x="9" y="207"/>
                      </a:lnTo>
                      <a:lnTo>
                        <a:pt x="0" y="269"/>
                      </a:lnTo>
                      <a:lnTo>
                        <a:pt x="9" y="331"/>
                      </a:lnTo>
                      <a:lnTo>
                        <a:pt x="37" y="388"/>
                      </a:lnTo>
                      <a:lnTo>
                        <a:pt x="80" y="438"/>
                      </a:lnTo>
                      <a:lnTo>
                        <a:pt x="137" y="481"/>
                      </a:lnTo>
                      <a:lnTo>
                        <a:pt x="205" y="513"/>
                      </a:lnTo>
                      <a:lnTo>
                        <a:pt x="282" y="533"/>
                      </a:lnTo>
                      <a:lnTo>
                        <a:pt x="367" y="540"/>
                      </a:lnTo>
                      <a:lnTo>
                        <a:pt x="451" y="533"/>
                      </a:lnTo>
                      <a:lnTo>
                        <a:pt x="528" y="513"/>
                      </a:lnTo>
                      <a:lnTo>
                        <a:pt x="596" y="481"/>
                      </a:lnTo>
                      <a:lnTo>
                        <a:pt x="653" y="438"/>
                      </a:lnTo>
                      <a:lnTo>
                        <a:pt x="697" y="388"/>
                      </a:lnTo>
                      <a:lnTo>
                        <a:pt x="724" y="331"/>
                      </a:lnTo>
                      <a:lnTo>
                        <a:pt x="734" y="269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7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1" name="任意多边形 703"/>
                <p:cNvSpPr/>
                <p:nvPr/>
              </p:nvSpPr>
              <p:spPr>
                <a:xfrm>
                  <a:off x="5528" y="10283"/>
                  <a:ext cx="735" cy="5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35" h="538">
                      <a:moveTo>
                        <a:pt x="734" y="268"/>
                      </a:moveTo>
                      <a:lnTo>
                        <a:pt x="724" y="207"/>
                      </a:lnTo>
                      <a:lnTo>
                        <a:pt x="697" y="150"/>
                      </a:lnTo>
                      <a:lnTo>
                        <a:pt x="653" y="100"/>
                      </a:lnTo>
                      <a:lnTo>
                        <a:pt x="596" y="59"/>
                      </a:lnTo>
                      <a:lnTo>
                        <a:pt x="528" y="27"/>
                      </a:lnTo>
                      <a:lnTo>
                        <a:pt x="451" y="7"/>
                      </a:lnTo>
                      <a:lnTo>
                        <a:pt x="367" y="0"/>
                      </a:lnTo>
                      <a:lnTo>
                        <a:pt x="282" y="7"/>
                      </a:lnTo>
                      <a:lnTo>
                        <a:pt x="205" y="27"/>
                      </a:lnTo>
                      <a:lnTo>
                        <a:pt x="137" y="59"/>
                      </a:lnTo>
                      <a:lnTo>
                        <a:pt x="80" y="100"/>
                      </a:lnTo>
                      <a:lnTo>
                        <a:pt x="37" y="150"/>
                      </a:lnTo>
                      <a:lnTo>
                        <a:pt x="9" y="207"/>
                      </a:lnTo>
                      <a:lnTo>
                        <a:pt x="0" y="268"/>
                      </a:lnTo>
                      <a:lnTo>
                        <a:pt x="9" y="329"/>
                      </a:lnTo>
                      <a:lnTo>
                        <a:pt x="37" y="386"/>
                      </a:lnTo>
                      <a:lnTo>
                        <a:pt x="80" y="436"/>
                      </a:lnTo>
                      <a:lnTo>
                        <a:pt x="137" y="477"/>
                      </a:lnTo>
                      <a:lnTo>
                        <a:pt x="205" y="510"/>
                      </a:lnTo>
                      <a:lnTo>
                        <a:pt x="282" y="530"/>
                      </a:lnTo>
                      <a:lnTo>
                        <a:pt x="367" y="537"/>
                      </a:lnTo>
                      <a:lnTo>
                        <a:pt x="451" y="530"/>
                      </a:lnTo>
                      <a:lnTo>
                        <a:pt x="528" y="510"/>
                      </a:lnTo>
                      <a:lnTo>
                        <a:pt x="596" y="477"/>
                      </a:lnTo>
                      <a:lnTo>
                        <a:pt x="653" y="436"/>
                      </a:lnTo>
                      <a:lnTo>
                        <a:pt x="697" y="386"/>
                      </a:lnTo>
                      <a:lnTo>
                        <a:pt x="724" y="329"/>
                      </a:lnTo>
                      <a:lnTo>
                        <a:pt x="734" y="268"/>
                      </a:lnTo>
                      <a:close/>
                    </a:path>
                  </a:pathLst>
                </a:custGeom>
                <a:solidFill>
                  <a:srgbClr val="FFCC00"/>
                </a:solidFill>
                <a:ln w="1554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0152" name="文本框 705"/>
                <p:cNvSpPr txBox="1"/>
                <p:nvPr/>
              </p:nvSpPr>
              <p:spPr>
                <a:xfrm>
                  <a:off x="5689" y="9212"/>
                  <a:ext cx="426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ctr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OUT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390153" name="文本框 706"/>
                <p:cNvSpPr txBox="1"/>
                <p:nvPr/>
              </p:nvSpPr>
              <p:spPr>
                <a:xfrm>
                  <a:off x="5776" y="10453"/>
                  <a:ext cx="247" cy="1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lstStyle/>
                <a:p>
                  <a:pPr algn="just">
                    <a:lnSpc>
                      <a:spcPct val="79000"/>
                    </a:lnSpc>
                    <a:buFontTx/>
                  </a:pPr>
                  <a:r>
                    <a:rPr lang="en-US" altLang="zh-CN" sz="2000" b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</a:t>
                  </a:r>
                  <a:endParaRPr lang="en-US" altLang="zh-CN" sz="2000">
                    <a:latin typeface="Cambria" panose="02040503050406030204" pitchFamily="18" charset="0"/>
                  </a:endParaRPr>
                </a:p>
              </p:txBody>
            </p:sp>
          </p:grpSp>
          <p:sp>
            <p:nvSpPr>
              <p:cNvPr id="390154" name="任意多边形 390153"/>
              <p:cNvSpPr/>
              <p:nvPr/>
            </p:nvSpPr>
            <p:spPr>
              <a:xfrm>
                <a:off x="3849" y="1439"/>
                <a:ext cx="520" cy="341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0155" name="任意多边形 390154"/>
              <p:cNvSpPr/>
              <p:nvPr/>
            </p:nvSpPr>
            <p:spPr>
              <a:xfrm rot="10800000">
                <a:off x="3877" y="3286"/>
                <a:ext cx="519" cy="342"/>
              </a:xfrm>
              <a:custGeom>
                <a:avLst/>
                <a:gdLst>
                  <a:gd name="txL" fmla="*/ 0 w 43200"/>
                  <a:gd name="txT" fmla="*/ 0 h 36918"/>
                  <a:gd name="txR" fmla="*/ 43200 w 43200"/>
                  <a:gd name="txB" fmla="*/ 36918 h 36918"/>
                </a:gdLst>
                <a:ahLst/>
                <a:cxnLst>
                  <a:cxn ang="90">
                    <a:pos x="5152" y="35600"/>
                  </a:cxn>
                  <a:cxn ang="90">
                    <a:pos x="36829" y="36917"/>
                  </a:cxn>
                  <a:cxn ang="90">
                    <a:pos x="21600" y="21600"/>
                  </a:cxn>
                </a:cxnLst>
                <a:rect l="txL" t="txT" r="txR" b="txB"/>
                <a:pathLst>
                  <a:path w="43200" h="36918" fill="none">
                    <a:moveTo>
                      <a:pt x="5152" y="35600"/>
                    </a:moveTo>
                    <a:arcTo wR="21600" hR="21600" stAng="-13224201" swAng="15934104"/>
                  </a:path>
                  <a:path w="43200" h="36918" stroke="0">
                    <a:moveTo>
                      <a:pt x="5152" y="35600"/>
                    </a:moveTo>
                    <a:arcTo wR="21600" hR="21600" stAng="-13224201" swAng="15934104"/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0156" name="任意多边形 390155"/>
            <p:cNvSpPr/>
            <p:nvPr/>
          </p:nvSpPr>
          <p:spPr>
            <a:xfrm>
              <a:off x="4163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7" name="任意多边形 390156"/>
            <p:cNvSpPr/>
            <p:nvPr/>
          </p:nvSpPr>
          <p:spPr>
            <a:xfrm rot="10800000">
              <a:off x="3816" y="2126"/>
              <a:ext cx="260" cy="778"/>
            </a:xfrm>
            <a:custGeom>
              <a:avLst/>
              <a:gdLst>
                <a:gd name="txL" fmla="*/ 0 w 21600"/>
                <a:gd name="txT" fmla="*/ 0 h 29849"/>
                <a:gd name="txR" fmla="*/ 21600 w 21600"/>
                <a:gd name="txB" fmla="*/ 29849 h 29849"/>
              </a:gdLst>
              <a:ahLst/>
              <a:cxnLst>
                <a:cxn ang="270">
                  <a:pos x="15981" y="0"/>
                </a:cxn>
                <a:cxn ang="90">
                  <a:pos x="15229" y="29848"/>
                </a:cxn>
                <a:cxn ang="180">
                  <a:pos x="0" y="14531"/>
                </a:cxn>
              </a:cxnLst>
              <a:rect l="txL" t="txT" r="txR" b="txB"/>
              <a:pathLst>
                <a:path w="21600" h="29849" fill="none">
                  <a:moveTo>
                    <a:pt x="15981" y="0"/>
                  </a:moveTo>
                  <a:arcTo wR="21600" hR="21600" stAng="-2536753" swAng="5246657"/>
                </a:path>
                <a:path w="21600" h="29849" stroke="0">
                  <a:moveTo>
                    <a:pt x="15981" y="0"/>
                  </a:moveTo>
                  <a:arcTo wR="21600" hR="21600" stAng="-2536753" swAng="5246657"/>
                  <a:lnTo>
                    <a:pt x="0" y="14531"/>
                  </a:lnTo>
                  <a:close/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158" name="直接连接符 390157"/>
          <p:cNvSpPr/>
          <p:nvPr/>
        </p:nvSpPr>
        <p:spPr>
          <a:xfrm flipV="1">
            <a:off x="2627313" y="3500438"/>
            <a:ext cx="5832475" cy="360362"/>
          </a:xfrm>
          <a:prstGeom prst="line">
            <a:avLst/>
          </a:prstGeom>
          <a:ln w="19050" cap="flat" cmpd="sng">
            <a:solidFill>
              <a:schemeClr val="hlink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90159" name="直接连接符 390158"/>
          <p:cNvSpPr/>
          <p:nvPr/>
        </p:nvSpPr>
        <p:spPr>
          <a:xfrm flipV="1">
            <a:off x="7380288" y="4508500"/>
            <a:ext cx="431800" cy="288925"/>
          </a:xfrm>
          <a:prstGeom prst="line">
            <a:avLst/>
          </a:prstGeom>
          <a:ln w="19050" cap="flat" cmpd="sng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90160" name="直接连接符 390159"/>
          <p:cNvSpPr/>
          <p:nvPr/>
        </p:nvSpPr>
        <p:spPr>
          <a:xfrm flipV="1">
            <a:off x="6877050" y="2565400"/>
            <a:ext cx="719138" cy="2159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390161" name="直接连接符 390160"/>
          <p:cNvSpPr/>
          <p:nvPr/>
        </p:nvSpPr>
        <p:spPr>
          <a:xfrm>
            <a:off x="6877050" y="2781300"/>
            <a:ext cx="719138" cy="3603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dash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1170" name="文本占位符 391169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5689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这个例子中所使用的分析方法和描述方法都很重要。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自动机</a:t>
            </a:r>
            <a:r>
              <a:rPr lang="zh-CN" altLang="en-US" sz="2400" dirty="0"/>
              <a:t>是一类抽象计算模型，这里讨论的是最简单的</a:t>
            </a:r>
            <a:r>
              <a:rPr lang="zh-CN" altLang="en-US" sz="2400" b="1" dirty="0">
                <a:solidFill>
                  <a:schemeClr val="hlink"/>
                </a:solidFill>
              </a:rPr>
              <a:t>有限状态自动机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自动机理论</a:t>
            </a:r>
            <a:r>
              <a:rPr lang="zh-CN" altLang="en-US" sz="2400" dirty="0"/>
              <a:t>是计算机科学的一个重要领域，既有理论价值也有实用价值。人们在计算机应用和程序设计实践中还提出了许多模型。这些模型一方面能作为工具，应用于实践，作为分析问题和描述问题的工具。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sz="2400" dirty="0"/>
              <a:t>另外，许多模型还有深刻的理论价值，能帮助我们进一步认识计算过程、程序、程序设计的规律性。在对计算机领域知识的进一步学习中，希望读者能有意识地关注这些模型和理论的作用及其重要性。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2" name="Text Box 2"/>
          <p:cNvSpPr txBox="1"/>
          <p:nvPr/>
        </p:nvSpPr>
        <p:spPr>
          <a:xfrm>
            <a:off x="457200" y="1052513"/>
            <a:ext cx="8291513" cy="19288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4-1】</a:t>
            </a:r>
            <a:r>
              <a:rPr lang="zh-CN" altLang="en-US" dirty="0">
                <a:latin typeface="Times New Roman" panose="02020603050405020304" pitchFamily="18" charset="0"/>
              </a:rPr>
              <a:t>写程序，打印输出 </a:t>
            </a:r>
            <a:r>
              <a:rPr lang="en-US" altLang="zh-CN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>
                <a:latin typeface="Times New Roman" panose="02020603050405020304" pitchFamily="18" charset="0"/>
              </a:rPr>
              <a:t>200 </a:t>
            </a:r>
            <a:r>
              <a:rPr lang="zh-CN" altLang="en-US" dirty="0">
                <a:latin typeface="Times New Roman" panose="02020603050405020304" pitchFamily="18" charset="0"/>
              </a:rPr>
              <a:t>之间的所有完全平方数，即那些是另一个数的平方的数。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通过分析可以发现，这样一个简单问题也有许多不同解法。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533400" y="5734050"/>
            <a:ext cx="86106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没有直接判断手段，需要写一段程序填充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5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100000"/>
            </a:schemeClr>
          </a:solidFill>
        </p:spPr>
        <p:txBody>
          <a:bodyPr vert="horz" wrap="square" lIns="91440" tIns="45720" rIns="91440" bIns="45720" anchor="ctr"/>
          <a:lstStyle/>
          <a:p>
            <a:pPr algn="l"/>
            <a:r>
              <a:rPr lang="en-US" altLang="zh-CN" dirty="0"/>
              <a:t>4.1.1 </a:t>
            </a:r>
            <a:r>
              <a:rPr lang="zh-CN" altLang="en-US" dirty="0"/>
              <a:t>生成与检查</a:t>
            </a:r>
            <a:endParaRPr lang="zh-CN" altLang="en-US" dirty="0"/>
          </a:p>
        </p:txBody>
      </p:sp>
      <p:sp>
        <p:nvSpPr>
          <p:cNvPr id="2" name="Text Box 2"/>
          <p:cNvSpPr txBox="1"/>
          <p:nvPr/>
        </p:nvSpPr>
        <p:spPr>
          <a:xfrm>
            <a:off x="539750" y="3357563"/>
            <a:ext cx="8291513" cy="21859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方法一</a:t>
            </a:r>
            <a:r>
              <a:rPr lang="zh-CN" altLang="en-US" dirty="0">
                <a:latin typeface="Times New Roman" panose="02020603050405020304" pitchFamily="18" charset="0"/>
              </a:rPr>
              <a:t>：逐个检查，遇平方数打印。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重复做，每次检查一个数。循环框架：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for (n = 1; n &lt;= 200; n++) 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algn="just">
              <a:spcBef>
                <a:spcPct val="30000"/>
              </a:spcBef>
            </a:pP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    if (</a:t>
            </a:r>
            <a:r>
              <a:rPr lang="en-US" altLang="zh-CN" u="sng">
                <a:solidFill>
                  <a:schemeClr val="hlink"/>
                </a:solidFill>
                <a:latin typeface="Cambria" panose="02040503050406030204" pitchFamily="18" charset="0"/>
              </a:rPr>
              <a:t>n </a:t>
            </a:r>
            <a:r>
              <a:rPr lang="zh-CN" altLang="en-US" u="sng" dirty="0">
                <a:solidFill>
                  <a:schemeClr val="hlink"/>
                </a:solidFill>
                <a:latin typeface="Cambria" panose="02040503050406030204" pitchFamily="18" charset="0"/>
              </a:rPr>
              <a:t>是完全平方数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dirty="0">
                <a:solidFill>
                  <a:schemeClr val="folHlink"/>
                </a:solidFill>
                <a:latin typeface="Cambria" panose="02040503050406030204" pitchFamily="18" charset="0"/>
              </a:rPr>
              <a:t>打印 </a:t>
            </a:r>
            <a:r>
              <a:rPr lang="en-US" altLang="zh-CN">
                <a:solidFill>
                  <a:schemeClr val="folHlink"/>
                </a:solidFill>
                <a:latin typeface="Cambria" panose="02040503050406030204" pitchFamily="18" charset="0"/>
              </a:rPr>
              <a:t>n;</a:t>
            </a:r>
            <a:endParaRPr lang="en-US" altLang="zh-CN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14345" name="直接连接符 14344"/>
          <p:cNvSpPr/>
          <p:nvPr/>
        </p:nvSpPr>
        <p:spPr>
          <a:xfrm>
            <a:off x="250825" y="3213100"/>
            <a:ext cx="85693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47" name="下箭头 14346"/>
          <p:cNvSpPr/>
          <p:nvPr/>
        </p:nvSpPr>
        <p:spPr>
          <a:xfrm>
            <a:off x="2268538" y="5518150"/>
            <a:ext cx="358775" cy="215900"/>
          </a:xfrm>
          <a:prstGeom prst="downArrow">
            <a:avLst>
              <a:gd name="adj1" fmla="val 50000"/>
              <a:gd name="adj2" fmla="val 25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2" grpId="0"/>
      <p:bldP spid="1434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2194" name="文本占位符 392193"/>
          <p:cNvSpPr>
            <a:spLocks noGrp="1"/>
          </p:cNvSpPr>
          <p:nvPr>
            <p:ph type="body" idx="1"/>
          </p:nvPr>
        </p:nvSpPr>
        <p:spPr>
          <a:xfrm>
            <a:off x="468313" y="765175"/>
            <a:ext cx="8207375" cy="5688013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本书前三章中特别强调了“源程序中只能在字符串和注释中使用汉字”，而且本章所介绍的字符相关函数和本节的这个单词计数程序</a:t>
            </a:r>
            <a:r>
              <a:rPr lang="zh-CN" altLang="en-US" sz="2400" dirty="0">
                <a:solidFill>
                  <a:schemeClr val="accent2"/>
                </a:solidFill>
              </a:rPr>
              <a:t>都只处理英文字符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chemeClr val="accent2"/>
                </a:solidFill>
              </a:rPr>
              <a:t>没有涉及到</a:t>
            </a:r>
            <a:r>
              <a:rPr lang="zh-CN" altLang="en-US" sz="2400" dirty="0">
                <a:solidFill>
                  <a:schemeClr val="hlink"/>
                </a:solidFill>
              </a:rPr>
              <a:t>中文字符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sz="2400" dirty="0"/>
              <a:t>原因在于，对中文字符的处理有诸多复杂之处。</a:t>
            </a:r>
            <a:endParaRPr lang="zh-CN" altLang="en-US" sz="2400" dirty="0"/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dirty="0"/>
              <a:t>中文字符是</a:t>
            </a:r>
            <a:r>
              <a:rPr lang="zh-CN" altLang="en-US" sz="2400" dirty="0">
                <a:solidFill>
                  <a:schemeClr val="hlink"/>
                </a:solidFill>
              </a:rPr>
              <a:t>双字节字符</a:t>
            </a:r>
            <a:r>
              <a:rPr lang="zh-CN" altLang="en-US" sz="2400" dirty="0"/>
              <a:t>（每个字符用两个字节存储表示），用</a:t>
            </a:r>
            <a:r>
              <a:rPr lang="en-US" altLang="zh-CN" sz="2400" dirty="0"/>
              <a:t> </a:t>
            </a:r>
            <a:r>
              <a:rPr lang="en-US" altLang="zh-CN" sz="2400"/>
              <a:t>char </a:t>
            </a:r>
            <a:r>
              <a:rPr lang="zh-CN" altLang="en-US" sz="2400" dirty="0"/>
              <a:t>类型来处理并不完善。</a:t>
            </a:r>
            <a:endParaRPr lang="zh-CN" altLang="en-US" sz="2400" dirty="0"/>
          </a:p>
          <a:p>
            <a:pPr marL="457200" indent="-457200">
              <a:spcBef>
                <a:spcPct val="50000"/>
              </a:spcBef>
              <a:buAutoNum type="arabicPeriod"/>
            </a:pPr>
            <a:r>
              <a:rPr lang="zh-CN" altLang="en-US" sz="2400" dirty="0"/>
              <a:t>中文是方块字，</a:t>
            </a:r>
            <a:r>
              <a:rPr lang="zh-CN" altLang="en-US" sz="2400" dirty="0">
                <a:solidFill>
                  <a:schemeClr val="accent2"/>
                </a:solidFill>
              </a:rPr>
              <a:t>字词之间并不使用空格作为分隔符</a:t>
            </a:r>
            <a:r>
              <a:rPr lang="zh-CN" altLang="en-US" sz="2400" dirty="0"/>
              <a:t>，因此对中文进行分词远比英文要复杂。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1715" name="文本占位符 371714"/>
          <p:cNvSpPr>
            <a:spLocks noGrp="1"/>
          </p:cNvSpPr>
          <p:nvPr>
            <p:ph type="body" idx="1"/>
          </p:nvPr>
        </p:nvSpPr>
        <p:spPr>
          <a:xfrm>
            <a:off x="468630" y="322580"/>
            <a:ext cx="8207375" cy="605917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2"/>
                </a:solidFill>
              </a:rPr>
              <a:t>*</a:t>
            </a:r>
            <a:r>
              <a:rPr lang="zh-CN" altLang="en-US" sz="2400" dirty="0">
                <a:solidFill>
                  <a:schemeClr val="accent2"/>
                </a:solidFill>
              </a:rPr>
              <a:t>编程练习 </a:t>
            </a:r>
            <a:r>
              <a:rPr lang="en-US" altLang="zh-CN" sz="2400">
                <a:solidFill>
                  <a:schemeClr val="accent2"/>
                </a:solidFill>
              </a:rPr>
              <a:t>4-14</a:t>
            </a:r>
            <a:r>
              <a:rPr lang="en-US" altLang="zh-CN" sz="2400"/>
              <a:t>: </a:t>
            </a:r>
            <a:r>
              <a:rPr lang="zh-CN" altLang="en-US" sz="2400" dirty="0"/>
              <a:t>现有一个含有注释的源程序文件“</a:t>
            </a:r>
            <a:r>
              <a:rPr lang="en-US" altLang="zh-CN" sz="2400" err="1"/>
              <a:t>test.cpp</a:t>
            </a:r>
            <a:r>
              <a:rPr lang="en-US" altLang="zh-CN" sz="2400"/>
              <a:t>”</a:t>
            </a:r>
            <a:r>
              <a:rPr lang="zh-CN" altLang="en-US" sz="2400" dirty="0"/>
              <a:t>，其主函数如下：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    //test program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"Hello, world!" &lt;&lt;</a:t>
            </a:r>
            <a:r>
              <a:rPr lang="en-US" altLang="zh-CN" sz="240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    /* output */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en-US" altLang="zh-CN" sz="2400">
                <a:solidFill>
                  <a:schemeClr val="hlink"/>
                </a:solidFill>
              </a:rPr>
              <a:t>// He said:\"this is not a comment.\" \n</a:t>
            </a:r>
            <a:r>
              <a:rPr lang="en-US" altLang="zh-CN" sz="2400">
                <a:solidFill>
                  <a:schemeClr val="folHlink"/>
                </a:solidFill>
              </a:rPr>
              <a:t>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en-US" altLang="zh-CN" sz="2400">
                <a:solidFill>
                  <a:schemeClr val="hlink"/>
                </a:solidFill>
              </a:rPr>
              <a:t>/* \"You are right!\" */ \n</a:t>
            </a:r>
            <a:r>
              <a:rPr lang="en-US" altLang="zh-CN" sz="2400">
                <a:solidFill>
                  <a:schemeClr val="folHlink"/>
                </a:solidFill>
              </a:rPr>
              <a:t>" &lt;&lt; '</a:t>
            </a:r>
            <a:r>
              <a:rPr lang="en-US" altLang="zh-CN" sz="2400" b="1">
                <a:solidFill>
                  <a:schemeClr val="hlink"/>
                </a:solidFill>
              </a:rPr>
              <a:t>\\</a:t>
            </a:r>
            <a:r>
              <a:rPr lang="en-US" altLang="zh-CN" sz="2400">
                <a:solidFill>
                  <a:schemeClr val="folHlink"/>
                </a:solidFill>
              </a:rPr>
              <a:t>' &lt;&lt; '</a:t>
            </a:r>
            <a:r>
              <a:rPr lang="en-US" altLang="zh-CN" sz="2400" b="1">
                <a:solidFill>
                  <a:schemeClr val="hlink"/>
                </a:solidFill>
              </a:rPr>
              <a:t>\'</a:t>
            </a:r>
            <a:r>
              <a:rPr lang="en-US" altLang="zh-CN" sz="2400">
                <a:solidFill>
                  <a:schemeClr val="folHlink"/>
                </a:solidFill>
              </a:rPr>
              <a:t>';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写一个程序读入该源程序文件，删除该源程序中的注释，并输出保存为“testout.cpp”。（提示：1、不仅要考虑“/*”、“*/”和“//”构成的注释，而且要考虑不要误判含有仿如注释的字符串或字符。2、分析问题，可以发现文件中可以划分出四种状态：普通源代码、块注释、行注释和字符串；3、画出状态转换图；4、编程实现状态转换时，注意有多处需要用连续的两个字符进行判断。）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2739" name="文本占位符 3727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/>
              <a:t>C/C++</a:t>
            </a:r>
            <a:r>
              <a:rPr lang="zh-CN" altLang="en-US" sz="2400" dirty="0"/>
              <a:t>源程序中的注释分为两种：行注释（以 </a:t>
            </a:r>
            <a:r>
              <a:rPr lang="en-US" altLang="zh-CN" sz="2400"/>
              <a:t>// </a:t>
            </a:r>
            <a:r>
              <a:rPr lang="zh-CN" altLang="en-US" sz="2400" dirty="0"/>
              <a:t>开始到行末）和块注释两种。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需要注意防止对字符串和字符发生误判。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分析：以有限状态自动机模型来解答此题。分析可知，题目中可以分解出</a:t>
            </a:r>
            <a:r>
              <a:rPr lang="zh-CN" altLang="en-US" sz="2400" dirty="0">
                <a:solidFill>
                  <a:schemeClr val="accent2"/>
                </a:solidFill>
              </a:rPr>
              <a:t>四</a:t>
            </a:r>
            <a:r>
              <a:rPr lang="zh-CN" altLang="en-US" sz="2400" dirty="0"/>
              <a:t>种状态：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普通源代码、行注释、块注释、字符串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相应的状态转换路径也可以写出来（文字太多，略）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3762" name="文本框 373761"/>
          <p:cNvSpPr txBox="1"/>
          <p:nvPr/>
        </p:nvSpPr>
        <p:spPr>
          <a:xfrm>
            <a:off x="3132138" y="2708275"/>
            <a:ext cx="22320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73763" name="椭圆 373762"/>
          <p:cNvSpPr/>
          <p:nvPr/>
        </p:nvSpPr>
        <p:spPr>
          <a:xfrm>
            <a:off x="2843213" y="2781300"/>
            <a:ext cx="2717800" cy="1319213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普通源代码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err="1">
                <a:latin typeface="Cambria" panose="02040503050406030204" pitchFamily="18" charset="0"/>
              </a:rPr>
              <a:t>SouRCe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64" name="椭圆 373763"/>
          <p:cNvSpPr/>
          <p:nvPr/>
        </p:nvSpPr>
        <p:spPr>
          <a:xfrm>
            <a:off x="1235075" y="777875"/>
            <a:ext cx="2622550" cy="11461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块注释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sz="2000">
                <a:latin typeface="Cambria" panose="02040503050406030204" pitchFamily="18" charset="0"/>
              </a:rPr>
              <a:t>Block Comment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73765" name="椭圆 373764"/>
          <p:cNvSpPr/>
          <p:nvPr/>
        </p:nvSpPr>
        <p:spPr>
          <a:xfrm>
            <a:off x="5602288" y="692150"/>
            <a:ext cx="2435225" cy="11461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行注释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sz="2000">
                <a:latin typeface="Cambria" panose="02040503050406030204" pitchFamily="18" charset="0"/>
              </a:rPr>
              <a:t>Line Comment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73766" name="椭圆 373765"/>
          <p:cNvSpPr/>
          <p:nvPr/>
        </p:nvSpPr>
        <p:spPr>
          <a:xfrm>
            <a:off x="1187450" y="4652963"/>
            <a:ext cx="1731963" cy="1319212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字符串</a:t>
            </a:r>
            <a:br>
              <a:rPr lang="zh-CN" altLang="en-US" dirty="0">
                <a:latin typeface="Cambria" panose="02040503050406030204" pitchFamily="18" charset="0"/>
              </a:rPr>
            </a:br>
            <a:r>
              <a:rPr lang="en-US" altLang="zh-CN" err="1">
                <a:latin typeface="Cambria" panose="02040503050406030204" pitchFamily="18" charset="0"/>
              </a:rPr>
              <a:t>STRing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68" name="直接连接符 373767"/>
          <p:cNvSpPr/>
          <p:nvPr/>
        </p:nvSpPr>
        <p:spPr>
          <a:xfrm flipH="1" flipV="1">
            <a:off x="2771775" y="1916113"/>
            <a:ext cx="576263" cy="1008062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69" name="直接连接符 373768"/>
          <p:cNvSpPr/>
          <p:nvPr/>
        </p:nvSpPr>
        <p:spPr>
          <a:xfrm>
            <a:off x="3276600" y="1844675"/>
            <a:ext cx="574675" cy="9366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0" name="文本框 373769"/>
          <p:cNvSpPr txBox="1"/>
          <p:nvPr/>
        </p:nvSpPr>
        <p:spPr>
          <a:xfrm>
            <a:off x="2051050" y="21336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/*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71" name="文本框 373770"/>
          <p:cNvSpPr txBox="1"/>
          <p:nvPr/>
        </p:nvSpPr>
        <p:spPr>
          <a:xfrm>
            <a:off x="3635375" y="1916113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*/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72" name="直接连接符 373771"/>
          <p:cNvSpPr/>
          <p:nvPr/>
        </p:nvSpPr>
        <p:spPr>
          <a:xfrm flipV="1">
            <a:off x="5003800" y="1700213"/>
            <a:ext cx="1081088" cy="11525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3" name="直接连接符 373772"/>
          <p:cNvSpPr/>
          <p:nvPr/>
        </p:nvSpPr>
        <p:spPr>
          <a:xfrm flipH="1">
            <a:off x="5364163" y="1844675"/>
            <a:ext cx="936625" cy="10795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4" name="文本框 373773"/>
          <p:cNvSpPr txBox="1"/>
          <p:nvPr/>
        </p:nvSpPr>
        <p:spPr>
          <a:xfrm>
            <a:off x="5003800" y="1773238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//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75" name="文本框 373774"/>
          <p:cNvSpPr txBox="1"/>
          <p:nvPr/>
        </p:nvSpPr>
        <p:spPr>
          <a:xfrm>
            <a:off x="5867400" y="2276475"/>
            <a:ext cx="2017713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dirty="0">
                <a:solidFill>
                  <a:schemeClr val="hlink"/>
                </a:solidFill>
                <a:latin typeface="Cambria" panose="02040503050406030204" pitchFamily="18" charset="0"/>
              </a:rPr>
              <a:t>回车换行符</a:t>
            </a:r>
            <a:endParaRPr lang="zh-CN" altLang="en-US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76" name="直接连接符 373775"/>
          <p:cNvSpPr/>
          <p:nvPr/>
        </p:nvSpPr>
        <p:spPr>
          <a:xfrm flipH="1">
            <a:off x="2339975" y="3933825"/>
            <a:ext cx="719138" cy="79057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79" name="直接连接符 373778"/>
          <p:cNvSpPr/>
          <p:nvPr/>
        </p:nvSpPr>
        <p:spPr>
          <a:xfrm flipV="1">
            <a:off x="2700338" y="4076700"/>
            <a:ext cx="647700" cy="720725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3780" name="文本框 373779"/>
          <p:cNvSpPr txBox="1"/>
          <p:nvPr/>
        </p:nvSpPr>
        <p:spPr>
          <a:xfrm>
            <a:off x="2195513" y="3933825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3781" name="文本框 373780"/>
          <p:cNvSpPr txBox="1"/>
          <p:nvPr/>
        </p:nvSpPr>
        <p:spPr>
          <a:xfrm>
            <a:off x="3276600" y="4221163"/>
            <a:ext cx="433388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"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3782" name="文本框 373781"/>
          <p:cNvSpPr txBox="1"/>
          <p:nvPr/>
        </p:nvSpPr>
        <p:spPr>
          <a:xfrm>
            <a:off x="2916238" y="4581525"/>
            <a:ext cx="1511300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3787" name="矩形 373786"/>
          <p:cNvSpPr/>
          <p:nvPr/>
        </p:nvSpPr>
        <p:spPr>
          <a:xfrm>
            <a:off x="2301875" y="5876925"/>
            <a:ext cx="6373813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注意，多处需要根据连续的两个字符来判断！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73789" name="文本框 373788"/>
          <p:cNvSpPr txBox="1"/>
          <p:nvPr/>
        </p:nvSpPr>
        <p:spPr>
          <a:xfrm>
            <a:off x="4932045" y="4758690"/>
            <a:ext cx="4234180" cy="460375"/>
          </a:xfrm>
          <a:prstGeom prst="rect">
            <a:avLst/>
          </a:prstGeom>
          <a:noFill/>
          <a:ln w="19050">
            <a:noFill/>
          </a:ln>
        </p:spPr>
        <p:txBody>
          <a:bodyPr wrap="square"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 </a:t>
            </a:r>
            <a:r>
              <a:rPr lang="en-US" altLang="zh-CN" sz="2400">
                <a:latin typeface="Cambria" panose="02040503050406030204" pitchFamily="18" charset="0"/>
              </a:rPr>
              <a:t>单个字符 </a:t>
            </a:r>
            <a:r>
              <a:rPr lang="en-US" altLang="zh-CN" sz="2400">
                <a:sym typeface="+mn-ea"/>
              </a:rPr>
              <a:t>'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\"</a:t>
            </a:r>
            <a:r>
              <a:rPr lang="en-US" altLang="zh-CN" sz="2400">
                <a:sym typeface="+mn-ea"/>
              </a:rPr>
              <a:t>' </a:t>
            </a:r>
            <a:r>
              <a:rPr lang="en-US" altLang="zh-CN" sz="2400">
                <a:latin typeface="Cambria" panose="02040503050406030204" pitchFamily="18" charset="0"/>
              </a:rPr>
              <a:t>不需要额外处理</a:t>
            </a:r>
            <a:endParaRPr lang="zh-CN" altLang="zh-CN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5811" name="文本占位符 375810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main() {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enum</a:t>
            </a:r>
            <a:r>
              <a:rPr lang="en-US" altLang="zh-CN" sz="2000">
                <a:solidFill>
                  <a:schemeClr val="folHlink"/>
                </a:solidFill>
              </a:rPr>
              <a:t> { </a:t>
            </a:r>
            <a:r>
              <a:rPr lang="en-US" altLang="zh-CN" sz="2000">
                <a:solidFill>
                  <a:schemeClr val="hlink"/>
                </a:solidFill>
              </a:rPr>
              <a:t>SRC </a:t>
            </a:r>
            <a:r>
              <a:rPr lang="en-US" altLang="zh-CN" sz="2000">
                <a:solidFill>
                  <a:schemeClr val="folHlink"/>
                </a:solidFill>
              </a:rPr>
              <a:t>= 0, </a:t>
            </a:r>
            <a:r>
              <a:rPr lang="en-US" altLang="zh-CN" sz="2000">
                <a:solidFill>
                  <a:schemeClr val="hlink"/>
                </a:solidFill>
              </a:rPr>
              <a:t>BC </a:t>
            </a:r>
            <a:r>
              <a:rPr lang="en-US" altLang="zh-CN" sz="2000">
                <a:solidFill>
                  <a:schemeClr val="folHlink"/>
                </a:solidFill>
              </a:rPr>
              <a:t>= 1, </a:t>
            </a:r>
            <a:r>
              <a:rPr lang="en-US" altLang="zh-CN" sz="2000">
                <a:solidFill>
                  <a:schemeClr val="hlink"/>
                </a:solidFill>
              </a:rPr>
              <a:t>LC </a:t>
            </a:r>
            <a:r>
              <a:rPr lang="en-US" altLang="zh-CN" sz="2000">
                <a:solidFill>
                  <a:schemeClr val="folHlink"/>
                </a:solidFill>
              </a:rPr>
              <a:t>= 2, </a:t>
            </a:r>
            <a:r>
              <a:rPr lang="en-US" altLang="zh-CN" sz="2000">
                <a:solidFill>
                  <a:schemeClr val="hlink"/>
                </a:solidFill>
              </a:rPr>
              <a:t>STR </a:t>
            </a:r>
            <a:r>
              <a:rPr lang="en-US" altLang="zh-CN" sz="2000">
                <a:solidFill>
                  <a:schemeClr val="folHlink"/>
                </a:solidFill>
              </a:rPr>
              <a:t>= 3}; 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//</a:t>
            </a:r>
            <a:r>
              <a:rPr lang="en-US" altLang="zh-CN" sz="2000" err="1">
                <a:solidFill>
                  <a:schemeClr val="folHlink"/>
                </a:solidFill>
              </a:rPr>
              <a:t>SouRCe</a:t>
            </a:r>
            <a:r>
              <a:rPr lang="en-US" altLang="zh-CN" sz="2000">
                <a:solidFill>
                  <a:schemeClr val="folHlink"/>
                </a:solidFill>
              </a:rPr>
              <a:t>, Block Comment , Line Comment, </a:t>
            </a:r>
            <a:r>
              <a:rPr lang="en-US" altLang="zh-CN" sz="2000" err="1">
                <a:solidFill>
                  <a:schemeClr val="folHlink"/>
                </a:solidFill>
              </a:rPr>
              <a:t>STRing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SRC; //</a:t>
            </a:r>
            <a:r>
              <a:rPr lang="en-US" altLang="zh-CN" sz="2000" err="1">
                <a:solidFill>
                  <a:schemeClr val="folHlink"/>
                </a:solidFill>
              </a:rPr>
              <a:t>STatus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ch1, ch2;	//</a:t>
            </a:r>
            <a:r>
              <a:rPr lang="zh-CN" altLang="en-US" sz="2000" dirty="0">
                <a:solidFill>
                  <a:schemeClr val="folHlink"/>
                </a:solidFill>
              </a:rPr>
              <a:t>读入的字符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ifstream</a:t>
            </a:r>
            <a:r>
              <a:rPr lang="en-US" altLang="zh-CN" sz="2000">
                <a:solidFill>
                  <a:schemeClr val="folHlink"/>
                </a:solidFill>
              </a:rPr>
              <a:t> </a:t>
            </a:r>
            <a:r>
              <a:rPr lang="en-US" altLang="zh-CN" sz="2000" err="1">
                <a:solidFill>
                  <a:schemeClr val="folHlink"/>
                </a:solidFill>
              </a:rPr>
              <a:t>in("test.cpp</a:t>
            </a:r>
            <a:r>
              <a:rPr lang="en-US" altLang="zh-CN" sz="2000">
                <a:solidFill>
                  <a:schemeClr val="folHlink"/>
                </a:solidFill>
              </a:rPr>
              <a:t>");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ofstream</a:t>
            </a:r>
            <a:r>
              <a:rPr lang="en-US" altLang="zh-CN" sz="2000">
                <a:solidFill>
                  <a:schemeClr val="folHlink"/>
                </a:solidFill>
              </a:rPr>
              <a:t> </a:t>
            </a:r>
            <a:r>
              <a:rPr lang="en-US" altLang="zh-CN" sz="2000" err="1">
                <a:solidFill>
                  <a:schemeClr val="folHlink"/>
                </a:solidFill>
              </a:rPr>
              <a:t>out("testout.cpp</a:t>
            </a:r>
            <a:r>
              <a:rPr lang="en-US" altLang="zh-CN" sz="2000">
                <a:solidFill>
                  <a:schemeClr val="folHlink"/>
                </a:solidFill>
              </a:rPr>
              <a:t>");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ch1 = </a:t>
            </a:r>
            <a:r>
              <a:rPr lang="en-US" altLang="zh-CN" sz="2000" err="1">
                <a:solidFill>
                  <a:schemeClr val="folHlink"/>
                </a:solidFill>
              </a:rPr>
              <a:t>in.get</a:t>
            </a:r>
            <a:r>
              <a:rPr lang="en-US" altLang="zh-CN" sz="2000">
                <a:solidFill>
                  <a:schemeClr val="folHlink"/>
                </a:solidFill>
              </a:rPr>
              <a:t>();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while ((ch2 = </a:t>
            </a:r>
            <a:r>
              <a:rPr lang="en-US" altLang="zh-CN" sz="2000" err="1">
                <a:solidFill>
                  <a:schemeClr val="folHlink"/>
                </a:solidFill>
              </a:rPr>
              <a:t>in.get</a:t>
            </a:r>
            <a:r>
              <a:rPr lang="en-US" altLang="zh-CN" sz="2000">
                <a:solidFill>
                  <a:schemeClr val="folHlink"/>
                </a:solidFill>
              </a:rPr>
              <a:t>()) != EOF) {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==SRC &amp;&amp; ch1=='/' &amp;&amp; ch2=='*')	//</a:t>
            </a:r>
            <a:r>
              <a:rPr lang="zh-CN" altLang="en-US" sz="2000" dirty="0">
                <a:solidFill>
                  <a:schemeClr val="folHlink"/>
                </a:solidFill>
              </a:rPr>
              <a:t>源代码</a:t>
            </a:r>
            <a:r>
              <a:rPr lang="en-US" altLang="zh-CN" sz="2000">
                <a:solidFill>
                  <a:schemeClr val="folHlink"/>
                </a:solidFill>
              </a:rPr>
              <a:t>-&gt;</a:t>
            </a:r>
            <a:r>
              <a:rPr lang="zh-CN" altLang="en-US" sz="2000" dirty="0">
                <a:solidFill>
                  <a:schemeClr val="folHlink"/>
                </a:solidFill>
              </a:rPr>
              <a:t>块注释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BC;	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else 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==BC &amp;&amp; ch1=='*' &amp;&amp; ch2=='/') { //</a:t>
            </a:r>
            <a:r>
              <a:rPr lang="zh-CN" altLang="en-US" sz="2000" dirty="0">
                <a:solidFill>
                  <a:schemeClr val="folHlink"/>
                </a:solidFill>
              </a:rPr>
              <a:t>块注释 </a:t>
            </a:r>
            <a:r>
              <a:rPr lang="en-US" altLang="zh-CN" sz="2000">
                <a:solidFill>
                  <a:schemeClr val="folHlink"/>
                </a:solidFill>
              </a:rPr>
              <a:t>-&gt;</a:t>
            </a:r>
            <a:r>
              <a:rPr lang="zh-CN" altLang="en-US" sz="2000" dirty="0">
                <a:solidFill>
                  <a:schemeClr val="folHlink"/>
                </a:solidFill>
              </a:rPr>
              <a:t>源代码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SRC;</a:t>
            </a:r>
            <a:endParaRPr lang="en-US" altLang="zh-CN" sz="200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en-US" altLang="zh-CN" sz="2000">
                <a:solidFill>
                  <a:schemeClr val="folHlink"/>
                </a:solidFill>
              </a:rPr>
              <a:t>			ch1 = </a:t>
            </a:r>
            <a:r>
              <a:rPr lang="en-US" altLang="zh-CN" sz="2000" err="1">
                <a:solidFill>
                  <a:schemeClr val="folHlink"/>
                </a:solidFill>
              </a:rPr>
              <a:t>in.get</a:t>
            </a:r>
            <a:r>
              <a:rPr lang="en-US" altLang="zh-CN" sz="2000">
                <a:solidFill>
                  <a:schemeClr val="folHlink"/>
                </a:solidFill>
              </a:rPr>
              <a:t>();	//</a:t>
            </a:r>
            <a:r>
              <a:rPr lang="zh-CN" altLang="en-US" sz="2000" dirty="0">
                <a:solidFill>
                  <a:schemeClr val="folHlink"/>
                </a:solidFill>
              </a:rPr>
              <a:t>多读取一个字符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>
                <a:solidFill>
                  <a:schemeClr val="folHlink"/>
                </a:solidFill>
              </a:rPr>
              <a:t>continue;	//</a:t>
            </a:r>
            <a:r>
              <a:rPr lang="zh-CN" altLang="en-US" sz="2000" dirty="0">
                <a:solidFill>
                  <a:schemeClr val="folHlink"/>
                </a:solidFill>
              </a:rPr>
              <a:t>块注释末尾字符不需打印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 defTabSz="914400">
              <a:lnSpc>
                <a:spcPct val="80000"/>
              </a:lnSpc>
              <a:buNone/>
              <a:tabLst>
                <a:tab pos="716280" algn="l"/>
                <a:tab pos="1079500" algn="l"/>
              </a:tabLst>
            </a:pPr>
            <a:r>
              <a:rPr lang="zh-CN" altLang="en-US" sz="2000" dirty="0">
                <a:solidFill>
                  <a:schemeClr val="folHlink"/>
                </a:solidFill>
              </a:rPr>
              <a:t>		</a:t>
            </a:r>
            <a:r>
              <a:rPr lang="en-US" altLang="zh-CN" sz="2000">
                <a:solidFill>
                  <a:schemeClr val="folHlink"/>
                </a:solidFill>
              </a:rPr>
              <a:t>} //else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  <p:sp>
        <p:nvSpPr>
          <p:cNvPr id="375812" name="椭圆 375811"/>
          <p:cNvSpPr/>
          <p:nvPr/>
        </p:nvSpPr>
        <p:spPr>
          <a:xfrm>
            <a:off x="7524750" y="2708275"/>
            <a:ext cx="1047750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SRC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5813" name="椭圆 375812"/>
          <p:cNvSpPr/>
          <p:nvPr/>
        </p:nvSpPr>
        <p:spPr>
          <a:xfrm>
            <a:off x="6732588" y="1700213"/>
            <a:ext cx="793750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BC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5814" name="直接连接符 375813"/>
          <p:cNvSpPr/>
          <p:nvPr/>
        </p:nvSpPr>
        <p:spPr>
          <a:xfrm flipH="1" flipV="1">
            <a:off x="7164388" y="2420938"/>
            <a:ext cx="431800" cy="503237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5815" name="直接连接符 375814"/>
          <p:cNvSpPr/>
          <p:nvPr/>
        </p:nvSpPr>
        <p:spPr>
          <a:xfrm>
            <a:off x="7380288" y="2349500"/>
            <a:ext cx="360362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5816" name="文本框 375815"/>
          <p:cNvSpPr txBox="1"/>
          <p:nvPr/>
        </p:nvSpPr>
        <p:spPr>
          <a:xfrm>
            <a:off x="6804025" y="25654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/*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5817" name="文本框 375816"/>
          <p:cNvSpPr txBox="1"/>
          <p:nvPr/>
        </p:nvSpPr>
        <p:spPr>
          <a:xfrm>
            <a:off x="7524750" y="21336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*/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6835" name="文本占位符 376834"/>
          <p:cNvSpPr>
            <a:spLocks noGrp="1"/>
          </p:cNvSpPr>
          <p:nvPr>
            <p:ph type="body" idx="1"/>
          </p:nvPr>
        </p:nvSpPr>
        <p:spPr>
          <a:xfrm>
            <a:off x="468313" y="188913"/>
            <a:ext cx="8207375" cy="64801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==SRC &amp;&amp; ch1=='/' &amp;&amp; ch2=='/') //</a:t>
            </a:r>
            <a:r>
              <a:rPr lang="zh-CN" altLang="en-US" sz="2000" dirty="0">
                <a:solidFill>
                  <a:schemeClr val="folHlink"/>
                </a:solidFill>
              </a:rPr>
              <a:t>源代码</a:t>
            </a:r>
            <a:r>
              <a:rPr lang="en-US" altLang="zh-CN" sz="2000">
                <a:solidFill>
                  <a:schemeClr val="folHlink"/>
                </a:solidFill>
              </a:rPr>
              <a:t>-&gt;</a:t>
            </a:r>
            <a:r>
              <a:rPr lang="zh-CN" altLang="en-US" sz="2000" dirty="0">
                <a:solidFill>
                  <a:schemeClr val="folHlink"/>
                </a:solidFill>
              </a:rPr>
              <a:t>行注释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LC;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else 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==LC &amp;&amp; ch2=='</a:t>
            </a:r>
            <a:r>
              <a:rPr lang="en-US" altLang="zh-CN" sz="2000">
                <a:solidFill>
                  <a:schemeClr val="hlink"/>
                </a:solidFill>
              </a:rPr>
              <a:t>\n</a:t>
            </a:r>
            <a:r>
              <a:rPr lang="en-US" altLang="zh-CN" sz="2000">
                <a:solidFill>
                  <a:schemeClr val="folHlink"/>
                </a:solidFill>
              </a:rPr>
              <a:t>') {	//</a:t>
            </a:r>
            <a:r>
              <a:rPr lang="zh-CN" altLang="en-US" sz="2000" dirty="0">
                <a:solidFill>
                  <a:schemeClr val="folHlink"/>
                </a:solidFill>
              </a:rPr>
              <a:t>行注释 </a:t>
            </a:r>
            <a:r>
              <a:rPr lang="en-US" altLang="zh-CN" sz="2000">
                <a:solidFill>
                  <a:schemeClr val="folHlink"/>
                </a:solidFill>
              </a:rPr>
              <a:t>-&gt;</a:t>
            </a:r>
            <a:r>
              <a:rPr lang="zh-CN" altLang="en-US" sz="2000" dirty="0">
                <a:solidFill>
                  <a:schemeClr val="folHlink"/>
                </a:solidFill>
              </a:rPr>
              <a:t>源代码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SRC;	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	cout.put(ch2);  out.put(ch2)	//</a:t>
            </a:r>
            <a:r>
              <a:rPr lang="zh-CN" altLang="en-US" sz="2000" dirty="0">
                <a:solidFill>
                  <a:schemeClr val="folHlink"/>
                </a:solidFill>
              </a:rPr>
              <a:t>换行符需要打印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>
                <a:solidFill>
                  <a:schemeClr val="folHlink"/>
                </a:solidFill>
              </a:rPr>
              <a:t>ch1 = </a:t>
            </a:r>
            <a:r>
              <a:rPr lang="en-US" altLang="zh-CN" sz="2000" err="1">
                <a:solidFill>
                  <a:schemeClr val="folHlink"/>
                </a:solidFill>
              </a:rPr>
              <a:t>in.get</a:t>
            </a:r>
            <a:r>
              <a:rPr lang="en-US" altLang="zh-CN" sz="2000">
                <a:solidFill>
                  <a:schemeClr val="folHlink"/>
                </a:solidFill>
              </a:rPr>
              <a:t>();	//</a:t>
            </a:r>
            <a:r>
              <a:rPr lang="zh-CN" altLang="en-US" sz="2000" dirty="0">
                <a:solidFill>
                  <a:schemeClr val="folHlink"/>
                </a:solidFill>
              </a:rPr>
              <a:t>多读取一个字符 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>
                <a:solidFill>
                  <a:schemeClr val="folHlink"/>
                </a:solidFill>
              </a:rPr>
              <a:t>continue;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} //else 	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==SRC &amp;&amp; ch2=='</a:t>
            </a:r>
            <a:r>
              <a:rPr lang="en-US" altLang="zh-CN" sz="2000" b="1">
                <a:solidFill>
                  <a:schemeClr val="hlink"/>
                </a:solidFill>
              </a:rPr>
              <a:t>"</a:t>
            </a:r>
            <a:r>
              <a:rPr lang="en-US" altLang="zh-CN" sz="2000">
                <a:solidFill>
                  <a:schemeClr val="folHlink"/>
                </a:solidFill>
              </a:rPr>
              <a:t>') //</a:t>
            </a:r>
            <a:r>
              <a:rPr lang="zh-CN" altLang="en-US" sz="2000" dirty="0">
                <a:solidFill>
                  <a:schemeClr val="folHlink"/>
                </a:solidFill>
              </a:rPr>
              <a:t>源代码 </a:t>
            </a:r>
            <a:r>
              <a:rPr lang="en-US" altLang="zh-CN" sz="2000">
                <a:solidFill>
                  <a:schemeClr val="folHlink"/>
                </a:solidFill>
              </a:rPr>
              <a:t>-&gt; </a:t>
            </a:r>
            <a:r>
              <a:rPr lang="zh-CN" altLang="en-US" sz="2000" dirty="0">
                <a:solidFill>
                  <a:schemeClr val="folHlink"/>
                </a:solidFill>
              </a:rPr>
              <a:t>字符串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STR;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else if (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==STR &amp;&amp; </a:t>
            </a:r>
            <a:r>
              <a:rPr lang="en-US" altLang="zh-CN" sz="2000" b="1">
                <a:solidFill>
                  <a:schemeClr val="hlink"/>
                </a:solidFill>
              </a:rPr>
              <a:t>ch1!='\\' &amp;&amp; ch2=='"'</a:t>
            </a:r>
            <a:r>
              <a:rPr lang="en-US" altLang="zh-CN" sz="2000">
                <a:solidFill>
                  <a:schemeClr val="folHlink"/>
                </a:solidFill>
              </a:rPr>
              <a:t>) //</a:t>
            </a:r>
            <a:r>
              <a:rPr lang="zh-CN" altLang="en-US" sz="2000" dirty="0">
                <a:solidFill>
                  <a:schemeClr val="folHlink"/>
                </a:solidFill>
              </a:rPr>
              <a:t>块注释 </a:t>
            </a:r>
            <a:r>
              <a:rPr lang="en-US" altLang="zh-CN" sz="2000">
                <a:solidFill>
                  <a:schemeClr val="folHlink"/>
                </a:solidFill>
              </a:rPr>
              <a:t>-&gt;</a:t>
            </a:r>
            <a:r>
              <a:rPr lang="zh-CN" altLang="en-US" sz="2000" dirty="0">
                <a:solidFill>
                  <a:schemeClr val="folHlink"/>
                </a:solidFill>
              </a:rPr>
              <a:t>源代码</a:t>
            </a:r>
            <a:endParaRPr lang="zh-CN" altLang="en-US" sz="20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			</a:t>
            </a:r>
            <a:r>
              <a:rPr lang="en-US" altLang="zh-CN" sz="2000" err="1">
                <a:solidFill>
                  <a:schemeClr val="folHlink"/>
                </a:solidFill>
              </a:rPr>
              <a:t>st</a:t>
            </a:r>
            <a:r>
              <a:rPr lang="en-US" altLang="zh-CN" sz="2000">
                <a:solidFill>
                  <a:schemeClr val="folHlink"/>
                </a:solidFill>
              </a:rPr>
              <a:t> = SRC;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hlink"/>
                </a:solidFill>
              </a:rPr>
              <a:t>		if (</a:t>
            </a:r>
            <a:r>
              <a:rPr lang="en-US" altLang="zh-CN" sz="2000" err="1">
                <a:solidFill>
                  <a:schemeClr val="hlink"/>
                </a:solidFill>
              </a:rPr>
              <a:t>st</a:t>
            </a:r>
            <a:r>
              <a:rPr lang="en-US" altLang="zh-CN" sz="2000">
                <a:solidFill>
                  <a:schemeClr val="hlink"/>
                </a:solidFill>
              </a:rPr>
              <a:t>==SRC || </a:t>
            </a:r>
            <a:r>
              <a:rPr lang="en-US" altLang="zh-CN" sz="2000" err="1">
                <a:solidFill>
                  <a:schemeClr val="hlink"/>
                </a:solidFill>
              </a:rPr>
              <a:t>st</a:t>
            </a:r>
            <a:r>
              <a:rPr lang="en-US" altLang="zh-CN" sz="2000">
                <a:solidFill>
                  <a:schemeClr val="hlink"/>
                </a:solidFill>
              </a:rPr>
              <a:t>==STR){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hlink"/>
                </a:solidFill>
              </a:rPr>
              <a:t>			cout.put(ch1); out.put(ch1);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hlink"/>
                </a:solidFill>
              </a:rPr>
              <a:t>		}</a:t>
            </a:r>
            <a:endParaRPr lang="en-US" altLang="zh-CN" sz="20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	ch1 = ch2;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}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	</a:t>
            </a:r>
            <a:r>
              <a:rPr lang="en-US" altLang="zh-CN" sz="2000" err="1">
                <a:solidFill>
                  <a:schemeClr val="folHlink"/>
                </a:solidFill>
              </a:rPr>
              <a:t>in.close</a:t>
            </a:r>
            <a:r>
              <a:rPr lang="en-US" altLang="zh-CN" sz="2000">
                <a:solidFill>
                  <a:schemeClr val="folHlink"/>
                </a:solidFill>
              </a:rPr>
              <a:t>();	</a:t>
            </a:r>
            <a:r>
              <a:rPr lang="en-US" altLang="zh-CN" sz="2000" err="1">
                <a:solidFill>
                  <a:schemeClr val="folHlink"/>
                </a:solidFill>
              </a:rPr>
              <a:t>out.close</a:t>
            </a:r>
            <a:r>
              <a:rPr lang="en-US" altLang="zh-CN" sz="2000">
                <a:solidFill>
                  <a:schemeClr val="folHlink"/>
                </a:solidFill>
              </a:rPr>
              <a:t>();	return 0;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}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  <p:sp>
        <p:nvSpPr>
          <p:cNvPr id="376836" name="椭圆 376835"/>
          <p:cNvSpPr/>
          <p:nvPr/>
        </p:nvSpPr>
        <p:spPr>
          <a:xfrm>
            <a:off x="6372225" y="2565400"/>
            <a:ext cx="1047750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SRC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37" name="椭圆 376836"/>
          <p:cNvSpPr/>
          <p:nvPr/>
        </p:nvSpPr>
        <p:spPr>
          <a:xfrm>
            <a:off x="7543800" y="1484313"/>
            <a:ext cx="755650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LC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38" name="直接连接符 376837"/>
          <p:cNvSpPr/>
          <p:nvPr/>
        </p:nvSpPr>
        <p:spPr>
          <a:xfrm flipV="1">
            <a:off x="7019925" y="2060575"/>
            <a:ext cx="576263" cy="503238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39" name="直接连接符 376838"/>
          <p:cNvSpPr/>
          <p:nvPr/>
        </p:nvSpPr>
        <p:spPr>
          <a:xfrm flipH="1">
            <a:off x="7235825" y="2205038"/>
            <a:ext cx="503238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0" name="文本框 376839"/>
          <p:cNvSpPr txBox="1"/>
          <p:nvPr/>
        </p:nvSpPr>
        <p:spPr>
          <a:xfrm>
            <a:off x="6659563" y="19177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//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1" name="文本框 376840"/>
          <p:cNvSpPr txBox="1"/>
          <p:nvPr/>
        </p:nvSpPr>
        <p:spPr>
          <a:xfrm>
            <a:off x="7524750" y="2276475"/>
            <a:ext cx="1295400" cy="3968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solidFill>
                  <a:schemeClr val="hlink"/>
                </a:solidFill>
                <a:latin typeface="Cambria" panose="02040503050406030204" pitchFamily="18" charset="0"/>
              </a:rPr>
              <a:t>回车换行</a:t>
            </a:r>
            <a:endParaRPr lang="zh-CN" altLang="en-US" sz="2000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376842" name="椭圆 376841"/>
          <p:cNvSpPr/>
          <p:nvPr/>
        </p:nvSpPr>
        <p:spPr>
          <a:xfrm>
            <a:off x="7019925" y="4437063"/>
            <a:ext cx="1047750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SRC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43" name="椭圆 376842"/>
          <p:cNvSpPr/>
          <p:nvPr/>
        </p:nvSpPr>
        <p:spPr>
          <a:xfrm>
            <a:off x="5867400" y="5373688"/>
            <a:ext cx="1063625" cy="714375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>
                <a:latin typeface="Cambria" panose="02040503050406030204" pitchFamily="18" charset="0"/>
              </a:rPr>
              <a:t>STR</a:t>
            </a:r>
            <a:endParaRPr lang="en-US" altLang="zh-CN">
              <a:latin typeface="Cambria" panose="02040503050406030204" pitchFamily="18" charset="0"/>
            </a:endParaRPr>
          </a:p>
        </p:txBody>
      </p:sp>
      <p:sp>
        <p:nvSpPr>
          <p:cNvPr id="376844" name="直接连接符 376843"/>
          <p:cNvSpPr/>
          <p:nvPr/>
        </p:nvSpPr>
        <p:spPr>
          <a:xfrm flipH="1">
            <a:off x="6588125" y="4941888"/>
            <a:ext cx="503238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5" name="直接连接符 376844"/>
          <p:cNvSpPr/>
          <p:nvPr/>
        </p:nvSpPr>
        <p:spPr>
          <a:xfrm flipV="1">
            <a:off x="6804025" y="5084763"/>
            <a:ext cx="431800" cy="4318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76846" name="文本框 376845"/>
          <p:cNvSpPr txBox="1"/>
          <p:nvPr/>
        </p:nvSpPr>
        <p:spPr>
          <a:xfrm>
            <a:off x="6372225" y="4724400"/>
            <a:ext cx="720725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7" name="文本框 376846"/>
          <p:cNvSpPr txBox="1"/>
          <p:nvPr/>
        </p:nvSpPr>
        <p:spPr>
          <a:xfrm>
            <a:off x="7164388" y="5157788"/>
            <a:ext cx="720725" cy="519112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en-US" altLang="zh-CN" b="1">
                <a:solidFill>
                  <a:schemeClr val="tx2"/>
                </a:solidFill>
                <a:latin typeface="Cambria" panose="02040503050406030204" pitchFamily="18" charset="0"/>
              </a:rPr>
              <a:t>"</a:t>
            </a:r>
            <a:endParaRPr lang="en-US" altLang="zh-CN" b="1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376848" name="文本框 376847"/>
          <p:cNvSpPr txBox="1"/>
          <p:nvPr/>
        </p:nvSpPr>
        <p:spPr>
          <a:xfrm>
            <a:off x="7019925" y="5445125"/>
            <a:ext cx="1511300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dirty="0">
                <a:latin typeface="Cambria" panose="02040503050406030204" pitchFamily="18" charset="0"/>
              </a:rPr>
              <a:t>排除 </a:t>
            </a:r>
            <a:r>
              <a:rPr lang="en-US" altLang="zh-CN">
                <a:latin typeface="Cambria" panose="02040503050406030204" pitchFamily="18" charset="0"/>
              </a:rPr>
              <a:t>\"</a:t>
            </a:r>
            <a:endParaRPr lang="en-US" altLang="zh-CN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*4.4.4  编程实例4：图形界面程序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052830"/>
            <a:ext cx="8112760" cy="5328920"/>
          </a:xfrm>
        </p:spPr>
        <p:txBody>
          <a:bodyPr/>
          <a:lstStyle/>
          <a:p>
            <a:r>
              <a:rPr lang="zh-CN" altLang="en-US" sz="2400"/>
              <a:t>前面的程序运行时都是</a:t>
            </a:r>
            <a:r>
              <a:rPr lang="zh-CN" altLang="en-US" sz="2400">
                <a:solidFill>
                  <a:schemeClr val="accent2"/>
                </a:solidFill>
              </a:rPr>
              <a:t>字符终端界面</a:t>
            </a:r>
            <a:r>
              <a:rPr lang="zh-CN" altLang="en-US" sz="2400"/>
              <a:t>。也可以编写具有</a:t>
            </a:r>
            <a:r>
              <a:rPr lang="zh-CN" altLang="en-US" sz="2400">
                <a:solidFill>
                  <a:schemeClr val="accent2"/>
                </a:solidFill>
              </a:rPr>
              <a:t>图形界面</a:t>
            </a:r>
            <a:r>
              <a:rPr lang="zh-CN" altLang="en-US" sz="2400"/>
              <a:t>的程序。</a:t>
            </a:r>
            <a:endParaRPr lang="zh-CN" altLang="en-US" sz="2400"/>
          </a:p>
          <a:p>
            <a:r>
              <a:rPr lang="zh-CN" altLang="en-US" sz="2400"/>
              <a:t>需要学习一个能支持图形操作的</a:t>
            </a:r>
            <a:r>
              <a:rPr lang="zh-CN" altLang="en-US" sz="2400">
                <a:solidFill>
                  <a:schemeClr val="accent2"/>
                </a:solidFill>
              </a:rPr>
              <a:t>扩展函数库</a:t>
            </a:r>
            <a:r>
              <a:rPr lang="zh-CN" altLang="en-US" sz="2400"/>
              <a:t>，在程序中利用其中的函数编写图形界面。</a:t>
            </a:r>
            <a:endParaRPr lang="zh-CN" altLang="en-US" sz="2400"/>
          </a:p>
          <a:p>
            <a:r>
              <a:rPr lang="zh-CN" altLang="en-US" sz="2400"/>
              <a:t>推荐使用 </a:t>
            </a:r>
            <a:r>
              <a:rPr lang="zh-CN" altLang="en-US" sz="2400">
                <a:solidFill>
                  <a:schemeClr val="accent2"/>
                </a:solidFill>
              </a:rPr>
              <a:t>EGE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zh-CN" altLang="en-US" sz="2400"/>
              <a:t>图形函数库（</a:t>
            </a:r>
            <a:r>
              <a:rPr lang="zh-CN" altLang="en-US" sz="2400">
                <a:hlinkClick r:id="rId1" action="ppaction://hlinkfile"/>
              </a:rPr>
              <a:t>https://xege.org/</a:t>
            </a:r>
            <a:r>
              <a:rPr lang="zh-CN" altLang="en-US" sz="2400"/>
              <a:t>）：可在 Windows 系统下使用的简易图形函数库。</a:t>
            </a:r>
            <a:endParaRPr lang="zh-CN" altLang="en-US" sz="2400"/>
          </a:p>
          <a:p>
            <a:r>
              <a:rPr lang="zh-CN" altLang="en-US" sz="2400"/>
              <a:t>EGE 图形函数库大约包含</a:t>
            </a:r>
            <a:r>
              <a:rPr lang="en-US" altLang="zh-CN" sz="2400"/>
              <a:t> </a:t>
            </a:r>
            <a:r>
              <a:rPr lang="zh-CN" altLang="en-US" sz="2400"/>
              <a:t>20</a:t>
            </a:r>
            <a:r>
              <a:rPr lang="en-US" altLang="zh-CN" sz="2400"/>
              <a:t> </a:t>
            </a:r>
            <a:r>
              <a:rPr lang="zh-CN" altLang="en-US" sz="2400"/>
              <a:t>多个与绘图相关的函数以及其它函数，从其帮助文档中可以找到所有相关信息。（</a:t>
            </a:r>
            <a:r>
              <a:rPr lang="zh-CN" altLang="en-US" sz="2400">
                <a:sym typeface="+mn-ea"/>
              </a:rPr>
              <a:t>本书中不作详细介绍）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0868" r="13032"/>
          <a:stretch>
            <a:fillRect/>
          </a:stretch>
        </p:blipFill>
        <p:spPr>
          <a:xfrm>
            <a:off x="6553200" y="4581525"/>
            <a:ext cx="1538605" cy="101155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60515" y="4004945"/>
            <a:ext cx="1935480" cy="172275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052830"/>
            <a:ext cx="8207375" cy="2579370"/>
          </a:xfrm>
        </p:spPr>
        <p:txBody>
          <a:bodyPr/>
          <a:lstStyle/>
          <a:p>
            <a:r>
              <a:rPr lang="zh-CN" altLang="en-US">
                <a:sym typeface="+mn-ea"/>
              </a:rPr>
              <a:t>要使用EGE 图形函数库，程序中需要写：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#include &lt;</a:t>
            </a:r>
            <a:r>
              <a:rPr lang="en-US" altLang="zh-CN">
                <a:sym typeface="+mn-ea"/>
              </a:rPr>
              <a:t>ege</a:t>
            </a:r>
            <a:r>
              <a:rPr lang="zh-CN" altLang="en-US">
                <a:sym typeface="+mn-ea"/>
              </a:rPr>
              <a:t>graphics.h&gt;</a:t>
            </a:r>
            <a:endParaRPr lang="zh-CN" altLang="en-US"/>
          </a:p>
          <a:p>
            <a:r>
              <a:rPr lang="zh-CN" altLang="en-US">
                <a:sym typeface="+mn-ea"/>
              </a:rPr>
              <a:t>要在程序中做各种绘图操作，首先需要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初始化图形环境</a:t>
            </a:r>
            <a:r>
              <a:rPr lang="zh-CN" altLang="en-US">
                <a:sym typeface="+mn-ea"/>
              </a:rPr>
              <a:t>，做好图形窗口的初始化，使该图形窗口能接受绘图操作。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0868" r="13032"/>
          <a:stretch>
            <a:fillRect/>
          </a:stretch>
        </p:blipFill>
        <p:spPr>
          <a:xfrm>
            <a:off x="1979930" y="44450"/>
            <a:ext cx="1538605" cy="1011555"/>
          </a:xfrm>
          <a:prstGeom prst="rect">
            <a:avLst/>
          </a:prstGeom>
        </p:spPr>
      </p:pic>
      <p:cxnSp>
        <p:nvCxnSpPr>
          <p:cNvPr id="2" name="直接箭头连接符 1"/>
          <p:cNvCxnSpPr/>
          <p:nvPr/>
        </p:nvCxnSpPr>
        <p:spPr>
          <a:xfrm>
            <a:off x="6732270" y="4149090"/>
            <a:ext cx="1728470" cy="4445"/>
          </a:xfrm>
          <a:prstGeom prst="straightConnector1">
            <a:avLst/>
          </a:prstGeom>
          <a:ln w="19050">
            <a:solidFill>
              <a:schemeClr val="accent2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732270" y="4149090"/>
            <a:ext cx="0" cy="126682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95605" y="3644900"/>
            <a:ext cx="6003925" cy="249174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图形窗口定义了一套坐标，其左上角第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行第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1列的绘图坐标为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(0, 0)，横向水平向右方向为绘图的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X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坐标正方向，垂直向下方向为绘图的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Y</a:t>
            </a:r>
            <a:r>
              <a:rPr lang="en-US" altLang="zh-CN" sz="2400">
                <a:sym typeface="+mn-ea"/>
              </a:rPr>
              <a:t> </a:t>
            </a:r>
            <a:r>
              <a:rPr lang="zh-CN" altLang="en-US" sz="2400">
                <a:sym typeface="+mn-ea"/>
              </a:rPr>
              <a:t>坐标正方向。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下面来看一个简单的绘图程序实例，以了解编写图形界面程序的基本方法。</a:t>
            </a:r>
            <a:endParaRPr lang="en-US" altLang="zh-CN" sz="2400" dirty="0" err="1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00695" y="4149090"/>
            <a:ext cx="328295" cy="39878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X</a:t>
            </a:r>
            <a:endParaRPr lang="en-US" altLang="zh-CN" sz="2000" dirty="0" err="1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04025" y="5103495"/>
            <a:ext cx="327660" cy="398780"/>
          </a:xfrm>
          <a:prstGeom prst="rect">
            <a:avLst/>
          </a:prstGeom>
          <a:noFill/>
          <a:ln w="12700">
            <a:noFill/>
          </a:ln>
        </p:spPr>
        <p:txBody>
          <a:bodyPr wrap="none" rtlCol="0" anchor="t">
            <a:spAutoFit/>
          </a:bodyPr>
          <a:lstStyle/>
          <a:p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Y</a:t>
            </a:r>
            <a:endParaRPr lang="en-US" altLang="zh-CN" sz="2000" dirty="0" err="1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32270" y="4149090"/>
            <a:ext cx="772160" cy="39878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(0, 0)</a:t>
            </a:r>
            <a:endParaRPr lang="en-US" altLang="zh-CN" sz="2000" dirty="0" err="1">
              <a:solidFill>
                <a:schemeClr val="folHlink"/>
              </a:solidFill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431800"/>
            <a:ext cx="8207375" cy="589343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/>
              <a:t>【</a:t>
            </a:r>
            <a:r>
              <a:rPr sz="2400">
                <a:solidFill>
                  <a:schemeClr val="tx2"/>
                </a:solidFill>
              </a:rPr>
              <a:t>例4-19</a:t>
            </a:r>
            <a:r>
              <a:rPr sz="2400"/>
              <a:t>】在一个宽度为</a:t>
            </a:r>
            <a:r>
              <a:rPr lang="en-US" sz="2400"/>
              <a:t> </a:t>
            </a:r>
            <a:r>
              <a:rPr sz="2400"/>
              <a:t>640、高为</a:t>
            </a:r>
            <a:r>
              <a:rPr lang="en-US" sz="2400"/>
              <a:t> </a:t>
            </a:r>
            <a:r>
              <a:rPr sz="2400"/>
              <a:t>480</a:t>
            </a:r>
            <a:r>
              <a:rPr lang="en-US" sz="2400"/>
              <a:t> </a:t>
            </a:r>
            <a:r>
              <a:rPr sz="2400"/>
              <a:t>的图形窗口中，取绿色为背景，取绘图颜色为白色，笔刷宽度为</a:t>
            </a:r>
            <a:r>
              <a:rPr lang="en-US" sz="2400"/>
              <a:t> </a:t>
            </a:r>
            <a:r>
              <a:rPr sz="2400"/>
              <a:t>15。以窗口中心点为圆心，取最小半径为</a:t>
            </a:r>
            <a:r>
              <a:rPr lang="en-US" sz="2400"/>
              <a:t> </a:t>
            </a:r>
            <a:r>
              <a:rPr sz="2400"/>
              <a:t>20，然后半径依次增大</a:t>
            </a:r>
            <a:r>
              <a:rPr lang="en-US" sz="2400"/>
              <a:t> </a:t>
            </a:r>
            <a:r>
              <a:rPr sz="2400"/>
              <a:t>30，画出一系列同心圆。</a:t>
            </a:r>
            <a:endParaRPr sz="2400"/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00"/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00"/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/>
              <a:t>在</a:t>
            </a:r>
            <a:r>
              <a:rPr lang="en-US" sz="2400"/>
              <a:t> </a:t>
            </a:r>
            <a:r>
              <a:rPr sz="2400"/>
              <a:t>Dev-C++ 中点击</a:t>
            </a:r>
            <a:r>
              <a:rPr lang="en-US" sz="2400"/>
              <a:t> </a:t>
            </a:r>
            <a:r>
              <a:rPr sz="2400"/>
              <a:t>“</a:t>
            </a:r>
            <a:r>
              <a:rPr sz="2400">
                <a:solidFill>
                  <a:schemeClr val="accent2"/>
                </a:solidFill>
              </a:rPr>
              <a:t>插入代码块</a:t>
            </a:r>
            <a:r>
              <a:rPr sz="2400"/>
              <a:t>”</a:t>
            </a:r>
            <a:r>
              <a:rPr lang="en-US" sz="2400"/>
              <a:t> </a:t>
            </a:r>
            <a:r>
              <a:rPr sz="2400"/>
              <a:t>按钮，再选择点击</a:t>
            </a:r>
            <a:r>
              <a:rPr lang="en-US" sz="2400"/>
              <a:t> </a:t>
            </a:r>
            <a:r>
              <a:rPr sz="2400"/>
              <a:t>“</a:t>
            </a:r>
            <a:r>
              <a:rPr sz="2400">
                <a:solidFill>
                  <a:schemeClr val="accent2"/>
                </a:solidFill>
              </a:rPr>
              <a:t>EGE header</a:t>
            </a:r>
            <a:r>
              <a:rPr sz="2400"/>
              <a:t>”，即可插入使用</a:t>
            </a:r>
            <a:r>
              <a:rPr lang="en-US" sz="2400"/>
              <a:t> </a:t>
            </a:r>
            <a:r>
              <a:rPr sz="2400"/>
              <a:t>EGE</a:t>
            </a:r>
            <a:r>
              <a:rPr lang="en-US" sz="2400"/>
              <a:t> </a:t>
            </a:r>
            <a:r>
              <a:rPr sz="2400"/>
              <a:t>编程所需的头部代码块</a:t>
            </a:r>
            <a:r>
              <a:rPr lang="zh-CN" sz="2400"/>
              <a:t>：</a:t>
            </a:r>
            <a:endParaRPr lang="zh-CN" sz="2400"/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#include &lt;egegraphics.h&gt;  //&lt;graphics.h&gt;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#pragma comment(lib, "libgraphics64 libuuid libmsimg32 libgdi32")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#pragma comment(lib, "libimm32 libole32 liboleaut32 libgdiplus")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</a:rPr>
              <a:t>#pragma comment(linker, "-mwindows")</a:t>
            </a: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zh-CN" altLang="en-US" sz="20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313" y="476568"/>
            <a:ext cx="8207375" cy="5329237"/>
          </a:xfrm>
        </p:spPr>
        <p:txBody>
          <a:bodyPr/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000">
                <a:sym typeface="+mn-ea"/>
              </a:rPr>
              <a:t>然后编写主函数如下：</a:t>
            </a:r>
            <a:endParaRPr sz="200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/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int main() {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int width = 640, height = 480;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initgraph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(width, height, !INIT_WITHLOGO); //初始化图形窗口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setbkcolor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(GREEN);    //背景色设为绿色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cleardevice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();        //清空屏幕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setcolor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(WHITE);      //绘图颜色为白色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setlinestyle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(SOLID_LINE, 0, 15);    //笔刷为实线，宽度15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for (int radius = 20; radius &lt; height / 2; radius += 30)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    </a:t>
            </a:r>
            <a:r>
              <a:rPr lang="zh-CN" altLang="en-US" sz="2000" b="1">
                <a:solidFill>
                  <a:schemeClr val="tx2"/>
                </a:solidFill>
                <a:sym typeface="+mn-ea"/>
              </a:rPr>
              <a:t>circle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(width / 2, height / 2, radius);    //画圆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getch();              //等待用户按下任意键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</a:t>
            </a:r>
            <a:r>
              <a:rPr lang="zh-CN" altLang="en-US" sz="2000">
                <a:solidFill>
                  <a:schemeClr val="accent2"/>
                </a:solidFill>
                <a:sym typeface="+mn-ea"/>
              </a:rPr>
              <a:t>closegraph</a:t>
            </a: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();         //关闭图形窗口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    return 0;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000">
                <a:solidFill>
                  <a:schemeClr val="accent4">
                    <a:lumMod val="50000"/>
                  </a:schemeClr>
                </a:solidFill>
                <a:sym typeface="+mn-ea"/>
              </a:rPr>
              <a:t>}</a:t>
            </a:r>
            <a:endParaRPr lang="zh-CN" altLang="en-US" sz="2000">
              <a:solidFill>
                <a:schemeClr val="accent4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63845" y="4221480"/>
            <a:ext cx="2628900" cy="2072005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9204" name="Text Box 4"/>
          <p:cNvSpPr txBox="1">
            <a:spLocks noGrp="1"/>
          </p:cNvSpPr>
          <p:nvPr>
            <p:ph type="body" idx="1"/>
          </p:nvPr>
        </p:nvSpPr>
        <p:spPr>
          <a:xfrm>
            <a:off x="468313" y="981075"/>
            <a:ext cx="8207375" cy="5400675"/>
          </a:xfrm>
        </p:spPr>
        <p:txBody>
          <a:bodyPr vert="horz" wrap="square" lIns="91440" tIns="45720" rIns="91440" bIns="45720" anchor="t"/>
          <a:lstStyle/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可以顺序检查，是否存在某数，其平方恰为</a:t>
            </a:r>
            <a:r>
              <a:rPr lang="en-US" altLang="zh-CN" sz="2400"/>
              <a:t>n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这构成（循环内的）新循环，需要一个新循环变量。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/>
              <a:t>k </a:t>
            </a:r>
            <a:r>
              <a:rPr lang="zh-CN" altLang="en-US" sz="2400" dirty="0"/>
              <a:t>可以从</a:t>
            </a:r>
            <a:r>
              <a:rPr lang="en-US" altLang="zh-CN" sz="2400"/>
              <a:t>1</a:t>
            </a:r>
            <a:r>
              <a:rPr lang="zh-CN" altLang="en-US" sz="2400" dirty="0"/>
              <a:t>开始，递增，直至 </a:t>
            </a:r>
            <a:r>
              <a:rPr lang="en-US" altLang="zh-CN" sz="2400"/>
              <a:t>k * k &gt; n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	</a:t>
            </a:r>
            <a:r>
              <a:rPr lang="en-US" altLang="zh-CN" sz="2400" b="1">
                <a:solidFill>
                  <a:schemeClr val="hlink"/>
                </a:solidFill>
              </a:rPr>
              <a:t>for (k = 1; k * k &lt;= n; k++)</a:t>
            </a:r>
            <a:endParaRPr lang="en-US" altLang="zh-CN" sz="2400" b="1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	    if (k * k == n) </a:t>
            </a:r>
            <a:r>
              <a:rPr lang="zh-CN" altLang="en-US" sz="2400" b="1" dirty="0">
                <a:solidFill>
                  <a:schemeClr val="hlink"/>
                </a:solidFill>
              </a:rPr>
              <a:t>打印 </a:t>
            </a:r>
            <a:r>
              <a:rPr lang="en-US" altLang="zh-CN" sz="2400" b="1">
                <a:solidFill>
                  <a:schemeClr val="hlink"/>
                </a:solidFill>
              </a:rPr>
              <a:t>n;</a:t>
            </a:r>
            <a:endParaRPr lang="en-US" altLang="zh-CN" sz="2400" b="1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b="1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 err="1">
                <a:solidFill>
                  <a:schemeClr val="folHlink"/>
                </a:solidFill>
              </a:rPr>
              <a:t>int</a:t>
            </a:r>
            <a:r>
              <a:rPr lang="en-US" altLang="zh-CN" sz="2400" b="1">
                <a:solidFill>
                  <a:schemeClr val="folHlink"/>
                </a:solidFill>
              </a:rPr>
              <a:t> main() {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</a:t>
            </a:r>
            <a:r>
              <a:rPr lang="en-US" altLang="zh-CN" sz="2400" b="1" dirty="0" err="1">
                <a:solidFill>
                  <a:schemeClr val="folHlink"/>
                </a:solidFill>
              </a:rPr>
              <a:t>int</a:t>
            </a:r>
            <a:r>
              <a:rPr lang="en-US" altLang="zh-CN" sz="2400" b="1">
                <a:solidFill>
                  <a:schemeClr val="folHlink"/>
                </a:solidFill>
              </a:rPr>
              <a:t>  n, k;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for (n = 1; n &lt;= 200; ++n)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    for (k = 1; k * k &lt;= n; ++k) 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        if (k * k == n)    </a:t>
            </a:r>
            <a:r>
              <a:rPr lang="en-US" altLang="zh-CN" sz="2000" b="1">
                <a:solidFill>
                  <a:schemeClr val="folHlink"/>
                </a:solidFill>
              </a:rPr>
              <a:t>//</a:t>
            </a:r>
            <a:r>
              <a:rPr lang="zh-CN" altLang="en-US" sz="2000" b="1" dirty="0">
                <a:solidFill>
                  <a:schemeClr val="folHlink"/>
                </a:solidFill>
              </a:rPr>
              <a:t>如果</a:t>
            </a:r>
            <a:r>
              <a:rPr lang="en-US" altLang="zh-CN" sz="2000" b="1">
                <a:solidFill>
                  <a:schemeClr val="folHlink"/>
                </a:solidFill>
              </a:rPr>
              <a:t>n</a:t>
            </a:r>
            <a:r>
              <a:rPr lang="zh-CN" altLang="en-US" sz="2000" b="1" dirty="0">
                <a:solidFill>
                  <a:schemeClr val="folHlink"/>
                </a:solidFill>
              </a:rPr>
              <a:t>是</a:t>
            </a:r>
            <a:r>
              <a:rPr lang="en-US" altLang="zh-CN" sz="2000" b="1">
                <a:solidFill>
                  <a:schemeClr val="folHlink"/>
                </a:solidFill>
              </a:rPr>
              <a:t>k</a:t>
            </a:r>
            <a:r>
              <a:rPr lang="zh-CN" altLang="en-US" sz="2000" b="1" dirty="0">
                <a:solidFill>
                  <a:schemeClr val="folHlink"/>
                </a:solidFill>
              </a:rPr>
              <a:t>的平方，即</a:t>
            </a:r>
            <a:r>
              <a:rPr lang="en-US" altLang="zh-CN" sz="2000" b="1">
                <a:solidFill>
                  <a:schemeClr val="folHlink"/>
                </a:solidFill>
              </a:rPr>
              <a:t>n</a:t>
            </a:r>
            <a:r>
              <a:rPr lang="zh-CN" altLang="en-US" sz="2000" b="1" dirty="0">
                <a:solidFill>
                  <a:schemeClr val="folHlink"/>
                </a:solidFill>
              </a:rPr>
              <a:t>是完全平方数</a:t>
            </a:r>
            <a:endParaRPr lang="zh-CN" altLang="en-US" sz="18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             </a:t>
            </a:r>
            <a:r>
              <a:rPr lang="en-US" altLang="zh-CN" sz="2400" b="1" dirty="0" err="1">
                <a:solidFill>
                  <a:schemeClr val="folHlink"/>
                </a:solidFill>
              </a:rPr>
              <a:t>cout</a:t>
            </a:r>
            <a:r>
              <a:rPr lang="en-US" altLang="zh-CN" sz="2400" b="1">
                <a:solidFill>
                  <a:schemeClr val="folHlink"/>
                </a:solidFill>
              </a:rPr>
              <a:t> &lt;&lt; n &lt;&lt; "  ";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    </a:t>
            </a:r>
            <a:r>
              <a:rPr lang="en-US" altLang="zh-CN" sz="2400" b="1" dirty="0" err="1">
                <a:solidFill>
                  <a:schemeClr val="folHlink"/>
                </a:solidFill>
              </a:rPr>
              <a:t>cout</a:t>
            </a:r>
            <a:r>
              <a:rPr lang="en-US" altLang="zh-CN" sz="2400" b="1">
                <a:solidFill>
                  <a:schemeClr val="folHlink"/>
                </a:solidFill>
              </a:rPr>
              <a:t> &lt;&lt; </a:t>
            </a:r>
            <a:r>
              <a:rPr lang="en-US" altLang="zh-CN" sz="2400" b="1" dirty="0" err="1">
                <a:solidFill>
                  <a:schemeClr val="folHlink"/>
                </a:solidFill>
              </a:rPr>
              <a:t>endl</a:t>
            </a:r>
            <a:r>
              <a:rPr lang="en-US" altLang="zh-CN" sz="2400" b="1">
                <a:solidFill>
                  <a:schemeClr val="folHlink"/>
                </a:solidFill>
              </a:rPr>
              <a:t>;    //</a:t>
            </a:r>
            <a:r>
              <a:rPr lang="zh-CN" altLang="en-US" sz="2400" b="1" dirty="0">
                <a:solidFill>
                  <a:schemeClr val="folHlink"/>
                </a:solidFill>
              </a:rPr>
              <a:t>最后换一行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</a:rPr>
              <a:t>    </a:t>
            </a:r>
            <a:r>
              <a:rPr lang="en-US" altLang="zh-CN" sz="2400" b="1">
                <a:solidFill>
                  <a:schemeClr val="folHlink"/>
                </a:solidFill>
              </a:rPr>
              <a:t>return 0;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</a:rPr>
              <a:t>}</a:t>
            </a:r>
            <a:endParaRPr lang="en-US" altLang="zh-CN" sz="2400" b="1">
              <a:solidFill>
                <a:schemeClr val="folHlink"/>
              </a:solidFill>
            </a:endParaRPr>
          </a:p>
        </p:txBody>
      </p:sp>
      <p:sp>
        <p:nvSpPr>
          <p:cNvPr id="179205" name="矩形 179204"/>
          <p:cNvSpPr/>
          <p:nvPr/>
        </p:nvSpPr>
        <p:spPr>
          <a:xfrm>
            <a:off x="684213" y="115888"/>
            <a:ext cx="4535487" cy="8318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</a:rPr>
              <a:t>for (n = 1; n &lt;= 200; n++) </a:t>
            </a:r>
            <a:endParaRPr lang="en-US" altLang="zh-CN" sz="240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</a:rPr>
              <a:t>    if (</a:t>
            </a:r>
            <a:r>
              <a:rPr lang="en-US" altLang="zh-CN" sz="2400" u="sng">
                <a:solidFill>
                  <a:schemeClr val="hlink"/>
                </a:solidFill>
                <a:latin typeface="Cambria" panose="02040503050406030204" pitchFamily="18" charset="0"/>
              </a:rPr>
              <a:t>n </a:t>
            </a:r>
            <a:r>
              <a:rPr lang="zh-CN" altLang="en-US" sz="2400" u="sng" dirty="0">
                <a:solidFill>
                  <a:schemeClr val="hlink"/>
                </a:solidFill>
                <a:latin typeface="Cambria" panose="02040503050406030204" pitchFamily="18" charset="0"/>
              </a:rPr>
              <a:t>是完全平方数</a:t>
            </a: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</a:rPr>
              <a:t>) </a:t>
            </a:r>
            <a:r>
              <a:rPr lang="zh-CN" altLang="en-US" sz="2400" dirty="0">
                <a:solidFill>
                  <a:schemeClr val="folHlink"/>
                </a:solidFill>
                <a:latin typeface="Cambria" panose="02040503050406030204" pitchFamily="18" charset="0"/>
              </a:rPr>
              <a:t>打印 </a:t>
            </a: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</a:rPr>
              <a:t>n;</a:t>
            </a:r>
            <a:endParaRPr lang="en-US" altLang="zh-CN" sz="2400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3698" name="标题 41369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本章讨论的重要概念</a:t>
            </a:r>
            <a:endParaRPr lang="zh-CN" altLang="en-US" dirty="0"/>
          </a:p>
        </p:txBody>
      </p:sp>
      <p:sp>
        <p:nvSpPr>
          <p:cNvPr id="413699" name="文本占位符 4136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循环程序设计，生成与检查；浮点计算的误差，迭代公式（递推公式）；</a:t>
            </a:r>
            <a:endParaRPr lang="zh-CN" altLang="en-US" sz="2400" dirty="0"/>
          </a:p>
          <a:p>
            <a:r>
              <a:rPr lang="zh-CN" altLang="en-US" sz="2400" dirty="0"/>
              <a:t>循环控制变量，累积变量，递推变量；</a:t>
            </a:r>
            <a:endParaRPr lang="zh-CN" altLang="en-US" sz="2400" dirty="0"/>
          </a:p>
          <a:p>
            <a:r>
              <a:rPr lang="zh-CN" altLang="en-US" sz="2400" dirty="0"/>
              <a:t>库函数，程序计时，随机数；</a:t>
            </a:r>
            <a:endParaRPr lang="zh-CN" altLang="en-US" sz="2400" dirty="0"/>
          </a:p>
          <a:p>
            <a:r>
              <a:rPr lang="zh-CN" altLang="en-US" sz="2400" dirty="0"/>
              <a:t>交互式程序，输入循环，结束标志，输入函数的返回值，文件结束与标准常量EOF，字符串输入输出流，流式文件输入输出；字符输入输出，字符相关函数，</a:t>
            </a:r>
            <a:endParaRPr lang="zh-CN" altLang="en-US" sz="2400" dirty="0"/>
          </a:p>
          <a:p>
            <a:r>
              <a:rPr lang="zh-CN" altLang="en-US" sz="2400" dirty="0"/>
              <a:t>状态与转换，自动机，图形界面程序，图形函数库EGE。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教学安排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ptop-</a:t>
            </a:r>
            <a:r>
              <a:rPr lang="zh-CN" altLang="en-US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-</a:t>
            </a:r>
            <a:r>
              <a:rPr lang="en-US" altLang="zh-CN" u="sng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4</a:t>
            </a:r>
            <a:r>
              <a:rPr lang="en-US" altLang="zh-CN" u="sng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.docx</a:t>
            </a:r>
            <a:endParaRPr lang="en-US" altLang="zh-CN" u="sng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网址：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  <a:hlinkClick r:id="rId1" action="ppaction://hlinkfile"/>
              </a:rPr>
              <a:t>https://gitee.com/devcpp/ptop/</a:t>
            </a: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457200">
              <a:buNone/>
            </a:pP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从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“</a:t>
            </a:r>
            <a:r>
              <a:rPr lang="zh-CN" altLang="en-US">
                <a:solidFill>
                  <a:schemeClr val="accent2"/>
                </a:solidFill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课后作业</a:t>
            </a:r>
            <a:r>
              <a:rPr lang="en-US" altLang="zh-CN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”</a:t>
            </a:r>
            <a:r>
              <a:rPr lang="zh-CN" altLang="en-US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文件夹中下载。</a:t>
            </a: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endParaRPr lang="zh-CN" altLang="en-US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  <a:p>
            <a:pPr marL="0" indent="0" algn="ctr">
              <a:buNone/>
            </a:pPr>
            <a:endParaRPr lang="en-US" altLang="zh-CN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39750" y="5805805"/>
            <a:ext cx="8207375" cy="6070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b="0">
                <a:latin typeface="Cambria" panose="02040503050406030204" pitchFamily="18" charset="0"/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本页隐藏，不播放</a:t>
            </a:r>
            <a:endParaRPr lang="zh-CN" b="0">
              <a:latin typeface="Cambria" panose="02040503050406030204" pitchFamily="18" charset="0"/>
              <a:ea typeface="楷体" panose="02010609060101010101" pitchFamily="49" charset="-122"/>
              <a:cs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692150"/>
            <a:ext cx="8135938" cy="2089150"/>
          </a:xfrm>
        </p:spPr>
        <p:txBody>
          <a:bodyPr vert="horz" wrap="square" lIns="91440" tIns="45720" rIns="91440" bIns="45720" anchor="t"/>
          <a:lstStyle/>
          <a:p>
            <a:pPr algn="just">
              <a:spcBef>
                <a:spcPct val="50000"/>
              </a:spcBef>
              <a:spcAft>
                <a:spcPct val="20000"/>
              </a:spcAft>
              <a:buClrTx/>
              <a:buSzTx/>
              <a:buNone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方法二</a:t>
            </a:r>
            <a:r>
              <a:rPr lang="zh-CN" altLang="en-US" dirty="0">
                <a:latin typeface="Times New Roman" panose="02020603050405020304" pitchFamily="18" charset="0"/>
              </a:rPr>
              <a:t>：需要</a:t>
            </a:r>
            <a:r>
              <a:rPr lang="zh-CN" altLang="en-US" dirty="0"/>
              <a:t>打印的一定是从</a:t>
            </a:r>
            <a:r>
              <a:rPr lang="en-US" altLang="zh-CN"/>
              <a:t>1</a:t>
            </a:r>
            <a:r>
              <a:rPr lang="zh-CN" altLang="en-US" dirty="0"/>
              <a:t>开始连续几个整数的平方，可从</a:t>
            </a:r>
            <a:r>
              <a:rPr lang="en-US" altLang="zh-CN"/>
              <a:t>1</a:t>
            </a:r>
            <a:r>
              <a:rPr lang="zh-CN" altLang="en-US" dirty="0"/>
              <a:t>开始打印到平方大于</a:t>
            </a:r>
            <a:r>
              <a:rPr lang="en-US" altLang="zh-CN"/>
              <a:t>200</a:t>
            </a:r>
            <a:r>
              <a:rPr lang="zh-CN" altLang="en-US" dirty="0"/>
              <a:t>为止。</a:t>
            </a:r>
            <a:endParaRPr lang="zh-CN" altLang="en-US" dirty="0"/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>
                <a:solidFill>
                  <a:schemeClr val="folHlink"/>
                </a:solidFill>
              </a:rPr>
              <a:t>for (n = 1; </a:t>
            </a:r>
            <a:r>
              <a:rPr lang="en-US" altLang="zh-CN">
                <a:solidFill>
                  <a:schemeClr val="hlink"/>
                </a:solidFill>
              </a:rPr>
              <a:t>n * n &lt;= 200</a:t>
            </a:r>
            <a:r>
              <a:rPr lang="en-US" altLang="zh-CN">
                <a:solidFill>
                  <a:schemeClr val="folHlink"/>
                </a:solidFill>
              </a:rPr>
              <a:t>; ++n)</a:t>
            </a:r>
            <a:endParaRPr lang="en-US" altLang="zh-CN">
              <a:solidFill>
                <a:schemeClr val="folHlink"/>
              </a:solidFill>
            </a:endParaRPr>
          </a:p>
          <a:p>
            <a:pPr algn="just">
              <a:spcBef>
                <a:spcPct val="0"/>
              </a:spcBef>
              <a:buClrTx/>
              <a:buSzTx/>
              <a:buNone/>
            </a:pPr>
            <a:r>
              <a:rPr lang="en-US" altLang="zh-CN">
                <a:solidFill>
                  <a:schemeClr val="folHlink"/>
                </a:solidFill>
              </a:rPr>
              <a:t>     </a:t>
            </a:r>
            <a:r>
              <a:rPr lang="en-US" altLang="zh-CN" dirty="0" err="1">
                <a:solidFill>
                  <a:schemeClr val="folHlink"/>
                </a:solidFill>
              </a:rPr>
              <a:t>cout</a:t>
            </a:r>
            <a:r>
              <a:rPr lang="en-US" altLang="zh-CN">
                <a:solidFill>
                  <a:schemeClr val="folHlink"/>
                </a:solidFill>
              </a:rPr>
              <a:t> &lt;&lt; n * n &lt;&lt; "  "; /*</a:t>
            </a:r>
            <a:r>
              <a:rPr lang="zh-CN" altLang="en-US" dirty="0">
                <a:solidFill>
                  <a:schemeClr val="folHlink"/>
                </a:solidFill>
              </a:rPr>
              <a:t>注意打印什么*</a:t>
            </a:r>
            <a:r>
              <a:rPr lang="en-US" altLang="zh-CN">
                <a:solidFill>
                  <a:schemeClr val="folHlink"/>
                </a:solidFill>
              </a:rPr>
              <a:t>/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7" name="Object 2"/>
          <p:cNvGraphicFramePr>
            <a:graphicFrameLocks noChangeAspect="1"/>
          </p:cNvGraphicFramePr>
          <p:nvPr/>
        </p:nvGraphicFramePr>
        <p:xfrm>
          <a:off x="2843213" y="4365625"/>
          <a:ext cx="31575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30935" imgH="457200" progId="Equations">
                  <p:embed/>
                </p:oleObj>
              </mc:Choice>
              <mc:Fallback>
                <p:oleObj name="" r:id="rId1" imgW="1130935" imgH="457200" progId="Equations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4365625"/>
                        <a:ext cx="3157537" cy="1273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矩形 16389"/>
          <p:cNvSpPr/>
          <p:nvPr/>
        </p:nvSpPr>
        <p:spPr>
          <a:xfrm>
            <a:off x="468313" y="3789363"/>
            <a:ext cx="6335712" cy="519112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0"/>
              </a:spcBef>
              <a:buFontTx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方法三</a:t>
            </a:r>
            <a:r>
              <a:rPr lang="zh-CN" altLang="en-US" dirty="0">
                <a:latin typeface="Times New Roman" panose="02020603050405020304" pitchFamily="18" charset="0"/>
              </a:rPr>
              <a:t>：还可以考虑利用递推公式：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body" idx="4294967295"/>
          </p:nvPr>
        </p:nvSpPr>
        <p:spPr>
          <a:xfrm>
            <a:off x="539750" y="836613"/>
            <a:ext cx="8135938" cy="55451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方法一的策略是：</a:t>
            </a:r>
            <a:r>
              <a:rPr lang="zh-CN" altLang="en-US" dirty="0">
                <a:solidFill>
                  <a:schemeClr val="accent2"/>
                </a:solidFill>
              </a:rPr>
              <a:t>生成</a:t>
            </a:r>
            <a:r>
              <a:rPr lang="zh-CN" altLang="en-US" dirty="0"/>
              <a:t>所有备选数据（ </a:t>
            </a:r>
            <a:r>
              <a:rPr lang="en-US" altLang="zh-CN"/>
              <a:t>1 </a:t>
            </a:r>
            <a:r>
              <a:rPr lang="zh-CN" altLang="en-US" dirty="0"/>
              <a:t>到 </a:t>
            </a:r>
            <a:r>
              <a:rPr lang="en-US" altLang="zh-CN"/>
              <a:t>200 </a:t>
            </a:r>
            <a:r>
              <a:rPr lang="zh-CN" altLang="en-US" dirty="0"/>
              <a:t>的整数），</a:t>
            </a:r>
            <a:r>
              <a:rPr lang="zh-CN" altLang="en-US" dirty="0">
                <a:solidFill>
                  <a:schemeClr val="accent2"/>
                </a:solidFill>
              </a:rPr>
              <a:t>检查</a:t>
            </a:r>
            <a:r>
              <a:rPr lang="zh-CN" altLang="en-US" dirty="0"/>
              <a:t>挑选出合格的（排除不合格的）。</a:t>
            </a:r>
            <a:endParaRPr lang="zh-CN" alt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  <a:sym typeface="+mn-ea"/>
              </a:rPr>
              <a:t>    for (n = 1; n &lt;= 200; ++n)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  <a:sym typeface="+mn-ea"/>
              </a:rPr>
              <a:t>        for (k = 1; k * k &lt;= n; ++k) 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400" b="1">
                <a:solidFill>
                  <a:schemeClr val="folHlink"/>
                </a:solidFill>
                <a:sym typeface="+mn-ea"/>
              </a:rPr>
              <a:t>            if (k * k == n)    </a:t>
            </a:r>
            <a:r>
              <a:rPr lang="en-US" altLang="zh-CN" sz="2000" b="1">
                <a:solidFill>
                  <a:schemeClr val="folHlink"/>
                </a:solidFill>
                <a:sym typeface="+mn-ea"/>
              </a:rPr>
              <a:t>//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如果</a:t>
            </a:r>
            <a:r>
              <a:rPr lang="en-US" altLang="zh-CN" sz="2000" b="1">
                <a:solidFill>
                  <a:schemeClr val="folHlink"/>
                </a:solidFill>
                <a:sym typeface="+mn-ea"/>
              </a:rPr>
              <a:t>n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是</a:t>
            </a:r>
            <a:r>
              <a:rPr lang="en-US" altLang="zh-CN" sz="2000" b="1">
                <a:solidFill>
                  <a:schemeClr val="folHlink"/>
                </a:solidFill>
                <a:sym typeface="+mn-ea"/>
              </a:rPr>
              <a:t>k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的平方</a:t>
            </a:r>
            <a:endParaRPr lang="zh-CN" altLang="en-US" sz="2000" b="1" dirty="0">
              <a:solidFill>
                <a:schemeClr val="folHlink"/>
              </a:solidFill>
              <a:sym typeface="+mn-ea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b="1" dirty="0">
                <a:solidFill>
                  <a:schemeClr val="folHlink"/>
                </a:solidFill>
                <a:sym typeface="+mn-ea"/>
              </a:rPr>
              <a:t>                </a:t>
            </a:r>
            <a:r>
              <a:rPr lang="en-US" altLang="zh-CN" sz="2400" b="1" dirty="0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 sz="2400" b="1">
                <a:solidFill>
                  <a:schemeClr val="folHlink"/>
                </a:solidFill>
                <a:sym typeface="+mn-ea"/>
              </a:rPr>
              <a:t> &lt;&lt; n &lt;&lt; "  ";</a:t>
            </a:r>
            <a:endParaRPr lang="zh-CN" altLang="en-US" dirty="0"/>
          </a:p>
          <a:p>
            <a:r>
              <a:rPr lang="zh-CN" altLang="en-US" dirty="0"/>
              <a:t>编程策略中，</a:t>
            </a:r>
            <a:r>
              <a:rPr lang="zh-CN" altLang="en-US" u="sng" dirty="0">
                <a:solidFill>
                  <a:schemeClr val="hlink"/>
                </a:solidFill>
              </a:rPr>
              <a:t>生成与检查</a:t>
            </a:r>
            <a:r>
              <a:rPr lang="zh-CN" altLang="en-US" dirty="0"/>
              <a:t>是解决问题的常用方法。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方法二和方法三是针对具体问题的特定方法。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7412" name="AutoShape 3"/>
          <p:cNvSpPr/>
          <p:nvPr/>
        </p:nvSpPr>
        <p:spPr>
          <a:xfrm>
            <a:off x="7803198" y="2990850"/>
            <a:ext cx="720725" cy="647700"/>
          </a:xfrm>
          <a:prstGeom prst="irregularSeal1">
            <a:avLst/>
          </a:prstGeom>
          <a:solidFill>
            <a:srgbClr val="FFFF00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8565" y="1751965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&lt;--</a:t>
            </a:r>
            <a:r>
              <a:rPr lang="zh-CN" altLang="en-US" sz="2400">
                <a:solidFill>
                  <a:srgbClr val="FF0000"/>
                </a:solidFill>
              </a:rPr>
              <a:t>生成一批数据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93105" y="2271395"/>
            <a:ext cx="33508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&lt;--</a:t>
            </a:r>
            <a:r>
              <a:rPr lang="zh-CN" altLang="en-US" sz="2400">
                <a:solidFill>
                  <a:srgbClr val="FF0000"/>
                </a:solidFill>
              </a:rPr>
              <a:t>对每个数据进行检查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28040" y="1754505"/>
            <a:ext cx="4032250" cy="45783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130300" y="2271395"/>
            <a:ext cx="4663440" cy="124015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4386" name="文本占位符 144385"/>
          <p:cNvSpPr>
            <a:spLocks noGrp="1"/>
          </p:cNvSpPr>
          <p:nvPr>
            <p:ph type="body" idx="1"/>
          </p:nvPr>
        </p:nvSpPr>
        <p:spPr>
          <a:xfrm>
            <a:off x="539750" y="908050"/>
            <a:ext cx="8135938" cy="5473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补充例题：如果一个三位数的各位数字的立方和等于该数本身，则称该数为“</a:t>
            </a:r>
            <a:r>
              <a:rPr lang="zh-CN" altLang="en-US" dirty="0">
                <a:solidFill>
                  <a:schemeClr val="hlink"/>
                </a:solidFill>
              </a:rPr>
              <a:t>水仙花数</a:t>
            </a:r>
            <a:r>
              <a:rPr lang="zh-CN" altLang="en-US" dirty="0"/>
              <a:t>”。例如：</a:t>
            </a:r>
            <a:r>
              <a:rPr lang="en-US" altLang="zh-CN"/>
              <a:t>153 = 1</a:t>
            </a:r>
            <a:r>
              <a:rPr lang="en-US" altLang="zh-CN" baseline="30000"/>
              <a:t>3</a:t>
            </a:r>
            <a:r>
              <a:rPr lang="zh-CN" altLang="en-US" dirty="0"/>
              <a:t>＋</a:t>
            </a:r>
            <a:r>
              <a:rPr lang="en-US" altLang="zh-CN"/>
              <a:t>5</a:t>
            </a:r>
            <a:r>
              <a:rPr lang="en-US" altLang="zh-CN" baseline="30000"/>
              <a:t>3</a:t>
            </a:r>
            <a:r>
              <a:rPr lang="zh-CN" altLang="en-US" dirty="0"/>
              <a:t>＋</a:t>
            </a:r>
            <a:r>
              <a:rPr lang="en-US" altLang="zh-CN"/>
              <a:t>3</a:t>
            </a:r>
            <a:r>
              <a:rPr lang="en-US" altLang="zh-CN" baseline="30000"/>
              <a:t>3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chemeClr val="accent2"/>
                </a:solidFill>
              </a:rPr>
              <a:t>打印出所有的“水仙花数”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解题思路：做一个从</a:t>
            </a:r>
            <a:r>
              <a:rPr lang="en-US" altLang="zh-CN"/>
              <a:t>100 </a:t>
            </a:r>
            <a:r>
              <a:rPr lang="zh-CN" altLang="en-US" dirty="0"/>
              <a:t>到 </a:t>
            </a:r>
            <a:r>
              <a:rPr lang="en-US" altLang="zh-CN"/>
              <a:t>999 </a:t>
            </a:r>
            <a:r>
              <a:rPr lang="zh-CN" altLang="en-US" dirty="0"/>
              <a:t>的循环，依次</a:t>
            </a:r>
            <a:r>
              <a:rPr lang="zh-CN" altLang="en-US" dirty="0">
                <a:solidFill>
                  <a:srgbClr val="FF0000"/>
                </a:solidFill>
              </a:rPr>
              <a:t>分解出每个数的百位、十位和个位数字</a:t>
            </a:r>
            <a:r>
              <a:rPr lang="zh-CN" altLang="en-US" dirty="0"/>
              <a:t>，如果满足条件则打印输出。</a:t>
            </a: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利用整数除法和取余。</a:t>
            </a:r>
            <a:endParaRPr lang="zh-CN" altLang="en-US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3815080" y="3749675"/>
            <a:ext cx="180975" cy="47117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11777" b="4271"/>
          <a:stretch>
            <a:fillRect/>
          </a:stretch>
        </p:blipFill>
        <p:spPr>
          <a:xfrm>
            <a:off x="6660515" y="5104130"/>
            <a:ext cx="1576070" cy="1277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67360" y="5131435"/>
            <a:ext cx="589343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 b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在希腊神话中，貌美青年那喀索斯 (narcissus)爱上了自己在水中的倒影，他死后化作水仙花，此花即因之命名。 所以水仙花数也称为自恋数、幂数，完整名称为超完全数字不变数（pluperfect digital invariant) 。</a:t>
            </a:r>
            <a:endParaRPr lang="zh-CN" altLang="en-US" sz="1800" b="1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int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main() {	//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打印输出所有水仙花数</a:t>
            </a:r>
            <a:endParaRPr lang="zh-CN" altLang="en-US" dirty="0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int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i, j, k, n;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cout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&lt;&lt; "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水仙花数：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";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for (n 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= 100; n &lt; 1000; n++) {	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i = n / 100;	//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分解出百位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j = n / 10 % 10;	//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分解出十位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k = n % 10;	//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分解出个位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if ( n == i * i * i + j * j * j + k * k * k) 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cout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&lt;&lt;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ｎ 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&lt;&lt; 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endl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}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return 0;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}</a:t>
            </a:r>
            <a:endParaRPr lang="zh-CN" altLang="en-US">
              <a:cs typeface="+mn-lt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98895" y="2360295"/>
            <a:ext cx="2545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&lt;--</a:t>
            </a:r>
            <a:r>
              <a:rPr lang="zh-CN" altLang="en-US" sz="2400">
                <a:solidFill>
                  <a:srgbClr val="FF0000"/>
                </a:solidFill>
              </a:rPr>
              <a:t>生成一批数据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59880" y="3014345"/>
            <a:ext cx="22021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>
                <a:solidFill>
                  <a:srgbClr val="FF0000"/>
                </a:solidFill>
              </a:rPr>
              <a:t>&lt;--</a:t>
            </a:r>
            <a:r>
              <a:rPr lang="zh-CN" altLang="en-US" sz="2400">
                <a:solidFill>
                  <a:srgbClr val="FF0000"/>
                </a:solidFill>
              </a:rPr>
              <a:t>对每个数据</a:t>
            </a:r>
            <a:endParaRPr lang="zh-CN" altLang="en-US" sz="240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>
                <a:solidFill>
                  <a:srgbClr val="FF0000"/>
                </a:solidFill>
              </a:rPr>
              <a:t>     进行检查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31595" y="2852420"/>
            <a:ext cx="5328285" cy="223266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394335"/>
            <a:ext cx="8207375" cy="59874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dirty="0" err="1">
                <a:solidFill>
                  <a:srgbClr val="FF0000"/>
                </a:solidFill>
                <a:cs typeface="+mn-lt"/>
                <a:sym typeface="+mn-ea"/>
              </a:rPr>
              <a:t>一种错误写法如下：</a:t>
            </a:r>
            <a:endParaRPr lang="zh-CN" altLang="zh-CN" dirty="0" err="1">
              <a:solidFill>
                <a:srgbClr val="FF0000"/>
              </a:solidFill>
              <a:cs typeface="+mn-lt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int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main() {	//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打印输出所有水仙花数</a:t>
            </a:r>
            <a:endParaRPr lang="zh-CN" altLang="en-US" dirty="0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int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i, j, k, n;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cout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&lt;&lt; "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水仙花数：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";</a:t>
            </a:r>
            <a:endParaRPr lang="en-US" altLang="zh-CN">
              <a:solidFill>
                <a:schemeClr val="folHlink"/>
              </a:solidFill>
              <a:cs typeface="+mn-lt"/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	i = n / 100;	//</a:t>
            </a:r>
            <a:r>
              <a:rPr lang="zh-CN" altLang="en-US" dirty="0">
                <a:solidFill>
                  <a:srgbClr val="FF0000"/>
                </a:solidFill>
                <a:cs typeface="+mn-lt"/>
                <a:sym typeface="+mn-ea"/>
              </a:rPr>
              <a:t>分解出百位</a:t>
            </a:r>
            <a:endParaRPr lang="en-US" altLang="zh-CN">
              <a:solidFill>
                <a:srgbClr val="FF0000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	j = n / 10 % 10;	//</a:t>
            </a:r>
            <a:r>
              <a:rPr lang="zh-CN" altLang="en-US" dirty="0">
                <a:solidFill>
                  <a:srgbClr val="FF0000"/>
                </a:solidFill>
                <a:cs typeface="+mn-lt"/>
                <a:sym typeface="+mn-ea"/>
              </a:rPr>
              <a:t>分解出十位</a:t>
            </a:r>
            <a:endParaRPr lang="en-US" altLang="zh-CN">
              <a:solidFill>
                <a:srgbClr val="FF0000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rgbClr val="FF0000"/>
                </a:solidFill>
                <a:cs typeface="+mn-lt"/>
                <a:sym typeface="+mn-ea"/>
              </a:rPr>
              <a:t>	k = n %10;	//</a:t>
            </a:r>
            <a:r>
              <a:rPr lang="zh-CN" altLang="en-US" dirty="0">
                <a:solidFill>
                  <a:srgbClr val="FF0000"/>
                </a:solidFill>
                <a:cs typeface="+mn-lt"/>
                <a:sym typeface="+mn-ea"/>
              </a:rPr>
              <a:t>分解出个位</a:t>
            </a:r>
            <a:endParaRPr lang="en-US" altLang="zh-CN">
              <a:solidFill>
                <a:srgbClr val="FF0000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for (n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=100; n&lt;1000; n++) {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if (n == i * i * i + j * j * j + k * k * k) 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		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cout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 &lt;&lt;</a:t>
            </a:r>
            <a:r>
              <a:rPr lang="zh-CN" altLang="en-US" dirty="0">
                <a:solidFill>
                  <a:schemeClr val="folHlink"/>
                </a:solidFill>
                <a:cs typeface="+mn-lt"/>
                <a:sym typeface="+mn-ea"/>
              </a:rPr>
              <a:t>ｎ 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&lt;&lt; </a:t>
            </a:r>
            <a:r>
              <a:rPr lang="en-US" altLang="zh-CN" dirty="0" err="1">
                <a:solidFill>
                  <a:schemeClr val="folHlink"/>
                </a:solidFill>
                <a:cs typeface="+mn-lt"/>
                <a:sym typeface="+mn-ea"/>
              </a:rPr>
              <a:t>endl</a:t>
            </a: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}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	return 0;</a:t>
            </a:r>
            <a:endParaRPr lang="en-US" altLang="zh-CN">
              <a:solidFill>
                <a:schemeClr val="folHlink"/>
              </a:solidFill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>
                <a:solidFill>
                  <a:schemeClr val="folHlink"/>
                </a:solidFill>
                <a:cs typeface="+mn-lt"/>
                <a:sym typeface="+mn-ea"/>
              </a:rPr>
              <a:t>}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78510" y="2156460"/>
            <a:ext cx="4980940" cy="128714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10580" y="1605915"/>
            <a:ext cx="28282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以数学函数关系来看待 </a:t>
            </a:r>
            <a:r>
              <a:rPr lang="en-US" altLang="zh-CN" sz="2000"/>
              <a:t>i, j, k </a:t>
            </a:r>
            <a:r>
              <a:rPr lang="zh-CN" altLang="en-US" sz="2000"/>
              <a:t>与 </a:t>
            </a:r>
            <a:r>
              <a:rPr lang="en-US" altLang="zh-CN" sz="2000"/>
              <a:t>n </a:t>
            </a:r>
            <a:r>
              <a:rPr lang="zh-CN" altLang="en-US" sz="2000"/>
              <a:t>的关系！错误！</a:t>
            </a:r>
            <a:endParaRPr lang="zh-CN" altLang="en-US" sz="2000"/>
          </a:p>
          <a:p>
            <a:r>
              <a:rPr lang="zh-CN" altLang="en-US" sz="2000"/>
              <a:t>计算机程序的本质，是</a:t>
            </a:r>
            <a:r>
              <a:rPr lang="zh-CN" altLang="en-US" sz="2000">
                <a:solidFill>
                  <a:srgbClr val="FF0000"/>
                </a:solidFill>
              </a:rPr>
              <a:t>按顺序进行计算</a:t>
            </a:r>
            <a:r>
              <a:rPr lang="zh-CN" altLang="en-US" sz="2000"/>
              <a:t>。</a:t>
            </a:r>
            <a:endParaRPr lang="zh-CN" altLang="en-US" sz="2000"/>
          </a:p>
          <a:p>
            <a:r>
              <a:rPr lang="zh-CN" altLang="en-US" sz="2000"/>
              <a:t>必须对每个</a:t>
            </a:r>
            <a:r>
              <a:rPr lang="en-US" altLang="zh-CN" sz="2000"/>
              <a:t> n </a:t>
            </a:r>
            <a:r>
              <a:rPr lang="zh-CN" altLang="en-US" sz="2000"/>
              <a:t>分别计算出 </a:t>
            </a:r>
            <a:r>
              <a:rPr lang="en-US" altLang="zh-CN" sz="2000"/>
              <a:t>i, j, k </a:t>
            </a:r>
            <a:r>
              <a:rPr lang="zh-CN" altLang="en-US" sz="2000"/>
              <a:t>并判断关系</a:t>
            </a:r>
            <a:endParaRPr lang="zh-CN" altLang="en-US" sz="2000"/>
          </a:p>
        </p:txBody>
      </p:sp>
    </p:spTree>
  </p:cSld>
  <p:clrMapOvr>
    <a:masterClrMapping/>
  </p:clrMapOvr>
  <p:transition spd="med"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1250" name="标题 18124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/>
              <a:t>4.1.2 </a:t>
            </a:r>
            <a:r>
              <a:rPr lang="zh-CN" altLang="en-US" dirty="0"/>
              <a:t>浮点误差</a:t>
            </a:r>
            <a:endParaRPr lang="zh-CN" altLang="en-US" dirty="0"/>
          </a:p>
        </p:txBody>
      </p:sp>
      <p:sp>
        <p:nvSpPr>
          <p:cNvPr id="181251" name="文本占位符 1812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在计算机中用二进制浮点数表示小数，可能存在</a:t>
            </a:r>
            <a:r>
              <a:rPr lang="zh-CN" altLang="en-US" dirty="0">
                <a:solidFill>
                  <a:schemeClr val="accent2"/>
                </a:solidFill>
              </a:rPr>
              <a:t>浮点误差</a:t>
            </a:r>
            <a:r>
              <a:rPr lang="zh-CN" altLang="en-US" dirty="0"/>
              <a:t>，即在计算机中所保存的小数与实际的十进制小数之间有误差。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在通常情况下可能对计算结果影响不大，但是，</a:t>
            </a:r>
            <a:r>
              <a:rPr lang="zh-CN" altLang="en-US" dirty="0">
                <a:solidFill>
                  <a:schemeClr val="accent2"/>
                </a:solidFill>
              </a:rPr>
              <a:t>在某些特定情况下却对计算结果存在严重的影响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用一个含有利用循环语句进行求和的例题说明。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/>
              <a:t>4-2】</a:t>
            </a:r>
            <a:r>
              <a:rPr lang="zh-CN" altLang="en-US" sz="2400" dirty="0"/>
              <a:t>假定有一只乌龟决心去做环球旅行。出发时它踌躇满志，第一秒四脚飞奔，爬了</a:t>
            </a:r>
            <a:r>
              <a:rPr lang="en-US" altLang="zh-CN" sz="2400"/>
              <a:t>1</a:t>
            </a:r>
            <a:r>
              <a:rPr lang="zh-CN" altLang="en-US" sz="2400" dirty="0"/>
              <a:t>米。随着体力和毅力的下降，它第二秒钟爬了</a:t>
            </a:r>
            <a:r>
              <a:rPr lang="en-US" altLang="zh-CN" sz="2400" dirty="0"/>
              <a:t> </a:t>
            </a:r>
            <a:r>
              <a:rPr lang="en-US" altLang="zh-CN" sz="2400"/>
              <a:t>1/2 </a:t>
            </a:r>
            <a:r>
              <a:rPr lang="zh-CN" altLang="en-US" sz="2400" dirty="0"/>
              <a:t>米，第三秒钟爬了</a:t>
            </a:r>
            <a:r>
              <a:rPr lang="en-US" altLang="zh-CN" sz="2400" dirty="0"/>
              <a:t> </a:t>
            </a:r>
            <a:r>
              <a:rPr lang="en-US" altLang="zh-CN" sz="2400"/>
              <a:t>1/3 </a:t>
            </a:r>
            <a:r>
              <a:rPr lang="zh-CN" altLang="en-US" sz="2400" dirty="0"/>
              <a:t>米，第四秒钟爬了</a:t>
            </a:r>
            <a:r>
              <a:rPr lang="en-US" altLang="zh-CN" sz="2400" dirty="0"/>
              <a:t> </a:t>
            </a:r>
            <a:r>
              <a:rPr lang="en-US" altLang="zh-CN" sz="2400"/>
              <a:t>1/4 </a:t>
            </a:r>
            <a:r>
              <a:rPr lang="zh-CN" altLang="en-US" sz="2400" dirty="0"/>
              <a:t>米，如此等等。问这只乌龟一小时能爬出多远？爬出</a:t>
            </a:r>
            <a:r>
              <a:rPr lang="en-US" altLang="zh-CN" sz="2400" dirty="0"/>
              <a:t> </a:t>
            </a:r>
            <a:r>
              <a:rPr lang="en-US" altLang="zh-CN" sz="2400"/>
              <a:t>20 </a:t>
            </a:r>
            <a:r>
              <a:rPr lang="zh-CN" altLang="en-US" sz="2400" dirty="0"/>
              <a:t>米需要多少时间？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325120"/>
            <a:ext cx="8207375" cy="612838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问同学们一些问题：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通读了教材吗？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通常教材应该读 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遍：预习读 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遍，听课时读 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遍，期末复习时再读 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 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遍。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上课做了笔记吗？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虽然老师总是把重要知识点贴在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QQ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群里，但那也不是足够的。重要的是学习者抓住课堂教学的重点和难点，根据自己的实际情况做适量的笔记。（现在老师在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QQ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群里贴出重点和难点，是为了引导同学们学会做笔记）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是否阅读了老师批阅后的源程序？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有没有耐心地理解老师的批阅意见？有没有耐心地读一遍其他同学的源程序？是否会避免其他同学所犯的错误？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有没有足量完成老师布置的上机编程练习？</a:t>
            </a: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虽然老师只收取部分程序，但自己应该自觉地足量完成。</a:t>
            </a: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marL="514350" indent="-514350">
              <a:buAutoNum type="arabicPeriod"/>
            </a:pPr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2275" name="文本占位符 182274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7991475" cy="5329237"/>
          </a:xfrm>
        </p:spPr>
        <p:txBody>
          <a:bodyPr/>
          <a:lstStyle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显然，题目中要计算的是无穷级数和式             前面的有限一段之和。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由高等数学可知 ，                 。也就是说，只要乌龟坚持爬下去，它不但能完成环球旅行，也能爬到宇宙的尽头。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在题目中有两问，即分别要求出</a:t>
            </a:r>
            <a:r>
              <a:rPr lang="zh-CN" altLang="en-US" dirty="0">
                <a:solidFill>
                  <a:schemeClr val="accent2"/>
                </a:solidFill>
              </a:rPr>
              <a:t>给定 </a:t>
            </a:r>
            <a:r>
              <a:rPr lang="en-US" altLang="zh-CN">
                <a:solidFill>
                  <a:schemeClr val="accent2"/>
                </a:solidFill>
              </a:rPr>
              <a:t>n </a:t>
            </a:r>
            <a:r>
              <a:rPr lang="zh-CN" altLang="en-US" dirty="0">
                <a:solidFill>
                  <a:schemeClr val="accent2"/>
                </a:solidFill>
              </a:rPr>
              <a:t>的求和上限值时这个级数和式的值是多少</a:t>
            </a:r>
            <a:r>
              <a:rPr lang="zh-CN" altLang="en-US" dirty="0"/>
              <a:t>，以及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>
                <a:solidFill>
                  <a:schemeClr val="accent2"/>
                </a:solidFill>
              </a:rPr>
              <a:t>n </a:t>
            </a:r>
            <a:r>
              <a:rPr lang="zh-CN" altLang="en-US" dirty="0">
                <a:solidFill>
                  <a:schemeClr val="accent2"/>
                </a:solidFill>
              </a:rPr>
              <a:t>的值为多大时该级数和式能达到给定的值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用这个例子研究一下浮点数的误差问题，并对用于保存累加求和值的变量分别设为 </a:t>
            </a:r>
            <a:r>
              <a:rPr lang="en-US" altLang="zh-CN">
                <a:solidFill>
                  <a:schemeClr val="accent2"/>
                </a:solidFill>
              </a:rPr>
              <a:t>double</a:t>
            </a:r>
            <a:r>
              <a:rPr lang="en-US" altLang="zh-CN"/>
              <a:t> </a:t>
            </a:r>
            <a:r>
              <a:rPr lang="zh-CN" altLang="en-US" dirty="0"/>
              <a:t>和 </a:t>
            </a:r>
            <a:r>
              <a:rPr lang="en-US" altLang="zh-CN">
                <a:solidFill>
                  <a:schemeClr val="accent2"/>
                </a:solidFill>
              </a:rPr>
              <a:t>float</a:t>
            </a:r>
            <a:r>
              <a:rPr lang="en-US" altLang="zh-CN"/>
              <a:t> </a:t>
            </a:r>
            <a:r>
              <a:rPr lang="zh-CN" altLang="en-US" dirty="0"/>
              <a:t>类型的情况做些比较。</a:t>
            </a:r>
            <a:endParaRPr lang="zh-CN" altLang="en-US" dirty="0"/>
          </a:p>
        </p:txBody>
      </p:sp>
      <p:graphicFrame>
        <p:nvGraphicFramePr>
          <p:cNvPr id="182280" name="内容占位符 182279"/>
          <p:cNvGraphicFramePr>
            <a:graphicFrameLocks noGrp="1"/>
          </p:cNvGraphicFramePr>
          <p:nvPr>
            <p:ph sz="half" idx="2"/>
          </p:nvPr>
        </p:nvGraphicFramePr>
        <p:xfrm>
          <a:off x="6804025" y="836613"/>
          <a:ext cx="6619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1" imgW="330200" imgH="431800" progId="Equations">
                  <p:embed/>
                </p:oleObj>
              </mc:Choice>
              <mc:Fallback>
                <p:oleObj name="" r:id="rId1" imgW="330200" imgH="431800" progId="Equations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04025" y="836613"/>
                        <a:ext cx="661988" cy="8651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3" name="对象 182282"/>
          <p:cNvGraphicFramePr/>
          <p:nvPr/>
        </p:nvGraphicFramePr>
        <p:xfrm>
          <a:off x="3563938" y="1757363"/>
          <a:ext cx="10795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3" imgW="596900" imgH="431800" progId="Equations">
                  <p:embed/>
                </p:oleObj>
              </mc:Choice>
              <mc:Fallback>
                <p:oleObj name="" r:id="rId3" imgW="596900" imgH="431800" progId="Equations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1757363"/>
                        <a:ext cx="107950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696585" y="2675890"/>
            <a:ext cx="215900" cy="2159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3299" name="文本占位符 183298"/>
          <p:cNvSpPr>
            <a:spLocks noGrp="1"/>
          </p:cNvSpPr>
          <p:nvPr>
            <p:ph type="body" idx="1"/>
          </p:nvPr>
        </p:nvSpPr>
        <p:spPr>
          <a:xfrm>
            <a:off x="539750" y="188595"/>
            <a:ext cx="8168005" cy="6553200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m, n;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double x, dist;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//</a:t>
            </a:r>
            <a:r>
              <a:rPr lang="zh-CN" altLang="en-US" sz="2400" dirty="0">
                <a:solidFill>
                  <a:schemeClr val="folHlink"/>
                </a:solidFill>
              </a:rPr>
              <a:t>计算乌龟 </a:t>
            </a:r>
            <a:r>
              <a:rPr lang="en-US" altLang="zh-CN" sz="2400">
                <a:solidFill>
                  <a:schemeClr val="folHlink"/>
                </a:solidFill>
              </a:rPr>
              <a:t>m </a:t>
            </a:r>
            <a:r>
              <a:rPr lang="zh-CN" altLang="en-US" sz="2400" dirty="0">
                <a:solidFill>
                  <a:schemeClr val="folHlink"/>
                </a:solidFill>
              </a:rPr>
              <a:t>秒爬出的距离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请输入乌龟爬行时间（以秒为单位）</a:t>
            </a:r>
            <a:r>
              <a:rPr lang="en-US" altLang="zh-CN" sz="2400">
                <a:solidFill>
                  <a:schemeClr val="folHlink"/>
                </a:solidFill>
              </a:rPr>
              <a:t>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m;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"m = " &lt;&lt; m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dist = 0.0;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for (n = 1; n &lt;= m; ++n)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dist += 1.0/n;  //</a:t>
            </a:r>
            <a:r>
              <a:rPr lang="zh-CN" altLang="en-US" sz="2400">
                <a:solidFill>
                  <a:schemeClr val="hlink"/>
                </a:solidFill>
              </a:rPr>
              <a:t>注意不能写成 </a:t>
            </a:r>
            <a:r>
              <a:rPr lang="en-US" altLang="zh-CN" sz="2400">
                <a:solidFill>
                  <a:schemeClr val="hlink"/>
                </a:solidFill>
              </a:rPr>
              <a:t>1/n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if (n % 100000 == 0)  //</a:t>
            </a:r>
            <a:r>
              <a:rPr lang="zh-CN" altLang="en-US" sz="2400">
                <a:solidFill>
                  <a:schemeClr val="hlink"/>
                </a:solidFill>
              </a:rPr>
              <a:t>按一定的间隔输出中间值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"n= "&lt;&lt; n &lt;&lt; "  dist=" &lt;&lt; dist &lt;&lt; </a:t>
            </a:r>
            <a:r>
              <a:rPr lang="en-US" altLang="zh-CN" sz="2400" dirty="0" err="1">
                <a:solidFill>
                  <a:schemeClr val="hlink"/>
                </a:solidFill>
              </a:rPr>
              <a:t>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 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n--;    </a:t>
            </a:r>
            <a:r>
              <a:rPr lang="en-US" altLang="zh-CN" sz="2000">
                <a:solidFill>
                  <a:schemeClr val="folHlink"/>
                </a:solidFill>
              </a:rPr>
              <a:t>//</a:t>
            </a:r>
            <a:r>
              <a:rPr lang="zh-CN" altLang="en-US" sz="2000" dirty="0">
                <a:solidFill>
                  <a:schemeClr val="folHlink"/>
                </a:solidFill>
              </a:rPr>
              <a:t>循环结束时，</a:t>
            </a:r>
            <a:r>
              <a:rPr lang="en-US" altLang="zh-CN" sz="2000">
                <a:solidFill>
                  <a:schemeClr val="folHlink"/>
                </a:solidFill>
              </a:rPr>
              <a:t>n</a:t>
            </a:r>
            <a:r>
              <a:rPr lang="zh-CN" altLang="en-US" sz="2000" dirty="0">
                <a:solidFill>
                  <a:schemeClr val="folHlink"/>
                </a:solidFill>
              </a:rPr>
              <a:t>的值为 </a:t>
            </a:r>
            <a:r>
              <a:rPr lang="en-US" altLang="zh-CN" sz="2000">
                <a:solidFill>
                  <a:schemeClr val="folHlink"/>
                </a:solidFill>
              </a:rPr>
              <a:t>m+1</a:t>
            </a:r>
            <a:r>
              <a:rPr lang="zh-CN" altLang="en-US" sz="2000" dirty="0">
                <a:solidFill>
                  <a:schemeClr val="folHlink"/>
                </a:solidFill>
              </a:rPr>
              <a:t>，比实际所用值多</a:t>
            </a:r>
            <a:r>
              <a:rPr lang="en-US" altLang="zh-CN" sz="2000">
                <a:solidFill>
                  <a:schemeClr val="folHlink"/>
                </a:solidFill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</a:rPr>
              <a:t>，所以要减</a:t>
            </a:r>
            <a:r>
              <a:rPr lang="en-US" altLang="zh-CN" sz="2000">
                <a:solidFill>
                  <a:schemeClr val="folHlink"/>
                </a:solidFill>
              </a:rPr>
              <a:t>1</a:t>
            </a:r>
            <a:r>
              <a:rPr lang="zh-CN" altLang="en-US" sz="2000" dirty="0">
                <a:solidFill>
                  <a:schemeClr val="folHlink"/>
                </a:solidFill>
              </a:rPr>
              <a:t>。</a:t>
            </a:r>
            <a:r>
              <a:rPr lang="zh-CN" altLang="en-US" sz="2400" dirty="0">
                <a:solidFill>
                  <a:schemeClr val="folHlink"/>
                </a:solidFill>
              </a:rPr>
              <a:t> 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乌龟在 </a:t>
            </a:r>
            <a:r>
              <a:rPr lang="en-US" altLang="zh-CN" sz="2400">
                <a:solidFill>
                  <a:schemeClr val="folHlink"/>
                </a:solidFill>
              </a:rPr>
              <a:t>" &lt;&lt; n &lt;&lt; " </a:t>
            </a:r>
            <a:r>
              <a:rPr lang="zh-CN" altLang="en-US" sz="2400" dirty="0">
                <a:solidFill>
                  <a:schemeClr val="folHlink"/>
                </a:solidFill>
              </a:rPr>
              <a:t>秒钟之后爬行了 </a:t>
            </a:r>
            <a:r>
              <a:rPr lang="en-US" altLang="zh-CN" sz="2400">
                <a:solidFill>
                  <a:schemeClr val="folHlink"/>
                </a:solidFill>
              </a:rPr>
              <a:t>"&lt;&lt; dist &lt;&lt; " </a:t>
            </a:r>
            <a:r>
              <a:rPr lang="zh-CN" altLang="en-US" sz="2400" dirty="0">
                <a:solidFill>
                  <a:schemeClr val="folHlink"/>
                </a:solidFill>
              </a:rPr>
              <a:t>米远。</a:t>
            </a:r>
            <a:r>
              <a:rPr lang="en-US" altLang="zh-CN" sz="2400">
                <a:solidFill>
                  <a:schemeClr val="folHlink"/>
                </a:solidFill>
              </a:rPr>
              <a:t>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</p:txBody>
      </p:sp>
      <p:graphicFrame>
        <p:nvGraphicFramePr>
          <p:cNvPr id="182280" name="对象 182279"/>
          <p:cNvGraphicFramePr/>
          <p:nvPr/>
        </p:nvGraphicFramePr>
        <p:xfrm>
          <a:off x="5607526" y="2666841"/>
          <a:ext cx="662305" cy="86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1" imgW="330200" imgH="431800" progId="Equations">
                  <p:embed/>
                </p:oleObj>
              </mc:Choice>
              <mc:Fallback>
                <p:oleObj name="" r:id="rId1" imgW="330200" imgH="431800" progId="Equations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07526" y="2666841"/>
                        <a:ext cx="662305" cy="86487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4323" name="文本占位符 184322"/>
          <p:cNvSpPr>
            <a:spLocks noGrp="1"/>
          </p:cNvSpPr>
          <p:nvPr>
            <p:ph type="body" idx="1"/>
          </p:nvPr>
        </p:nvSpPr>
        <p:spPr>
          <a:xfrm>
            <a:off x="468313" y="836613"/>
            <a:ext cx="8675687" cy="554513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//</a:t>
            </a:r>
            <a:r>
              <a:rPr lang="zh-CN" altLang="en-US" sz="2400" dirty="0">
                <a:solidFill>
                  <a:schemeClr val="folHlink"/>
                </a:solidFill>
              </a:rPr>
              <a:t>计算乌龟爬行 </a:t>
            </a:r>
            <a:r>
              <a:rPr lang="en-US" altLang="zh-CN" sz="2400">
                <a:solidFill>
                  <a:schemeClr val="folHlink"/>
                </a:solidFill>
              </a:rPr>
              <a:t>dist </a:t>
            </a:r>
            <a:r>
              <a:rPr lang="zh-CN" altLang="en-US" sz="2400" dirty="0">
                <a:solidFill>
                  <a:schemeClr val="folHlink"/>
                </a:solidFill>
              </a:rPr>
              <a:t>米距离所需的时间 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"\n</a:t>
            </a:r>
            <a:r>
              <a:rPr lang="zh-CN" altLang="en-US" sz="2400" dirty="0">
                <a:solidFill>
                  <a:schemeClr val="folHlink"/>
                </a:solidFill>
              </a:rPr>
              <a:t>请输入待爬行的距离（以米为单位，例如</a:t>
            </a:r>
            <a:r>
              <a:rPr lang="en-US" altLang="zh-CN" sz="2400">
                <a:solidFill>
                  <a:schemeClr val="folHlink"/>
                </a:solidFill>
              </a:rPr>
              <a:t>20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  <a:r>
              <a:rPr lang="en-US" altLang="zh-CN" sz="2400">
                <a:solidFill>
                  <a:schemeClr val="folHlink"/>
                </a:solidFill>
              </a:rPr>
              <a:t>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dist;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x = 0.0;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for (n = 1; </a:t>
            </a:r>
            <a:r>
              <a:rPr lang="en-US" altLang="zh-CN" sz="2400" u="sng">
                <a:solidFill>
                  <a:schemeClr val="accent2"/>
                </a:solidFill>
              </a:rPr>
              <a:t>x &lt; dist</a:t>
            </a:r>
            <a:r>
              <a:rPr lang="en-US" altLang="zh-CN" sz="2400">
                <a:solidFill>
                  <a:schemeClr val="hlink"/>
                </a:solidFill>
              </a:rPr>
              <a:t>; ++n)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x += 1.0/n;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if (n % 100000 == 0)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    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"n= "&lt;&lt; n &lt;&lt; "  x= " &lt;&lt; setprecision(10)&lt;&lt; x&lt;&lt; </a:t>
            </a:r>
            <a:r>
              <a:rPr lang="en-US" altLang="zh-CN" sz="2400" dirty="0" err="1">
                <a:solidFill>
                  <a:schemeClr val="hlink"/>
                </a:solidFill>
              </a:rPr>
              <a:t>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</a:t>
            </a:r>
            <a:r>
              <a:rPr lang="zh-CN" altLang="en-US" sz="2000" dirty="0">
                <a:solidFill>
                  <a:schemeClr val="folHlink"/>
                </a:solidFill>
              </a:rPr>
              <a:t>乌龟爬行 </a:t>
            </a:r>
            <a:r>
              <a:rPr lang="en-US" altLang="zh-CN" sz="2000">
                <a:solidFill>
                  <a:schemeClr val="folHlink"/>
                </a:solidFill>
              </a:rPr>
              <a:t>"&lt;&lt; dist &lt;&lt; " </a:t>
            </a:r>
            <a:r>
              <a:rPr lang="zh-CN" altLang="en-US" sz="2000" dirty="0">
                <a:solidFill>
                  <a:schemeClr val="folHlink"/>
                </a:solidFill>
              </a:rPr>
              <a:t>米需要 </a:t>
            </a:r>
            <a:r>
              <a:rPr lang="en-US" altLang="zh-CN" sz="2000">
                <a:solidFill>
                  <a:schemeClr val="folHlink"/>
                </a:solidFill>
              </a:rPr>
              <a:t>" &lt;&lt; --n &lt;&lt; " </a:t>
            </a:r>
            <a:r>
              <a:rPr lang="zh-CN" altLang="en-US" sz="2000" dirty="0">
                <a:solidFill>
                  <a:schemeClr val="folHlink"/>
                </a:solidFill>
              </a:rPr>
              <a:t>秒钟。</a:t>
            </a:r>
            <a:r>
              <a:rPr lang="en-US" altLang="zh-CN" sz="2000">
                <a:solidFill>
                  <a:schemeClr val="folHlink"/>
                </a:solidFill>
              </a:rPr>
              <a:t>" &lt;&lt; 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</a:t>
            </a:r>
            <a:r>
              <a:rPr lang="zh-CN" altLang="en-US" sz="2000" dirty="0">
                <a:solidFill>
                  <a:schemeClr val="folHlink"/>
                </a:solidFill>
              </a:rPr>
              <a:t>约为 </a:t>
            </a:r>
            <a:r>
              <a:rPr lang="en-US" altLang="zh-CN" sz="2000">
                <a:solidFill>
                  <a:schemeClr val="folHlink"/>
                </a:solidFill>
              </a:rPr>
              <a:t>" &lt;&lt; n/3600 &lt;&lt; " </a:t>
            </a:r>
            <a:r>
              <a:rPr lang="zh-CN" altLang="en-US" sz="2000" dirty="0">
                <a:solidFill>
                  <a:schemeClr val="folHlink"/>
                </a:solidFill>
              </a:rPr>
              <a:t>小时，</a:t>
            </a:r>
            <a:r>
              <a:rPr lang="en-US" altLang="zh-CN" sz="2000">
                <a:solidFill>
                  <a:schemeClr val="folHlink"/>
                </a:solidFill>
              </a:rPr>
              <a:t>" &lt;&lt; n/3600/24 &lt;&lt; " </a:t>
            </a:r>
            <a:r>
              <a:rPr lang="zh-CN" altLang="en-US" sz="2000" dirty="0">
                <a:solidFill>
                  <a:schemeClr val="folHlink"/>
                </a:solidFill>
              </a:rPr>
              <a:t>天。</a:t>
            </a:r>
            <a:r>
              <a:rPr lang="en-US" altLang="zh-CN" sz="2000">
                <a:solidFill>
                  <a:schemeClr val="folHlink"/>
                </a:solidFill>
              </a:rPr>
              <a:t>" &lt;&lt; 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</a:pP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184324" name="文本框 184323"/>
          <p:cNvSpPr txBox="1"/>
          <p:nvPr/>
        </p:nvSpPr>
        <p:spPr>
          <a:xfrm>
            <a:off x="3132138" y="5516563"/>
            <a:ext cx="3097212" cy="4572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sz="2400" dirty="0">
                <a:latin typeface="Times New Roman" panose="02020603050405020304" pitchFamily="18" charset="0"/>
              </a:rPr>
              <a:t>教师测试练习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" name="线形标注 2 2"/>
          <p:cNvSpPr/>
          <p:nvPr/>
        </p:nvSpPr>
        <p:spPr>
          <a:xfrm>
            <a:off x="3725545" y="2734945"/>
            <a:ext cx="4822190" cy="431800"/>
          </a:xfrm>
          <a:prstGeom prst="borderCallout2">
            <a:avLst>
              <a:gd name="adj1" fmla="val 53970"/>
              <a:gd name="adj2" fmla="val -266"/>
              <a:gd name="adj3" fmla="val 56029"/>
              <a:gd name="adj4" fmla="val -9624"/>
              <a:gd name="adj5" fmla="val -11029"/>
              <a:gd name="adj6" fmla="val -18735"/>
            </a:avLst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>
                <a:solidFill>
                  <a:schemeClr val="tx1"/>
                </a:solidFill>
              </a:rPr>
              <a:t>由 </a:t>
            </a:r>
            <a:r>
              <a:rPr lang="en-US" altLang="zh-CN" sz="1800">
                <a:solidFill>
                  <a:schemeClr val="tx1"/>
                </a:solidFill>
              </a:rPr>
              <a:t>x </a:t>
            </a:r>
            <a:r>
              <a:rPr lang="zh-CN" altLang="en-US" sz="1800">
                <a:solidFill>
                  <a:schemeClr val="tx1"/>
                </a:solidFill>
              </a:rPr>
              <a:t>提供循环条件（而非由 </a:t>
            </a:r>
            <a:r>
              <a:rPr lang="en-US" altLang="zh-CN" sz="1800">
                <a:solidFill>
                  <a:schemeClr val="tx1"/>
                </a:solidFill>
              </a:rPr>
              <a:t>n </a:t>
            </a:r>
            <a:r>
              <a:rPr lang="zh-CN" altLang="en-US" sz="1800">
                <a:solidFill>
                  <a:schemeClr val="tx1"/>
                </a:solidFill>
              </a:rPr>
              <a:t>指定循环次数）</a:t>
            </a: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9443" name="文本占位符 1894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测试运行时，先输入一个时间（例如</a:t>
            </a:r>
            <a:r>
              <a:rPr lang="en-US" altLang="zh-CN"/>
              <a:t>3600</a:t>
            </a:r>
            <a:r>
              <a:rPr lang="zh-CN" altLang="en-US" dirty="0"/>
              <a:t>秒），程序会很快计算出：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	乌龟在 </a:t>
            </a:r>
            <a:r>
              <a:rPr lang="en-US" altLang="zh-CN" sz="2400">
                <a:solidFill>
                  <a:schemeClr val="accent2"/>
                </a:solidFill>
              </a:rPr>
              <a:t>3600 </a:t>
            </a:r>
            <a:r>
              <a:rPr lang="zh-CN" altLang="en-US" sz="2400" dirty="0">
                <a:solidFill>
                  <a:schemeClr val="accent2"/>
                </a:solidFill>
              </a:rPr>
              <a:t>秒钟之后爬行了 </a:t>
            </a:r>
            <a:r>
              <a:rPr lang="en-US" altLang="zh-CN" sz="2400">
                <a:solidFill>
                  <a:schemeClr val="accent2"/>
                </a:solidFill>
              </a:rPr>
              <a:t>8.76604 </a:t>
            </a:r>
            <a:r>
              <a:rPr lang="zh-CN" altLang="en-US" sz="2400" dirty="0">
                <a:solidFill>
                  <a:schemeClr val="accent2"/>
                </a:solidFill>
              </a:rPr>
              <a:t>米远。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然后试着输入一个较短的距离（例如</a:t>
            </a:r>
            <a:r>
              <a:rPr lang="en-US" altLang="zh-CN"/>
              <a:t>20</a:t>
            </a:r>
            <a:r>
              <a:rPr lang="zh-CN" altLang="en-US" dirty="0"/>
              <a:t>米），程序会花费一段时间之后计算出：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	乌龟爬行 </a:t>
            </a:r>
            <a:r>
              <a:rPr lang="en-US" altLang="zh-CN" sz="2400">
                <a:solidFill>
                  <a:schemeClr val="accent2"/>
                </a:solidFill>
              </a:rPr>
              <a:t>20.0000000000 </a:t>
            </a:r>
            <a:r>
              <a:rPr lang="zh-CN" altLang="en-US" sz="2400" dirty="0">
                <a:solidFill>
                  <a:schemeClr val="accent2"/>
                </a:solidFill>
              </a:rPr>
              <a:t>米需要 </a:t>
            </a:r>
            <a:r>
              <a:rPr lang="en-US" altLang="zh-CN" sz="2400">
                <a:solidFill>
                  <a:schemeClr val="accent2"/>
                </a:solidFill>
              </a:rPr>
              <a:t>272400600 </a:t>
            </a:r>
            <a:r>
              <a:rPr lang="zh-CN" altLang="en-US" sz="2400" dirty="0">
                <a:solidFill>
                  <a:schemeClr val="accent2"/>
                </a:solidFill>
              </a:rPr>
              <a:t>秒钟。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	约为 </a:t>
            </a:r>
            <a:r>
              <a:rPr lang="en-US" altLang="zh-CN" sz="2400">
                <a:solidFill>
                  <a:schemeClr val="accent2"/>
                </a:solidFill>
              </a:rPr>
              <a:t>75666 </a:t>
            </a:r>
            <a:r>
              <a:rPr lang="zh-CN" altLang="en-US" sz="2400" dirty="0">
                <a:solidFill>
                  <a:schemeClr val="accent2"/>
                </a:solidFill>
              </a:rPr>
              <a:t>小时，</a:t>
            </a:r>
            <a:r>
              <a:rPr lang="en-US" altLang="zh-CN" sz="2400">
                <a:solidFill>
                  <a:schemeClr val="accent2"/>
                </a:solidFill>
              </a:rPr>
              <a:t>3152 </a:t>
            </a:r>
            <a:r>
              <a:rPr lang="zh-CN" altLang="en-US" sz="2400" dirty="0">
                <a:solidFill>
                  <a:schemeClr val="accent2"/>
                </a:solidFill>
              </a:rPr>
              <a:t>天。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dirty="0"/>
              <a:t>这是很合理的计算结果。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程序中满足 </a:t>
            </a:r>
            <a:r>
              <a:rPr lang="en-US" altLang="zh-CN"/>
              <a:t>n % 100000 == 0 </a:t>
            </a:r>
            <a:r>
              <a:rPr lang="zh-CN" altLang="en-US" dirty="0"/>
              <a:t>才输出中间量的值。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0467" name="文本占位符 190466"/>
          <p:cNvSpPr>
            <a:spLocks noGrp="1"/>
          </p:cNvSpPr>
          <p:nvPr>
            <p:ph type="body" idx="1"/>
          </p:nvPr>
        </p:nvSpPr>
        <p:spPr>
          <a:xfrm>
            <a:off x="468313" y="765175"/>
            <a:ext cx="8207375" cy="5616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输入一个更大的时间和更长的距离，会怎么样？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显然，输入时间长度的时候，由于 </a:t>
            </a:r>
            <a:r>
              <a:rPr lang="en-US" altLang="zh-CN"/>
              <a:t>m </a:t>
            </a:r>
            <a:r>
              <a:rPr lang="zh-CN" altLang="en-US" dirty="0"/>
              <a:t>是 </a:t>
            </a:r>
            <a:r>
              <a:rPr lang="en-US" altLang="zh-CN" dirty="0" err="1"/>
              <a:t>int</a:t>
            </a:r>
            <a:r>
              <a:rPr lang="en-US" altLang="zh-CN"/>
              <a:t> </a:t>
            </a:r>
            <a:r>
              <a:rPr lang="zh-CN" altLang="en-US" dirty="0"/>
              <a:t>类型，所以最大值只能是 </a:t>
            </a:r>
            <a:r>
              <a:rPr lang="en-US" altLang="zh-CN"/>
              <a:t>INT_MAX</a:t>
            </a:r>
            <a:r>
              <a:rPr lang="zh-CN" altLang="en-US" dirty="0"/>
              <a:t>，最终所计算得的距离还是一个合理的值。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如果输入一个更长的距离（例如 </a:t>
            </a:r>
            <a:r>
              <a:rPr lang="en-US" altLang="zh-CN"/>
              <a:t>23</a:t>
            </a:r>
            <a:r>
              <a:rPr lang="zh-CN" altLang="en-US" dirty="0"/>
              <a:t>），那么循环变量 </a:t>
            </a:r>
            <a:r>
              <a:rPr lang="en-US" altLang="zh-CN"/>
              <a:t>n </a:t>
            </a:r>
            <a:r>
              <a:rPr lang="zh-CN" altLang="en-US" dirty="0"/>
              <a:t>就会溢出（出现负数！），结果没有意义。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计算机确实是一种数值范围有限的机器，它只能在有限的范围内进行工作。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1491" name="文本占位符 191490"/>
          <p:cNvSpPr>
            <a:spLocks noGrp="1"/>
          </p:cNvSpPr>
          <p:nvPr>
            <p:ph type="body" idx="1"/>
          </p:nvPr>
        </p:nvSpPr>
        <p:spPr>
          <a:xfrm>
            <a:off x="468313" y="1700213"/>
            <a:ext cx="8207375" cy="4681537"/>
          </a:xfrm>
        </p:spPr>
        <p:txBody>
          <a:bodyPr/>
          <a:lstStyle/>
          <a:p>
            <a:r>
              <a:rPr lang="zh-CN" altLang="en-US" sz="2400" dirty="0"/>
              <a:t>把程序中的变量 </a:t>
            </a:r>
            <a:r>
              <a:rPr lang="en-US" altLang="zh-CN" sz="2400"/>
              <a:t>x </a:t>
            </a:r>
            <a:r>
              <a:rPr lang="zh-CN" altLang="en-US" sz="2400" dirty="0"/>
              <a:t>和 </a:t>
            </a:r>
            <a:r>
              <a:rPr lang="en-US" altLang="zh-CN" sz="2400"/>
              <a:t>dist </a:t>
            </a:r>
            <a:r>
              <a:rPr lang="zh-CN" altLang="en-US" sz="2400" dirty="0"/>
              <a:t>的类型改为 </a:t>
            </a:r>
            <a:r>
              <a:rPr lang="en-US" altLang="zh-CN" sz="3200">
                <a:solidFill>
                  <a:schemeClr val="accent2"/>
                </a:solidFill>
              </a:rPr>
              <a:t>float</a:t>
            </a:r>
            <a:r>
              <a:rPr lang="zh-CN" altLang="en-US" sz="2400" dirty="0"/>
              <a:t>，运行时会怎么样呢？</a:t>
            </a:r>
            <a:endParaRPr lang="zh-CN" altLang="en-US" sz="2400" dirty="0"/>
          </a:p>
          <a:p>
            <a:r>
              <a:rPr lang="zh-CN" altLang="en-US" sz="2400" dirty="0"/>
              <a:t>结果是，大约在 </a:t>
            </a:r>
            <a:r>
              <a:rPr lang="en-US" altLang="zh-CN" sz="2400"/>
              <a:t>2100000 </a:t>
            </a:r>
            <a:r>
              <a:rPr lang="zh-CN" altLang="en-US" sz="2400" dirty="0"/>
              <a:t>秒之后，爬行距离最大达到 </a:t>
            </a:r>
            <a:r>
              <a:rPr lang="en-US" altLang="zh-CN" sz="2400"/>
              <a:t>15.40368271 </a:t>
            </a:r>
            <a:r>
              <a:rPr lang="zh-CN" altLang="en-US" sz="2400" dirty="0"/>
              <a:t>时就不再增长了。也就是意味着，当 </a:t>
            </a:r>
            <a:r>
              <a:rPr lang="en-US" altLang="zh-CN" sz="2400"/>
              <a:t>n </a:t>
            </a:r>
            <a:r>
              <a:rPr lang="zh-CN" altLang="en-US" sz="2400" dirty="0"/>
              <a:t>大于 </a:t>
            </a:r>
            <a:r>
              <a:rPr lang="en-US" altLang="zh-CN" sz="2400"/>
              <a:t>2100000 </a:t>
            </a:r>
            <a:r>
              <a:rPr lang="zh-CN" altLang="en-US" sz="2400" dirty="0"/>
              <a:t>时，对 </a:t>
            </a:r>
            <a:r>
              <a:rPr lang="en-US" altLang="zh-CN" sz="2400"/>
              <a:t>x </a:t>
            </a:r>
            <a:r>
              <a:rPr lang="zh-CN" altLang="en-US" sz="2400" dirty="0"/>
              <a:t>的计算在 </a:t>
            </a:r>
            <a:r>
              <a:rPr lang="en-US" altLang="zh-CN" sz="2400"/>
              <a:t>10 </a:t>
            </a:r>
            <a:r>
              <a:rPr lang="zh-CN" altLang="en-US" sz="2400" dirty="0"/>
              <a:t>位精度下已经产生了明显的误差。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>
                <a:solidFill>
                  <a:schemeClr val="hlink"/>
                </a:solidFill>
                <a:sym typeface="+mn-ea"/>
              </a:rPr>
              <a:t>	</a:t>
            </a:r>
            <a:r>
              <a:rPr lang="en-US" altLang="zh-CN">
                <a:solidFill>
                  <a:schemeClr val="hlink"/>
                </a:solidFill>
                <a:sym typeface="+mn-ea"/>
              </a:rPr>
              <a:t>x += 1.0/n;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如果把变量 </a:t>
            </a:r>
            <a:r>
              <a:rPr lang="en-US" altLang="zh-CN" sz="2400"/>
              <a:t>x </a:t>
            </a:r>
            <a:r>
              <a:rPr lang="zh-CN" altLang="en-US" sz="2400" dirty="0"/>
              <a:t>和 </a:t>
            </a:r>
            <a:r>
              <a:rPr lang="en-US" altLang="zh-CN" sz="2400"/>
              <a:t>dist </a:t>
            </a:r>
            <a:r>
              <a:rPr lang="zh-CN" altLang="en-US" sz="2400" dirty="0"/>
              <a:t>的类型改为 </a:t>
            </a:r>
            <a:r>
              <a:rPr lang="en-US" altLang="zh-CN" sz="2400"/>
              <a:t>long double </a:t>
            </a:r>
            <a:r>
              <a:rPr lang="zh-CN" altLang="en-US" sz="2400" dirty="0"/>
              <a:t>类型，又会如何？</a:t>
            </a:r>
            <a:r>
              <a:rPr lang="en-US" altLang="zh-CN" sz="2400" dirty="0"/>
              <a:t> </a:t>
            </a:r>
            <a:r>
              <a:rPr lang="en-US" altLang="zh-CN" sz="2400">
                <a:latin typeface="Cambria" panose="02040503050406030204" pitchFamily="18" charset="0"/>
              </a:rPr>
              <a:t>……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191492" name="矩形 191491"/>
          <p:cNvSpPr/>
          <p:nvPr/>
        </p:nvSpPr>
        <p:spPr>
          <a:xfrm>
            <a:off x="971550" y="260350"/>
            <a:ext cx="2371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>
                <a:latin typeface="Cambria" panose="02040503050406030204" pitchFamily="18" charset="0"/>
              </a:rPr>
              <a:t> </a:t>
            </a:r>
            <a:r>
              <a:rPr lang="en-US" altLang="zh-CN" u="sng">
                <a:solidFill>
                  <a:schemeClr val="hlink"/>
                </a:solidFill>
                <a:latin typeface="Cambria" panose="02040503050406030204" pitchFamily="18" charset="0"/>
              </a:rPr>
              <a:t>double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 x, dist;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191493" name="矩形 191492"/>
          <p:cNvSpPr/>
          <p:nvPr/>
        </p:nvSpPr>
        <p:spPr>
          <a:xfrm>
            <a:off x="1116013" y="1052513"/>
            <a:ext cx="2011362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en-US" altLang="zh-CN">
                <a:latin typeface="Cambria" panose="02040503050406030204" pitchFamily="18" charset="0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Cambria" panose="02040503050406030204" pitchFamily="18" charset="0"/>
              </a:rPr>
              <a:t>float</a:t>
            </a:r>
            <a:r>
              <a:rPr lang="en-US" altLang="zh-CN">
                <a:solidFill>
                  <a:schemeClr val="hlink"/>
                </a:solidFill>
                <a:latin typeface="Cambria" panose="02040503050406030204" pitchFamily="18" charset="0"/>
              </a:rPr>
              <a:t> x, dist;</a:t>
            </a:r>
            <a:endParaRPr lang="en-US" altLang="zh-CN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191494" name="下箭头 191493"/>
          <p:cNvSpPr/>
          <p:nvPr/>
        </p:nvSpPr>
        <p:spPr>
          <a:xfrm>
            <a:off x="1403350" y="765175"/>
            <a:ext cx="431800" cy="287338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79" name="Text Box 2"/>
          <p:cNvSpPr>
            <a:spLocks noGrp="1"/>
          </p:cNvSpPr>
          <p:nvPr>
            <p:ph type="body" idx="4294967295"/>
          </p:nvPr>
        </p:nvSpPr>
        <p:spPr>
          <a:xfrm>
            <a:off x="539750" y="692150"/>
            <a:ext cx="8135938" cy="5400675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/>
              <a:t>对浮点数类型的使用建议：</a:t>
            </a:r>
            <a:endParaRPr lang="zh-CN" altLang="en-US" dirty="0"/>
          </a:p>
          <a:p>
            <a:r>
              <a:rPr lang="en-US" altLang="zh-CN"/>
              <a:t>float </a:t>
            </a:r>
            <a:r>
              <a:rPr lang="zh-CN" altLang="en-US" dirty="0"/>
              <a:t>的表示范围和精度不能满足许多常规计算的需要；</a:t>
            </a:r>
            <a:endParaRPr lang="zh-CN" altLang="en-US" dirty="0"/>
          </a:p>
          <a:p>
            <a:r>
              <a:rPr lang="zh-CN" altLang="en-US" dirty="0">
                <a:solidFill>
                  <a:schemeClr val="accent2"/>
                </a:solidFill>
              </a:rPr>
              <a:t>浮点计算通常都应该用 </a:t>
            </a:r>
            <a:r>
              <a:rPr lang="en-US" altLang="zh-CN">
                <a:solidFill>
                  <a:schemeClr val="accent2"/>
                </a:solidFill>
              </a:rPr>
              <a:t>double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zh-CN" altLang="en-US" dirty="0"/>
              <a:t>；</a:t>
            </a:r>
            <a:endParaRPr lang="zh-CN" altLang="en-US" dirty="0"/>
          </a:p>
          <a:p>
            <a:r>
              <a:rPr lang="en-US" altLang="zh-CN"/>
              <a:t>long double </a:t>
            </a:r>
            <a:r>
              <a:rPr lang="zh-CN" altLang="en-US" dirty="0"/>
              <a:t>类型可能会影响程序效率，而且受到具体编译器的限制。</a:t>
            </a:r>
            <a:endParaRPr lang="zh-CN" altLang="en-US" dirty="0"/>
          </a:p>
          <a:p>
            <a:pPr>
              <a:buNone/>
            </a:pPr>
            <a:endParaRPr lang="zh-CN" altLang="en-US" dirty="0"/>
          </a:p>
          <a:p>
            <a:pPr>
              <a:buNone/>
            </a:pPr>
            <a:r>
              <a:rPr lang="zh-CN" altLang="en-US" sz="2400" dirty="0"/>
              <a:t>特殊情况中浮点误差积累可能更迅速。两个重要情况：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1</a:t>
            </a:r>
            <a:r>
              <a:rPr lang="zh-CN" altLang="en-US" sz="2400" dirty="0"/>
              <a:t>）将一批小的数加到很大的数上，会导致丢掉小的数的重要部分，甚至小数整个被丢掉（例中情况）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2</a:t>
            </a:r>
            <a:r>
              <a:rPr lang="zh-CN" altLang="en-US" sz="2400" dirty="0"/>
              <a:t>）两个值接近的数相减，可能导致精度大大下降</a:t>
            </a:r>
            <a:endParaRPr lang="zh-CN" altLang="en-US" sz="2400" dirty="0"/>
          </a:p>
        </p:txBody>
      </p:sp>
      <p:sp>
        <p:nvSpPr>
          <p:cNvPr id="24580" name="AutoShape 3"/>
          <p:cNvSpPr/>
          <p:nvPr/>
        </p:nvSpPr>
        <p:spPr>
          <a:xfrm>
            <a:off x="7596188" y="2060575"/>
            <a:ext cx="720725" cy="647700"/>
          </a:xfrm>
          <a:prstGeom prst="irregularSeal1">
            <a:avLst/>
          </a:prstGeom>
          <a:solidFill>
            <a:srgbClr val="FFFF00"/>
          </a:solidFill>
          <a:ln w="381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/>
          <a:lstStyle/>
          <a:p>
            <a:pPr>
              <a:spcBef>
                <a:spcPct val="0"/>
              </a:spcBef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4.1.3 </a:t>
            </a:r>
            <a:r>
              <a:rPr lang="zh-CN" altLang="en-US" dirty="0"/>
              <a:t> 迭代和逼近</a:t>
            </a:r>
            <a:endParaRPr lang="zh-CN" altLang="en-US" dirty="0"/>
          </a:p>
        </p:txBody>
      </p:sp>
      <p:sp>
        <p:nvSpPr>
          <p:cNvPr id="193539" name="文本占位符 193538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8207375" cy="2160587"/>
          </a:xfrm>
        </p:spPr>
        <p:txBody>
          <a:bodyPr/>
          <a:lstStyle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b="1"/>
              <a:t>【</a:t>
            </a:r>
            <a:r>
              <a:rPr lang="zh-CN" altLang="en-US" b="1" dirty="0"/>
              <a:t>例</a:t>
            </a:r>
            <a:r>
              <a:rPr lang="en-US" altLang="zh-CN" b="1"/>
              <a:t>4-3】</a:t>
            </a:r>
            <a:r>
              <a:rPr lang="zh-CN" altLang="en-US" dirty="0"/>
              <a:t>求 </a:t>
            </a:r>
            <a:r>
              <a:rPr lang="en-US" altLang="zh-CN"/>
              <a:t>x </a:t>
            </a:r>
            <a:r>
              <a:rPr lang="zh-CN" altLang="en-US" dirty="0"/>
              <a:t>立方根的迭代公式（递推公式）是：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 </a:t>
            </a:r>
            <a:endParaRPr lang="zh-CN" altLang="en-US" dirty="0"/>
          </a:p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从键盘上输入 </a:t>
            </a:r>
            <a:r>
              <a:rPr lang="en-US" altLang="zh-CN"/>
              <a:t>x </a:t>
            </a:r>
            <a:r>
              <a:rPr lang="zh-CN" altLang="en-US" dirty="0"/>
              <a:t>值，然后利用这个公式求 </a:t>
            </a:r>
            <a:r>
              <a:rPr lang="en-US" altLang="zh-CN"/>
              <a:t>x </a:t>
            </a:r>
            <a:r>
              <a:rPr lang="zh-CN" altLang="en-US" dirty="0"/>
              <a:t>的立方根的近似值，要求达到精度                                       。</a:t>
            </a:r>
            <a:endParaRPr lang="zh-CN" altLang="en-US" dirty="0"/>
          </a:p>
        </p:txBody>
      </p:sp>
      <p:sp>
        <p:nvSpPr>
          <p:cNvPr id="193541" name="文本占位符 193540"/>
          <p:cNvSpPr>
            <a:spLocks noGrp="1"/>
          </p:cNvSpPr>
          <p:nvPr>
            <p:ph type="body" sz="half" idx="2"/>
          </p:nvPr>
        </p:nvSpPr>
        <p:spPr>
          <a:xfrm>
            <a:off x="539750" y="3644900"/>
            <a:ext cx="8135938" cy="273685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/>
              <a:t>无法确定循环次数，只能用循环。</a:t>
            </a:r>
            <a:endParaRPr lang="zh-CN" altLang="en-US" dirty="0"/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/>
              <a:t>只能按题目给出循环条件（计算方法的研究结果）</a:t>
            </a:r>
            <a:endParaRPr lang="zh-CN" altLang="en-US" dirty="0"/>
          </a:p>
          <a:p>
            <a:pPr algn="just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dirty="0"/>
              <a:t>求新迭代值要用到 </a:t>
            </a:r>
            <a:r>
              <a:rPr lang="en-US" altLang="zh-CN"/>
              <a:t>x</a:t>
            </a:r>
            <a:r>
              <a:rPr lang="zh-CN" altLang="en-US" dirty="0"/>
              <a:t>。判断终止需要先后两个近似值，必须用两个变量，这可看作是两个合作的迭代变量。</a:t>
            </a:r>
            <a:endParaRPr lang="zh-CN" altLang="en-US" sz="2400" dirty="0"/>
          </a:p>
        </p:txBody>
      </p:sp>
      <p:pic>
        <p:nvPicPr>
          <p:cNvPr id="193540" name="图片 193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3213" y="1557338"/>
            <a:ext cx="3097212" cy="58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3542" name="图片 1935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63" y="2565400"/>
            <a:ext cx="2951162" cy="56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2123440" y="3068955"/>
            <a:ext cx="5020310" cy="52197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1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2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3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4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5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6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7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...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i="1" baseline="-25000" dirty="0" err="1">
                <a:solidFill>
                  <a:schemeClr val="folHlink"/>
                </a:solidFill>
                <a:sym typeface="+mn-ea"/>
              </a:rPr>
              <a:t>n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</a:t>
            </a:r>
            <a:r>
              <a:rPr lang="en-US" altLang="zh-CN" i="1" dirty="0" err="1">
                <a:solidFill>
                  <a:schemeClr val="folHlink"/>
                </a:solidFill>
                <a:sym typeface="+mn-ea"/>
              </a:rPr>
              <a:t>x</a:t>
            </a:r>
            <a:r>
              <a:rPr lang="en-US" altLang="zh-CN" i="1" baseline="-25000" dirty="0" err="1">
                <a:solidFill>
                  <a:schemeClr val="folHlink"/>
                </a:solidFill>
                <a:sym typeface="+mn-ea"/>
              </a:rPr>
              <a:t>n</a:t>
            </a:r>
            <a:r>
              <a:rPr lang="en-US" altLang="zh-CN" baseline="-25000" dirty="0" err="1">
                <a:solidFill>
                  <a:schemeClr val="folHlink"/>
                </a:solidFill>
                <a:sym typeface="+mn-ea"/>
              </a:rPr>
              <a:t>+1</a:t>
            </a:r>
            <a:r>
              <a:rPr lang="en-US" altLang="zh-CN" dirty="0" err="1">
                <a:solidFill>
                  <a:schemeClr val="folHlink"/>
                </a:solidFill>
                <a:sym typeface="+mn-ea"/>
              </a:rPr>
              <a:t>, ...</a:t>
            </a:r>
            <a:endParaRPr lang="en-US" altLang="zh-CN" dirty="0" err="1">
              <a:solidFill>
                <a:schemeClr val="folHlink"/>
              </a:solidFill>
              <a:sym typeface="+mn-ea"/>
            </a:endParaRPr>
          </a:p>
        </p:txBody>
      </p:sp>
    </p:spTree>
  </p:cSld>
  <p:clrMapOvr>
    <a:masterClrMapping/>
  </p:clrMapOvr>
  <p:transition spd="med"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5587" name="文本占位符 195586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07375" cy="561657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x, x1, x2;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"input x: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x;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</a:t>
            </a:r>
            <a:r>
              <a:rPr lang="en-US" altLang="zh-CN" sz="2400" u="sng">
                <a:solidFill>
                  <a:schemeClr val="hlink"/>
                </a:solidFill>
              </a:rPr>
              <a:t>x1 = x;</a:t>
            </a:r>
            <a:endParaRPr lang="en-US" altLang="zh-CN" sz="2400" u="sng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</a:t>
            </a:r>
            <a:r>
              <a:rPr lang="en-US" altLang="zh-CN" sz="2400" u="sng">
                <a:solidFill>
                  <a:schemeClr val="hlink"/>
                </a:solidFill>
              </a:rPr>
              <a:t>x2 = (2.0 * x1 + x / (x1 * x1)) / 3.0;</a:t>
            </a:r>
            <a:endParaRPr lang="en-US" altLang="zh-CN" sz="2400" u="sng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while (</a:t>
            </a:r>
            <a:r>
              <a:rPr lang="en-US" altLang="zh-CN" sz="2400" u="sng">
                <a:solidFill>
                  <a:srgbClr val="FF0000"/>
                </a:solidFill>
              </a:rPr>
              <a:t>fabs((x2 - x1) / x1) &gt;= 1E-6</a:t>
            </a:r>
            <a:r>
              <a:rPr lang="en-US" altLang="zh-CN" sz="2400">
                <a:solidFill>
                  <a:schemeClr val="hlink"/>
                </a:solidFill>
              </a:rPr>
              <a:t>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</a:t>
            </a:r>
            <a:r>
              <a:rPr lang="en-US" altLang="zh-CN" sz="2400" u="sng">
                <a:solidFill>
                  <a:schemeClr val="hlink"/>
                </a:solidFill>
              </a:rPr>
              <a:t>x1 = x2;</a:t>
            </a:r>
            <a:endParaRPr lang="en-US" altLang="zh-CN" sz="2400" u="sng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</a:t>
            </a:r>
            <a:r>
              <a:rPr lang="en-US" altLang="zh-CN" sz="2400" u="sng">
                <a:solidFill>
                  <a:schemeClr val="hlink"/>
                </a:solidFill>
              </a:rPr>
              <a:t>x2 = (2.0 * x1 + x / (x1 * x1)) / 3.0;</a:t>
            </a:r>
            <a:endParaRPr lang="en-US" altLang="zh-CN" sz="2400" u="sng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x2 &lt;&lt; </a:t>
            </a:r>
            <a:r>
              <a:rPr lang="en-US" altLang="zh-CN" sz="2400" dirty="0" err="1">
                <a:solidFill>
                  <a:schemeClr val="hlink"/>
                </a:solidFill>
              </a:rPr>
              <a:t>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</a:t>
            </a:r>
            <a:r>
              <a:rPr lang="en-US" altLang="zh-CN" sz="2400" dirty="0" err="1">
                <a:solidFill>
                  <a:schemeClr val="hlink"/>
                </a:solidFill>
              </a:rPr>
              <a:t>co</a:t>
            </a:r>
            <a:r>
              <a:rPr lang="en-US" altLang="zh-CN" sz="2400" dirty="0" err="1">
                <a:solidFill>
                  <a:schemeClr val="folHlink"/>
                </a:solidFill>
              </a:rPr>
              <a:t>ut</a:t>
            </a:r>
            <a:r>
              <a:rPr lang="en-US" altLang="zh-CN" sz="2400">
                <a:solidFill>
                  <a:schemeClr val="folHlink"/>
                </a:solidFill>
              </a:rPr>
              <a:t> &lt;&lt; "cubic root of x is : " &lt;&lt; x2 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195590" name="文本框 195589"/>
          <p:cNvSpPr txBox="1"/>
          <p:nvPr/>
        </p:nvSpPr>
        <p:spPr>
          <a:xfrm>
            <a:off x="6154738" y="3018155"/>
            <a:ext cx="2447925" cy="8223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改用</a:t>
            </a:r>
            <a:r>
              <a:rPr lang="en-US" altLang="zh-CN" sz="2400">
                <a:solidFill>
                  <a:schemeClr val="tx2"/>
                </a:solidFill>
                <a:latin typeface="Cambria" panose="02040503050406030204" pitchFamily="18" charset="0"/>
              </a:rPr>
              <a:t>do …while </a:t>
            </a:r>
            <a:r>
              <a:rPr lang="zh-CN" altLang="en-US" sz="2400" dirty="0">
                <a:solidFill>
                  <a:schemeClr val="tx2"/>
                </a:solidFill>
                <a:latin typeface="Cambria" panose="02040503050406030204" pitchFamily="18" charset="0"/>
              </a:rPr>
              <a:t>可减少重复语句</a:t>
            </a:r>
            <a:endParaRPr lang="zh-CN" altLang="en-US" sz="2400" dirty="0">
              <a:solidFill>
                <a:schemeClr val="tx2"/>
              </a:solidFill>
              <a:latin typeface="Cambria" panose="02040503050406030204" pitchFamily="18" charset="0"/>
            </a:endParaRPr>
          </a:p>
        </p:txBody>
      </p:sp>
      <p:sp>
        <p:nvSpPr>
          <p:cNvPr id="195591" name="文本框 195590"/>
          <p:cNvSpPr txBox="1"/>
          <p:nvPr/>
        </p:nvSpPr>
        <p:spPr>
          <a:xfrm>
            <a:off x="3582670" y="224155"/>
            <a:ext cx="5364163" cy="22923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zh-CN" altLang="en-US" sz="2400" dirty="0">
                <a:solidFill>
                  <a:schemeClr val="hlink"/>
                </a:solidFill>
                <a:latin typeface="Cambria" panose="02040503050406030204" pitchFamily="18" charset="0"/>
              </a:rPr>
              <a:t>    </a:t>
            </a: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x2 = x;</a:t>
            </a:r>
            <a:endParaRPr lang="en-US" altLang="zh-CN" sz="240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   do {</a:t>
            </a:r>
            <a:endParaRPr lang="en-US" altLang="zh-CN" sz="240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       x1 = x2;</a:t>
            </a:r>
            <a:endParaRPr lang="en-US" altLang="zh-CN" sz="240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       x2 = (2.0 * x1 + x / (x1 * x1)) / 3.0;</a:t>
            </a:r>
            <a:endParaRPr lang="en-US" altLang="zh-CN" sz="240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       </a:t>
            </a:r>
            <a:r>
              <a:rPr lang="en-US" altLang="zh-CN" sz="2400" dirty="0" err="1">
                <a:solidFill>
                  <a:schemeClr val="hlink"/>
                </a:solidFill>
                <a:latin typeface="Cambria" panose="02040503050406030204" pitchFamily="18" charset="0"/>
              </a:rPr>
              <a:t>cout</a:t>
            </a: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&lt;&lt; x2 &lt;&lt; </a:t>
            </a:r>
            <a:r>
              <a:rPr lang="en-US" altLang="zh-CN" sz="2400" dirty="0" err="1">
                <a:solidFill>
                  <a:schemeClr val="hlink"/>
                </a:solidFill>
                <a:latin typeface="Cambria" panose="02040503050406030204" pitchFamily="18" charset="0"/>
              </a:rPr>
              <a:t>endl</a:t>
            </a: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;</a:t>
            </a:r>
            <a:endParaRPr lang="en-US" altLang="zh-CN" sz="2400">
              <a:solidFill>
                <a:schemeClr val="hlink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hlink"/>
                </a:solidFill>
                <a:latin typeface="Cambria" panose="02040503050406030204" pitchFamily="18" charset="0"/>
              </a:rPr>
              <a:t>    } while (fabs((x2 - x1) / x1) &gt;= 1E-6);</a:t>
            </a:r>
            <a:endParaRPr lang="zh-CN" altLang="en-US" sz="2400" dirty="0">
              <a:solidFill>
                <a:schemeClr val="hlink"/>
              </a:solidFill>
              <a:latin typeface="Cambria" panose="02040503050406030204" pitchFamily="18" charset="0"/>
            </a:endParaRPr>
          </a:p>
        </p:txBody>
      </p:sp>
      <p:sp>
        <p:nvSpPr>
          <p:cNvPr id="195592" name="任意多边形 195591"/>
          <p:cNvSpPr/>
          <p:nvPr/>
        </p:nvSpPr>
        <p:spPr>
          <a:xfrm>
            <a:off x="6402070" y="2516505"/>
            <a:ext cx="935355" cy="483235"/>
          </a:xfrm>
          <a:custGeom>
            <a:avLst/>
            <a:gdLst>
              <a:gd name="txL" fmla="*/ 0 w 21600"/>
              <a:gd name="txT" fmla="*/ 14400 h 21600"/>
              <a:gd name="txR" fmla="*/ 18514 w 21600"/>
              <a:gd name="txB" fmla="*/ 21600 h 21600"/>
            </a:gdLst>
            <a:ahLst/>
            <a:cxnLst>
              <a:cxn ang="270">
                <a:pos x="15428" y="0"/>
              </a:cxn>
              <a:cxn ang="180">
                <a:pos x="9257" y="7200"/>
              </a:cxn>
              <a:cxn ang="180">
                <a:pos x="0" y="18000"/>
              </a:cxn>
              <a:cxn ang="90">
                <a:pos x="9257" y="21600"/>
              </a:cxn>
              <a:cxn ang="0">
                <a:pos x="18514" y="15000"/>
              </a:cxn>
              <a:cxn ang="0">
                <a:pos x="21600" y="7200"/>
              </a:cxn>
            </a:cxnLst>
            <a:rect l="txL" t="txT" r="txR" b="txB"/>
            <a:pathLst>
              <a:path w="21600" h="21600">
                <a:moveTo>
                  <a:pt x="15428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3" name="文本框 195592"/>
          <p:cNvSpPr txBox="1"/>
          <p:nvPr/>
        </p:nvSpPr>
        <p:spPr>
          <a:xfrm>
            <a:off x="1938973" y="4805680"/>
            <a:ext cx="3959225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注意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</a:rPr>
              <a:t>x1 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与 </a:t>
            </a:r>
            <a:r>
              <a:rPr lang="en-US" altLang="zh-CN" sz="2400">
                <a:solidFill>
                  <a:schemeClr val="accent2"/>
                </a:solidFill>
                <a:latin typeface="Cambria" panose="02040503050406030204" pitchFamily="18" charset="0"/>
              </a:rPr>
              <a:t>x2 </a:t>
            </a: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的迭代变化！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pic>
        <p:nvPicPr>
          <p:cNvPr id="193540" name="图片 193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445" y="2516505"/>
            <a:ext cx="2559050" cy="482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5788660" y="4310380"/>
            <a:ext cx="335470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solidFill>
                  <a:srgbClr val="FF0000"/>
                </a:solidFill>
                <a:latin typeface="Cambria" panose="02040503050406030204" pitchFamily="18" charset="0"/>
              </a:rPr>
              <a:t>精度不满足要求时做循环</a:t>
            </a:r>
            <a:endParaRPr lang="zh-CN" altLang="en-US" sz="2000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5004435" y="3689985"/>
            <a:ext cx="935355" cy="602615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endCxn id="195590" idx="1"/>
          </p:cNvCxnSpPr>
          <p:nvPr/>
        </p:nvCxnSpPr>
        <p:spPr>
          <a:xfrm flipV="1">
            <a:off x="5466715" y="3429635"/>
            <a:ext cx="688340" cy="779145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endCxn id="195590" idx="1"/>
          </p:cNvCxnSpPr>
          <p:nvPr/>
        </p:nvCxnSpPr>
        <p:spPr>
          <a:xfrm>
            <a:off x="5466715" y="3295650"/>
            <a:ext cx="688340" cy="133985"/>
          </a:xfrm>
          <a:prstGeom prst="straightConnector1">
            <a:avLst/>
          </a:prstGeom>
          <a:ln w="19050"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59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7635" name="文本占位符 197634"/>
          <p:cNvSpPr>
            <a:spLocks noGrp="1"/>
          </p:cNvSpPr>
          <p:nvPr>
            <p:ph type="body" sz="half" idx="1"/>
          </p:nvPr>
        </p:nvSpPr>
        <p:spPr>
          <a:xfrm>
            <a:off x="468313" y="765175"/>
            <a:ext cx="8207375" cy="1584325"/>
          </a:xfrm>
        </p:spPr>
        <p:txBody>
          <a:bodyPr/>
          <a:lstStyle/>
          <a:p>
            <a:pPr marL="0" indent="0"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多次运行，每次运行时</a:t>
            </a:r>
            <a:r>
              <a:rPr lang="zh-CN" altLang="en-US" sz="2400" dirty="0">
                <a:solidFill>
                  <a:schemeClr val="accent2"/>
                </a:solidFill>
              </a:rPr>
              <a:t>输入不同的数据进行测试它</a:t>
            </a:r>
            <a:r>
              <a:rPr lang="zh-CN" altLang="en-US" sz="2400" dirty="0"/>
              <a:t>。可以发现，在输入 </a:t>
            </a:r>
            <a:r>
              <a:rPr lang="en-US" altLang="zh-CN" sz="2400"/>
              <a:t>27</a:t>
            </a:r>
            <a:r>
              <a:rPr lang="zh-CN" altLang="en-US" sz="2400" dirty="0"/>
              <a:t>、</a:t>
            </a:r>
            <a:r>
              <a:rPr lang="en-US" altLang="zh-CN" sz="2400"/>
              <a:t>-1000</a:t>
            </a:r>
            <a:r>
              <a:rPr lang="zh-CN" altLang="en-US" sz="2400" dirty="0"/>
              <a:t>、</a:t>
            </a:r>
            <a:r>
              <a:rPr lang="en-US" altLang="zh-CN" sz="2400"/>
              <a:t>3</a:t>
            </a:r>
            <a:r>
              <a:rPr lang="zh-CN" altLang="en-US" sz="2400" dirty="0"/>
              <a:t>、</a:t>
            </a:r>
            <a:r>
              <a:rPr lang="en-US" altLang="zh-CN" sz="2400"/>
              <a:t>-1 </a:t>
            </a:r>
            <a:r>
              <a:rPr lang="zh-CN" altLang="en-US" sz="2400" dirty="0"/>
              <a:t>这样的数据时都能给出正确结果，但是在输入 </a:t>
            </a:r>
            <a:r>
              <a:rPr lang="en-US" altLang="zh-CN" sz="2400">
                <a:solidFill>
                  <a:schemeClr val="accent2"/>
                </a:solidFill>
              </a:rPr>
              <a:t>0</a:t>
            </a:r>
            <a:r>
              <a:rPr lang="en-US" altLang="zh-CN" sz="2400"/>
              <a:t> </a:t>
            </a:r>
            <a:r>
              <a:rPr lang="zh-CN" altLang="en-US" sz="2400" dirty="0"/>
              <a:t>时会得到输出结果为 </a:t>
            </a:r>
            <a:r>
              <a:rPr lang="en-US" altLang="zh-CN" sz="2400" dirty="0" err="1">
                <a:solidFill>
                  <a:schemeClr val="accent2"/>
                </a:solidFill>
              </a:rPr>
              <a:t>nan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197637" name="文本占位符 197636"/>
          <p:cNvSpPr>
            <a:spLocks noGrp="1"/>
          </p:cNvSpPr>
          <p:nvPr>
            <p:ph type="body" sz="half" idx="2"/>
          </p:nvPr>
        </p:nvSpPr>
        <p:spPr>
          <a:xfrm>
            <a:off x="539750" y="2708275"/>
            <a:ext cx="8135938" cy="3889375"/>
          </a:xfrm>
        </p:spPr>
        <p:txBody>
          <a:bodyPr/>
          <a:lstStyle/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x, x1, x2;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x: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x;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x2 = x;</a:t>
            </a:r>
            <a:endParaRPr lang="en-US" altLang="zh-CN" sz="2400" b="1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if (x == 0)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"cubic root of "&lt;&lt; x &lt;&lt; " is : " &lt;&lt; x2;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    return 0;    //</a:t>
            </a:r>
            <a:r>
              <a:rPr lang="zh-CN" altLang="en-US" sz="2400" dirty="0">
                <a:solidFill>
                  <a:schemeClr val="hlink"/>
                </a:solidFill>
              </a:rPr>
              <a:t>程序结束，返回值为</a:t>
            </a:r>
            <a:r>
              <a:rPr lang="en-US" altLang="zh-CN" sz="2400">
                <a:solidFill>
                  <a:schemeClr val="hlink"/>
                </a:solidFill>
              </a:rPr>
              <a:t>0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hlink"/>
                </a:solidFill>
              </a:rPr>
              <a:t>    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chemeClr val="folHlink"/>
                </a:solidFill>
                <a:latin typeface="Cambria" panose="02040503050406030204" pitchFamily="18" charset="0"/>
              </a:rPr>
              <a:t>……</a:t>
            </a:r>
            <a:endParaRPr lang="en-US" altLang="zh-CN" sz="2400" b="1">
              <a:solidFill>
                <a:schemeClr val="folHlink"/>
              </a:solidFill>
            </a:endParaRPr>
          </a:p>
        </p:txBody>
      </p:sp>
      <p:sp>
        <p:nvSpPr>
          <p:cNvPr id="197638" name="文本框 197637"/>
          <p:cNvSpPr txBox="1"/>
          <p:nvPr/>
        </p:nvSpPr>
        <p:spPr>
          <a:xfrm>
            <a:off x="5003800" y="3716338"/>
            <a:ext cx="3097213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添加对 </a:t>
            </a:r>
            <a:r>
              <a:rPr lang="en-US" altLang="zh-CN" sz="2400">
                <a:latin typeface="Cambria" panose="02040503050406030204" pitchFamily="18" charset="0"/>
              </a:rPr>
              <a:t>0 </a:t>
            </a:r>
            <a:r>
              <a:rPr lang="zh-CN" altLang="en-US" sz="2400" dirty="0">
                <a:latin typeface="Cambria" panose="02040503050406030204" pitchFamily="18" charset="0"/>
              </a:rPr>
              <a:t>的额外处理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97640" name="下箭头 197639"/>
          <p:cNvSpPr/>
          <p:nvPr/>
        </p:nvSpPr>
        <p:spPr>
          <a:xfrm rot="2264654">
            <a:off x="4572000" y="4076700"/>
            <a:ext cx="503238" cy="360363"/>
          </a:xfrm>
          <a:prstGeom prst="downArrow">
            <a:avLst>
              <a:gd name="adj1" fmla="val 50000"/>
              <a:gd name="adj2" fmla="val 25000"/>
            </a:avLst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93540" name="图片 1935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935" y="2068195"/>
            <a:ext cx="2885440" cy="544195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</p:pic>
    </p:spTree>
  </p:cSld>
  <p:clrMapOvr>
    <a:masterClrMapping/>
  </p:clrMapOvr>
  <p:transition spd="med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对勤奋好学的同学的寄语：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努力学习总是能够得到回报的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努力学习的成果应该主动地向老师展示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。例如：如果你遵照老师的建议，做完了教材上所有的编程练习题，那么可以主动地把所编写的程序打包发送给老师，老师会欣然接受并做耐心的批阅，给你个人足够多的指导和帮助。</a:t>
            </a:r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9683" name="文本占位符 199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/>
              <a:t>这个函数也很典型。人们研究了许多典型函数的计算方法，许多函数的计算都采用类似本函数计算方式的公式，其中需要通过一系列迭代计算，取得一系列逐渐逼进实际函数值的近似值。</a:t>
            </a:r>
            <a:endParaRPr lang="zh-CN" altLang="en-US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altLang="en-US" dirty="0"/>
              <a:t>实现这类计算的程序通常都具有上述函数的形式：采用几个互相协作的临时性变量，通过它们值的相互配合，最终算出所需要的函数值。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261620"/>
            <a:ext cx="8207375" cy="28168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【例4-4】Fibonacci（斐波纳契）数列：1, 1, 2, 3, 5, 8, 13, 21, 34, 55, 89, 144, 233， ……</a:t>
            </a:r>
            <a:r>
              <a:rPr lang="en-US" altLang="zh-CN"/>
              <a:t>  </a:t>
            </a:r>
            <a:r>
              <a:rPr lang="zh-CN" altLang="en-US"/>
              <a:t>递推定义为：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F</a:t>
            </a:r>
            <a:r>
              <a:rPr lang="zh-CN" altLang="en-US" baseline="-25000"/>
              <a:t>1</a:t>
            </a:r>
            <a:r>
              <a:rPr lang="zh-CN" altLang="en-US"/>
              <a:t> = 1, F</a:t>
            </a:r>
            <a:r>
              <a:rPr lang="zh-CN" altLang="en-US" baseline="-25000"/>
              <a:t>2</a:t>
            </a:r>
            <a:r>
              <a:rPr lang="zh-CN" altLang="en-US"/>
              <a:t> = 1, …… F</a:t>
            </a:r>
            <a:r>
              <a:rPr lang="zh-CN" altLang="en-US" baseline="-25000"/>
              <a:t>n</a:t>
            </a:r>
            <a:r>
              <a:rPr lang="zh-CN" altLang="en-US"/>
              <a:t> = F</a:t>
            </a:r>
            <a:r>
              <a:rPr lang="zh-CN" altLang="en-US" baseline="-25000"/>
              <a:t>n−1</a:t>
            </a:r>
            <a:r>
              <a:rPr lang="zh-CN" altLang="en-US"/>
              <a:t> + F</a:t>
            </a:r>
            <a:r>
              <a:rPr lang="zh-CN" altLang="en-US" baseline="-25000"/>
              <a:t>n−2</a:t>
            </a:r>
            <a:r>
              <a:rPr lang="zh-CN" altLang="en-US"/>
              <a:t>   (n &gt; 2)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请写程序，对于从键盘输入的介于 3 到 46 之间的正整数 n，利用上述公式求出 F</a:t>
            </a:r>
            <a:r>
              <a:rPr lang="zh-CN" altLang="en-US" baseline="-25000"/>
              <a:t>n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467995" y="3139440"/>
            <a:ext cx="8207375" cy="33140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l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u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SzTx/>
              <a:buFontTx/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/>
              <a:t>程序中需要检查输入的 </a:t>
            </a:r>
            <a:r>
              <a:rPr lang="en-US" altLang="zh-CN"/>
              <a:t>n </a:t>
            </a:r>
            <a:r>
              <a:rPr lang="zh-CN" altLang="en-US"/>
              <a:t>值是否介于 </a:t>
            </a:r>
            <a:r>
              <a:rPr lang="en-US" altLang="zh-CN"/>
              <a:t>[3, 46]</a:t>
            </a:r>
            <a:r>
              <a:rPr lang="zh-CN" altLang="en-US"/>
              <a:t>。</a:t>
            </a:r>
            <a:endParaRPr lang="zh-CN" altLang="en-US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/>
              <a:t>利用递推公式求 </a:t>
            </a:r>
            <a:r>
              <a:rPr lang="en-US" altLang="zh-CN"/>
              <a:t>F</a:t>
            </a:r>
            <a:r>
              <a:rPr lang="en-US" altLang="zh-CN" baseline="-25000"/>
              <a:t>n</a:t>
            </a:r>
            <a:r>
              <a:rPr lang="zh-CN" altLang="en-US"/>
              <a:t>：从 F</a:t>
            </a:r>
            <a:r>
              <a:rPr lang="zh-CN" altLang="en-US" baseline="-25000"/>
              <a:t>1</a:t>
            </a:r>
            <a:r>
              <a:rPr lang="zh-CN" altLang="en-US"/>
              <a:t> 和 F</a:t>
            </a:r>
            <a:r>
              <a:rPr lang="zh-CN" altLang="en-US" baseline="-25000"/>
              <a:t>2</a:t>
            </a:r>
            <a:r>
              <a:rPr lang="zh-CN" altLang="en-US"/>
              <a:t> 出发，向前逐个推算，直至算出所需的 F</a:t>
            </a:r>
            <a:r>
              <a:rPr lang="zh-CN" altLang="en-US" baseline="-25000"/>
              <a:t>n</a:t>
            </a:r>
            <a:r>
              <a:rPr lang="zh-CN" altLang="en-US"/>
              <a:t> 为止。</a:t>
            </a:r>
            <a:endParaRPr lang="zh-CN" altLang="en-US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/>
              <a:t>每次由前两项算出后一项，所以需要</a:t>
            </a:r>
            <a:r>
              <a:rPr lang="zh-CN" altLang="en-US">
                <a:solidFill>
                  <a:srgbClr val="FF0000"/>
                </a:solidFill>
              </a:rPr>
              <a:t>两个变量</a:t>
            </a:r>
            <a:r>
              <a:rPr lang="zh-CN" altLang="en-US"/>
              <a:t>保存相邻两项，</a:t>
            </a:r>
            <a:r>
              <a:rPr lang="zh-CN" altLang="en-US">
                <a:sym typeface="+mn-ea"/>
              </a:rPr>
              <a:t>使之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在每个 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k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&gt;</a:t>
            </a:r>
            <a:r>
              <a:rPr lang="en-US" altLang="zh-CN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=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2时总对应着 F</a:t>
            </a:r>
            <a:r>
              <a:rPr lang="en-US" altLang="zh-CN" baseline="-25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k</a:t>
            </a:r>
            <a:r>
              <a:rPr lang="zh-CN" altLang="en-US" baseline="-25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−</a:t>
            </a:r>
            <a:r>
              <a:rPr lang="en-US" altLang="zh-CN" baseline="-25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1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、F</a:t>
            </a:r>
            <a:r>
              <a:rPr lang="en-US" altLang="zh-CN" baseline="-250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k</a:t>
            </a:r>
            <a:r>
              <a:rPr lang="zh-CN" altLang="en-US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>
                <a:sym typeface="+mn-ea"/>
              </a:rPr>
              <a:t>用一个临时变量中转，在</a:t>
            </a:r>
            <a:r>
              <a:rPr lang="en-US" altLang="zh-CN">
                <a:sym typeface="+mn-ea"/>
              </a:rPr>
              <a:t> k </a:t>
            </a:r>
            <a:r>
              <a:rPr lang="zh-CN" altLang="en-US">
                <a:sym typeface="+mn-ea"/>
              </a:rPr>
              <a:t>取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时得到 F</a:t>
            </a:r>
            <a:r>
              <a:rPr lang="zh-CN" altLang="en-US" baseline="-25000">
                <a:sym typeface="+mn-ea"/>
              </a:rPr>
              <a:t>n</a:t>
            </a:r>
            <a:r>
              <a:rPr lang="en-US" altLang="zh-CN" baseline="-25000">
                <a:sym typeface="+mn-ea"/>
              </a:rPr>
              <a:t>-1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F</a:t>
            </a:r>
            <a:r>
              <a:rPr lang="zh-CN" altLang="en-US" baseline="-25000">
                <a:sym typeface="+mn-ea"/>
              </a:rPr>
              <a:t>n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0"/>
            <a:ext cx="8207375" cy="6705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int main() {</a:t>
            </a:r>
            <a:endParaRPr lang="zh-CN" altLang="en-US"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    int n;</a:t>
            </a:r>
            <a:endParaRPr lang="zh-CN" altLang="en-US"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    do {  cout &lt;&lt; "Please input n (between 3 and 46): ";</a:t>
            </a:r>
            <a:endParaRPr lang="zh-CN" altLang="en-US"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        cin &gt;&gt; n;   } while (n &lt; 3 || n &gt; 46);</a:t>
            </a:r>
            <a:endParaRPr lang="zh-CN" altLang="en-US"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cs typeface="+mn-lt"/>
              </a:rPr>
              <a:t>    </a:t>
            </a:r>
            <a:r>
              <a:rPr sz="2400">
                <a:solidFill>
                  <a:schemeClr val="accent2"/>
                </a:solidFill>
                <a:cs typeface="+mn-lt"/>
              </a:rPr>
              <a:t>int a = 1, b = 1; </a:t>
            </a:r>
            <a:r>
              <a:rPr sz="2400">
                <a:cs typeface="+mn-lt"/>
              </a:rPr>
              <a:t>//前后相邻的两项，初始化为第1、2项；</a:t>
            </a:r>
            <a:endParaRPr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cs typeface="+mn-lt"/>
              </a:rPr>
              <a:t>    </a:t>
            </a:r>
            <a:r>
              <a:rPr sz="2400">
                <a:solidFill>
                  <a:schemeClr val="accent2"/>
                </a:solidFill>
                <a:cs typeface="+mn-lt"/>
              </a:rPr>
              <a:t>int tmp;</a:t>
            </a:r>
            <a:r>
              <a:rPr sz="2400">
                <a:cs typeface="+mn-lt"/>
              </a:rPr>
              <a:t>  //临时(temporary)变量</a:t>
            </a:r>
            <a:endParaRPr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cs typeface="+mn-lt"/>
              </a:rPr>
              <a:t>    cout &lt;&lt; a &lt;&lt; "\t" &lt;&lt; b &lt;&lt; "\t";</a:t>
            </a:r>
            <a:endParaRPr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int k = 2;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while (k &lt; n) {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    tmp = b;    //暂存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    b = b + a;  //递推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    a = tmp;    //跟进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    ++k;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    cout &lt;&lt; b &lt;&lt; (k % 5 == 0 ? "\n" : "\t");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accent2"/>
                </a:solidFill>
                <a:cs typeface="+mn-lt"/>
              </a:rPr>
              <a:t>    }</a:t>
            </a:r>
            <a:endParaRPr sz="2400">
              <a:solidFill>
                <a:schemeClr val="accent2"/>
              </a:solidFill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sz="2400">
                <a:cs typeface="+mn-lt"/>
              </a:rPr>
              <a:t>    cout &lt;&lt; "</a:t>
            </a:r>
            <a:r>
              <a:rPr sz="2000">
                <a:cs typeface="+mn-lt"/>
              </a:rPr>
              <a:t>\nThe </a:t>
            </a:r>
            <a:r>
              <a:rPr sz="2400">
                <a:cs typeface="+mn-lt"/>
              </a:rPr>
              <a:t>" &lt;&lt; n &lt;&lt; "</a:t>
            </a:r>
            <a:r>
              <a:rPr sz="2000">
                <a:cs typeface="+mn-lt"/>
              </a:rPr>
              <a:t>th Fibonacci number is </a:t>
            </a:r>
            <a:r>
              <a:rPr sz="2400">
                <a:cs typeface="+mn-lt"/>
              </a:rPr>
              <a:t>" &lt;&lt; b &lt;&lt; endl;</a:t>
            </a:r>
            <a:endParaRPr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    return 0;</a:t>
            </a:r>
            <a:endParaRPr lang="zh-CN" altLang="en-US" sz="2400"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zh-CN" altLang="en-US" sz="2400">
                <a:cs typeface="+mn-lt"/>
              </a:rPr>
              <a:t>}</a:t>
            </a:r>
            <a:endParaRPr lang="zh-CN" altLang="en-US" sz="2400">
              <a:cs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7655" name="标题 27654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4.1.4 </a:t>
            </a:r>
            <a:r>
              <a:rPr lang="en-US" altLang="zh-CN" dirty="0"/>
              <a:t> </a:t>
            </a:r>
            <a:r>
              <a:rPr lang="zh-CN" altLang="en-US" dirty="0"/>
              <a:t>通项计算</a:t>
            </a:r>
            <a:endParaRPr lang="zh-CN" altLang="en-US" dirty="0"/>
          </a:p>
        </p:txBody>
      </p:sp>
      <p:sp>
        <p:nvSpPr>
          <p:cNvPr id="27656" name="文本占位符 27655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8207375" cy="2305050"/>
          </a:xfrm>
        </p:spPr>
        <p:txBody>
          <a:bodyPr/>
          <a:lstStyle/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b="1"/>
              <a:t>【</a:t>
            </a:r>
            <a:r>
              <a:rPr lang="zh-CN" altLang="en-US" b="1" dirty="0"/>
              <a:t>例</a:t>
            </a:r>
            <a:r>
              <a:rPr lang="en-US" altLang="zh-CN" b="1" dirty="0"/>
              <a:t>4-5】</a:t>
            </a:r>
            <a:r>
              <a:rPr lang="zh-CN" altLang="en-US" dirty="0"/>
              <a:t>从键盘上输入一个 </a:t>
            </a:r>
            <a:r>
              <a:rPr lang="en-US" altLang="zh-CN"/>
              <a:t>x </a:t>
            </a:r>
            <a:r>
              <a:rPr lang="zh-CN" altLang="en-US" dirty="0"/>
              <a:t>值，然后利用公式 </a:t>
            </a:r>
            <a:endParaRPr lang="zh-CN" altLang="en-US" dirty="0"/>
          </a:p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endParaRPr lang="zh-CN" altLang="en-US" dirty="0"/>
          </a:p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/>
              <a:t>求出 </a:t>
            </a:r>
            <a:r>
              <a:rPr lang="en-US" altLang="zh-CN"/>
              <a:t>sin x </a:t>
            </a:r>
            <a:r>
              <a:rPr lang="zh-CN" altLang="en-US" dirty="0"/>
              <a:t>的近似值（单项绝对误差小于 </a:t>
            </a:r>
            <a:r>
              <a:rPr lang="en-US" altLang="zh-CN" dirty="0"/>
              <a:t>1E-6</a:t>
            </a:r>
            <a:r>
              <a:rPr lang="zh-CN" altLang="en-US" dirty="0"/>
              <a:t>），并与标准库中的 </a:t>
            </a:r>
            <a:r>
              <a:rPr lang="en-US" altLang="zh-CN"/>
              <a:t>sin </a:t>
            </a:r>
            <a:r>
              <a:rPr lang="zh-CN" altLang="en-US" dirty="0"/>
              <a:t>函数的计算结果进行比较。</a:t>
            </a:r>
            <a:endParaRPr lang="zh-CN" altLang="en-US" dirty="0"/>
          </a:p>
        </p:txBody>
      </p:sp>
      <p:sp>
        <p:nvSpPr>
          <p:cNvPr id="27657" name="文本占位符 27656"/>
          <p:cNvSpPr>
            <a:spLocks noGrp="1"/>
          </p:cNvSpPr>
          <p:nvPr>
            <p:ph type="body" sz="half" idx="2"/>
          </p:nvPr>
        </p:nvSpPr>
        <p:spPr>
          <a:xfrm>
            <a:off x="395288" y="4076700"/>
            <a:ext cx="8280400" cy="2305050"/>
          </a:xfrm>
        </p:spPr>
        <p:txBody>
          <a:bodyPr/>
          <a:lstStyle/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方法：循环累加，</a:t>
            </a:r>
            <a:r>
              <a:rPr lang="zh-CN" altLang="en-US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 趋向无穷的过程中项值趋于 0，而累加值趋向函数值。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需要用循环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保存累加和的变量 </a:t>
            </a:r>
            <a:r>
              <a:rPr lang="zh-CN" altLang="en-US" dirty="0"/>
              <a:t>sum</a:t>
            </a:r>
            <a:r>
              <a:rPr lang="zh-CN" altLang="en-US" dirty="0">
                <a:latin typeface="Times New Roman" panose="02020603050405020304" pitchFamily="18" charset="0"/>
              </a:rPr>
              <a:t> ，循环中求得项值用 </a:t>
            </a:r>
            <a:r>
              <a:rPr lang="zh-CN" altLang="en-US" dirty="0"/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 保存。</a:t>
            </a:r>
            <a:endParaRPr lang="zh-CN" altLang="en-US" sz="2400" dirty="0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2916238" y="1557338"/>
          <a:ext cx="324008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1" imgW="1689100" imgH="444500" progId="Equation.2">
                  <p:embed/>
                </p:oleObj>
              </mc:Choice>
              <mc:Fallback>
                <p:oleObj name="" r:id="rId1" imgW="1689100" imgH="4445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1557338"/>
                        <a:ext cx="3240087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0708" name="Rectangle 3"/>
          <p:cNvSpPr>
            <a:spLocks noGrp="1"/>
          </p:cNvSpPr>
          <p:nvPr>
            <p:ph type="body" idx="1"/>
          </p:nvPr>
        </p:nvSpPr>
        <p:spPr>
          <a:xfrm>
            <a:off x="468313" y="476250"/>
            <a:ext cx="8207375" cy="3313113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sum = 0.0; </a:t>
            </a:r>
            <a:endParaRPr lang="zh-CN" altLang="en-US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hlink"/>
                </a:solidFill>
              </a:rPr>
              <a:t>对 n 为 0 计算 t ;</a:t>
            </a:r>
            <a:endParaRPr lang="zh-CN" altLang="en-US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while (</a:t>
            </a:r>
            <a:r>
              <a:rPr lang="zh-CN" altLang="en-US" dirty="0">
                <a:solidFill>
                  <a:schemeClr val="hlink"/>
                </a:solidFill>
              </a:rPr>
              <a:t>需要继续</a:t>
            </a:r>
            <a:r>
              <a:rPr lang="zh-CN" altLang="en-US" dirty="0">
                <a:solidFill>
                  <a:schemeClr val="folHlink"/>
                </a:solidFill>
              </a:rPr>
              <a:t>) {</a:t>
            </a:r>
            <a:endParaRPr lang="zh-CN" altLang="en-US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   sum = sum + t;</a:t>
            </a:r>
            <a:endParaRPr lang="zh-CN" altLang="en-US" dirty="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   </a:t>
            </a:r>
            <a:r>
              <a:rPr lang="zh-CN" altLang="en-US" dirty="0">
                <a:solidFill>
                  <a:schemeClr val="hlink"/>
                </a:solidFill>
              </a:rPr>
              <a:t>计算下一个 t;</a:t>
            </a:r>
            <a:endParaRPr lang="zh-CN" altLang="en-US" dirty="0">
              <a:solidFill>
                <a:schemeClr val="hlink"/>
              </a:solidFill>
            </a:endParaRPr>
          </a:p>
          <a:p>
            <a:pPr>
              <a:buNone/>
            </a:pPr>
            <a:r>
              <a:rPr lang="zh-CN" altLang="en-US" dirty="0">
                <a:solidFill>
                  <a:schemeClr val="folHlink"/>
                </a:solidFill>
              </a:rPr>
              <a:t>}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200709" name="矩形 200708"/>
          <p:cNvSpPr/>
          <p:nvPr/>
        </p:nvSpPr>
        <p:spPr>
          <a:xfrm>
            <a:off x="3708400" y="620713"/>
            <a:ext cx="5078413" cy="4667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zh-CN" altLang="en-US" sz="2400" dirty="0">
                <a:solidFill>
                  <a:schemeClr val="folHlink"/>
                </a:solidFill>
                <a:latin typeface="Cambria" panose="02040503050406030204" pitchFamily="18" charset="0"/>
              </a:rPr>
              <a:t>循环结束条件：新项绝对值小于 10</a:t>
            </a:r>
            <a:r>
              <a:rPr lang="zh-CN" altLang="en-US" sz="2400" baseline="30000" dirty="0">
                <a:solidFill>
                  <a:schemeClr val="folHlink"/>
                </a:solidFill>
                <a:latin typeface="Cambria" panose="02040503050406030204" pitchFamily="18" charset="0"/>
              </a:rPr>
              <a:t>–6</a:t>
            </a:r>
            <a:endParaRPr lang="zh-CN" altLang="en-US" sz="2400" baseline="30000" dirty="0">
              <a:solidFill>
                <a:schemeClr val="folHlink"/>
              </a:solidFill>
              <a:latin typeface="Cambria" panose="02040503050406030204" pitchFamily="18" charset="0"/>
            </a:endParaRPr>
          </a:p>
        </p:txBody>
      </p:sp>
      <p:sp>
        <p:nvSpPr>
          <p:cNvPr id="200710" name="直接连接符 200709"/>
          <p:cNvSpPr/>
          <p:nvPr/>
        </p:nvSpPr>
        <p:spPr>
          <a:xfrm flipV="1">
            <a:off x="3059113" y="1123950"/>
            <a:ext cx="865187" cy="576263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0712" name="矩形 200711"/>
          <p:cNvSpPr/>
          <p:nvPr/>
        </p:nvSpPr>
        <p:spPr>
          <a:xfrm>
            <a:off x="3924300" y="3069591"/>
            <a:ext cx="5040313" cy="82994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for (t = x, i = 1; i &lt;=  n; ++i) </a:t>
            </a:r>
            <a:endParaRPr lang="en-US" altLang="zh-CN" sz="2400">
              <a:solidFill>
                <a:schemeClr val="folHlink"/>
              </a:solidFill>
              <a:latin typeface="Cambria" panose="02040503050406030204" pitchFamily="18" charset="0"/>
            </a:endParaRPr>
          </a:p>
          <a:p>
            <a:pPr eaLnBrk="0" hangingPunct="0">
              <a:spcBef>
                <a:spcPct val="0"/>
              </a:spcBef>
              <a:buFontTx/>
            </a:pPr>
            <a:r>
              <a:rPr lang="en-US" altLang="zh-CN" sz="2400">
                <a:solidFill>
                  <a:schemeClr val="folHlink"/>
                </a:solidFill>
                <a:latin typeface="Cambria" panose="02040503050406030204" pitchFamily="18" charset="0"/>
                <a:ea typeface="宋体" panose="02010600030101010101" pitchFamily="2" charset="-122"/>
              </a:rPr>
              <a:t>    t *= -(x * x / (2 * i) / (2 * i + 1);</a:t>
            </a:r>
            <a:endParaRPr lang="en-US" altLang="zh-CN" sz="2400">
              <a:solidFill>
                <a:schemeClr val="folHlink"/>
              </a:solidFill>
              <a:latin typeface="Cambria" panose="020405030504060302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0717" name="Object 4"/>
          <p:cNvGraphicFramePr>
            <a:graphicFrameLocks noChangeAspect="1"/>
          </p:cNvGraphicFramePr>
          <p:nvPr/>
        </p:nvGraphicFramePr>
        <p:xfrm>
          <a:off x="3995738" y="1484313"/>
          <a:ext cx="4319587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" r:id="rId1" imgW="1650365" imgH="444500" progId="Equations">
                  <p:embed/>
                </p:oleObj>
              </mc:Choice>
              <mc:Fallback>
                <p:oleObj name="" r:id="rId1" imgW="1650365" imgH="444500" progId="Equations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1484313"/>
                        <a:ext cx="4319587" cy="11604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8" name="圆角矩形 200717"/>
          <p:cNvSpPr/>
          <p:nvPr/>
        </p:nvSpPr>
        <p:spPr>
          <a:xfrm>
            <a:off x="6011863" y="1484313"/>
            <a:ext cx="2303462" cy="11525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719" name="下箭头 200718"/>
          <p:cNvSpPr/>
          <p:nvPr/>
        </p:nvSpPr>
        <p:spPr>
          <a:xfrm>
            <a:off x="6300788" y="2636838"/>
            <a:ext cx="647700" cy="431800"/>
          </a:xfrm>
          <a:prstGeom prst="downArrow">
            <a:avLst>
              <a:gd name="adj1" fmla="val 50000"/>
              <a:gd name="adj2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720" name="右大括号 200719"/>
          <p:cNvSpPr/>
          <p:nvPr/>
        </p:nvSpPr>
        <p:spPr>
          <a:xfrm>
            <a:off x="3419475" y="549275"/>
            <a:ext cx="431800" cy="3240088"/>
          </a:xfrm>
          <a:prstGeom prst="rightBrace">
            <a:avLst>
              <a:gd name="adj1" fmla="val 62530"/>
              <a:gd name="adj2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0721" name="直接连接符 200720"/>
          <p:cNvSpPr/>
          <p:nvPr/>
        </p:nvSpPr>
        <p:spPr>
          <a:xfrm>
            <a:off x="2987675" y="3068638"/>
            <a:ext cx="936625" cy="2159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0722" name="文本框 200721"/>
          <p:cNvSpPr txBox="1"/>
          <p:nvPr/>
        </p:nvSpPr>
        <p:spPr>
          <a:xfrm>
            <a:off x="4787900" y="3933825"/>
            <a:ext cx="3384550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有很多重复计算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00723" name="对象 200722"/>
          <p:cNvGraphicFramePr/>
          <p:nvPr/>
        </p:nvGraphicFramePr>
        <p:xfrm>
          <a:off x="5435600" y="4365625"/>
          <a:ext cx="2592388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" r:id="rId3" imgW="1396365" imgH="444500" progId="Equations">
                  <p:embed/>
                </p:oleObj>
              </mc:Choice>
              <mc:Fallback>
                <p:oleObj name="" r:id="rId3" imgW="1396365" imgH="444500" progId="Equations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35600" y="4365625"/>
                        <a:ext cx="2592388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5" name="矩形 200724"/>
          <p:cNvSpPr/>
          <p:nvPr/>
        </p:nvSpPr>
        <p:spPr>
          <a:xfrm>
            <a:off x="4500563" y="5516563"/>
            <a:ext cx="4211637" cy="469900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</a:rPr>
              <a:t>t = -t * x * x / (2*n) / (2*n + 1); 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200726" name="文本框 200725"/>
          <p:cNvSpPr txBox="1"/>
          <p:nvPr/>
        </p:nvSpPr>
        <p:spPr>
          <a:xfrm>
            <a:off x="539750" y="4581525"/>
            <a:ext cx="4824413" cy="519113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r">
              <a:buFontTx/>
            </a:pPr>
            <a:r>
              <a:rPr lang="zh-CN" altLang="en-US" dirty="0">
                <a:latin typeface="Cambria" panose="02040503050406030204" pitchFamily="18" charset="0"/>
              </a:rPr>
              <a:t>找出前后项之间的关系：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00727" name="文本框 200726"/>
          <p:cNvSpPr txBox="1"/>
          <p:nvPr/>
        </p:nvSpPr>
        <p:spPr>
          <a:xfrm>
            <a:off x="4643438" y="6021388"/>
            <a:ext cx="3384550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sz="2400" dirty="0">
                <a:solidFill>
                  <a:schemeClr val="accent2"/>
                </a:solidFill>
                <a:latin typeface="Cambria" panose="02040503050406030204" pitchFamily="18" charset="0"/>
              </a:rPr>
              <a:t>减少了重复计算</a:t>
            </a:r>
            <a:endParaRPr lang="zh-CN" altLang="en-US" sz="2400" dirty="0">
              <a:solidFill>
                <a:schemeClr val="accent2"/>
              </a:solidFill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03" name="文本占位符 204802"/>
          <p:cNvSpPr>
            <a:spLocks noGrp="1"/>
          </p:cNvSpPr>
          <p:nvPr>
            <p:ph type="body" idx="1"/>
          </p:nvPr>
        </p:nvSpPr>
        <p:spPr>
          <a:xfrm>
            <a:off x="468313" y="0"/>
            <a:ext cx="8207375" cy="6742113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double x, sum, 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x: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x;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sum = 0.0;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t = x;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</a:t>
            </a:r>
            <a:r>
              <a:rPr lang="en-US" altLang="zh-CN" sz="2400" dirty="0" err="1">
                <a:solidFill>
                  <a:schemeClr val="hlink"/>
                </a:solidFill>
              </a:rPr>
              <a:t>int</a:t>
            </a:r>
            <a:r>
              <a:rPr lang="en-US" altLang="zh-CN" sz="2400">
                <a:solidFill>
                  <a:schemeClr val="hlink"/>
                </a:solidFill>
              </a:rPr>
              <a:t> n = 0;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while (t &gt;= 1E-6 || t &lt;= -1E-6)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sum = </a:t>
            </a:r>
            <a:r>
              <a:rPr lang="en-US" altLang="zh-CN" sz="2400" dirty="0" err="1">
                <a:solidFill>
                  <a:schemeClr val="hlink"/>
                </a:solidFill>
              </a:rPr>
              <a:t>sum</a:t>
            </a:r>
            <a:r>
              <a:rPr lang="en-US" altLang="zh-CN" sz="2400">
                <a:solidFill>
                  <a:schemeClr val="hlink"/>
                </a:solidFill>
              </a:rPr>
              <a:t> + t;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n = n + 1;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t = -t * x * x / (2*n) / (2*n + 1);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"n= " &lt;&lt; n &lt;&lt; " t= " &lt;&lt; t &lt;&lt; " sum=" &lt;&lt; sum &lt;&lt;</a:t>
            </a:r>
            <a:r>
              <a:rPr lang="en-US" altLang="zh-CN" sz="2400" dirty="0" err="1">
                <a:solidFill>
                  <a:schemeClr val="hlink"/>
                </a:solidFill>
              </a:rPr>
              <a:t>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"my sin "&lt;&lt; x &lt;&lt; " is : " &lt;&lt; sum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"standard sin "&lt;&lt; x &lt;&lt; " is : "&lt;&lt;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sin(x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204804" name="文本框 204803"/>
          <p:cNvSpPr txBox="1"/>
          <p:nvPr/>
        </p:nvSpPr>
        <p:spPr>
          <a:xfrm>
            <a:off x="5278755" y="923925"/>
            <a:ext cx="3775710" cy="267652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多次运行，每次输入不同的参数值进行</a:t>
            </a:r>
            <a:r>
              <a:rPr lang="zh-CN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测试</a:t>
            </a:r>
            <a:r>
              <a:rPr lang="zh-CN" altLang="en-US" sz="2400" dirty="0">
                <a:latin typeface="Cambria" panose="02040503050406030204" pitchFamily="18" charset="0"/>
              </a:rPr>
              <a:t>：</a:t>
            </a:r>
            <a:r>
              <a:rPr lang="en-US" altLang="zh-CN" sz="2400" dirty="0">
                <a:latin typeface="Cambria" panose="02040503050406030204" pitchFamily="18" charset="0"/>
              </a:rPr>
              <a:t>2, 5, 10, 20, 50, 100, 1000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可以发现结果与 </a:t>
            </a:r>
            <a:r>
              <a:rPr lang="en-US" altLang="zh-CN" sz="2400">
                <a:latin typeface="Cambria" panose="02040503050406030204" pitchFamily="18" charset="0"/>
              </a:rPr>
              <a:t>x </a:t>
            </a:r>
            <a:r>
              <a:rPr lang="zh-CN" altLang="en-US" sz="2400" dirty="0">
                <a:latin typeface="Cambria" panose="02040503050406030204" pitchFamily="18" charset="0"/>
              </a:rPr>
              <a:t>值有关。</a:t>
            </a:r>
            <a:endParaRPr lang="zh-CN" altLang="en-US" sz="24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绝对值很大时耗时较长，误差很大。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03" name="文本占位符 204802"/>
          <p:cNvSpPr>
            <a:spLocks noGrp="1"/>
          </p:cNvSpPr>
          <p:nvPr>
            <p:ph type="body" idx="1"/>
          </p:nvPr>
        </p:nvSpPr>
        <p:spPr>
          <a:xfrm>
            <a:off x="468313" y="0"/>
            <a:ext cx="8207375" cy="6742113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double x, sum, 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"Please input x: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x;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sum = 0.0;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t = x;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</a:t>
            </a:r>
            <a:r>
              <a:rPr lang="en-US" altLang="zh-CN" sz="2400" dirty="0" err="1">
                <a:solidFill>
                  <a:schemeClr val="hlink"/>
                </a:solidFill>
              </a:rPr>
              <a:t>int</a:t>
            </a:r>
            <a:r>
              <a:rPr lang="en-US" altLang="zh-CN" sz="2400">
                <a:solidFill>
                  <a:schemeClr val="hlink"/>
                </a:solidFill>
              </a:rPr>
              <a:t> n = 0;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while (t &gt;= 1E-6 || t &lt;= -1E-6) {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sum = </a:t>
            </a:r>
            <a:r>
              <a:rPr lang="en-US" altLang="zh-CN" sz="2400" dirty="0" err="1">
                <a:solidFill>
                  <a:schemeClr val="hlink"/>
                </a:solidFill>
              </a:rPr>
              <a:t>sum</a:t>
            </a:r>
            <a:r>
              <a:rPr lang="en-US" altLang="zh-CN" sz="2400">
                <a:solidFill>
                  <a:schemeClr val="hlink"/>
                </a:solidFill>
              </a:rPr>
              <a:t> + t;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n = n + 1;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t = -t * x * x / (2*n) / (2*n + 1);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	</a:t>
            </a:r>
            <a:r>
              <a:rPr lang="en-US" altLang="zh-CN" sz="2400" dirty="0" err="1">
                <a:solidFill>
                  <a:schemeClr val="hlink"/>
                </a:solidFill>
              </a:rPr>
              <a:t>cout</a:t>
            </a:r>
            <a:r>
              <a:rPr lang="en-US" altLang="zh-CN" sz="2400">
                <a:solidFill>
                  <a:schemeClr val="hlink"/>
                </a:solidFill>
              </a:rPr>
              <a:t> &lt;&lt; "n= " &lt;&lt; n &lt;&lt; " t= " &lt;&lt; t &lt;&lt; " sum=" &lt;&lt; sum &lt;&lt;</a:t>
            </a:r>
            <a:r>
              <a:rPr lang="en-US" altLang="zh-CN" sz="2400" dirty="0" err="1">
                <a:solidFill>
                  <a:schemeClr val="hlink"/>
                </a:solidFill>
              </a:rPr>
              <a:t>endl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	}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"my sin "&lt;&lt; x &lt;&lt; " is : " &lt;&lt; sum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"standard sin "&lt;&lt; x &lt;&lt; " is : "&lt;&lt;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sin(x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204805" name="矩形 204804"/>
          <p:cNvSpPr/>
          <p:nvPr/>
        </p:nvSpPr>
        <p:spPr>
          <a:xfrm>
            <a:off x="4716463" y="989013"/>
            <a:ext cx="3782695" cy="460375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2075" tIns="46038" rIns="92075" bIns="46038" anchor="ctr">
            <a:spAutoFit/>
          </a:bodyPr>
          <a:lstStyle/>
          <a:p>
            <a:pPr eaLnBrk="0" hangingPunct="0">
              <a:spcBef>
                <a:spcPct val="0"/>
              </a:spcBef>
            </a:pPr>
            <a:r>
              <a:rPr lang="en-US" altLang="zh-CN" sz="2400">
                <a:latin typeface="Cambria" panose="02040503050406030204" pitchFamily="18" charset="0"/>
              </a:rPr>
              <a:t>x = </a:t>
            </a:r>
            <a:r>
              <a:rPr lang="en-US" altLang="zh-CN" sz="2400" dirty="0" err="1">
                <a:latin typeface="Cambria" panose="02040503050406030204" pitchFamily="18" charset="0"/>
              </a:rPr>
              <a:t>fmod(x</a:t>
            </a:r>
            <a:r>
              <a:rPr lang="en-US" altLang="zh-CN" sz="2400">
                <a:latin typeface="Cambria" panose="02040503050406030204" pitchFamily="18" charset="0"/>
              </a:rPr>
              <a:t>, 2*3.14159265);</a:t>
            </a:r>
            <a:endParaRPr lang="en-US" altLang="zh-CN" sz="2400">
              <a:latin typeface="Cambria" panose="02040503050406030204" pitchFamily="18" charset="0"/>
            </a:endParaRPr>
          </a:p>
        </p:txBody>
      </p:sp>
      <p:sp>
        <p:nvSpPr>
          <p:cNvPr id="204806" name="直接连接符 204805"/>
          <p:cNvSpPr/>
          <p:nvPr/>
        </p:nvSpPr>
        <p:spPr>
          <a:xfrm flipH="1">
            <a:off x="2051050" y="1196975"/>
            <a:ext cx="2665413" cy="3603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4808" name="文本框 204807"/>
          <p:cNvSpPr txBox="1"/>
          <p:nvPr/>
        </p:nvSpPr>
        <p:spPr>
          <a:xfrm>
            <a:off x="4716463" y="476250"/>
            <a:ext cx="1296987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改进：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5827" name="文本占位符 20582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启示：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/>
              <a:t>1</a:t>
            </a:r>
            <a:r>
              <a:rPr lang="zh-CN" altLang="en-US" dirty="0"/>
              <a:t>、理解问题非常重要。发现了</a:t>
            </a:r>
            <a:r>
              <a:rPr lang="zh-CN" altLang="en-US" dirty="0">
                <a:solidFill>
                  <a:schemeClr val="accent2"/>
                </a:solidFill>
              </a:rPr>
              <a:t>项的递推性质能节省许多计算</a:t>
            </a:r>
            <a:r>
              <a:rPr lang="zh-CN" altLang="en-US" dirty="0"/>
              <a:t>（否则就要再写一个嵌套循环完成项的计算）。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、级数收敛性质</a:t>
            </a:r>
            <a:r>
              <a:rPr lang="zh-CN" altLang="en-US" dirty="0"/>
              <a:t>能帮人认识情况，改进计算方法。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u="sng" dirty="0"/>
              <a:t>总之，写程序时必须仔细考虑问题本身的性质。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6437" name="标题 146436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课堂笔记</a:t>
            </a:r>
            <a:endParaRPr lang="zh-CN" altLang="en-US" dirty="0"/>
          </a:p>
        </p:txBody>
      </p:sp>
      <p:sp>
        <p:nvSpPr>
          <p:cNvPr id="146435" name="文本占位符 1464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4.1.1</a:t>
            </a:r>
            <a:r>
              <a:rPr lang="zh-CN" altLang="en-US" dirty="0"/>
              <a:t>生成和检查</a:t>
            </a:r>
            <a:r>
              <a:rPr lang="zh-CN" altLang="en-US" b="1" dirty="0"/>
              <a:t>：</a:t>
            </a:r>
            <a:r>
              <a:rPr lang="zh-CN" altLang="en-US" dirty="0"/>
              <a:t>同一个问题有多种解法；常用“生成和检查”；</a:t>
            </a:r>
            <a:r>
              <a:rPr lang="zh-CN" altLang="en-US" sz="2400" dirty="0"/>
              <a:t>还有一些针对具体问题的具体解法。</a:t>
            </a:r>
            <a:endParaRPr lang="zh-CN" altLang="en-US" sz="2400" dirty="0"/>
          </a:p>
          <a:p>
            <a:r>
              <a:rPr lang="en-US" altLang="zh-CN" b="1"/>
              <a:t>4.1.2 </a:t>
            </a:r>
            <a:r>
              <a:rPr lang="zh-CN" altLang="en-US" b="1" dirty="0"/>
              <a:t>浮点误差 </a:t>
            </a:r>
            <a:r>
              <a:rPr lang="zh-CN" altLang="en-US" dirty="0"/>
              <a:t>（</a:t>
            </a:r>
            <a:r>
              <a:rPr lang="en-US" altLang="zh-CN"/>
              <a:t>1</a:t>
            </a:r>
            <a:r>
              <a:rPr lang="zh-CN" altLang="en-US" dirty="0"/>
              <a:t>）浮点数通常都用 </a:t>
            </a:r>
            <a:r>
              <a:rPr lang="en-US" altLang="zh-CN"/>
              <a:t>double </a:t>
            </a:r>
            <a:r>
              <a:rPr lang="zh-CN" altLang="en-US" dirty="0"/>
              <a:t>类型；极少用 </a:t>
            </a:r>
            <a:r>
              <a:rPr lang="en-US" altLang="zh-CN"/>
              <a:t>float </a:t>
            </a:r>
            <a:r>
              <a:rPr lang="zh-CN" altLang="en-US" dirty="0"/>
              <a:t>和 </a:t>
            </a:r>
            <a:r>
              <a:rPr lang="en-US" altLang="zh-CN"/>
              <a:t>long double</a:t>
            </a:r>
            <a:r>
              <a:rPr lang="zh-CN" altLang="en-US" dirty="0"/>
              <a:t>。（</a:t>
            </a:r>
            <a:r>
              <a:rPr lang="en-US" altLang="zh-CN"/>
              <a:t>2</a:t>
            </a:r>
            <a:r>
              <a:rPr lang="zh-CN" altLang="en-US" dirty="0"/>
              <a:t>）循环时部分地输出中间量。</a:t>
            </a:r>
            <a:endParaRPr lang="zh-CN" altLang="en-US" dirty="0"/>
          </a:p>
          <a:p>
            <a:pPr algn="just"/>
            <a:r>
              <a:rPr lang="en-US" altLang="zh-CN" b="1"/>
              <a:t>4.1.3 </a:t>
            </a:r>
            <a:r>
              <a:rPr lang="zh-CN" altLang="en-US" b="1" dirty="0"/>
              <a:t>迭代和逼进</a:t>
            </a:r>
            <a:r>
              <a:rPr lang="zh-CN" altLang="en-US" dirty="0"/>
              <a:t>：注意变量的迭代变化；合理地选择循环结构（</a:t>
            </a:r>
            <a:r>
              <a:rPr lang="en-US" altLang="zh-CN"/>
              <a:t>while </a:t>
            </a:r>
            <a:r>
              <a:rPr lang="zh-CN" altLang="en-US" dirty="0"/>
              <a:t>，</a:t>
            </a:r>
            <a:r>
              <a:rPr lang="en-US" altLang="zh-CN"/>
              <a:t>do </a:t>
            </a:r>
            <a:r>
              <a:rPr lang="en-US" altLang="zh-CN">
                <a:latin typeface="Cambria" panose="02040503050406030204" pitchFamily="18" charset="0"/>
              </a:rPr>
              <a:t>…</a:t>
            </a:r>
            <a:r>
              <a:rPr lang="en-US" altLang="zh-CN"/>
              <a:t> while </a:t>
            </a:r>
            <a:r>
              <a:rPr lang="zh-CN" altLang="en-US" dirty="0"/>
              <a:t>或 </a:t>
            </a:r>
            <a:r>
              <a:rPr lang="en-US" altLang="zh-CN"/>
              <a:t>for</a:t>
            </a:r>
            <a:r>
              <a:rPr lang="zh-CN" altLang="en-US" dirty="0"/>
              <a:t>）；选用典型的参数进行测试，完善程序。</a:t>
            </a:r>
            <a:endParaRPr lang="zh-CN" altLang="en-US" b="1" dirty="0"/>
          </a:p>
          <a:p>
            <a:pPr algn="just"/>
            <a:r>
              <a:rPr lang="en-US" altLang="zh-CN" b="1"/>
              <a:t>4.1.4 </a:t>
            </a:r>
            <a:r>
              <a:rPr lang="zh-CN" altLang="en-US" b="1" dirty="0"/>
              <a:t>通项计算</a:t>
            </a:r>
            <a:r>
              <a:rPr lang="zh-CN" altLang="en-US" dirty="0"/>
              <a:t>：写循环时需要</a:t>
            </a:r>
            <a:r>
              <a:rPr lang="zh-CN" altLang="en-US" dirty="0">
                <a:solidFill>
                  <a:schemeClr val="accent2"/>
                </a:solidFill>
              </a:rPr>
              <a:t>找出前后项之间的关系</a:t>
            </a:r>
            <a:r>
              <a:rPr lang="zh-CN" altLang="en-US" dirty="0"/>
              <a:t>，以减少计算量；选用典型参数测试，完善程序。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2" name="标题 3482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4.1.5 </a:t>
            </a:r>
            <a:r>
              <a:rPr lang="en-US" altLang="zh-CN" dirty="0"/>
              <a:t> </a:t>
            </a:r>
            <a:r>
              <a:rPr lang="zh-CN" altLang="en-US" dirty="0"/>
              <a:t>循环中的几种变量</a:t>
            </a:r>
            <a:endParaRPr lang="zh-CN" altLang="en-US" dirty="0"/>
          </a:p>
        </p:txBody>
      </p:sp>
      <p:sp>
        <p:nvSpPr>
          <p:cNvPr id="34819" name="Rectangle 2"/>
          <p:cNvSpPr>
            <a:spLocks noGrp="1"/>
          </p:cNvSpPr>
          <p:nvPr>
            <p:ph type="body" sz="half" idx="4294967295"/>
          </p:nvPr>
        </p:nvSpPr>
        <p:spPr>
          <a:xfrm>
            <a:off x="323850" y="981075"/>
            <a:ext cx="8135938" cy="1800225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0" lvl="0" indent="0" algn="just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循环中常出现几类变量，注意这些有助于对循环的思考和分析。也是写循环程序的经验总结。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lvl="0" indent="0" algn="just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注意：分类不是绝对的，不同类别没有截然界限。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95288" y="2924175"/>
            <a:ext cx="8207375" cy="3482975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循环控制变量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循环变量</a:t>
            </a:r>
            <a:r>
              <a:rPr lang="en-US" altLang="zh-CN" sz="280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：循环前设初值，循环中递增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递减，达到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超过界限时循环结束。它们控制循环的进行</a:t>
            </a:r>
            <a:r>
              <a:rPr lang="en-US" altLang="zh-CN" sz="2800"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结束。 </a:t>
            </a:r>
            <a:r>
              <a:rPr lang="en-US" altLang="zh-CN" sz="2800"/>
              <a:t>for</a:t>
            </a:r>
            <a:r>
              <a:rPr lang="zh-CN" altLang="en-US" sz="2800" dirty="0"/>
              <a:t>中常有这类变量。</a:t>
            </a:r>
            <a:endParaRPr lang="zh-CN" altLang="en-US" sz="2800" dirty="0"/>
          </a:p>
          <a:p>
            <a:pPr lvl="0">
              <a:spcBef>
                <a:spcPct val="50000"/>
              </a:spcBef>
              <a:buClrTx/>
              <a:buSzTx/>
              <a:buNone/>
            </a:pPr>
            <a:r>
              <a:rPr lang="en-US" altLang="zh-CN" sz="2800" dirty="0" err="1">
                <a:solidFill>
                  <a:schemeClr val="folHlink"/>
                </a:solidFill>
              </a:rPr>
              <a:t>for(n</a:t>
            </a:r>
            <a:r>
              <a:rPr lang="en-US" altLang="zh-CN" sz="2800">
                <a:solidFill>
                  <a:schemeClr val="folHlink"/>
                </a:solidFill>
              </a:rPr>
              <a:t> = 0; n &lt; 10; ++n)......</a:t>
            </a:r>
            <a:endParaRPr lang="en-US" altLang="zh-CN" sz="2800">
              <a:solidFill>
                <a:schemeClr val="folHlink"/>
              </a:solidFill>
            </a:endParaRPr>
          </a:p>
          <a:p>
            <a:pPr lvl="0" algn="just">
              <a:spcBef>
                <a:spcPct val="0"/>
              </a:spcBef>
              <a:buClrTx/>
              <a:buSzTx/>
              <a:buNone/>
            </a:pPr>
            <a:r>
              <a:rPr lang="en-US" altLang="zh-CN" sz="2800" dirty="0" err="1">
                <a:solidFill>
                  <a:schemeClr val="folHlink"/>
                </a:solidFill>
              </a:rPr>
              <a:t>for(n</a:t>
            </a:r>
            <a:r>
              <a:rPr lang="en-US" altLang="zh-CN" sz="2800">
                <a:solidFill>
                  <a:schemeClr val="folHlink"/>
                </a:solidFill>
              </a:rPr>
              <a:t> = 30; n &gt;= 0; --n) ... ...</a:t>
            </a:r>
            <a:endParaRPr lang="en-US" altLang="zh-CN" sz="2800">
              <a:solidFill>
                <a:schemeClr val="folHlink"/>
              </a:solidFill>
            </a:endParaRPr>
          </a:p>
          <a:p>
            <a:pPr lvl="0" algn="just">
              <a:spcBef>
                <a:spcPct val="0"/>
              </a:spcBef>
              <a:buClrTx/>
              <a:buSzTx/>
              <a:buNone/>
            </a:pPr>
            <a:r>
              <a:rPr lang="en-US" altLang="zh-CN" sz="2800" dirty="0" err="1">
                <a:solidFill>
                  <a:schemeClr val="folHlink"/>
                </a:solidFill>
              </a:rPr>
              <a:t>for(n</a:t>
            </a:r>
            <a:r>
              <a:rPr lang="en-US" altLang="zh-CN" sz="2800">
                <a:solidFill>
                  <a:schemeClr val="folHlink"/>
                </a:solidFill>
              </a:rPr>
              <a:t> = 2; n &lt; 52; n += 4) ......</a:t>
            </a:r>
            <a:endParaRPr lang="en-US" altLang="zh-CN" sz="2800">
              <a:solidFill>
                <a:schemeClr val="folHlink"/>
              </a:solidFill>
            </a:endParaRPr>
          </a:p>
          <a:p>
            <a:pPr lvl="0" algn="just">
              <a:spcBef>
                <a:spcPct val="40000"/>
              </a:spcBef>
              <a:buClrTx/>
              <a:buSzTx/>
              <a:buNone/>
            </a:pPr>
            <a:r>
              <a:rPr lang="zh-CN" altLang="en-US" sz="2800" dirty="0"/>
              <a:t>这种循环是固定次数的循环。这种循环可能展开。</a:t>
            </a:r>
            <a:endParaRPr lang="zh-CN" altLang="en-US" sz="2800" dirty="0"/>
          </a:p>
        </p:txBody>
      </p:sp>
      <p:sp>
        <p:nvSpPr>
          <p:cNvPr id="34823" name="文本框 34822"/>
          <p:cNvSpPr txBox="1"/>
          <p:nvPr/>
        </p:nvSpPr>
        <p:spPr>
          <a:xfrm>
            <a:off x="5292725" y="4724400"/>
            <a:ext cx="3600450" cy="409575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dash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在循环体内</a:t>
            </a:r>
            <a:r>
              <a:rPr lang="zh-CN" alt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不要修改</a:t>
            </a:r>
            <a:r>
              <a:rPr lang="zh-CN" altLang="en-US" sz="2000" dirty="0">
                <a:latin typeface="Cambria" panose="02040503050406030204" pitchFamily="18" charset="0"/>
              </a:rPr>
              <a:t>循环变量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5" name="Rectangle 2"/>
          <p:cNvSpPr>
            <a:spLocks noGrp="1"/>
          </p:cNvSpPr>
          <p:nvPr>
            <p:ph type="body" idx="4294967295"/>
          </p:nvPr>
        </p:nvSpPr>
        <p:spPr>
          <a:xfrm>
            <a:off x="539750" y="620713"/>
            <a:ext cx="8135938" cy="5761037"/>
          </a:xfrm>
        </p:spPr>
        <p:txBody>
          <a:bodyPr vert="horz" wrap="square" lIns="91440" tIns="45720" rIns="91440" bIns="45720" anchor="t"/>
          <a:lstStyle/>
          <a:p>
            <a:r>
              <a:rPr lang="zh-CN" altLang="en-US" dirty="0"/>
              <a:t>从前面的编程工作中可以体会到，虽然写程序时要处理许多琐碎细节，但这也是一件有趣的工作，是对人的智力挑战。</a:t>
            </a:r>
            <a:endParaRPr lang="zh-CN" altLang="en-US" dirty="0"/>
          </a:p>
          <a:p>
            <a:r>
              <a:rPr lang="zh-CN" altLang="en-US" dirty="0"/>
              <a:t>为了完成一个程序，</a:t>
            </a:r>
            <a:r>
              <a:rPr lang="zh-CN" altLang="en-US" dirty="0">
                <a:solidFill>
                  <a:schemeClr val="hlink"/>
                </a:solidFill>
              </a:rPr>
              <a:t>首先要分析问题以寻找解决方案</a:t>
            </a:r>
            <a:r>
              <a:rPr lang="zh-CN" altLang="en-US" dirty="0"/>
              <a:t>，为此需要聪明才智和想像力，各种相关领域的知识和技术都可能有用。</a:t>
            </a:r>
            <a:endParaRPr lang="zh-CN" altLang="en-US" dirty="0"/>
          </a:p>
          <a:p>
            <a:r>
              <a:rPr lang="zh-CN" altLang="en-US" dirty="0"/>
              <a:t>要把设计变成现实，变成可以运行的程序，</a:t>
            </a:r>
            <a:r>
              <a:rPr lang="zh-CN" altLang="en-US" dirty="0">
                <a:solidFill>
                  <a:schemeClr val="hlink"/>
                </a:solidFill>
              </a:rPr>
              <a:t>既需要发挥智力，又需要有条有理地工作，还要非常细心</a:t>
            </a:r>
            <a:r>
              <a:rPr lang="zh-CN" altLang="en-US" dirty="0"/>
              <a:t>。一个小错误就可以使程序无法编译或不能正确执行。</a:t>
            </a:r>
            <a:endParaRPr lang="zh-CN" altLang="en-US" dirty="0"/>
          </a:p>
          <a:p>
            <a:r>
              <a:rPr lang="zh-CN" altLang="en-US" dirty="0"/>
              <a:t>当然，</a:t>
            </a:r>
            <a:r>
              <a:rPr lang="zh-CN" altLang="en-US" dirty="0">
                <a:solidFill>
                  <a:schemeClr val="hlink"/>
                </a:solidFill>
              </a:rPr>
              <a:t>高度精确性</a:t>
            </a:r>
            <a:r>
              <a:rPr lang="zh-CN" altLang="en-US" dirty="0"/>
              <a:t>也是现代社会的需要，写程序的过程能提供许多有益的体验。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body" sz="half" idx="4294967295"/>
          </p:nvPr>
        </p:nvSpPr>
        <p:spPr>
          <a:xfrm>
            <a:off x="539750" y="405130"/>
            <a:ext cx="8136255" cy="1855470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buClrTx/>
              <a:buSz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累积变量</a:t>
            </a:r>
            <a:r>
              <a:rPr lang="zh-CN" altLang="en-US" sz="2800" dirty="0">
                <a:latin typeface="Times New Roman" panose="02020603050405020304" pitchFamily="18" charset="0"/>
              </a:rPr>
              <a:t>：循环中常用 </a:t>
            </a:r>
            <a:r>
              <a:rPr lang="en-US" altLang="zh-CN" sz="2800"/>
              <a:t>+= </a:t>
            </a:r>
            <a:r>
              <a:rPr lang="zh-CN" altLang="en-US" sz="2800" dirty="0"/>
              <a:t>或 *</a:t>
            </a:r>
            <a:r>
              <a:rPr lang="en-US" altLang="zh-CN" sz="2800"/>
              <a:t>= </a:t>
            </a:r>
            <a:r>
              <a:rPr lang="zh-CN" altLang="en-US" sz="2800" dirty="0">
                <a:latin typeface="Times New Roman" panose="02020603050405020304" pitchFamily="18" charset="0"/>
              </a:rPr>
              <a:t>等更新。初值通常用运算的单位元（累加的初值为 </a:t>
            </a:r>
            <a:r>
              <a:rPr lang="en-US" altLang="zh-CN" sz="280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；累乘的初值为 </a:t>
            </a:r>
            <a:r>
              <a:rPr lang="en-US" altLang="zh-CN" sz="280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为初值）。循环结束时变量终值被作为循环计算结果。</a:t>
            </a:r>
            <a:endParaRPr lang="zh-CN" altLang="en-US" sz="2800" dirty="0"/>
          </a:p>
        </p:txBody>
      </p:sp>
      <p:sp>
        <p:nvSpPr>
          <p:cNvPr id="35844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630" y="2484755"/>
            <a:ext cx="8207375" cy="3896995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buClrTx/>
              <a:buSz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solidFill>
                  <a:schemeClr val="hlink"/>
                </a:solidFill>
                <a:latin typeface="Times New Roman" panose="02020603050405020304" pitchFamily="18" charset="0"/>
              </a:rPr>
              <a:t>递推变量</a:t>
            </a:r>
            <a:r>
              <a:rPr lang="zh-CN" altLang="en-US" sz="2800" dirty="0">
                <a:latin typeface="Times New Roman" panose="02020603050405020304" pitchFamily="18" charset="0"/>
              </a:rPr>
              <a:t>：前两类变量的推广。几个协同工作的变量，每次由几个变量推出一个新值，其余依次更新。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0" indent="0">
              <a:spcBef>
                <a:spcPts val="0"/>
              </a:spcBef>
              <a:buClrTx/>
              <a:buSzTx/>
              <a:buNone/>
            </a:pPr>
            <a:r>
              <a:t>例4-3中两个递推变量</a:t>
            </a:r>
            <a:r>
              <a:rPr lang="en-US"/>
              <a:t> </a:t>
            </a:r>
            <a:r>
              <a:t>x1</a:t>
            </a:r>
            <a:r>
              <a:rPr lang="en-US"/>
              <a:t> </a:t>
            </a:r>
            <a:r>
              <a:t>和x2</a:t>
            </a:r>
            <a:r>
              <a:rPr lang="en-US"/>
              <a:t> </a:t>
            </a:r>
            <a:r>
              <a:t>更新：</a:t>
            </a:r>
          </a:p>
          <a:p>
            <a:pPr lvl="0" indent="0">
              <a:spcBef>
                <a:spcPts val="0"/>
              </a:spcBef>
              <a:buClrTx/>
              <a:buSzTx/>
              <a:buNone/>
            </a:pPr>
            <a:r>
              <a:t>    x1 = x2;</a:t>
            </a:r>
            <a:r>
              <a:rPr lang="en-US"/>
              <a:t>    </a:t>
            </a:r>
            <a:r>
              <a:t>    x2 = (2.0 * x1 + x / (x1 * x1)) / 3.0;</a:t>
            </a:r>
          </a:p>
          <a:p>
            <a:pPr lvl="0" indent="0">
              <a:spcBef>
                <a:spcPts val="0"/>
              </a:spcBef>
              <a:buClrTx/>
              <a:buSzTx/>
              <a:buNone/>
            </a:pPr>
            <a:r>
              <a:t>例4-4中的两个递推变量</a:t>
            </a:r>
            <a:r>
              <a:rPr lang="en-US"/>
              <a:t> </a:t>
            </a:r>
            <a:r>
              <a:t>a</a:t>
            </a:r>
            <a:r>
              <a:rPr lang="en-US"/>
              <a:t> </a:t>
            </a:r>
            <a:r>
              <a:t>和</a:t>
            </a:r>
            <a:r>
              <a:rPr lang="en-US"/>
              <a:t> </a:t>
            </a:r>
            <a:r>
              <a:t>b</a:t>
            </a:r>
            <a:r>
              <a:rPr lang="en-US"/>
              <a:t> </a:t>
            </a:r>
            <a:r>
              <a:t>借助一个临时变量更新：</a:t>
            </a:r>
          </a:p>
          <a:p>
            <a:pPr lvl="0" indent="0">
              <a:spcBef>
                <a:spcPts val="0"/>
              </a:spcBef>
              <a:buClrTx/>
              <a:buSzTx/>
              <a:buNone/>
            </a:pPr>
            <a:r>
              <a:t>    tmp = b;</a:t>
            </a:r>
            <a:r>
              <a:rPr lang="en-US"/>
              <a:t>		</a:t>
            </a:r>
            <a:r>
              <a:t>b = b + a;</a:t>
            </a:r>
            <a:r>
              <a:rPr lang="en-US"/>
              <a:t>	</a:t>
            </a:r>
            <a:r>
              <a:t>a = tmp;</a:t>
            </a:r>
          </a:p>
          <a:p>
            <a:pPr lvl="0" indent="0">
              <a:spcBef>
                <a:spcPts val="0"/>
              </a:spcBef>
              <a:buClrTx/>
              <a:buSzTx/>
              <a:buNone/>
            </a:pPr>
            <a:r>
              <a:rPr lang="zh-CN"/>
              <a:t>可</a:t>
            </a:r>
            <a:r>
              <a:t>把</a:t>
            </a:r>
            <a:r>
              <a:rPr lang="en-US"/>
              <a:t> </a:t>
            </a:r>
            <a:r>
              <a:t>b</a:t>
            </a:r>
            <a:r>
              <a:rPr lang="en-US"/>
              <a:t> </a:t>
            </a:r>
            <a:r>
              <a:t>看成是“走在前面”的变量，a</a:t>
            </a:r>
            <a:r>
              <a:rPr lang="en-US"/>
              <a:t> </a:t>
            </a:r>
            <a:r>
              <a:t>依次紧随其后，两个变量亦步亦趋。</a:t>
            </a:r>
          </a:p>
        </p:txBody>
      </p:sp>
    </p:spTree>
  </p:cSld>
  <p:clrMapOvr>
    <a:masterClrMapping/>
  </p:clrMapOvr>
  <p:transition spd="med"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body" sz="half" idx="4294967295"/>
          </p:nvPr>
        </p:nvSpPr>
        <p:spPr>
          <a:xfrm>
            <a:off x="539750" y="260350"/>
            <a:ext cx="8135938" cy="3744913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spcBef>
                <a:spcPct val="30000"/>
              </a:spcBef>
              <a:buClrTx/>
              <a:buSzTx/>
              <a:buNone/>
            </a:pPr>
            <a:r>
              <a:rPr lang="zh-CN" altLang="en-US" sz="3200" u="sng" dirty="0">
                <a:latin typeface="Times New Roman" panose="02020603050405020304" pitchFamily="18" charset="0"/>
              </a:rPr>
              <a:t>写循环时要考虑和解决问题列表</a:t>
            </a:r>
            <a:r>
              <a:rPr lang="zh-CN" altLang="en-US" sz="3200" dirty="0">
                <a:latin typeface="Times New Roman" panose="02020603050405020304" pitchFamily="18" charset="0"/>
              </a:rPr>
              <a:t>：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循环涉及到哪些变量，需引进哪些临时性变量？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循环如何开始？循环开始前给变量什么初值？循环中变量的值如何改变？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什么情况下继续（或终止）循环？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循环终止后如何得到所需结果？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0"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用哪种结构实现循环，等等。</a:t>
            </a:r>
            <a:endParaRPr lang="zh-CN" altLang="en-US" sz="2800" dirty="0"/>
          </a:p>
        </p:txBody>
      </p:sp>
      <p:sp>
        <p:nvSpPr>
          <p:cNvPr id="3686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313" y="4106863"/>
            <a:ext cx="8207375" cy="2274887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0" lvl="0" indent="0">
              <a:spcBef>
                <a:spcPct val="50000"/>
              </a:spcBef>
              <a:buClrTx/>
              <a:buSzTx/>
              <a:buNone/>
            </a:pPr>
            <a:r>
              <a:rPr lang="zh-CN" altLang="en-US" sz="2800" u="sng" dirty="0">
                <a:latin typeface="Times New Roman" panose="02020603050405020304" pitchFamily="18" charset="0"/>
              </a:rPr>
              <a:t>工作方式</a:t>
            </a:r>
            <a:r>
              <a:rPr lang="zh-CN" altLang="en-US" sz="2800" dirty="0">
                <a:latin typeface="Times New Roman" panose="02020603050405020304" pitchFamily="18" charset="0"/>
              </a:rPr>
              <a:t>：分析问题，发掘线索，最终完成程序。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程序设计不是教条，典型问题也无标准答案。并非最简单的问题总有多种解决方法，往往各有长短。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marL="0" lvl="0" indent="0"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“正确”程序常有优劣之分。</a:t>
            </a:r>
            <a:endParaRPr lang="zh-CN" altLang="en-US" sz="2800" dirty="0"/>
          </a:p>
        </p:txBody>
      </p:sp>
    </p:spTree>
  </p:cSld>
  <p:clrMapOvr>
    <a:masterClrMapping/>
  </p:clrMapOvr>
  <p:transition spd="med"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42" name="标题 21504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目</a:t>
            </a:r>
            <a:r>
              <a:rPr lang="en-US" altLang="zh-CN" dirty="0"/>
              <a:t>  </a:t>
            </a:r>
            <a:r>
              <a:rPr lang="zh-CN" altLang="en-US" dirty="0"/>
              <a:t>录</a:t>
            </a:r>
            <a:endParaRPr lang="zh-CN" altLang="en-US" dirty="0"/>
          </a:p>
        </p:txBody>
      </p:sp>
      <p:sp>
        <p:nvSpPr>
          <p:cNvPr id="215043" name="文本占位符 2150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/>
              <a:t>4.1  </a:t>
            </a:r>
            <a:r>
              <a:rPr lang="zh-CN" altLang="en-US" sz="3200" dirty="0"/>
              <a:t>循环程序设计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>
                <a:solidFill>
                  <a:schemeClr val="tx2"/>
                </a:solidFill>
              </a:rPr>
              <a:t>4.2  </a:t>
            </a:r>
            <a:r>
              <a:rPr lang="zh-CN" altLang="en-US" sz="3200" dirty="0">
                <a:solidFill>
                  <a:schemeClr val="tx2"/>
                </a:solidFill>
              </a:rPr>
              <a:t>常用标准库函数</a:t>
            </a:r>
            <a:endParaRPr lang="zh-CN" altLang="en-US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/>
              <a:t>4.3  </a:t>
            </a:r>
            <a:r>
              <a:rPr lang="zh-CN" altLang="en-US" sz="3200" dirty="0"/>
              <a:t>交互式程序设计中的输入处理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4.4  </a:t>
            </a:r>
            <a:r>
              <a:rPr lang="zh-CN" altLang="en-US" sz="3200" dirty="0"/>
              <a:t>程序设计实例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4.5  </a:t>
            </a:r>
            <a:r>
              <a:rPr lang="zh-CN" altLang="en-US" sz="3200" dirty="0"/>
              <a:t>程序动态除错方法（二）</a:t>
            </a:r>
            <a:endParaRPr lang="en-US" altLang="zh-CN" sz="3200"/>
          </a:p>
        </p:txBody>
      </p:sp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2819" name="文本占位符 16281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sz="3200" b="1" u="sng">
                <a:solidFill>
                  <a:schemeClr val="tx2"/>
                </a:solidFill>
              </a:rPr>
              <a:t>4.2.1 </a:t>
            </a:r>
            <a:r>
              <a:rPr lang="zh-CN" altLang="en-US" sz="3200" b="1" u="sng" dirty="0">
                <a:solidFill>
                  <a:schemeClr val="tx2"/>
                </a:solidFill>
              </a:rPr>
              <a:t>库函数</a:t>
            </a:r>
            <a:endParaRPr lang="zh-CN" altLang="en-US" sz="3200" b="1" u="sng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2600" dirty="0"/>
              <a:t>基本 </a:t>
            </a:r>
            <a:r>
              <a:rPr lang="en-US" altLang="zh-CN" sz="2600"/>
              <a:t>C </a:t>
            </a:r>
            <a:r>
              <a:rPr lang="zh-CN" altLang="en-US" sz="2600" dirty="0"/>
              <a:t>和</a:t>
            </a:r>
            <a:r>
              <a:rPr lang="en-US" altLang="zh-CN" sz="2600"/>
              <a:t>C++</a:t>
            </a:r>
            <a:r>
              <a:rPr lang="zh-CN" altLang="en-US" sz="2600" dirty="0"/>
              <a:t>语言很小，</a:t>
            </a:r>
            <a:r>
              <a:rPr lang="en-US" altLang="zh-CN" sz="2600"/>
              <a:t>ANSI C</a:t>
            </a:r>
            <a:r>
              <a:rPr lang="zh-CN" altLang="en-US" sz="2600" dirty="0"/>
              <a:t>定义了</a:t>
            </a:r>
            <a:r>
              <a:rPr lang="zh-CN" altLang="en-US" sz="2600" dirty="0">
                <a:solidFill>
                  <a:schemeClr val="hlink"/>
                </a:solidFill>
              </a:rPr>
              <a:t>标准库</a:t>
            </a:r>
            <a:r>
              <a:rPr lang="zh-CN" altLang="en-US" sz="2600" dirty="0"/>
              <a:t>，其中提供最常用的</a:t>
            </a:r>
            <a:r>
              <a:rPr lang="zh-CN" altLang="en-US" sz="2600" dirty="0">
                <a:solidFill>
                  <a:schemeClr val="accent2"/>
                </a:solidFill>
              </a:rPr>
              <a:t>与平台无关</a:t>
            </a:r>
            <a:r>
              <a:rPr lang="zh-CN" altLang="en-US" sz="2600" dirty="0"/>
              <a:t>的功能（各种常用函数）。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每个符合标准的 </a:t>
            </a:r>
            <a:r>
              <a:rPr lang="en-US" altLang="zh-CN" sz="2600"/>
              <a:t>C/C++ </a:t>
            </a:r>
            <a:r>
              <a:rPr lang="zh-CN" altLang="en-US" sz="2600" dirty="0"/>
              <a:t>系统都提供了标准库。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en-US" altLang="zh-CN" sz="2600"/>
              <a:t>C</a:t>
            </a:r>
            <a:r>
              <a:rPr lang="zh-CN" altLang="en-US" sz="2600"/>
              <a:t>标准库头文件：</a:t>
            </a:r>
            <a:r>
              <a:rPr lang="en-US" altLang="zh-CN" sz="2600" i="1">
                <a:solidFill>
                  <a:schemeClr val="accent2"/>
                </a:solidFill>
              </a:rPr>
              <a:t>name</a:t>
            </a:r>
            <a:r>
              <a:rPr lang="en-US" altLang="zh-CN" sz="2600"/>
              <a:t>.h</a:t>
            </a:r>
            <a:r>
              <a:rPr lang="zh-CN" altLang="en-US" sz="2600"/>
              <a:t>，</a:t>
            </a:r>
            <a:r>
              <a:rPr lang="en-US" altLang="zh-CN" sz="2600"/>
              <a:t>C++</a:t>
            </a:r>
            <a:r>
              <a:rPr lang="zh-CN" altLang="en-US" sz="2600"/>
              <a:t>标准库头文件：</a:t>
            </a:r>
            <a:r>
              <a:rPr lang="en-US" altLang="zh-CN" sz="2600" i="1">
                <a:solidFill>
                  <a:schemeClr val="accent2"/>
                </a:solidFill>
              </a:rPr>
              <a:t>cname</a:t>
            </a:r>
            <a:endParaRPr lang="en-US" altLang="zh-CN" sz="2600"/>
          </a:p>
          <a:p>
            <a:pPr>
              <a:lnSpc>
                <a:spcPct val="90000"/>
              </a:lnSpc>
            </a:pP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通常还提供一些扩充库，以便使用特定硬件</a:t>
            </a:r>
            <a:r>
              <a:rPr lang="en-US" altLang="zh-CN" sz="2600"/>
              <a:t>/</a:t>
            </a:r>
            <a:r>
              <a:rPr lang="zh-CN" altLang="en-US" sz="2600" dirty="0"/>
              <a:t>特定系统的功能：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扩充库不标准，使用扩充库的程序依赖于具体系统。</a:t>
            </a:r>
            <a:endParaRPr lang="zh-CN" altLang="en-US" sz="2600" dirty="0"/>
          </a:p>
          <a:p>
            <a:pPr>
              <a:lnSpc>
                <a:spcPct val="90000"/>
              </a:lnSpc>
            </a:pPr>
            <a:endParaRPr lang="zh-CN" altLang="en-US" sz="2600" dirty="0"/>
          </a:p>
          <a:p>
            <a:pPr>
              <a:lnSpc>
                <a:spcPct val="90000"/>
              </a:lnSpc>
            </a:pPr>
            <a:r>
              <a:rPr lang="zh-CN" altLang="en-US" sz="2600" dirty="0"/>
              <a:t>库函数实现常用计算，可按规定方式调用，不必自己实现</a:t>
            </a:r>
            <a:r>
              <a:rPr lang="en-US" altLang="zh-CN" sz="2600"/>
              <a:t>/</a:t>
            </a:r>
            <a:r>
              <a:rPr lang="zh-CN" altLang="en-US" sz="2600" dirty="0"/>
              <a:t>不必关心怎样实现。开发一次使所有用户受益。</a:t>
            </a:r>
            <a:endParaRPr lang="zh-CN" altLang="en-US" sz="2600" dirty="0"/>
          </a:p>
        </p:txBody>
      </p:sp>
      <p:sp>
        <p:nvSpPr>
          <p:cNvPr id="162821" name="标题 162820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4.2  </a:t>
            </a:r>
            <a:r>
              <a:rPr lang="zh-CN" altLang="en-US" dirty="0"/>
              <a:t>常用标准库函数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63843" name="图片 163842"/>
          <p:cNvPicPr>
            <a:picLocks noChangeAspect="1"/>
          </p:cNvPicPr>
          <p:nvPr/>
        </p:nvPicPr>
        <p:blipFill>
          <a:blip r:embed="rId1"/>
          <a:srcRect b="5908"/>
          <a:stretch>
            <a:fillRect/>
          </a:stretch>
        </p:blipFill>
        <p:spPr>
          <a:xfrm>
            <a:off x="1547813" y="3071178"/>
            <a:ext cx="5934075" cy="2751137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</p:pic>
      <p:sp>
        <p:nvSpPr>
          <p:cNvPr id="163844" name="矩形 163843"/>
          <p:cNvSpPr/>
          <p:nvPr/>
        </p:nvSpPr>
        <p:spPr>
          <a:xfrm>
            <a:off x="5005388" y="5303203"/>
            <a:ext cx="2124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en-US" altLang="zh-CN" sz="2400" dirty="0" err="1">
                <a:solidFill>
                  <a:srgbClr val="FFFF00"/>
                </a:solidFill>
                <a:latin typeface="Cambria" panose="02040503050406030204" pitchFamily="18" charset="0"/>
              </a:rPr>
              <a:t>Linus</a:t>
            </a:r>
            <a:r>
              <a:rPr lang="en-US" altLang="zh-CN" sz="2400">
                <a:solidFill>
                  <a:srgbClr val="FFFF0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400" dirty="0" err="1">
                <a:solidFill>
                  <a:srgbClr val="FFFF00"/>
                </a:solidFill>
                <a:latin typeface="Cambria" panose="02040503050406030204" pitchFamily="18" charset="0"/>
              </a:rPr>
              <a:t>Torvalds</a:t>
            </a:r>
            <a:endParaRPr lang="en-US" altLang="zh-CN" sz="2400">
              <a:solidFill>
                <a:srgbClr val="FFFF00"/>
              </a:solidFill>
              <a:latin typeface="Cambria" panose="02040503050406030204" pitchFamily="18" charset="0"/>
            </a:endParaRPr>
          </a:p>
        </p:txBody>
      </p:sp>
      <p:sp>
        <p:nvSpPr>
          <p:cNvPr id="163845" name="圆角矩形标注 163844"/>
          <p:cNvSpPr/>
          <p:nvPr/>
        </p:nvSpPr>
        <p:spPr>
          <a:xfrm>
            <a:off x="1620838" y="3647440"/>
            <a:ext cx="2735262" cy="1368425"/>
          </a:xfrm>
          <a:prstGeom prst="wedgeRoundRectCallout">
            <a:avLst>
              <a:gd name="adj1" fmla="val 75421"/>
              <a:gd name="adj2" fmla="val 29120"/>
              <a:gd name="adj3" fmla="val 16667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buFontTx/>
            </a:pPr>
            <a:r>
              <a:rPr lang="en-US" altLang="zh-CN" b="1">
                <a:solidFill>
                  <a:srgbClr val="CC0000"/>
                </a:solidFill>
                <a:latin typeface="Cambria" panose="02040503050406030204" pitchFamily="18" charset="0"/>
              </a:rPr>
              <a:t>Please read the f*ck manual!</a:t>
            </a:r>
            <a:endParaRPr lang="en-US" altLang="zh-CN" b="1">
              <a:solidFill>
                <a:srgbClr val="CC0000"/>
              </a:solidFill>
              <a:latin typeface="Cambria" panose="02040503050406030204" pitchFamily="18" charset="0"/>
            </a:endParaRPr>
          </a:p>
        </p:txBody>
      </p:sp>
      <p:sp>
        <p:nvSpPr>
          <p:cNvPr id="163846" name="文本占位符 163845"/>
          <p:cNvSpPr>
            <a:spLocks noGrp="1"/>
          </p:cNvSpPr>
          <p:nvPr>
            <p:ph type="body" idx="1"/>
          </p:nvPr>
        </p:nvSpPr>
        <p:spPr>
          <a:xfrm>
            <a:off x="539750" y="333375"/>
            <a:ext cx="8208963" cy="3167063"/>
          </a:xfrm>
        </p:spPr>
        <p:txBody>
          <a:bodyPr/>
          <a:lstStyle/>
          <a:p>
            <a:r>
              <a:rPr lang="zh-CN" altLang="en-US" sz="2400" dirty="0"/>
              <a:t>标准库功能包括输入输出、文件操作、存储管理，其他如数学函数、数据转换函数等。有关介绍散布在各章。</a:t>
            </a:r>
            <a:endParaRPr lang="zh-CN" altLang="en-US" sz="2400" dirty="0"/>
          </a:p>
          <a:p>
            <a:r>
              <a:rPr lang="zh-CN" altLang="en-US" sz="2400" dirty="0"/>
              <a:t>下面介绍两组常用标准函数：程序计时，随机数。</a:t>
            </a:r>
            <a:endParaRPr lang="en-US" altLang="zh-CN" sz="2000"/>
          </a:p>
          <a:p>
            <a:endParaRPr lang="zh-CN" altLang="en-US" sz="2400" dirty="0"/>
          </a:p>
          <a:p>
            <a:r>
              <a:rPr lang="zh-CN" altLang="en-US" sz="2400" dirty="0"/>
              <a:t>对库函数的详细用法，可查阅系统联机帮助，或上网查阅有关手册、参考书籍。</a:t>
            </a:r>
            <a:r>
              <a:rPr lang="zh-CN" altLang="en-US" sz="2400" dirty="0">
                <a:solidFill>
                  <a:schemeClr val="accent2"/>
                </a:solidFill>
              </a:rPr>
              <a:t>需要耐心阅读并练习范例程序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783590" y="5845175"/>
            <a:ext cx="7277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国际上知名的编程高手林纳斯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·</a:t>
            </a:r>
            <a:r>
              <a:rPr lang="zh-CN" altLang="en-US" sz="2000" dirty="0" err="1">
                <a:solidFill>
                  <a:schemeClr val="tx1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托瓦兹通常都很耐心地回答别人提出的问题。但是有一次被人问了太多的入门级简单问题之后，忍不住脱口而出 </a:t>
            </a:r>
            <a:r>
              <a:rPr lang="en-US" altLang="zh-CN" sz="2000" dirty="0" err="1">
                <a:solidFill>
                  <a:schemeClr val="tx1"/>
                </a:solidFill>
                <a:ea typeface="楷体" panose="02010609060101010101" pitchFamily="49" charset="-122"/>
                <a:cs typeface="Cambria" panose="02040503050406030204" pitchFamily="18" charset="0"/>
                <a:sym typeface="+mn-ea"/>
              </a:rPr>
              <a:t>“Please read the f*ck manual!”</a:t>
            </a:r>
            <a:endParaRPr lang="en-US" altLang="zh-CN" sz="2000" dirty="0" err="1">
              <a:solidFill>
                <a:schemeClr val="tx1"/>
              </a:solidFill>
              <a:ea typeface="楷体" panose="02010609060101010101" pitchFamily="49" charset="-122"/>
              <a:cs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5" grpId="0" bldLvl="0" animBg="1"/>
      <p:bldP spid="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7090" name="Rectangle 4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/>
              <a:t>4.2.2 </a:t>
            </a:r>
            <a:r>
              <a:rPr lang="zh-CN" altLang="en-US" dirty="0"/>
              <a:t>程序计时</a:t>
            </a:r>
            <a:endParaRPr lang="zh-CN" altLang="en-US" dirty="0"/>
          </a:p>
        </p:txBody>
      </p:sp>
      <p:sp>
        <p:nvSpPr>
          <p:cNvPr id="217091" name="Rectangle 5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pPr marL="447675" indent="-447675"/>
            <a:r>
              <a:rPr lang="zh-CN" altLang="en-US" dirty="0"/>
              <a:t>统计程序</a:t>
            </a:r>
            <a:r>
              <a:rPr lang="en-US" altLang="zh-CN"/>
              <a:t>/</a:t>
            </a:r>
            <a:r>
              <a:rPr lang="zh-CN" altLang="en-US" dirty="0"/>
              <a:t>程序片段的计算时间有助于理解程序性质。许多语言或系统都提供了内部计时功能。</a:t>
            </a:r>
            <a:endParaRPr lang="zh-CN" altLang="en-US" dirty="0"/>
          </a:p>
          <a:p>
            <a:pPr marL="447675" indent="-447675"/>
            <a:endParaRPr lang="zh-CN" altLang="en-US" dirty="0"/>
          </a:p>
          <a:p>
            <a:pPr marL="447675" indent="-447675"/>
            <a:r>
              <a:rPr lang="zh-CN" altLang="en-US" dirty="0"/>
              <a:t>使用程序计时功能，程序头部需要写：</a:t>
            </a:r>
            <a:endParaRPr lang="zh-CN" altLang="en-US" dirty="0"/>
          </a:p>
          <a:p>
            <a:pPr marL="447675" indent="-447675">
              <a:buNone/>
            </a:pPr>
            <a:r>
              <a:rPr lang="zh-CN" altLang="en-US" dirty="0"/>
              <a:t>　　　　</a:t>
            </a:r>
            <a:r>
              <a:rPr lang="en-US" altLang="zh-CN">
                <a:solidFill>
                  <a:schemeClr val="folHlink"/>
                </a:solidFill>
              </a:rPr>
              <a:t>#include &lt;</a:t>
            </a:r>
            <a:r>
              <a:rPr lang="en-US" altLang="zh-CN" dirty="0" err="1">
                <a:solidFill>
                  <a:schemeClr val="folHlink"/>
                </a:solidFill>
              </a:rPr>
              <a:t>ctime</a:t>
            </a:r>
            <a:r>
              <a:rPr lang="en-US" altLang="zh-CN">
                <a:solidFill>
                  <a:schemeClr val="folHlink"/>
                </a:solidFill>
              </a:rPr>
              <a:t>&gt;</a:t>
            </a:r>
            <a:endParaRPr lang="en-US" altLang="zh-CN">
              <a:solidFill>
                <a:schemeClr val="folHlink"/>
              </a:solidFill>
            </a:endParaRPr>
          </a:p>
          <a:p>
            <a:pPr marL="447675" indent="-447675"/>
            <a:r>
              <a:rPr lang="zh-CN" altLang="en-US" dirty="0"/>
              <a:t>做程序计时，通常需要用到：</a:t>
            </a:r>
            <a:endParaRPr lang="zh-CN" altLang="en-US" dirty="0"/>
          </a:p>
          <a:p>
            <a:pPr marL="447675" indent="-447675">
              <a:buFont typeface="Wingdings" panose="05000000000000000000" pitchFamily="2" charset="2"/>
              <a:buAutoNum type="arabicPeriod"/>
            </a:pPr>
            <a:r>
              <a:rPr lang="zh-CN" altLang="en-US" dirty="0"/>
              <a:t>库函数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clock() </a:t>
            </a:r>
            <a:r>
              <a:rPr lang="zh-CN" altLang="en-US" dirty="0"/>
              <a:t>。用于返回从“开启这个程序进程”时刻到“程序中调用</a:t>
            </a:r>
            <a:r>
              <a:rPr lang="en-US" altLang="zh-CN"/>
              <a:t>clock()</a:t>
            </a:r>
            <a:r>
              <a:rPr lang="zh-CN" altLang="en-US" dirty="0"/>
              <a:t>函数”时刻之间的</a:t>
            </a:r>
            <a:r>
              <a:rPr lang="en-US" altLang="zh-CN"/>
              <a:t>CPU</a:t>
            </a:r>
            <a:r>
              <a:rPr lang="zh-CN" altLang="en-US" dirty="0"/>
              <a:t>时钟计时单元（</a:t>
            </a:r>
            <a:r>
              <a:rPr lang="en-US" altLang="zh-CN"/>
              <a:t>clock tick</a:t>
            </a:r>
            <a:r>
              <a:rPr lang="zh-CN" altLang="en-US" dirty="0"/>
              <a:t>）数目。</a:t>
            </a:r>
            <a:endParaRPr lang="zh-CN" altLang="en-US" dirty="0"/>
          </a:p>
          <a:p>
            <a:pPr marL="447675" indent="-447675">
              <a:buFont typeface="Wingdings" panose="05000000000000000000" pitchFamily="2" charset="2"/>
              <a:buAutoNum type="arabicPeriod"/>
            </a:pPr>
            <a:r>
              <a:rPr lang="zh-CN" altLang="en-US" dirty="0"/>
              <a:t>符号常量 </a:t>
            </a:r>
            <a:r>
              <a:rPr lang="en-US" altLang="zh-CN">
                <a:solidFill>
                  <a:schemeClr val="hlink"/>
                </a:solidFill>
              </a:rPr>
              <a:t>CLOCKS_PER_SEC</a:t>
            </a:r>
            <a:r>
              <a:rPr lang="zh-CN" altLang="en-US" dirty="0"/>
              <a:t>：表示一秒钟会有多少个时钟计时单元。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8114" name="Rectangle 3"/>
          <p:cNvSpPr>
            <a:spLocks noGrp="1"/>
          </p:cNvSpPr>
          <p:nvPr>
            <p:ph type="body" idx="4294967295"/>
          </p:nvPr>
        </p:nvSpPr>
        <p:spPr>
          <a:xfrm>
            <a:off x="468313" y="404813"/>
            <a:ext cx="8207375" cy="5976937"/>
          </a:xfrm>
        </p:spPr>
        <p:txBody>
          <a:bodyPr vert="horz" wrap="square" lIns="91440" tIns="45720" rIns="91440" bIns="45720" anchor="t"/>
          <a:lstStyle/>
          <a:p>
            <a:pPr marL="457200" indent="-457200">
              <a:buNone/>
            </a:pPr>
            <a:r>
              <a:rPr lang="zh-CN" altLang="en-US" b="1" dirty="0"/>
              <a:t>程序计时的用法</a:t>
            </a:r>
            <a:endParaRPr lang="zh-CN" altLang="en-US" b="1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在程序中需要计时的</a:t>
            </a:r>
            <a:r>
              <a:rPr lang="zh-CN" altLang="en-US" sz="2400" dirty="0">
                <a:solidFill>
                  <a:schemeClr val="accent2"/>
                </a:solidFill>
              </a:rPr>
              <a:t>起始点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结束点</a:t>
            </a:r>
            <a:r>
              <a:rPr lang="zh-CN" altLang="en-US" sz="2400" dirty="0"/>
              <a:t>分别调用 </a:t>
            </a:r>
            <a:r>
              <a:rPr lang="en-US" altLang="zh-CN" sz="2400">
                <a:solidFill>
                  <a:schemeClr val="hlink"/>
                </a:solidFill>
              </a:rPr>
              <a:t>clock() </a:t>
            </a:r>
            <a:r>
              <a:rPr lang="zh-CN" altLang="en-US" sz="2400" dirty="0"/>
              <a:t>函数，得到这两次调用该函数的返回值（可能需要用变量保存。假设为 </a:t>
            </a:r>
            <a:r>
              <a:rPr lang="en-US" altLang="zh-CN" sz="2400">
                <a:solidFill>
                  <a:schemeClr val="folHlink"/>
                </a:solidFill>
              </a:rPr>
              <a:t>t0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>
                <a:solidFill>
                  <a:schemeClr val="folHlink"/>
                </a:solidFill>
              </a:rPr>
              <a:t>t1</a:t>
            </a:r>
            <a:r>
              <a:rPr lang="zh-CN" altLang="en-US" sz="2400" dirty="0"/>
              <a:t>）；</a:t>
            </a:r>
            <a:endParaRPr lang="zh-CN" altLang="en-US" sz="2400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用这两次返回值之差除以符号常量 </a:t>
            </a:r>
            <a:r>
              <a:rPr lang="en-US" altLang="zh-CN" sz="2400"/>
              <a:t>CLOCKS_PER_SEC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400" dirty="0"/>
              <a:t>		</a:t>
            </a:r>
            <a:r>
              <a:rPr lang="en-US" altLang="zh-CN" sz="2400" dirty="0"/>
              <a:t>(double)</a:t>
            </a:r>
            <a:r>
              <a:rPr lang="en-US" altLang="zh-CN" sz="2400">
                <a:solidFill>
                  <a:schemeClr val="folHlink"/>
                </a:solidFill>
              </a:rPr>
              <a:t>(t1 – t0) /CLOCKS_PER_SEC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r>
              <a:rPr lang="zh-CN" altLang="en-US" sz="2400" dirty="0"/>
              <a:t>	就得到计时起始点和结束点之间所经历的时间，所得结果以秒为单位。</a:t>
            </a:r>
            <a:endParaRPr lang="zh-CN" altLang="en-US" sz="2400" dirty="0"/>
          </a:p>
          <a:p>
            <a:pPr marL="457200" indent="-457200"/>
            <a:endParaRPr lang="zh-CN" altLang="en-US" sz="2400" dirty="0"/>
          </a:p>
          <a:p>
            <a:pPr marL="457200" indent="-457200"/>
            <a:r>
              <a:rPr lang="zh-CN" altLang="en-US" sz="2400" dirty="0"/>
              <a:t>每个系统有一个最小时间单位，小于这个时间单位的计时值都是 </a:t>
            </a:r>
            <a:r>
              <a:rPr lang="en-US" altLang="zh-CN" sz="2400"/>
              <a:t>0</a:t>
            </a:r>
            <a:r>
              <a:rPr lang="zh-CN" altLang="en-US" sz="2400" dirty="0"/>
              <a:t>，计时结果也是以这个时间单位步进增长的。所以得到的计时值只能作为参考。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8355" name="文本占位符 228354"/>
          <p:cNvSpPr>
            <a:spLocks noGrp="1"/>
          </p:cNvSpPr>
          <p:nvPr>
            <p:ph type="body" idx="1"/>
          </p:nvPr>
        </p:nvSpPr>
        <p:spPr>
          <a:xfrm>
            <a:off x="468630" y="251460"/>
            <a:ext cx="8207375" cy="613029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000" b="1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4-6】</a:t>
            </a:r>
            <a:r>
              <a:rPr lang="zh-CN" altLang="en-US" sz="2000" dirty="0"/>
              <a:t>程序中经常要用到</a:t>
            </a:r>
            <a:r>
              <a:rPr lang="en-US" altLang="zh-CN" sz="2000" dirty="0" err="1"/>
              <a:t>cout</a:t>
            </a:r>
            <a:r>
              <a:rPr lang="en-US" altLang="zh-CN" sz="2000"/>
              <a:t> &lt;&lt; </a:t>
            </a:r>
            <a:r>
              <a:rPr lang="zh-CN" altLang="en-US" sz="2000" dirty="0"/>
              <a:t>方法进行屏幕打印输出，那么单次执行</a:t>
            </a:r>
            <a:r>
              <a:rPr lang="en-US" altLang="zh-CN" sz="2000" dirty="0" err="1"/>
              <a:t>cout</a:t>
            </a:r>
            <a:r>
              <a:rPr lang="en-US" altLang="zh-CN" sz="2000"/>
              <a:t> &lt;&lt; </a:t>
            </a:r>
            <a:r>
              <a:rPr lang="zh-CN" altLang="en-US" sz="2000" dirty="0"/>
              <a:t>屏幕打印输出一个整数要花费多少时间呢？</a:t>
            </a:r>
            <a:endParaRPr lang="zh-CN" alt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/>
              <a:t>编程思路：多次执行 </a:t>
            </a:r>
            <a:r>
              <a:rPr lang="en-US" altLang="zh-CN" sz="2000" dirty="0" err="1"/>
              <a:t>cout</a:t>
            </a:r>
            <a:r>
              <a:rPr lang="en-US" altLang="zh-CN" sz="2000"/>
              <a:t> &lt;&lt; </a:t>
            </a:r>
            <a:r>
              <a:rPr lang="zh-CN" altLang="en-US" sz="2000" dirty="0"/>
              <a:t>输出，统计求平均。</a:t>
            </a:r>
            <a:endParaRPr lang="zh-CN" altLang="en-US" sz="2000" dirty="0"/>
          </a:p>
          <a:p>
            <a:pPr marL="0" indent="0">
              <a:spcBef>
                <a:spcPct val="0"/>
              </a:spcBef>
              <a:buNone/>
            </a:pPr>
            <a:endParaRPr lang="en-US" altLang="zh-CN" sz="200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#include &lt;</a:t>
            </a:r>
            <a:r>
              <a:rPr lang="en-US" altLang="zh-CN" sz="2000" dirty="0" err="1">
                <a:solidFill>
                  <a:schemeClr val="folHlink"/>
                </a:solidFill>
              </a:rPr>
              <a:t>iostream</a:t>
            </a:r>
            <a:r>
              <a:rPr lang="en-US" altLang="zh-CN" sz="2000">
                <a:solidFill>
                  <a:schemeClr val="folHlink"/>
                </a:solidFill>
              </a:rPr>
              <a:t>&gt;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hlink"/>
                </a:solidFill>
              </a:rPr>
              <a:t>#include &lt;</a:t>
            </a:r>
            <a:r>
              <a:rPr lang="en-US" altLang="zh-CN" sz="2000" dirty="0" err="1">
                <a:solidFill>
                  <a:schemeClr val="hlink"/>
                </a:solidFill>
              </a:rPr>
              <a:t>ctime</a:t>
            </a:r>
            <a:r>
              <a:rPr lang="en-US" altLang="zh-CN" sz="2000">
                <a:solidFill>
                  <a:schemeClr val="hlink"/>
                </a:solidFill>
              </a:rPr>
              <a:t>&gt;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using namespace std;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main() {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t0, t1;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const </a:t>
            </a:r>
            <a:r>
              <a:rPr lang="en-US" altLang="zh-CN" sz="2000" dirty="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NUM = 50000;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>
                <a:solidFill>
                  <a:schemeClr val="hlink"/>
                </a:solidFill>
              </a:rPr>
              <a:t>t0 = clock();  //</a:t>
            </a:r>
            <a:r>
              <a:rPr lang="zh-CN" altLang="en-US" sz="2000" dirty="0">
                <a:solidFill>
                  <a:schemeClr val="hlink"/>
                </a:solidFill>
              </a:rPr>
              <a:t>计时起始点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    </a:t>
            </a:r>
            <a:r>
              <a:rPr lang="en-US" altLang="zh-CN" sz="2000">
                <a:solidFill>
                  <a:schemeClr val="folHlink"/>
                </a:solidFill>
              </a:rPr>
              <a:t>for (</a:t>
            </a:r>
            <a:r>
              <a:rPr lang="en-US" altLang="zh-CN" sz="2000" dirty="0" err="1">
                <a:solidFill>
                  <a:schemeClr val="folHlink"/>
                </a:solidFill>
              </a:rPr>
              <a:t>int</a:t>
            </a:r>
            <a:r>
              <a:rPr lang="en-US" altLang="zh-CN" sz="2000">
                <a:solidFill>
                  <a:schemeClr val="folHlink"/>
                </a:solidFill>
              </a:rPr>
              <a:t> i = 0; i &lt; NUM; i++)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i &lt;&lt; 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>
                <a:solidFill>
                  <a:schemeClr val="hlink"/>
                </a:solidFill>
              </a:rPr>
              <a:t>t1 = clock();  //</a:t>
            </a:r>
            <a:r>
              <a:rPr lang="zh-CN" altLang="en-US" sz="2000" dirty="0">
                <a:solidFill>
                  <a:schemeClr val="hlink"/>
                </a:solidFill>
              </a:rPr>
              <a:t>计时结束点</a:t>
            </a:r>
            <a:endParaRPr lang="zh-CN" altLang="en-US" sz="2000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&lt;&lt;"Time elapsed: " 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&lt;&lt; </a:t>
            </a:r>
            <a:r>
              <a:rPr lang="en-US" altLang="zh-CN" sz="2000">
                <a:solidFill>
                  <a:schemeClr val="hlink"/>
                </a:solidFill>
              </a:rPr>
              <a:t>(double)(t1 - t0) / CLOCKS_PER_SEC</a:t>
            </a:r>
            <a:r>
              <a:rPr lang="en-US" altLang="zh-CN" sz="2000">
                <a:solidFill>
                  <a:schemeClr val="folHlink"/>
                </a:solidFill>
              </a:rPr>
              <a:t> &lt;&lt; " </a:t>
            </a:r>
            <a:r>
              <a:rPr lang="en-US" altLang="zh-CN" sz="2000">
                <a:solidFill>
                  <a:schemeClr val="hlink"/>
                </a:solidFill>
              </a:rPr>
              <a:t>s</a:t>
            </a:r>
            <a:r>
              <a:rPr lang="en-US" altLang="zh-CN" sz="2000">
                <a:solidFill>
                  <a:schemeClr val="folHlink"/>
                </a:solidFill>
              </a:rPr>
              <a:t>" &lt;&lt; 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&lt;&lt;"per </a:t>
            </a:r>
            <a:r>
              <a:rPr lang="en-US" altLang="zh-CN" sz="2000" dirty="0" err="1">
                <a:solidFill>
                  <a:schemeClr val="folHlink"/>
                </a:solidFill>
              </a:rPr>
              <a:t>excution</a:t>
            </a:r>
            <a:r>
              <a:rPr lang="en-US" altLang="zh-CN" sz="2000">
                <a:solidFill>
                  <a:schemeClr val="folHlink"/>
                </a:solidFill>
              </a:rPr>
              <a:t>: " 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    &lt;&lt; </a:t>
            </a:r>
            <a:r>
              <a:rPr lang="en-US" altLang="zh-CN" sz="2000">
                <a:solidFill>
                  <a:schemeClr val="hlink"/>
                </a:solidFill>
              </a:rPr>
              <a:t>1000.0</a:t>
            </a:r>
            <a:r>
              <a:rPr lang="en-US" altLang="zh-CN" sz="2000">
                <a:solidFill>
                  <a:schemeClr val="folHlink"/>
                </a:solidFill>
              </a:rPr>
              <a:t> * (t1 - t0) / CLOCKS_PER_SEC </a:t>
            </a:r>
            <a:r>
              <a:rPr lang="en-US" altLang="zh-CN" sz="2000">
                <a:solidFill>
                  <a:schemeClr val="hlink"/>
                </a:solidFill>
              </a:rPr>
              <a:t>/ NUM</a:t>
            </a:r>
            <a:r>
              <a:rPr lang="en-US" altLang="zh-CN" sz="2000">
                <a:solidFill>
                  <a:schemeClr val="folHlink"/>
                </a:solidFill>
              </a:rPr>
              <a:t> &lt;&lt; " </a:t>
            </a:r>
            <a:r>
              <a:rPr lang="en-US" altLang="zh-CN" sz="2000">
                <a:solidFill>
                  <a:schemeClr val="hlink"/>
                </a:solidFill>
              </a:rPr>
              <a:t>ms</a:t>
            </a:r>
            <a:r>
              <a:rPr lang="en-US" altLang="zh-CN" sz="2000">
                <a:solidFill>
                  <a:schemeClr val="folHlink"/>
                </a:solidFill>
              </a:rPr>
              <a:t>" &lt;&lt; 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return 0;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}</a:t>
            </a:r>
            <a:endParaRPr lang="en-US" altLang="zh-CN" sz="200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0403" name="文本占位符 230402"/>
          <p:cNvSpPr>
            <a:spLocks noGrp="1"/>
          </p:cNvSpPr>
          <p:nvPr>
            <p:ph type="body" idx="1"/>
          </p:nvPr>
        </p:nvSpPr>
        <p:spPr>
          <a:xfrm>
            <a:off x="539750" y="1052830"/>
            <a:ext cx="7947025" cy="532892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在标准库中还有库函数 </a:t>
            </a:r>
            <a:r>
              <a:rPr lang="en-US" altLang="zh-CN">
                <a:solidFill>
                  <a:schemeClr val="hlink"/>
                </a:solidFill>
              </a:rPr>
              <a:t>time()</a:t>
            </a:r>
            <a:r>
              <a:rPr lang="zh-CN" altLang="en-US" dirty="0"/>
              <a:t>，取得从</a:t>
            </a:r>
            <a:r>
              <a:rPr lang="zh-CN" altLang="en-US" dirty="0">
                <a:solidFill>
                  <a:schemeClr val="accent2"/>
                </a:solidFill>
              </a:rPr>
              <a:t>格林威治时间</a:t>
            </a:r>
            <a:r>
              <a:rPr lang="en-US" altLang="zh-CN">
                <a:solidFill>
                  <a:schemeClr val="accent2"/>
                </a:solidFill>
              </a:rPr>
              <a:t>1970</a:t>
            </a:r>
            <a:r>
              <a:rPr lang="zh-CN" altLang="en-US" dirty="0">
                <a:solidFill>
                  <a:schemeClr val="accent2"/>
                </a:solidFill>
              </a:rPr>
              <a:t>年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月</a:t>
            </a:r>
            <a:r>
              <a:rPr lang="en-US" altLang="zh-CN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日零时整开始计时所经过的时间</a:t>
            </a:r>
            <a:r>
              <a:rPr lang="zh-CN" altLang="en-US" dirty="0"/>
              <a:t>，以</a:t>
            </a:r>
            <a:r>
              <a:rPr lang="zh-CN" altLang="en-US" dirty="0">
                <a:solidFill>
                  <a:schemeClr val="accent2"/>
                </a:solidFill>
              </a:rPr>
              <a:t>秒</a:t>
            </a:r>
            <a:r>
              <a:rPr lang="zh-CN" altLang="en-US" dirty="0"/>
              <a:t>为单位。误差比较大。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用法举例：</a:t>
            </a:r>
            <a:r>
              <a:rPr lang="en-US" altLang="zh-CN">
                <a:solidFill>
                  <a:schemeClr val="folHlink"/>
                </a:solidFill>
              </a:rPr>
              <a:t>t1= time(0);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 dirty="0"/>
              <a:t>（这个函数常常用于其它用途）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sz="3200">
                <a:solidFill>
                  <a:schemeClr val="accent2"/>
                </a:solidFill>
              </a:rPr>
              <a:t>4.2.3 </a:t>
            </a:r>
            <a:r>
              <a:rPr lang="zh-CN" altLang="en-US" sz="3200" dirty="0">
                <a:solidFill>
                  <a:schemeClr val="accent2"/>
                </a:solidFill>
              </a:rPr>
              <a:t>随机数生成函数</a:t>
            </a:r>
            <a:endParaRPr lang="zh-CN" altLang="en-US" sz="3200" dirty="0">
              <a:solidFill>
                <a:schemeClr val="accent2"/>
              </a:solidFill>
            </a:endParaRPr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应用有时需要带随机性的计算，为此需要生成随机数：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dirty="0"/>
              <a:t>程序调试：用数据做运行试验，随机数据非常合适。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Char char="•"/>
            </a:pPr>
            <a:r>
              <a:rPr lang="zh-CN" altLang="en-US" dirty="0"/>
              <a:t>计算机模拟：模拟实际情况</a:t>
            </a:r>
            <a:r>
              <a:rPr lang="en-US" altLang="zh-CN"/>
              <a:t>/</a:t>
            </a:r>
            <a:r>
              <a:rPr lang="zh-CN" altLang="en-US" dirty="0"/>
              <a:t>过程，探索规律性。客观事物变化有随机性。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计算机只能生成 “</a:t>
            </a:r>
            <a:r>
              <a:rPr lang="zh-CN" altLang="en-US" dirty="0">
                <a:solidFill>
                  <a:schemeClr val="accent2"/>
                </a:solidFill>
              </a:rPr>
              <a:t>伪随机数</a:t>
            </a:r>
            <a:r>
              <a:rPr lang="zh-CN" altLang="en-US" dirty="0"/>
              <a:t>”。</a:t>
            </a:r>
            <a:endParaRPr lang="zh-CN" alt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常用方法是定义某种递推关系，设法使序列中的数比较具有随机性。可以根据这种方法定义随机数生成函数（</a:t>
            </a:r>
            <a:r>
              <a:rPr lang="en-US" altLang="zh-CN">
                <a:latin typeface="Cambria" panose="02040503050406030204" pitchFamily="18" charset="0"/>
              </a:rPr>
              <a:t>…</a:t>
            </a:r>
            <a:r>
              <a:rPr lang="zh-CN" altLang="en-US" dirty="0"/>
              <a:t>）。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body" sz="half" idx="4294967295"/>
          </p:nvPr>
        </p:nvSpPr>
        <p:spPr>
          <a:xfrm>
            <a:off x="395288" y="404813"/>
            <a:ext cx="8135937" cy="1944687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/>
            <a:r>
              <a:rPr lang="zh-CN" altLang="en-US" sz="2800" dirty="0">
                <a:solidFill>
                  <a:schemeClr val="hlink"/>
                </a:solidFill>
              </a:rPr>
              <a:t>学习程序设计需要注意规律性的东西。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lvl="0"/>
            <a:r>
              <a:rPr lang="zh-CN" altLang="en-US" sz="2800" dirty="0">
                <a:solidFill>
                  <a:schemeClr val="hlink"/>
                </a:solidFill>
              </a:rPr>
              <a:t>要注意前人的经验。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lvl="0"/>
            <a:r>
              <a:rPr lang="zh-CN" altLang="en-US" sz="2800" dirty="0">
                <a:solidFill>
                  <a:schemeClr val="hlink"/>
                </a:solidFill>
              </a:rPr>
              <a:t>只有认真学习怎样写好小程序，弄清其中的基本道理，才能做出大程序。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type="body" sz="half" idx="4294967295"/>
          </p:nvPr>
        </p:nvSpPr>
        <p:spPr>
          <a:xfrm>
            <a:off x="395288" y="2492375"/>
            <a:ext cx="8137525" cy="3887788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buNone/>
            </a:pPr>
            <a:r>
              <a:rPr lang="zh-CN" altLang="en-US" sz="2800" dirty="0"/>
              <a:t>三种流程模式的总结：</a:t>
            </a:r>
            <a:endParaRPr lang="zh-CN" altLang="en-US" sz="2800" dirty="0"/>
          </a:p>
          <a:p>
            <a:pPr lvl="0"/>
            <a:r>
              <a:rPr lang="zh-CN" altLang="en-US" sz="2800" dirty="0">
                <a:solidFill>
                  <a:schemeClr val="hlink"/>
                </a:solidFill>
              </a:rPr>
              <a:t>顺序模式</a:t>
            </a:r>
            <a:r>
              <a:rPr lang="zh-CN" altLang="en-US" sz="2800" dirty="0"/>
              <a:t>最简单</a:t>
            </a:r>
            <a:endParaRPr lang="zh-CN" altLang="en-US" sz="2800" dirty="0"/>
          </a:p>
          <a:p>
            <a:pPr lvl="0"/>
            <a:r>
              <a:rPr lang="zh-CN" altLang="en-US" sz="2800" dirty="0">
                <a:solidFill>
                  <a:schemeClr val="hlink"/>
                </a:solidFill>
              </a:rPr>
              <a:t>选择模式</a:t>
            </a:r>
            <a:r>
              <a:rPr lang="zh-CN" altLang="en-US" sz="2800" dirty="0"/>
              <a:t>：要确定判断条件及不同情况下的动作</a:t>
            </a:r>
            <a:endParaRPr lang="zh-CN" altLang="en-US" sz="2800" dirty="0"/>
          </a:p>
          <a:p>
            <a:pPr lvl="0"/>
            <a:r>
              <a:rPr lang="zh-CN" altLang="en-US" sz="2800" dirty="0"/>
              <a:t>开始的难点在实现重复执行的</a:t>
            </a:r>
            <a:r>
              <a:rPr lang="zh-CN" altLang="en-US" sz="2800" dirty="0">
                <a:solidFill>
                  <a:schemeClr val="hlink"/>
                </a:solidFill>
              </a:rPr>
              <a:t>循环</a:t>
            </a:r>
            <a:r>
              <a:rPr lang="zh-CN" altLang="en-US" sz="2800" dirty="0"/>
              <a:t>。</a:t>
            </a:r>
            <a:r>
              <a:rPr lang="zh-CN" altLang="en-US" sz="2800" dirty="0">
                <a:solidFill>
                  <a:schemeClr val="hlink"/>
                </a:solidFill>
              </a:rPr>
              <a:t>重复执行比较复杂，牵涉问题多，是本章重点</a:t>
            </a:r>
            <a:endParaRPr lang="zh-CN" altLang="en-US" sz="2800" dirty="0">
              <a:solidFill>
                <a:schemeClr val="hlink"/>
              </a:solidFill>
            </a:endParaRPr>
          </a:p>
          <a:p>
            <a:pPr lvl="0"/>
            <a:r>
              <a:rPr lang="zh-CN" altLang="en-US" dirty="0"/>
              <a:t>本章还讨论：</a:t>
            </a:r>
            <a:r>
              <a:rPr lang="zh-CN" altLang="en-US" sz="2800" dirty="0"/>
              <a:t>常用标准库函数和</a:t>
            </a:r>
            <a:r>
              <a:rPr lang="en-US" altLang="zh-CN" sz="2800"/>
              <a:t> </a:t>
            </a:r>
            <a:r>
              <a:rPr lang="zh-CN" altLang="en-US" sz="2800" dirty="0"/>
              <a:t>交互式程序设计中的输入处理</a:t>
            </a:r>
            <a:endParaRPr lang="zh-CN" altLang="en-US" sz="2800" dirty="0"/>
          </a:p>
          <a:p>
            <a:pPr lvl="0">
              <a:buNone/>
            </a:pP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8962" name="文本框 168961"/>
          <p:cNvSpPr txBox="1"/>
          <p:nvPr/>
        </p:nvSpPr>
        <p:spPr>
          <a:xfrm>
            <a:off x="152400" y="228600"/>
            <a:ext cx="883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0" hangingPunct="0">
              <a:buFontTx/>
            </a:pPr>
            <a:endParaRPr lang="zh-CN" altLang="en-US" b="1" dirty="0">
              <a:latin typeface="Cambria" panose="02040503050406030204" pitchFamily="18" charset="0"/>
            </a:endParaRPr>
          </a:p>
        </p:txBody>
      </p:sp>
      <p:sp>
        <p:nvSpPr>
          <p:cNvPr id="168963" name="文本占位符 168962"/>
          <p:cNvSpPr>
            <a:spLocks noGrp="1"/>
          </p:cNvSpPr>
          <p:nvPr>
            <p:ph type="body" idx="1"/>
          </p:nvPr>
        </p:nvSpPr>
        <p:spPr>
          <a:xfrm>
            <a:off x="539750" y="549275"/>
            <a:ext cx="8135938" cy="5832475"/>
          </a:xfrm>
        </p:spPr>
        <p:txBody>
          <a:bodyPr/>
          <a:lstStyle/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使用标准库的随机数功能，程序需包含头文件：</a:t>
            </a:r>
            <a:br>
              <a:rPr lang="zh-CN" altLang="en-US" dirty="0"/>
            </a:br>
            <a:r>
              <a:rPr lang="zh-CN" altLang="en-US" dirty="0"/>
              <a:t>	</a:t>
            </a:r>
            <a:r>
              <a:rPr lang="en-US" altLang="zh-CN">
                <a:solidFill>
                  <a:schemeClr val="hlink"/>
                </a:solidFill>
              </a:rPr>
              <a:t>#include &lt;</a:t>
            </a:r>
            <a:r>
              <a:rPr lang="en-US" altLang="zh-CN" dirty="0" err="1">
                <a:solidFill>
                  <a:schemeClr val="hlink"/>
                </a:solidFill>
              </a:rPr>
              <a:t>cstdlib</a:t>
            </a:r>
            <a:r>
              <a:rPr lang="en-US" altLang="zh-CN">
                <a:solidFill>
                  <a:schemeClr val="hlink"/>
                </a:solidFill>
              </a:rPr>
              <a:t>&gt;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>
              <a:spcBef>
                <a:spcPct val="15000"/>
              </a:spcBef>
              <a:buNone/>
            </a:pPr>
            <a:endParaRPr lang="zh-CN" altLang="en-US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相关功能：</a:t>
            </a:r>
            <a:endParaRPr lang="zh-CN" altLang="en-US" dirty="0"/>
          </a:p>
          <a:p>
            <a:pPr marL="0" indent="0">
              <a:spcBef>
                <a:spcPct val="15000"/>
              </a:spcBef>
            </a:pPr>
            <a:r>
              <a:rPr lang="zh-CN" altLang="en-US" dirty="0"/>
              <a:t> 函数 </a:t>
            </a:r>
            <a:r>
              <a:rPr lang="en-US" altLang="zh-CN" dirty="0" err="1"/>
              <a:t>srand</a:t>
            </a:r>
            <a:r>
              <a:rPr lang="zh-CN" altLang="en-US" dirty="0"/>
              <a:t>：	</a:t>
            </a:r>
            <a:r>
              <a:rPr lang="en-US" altLang="zh-CN">
                <a:solidFill>
                  <a:schemeClr val="hlink"/>
                </a:solidFill>
              </a:rPr>
              <a:t>void </a:t>
            </a:r>
            <a:r>
              <a:rPr lang="en-US" altLang="zh-CN" dirty="0" err="1">
                <a:solidFill>
                  <a:schemeClr val="hlink"/>
                </a:solidFill>
              </a:rPr>
              <a:t>srand(unsigned</a:t>
            </a:r>
            <a:r>
              <a:rPr lang="en-US" altLang="zh-CN">
                <a:solidFill>
                  <a:schemeClr val="hlink"/>
                </a:solidFill>
              </a:rPr>
              <a:t> seed)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功能：用 </a:t>
            </a:r>
            <a:r>
              <a:rPr lang="en-US" altLang="zh-CN"/>
              <a:t>seed </a:t>
            </a:r>
            <a:r>
              <a:rPr lang="zh-CN" altLang="en-US" dirty="0"/>
              <a:t>值设种子值。默认初始种子值是</a:t>
            </a:r>
            <a:r>
              <a:rPr lang="en-US" altLang="zh-CN"/>
              <a:t>1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常用技巧：用当前时间做种子：</a:t>
            </a:r>
            <a:r>
              <a:rPr lang="en-US" altLang="zh-CN">
                <a:solidFill>
                  <a:schemeClr val="folHlink"/>
                </a:solidFill>
              </a:rPr>
              <a:t>srand(time(0));</a:t>
            </a:r>
            <a:endParaRPr lang="en-US" altLang="zh-CN">
              <a:solidFill>
                <a:schemeClr val="folHlink"/>
              </a:solidFill>
            </a:endParaRPr>
          </a:p>
          <a:p>
            <a:pPr marL="0" indent="0">
              <a:spcBef>
                <a:spcPct val="15000"/>
              </a:spcBef>
            </a:pPr>
            <a:r>
              <a:rPr lang="zh-CN" altLang="en-US" dirty="0"/>
              <a:t> 随机数生成函数：</a:t>
            </a:r>
            <a:r>
              <a:rPr lang="en-US" altLang="zh-CN">
                <a:solidFill>
                  <a:schemeClr val="hlink"/>
                </a:solidFill>
              </a:rPr>
              <a:t>int </a:t>
            </a:r>
            <a:r>
              <a:rPr lang="en-US" altLang="zh-CN" dirty="0" err="1">
                <a:solidFill>
                  <a:schemeClr val="hlink"/>
                </a:solidFill>
              </a:rPr>
              <a:t>rand(void</a:t>
            </a:r>
            <a:r>
              <a:rPr lang="en-US" altLang="zh-CN">
                <a:solidFill>
                  <a:schemeClr val="hlink"/>
                </a:solidFill>
              </a:rPr>
              <a:t>)</a:t>
            </a:r>
            <a:endParaRPr lang="en-US" altLang="zh-CN">
              <a:solidFill>
                <a:schemeClr val="hlink"/>
              </a:solidFill>
            </a:endParaRPr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功能：无参数，</a:t>
            </a:r>
            <a:r>
              <a:rPr lang="zh-CN" altLang="en-US" dirty="0">
                <a:sym typeface="+mn-ea"/>
              </a:rPr>
              <a:t>根据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当前种子值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生成一个介于</a:t>
            </a:r>
            <a:r>
              <a:rPr lang="zh-CN" altLang="en-US" dirty="0"/>
              <a:t> </a:t>
            </a:r>
            <a:r>
              <a:rPr lang="en-US" altLang="zh-CN"/>
              <a:t>0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符号常量</a:t>
            </a:r>
            <a:r>
              <a:rPr lang="zh-CN" altLang="en-US" dirty="0">
                <a:solidFill>
                  <a:schemeClr val="hlink"/>
                </a:solidFill>
              </a:rPr>
              <a:t> </a:t>
            </a:r>
            <a:r>
              <a:rPr lang="en-US" altLang="zh-CN" sz="3200">
                <a:solidFill>
                  <a:schemeClr val="hlink"/>
                </a:solidFill>
              </a:rPr>
              <a:t>RAND_MAX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 dirty="0">
                <a:sym typeface="+mn-ea"/>
              </a:rPr>
              <a:t>（该数值与系统有关）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之</a:t>
            </a:r>
            <a:r>
              <a:rPr lang="zh-CN" altLang="en-US" dirty="0"/>
              <a:t>间的随机整数，</a:t>
            </a:r>
            <a:r>
              <a:rPr lang="zh-CN" altLang="en-US" dirty="0">
                <a:sym typeface="+mn-ea"/>
              </a:rPr>
              <a:t>并设定该数为新种子值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spcBef>
                <a:spcPct val="15000"/>
              </a:spcBef>
              <a:buNone/>
            </a:pPr>
            <a:r>
              <a:rPr lang="zh-CN" altLang="en-US" dirty="0"/>
              <a:t>	例：</a:t>
            </a:r>
            <a:r>
              <a:rPr lang="en-US" altLang="zh-CN">
                <a:solidFill>
                  <a:schemeClr val="folHlink"/>
                </a:solidFill>
              </a:rPr>
              <a:t>k = rand();</a:t>
            </a:r>
            <a:endParaRPr lang="zh-CN" altLang="en-US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6547" name="文本占位符 236546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5689600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把随机数转换到一个自定义的范围：</a:t>
            </a:r>
            <a:endParaRPr lang="zh-CN" altLang="en-US" dirty="0"/>
          </a:p>
          <a:p>
            <a:r>
              <a:rPr lang="zh-CN" altLang="en-US" dirty="0"/>
              <a:t>转换到整数区间</a:t>
            </a:r>
            <a:r>
              <a:rPr lang="en-US" altLang="zh-CN" dirty="0"/>
              <a:t> </a:t>
            </a:r>
            <a:r>
              <a:rPr lang="en-US" altLang="zh-CN"/>
              <a:t>[min, max]</a:t>
            </a:r>
            <a:r>
              <a:rPr lang="zh-CN" altLang="en-US" dirty="0"/>
              <a:t> ：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（假设具体题目中给出的两个数值</a:t>
            </a:r>
            <a:r>
              <a:rPr lang="en-US" altLang="zh-CN" dirty="0"/>
              <a:t> min </a:t>
            </a:r>
            <a:r>
              <a:rPr lang="zh-CN" altLang="en-US" dirty="0"/>
              <a:t>和</a:t>
            </a:r>
            <a:r>
              <a:rPr lang="en-US" altLang="zh-CN" dirty="0"/>
              <a:t> max 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k = rand() % (max + 1 - min) + min;</a:t>
            </a:r>
            <a:endParaRPr lang="en-US" altLang="zh-CN">
              <a:solidFill>
                <a:schemeClr val="folHlink"/>
              </a:solidFill>
            </a:endParaRPr>
          </a:p>
          <a:p>
            <a:r>
              <a:rPr lang="zh-CN" altLang="en-US" dirty="0">
                <a:sym typeface="+mn-ea"/>
              </a:rPr>
              <a:t>转换到 </a:t>
            </a:r>
            <a:r>
              <a:rPr lang="en-US" altLang="zh-CN">
                <a:sym typeface="+mn-ea"/>
              </a:rPr>
              <a:t>[0,1] </a:t>
            </a:r>
            <a:r>
              <a:rPr lang="zh-CN" altLang="en-US" dirty="0">
                <a:sym typeface="+mn-ea"/>
              </a:rPr>
              <a:t>实数</a:t>
            </a:r>
            <a:r>
              <a:rPr lang="en-US" altLang="zh-CN">
                <a:sym typeface="+mn-ea"/>
              </a:rPr>
              <a:t>: </a:t>
            </a:r>
            <a:endParaRPr lang="en-US" altLang="zh-CN">
              <a:sym typeface="+mn-ea"/>
            </a:endParaRPr>
          </a:p>
          <a:p>
            <a:pPr marL="457200" lvl="1" indent="0">
              <a:buNone/>
            </a:pPr>
            <a:r>
              <a:rPr lang="en-US" altLang="zh-CN">
                <a:solidFill>
                  <a:schemeClr val="folHlink"/>
                </a:solidFill>
                <a:sym typeface="+mn-ea"/>
              </a:rPr>
              <a:t>rand()*1.0/RAND_MAX</a:t>
            </a:r>
            <a:endParaRPr lang="en-US" altLang="zh-CN">
              <a:solidFill>
                <a:schemeClr val="folHlink"/>
              </a:solidFill>
              <a:sym typeface="+mn-ea"/>
            </a:endParaRPr>
          </a:p>
          <a:p>
            <a:r>
              <a:rPr lang="zh-CN" altLang="en-US" dirty="0"/>
              <a:t>转换到实数区间</a:t>
            </a:r>
            <a:r>
              <a:rPr lang="en-US" altLang="zh-CN" dirty="0"/>
              <a:t> </a:t>
            </a:r>
            <a:r>
              <a:rPr lang="en-US" altLang="zh-CN"/>
              <a:t>[</a:t>
            </a:r>
            <a:r>
              <a:rPr lang="en-US" altLang="zh-CN" dirty="0" err="1"/>
              <a:t>dmin</a:t>
            </a:r>
            <a:r>
              <a:rPr lang="en-US" altLang="zh-CN"/>
              <a:t>, </a:t>
            </a:r>
            <a:r>
              <a:rPr lang="en-US" altLang="zh-CN" dirty="0" err="1"/>
              <a:t>dmax</a:t>
            </a:r>
            <a:r>
              <a:rPr lang="en-US" altLang="zh-CN"/>
              <a:t>]</a:t>
            </a:r>
            <a:r>
              <a:rPr lang="zh-CN" altLang="en-US" dirty="0"/>
              <a:t> ：</a:t>
            </a:r>
            <a:endParaRPr lang="zh-CN" altLang="en-US" dirty="0"/>
          </a:p>
          <a:p>
            <a:pPr>
              <a:buNone/>
            </a:pPr>
            <a:r>
              <a:rPr lang="en-US" altLang="zh-CN"/>
              <a:t>	</a:t>
            </a:r>
            <a:r>
              <a:rPr lang="en-US" altLang="zh-CN">
                <a:solidFill>
                  <a:schemeClr val="folHlink"/>
                </a:solidFill>
              </a:rPr>
              <a:t>x = </a:t>
            </a:r>
            <a:r>
              <a:rPr lang="en-US" altLang="zh-CN" dirty="0" err="1">
                <a:solidFill>
                  <a:schemeClr val="folHlink"/>
                </a:solidFill>
              </a:rPr>
              <a:t>double(rand</a:t>
            </a:r>
            <a:r>
              <a:rPr lang="en-US" altLang="zh-CN">
                <a:solidFill>
                  <a:schemeClr val="folHlink"/>
                </a:solidFill>
              </a:rPr>
              <a:t>()) / RAND_MAX * (</a:t>
            </a:r>
            <a:r>
              <a:rPr lang="en-US" altLang="zh-CN" dirty="0" err="1">
                <a:solidFill>
                  <a:schemeClr val="folHlink"/>
                </a:solidFill>
              </a:rPr>
              <a:t>dmax</a:t>
            </a:r>
            <a:r>
              <a:rPr lang="en-US" altLang="zh-CN">
                <a:solidFill>
                  <a:schemeClr val="folHlink"/>
                </a:solidFill>
              </a:rPr>
              <a:t> - </a:t>
            </a:r>
            <a:r>
              <a:rPr lang="en-US" altLang="zh-CN" dirty="0" err="1">
                <a:solidFill>
                  <a:schemeClr val="folHlink"/>
                </a:solidFill>
              </a:rPr>
              <a:t>dmin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>
                <a:solidFill>
                  <a:schemeClr val="folHlink"/>
                </a:solidFill>
              </a:rPr>
              <a:t>		 + </a:t>
            </a:r>
            <a:r>
              <a:rPr lang="en-US" altLang="zh-CN" dirty="0" err="1">
                <a:solidFill>
                  <a:schemeClr val="folHlink"/>
                </a:solidFill>
              </a:rPr>
              <a:t>dmin</a:t>
            </a:r>
            <a:r>
              <a:rPr lang="en-US" altLang="zh-CN">
                <a:solidFill>
                  <a:schemeClr val="folHlink"/>
                </a:solidFill>
              </a:rPr>
              <a:t>;</a:t>
            </a:r>
            <a:endParaRPr lang="en-US" altLang="zh-CN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dirty="0"/>
              <a:t>	</a:t>
            </a:r>
            <a:endParaRPr lang="en-US" altLang="zh-CN">
              <a:solidFill>
                <a:schemeClr val="folHlink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9988" name="文本占位符 169987"/>
          <p:cNvSpPr>
            <a:spLocks noGrp="1"/>
          </p:cNvSpPr>
          <p:nvPr>
            <p:ph type="body" idx="1"/>
          </p:nvPr>
        </p:nvSpPr>
        <p:spPr>
          <a:xfrm>
            <a:off x="468630" y="333375"/>
            <a:ext cx="8207375" cy="628078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4-7】</a:t>
            </a:r>
            <a:r>
              <a:rPr lang="zh-CN" altLang="en-US" sz="2400" dirty="0"/>
              <a:t>打印输出在使用当前时间作为种子值之后产生的</a:t>
            </a:r>
            <a:r>
              <a:rPr lang="en-US" altLang="zh-CN" sz="2400" dirty="0"/>
              <a:t> </a:t>
            </a:r>
            <a:r>
              <a:rPr lang="en-US" altLang="zh-CN" sz="2400"/>
              <a:t>40 </a:t>
            </a:r>
            <a:r>
              <a:rPr lang="zh-CN" altLang="en-US" sz="2400" dirty="0"/>
              <a:t>个处于</a:t>
            </a:r>
            <a:r>
              <a:rPr lang="en-US" altLang="zh-CN" sz="2400" dirty="0"/>
              <a:t> </a:t>
            </a:r>
            <a:r>
              <a:rPr lang="en-US" altLang="zh-CN" sz="2400"/>
              <a:t>[0, RAND_MAX] </a:t>
            </a:r>
            <a:r>
              <a:rPr lang="zh-CN" altLang="en-US" sz="2400" dirty="0"/>
              <a:t>范围内的整数随机数和</a:t>
            </a:r>
            <a:r>
              <a:rPr lang="en-US" altLang="zh-CN" sz="2400" dirty="0"/>
              <a:t> </a:t>
            </a:r>
            <a:r>
              <a:rPr lang="en-US" altLang="zh-CN" sz="2400"/>
              <a:t>40 </a:t>
            </a:r>
            <a:r>
              <a:rPr lang="zh-CN" altLang="en-US" sz="2400" dirty="0"/>
              <a:t>个处于区间 </a:t>
            </a:r>
            <a:r>
              <a:rPr lang="en-US" altLang="zh-CN" sz="2400"/>
              <a:t>[-5.5, 10.5] </a:t>
            </a:r>
            <a:r>
              <a:rPr lang="zh-CN" altLang="en-US" sz="2400" dirty="0"/>
              <a:t>内的实数随机数，每行输出</a:t>
            </a:r>
            <a:r>
              <a:rPr lang="en-US" altLang="zh-CN" sz="2400" dirty="0"/>
              <a:t> </a:t>
            </a:r>
            <a:r>
              <a:rPr lang="en-US" altLang="zh-CN" sz="2400"/>
              <a:t>5</a:t>
            </a:r>
            <a:r>
              <a:rPr lang="zh-CN" altLang="en-US" sz="2400" dirty="0"/>
              <a:t>个数字时换行。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folHlink"/>
                </a:solidFill>
              </a:rPr>
              <a:t>iostream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hlink"/>
                </a:solidFill>
              </a:rPr>
              <a:t>ctime</a:t>
            </a:r>
            <a:r>
              <a:rPr lang="en-US" altLang="zh-CN" sz="2400">
                <a:solidFill>
                  <a:schemeClr val="hlink"/>
                </a:solidFill>
              </a:rPr>
              <a:t>&gt;</a:t>
            </a:r>
            <a:r>
              <a:rPr lang="en-US" altLang="zh-CN" sz="2400">
                <a:solidFill>
                  <a:schemeClr val="folHlink"/>
                </a:solidFill>
              </a:rPr>
              <a:t>          // </a:t>
            </a:r>
            <a:r>
              <a:rPr lang="zh-CN" altLang="en-US" sz="2400" dirty="0">
                <a:solidFill>
                  <a:schemeClr val="folHlink"/>
                </a:solidFill>
              </a:rPr>
              <a:t>使用 </a:t>
            </a:r>
            <a:r>
              <a:rPr lang="en-US" altLang="zh-CN" sz="2400">
                <a:solidFill>
                  <a:schemeClr val="folHlink"/>
                </a:solidFill>
              </a:rPr>
              <a:t>time() </a:t>
            </a:r>
            <a:r>
              <a:rPr lang="zh-CN" altLang="en-US" sz="2400" dirty="0">
                <a:solidFill>
                  <a:schemeClr val="folHlink"/>
                </a:solidFill>
              </a:rPr>
              <a:t>函数所需的库文件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hlink"/>
                </a:solidFill>
              </a:rPr>
              <a:t>cstdlib</a:t>
            </a:r>
            <a:r>
              <a:rPr lang="en-US" altLang="zh-CN" sz="2400">
                <a:solidFill>
                  <a:schemeClr val="hlink"/>
                </a:solidFill>
              </a:rPr>
              <a:t>&gt;</a:t>
            </a:r>
            <a:r>
              <a:rPr lang="en-US" altLang="zh-CN" sz="2400">
                <a:solidFill>
                  <a:schemeClr val="folHlink"/>
                </a:solidFill>
              </a:rPr>
              <a:t>        // </a:t>
            </a:r>
            <a:r>
              <a:rPr lang="zh-CN" altLang="en-US" sz="2400" dirty="0">
                <a:solidFill>
                  <a:schemeClr val="folHlink"/>
                </a:solidFill>
              </a:rPr>
              <a:t>使用随机数函数所需的库文件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using namespace std;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i, k;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</a:rPr>
              <a:t>cout</a:t>
            </a:r>
            <a:r>
              <a:rPr lang="en-US" altLang="zh-CN" sz="2000">
                <a:solidFill>
                  <a:schemeClr val="folHlink"/>
                </a:solidFill>
              </a:rPr>
              <a:t> &lt;&lt; "</a:t>
            </a:r>
            <a:r>
              <a:rPr lang="zh-CN" altLang="en-US" sz="2000" dirty="0">
                <a:solidFill>
                  <a:schemeClr val="folHlink"/>
                </a:solidFill>
              </a:rPr>
              <a:t>产生从 </a:t>
            </a:r>
            <a:r>
              <a:rPr lang="en-US" altLang="zh-CN" sz="2000">
                <a:solidFill>
                  <a:schemeClr val="folHlink"/>
                </a:solidFill>
              </a:rPr>
              <a:t>0 </a:t>
            </a:r>
            <a:r>
              <a:rPr lang="zh-CN" altLang="en-US" sz="2000" dirty="0">
                <a:solidFill>
                  <a:schemeClr val="folHlink"/>
                </a:solidFill>
              </a:rPr>
              <a:t>到 </a:t>
            </a:r>
            <a:r>
              <a:rPr lang="en-US" altLang="zh-CN" sz="2000">
                <a:solidFill>
                  <a:schemeClr val="folHlink"/>
                </a:solidFill>
              </a:rPr>
              <a:t>"&lt;&lt; RAND_MAX &lt;&lt; " </a:t>
            </a:r>
            <a:r>
              <a:rPr lang="zh-CN" altLang="en-US" sz="2000" dirty="0">
                <a:solidFill>
                  <a:schemeClr val="folHlink"/>
                </a:solidFill>
              </a:rPr>
              <a:t>的整数随机数：</a:t>
            </a:r>
            <a:r>
              <a:rPr lang="en-US" altLang="zh-CN" sz="2000">
                <a:solidFill>
                  <a:schemeClr val="folHlink"/>
                </a:solidFill>
              </a:rPr>
              <a:t>" &lt;&lt;</a:t>
            </a:r>
            <a:r>
              <a:rPr lang="en-US" altLang="zh-CN" sz="2000" dirty="0" err="1">
                <a:solidFill>
                  <a:schemeClr val="folHlink"/>
                </a:solidFill>
              </a:rPr>
              <a:t>endl</a:t>
            </a:r>
            <a:r>
              <a:rPr lang="en-US" altLang="zh-CN" sz="2000">
                <a:solidFill>
                  <a:schemeClr val="folHlink"/>
                </a:solidFill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b="1">
                <a:solidFill>
                  <a:schemeClr val="hlink"/>
                </a:solidFill>
              </a:rPr>
              <a:t>srand(time(0));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(i = 0; i &lt; 40; i++)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b="1">
                <a:solidFill>
                  <a:schemeClr val="hlink"/>
                </a:solidFill>
              </a:rPr>
              <a:t>k = rand();</a:t>
            </a:r>
            <a:endParaRPr lang="en-US" altLang="zh-CN" sz="24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k &lt;&lt; (i % 5 == 4 ? '\n' : '\t');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169989" name="文本框 169988"/>
          <p:cNvSpPr txBox="1"/>
          <p:nvPr/>
        </p:nvSpPr>
        <p:spPr>
          <a:xfrm>
            <a:off x="4932363" y="4005263"/>
            <a:ext cx="4211637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169991" name="任意多边形 169990"/>
          <p:cNvSpPr/>
          <p:nvPr/>
        </p:nvSpPr>
        <p:spPr>
          <a:xfrm>
            <a:off x="8172450" y="5661025"/>
            <a:ext cx="360363" cy="360363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99610" y="4725035"/>
            <a:ext cx="407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设置一次种子数，然后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</a:rPr>
              <a:t>输出一批随机数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7571" name="文本占位符 237570"/>
          <p:cNvSpPr>
            <a:spLocks noGrp="1"/>
          </p:cNvSpPr>
          <p:nvPr>
            <p:ph type="body" idx="1"/>
          </p:nvPr>
        </p:nvSpPr>
        <p:spPr>
          <a:xfrm>
            <a:off x="468630" y="587375"/>
            <a:ext cx="8207375" cy="5794375"/>
          </a:xfrm>
        </p:spPr>
        <p:txBody>
          <a:bodyPr/>
          <a:lstStyle/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&lt;&lt; </a:t>
            </a:r>
            <a:r>
              <a:rPr lang="en-US" altLang="zh-CN" sz="24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&lt;&lt; </a:t>
            </a:r>
            <a:r>
              <a:rPr lang="en-US" altLang="zh-CN" sz="24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x, </a:t>
            </a:r>
            <a:r>
              <a:rPr lang="en-US" altLang="zh-CN" sz="2400" dirty="0" err="1">
                <a:solidFill>
                  <a:schemeClr val="folHlink"/>
                </a:solidFill>
              </a:rPr>
              <a:t>dmin</a:t>
            </a:r>
            <a:r>
              <a:rPr lang="en-US" altLang="zh-CN" sz="2400">
                <a:solidFill>
                  <a:schemeClr val="folHlink"/>
                </a:solidFill>
              </a:rPr>
              <a:t> = -5.5, </a:t>
            </a:r>
            <a:r>
              <a:rPr lang="en-US" altLang="zh-CN" sz="2400" dirty="0" err="1">
                <a:solidFill>
                  <a:schemeClr val="folHlink"/>
                </a:solidFill>
              </a:rPr>
              <a:t>dmax</a:t>
            </a:r>
            <a:r>
              <a:rPr lang="en-US" altLang="zh-CN" sz="2400">
                <a:solidFill>
                  <a:schemeClr val="folHlink"/>
                </a:solidFill>
              </a:rPr>
              <a:t> = 10.5;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从 </a:t>
            </a:r>
            <a:r>
              <a:rPr lang="en-US" altLang="zh-CN" sz="2400">
                <a:solidFill>
                  <a:schemeClr val="folHlink"/>
                </a:solidFill>
              </a:rPr>
              <a:t>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dmin</a:t>
            </a:r>
            <a:r>
              <a:rPr lang="en-US" altLang="zh-CN" sz="2400">
                <a:solidFill>
                  <a:schemeClr val="folHlink"/>
                </a:solidFill>
              </a:rPr>
              <a:t> &lt;&lt; " </a:t>
            </a:r>
            <a:r>
              <a:rPr lang="zh-CN" altLang="en-US" sz="2400" dirty="0">
                <a:solidFill>
                  <a:schemeClr val="folHlink"/>
                </a:solidFill>
              </a:rPr>
              <a:t>到 </a:t>
            </a:r>
            <a:r>
              <a:rPr lang="en-US" altLang="zh-CN" sz="2400">
                <a:solidFill>
                  <a:schemeClr val="folHlink"/>
                </a:solidFill>
              </a:rPr>
              <a:t>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dmax</a:t>
            </a:r>
            <a:r>
              <a:rPr lang="en-US" altLang="zh-CN" sz="2400">
                <a:solidFill>
                  <a:schemeClr val="folHlink"/>
                </a:solidFill>
              </a:rPr>
              <a:t> &lt;&lt; " </a:t>
            </a:r>
            <a:r>
              <a:rPr lang="zh-CN" altLang="en-US" sz="2400" dirty="0">
                <a:solidFill>
                  <a:schemeClr val="folHlink"/>
                </a:solidFill>
              </a:rPr>
              <a:t>的实数随机数：</a:t>
            </a:r>
            <a:r>
              <a:rPr lang="en-US" altLang="zh-CN" sz="2400">
                <a:solidFill>
                  <a:schemeClr val="folHlink"/>
                </a:solidFill>
              </a:rPr>
              <a:t>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b="1">
                <a:solidFill>
                  <a:schemeClr val="tx2"/>
                </a:solidFill>
              </a:rPr>
              <a:t>srand(time(0));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for (i = 0; i &lt; 40; i++)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>
                <a:solidFill>
                  <a:schemeClr val="hlink"/>
                </a:solidFill>
              </a:rPr>
              <a:t>x = </a:t>
            </a:r>
            <a:r>
              <a:rPr lang="en-US" altLang="zh-CN" sz="2400" dirty="0" err="1">
                <a:solidFill>
                  <a:schemeClr val="hlink"/>
                </a:solidFill>
              </a:rPr>
              <a:t>double(rand</a:t>
            </a:r>
            <a:r>
              <a:rPr lang="en-US" altLang="zh-CN" sz="2400">
                <a:solidFill>
                  <a:schemeClr val="hlink"/>
                </a:solidFill>
              </a:rPr>
              <a:t>()) / RAND_MAX * (</a:t>
            </a:r>
            <a:r>
              <a:rPr lang="en-US" altLang="zh-CN" sz="2400" dirty="0" err="1">
                <a:solidFill>
                  <a:schemeClr val="hlink"/>
                </a:solidFill>
              </a:rPr>
              <a:t>dmax</a:t>
            </a:r>
            <a:r>
              <a:rPr lang="en-US" altLang="zh-CN" sz="2400">
                <a:solidFill>
                  <a:schemeClr val="hlink"/>
                </a:solidFill>
              </a:rPr>
              <a:t> - </a:t>
            </a:r>
            <a:r>
              <a:rPr lang="en-US" altLang="zh-CN" sz="2400" dirty="0" err="1">
                <a:solidFill>
                  <a:schemeClr val="hlink"/>
                </a:solidFill>
              </a:rPr>
              <a:t>dmin</a:t>
            </a:r>
            <a:r>
              <a:rPr lang="en-US" altLang="zh-CN" sz="2400">
                <a:solidFill>
                  <a:schemeClr val="hlink"/>
                </a:solidFill>
              </a:rPr>
              <a:t>) + </a:t>
            </a:r>
            <a:r>
              <a:rPr lang="en-US" altLang="zh-CN" sz="2400" dirty="0" err="1">
                <a:solidFill>
                  <a:schemeClr val="hlink"/>
                </a:solidFill>
              </a:rPr>
              <a:t>dmin</a:t>
            </a:r>
            <a:r>
              <a:rPr lang="en-US" altLang="zh-CN" sz="2400">
                <a:solidFill>
                  <a:schemeClr val="hlink"/>
                </a:solidFill>
              </a:rPr>
              <a:t>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fixed &lt;&lt; x &lt;&lt;(i % 5 == 4 ? '\n' : '\t');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  <a:buNone/>
            </a:pPr>
            <a:r>
              <a:rPr lang="zh-CN" altLang="zh-CN" sz="2400" dirty="0">
                <a:solidFill>
                  <a:schemeClr val="folHlink"/>
                </a:solidFill>
              </a:rPr>
              <a:t>程序中定义了变量</a:t>
            </a:r>
            <a:r>
              <a:rPr lang="en-US" altLang="zh-CN" sz="2400" dirty="0">
                <a:solidFill>
                  <a:schemeClr val="folHlink"/>
                </a:solidFill>
              </a:rPr>
              <a:t> dmin </a:t>
            </a:r>
            <a:r>
              <a:rPr lang="zh-CN" altLang="en-US" sz="2400" dirty="0">
                <a:solidFill>
                  <a:schemeClr val="folHlink"/>
                </a:solidFill>
              </a:rPr>
              <a:t>和</a:t>
            </a:r>
            <a:r>
              <a:rPr lang="en-US" altLang="zh-CN" sz="2400" dirty="0">
                <a:solidFill>
                  <a:schemeClr val="folHlink"/>
                </a:solidFill>
              </a:rPr>
              <a:t> dmax </a:t>
            </a:r>
            <a:r>
              <a:rPr lang="zh-CN" altLang="en-US" sz="2400" dirty="0">
                <a:solidFill>
                  <a:schemeClr val="folHlink"/>
                </a:solidFill>
              </a:rPr>
              <a:t>，使程序更有通用性，方便将来修改使用。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237572" name="任意多边形 237571"/>
          <p:cNvSpPr/>
          <p:nvPr/>
        </p:nvSpPr>
        <p:spPr>
          <a:xfrm>
            <a:off x="179388" y="836613"/>
            <a:ext cx="360362" cy="360362"/>
          </a:xfrm>
          <a:custGeom>
            <a:avLst/>
            <a:gdLst>
              <a:gd name="txL" fmla="*/ 3375 w 21600"/>
              <a:gd name="txT" fmla="*/ 5400 h 21600"/>
              <a:gd name="txR" fmla="*/ 18900 w 21600"/>
              <a:gd name="txB" fmla="*/ 16200 h 21600"/>
            </a:gdLst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txL" t="txT" r="txR" b="txB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accent1"/>
              </a:gs>
            </a:gsLst>
            <a:lin ang="0" scaled="1"/>
            <a:tileRect/>
          </a:gradFill>
          <a:ln w="127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1010" name="文本占位符 17100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dirty="0">
                <a:solidFill>
                  <a:schemeClr val="hlink"/>
                </a:solidFill>
              </a:rPr>
              <a:t>关于标准函数库 </a:t>
            </a:r>
            <a:r>
              <a:rPr lang="en-US" altLang="zh-CN" sz="2400" dirty="0" err="1">
                <a:solidFill>
                  <a:schemeClr val="hlink"/>
                </a:solidFill>
              </a:rPr>
              <a:t>cstdlib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zh-CN" altLang="en-US" sz="2400" dirty="0">
                <a:solidFill>
                  <a:schemeClr val="hlink"/>
                </a:solidFill>
              </a:rPr>
              <a:t>的附加说明</a:t>
            </a:r>
            <a:endParaRPr lang="zh-CN" altLang="en-US" sz="2400" dirty="0">
              <a:solidFill>
                <a:schemeClr val="hlink"/>
              </a:solidFill>
            </a:endParaRPr>
          </a:p>
          <a:p>
            <a:r>
              <a:rPr lang="zh-CN" altLang="en-US" sz="2400" dirty="0"/>
              <a:t>程序中只要包含头文件 </a:t>
            </a:r>
            <a:r>
              <a:rPr lang="en-US" altLang="zh-CN" sz="2400" dirty="0" err="1"/>
              <a:t>cstdlib</a:t>
            </a:r>
            <a:r>
              <a:rPr lang="en-US" altLang="zh-CN" sz="2400"/>
              <a:t> </a:t>
            </a:r>
            <a:r>
              <a:rPr lang="zh-CN" altLang="en-US" sz="2400" dirty="0"/>
              <a:t>，就可以使用</a:t>
            </a:r>
            <a:r>
              <a:rPr lang="en-US" altLang="zh-CN" sz="2400"/>
              <a:t>C</a:t>
            </a:r>
            <a:r>
              <a:rPr lang="zh-CN" altLang="en-US" sz="2400" dirty="0"/>
              <a:t>语言标准库（ </a:t>
            </a:r>
            <a:r>
              <a:rPr lang="en-US" altLang="zh-CN" sz="2400">
                <a:solidFill>
                  <a:schemeClr val="hlink"/>
                </a:solidFill>
              </a:rPr>
              <a:t>st</a:t>
            </a:r>
            <a:r>
              <a:rPr lang="en-US" altLang="zh-CN" sz="2400"/>
              <a:t>an</a:t>
            </a:r>
            <a:r>
              <a:rPr lang="en-US" altLang="zh-CN" sz="2400">
                <a:solidFill>
                  <a:schemeClr val="hlink"/>
                </a:solidFill>
              </a:rPr>
              <a:t>d</a:t>
            </a:r>
            <a:r>
              <a:rPr lang="en-US" altLang="zh-CN" sz="2400"/>
              <a:t>ard </a:t>
            </a:r>
            <a:r>
              <a:rPr lang="en-US" altLang="zh-CN" sz="2400">
                <a:solidFill>
                  <a:schemeClr val="hlink"/>
                </a:solidFill>
              </a:rPr>
              <a:t>lib</a:t>
            </a:r>
            <a:r>
              <a:rPr lang="en-US" altLang="zh-CN" sz="2400"/>
              <a:t>rary </a:t>
            </a:r>
            <a:r>
              <a:rPr lang="zh-CN" altLang="en-US" sz="2400" dirty="0"/>
              <a:t>）的功能：</a:t>
            </a:r>
            <a:endParaRPr lang="zh-CN" altLang="en-US" sz="2400" dirty="0"/>
          </a:p>
          <a:p>
            <a:r>
              <a:rPr lang="zh-CN" altLang="en-US" sz="2400" dirty="0"/>
              <a:t>五种类型：</a:t>
            </a:r>
            <a:r>
              <a:rPr lang="en-US" altLang="zh-CN" sz="2400"/>
              <a:t>size_t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wchar_t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div_t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ldiv_t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lldiv_t</a:t>
            </a:r>
            <a:r>
              <a:rPr lang="zh-CN" altLang="en-US" sz="2400" dirty="0"/>
              <a:t>； </a:t>
            </a:r>
            <a:endParaRPr lang="zh-CN" altLang="en-US" sz="2400" dirty="0"/>
          </a:p>
          <a:p>
            <a:r>
              <a:rPr lang="zh-CN" altLang="en-US" sz="2400" dirty="0"/>
              <a:t>宏，例如 </a:t>
            </a:r>
            <a:r>
              <a:rPr lang="en-US" altLang="zh-CN" sz="2400"/>
              <a:t>EXIT_FAILURE</a:t>
            </a:r>
            <a:r>
              <a:rPr lang="zh-CN" altLang="en-US" sz="2400" dirty="0"/>
              <a:t>、</a:t>
            </a:r>
            <a:r>
              <a:rPr lang="en-US" altLang="zh-CN" sz="2400"/>
              <a:t>EXIT_SUCCESS</a:t>
            </a:r>
            <a:r>
              <a:rPr lang="zh-CN" altLang="en-US" sz="2400" dirty="0"/>
              <a:t>、</a:t>
            </a:r>
            <a:r>
              <a:rPr lang="en-US" altLang="zh-CN" sz="2400">
                <a:solidFill>
                  <a:schemeClr val="hlink"/>
                </a:solidFill>
              </a:rPr>
              <a:t>RAND_MAX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/>
              <a:t>MB_CUR_MAX </a:t>
            </a:r>
            <a:r>
              <a:rPr lang="zh-CN" altLang="en-US" sz="2400" dirty="0"/>
              <a:t>等等； </a:t>
            </a:r>
            <a:endParaRPr lang="zh-CN" altLang="en-US" sz="2400" dirty="0"/>
          </a:p>
          <a:p>
            <a:r>
              <a:rPr lang="zh-CN" altLang="en-US" sz="2400" dirty="0"/>
              <a:t>常用函数，例如 </a:t>
            </a:r>
            <a:r>
              <a:rPr lang="en-US" altLang="zh-CN" sz="2400">
                <a:solidFill>
                  <a:schemeClr val="hlink"/>
                </a:solidFill>
              </a:rPr>
              <a:t>rand()</a:t>
            </a:r>
            <a:r>
              <a:rPr lang="zh-CN" altLang="en-US" sz="2400" dirty="0"/>
              <a:t>、</a:t>
            </a:r>
            <a:r>
              <a:rPr lang="en-US" altLang="zh-CN" sz="2400" dirty="0" err="1">
                <a:solidFill>
                  <a:schemeClr val="hlink"/>
                </a:solidFill>
              </a:rPr>
              <a:t>srand</a:t>
            </a:r>
            <a:r>
              <a:rPr lang="en-US" altLang="zh-CN" sz="2400">
                <a:solidFill>
                  <a:schemeClr val="hlink"/>
                </a:solidFill>
              </a:rPr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malloc</a:t>
            </a:r>
            <a:r>
              <a:rPr lang="en-US" altLang="zh-CN" sz="240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calloc</a:t>
            </a:r>
            <a:r>
              <a:rPr lang="en-US" altLang="zh-CN" sz="240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realloc</a:t>
            </a:r>
            <a:r>
              <a:rPr lang="en-US" altLang="zh-CN" sz="2400"/>
              <a:t>()</a:t>
            </a:r>
            <a:r>
              <a:rPr lang="zh-CN" altLang="en-US" sz="2400" dirty="0"/>
              <a:t>、</a:t>
            </a:r>
            <a:r>
              <a:rPr lang="en-US" altLang="zh-CN" sz="2400"/>
              <a:t>free()</a:t>
            </a:r>
            <a:r>
              <a:rPr lang="zh-CN" altLang="en-US" sz="2400" dirty="0"/>
              <a:t>、</a:t>
            </a:r>
            <a:r>
              <a:rPr lang="en-US" altLang="zh-CN" sz="2400"/>
              <a:t>system()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atoi</a:t>
            </a:r>
            <a:r>
              <a:rPr lang="en-US" altLang="zh-CN" sz="2400"/>
              <a:t>()</a:t>
            </a:r>
            <a:r>
              <a:rPr lang="zh-CN" altLang="en-US" sz="2400" dirty="0"/>
              <a:t>、</a:t>
            </a:r>
            <a:r>
              <a:rPr lang="en-US" altLang="zh-CN" sz="2400" dirty="0" err="1"/>
              <a:t>atol</a:t>
            </a:r>
            <a:r>
              <a:rPr lang="en-US" altLang="zh-CN" sz="2400"/>
              <a:t>()</a:t>
            </a:r>
            <a:r>
              <a:rPr lang="zh-CN" altLang="en-US" sz="2400" dirty="0"/>
              <a:t>、</a:t>
            </a:r>
            <a:r>
              <a:rPr lang="en-US" altLang="zh-CN" sz="2400">
                <a:solidFill>
                  <a:schemeClr val="hlink"/>
                </a:solidFill>
              </a:rPr>
              <a:t>exit() </a:t>
            </a:r>
            <a:r>
              <a:rPr lang="zh-CN" altLang="en-US" sz="2400" dirty="0"/>
              <a:t>等等。 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5634" name="标题 325633"/>
          <p:cNvSpPr>
            <a:spLocks noGrp="1"/>
          </p:cNvSpPr>
          <p:nvPr>
            <p:ph type="title"/>
          </p:nvPr>
        </p:nvSpPr>
        <p:spPr>
          <a:xfrm>
            <a:off x="684213" y="404813"/>
            <a:ext cx="7772400" cy="647700"/>
          </a:xfrm>
        </p:spPr>
        <p:txBody>
          <a:bodyPr anchor="ctr"/>
          <a:lstStyle/>
          <a:p>
            <a:r>
              <a:rPr lang="zh-CN" altLang="en-US" dirty="0"/>
              <a:t>目  录</a:t>
            </a:r>
            <a:endParaRPr lang="zh-CN" altLang="en-US" dirty="0"/>
          </a:p>
        </p:txBody>
      </p:sp>
      <p:sp>
        <p:nvSpPr>
          <p:cNvPr id="325635" name="文本占位符 325634"/>
          <p:cNvSpPr>
            <a:spLocks noGrp="1"/>
          </p:cNvSpPr>
          <p:nvPr>
            <p:ph type="body" idx="1"/>
          </p:nvPr>
        </p:nvSpPr>
        <p:spPr>
          <a:xfrm>
            <a:off x="468313" y="1125538"/>
            <a:ext cx="8207375" cy="5256212"/>
          </a:xfrm>
        </p:spPr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altLang="zh-CN"/>
              <a:t>4.1  </a:t>
            </a:r>
            <a:r>
              <a:rPr lang="zh-CN" altLang="en-US" dirty="0"/>
              <a:t>循环程序设计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/>
              <a:t>4.2  </a:t>
            </a:r>
            <a:r>
              <a:rPr lang="zh-CN" altLang="en-US" dirty="0"/>
              <a:t>常用标准库函数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>
                <a:solidFill>
                  <a:schemeClr val="tx2"/>
                </a:solidFill>
              </a:rPr>
              <a:t>4.3  </a:t>
            </a:r>
            <a:r>
              <a:rPr lang="zh-CN" altLang="en-US" dirty="0">
                <a:solidFill>
                  <a:schemeClr val="tx2"/>
                </a:solidFill>
              </a:rPr>
              <a:t>交互式程序设计中的输入处理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chemeClr val="tx2"/>
                </a:solidFill>
              </a:rPr>
              <a:t>4.3.1 </a:t>
            </a:r>
            <a:r>
              <a:rPr lang="zh-CN" altLang="en-US" sz="2400" dirty="0">
                <a:solidFill>
                  <a:schemeClr val="tx2"/>
                </a:solidFill>
              </a:rPr>
              <a:t>通过计数器控制循环输入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chemeClr val="tx2"/>
                </a:solidFill>
              </a:rPr>
              <a:t>4.3.2 </a:t>
            </a:r>
            <a:r>
              <a:rPr lang="zh-CN" altLang="en-US" sz="2400" dirty="0">
                <a:solidFill>
                  <a:schemeClr val="tx2"/>
                </a:solidFill>
              </a:rPr>
              <a:t>用结束标志控制的循环输入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chemeClr val="tx2"/>
                </a:solidFill>
              </a:rPr>
              <a:t>4.3.3 </a:t>
            </a:r>
            <a:r>
              <a:rPr lang="zh-CN" altLang="en-US" sz="2400" dirty="0">
                <a:solidFill>
                  <a:schemeClr val="tx2"/>
                </a:solidFill>
              </a:rPr>
              <a:t>输入函数的返回值及其作用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chemeClr val="tx2"/>
                </a:solidFill>
              </a:rPr>
              <a:t>4.3.4 </a:t>
            </a:r>
            <a:r>
              <a:rPr lang="zh-CN" altLang="en-US" sz="2400" dirty="0">
                <a:solidFill>
                  <a:schemeClr val="tx2"/>
                </a:solidFill>
              </a:rPr>
              <a:t>字符串流与文件流输入输出</a:t>
            </a:r>
            <a:endParaRPr lang="zh-CN" altLang="en-US" sz="2400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 sz="2400">
                <a:solidFill>
                  <a:schemeClr val="tx2"/>
                </a:solidFill>
              </a:rPr>
              <a:t>4.3.5 </a:t>
            </a:r>
            <a:r>
              <a:rPr lang="zh-CN" altLang="en-US" sz="2400" dirty="0">
                <a:solidFill>
                  <a:schemeClr val="tx2"/>
                </a:solidFill>
              </a:rPr>
              <a:t>字符输入输出与字符相关函数</a:t>
            </a:r>
            <a:endParaRPr lang="zh-CN" altLang="en-US" sz="2400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None/>
            </a:pPr>
            <a:r>
              <a:rPr lang="en-US" altLang="zh-CN"/>
              <a:t>4.4  </a:t>
            </a:r>
            <a:r>
              <a:rPr lang="zh-CN" altLang="en-US" dirty="0"/>
              <a:t>程序设计实例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/>
              <a:t>4.5  </a:t>
            </a:r>
            <a:r>
              <a:rPr lang="zh-CN" altLang="en-US" dirty="0"/>
              <a:t>程序动态除错方法（二）</a:t>
            </a:r>
            <a:endParaRPr lang="en-US" altLang="zh-CN"/>
          </a:p>
        </p:txBody>
      </p:sp>
      <p:sp>
        <p:nvSpPr>
          <p:cNvPr id="325636" name="矩形 325635"/>
          <p:cNvSpPr/>
          <p:nvPr/>
        </p:nvSpPr>
        <p:spPr>
          <a:xfrm>
            <a:off x="2051050" y="0"/>
            <a:ext cx="4832350" cy="366713"/>
          </a:xfrm>
          <a:prstGeom prst="rect">
            <a:avLst/>
          </a:prstGeom>
          <a:noFill/>
          <a:ln w="19050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30000"/>
              </a:spcBef>
              <a:buFontTx/>
            </a:pPr>
            <a:r>
              <a:rPr lang="zh-CN" altLang="en-US" sz="1800" dirty="0">
                <a:latin typeface="Cambria" panose="02040503050406030204" pitchFamily="18" charset="0"/>
              </a:rPr>
              <a:t>高级语言程序设计    第四章 </a:t>
            </a:r>
            <a:r>
              <a:rPr lang="en-US" altLang="zh-CN" sz="1800">
                <a:latin typeface="Cambria" panose="02040503050406030204" pitchFamily="18" charset="0"/>
              </a:rPr>
              <a:t> </a:t>
            </a:r>
            <a:r>
              <a:rPr lang="zh-CN" altLang="en-US" sz="1800" dirty="0">
                <a:latin typeface="Cambria" panose="02040503050406030204" pitchFamily="18" charset="0"/>
              </a:rPr>
              <a:t>基本程序设计技术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682" name="标题 32768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4.3  </a:t>
            </a:r>
            <a:r>
              <a:rPr lang="zh-CN" altLang="en-US" dirty="0"/>
              <a:t>交互式程序设计中的输入处理</a:t>
            </a:r>
            <a:endParaRPr lang="zh-CN" altLang="en-US" dirty="0"/>
          </a:p>
        </p:txBody>
      </p:sp>
      <p:sp>
        <p:nvSpPr>
          <p:cNvPr id="327683" name="文本占位符 3276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程序可以分为两类：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AutoNum type="arabicPeriod"/>
            </a:pPr>
            <a:r>
              <a:rPr lang="zh-CN" altLang="en-US" dirty="0"/>
              <a:t> 启动后自己运行，可能提供一些输出之后结束；</a:t>
            </a:r>
            <a:endParaRPr lang="zh-CN" altLang="en-US" dirty="0"/>
          </a:p>
          <a:p>
            <a:pPr marL="0" indent="0">
              <a:buFont typeface="Wingdings" panose="05000000000000000000" pitchFamily="2" charset="2"/>
              <a:buAutoNum type="arabicPeriod"/>
            </a:pPr>
            <a:r>
              <a:rPr lang="zh-CN" altLang="en-US" dirty="0"/>
              <a:t> 执行中需要不断与外界（用户）打交道，需要外界提供信息，这类程序称为</a:t>
            </a:r>
            <a:r>
              <a:rPr lang="zh-CN" altLang="en-US" dirty="0">
                <a:solidFill>
                  <a:schemeClr val="hlink"/>
                </a:solidFill>
              </a:rPr>
              <a:t>交互式程序</a:t>
            </a:r>
            <a:r>
              <a:rPr lang="zh-CN" altLang="en-US" dirty="0"/>
              <a:t>（有输入的程序都可以看作交互式程序）。</a:t>
            </a:r>
            <a:endParaRPr lang="zh-CN" altLang="en-US" dirty="0"/>
          </a:p>
          <a:p>
            <a:pPr marL="0" indent="0"/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前文中的很多程序都是简单的交互式程序，只要求用户输入一两个数据即可。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如果</a:t>
            </a:r>
            <a:r>
              <a:rPr lang="zh-CN" altLang="en-US" dirty="0">
                <a:solidFill>
                  <a:schemeClr val="accent2"/>
                </a:solidFill>
              </a:rPr>
              <a:t>程序中需要输入较多的数据，那么就需要考虑一些相应的处理方法</a:t>
            </a:r>
            <a:r>
              <a:rPr lang="zh-CN" altLang="en-US" dirty="0"/>
              <a:t>才行。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9730" name="文本占位符 329729"/>
          <p:cNvSpPr>
            <a:spLocks noGrp="1"/>
          </p:cNvSpPr>
          <p:nvPr>
            <p:ph type="body" idx="1"/>
          </p:nvPr>
        </p:nvSpPr>
        <p:spPr>
          <a:xfrm>
            <a:off x="468630" y="545465"/>
            <a:ext cx="8207375" cy="5836285"/>
          </a:xfrm>
        </p:spPr>
        <p:txBody>
          <a:bodyPr/>
          <a:lstStyle/>
          <a:p>
            <a:pPr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4.3.1 </a:t>
            </a:r>
            <a:r>
              <a:rPr lang="zh-CN" altLang="en-US" sz="2400" b="1" dirty="0">
                <a:latin typeface="Times New Roman" panose="02020603050405020304" pitchFamily="18" charset="0"/>
              </a:rPr>
              <a:t>通过计数器控制循环输入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如果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事先知道需要输入的数据项数</a:t>
            </a:r>
            <a:r>
              <a:rPr lang="zh-CN" altLang="en-US" sz="2400" dirty="0">
                <a:latin typeface="Times New Roman" panose="02020603050405020304" pitchFamily="18" charset="0"/>
              </a:rPr>
              <a:t>，就可以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用计数器</a:t>
            </a:r>
            <a:r>
              <a:rPr lang="zh-CN" altLang="en-US" sz="2400" dirty="0">
                <a:latin typeface="Times New Roman" panose="02020603050405020304" pitchFamily="18" charset="0"/>
              </a:rPr>
              <a:t>控制输入循环。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>
                <a:latin typeface="Times New Roman" panose="02020603050405020304" pitchFamily="18" charset="0"/>
              </a:rPr>
              <a:t>4.3.2 </a:t>
            </a:r>
            <a:r>
              <a:rPr lang="zh-CN" altLang="en-US" sz="2400" b="1" dirty="0">
                <a:latin typeface="Times New Roman" panose="02020603050405020304" pitchFamily="18" charset="0"/>
              </a:rPr>
              <a:t>用结束标志控制的循环输入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	假定写程序时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不知道</a:t>
            </a:r>
            <a:r>
              <a:rPr lang="zh-CN" altLang="en-US" sz="2400" dirty="0">
                <a:latin typeface="Times New Roman" panose="02020603050405020304" pitchFamily="18" charset="0"/>
              </a:rPr>
              <a:t>需要输入的数据的确切项数，就无法采用计数循环的简单方法。需要使用结束标志。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/>
              <a:t>4.3.3 </a:t>
            </a:r>
            <a:r>
              <a:rPr lang="zh-CN" altLang="en-US" sz="2400" b="1" dirty="0"/>
              <a:t>输入函数的返回值及其作用</a:t>
            </a:r>
            <a:endParaRPr lang="zh-CN" altLang="en-US" sz="2400" b="1" dirty="0"/>
          </a:p>
          <a:p>
            <a:pPr>
              <a:buNone/>
            </a:pPr>
            <a:r>
              <a:rPr lang="en-US" altLang="zh-CN" sz="2400" b="1" dirty="0"/>
              <a:t>	</a:t>
            </a:r>
            <a:r>
              <a:rPr lang="zh-CN" altLang="en-US" sz="2400" dirty="0"/>
              <a:t>当上面两种方式都不能用时，需要使用输入函数的返回值，判断是否继续输入。</a:t>
            </a:r>
            <a:endParaRPr lang="zh-CN" altLang="en-US" sz="2400" b="1" dirty="0"/>
          </a:p>
          <a:p>
            <a:pPr algn="just">
              <a:buNone/>
            </a:pPr>
            <a:r>
              <a:rPr lang="en-US" altLang="zh-CN" sz="2400" b="1"/>
              <a:t>4.3.4 </a:t>
            </a:r>
            <a:r>
              <a:rPr lang="zh-CN" altLang="en-US" sz="2400" b="1" dirty="0"/>
              <a:t>字符串流与文件流输入输出</a:t>
            </a:r>
            <a:endParaRPr lang="zh-CN" altLang="en-US" sz="2400" b="1" dirty="0"/>
          </a:p>
          <a:p>
            <a:pPr algn="just">
              <a:buNone/>
            </a:pPr>
            <a:r>
              <a:rPr lang="zh-CN" altLang="en-US" sz="2400" dirty="0"/>
              <a:t>一、使用字符串类进行输入输出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/>
              <a:t>二、使用流式文件进行输入输出</a:t>
            </a:r>
            <a:endParaRPr lang="zh-CN" altLang="en-US" sz="2400" dirty="0"/>
          </a:p>
          <a:p>
            <a:pPr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0754" name="标题 3307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4.3.1 </a:t>
            </a:r>
            <a:r>
              <a:rPr lang="zh-CN" altLang="en-US" dirty="0">
                <a:latin typeface="Times New Roman" panose="02020603050405020304" pitchFamily="18" charset="0"/>
              </a:rPr>
              <a:t>通过计数器控制循环输入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0755" name="Rectangle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事先知道需要输入的数据项数</a:t>
            </a:r>
            <a:r>
              <a:rPr lang="zh-CN" altLang="en-US" dirty="0">
                <a:latin typeface="Times New Roman" panose="02020603050405020304" pitchFamily="18" charset="0"/>
              </a:rPr>
              <a:t>，可以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用计数器</a:t>
            </a:r>
            <a:r>
              <a:rPr lang="zh-CN" altLang="en-US" dirty="0">
                <a:latin typeface="Times New Roman" panose="02020603050405020304" pitchFamily="18" charset="0"/>
              </a:rPr>
              <a:t>控制输入循环。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4-8】</a:t>
            </a:r>
            <a:r>
              <a:rPr lang="zh-CN" altLang="en-US" sz="2400" dirty="0"/>
              <a:t>假设用户手头有一批 </a:t>
            </a:r>
            <a:r>
              <a:rPr lang="en-US" altLang="zh-CN" sz="2400"/>
              <a:t>double </a:t>
            </a:r>
            <a:r>
              <a:rPr lang="zh-CN" altLang="en-US" sz="2400" dirty="0"/>
              <a:t>类型的数据，写一个程序，让用户先输入数据总项数，然后依次输入这些数据，最后求出所有这些数据的总和并输出。</a:t>
            </a:r>
            <a:endParaRPr lang="zh-CN" altLang="en-US" sz="2400" dirty="0"/>
          </a:p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zh-CN" altLang="en-US" sz="2400" dirty="0"/>
              <a:t>这一程序中的输入操作可以通过一个计数的输入循环完成：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1778" name="文本占位符 331777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32923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int main() {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int i, n;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double x, sum;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"Please input number of data items: ";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</a:rPr>
              <a:t>cin &gt;&gt; n;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>
                <a:solidFill>
                  <a:schemeClr val="hlink"/>
                </a:solidFill>
              </a:rPr>
              <a:t>for (i = 1, sum = 0; i &lt;= n; ++i)</a:t>
            </a:r>
            <a:r>
              <a:rPr lang="en-US" altLang="zh-CN" sz="2400" dirty="0">
                <a:solidFill>
                  <a:schemeClr val="folHlink"/>
                </a:solidFill>
              </a:rPr>
              <a:t> {	//</a:t>
            </a:r>
            <a:r>
              <a:rPr lang="zh-CN" altLang="en-US" sz="2400" dirty="0">
                <a:solidFill>
                  <a:schemeClr val="folHlink"/>
                </a:solidFill>
              </a:rPr>
              <a:t>计数器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cout &lt;&lt; i &lt;&lt;" : ";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</a:t>
            </a:r>
            <a:r>
              <a:rPr lang="en-US" altLang="zh-CN" sz="2400" dirty="0">
                <a:solidFill>
                  <a:schemeClr val="hlink"/>
                </a:solidFill>
              </a:rPr>
              <a:t>cin &gt;&gt; x;	//</a:t>
            </a:r>
            <a:r>
              <a:rPr lang="zh-CN" altLang="en-US" sz="2400" dirty="0">
                <a:solidFill>
                  <a:schemeClr val="hlink"/>
                </a:solidFill>
              </a:rPr>
              <a:t>输入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sum += x;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}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"Sum=  " &lt;&lt; sum &lt;&lt;endl;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return 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3" name="Text Box 2"/>
          <p:cNvSpPr>
            <a:spLocks noGrp="1"/>
          </p:cNvSpPr>
          <p:nvPr>
            <p:ph type="body" idx="4294967295"/>
          </p:nvPr>
        </p:nvSpPr>
        <p:spPr>
          <a:xfrm>
            <a:off x="539750" y="981075"/>
            <a:ext cx="8280400" cy="5400675"/>
          </a:xfrm>
        </p:spPr>
        <p:txBody>
          <a:bodyPr vert="horz" wrap="square" lIns="91440" tIns="45720" rIns="91440" bIns="45720" anchor="t"/>
          <a:lstStyle/>
          <a:p>
            <a:pPr>
              <a:buNone/>
            </a:pPr>
            <a:r>
              <a:rPr lang="zh-CN" altLang="en-US" sz="3200" dirty="0"/>
              <a:t>只有在程序设计实践中才能学好程序设计：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1</a:t>
            </a:r>
            <a:r>
              <a:rPr lang="zh-CN" altLang="en-US" sz="3200" dirty="0"/>
              <a:t>、模仿好的范例；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2</a:t>
            </a:r>
            <a:r>
              <a:rPr lang="zh-CN" altLang="en-US" sz="3200" dirty="0"/>
              <a:t>、自己动手动脑，反复实践从问题出发做出程序的整个过程；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3</a:t>
            </a:r>
            <a:r>
              <a:rPr lang="zh-CN" altLang="en-US" sz="3200" dirty="0"/>
              <a:t>、多想想自己的程序做得怎么样，能不能做得更好。</a:t>
            </a:r>
            <a:endParaRPr lang="zh-CN" altLang="en-US" sz="3200" dirty="0"/>
          </a:p>
        </p:txBody>
      </p:sp>
    </p:spTree>
  </p:cSld>
  <p:clrMapOvr>
    <a:masterClrMapping/>
  </p:clrMapOvr>
  <p:transition spd="med">
    <p:random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1778" name="文本占位符 331777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32923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i, n;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x, sum;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u="sng" dirty="0" err="1">
                <a:solidFill>
                  <a:schemeClr val="folHlink"/>
                </a:solidFill>
              </a:rPr>
              <a:t>cout</a:t>
            </a:r>
            <a:r>
              <a:rPr lang="en-US" altLang="zh-CN" sz="2400" u="sng">
                <a:solidFill>
                  <a:schemeClr val="folHlink"/>
                </a:solidFill>
              </a:rPr>
              <a:t> &lt;&lt; "Please input number of data items: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hlink"/>
                </a:solidFill>
              </a:rPr>
              <a:t>cin</a:t>
            </a:r>
            <a:r>
              <a:rPr lang="en-US" altLang="zh-CN" sz="2400">
                <a:solidFill>
                  <a:schemeClr val="hlink"/>
                </a:solidFill>
              </a:rPr>
              <a:t> &gt;&gt; n;</a:t>
            </a:r>
            <a:endParaRPr lang="en-US" altLang="zh-CN" sz="240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hlink"/>
                </a:solidFill>
              </a:rPr>
              <a:t>for (i = 1, sum = 0; i &lt;= n; ++i)</a:t>
            </a:r>
            <a:r>
              <a:rPr lang="en-US" altLang="zh-CN" sz="2400">
                <a:solidFill>
                  <a:schemeClr val="folHlink"/>
                </a:solidFill>
              </a:rPr>
              <a:t> {	//</a:t>
            </a:r>
            <a:r>
              <a:rPr lang="zh-CN" altLang="en-US" sz="2400" dirty="0">
                <a:solidFill>
                  <a:schemeClr val="folHlink"/>
                </a:solidFill>
              </a:rPr>
              <a:t>计数器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u="sng" dirty="0" err="1">
                <a:solidFill>
                  <a:schemeClr val="folHlink"/>
                </a:solidFill>
              </a:rPr>
              <a:t>cout</a:t>
            </a:r>
            <a:r>
              <a:rPr lang="en-US" altLang="zh-CN" sz="2400" u="sng">
                <a:solidFill>
                  <a:schemeClr val="folHlink"/>
                </a:solidFill>
              </a:rPr>
              <a:t> &lt;&lt; i &lt;&lt;" : ";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hlink"/>
                </a:solidFill>
              </a:rPr>
              <a:t>cin</a:t>
            </a:r>
            <a:r>
              <a:rPr lang="en-US" altLang="zh-CN" sz="2400">
                <a:solidFill>
                  <a:schemeClr val="hlink"/>
                </a:solidFill>
              </a:rPr>
              <a:t> &gt;&gt; x;	//</a:t>
            </a:r>
            <a:r>
              <a:rPr lang="zh-CN" altLang="en-US" sz="2400" dirty="0">
                <a:solidFill>
                  <a:schemeClr val="hlink"/>
                </a:solidFill>
              </a:rPr>
              <a:t>输入</a:t>
            </a:r>
            <a:endParaRPr lang="zh-CN" altLang="en-US" sz="2400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sum += x;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"Sum=  " &lt;&lt; sum 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280" y="2924810"/>
            <a:ext cx="3230880" cy="82994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err="1">
                <a:solidFill>
                  <a:schemeClr val="accent2"/>
                </a:solidFill>
                <a:sym typeface="+mn-ea"/>
              </a:rPr>
              <a:t>良好的编程习惯：</a:t>
            </a:r>
            <a:endParaRPr lang="zh-CN" altLang="en-US" sz="2400" dirty="0" err="1">
              <a:solidFill>
                <a:schemeClr val="accent2"/>
              </a:solidFill>
              <a:sym typeface="+mn-ea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 err="1">
                <a:solidFill>
                  <a:schemeClr val="accent2"/>
                </a:solidFill>
                <a:sym typeface="+mn-ea"/>
              </a:rPr>
              <a:t>输入之前显示提示信息</a:t>
            </a:r>
            <a:endParaRPr lang="zh-CN" altLang="en-US" sz="2400" dirty="0" err="1">
              <a:solidFill>
                <a:schemeClr val="accent2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372225" y="2132965"/>
            <a:ext cx="431800" cy="64833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3563620" y="3141345"/>
            <a:ext cx="2088515" cy="14351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3665" y="3824605"/>
            <a:ext cx="3949700" cy="288099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96055" y="5013325"/>
            <a:ext cx="39357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FF00"/>
                </a:solidFill>
              </a:rPr>
              <a:t>如果没有提示信息，</a:t>
            </a:r>
            <a:endParaRPr lang="zh-CN" altLang="en-US" sz="200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FF00"/>
                </a:solidFill>
              </a:rPr>
              <a:t>则程序开始运行就等待用户输入，</a:t>
            </a:r>
            <a:endParaRPr lang="zh-CN" altLang="en-US" sz="200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FF00"/>
                </a:solidFill>
              </a:rPr>
              <a:t>用户可能也不知道程序在干啥，</a:t>
            </a:r>
            <a:endParaRPr lang="zh-CN" altLang="en-US" sz="2000">
              <a:solidFill>
                <a:srgbClr val="FFFF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sz="2000">
                <a:solidFill>
                  <a:srgbClr val="FFFF00"/>
                </a:solidFill>
              </a:rPr>
              <a:t>互相傻等着对方。</a:t>
            </a:r>
            <a:r>
              <a:rPr lang="en-US" altLang="zh-CN" sz="2000">
                <a:solidFill>
                  <a:srgbClr val="FFFF00"/>
                </a:solidFill>
              </a:rPr>
              <a:t>:(</a:t>
            </a:r>
            <a:endParaRPr lang="en-US" altLang="zh-CN" sz="200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2802" name="标题 33280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>
                <a:latin typeface="Times New Roman" panose="02020603050405020304" pitchFamily="18" charset="0"/>
              </a:rPr>
              <a:t>4.3.2 </a:t>
            </a:r>
            <a:r>
              <a:rPr lang="zh-CN" altLang="en-US" dirty="0">
                <a:latin typeface="Times New Roman" panose="02020603050405020304" pitchFamily="18" charset="0"/>
              </a:rPr>
              <a:t>用结束标志控制的循环输入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2803" name="Rectangle 2"/>
          <p:cNvSpPr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lstStyle/>
          <a:p>
            <a:pPr marL="0" indent="0">
              <a:spcBef>
                <a:spcPct val="50000"/>
              </a:spcBef>
              <a:buClrTx/>
              <a:buSz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假定写程序时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不知道</a:t>
            </a:r>
            <a:r>
              <a:rPr lang="zh-CN" altLang="en-US" dirty="0">
                <a:latin typeface="Times New Roman" panose="02020603050405020304" pitchFamily="18" charset="0"/>
              </a:rPr>
              <a:t>需要输入的数据的确切项数，就无法采用计数循环的简单方法。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一种方式是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用一个特殊 “结束标志” 控制循环</a:t>
            </a:r>
            <a:r>
              <a:rPr lang="zh-CN" altLang="en-US" dirty="0">
                <a:latin typeface="Times New Roman" panose="02020603050405020304" pitchFamily="18" charset="0"/>
              </a:rPr>
              <a:t>。该“结束标志”应是一个特殊输入值，具有与输入数据同样的类型，但又不是正常输入数据。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让程序在循环中不断检测得到的数据，一旦看到这个特殊数据，就知道用户要求结束了。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采用这种技术，循环结束条件就是编程者与使用者之间的一种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</a:rPr>
              <a:t>约定</a:t>
            </a:r>
            <a:r>
              <a:rPr lang="zh-CN" altLang="en-US" dirty="0">
                <a:latin typeface="Times New Roman" panose="02020603050405020304" pitchFamily="18" charset="0"/>
              </a:rPr>
              <a:t>，当输入满足约定时程序就结束。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3826" name="文本占位符 333825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04837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4-9】</a:t>
            </a:r>
            <a:r>
              <a:rPr lang="zh-CN" altLang="en-US" sz="2400" dirty="0"/>
              <a:t>假定需要计算一批货物的总值，每次输入的是货物单价和数量。由于并不知道需要算的货物种类，因此无法使用计数循环。可以考虑用一种特殊“结束标志”通知程序所有数据都已输入完。例如</a:t>
            </a:r>
            <a:r>
              <a:rPr lang="zh-CN" altLang="en-US" sz="2400" dirty="0">
                <a:solidFill>
                  <a:schemeClr val="accent2"/>
                </a:solidFill>
              </a:rPr>
              <a:t>用单价为 </a:t>
            </a:r>
            <a:r>
              <a:rPr lang="en-US" altLang="zh-CN" sz="2400">
                <a:solidFill>
                  <a:schemeClr val="accent2"/>
                </a:solidFill>
              </a:rPr>
              <a:t>0 </a:t>
            </a:r>
            <a:r>
              <a:rPr lang="zh-CN" altLang="en-US" sz="2400" dirty="0">
                <a:solidFill>
                  <a:schemeClr val="accent2"/>
                </a:solidFill>
              </a:rPr>
              <a:t>作为结束标志</a:t>
            </a:r>
            <a:r>
              <a:rPr lang="zh-CN" altLang="en-US" sz="2400" dirty="0"/>
              <a:t>（因为在实践中不可能有货物的单价为</a:t>
            </a:r>
            <a:r>
              <a:rPr lang="en-US" altLang="zh-CN" sz="2400"/>
              <a:t>0</a:t>
            </a:r>
            <a:r>
              <a:rPr lang="zh-CN" altLang="en-US" sz="2400" dirty="0"/>
              <a:t>）：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double price = 1, amount, sum =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cout &lt;&lt; 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"</a:t>
            </a:r>
            <a:r>
              <a:rPr lang="zh-CN" altLang="en-US" sz="2400">
                <a:solidFill>
                  <a:schemeClr val="folHlink"/>
                </a:solidFill>
                <a:sym typeface="+mn-ea"/>
              </a:rPr>
              <a:t>依次输入货物的单位和数量（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0 0 </a:t>
            </a:r>
            <a:r>
              <a:rPr lang="zh-CN" altLang="en-US" sz="2400">
                <a:solidFill>
                  <a:schemeClr val="folHlink"/>
                </a:solidFill>
                <a:sym typeface="+mn-ea"/>
              </a:rPr>
              <a:t>结束）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" &lt;&lt; endl;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while (</a:t>
            </a:r>
            <a:r>
              <a:rPr lang="en-US" altLang="zh-CN" sz="2400">
                <a:solidFill>
                  <a:schemeClr val="hlink"/>
                </a:solidFill>
              </a:rPr>
              <a:t>price != 0</a:t>
            </a:r>
            <a:r>
              <a:rPr lang="en-US" altLang="zh-CN" sz="2400">
                <a:solidFill>
                  <a:schemeClr val="folHlink"/>
                </a:solidFill>
              </a:rPr>
              <a:t>) {		//</a:t>
            </a:r>
            <a:r>
              <a:rPr lang="zh-CN" altLang="en-US" sz="2400" dirty="0">
                <a:solidFill>
                  <a:schemeClr val="folHlink"/>
                </a:solidFill>
              </a:rPr>
              <a:t>用特殊标志结束循环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</a:t>
            </a:r>
            <a:r>
              <a:rPr lang="zh-CN" altLang="en-US" sz="2400" dirty="0">
                <a:solidFill>
                  <a:schemeClr val="folHlink"/>
                </a:solidFill>
              </a:rPr>
              <a:t>输入下一项数据（单价  数量）</a:t>
            </a:r>
            <a:r>
              <a:rPr lang="en-US" altLang="zh-CN" sz="2400">
                <a:solidFill>
                  <a:schemeClr val="folHlink"/>
                </a:solidFill>
              </a:rPr>
              <a:t>: ";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price &gt;&gt; amount;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sum += price * amount;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"Total price: " &lt;&lt; sum 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5874" name="标题 33587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4.3.3 </a:t>
            </a:r>
            <a:r>
              <a:rPr lang="zh-CN" altLang="en-US" dirty="0"/>
              <a:t>输入函数的返回值及其作用</a:t>
            </a:r>
            <a:endParaRPr lang="zh-CN" altLang="en-US" dirty="0"/>
          </a:p>
        </p:txBody>
      </p:sp>
      <p:sp>
        <p:nvSpPr>
          <p:cNvPr id="335875" name="文本占位符 335874"/>
          <p:cNvSpPr>
            <a:spLocks noGrp="1"/>
          </p:cNvSpPr>
          <p:nvPr>
            <p:ph type="body" idx="1"/>
          </p:nvPr>
        </p:nvSpPr>
        <p:spPr>
          <a:xfrm>
            <a:off x="468313" y="1052513"/>
            <a:ext cx="8207375" cy="5545137"/>
          </a:xfrm>
        </p:spPr>
        <p:txBody>
          <a:bodyPr/>
          <a:lstStyle/>
          <a:p>
            <a:r>
              <a:rPr lang="zh-CN" altLang="en-US" sz="2400" dirty="0"/>
              <a:t>在例</a:t>
            </a:r>
            <a:r>
              <a:rPr lang="en-US" altLang="zh-CN" sz="2400" dirty="0"/>
              <a:t>4-9</a:t>
            </a:r>
            <a:r>
              <a:rPr lang="zh-CN" altLang="en-US" sz="2400" dirty="0"/>
              <a:t>中，事先并不知道需要通过循环输入的数据的确切项数，但是所输入的货物单价总应该是正数，因此可以用某个特殊值作为输入结束标志。</a:t>
            </a:r>
            <a:endParaRPr lang="zh-CN" altLang="en-US" sz="2400" dirty="0"/>
          </a:p>
          <a:p>
            <a:r>
              <a:rPr lang="zh-CN" altLang="en-US" sz="2400" dirty="0"/>
              <a:t>如果在更一般的情况下，所输入的数据涵盖了可能的所有取值范围，那就无法选用某个特殊值作为输入结束标志了。在这种情况下，我们需要通过</a:t>
            </a:r>
            <a:r>
              <a:rPr lang="zh-CN" altLang="en-US" sz="2400" b="1" dirty="0">
                <a:solidFill>
                  <a:schemeClr val="accent2"/>
                </a:solidFill>
              </a:rPr>
              <a:t>输入函数的返回值</a:t>
            </a:r>
            <a:r>
              <a:rPr lang="zh-CN" altLang="en-US" sz="2400" dirty="0"/>
              <a:t>传递信息，以控制循环的结束。</a:t>
            </a:r>
            <a:endParaRPr lang="zh-CN" altLang="en-US" sz="2400" dirty="0"/>
          </a:p>
          <a:p>
            <a:r>
              <a:rPr lang="zh-CN" altLang="en-US" sz="2400" dirty="0"/>
              <a:t>在使用 </a:t>
            </a:r>
            <a:r>
              <a:rPr lang="en-US" altLang="zh-CN" sz="2400" dirty="0"/>
              <a:t>cin &gt;&gt; </a:t>
            </a:r>
            <a:r>
              <a:rPr lang="zh-CN" altLang="en-US" sz="2400" dirty="0"/>
              <a:t>进行流式输入时，实际上</a:t>
            </a:r>
            <a:r>
              <a:rPr lang="zh-CN" altLang="en-US" sz="2400" dirty="0">
                <a:solidFill>
                  <a:schemeClr val="hlink"/>
                </a:solidFill>
              </a:rPr>
              <a:t>提取运算符“</a:t>
            </a:r>
            <a:r>
              <a:rPr lang="en-US" altLang="zh-CN" sz="2400" dirty="0">
                <a:solidFill>
                  <a:schemeClr val="hlink"/>
                </a:solidFill>
              </a:rPr>
              <a:t>&gt;&gt;”</a:t>
            </a:r>
            <a:r>
              <a:rPr lang="zh-CN" altLang="en-US" sz="2400" dirty="0">
                <a:solidFill>
                  <a:schemeClr val="hlink"/>
                </a:solidFill>
              </a:rPr>
              <a:t>会返回一个值</a:t>
            </a:r>
            <a:r>
              <a:rPr lang="zh-CN" altLang="en-US" sz="2400" dirty="0"/>
              <a:t>。在程序运行时如果用户输入了一个</a:t>
            </a:r>
            <a:r>
              <a:rPr lang="zh-CN" altLang="en-US" sz="2400" dirty="0">
                <a:solidFill>
                  <a:schemeClr val="hlink"/>
                </a:solidFill>
              </a:rPr>
              <a:t>合法</a:t>
            </a:r>
            <a:r>
              <a:rPr lang="zh-CN" altLang="en-US" sz="2400" dirty="0"/>
              <a:t>的数据给后面的变量，那么“</a:t>
            </a:r>
            <a:r>
              <a:rPr lang="en-US" altLang="zh-CN" sz="2400" dirty="0"/>
              <a:t>&gt;&gt;”</a:t>
            </a:r>
            <a:r>
              <a:rPr lang="zh-CN" altLang="en-US" sz="2400" dirty="0"/>
              <a:t>就会返</a:t>
            </a:r>
            <a:r>
              <a:rPr lang="zh-CN" altLang="en-US" sz="2400" dirty="0" smtClean="0"/>
              <a:t>回一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chemeClr val="hlink"/>
                </a:solidFill>
              </a:rPr>
              <a:t>非零值</a:t>
            </a:r>
            <a:r>
              <a:rPr lang="zh-CN" altLang="en-US" sz="2400" dirty="0"/>
              <a:t>。当用户输入一个非法的数据时，就会返回</a:t>
            </a:r>
            <a:r>
              <a:rPr lang="zh-CN" altLang="en-US" sz="2400" dirty="0">
                <a:solidFill>
                  <a:schemeClr val="accent2"/>
                </a:solidFill>
              </a:rPr>
              <a:t>零值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这个返回值可以用在程序中用于判断所输入的数据是否合法，从而控制是否进行其它操作。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7922" name="文本占位符 337921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207375" cy="6048375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4-10】</a:t>
            </a:r>
            <a:r>
              <a:rPr lang="zh-CN" altLang="en-US" sz="2400" dirty="0"/>
              <a:t>请输入一系列 </a:t>
            </a:r>
            <a:r>
              <a:rPr lang="en-US" altLang="zh-CN" sz="2400" dirty="0"/>
              <a:t>double </a:t>
            </a:r>
            <a:r>
              <a:rPr lang="zh-CN" altLang="en-US" sz="2400" dirty="0"/>
              <a:t>类型的数据（总项数事先未知），对数据项数计数，并求出所有数据的累加和。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dirty="0"/>
              <a:t>使用</a:t>
            </a:r>
            <a:r>
              <a:rPr lang="en-US" altLang="zh-CN" sz="2400" dirty="0"/>
              <a:t>cin &gt;&gt; </a:t>
            </a:r>
            <a:r>
              <a:rPr lang="zh-CN" altLang="en-US" sz="2400" dirty="0"/>
              <a:t>输入数据时的返回值，写出程序如下：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int main() {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int n = 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double x, sum=0;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"input x:";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//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while</a:t>
            </a:r>
            <a:r>
              <a:rPr lang="en-US" altLang="zh-CN" sz="2400" b="1" dirty="0">
                <a:solidFill>
                  <a:schemeClr val="hlink"/>
                </a:solidFill>
              </a:rPr>
              <a:t>( (cin&gt;&gt;x) )</a:t>
            </a:r>
            <a:r>
              <a:rPr lang="en-US" altLang="zh-CN" sz="2400" dirty="0">
                <a:solidFill>
                  <a:schemeClr val="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{//</a:t>
            </a:r>
            <a:r>
              <a:rPr lang="zh-CN" altLang="en-US" sz="2400" dirty="0">
                <a:solidFill>
                  <a:schemeClr val="folHlink"/>
                </a:solidFill>
              </a:rPr>
              <a:t>使用“</a:t>
            </a:r>
            <a:r>
              <a:rPr lang="en-US" altLang="zh-CN" sz="2400" dirty="0">
                <a:solidFill>
                  <a:schemeClr val="folHlink"/>
                </a:solidFill>
              </a:rPr>
              <a:t>&gt;&gt;” </a:t>
            </a:r>
            <a:r>
              <a:rPr lang="zh-CN" altLang="en-US" sz="2400" dirty="0">
                <a:solidFill>
                  <a:schemeClr val="folHlink"/>
                </a:solidFill>
              </a:rPr>
              <a:t>的返回值作循环控</a:t>
            </a:r>
            <a:r>
              <a:rPr lang="zh-CN" altLang="en-US" sz="2400" dirty="0" smtClean="0">
                <a:solidFill>
                  <a:schemeClr val="folHlink"/>
                </a:solidFill>
              </a:rPr>
              <a:t>制</a:t>
            </a:r>
            <a:endParaRPr lang="en-US" altLang="zh-CN" sz="2400" dirty="0" smtClean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while</a:t>
            </a:r>
            <a:r>
              <a:rPr lang="en-US" altLang="zh-CN" sz="2400" b="1" dirty="0">
                <a:solidFill>
                  <a:schemeClr val="hlink"/>
                </a:solidFill>
              </a:rPr>
              <a:t>( (cin&gt;&gt;x) 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!= 0)</a:t>
            </a:r>
            <a:r>
              <a:rPr lang="en-US" altLang="zh-CN" sz="2400" dirty="0" smtClean="0">
                <a:solidFill>
                  <a:schemeClr val="hlink"/>
                </a:solidFill>
              </a:rPr>
              <a:t> </a:t>
            </a:r>
            <a:r>
              <a:rPr lang="en-US" altLang="zh-CN" sz="2400" dirty="0">
                <a:solidFill>
                  <a:schemeClr val="folHlink"/>
                </a:solidFill>
              </a:rPr>
              <a:t>{//</a:t>
            </a:r>
            <a:r>
              <a:rPr lang="zh-CN" altLang="en-US" sz="2400" dirty="0">
                <a:solidFill>
                  <a:schemeClr val="folHlink"/>
                </a:solidFill>
              </a:rPr>
              <a:t>使用“</a:t>
            </a:r>
            <a:r>
              <a:rPr lang="en-US" altLang="zh-CN" sz="2400" dirty="0">
                <a:solidFill>
                  <a:schemeClr val="folHlink"/>
                </a:solidFill>
              </a:rPr>
              <a:t>&gt;&gt;” </a:t>
            </a:r>
            <a:r>
              <a:rPr lang="zh-CN" altLang="en-US" sz="2400" dirty="0">
                <a:solidFill>
                  <a:schemeClr val="folHlink"/>
                </a:solidFill>
              </a:rPr>
              <a:t>的返回值作循环控制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n++;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sum += x;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cout &lt;&lt; "input x: ";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}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"n= " &lt;&lt; n &lt;&lt; 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"sum= " &lt;&lt; sum &lt;&lt; 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return 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</a:t>
            </a:r>
            <a:endParaRPr lang="en-US" altLang="zh-CN" sz="2400" dirty="0">
              <a:solidFill>
                <a:schemeClr val="folHlink"/>
              </a:solidFill>
            </a:endParaRPr>
          </a:p>
        </p:txBody>
      </p:sp>
      <p:sp>
        <p:nvSpPr>
          <p:cNvPr id="337923" name="文本框 337922"/>
          <p:cNvSpPr txBox="1"/>
          <p:nvPr/>
        </p:nvSpPr>
        <p:spPr>
          <a:xfrm>
            <a:off x="5265738" y="4149080"/>
            <a:ext cx="3409950" cy="1014730"/>
          </a:xfrm>
          <a:prstGeom prst="rect">
            <a:avLst/>
          </a:prstGeom>
          <a:noFill/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输入非数值型数据时</a:t>
            </a:r>
            <a:br>
              <a:rPr lang="zh-CN" altLang="en-US" sz="2000" dirty="0">
                <a:latin typeface="Cambria" panose="02040503050406030204" pitchFamily="18" charset="0"/>
              </a:rPr>
            </a:br>
            <a:r>
              <a:rPr lang="zh-CN" altLang="en-US" sz="2000" dirty="0">
                <a:latin typeface="Cambria" panose="02040503050406030204" pitchFamily="18" charset="0"/>
              </a:rPr>
              <a:t>（输入字母，或按</a:t>
            </a:r>
            <a:r>
              <a:rPr lang="en-US" altLang="zh-CN" sz="2000" dirty="0" err="1">
                <a:latin typeface="Cambria" panose="02040503050406030204" pitchFamily="18" charset="0"/>
              </a:rPr>
              <a:t>Ctrl+Z</a:t>
            </a:r>
            <a:r>
              <a:rPr lang="zh-CN" altLang="en-US" sz="2000" dirty="0">
                <a:latin typeface="Cambria" panose="02040503050406030204" pitchFamily="18" charset="0"/>
              </a:rPr>
              <a:t>），输入循环就会中止。</a:t>
            </a:r>
            <a:endParaRPr lang="en-US" altLang="zh-CN" sz="200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39970" name="文本占位符 33996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上面这个输入方法也有别的用途。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在交互式程序的实际运行中，</a:t>
            </a:r>
            <a:r>
              <a:rPr lang="zh-CN" altLang="en-US" sz="2400" dirty="0">
                <a:solidFill>
                  <a:schemeClr val="accent2"/>
                </a:solidFill>
              </a:rPr>
              <a:t>正常用户也可能会出现操作失误</a:t>
            </a:r>
            <a:r>
              <a:rPr lang="zh-CN" altLang="en-US" sz="2400" dirty="0"/>
              <a:t>，这时需要程序能检测到输入错误，允许用户重新输入。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另一方面，也有可能</a:t>
            </a:r>
            <a:r>
              <a:rPr lang="zh-CN" altLang="en-US" sz="2400" dirty="0">
                <a:solidFill>
                  <a:schemeClr val="accent2"/>
                </a:solidFill>
              </a:rPr>
              <a:t>某些用户会恶意地输入错误数据</a:t>
            </a:r>
            <a:r>
              <a:rPr lang="zh-CN" altLang="en-US" sz="2400" dirty="0"/>
              <a:t>，程序应该检测到输入错误，强制用户重新输入合法数据。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4-11】</a:t>
            </a:r>
            <a:r>
              <a:rPr lang="zh-CN" altLang="en-US" sz="2400" dirty="0"/>
              <a:t>在例</a:t>
            </a:r>
            <a:r>
              <a:rPr lang="en-US" altLang="zh-CN" sz="2400"/>
              <a:t>4-7</a:t>
            </a:r>
            <a:r>
              <a:rPr lang="zh-CN" altLang="en-US" sz="2400" dirty="0"/>
              <a:t>中，在运行时有两条语句（即“</a:t>
            </a:r>
            <a:r>
              <a:rPr lang="en-US" altLang="zh-CN" sz="2400" dirty="0" err="1"/>
              <a:t>cin</a:t>
            </a:r>
            <a:r>
              <a:rPr lang="en-US" altLang="zh-CN" sz="2400"/>
              <a:t> &gt;&gt; n;”</a:t>
            </a:r>
            <a:r>
              <a:rPr lang="zh-CN" altLang="en-US" sz="2400" dirty="0"/>
              <a:t>和“</a:t>
            </a:r>
            <a:r>
              <a:rPr lang="en-US" altLang="zh-CN" sz="2400" dirty="0" err="1"/>
              <a:t>cin</a:t>
            </a:r>
            <a:r>
              <a:rPr lang="en-US" altLang="zh-CN" sz="2400"/>
              <a:t> &gt;&gt; x;”</a:t>
            </a:r>
            <a:r>
              <a:rPr lang="zh-CN" altLang="en-US" sz="2400" dirty="0"/>
              <a:t>）要求用户输入数据。如果我们考虑到</a:t>
            </a:r>
            <a:r>
              <a:rPr lang="zh-CN" altLang="en-US" sz="2400" dirty="0">
                <a:solidFill>
                  <a:schemeClr val="accent2"/>
                </a:solidFill>
              </a:rPr>
              <a:t>要防止用户输入错误数据</a:t>
            </a:r>
            <a:r>
              <a:rPr lang="zh-CN" altLang="en-US" sz="2400" dirty="0"/>
              <a:t>（例如在要求输入数值型数据时却输入字符数据），可以</a:t>
            </a:r>
            <a:r>
              <a:rPr lang="zh-CN" altLang="en-US" sz="2400" dirty="0">
                <a:solidFill>
                  <a:schemeClr val="accent2"/>
                </a:solidFill>
              </a:rPr>
              <a:t>在每次输入时都进行检测，允许用户输入每项数据时允许最多出错三次</a:t>
            </a:r>
            <a:r>
              <a:rPr lang="zh-CN" altLang="en-US" sz="2400" dirty="0"/>
              <a:t>，可以改写成这样：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642620"/>
            <a:ext cx="8207375" cy="5555615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int main() {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   int i, n;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   double x, sum;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   int ierr = 0, ERRNUM = 3;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   cout &lt;&lt; "请输入数据项数: ";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</a:t>
            </a:r>
            <a:r>
              <a:rPr lang="en-US" altLang="zh-CN" sz="2000" dirty="0" smtClean="0">
                <a:solidFill>
                  <a:srgbClr val="0070C0"/>
                </a:solidFill>
              </a:rPr>
              <a:t>//</a:t>
            </a:r>
            <a:r>
              <a:rPr lang="zh-CN" altLang="en-US" sz="2000" dirty="0" smtClean="0">
                <a:solidFill>
                  <a:srgbClr val="0070C0"/>
                </a:solidFill>
              </a:rPr>
              <a:t>while </a:t>
            </a:r>
            <a:r>
              <a:rPr lang="zh-CN" altLang="en-US" sz="2000" dirty="0">
                <a:solidFill>
                  <a:srgbClr val="0070C0"/>
                </a:solidFill>
              </a:rPr>
              <a:t>(!(</a:t>
            </a:r>
            <a:r>
              <a:rPr lang="zh-CN" altLang="en-US" sz="2000" dirty="0">
                <a:solidFill>
                  <a:schemeClr val="accent2"/>
                </a:solidFill>
              </a:rPr>
              <a:t>cin &gt;&gt; n</a:t>
            </a:r>
            <a:r>
              <a:rPr lang="zh-CN" altLang="en-US" sz="2000" dirty="0">
                <a:solidFill>
                  <a:srgbClr val="0070C0"/>
                </a:solidFill>
              </a:rPr>
              <a:t>) || n &lt;= 0)  { //获得输入，并处理可能的出错情</a:t>
            </a:r>
            <a:r>
              <a:rPr lang="zh-CN" altLang="en-US" sz="2000" dirty="0" smtClean="0">
                <a:solidFill>
                  <a:srgbClr val="0070C0"/>
                </a:solidFill>
              </a:rPr>
              <a:t>形</a:t>
            </a:r>
            <a:endParaRPr lang="en-US" altLang="zh-CN" sz="20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zh-CN" altLang="en-US" sz="2000" dirty="0" smtClean="0">
                <a:solidFill>
                  <a:srgbClr val="0070C0"/>
                </a:solidFill>
              </a:rPr>
              <a:t>   while ( (</a:t>
            </a:r>
            <a:r>
              <a:rPr lang="zh-CN" altLang="en-US" sz="2000" dirty="0">
                <a:solidFill>
                  <a:schemeClr val="accent2"/>
                </a:solidFill>
              </a:rPr>
              <a:t>cin &gt;&gt; n</a:t>
            </a:r>
            <a:r>
              <a:rPr lang="zh-CN" altLang="en-US" sz="2000" dirty="0" smtClean="0">
                <a:solidFill>
                  <a:srgbClr val="0070C0"/>
                </a:solidFill>
              </a:rPr>
              <a:t>) </a:t>
            </a:r>
            <a:r>
              <a:rPr lang="en-US" altLang="zh-CN" sz="2000" dirty="0" smtClean="0">
                <a:solidFill>
                  <a:srgbClr val="0070C0"/>
                </a:solidFill>
              </a:rPr>
              <a:t>== 0 </a:t>
            </a:r>
            <a:r>
              <a:rPr lang="zh-CN" altLang="en-US" sz="2000" dirty="0" smtClean="0">
                <a:solidFill>
                  <a:srgbClr val="0070C0"/>
                </a:solidFill>
              </a:rPr>
              <a:t>|| </a:t>
            </a:r>
            <a:r>
              <a:rPr lang="zh-CN" altLang="en-US" sz="2000" dirty="0">
                <a:solidFill>
                  <a:srgbClr val="0070C0"/>
                </a:solidFill>
              </a:rPr>
              <a:t>n &lt;= 0)  { </a:t>
            </a:r>
            <a:r>
              <a:rPr lang="zh-CN" altLang="en-US" sz="2000" dirty="0" smtClean="0">
                <a:solidFill>
                  <a:srgbClr val="0070C0"/>
                </a:solidFill>
              </a:rPr>
              <a:t>//出</a:t>
            </a:r>
            <a:r>
              <a:rPr lang="zh-CN" altLang="en-US" sz="2000" dirty="0">
                <a:solidFill>
                  <a:srgbClr val="0070C0"/>
                </a:solidFill>
              </a:rPr>
              <a:t>错情</a:t>
            </a:r>
            <a:r>
              <a:rPr lang="zh-CN" altLang="en-US" sz="2000" dirty="0" smtClean="0">
                <a:solidFill>
                  <a:srgbClr val="0070C0"/>
                </a:solidFill>
              </a:rPr>
              <a:t>形：非法数据，或数据 </a:t>
            </a:r>
            <a:r>
              <a:rPr lang="en-US" altLang="zh-CN" sz="2000" dirty="0" smtClean="0">
                <a:solidFill>
                  <a:srgbClr val="0070C0"/>
                </a:solidFill>
              </a:rPr>
              <a:t>&lt;=0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ierr++;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if (ierr &lt;= ERRNUM) { //输入出错次数低于最大允许次数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    cin.clear();     //清除错误标记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    cin.sync();      //清空缓冲区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    cout &lt;&lt; "输入出错 " &lt;&lt; ierr &lt;&lt; " 次。请重新输入数据项数: ";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} else {    //输入出错次数超过最大允许值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    cout &lt;&lt; "\n致命错误：输入出错超过 " &lt;&lt; ERRNUM &lt;&lt; "次！\n";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    exit(1);    //结束程序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    }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}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rgbClr val="0070C0"/>
                </a:solidFill>
              </a:rPr>
              <a:t>    cin.sync();    //成功获得输入数据之后，也要清空缓冲区</a:t>
            </a:r>
            <a:endParaRPr lang="zh-CN" altLang="en-US" sz="2000" dirty="0">
              <a:solidFill>
                <a:srgbClr val="0070C0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    cout &lt;&lt; "n = " &lt;&lt; n &lt;&lt; endl;</a:t>
            </a:r>
            <a:endParaRPr lang="zh-CN" alt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403860"/>
            <a:ext cx="8207375" cy="630237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for (i = 1, sum = 0; i &lt;= n; ++i) {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cout &lt;&lt; i &lt;&lt;" : ";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ierr = 0;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while (!(</a:t>
            </a: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cin &gt;&gt; x</a:t>
            </a: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)) { //获得输入，并处理可能的出错情形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ierr++;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if (ierr &lt;= ERRNUM) { //输入出错次数低于最大允许次数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    cin.clear(); //清除错误标记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    cin.sync(); //清空缓冲区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    cout &lt;&lt; "输入出错 " &lt;&lt; ierr &lt;&lt; " 次。请重新输入数据: ";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} else {    //输入出错次数达到最大允许次数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    cout &lt;&lt; "\n致命错误：输入出错超过 " &lt;&lt; ERRNUM &lt;&lt; " 次！\n";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    exit(1);    //结束程序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rgbClr val="0070C0"/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    }</a:t>
            </a:r>
            <a:endParaRPr lang="zh-CN" altLang="en-US" sz="2000">
              <a:solidFill>
                <a:srgbClr val="0070C0"/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}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    sum += x;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}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cout &lt;&lt; "Sum =  " &lt;&lt; sum &lt;&lt;endl;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    return 0;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00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cs typeface="Cambria" panose="02040503050406030204" pitchFamily="18" charset="0"/>
              </a:rPr>
              <a:t>}</a:t>
            </a:r>
            <a:endParaRPr lang="zh-CN" altLang="en-US" sz="200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3042" name="文本占位符 343041"/>
          <p:cNvSpPr>
            <a:spLocks noGrp="1"/>
          </p:cNvSpPr>
          <p:nvPr>
            <p:ph type="body" sz="half" idx="1"/>
          </p:nvPr>
        </p:nvSpPr>
        <p:spPr>
          <a:xfrm>
            <a:off x="468313" y="692150"/>
            <a:ext cx="8064500" cy="1728788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对计算机的“输入”行为详细解释。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可以把标准输入（通常是键盘）看成一个绵延不断的字符序列（字符流），键入回车键时就把前面所键入的字符序列存入到系统的缓冲区。</a:t>
            </a:r>
            <a:endParaRPr lang="zh-CN" altLang="en-US" sz="2400" dirty="0"/>
          </a:p>
        </p:txBody>
      </p:sp>
      <p:sp>
        <p:nvSpPr>
          <p:cNvPr id="343043" name="文本占位符 343042"/>
          <p:cNvSpPr>
            <a:spLocks noGrp="1"/>
          </p:cNvSpPr>
          <p:nvPr>
            <p:ph type="body" sz="half" idx="2"/>
          </p:nvPr>
        </p:nvSpPr>
        <p:spPr>
          <a:xfrm>
            <a:off x="539750" y="3429000"/>
            <a:ext cx="8135938" cy="2735263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程序里调用输入函数，就是想用掉该序列最前面的一个或几个字符。例如，用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dirty="0" err="1">
                <a:solidFill>
                  <a:schemeClr val="accent2"/>
                </a:solidFill>
              </a:rPr>
              <a:t>cin</a:t>
            </a:r>
            <a:r>
              <a:rPr lang="en-US" altLang="zh-CN" sz="2400">
                <a:solidFill>
                  <a:schemeClr val="accent2"/>
                </a:solidFill>
              </a:rPr>
              <a:t> &gt;&gt;</a:t>
            </a:r>
            <a:r>
              <a:rPr lang="en-US" altLang="zh-CN" sz="2400"/>
              <a:t> </a:t>
            </a:r>
            <a:r>
              <a:rPr lang="zh-CN" altLang="en-US" sz="2400" dirty="0"/>
              <a:t>输入数值型数据时就会用掉序列前面的几个字符（如果它们符合转换要求）。</a:t>
            </a:r>
            <a:endParaRPr lang="zh-CN" altLang="en-US" sz="2400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</a:pPr>
            <a:r>
              <a:rPr lang="zh-CN" altLang="en-US" sz="2400" dirty="0"/>
              <a:t>输入序列中的字符用掉一个就少一个，未用的字符则仍然留在序列中。如果 </a:t>
            </a:r>
            <a:r>
              <a:rPr lang="en-US" altLang="zh-CN" sz="2400" dirty="0" err="1">
                <a:solidFill>
                  <a:schemeClr val="accent2"/>
                </a:solidFill>
              </a:rPr>
              <a:t>cin</a:t>
            </a:r>
            <a:r>
              <a:rPr lang="en-US" altLang="zh-CN" sz="2400">
                <a:solidFill>
                  <a:schemeClr val="accent2"/>
                </a:solidFill>
              </a:rPr>
              <a:t> &gt;&gt;</a:t>
            </a:r>
            <a:r>
              <a:rPr lang="en-US" altLang="zh-CN" sz="2400"/>
              <a:t> </a:t>
            </a:r>
            <a:r>
              <a:rPr lang="zh-CN" altLang="en-US" sz="2400" dirty="0"/>
              <a:t>工作中某个指定转换失败，就会返回一个错误标记，而输入流中的字符序列仍然保持在读入前的状态（读入失败的字符没有被用掉）。</a:t>
            </a:r>
            <a:endParaRPr lang="zh-CN" altLang="en-US" sz="2400" dirty="0"/>
          </a:p>
        </p:txBody>
      </p:sp>
      <p:sp>
        <p:nvSpPr>
          <p:cNvPr id="343044" name="文本框 343043"/>
          <p:cNvSpPr txBox="1"/>
          <p:nvPr/>
        </p:nvSpPr>
        <p:spPr>
          <a:xfrm>
            <a:off x="684213" y="2563813"/>
            <a:ext cx="1655762" cy="53816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程序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43045" name="文本框 343044"/>
          <p:cNvSpPr txBox="1"/>
          <p:nvPr/>
        </p:nvSpPr>
        <p:spPr>
          <a:xfrm>
            <a:off x="3492500" y="2563813"/>
            <a:ext cx="2016125" cy="538162"/>
          </a:xfrm>
          <a:prstGeom prst="rect">
            <a:avLst/>
          </a:prstGeom>
          <a:pattFill prst="divot">
            <a:fgClr>
              <a:schemeClr val="accent2"/>
            </a:fgClr>
            <a:bgClr>
              <a:schemeClr val="bg1"/>
            </a:bgClr>
          </a:patt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缓冲区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343046" name="图片 3430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0463" y="2420938"/>
            <a:ext cx="1931987" cy="700087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343047" name="左箭头 343046"/>
          <p:cNvSpPr/>
          <p:nvPr/>
        </p:nvSpPr>
        <p:spPr>
          <a:xfrm>
            <a:off x="5580063" y="2315846"/>
            <a:ext cx="2303462" cy="1013458"/>
          </a:xfrm>
          <a:prstGeom prst="leftArrow">
            <a:avLst>
              <a:gd name="adj1" fmla="val 50000"/>
              <a:gd name="adj2" fmla="val 87199"/>
            </a:avLst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 sz="1800">
                <a:latin typeface="Cambria" panose="02040503050406030204" pitchFamily="18" charset="0"/>
              </a:rPr>
              <a:t>4 2 1 5 6  a b c d</a:t>
            </a:r>
            <a:endParaRPr lang="en-US" altLang="zh-CN" sz="1800">
              <a:latin typeface="Cambria" panose="02040503050406030204" pitchFamily="18" charset="0"/>
            </a:endParaRPr>
          </a:p>
        </p:txBody>
      </p:sp>
      <p:sp>
        <p:nvSpPr>
          <p:cNvPr id="343048" name="左箭头 343047"/>
          <p:cNvSpPr/>
          <p:nvPr/>
        </p:nvSpPr>
        <p:spPr>
          <a:xfrm>
            <a:off x="2627313" y="2708275"/>
            <a:ext cx="576262" cy="288925"/>
          </a:xfrm>
          <a:prstGeom prst="leftArrow">
            <a:avLst>
              <a:gd name="adj1" fmla="val 50000"/>
              <a:gd name="adj2" fmla="val 49862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4066" name="文本占位符 344065"/>
          <p:cNvSpPr>
            <a:spLocks noGrp="1"/>
          </p:cNvSpPr>
          <p:nvPr>
            <p:ph type="body" idx="1"/>
          </p:nvPr>
        </p:nvSpPr>
        <p:spPr>
          <a:xfrm>
            <a:off x="468313" y="3429000"/>
            <a:ext cx="8207375" cy="3240088"/>
          </a:xfrm>
        </p:spPr>
        <p:txBody>
          <a:bodyPr/>
          <a:lstStyle/>
          <a:p>
            <a:r>
              <a:rPr lang="zh-CN" altLang="en-US" sz="2400" dirty="0"/>
              <a:t>对每次输入都进行检测，如果出错次数少于</a:t>
            </a:r>
            <a:r>
              <a:rPr lang="en-US" altLang="zh-CN" sz="2400"/>
              <a:t>3</a:t>
            </a:r>
            <a:r>
              <a:rPr lang="zh-CN" altLang="en-US" sz="2400" dirty="0"/>
              <a:t>次，则用 </a:t>
            </a:r>
            <a:r>
              <a:rPr lang="en-US" altLang="zh-CN" sz="2400" dirty="0" err="1">
                <a:solidFill>
                  <a:schemeClr val="accent2"/>
                </a:solidFill>
              </a:rPr>
              <a:t>cin.clear</a:t>
            </a:r>
            <a:r>
              <a:rPr lang="en-US" altLang="zh-CN" sz="2400">
                <a:solidFill>
                  <a:schemeClr val="accent2"/>
                </a:solidFill>
              </a:rPr>
              <a:t>()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zh-CN" altLang="en-US" sz="2400" dirty="0"/>
              <a:t>清除错误标记，并用 </a:t>
            </a:r>
            <a:r>
              <a:rPr lang="en-US" altLang="zh-CN" sz="2400" dirty="0" err="1">
                <a:solidFill>
                  <a:schemeClr val="accent2"/>
                </a:solidFill>
              </a:rPr>
              <a:t>cin.sync</a:t>
            </a:r>
            <a:r>
              <a:rPr lang="en-US" altLang="zh-CN" sz="2400">
                <a:solidFill>
                  <a:schemeClr val="accent2"/>
                </a:solidFill>
              </a:rPr>
              <a:t>()</a:t>
            </a:r>
            <a:r>
              <a:rPr lang="en-US" altLang="zh-CN" sz="2400"/>
              <a:t> </a:t>
            </a:r>
            <a:r>
              <a:rPr lang="zh-CN" altLang="en-US" sz="2400" dirty="0"/>
              <a:t>清空缓冲区（这两个操作必须配合一起使用），然后提示用户重新输入。</a:t>
            </a:r>
            <a:endParaRPr lang="zh-CN" altLang="en-US" sz="2400" dirty="0"/>
          </a:p>
          <a:p>
            <a:r>
              <a:rPr lang="zh-CN" altLang="en-US" sz="2400" dirty="0"/>
              <a:t>当某项数据输入出错达到 </a:t>
            </a:r>
            <a:r>
              <a:rPr lang="en-US" altLang="zh-CN" sz="2400"/>
              <a:t>3 </a:t>
            </a:r>
            <a:r>
              <a:rPr lang="zh-CN" altLang="en-US" sz="2400" dirty="0"/>
              <a:t>次时，则用 </a:t>
            </a:r>
            <a:r>
              <a:rPr lang="en-US" altLang="zh-CN" sz="2400">
                <a:solidFill>
                  <a:schemeClr val="hlink"/>
                </a:solidFill>
              </a:rPr>
              <a:t>exit</a:t>
            </a:r>
            <a:r>
              <a:rPr lang="en-US" altLang="zh-CN" sz="2400"/>
              <a:t> </a:t>
            </a:r>
            <a:r>
              <a:rPr lang="zh-CN" altLang="en-US" sz="2400" dirty="0"/>
              <a:t>函数退出程序。</a:t>
            </a:r>
            <a:r>
              <a:rPr lang="en-US" altLang="zh-CN" sz="2000">
                <a:latin typeface="Cambria" panose="02040503050406030204" pitchFamily="18" charset="0"/>
              </a:rPr>
              <a:t>——</a:t>
            </a:r>
            <a:r>
              <a:rPr lang="en-US" altLang="zh-CN" sz="2000"/>
              <a:t> exit</a:t>
            </a:r>
            <a:r>
              <a:rPr lang="zh-CN" altLang="en-US" sz="2000" dirty="0"/>
              <a:t>函数通常是用在程序中用来终结程序用的，使用后程序自动结束，返回到操作系统。通常用</a:t>
            </a:r>
            <a:r>
              <a:rPr lang="en-US" altLang="zh-CN" sz="2000"/>
              <a:t>exit(0)</a:t>
            </a:r>
            <a:r>
              <a:rPr lang="zh-CN" altLang="en-US" sz="2000" dirty="0"/>
              <a:t>表示程序正常退出，</a:t>
            </a:r>
            <a:r>
              <a:rPr lang="en-US" altLang="zh-CN" sz="2000"/>
              <a:t>exit(1)</a:t>
            </a:r>
            <a:r>
              <a:rPr lang="zh-CN" altLang="en-US" sz="2000" dirty="0"/>
              <a:t>或</a:t>
            </a:r>
            <a:r>
              <a:rPr lang="en-US" altLang="zh-CN" sz="2000"/>
              <a:t>exit(-1)</a:t>
            </a:r>
            <a:r>
              <a:rPr lang="zh-CN" altLang="en-US" sz="2000" dirty="0"/>
              <a:t>表示程序异常退出。</a:t>
            </a:r>
            <a:endParaRPr lang="zh-CN" altLang="en-US" sz="2000" dirty="0"/>
          </a:p>
          <a:p>
            <a:r>
              <a:rPr lang="zh-CN" altLang="en-US" sz="2000" dirty="0"/>
              <a:t>如果对于所输入数据的值还有进一步要求，也可以写在条件中。</a:t>
            </a:r>
            <a:endParaRPr lang="zh-CN" altLang="en-US" sz="2000" dirty="0"/>
          </a:p>
        </p:txBody>
      </p:sp>
      <p:sp>
        <p:nvSpPr>
          <p:cNvPr id="344067" name="文本框 344066"/>
          <p:cNvSpPr txBox="1"/>
          <p:nvPr/>
        </p:nvSpPr>
        <p:spPr>
          <a:xfrm>
            <a:off x="827088" y="404813"/>
            <a:ext cx="1655762" cy="53816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程序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44068" name="文本框 344067"/>
          <p:cNvSpPr txBox="1"/>
          <p:nvPr/>
        </p:nvSpPr>
        <p:spPr>
          <a:xfrm>
            <a:off x="3635375" y="404813"/>
            <a:ext cx="2016125" cy="538162"/>
          </a:xfrm>
          <a:prstGeom prst="rect">
            <a:avLst/>
          </a:prstGeom>
          <a:pattFill prst="divot">
            <a:fgClr>
              <a:schemeClr val="accent2"/>
            </a:fgClr>
            <a:bgClr>
              <a:schemeClr val="bg1"/>
            </a:bgClr>
          </a:patt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 algn="ctr">
              <a:buFontTx/>
            </a:pPr>
            <a:r>
              <a:rPr lang="zh-CN" altLang="en-US" dirty="0">
                <a:latin typeface="Cambria" panose="02040503050406030204" pitchFamily="18" charset="0"/>
              </a:rPr>
              <a:t>缓冲区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pic>
        <p:nvPicPr>
          <p:cNvPr id="344069" name="图片 3440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3338" y="261938"/>
            <a:ext cx="1931987" cy="700087"/>
          </a:xfrm>
          <a:prstGeom prst="rect">
            <a:avLst/>
          </a:prstGeom>
          <a:noFill/>
          <a:ln w="19050">
            <a:noFill/>
          </a:ln>
        </p:spPr>
      </p:pic>
      <p:sp>
        <p:nvSpPr>
          <p:cNvPr id="344070" name="左箭头 344069"/>
          <p:cNvSpPr/>
          <p:nvPr/>
        </p:nvSpPr>
        <p:spPr>
          <a:xfrm>
            <a:off x="5722938" y="333375"/>
            <a:ext cx="2303462" cy="660400"/>
          </a:xfrm>
          <a:prstGeom prst="leftArrow">
            <a:avLst>
              <a:gd name="adj1" fmla="val 50000"/>
              <a:gd name="adj2" fmla="val 87199"/>
            </a:avLst>
          </a:prstGeom>
          <a:solidFill>
            <a:schemeClr val="accent1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>
            <a:spAutoFit/>
          </a:bodyPr>
          <a:lstStyle/>
          <a:p>
            <a:pPr algn="ctr">
              <a:buFontTx/>
            </a:pPr>
            <a:r>
              <a:rPr lang="en-US" altLang="zh-CN" sz="1800">
                <a:latin typeface="Cambria" panose="02040503050406030204" pitchFamily="18" charset="0"/>
              </a:rPr>
              <a:t>a b c d 1 2 3 4 5 6</a:t>
            </a:r>
            <a:endParaRPr lang="en-US" altLang="zh-CN" sz="1800">
              <a:latin typeface="Cambria" panose="02040503050406030204" pitchFamily="18" charset="0"/>
            </a:endParaRPr>
          </a:p>
        </p:txBody>
      </p:sp>
      <p:sp>
        <p:nvSpPr>
          <p:cNvPr id="344071" name="左箭头 344070"/>
          <p:cNvSpPr/>
          <p:nvPr/>
        </p:nvSpPr>
        <p:spPr>
          <a:xfrm>
            <a:off x="2770188" y="549275"/>
            <a:ext cx="576262" cy="288925"/>
          </a:xfrm>
          <a:prstGeom prst="leftArrow">
            <a:avLst>
              <a:gd name="adj1" fmla="val 50000"/>
              <a:gd name="adj2" fmla="val 49862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4072" name="文本框 344071"/>
          <p:cNvSpPr txBox="1"/>
          <p:nvPr/>
        </p:nvSpPr>
        <p:spPr>
          <a:xfrm>
            <a:off x="217805" y="1319530"/>
            <a:ext cx="8458200" cy="1783715"/>
          </a:xfrm>
          <a:prstGeom prst="rect">
            <a:avLst/>
          </a:prstGeom>
          <a:noFill/>
          <a:ln w="19050">
            <a:noFill/>
          </a:ln>
        </p:spPr>
        <p:txBody>
          <a:bodyPr wrap="square" lIns="92075" tIns="46038" rIns="92075" bIns="46038">
            <a:sp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zh-CN" altLang="en-US" sz="2000">
                <a:sym typeface="+mn-ea"/>
              </a:rPr>
              <a:t>        if (ierr &lt;= ERRNUM) { //输入出错次数低于最大允许次数</a:t>
            </a:r>
            <a:endParaRPr lang="zh-CN" altLang="en-US" sz="200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>
                <a:sym typeface="+mn-ea"/>
              </a:rPr>
              <a:t>            cin.clear();     //清除错误标记</a:t>
            </a:r>
            <a:endParaRPr lang="zh-CN" altLang="en-US" sz="200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>
                <a:sym typeface="+mn-ea"/>
              </a:rPr>
              <a:t>            cin.sync();      //清空缓冲区</a:t>
            </a:r>
            <a:endParaRPr lang="zh-CN" altLang="en-US" sz="200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>
                <a:sym typeface="+mn-ea"/>
              </a:rPr>
              <a:t>            cout &lt;&lt; "输入出错 " &lt;&lt; ierr &lt;&lt; " 次。请重新输入数据项数: ";</a:t>
            </a:r>
            <a:endParaRPr lang="zh-CN" altLang="en-US" sz="2000"/>
          </a:p>
          <a:p>
            <a:pPr marL="0" indent="0">
              <a:lnSpc>
                <a:spcPct val="70000"/>
              </a:lnSpc>
              <a:buNone/>
            </a:pPr>
            <a:r>
              <a:rPr lang="zh-CN" altLang="en-US" sz="2000">
                <a:sym typeface="+mn-ea"/>
              </a:rPr>
              <a:t>        }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4930" name="标题 12492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目</a:t>
            </a:r>
            <a:r>
              <a:rPr lang="en-US" altLang="zh-CN" dirty="0"/>
              <a:t>  </a:t>
            </a:r>
            <a:r>
              <a:rPr lang="zh-CN" altLang="en-US" dirty="0"/>
              <a:t>录</a:t>
            </a:r>
            <a:endParaRPr lang="zh-CN" altLang="en-US" dirty="0"/>
          </a:p>
        </p:txBody>
      </p:sp>
      <p:sp>
        <p:nvSpPr>
          <p:cNvPr id="124931" name="文本占位符 1249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>
                <a:solidFill>
                  <a:schemeClr val="tx2"/>
                </a:solidFill>
              </a:rPr>
              <a:t>4.1  </a:t>
            </a:r>
            <a:r>
              <a:rPr lang="zh-CN" altLang="en-US" sz="3200" dirty="0">
                <a:solidFill>
                  <a:schemeClr val="tx2"/>
                </a:solidFill>
              </a:rPr>
              <a:t>循环程序设计</a:t>
            </a:r>
            <a:endParaRPr lang="zh-CN" altLang="en-US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/>
              <a:t>4.2  </a:t>
            </a:r>
            <a:r>
              <a:rPr lang="zh-CN" altLang="en-US" sz="3200" dirty="0"/>
              <a:t>常用标准库函数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4.3  </a:t>
            </a:r>
            <a:r>
              <a:rPr lang="zh-CN" altLang="en-US" sz="3200" dirty="0"/>
              <a:t>交互式程序设计中的输入处理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4.4  </a:t>
            </a:r>
            <a:r>
              <a:rPr lang="zh-CN" altLang="en-US" sz="3200" dirty="0"/>
              <a:t>程序设计实例</a:t>
            </a:r>
            <a:endParaRPr lang="zh-CN" altLang="en-US" sz="3200" dirty="0"/>
          </a:p>
          <a:p>
            <a:pPr>
              <a:buNone/>
            </a:pPr>
            <a:r>
              <a:rPr lang="en-US" altLang="zh-CN" sz="3200"/>
              <a:t>4.5  </a:t>
            </a:r>
            <a:r>
              <a:rPr lang="zh-CN" altLang="en-US" sz="3200" dirty="0"/>
              <a:t>程序动态除错方法（二）</a:t>
            </a:r>
            <a:endParaRPr lang="en-US" altLang="zh-CN" sz="3200"/>
          </a:p>
        </p:txBody>
      </p:sp>
    </p:spTree>
  </p:cSld>
  <p:clrMapOvr>
    <a:masterClrMapping/>
  </p:clrMapOvr>
  <p:transition spd="med">
    <p:random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5090" name="标题 3450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4.3.4 </a:t>
            </a:r>
            <a:r>
              <a:rPr lang="zh-CN" altLang="en-US" dirty="0"/>
              <a:t>字符串流与文件流输入输出</a:t>
            </a:r>
            <a:endParaRPr lang="zh-CN" altLang="en-US" dirty="0"/>
          </a:p>
        </p:txBody>
      </p:sp>
      <p:sp>
        <p:nvSpPr>
          <p:cNvPr id="345091" name="文本占位符 3450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如果多次运行程序，可能需要</a:t>
            </a:r>
            <a:r>
              <a:rPr lang="zh-CN" altLang="en-US" b="1" dirty="0">
                <a:solidFill>
                  <a:schemeClr val="accent2"/>
                </a:solidFill>
              </a:rPr>
              <a:t>多次重复输入数据</a:t>
            </a:r>
            <a:r>
              <a:rPr lang="zh-CN" altLang="en-US" dirty="0"/>
              <a:t>。能否只输入一次数据，以后重复使用数据呢？</a:t>
            </a:r>
            <a:endParaRPr lang="zh-CN" altLang="en-US" dirty="0"/>
          </a:p>
          <a:p>
            <a:r>
              <a:rPr lang="zh-CN" altLang="en-US" dirty="0"/>
              <a:t>在程序中可以用流式方法输入，来源并非限定为只能用标准键盘，而是可以用其它来源。</a:t>
            </a:r>
            <a:endParaRPr lang="zh-CN" altLang="en-US" dirty="0"/>
          </a:p>
          <a:p>
            <a:r>
              <a:rPr lang="en-US" altLang="zh-CN"/>
              <a:t>C++ </a:t>
            </a:r>
            <a:r>
              <a:rPr lang="zh-CN" altLang="en-US" dirty="0"/>
              <a:t>中提供了更为简单的办法：用</a:t>
            </a:r>
            <a:r>
              <a:rPr lang="zh-CN" altLang="en-US" dirty="0">
                <a:solidFill>
                  <a:schemeClr val="hlink"/>
                </a:solidFill>
              </a:rPr>
              <a:t>字符串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hlink"/>
                </a:solidFill>
              </a:rPr>
              <a:t>文件</a:t>
            </a:r>
            <a:r>
              <a:rPr lang="zh-CN" altLang="en-US" dirty="0"/>
              <a:t>进行输入输出。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7138" name="文本占位符 347137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80151" cy="5976937"/>
          </a:xfrm>
        </p:spPr>
        <p:txBody>
          <a:bodyPr/>
          <a:lstStyle/>
          <a:p>
            <a:r>
              <a:rPr sz="2400" dirty="0">
                <a:solidFill>
                  <a:schemeClr val="accent2"/>
                </a:solidFill>
              </a:rPr>
              <a:t>字符串也可以用作输入输出的对象</a:t>
            </a:r>
            <a:r>
              <a:rPr sz="2400" dirty="0"/>
              <a:t>，C++ 标准库提供了与字符串输入输出有关的功能</a:t>
            </a:r>
            <a:r>
              <a:rPr lang="zh-CN" sz="2400" dirty="0"/>
              <a:t>。</a:t>
            </a:r>
            <a:endParaRPr lang="zh-CN" sz="2400" dirty="0"/>
          </a:p>
          <a:p>
            <a:r>
              <a:rPr lang="zh-CN" altLang="en-US" sz="2400" dirty="0"/>
              <a:t>程序中需要包含头文件 </a:t>
            </a:r>
            <a:r>
              <a:rPr lang="en-US" altLang="zh-CN" sz="2400" dirty="0" err="1"/>
              <a:t>sstream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accent2"/>
                </a:solidFill>
              </a:rPr>
              <a:t>#include &lt;sstream&gt;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r>
              <a:rPr sz="2400" dirty="0">
                <a:sym typeface="+mn-ea"/>
              </a:rPr>
              <a:t>利用</a:t>
            </a:r>
            <a:r>
              <a:rPr lang="en-US" sz="2400" dirty="0">
                <a:sym typeface="+mn-ea"/>
              </a:rPr>
              <a:t> </a:t>
            </a:r>
            <a:r>
              <a:rPr sz="2400" dirty="0">
                <a:solidFill>
                  <a:schemeClr val="tx2"/>
                </a:solidFill>
                <a:sym typeface="+mn-ea"/>
              </a:rPr>
              <a:t>i</a:t>
            </a:r>
            <a:r>
              <a:rPr sz="2400" dirty="0">
                <a:solidFill>
                  <a:schemeClr val="accent2"/>
                </a:solidFill>
                <a:sym typeface="+mn-ea"/>
              </a:rPr>
              <a:t>stringstream</a:t>
            </a:r>
            <a:r>
              <a:rPr lang="en-US" sz="2400" dirty="0">
                <a:solidFill>
                  <a:schemeClr val="accent2"/>
                </a:solidFill>
                <a:sym typeface="+mn-ea"/>
              </a:rPr>
              <a:t> </a:t>
            </a:r>
            <a:r>
              <a:rPr sz="2400" dirty="0">
                <a:solidFill>
                  <a:schemeClr val="tx2"/>
                </a:solidFill>
                <a:sym typeface="+mn-ea"/>
              </a:rPr>
              <a:t>类</a:t>
            </a:r>
            <a:r>
              <a:rPr sz="2400" dirty="0">
                <a:sym typeface="+mn-ea"/>
              </a:rPr>
              <a:t>的对象可以把字符串转化为输入流。</a:t>
            </a:r>
            <a:r>
              <a:rPr lang="zh-CN" sz="2400" dirty="0">
                <a:sym typeface="+mn-ea"/>
              </a:rPr>
              <a:t>例如</a:t>
            </a:r>
            <a:r>
              <a:rPr lang="zh-CN" altLang="en-US" sz="2400" dirty="0"/>
              <a:t>定义一个</a:t>
            </a:r>
            <a:r>
              <a:rPr lang="zh-CN" altLang="en-US" sz="2400" dirty="0">
                <a:solidFill>
                  <a:schemeClr val="accent2"/>
                </a:solidFill>
              </a:rPr>
              <a:t>字符串输入流</a:t>
            </a:r>
            <a:r>
              <a:rPr lang="zh-CN" altLang="en-US" sz="2400" dirty="0"/>
              <a:t>变量并用字符串对其初始化： 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	</a:t>
            </a:r>
            <a:r>
              <a:rPr lang="zh-CN" altLang="en-US" sz="2400" dirty="0">
                <a:solidFill>
                  <a:schemeClr val="accent2"/>
                </a:solidFill>
              </a:rPr>
              <a:t>istringstream </a:t>
            </a:r>
            <a:r>
              <a:rPr lang="zh-CN" altLang="en-US" sz="2400" dirty="0">
                <a:solidFill>
                  <a:schemeClr val="tx2"/>
                </a:solidFill>
              </a:rPr>
              <a:t>inss</a:t>
            </a:r>
            <a:r>
              <a:rPr lang="zh-CN" altLang="en-US" sz="2400" dirty="0">
                <a:solidFill>
                  <a:schemeClr val="accent2"/>
                </a:solidFill>
              </a:rPr>
              <a:t>(</a:t>
            </a:r>
            <a:r>
              <a:rPr lang="zh-CN" altLang="en-US" sz="2400" u="sng" dirty="0">
                <a:solidFill>
                  <a:schemeClr val="tx2"/>
                </a:solidFill>
              </a:rPr>
              <a:t>"36  25  12  42  64  55"</a:t>
            </a:r>
            <a:r>
              <a:rPr lang="zh-CN" altLang="en-US" sz="2400" dirty="0">
                <a:solidFill>
                  <a:schemeClr val="accent2"/>
                </a:solidFill>
              </a:rPr>
              <a:t>);</a:t>
            </a:r>
            <a:r>
              <a:rPr lang="zh-CN" altLang="en-US" sz="2400" dirty="0"/>
              <a:t> 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			字符串输入流变量       字符串</a:t>
            </a:r>
            <a:endParaRPr lang="zh-CN" altLang="en-US" sz="2400" dirty="0"/>
          </a:p>
          <a:p>
            <a:r>
              <a:rPr lang="en-US" altLang="zh-CN" sz="2400" dirty="0" err="1"/>
              <a:t>也可先定义一个字符数组并存入一个字符串（见第6章），再将其绑定到字符串输入流</a:t>
            </a:r>
            <a:r>
              <a:rPr lang="zh-CN" altLang="en-US" sz="2400" dirty="0" err="1"/>
              <a:t>（略）</a:t>
            </a:r>
            <a:endParaRPr lang="en-US" altLang="zh-CN" sz="2400" dirty="0" err="1"/>
          </a:p>
          <a:p>
            <a:r>
              <a:rPr lang="zh-CN" altLang="en-US" sz="2400" dirty="0" err="1"/>
              <a:t>对于字符串</a:t>
            </a:r>
            <a:r>
              <a:rPr lang="zh-CN" altLang="en-US" sz="2400" dirty="0"/>
              <a:t>输入流，可以类似于</a:t>
            </a:r>
            <a:r>
              <a:rPr lang="en-US" altLang="zh-CN" sz="2400" dirty="0" err="1"/>
              <a:t>cin</a:t>
            </a:r>
            <a:r>
              <a:rPr lang="zh-CN" altLang="en-US" sz="2400" dirty="0"/>
              <a:t>一样用提取运算符“</a:t>
            </a:r>
            <a:r>
              <a:rPr lang="en-US" altLang="zh-CN" sz="2400" dirty="0"/>
              <a:t>&gt;&gt;</a:t>
            </a:r>
            <a:r>
              <a:rPr lang="en-US" altLang="zh-CN" sz="2400" dirty="0">
                <a:latin typeface="+mn-ea"/>
              </a:rPr>
              <a:t>”</a:t>
            </a:r>
            <a:r>
              <a:rPr lang="zh-CN" altLang="en-US" sz="2400" dirty="0"/>
              <a:t>进行输入操作。例如：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accent2"/>
                </a:solidFill>
              </a:rPr>
              <a:t>inss &gt;&gt; n;</a:t>
            </a:r>
            <a:r>
              <a:rPr lang="en-US" altLang="zh-CN" sz="2400" dirty="0">
                <a:solidFill>
                  <a:schemeClr val="folHlink"/>
                </a:solidFill>
              </a:rPr>
              <a:t> </a:t>
            </a:r>
            <a:r>
              <a:rPr lang="en-US" altLang="zh-CN" sz="2400" dirty="0"/>
              <a:t> //</a:t>
            </a:r>
            <a:r>
              <a:rPr lang="zh-CN" altLang="en-US" sz="2400" dirty="0"/>
              <a:t>从</a:t>
            </a:r>
            <a:r>
              <a:rPr lang="en-US" altLang="zh-CN" sz="2400" dirty="0" err="1"/>
              <a:t>inss</a:t>
            </a:r>
            <a:r>
              <a:rPr lang="zh-CN" altLang="en-US" sz="2400" dirty="0"/>
              <a:t>中读取一个数据并赋给整型变量</a:t>
            </a:r>
            <a:r>
              <a:rPr lang="en-US" altLang="zh-CN" sz="2400" dirty="0"/>
              <a:t>n</a:t>
            </a:r>
            <a:endParaRPr lang="zh-CN" altLang="en-US" sz="2400" dirty="0"/>
          </a:p>
        </p:txBody>
      </p:sp>
      <p:sp>
        <p:nvSpPr>
          <p:cNvPr id="347139" name="直接连接符 347138"/>
          <p:cNvSpPr/>
          <p:nvPr/>
        </p:nvSpPr>
        <p:spPr>
          <a:xfrm flipH="1">
            <a:off x="3275965" y="3358515"/>
            <a:ext cx="288925" cy="1444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7140" name="直接连接符 347139"/>
          <p:cNvSpPr/>
          <p:nvPr/>
        </p:nvSpPr>
        <p:spPr>
          <a:xfrm>
            <a:off x="5004118" y="3358515"/>
            <a:ext cx="215900" cy="144463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162" name="文本占位符 348161"/>
          <p:cNvSpPr>
            <a:spLocks noGrp="1"/>
          </p:cNvSpPr>
          <p:nvPr>
            <p:ph type="body" idx="1"/>
          </p:nvPr>
        </p:nvSpPr>
        <p:spPr>
          <a:xfrm>
            <a:off x="468630" y="260350"/>
            <a:ext cx="8433435" cy="6121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4-12】</a:t>
            </a:r>
            <a:r>
              <a:rPr lang="zh-CN" altLang="en-US" sz="2000" dirty="0"/>
              <a:t>对于例</a:t>
            </a:r>
            <a:r>
              <a:rPr lang="en-US" altLang="zh-CN" sz="2000" dirty="0"/>
              <a:t>4-8</a:t>
            </a:r>
            <a:r>
              <a:rPr lang="zh-CN" altLang="en-US" sz="2000" dirty="0"/>
              <a:t>，在程序中</a:t>
            </a:r>
            <a:r>
              <a:rPr lang="zh-CN" altLang="en-US" sz="2000" dirty="0">
                <a:solidFill>
                  <a:schemeClr val="accent2"/>
                </a:solidFill>
              </a:rPr>
              <a:t>改用一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个 </a:t>
            </a:r>
            <a:r>
              <a:rPr lang="en-US" altLang="zh-CN" sz="2000" dirty="0" smtClean="0">
                <a:solidFill>
                  <a:schemeClr val="accent2"/>
                </a:solidFill>
              </a:rPr>
              <a:t>istringstream </a:t>
            </a:r>
            <a:r>
              <a:rPr lang="zh-CN" altLang="en-US" sz="2000" dirty="0" smtClean="0">
                <a:solidFill>
                  <a:schemeClr val="accent2"/>
                </a:solidFill>
              </a:rPr>
              <a:t>类的</a:t>
            </a:r>
            <a:r>
              <a:rPr lang="zh-CN" altLang="en-US" sz="2000" dirty="0">
                <a:solidFill>
                  <a:schemeClr val="accent2"/>
                </a:solidFill>
              </a:rPr>
              <a:t>变量存储一些示例数据用作输入源</a:t>
            </a:r>
            <a:r>
              <a:rPr lang="zh-CN" altLang="en-US" sz="2000" dirty="0"/>
              <a:t>，实现该例的功能：先读入数据总项数，然后依次读入数据，最后求出所有这些数据的总和并输出。</a:t>
            </a:r>
            <a:endParaRPr lang="zh-CN" altLang="en-US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#include &lt;iostream&gt;</a:t>
            </a:r>
            <a:endParaRPr lang="en-US" altLang="zh-CN" sz="20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#include &lt;sstream&gt;</a:t>
            </a:r>
            <a:endParaRPr lang="en-US" altLang="zh-CN" sz="2000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using namespace std;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int main() {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int i, n;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double x, sum;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</a:rPr>
              <a:t>istringstream inss(</a:t>
            </a:r>
            <a:r>
              <a:rPr lang="en-US" altLang="zh-CN" sz="2000" b="1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000" b="1" u="sng" dirty="0">
                <a:solidFill>
                  <a:schemeClr val="accent2"/>
                </a:solidFill>
                <a:sym typeface="+mn-ea"/>
              </a:rPr>
              <a:t>8 1.2 3.5 6.4 4.7 8.9 10.5 5.8 9.4</a:t>
            </a:r>
            <a:r>
              <a:rPr lang="en-US" altLang="zh-CN" sz="2000" b="1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000" b="1" dirty="0">
                <a:solidFill>
                  <a:schemeClr val="hlink"/>
                </a:solidFill>
              </a:rPr>
              <a:t>);  </a:t>
            </a:r>
            <a:endParaRPr lang="en-US" altLang="zh-CN" sz="2000" b="1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 dirty="0">
                <a:solidFill>
                  <a:schemeClr val="hlink"/>
                </a:solidFill>
              </a:rPr>
              <a:t>//</a:t>
            </a:r>
            <a:r>
              <a:rPr lang="zh-CN" altLang="en-US" sz="2000" b="1" dirty="0">
                <a:solidFill>
                  <a:schemeClr val="hlink"/>
                </a:solidFill>
              </a:rPr>
              <a:t>定义字符串输入流变量并绑定到字符串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示例数据</a:t>
            </a:r>
            <a:endParaRPr lang="en-US" altLang="zh-CN" sz="2000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</a:t>
            </a:r>
            <a:r>
              <a:rPr lang="en-US" altLang="zh-CN" sz="2000" b="1" dirty="0">
                <a:solidFill>
                  <a:schemeClr val="hlink"/>
                </a:solidFill>
              </a:rPr>
              <a:t>inss &gt;&gt;</a:t>
            </a:r>
            <a:r>
              <a:rPr lang="en-US" altLang="zh-CN" sz="2000" dirty="0">
                <a:solidFill>
                  <a:schemeClr val="folHlink"/>
                </a:solidFill>
              </a:rPr>
              <a:t> n;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cout &lt;&lt; "number of data items: " &lt;&lt; n &lt;&lt; endl;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for (i = 1, sum = 0; i &lt;= n; ++i) {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   </a:t>
            </a:r>
            <a:r>
              <a:rPr lang="en-US" altLang="zh-CN" sz="2000" dirty="0">
                <a:solidFill>
                  <a:schemeClr val="hlink"/>
                </a:solidFill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</a:rPr>
              <a:t>inss &gt;&gt;</a:t>
            </a:r>
            <a:r>
              <a:rPr lang="en-US" altLang="zh-CN" sz="2000" dirty="0">
                <a:solidFill>
                  <a:schemeClr val="folHlink"/>
                </a:solidFill>
              </a:rPr>
              <a:t> x;        cout &lt;&lt; i &lt;&lt;" : " &lt;&lt; x &lt;&lt; endl;        sum += x;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}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cout &lt;&lt; "Sum=  " &lt;&lt; sum &lt;&lt; endl;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    return 0;</a:t>
            </a:r>
            <a:endParaRPr lang="en-US" altLang="zh-CN" sz="20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folHlink"/>
                </a:solidFill>
              </a:rPr>
              <a:t>}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  <p:sp>
        <p:nvSpPr>
          <p:cNvPr id="348163" name="文本框 348162"/>
          <p:cNvSpPr txBox="1"/>
          <p:nvPr/>
        </p:nvSpPr>
        <p:spPr>
          <a:xfrm>
            <a:off x="2978468" y="2243138"/>
            <a:ext cx="4681537" cy="87312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根据后续语句的功能而设定初始值！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第一个数字为数据个数，后续为数据。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4" name="下箭头 3"/>
          <p:cNvSpPr/>
          <p:nvPr/>
        </p:nvSpPr>
        <p:spPr>
          <a:xfrm>
            <a:off x="3275965" y="3116580"/>
            <a:ext cx="575945" cy="215900"/>
          </a:xfrm>
          <a:prstGeom prst="down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#include &lt;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iostream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&gt;</a:t>
            </a:r>
            <a:endParaRPr lang="en-US" altLang="zh-CN" sz="2000" b="1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hlink"/>
                </a:solidFill>
                <a:sym typeface="+mn-ea"/>
              </a:rPr>
              <a:t>#include &lt;</a:t>
            </a:r>
            <a:r>
              <a:rPr lang="en-US" altLang="zh-CN" sz="2000" b="1" dirty="0" err="1">
                <a:solidFill>
                  <a:schemeClr val="hlink"/>
                </a:solidFill>
                <a:sym typeface="+mn-ea"/>
              </a:rPr>
              <a:t>sstream</a:t>
            </a:r>
            <a:r>
              <a:rPr lang="en-US" altLang="zh-CN" sz="2000" b="1">
                <a:solidFill>
                  <a:schemeClr val="hlink"/>
                </a:solidFill>
                <a:sym typeface="+mn-ea"/>
              </a:rPr>
              <a:t>&gt;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using namespace std;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int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main() {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int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i, n;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double x, sum;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2000" b="1" dirty="0" err="1">
                <a:solidFill>
                  <a:schemeClr val="hlink"/>
                </a:solidFill>
                <a:sym typeface="+mn-ea"/>
              </a:rPr>
              <a:t>istringstream</a:t>
            </a:r>
            <a:r>
              <a:rPr lang="en-US" altLang="zh-CN" sz="2000" b="1">
                <a:solidFill>
                  <a:schemeClr val="hlink"/>
                </a:solidFill>
                <a:sym typeface="+mn-ea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sym typeface="+mn-ea"/>
              </a:rPr>
              <a:t>inss(</a:t>
            </a:r>
            <a:r>
              <a:rPr lang="en-US" altLang="zh-CN" sz="2000" b="1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000" b="1" u="sng">
                <a:solidFill>
                  <a:schemeClr val="accent2"/>
                </a:solidFill>
                <a:sym typeface="+mn-ea"/>
              </a:rPr>
              <a:t>8 1.2 3.5 6.4 4.7 8.9 10.5 5.8 9.4</a:t>
            </a:r>
            <a:r>
              <a:rPr lang="en-US" altLang="zh-CN" sz="2000" b="1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000" b="1">
                <a:solidFill>
                  <a:schemeClr val="hlink"/>
                </a:solidFill>
                <a:sym typeface="+mn-ea"/>
              </a:rPr>
              <a:t>);  </a:t>
            </a:r>
            <a:endParaRPr lang="en-US" altLang="zh-CN" sz="2000" b="1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b="1">
                <a:solidFill>
                  <a:schemeClr val="hlink"/>
                </a:solidFill>
                <a:sym typeface="+mn-ea"/>
              </a:rPr>
              <a:t>//</a:t>
            </a:r>
            <a:r>
              <a:rPr lang="zh-CN" altLang="en-US" sz="2000" b="1">
                <a:solidFill>
                  <a:schemeClr val="hlink"/>
                </a:solidFill>
                <a:sym typeface="+mn-ea"/>
              </a:rPr>
              <a:t>定义字符串输入流变量并绑定到字符串</a:t>
            </a:r>
            <a:r>
              <a:rPr lang="zh-CN" altLang="en-US" sz="2000" b="1" dirty="0">
                <a:solidFill>
                  <a:schemeClr val="folHlink"/>
                </a:solidFill>
                <a:sym typeface="+mn-ea"/>
              </a:rPr>
              <a:t>示例数据</a:t>
            </a:r>
            <a:endParaRPr lang="en-US" altLang="zh-CN" sz="200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2000" b="1" dirty="0" err="1">
                <a:solidFill>
                  <a:schemeClr val="hlink"/>
                </a:solidFill>
                <a:sym typeface="+mn-ea"/>
              </a:rPr>
              <a:t>inss</a:t>
            </a:r>
            <a:r>
              <a:rPr lang="en-US" altLang="zh-CN" sz="2000" b="1">
                <a:solidFill>
                  <a:schemeClr val="hlink"/>
                </a:solidFill>
                <a:sym typeface="+mn-ea"/>
              </a:rPr>
              <a:t> &gt;&gt;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n;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&lt;&lt; "number of data items: " &lt;&lt; n &lt;&lt;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for (i = 1, sum = 0; i &lt;= n; ++i) {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   </a:t>
            </a:r>
            <a:r>
              <a:rPr lang="en-US" altLang="zh-CN" sz="2000">
                <a:solidFill>
                  <a:schemeClr val="hlink"/>
                </a:solidFill>
                <a:sym typeface="+mn-ea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sym typeface="+mn-ea"/>
              </a:rPr>
              <a:t>inss</a:t>
            </a:r>
            <a:r>
              <a:rPr lang="en-US" altLang="zh-CN" sz="2000" b="1">
                <a:solidFill>
                  <a:schemeClr val="hlink"/>
                </a:solidFill>
                <a:sym typeface="+mn-ea"/>
              </a:rPr>
              <a:t> &gt;&gt;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x;       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&lt;&lt; i &lt;&lt;" : " &lt;&lt; x &lt;&lt;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;        sum += x;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}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cout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 &lt;&lt; "Sum=  " &lt;&lt; sum &lt;&lt; </a:t>
            </a:r>
            <a:r>
              <a:rPr lang="en-US" altLang="zh-CN" sz="20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000">
                <a:solidFill>
                  <a:schemeClr val="folHlink"/>
                </a:solidFill>
                <a:sym typeface="+mn-ea"/>
              </a:rPr>
              <a:t>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    return 0;</a:t>
            </a:r>
            <a:endParaRPr lang="en-US" altLang="zh-CN" sz="20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>
                <a:solidFill>
                  <a:schemeClr val="folHlink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folHlin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3735" y="3971925"/>
            <a:ext cx="5803265" cy="255333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注意：计算机只能按顺序从前往后地依次读取数据！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有个别同学认为，字符串里的数据可以随便排列，计算机总是会聪明地先读取出数据总数，然后再依次逐个读取数据。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但是，计算机总是呆板地按照程序工作的！编程者必须仔细地排列好数据，并仔细地安排计算机依次读取数据。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2117725" y="4063365"/>
            <a:ext cx="1014095" cy="8572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2301240" y="4293235"/>
            <a:ext cx="902970" cy="68707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9186" name="标题 34918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二、使用流式文件进行输入输出</a:t>
            </a:r>
            <a:endParaRPr lang="zh-CN" altLang="en-US" dirty="0"/>
          </a:p>
        </p:txBody>
      </p:sp>
      <p:sp>
        <p:nvSpPr>
          <p:cNvPr id="349187" name="文本占位符 34918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把待输入的数据一次性写在一个字符串中，不再需要每次都重复输入数据，减轻了调试工作的麻烦。这是它的优点。但不足之处在于，数据被写在程序内部，只有编程者能修改数据，不懂得编程的用户就没法使用这个程序了。</a:t>
            </a:r>
            <a:endParaRPr lang="zh-CN" altLang="en-US" sz="2400" dirty="0"/>
          </a:p>
          <a:p>
            <a:r>
              <a:rPr lang="zh-CN" altLang="en-US" sz="2400" dirty="0"/>
              <a:t>考虑到这一点，“</a:t>
            </a:r>
            <a:r>
              <a:rPr lang="zh-CN" altLang="en-US" sz="2400" b="1" dirty="0">
                <a:solidFill>
                  <a:schemeClr val="hlink"/>
                </a:solidFill>
              </a:rPr>
              <a:t>数据与程序分离</a:t>
            </a:r>
            <a:r>
              <a:rPr lang="zh-CN" altLang="en-US" sz="2400" dirty="0"/>
              <a:t>”就变得很有必要了。为此，有必要</a:t>
            </a:r>
            <a:r>
              <a:rPr lang="zh-CN" altLang="en-US" sz="2400" dirty="0">
                <a:solidFill>
                  <a:schemeClr val="hlink"/>
                </a:solidFill>
              </a:rPr>
              <a:t>使用文件作为输入源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sz="2400" dirty="0"/>
          </a:p>
          <a:p>
            <a:pPr>
              <a:buNone/>
            </a:pPr>
            <a:r>
              <a:rPr lang="zh-CN" altLang="en-US" sz="2400" dirty="0">
                <a:ea typeface="楷体" panose="02010609060101010101" pitchFamily="49" charset="-122"/>
              </a:rPr>
              <a:t>（当然，编程者应当对计算机中的文件有基本的了解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r>
              <a:rPr lang="zh-CN" altLang="en-US" sz="2400" dirty="0">
                <a:ea typeface="楷体" panose="02010609060101010101" pitchFamily="49" charset="-122"/>
              </a:rPr>
              <a:t>）</a:t>
            </a:r>
            <a:endParaRPr lang="zh-CN" altLang="en-US" sz="2400" dirty="0">
              <a:ea typeface="楷体" panose="02010609060101010101" pitchFamily="49" charset="-122"/>
            </a:endParaRPr>
          </a:p>
          <a:p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>
              <a:buNone/>
            </a:pPr>
            <a:endParaRPr lang="zh-CN" altLang="en-US" sz="2400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476885"/>
            <a:ext cx="8207375" cy="1590040"/>
          </a:xfrm>
        </p:spPr>
        <p:txBody>
          <a:bodyPr/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计算机系统通常以树形结构的多级目录（文件夹）的形式管理所有文件。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文件的名称包含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主名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和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扩展名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两部分，用 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”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分隔。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通常用合适的扩展名说明文件类型。同一种文件使用相同的扩展名。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5605" y="2853055"/>
            <a:ext cx="4451985" cy="3046095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Windows 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系统的文件管理器默认隐藏文件的扩展名。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但是编程人员应该看到完整的文件名为好：打开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文件夹选项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，取消勾选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“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隐藏已知文件类型的扩展名</a:t>
            </a:r>
            <a:r>
              <a:rPr lang="en-US" altLang="zh-CN" sz="2400" dirty="0">
                <a:latin typeface="Times New Roman" panose="02020603050405020304" pitchFamily="18" charset="0"/>
                <a:sym typeface="+mn-ea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。</a:t>
            </a:r>
            <a:endParaRPr lang="zh-CN" altLang="en-US" sz="2400" dirty="0">
              <a:latin typeface="Times New Roman" panose="02020603050405020304" pitchFamily="18" charset="0"/>
              <a:sym typeface="+mn-ea"/>
            </a:endParaRPr>
          </a:p>
          <a:p>
            <a:endParaRPr lang="en-US" altLang="zh-CN" sz="2400" dirty="0" err="1">
              <a:solidFill>
                <a:schemeClr val="folHlink"/>
              </a:solidFill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5022"/>
          <a:stretch>
            <a:fillRect/>
          </a:stretch>
        </p:blipFill>
        <p:spPr>
          <a:xfrm>
            <a:off x="4716145" y="2668270"/>
            <a:ext cx="4267200" cy="31838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147945" y="5301615"/>
            <a:ext cx="2016760" cy="215900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1"/>
          </p:cNvCxnSpPr>
          <p:nvPr/>
        </p:nvCxnSpPr>
        <p:spPr>
          <a:xfrm>
            <a:off x="4179570" y="5006975"/>
            <a:ext cx="968375" cy="4025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0210" name="文本占位符 350209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626427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sz="2400" dirty="0"/>
              <a:t>在</a:t>
            </a:r>
            <a:r>
              <a:rPr lang="en-US" altLang="zh-CN" sz="2400" dirty="0"/>
              <a:t>C++</a:t>
            </a:r>
            <a:r>
              <a:rPr lang="zh-CN" altLang="en-US" sz="2400" dirty="0"/>
              <a:t>程序中，要使用计算机中的文件作为读取数据的来源或输出数据的目标，就需要</a:t>
            </a:r>
            <a:r>
              <a:rPr lang="zh-CN" altLang="en-US" sz="2400" dirty="0">
                <a:solidFill>
                  <a:schemeClr val="hlink"/>
                </a:solidFill>
              </a:rPr>
              <a:t>把相应的文件绑定为文件输入输出流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spcBef>
                <a:spcPct val="10000"/>
              </a:spcBef>
            </a:pPr>
            <a:r>
              <a:rPr lang="en-US" altLang="zh-CN" sz="2400" dirty="0"/>
              <a:t>C++</a:t>
            </a:r>
            <a:r>
              <a:rPr lang="zh-CN" altLang="en-US" sz="2400" dirty="0"/>
              <a:t>引入了相关的类型：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 err="1">
                <a:solidFill>
                  <a:schemeClr val="accent2"/>
                </a:solidFill>
              </a:rPr>
              <a:t>fstream</a:t>
            </a:r>
            <a:r>
              <a:rPr lang="zh-CN" altLang="en-US" sz="2400" dirty="0"/>
              <a:t>类</a:t>
            </a:r>
            <a:r>
              <a:rPr lang="en-US" altLang="zh-CN" sz="2400" dirty="0">
                <a:latin typeface="Cambria" panose="02040503050406030204" pitchFamily="18" charset="0"/>
              </a:rPr>
              <a:t>——</a:t>
            </a:r>
            <a:r>
              <a:rPr lang="zh-CN" altLang="en-US" sz="2400" dirty="0"/>
              <a:t>文件流输入；</a:t>
            </a:r>
            <a:r>
              <a:rPr lang="en-US" altLang="zh-CN" sz="2400" dirty="0" err="1">
                <a:solidFill>
                  <a:schemeClr val="tx2"/>
                </a:solidFill>
              </a:rPr>
              <a:t>o</a:t>
            </a:r>
            <a:r>
              <a:rPr lang="en-US" altLang="zh-CN" sz="2400" dirty="0" err="1">
                <a:solidFill>
                  <a:schemeClr val="accent2"/>
                </a:solidFill>
              </a:rPr>
              <a:t>fstream</a:t>
            </a:r>
            <a:r>
              <a:rPr lang="zh-CN" altLang="en-US" sz="2400" dirty="0"/>
              <a:t>类</a:t>
            </a:r>
            <a:r>
              <a:rPr lang="en-US" altLang="zh-CN" sz="2400" dirty="0">
                <a:latin typeface="Cambria" panose="02040503050406030204" pitchFamily="18" charset="0"/>
              </a:rPr>
              <a:t>——</a:t>
            </a:r>
            <a:r>
              <a:rPr lang="zh-CN" altLang="en-US" sz="2400" dirty="0"/>
              <a:t>文件流输出；</a:t>
            </a:r>
            <a:r>
              <a:rPr lang="en-US" altLang="zh-CN" sz="2400" dirty="0" err="1">
                <a:solidFill>
                  <a:schemeClr val="accent2"/>
                </a:solidFill>
              </a:rPr>
              <a:t>fstream</a:t>
            </a:r>
            <a:r>
              <a:rPr lang="zh-CN" altLang="en-US" sz="2400" dirty="0"/>
              <a:t>类</a:t>
            </a:r>
            <a:r>
              <a:rPr lang="en-US" altLang="zh-CN" sz="2400" dirty="0">
                <a:latin typeface="Cambria" panose="02040503050406030204" pitchFamily="18" charset="0"/>
              </a:rPr>
              <a:t>——</a:t>
            </a:r>
            <a:r>
              <a:rPr lang="zh-CN" altLang="en-US" sz="2400" dirty="0"/>
              <a:t>输入输出。</a:t>
            </a:r>
            <a:endParaRPr lang="zh-CN" altLang="en-US" sz="2400" dirty="0"/>
          </a:p>
          <a:p>
            <a:pPr>
              <a:spcBef>
                <a:spcPct val="10000"/>
              </a:spcBef>
            </a:pPr>
            <a:r>
              <a:rPr lang="zh-CN" altLang="en-US" sz="2400" dirty="0"/>
              <a:t>程序中必须包含头文件 </a:t>
            </a:r>
            <a:r>
              <a:rPr lang="en-US" altLang="zh-CN" sz="2400" dirty="0"/>
              <a:t>&lt;fstream&gt;</a:t>
            </a:r>
            <a:r>
              <a:rPr lang="zh-CN" altLang="en-US" sz="2400" dirty="0"/>
              <a:t>：</a:t>
            </a:r>
            <a:r>
              <a:rPr lang="en-US" altLang="zh-CN" sz="2400" dirty="0">
                <a:solidFill>
                  <a:schemeClr val="folHlink"/>
                </a:solidFill>
              </a:rPr>
              <a:t>#include &lt;fstream&gt;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/>
              <a:t>定义一个</a:t>
            </a:r>
            <a:r>
              <a:rPr lang="zh-CN" altLang="en-US" sz="2400" dirty="0">
                <a:solidFill>
                  <a:schemeClr val="hlink"/>
                </a:solidFill>
              </a:rPr>
              <a:t>文件输入流</a:t>
            </a:r>
            <a:r>
              <a:rPr lang="zh-CN" altLang="en-US" sz="2400" dirty="0"/>
              <a:t>的方法如下：</a:t>
            </a:r>
            <a:endParaRPr lang="zh-CN" altLang="en-US" sz="24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folHlink"/>
                </a:solidFill>
              </a:rPr>
              <a:t>ifstream infile;</a:t>
            </a:r>
            <a:r>
              <a:rPr lang="en-US" altLang="zh-CN" sz="2400" dirty="0"/>
              <a:t>	//infile</a:t>
            </a:r>
            <a:r>
              <a:rPr lang="zh-CN" altLang="en-US" sz="2400" dirty="0"/>
              <a:t>为文件输入流的名称</a:t>
            </a:r>
            <a:endParaRPr lang="zh-CN" altLang="en-US" sz="2400" dirty="0"/>
          </a:p>
          <a:p>
            <a:pPr>
              <a:spcBef>
                <a:spcPct val="10000"/>
              </a:spcBef>
            </a:pPr>
            <a:r>
              <a:rPr lang="zh-CN" altLang="en-US" sz="2400" dirty="0"/>
              <a:t>要想通过一个文件输入流对象打开一个</a:t>
            </a:r>
            <a:r>
              <a:rPr lang="zh-CN" altLang="en-US" sz="2400" dirty="0">
                <a:solidFill>
                  <a:schemeClr val="hlink"/>
                </a:solidFill>
              </a:rPr>
              <a:t>纯文本文件</a:t>
            </a:r>
            <a:r>
              <a:rPr lang="zh-CN" altLang="en-US" sz="2400" dirty="0"/>
              <a:t>，需要使用它的成员函</a:t>
            </a:r>
            <a:r>
              <a:rPr lang="zh-CN" altLang="en-US" sz="2400" dirty="0" smtClean="0"/>
              <a:t>数 </a:t>
            </a:r>
            <a:r>
              <a:rPr lang="en-US" altLang="zh-CN" sz="2400" dirty="0" smtClean="0">
                <a:solidFill>
                  <a:schemeClr val="tx2"/>
                </a:solidFill>
              </a:rPr>
              <a:t>open</a:t>
            </a:r>
            <a:r>
              <a:rPr lang="en-US" altLang="zh-CN" sz="2400" dirty="0"/>
              <a:t>()</a:t>
            </a:r>
            <a:r>
              <a:rPr lang="zh-CN" altLang="en-US" sz="2400" dirty="0"/>
              <a:t> ：</a:t>
            </a:r>
            <a:endParaRPr lang="zh-CN" altLang="en-US" sz="24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folHlink"/>
                </a:solidFill>
              </a:rPr>
              <a:t>infile.</a:t>
            </a:r>
            <a:r>
              <a:rPr lang="en-US" altLang="zh-CN" sz="2400" dirty="0">
                <a:solidFill>
                  <a:schemeClr val="tx2"/>
                </a:solidFill>
              </a:rPr>
              <a:t>open</a:t>
            </a:r>
            <a:r>
              <a:rPr lang="en-US" altLang="zh-CN" sz="2400" dirty="0">
                <a:solidFill>
                  <a:schemeClr val="folHlink"/>
                </a:solidFill>
              </a:rPr>
              <a:t>(“data.txt”) </a:t>
            </a:r>
            <a:r>
              <a:rPr lang="en-US" altLang="zh-CN" sz="2400" dirty="0"/>
              <a:t>   // “data.txt”</a:t>
            </a:r>
            <a:r>
              <a:rPr lang="zh-CN" altLang="en-US" sz="2400" dirty="0"/>
              <a:t>为纯文本文件</a:t>
            </a:r>
            <a:endParaRPr lang="en-US" altLang="zh-CN" sz="2400" dirty="0"/>
          </a:p>
          <a:p>
            <a:pPr>
              <a:spcBef>
                <a:spcPct val="10000"/>
              </a:spcBef>
            </a:pPr>
            <a:r>
              <a:rPr lang="zh-CN" altLang="en-US" sz="2400" dirty="0"/>
              <a:t>也可以直接定义文件输入流并同时绑定纯文本文件：</a:t>
            </a:r>
            <a:endParaRPr lang="zh-CN" altLang="en-US" sz="2400" dirty="0"/>
          </a:p>
          <a:p>
            <a:pPr>
              <a:spcBef>
                <a:spcPct val="10000"/>
              </a:spcBef>
              <a:buNone/>
            </a:pPr>
            <a:r>
              <a:rPr lang="en-US" altLang="zh-CN" sz="2400" dirty="0"/>
              <a:t>		</a:t>
            </a:r>
            <a:r>
              <a:rPr lang="en-US" altLang="zh-CN" sz="2400" dirty="0">
                <a:solidFill>
                  <a:schemeClr val="folHlink"/>
                </a:solidFill>
              </a:rPr>
              <a:t>ifstream infile("data.txt"); 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chemeClr val="tx1"/>
                </a:solidFill>
              </a:rPr>
              <a:t>然后就可以像使用 </a:t>
            </a:r>
            <a:r>
              <a:rPr lang="en-US" altLang="zh-CN" sz="2400" dirty="0">
                <a:solidFill>
                  <a:schemeClr val="tx1"/>
                </a:solidFill>
              </a:rPr>
              <a:t>cin </a:t>
            </a:r>
            <a:r>
              <a:rPr lang="zh-CN" altLang="en-US" sz="2400" dirty="0">
                <a:solidFill>
                  <a:schemeClr val="tx1"/>
                </a:solidFill>
              </a:rPr>
              <a:t>一样从文件输入流读取数据：</a:t>
            </a:r>
            <a:endParaRPr lang="zh-CN" altLang="en-US" sz="2400" dirty="0">
              <a:solidFill>
                <a:schemeClr val="tx1"/>
              </a:solidFill>
            </a:endParaRPr>
          </a:p>
          <a:p>
            <a:pPr algn="l">
              <a:spcBef>
                <a:spcPct val="1000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		infile &gt;&gt; n;     infile &gt;&gt; x;</a:t>
            </a:r>
            <a:endParaRPr lang="en-US" altLang="zh-CN" sz="2400" dirty="0" err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1234" name="文本占位符 351233"/>
          <p:cNvSpPr>
            <a:spLocks noGrp="1"/>
          </p:cNvSpPr>
          <p:nvPr>
            <p:ph type="body" idx="1"/>
          </p:nvPr>
        </p:nvSpPr>
        <p:spPr>
          <a:xfrm>
            <a:off x="468313" y="692150"/>
            <a:ext cx="8207375" cy="5689600"/>
          </a:xfrm>
        </p:spPr>
        <p:txBody>
          <a:bodyPr/>
          <a:lstStyle/>
          <a:p>
            <a:r>
              <a:rPr lang="zh-CN" altLang="en-US" sz="2400" dirty="0"/>
              <a:t>类似的，定义一个</a:t>
            </a:r>
            <a:r>
              <a:rPr lang="zh-CN" altLang="en-US" sz="2400" dirty="0">
                <a:solidFill>
                  <a:schemeClr val="hlink"/>
                </a:solidFill>
              </a:rPr>
              <a:t>文件输出流</a:t>
            </a:r>
            <a:r>
              <a:rPr lang="zh-CN" altLang="en-US" sz="2400" dirty="0"/>
              <a:t>、并绑定</a:t>
            </a:r>
            <a:r>
              <a:rPr lang="zh-CN" altLang="en-US" sz="2400" u="sng" dirty="0"/>
              <a:t>纯文本文件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ofstream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hlink"/>
                </a:solidFill>
              </a:rPr>
              <a:t>outfile</a:t>
            </a:r>
            <a:r>
              <a:rPr lang="en-US" altLang="zh-CN" sz="2400" dirty="0" err="1">
                <a:solidFill>
                  <a:schemeClr val="folHlink"/>
                </a:solidFill>
              </a:rPr>
              <a:t>("</a:t>
            </a:r>
            <a:r>
              <a:rPr lang="en-US" altLang="zh-CN" sz="2400" dirty="0" err="1">
                <a:solidFill>
                  <a:schemeClr val="hlink"/>
                </a:solidFill>
              </a:rPr>
              <a:t>output.txt</a:t>
            </a:r>
            <a:r>
              <a:rPr lang="en-US" altLang="zh-CN" sz="2400">
                <a:solidFill>
                  <a:schemeClr val="folHlink"/>
                </a:solidFill>
              </a:rPr>
              <a:t>");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zh-CN" altLang="en-US" sz="2400" dirty="0"/>
              <a:t>			文件输出流	可供输出数据的文件</a:t>
            </a:r>
            <a:endParaRPr lang="zh-CN" altLang="en-US" sz="2400" dirty="0"/>
          </a:p>
          <a:p>
            <a:r>
              <a:rPr lang="zh-CN" altLang="en-US" sz="2400" dirty="0"/>
              <a:t>然后就可以把 </a:t>
            </a:r>
            <a:r>
              <a:rPr lang="en-US" altLang="zh-CN" sz="2400" dirty="0" err="1"/>
              <a:t>outfile </a:t>
            </a:r>
            <a:r>
              <a:rPr lang="zh-CN" altLang="en-US" sz="2400" dirty="0"/>
              <a:t>类似于 </a:t>
            </a:r>
            <a:r>
              <a:rPr lang="en-US" altLang="zh-CN" sz="2400" dirty="0" err="1"/>
              <a:t>cout </a:t>
            </a:r>
            <a:r>
              <a:rPr lang="zh-CN" altLang="en-US" sz="2400" dirty="0"/>
              <a:t>一样使用插入运算符 </a:t>
            </a:r>
            <a:r>
              <a:rPr lang="en-US" altLang="zh-CN" sz="2400" dirty="0"/>
              <a:t>“</a:t>
            </a:r>
            <a:r>
              <a:rPr lang="en-US" altLang="zh-CN" sz="2400"/>
              <a:t>&lt;&lt;” </a:t>
            </a:r>
            <a:r>
              <a:rPr lang="zh-CN" altLang="en-US" sz="2400" dirty="0"/>
              <a:t>进行输出操作。例如：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outfile</a:t>
            </a:r>
            <a:r>
              <a:rPr lang="en-US" altLang="zh-CN" sz="2400">
                <a:solidFill>
                  <a:schemeClr val="folHlink"/>
                </a:solidFill>
              </a:rPr>
              <a:t> &lt;&lt; n;</a:t>
            </a:r>
            <a:r>
              <a:rPr lang="en-US" altLang="zh-CN" sz="2400"/>
              <a:t>	//</a:t>
            </a:r>
            <a:r>
              <a:rPr lang="zh-CN" altLang="en-US" sz="2400" dirty="0"/>
              <a:t>把整型变量</a:t>
            </a:r>
            <a:r>
              <a:rPr lang="en-US" altLang="zh-CN" sz="2400"/>
              <a:t>n</a:t>
            </a:r>
            <a:r>
              <a:rPr lang="zh-CN" altLang="en-US" sz="2400" dirty="0"/>
              <a:t>的值输出到</a:t>
            </a:r>
            <a:r>
              <a:rPr lang="en-US" altLang="zh-CN" sz="2400" dirty="0" err="1"/>
              <a:t>outfile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打开的文件使用完成后一定要关闭，</a:t>
            </a:r>
            <a:r>
              <a:rPr lang="en-US" altLang="zh-CN" sz="2400" dirty="0" err="1"/>
              <a:t>fstream</a:t>
            </a:r>
            <a:r>
              <a:rPr lang="zh-CN" altLang="en-US" sz="2400" dirty="0"/>
              <a:t>提供了成员函数</a:t>
            </a:r>
            <a:r>
              <a:rPr lang="en-US" altLang="zh-CN" sz="2400"/>
              <a:t>close()</a:t>
            </a:r>
            <a:r>
              <a:rPr lang="zh-CN" altLang="en-US" sz="2400" dirty="0"/>
              <a:t>来完成此操作：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infile.close</a:t>
            </a:r>
            <a:r>
              <a:rPr lang="en-US" altLang="zh-CN" sz="2400">
                <a:solidFill>
                  <a:schemeClr val="folHlink"/>
                </a:solidFill>
              </a:rPr>
              <a:t>(); 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outfile.close</a:t>
            </a:r>
            <a:r>
              <a:rPr lang="en-US" altLang="zh-CN" sz="2400">
                <a:solidFill>
                  <a:schemeClr val="folHlink"/>
                </a:solidFill>
              </a:rPr>
              <a:t>();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51235" name="文本框 351234"/>
          <p:cNvSpPr txBox="1"/>
          <p:nvPr/>
        </p:nvSpPr>
        <p:spPr>
          <a:xfrm>
            <a:off x="5724525" y="188913"/>
            <a:ext cx="3097213" cy="396875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只含人类可读字符的文件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51236" name="直接连接符 351235"/>
          <p:cNvSpPr/>
          <p:nvPr/>
        </p:nvSpPr>
        <p:spPr>
          <a:xfrm flipV="1">
            <a:off x="6804025" y="620713"/>
            <a:ext cx="73025" cy="144462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2258" name="文本占位符 352257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07375" cy="63373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4-13】</a:t>
            </a:r>
            <a:r>
              <a:rPr lang="zh-CN" altLang="en-US" sz="2400" dirty="0"/>
              <a:t>对于例</a:t>
            </a:r>
            <a:r>
              <a:rPr lang="en-US" altLang="zh-CN" sz="2400" dirty="0"/>
              <a:t>4-10</a:t>
            </a:r>
            <a:r>
              <a:rPr lang="zh-CN" altLang="en-US" sz="2400" dirty="0"/>
              <a:t>，在程序中</a:t>
            </a:r>
            <a:r>
              <a:rPr lang="zh-CN" altLang="en-US" sz="2400" dirty="0">
                <a:solidFill>
                  <a:schemeClr val="accent2"/>
                </a:solidFill>
              </a:rPr>
              <a:t>改用一个文本文件存储一些示例数据用作输入源</a:t>
            </a:r>
            <a:r>
              <a:rPr lang="zh-CN" altLang="en-US" sz="2400" dirty="0"/>
              <a:t>，实现该例的功能：读入一系列</a:t>
            </a:r>
            <a:r>
              <a:rPr lang="en-US" altLang="zh-CN" sz="2400" dirty="0"/>
              <a:t>double </a:t>
            </a:r>
            <a:r>
              <a:rPr lang="zh-CN" altLang="en-US" sz="2400" dirty="0"/>
              <a:t>类型的数据（总项数事先未知），对数据项数计数，并求出所有数据的累加和。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#include &lt;iostream&gt;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#include &lt;fstream&gt;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using namespace std;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int main() {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int n = 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double x, sum=0;</a:t>
            </a:r>
            <a:endParaRPr lang="en-US" altLang="zh-CN" sz="24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ifstream infile("</a:t>
            </a:r>
            <a:r>
              <a:rPr lang="en-US" altLang="zh-CN" sz="2400" b="1" u="sng" dirty="0">
                <a:solidFill>
                  <a:schemeClr val="hlink"/>
                </a:solidFill>
              </a:rPr>
              <a:t>data.txt</a:t>
            </a:r>
            <a:r>
              <a:rPr lang="en-US" altLang="zh-CN" sz="2400" b="1" dirty="0">
                <a:solidFill>
                  <a:schemeClr val="hlink"/>
                </a:solidFill>
              </a:rPr>
              <a:t>"); 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if (</a:t>
            </a:r>
            <a:r>
              <a:rPr lang="en-US" altLang="zh-CN" sz="2400" b="1" dirty="0">
                <a:solidFill>
                  <a:schemeClr val="hlink"/>
                </a:solidFill>
              </a:rPr>
              <a:t>!infile</a:t>
            </a:r>
            <a:r>
              <a:rPr lang="en-US" altLang="zh-CN" sz="2400" b="1" dirty="0">
                <a:solidFill>
                  <a:schemeClr val="folHlink"/>
                </a:solidFill>
              </a:rPr>
              <a:t>) {</a:t>
            </a:r>
            <a:r>
              <a:rPr lang="en-US" altLang="zh-CN" sz="2400" dirty="0">
                <a:solidFill>
                  <a:schemeClr val="folHlink"/>
                </a:solidFill>
              </a:rPr>
              <a:t>  //</a:t>
            </a:r>
            <a:r>
              <a:rPr lang="zh-CN" altLang="en-US" sz="2400" dirty="0">
                <a:solidFill>
                  <a:schemeClr val="folHlink"/>
                </a:solidFill>
              </a:rPr>
              <a:t>如果输入文件流创建出错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</a:t>
            </a:r>
            <a:r>
              <a:rPr lang="en-US" altLang="zh-CN" sz="2400" b="1" dirty="0">
                <a:solidFill>
                  <a:schemeClr val="hlink"/>
                </a:solidFill>
              </a:rPr>
              <a:t>cout &lt;&lt; "ERROR: can't open input file." &lt;&lt; endl;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exit(1);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}</a:t>
            </a:r>
            <a:endParaRPr lang="en-US" altLang="zh-CN" sz="2400" b="1" dirty="0">
              <a:solidFill>
                <a:schemeClr val="folHlin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56710" y="2853055"/>
            <a:ext cx="4784090" cy="147637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 err="1">
                <a:solidFill>
                  <a:schemeClr val="folHlink"/>
                </a:solidFill>
                <a:sym typeface="+mn-ea"/>
              </a:rPr>
              <a:t>事先要编辑这个文件，在里面写一些数据，并保存到本程序所在的同一文件夹中。</a:t>
            </a:r>
            <a:endParaRPr lang="zh-CN" altLang="en-US" sz="2000" dirty="0" err="1">
              <a:solidFill>
                <a:schemeClr val="folHlink"/>
              </a:solidFill>
              <a:sym typeface="+mn-ea"/>
            </a:endParaRPr>
          </a:p>
          <a:p>
            <a:r>
              <a:rPr lang="zh-CN" altLang="en-US" sz="2000" dirty="0" err="1">
                <a:solidFill>
                  <a:schemeClr val="folHlink"/>
                </a:solidFill>
                <a:sym typeface="+mn-ea"/>
              </a:rPr>
              <a:t>如果没有这个文件，或者这个文件未保存在本程序所在的同一文件夹中，都会出错。</a:t>
            </a:r>
            <a:endParaRPr lang="zh-CN" altLang="en-US" sz="2000" dirty="0" err="1">
              <a:solidFill>
                <a:schemeClr val="folHlink"/>
              </a:solidFill>
              <a:sym typeface="+mn-ea"/>
            </a:endParaRPr>
          </a:p>
        </p:txBody>
      </p:sp>
      <p:cxnSp>
        <p:nvCxnSpPr>
          <p:cNvPr id="4" name="直接箭头连接符 3"/>
          <p:cNvCxnSpPr>
            <a:stCxn id="3" idx="1"/>
          </p:cNvCxnSpPr>
          <p:nvPr/>
        </p:nvCxnSpPr>
        <p:spPr>
          <a:xfrm flipH="1">
            <a:off x="3437255" y="3591560"/>
            <a:ext cx="719455" cy="113347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3282" name="文本占位符 353281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6453187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</a:t>
            </a:r>
            <a:r>
              <a:rPr lang="en-US" altLang="zh-CN" sz="2400" dirty="0">
                <a:solidFill>
                  <a:schemeClr val="folHlink"/>
                </a:solidFill>
              </a:rPr>
              <a:t>cout &lt;&lt; "read data from input file:" &lt;&lt; 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while( </a:t>
            </a:r>
            <a:r>
              <a:rPr lang="en-US" altLang="zh-CN" sz="2400" dirty="0">
                <a:solidFill>
                  <a:schemeClr val="hlink"/>
                </a:solidFill>
              </a:rPr>
              <a:t>(</a:t>
            </a:r>
            <a:r>
              <a:rPr lang="en-US" altLang="zh-CN" sz="2400" b="1" dirty="0">
                <a:solidFill>
                  <a:schemeClr val="hlink"/>
                </a:solidFill>
              </a:rPr>
              <a:t>infile &gt;&gt; x</a:t>
            </a:r>
            <a:r>
              <a:rPr lang="en-US" altLang="zh-CN" sz="2400" dirty="0">
                <a:solidFill>
                  <a:schemeClr val="folHlink"/>
                </a:solidFill>
              </a:rPr>
              <a:t>)  ) {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    n++;	        sum += x;        cout &lt;&lt; x &lt;&lt;endl;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}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infile.close();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ofstream outfile("</a:t>
            </a:r>
            <a:r>
              <a:rPr lang="en-US" altLang="zh-CN" sz="2400" b="1" u="sng" dirty="0">
                <a:solidFill>
                  <a:schemeClr val="hlink"/>
                </a:solidFill>
              </a:rPr>
              <a:t>output.txt</a:t>
            </a:r>
            <a:r>
              <a:rPr lang="en-US" altLang="zh-CN" sz="2400" b="1" dirty="0">
                <a:solidFill>
                  <a:schemeClr val="hlink"/>
                </a:solidFill>
              </a:rPr>
              <a:t>");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if (</a:t>
            </a:r>
            <a:r>
              <a:rPr lang="en-US" altLang="zh-CN" sz="2400" b="1" dirty="0">
                <a:solidFill>
                  <a:schemeClr val="hlink"/>
                </a:solidFill>
              </a:rPr>
              <a:t>!outfile</a:t>
            </a:r>
            <a:r>
              <a:rPr lang="en-US" altLang="zh-CN" sz="2400" b="1" dirty="0">
                <a:solidFill>
                  <a:schemeClr val="folHlink"/>
                </a:solidFill>
              </a:rPr>
              <a:t>) {</a:t>
            </a:r>
            <a:r>
              <a:rPr lang="en-US" altLang="zh-CN" sz="2400" dirty="0">
                <a:solidFill>
                  <a:schemeClr val="folHlink"/>
                </a:solidFill>
              </a:rPr>
              <a:t>  //</a:t>
            </a:r>
            <a:r>
              <a:rPr lang="zh-CN" altLang="en-US" sz="2400" dirty="0">
                <a:solidFill>
                  <a:schemeClr val="folHlink"/>
                </a:solidFill>
              </a:rPr>
              <a:t>如果输出文件流创建出错</a:t>
            </a:r>
            <a:endParaRPr lang="zh-CN" altLang="en-US" sz="2400" b="1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hlink"/>
                </a:solidFill>
              </a:rPr>
              <a:t>        </a:t>
            </a:r>
            <a:r>
              <a:rPr lang="en-US" altLang="zh-CN" sz="2400" b="1" dirty="0">
                <a:solidFill>
                  <a:schemeClr val="hlink"/>
                </a:solidFill>
              </a:rPr>
              <a:t>cout &lt;&lt; "ERROR: can't open output file." &lt;&lt; endl;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        exit(1);</a:t>
            </a:r>
            <a:endParaRPr lang="en-US" altLang="zh-CN" sz="2400" b="1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folHlink"/>
                </a:solidFill>
              </a:rPr>
              <a:t>    }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</a:t>
            </a:r>
            <a:r>
              <a:rPr lang="en-US" altLang="zh-CN" sz="2400" dirty="0">
                <a:solidFill>
                  <a:schemeClr val="hlink"/>
                </a:solidFill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</a:rPr>
              <a:t>outfile</a:t>
            </a:r>
            <a:r>
              <a:rPr lang="en-US" altLang="zh-CN" sz="2400" dirty="0">
                <a:solidFill>
                  <a:schemeClr val="hlink"/>
                </a:solidFill>
              </a:rPr>
              <a:t> &lt;&lt;</a:t>
            </a:r>
            <a:r>
              <a:rPr lang="en-US" altLang="zh-CN" sz="2400" dirty="0">
                <a:solidFill>
                  <a:schemeClr val="folHlink"/>
                </a:solidFill>
              </a:rPr>
              <a:t> "n= " &lt;&lt; n &lt;&lt;endl;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outfile</a:t>
            </a:r>
            <a:r>
              <a:rPr lang="en-US" altLang="zh-CN" sz="2400" dirty="0">
                <a:solidFill>
                  <a:schemeClr val="hlink"/>
                </a:solidFill>
              </a:rPr>
              <a:t> &lt;&lt;</a:t>
            </a:r>
            <a:r>
              <a:rPr lang="en-US" altLang="zh-CN" sz="2400" dirty="0">
                <a:solidFill>
                  <a:schemeClr val="folHlink"/>
                </a:solidFill>
              </a:rPr>
              <a:t> "Sum=  " &lt;&lt; sum &lt;&lt; 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 b="1" dirty="0">
                <a:solidFill>
                  <a:schemeClr val="hlink"/>
                </a:solidFill>
              </a:rPr>
              <a:t>outfile.close();</a:t>
            </a:r>
            <a:endParaRPr lang="en-US" altLang="zh-CN" sz="2400" dirty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cout &lt;&lt; "results saved in file  output.txt" &lt;&lt; endl;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    return 0;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87900" y="1844675"/>
            <a:ext cx="3441065" cy="7067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 err="1">
                <a:solidFill>
                  <a:schemeClr val="folHlink"/>
                </a:solidFill>
                <a:sym typeface="+mn-ea"/>
              </a:rPr>
              <a:t>这个文件将被创建在本程序所在的同一文件夹中。</a:t>
            </a:r>
            <a:endParaRPr lang="zh-CN" altLang="en-US" sz="2000" dirty="0" err="1">
              <a:solidFill>
                <a:schemeClr val="folHlink"/>
              </a:solidFill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140200" y="2132965"/>
            <a:ext cx="647065" cy="5759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923280" y="3860800"/>
            <a:ext cx="3164205" cy="1014730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 err="1">
                <a:solidFill>
                  <a:schemeClr val="folHlink"/>
                </a:solidFill>
                <a:sym typeface="+mn-ea"/>
              </a:rPr>
              <a:t>程序正常运行之后，可在本程序所在文件夹中找到此文件并打开查看其内容。</a:t>
            </a:r>
            <a:endParaRPr lang="zh-CN" altLang="en-US" sz="2000" dirty="0" err="1">
              <a:solidFill>
                <a:schemeClr val="folHlink"/>
              </a:solidFill>
              <a:sym typeface="+mn-ea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1440" tIns="45720" rIns="91440" bIns="45720" anchor="ctr"/>
          <a:lstStyle/>
          <a:p>
            <a:r>
              <a:rPr lang="en-US" altLang="zh-CN" sz="3200"/>
              <a:t>4.1</a:t>
            </a:r>
            <a:r>
              <a:rPr lang="zh-CN" altLang="en-US" sz="3200" dirty="0"/>
              <a:t>　循环程序设计</a:t>
            </a:r>
            <a:endParaRPr lang="zh-CN" altLang="en-US" sz="3200" dirty="0"/>
          </a:p>
        </p:txBody>
      </p:sp>
      <p:sp>
        <p:nvSpPr>
          <p:cNvPr id="6148" name="Rectangle 3"/>
          <p:cNvSpPr>
            <a:spLocks noGrp="1"/>
          </p:cNvSpPr>
          <p:nvPr>
            <p:ph type="body" sz="half" idx="4294967295"/>
          </p:nvPr>
        </p:nvSpPr>
        <p:spPr>
          <a:xfrm>
            <a:off x="468313" y="1052513"/>
            <a:ext cx="8207375" cy="1420812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dirty="0"/>
              <a:t>写循环</a:t>
            </a:r>
            <a:r>
              <a:rPr lang="zh-CN" altLang="en-US" sz="2800" dirty="0">
                <a:solidFill>
                  <a:schemeClr val="hlink"/>
                </a:solidFill>
              </a:rPr>
              <a:t>首先要发现循环</a:t>
            </a:r>
            <a:r>
              <a:rPr lang="zh-CN" altLang="en-US" sz="2800" dirty="0"/>
              <a:t>。注意计算中的</a:t>
            </a:r>
            <a:r>
              <a:rPr lang="zh-CN" altLang="en-US" sz="2800" dirty="0">
                <a:solidFill>
                  <a:schemeClr val="hlink"/>
                </a:solidFill>
              </a:rPr>
              <a:t>重复性动作</a:t>
            </a:r>
            <a:r>
              <a:rPr lang="zh-CN" altLang="en-US" sz="2800" dirty="0"/>
              <a:t>，引进循环可能统一描述和处理。</a:t>
            </a:r>
            <a:endParaRPr lang="zh-CN" altLang="en-US" sz="2800" dirty="0"/>
          </a:p>
        </p:txBody>
      </p:sp>
      <p:sp>
        <p:nvSpPr>
          <p:cNvPr id="6149" name="Rectangle 4"/>
          <p:cNvSpPr>
            <a:spLocks noGrp="1"/>
          </p:cNvSpPr>
          <p:nvPr>
            <p:ph type="body" sz="half" idx="4294967295"/>
          </p:nvPr>
        </p:nvSpPr>
        <p:spPr>
          <a:xfrm>
            <a:off x="468313" y="2543175"/>
            <a:ext cx="8207375" cy="3838575"/>
          </a:xfrm>
        </p:spPr>
        <p:txBody>
          <a:bodyPr vert="horz" wrap="square" lIns="91440" tIns="45720" rIns="91440" bIns="45720" anchor="t"/>
          <a:lstStyle>
            <a:lvl1pPr lvl="0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1pPr>
            <a:lvl2pPr lvl="1">
              <a:buClr>
                <a:schemeClr val="accent2"/>
              </a:buClr>
              <a:buSzPct val="85000"/>
              <a:buFont typeface="Wingdings" panose="05000000000000000000" pitchFamily="2" charset="2"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>
              <a:buNone/>
            </a:pPr>
            <a:r>
              <a:rPr lang="zh-CN" altLang="en-US" dirty="0">
                <a:solidFill>
                  <a:schemeClr val="accent4"/>
                </a:solidFill>
              </a:rPr>
              <a:t>重复动作的常见实例：</a:t>
            </a:r>
            <a:endParaRPr lang="zh-CN" altLang="en-US" dirty="0">
              <a:solidFill>
                <a:schemeClr val="accent4"/>
              </a:solidFill>
            </a:endParaRPr>
          </a:p>
          <a:p>
            <a:pPr lvl="0"/>
            <a:r>
              <a:rPr lang="zh-CN" altLang="en-US" dirty="0"/>
              <a:t>一批类似数据做同样加工处理</a:t>
            </a:r>
            <a:endParaRPr lang="zh-CN" altLang="en-US" dirty="0"/>
          </a:p>
          <a:p>
            <a:pPr lvl="0"/>
            <a:r>
              <a:rPr lang="zh-CN" altLang="en-US" dirty="0"/>
              <a:t>累积一批可按规律算出的数据（累加等）</a:t>
            </a:r>
            <a:endParaRPr lang="zh-CN" altLang="en-US" dirty="0"/>
          </a:p>
          <a:p>
            <a:pPr lvl="0"/>
            <a:r>
              <a:rPr lang="zh-CN" altLang="en-US" dirty="0"/>
              <a:t>反复从一个结果算出下一结果（递推）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若重复次数</a:t>
            </a:r>
            <a:r>
              <a:rPr lang="zh-CN" altLang="en-US" dirty="0">
                <a:solidFill>
                  <a:srgbClr val="FF0000"/>
                </a:solidFill>
              </a:rPr>
              <a:t>很多</a:t>
            </a:r>
            <a:r>
              <a:rPr lang="zh-CN" altLang="en-US" dirty="0"/>
              <a:t>，就应该考虑用循环</a:t>
            </a:r>
            <a:endParaRPr lang="zh-CN" altLang="en-US" dirty="0"/>
          </a:p>
          <a:p>
            <a:pPr lvl="0"/>
            <a:r>
              <a:rPr lang="zh-CN" altLang="en-US" dirty="0"/>
              <a:t>如果重复次数</a:t>
            </a:r>
            <a:r>
              <a:rPr lang="zh-CN" altLang="en-US" dirty="0">
                <a:solidFill>
                  <a:srgbClr val="FF0000"/>
                </a:solidFill>
              </a:rPr>
              <a:t>无法确定</a:t>
            </a:r>
            <a:r>
              <a:rPr lang="zh-CN" altLang="en-US" dirty="0"/>
              <a:t>，就必须用循环描述</a:t>
            </a:r>
            <a:endParaRPr lang="zh-CN" altLang="en-US" dirty="0"/>
          </a:p>
        </p:txBody>
      </p:sp>
    </p:spTree>
  </p:cSld>
  <p:clrMapOvr>
    <a:masterClrMapping/>
  </p:clrMapOvr>
  <p:transition spd="med">
    <p:random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  <p:sp>
        <p:nvSpPr>
          <p:cNvPr id="547843" name="文本占位符 547842"/>
          <p:cNvSpPr>
            <a:spLocks noGrp="1"/>
          </p:cNvSpPr>
          <p:nvPr>
            <p:ph type="body" idx="1"/>
          </p:nvPr>
        </p:nvSpPr>
        <p:spPr>
          <a:xfrm>
            <a:off x="457200" y="569595"/>
            <a:ext cx="8229600" cy="5739130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zh-CN" altLang="en-US" dirty="0"/>
              <a:t>数据文件通常需要存放在</a:t>
            </a:r>
            <a:r>
              <a:rPr lang="zh-CN" altLang="en-US" dirty="0">
                <a:solidFill>
                  <a:schemeClr val="accent2"/>
                </a:solidFill>
              </a:rPr>
              <a:t>源程序文件所在的同一个文件夹中</a:t>
            </a:r>
            <a:r>
              <a:rPr lang="zh-CN" altLang="en-US" dirty="0"/>
              <a:t>。</a:t>
            </a:r>
            <a:endParaRPr lang="zh-CN" altLang="en-US" dirty="0"/>
          </a:p>
          <a:p>
            <a:pPr marL="0" indent="0">
              <a:spcBef>
                <a:spcPct val="30000"/>
              </a:spcBef>
              <a:buNone/>
            </a:pPr>
            <a:endParaRPr lang="zh-CN" altLang="en-US" sz="2400" b="1" u="sng" dirty="0">
              <a:solidFill>
                <a:schemeClr val="tx2"/>
              </a:solidFill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sz="2400" dirty="0"/>
              <a:t>如果数据文件存放在与源程序文件不同的另一个文件夹中，就需要指定它的</a:t>
            </a:r>
            <a:r>
              <a:rPr lang="zh-CN" altLang="en-US" sz="2400" dirty="0">
                <a:sym typeface="+mn-ea"/>
              </a:rPr>
              <a:t>完整路径（</a:t>
            </a:r>
            <a:r>
              <a:rPr lang="zh-CN" altLang="en-US" sz="2400" dirty="0">
                <a:sym typeface="+mn-ea"/>
              </a:rPr>
              <a:t>详细存放位置）：</a:t>
            </a:r>
            <a:endParaRPr lang="zh-CN" altLang="en-US" sz="2400" dirty="0"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sz="2400" dirty="0">
                <a:sym typeface="+mn-ea"/>
              </a:rPr>
              <a:t>在</a:t>
            </a:r>
            <a:r>
              <a:rPr lang="en-US" altLang="zh-CN" sz="2400" dirty="0">
                <a:sym typeface="+mn-ea"/>
              </a:rPr>
              <a:t> Windows </a:t>
            </a:r>
            <a:r>
              <a:rPr lang="zh-CN" altLang="en-US" sz="2400" dirty="0">
                <a:sym typeface="+mn-ea"/>
              </a:rPr>
              <a:t>系统中，文件完整路径包括：硬盘分区的</a:t>
            </a:r>
            <a:r>
              <a:rPr lang="zh-CN" altLang="en-US" sz="2400" dirty="0"/>
              <a:t>盘符</a:t>
            </a:r>
            <a:r>
              <a:rPr lang="en-US" altLang="zh-CN" sz="2400" dirty="0"/>
              <a:t> +</a:t>
            </a:r>
            <a:r>
              <a:rPr lang="zh-CN" altLang="en-US" sz="2400" dirty="0"/>
              <a:t>各级文件夹</a:t>
            </a:r>
            <a:r>
              <a:rPr lang="en-US" altLang="zh-CN" sz="2400" dirty="0"/>
              <a:t> + </a:t>
            </a:r>
            <a:r>
              <a:rPr lang="zh-CN" altLang="en-US" sz="2400" dirty="0"/>
              <a:t>文件全名。 </a:t>
            </a:r>
            <a:r>
              <a:rPr lang="zh-CN" altLang="en-US" sz="2400" dirty="0">
                <a:sym typeface="+mn-ea"/>
              </a:rPr>
              <a:t>（用</a:t>
            </a:r>
            <a:r>
              <a:rPr lang="en-US" altLang="zh-CN" sz="2400" dirty="0">
                <a:sym typeface="+mn-ea"/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\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分隔）</a:t>
            </a:r>
            <a:endParaRPr lang="zh-CN" altLang="en-US" sz="2400" dirty="0"/>
          </a:p>
          <a:p>
            <a:pPr marL="0" indent="0">
              <a:spcBef>
                <a:spcPct val="30000"/>
              </a:spcBef>
              <a:buNone/>
            </a:pPr>
            <a:r>
              <a:rPr lang="zh-CN" altLang="en-US" sz="2400" dirty="0"/>
              <a:t>例如（在</a:t>
            </a:r>
            <a:r>
              <a:rPr lang="en-US" altLang="zh-CN" sz="2400" dirty="0"/>
              <a:t> C/C++ </a:t>
            </a:r>
            <a:r>
              <a:rPr lang="zh-CN" altLang="en-US" sz="2400" dirty="0"/>
              <a:t>的字符串中，用转义序列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tx2"/>
                </a:solidFill>
              </a:rPr>
              <a:t>\\</a:t>
            </a:r>
            <a:r>
              <a:rPr lang="en-US" altLang="zh-CN" sz="2400" dirty="0"/>
              <a:t> </a:t>
            </a:r>
            <a:r>
              <a:rPr lang="zh-CN" altLang="en-US" sz="2400" dirty="0"/>
              <a:t>表示</a:t>
            </a: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\ </a:t>
            </a:r>
            <a:r>
              <a:rPr lang="zh-CN" altLang="en-US" sz="2400" dirty="0"/>
              <a:t>）：</a:t>
            </a:r>
            <a:endParaRPr lang="zh-CN" altLang="en-US" sz="2400" dirty="0"/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ifstream infile(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400" b="1" u="sng" dirty="0">
                <a:solidFill>
                  <a:schemeClr val="accent2"/>
                </a:solidFill>
                <a:sym typeface="+mn-ea"/>
              </a:rPr>
              <a:t>d: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\\</a:t>
            </a:r>
            <a:r>
              <a:rPr lang="en-US" altLang="zh-CN" sz="2400" b="1" u="sng" dirty="0">
                <a:solidFill>
                  <a:schemeClr val="accent2"/>
                </a:solidFill>
                <a:sym typeface="+mn-ea"/>
              </a:rPr>
              <a:t>myprog</a:t>
            </a:r>
            <a:r>
              <a:rPr lang="en-US" altLang="zh-CN" sz="2400" b="1" dirty="0">
                <a:solidFill>
                  <a:schemeClr val="tx2"/>
                </a:solidFill>
                <a:sym typeface="+mn-ea"/>
              </a:rPr>
              <a:t>\\</a:t>
            </a:r>
            <a:r>
              <a:rPr lang="en-US" altLang="zh-CN" sz="2400" b="1" u="sng" dirty="0">
                <a:solidFill>
                  <a:schemeClr val="accent2"/>
                </a:solidFill>
                <a:sym typeface="+mn-ea"/>
              </a:rPr>
              <a:t>data.txt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sz="2400" b="1" dirty="0">
                <a:solidFill>
                  <a:schemeClr val="tx1"/>
                </a:solidFill>
                <a:sym typeface="+mn-ea"/>
              </a:rPr>
              <a:t>);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 </a:t>
            </a:r>
            <a:endParaRPr lang="en-US" altLang="zh-CN" sz="2400" b="1" dirty="0">
              <a:solidFill>
                <a:schemeClr val="accent2"/>
              </a:solidFill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sz="2400" dirty="0">
                <a:sym typeface="+mn-ea"/>
              </a:rPr>
              <a:t>                             </a:t>
            </a:r>
            <a:r>
              <a:rPr lang="zh-CN" altLang="en-US" sz="2400" dirty="0">
                <a:sym typeface="+mn-ea"/>
              </a:rPr>
              <a:t>盘符</a:t>
            </a:r>
            <a:r>
              <a:rPr lang="en-US" altLang="zh-CN" sz="2400" dirty="0">
                <a:sym typeface="+mn-ea"/>
              </a:rPr>
              <a:t>   </a:t>
            </a:r>
            <a:r>
              <a:rPr lang="zh-CN" altLang="en-US" sz="2400" dirty="0">
                <a:sym typeface="+mn-ea"/>
              </a:rPr>
              <a:t>各级文件夹</a:t>
            </a:r>
            <a:r>
              <a:rPr lang="en-US" altLang="zh-CN" sz="2400" dirty="0">
                <a:sym typeface="+mn-ea"/>
              </a:rPr>
              <a:t>  </a:t>
            </a:r>
            <a:r>
              <a:rPr lang="zh-CN" altLang="en-US" sz="2400" dirty="0">
                <a:sym typeface="+mn-ea"/>
              </a:rPr>
              <a:t>文件全名</a:t>
            </a:r>
            <a:endParaRPr lang="zh-CN" altLang="en-US" sz="2400" dirty="0"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sz="2400" dirty="0">
                <a:sym typeface="+mn-ea"/>
              </a:rPr>
              <a:t> C/C++ </a:t>
            </a:r>
            <a:r>
              <a:rPr lang="zh-CN" altLang="en-US" sz="2400" dirty="0">
                <a:sym typeface="+mn-ea"/>
              </a:rPr>
              <a:t>也支持使用</a:t>
            </a:r>
            <a:r>
              <a:rPr lang="en-US" altLang="zh-CN" sz="2400" dirty="0">
                <a:sym typeface="+mn-ea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/</a:t>
            </a:r>
            <a:r>
              <a:rPr lang="en-US" altLang="zh-CN" sz="2400" dirty="0">
                <a:sym typeface="+mn-ea"/>
              </a:rPr>
              <a:t> </a:t>
            </a:r>
            <a:r>
              <a:rPr lang="zh-CN" altLang="en-US" sz="2400" dirty="0">
                <a:sym typeface="+mn-ea"/>
              </a:rPr>
              <a:t>作为分隔符（以简化描述）：</a:t>
            </a:r>
            <a:endParaRPr lang="zh-CN" altLang="en-US" sz="2400" dirty="0">
              <a:solidFill>
                <a:schemeClr val="folHlink"/>
              </a:solidFill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ifstream infile(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u="sng" dirty="0">
                <a:solidFill>
                  <a:schemeClr val="accent2"/>
                </a:solidFill>
                <a:sym typeface="+mn-ea"/>
              </a:rPr>
              <a:t>d:</a:t>
            </a:r>
            <a:r>
              <a:rPr lang="en-US" altLang="zh-CN" b="1" dirty="0">
                <a:solidFill>
                  <a:schemeClr val="accent4"/>
                </a:solidFill>
                <a:sym typeface="+mn-ea"/>
              </a:rPr>
              <a:t>/</a:t>
            </a:r>
            <a:r>
              <a:rPr lang="en-US" altLang="zh-CN" u="sng" dirty="0">
                <a:solidFill>
                  <a:schemeClr val="accent2"/>
                </a:solidFill>
                <a:sym typeface="+mn-ea"/>
              </a:rPr>
              <a:t>myprog</a:t>
            </a:r>
            <a:r>
              <a:rPr lang="en-US" altLang="zh-CN" b="1" dirty="0">
                <a:solidFill>
                  <a:schemeClr val="accent4"/>
                </a:solidFill>
                <a:sym typeface="+mn-ea"/>
              </a:rPr>
              <a:t>/</a:t>
            </a:r>
            <a:r>
              <a:rPr lang="en-US" altLang="zh-CN" u="sng" dirty="0">
                <a:solidFill>
                  <a:schemeClr val="accent2"/>
                </a:solidFill>
                <a:sym typeface="+mn-ea"/>
              </a:rPr>
              <a:t>data.txt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"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); </a:t>
            </a:r>
            <a:endParaRPr lang="en-US" altLang="zh-CN" dirty="0">
              <a:solidFill>
                <a:schemeClr val="hlink"/>
              </a:solidFill>
              <a:sym typeface="+mn-ea"/>
            </a:endParaRPr>
          </a:p>
          <a:p>
            <a:pPr marL="0" indent="0">
              <a:spcBef>
                <a:spcPct val="3000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30000"/>
              </a:spcBef>
              <a:buNone/>
            </a:pP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爆炸形 1 2"/>
          <p:cNvSpPr/>
          <p:nvPr/>
        </p:nvSpPr>
        <p:spPr>
          <a:xfrm>
            <a:off x="7524115" y="260985"/>
            <a:ext cx="504190" cy="438785"/>
          </a:xfrm>
          <a:prstGeom prst="irregularSeal1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2843530" y="4535805"/>
            <a:ext cx="29210" cy="18923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H="1">
            <a:off x="3780155" y="4535805"/>
            <a:ext cx="29210" cy="18923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5292090" y="4535805"/>
            <a:ext cx="29210" cy="189230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6354" name="标题 35635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4.3.5 </a:t>
            </a:r>
            <a:r>
              <a:rPr lang="zh-CN" altLang="en-US" dirty="0"/>
              <a:t>字符输入输出与字符相关函数</a:t>
            </a:r>
            <a:endParaRPr lang="zh-CN" altLang="en-US" dirty="0"/>
          </a:p>
        </p:txBody>
      </p:sp>
      <p:sp>
        <p:nvSpPr>
          <p:cNvPr id="356355" name="文本占位符 356354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8207375" cy="1152525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上面讨论的都是</a:t>
            </a:r>
            <a:r>
              <a:rPr lang="zh-CN" altLang="en-US" dirty="0">
                <a:solidFill>
                  <a:schemeClr val="hlink"/>
                </a:solidFill>
              </a:rPr>
              <a:t>数值型</a:t>
            </a:r>
            <a:r>
              <a:rPr lang="zh-CN" altLang="en-US" dirty="0"/>
              <a:t>数据的输入。</a:t>
            </a:r>
            <a:endParaRPr lang="zh-CN" altLang="en-US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dirty="0"/>
              <a:t>接下来讨论</a:t>
            </a:r>
            <a:r>
              <a:rPr lang="zh-CN" altLang="en-US" dirty="0">
                <a:solidFill>
                  <a:schemeClr val="hlink"/>
                </a:solidFill>
              </a:rPr>
              <a:t>字符型</a:t>
            </a:r>
            <a:r>
              <a:rPr lang="zh-CN" altLang="en-US" dirty="0"/>
              <a:t>数据的输入和输出。</a:t>
            </a:r>
            <a:endParaRPr lang="zh-CN" altLang="en-US" dirty="0"/>
          </a:p>
        </p:txBody>
      </p:sp>
      <p:sp>
        <p:nvSpPr>
          <p:cNvPr id="356356" name="文本占位符 356355"/>
          <p:cNvSpPr>
            <a:spLocks noGrp="1"/>
          </p:cNvSpPr>
          <p:nvPr>
            <p:ph type="body" sz="half" idx="2"/>
          </p:nvPr>
        </p:nvSpPr>
        <p:spPr>
          <a:xfrm>
            <a:off x="468313" y="3429000"/>
            <a:ext cx="8207375" cy="2952750"/>
          </a:xfrm>
        </p:spPr>
        <p:txBody>
          <a:bodyPr/>
          <a:lstStyle/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b="1" dirty="0"/>
              <a:t>一、从标准设备输入和输出字符</a:t>
            </a:r>
            <a:endParaRPr lang="zh-CN" altLang="en-US" sz="2400" b="1" dirty="0"/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r>
              <a:rPr lang="zh-CN" altLang="en-US" sz="2400" dirty="0"/>
              <a:t>字符型数据也可以用</a:t>
            </a:r>
            <a:r>
              <a:rPr lang="en-US" altLang="zh-CN" sz="2400" dirty="0" err="1"/>
              <a:t>cin</a:t>
            </a:r>
            <a:r>
              <a:rPr lang="en-US" altLang="zh-CN" sz="2400"/>
              <a:t> &gt;&gt; </a:t>
            </a:r>
            <a:r>
              <a:rPr lang="zh-CN" altLang="en-US" sz="2400" dirty="0"/>
              <a:t>输入，用</a:t>
            </a:r>
            <a:r>
              <a:rPr lang="en-US" altLang="zh-CN" sz="2400" dirty="0" err="1"/>
              <a:t>cout</a:t>
            </a:r>
            <a:r>
              <a:rPr lang="en-US" altLang="zh-CN" sz="2400"/>
              <a:t> &lt;&lt; </a:t>
            </a:r>
            <a:r>
              <a:rPr lang="zh-CN" altLang="en-US" sz="2400" dirty="0"/>
              <a:t>方式输出：</a:t>
            </a:r>
            <a:endParaRPr lang="zh-CN" altLang="en-US" sz="2400" dirty="0"/>
          </a:p>
          <a:p>
            <a:pPr lvl="1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char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lvl="1"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cin</a:t>
            </a:r>
            <a:r>
              <a:rPr lang="en-US" altLang="zh-CN" sz="2400">
                <a:solidFill>
                  <a:schemeClr val="folHlink"/>
                </a:solidFill>
              </a:rPr>
              <a:t> &gt;&gt;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;		//</a:t>
            </a:r>
            <a:r>
              <a:rPr lang="zh-CN" altLang="en-US" sz="2400" dirty="0"/>
              <a:t>不能接收空格键和回车键。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 lvl="1"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Clr>
                <a:schemeClr val="accent2"/>
              </a:buClr>
              <a:buSzPct val="85000"/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7378" name="文本占位符 35737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zh-CN" altLang="en-US" sz="2400" dirty="0"/>
              <a:t>把键盘上输入的每个字符（</a:t>
            </a:r>
            <a:r>
              <a:rPr lang="zh-CN" altLang="en-US" sz="2400" dirty="0">
                <a:solidFill>
                  <a:schemeClr val="accent2"/>
                </a:solidFill>
              </a:rPr>
              <a:t>包括空格和回车键</a:t>
            </a:r>
            <a:r>
              <a:rPr lang="zh-CN" altLang="en-US" sz="2400" dirty="0"/>
              <a:t>）都作为一个输入字符给字符型变量时的办法：</a:t>
            </a:r>
            <a:endParaRPr lang="zh-CN" altLang="en-US" sz="2400" dirty="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使用标准库函数中专门用于输入字符 </a:t>
            </a:r>
            <a:r>
              <a:rPr lang="en-US" altLang="zh-CN" sz="2400" b="1" dirty="0" err="1">
                <a:solidFill>
                  <a:schemeClr val="hlink"/>
                </a:solidFill>
              </a:rPr>
              <a:t>getchar</a:t>
            </a:r>
            <a:r>
              <a:rPr lang="en-US" altLang="zh-CN" sz="2400" b="1"/>
              <a:t> </a:t>
            </a:r>
            <a:r>
              <a:rPr lang="zh-CN" altLang="en-US" sz="2400" dirty="0"/>
              <a:t>函数；</a:t>
            </a:r>
            <a:endParaRPr lang="zh-CN" altLang="en-US" sz="2400" dirty="0"/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使用标准输入流对象 </a:t>
            </a:r>
            <a:r>
              <a:rPr lang="en-US" altLang="zh-CN" sz="2400" dirty="0" err="1"/>
              <a:t>cin</a:t>
            </a:r>
            <a:r>
              <a:rPr lang="en-US" altLang="zh-CN" sz="2400"/>
              <a:t> </a:t>
            </a:r>
            <a:r>
              <a:rPr lang="zh-CN" altLang="en-US" sz="2400" dirty="0"/>
              <a:t>的成员函数 </a:t>
            </a:r>
            <a:r>
              <a:rPr lang="en-US" altLang="zh-CN" sz="2400"/>
              <a:t>get</a:t>
            </a:r>
            <a:r>
              <a:rPr lang="zh-CN" altLang="en-US" sz="2400" dirty="0"/>
              <a:t>，它也专门用于输入字符的函数，在使用时写成 </a:t>
            </a:r>
            <a:r>
              <a:rPr lang="en-US" altLang="zh-CN" sz="2400" b="1" dirty="0" err="1">
                <a:solidFill>
                  <a:schemeClr val="hlink"/>
                </a:solidFill>
              </a:rPr>
              <a:t>cin.get</a:t>
            </a:r>
            <a:r>
              <a:rPr lang="en-US" altLang="zh-CN" sz="2400" b="1"/>
              <a:t> </a:t>
            </a:r>
            <a:r>
              <a:rPr lang="zh-CN" altLang="en-US" sz="2400" dirty="0"/>
              <a:t>的形式。</a:t>
            </a:r>
            <a:endParaRPr lang="zh-CN" altLang="en-US" sz="2400" dirty="0"/>
          </a:p>
          <a:p>
            <a:pPr marL="533400" indent="-533400">
              <a:buFont typeface="Wingdings" panose="05000000000000000000" pitchFamily="2" charset="2"/>
              <a:buNone/>
            </a:pPr>
            <a:r>
              <a:rPr lang="zh-CN" altLang="en-US" sz="2400" dirty="0"/>
              <a:t>这两者的功能基本上是等价的，用户任选使用。</a:t>
            </a:r>
            <a:endParaRPr lang="zh-CN" altLang="en-US" sz="2400" dirty="0"/>
          </a:p>
          <a:p>
            <a:pPr marL="533400" indent="-533400"/>
            <a:r>
              <a:rPr lang="zh-CN" altLang="en-US" sz="2400" b="1" dirty="0"/>
              <a:t>用法</a:t>
            </a:r>
            <a:r>
              <a:rPr lang="zh-CN" altLang="en-US" sz="2400" dirty="0"/>
              <a:t>：</a:t>
            </a:r>
            <a:r>
              <a:rPr lang="en-US" altLang="zh-CN" sz="2400" dirty="0" err="1">
                <a:solidFill>
                  <a:schemeClr val="hlink"/>
                </a:solidFill>
              </a:rPr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>
                <a:solidFill>
                  <a:schemeClr val="hlink"/>
                </a:solidFill>
              </a:rPr>
              <a:t>cin.get</a:t>
            </a:r>
            <a:r>
              <a:rPr lang="en-US" altLang="zh-CN" sz="2400">
                <a:solidFill>
                  <a:schemeClr val="hlink"/>
                </a:solidFill>
              </a:rPr>
              <a:t> </a:t>
            </a:r>
            <a:r>
              <a:rPr lang="zh-CN" altLang="en-US" sz="2400" dirty="0"/>
              <a:t>都是没有参数的函数（简称“无参函数”），它们都能从标准输入读一个字符，返回该字符的编码值。其类型特征描述为：</a:t>
            </a:r>
            <a:endParaRPr lang="zh-CN" altLang="en-US" sz="2400" dirty="0"/>
          </a:p>
          <a:p>
            <a:pPr marL="990600" lvl="1" indent="-53340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getchar(void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990600" lvl="1" indent="-533400"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</a:t>
            </a:r>
            <a:r>
              <a:rPr lang="en-US" altLang="zh-CN" sz="2400" dirty="0" err="1">
                <a:solidFill>
                  <a:schemeClr val="accent2"/>
                </a:solidFill>
              </a:rPr>
              <a:t>int</a:t>
            </a:r>
            <a:r>
              <a:rPr lang="en-US" altLang="zh-CN" sz="2400">
                <a:solidFill>
                  <a:schemeClr val="accent2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cin.get(void</a:t>
            </a:r>
            <a:r>
              <a:rPr lang="en-US" altLang="zh-CN" sz="2400">
                <a:solidFill>
                  <a:schemeClr val="folHlink"/>
                </a:solidFill>
              </a:rPr>
              <a:t>)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57379" name="文本框 357378"/>
          <p:cNvSpPr txBox="1"/>
          <p:nvPr/>
        </p:nvSpPr>
        <p:spPr>
          <a:xfrm>
            <a:off x="971550" y="5949950"/>
            <a:ext cx="3673475" cy="457200"/>
          </a:xfrm>
          <a:prstGeom prst="rect">
            <a:avLst/>
          </a:prstGeom>
          <a:noFill/>
          <a:ln w="19050">
            <a:noFill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400" dirty="0">
                <a:latin typeface="Cambria" panose="02040503050406030204" pitchFamily="18" charset="0"/>
              </a:rPr>
              <a:t>是 </a:t>
            </a:r>
            <a:r>
              <a:rPr lang="en-US" altLang="zh-CN" sz="2400" dirty="0" err="1">
                <a:latin typeface="Cambria" panose="02040503050406030204" pitchFamily="18" charset="0"/>
              </a:rPr>
              <a:t>int</a:t>
            </a:r>
            <a:r>
              <a:rPr lang="en-US" altLang="zh-CN" sz="2400">
                <a:latin typeface="Cambria" panose="02040503050406030204" pitchFamily="18" charset="0"/>
              </a:rPr>
              <a:t> </a:t>
            </a:r>
            <a:r>
              <a:rPr lang="zh-CN" altLang="en-US" sz="2400" dirty="0">
                <a:latin typeface="Cambria" panose="02040503050406030204" pitchFamily="18" charset="0"/>
              </a:rPr>
              <a:t>类型而非 </a:t>
            </a:r>
            <a:r>
              <a:rPr lang="en-US" altLang="zh-CN" sz="2400">
                <a:latin typeface="Cambria" panose="02040503050406030204" pitchFamily="18" charset="0"/>
              </a:rPr>
              <a:t>char </a:t>
            </a:r>
            <a:r>
              <a:rPr lang="zh-CN" altLang="en-US" sz="2400" dirty="0">
                <a:latin typeface="Cambria" panose="02040503050406030204" pitchFamily="18" charset="0"/>
              </a:rPr>
              <a:t>类型</a:t>
            </a:r>
            <a:endParaRPr lang="zh-CN" altLang="en-US" sz="2400" dirty="0">
              <a:latin typeface="Cambria" panose="02040503050406030204" pitchFamily="18" charset="0"/>
            </a:endParaRPr>
          </a:p>
        </p:txBody>
      </p:sp>
      <p:sp>
        <p:nvSpPr>
          <p:cNvPr id="357380" name="上箭头 357379"/>
          <p:cNvSpPr/>
          <p:nvPr/>
        </p:nvSpPr>
        <p:spPr>
          <a:xfrm>
            <a:off x="1403350" y="5734050"/>
            <a:ext cx="431800" cy="215900"/>
          </a:xfrm>
          <a:prstGeom prst="upArrow">
            <a:avLst>
              <a:gd name="adj1" fmla="val 50000"/>
              <a:gd name="adj2" fmla="val 25000"/>
            </a:avLst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8402" name="文本占位符 358401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97693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/>
              <a:t>标准库定义了一个</a:t>
            </a:r>
            <a:r>
              <a:rPr lang="zh-CN" altLang="en-US" sz="2400" dirty="0">
                <a:solidFill>
                  <a:schemeClr val="accent2"/>
                </a:solidFill>
              </a:rPr>
              <a:t>符号常量 </a:t>
            </a:r>
            <a:r>
              <a:rPr lang="en-US" altLang="zh-CN" sz="2400">
                <a:solidFill>
                  <a:schemeClr val="accent2"/>
                </a:solidFill>
              </a:rPr>
              <a:t>EOF</a:t>
            </a:r>
            <a:r>
              <a:rPr lang="zh-CN" altLang="en-US" sz="2400" dirty="0"/>
              <a:t>（意为“</a:t>
            </a:r>
            <a:r>
              <a:rPr lang="en-US" altLang="zh-CN" sz="2400"/>
              <a:t>End Of File”</a:t>
            </a:r>
            <a:r>
              <a:rPr lang="zh-CN" altLang="en-US" sz="2400" dirty="0"/>
              <a:t>，文件结束），</a:t>
            </a:r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在读字符时如果遇到文件结束（或输入结束），就返回</a:t>
            </a:r>
            <a:r>
              <a:rPr lang="en-US" altLang="zh-CN" sz="2400" dirty="0"/>
              <a:t> </a:t>
            </a:r>
            <a:r>
              <a:rPr lang="en-US" altLang="zh-CN" sz="2400"/>
              <a:t>EOF </a:t>
            </a:r>
            <a:r>
              <a:rPr lang="zh-CN" altLang="en-US" sz="2400" dirty="0"/>
              <a:t>的值，说明已经没有输入了。在实际运行程序时，通常用组合键 </a:t>
            </a:r>
            <a:r>
              <a:rPr lang="en-US" altLang="zh-CN" sz="2400" dirty="0" err="1"/>
              <a:t>Ctrl+Z</a:t>
            </a:r>
            <a:r>
              <a:rPr lang="en-US" altLang="zh-CN" sz="2400"/>
              <a:t> </a:t>
            </a:r>
            <a:r>
              <a:rPr lang="zh-CN" altLang="en-US" sz="2400" dirty="0"/>
              <a:t>输入</a:t>
            </a:r>
            <a:r>
              <a:rPr lang="en-US" altLang="zh-CN" sz="2400" dirty="0"/>
              <a:t> </a:t>
            </a:r>
            <a:r>
              <a:rPr lang="en-US" altLang="zh-CN" sz="2400"/>
              <a:t>EOF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/>
              <a:t>一般系统里把 </a:t>
            </a:r>
            <a:r>
              <a:rPr lang="en-US" altLang="zh-CN" sz="2400"/>
              <a:t>EOF </a:t>
            </a:r>
            <a:r>
              <a:rPr lang="zh-CN" altLang="en-US" sz="2400" dirty="0"/>
              <a:t>的值定义为 </a:t>
            </a:r>
            <a:r>
              <a:rPr lang="en-US" altLang="zh-CN" sz="2400"/>
              <a:t>-1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chemeClr val="accent2"/>
                </a:solidFill>
                <a:sym typeface="+mn-ea"/>
              </a:rPr>
              <a:t>符号常量 </a:t>
            </a:r>
            <a:r>
              <a:rPr lang="en-US" altLang="zh-CN" sz="2400">
                <a:solidFill>
                  <a:schemeClr val="accent2"/>
                </a:solidFill>
                <a:sym typeface="+mn-ea"/>
              </a:rPr>
              <a:t>EOF</a:t>
            </a:r>
            <a:r>
              <a:rPr lang="en-US" altLang="zh-CN" sz="2400">
                <a:solidFill>
                  <a:schemeClr val="tx2"/>
                </a:solidFill>
                <a:sym typeface="+mn-ea"/>
              </a:rPr>
              <a:t> </a:t>
            </a:r>
            <a:r>
              <a:rPr lang="zh-CN" altLang="en-US" sz="2400" dirty="0"/>
              <a:t>的值必须与任何</a:t>
            </a:r>
            <a:r>
              <a:rPr lang="zh-CN" altLang="en-US" sz="2400" dirty="0">
                <a:solidFill>
                  <a:schemeClr val="accent2"/>
                </a:solidFill>
              </a:rPr>
              <a:t>字符</a:t>
            </a:r>
            <a:r>
              <a:rPr lang="zh-CN" altLang="en-US" sz="2400" dirty="0"/>
              <a:t>的编码值都不相同（否则就会产生混乱）。所以 </a:t>
            </a:r>
            <a:r>
              <a:rPr lang="en-US" altLang="zh-CN" sz="2400"/>
              <a:t>C </a:t>
            </a:r>
            <a:r>
              <a:rPr lang="zh-CN" altLang="en-US" sz="2400" dirty="0"/>
              <a:t>和 </a:t>
            </a:r>
            <a:r>
              <a:rPr lang="en-US" altLang="zh-CN" sz="2400"/>
              <a:t>C++ </a:t>
            </a:r>
            <a:r>
              <a:rPr lang="zh-CN" altLang="en-US" sz="2400" dirty="0"/>
              <a:t>标准库里把 </a:t>
            </a:r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的返回值类型定义为 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（而不是</a:t>
            </a:r>
            <a:r>
              <a:rPr lang="en-US" altLang="zh-CN" sz="2400"/>
              <a:t>char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</a:pPr>
            <a:r>
              <a:rPr lang="zh-CN" altLang="en-US" sz="2400" dirty="0"/>
              <a:t>同样，调用 </a:t>
            </a:r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时也应当用 </a:t>
            </a:r>
            <a:r>
              <a:rPr lang="en-US" altLang="zh-CN" sz="2400" dirty="0" err="1"/>
              <a:t>int</a:t>
            </a:r>
            <a:r>
              <a:rPr lang="en-US" altLang="zh-CN" sz="2400"/>
              <a:t> </a:t>
            </a:r>
            <a:r>
              <a:rPr lang="zh-CN" altLang="en-US" sz="2400" dirty="0"/>
              <a:t>类型的变量接收其返回值，这样才能保证 </a:t>
            </a:r>
            <a:r>
              <a:rPr lang="en-US" altLang="zh-CN" sz="2400"/>
              <a:t>EOF </a:t>
            </a:r>
            <a:r>
              <a:rPr lang="zh-CN" altLang="en-US" sz="2400" dirty="0"/>
              <a:t>信息不丢失，保证文件结束判断的正确性。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59426" name="文本占位符 3594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的典型使用：</a:t>
            </a:r>
            <a:endParaRPr lang="zh-CN" altLang="en-US" sz="2400" dirty="0"/>
          </a:p>
          <a:p>
            <a:pPr lvl="2">
              <a:buNone/>
            </a:pPr>
            <a:r>
              <a:rPr lang="en-US" altLang="zh-CN" dirty="0" err="1">
                <a:solidFill>
                  <a:schemeClr val="accent2"/>
                </a:solidFill>
              </a:rPr>
              <a:t>int</a:t>
            </a:r>
            <a:r>
              <a:rPr lang="en-US" altLang="zh-CN">
                <a:solidFill>
                  <a:schemeClr val="folHlink"/>
                </a:solidFill>
              </a:rPr>
              <a:t>  </a:t>
            </a:r>
            <a:r>
              <a:rPr lang="en-US" altLang="zh-CN" dirty="0" err="1">
                <a:solidFill>
                  <a:schemeClr val="folHlink"/>
                </a:solidFill>
              </a:rPr>
              <a:t>ch</a:t>
            </a:r>
            <a:r>
              <a:rPr lang="en-US" altLang="zh-CN">
                <a:solidFill>
                  <a:schemeClr val="folHlink"/>
                </a:solidFill>
              </a:rPr>
              <a:t>;</a:t>
            </a:r>
            <a:endParaRPr lang="en-US" altLang="zh-CN">
              <a:solidFill>
                <a:schemeClr val="folHlink"/>
              </a:solidFill>
            </a:endParaRPr>
          </a:p>
          <a:p>
            <a:pPr lvl="2">
              <a:buNone/>
            </a:pPr>
            <a:r>
              <a:rPr lang="en-US" altLang="zh-CN" dirty="0" err="1">
                <a:solidFill>
                  <a:schemeClr val="folHlink"/>
                </a:solidFill>
              </a:rPr>
              <a:t>ch</a:t>
            </a:r>
            <a:r>
              <a:rPr lang="en-US" altLang="zh-CN">
                <a:solidFill>
                  <a:schemeClr val="folHlink"/>
                </a:solidFill>
              </a:rPr>
              <a:t> = </a:t>
            </a:r>
            <a:r>
              <a:rPr lang="en-US" altLang="zh-CN" dirty="0" err="1">
                <a:solidFill>
                  <a:schemeClr val="folHlink"/>
                </a:solidFill>
              </a:rPr>
              <a:t>getchar</a:t>
            </a:r>
            <a:r>
              <a:rPr lang="en-US" altLang="zh-CN">
                <a:solidFill>
                  <a:schemeClr val="folHlink"/>
                </a:solidFill>
              </a:rPr>
              <a:t>();	//</a:t>
            </a:r>
            <a:r>
              <a:rPr lang="zh-CN" altLang="en-US" dirty="0">
                <a:solidFill>
                  <a:schemeClr val="folHlink"/>
                </a:solidFill>
              </a:rPr>
              <a:t>空括号不可少</a:t>
            </a:r>
            <a:endParaRPr lang="zh-CN" altLang="en-US" dirty="0">
              <a:solidFill>
                <a:schemeClr val="folHlink"/>
              </a:solidFill>
            </a:endParaRPr>
          </a:p>
          <a:p>
            <a:pPr lvl="2">
              <a:buNone/>
            </a:pPr>
            <a:r>
              <a:rPr lang="en-US" altLang="zh-CN" dirty="0" err="1">
                <a:solidFill>
                  <a:schemeClr val="folHlink"/>
                </a:solidFill>
              </a:rPr>
              <a:t>ch</a:t>
            </a:r>
            <a:r>
              <a:rPr lang="en-US" altLang="zh-CN">
                <a:solidFill>
                  <a:schemeClr val="folHlink"/>
                </a:solidFill>
              </a:rPr>
              <a:t> = </a:t>
            </a:r>
            <a:r>
              <a:rPr lang="en-US" altLang="zh-CN" dirty="0" err="1">
                <a:solidFill>
                  <a:schemeClr val="folHlink"/>
                </a:solidFill>
              </a:rPr>
              <a:t>cin.get</a:t>
            </a:r>
            <a:r>
              <a:rPr lang="en-US" altLang="zh-CN">
                <a:solidFill>
                  <a:schemeClr val="folHlink"/>
                </a:solidFill>
              </a:rPr>
              <a:t>();</a:t>
            </a:r>
            <a:endParaRPr lang="en-US" altLang="zh-CN">
              <a:solidFill>
                <a:schemeClr val="folHlink"/>
              </a:solidFill>
            </a:endParaRPr>
          </a:p>
          <a:p>
            <a:r>
              <a:rPr lang="zh-CN" altLang="en-US" sz="2400" dirty="0"/>
              <a:t>这两个语句都能从标准输入读一个字符，并把字符的编码赋给变量 </a:t>
            </a:r>
            <a:r>
              <a:rPr lang="en-US" altLang="zh-CN" sz="2400" dirty="0" err="1"/>
              <a:t>ch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默认情况下标准输入连到键盘，因此，当程序执行到这个</a:t>
            </a:r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调用时，该函数将从键盘取字符。如果没有已经键入的字符，程序就会等待，直到人通过键盘输入字符，并按过回车键之后，函数 </a:t>
            </a:r>
            <a:r>
              <a:rPr lang="en-US" altLang="zh-CN" sz="2400" dirty="0" err="1"/>
              <a:t>getchar</a:t>
            </a:r>
            <a:r>
              <a:rPr lang="en-US" altLang="zh-CN" sz="2400"/>
              <a:t> </a:t>
            </a:r>
            <a:r>
              <a:rPr lang="zh-CN" altLang="en-US" sz="2400" dirty="0"/>
              <a:t>或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才能得到结果，语句完成后程序继续运行下去。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0450" name="文本占位符 36044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b="1" dirty="0"/>
              <a:t>输出字符</a:t>
            </a:r>
            <a:r>
              <a:rPr lang="zh-CN" altLang="en-US" sz="2400" dirty="0"/>
              <a:t>：标准库中的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putchar</a:t>
            </a:r>
            <a:r>
              <a:rPr lang="en-US" altLang="zh-CN" sz="2400" b="1"/>
              <a:t>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cout </a:t>
            </a:r>
            <a:r>
              <a:rPr lang="zh-CN" altLang="en-US" sz="2400" dirty="0"/>
              <a:t>的成员函数 </a:t>
            </a:r>
            <a:r>
              <a:rPr lang="en-US" altLang="zh-CN" sz="2400"/>
              <a:t>put</a:t>
            </a:r>
            <a:r>
              <a:rPr lang="zh-CN" altLang="en-US" sz="2400" dirty="0"/>
              <a:t>（写作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cout.put</a:t>
            </a:r>
            <a:r>
              <a:rPr lang="en-US" altLang="zh-CN" sz="2400" b="1"/>
              <a:t> </a:t>
            </a:r>
            <a:r>
              <a:rPr lang="zh-CN" altLang="en-US" sz="2400" dirty="0"/>
              <a:t>）专门用于输出字符。</a:t>
            </a:r>
            <a:endParaRPr lang="zh-CN" altLang="en-US" sz="2400" dirty="0"/>
          </a:p>
          <a:p>
            <a:pPr marL="0" indent="457200">
              <a:buNone/>
            </a:pPr>
            <a:r>
              <a:rPr lang="zh-CN" altLang="en-US" sz="2400" dirty="0"/>
              <a:t>功能等价，用户在实际应用中可以任选一种方式。例如：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putchar('O</a:t>
            </a:r>
            <a:r>
              <a:rPr lang="en-US" altLang="zh-CN" sz="2400">
                <a:solidFill>
                  <a:schemeClr val="folHlink"/>
                </a:solidFill>
              </a:rPr>
              <a:t>');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buNone/>
            </a:pPr>
            <a:r>
              <a:rPr lang="en-US" altLang="zh-CN" sz="2400">
                <a:solidFill>
                  <a:schemeClr val="folHlink"/>
                </a:solidFill>
              </a:rPr>
              <a:t>		</a:t>
            </a:r>
            <a:r>
              <a:rPr lang="en-US" altLang="zh-CN" sz="2400" dirty="0" err="1">
                <a:solidFill>
                  <a:schemeClr val="folHlink"/>
                </a:solidFill>
              </a:rPr>
              <a:t>cout.put('K</a:t>
            </a:r>
            <a:r>
              <a:rPr lang="en-US" altLang="zh-CN" sz="2400">
                <a:solidFill>
                  <a:schemeClr val="folHlink"/>
                </a:solidFill>
              </a:rPr>
              <a:t>');</a:t>
            </a:r>
            <a:endParaRPr lang="en-US" altLang="zh-CN" sz="2400">
              <a:solidFill>
                <a:schemeClr val="folHlink"/>
              </a:solidFill>
            </a:endParaRPr>
          </a:p>
          <a:p>
            <a:r>
              <a:rPr lang="zh-CN" altLang="en-US" sz="2400" dirty="0"/>
              <a:t>程序运行时，两个字符</a:t>
            </a:r>
            <a:r>
              <a:rPr lang="en-US" altLang="zh-CN" sz="2400" dirty="0"/>
              <a:t> </a:t>
            </a:r>
            <a:r>
              <a:rPr lang="en-US" altLang="zh-CN" sz="2400"/>
              <a:t>‘O’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/>
              <a:t>‘K’ </a:t>
            </a:r>
            <a:r>
              <a:rPr lang="zh-CN" altLang="en-US" sz="2400" dirty="0"/>
              <a:t>将被依次送到标准输出，因此，执行这两个语句的效果是在计算机屏幕上显示出</a:t>
            </a:r>
            <a:r>
              <a:rPr lang="en-US" altLang="zh-CN" sz="2400">
                <a:sym typeface="+mn-ea"/>
              </a:rPr>
              <a:t>“</a:t>
            </a:r>
            <a:r>
              <a:rPr lang="en-US" altLang="zh-CN" sz="2400"/>
              <a:t>OK”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通常可以用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cout</a:t>
            </a:r>
            <a:r>
              <a:rPr lang="en-US" altLang="zh-CN" sz="2400"/>
              <a:t> &lt;&lt; </a:t>
            </a:r>
            <a:r>
              <a:rPr lang="zh-CN" altLang="en-US" sz="2400" dirty="0"/>
              <a:t>的方式输出，所以很少使用 </a:t>
            </a:r>
            <a:r>
              <a:rPr lang="en-US" altLang="zh-CN" sz="2400" dirty="0" err="1"/>
              <a:t>putchar</a:t>
            </a:r>
            <a:r>
              <a:rPr lang="en-US" altLang="zh-CN" sz="240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/>
              <a:t>cout.put</a:t>
            </a:r>
            <a:r>
              <a:rPr lang="en-US" altLang="zh-CN" sz="2400"/>
              <a:t> 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1474" name="文本占位符 36147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在程序中如果需要</a:t>
            </a:r>
            <a:r>
              <a:rPr lang="zh-CN" altLang="en-US" sz="2400" dirty="0">
                <a:solidFill>
                  <a:schemeClr val="accent2"/>
                </a:solidFill>
              </a:rPr>
              <a:t>以循环方式输入一系列字符</a:t>
            </a:r>
            <a:r>
              <a:rPr lang="zh-CN" altLang="en-US" sz="2400" dirty="0"/>
              <a:t>，可以按照前文所说的三种方法来处理：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en-US" sz="2400" dirty="0"/>
              <a:t>事先已知输入字符的个数时，用固定次数的循环；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en-US" sz="2400" dirty="0"/>
              <a:t>事先未知待输入字符的个数时，可用特殊标志来控制循环，</a:t>
            </a:r>
            <a:endParaRPr lang="zh-CN" altLang="en-US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zh-CN" altLang="en-US" sz="2400" dirty="0"/>
              <a:t>也可以用函数的返回值来控制（通常用</a:t>
            </a:r>
            <a:r>
              <a:rPr lang="en-US" altLang="zh-CN" sz="2400"/>
              <a:t>EOF</a:t>
            </a:r>
            <a:r>
              <a:rPr lang="zh-CN" altLang="en-US" sz="2400" dirty="0"/>
              <a:t>来结束）。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4-14】</a:t>
            </a:r>
            <a:r>
              <a:rPr lang="zh-CN" altLang="en-US" sz="2400" dirty="0"/>
              <a:t>输入一系列字符，然后逐个输出，并输出字符相对应的 </a:t>
            </a:r>
            <a:r>
              <a:rPr lang="en-US" altLang="zh-CN" sz="2400"/>
              <a:t>ASCII </a:t>
            </a:r>
            <a:r>
              <a:rPr lang="zh-CN" altLang="en-US" sz="2400" dirty="0"/>
              <a:t>值，最后输出字符个数。请考虑是以回车符结束或者允许接受回车符。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2498" name="文本占位符 362497"/>
          <p:cNvSpPr>
            <a:spLocks noGrp="1"/>
          </p:cNvSpPr>
          <p:nvPr>
            <p:ph type="body" idx="1"/>
          </p:nvPr>
        </p:nvSpPr>
        <p:spPr>
          <a:xfrm>
            <a:off x="468313" y="404813"/>
            <a:ext cx="8207375" cy="5976937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zh-CN" altLang="en-US" sz="2400" dirty="0"/>
              <a:t>借鉴前文讲到的“以输入函数的返回值”方法，写出程序：</a:t>
            </a: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endParaRPr lang="zh-CN" altLang="en-US" sz="2400" dirty="0"/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#include &lt;</a:t>
            </a:r>
            <a:r>
              <a:rPr lang="en-US" altLang="zh-CN" sz="2400" dirty="0" err="1">
                <a:solidFill>
                  <a:schemeClr val="folHlink"/>
                </a:solidFill>
              </a:rPr>
              <a:t>iostream</a:t>
            </a:r>
            <a:r>
              <a:rPr lang="en-US" altLang="zh-CN" sz="2400">
                <a:solidFill>
                  <a:schemeClr val="folHlink"/>
                </a:solidFill>
              </a:rPr>
              <a:t>&gt;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using namespace std;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 ()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, n =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&lt;&lt; "please input some chars: " 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while (</a:t>
            </a:r>
            <a:r>
              <a:rPr lang="en-US" altLang="zh-CN" sz="2400" b="1">
                <a:solidFill>
                  <a:schemeClr val="hlink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ch</a:t>
            </a:r>
            <a:r>
              <a:rPr lang="en-US" altLang="zh-CN" sz="2400" b="1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cin.get</a:t>
            </a:r>
            <a:r>
              <a:rPr lang="en-US" altLang="zh-CN" sz="2400" b="1">
                <a:solidFill>
                  <a:srgbClr val="FF0000"/>
                </a:solidFill>
              </a:rPr>
              <a:t>()</a:t>
            </a:r>
            <a:r>
              <a:rPr lang="en-US" altLang="zh-CN" sz="2400" b="1">
                <a:solidFill>
                  <a:schemeClr val="hlink"/>
                </a:solidFill>
              </a:rPr>
              <a:t>) </a:t>
            </a:r>
            <a:r>
              <a:rPr lang="en-US" altLang="zh-CN" sz="2400" b="1">
                <a:solidFill>
                  <a:schemeClr val="tx2"/>
                </a:solidFill>
              </a:rPr>
              <a:t>!= '\n'</a:t>
            </a:r>
            <a:r>
              <a:rPr lang="en-US" altLang="zh-CN" sz="2400">
                <a:solidFill>
                  <a:schemeClr val="folHlink"/>
                </a:solidFill>
              </a:rPr>
              <a:t>){    //</a:t>
            </a:r>
            <a:r>
              <a:rPr lang="zh-CN" altLang="en-US" sz="2400" dirty="0">
                <a:solidFill>
                  <a:schemeClr val="folHlink"/>
                </a:solidFill>
              </a:rPr>
              <a:t>以回车符为结束标志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//while (</a:t>
            </a:r>
            <a:r>
              <a:rPr lang="en-US" altLang="zh-CN" sz="2400" b="1">
                <a:solidFill>
                  <a:schemeClr val="hlink"/>
                </a:solidFill>
              </a:rPr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ch</a:t>
            </a:r>
            <a:r>
              <a:rPr lang="en-US" altLang="zh-CN" sz="2400" b="1">
                <a:solidFill>
                  <a:srgbClr val="FF0000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cin.get</a:t>
            </a:r>
            <a:r>
              <a:rPr lang="en-US" altLang="zh-CN" sz="2400" b="1">
                <a:solidFill>
                  <a:srgbClr val="FF0000"/>
                </a:solidFill>
              </a:rPr>
              <a:t>()</a:t>
            </a:r>
            <a:r>
              <a:rPr lang="en-US" altLang="zh-CN" sz="2400" b="1">
                <a:solidFill>
                  <a:schemeClr val="hlink"/>
                </a:solidFill>
              </a:rPr>
              <a:t>) </a:t>
            </a:r>
            <a:r>
              <a:rPr lang="en-US" altLang="zh-CN" sz="2400" b="1">
                <a:solidFill>
                  <a:schemeClr val="tx2"/>
                </a:solidFill>
              </a:rPr>
              <a:t>!= EOF</a:t>
            </a:r>
            <a:r>
              <a:rPr lang="en-US" altLang="zh-CN" sz="2400">
                <a:solidFill>
                  <a:schemeClr val="folHlink"/>
                </a:solidFill>
              </a:rPr>
              <a:t> ){  //</a:t>
            </a:r>
            <a:r>
              <a:rPr lang="zh-CN" altLang="en-US" sz="2400" dirty="0">
                <a:solidFill>
                  <a:schemeClr val="folHlink"/>
                </a:solidFill>
              </a:rPr>
              <a:t>以</a:t>
            </a:r>
            <a:r>
              <a:rPr lang="en-US" altLang="zh-CN" sz="2400">
                <a:solidFill>
                  <a:schemeClr val="folHlink"/>
                </a:solidFill>
              </a:rPr>
              <a:t>EOF</a:t>
            </a:r>
            <a:r>
              <a:rPr lang="zh-CN" altLang="en-US" sz="2400" dirty="0">
                <a:solidFill>
                  <a:schemeClr val="folHlink"/>
                </a:solidFill>
              </a:rPr>
              <a:t>为结束标志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</a:t>
            </a:r>
            <a:r>
              <a:rPr lang="en-US" altLang="zh-CN" sz="2400" b="1">
                <a:solidFill>
                  <a:schemeClr val="hlink"/>
                </a:solidFill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</a:rPr>
              <a:t>char)ch</a:t>
            </a:r>
            <a:r>
              <a:rPr lang="en-US" altLang="zh-CN" sz="2400" b="1">
                <a:solidFill>
                  <a:schemeClr val="folHlink"/>
                </a:solidFill>
              </a:rPr>
              <a:t> </a:t>
            </a:r>
            <a:r>
              <a:rPr lang="en-US" altLang="zh-CN" sz="2400">
                <a:solidFill>
                  <a:schemeClr val="folHlink"/>
                </a:solidFill>
              </a:rPr>
              <a:t>&lt;&lt; "\t" &lt;&lt; </a:t>
            </a:r>
            <a:r>
              <a:rPr lang="en-US" altLang="zh-CN" sz="2400" b="1" dirty="0" err="1">
                <a:solidFill>
                  <a:schemeClr val="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&lt;&lt; 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++n;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"Totally get " &lt;&lt; n &lt;&lt; " chars."&lt;&lt;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3800" y="1364615"/>
            <a:ext cx="3859530" cy="768350"/>
          </a:xfrm>
          <a:prstGeom prst="rect">
            <a:avLst/>
          </a:prstGeom>
          <a:noFill/>
          <a:ln w="12700">
            <a:noFill/>
          </a:ln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dirty="0">
                <a:sym typeface="+mn-ea"/>
              </a:rPr>
              <a:t>两种写法，可任选使用其中一种（另一种设为注释）</a:t>
            </a:r>
            <a:endParaRPr lang="zh-CN" altLang="en-US" sz="2000" dirty="0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11175" y="3061335"/>
            <a:ext cx="8168005" cy="871855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7023100" y="2132965"/>
            <a:ext cx="140970" cy="86868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3522" name="文本占位符 363521"/>
          <p:cNvSpPr>
            <a:spLocks noGrp="1"/>
          </p:cNvSpPr>
          <p:nvPr>
            <p:ph type="body" idx="1"/>
          </p:nvPr>
        </p:nvSpPr>
        <p:spPr>
          <a:xfrm>
            <a:off x="468630" y="336550"/>
            <a:ext cx="8207375" cy="6188075"/>
          </a:xfrm>
        </p:spPr>
        <p:txBody>
          <a:bodyPr/>
          <a:lstStyle/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/>
              <a:t>程序执行时进入等待状态，等待输入字符。用户由键盘输入一个字符并按回车键后，程序将把输入的字符及其相应的</a:t>
            </a:r>
            <a:r>
              <a:rPr lang="en-US" altLang="zh-CN" sz="2400" dirty="0"/>
              <a:t> </a:t>
            </a:r>
            <a:r>
              <a:rPr lang="en-US" altLang="zh-CN" sz="2400"/>
              <a:t>ASCII </a:t>
            </a:r>
            <a:r>
              <a:rPr lang="zh-CN" altLang="en-US" sz="2400" dirty="0"/>
              <a:t>值输出到屏幕。</a:t>
            </a:r>
            <a:endParaRPr lang="zh-CN" altLang="en-US" sz="2400" dirty="0"/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endParaRPr lang="zh-CN" altLang="en-US" sz="2400" dirty="0">
              <a:solidFill>
                <a:schemeClr val="accent2"/>
              </a:solidFill>
            </a:endParaRPr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以回车符为结束标志时</a:t>
            </a:r>
            <a:r>
              <a:rPr lang="zh-CN" altLang="en-US" sz="2400" dirty="0"/>
              <a:t>，所输入的回车符并不被认为是输入字符，程序正常结束。</a:t>
            </a:r>
            <a:endParaRPr lang="zh-CN" altLang="en-US" sz="2400" dirty="0"/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endParaRPr lang="zh-CN" altLang="en-US" sz="2400" dirty="0"/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以</a:t>
            </a:r>
            <a:r>
              <a:rPr lang="en-US" altLang="zh-CN" sz="2400">
                <a:solidFill>
                  <a:schemeClr val="accent2"/>
                </a:solidFill>
              </a:rPr>
              <a:t>EOF</a:t>
            </a:r>
            <a:r>
              <a:rPr lang="zh-CN" altLang="en-US" sz="2400" dirty="0">
                <a:solidFill>
                  <a:schemeClr val="accent2"/>
                </a:solidFill>
              </a:rPr>
              <a:t>为结束标志时</a:t>
            </a:r>
            <a:r>
              <a:rPr lang="zh-CN" altLang="en-US" sz="2400" dirty="0"/>
              <a:t>，所输入的回车符仍被认为是输入字符（并输出），用户还可以继续输入，直到</a:t>
            </a:r>
            <a:r>
              <a:rPr lang="zh-CN" altLang="en-US" sz="2400" dirty="0">
                <a:solidFill>
                  <a:schemeClr val="accent2"/>
                </a:solidFill>
              </a:rPr>
              <a:t>在新的一行</a:t>
            </a:r>
            <a:r>
              <a:rPr lang="zh-CN" altLang="en-US" sz="2400" dirty="0"/>
              <a:t>输入中按下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Ctrl+Z </a:t>
            </a:r>
            <a:r>
              <a:rPr lang="zh-CN" altLang="en-US" sz="2400" dirty="0"/>
              <a:t>并键入回车键为止。</a:t>
            </a:r>
            <a:endParaRPr lang="zh-CN" altLang="en-US" sz="2400" dirty="0"/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r>
              <a:rPr lang="zh-CN" altLang="en-US" sz="2400" dirty="0"/>
              <a:t>以两种方式输出变量</a:t>
            </a:r>
            <a:r>
              <a:rPr lang="en-US" altLang="zh-CN" sz="2400" dirty="0"/>
              <a:t> </a:t>
            </a:r>
            <a:r>
              <a:rPr lang="en-US" altLang="zh-CN" sz="2400" dirty="0" err="1"/>
              <a:t>ch 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311150" indent="-31115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  <a:sym typeface="+mn-ea"/>
              </a:rPr>
              <a:t>	cout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&lt;&lt; </a:t>
            </a:r>
            <a:r>
              <a:rPr lang="en-US" altLang="zh-CN" sz="2400" b="1" u="sng">
                <a:solidFill>
                  <a:schemeClr val="hlink"/>
                </a:solidFill>
                <a:sym typeface="+mn-ea"/>
              </a:rPr>
              <a:t>(</a:t>
            </a:r>
            <a:r>
              <a:rPr lang="en-US" altLang="zh-CN" sz="2400" b="1" u="sng" dirty="0" err="1">
                <a:solidFill>
                  <a:schemeClr val="hlink"/>
                </a:solidFill>
                <a:sym typeface="+mn-ea"/>
              </a:rPr>
              <a:t>char)ch</a:t>
            </a:r>
            <a:r>
              <a:rPr lang="en-US" altLang="zh-CN" sz="2400" b="1">
                <a:solidFill>
                  <a:schemeClr val="folHlink"/>
                </a:solidFill>
                <a:sym typeface="+mn-ea"/>
              </a:rPr>
              <a:t> 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&lt;&lt; "\t" &lt;&lt; </a:t>
            </a:r>
            <a:r>
              <a:rPr lang="en-US" altLang="zh-CN" sz="2400" b="1" dirty="0" err="1">
                <a:solidFill>
                  <a:schemeClr val="hlink"/>
                </a:solidFill>
                <a:sym typeface="+mn-ea"/>
              </a:rPr>
              <a:t>ch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&lt;&lt;  </a:t>
            </a:r>
            <a:r>
              <a:rPr lang="en-US" altLang="zh-CN" sz="2400" dirty="0" err="1">
                <a:solidFill>
                  <a:schemeClr val="folHlink"/>
                </a:solidFill>
                <a:sym typeface="+mn-ea"/>
              </a:rPr>
              <a:t>endl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; </a:t>
            </a:r>
            <a:endParaRPr lang="en-US" altLang="zh-CN" sz="2400">
              <a:solidFill>
                <a:schemeClr val="folHlink"/>
              </a:solidFill>
              <a:sym typeface="+mn-ea"/>
            </a:endParaRPr>
          </a:p>
          <a:p>
            <a:pPr marL="311150" indent="-311150">
              <a:lnSpc>
                <a:spcPct val="100000"/>
              </a:lnSpc>
              <a:spcBef>
                <a:spcPts val="1200"/>
              </a:spcBef>
            </a:pP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9795" y="1701165"/>
            <a:ext cx="4265930" cy="46037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folHlink"/>
                </a:solidFill>
                <a:sym typeface="+mn-ea"/>
              </a:rPr>
              <a:t>while (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sym typeface="+mn-ea"/>
              </a:rPr>
              <a:t>ch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 = </a:t>
            </a:r>
            <a:r>
              <a:rPr lang="en-US" altLang="zh-CN" sz="2400" b="1" dirty="0" err="1">
                <a:solidFill>
                  <a:schemeClr val="hlink"/>
                </a:solidFill>
                <a:sym typeface="+mn-ea"/>
              </a:rPr>
              <a:t>cin.get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()) !=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'\n'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)</a:t>
            </a:r>
            <a:endParaRPr lang="en-US" altLang="zh-CN" sz="2400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9795" y="3068955"/>
            <a:ext cx="4299585" cy="46037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 anchor="t">
            <a:spAutoFit/>
          </a:bodyPr>
          <a:lstStyle/>
          <a:p>
            <a:r>
              <a:rPr lang="en-US" altLang="zh-CN" sz="2400">
                <a:solidFill>
                  <a:schemeClr val="folHlink"/>
                </a:solidFill>
                <a:sym typeface="+mn-ea"/>
              </a:rPr>
              <a:t>while (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  <a:sym typeface="+mn-ea"/>
              </a:rPr>
              <a:t>ch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 = </a:t>
            </a:r>
            <a:r>
              <a:rPr lang="en-US" altLang="zh-CN" sz="2400" b="1" dirty="0" err="1">
                <a:solidFill>
                  <a:schemeClr val="hlink"/>
                </a:solidFill>
                <a:sym typeface="+mn-ea"/>
              </a:rPr>
              <a:t>cin.get</a:t>
            </a:r>
            <a:r>
              <a:rPr lang="en-US" altLang="zh-CN" sz="2400" b="1">
                <a:solidFill>
                  <a:schemeClr val="hlink"/>
                </a:solidFill>
                <a:sym typeface="+mn-ea"/>
              </a:rPr>
              <a:t>()) != </a:t>
            </a:r>
            <a:r>
              <a:rPr lang="en-US" altLang="zh-CN" sz="2400" b="1">
                <a:solidFill>
                  <a:schemeClr val="tx2"/>
                </a:solidFill>
                <a:sym typeface="+mn-ea"/>
              </a:rPr>
              <a:t>EOF</a:t>
            </a:r>
            <a:r>
              <a:rPr lang="en-US" altLang="zh-CN" sz="2400">
                <a:solidFill>
                  <a:schemeClr val="folHlink"/>
                </a:solidFill>
                <a:sym typeface="+mn-ea"/>
              </a:rPr>
              <a:t> )</a:t>
            </a:r>
            <a:endParaRPr lang="en-US" altLang="zh-CN" sz="2400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8630" y="5877560"/>
            <a:ext cx="4094480" cy="70675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2000" dirty="0">
                <a:sym typeface="+mn-ea"/>
              </a:rPr>
              <a:t>强制类型转换为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char </a:t>
            </a:r>
            <a:r>
              <a:rPr lang="zh-CN" altLang="en-US" sz="2000" dirty="0">
                <a:sym typeface="+mn-ea"/>
              </a:rPr>
              <a:t>类型再输出，所输出的是一个字符</a:t>
            </a:r>
            <a:endParaRPr lang="zh-CN" altLang="en-US" sz="2000" dirty="0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04435" y="5877560"/>
            <a:ext cx="3676650" cy="42989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none" rtlCol="0" anchor="t">
            <a:sp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zh-CN" altLang="en-US" sz="2000" dirty="0">
                <a:sym typeface="+mn-ea"/>
              </a:rPr>
              <a:t>直接输出所输入字符的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ASCII </a:t>
            </a:r>
            <a:r>
              <a:rPr lang="zh-CN" altLang="en-US" sz="2000" dirty="0">
                <a:sym typeface="+mn-ea"/>
              </a:rPr>
              <a:t>码</a:t>
            </a:r>
            <a:endParaRPr lang="zh-CN" altLang="en-US" sz="2000" dirty="0">
              <a:solidFill>
                <a:schemeClr val="folHlink"/>
              </a:solidFill>
              <a:sym typeface="+mn-ea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2407920" y="5733415"/>
            <a:ext cx="215900" cy="215900"/>
          </a:xfrm>
          <a:prstGeom prst="down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 rot="20340000">
            <a:off x="4716145" y="5661660"/>
            <a:ext cx="215900" cy="215900"/>
          </a:xfrm>
          <a:prstGeom prst="downArrow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4546" name="标题 36454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二、从字符流和文件流输入输出字符</a:t>
            </a:r>
            <a:endParaRPr lang="zh-CN" altLang="en-US" dirty="0"/>
          </a:p>
        </p:txBody>
      </p:sp>
      <p:sp>
        <p:nvSpPr>
          <p:cNvPr id="364547" name="文本占位符 3645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也可以从</a:t>
            </a:r>
            <a:r>
              <a:rPr lang="zh-CN" altLang="en-US" sz="2400" dirty="0">
                <a:solidFill>
                  <a:schemeClr val="accent2"/>
                </a:solidFill>
              </a:rPr>
              <a:t>字符串流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chemeClr val="accent2"/>
                </a:solidFill>
              </a:rPr>
              <a:t>文件流</a:t>
            </a:r>
            <a:r>
              <a:rPr lang="zh-CN" altLang="en-US" sz="2400" dirty="0"/>
              <a:t>输入字符，或者向字符串流和文件流输出字符：用 </a:t>
            </a:r>
            <a:r>
              <a:rPr lang="en-US" altLang="zh-CN" sz="2400">
                <a:solidFill>
                  <a:schemeClr val="tx2"/>
                </a:solidFill>
              </a:rPr>
              <a:t>&gt;&gt;</a:t>
            </a:r>
            <a:r>
              <a:rPr lang="en-US" altLang="zh-CN" sz="2400"/>
              <a:t> </a:t>
            </a:r>
            <a:r>
              <a:rPr lang="zh-CN" altLang="en-US" sz="2400" dirty="0"/>
              <a:t>进行输入，用 </a:t>
            </a:r>
            <a:r>
              <a:rPr lang="en-US" altLang="zh-CN" sz="2400">
                <a:solidFill>
                  <a:schemeClr val="tx2"/>
                </a:solidFill>
              </a:rPr>
              <a:t>&lt;&lt;</a:t>
            </a:r>
            <a:r>
              <a:rPr lang="en-US" altLang="zh-CN" sz="2400"/>
              <a:t> </a:t>
            </a:r>
            <a:r>
              <a:rPr lang="zh-CN" altLang="en-US" sz="2400" dirty="0"/>
              <a:t>进行输出。</a:t>
            </a:r>
            <a:endParaRPr lang="zh-CN" altLang="en-US" sz="2400" dirty="0"/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istringstream inss("Hello, World");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int ch; 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while(</a:t>
            </a:r>
            <a:r>
              <a:rPr sz="2400">
                <a:solidFill>
                  <a:schemeClr val="tx2"/>
                </a:solidFill>
              </a:rPr>
              <a:t>(</a:t>
            </a:r>
            <a:r>
              <a:rPr lang="en-US" sz="3200">
                <a:solidFill>
                  <a:schemeClr val="tx2"/>
                </a:solidFill>
              </a:rPr>
              <a:t>inss &gt;&gt; </a:t>
            </a:r>
            <a:r>
              <a:rPr sz="3200">
                <a:solidFill>
                  <a:schemeClr val="tx2"/>
                </a:solidFill>
              </a:rPr>
              <a:t>ch</a:t>
            </a:r>
            <a:r>
              <a:rPr sz="2400">
                <a:solidFill>
                  <a:schemeClr val="tx2"/>
                </a:solidFill>
              </a:rPr>
              <a:t>) != EOF</a:t>
            </a:r>
            <a:r>
              <a:rPr sz="2400">
                <a:solidFill>
                  <a:schemeClr val="folHlink"/>
                </a:solidFill>
              </a:rPr>
              <a:t>)    </a:t>
            </a:r>
            <a:r>
              <a:rPr sz="2000">
                <a:solidFill>
                  <a:schemeClr val="folHlink"/>
                </a:solidFill>
              </a:rPr>
              <a:t>//从字符串输入流读取字符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    putchar(ch);    //输出字符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ifstream infile("plain.txt");  </a:t>
            </a:r>
            <a:r>
              <a:rPr lang="en-US" altLang="zh-CN" sz="1800">
                <a:solidFill>
                  <a:schemeClr val="folHlink"/>
                </a:solidFill>
              </a:rPr>
              <a:t>//定义文件输入流并绑定到现有的文本文件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int ch;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while (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en-US" altLang="zh-CN" sz="3200">
                <a:solidFill>
                  <a:schemeClr val="tx2"/>
                </a:solidFill>
              </a:rPr>
              <a:t>infile &gt;&gt; ch</a:t>
            </a:r>
            <a:r>
              <a:rPr lang="en-US" altLang="zh-CN" sz="2400">
                <a:solidFill>
                  <a:schemeClr val="tx2"/>
                </a:solidFill>
              </a:rPr>
              <a:t>) != EOF</a:t>
            </a:r>
            <a:r>
              <a:rPr lang="en-US" altLang="zh-CN" sz="2400">
                <a:solidFill>
                  <a:schemeClr val="folHlink"/>
                </a:solidFill>
              </a:rPr>
              <a:t>)    </a:t>
            </a:r>
            <a:r>
              <a:rPr lang="en-US" altLang="zh-CN" sz="1800">
                <a:solidFill>
                  <a:schemeClr val="folHlink"/>
                </a:solidFill>
              </a:rPr>
              <a:t>//从文件输入流中读取字符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cout.put(ch);    //输出字符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在下一节的实例</a:t>
            </a:r>
            <a:r>
              <a:rPr lang="zh-CN" altLang="en-US" sz="2400" dirty="0">
                <a:solidFill>
                  <a:schemeClr val="tx1"/>
                </a:solidFill>
              </a:rPr>
              <a:t>程序中介绍这些用法。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body" idx="4294967295"/>
          </p:nvPr>
        </p:nvSpPr>
        <p:spPr/>
        <p:txBody>
          <a:bodyPr vert="horz" wrap="square" lIns="91440" tIns="45720" rIns="91440" bIns="45720" anchor="t"/>
          <a:lstStyle/>
          <a:p>
            <a:r>
              <a:rPr lang="zh-CN" altLang="en-US" dirty="0"/>
              <a:t>从发现重复性动作到写好一个循环结构，还需考虑和解决许多具体问题：</a:t>
            </a:r>
            <a:endParaRPr lang="zh-CN" altLang="en-US" dirty="0"/>
          </a:p>
          <a:p>
            <a:pPr lvl="1"/>
            <a:r>
              <a:rPr lang="zh-CN" altLang="en-US" dirty="0"/>
              <a:t>每次循环中需要做的处理工作；</a:t>
            </a:r>
            <a:endParaRPr lang="zh-CN" altLang="en-US" dirty="0"/>
          </a:p>
          <a:p>
            <a:pPr lvl="1"/>
            <a:r>
              <a:rPr lang="zh-CN" altLang="en-US" dirty="0"/>
              <a:t>循环的控制</a:t>
            </a:r>
            <a:r>
              <a:rPr lang="en-US" altLang="zh-CN">
                <a:latin typeface="Cambria" panose="02040503050406030204" pitchFamily="18" charset="0"/>
              </a:rPr>
              <a:t>……</a:t>
            </a:r>
            <a:endParaRPr lang="en-US" altLang="zh-CN"/>
          </a:p>
          <a:p>
            <a:pPr lvl="1"/>
            <a:r>
              <a:rPr lang="zh-CN" altLang="en-US" dirty="0"/>
              <a:t>具体还包括使用语言里的哪种结构来实现循环。</a:t>
            </a:r>
            <a:endParaRPr lang="zh-CN" altLang="en-US" dirty="0"/>
          </a:p>
          <a:p>
            <a:r>
              <a:rPr lang="zh-CN" altLang="en-US" sz="2400" dirty="0"/>
              <a:t>本节将展示一批程序实例，介绍一些循环程序设计问题。</a:t>
            </a:r>
            <a:endParaRPr lang="zh-CN" altLang="en-US" sz="2400" dirty="0"/>
          </a:p>
          <a:p>
            <a:r>
              <a:rPr lang="zh-CN" altLang="en-US" sz="2400" dirty="0"/>
              <a:t>先分析问题，逐渐发掘完成程序的线索，最终完成能解决问题的程序。</a:t>
            </a:r>
            <a:r>
              <a:rPr lang="zh-CN" altLang="en-US" sz="2400" dirty="0">
                <a:sym typeface="Wingdings" panose="05000000000000000000" pitchFamily="2" charset="2"/>
              </a:rPr>
              <a:t> “</a:t>
            </a:r>
            <a:r>
              <a:rPr lang="zh-CN" altLang="en-US" sz="2400" dirty="0">
                <a:solidFill>
                  <a:schemeClr val="hlink"/>
                </a:solidFill>
                <a:sym typeface="Wingdings" panose="05000000000000000000" pitchFamily="2" charset="2"/>
              </a:rPr>
              <a:t>从问题到程序</a:t>
            </a:r>
            <a:r>
              <a:rPr lang="zh-CN" altLang="en-US" sz="2400" dirty="0">
                <a:sym typeface="Wingdings" panose="05000000000000000000" pitchFamily="2" charset="2"/>
              </a:rPr>
              <a:t>”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4547" name="文本占位符 3645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6710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sz="2400" dirty="0"/>
              <a:t>此外，字符串流和文件流也像 </a:t>
            </a:r>
            <a:r>
              <a:rPr lang="en-US" altLang="zh-CN" sz="2400" dirty="0" err="1"/>
              <a:t>cin</a:t>
            </a:r>
            <a:r>
              <a:rPr lang="en-US" altLang="zh-CN" sz="2400"/>
              <a:t> </a:t>
            </a:r>
            <a:r>
              <a:rPr lang="zh-CN" altLang="en-US" sz="2400" dirty="0"/>
              <a:t>一样具有成员函数 </a:t>
            </a:r>
            <a:r>
              <a:rPr lang="en-US" altLang="zh-CN" sz="2400"/>
              <a:t>get </a:t>
            </a:r>
            <a:r>
              <a:rPr lang="zh-CN" altLang="en-US" sz="2400" dirty="0"/>
              <a:t>。都可以用类似于 </a:t>
            </a:r>
            <a:r>
              <a:rPr lang="en-US" altLang="zh-CN" sz="2400" dirty="0" err="1"/>
              <a:t>cin.get</a:t>
            </a:r>
            <a:r>
              <a:rPr lang="en-US" altLang="zh-CN" sz="2400"/>
              <a:t> </a:t>
            </a:r>
            <a:r>
              <a:rPr lang="zh-CN" altLang="en-US" sz="2400" dirty="0"/>
              <a:t>的方式输入一个字符。例如：</a:t>
            </a:r>
            <a:endParaRPr lang="zh-CN" altLang="en-US" sz="2400" dirty="0"/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istringstream inss("Hello, World");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int ch; 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while(</a:t>
            </a:r>
            <a:r>
              <a:rPr sz="2400">
                <a:solidFill>
                  <a:schemeClr val="tx2"/>
                </a:solidFill>
              </a:rPr>
              <a:t>(</a:t>
            </a:r>
            <a:r>
              <a:rPr sz="3200">
                <a:solidFill>
                  <a:schemeClr val="tx2"/>
                </a:solidFill>
              </a:rPr>
              <a:t>ch = inss.get()</a:t>
            </a:r>
            <a:r>
              <a:rPr sz="2400">
                <a:solidFill>
                  <a:schemeClr val="tx2"/>
                </a:solidFill>
              </a:rPr>
              <a:t>) != EOF</a:t>
            </a:r>
            <a:r>
              <a:rPr sz="2400">
                <a:solidFill>
                  <a:schemeClr val="folHlink"/>
                </a:solidFill>
              </a:rPr>
              <a:t>)    </a:t>
            </a:r>
            <a:r>
              <a:rPr sz="2000">
                <a:solidFill>
                  <a:schemeClr val="folHlink"/>
                </a:solidFill>
              </a:rPr>
              <a:t>//从字符串输入流读取字符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sz="2400">
                <a:solidFill>
                  <a:schemeClr val="folHlink"/>
                </a:solidFill>
              </a:rPr>
              <a:t>    putchar(ch);    //输出字符</a:t>
            </a:r>
            <a:endParaRPr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或</a:t>
            </a:r>
            <a:endParaRPr lang="zh-CN" altLang="en-US" sz="2400" dirty="0"/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ifstream infile("plain.txt");  </a:t>
            </a:r>
            <a:r>
              <a:rPr lang="en-US" altLang="zh-CN" sz="1800">
                <a:solidFill>
                  <a:schemeClr val="folHlink"/>
                </a:solidFill>
              </a:rPr>
              <a:t>//定义文件输入流并绑定到现有的文本文件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int ch;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while (</a:t>
            </a:r>
            <a:r>
              <a:rPr lang="en-US" altLang="zh-CN" sz="2400">
                <a:solidFill>
                  <a:schemeClr val="tx2"/>
                </a:solidFill>
              </a:rPr>
              <a:t>(</a:t>
            </a:r>
            <a:r>
              <a:rPr lang="en-US" altLang="zh-CN" sz="3200">
                <a:solidFill>
                  <a:schemeClr val="tx2"/>
                </a:solidFill>
              </a:rPr>
              <a:t>ch = infile.get()</a:t>
            </a:r>
            <a:r>
              <a:rPr lang="en-US" altLang="zh-CN" sz="2400">
                <a:solidFill>
                  <a:schemeClr val="tx2"/>
                </a:solidFill>
              </a:rPr>
              <a:t>) != EOF</a:t>
            </a:r>
            <a:r>
              <a:rPr lang="en-US" altLang="zh-CN" sz="2400">
                <a:solidFill>
                  <a:schemeClr val="folHlink"/>
                </a:solidFill>
              </a:rPr>
              <a:t>)    </a:t>
            </a:r>
            <a:r>
              <a:rPr lang="en-US" altLang="zh-CN" sz="1800">
                <a:solidFill>
                  <a:schemeClr val="folHlink"/>
                </a:solidFill>
              </a:rPr>
              <a:t>//从文件输入流中读取字符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cout.put(ch);    //输出字符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346710" lvl="1" indent="-34671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2400" dirty="0"/>
              <a:t>在下一节的实例</a:t>
            </a:r>
            <a:r>
              <a:rPr lang="zh-CN" altLang="en-US" sz="2400" dirty="0">
                <a:solidFill>
                  <a:schemeClr val="tx1"/>
                </a:solidFill>
              </a:rPr>
              <a:t>程序中介绍这些用法。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5570" name="标题 3655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/>
              <a:t>三、与字符相关的标准库函数</a:t>
            </a:r>
            <a:endParaRPr lang="zh-CN" altLang="en-US" dirty="0"/>
          </a:p>
        </p:txBody>
      </p:sp>
      <p:sp>
        <p:nvSpPr>
          <p:cNvPr id="365571" name="文本占位符 3655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在编写处理字符的程序时，可能需要对字符的性质进行判断，例如，要判断一个字符 </a:t>
            </a:r>
            <a:r>
              <a:rPr lang="en-US" altLang="zh-CN" sz="2400" dirty="0" err="1"/>
              <a:t>ch</a:t>
            </a:r>
            <a:r>
              <a:rPr lang="en-US" altLang="zh-CN" sz="2400"/>
              <a:t> </a:t>
            </a:r>
            <a:r>
              <a:rPr lang="zh-CN" altLang="en-US" sz="2400" dirty="0"/>
              <a:t>是否为字母或数字字符，如果根据字符的 </a:t>
            </a:r>
            <a:r>
              <a:rPr lang="en-US" altLang="zh-CN" sz="2400"/>
              <a:t>ASCII </a:t>
            </a:r>
            <a:r>
              <a:rPr lang="zh-CN" altLang="en-US" sz="2400" dirty="0"/>
              <a:t>值进行判断：</a:t>
            </a:r>
            <a:endParaRPr lang="zh-CN" altLang="en-US" sz="2400" dirty="0"/>
          </a:p>
          <a:p>
            <a:pPr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chemeClr val="folHlink"/>
                </a:solidFill>
              </a:rPr>
              <a:t>(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&gt;= 48 &amp;&amp;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&lt;= 57) || (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&gt;= 65 &amp;&amp;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&lt;= 90) || (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&gt;= 97 &amp;&amp;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 &lt;= 122))</a:t>
            </a:r>
            <a:endParaRPr lang="en-US" altLang="zh-CN" sz="2400">
              <a:solidFill>
                <a:schemeClr val="folHlink"/>
              </a:solidFill>
            </a:endParaRPr>
          </a:p>
          <a:p>
            <a:r>
              <a:rPr lang="zh-CN" altLang="en-US" sz="2400" dirty="0"/>
              <a:t>标准库中提供了一批处理字符的函数。按照</a:t>
            </a:r>
            <a:r>
              <a:rPr lang="en-US" altLang="zh-CN" sz="2400"/>
              <a:t>C++</a:t>
            </a:r>
            <a:r>
              <a:rPr lang="zh-CN" altLang="en-US" sz="2400" dirty="0"/>
              <a:t>标准，这些函数被包括在 </a:t>
            </a:r>
            <a:r>
              <a:rPr lang="en-US" altLang="zh-CN" sz="2400" dirty="0" err="1"/>
              <a:t>iostream</a:t>
            </a:r>
            <a:r>
              <a:rPr lang="en-US" altLang="zh-CN" sz="2400"/>
              <a:t> </a:t>
            </a:r>
            <a:r>
              <a:rPr lang="zh-CN" altLang="en-US" sz="2400" dirty="0"/>
              <a:t>库中（而按照</a:t>
            </a:r>
            <a:r>
              <a:rPr lang="en-US" altLang="zh-CN" sz="2400"/>
              <a:t>C</a:t>
            </a:r>
            <a:r>
              <a:rPr lang="zh-CN" altLang="en-US" sz="2400" dirty="0"/>
              <a:t>语言标准，需包含头文件</a:t>
            </a:r>
            <a:r>
              <a:rPr lang="en-US" altLang="zh-CN" sz="2400" dirty="0" err="1"/>
              <a:t>ctype.h</a:t>
            </a:r>
            <a:r>
              <a:rPr lang="zh-CN" altLang="en-US" sz="2400" dirty="0"/>
              <a:t>）。</a:t>
            </a:r>
            <a:endParaRPr lang="zh-CN" altLang="en-US" sz="2400" dirty="0"/>
          </a:p>
          <a:p>
            <a:r>
              <a:rPr lang="zh-CN" altLang="en-US" sz="2400" dirty="0"/>
              <a:t>标准库中的各种字符分类函数都很简单，它们对满足条件的字符返回</a:t>
            </a:r>
            <a:r>
              <a:rPr lang="zh-CN" altLang="en-US" sz="2400" dirty="0">
                <a:solidFill>
                  <a:schemeClr val="hlink"/>
                </a:solidFill>
              </a:rPr>
              <a:t>非 </a:t>
            </a:r>
            <a:r>
              <a:rPr lang="en-US" altLang="zh-CN" sz="2400">
                <a:solidFill>
                  <a:schemeClr val="hlink"/>
                </a:solidFill>
              </a:rPr>
              <a:t>0 </a:t>
            </a:r>
            <a:r>
              <a:rPr lang="zh-CN" altLang="en-US" sz="2400" dirty="0">
                <a:solidFill>
                  <a:schemeClr val="hlink"/>
                </a:solidFill>
              </a:rPr>
              <a:t>值</a:t>
            </a:r>
            <a:r>
              <a:rPr lang="zh-CN" altLang="en-US" sz="2400" dirty="0"/>
              <a:t>，否则返回 </a:t>
            </a:r>
            <a:r>
              <a:rPr lang="en-US" altLang="zh-CN" sz="2400">
                <a:solidFill>
                  <a:schemeClr val="hlink"/>
                </a:solidFill>
              </a:rPr>
              <a:t>0 </a:t>
            </a:r>
            <a:r>
              <a:rPr lang="zh-CN" altLang="en-US" sz="2400" dirty="0">
                <a:solidFill>
                  <a:schemeClr val="hlink"/>
                </a:solidFill>
              </a:rPr>
              <a:t>值</a:t>
            </a:r>
            <a:r>
              <a:rPr lang="zh-CN" altLang="en-US" sz="2400" dirty="0"/>
              <a:t>。</a:t>
            </a:r>
            <a:r>
              <a:rPr lang="en-US" altLang="zh-CN" sz="240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olidFill>
                  <a:schemeClr val="hlink"/>
                </a:solidFill>
              </a:rPr>
              <a:t>谓词函数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r>
              <a:rPr lang="zh-CN" altLang="en-US" sz="2400" dirty="0"/>
              <a:t>它们的返回值被作为逻辑值使用，通常用来控制程序流程，或放在条件表达式的控制部分。出于可读性起见，谓词函数的名称通常以英语单词“</a:t>
            </a:r>
            <a:r>
              <a:rPr lang="en-US" altLang="zh-CN" sz="2400">
                <a:solidFill>
                  <a:schemeClr val="hlink"/>
                </a:solidFill>
              </a:rPr>
              <a:t>is</a:t>
            </a:r>
            <a:r>
              <a:rPr lang="en-US" altLang="zh-CN" sz="2400"/>
              <a:t>”</a:t>
            </a:r>
            <a:r>
              <a:rPr lang="zh-CN" altLang="en-US" sz="2400" dirty="0"/>
              <a:t>开头。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6594" name="文本占位符 366593"/>
          <p:cNvSpPr>
            <a:spLocks noGrp="1"/>
          </p:cNvSpPr>
          <p:nvPr>
            <p:ph type="body" idx="1"/>
          </p:nvPr>
        </p:nvSpPr>
        <p:spPr>
          <a:xfrm>
            <a:off x="539750" y="333375"/>
            <a:ext cx="8135938" cy="6335713"/>
          </a:xfrm>
        </p:spPr>
        <p:txBody>
          <a:bodyPr/>
          <a:lstStyle/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字符分类函数</a:t>
            </a:r>
            <a:endParaRPr lang="zh-CN" altLang="en-US" sz="200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cs typeface="Courier New" panose="02070309020205020404" pitchFamily="49" charset="0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  <a:cs typeface="Courier New" panose="02070309020205020404" pitchFamily="49" charset="0"/>
              </a:rPr>
              <a:t>alpha</a:t>
            </a:r>
            <a:r>
              <a:rPr lang="en-US" altLang="zh-CN" sz="2400" dirty="0" err="1">
                <a:cs typeface="Courier New" panose="02070309020205020404" pitchFamily="49" charset="0"/>
              </a:rPr>
              <a:t>(ch</a:t>
            </a:r>
            <a:r>
              <a:rPr lang="en-US" altLang="zh-CN" sz="2400">
                <a:cs typeface="Courier New" panose="02070309020205020404" pitchFamily="49" charset="0"/>
              </a:rPr>
              <a:t>)	</a:t>
            </a:r>
            <a:r>
              <a:rPr lang="en-US" altLang="zh-CN" sz="2400" dirty="0" err="1">
                <a:cs typeface="Courier New" panose="02070309020205020404" pitchFamily="49" charset="0"/>
              </a:rPr>
              <a:t>ch</a:t>
            </a:r>
            <a:r>
              <a:rPr lang="zh-CN" altLang="en-US" sz="2400" dirty="0"/>
              <a:t>是否字母字符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digit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是否数字字符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alnum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是否字母或数字字符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space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是否空格、制表符、换行符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upper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是否大写字母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lower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是否小写字母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cntrl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是否控制字符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print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是否可打印字符，包括空格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graph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是否可打印字符，不包括空格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xdigit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是否十六进制数字字符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 dirty="0" err="1">
                <a:solidFill>
                  <a:schemeClr val="accent4"/>
                </a:solidFill>
                <a:sym typeface="+mn-ea"/>
              </a:rPr>
              <a:t>is</a:t>
            </a:r>
            <a:r>
              <a:rPr lang="en-US" altLang="zh-CN" sz="2400" dirty="0" err="1">
                <a:solidFill>
                  <a:schemeClr val="accent2"/>
                </a:solidFill>
              </a:rPr>
              <a:t>punct</a:t>
            </a:r>
            <a:r>
              <a:rPr lang="en-US" altLang="zh-CN" sz="2400" dirty="0" err="1"/>
              <a:t>(c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zh-CN" altLang="en-US" sz="2400" dirty="0"/>
              <a:t>是否标点符号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字符转换函数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int </a:t>
            </a:r>
            <a:r>
              <a:rPr lang="en-US" altLang="zh-CN" sz="2400" dirty="0" err="1">
                <a:solidFill>
                  <a:schemeClr val="accent2"/>
                </a:solidFill>
              </a:rPr>
              <a:t>tolower</a:t>
            </a:r>
            <a:r>
              <a:rPr lang="en-US" altLang="zh-CN" sz="2400" dirty="0" err="1"/>
              <a:t>(int</a:t>
            </a:r>
            <a:r>
              <a:rPr lang="en-US" altLang="zh-CN" sz="2400"/>
              <a:t> 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zh-CN" altLang="en-US" sz="2400" dirty="0"/>
              <a:t>转为对应小写字母</a:t>
            </a:r>
            <a:endParaRPr lang="zh-CN" altLang="en-US" sz="2400" dirty="0"/>
          </a:p>
          <a:p>
            <a:pPr algn="just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int </a:t>
            </a:r>
            <a:r>
              <a:rPr lang="en-US" altLang="zh-CN" sz="2400" dirty="0" err="1">
                <a:solidFill>
                  <a:schemeClr val="accent2"/>
                </a:solidFill>
              </a:rPr>
              <a:t>toupper</a:t>
            </a:r>
            <a:r>
              <a:rPr lang="en-US" altLang="zh-CN" sz="2400" dirty="0" err="1"/>
              <a:t>(int</a:t>
            </a:r>
            <a:r>
              <a:rPr lang="en-US" altLang="zh-CN" sz="2400"/>
              <a:t> </a:t>
            </a:r>
            <a:r>
              <a:rPr lang="en-US" altLang="zh-CN" sz="2400" dirty="0" err="1"/>
              <a:t>c</a:t>
            </a:r>
            <a:r>
              <a:rPr lang="en-US" altLang="zh-CN" sz="2400" dirty="0" err="1">
                <a:cs typeface="Courier New" panose="02070309020205020404" pitchFamily="49" charset="0"/>
              </a:rPr>
              <a:t>h</a:t>
            </a:r>
            <a:r>
              <a:rPr lang="en-US" altLang="zh-CN" sz="2400"/>
              <a:t>)	</a:t>
            </a:r>
            <a:r>
              <a:rPr lang="zh-CN" altLang="en-US" sz="2400" dirty="0"/>
              <a:t>转为对应大写字母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7618" name="文本占位符 367617"/>
          <p:cNvSpPr>
            <a:spLocks noGrp="1"/>
          </p:cNvSpPr>
          <p:nvPr>
            <p:ph type="body" idx="1"/>
          </p:nvPr>
        </p:nvSpPr>
        <p:spPr>
          <a:xfrm>
            <a:off x="539750" y="333375"/>
            <a:ext cx="8135938" cy="6048375"/>
          </a:xfrm>
        </p:spPr>
        <p:txBody>
          <a:bodyPr/>
          <a:lstStyle/>
          <a:p>
            <a:pPr mar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4-15】</a:t>
            </a:r>
            <a:r>
              <a:rPr lang="zh-CN" altLang="en-US" sz="2400" dirty="0"/>
              <a:t>用户从键盘上输入一系列字符（以键入</a:t>
            </a:r>
            <a:r>
              <a:rPr lang="en-US" altLang="zh-CN" sz="2400"/>
              <a:t>EOF</a:t>
            </a:r>
            <a:r>
              <a:rPr lang="zh-CN" altLang="en-US" sz="2400" dirty="0"/>
              <a:t>结束），程序中分类统计所输入字符中的数字字符、小写字母和大写字母的个数。</a:t>
            </a:r>
            <a:endParaRPr lang="zh-CN" altLang="en-US" sz="24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main()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int</a:t>
            </a:r>
            <a:r>
              <a:rPr lang="en-US" altLang="zh-CN" sz="2400">
                <a:solidFill>
                  <a:schemeClr val="folHlink"/>
                </a:solidFill>
              </a:rPr>
              <a:t> </a:t>
            </a:r>
            <a:r>
              <a:rPr lang="en-US" altLang="zh-CN" sz="2400" dirty="0" err="1">
                <a:solidFill>
                  <a:schemeClr val="folHlink"/>
                </a:solidFill>
              </a:rPr>
              <a:t>ch</a:t>
            </a:r>
            <a:r>
              <a:rPr lang="en-US" altLang="zh-CN" sz="2400">
                <a:solidFill>
                  <a:schemeClr val="folHlink"/>
                </a:solidFill>
              </a:rPr>
              <a:t>, </a:t>
            </a:r>
            <a:r>
              <a:rPr lang="en-US" altLang="zh-CN" sz="2400" dirty="0" err="1">
                <a:solidFill>
                  <a:schemeClr val="folHlink"/>
                </a:solidFill>
              </a:rPr>
              <a:t>cd</a:t>
            </a:r>
            <a:r>
              <a:rPr lang="en-US" altLang="zh-CN" sz="2400">
                <a:solidFill>
                  <a:schemeClr val="folHlink"/>
                </a:solidFill>
              </a:rPr>
              <a:t> = 0, cu = 0, </a:t>
            </a:r>
            <a:r>
              <a:rPr lang="en-US" altLang="zh-CN" sz="2400" dirty="0" err="1">
                <a:solidFill>
                  <a:schemeClr val="folHlink"/>
                </a:solidFill>
              </a:rPr>
              <a:t>cl</a:t>
            </a:r>
            <a:r>
              <a:rPr lang="en-US" altLang="zh-CN" sz="2400">
                <a:solidFill>
                  <a:schemeClr val="folHlink"/>
                </a:solidFill>
              </a:rPr>
              <a:t> = 0;    //digit, upper, lower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&lt;&lt; "Please input some characters: 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while (</a:t>
            </a:r>
            <a:r>
              <a:rPr lang="en-US" altLang="zh-CN" sz="2400" b="1">
                <a:solidFill>
                  <a:schemeClr val="hlink"/>
                </a:solidFill>
              </a:rPr>
              <a:t>(</a:t>
            </a:r>
            <a:r>
              <a:rPr lang="en-US" altLang="zh-CN" sz="2400" b="1" dirty="0" err="1">
                <a:solidFill>
                  <a:schemeClr val="hlink"/>
                </a:solidFill>
              </a:rPr>
              <a:t>ch</a:t>
            </a:r>
            <a:r>
              <a:rPr lang="en-US" altLang="zh-CN" sz="2400" b="1">
                <a:solidFill>
                  <a:schemeClr val="hlink"/>
                </a:solidFill>
              </a:rPr>
              <a:t> = </a:t>
            </a:r>
            <a:r>
              <a:rPr lang="en-US" altLang="zh-CN" sz="2400" b="1" dirty="0" err="1">
                <a:solidFill>
                  <a:schemeClr val="hlink"/>
                </a:solidFill>
              </a:rPr>
              <a:t>cin.get</a:t>
            </a:r>
            <a:r>
              <a:rPr lang="en-US" altLang="zh-CN" sz="2400" b="1">
                <a:solidFill>
                  <a:schemeClr val="hlink"/>
                </a:solidFill>
              </a:rPr>
              <a:t>()) </a:t>
            </a:r>
            <a:r>
              <a:rPr lang="en-US" altLang="zh-CN" sz="2400">
                <a:solidFill>
                  <a:schemeClr val="folHlink"/>
                </a:solidFill>
              </a:rPr>
              <a:t>!= EOF) {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</a:t>
            </a:r>
            <a:r>
              <a:rPr lang="en-US" altLang="zh-CN" sz="2400" b="1" dirty="0" err="1">
                <a:solidFill>
                  <a:schemeClr val="hlink"/>
                </a:solidFill>
              </a:rPr>
              <a:t>isdigit</a:t>
            </a:r>
            <a:r>
              <a:rPr lang="en-US" altLang="zh-CN" sz="2400" dirty="0" err="1">
                <a:solidFill>
                  <a:schemeClr val="folHlink"/>
                </a:solidFill>
              </a:rPr>
              <a:t>(ch</a:t>
            </a:r>
            <a:r>
              <a:rPr lang="en-US" altLang="zh-CN" sz="2400">
                <a:solidFill>
                  <a:schemeClr val="folHlink"/>
                </a:solidFill>
              </a:rPr>
              <a:t>)) ++</a:t>
            </a:r>
            <a:r>
              <a:rPr lang="en-US" altLang="zh-CN" sz="2400" dirty="0" err="1">
                <a:solidFill>
                  <a:schemeClr val="folHlink"/>
                </a:solidFill>
              </a:rPr>
              <a:t>cd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</a:t>
            </a:r>
            <a:r>
              <a:rPr lang="en-US" altLang="zh-CN" sz="2400" b="1" dirty="0" err="1">
                <a:solidFill>
                  <a:schemeClr val="hlink"/>
                </a:solidFill>
              </a:rPr>
              <a:t>isupper</a:t>
            </a:r>
            <a:r>
              <a:rPr lang="en-US" altLang="zh-CN" sz="2400" dirty="0" err="1">
                <a:solidFill>
                  <a:schemeClr val="folHlink"/>
                </a:solidFill>
              </a:rPr>
              <a:t>(ch</a:t>
            </a:r>
            <a:r>
              <a:rPr lang="en-US" altLang="zh-CN" sz="2400">
                <a:solidFill>
                  <a:schemeClr val="folHlink"/>
                </a:solidFill>
              </a:rPr>
              <a:t>)) ++cu;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if (</a:t>
            </a:r>
            <a:r>
              <a:rPr lang="en-US" altLang="zh-CN" sz="2400" b="1" dirty="0" err="1">
                <a:solidFill>
                  <a:schemeClr val="hlink"/>
                </a:solidFill>
              </a:rPr>
              <a:t>islower</a:t>
            </a:r>
            <a:r>
              <a:rPr lang="en-US" altLang="zh-CN" sz="2400" dirty="0" err="1">
                <a:solidFill>
                  <a:schemeClr val="folHlink"/>
                </a:solidFill>
              </a:rPr>
              <a:t>(ch</a:t>
            </a:r>
            <a:r>
              <a:rPr lang="en-US" altLang="zh-CN" sz="2400">
                <a:solidFill>
                  <a:schemeClr val="folHlink"/>
                </a:solidFill>
              </a:rPr>
              <a:t>)) ++</a:t>
            </a:r>
            <a:r>
              <a:rPr lang="en-US" altLang="zh-CN" sz="2400" dirty="0" err="1">
                <a:solidFill>
                  <a:schemeClr val="folHlink"/>
                </a:solidFill>
              </a:rPr>
              <a:t>cl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}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"digits: 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cd</a:t>
            </a:r>
            <a:r>
              <a:rPr lang="en-US" altLang="zh-CN" sz="2400">
                <a:solidFill>
                  <a:schemeClr val="folHlink"/>
                </a:solidFill>
              </a:rPr>
              <a:t>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"uppers: " &lt;&lt; cu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>
                <a:solidFill>
                  <a:schemeClr val="folHlink"/>
                </a:solidFill>
              </a:rPr>
              <a:t> &lt;&lt; "lowers: "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cl</a:t>
            </a:r>
            <a:r>
              <a:rPr lang="en-US" altLang="zh-CN" sz="2400">
                <a:solidFill>
                  <a:schemeClr val="folHlink"/>
                </a:solidFill>
              </a:rPr>
              <a:t> &lt;&lt; 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>
                <a:solidFill>
                  <a:schemeClr val="folHlink"/>
                </a:solidFill>
              </a:rPr>
              <a:t>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return 0;</a:t>
            </a:r>
            <a:endParaRPr lang="en-US" altLang="zh-CN" sz="2400">
              <a:solidFill>
                <a:schemeClr val="folHlink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}</a:t>
            </a:r>
            <a:endParaRPr lang="zh-CN" altLang="en-US" sz="2400" dirty="0">
              <a:solidFill>
                <a:schemeClr val="folHlink"/>
              </a:solidFill>
              <a:ea typeface="Courier New" panose="02070309020205020404" pitchFamily="49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42" name="标题 36864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772400" cy="647700"/>
          </a:xfrm>
        </p:spPr>
        <p:txBody>
          <a:bodyPr anchor="ctr"/>
          <a:lstStyle/>
          <a:p>
            <a:r>
              <a:rPr lang="zh-CN" altLang="en-US" sz="3200" dirty="0"/>
              <a:t>目录</a:t>
            </a:r>
            <a:endParaRPr lang="zh-CN" altLang="en-US" sz="3200" dirty="0"/>
          </a:p>
        </p:txBody>
      </p:sp>
      <p:sp>
        <p:nvSpPr>
          <p:cNvPr id="368643" name="文本占位符 3686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0000"/>
              </a:spcBef>
              <a:buNone/>
            </a:pPr>
            <a:r>
              <a:rPr lang="en-US" altLang="zh-CN"/>
              <a:t>4.1  </a:t>
            </a:r>
            <a:r>
              <a:rPr lang="zh-CN" altLang="en-US" dirty="0"/>
              <a:t>循环程序设计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/>
              <a:t>4.2  </a:t>
            </a:r>
            <a:r>
              <a:rPr lang="zh-CN" altLang="en-US" dirty="0"/>
              <a:t>常用标准库函数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/>
              <a:t>4.3  </a:t>
            </a:r>
            <a:r>
              <a:rPr lang="zh-CN" altLang="en-US" dirty="0"/>
              <a:t>交互式程序设计中的输入处理</a:t>
            </a:r>
            <a:endParaRPr lang="zh-CN" altLang="en-US" dirty="0"/>
          </a:p>
          <a:p>
            <a:pPr>
              <a:spcBef>
                <a:spcPct val="20000"/>
              </a:spcBef>
              <a:buNone/>
            </a:pPr>
            <a:r>
              <a:rPr lang="en-US" altLang="zh-CN">
                <a:solidFill>
                  <a:schemeClr val="tx2"/>
                </a:solidFill>
              </a:rPr>
              <a:t>4.4  </a:t>
            </a:r>
            <a:r>
              <a:rPr lang="zh-CN" altLang="en-US" dirty="0">
                <a:solidFill>
                  <a:schemeClr val="tx2"/>
                </a:solidFill>
              </a:rPr>
              <a:t>程序设计实例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>
                <a:solidFill>
                  <a:schemeClr val="tx2"/>
                </a:solidFill>
              </a:rPr>
              <a:t>4.4.1  </a:t>
            </a:r>
            <a:r>
              <a:rPr lang="zh-CN" altLang="en-US" dirty="0">
                <a:solidFill>
                  <a:schemeClr val="tx2"/>
                </a:solidFill>
              </a:rPr>
              <a:t>编程实例</a:t>
            </a:r>
            <a:r>
              <a:rPr lang="en-US" altLang="zh-CN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：一个简单猜数游戏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>
                <a:solidFill>
                  <a:schemeClr val="tx2"/>
                </a:solidFill>
              </a:rPr>
              <a:t>4.4.2  </a:t>
            </a:r>
            <a:r>
              <a:rPr lang="zh-CN" altLang="en-US" dirty="0">
                <a:solidFill>
                  <a:schemeClr val="tx2"/>
                </a:solidFill>
              </a:rPr>
              <a:t>编程实例</a:t>
            </a:r>
            <a:r>
              <a:rPr lang="en-US" altLang="zh-CN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：一个简单计算器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en-US" altLang="zh-CN">
                <a:solidFill>
                  <a:schemeClr val="tx2"/>
                </a:solidFill>
              </a:rPr>
              <a:t>4.4.3  </a:t>
            </a:r>
            <a:r>
              <a:rPr lang="zh-CN" altLang="en-US" dirty="0">
                <a:solidFill>
                  <a:schemeClr val="tx2"/>
                </a:solidFill>
              </a:rPr>
              <a:t>编程实例</a:t>
            </a:r>
            <a:r>
              <a:rPr lang="en-US" altLang="zh-CN">
                <a:solidFill>
                  <a:schemeClr val="tx2"/>
                </a:solidFill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：文件中的单词计数</a:t>
            </a:r>
            <a:endParaRPr lang="zh-CN" altLang="en-US" dirty="0">
              <a:solidFill>
                <a:schemeClr val="tx2"/>
              </a:solidFill>
            </a:endParaRPr>
          </a:p>
          <a:p>
            <a:pPr lvl="1" algn="just">
              <a:spcBef>
                <a:spcPct val="20000"/>
              </a:spcBef>
              <a:buNone/>
            </a:pPr>
            <a:r>
              <a:rPr lang="zh-CN" altLang="en-US" dirty="0">
                <a:solidFill>
                  <a:schemeClr val="tx2"/>
                </a:solidFill>
                <a:sym typeface="+mn-ea"/>
              </a:rPr>
              <a:t>*4.4.4  编程实例4：图形界面程序</a:t>
            </a:r>
            <a:endParaRPr lang="zh-CN" altLang="en-US" dirty="0">
              <a:solidFill>
                <a:schemeClr val="tx2"/>
              </a:solidFill>
            </a:endParaRPr>
          </a:p>
          <a:p>
            <a:pPr>
              <a:spcBef>
                <a:spcPct val="20000"/>
              </a:spcBef>
              <a:buNone/>
            </a:pPr>
            <a:endParaRPr lang="en-US" altLang="zh-CN"/>
          </a:p>
        </p:txBody>
      </p:sp>
      <p:sp>
        <p:nvSpPr>
          <p:cNvPr id="368644" name="矩形 368643"/>
          <p:cNvSpPr/>
          <p:nvPr/>
        </p:nvSpPr>
        <p:spPr>
          <a:xfrm>
            <a:off x="2051050" y="0"/>
            <a:ext cx="4832350" cy="366713"/>
          </a:xfrm>
          <a:prstGeom prst="rect">
            <a:avLst/>
          </a:prstGeom>
          <a:noFill/>
          <a:ln w="19050">
            <a:noFill/>
          </a:ln>
        </p:spPr>
        <p:txBody>
          <a:bodyPr wrap="none" lIns="92075" tIns="46038" rIns="92075" bIns="46038" anchor="t">
            <a:spAutoFit/>
          </a:bodyPr>
          <a:lstStyle/>
          <a:p>
            <a:pPr>
              <a:spcBef>
                <a:spcPct val="30000"/>
              </a:spcBef>
              <a:buFontTx/>
            </a:pPr>
            <a:r>
              <a:rPr lang="zh-CN" altLang="en-US" sz="1800" dirty="0">
                <a:latin typeface="Cambria" panose="02040503050406030204" pitchFamily="18" charset="0"/>
              </a:rPr>
              <a:t>高级语言程序设计    第四章 </a:t>
            </a:r>
            <a:r>
              <a:rPr lang="en-US" altLang="zh-CN" sz="1800">
                <a:latin typeface="Cambria" panose="02040503050406030204" pitchFamily="18" charset="0"/>
              </a:rPr>
              <a:t> </a:t>
            </a:r>
            <a:r>
              <a:rPr lang="zh-CN" altLang="en-US" sz="1800" dirty="0">
                <a:latin typeface="Cambria" panose="02040503050406030204" pitchFamily="18" charset="0"/>
              </a:rPr>
              <a:t>基本程序设计技术</a:t>
            </a:r>
            <a:endParaRPr lang="zh-CN" altLang="en-US" sz="1800" dirty="0">
              <a:latin typeface="Cambria" panose="020405030504060302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0690" name="标题 37068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/>
              <a:t>4.4.1  </a:t>
            </a:r>
            <a:r>
              <a:rPr lang="zh-CN" altLang="en-US" dirty="0"/>
              <a:t>编程实例</a:t>
            </a:r>
            <a:r>
              <a:rPr lang="en-US" altLang="zh-CN"/>
              <a:t>1</a:t>
            </a:r>
            <a:r>
              <a:rPr lang="zh-CN" altLang="en-US" dirty="0"/>
              <a:t>：一个简单猜数游戏</a:t>
            </a:r>
            <a:endParaRPr lang="zh-CN" altLang="en-US" dirty="0"/>
          </a:p>
        </p:txBody>
      </p:sp>
      <p:sp>
        <p:nvSpPr>
          <p:cNvPr id="370691" name="文本占位符 3706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US" altLang="zh-CN" sz="2400" b="1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4-16】</a:t>
            </a:r>
            <a:r>
              <a:rPr lang="zh-CN" altLang="en-US" sz="2400" dirty="0"/>
              <a:t>写一个简单交互式游戏。程序自动生成一个位于某范围里的随机数，要求用户猜这个数。用户输入一个数后，程序有三种应答：</a:t>
            </a:r>
            <a:r>
              <a:rPr lang="en-US" altLang="zh-CN" sz="2400"/>
              <a:t>too big</a:t>
            </a:r>
            <a:r>
              <a:rPr lang="zh-CN" altLang="en-US" sz="2400" dirty="0"/>
              <a:t>，</a:t>
            </a:r>
            <a:r>
              <a:rPr lang="en-US" altLang="zh-CN" sz="2400"/>
              <a:t>too small</a:t>
            </a:r>
            <a:r>
              <a:rPr lang="zh-CN" altLang="en-US" sz="2400" dirty="0"/>
              <a:t>，</a:t>
            </a:r>
            <a:r>
              <a:rPr lang="en-US" altLang="zh-CN" sz="2400"/>
              <a:t>you win</a:t>
            </a:r>
            <a:r>
              <a:rPr lang="zh-CN" altLang="en-US" sz="2400" dirty="0"/>
              <a:t>。重复此游戏，直到用户希望结束为止。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r>
              <a:rPr lang="en-US" altLang="zh-CN" sz="2400"/>
              <a:t>【</a:t>
            </a:r>
            <a:r>
              <a:rPr lang="zh-CN" altLang="en-US" sz="2400" dirty="0"/>
              <a:t>分析</a:t>
            </a:r>
            <a:r>
              <a:rPr lang="en-US" altLang="zh-CN" sz="2400"/>
              <a:t>】</a:t>
            </a:r>
            <a:endParaRPr lang="en-US" altLang="zh-CN" sz="240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400" dirty="0"/>
              <a:t>可以用</a:t>
            </a:r>
            <a:r>
              <a:rPr lang="zh-CN" altLang="en-US" sz="2400" dirty="0">
                <a:solidFill>
                  <a:schemeClr val="accent2"/>
                </a:solidFill>
              </a:rPr>
              <a:t>随机数生成器</a:t>
            </a:r>
            <a:r>
              <a:rPr lang="zh-CN" altLang="en-US" sz="2400" dirty="0"/>
              <a:t>产生随机数。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400" dirty="0"/>
              <a:t>在程序开始时要求用户提供一个范围，然后进入游戏循环。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400" dirty="0"/>
              <a:t>每次用户猜出一个数后询问是否继续。</a:t>
            </a: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endParaRPr lang="zh-CN" altLang="en-US" sz="2400" dirty="0"/>
          </a:p>
          <a:p>
            <a:pPr marL="0" indent="0">
              <a:spcBef>
                <a:spcPct val="10000"/>
              </a:spcBef>
              <a:buNone/>
            </a:pPr>
            <a:r>
              <a:rPr lang="zh-CN" altLang="en-US" sz="2400" dirty="0"/>
              <a:t>这个程序的主要部分是一系列交互式的输入和输出。</a:t>
            </a:r>
            <a:endParaRPr lang="zh-CN" altLang="en-US" sz="2400"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1714" name="文本占位符 371713"/>
          <p:cNvSpPr>
            <a:spLocks noGrp="1"/>
          </p:cNvSpPr>
          <p:nvPr>
            <p:ph type="body" idx="1"/>
          </p:nvPr>
        </p:nvSpPr>
        <p:spPr>
          <a:xfrm>
            <a:off x="468313" y="620713"/>
            <a:ext cx="8207375" cy="5761037"/>
          </a:xfrm>
        </p:spPr>
        <p:txBody>
          <a:bodyPr/>
          <a:lstStyle/>
          <a:p>
            <a:pPr>
              <a:spcBef>
                <a:spcPct val="50000"/>
              </a:spcBef>
              <a:buNone/>
            </a:pPr>
            <a:r>
              <a:rPr lang="zh-CN" altLang="en-US" sz="2400" dirty="0"/>
              <a:t>整个程序的工作流程的基本设计：</a:t>
            </a:r>
            <a:endParaRPr lang="zh-CN" altLang="en-US" sz="2400" dirty="0"/>
          </a:p>
          <a:p>
            <a:pPr>
              <a:spcBef>
                <a:spcPct val="50000"/>
              </a:spcBef>
              <a:buNone/>
            </a:pPr>
            <a:endParaRPr lang="zh-CN" altLang="en-US" sz="2400" dirty="0"/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从用户得到随机数的生成范围（</a:t>
            </a:r>
            <a:r>
              <a:rPr lang="en-US" altLang="zh-CN" sz="2400">
                <a:solidFill>
                  <a:schemeClr val="folHlink"/>
                </a:solidFill>
              </a:rPr>
              <a:t>0 ~ max</a:t>
            </a:r>
            <a:r>
              <a:rPr lang="zh-CN" altLang="en-US" sz="2400" dirty="0">
                <a:solidFill>
                  <a:schemeClr val="folHlink"/>
                </a:solidFill>
              </a:rPr>
              <a:t>）</a:t>
            </a:r>
            <a:endParaRPr lang="zh-CN" altLang="en-US" sz="2400" dirty="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do {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zh-CN" altLang="en-US" sz="2400" u="sng" dirty="0">
                <a:solidFill>
                  <a:schemeClr val="accent2"/>
                </a:solidFill>
              </a:rPr>
              <a:t>生成一个数</a:t>
            </a:r>
            <a:r>
              <a:rPr lang="en-US" altLang="zh-CN" sz="2400" u="sng" dirty="0">
                <a:solidFill>
                  <a:schemeClr val="accent2"/>
                </a:solidFill>
              </a:rPr>
              <a:t>target</a:t>
            </a:r>
            <a:endParaRPr lang="en-US" altLang="zh-CN" sz="2400" u="sng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    </a:t>
            </a:r>
            <a:r>
              <a:rPr lang="zh-CN" altLang="en-US" sz="2400" u="sng" dirty="0">
                <a:solidFill>
                  <a:schemeClr val="accent2"/>
                </a:solidFill>
              </a:rPr>
              <a:t>交互式地要求用户猜数，直至用户猜到</a:t>
            </a:r>
            <a:endParaRPr lang="zh-CN" altLang="en-US" sz="2400" u="sng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folHlink"/>
                </a:solidFill>
              </a:rPr>
              <a:t>    </a:t>
            </a:r>
            <a:r>
              <a:rPr lang="en-US" altLang="zh-CN" sz="2400">
                <a:solidFill>
                  <a:schemeClr val="folHlink"/>
                </a:solidFill>
              </a:rPr>
              <a:t>} while(</a:t>
            </a:r>
            <a:r>
              <a:rPr lang="zh-CN" altLang="en-US" sz="2400" dirty="0">
                <a:solidFill>
                  <a:schemeClr val="folHlink"/>
                </a:solidFill>
              </a:rPr>
              <a:t>用户希望继续</a:t>
            </a:r>
            <a:r>
              <a:rPr lang="en-US" altLang="zh-CN" sz="2400">
                <a:solidFill>
                  <a:schemeClr val="folHlink"/>
                </a:solidFill>
              </a:rPr>
              <a:t>);</a:t>
            </a:r>
            <a:endParaRPr lang="en-US" altLang="zh-CN" sz="2400">
              <a:solidFill>
                <a:schemeClr val="folHlink"/>
              </a:solidFill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>
                <a:solidFill>
                  <a:schemeClr val="folHlink"/>
                </a:solidFill>
              </a:rPr>
              <a:t>    </a:t>
            </a:r>
            <a:r>
              <a:rPr lang="zh-CN" altLang="en-US" sz="2400" dirty="0">
                <a:solidFill>
                  <a:schemeClr val="folHlink"/>
                </a:solidFill>
              </a:rPr>
              <a:t>结束处理</a:t>
            </a:r>
            <a:endParaRPr lang="zh-CN" altLang="en-US" sz="2400" dirty="0">
              <a:solidFill>
                <a:schemeClr val="folHlink"/>
              </a:solidFill>
            </a:endParaRPr>
          </a:p>
        </p:txBody>
      </p:sp>
      <p:sp>
        <p:nvSpPr>
          <p:cNvPr id="371715" name="文本框 371714"/>
          <p:cNvSpPr txBox="1"/>
          <p:nvPr/>
        </p:nvSpPr>
        <p:spPr>
          <a:xfrm>
            <a:off x="3779838" y="2427288"/>
            <a:ext cx="3529012" cy="714375"/>
          </a:xfrm>
          <a:prstGeom prst="rect">
            <a:avLst/>
          </a:prstGeom>
          <a:noFill/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直接调用标准库函数 </a:t>
            </a:r>
            <a:r>
              <a:rPr lang="en-US" altLang="zh-CN" sz="2000">
                <a:latin typeface="Cambria" panose="02040503050406030204" pitchFamily="18" charset="0"/>
              </a:rPr>
              <a:t>rand()</a:t>
            </a:r>
            <a:r>
              <a:rPr lang="zh-CN" altLang="en-US" sz="2000" dirty="0">
                <a:latin typeface="Cambria" panose="02040503050406030204" pitchFamily="18" charset="0"/>
              </a:rPr>
              <a:t>，并变换到 </a:t>
            </a:r>
            <a:r>
              <a:rPr lang="en-US" altLang="zh-CN" sz="2000">
                <a:latin typeface="Cambria" panose="02040503050406030204" pitchFamily="18" charset="0"/>
              </a:rPr>
              <a:t>0 ~ max </a:t>
            </a:r>
            <a:r>
              <a:rPr lang="zh-CN" altLang="en-US" sz="2000" dirty="0">
                <a:latin typeface="Cambria" panose="02040503050406030204" pitchFamily="18" charset="0"/>
              </a:rPr>
              <a:t>范围。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71716" name="直接连接符 371715"/>
          <p:cNvSpPr/>
          <p:nvPr/>
        </p:nvSpPr>
        <p:spPr>
          <a:xfrm flipV="1">
            <a:off x="3246755" y="2787650"/>
            <a:ext cx="460375" cy="1270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1717" name="文本框 371716"/>
          <p:cNvSpPr txBox="1"/>
          <p:nvPr/>
        </p:nvSpPr>
        <p:spPr>
          <a:xfrm>
            <a:off x="5148263" y="1196975"/>
            <a:ext cx="3816350" cy="409575"/>
          </a:xfrm>
          <a:prstGeom prst="rect">
            <a:avLst/>
          </a:prstGeom>
          <a:noFill/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接受输入，并作数据合法性检查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71718" name="直接连接符 371717"/>
          <p:cNvSpPr/>
          <p:nvPr/>
        </p:nvSpPr>
        <p:spPr>
          <a:xfrm flipV="1">
            <a:off x="4356100" y="1557338"/>
            <a:ext cx="790575" cy="215900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1719" name="文本框 371718"/>
          <p:cNvSpPr txBox="1"/>
          <p:nvPr/>
        </p:nvSpPr>
        <p:spPr>
          <a:xfrm>
            <a:off x="4643438" y="4365625"/>
            <a:ext cx="4105275" cy="714375"/>
          </a:xfrm>
          <a:prstGeom prst="rect">
            <a:avLst/>
          </a:prstGeom>
          <a:noFill/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0"/>
              </a:spcBef>
              <a:buFontTx/>
            </a:pPr>
            <a:r>
              <a:rPr lang="zh-CN" altLang="en-US" sz="2000" dirty="0">
                <a:solidFill>
                  <a:schemeClr val="accent2"/>
                </a:solidFill>
                <a:latin typeface="Cambria" panose="02040503050406030204" pitchFamily="18" charset="0"/>
              </a:rPr>
              <a:t>接受输入，并作数据合法性检查。</a:t>
            </a:r>
            <a:endParaRPr lang="zh-CN" altLang="en-US" sz="2000" dirty="0"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比较猜数与目标数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  <p:sp>
        <p:nvSpPr>
          <p:cNvPr id="371720" name="直接连接符 371719"/>
          <p:cNvSpPr/>
          <p:nvPr/>
        </p:nvSpPr>
        <p:spPr>
          <a:xfrm>
            <a:off x="3995738" y="3789363"/>
            <a:ext cx="647700" cy="5048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71721" name="文本框 371720"/>
          <p:cNvSpPr txBox="1"/>
          <p:nvPr/>
        </p:nvSpPr>
        <p:spPr>
          <a:xfrm>
            <a:off x="2627313" y="4659313"/>
            <a:ext cx="1368425" cy="714375"/>
          </a:xfrm>
          <a:prstGeom prst="rect">
            <a:avLst/>
          </a:prstGeom>
          <a:noFill/>
          <a:ln w="1270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>
            <a:spAutoFit/>
          </a:bodyPr>
          <a:lstStyle/>
          <a:p>
            <a:pPr>
              <a:buFontTx/>
            </a:pPr>
            <a:r>
              <a:rPr lang="zh-CN" altLang="en-US" sz="2000" dirty="0">
                <a:latin typeface="Cambria" panose="02040503050406030204" pitchFamily="18" charset="0"/>
              </a:rPr>
              <a:t>接受输入得到 </a:t>
            </a:r>
            <a:r>
              <a:rPr lang="en-US" altLang="zh-CN" sz="2000">
                <a:latin typeface="Cambria" panose="02040503050406030204" pitchFamily="18" charset="0"/>
              </a:rPr>
              <a:t>Y/N</a:t>
            </a:r>
            <a:endParaRPr lang="en-US" altLang="zh-CN" sz="2000">
              <a:latin typeface="Cambria" panose="02040503050406030204" pitchFamily="18" charset="0"/>
            </a:endParaRPr>
          </a:p>
        </p:txBody>
      </p:sp>
      <p:sp>
        <p:nvSpPr>
          <p:cNvPr id="371722" name="直接连接符 371721"/>
          <p:cNvSpPr/>
          <p:nvPr/>
        </p:nvSpPr>
        <p:spPr>
          <a:xfrm>
            <a:off x="2916238" y="4370388"/>
            <a:ext cx="142875" cy="288925"/>
          </a:xfrm>
          <a:prstGeom prst="line">
            <a:avLst/>
          </a:prstGeom>
          <a:ln w="190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2738" name="文本占位符 372737"/>
          <p:cNvSpPr>
            <a:spLocks noGrp="1"/>
          </p:cNvSpPr>
          <p:nvPr>
            <p:ph type="body" idx="1"/>
          </p:nvPr>
        </p:nvSpPr>
        <p:spPr>
          <a:xfrm>
            <a:off x="468313" y="333375"/>
            <a:ext cx="8675687" cy="6048375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main() {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max, target, guess,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ch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   const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ERRORNUM = 5;    //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允许的最大出错次数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int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err1 = 0, err2 = 0;    //err1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记录输入出错次数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; err2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记录猜数出错次数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cout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&lt;&lt; "Number-Guessing Game" &lt;&lt;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endl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   //</a:t>
            </a: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设定最大值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lang="en-US" altLang="zh-CN" sz="2000" dirty="0" err="1">
                <a:solidFill>
                  <a:schemeClr val="accent4">
                    <a:lumMod val="50000"/>
                  </a:schemeClr>
                </a:solidFill>
              </a:rPr>
              <a:t>cout</a:t>
            </a: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&lt;&lt; "Choose a range [0, max]. Input max: ";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while (</a:t>
            </a:r>
            <a:r>
              <a:rPr lang="en-US" altLang="zh-CN" sz="2000">
                <a:solidFill>
                  <a:schemeClr val="tx2"/>
                </a:solidFill>
              </a:rPr>
              <a:t>!(cin &gt;&gt; max)</a:t>
            </a: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|| max &lt;= 0)  { //获得输入，并处理可能的出错情形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err1++;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if (err1 &lt;= ERRNUM1) { //输入出错次数低于最大允许次数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cin.clear(); //清除错误标记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cin.sync(); //清空缓冲区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cout &lt;&lt; "Input again: ";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 else { //输入出错次数达到最大允许次数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cout &lt;&lt; "Too many input errors! exit!" &lt;&lt; endl;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exit(1);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}</a:t>
            </a:r>
            <a:endParaRPr lang="en-US" altLang="zh-CN" sz="200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2">
                    <a:lumMod val="75000"/>
                  </a:schemeClr>
                </a:solidFill>
              </a:rPr>
              <a:t>    }</a:t>
            </a:r>
            <a:endParaRPr lang="en-US" altLang="zh-CN" sz="2000">
              <a:solidFill>
                <a:schemeClr val="accent2">
                  <a:lumMod val="75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   cin.sync();    //成功获得输入数据之后，也要清空缓冲区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000">
                <a:solidFill>
                  <a:schemeClr val="accent4">
                    <a:lumMod val="50000"/>
                  </a:schemeClr>
                </a:solidFill>
              </a:rPr>
              <a:t>    cout &lt;&lt; "max = " &lt;&lt; max &lt;&lt; endl;</a:t>
            </a:r>
            <a:endParaRPr lang="en-US" altLang="zh-CN" sz="20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3762" name="文本占位符 373761"/>
          <p:cNvSpPr>
            <a:spLocks noGrp="1"/>
          </p:cNvSpPr>
          <p:nvPr>
            <p:ph type="body" idx="1"/>
          </p:nvPr>
        </p:nvSpPr>
        <p:spPr>
          <a:xfrm>
            <a:off x="468630" y="397510"/>
            <a:ext cx="8207375" cy="598424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</a:t>
            </a:r>
            <a:r>
              <a:rPr sz="2000">
                <a:solidFill>
                  <a:schemeClr val="accent2"/>
                </a:solidFill>
              </a:rPr>
              <a:t>srand(time(0))</a:t>
            </a:r>
            <a:r>
              <a:rPr sz="2000">
                <a:solidFill>
                  <a:schemeClr val="accent4">
                    <a:lumMod val="50000"/>
                  </a:schemeClr>
                </a:solidFill>
              </a:rPr>
              <a:t>;    //设定随机数种子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do {    //程序主循环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target = </a:t>
            </a:r>
            <a:r>
              <a:rPr sz="2000">
                <a:solidFill>
                  <a:schemeClr val="accent2"/>
                </a:solidFill>
              </a:rPr>
              <a:t>rand() % (max + 1)</a:t>
            </a:r>
            <a:r>
              <a:rPr sz="2000">
                <a:solidFill>
                  <a:schemeClr val="accent4">
                    <a:lumMod val="50000"/>
                  </a:schemeClr>
                </a:solidFill>
              </a:rPr>
              <a:t>;  //产生新的待猜数字(取模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2000">
                <a:solidFill>
                  <a:schemeClr val="accent4">
                    <a:lumMod val="50000"/>
                  </a:schemeClr>
                </a:solidFill>
              </a:rPr>
              <a:t>max+1</a:t>
            </a:r>
            <a:r>
              <a:rPr lang="en-US" sz="200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z="2000">
                <a:solidFill>
                  <a:schemeClr val="accent4">
                    <a:lumMod val="50000"/>
                  </a:schemeClr>
                </a:solidFill>
              </a:rPr>
              <a:t>)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cout &lt;&lt; endl &lt;&lt; "A new rand number generated." &lt;&lt; endl;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err2 = 0;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while (1) {    //猜数循环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    err1 = 0;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    cout &lt;&lt; "Your guess: ";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while(!(cin &gt;&gt; guess) || guess &lt; 0 || guess &gt; max ) {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//获得用户输入，并处理可能的出错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if (++err1 &lt;= ERRNUM1) {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    cout &lt;&lt; "Wrong. Need a number in [0, " &lt;&lt; max &lt;&lt; "]\n";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    cin.clear();                    cin.sync();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} else { //输入出错次数达到最大允许次数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    cout &lt;&lt; "Too many input errors! exit!" &lt;&lt; endl;</a:t>
            </a:r>
            <a:r>
              <a:rPr lang="en-US" sz="2000">
                <a:solidFill>
                  <a:schemeClr val="accent2"/>
                </a:solidFill>
              </a:rPr>
              <a:t>    </a:t>
            </a:r>
            <a:r>
              <a:rPr sz="2000">
                <a:solidFill>
                  <a:schemeClr val="accent2"/>
                </a:solidFill>
              </a:rPr>
              <a:t>exit(1);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}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    cout &lt;&lt; "Your guess: ";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2"/>
                </a:solidFill>
              </a:rPr>
              <a:t>            }</a:t>
            </a:r>
            <a:endParaRPr sz="2000">
              <a:solidFill>
                <a:schemeClr val="accent2"/>
              </a:solidFill>
            </a:endParaRPr>
          </a:p>
          <a:p>
            <a:pPr marL="0">
              <a:spcBef>
                <a:spcPts val="0"/>
              </a:spcBef>
              <a:buNone/>
            </a:pPr>
            <a:r>
              <a:rPr sz="2000">
                <a:solidFill>
                  <a:schemeClr val="accent4">
                    <a:lumMod val="50000"/>
                  </a:schemeClr>
                </a:solidFill>
              </a:rPr>
              <a:t>            cin.sync();    //清空缓冲区</a:t>
            </a:r>
            <a:endParaRPr sz="200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4786" name="文本占位符 374785"/>
          <p:cNvSpPr>
            <a:spLocks noGrp="1"/>
          </p:cNvSpPr>
          <p:nvPr>
            <p:ph type="body" idx="1"/>
          </p:nvPr>
        </p:nvSpPr>
        <p:spPr>
          <a:xfrm>
            <a:off x="468630" y="634365"/>
            <a:ext cx="8207375" cy="5747385"/>
          </a:xfrm>
        </p:spPr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//评价猜测结果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if (guess &gt; target) {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cout &lt;&lt; "Too big!" &lt;&lt; endl;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err2++;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} else if (guess &lt; target) {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cout &lt;&lt; "Too small!" &lt;&lt; endl;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err2++;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} else {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cout &lt;&lt; "Congratulation! You win!" &lt;&lt; endl &lt;&lt; endl;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break;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}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if (err2 &gt; ERRNUM2 ) {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cout &lt;&lt; "Too many errors. Stop!" &lt;&lt; endl;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    break; /* 猜数时出错次数太多 */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    }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2000" dirty="0">
                <a:solidFill>
                  <a:schemeClr val="accent4">
                    <a:lumMod val="50000"/>
                  </a:schemeClr>
                </a:solidFill>
              </a:rPr>
              <a:t>        }    //猜数循环结束</a:t>
            </a:r>
            <a:endParaRPr lang="zh-CN" altLang="en-US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2984,&quot;width&quot;:2148}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28c8857c-acb7-42c2-91c6-ed2817331969"/>
  <p:tag name="COMMONDATA" val="eyJoZGlkIjoiYmRiNTE1MmEyZDhhZTMzNTJjZjBhMDU0NTAxYTI1YTMifQ=="/>
</p:tagLst>
</file>

<file path=ppt/theme/theme1.xml><?xml version="1.0" encoding="utf-8"?>
<a:theme xmlns:a="http://schemas.openxmlformats.org/drawingml/2006/main" name="1_草色遥看">
  <a:themeElements>
    <a:clrScheme name="自定义 1">
      <a:dk1>
        <a:srgbClr val="000000"/>
      </a:dk1>
      <a:lt1>
        <a:srgbClr val="CCFFCC"/>
      </a:lt1>
      <a:dk2>
        <a:srgbClr val="DE00F2"/>
      </a:dk2>
      <a:lt2>
        <a:srgbClr val="66FF99"/>
      </a:lt2>
      <a:accent1>
        <a:srgbClr val="FFFF00"/>
      </a:accent1>
      <a:accent2>
        <a:srgbClr val="C00000"/>
      </a:accent2>
      <a:accent3>
        <a:srgbClr val="E2FFE2"/>
      </a:accent3>
      <a:accent4>
        <a:srgbClr val="0000FF"/>
      </a:accent4>
      <a:accent5>
        <a:srgbClr val="FFFFAA"/>
      </a:accent5>
      <a:accent6>
        <a:srgbClr val="B70000"/>
      </a:accent6>
      <a:hlink>
        <a:srgbClr val="0000FF"/>
      </a:hlink>
      <a:folHlink>
        <a:srgbClr val="000099"/>
      </a:folHlink>
    </a:clrScheme>
    <a:fontScheme name="">
      <a:majorFont>
        <a:latin typeface="Cambria"/>
        <a:ea typeface="新宋体"/>
        <a:cs typeface=""/>
      </a:majorFont>
      <a:minorFont>
        <a:latin typeface="Cambri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accent2"/>
          </a:solidFill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2700">
          <a:solidFill>
            <a:schemeClr val="accent2"/>
          </a:solidFill>
        </a:ln>
      </a:spPr>
      <a:bodyPr wrap="none" rtlCol="0" anchor="t">
        <a:spAutoFit/>
      </a:bodyPr>
      <a:lstStyle>
        <a:defPPr>
          <a:defRPr lang="en-US" altLang="zh-CN" sz="2400" dirty="0" err="1">
            <a:solidFill>
              <a:schemeClr val="folHlink"/>
            </a:solidFill>
            <a:sym typeface="+mn-ea"/>
          </a:defRPr>
        </a:defPPr>
      </a:lstStyle>
    </a:txDef>
  </a:objectDefaul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FF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E5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808080"/>
        </a:lt2>
        <a:accent1>
          <a:srgbClr val="00CC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00CC00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AAE2A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66FF66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B9FFB9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A50021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FF00FF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CCFFCC"/>
        </a:lt1>
        <a:dk2>
          <a:srgbClr val="FF9900"/>
        </a:dk2>
        <a:lt2>
          <a:srgbClr val="00FFCC"/>
        </a:lt2>
        <a:accent1>
          <a:srgbClr val="FFFF99"/>
        </a:accent1>
        <a:accent2>
          <a:srgbClr val="CC0000"/>
        </a:accent2>
        <a:accent3>
          <a:srgbClr val="E2FFE2"/>
        </a:accent3>
        <a:accent4>
          <a:srgbClr val="000000"/>
        </a:accent4>
        <a:accent5>
          <a:srgbClr val="FFFFCA"/>
        </a:accent5>
        <a:accent6>
          <a:srgbClr val="B70000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高程_3b 控制结构</Template>
  <TotalTime>0</TotalTime>
  <Words>37918</Words>
  <Application>WPS 演示</Application>
  <PresentationFormat>全屏显示(4:3)</PresentationFormat>
  <Paragraphs>1949</Paragraphs>
  <Slides>131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131</vt:i4>
      </vt:variant>
    </vt:vector>
  </HeadingPairs>
  <TitlesOfParts>
    <vt:vector size="152" baseType="lpstr">
      <vt:lpstr>Arial</vt:lpstr>
      <vt:lpstr>宋体</vt:lpstr>
      <vt:lpstr>Wingdings</vt:lpstr>
      <vt:lpstr>Cambria</vt:lpstr>
      <vt:lpstr>华文中宋</vt:lpstr>
      <vt:lpstr>Times New Roman</vt:lpstr>
      <vt:lpstr>黑体</vt:lpstr>
      <vt:lpstr>楷体</vt:lpstr>
      <vt:lpstr>微软雅黑</vt:lpstr>
      <vt:lpstr>Arial Unicode MS</vt:lpstr>
      <vt:lpstr>新宋体</vt:lpstr>
      <vt:lpstr>Wingdings</vt:lpstr>
      <vt:lpstr>Courier New</vt:lpstr>
      <vt:lpstr>1_草色遥看</vt:lpstr>
      <vt:lpstr>Equations</vt:lpstr>
      <vt:lpstr>Equations</vt:lpstr>
      <vt:lpstr>Equations</vt:lpstr>
      <vt:lpstr>Equations</vt:lpstr>
      <vt:lpstr>Equation.2</vt:lpstr>
      <vt:lpstr>Equations</vt:lpstr>
      <vt:lpstr>Equations</vt:lpstr>
      <vt:lpstr>第4章  基本程序设计技术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4.1　循环程序设计</vt:lpstr>
      <vt:lpstr>PowerPoint 演示文稿</vt:lpstr>
      <vt:lpstr>PowerPoint 演示文稿</vt:lpstr>
      <vt:lpstr>4.1  循环程序设计</vt:lpstr>
      <vt:lpstr>4.1.1 生成与检查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4.1.2 浮点误差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4.1.3  迭代和逼近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4.1.4  通项计算</vt:lpstr>
      <vt:lpstr>PowerPoint 演示文稿</vt:lpstr>
      <vt:lpstr>PowerPoint 演示文稿</vt:lpstr>
      <vt:lpstr>PowerPoint 演示文稿</vt:lpstr>
      <vt:lpstr>PowerPoint 演示文稿</vt:lpstr>
      <vt:lpstr>课堂笔记</vt:lpstr>
      <vt:lpstr>4.1.5  循环中的几种变量</vt:lpstr>
      <vt:lpstr>PowerPoint 演示文稿</vt:lpstr>
      <vt:lpstr>PowerPoint 演示文稿</vt:lpstr>
      <vt:lpstr>目  录</vt:lpstr>
      <vt:lpstr>4.2  常用标准库函数</vt:lpstr>
      <vt:lpstr>PowerPoint 演示文稿</vt:lpstr>
      <vt:lpstr>4.2.2 程序计时</vt:lpstr>
      <vt:lpstr>PowerPoint 演示文稿</vt:lpstr>
      <vt:lpstr>PowerPoint 演示文稿</vt:lpstr>
      <vt:lpstr>PowerPoint 演示文稿</vt:lpstr>
      <vt:lpstr>4.2.3 随机数生成函数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  录</vt:lpstr>
      <vt:lpstr>4.3  交互式程序设计中的输入处理</vt:lpstr>
      <vt:lpstr>PowerPoint 演示文稿</vt:lpstr>
      <vt:lpstr>4.3.1 通过计数器控制循环输入</vt:lpstr>
      <vt:lpstr>PowerPoint 演示文稿</vt:lpstr>
      <vt:lpstr>PowerPoint 演示文稿</vt:lpstr>
      <vt:lpstr>4.3.2 用结束标志控制的循环输入</vt:lpstr>
      <vt:lpstr>PowerPoint 演示文稿</vt:lpstr>
      <vt:lpstr>4.3.3 输入函数的返回值及其作用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4.3.4 字符串流与文件流输入输出</vt:lpstr>
      <vt:lpstr>PowerPoint 演示文稿</vt:lpstr>
      <vt:lpstr>PowerPoint 演示文稿</vt:lpstr>
      <vt:lpstr>PowerPoint 演示文稿</vt:lpstr>
      <vt:lpstr>二、使用流式文件进行输入输出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4.3.5 字符输入输出与字符相关函数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二、从字符流和文件流输入输出字符</vt:lpstr>
      <vt:lpstr>PowerPoint 演示文稿</vt:lpstr>
      <vt:lpstr>三、与字符相关的标准库函数</vt:lpstr>
      <vt:lpstr>PowerPoint 演示文稿</vt:lpstr>
      <vt:lpstr>PowerPoint 演示文稿</vt:lpstr>
      <vt:lpstr>目录</vt:lpstr>
      <vt:lpstr>4.4.1  编程实例1：一个简单猜数游戏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4.4.2  编程实例2：一个简单计算器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*4.4.3  编程实例3：文件中的单词计数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*4.4.4  编程实例4：图形界面程序</vt:lpstr>
      <vt:lpstr>PowerPoint 演示文稿</vt:lpstr>
      <vt:lpstr>PowerPoint 演示文稿</vt:lpstr>
      <vt:lpstr>PowerPoint 演示文稿</vt:lpstr>
      <vt:lpstr>本章讨论的重要概念</vt:lpstr>
      <vt:lpstr>PowerPoint 演示文稿</vt:lpstr>
    </vt:vector>
  </TitlesOfParts>
  <Company>北京大学  华中师范大学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从问题到程序——循环与程序控制</dc:title>
  <dc:creator>裘宗燕  李安邦</dc:creator>
  <cp:lastModifiedBy>安邦24</cp:lastModifiedBy>
  <cp:revision>233</cp:revision>
  <dcterms:created xsi:type="dcterms:W3CDTF">1999-04-25T02:28:00Z</dcterms:created>
  <dcterms:modified xsi:type="dcterms:W3CDTF">2023-07-06T01:28:26Z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66721F71C7A24699ABDEC43E60E2DFB7</vt:lpwstr>
  </property>
</Properties>
</file>